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3" r:id="rId4"/>
  </p:sldMasterIdLst>
  <p:notesMasterIdLst>
    <p:notesMasterId r:id="rId6"/>
  </p:notesMasterIdLst>
  <p:sldIdLst>
    <p:sldId id="411" r:id="rId5"/>
    <p:sldId id="305" r:id="rId7"/>
    <p:sldId id="450" r:id="rId8"/>
    <p:sldId id="303" r:id="rId9"/>
    <p:sldId id="395" r:id="rId10"/>
    <p:sldId id="412" r:id="rId11"/>
    <p:sldId id="263" r:id="rId12"/>
    <p:sldId id="427" r:id="rId13"/>
    <p:sldId id="429" r:id="rId14"/>
    <p:sldId id="430" r:id="rId15"/>
    <p:sldId id="431" r:id="rId16"/>
    <p:sldId id="437" r:id="rId17"/>
    <p:sldId id="438" r:id="rId18"/>
    <p:sldId id="605" r:id="rId19"/>
    <p:sldId id="650" r:id="rId20"/>
    <p:sldId id="651" r:id="rId21"/>
    <p:sldId id="652" r:id="rId22"/>
    <p:sldId id="653" r:id="rId23"/>
    <p:sldId id="374" r:id="rId24"/>
    <p:sldId id="422" r:id="rId25"/>
    <p:sldId id="444" r:id="rId26"/>
    <p:sldId id="655" r:id="rId27"/>
    <p:sldId id="658" r:id="rId28"/>
    <p:sldId id="657" r:id="rId29"/>
    <p:sldId id="656" r:id="rId30"/>
    <p:sldId id="446" r:id="rId31"/>
    <p:sldId id="557" r:id="rId32"/>
    <p:sldId id="313" r:id="rId33"/>
    <p:sldId id="443" r:id="rId34"/>
    <p:sldId id="314" r:id="rId35"/>
    <p:sldId id="315" r:id="rId36"/>
    <p:sldId id="442" r:id="rId37"/>
    <p:sldId id="408" r:id="rId38"/>
    <p:sldId id="441" r:id="rId39"/>
    <p:sldId id="316" r:id="rId40"/>
    <p:sldId id="318" r:id="rId41"/>
    <p:sldId id="409" r:id="rId42"/>
    <p:sldId id="453" r:id="rId43"/>
    <p:sldId id="449" r:id="rId44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2DEB"/>
    <a:srgbClr val="44E5EF"/>
    <a:srgbClr val="3BDEF1"/>
    <a:srgbClr val="0000FF"/>
    <a:srgbClr val="0066FF"/>
    <a:srgbClr val="FFFF00"/>
    <a:srgbClr val="FF3399"/>
    <a:srgbClr val="FF33CC"/>
    <a:srgbClr val="33CC33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578" y="-96"/>
      </p:cViewPr>
      <p:guideLst>
        <p:guide orient="horz" pos="2160"/>
        <p:guide pos="388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512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hangingPunct="1"/>
            <a:endParaRPr lang="zh-CN" altLang="en-US" sz="1200" dirty="0"/>
          </a:p>
        </p:txBody>
      </p:sp>
      <p:sp>
        <p:nvSpPr>
          <p:cNvPr id="5124" name="幻灯片图像占位符 3"/>
          <p:cNvSpPr>
            <a:spLocks noGrp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12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hangingPunct="1"/>
            <a:endParaRPr lang="zh-CN" altLang="en-US" sz="1200" dirty="0"/>
          </a:p>
        </p:txBody>
      </p:sp>
      <p:sp>
        <p:nvSpPr>
          <p:cNvPr id="512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幻灯片图像占位符 1843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>
              <a:buClrTx/>
              <a:buNone/>
            </a:pPr>
            <a:fld id="{9A0DB2DC-4C9A-4742-B13C-FB6460FD3503}" type="slidenum">
              <a:rPr lang="zh-CN" altLang="en-US" sz="1200" b="0" u="none" dirty="0"/>
            </a:fld>
            <a:endParaRPr lang="zh-CN" altLang="en-US" sz="1200" b="0" u="none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>
                <a:latin typeface="Arial" panose="020B0604020202020204" pitchFamily="34" charset="0"/>
              </a:rPr>
            </a:fld>
            <a:endParaRPr lang="en-US" altLang="x-none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>
                <a:latin typeface="Arial" panose="020B0604020202020204" pitchFamily="34" charset="0"/>
              </a:rPr>
            </a:fld>
            <a:endParaRPr lang="en-US" altLang="x-none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>
                <a:latin typeface="Arial" panose="020B0604020202020204" pitchFamily="34" charset="0"/>
              </a:rPr>
            </a:fld>
            <a:endParaRPr lang="en-US" altLang="x-none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2167" y="1600200"/>
            <a:ext cx="5579957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9877" y="1600200"/>
            <a:ext cx="5579957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>
                <a:latin typeface="Arial" panose="020B0604020202020204" pitchFamily="34" charset="0"/>
              </a:rPr>
            </a:fld>
            <a:endParaRPr lang="en-US" altLang="x-none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>
                <a:latin typeface="Arial" panose="020B0604020202020204" pitchFamily="34" charset="0"/>
              </a:rPr>
            </a:fld>
            <a:endParaRPr lang="en-US" altLang="x-none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>
                <a:latin typeface="Arial" panose="020B0604020202020204" pitchFamily="34" charset="0"/>
              </a:rPr>
            </a:fld>
            <a:endParaRPr lang="en-US" altLang="x-none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>
                <a:latin typeface="Arial" panose="020B0604020202020204" pitchFamily="34" charset="0"/>
              </a:rPr>
            </a:fld>
            <a:endParaRPr lang="en-US" altLang="x-none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>
                <a:latin typeface="Arial" panose="020B0604020202020204" pitchFamily="34" charset="0"/>
              </a:rPr>
            </a:fld>
            <a:endParaRPr lang="en-US" altLang="x-none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>
                <a:latin typeface="Arial" panose="020B0604020202020204" pitchFamily="34" charset="0"/>
              </a:rPr>
            </a:fld>
            <a:endParaRPr lang="en-US" altLang="x-none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>
                <a:latin typeface="Arial" panose="020B0604020202020204" pitchFamily="34" charset="0"/>
              </a:rPr>
            </a:fld>
            <a:endParaRPr lang="en-US" altLang="x-none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2917" y="228600"/>
            <a:ext cx="284691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2167" y="228600"/>
            <a:ext cx="8375711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>
                <a:latin typeface="Arial" panose="020B0604020202020204" pitchFamily="34" charset="0"/>
              </a:rPr>
            </a:fld>
            <a:endParaRPr lang="en-US" altLang="x-none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4" Type="http://schemas.openxmlformats.org/officeDocument/2006/relationships/theme" Target="../theme/theme3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200">
                <a:solidFill>
                  <a:srgbClr val="898989"/>
                </a:solidFill>
                <a:latin typeface="Calibri" panose="020F0502020204030204" pitchFamily="2" charset="0"/>
              </a:defRPr>
            </a:lvl1pPr>
          </a:lstStyle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2" charset="0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2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Rot="1"/>
          </p:cNvSpPr>
          <p:nvPr>
            <p:ph type="title"/>
          </p:nvPr>
        </p:nvSpPr>
        <p:spPr>
          <a:xfrm>
            <a:off x="402167" y="228600"/>
            <a:ext cx="1138766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Rectangle 3"/>
          <p:cNvSpPr>
            <a:spLocks noGrp="1" noRot="1"/>
          </p:cNvSpPr>
          <p:nvPr>
            <p:ph type="body" idx="1"/>
          </p:nvPr>
        </p:nvSpPr>
        <p:spPr>
          <a:xfrm>
            <a:off x="402167" y="1600200"/>
            <a:ext cx="11387667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Rectangle 4"/>
          <p:cNvSpPr>
            <a:spLocks noGrp="1"/>
          </p:cNvSpPr>
          <p:nvPr>
            <p:ph type="dt" sz="half" idx="2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x-none" dirty="0">
                <a:latin typeface="Arial" panose="020B0604020202020204" pitchFamily="34" charset="0"/>
              </a:rPr>
            </a:fld>
            <a:endParaRPr lang="en-US" altLang="x-none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 2" pitchFamily="18" charset="2"/>
        <a:buChar char="¡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 2" pitchFamily="18" charset="2"/>
        <a:buChar char="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 2" pitchFamily="18" charset="2"/>
        <a:buChar char="¡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099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100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200">
                <a:solidFill>
                  <a:srgbClr val="898989"/>
                </a:solidFill>
                <a:latin typeface="Calibri" panose="020F0502020204030204" pitchFamily="2" charset="0"/>
              </a:defRPr>
            </a:lvl1pPr>
          </a:lstStyle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2" charset="0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410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2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4.GIF"/><Relationship Id="rId1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9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0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6.jpeg"/><Relationship Id="rId2" Type="http://schemas.openxmlformats.org/officeDocument/2006/relationships/hyperlink" Target="http://www.cjr.org.cn/zqdf/zhanghaidi/zhanghaidi.htm" TargetMode="External"/><Relationship Id="rId1" Type="http://schemas.openxmlformats.org/officeDocument/2006/relationships/image" Target="../media/image25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7409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8435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矩形 17410"/>
          <p:cNvSpPr/>
          <p:nvPr/>
        </p:nvSpPr>
        <p:spPr>
          <a:xfrm>
            <a:off x="2724785" y="942975"/>
            <a:ext cx="688784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0"/>
              </a:spcBef>
              <a:buClrTx/>
              <a:buNone/>
            </a:pPr>
            <a:r>
              <a:rPr lang="en-US" altLang="zh-CN" sz="8000" b="1" dirty="0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8000" b="1" dirty="0">
                <a:solidFill>
                  <a:schemeClr val="bg1"/>
                </a:solidFill>
                <a:latin typeface="Arial" panose="020B0604020202020204" pitchFamily="34" charset="0"/>
              </a:rPr>
              <a:t>再塑生命的人</a:t>
            </a:r>
            <a:endParaRPr lang="zh-CN" altLang="en-US" sz="8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7412" name="矩形 17411"/>
          <p:cNvSpPr/>
          <p:nvPr/>
        </p:nvSpPr>
        <p:spPr>
          <a:xfrm>
            <a:off x="4656138" y="2565400"/>
            <a:ext cx="302418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0"/>
              </a:spcBef>
              <a:buClrTx/>
              <a:buNone/>
            </a:pPr>
            <a:r>
              <a:rPr lang="zh-CN" altLang="en-US" sz="4800" dirty="0">
                <a:solidFill>
                  <a:srgbClr val="3BDEF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海伦</a:t>
            </a:r>
            <a:r>
              <a:rPr lang="en-US" altLang="zh-CN" sz="4800" dirty="0">
                <a:solidFill>
                  <a:srgbClr val="3BDEF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·</a:t>
            </a:r>
            <a:r>
              <a:rPr lang="zh-CN" altLang="en-US" sz="4800" dirty="0">
                <a:solidFill>
                  <a:srgbClr val="3BDEF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凯勒</a:t>
            </a:r>
            <a:endParaRPr lang="zh-CN" altLang="en-US" sz="4800" dirty="0">
              <a:solidFill>
                <a:srgbClr val="3BDEF1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7413" name="文本框 17412"/>
          <p:cNvSpPr txBox="1"/>
          <p:nvPr/>
        </p:nvSpPr>
        <p:spPr>
          <a:xfrm>
            <a:off x="8112125" y="1557338"/>
            <a:ext cx="458788" cy="92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/>
          <a:p>
            <a:pPr>
              <a:spcBef>
                <a:spcPct val="0"/>
              </a:spcBef>
            </a:pPr>
            <a:endParaRPr sz="1800" b="0" dirty="0">
              <a:latin typeface="Arial" panose="020B0604020202020204" pitchFamily="34" charset="0"/>
            </a:endParaRPr>
          </a:p>
        </p:txBody>
      </p:sp>
      <p:sp>
        <p:nvSpPr>
          <p:cNvPr id="3" name="日期占位符 2"/>
          <p:cNvSpPr/>
          <p:nvPr/>
        </p:nvSpPr>
        <p:spPr>
          <a:xfrm>
            <a:off x="10526395" y="618363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BB962C8B-B14F-4D97-AF65-F5344CB8AC3E}" type="datetime1">
              <a:rPr lang="zh-CN" altLang="en-US" sz="3200" b="1" dirty="0">
                <a:solidFill>
                  <a:srgbClr val="7030A0"/>
                </a:solidFill>
                <a:uFillTx/>
              </a:rPr>
            </a:fld>
            <a:endParaRPr lang="zh-CN" altLang="en-US" sz="3200" b="1" dirty="0">
              <a:solidFill>
                <a:srgbClr val="7030A0"/>
              </a:solidFill>
              <a:uFillTx/>
            </a:endParaRPr>
          </a:p>
        </p:txBody>
      </p:sp>
      <p:pic>
        <p:nvPicPr>
          <p:cNvPr id="5" name="天鹅湖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8510" y="4415790"/>
            <a:ext cx="619125" cy="619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48435" y="6059170"/>
            <a:ext cx="73304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3399"/>
                </a:solidFill>
                <a:effectLst/>
                <a:uFillTx/>
                <a:ea typeface="黑体" panose="02010609060101010101" pitchFamily="49" charset="-122"/>
              </a:rPr>
              <a:t>实用课件制作：涡阳八中臧文清</a:t>
            </a:r>
            <a:endParaRPr lang="zh-CN" altLang="en-US" sz="40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3399"/>
              </a:solidFill>
              <a:effectLst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009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文本占位符 74753"/>
          <p:cNvSpPr>
            <a:spLocks noGrp="1"/>
          </p:cNvSpPr>
          <p:nvPr>
            <p:ph type="body" idx="1"/>
          </p:nvPr>
        </p:nvSpPr>
        <p:spPr>
          <a:xfrm>
            <a:off x="1382395" y="1746250"/>
            <a:ext cx="10020300" cy="496887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p>
            <a:pPr marL="0" indent="0" eaLnBrk="1" latin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我不知道未来将有什么奇迹发生，当时的我，经过几个星期的愤怒、苦恼，已经疲倦不堪了。</a:t>
            </a:r>
            <a:endParaRPr lang="zh-CN" altLang="en-US"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latin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      朋友，你可曾在茫茫大雾中航行过，在雾中神情紧张地驾驶着一条大船，小心翼翼地缓慢地向对岸驶去</a:t>
            </a:r>
            <a:r>
              <a:rPr lang="en-US" altLang="zh-CN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心儿怦怦直跳，惟恐发生意外。在受教育之前，我正像大雾中的航船，既没有指南针也没有探测仪，无从知道海港已经临近。我心里无声地呼喊着：“光明！光明！快给我光明！”恰恰正在此时，爱的光明照在了我的身上。</a:t>
            </a:r>
            <a:br>
              <a:rPr lang="zh-CN" altLang="en-US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整体把握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60270" y="547370"/>
            <a:ext cx="86271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571500" indent="-571500" algn="l">
              <a:buFont typeface="Wingdings" panose="05000000000000000000" charset="0"/>
              <a:buChar char="u"/>
            </a:pPr>
            <a:r>
              <a:rPr lang="en-US" altLang="zh-CN" sz="3600" b="1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在莎莉文老师到来之前，海伦的生命的原貌是什么样子的？</a:t>
            </a:r>
            <a:endParaRPr lang="en-US" altLang="zh-CN" sz="3600" b="1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4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4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4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5779" name="表格 75778"/>
          <p:cNvGraphicFramePr/>
          <p:nvPr/>
        </p:nvGraphicFramePr>
        <p:xfrm>
          <a:off x="957580" y="1556385"/>
          <a:ext cx="10529570" cy="5412740"/>
        </p:xfrm>
        <a:graphic>
          <a:graphicData uri="http://schemas.openxmlformats.org/drawingml/2006/table">
            <a:tbl>
              <a:tblPr/>
              <a:tblGrid>
                <a:gridCol w="2347595"/>
                <a:gridCol w="4670425"/>
                <a:gridCol w="3511550"/>
              </a:tblGrid>
              <a:tr h="748030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>
                          <a:solidFill>
                            <a:srgbClr val="FFFF00"/>
                          </a:solidFill>
                          <a:uFillTx/>
                          <a:latin typeface="Calibri" panose="020F0502020204030204" pitchFamily="2" charset="0"/>
                          <a:ea typeface="黑体" panose="02010609060101010101" pitchFamily="49" charset="-122"/>
                        </a:rPr>
                        <a:t>        </a:t>
                      </a:r>
                      <a:r>
                        <a:rPr lang="zh-CN" altLang="en-US" sz="3200" b="1">
                          <a:solidFill>
                            <a:srgbClr val="FFFF00"/>
                          </a:solidFill>
                          <a:uFillTx/>
                          <a:latin typeface="Calibri" panose="020F0502020204030204" pitchFamily="2" charset="0"/>
                          <a:ea typeface="黑体" panose="02010609060101010101" pitchFamily="49" charset="-122"/>
                        </a:rPr>
                        <a:t>段落</a:t>
                      </a:r>
                      <a:endParaRPr lang="zh-CN" altLang="en-US" sz="3200" b="1">
                        <a:solidFill>
                          <a:srgbClr val="FFFF00"/>
                        </a:solidFill>
                        <a:uFillTx/>
                        <a:latin typeface="Calibri" panose="020F0502020204030204" pitchFamily="2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>
                          <a:solidFill>
                            <a:srgbClr val="FFFF00"/>
                          </a:solidFill>
                          <a:uFillTx/>
                          <a:latin typeface="Calibri" panose="020F0502020204030204" pitchFamily="2" charset="0"/>
                          <a:ea typeface="黑体" panose="02010609060101010101" pitchFamily="49" charset="-122"/>
                        </a:rPr>
                        <a:t>                  </a:t>
                      </a:r>
                      <a:r>
                        <a:rPr lang="zh-CN" altLang="en-US" sz="3200" b="1">
                          <a:solidFill>
                            <a:srgbClr val="FFFF00"/>
                          </a:solidFill>
                          <a:uFillTx/>
                          <a:latin typeface="Calibri" panose="020F0502020204030204" pitchFamily="2" charset="0"/>
                          <a:ea typeface="黑体" panose="02010609060101010101" pitchFamily="49" charset="-122"/>
                        </a:rPr>
                        <a:t>事件</a:t>
                      </a:r>
                      <a:endParaRPr lang="zh-CN" altLang="en-US" sz="3200" b="1">
                        <a:solidFill>
                          <a:srgbClr val="FFFF00"/>
                        </a:solidFill>
                        <a:uFillTx/>
                        <a:latin typeface="Calibri" panose="020F0502020204030204" pitchFamily="2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>
                          <a:solidFill>
                            <a:srgbClr val="FFFF00"/>
                          </a:solidFill>
                          <a:uFillTx/>
                          <a:latin typeface="Calibri" panose="020F0502020204030204" pitchFamily="2" charset="0"/>
                          <a:ea typeface="黑体" panose="02010609060101010101" pitchFamily="49" charset="-122"/>
                        </a:rPr>
                        <a:t>      </a:t>
                      </a:r>
                      <a:r>
                        <a:rPr lang="zh-CN" altLang="en-US" sz="3200" b="1">
                          <a:solidFill>
                            <a:srgbClr val="FFFF00"/>
                          </a:solidFill>
                          <a:uFillTx/>
                          <a:latin typeface="Calibri" panose="020F0502020204030204" pitchFamily="2" charset="0"/>
                          <a:ea typeface="黑体" panose="02010609060101010101" pitchFamily="49" charset="-122"/>
                        </a:rPr>
                        <a:t>海伦的感受</a:t>
                      </a:r>
                      <a:endParaRPr lang="zh-CN" altLang="en-US" sz="3200" b="1">
                        <a:solidFill>
                          <a:srgbClr val="FFFF00"/>
                        </a:solidFill>
                        <a:uFillTx/>
                        <a:latin typeface="Calibri" panose="020F0502020204030204" pitchFamily="2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795020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algn="l" eaLnBrk="1" hangingPunct="1">
                        <a:buNone/>
                      </a:pPr>
                      <a:r>
                        <a:rPr kumimoji="0" lang="en-US" altLang="zh-CN" sz="3200" b="1">
                          <a:solidFill>
                            <a:srgbClr val="0000FF"/>
                          </a:solidFill>
                          <a:uFillTx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     第5段</a:t>
                      </a:r>
                      <a:endParaRPr kumimoji="0" lang="en-US" altLang="zh-CN" sz="3200" b="1">
                        <a:solidFill>
                          <a:srgbClr val="0000FF"/>
                        </a:solidFill>
                        <a:uFillTx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>
                          <a:solidFill>
                            <a:srgbClr val="7030A0"/>
                          </a:solidFill>
                          <a:uFillTx/>
                          <a:latin typeface="Calibri" panose="020F0502020204030204" pitchFamily="2" charset="0"/>
                          <a:ea typeface="黑体" panose="02010609060101010101" pitchFamily="49" charset="-122"/>
                        </a:rPr>
                        <a:t>       </a:t>
                      </a:r>
                      <a:r>
                        <a:rPr lang="zh-CN" altLang="en-US" sz="3200" b="1">
                          <a:solidFill>
                            <a:srgbClr val="7030A0"/>
                          </a:solidFill>
                          <a:uFillTx/>
                          <a:latin typeface="Calibri" panose="020F0502020204030204" pitchFamily="2" charset="0"/>
                          <a:ea typeface="黑体" panose="02010609060101010101" pitchFamily="49" charset="-122"/>
                        </a:rPr>
                        <a:t>第一次亲密接触</a:t>
                      </a:r>
                      <a:endParaRPr lang="zh-CN" altLang="en-US" sz="3200" b="1">
                        <a:solidFill>
                          <a:srgbClr val="7030A0"/>
                        </a:solidFill>
                        <a:uFillTx/>
                        <a:latin typeface="Calibri" panose="020F0502020204030204" pitchFamily="2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dirty="0">
                        <a:solidFill>
                          <a:srgbClr val="0000FF"/>
                        </a:solidFill>
                        <a:uFillTx/>
                        <a:latin typeface="Calibri" panose="020F0502020204030204" pitchFamily="2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88836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dirty="0">
                        <a:solidFill>
                          <a:srgbClr val="0000FF"/>
                        </a:solidFill>
                        <a:uFillTx/>
                        <a:latin typeface="Calibri" panose="020F0502020204030204" pitchFamily="2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dirty="0">
                        <a:solidFill>
                          <a:srgbClr val="0000FF"/>
                        </a:solidFill>
                        <a:uFillTx/>
                        <a:latin typeface="Calibri" panose="020F0502020204030204" pitchFamily="2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>
                          <a:solidFill>
                            <a:srgbClr val="FF0000"/>
                          </a:solidFill>
                          <a:uFillTx/>
                          <a:latin typeface="Calibri" panose="020F0502020204030204" pitchFamily="2" charset="0"/>
                          <a:ea typeface="黑体" panose="02010609060101010101" pitchFamily="49" charset="-122"/>
                        </a:rPr>
                        <a:t>      </a:t>
                      </a:r>
                      <a:endParaRPr lang="en-US" altLang="zh-CN" sz="3200" b="1">
                        <a:solidFill>
                          <a:srgbClr val="FF0000"/>
                        </a:solidFill>
                        <a:uFillTx/>
                        <a:latin typeface="Calibri" panose="020F0502020204030204" pitchFamily="2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937260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dirty="0">
                        <a:solidFill>
                          <a:srgbClr val="0000FF"/>
                        </a:solidFill>
                        <a:uFillTx/>
                        <a:latin typeface="Calibri" panose="020F0502020204030204" pitchFamily="2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dirty="0">
                        <a:solidFill>
                          <a:srgbClr val="0000FF"/>
                        </a:solidFill>
                        <a:uFillTx/>
                        <a:latin typeface="Calibri" panose="020F0502020204030204" pitchFamily="2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dirty="0">
                          <a:solidFill>
                            <a:srgbClr val="0000FF"/>
                          </a:solidFill>
                          <a:uFillTx/>
                          <a:latin typeface="Calibri" panose="020F0502020204030204" pitchFamily="2" charset="0"/>
                          <a:ea typeface="黑体" panose="02010609060101010101" pitchFamily="49" charset="-122"/>
                        </a:rPr>
                        <a:t>  </a:t>
                      </a:r>
                      <a:endParaRPr lang="en-US" altLang="zh-CN" sz="3200" dirty="0">
                        <a:solidFill>
                          <a:srgbClr val="0000FF"/>
                        </a:solidFill>
                        <a:uFillTx/>
                        <a:latin typeface="Calibri" panose="020F0502020204030204" pitchFamily="2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03441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algn="l" eaLnBrk="1" hangingPunct="1">
                        <a:buNone/>
                      </a:pPr>
                      <a:r>
                        <a:rPr kumimoji="0" lang="en-US" altLang="zh-CN" sz="3200" b="1">
                          <a:solidFill>
                            <a:srgbClr val="0000FF"/>
                          </a:solidFill>
                          <a:uFillTx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   </a:t>
                      </a:r>
                      <a:endParaRPr kumimoji="0" lang="en-US" altLang="zh-CN" sz="3200" b="1">
                        <a:solidFill>
                          <a:srgbClr val="0000FF"/>
                        </a:solidFill>
                        <a:uFillTx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dirty="0">
                        <a:solidFill>
                          <a:srgbClr val="0000FF"/>
                        </a:solidFill>
                        <a:uFillTx/>
                        <a:latin typeface="Calibri" panose="020F0502020204030204" pitchFamily="2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dirty="0">
                        <a:solidFill>
                          <a:srgbClr val="0000FF"/>
                        </a:solidFill>
                        <a:uFillTx/>
                        <a:latin typeface="Calibri" panose="020F0502020204030204" pitchFamily="2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1009650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algn="l" eaLnBrk="1" hangingPunct="1">
                        <a:buNone/>
                      </a:pPr>
                      <a:r>
                        <a:rPr kumimoji="0" lang="en-US" altLang="zh-CN" sz="3200" b="1">
                          <a:solidFill>
                            <a:srgbClr val="0000FF"/>
                          </a:solidFill>
                          <a:uFillTx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     </a:t>
                      </a:r>
                      <a:endParaRPr kumimoji="0" lang="en-US" altLang="zh-CN" sz="3200" b="1">
                        <a:solidFill>
                          <a:srgbClr val="0000FF"/>
                        </a:solidFill>
                        <a:uFillTx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>
                        <a:solidFill>
                          <a:schemeClr val="accent6">
                            <a:lumMod val="75000"/>
                          </a:schemeClr>
                        </a:solidFill>
                        <a:uFillTx/>
                        <a:latin typeface="Calibri" panose="020F0502020204030204" pitchFamily="2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dirty="0">
                        <a:solidFill>
                          <a:srgbClr val="0000FF"/>
                        </a:solidFill>
                        <a:uFillTx/>
                        <a:latin typeface="Calibri" panose="020F0502020204030204" pitchFamily="2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75843" name="文本框 75842"/>
          <p:cNvSpPr txBox="1"/>
          <p:nvPr/>
        </p:nvSpPr>
        <p:spPr>
          <a:xfrm>
            <a:off x="9035733" y="2315210"/>
            <a:ext cx="13414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buClrTx/>
              <a:buSzTx/>
              <a:buFont typeface="Arial" panose="020B0604020202020204" pitchFamily="34" charset="0"/>
              <a:buNone/>
            </a:pPr>
            <a:r>
              <a:rPr kumimoji="1" lang="zh-CN" altLang="en-US" sz="3200" b="1">
                <a:solidFill>
                  <a:srgbClr val="FF0000"/>
                </a:solidFill>
                <a:uFillTx/>
                <a:latin typeface="Calibri" panose="020F0502020204030204" pitchFamily="2" charset="0"/>
                <a:ea typeface="黑体" panose="02010609060101010101" pitchFamily="49" charset="-122"/>
              </a:rPr>
              <a:t>陌生</a:t>
            </a:r>
            <a:endParaRPr kumimoji="1" lang="zh-CN" altLang="en-US" sz="3200" b="1">
              <a:solidFill>
                <a:srgbClr val="FF0000"/>
              </a:solidFill>
              <a:uFillTx/>
              <a:latin typeface="Calibri" panose="020F0502020204030204" pitchFamily="2" charset="0"/>
              <a:ea typeface="黑体" panose="02010609060101010101" pitchFamily="49" charset="-122"/>
            </a:endParaRPr>
          </a:p>
        </p:txBody>
      </p:sp>
      <p:sp>
        <p:nvSpPr>
          <p:cNvPr id="75844" name="文本框 75843"/>
          <p:cNvSpPr txBox="1"/>
          <p:nvPr/>
        </p:nvSpPr>
        <p:spPr>
          <a:xfrm>
            <a:off x="2114550" y="2898775"/>
            <a:ext cx="10287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75845" name="文本框 75844"/>
          <p:cNvSpPr txBox="1"/>
          <p:nvPr/>
        </p:nvSpPr>
        <p:spPr>
          <a:xfrm>
            <a:off x="1096645" y="3267075"/>
            <a:ext cx="23844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第6、第8段</a:t>
            </a:r>
            <a:endParaRPr lang="en-US" altLang="zh-CN" sz="3200" b="1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75846" name="文本框 75845"/>
          <p:cNvSpPr txBox="1"/>
          <p:nvPr/>
        </p:nvSpPr>
        <p:spPr>
          <a:xfrm>
            <a:off x="3931920" y="3020695"/>
            <a:ext cx="350710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kumimoji="1" lang="zh-CN" altLang="en-US" sz="3200" b="1">
                <a:solidFill>
                  <a:srgbClr val="7030A0"/>
                </a:solidFill>
                <a:uFillTx/>
                <a:latin typeface="Calibri" panose="020F0502020204030204" pitchFamily="2" charset="0"/>
                <a:ea typeface="黑体" panose="02010609060101010101" pitchFamily="49" charset="-122"/>
              </a:rPr>
              <a:t>给我洋娃娃，教“我”拼写doll</a:t>
            </a:r>
            <a:endParaRPr kumimoji="1" lang="zh-CN" altLang="en-US" sz="3200" b="1">
              <a:solidFill>
                <a:srgbClr val="7030A0"/>
              </a:solidFill>
              <a:uFillTx/>
              <a:latin typeface="Calibri" panose="020F0502020204030204" pitchFamily="2" charset="0"/>
              <a:ea typeface="黑体" panose="02010609060101010101" pitchFamily="49" charset="-122"/>
            </a:endParaRPr>
          </a:p>
        </p:txBody>
      </p:sp>
      <p:sp>
        <p:nvSpPr>
          <p:cNvPr id="75847" name="文本框 75846"/>
          <p:cNvSpPr txBox="1"/>
          <p:nvPr/>
        </p:nvSpPr>
        <p:spPr>
          <a:xfrm>
            <a:off x="1530985" y="4221480"/>
            <a:ext cx="21951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第7段</a:t>
            </a:r>
            <a:endParaRPr lang="en-US" altLang="zh-CN" sz="3200" b="1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5848" name="文本框 75847"/>
          <p:cNvSpPr txBox="1"/>
          <p:nvPr/>
        </p:nvSpPr>
        <p:spPr>
          <a:xfrm>
            <a:off x="3632835" y="4191000"/>
            <a:ext cx="43218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kumimoji="1" lang="zh-CN" altLang="en-US" sz="3200" b="1">
                <a:solidFill>
                  <a:srgbClr val="7030A0"/>
                </a:solidFill>
                <a:uFillTx/>
                <a:latin typeface="Calibri" panose="020F0502020204030204" pitchFamily="2" charset="0"/>
                <a:ea typeface="黑体" panose="02010609060101010101" pitchFamily="49" charset="-122"/>
              </a:rPr>
              <a:t>教“我”学会简单的字</a:t>
            </a:r>
            <a:endParaRPr kumimoji="1" lang="zh-CN" altLang="en-US" sz="3200" b="1">
              <a:solidFill>
                <a:srgbClr val="7030A0"/>
              </a:solidFill>
              <a:uFillTx/>
              <a:latin typeface="Calibri" panose="020F0502020204030204" pitchFamily="2" charset="0"/>
              <a:ea typeface="黑体" panose="02010609060101010101" pitchFamily="49" charset="-122"/>
            </a:endParaRPr>
          </a:p>
        </p:txBody>
      </p:sp>
      <p:sp>
        <p:nvSpPr>
          <p:cNvPr id="75849" name="文本框 75848"/>
          <p:cNvSpPr txBox="1"/>
          <p:nvPr/>
        </p:nvSpPr>
        <p:spPr>
          <a:xfrm>
            <a:off x="9043035" y="4191000"/>
            <a:ext cx="1400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buClrTx/>
              <a:buSzTx/>
              <a:buFont typeface="Arial" panose="020B0604020202020204" pitchFamily="34" charset="0"/>
              <a:buNone/>
            </a:pPr>
            <a:r>
              <a:rPr kumimoji="1" lang="zh-CN" altLang="en-US" sz="3200" b="1">
                <a:solidFill>
                  <a:srgbClr val="FF0000"/>
                </a:solidFill>
                <a:uFillTx/>
                <a:latin typeface="Calibri" panose="020F0502020204030204" pitchFamily="2" charset="0"/>
                <a:ea typeface="黑体" panose="02010609060101010101" pitchFamily="49" charset="-122"/>
              </a:rPr>
              <a:t>领悟</a:t>
            </a:r>
            <a:endParaRPr kumimoji="1" lang="zh-CN" altLang="en-US" sz="3200" b="1">
              <a:solidFill>
                <a:srgbClr val="FF0000"/>
              </a:solidFill>
              <a:uFillTx/>
              <a:latin typeface="Calibri" panose="020F0502020204030204" pitchFamily="2" charset="0"/>
              <a:ea typeface="黑体" panose="02010609060101010101" pitchFamily="49" charset="-122"/>
            </a:endParaRPr>
          </a:p>
        </p:txBody>
      </p:sp>
      <p:sp>
        <p:nvSpPr>
          <p:cNvPr id="75850" name="文本框 75849"/>
          <p:cNvSpPr txBox="1"/>
          <p:nvPr/>
        </p:nvSpPr>
        <p:spPr>
          <a:xfrm>
            <a:off x="3828415" y="4959985"/>
            <a:ext cx="37147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kumimoji="1" lang="zh-CN" altLang="en-US" sz="3200" b="1">
                <a:solidFill>
                  <a:srgbClr val="7030A0"/>
                </a:solidFill>
                <a:uFillTx/>
                <a:latin typeface="Calibri" panose="020F0502020204030204" pitchFamily="2" charset="0"/>
                <a:ea typeface="黑体" panose="02010609060101010101" pitchFamily="49" charset="-122"/>
              </a:rPr>
              <a:t>教“我”学会区分“杯”和“水”</a:t>
            </a:r>
            <a:endParaRPr lang="zh-CN" altLang="en-US" sz="2400" b="1">
              <a:solidFill>
                <a:schemeClr val="accent6">
                  <a:lumMod val="75000"/>
                </a:schemeClr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75851" name="文本框 75850"/>
          <p:cNvSpPr txBox="1"/>
          <p:nvPr/>
        </p:nvSpPr>
        <p:spPr>
          <a:xfrm>
            <a:off x="7802245" y="4959985"/>
            <a:ext cx="380809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  <a:buFont typeface="Arial" panose="020B0604020202020204" pitchFamily="34" charset="0"/>
              <a:buNone/>
            </a:pPr>
            <a:r>
              <a:rPr kumimoji="1" lang="zh-CN" altLang="en-US" sz="3200" b="1">
                <a:solidFill>
                  <a:srgbClr val="FF0000"/>
                </a:solidFill>
                <a:uFillTx/>
                <a:latin typeface="Calibri" panose="020F0502020204030204" pitchFamily="2" charset="0"/>
                <a:ea typeface="黑体" panose="02010609060101010101" pitchFamily="49" charset="-122"/>
              </a:rPr>
              <a:t>不耐烦—恍然大悟—求知欲油然而生</a:t>
            </a:r>
            <a:endParaRPr kumimoji="1" lang="zh-CN" altLang="en-US" sz="3200" b="1">
              <a:solidFill>
                <a:srgbClr val="FF0000"/>
              </a:solidFill>
              <a:uFillTx/>
              <a:latin typeface="Calibri" panose="020F0502020204030204" pitchFamily="2" charset="0"/>
              <a:ea typeface="黑体" panose="02010609060101010101" pitchFamily="49" charset="-122"/>
            </a:endParaRPr>
          </a:p>
        </p:txBody>
      </p:sp>
      <p:sp>
        <p:nvSpPr>
          <p:cNvPr id="75852" name="文本框 75851"/>
          <p:cNvSpPr txBox="1"/>
          <p:nvPr/>
        </p:nvSpPr>
        <p:spPr>
          <a:xfrm>
            <a:off x="8565515" y="6198870"/>
            <a:ext cx="24682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kumimoji="1" lang="zh-CN" altLang="en-US" sz="3200" b="1">
                <a:solidFill>
                  <a:srgbClr val="FF0000"/>
                </a:solidFill>
                <a:uFillTx/>
                <a:latin typeface="Calibri" panose="020F0502020204030204" pitchFamily="2" charset="0"/>
                <a:ea typeface="黑体" panose="02010609060101010101" pitchFamily="49" charset="-122"/>
              </a:rPr>
              <a:t>喜悦、幸福</a:t>
            </a:r>
            <a:endParaRPr lang="zh-CN" altLang="en-US" b="1">
              <a:solidFill>
                <a:srgbClr val="FF0000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5875" y="5083175"/>
            <a:ext cx="21951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第9-12段</a:t>
            </a:r>
            <a:endParaRPr lang="en-US" altLang="zh-CN" b="1">
              <a:solidFill>
                <a:srgbClr val="0000FF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80490" y="6229350"/>
            <a:ext cx="21951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第13段</a:t>
            </a:r>
            <a:endParaRPr lang="en-US" altLang="zh-CN" sz="3200" b="1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15995" y="6198870"/>
            <a:ext cx="42862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kumimoji="1" lang="zh-CN" altLang="en-US" sz="3200" b="1">
                <a:solidFill>
                  <a:srgbClr val="7030A0"/>
                </a:solidFill>
                <a:uFillTx/>
                <a:latin typeface="Calibri" panose="020F0502020204030204" pitchFamily="2" charset="0"/>
                <a:ea typeface="黑体" panose="02010609060101010101" pitchFamily="49" charset="-122"/>
                <a:sym typeface="+mn-ea"/>
              </a:rPr>
              <a:t>教“我”比较复杂的字</a:t>
            </a:r>
            <a:endParaRPr lang="zh-CN" altLang="en-US" b="1">
              <a:solidFill>
                <a:schemeClr val="accent6">
                  <a:lumMod val="75000"/>
                </a:schemeClr>
              </a:solidFill>
              <a:uFillTx/>
              <a:latin typeface="Calibri" panose="020F0502020204030204" pitchFamily="2" charset="0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400" b="1">
              <a:solidFill>
                <a:schemeClr val="accent6">
                  <a:lumMod val="75000"/>
                </a:schemeClr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35975" y="3267075"/>
            <a:ext cx="25412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lvl="0" algn="l">
              <a:buClrTx/>
              <a:buSzTx/>
              <a:buNone/>
            </a:pPr>
            <a:r>
              <a:rPr kumimoji="1" lang="zh-CN" altLang="en-US" sz="3200" b="1">
                <a:solidFill>
                  <a:srgbClr val="FF0000"/>
                </a:solidFill>
                <a:uFillTx/>
                <a:latin typeface="Calibri" panose="020F0502020204030204" pitchFamily="2" charset="0"/>
                <a:ea typeface="黑体" panose="02010609060101010101" pitchFamily="49" charset="-122"/>
                <a:sym typeface="+mn-ea"/>
              </a:rPr>
              <a:t>自豪、高兴</a:t>
            </a:r>
            <a:endParaRPr kumimoji="1" lang="zh-CN" altLang="en-US" sz="3200" b="1">
              <a:solidFill>
                <a:srgbClr val="FF0000"/>
              </a:solidFill>
              <a:uFillTx/>
              <a:latin typeface="Calibri" panose="020F0502020204030204" pitchFamily="2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整体把握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3730" name="Rectangle 4"/>
          <p:cNvSpPr>
            <a:spLocks noRot="1"/>
          </p:cNvSpPr>
          <p:nvPr/>
        </p:nvSpPr>
        <p:spPr>
          <a:xfrm>
            <a:off x="2442845" y="102870"/>
            <a:ext cx="8218170" cy="151892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anchor="ctr"/>
          <a:p>
            <a:pPr marL="571500" indent="-571500" hangingPunct="0">
              <a:buFont typeface="Wingdings" panose="05000000000000000000" charset="0"/>
              <a:buChar char="u"/>
            </a:pPr>
            <a:r>
              <a:rPr lang="zh-CN" altLang="en-US" sz="3600" b="1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填表：莎莉文老师到来后，发生了哪些事情？海伦她的感受又是如何？</a:t>
            </a:r>
            <a:endParaRPr lang="zh-CN" altLang="en-US" sz="3600" b="1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4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584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84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584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584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584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5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5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5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5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5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5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585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585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585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585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7585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5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5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5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585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585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585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585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7585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845" grpId="0" bldLvl="0"/>
      <p:bldP spid="75846" grpId="0" bldLvl="0"/>
      <p:bldP spid="75847" grpId="0" bldLvl="0"/>
      <p:bldP spid="75848" grpId="0" bldLvl="0"/>
      <p:bldP spid="75849" grpId="0" bldLvl="0"/>
      <p:bldP spid="75851" grpId="0" bldLvl="0"/>
      <p:bldP spid="3" grpId="0" bldLvl="0"/>
      <p:bldP spid="4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8314" name="图片 98313" descr="77c7a1d26ba09cffa9ec9aa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690" y="2580005"/>
            <a:ext cx="1969135" cy="3032760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98306" name="标题 98305"/>
          <p:cNvSpPr>
            <a:spLocks noGrp="1"/>
          </p:cNvSpPr>
          <p:nvPr>
            <p:ph type="title"/>
          </p:nvPr>
        </p:nvSpPr>
        <p:spPr>
          <a:xfrm>
            <a:off x="2273300" y="52705"/>
            <a:ext cx="9144000" cy="914400"/>
          </a:xfrm>
        </p:spPr>
        <p:txBody>
          <a:bodyPr anchor="ctr"/>
          <a:p>
            <a:pPr marL="457200" indent="-457200">
              <a:buFont typeface="Wingdings" panose="05000000000000000000" charset="0"/>
              <a:buChar char="u"/>
            </a:pPr>
            <a:r>
              <a:rPr lang="zh-CN" altLang="en-US" sz="3200" b="1" dirty="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莎莉文老师对海伦的教育顺利吗？举例说明。</a:t>
            </a:r>
            <a:endParaRPr lang="zh-CN" altLang="en-US" sz="3200" b="1" dirty="0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98307" name="文本框 98306"/>
          <p:cNvSpPr txBox="1"/>
          <p:nvPr/>
        </p:nvSpPr>
        <p:spPr>
          <a:xfrm>
            <a:off x="590550" y="1134745"/>
            <a:ext cx="15684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不顺利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8308" name="矩形 98307"/>
          <p:cNvSpPr/>
          <p:nvPr/>
        </p:nvSpPr>
        <p:spPr>
          <a:xfrm>
            <a:off x="5933440" y="765175"/>
            <a:ext cx="511873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b="1" dirty="0">
                <a:solidFill>
                  <a:srgbClr val="C0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海伦</a:t>
            </a:r>
            <a:endParaRPr lang="zh-CN" altLang="en-US" b="1" dirty="0">
              <a:solidFill>
                <a:srgbClr val="C0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我实在有些不耐烦了，抓起新洋娃娃就往地上摔，把它摔碎了，心中觉得特别痛快。</a:t>
            </a:r>
            <a:endParaRPr lang="zh-CN" altLang="en-US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8309" name="矩形 98308"/>
          <p:cNvSpPr/>
          <p:nvPr/>
        </p:nvSpPr>
        <p:spPr>
          <a:xfrm>
            <a:off x="7093585" y="3139440"/>
            <a:ext cx="420624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buClrTx/>
              <a:buSzTx/>
            </a:pPr>
            <a:r>
              <a:rPr lang="zh-CN" altLang="en-US" sz="2800" b="1" dirty="0">
                <a:solidFill>
                  <a:srgbClr val="C00000"/>
                </a:solidFill>
                <a:uFillTx/>
                <a:ea typeface="黑体" panose="02010609060101010101" pitchFamily="49" charset="-122"/>
              </a:rPr>
              <a:t>莎莉文</a:t>
            </a:r>
            <a:endParaRPr lang="zh-CN" altLang="en-US" sz="2800" b="1" dirty="0">
              <a:solidFill>
                <a:srgbClr val="C00000"/>
              </a:solidFill>
              <a:uFillTx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把洋娃娃扫到炉边把帽子给我。（爱心与耐心）</a:t>
            </a:r>
            <a:endParaRPr lang="zh-CN" altLang="en-US" sz="2800" b="1" dirty="0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98310" name="矩形 98309"/>
          <p:cNvSpPr/>
          <p:nvPr/>
        </p:nvSpPr>
        <p:spPr>
          <a:xfrm>
            <a:off x="2442845" y="3230245"/>
            <a:ext cx="442531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</a:pPr>
            <a:r>
              <a:rPr lang="en-US" altLang="zh-CN" b="1" dirty="0">
                <a:solidFill>
                  <a:srgbClr val="7030A0"/>
                </a:solidFill>
                <a:uFillTx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b="1" dirty="0">
                <a:solidFill>
                  <a:srgbClr val="7030A0"/>
                </a:solidFill>
                <a:uFillTx/>
                <a:ea typeface="黑体" panose="02010609060101010101" pitchFamily="49" charset="-122"/>
                <a:sym typeface="+mn-ea"/>
              </a:rPr>
              <a:t>                </a:t>
            </a:r>
            <a:r>
              <a:rPr lang="zh-CN" altLang="en-US" b="1" dirty="0">
                <a:solidFill>
                  <a:srgbClr val="C00000"/>
                </a:solidFill>
                <a:uFillTx/>
                <a:ea typeface="黑体" panose="02010609060101010101" pitchFamily="49" charset="-122"/>
                <a:sym typeface="+mn-ea"/>
              </a:rPr>
              <a:t>效果</a:t>
            </a:r>
            <a:endParaRPr lang="zh-CN" altLang="en-US" b="1" dirty="0">
              <a:solidFill>
                <a:srgbClr val="7030A0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 b="1" dirty="0">
                <a:solidFill>
                  <a:srgbClr val="7030A0"/>
                </a:solidFill>
                <a:uFillTx/>
                <a:ea typeface="黑体" panose="02010609060101010101" pitchFamily="49" charset="-122"/>
                <a:sym typeface="+mn-ea"/>
              </a:rPr>
              <a:t>我恍然大悟，一下子理解了语言文字的奥秘。知道了“水”这个字就是正在我手上流过的这种清凉而奇妙的东西。水唤醒了我的灵魂，并给予我光明、希望、快乐和自由。</a:t>
            </a:r>
            <a:endParaRPr lang="zh-CN" altLang="en-US" b="1" dirty="0">
              <a:solidFill>
                <a:srgbClr val="7030A0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98311" name="右箭头 98310"/>
          <p:cNvSpPr/>
          <p:nvPr/>
        </p:nvSpPr>
        <p:spPr>
          <a:xfrm>
            <a:off x="5163820" y="1604010"/>
            <a:ext cx="443230" cy="22098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B05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8312" name="左箭头 98311"/>
          <p:cNvSpPr/>
          <p:nvPr/>
        </p:nvSpPr>
        <p:spPr>
          <a:xfrm>
            <a:off x="6742430" y="5085080"/>
            <a:ext cx="468630" cy="241935"/>
          </a:xfrm>
          <a:prstGeom prst="leftArrow">
            <a:avLst>
              <a:gd name="adj1" fmla="val 50000"/>
              <a:gd name="adj2" fmla="val 35294"/>
            </a:avLst>
          </a:prstGeom>
          <a:solidFill>
            <a:srgbClr val="00B05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8313" name="矩形 98312"/>
          <p:cNvSpPr/>
          <p:nvPr/>
        </p:nvSpPr>
        <p:spPr>
          <a:xfrm>
            <a:off x="7211060" y="4523105"/>
            <a:ext cx="472186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把我的一只手放在喷水口下，在我的另一只手上拼写“WATER”——“水”字，起先写得很慢，第二遍就写得快一些。（教学技巧高超）</a:t>
            </a:r>
            <a:endParaRPr lang="zh-CN" altLang="en-US" sz="2800" b="1" dirty="0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84375" y="1134745"/>
            <a:ext cx="285369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不能分清“杯”和“水”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左箭头 3"/>
          <p:cNvSpPr/>
          <p:nvPr/>
        </p:nvSpPr>
        <p:spPr>
          <a:xfrm rot="16200000">
            <a:off x="8736965" y="2674620"/>
            <a:ext cx="412115" cy="222250"/>
          </a:xfrm>
          <a:prstGeom prst="leftArrow">
            <a:avLst>
              <a:gd name="adj1" fmla="val 50000"/>
              <a:gd name="adj2" fmla="val 35294"/>
            </a:avLst>
          </a:prstGeom>
          <a:solidFill>
            <a:srgbClr val="00B05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8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8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8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8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8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8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8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8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8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8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8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8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8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8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8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8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98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8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8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8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8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8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7" name="文本框 105476"/>
          <p:cNvSpPr txBox="1"/>
          <p:nvPr/>
        </p:nvSpPr>
        <p:spPr>
          <a:xfrm>
            <a:off x="2927350" y="5949950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105478" name="文本框 105477"/>
          <p:cNvSpPr txBox="1"/>
          <p:nvPr/>
        </p:nvSpPr>
        <p:spPr>
          <a:xfrm>
            <a:off x="1553210" y="1229043"/>
            <a:ext cx="8964613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buFont typeface="Wingdings" panose="05000000000000000000" charset="0"/>
              <a:buChar char="u"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  读了本文，你认为莎莉文老师是怎样的一个老师？海伦是怎样的一个学生？</a:t>
            </a:r>
            <a:endParaRPr lang="zh-CN" altLang="en-US" sz="4000" b="1" dirty="0">
              <a:solidFill>
                <a:srgbClr val="0000FF"/>
              </a:solidFill>
              <a:uFillTx/>
              <a:latin typeface="Arial" panose="020B0604020202020204" pitchFamily="34" charset="0"/>
            </a:endParaRPr>
          </a:p>
          <a:p>
            <a:pPr marL="457200" indent="-457200">
              <a:buFont typeface="Wingdings" panose="05000000000000000000" charset="0"/>
              <a:buChar char="u"/>
            </a:pPr>
            <a:endParaRPr lang="zh-CN" altLang="en-US" sz="4000" b="1" dirty="0">
              <a:solidFill>
                <a:srgbClr val="0000FF"/>
              </a:solidFill>
              <a:uFillTx/>
              <a:latin typeface="Arial" panose="020B0604020202020204" pitchFamily="34" charset="0"/>
            </a:endParaRPr>
          </a:p>
          <a:p>
            <a:pPr>
              <a:buFont typeface="Wingdings" panose="05000000000000000000" charset="0"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       请以“我从</a:t>
            </a:r>
            <a:r>
              <a:rPr lang="en-US" altLang="zh-CN" sz="4000" b="1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______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这句话中读出莎莉文（或海伦）是</a:t>
            </a:r>
            <a:r>
              <a:rPr lang="en-US" altLang="zh-CN" sz="4000" b="1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____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的人”为句式，仔细品味课文语言，概括人物形象。</a:t>
            </a:r>
            <a:endParaRPr lang="zh-CN" altLang="en-US" sz="4000" b="1" dirty="0">
              <a:solidFill>
                <a:srgbClr val="0000FF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7" name="文本框 105476"/>
          <p:cNvSpPr txBox="1"/>
          <p:nvPr/>
        </p:nvSpPr>
        <p:spPr>
          <a:xfrm>
            <a:off x="2927350" y="5949950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105478" name="文本框 105477"/>
          <p:cNvSpPr txBox="1"/>
          <p:nvPr/>
        </p:nvSpPr>
        <p:spPr>
          <a:xfrm>
            <a:off x="1155065" y="1338580"/>
            <a:ext cx="10031730" cy="5036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6195" latinLnBrk="1">
              <a:lnSpc>
                <a:spcPts val="4820"/>
              </a:lnSpc>
              <a:buFont typeface="Wingdings" panose="05000000000000000000" charset="0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）我从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“一个陌生人握住了我的手，把我紧紧地抱在怀中”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这句话中读出莎莉文是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个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__________________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人。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195" latinLnBrk="1">
              <a:lnSpc>
                <a:spcPts val="4820"/>
              </a:lnSpc>
            </a:pP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195" latinLnBrk="1">
              <a:lnSpc>
                <a:spcPts val="4820"/>
              </a:lnSpc>
              <a:buFont typeface="Wingdings" panose="05000000000000000000" charset="0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我从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莎莉文老师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给了我一个洋娃娃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拉起我的手，在手掌上慢慢地拼写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‘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doll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’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这个词，这个举动让我对手指游戏产生了兴趣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这句话中读出莎莉文是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个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_____________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的人。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58690" y="506730"/>
            <a:ext cx="38068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B050"/>
                </a:solidFill>
                <a:uFillTx/>
                <a:ea typeface="黑体" panose="02010609060101010101" pitchFamily="49" charset="-122"/>
                <a:sym typeface="+mn-ea"/>
              </a:rPr>
              <a:t>莎莉文老师</a:t>
            </a:r>
            <a:endParaRPr lang="zh-CN" altLang="en-US" sz="3600" b="1">
              <a:solidFill>
                <a:srgbClr val="00B050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55715" y="5595620"/>
            <a:ext cx="2946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</a:pP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讲究教育方法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18285" y="1938655"/>
            <a:ext cx="101739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                                                                善良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  <a:p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温柔有爱心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54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7" name="文本框 105476"/>
          <p:cNvSpPr txBox="1"/>
          <p:nvPr/>
        </p:nvSpPr>
        <p:spPr>
          <a:xfrm>
            <a:off x="2927350" y="5949950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105478" name="文本框 105477"/>
          <p:cNvSpPr txBox="1"/>
          <p:nvPr/>
        </p:nvSpPr>
        <p:spPr>
          <a:xfrm>
            <a:off x="1155065" y="1338580"/>
            <a:ext cx="10031730" cy="5307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6195" latinLnBrk="1">
              <a:lnSpc>
                <a:spcPts val="4520"/>
              </a:lnSpc>
              <a:buFont typeface="Wingdings" panose="05000000000000000000" charset="0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我从“莎利文小姐把可怜的洋娃娃的碎皮扫到炉子边，然后把我的帽子递给我”这句话中读出莎莉文是个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__________________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人。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195" latinLnBrk="1">
              <a:lnSpc>
                <a:spcPts val="4520"/>
              </a:lnSpc>
            </a:pP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195" latinLnBrk="1">
              <a:lnSpc>
                <a:spcPts val="4520"/>
              </a:lnSpc>
              <a:buFont typeface="Wingdings" panose="05000000000000000000" charset="0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我从“莎利文老师把我的一只手放在喷水口下，一股清凉的水在我手上流过。她在我的另一只手上拼写‘water’——“水”字，起先写得很慢，第二遍就写得快一些”这句话中读出莎莉文是个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的人。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58690" y="506730"/>
            <a:ext cx="38068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B050"/>
                </a:solidFill>
                <a:uFillTx/>
                <a:ea typeface="黑体" panose="02010609060101010101" pitchFamily="49" charset="-122"/>
                <a:sym typeface="+mn-ea"/>
              </a:rPr>
              <a:t>莎莉文老师</a:t>
            </a:r>
            <a:endParaRPr lang="zh-CN" altLang="en-US" sz="3600" b="1">
              <a:solidFill>
                <a:srgbClr val="00B050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93745" y="5888355"/>
            <a:ext cx="79743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</a:pP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循循善诱、有高超的教育艺术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71745" y="2477770"/>
            <a:ext cx="30105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温柔有耐心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54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7" name="文本框 105476"/>
          <p:cNvSpPr txBox="1"/>
          <p:nvPr/>
        </p:nvSpPr>
        <p:spPr>
          <a:xfrm>
            <a:off x="2927350" y="5949950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105478" name="文本框 105477"/>
          <p:cNvSpPr txBox="1"/>
          <p:nvPr/>
        </p:nvSpPr>
        <p:spPr>
          <a:xfrm>
            <a:off x="1155065" y="1338580"/>
            <a:ext cx="10031730" cy="4728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6195" latinLnBrk="1">
              <a:lnSpc>
                <a:spcPts val="4520"/>
              </a:lnSpc>
              <a:buFont typeface="Wingdings" panose="05000000000000000000" charset="0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我从“从母亲的手势以及家人匆匆忙忙的样子，猜想一定有什么不寻常的事要发生”这句话中读出海伦是个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______________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人。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195" latinLnBrk="1">
              <a:lnSpc>
                <a:spcPts val="4520"/>
              </a:lnSpc>
            </a:pP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195" latinLnBrk="1">
              <a:lnSpc>
                <a:spcPts val="4520"/>
              </a:lnSpc>
              <a:buFont typeface="Wingdings" panose="05000000000000000000" charset="0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我从“朋友，你可曾在茫茫大雾中航行过……我心里无声地呼喊着：‘光明！光明！快给我光明！’”这句话中读出海伦是个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________________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的人。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58690" y="506730"/>
            <a:ext cx="38068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B050"/>
                </a:solidFill>
                <a:uFillTx/>
                <a:ea typeface="黑体" panose="02010609060101010101" pitchFamily="49" charset="-122"/>
                <a:sym typeface="+mn-ea"/>
              </a:rPr>
              <a:t>海伦·凯勒</a:t>
            </a:r>
            <a:endParaRPr lang="zh-CN" altLang="en-US" sz="3600" b="1">
              <a:solidFill>
                <a:srgbClr val="00B050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88465" y="4751070"/>
            <a:ext cx="97504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</a:pP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                                                            热爱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 algn="l">
              <a:buClrTx/>
              <a:buSzTx/>
            </a:pP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生活、渴望光明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40680" y="2449195"/>
            <a:ext cx="30105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敏感聪明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54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7" name="文本框 105476"/>
          <p:cNvSpPr txBox="1"/>
          <p:nvPr/>
        </p:nvSpPr>
        <p:spPr>
          <a:xfrm>
            <a:off x="2927350" y="5949950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105478" name="文本框 105477"/>
          <p:cNvSpPr txBox="1"/>
          <p:nvPr/>
        </p:nvSpPr>
        <p:spPr>
          <a:xfrm>
            <a:off x="1155065" y="1338580"/>
            <a:ext cx="10031730" cy="4728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6195" latinLnBrk="1">
              <a:lnSpc>
                <a:spcPts val="4520"/>
              </a:lnSpc>
              <a:buFont typeface="Wingdings" panose="05000000000000000000" charset="0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我从“我静静地站着……突然间，我恍然大悟……我一下子理解了语言文字的奥秘了，知道了“水”这个字就是正在我手上流过的这种清凉而奇妙的东西……水唤醒了我的灵魂……井房的经历使我求知的欲望油然而生。啊！原来宇宙万物都各有名称，每个名称都能启发我新的思想。我开始以新奇的眼光看待每一样东西”这句话中读出海伦是个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_______________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的人。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58690" y="506730"/>
            <a:ext cx="38068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B050"/>
                </a:solidFill>
                <a:uFillTx/>
                <a:ea typeface="黑体" panose="02010609060101010101" pitchFamily="49" charset="-122"/>
                <a:sym typeface="+mn-ea"/>
              </a:rPr>
              <a:t>海伦·凯勒</a:t>
            </a:r>
            <a:endParaRPr lang="zh-CN" altLang="en-US" sz="3600" b="1">
              <a:solidFill>
                <a:srgbClr val="00B050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42790" y="5304790"/>
            <a:ext cx="76034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悟性极高、求知欲强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7" name="文本框 105476"/>
          <p:cNvSpPr txBox="1"/>
          <p:nvPr/>
        </p:nvSpPr>
        <p:spPr>
          <a:xfrm>
            <a:off x="2927350" y="5949950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105478" name="文本框 105477"/>
          <p:cNvSpPr txBox="1"/>
          <p:nvPr/>
        </p:nvSpPr>
        <p:spPr>
          <a:xfrm>
            <a:off x="1155065" y="1151890"/>
            <a:ext cx="1003173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6195" latinLnBrk="1">
              <a:lnSpc>
                <a:spcPts val="4320"/>
              </a:lnSpc>
              <a:buFont typeface="Wingdings" panose="05000000000000000000" charset="0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我从“我想起那个被我摔碎的洋娃娃，摸索着来到炉子跟前，捡起碎片，想把它们拼，但怎么也拼不好。想起刚才的所作所为，我悔恨莫及，两眼浸满了泪水，这是生平第一次”这句话中读出海伦是个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______________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人。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195" latinLnBrk="1">
              <a:lnSpc>
                <a:spcPts val="4320"/>
              </a:lnSpc>
            </a:pP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195" latinLnBrk="1">
              <a:lnSpc>
                <a:spcPts val="4320"/>
              </a:lnSpc>
              <a:buFont typeface="Wingdings" panose="05000000000000000000" charset="0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5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我从“那一天，我学会了不少字，譬如‘父亲’（father）、‘母亲’（mother）、‘妹妹’（sister）、‘老师’（teacher）等”这句话中读出海伦是个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________________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的人。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58690" y="506730"/>
            <a:ext cx="38068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B050"/>
                </a:solidFill>
                <a:uFillTx/>
                <a:ea typeface="黑体" panose="02010609060101010101" pitchFamily="49" charset="-122"/>
                <a:sym typeface="+mn-ea"/>
              </a:rPr>
              <a:t>海伦·凯勒</a:t>
            </a:r>
            <a:endParaRPr lang="zh-CN" altLang="en-US" sz="3600" b="1">
              <a:solidFill>
                <a:srgbClr val="00B050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64530" y="6052185"/>
            <a:ext cx="52425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</a:pP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聪明好学、性格坚毅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46930" y="3279140"/>
            <a:ext cx="45885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感情丰富、知错就改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54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5" name="Rectangle 8"/>
          <p:cNvSpPr/>
          <p:nvPr/>
        </p:nvSpPr>
        <p:spPr>
          <a:xfrm>
            <a:off x="6440805" y="1270953"/>
            <a:ext cx="28797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x-none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 </a:t>
            </a:r>
            <a:r>
              <a:rPr lang="en-US" altLang="zh-CN" sz="3600" b="1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海伦·凯勒</a:t>
            </a:r>
            <a:endParaRPr lang="en-US" altLang="zh-CN" sz="3600" b="1">
              <a:solidFill>
                <a:srgbClr val="00B05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8676" name="Rectangle 9"/>
          <p:cNvSpPr/>
          <p:nvPr/>
        </p:nvSpPr>
        <p:spPr>
          <a:xfrm>
            <a:off x="5332095" y="4579620"/>
            <a:ext cx="6674485" cy="17532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</a:pPr>
            <a:r>
              <a:rPr lang="en-US" altLang="x-none" b="1" dirty="0">
                <a:latin typeface="Arial" panose="020B0604020202020204" pitchFamily="34" charset="0"/>
              </a:rPr>
              <a:t>  </a:t>
            </a:r>
            <a:r>
              <a:rPr lang="en-US" altLang="zh-CN" sz="3600" b="1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安妮·莎莉文 1了解儿童心理   2讲究教育方式3教学循序渐进 4善于启发引导    5热爱教育对象</a:t>
            </a:r>
            <a:endParaRPr lang="en-US" altLang="zh-CN" sz="3600" b="1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8677" name="Rectangle 10"/>
          <p:cNvSpPr/>
          <p:nvPr/>
        </p:nvSpPr>
        <p:spPr>
          <a:xfrm>
            <a:off x="3568383" y="1916113"/>
            <a:ext cx="176371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毅 力：</a:t>
            </a:r>
            <a:endParaRPr lang="en-US" altLang="zh-CN" sz="3600" b="1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8678" name="Rectangle 11"/>
          <p:cNvSpPr/>
          <p:nvPr/>
        </p:nvSpPr>
        <p:spPr>
          <a:xfrm>
            <a:off x="5326380" y="1916430"/>
            <a:ext cx="58947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小海伦没有对认识文字放弃</a:t>
            </a:r>
            <a:endParaRPr lang="en-US" altLang="zh-CN" sz="3600" b="1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8679" name="Rectangle 12"/>
          <p:cNvSpPr/>
          <p:nvPr/>
        </p:nvSpPr>
        <p:spPr>
          <a:xfrm>
            <a:off x="3568700" y="2717800"/>
            <a:ext cx="18459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</a:pPr>
            <a:r>
              <a:rPr lang="en-US" altLang="zh-CN" sz="36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灵 感：</a:t>
            </a:r>
            <a:endParaRPr lang="en-US" altLang="zh-CN" sz="3600" b="1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8680" name="Rectangle 13"/>
          <p:cNvSpPr/>
          <p:nvPr/>
        </p:nvSpPr>
        <p:spPr>
          <a:xfrm>
            <a:off x="5332095" y="2717800"/>
            <a:ext cx="57181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小海伦通过水受到了启发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28681" name="Rectangle 14"/>
          <p:cNvSpPr/>
          <p:nvPr/>
        </p:nvSpPr>
        <p:spPr>
          <a:xfrm>
            <a:off x="3568700" y="3632835"/>
            <a:ext cx="17633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</a:pP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求知欲</a:t>
            </a: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：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8682" name="Rectangle 15"/>
          <p:cNvSpPr/>
          <p:nvPr/>
        </p:nvSpPr>
        <p:spPr>
          <a:xfrm>
            <a:off x="5326380" y="3632835"/>
            <a:ext cx="68783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小海伦对新事物拥有极大的热情</a:t>
            </a:r>
            <a:endParaRPr lang="en-US" altLang="zh-CN" sz="3600" b="1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8683" name="Rectangle 16"/>
          <p:cNvSpPr/>
          <p:nvPr/>
        </p:nvSpPr>
        <p:spPr>
          <a:xfrm>
            <a:off x="3568700" y="5045710"/>
            <a:ext cx="17633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</a:pP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好老师</a:t>
            </a: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：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28691" name="Picture 24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0535" y="1554480"/>
            <a:ext cx="2736850" cy="4032250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2" name="Rectangle 14"/>
          <p:cNvSpPr/>
          <p:nvPr/>
        </p:nvSpPr>
        <p:spPr>
          <a:xfrm>
            <a:off x="1797050" y="6128385"/>
            <a:ext cx="35293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</a:pP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高超的教育艺术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10865" y="358140"/>
            <a:ext cx="86271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571500" indent="-571500" algn="l">
              <a:buFont typeface="Wingdings" panose="05000000000000000000" charset="0"/>
              <a:buChar char="u"/>
            </a:pPr>
            <a:r>
              <a:rPr lang="en-US" altLang="zh-CN" sz="3600" b="1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海伦再塑生命成功的因素 </a:t>
            </a:r>
            <a:endParaRPr lang="en-US" altLang="zh-CN" sz="3600" b="1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68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68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0" bldLvl="0" animBg="1"/>
      <p:bldP spid="28677" grpId="0"/>
      <p:bldP spid="28678" grpId="0"/>
      <p:bldP spid="28679" grpId="0"/>
      <p:bldP spid="28680" grpId="0"/>
      <p:bldP spid="28682" grpId="0"/>
      <p:bldP spid="2868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5" descr="s_1364519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8850" y="438150"/>
            <a:ext cx="2519363" cy="3455988"/>
          </a:xfrm>
          <a:prstGeom prst="rect">
            <a:avLst/>
          </a:prstGeom>
          <a:noFill/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8195" name="Picture 7" descr="9999130857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400" y="3759835"/>
            <a:ext cx="2374265" cy="2977515"/>
          </a:xfrm>
          <a:prstGeom prst="rect">
            <a:avLst/>
          </a:prstGeom>
          <a:noFill/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8196" name="Rectangle 8"/>
          <p:cNvSpPr/>
          <p:nvPr/>
        </p:nvSpPr>
        <p:spPr>
          <a:xfrm>
            <a:off x="2065655" y="353060"/>
            <a:ext cx="5891530" cy="206121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alpha val="59000"/>
                      </a:schemeClr>
                    </a:gs>
                    <a:gs pos="100000">
                      <a:srgbClr val="3E485D">
                        <a:alpha val="59999"/>
                      </a:srgbClr>
                    </a:gs>
                  </a:gsLst>
                  <a:lin ang="5400000" scaled="1"/>
                  <a:tileRect/>
                </a:gradFill>
              </a14:hiddenFill>
            </a:ext>
          </a:extLst>
        </p:spPr>
        <p:txBody>
          <a:bodyPr wrap="square">
            <a:spAutoFit/>
          </a:bodyPr>
          <a:p>
            <a:r>
              <a:rPr lang="en-US" altLang="x-none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十九世纪出现了两个了不起的人物：一个是拿破仑，一个就是海伦</a:t>
            </a:r>
            <a:r>
              <a:rPr lang="en-US" altLang="x-none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·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凯勒。     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                 </a:t>
            </a:r>
            <a:r>
              <a:rPr lang="en-US" altLang="x-none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马克</a:t>
            </a:r>
            <a:r>
              <a:rPr lang="en-US" altLang="x-none" sz="32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·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吐温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197" name="Rectangle 9"/>
          <p:cNvSpPr/>
          <p:nvPr/>
        </p:nvSpPr>
        <p:spPr>
          <a:xfrm>
            <a:off x="4170680" y="4676140"/>
            <a:ext cx="7499350" cy="206121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alpha val="59000"/>
                      </a:schemeClr>
                    </a:gs>
                    <a:gs pos="100000">
                      <a:srgbClr val="3E485D">
                        <a:alpha val="59000"/>
                      </a:srgbClr>
                    </a:gs>
                  </a:gsLst>
                  <a:lin ang="5400000" scaled="1"/>
                  <a:tileRect/>
                </a:gradFill>
              </a14:hiddenFill>
            </a:ext>
          </a:extLst>
        </p:spPr>
        <p:txBody>
          <a:bodyPr wrap="square">
            <a:spAutoFit/>
          </a:bodyPr>
          <a:p>
            <a:r>
              <a:rPr lang="en-US" altLang="x-none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     1902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年，文学上最重要的两大贡献是吉卜林的</a:t>
            </a:r>
            <a:r>
              <a:rPr lang="en-US" altLang="x-none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吉姆</a:t>
            </a:r>
            <a:r>
              <a:rPr lang="en-US" altLang="x-none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和海伦</a:t>
            </a:r>
            <a:r>
              <a:rPr lang="en-US" altLang="x-none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·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凯勒的</a:t>
            </a:r>
            <a:r>
              <a:rPr lang="en-US" altLang="x-none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我的生活</a:t>
            </a:r>
            <a:r>
              <a:rPr lang="en-US" altLang="x-none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                 </a:t>
            </a:r>
            <a:r>
              <a:rPr lang="en-US" altLang="x-none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美国著名作家海尔博士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198" name="Rectangle 10"/>
          <p:cNvSpPr/>
          <p:nvPr/>
        </p:nvSpPr>
        <p:spPr>
          <a:xfrm>
            <a:off x="1793240" y="2644775"/>
            <a:ext cx="6436360" cy="156845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alpha val="59000"/>
                      </a:schemeClr>
                    </a:gs>
                    <a:gs pos="100000">
                      <a:srgbClr val="3E485D">
                        <a:alpha val="59999"/>
                      </a:srgbClr>
                    </a:gs>
                  </a:gsLst>
                  <a:lin ang="5400000" scaled="1"/>
                  <a:tileRect/>
                </a:gradFill>
              </a14:hiddenFill>
            </a:ext>
          </a:extLst>
        </p:spPr>
        <p:txBody>
          <a:bodyPr wrap="square">
            <a:spAutoFit/>
          </a:bodyPr>
          <a:p>
            <a:r>
              <a:rPr lang="en-US" altLang="x-none" b="1" dirty="0">
                <a:latin typeface="Arial" panose="020B0604020202020204" pitchFamily="34" charset="0"/>
                <a:ea typeface="黑体" panose="02010609060101010101" pitchFamily="49" charset="-122"/>
              </a:rPr>
              <a:t>        </a:t>
            </a:r>
            <a:r>
              <a:rPr lang="zh-CN" altLang="en-US" sz="32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海伦·凯勒是二十世纪美国十大伟人之一。</a:t>
            </a:r>
            <a:endParaRPr lang="zh-CN" altLang="en-US" sz="3200" b="1" dirty="0">
              <a:solidFill>
                <a:srgbClr val="00B05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                 ——美国《时代周刊》</a:t>
            </a:r>
            <a:endParaRPr lang="zh-CN" altLang="en-US" sz="3200" b="1" dirty="0">
              <a:solidFill>
                <a:srgbClr val="00B05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3670" y="15176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导入新课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318895" y="2076450"/>
            <a:ext cx="9754235" cy="41694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ts val="5300"/>
              </a:lnSpc>
              <a:spcBef>
                <a:spcPts val="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+mj-lt"/>
                <a:cs typeface="+mj-cs"/>
              </a:rPr>
              <a:t>         本文真实地记叙了作者受教于莎莉文老师的几件事，表现莎莉文老师对学生的一片爱心和高超的教育艺术，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+mj-lt"/>
                <a:cs typeface="+mj-cs"/>
                <a:sym typeface="+mn-ea"/>
              </a:rPr>
              <a:t>表</a:t>
            </a:r>
            <a:r>
              <a:rPr lang="zh-CN" altLang="en-US" sz="40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+mj-lt"/>
                <a:cs typeface="+mj-cs"/>
                <a:sym typeface="+mn-ea"/>
              </a:rPr>
              <a:t>达了作者对莎莉文老师的感激、热爱和崇敬之情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+mj-lt"/>
                <a:cs typeface="+mj-cs"/>
                <a:sym typeface="+mn-ea"/>
              </a:rPr>
              <a:t>。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+mj-lt"/>
                <a:cs typeface="+mj-cs"/>
              </a:rPr>
              <a:t>同时也表现了作者求知的热情及艰辛而愉快的生活经历。</a:t>
            </a:r>
            <a:endParaRPr lang="zh-CN" altLang="en-US" sz="4000" b="1" u="heavy" dirty="0">
              <a:solidFill>
                <a:srgbClr val="FF0000"/>
              </a:solidFill>
              <a:uFillTx/>
              <a:latin typeface="+mj-lt"/>
              <a:cs typeface="+mj-cs"/>
            </a:endParaRPr>
          </a:p>
        </p:txBody>
      </p:sp>
      <p:sp>
        <p:nvSpPr>
          <p:cNvPr id="13317" name="文本框 4"/>
          <p:cNvSpPr txBox="1">
            <a:spLocks noChangeArrowheads="1"/>
          </p:cNvSpPr>
          <p:nvPr/>
        </p:nvSpPr>
        <p:spPr bwMode="auto">
          <a:xfrm>
            <a:off x="5142865" y="1007110"/>
            <a:ext cx="143383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l">
              <a:spcBef>
                <a:spcPct val="50000"/>
              </a:spcBef>
              <a:buClrTx/>
              <a:buSzTx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+mj-lt"/>
                <a:cs typeface="+mj-cs"/>
              </a:rPr>
              <a:t>主  题</a:t>
            </a:r>
            <a:endParaRPr lang="zh-CN" altLang="en-US" sz="4000" b="1" dirty="0">
              <a:solidFill>
                <a:srgbClr val="0000FF"/>
              </a:solidFill>
              <a:uFillTx/>
              <a:latin typeface="+mj-lt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3"/>
          <p:cNvSpPr>
            <a:spLocks noGrp="1"/>
          </p:cNvSpPr>
          <p:nvPr>
            <p:ph type="body"/>
          </p:nvPr>
        </p:nvSpPr>
        <p:spPr>
          <a:xfrm>
            <a:off x="1343660" y="867410"/>
            <a:ext cx="9709150" cy="1988185"/>
          </a:xfrm>
        </p:spPr>
        <p:txBody>
          <a:bodyPr wrap="square" lIns="91440" tIns="45720" rIns="91440" bIns="45720" anchor="t"/>
          <a:p>
            <a:pPr algn="just" eaLnBrk="1" latinLnBrk="1" hangingPunct="1">
              <a:lnSpc>
                <a:spcPct val="100000"/>
              </a:lnSpc>
              <a:spcBef>
                <a:spcPts val="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老师安妮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Courier New" panose="02070309020205020404" pitchFamily="49" charset="0"/>
                <a:ea typeface="黑体" panose="02010609060101010101" pitchFamily="49" charset="-122"/>
              </a:rPr>
              <a:t>·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莎莉文来到我家的这一天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MingLiU_HKSCS" pitchFamily="18" charset="-120"/>
                <a:ea typeface="黑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是我一生中最重要的一天。那是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1887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MingLiU_HKSCS" pitchFamily="18" charset="-120"/>
                <a:ea typeface="黑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当时我才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岁零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个月。为什么要强调这一天？</a:t>
            </a:r>
            <a:r>
              <a:rPr lang="zh-CN" altLang="en-US" sz="3600" b="1" dirty="0">
                <a:solidFill>
                  <a:srgbClr val="C41FED"/>
                </a:solidFill>
                <a:uFillTx/>
                <a:ea typeface="黑体" panose="02010609060101010101" pitchFamily="49" charset="-122"/>
                <a:sym typeface="+mn-ea"/>
              </a:rPr>
              <a:t>①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Rectangle 3"/>
          <p:cNvSpPr>
            <a:spLocks noGrp="1"/>
          </p:cNvSpPr>
          <p:nvPr/>
        </p:nvSpPr>
        <p:spPr>
          <a:xfrm>
            <a:off x="1343660" y="2650490"/>
            <a:ext cx="9709785" cy="139319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latin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  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反复强调这一天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从侧面说明莎莉文老师对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我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的影响之大。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3"/>
          <p:cNvSpPr>
            <a:spLocks noGrp="1"/>
          </p:cNvSpPr>
          <p:nvPr/>
        </p:nvSpPr>
        <p:spPr>
          <a:xfrm>
            <a:off x="1343660" y="4043680"/>
            <a:ext cx="9317355" cy="198818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charset="0"/>
              <a:buChar char="u"/>
            </a:pPr>
            <a:r>
              <a:rPr sz="3600" b="1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从母亲的手势以及家人匆匆忙忙的样子，猜想一定有不寻常的事发生。”这句话在文中起什么作用？</a:t>
            </a:r>
            <a:r>
              <a:rPr lang="zh-CN" altLang="en-US" sz="3600" b="1" dirty="0">
                <a:solidFill>
                  <a:srgbClr val="C41FED"/>
                </a:solidFill>
                <a:uFillTx/>
                <a:ea typeface="黑体" panose="02010609060101010101" pitchFamily="49" charset="-122"/>
              </a:rPr>
              <a:t>②</a:t>
            </a:r>
            <a:endParaRPr sz="3600" b="1">
              <a:solidFill>
                <a:srgbClr val="0000FF"/>
              </a:solidFill>
              <a:uFillTx/>
              <a:latin typeface="Calibri" panose="020F0502020204030204" pitchFamily="2" charset="0"/>
              <a:ea typeface="黑体" panose="02010609060101010101" pitchFamily="49" charset="-122"/>
            </a:endParaRPr>
          </a:p>
        </p:txBody>
      </p:sp>
      <p:sp>
        <p:nvSpPr>
          <p:cNvPr id="6" name="Rectangle 3"/>
          <p:cNvSpPr>
            <a:spLocks noGrp="1"/>
          </p:cNvSpPr>
          <p:nvPr/>
        </p:nvSpPr>
        <p:spPr>
          <a:xfrm>
            <a:off x="2132330" y="5918835"/>
            <a:ext cx="9662795" cy="85471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latin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暗示老师将要到来，设置悬念，引人入胜。</a:t>
            </a:r>
            <a:endParaRPr sz="3600" b="1" dirty="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3"/>
          <p:cNvSpPr>
            <a:spLocks noGrp="1"/>
          </p:cNvSpPr>
          <p:nvPr>
            <p:ph type="body"/>
          </p:nvPr>
        </p:nvSpPr>
        <p:spPr>
          <a:xfrm>
            <a:off x="1408430" y="1226820"/>
            <a:ext cx="9412605" cy="788035"/>
          </a:xfrm>
        </p:spPr>
        <p:txBody>
          <a:bodyPr wrap="square" lIns="91440" tIns="45720" rIns="91440" bIns="45720" anchor="t"/>
          <a:p>
            <a:pPr algn="just" eaLnBrk="1" latinLnBrk="1" hangingPunct="1">
              <a:lnSpc>
                <a:spcPct val="100000"/>
              </a:lnSpc>
              <a:spcBef>
                <a:spcPts val="0"/>
              </a:spcBef>
              <a:buFont typeface="Wingdings" panose="05000000000000000000" charset="0"/>
              <a:buChar char="u"/>
            </a:pPr>
            <a:r>
              <a:rPr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第6段中“立即跑下楼去”表明了什么？</a:t>
            </a:r>
            <a:endParaRPr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Rectangle 3"/>
          <p:cNvSpPr>
            <a:spLocks noGrp="1"/>
          </p:cNvSpPr>
          <p:nvPr/>
        </p:nvSpPr>
        <p:spPr>
          <a:xfrm>
            <a:off x="1447800" y="2183765"/>
            <a:ext cx="9709785" cy="139319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latin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  </a:t>
            </a:r>
            <a:r>
              <a:rPr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生动形象的体现了我初学知识的兴奋和喜悦。</a:t>
            </a:r>
            <a:endParaRPr sz="3600" b="1" dirty="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5" name="Rectangle 3"/>
          <p:cNvSpPr>
            <a:spLocks noGrp="1"/>
          </p:cNvSpPr>
          <p:nvPr/>
        </p:nvSpPr>
        <p:spPr>
          <a:xfrm>
            <a:off x="1343660" y="3523615"/>
            <a:ext cx="9317355" cy="198818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charset="0"/>
              <a:buChar char="u"/>
            </a:pPr>
            <a:r>
              <a:rPr sz="3600" b="1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第10段中产生摩擦时，老师为什么带我去散步？</a:t>
            </a:r>
            <a:endParaRPr sz="3600" b="1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6" name="Rectangle 3"/>
          <p:cNvSpPr>
            <a:spLocks noGrp="1"/>
          </p:cNvSpPr>
          <p:nvPr/>
        </p:nvSpPr>
        <p:spPr>
          <a:xfrm>
            <a:off x="1370965" y="4893310"/>
            <a:ext cx="9450070" cy="181864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latin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         </a:t>
            </a:r>
            <a:r>
              <a:rPr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将我带入一个轻松、美好的环境，让我从坏心情中解放出来，获得轻松愉快的学习心境，寻找教育契机。</a:t>
            </a:r>
            <a:endParaRPr sz="3600" b="1" dirty="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3"/>
          <p:cNvSpPr>
            <a:spLocks noGrp="1"/>
          </p:cNvSpPr>
          <p:nvPr>
            <p:ph type="body"/>
          </p:nvPr>
        </p:nvSpPr>
        <p:spPr>
          <a:xfrm>
            <a:off x="1156970" y="867410"/>
            <a:ext cx="9751060" cy="2275840"/>
          </a:xfrm>
        </p:spPr>
        <p:txBody>
          <a:bodyPr wrap="square" lIns="91440" tIns="45720" rIns="91440" bIns="45720" anchor="t"/>
          <a:p>
            <a:pPr algn="just" eaLnBrk="1" latinLnBrk="1" hangingPunct="1">
              <a:lnSpc>
                <a:spcPct val="100000"/>
              </a:lnSpc>
              <a:spcBef>
                <a:spcPts val="0"/>
              </a:spcBef>
              <a:buFont typeface="Wingdings" panose="05000000000000000000" charset="0"/>
              <a:buChar char="u"/>
            </a:pPr>
            <a:r>
              <a:rPr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第11、12段，“水唤醒了我的灵魂，并给予我光明、希望、快乐、自由。”这句话有什么深刻含义？“充满新奇的眼光”指什么？“两眼浸满了泪水”中的“浸”字有什么表达效果？</a:t>
            </a:r>
            <a:endParaRPr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Rectangle 3"/>
          <p:cNvSpPr>
            <a:spLocks noGrp="1"/>
          </p:cNvSpPr>
          <p:nvPr/>
        </p:nvSpPr>
        <p:spPr>
          <a:xfrm>
            <a:off x="1156970" y="3387725"/>
            <a:ext cx="10372090" cy="328358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latin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说明老师的教育取得了神奇的效果，“水”开启了海伦智慧和情感的大门。   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 eaLnBrk="1" latin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“充满新奇的眼光”指我获得了生命的意识和感情，拥有了求知的无比美妙的感受。   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 eaLnBrk="1" latin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“浸”形象写出了我满眼泪水的样子，生动表现出我的痛惜和悔恨之情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3"/>
          <p:cNvSpPr>
            <a:spLocks noGrp="1"/>
          </p:cNvSpPr>
          <p:nvPr>
            <p:ph type="body"/>
          </p:nvPr>
        </p:nvSpPr>
        <p:spPr>
          <a:xfrm>
            <a:off x="1403985" y="1405890"/>
            <a:ext cx="9317355" cy="1988185"/>
          </a:xfrm>
        </p:spPr>
        <p:txBody>
          <a:bodyPr wrap="square" lIns="91440" tIns="45720" rIns="91440" bIns="45720" anchor="t"/>
          <a:p>
            <a:pPr algn="just" eaLnBrk="1" latinLnBrk="1" hangingPunct="1">
              <a:lnSpc>
                <a:spcPct val="100000"/>
              </a:lnSpc>
              <a:spcBef>
                <a:spcPts val="0"/>
              </a:spcBef>
              <a:buFont typeface="Wingdings" panose="05000000000000000000" charset="0"/>
              <a:buChar char="u"/>
            </a:pPr>
            <a:r>
              <a:rPr sz="3600" b="1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下午的阳光穿过阳台的金银花，照射到我仰着的脸上。我的手指搓捻着花叶，抚弄着那些为迎接南方春天而绽开花朵。</a:t>
            </a:r>
            <a:r>
              <a:rPr lang="zh-CN" altLang="en-US" sz="3600" b="1" dirty="0">
                <a:solidFill>
                  <a:srgbClr val="C41FED"/>
                </a:solidFill>
                <a:uFillTx/>
                <a:ea typeface="黑体" panose="02010609060101010101" pitchFamily="49" charset="-122"/>
                <a:sym typeface="+mn-ea"/>
              </a:rPr>
              <a:t>③</a:t>
            </a:r>
            <a:endParaRPr sz="3600" b="1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2" name="Rectangle 3"/>
          <p:cNvSpPr>
            <a:spLocks noGrp="1"/>
          </p:cNvSpPr>
          <p:nvPr/>
        </p:nvSpPr>
        <p:spPr>
          <a:xfrm>
            <a:off x="1403985" y="3681095"/>
            <a:ext cx="9257030" cy="139319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latin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景物描写， 美丽景色反衬“我”内心所受的累累创伤，也烘托海伦期待新生的心情。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品味语言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Rectangle 3"/>
          <p:cNvSpPr>
            <a:spLocks noGrp="1"/>
          </p:cNvSpPr>
          <p:nvPr/>
        </p:nvSpPr>
        <p:spPr>
          <a:xfrm>
            <a:off x="1530350" y="5073650"/>
            <a:ext cx="9316720" cy="8356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charset="0"/>
              <a:buChar char="u"/>
            </a:pPr>
            <a:r>
              <a:rPr sz="3600" b="1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啊！世界上还有比我更幸福的孩子吗？</a:t>
            </a:r>
            <a:r>
              <a:rPr sz="3600" b="1">
                <a:solidFill>
                  <a:srgbClr val="E02D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⑬</a:t>
            </a:r>
            <a:endParaRPr sz="3600" b="1">
              <a:solidFill>
                <a:srgbClr val="E02DEB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charset="0"/>
              <a:buChar char="u"/>
            </a:pPr>
            <a:endParaRPr sz="3600" b="1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6" name="Rectangle 3"/>
          <p:cNvSpPr>
            <a:spLocks noGrp="1"/>
          </p:cNvSpPr>
          <p:nvPr/>
        </p:nvSpPr>
        <p:spPr>
          <a:xfrm>
            <a:off x="1530350" y="5909310"/>
            <a:ext cx="9662795" cy="85471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latin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用反问的修辞手法强调了内心浓烈的幸福感。</a:t>
            </a:r>
            <a:endParaRPr sz="3600" b="1" dirty="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3" name="Rectangle 3"/>
          <p:cNvSpPr>
            <a:spLocks noGrp="1"/>
          </p:cNvSpPr>
          <p:nvPr/>
        </p:nvSpPr>
        <p:spPr>
          <a:xfrm>
            <a:off x="1421130" y="867410"/>
            <a:ext cx="9156065" cy="16383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charset="0"/>
              <a:buChar char="u"/>
            </a:pPr>
            <a:r>
              <a:rPr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在没受教育之前，我正像大雾中的航船，既没有指南针，也没有探测仪，无从知道海港已经非常临近。”</a:t>
            </a:r>
            <a:r>
              <a:rPr sz="3600" b="1">
                <a:solidFill>
                  <a:srgbClr val="E02D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endParaRPr sz="3600" b="1">
              <a:solidFill>
                <a:srgbClr val="E02DEB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3"/>
          <p:cNvSpPr>
            <a:spLocks noGrp="1"/>
          </p:cNvSpPr>
          <p:nvPr/>
        </p:nvSpPr>
        <p:spPr>
          <a:xfrm>
            <a:off x="1673225" y="2584450"/>
            <a:ext cx="9030970" cy="20828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latin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比喻，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用“大雾中的航行”来比喻自己在遇到老师之前那种无助、彷徨、苦闷、紧张的心情，以及内心对光明的渴望，从侧面烘托了老师的重要性。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品味语言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3"/>
          <p:cNvSpPr>
            <a:spLocks noGrp="1"/>
          </p:cNvSpPr>
          <p:nvPr>
            <p:ph type="body"/>
          </p:nvPr>
        </p:nvSpPr>
        <p:spPr>
          <a:xfrm>
            <a:off x="978535" y="328295"/>
            <a:ext cx="10272395" cy="6622415"/>
          </a:xfrm>
        </p:spPr>
        <p:txBody>
          <a:bodyPr wrap="square" lIns="91440" tIns="45720" rIns="91440" bIns="45720" anchor="t"/>
          <a:p>
            <a:pPr indent="0" algn="just" eaLnBrk="1" latinLnBrk="1" hangingPunct="1">
              <a:lnSpc>
                <a:spcPct val="100000"/>
              </a:lnSpc>
              <a:spcBef>
                <a:spcPts val="0"/>
              </a:spcBef>
            </a:pPr>
            <a:endParaRPr lang="zh-CN" altLang="en-US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indent="0" algn="just" eaLnBrk="1" latin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                中心鲜明</a:t>
            </a:r>
            <a:r>
              <a:rPr lang="zh-CN" altLang="en-US" b="1" dirty="0">
                <a:solidFill>
                  <a:srgbClr val="0000FF"/>
                </a:solidFill>
                <a:uFillTx/>
                <a:latin typeface="MingLiU_HKSCS" pitchFamily="18" charset="-120"/>
                <a:ea typeface="黑体" panose="02010609060101010101" pitchFamily="49" charset="-122"/>
              </a:rPr>
              <a:t>，</a:t>
            </a:r>
            <a:r>
              <a:rPr lang="zh-CN" altLang="en-US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选材精当</a:t>
            </a:r>
            <a:r>
              <a:rPr lang="zh-CN" altLang="en-US" b="1" dirty="0">
                <a:solidFill>
                  <a:srgbClr val="0000FF"/>
                </a:solidFill>
                <a:uFillTx/>
                <a:latin typeface="MingLiU_HKSCS" pitchFamily="18" charset="-120"/>
                <a:ea typeface="黑体" panose="02010609060101010101" pitchFamily="49" charset="-122"/>
              </a:rPr>
              <a:t>，</a:t>
            </a:r>
            <a:r>
              <a:rPr lang="zh-CN" altLang="en-US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条理清晰。</a:t>
            </a:r>
            <a:endParaRPr lang="zh-CN" altLang="en-US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 eaLnBrk="1" latinLnBrk="1" hangingPunct="1">
              <a:lnSpc>
                <a:spcPct val="100000"/>
              </a:lnSpc>
              <a:spcBef>
                <a:spcPts val="0"/>
              </a:spcBef>
              <a:buNone/>
            </a:pPr>
            <a:endParaRPr lang="zh-CN" altLang="en-US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 eaLnBrk="1" latin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       本文着重叙述了莎莉文老师如何使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我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由蒙昧走向光明的故事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反映了一位老师对学生的无私的爱和高超的教育艺术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表达了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我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对老师的感激与崇敬之情。</a:t>
            </a:r>
            <a:endParaRPr lang="zh-CN" altLang="en-US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indent="0" algn="just" eaLnBrk="1" latin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        作者着重选取了四个典型事件来表现这一中心。正是由于作者的精心选材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才让我们看到了一位可敬可爱的老师形象。特别是莎莉文老师教小海伦认识事物由浅入深、从具体到抽象的过程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准确地再现了莎莉文老师对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我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的帮助日趋深入。</a:t>
            </a:r>
            <a:endParaRPr lang="zh-CN" altLang="en-US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indent="0" algn="just" eaLnBrk="1" latin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       课文按时间顺序行文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条理明晰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层次清楚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很好地突出了文章的中心。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写作借鉴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Picture 10" descr="UE-03"/>
          <p:cNvPicPr>
            <a:picLocks noChangeAspect="1"/>
          </p:cNvPicPr>
          <p:nvPr/>
        </p:nvPicPr>
        <p:blipFill>
          <a:blip r:embed="rId1">
            <a:lum bright="51999" contrast="-46001"/>
          </a:blip>
          <a:stretch>
            <a:fillRect/>
          </a:stretch>
        </p:blipFill>
        <p:spPr>
          <a:xfrm>
            <a:off x="-159385" y="-207010"/>
            <a:ext cx="12394565" cy="73602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Rectangle 4"/>
          <p:cNvSpPr/>
          <p:nvPr/>
        </p:nvSpPr>
        <p:spPr>
          <a:xfrm>
            <a:off x="1395095" y="1026160"/>
            <a:ext cx="7208520" cy="403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latinLnBrk="1">
              <a:spcBef>
                <a:spcPts val="0"/>
              </a:spcBef>
            </a:pP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342900" indent="-342900" latinLnBrk="1">
              <a:spcBef>
                <a:spcPts val="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1、海伦的一生给了你怎样的启示？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342900" indent="-342900" latinLnBrk="1">
              <a:spcBef>
                <a:spcPts val="0"/>
              </a:spcBef>
            </a:pP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342900" indent="-342900" latinLnBrk="1">
              <a:spcBef>
                <a:spcPts val="0"/>
              </a:spcBef>
            </a:pP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342900" indent="-342900" latinLnBrk="1">
              <a:spcBef>
                <a:spcPts val="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2、除了海伦，你还知道像她一样的人？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342900" indent="-342900" latinLnBrk="1">
              <a:spcBef>
                <a:spcPts val="0"/>
              </a:spcBef>
            </a:pP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72708" name="图片 72707" descr="想想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3" y="4623435"/>
            <a:ext cx="2005012" cy="2303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4" name="图片 49153" descr="dfb935ed95fd5d6d78f0559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3280" y="1952625"/>
            <a:ext cx="1786890" cy="26708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云形标注 49154"/>
          <p:cNvSpPr/>
          <p:nvPr/>
        </p:nvSpPr>
        <p:spPr>
          <a:xfrm rot="20820000">
            <a:off x="10377170" y="-36830"/>
            <a:ext cx="1543050" cy="1305560"/>
          </a:xfrm>
          <a:prstGeom prst="cloudCallout">
            <a:avLst>
              <a:gd name="adj1" fmla="val -73079"/>
              <a:gd name="adj2" fmla="val 70000"/>
            </a:avLst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>
              <a:spcBef>
                <a:spcPct val="0"/>
              </a:spcBef>
              <a:buClrTx/>
              <a:buNone/>
            </a:pPr>
            <a:endParaRPr sz="1800" b="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拓展延伸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4818" name="Text Box 2"/>
          <p:cNvSpPr txBox="1"/>
          <p:nvPr/>
        </p:nvSpPr>
        <p:spPr>
          <a:xfrm>
            <a:off x="2180908" y="1675130"/>
            <a:ext cx="82804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x-none" sz="40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以顽强的意志创作了长篇小说《钢铁是怎样炼成的》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4819" name="Picture 3" descr="奥斯特洛夫斯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913" y="2997200"/>
            <a:ext cx="2376487" cy="3709988"/>
          </a:xfrm>
          <a:prstGeom prst="rect">
            <a:avLst/>
          </a:prstGeom>
          <a:noFill/>
          <a:ln w="762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34820" name="Picture 4" descr="74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338" y="3068638"/>
            <a:ext cx="2665412" cy="3600450"/>
          </a:xfrm>
          <a:prstGeom prst="rect">
            <a:avLst/>
          </a:prstGeom>
          <a:noFill/>
          <a:ln w="762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4821" name="Rectangle 5"/>
          <p:cNvSpPr/>
          <p:nvPr/>
        </p:nvSpPr>
        <p:spPr>
          <a:xfrm>
            <a:off x="2723515" y="288290"/>
            <a:ext cx="852170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奥斯特洛夫斯基 （</a:t>
            </a:r>
            <a:r>
              <a:rPr lang="en-US" altLang="x-none" sz="40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1904-1936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）        苏联作家  </a:t>
            </a:r>
            <a:r>
              <a:rPr lang="en-US" altLang="x-none" sz="40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岁全身瘫痪 双目失明</a:t>
            </a:r>
            <a:endParaRPr lang="zh-CN" altLang="en-US" sz="40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拓展延伸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9938" name="Picture 2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0400" y="2133600"/>
            <a:ext cx="3302000" cy="3962400"/>
          </a:xfrm>
          <a:prstGeom prst="rect">
            <a:avLst/>
          </a:prstGeom>
          <a:noFill/>
          <a:ln w="762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9939" name="Text Box 3"/>
          <p:cNvSpPr txBox="1"/>
          <p:nvPr/>
        </p:nvSpPr>
        <p:spPr>
          <a:xfrm>
            <a:off x="3287713" y="4941888"/>
            <a:ext cx="3505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天生跛足</a:t>
            </a:r>
            <a:r>
              <a:rPr lang="en-US" altLang="zh-CN" sz="4000" b="1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……</a:t>
            </a:r>
            <a:endParaRPr lang="en-US" altLang="zh-CN" sz="4000" b="1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39940" name="Rectangle 4"/>
          <p:cNvSpPr/>
          <p:nvPr/>
        </p:nvSpPr>
        <p:spPr>
          <a:xfrm>
            <a:off x="2413000" y="457200"/>
            <a:ext cx="74168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4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拜伦 （</a:t>
            </a:r>
            <a:r>
              <a:rPr lang="en-US" altLang="zh-CN" sz="44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1788-1824</a:t>
            </a:r>
            <a:r>
              <a:rPr lang="zh-CN" altLang="en-US" sz="44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941" name="Rectangle 5"/>
          <p:cNvSpPr/>
          <p:nvPr/>
        </p:nvSpPr>
        <p:spPr>
          <a:xfrm>
            <a:off x="3000375" y="1412875"/>
            <a:ext cx="403225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英国</a:t>
            </a:r>
            <a:r>
              <a:rPr lang="en-US" altLang="zh-CN" sz="4000" b="1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19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世纪著名浪漫主义诗人</a:t>
            </a:r>
            <a:endParaRPr lang="zh-CN" altLang="en-US"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39942" name="Rectangle 6"/>
          <p:cNvSpPr/>
          <p:nvPr/>
        </p:nvSpPr>
        <p:spPr>
          <a:xfrm>
            <a:off x="3432175" y="3284538"/>
            <a:ext cx="2808288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被称为“诗坛的拿破仑”</a:t>
            </a:r>
            <a:endParaRPr lang="zh-CN" altLang="en-US"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拓展延伸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6" descr="海伦"/>
          <p:cNvPicPr>
            <a:picLocks noChangeAspect="1" noChangeArrowheads="1"/>
          </p:cNvPicPr>
          <p:nvPr/>
        </p:nvPicPr>
        <p:blipFill>
          <a:blip r:embed="rId1"/>
          <a:srcRect l="1688" b="6481"/>
          <a:stretch>
            <a:fillRect/>
          </a:stretch>
        </p:blipFill>
        <p:spPr bwMode="auto">
          <a:xfrm>
            <a:off x="153670" y="808355"/>
            <a:ext cx="2254250" cy="3013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196" name="内容占位符 8195"/>
          <p:cNvSpPr>
            <a:spLocks noGrp="1"/>
          </p:cNvSpPr>
          <p:nvPr>
            <p:ph idx="1"/>
          </p:nvPr>
        </p:nvSpPr>
        <p:spPr>
          <a:xfrm>
            <a:off x="2650490" y="568960"/>
            <a:ext cx="9390380" cy="6192520"/>
          </a:xfrm>
        </p:spPr>
        <p:txBody>
          <a:bodyPr/>
          <a:p>
            <a:pPr marL="0" indent="0" eaLnBrk="1" latinLnBrk="1" hangingPunct="1">
              <a:spcBef>
                <a:spcPts val="0"/>
              </a:spcBef>
              <a:buNone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海伦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凯勒，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世纪 美国女作家、教育家、慈善家、社会活动家。她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个月就因病致哑，失聪失明。在安妮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莎莉文老师的帮助下，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集盲聋哑于一身、五官三废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的海伦曾经就读哈佛大学，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掌握了英、法、德等五国语言，完成了十四部著作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。并致力于为残疾人造福，建立慈善机构。</a:t>
            </a:r>
            <a:r>
              <a:rPr lang="en-US" altLang="zh-CN" sz="3600" b="1" err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她热爱生活，会骑马、滑雪、下棋！被美国《时代周刊》评为十大英雄偶像，荣获“总统自由勋章”等奖项。主要著作有《假如给我三天光明》、《我的老师》、《我的生活》等。最著名的是其自传《假如给我三天光明》。</a:t>
            </a:r>
            <a:endParaRPr lang="en-US" altLang="zh-CN" sz="3600" b="1" err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latinLnBrk="1" hangingPunct="1">
              <a:spcBef>
                <a:spcPts val="0"/>
              </a:spcBef>
              <a:buNone/>
            </a:pPr>
            <a:endParaRPr lang="en-US" altLang="zh-CN" sz="3600" b="1" err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201" name="Picture 16" descr="helen-keller"/>
          <p:cNvPicPr>
            <a:picLocks noChangeAspect="1"/>
          </p:cNvPicPr>
          <p:nvPr/>
        </p:nvPicPr>
        <p:blipFill>
          <a:blip r:embed="rId2"/>
          <a:srcRect r="8376" b="11305"/>
          <a:stretch>
            <a:fillRect/>
          </a:stretch>
        </p:blipFill>
        <p:spPr>
          <a:xfrm>
            <a:off x="153670" y="3677285"/>
            <a:ext cx="2254250" cy="31921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Text Box 9"/>
          <p:cNvSpPr txBox="1">
            <a:spLocks noChangeArrowheads="1"/>
          </p:cNvSpPr>
          <p:nvPr/>
        </p:nvSpPr>
        <p:spPr bwMode="auto">
          <a:xfrm>
            <a:off x="84773" y="2921318"/>
            <a:ext cx="2357438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R="0" algn="ctr" defTabSz="914400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  <a:cs typeface="GungsuhChe"/>
              </a:rPr>
              <a:t>Helen Keller</a:t>
            </a:r>
            <a:endParaRPr kumimoji="0" lang="en-US" altLang="zh-CN" sz="2400" b="1" kern="1200" cap="none" spc="0" normalizeH="0" baseline="0" noProof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itchFamily="2" charset="-122"/>
              <a:ea typeface="华文中宋" pitchFamily="2" charset="-122"/>
              <a:cs typeface="GungsuhChe"/>
            </a:endParaRPr>
          </a:p>
          <a:p>
            <a:pPr marR="0" algn="ctr" defTabSz="914400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  <a:cs typeface="Gungsuh"/>
              </a:rPr>
              <a:t>(1880-1968)</a:t>
            </a:r>
            <a:endParaRPr kumimoji="0" lang="en-US" altLang="zh-CN" sz="2400" b="1" kern="1200" cap="none" spc="0" normalizeH="0" baseline="0" noProof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itchFamily="2" charset="-122"/>
              <a:ea typeface="华文中宋" pitchFamily="2" charset="-122"/>
              <a:cs typeface="Gungsuh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3670" y="15176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作者简介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5842" name="Picture 2" descr="banner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2170" y="1087120"/>
            <a:ext cx="2832100" cy="5542915"/>
          </a:xfrm>
          <a:prstGeom prst="rect">
            <a:avLst/>
          </a:prstGeom>
          <a:noFill/>
          <a:ln w="762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5843" name="Rectangle 3"/>
          <p:cNvSpPr/>
          <p:nvPr/>
        </p:nvSpPr>
        <p:spPr>
          <a:xfrm>
            <a:off x="5715000" y="1196975"/>
            <a:ext cx="5883910" cy="5323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路德维希</a:t>
            </a:r>
            <a:r>
              <a:rPr lang="en-US" altLang="x-none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·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范</a:t>
            </a:r>
            <a:r>
              <a:rPr lang="en-US" altLang="x-none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·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贝多芬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x-none" sz="4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1770-1827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4000" b="1" dirty="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德国伟大的作曲家</a:t>
            </a:r>
            <a:endParaRPr lang="zh-CN" altLang="en-US" sz="4000" b="1" dirty="0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 26岁时听觉衰退</a:t>
            </a:r>
            <a:endParaRPr lang="zh-CN" altLang="en-US" sz="4000" b="1" dirty="0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 35岁时完全耳聋……</a:t>
            </a:r>
            <a:endParaRPr lang="zh-CN" altLang="en-US" sz="4000" b="1" dirty="0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  <a:p>
            <a:endParaRPr lang="zh-CN" altLang="en-US" sz="4000" b="1" dirty="0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  <a:p>
            <a:r>
              <a:rPr lang="zh-CN" altLang="en-US" sz="4000" b="1" dirty="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    ——世界不给他欢乐  他却创造了欢乐给世界  </a:t>
            </a:r>
            <a:endParaRPr lang="zh-CN" altLang="en-US" sz="4000" b="1" dirty="0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拓展延伸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6866" name="Picture 2" descr="war203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9415" y="1255395"/>
            <a:ext cx="3295650" cy="4876800"/>
          </a:xfrm>
          <a:prstGeom prst="rect">
            <a:avLst/>
          </a:prstGeom>
          <a:noFill/>
          <a:ln w="762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6867" name="Rectangle 3"/>
          <p:cNvSpPr/>
          <p:nvPr/>
        </p:nvSpPr>
        <p:spPr>
          <a:xfrm>
            <a:off x="1524000" y="3132138"/>
            <a:ext cx="9144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36868" name="Rectangle 4"/>
          <p:cNvSpPr/>
          <p:nvPr/>
        </p:nvSpPr>
        <p:spPr>
          <a:xfrm>
            <a:off x="5505450" y="2276475"/>
            <a:ext cx="5010150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x-none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美国政治家</a:t>
            </a:r>
            <a:endParaRPr lang="zh-CN" altLang="en-US" sz="36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  <a:p>
            <a:endParaRPr lang="zh-CN" altLang="en-US" sz="36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 41岁时因患脊髓灰质炎 下肢瘫痪……</a:t>
            </a:r>
            <a:endParaRPr lang="zh-CN" altLang="en-US" sz="36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  <a:p>
            <a:endParaRPr lang="zh-CN" altLang="en-US" sz="36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 是美国历史上唯一蝉联四届的总统。</a:t>
            </a:r>
            <a:endParaRPr lang="zh-CN" altLang="en-US" sz="36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36869" name="Rectangle 5"/>
          <p:cNvSpPr/>
          <p:nvPr/>
        </p:nvSpPr>
        <p:spPr>
          <a:xfrm>
            <a:off x="5591175" y="476250"/>
            <a:ext cx="44958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3300"/>
                </a:solidFill>
                <a:latin typeface="宋体" panose="02010600030101010101" pitchFamily="2" charset="-122"/>
              </a:rPr>
              <a:t>富兰克林</a:t>
            </a:r>
            <a:r>
              <a:rPr lang="en-US" altLang="x-none" sz="4000" b="1" dirty="0">
                <a:solidFill>
                  <a:srgbClr val="FF3300"/>
                </a:solidFill>
                <a:latin typeface="宋体" panose="02010600030101010101" pitchFamily="2" charset="-122"/>
              </a:rPr>
              <a:t>·</a:t>
            </a:r>
            <a:r>
              <a:rPr lang="zh-CN" altLang="en-US" sz="4000" b="1" dirty="0">
                <a:solidFill>
                  <a:srgbClr val="FF3300"/>
                </a:solidFill>
                <a:latin typeface="宋体" panose="02010600030101010101" pitchFamily="2" charset="-122"/>
              </a:rPr>
              <a:t>罗斯福 </a:t>
            </a:r>
            <a:endParaRPr lang="zh-CN" altLang="en-US" sz="4000" b="1" dirty="0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r>
              <a:rPr lang="zh-CN" altLang="en-US" sz="4000" b="1" dirty="0">
                <a:solidFill>
                  <a:srgbClr val="FF3300"/>
                </a:solidFill>
                <a:latin typeface="宋体" panose="02010600030101010101" pitchFamily="2" charset="-122"/>
              </a:rPr>
              <a:t>（</a:t>
            </a:r>
            <a:r>
              <a:rPr lang="en-US" altLang="x-none" sz="4000" b="1" dirty="0">
                <a:solidFill>
                  <a:srgbClr val="FF3300"/>
                </a:solidFill>
                <a:latin typeface="宋体" panose="02010600030101010101" pitchFamily="2" charset="-122"/>
              </a:rPr>
              <a:t>1882-1945</a:t>
            </a:r>
            <a:r>
              <a:rPr lang="zh-CN" altLang="en-US" sz="4000" b="1" dirty="0">
                <a:solidFill>
                  <a:srgbClr val="FF3300"/>
                </a:solidFill>
                <a:latin typeface="宋体" panose="02010600030101010101" pitchFamily="2" charset="-122"/>
              </a:rPr>
              <a:t>）</a:t>
            </a:r>
            <a:endParaRPr lang="zh-CN" altLang="en-US" sz="40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拓展延伸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06850" name="Picture 2" descr="bd3eb13533fa828b0619b890fd1f4134970a5a8e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466725" y="1137285"/>
            <a:ext cx="4194175" cy="3851910"/>
          </a:xfrm>
        </p:spPr>
      </p:pic>
      <p:sp>
        <p:nvSpPr>
          <p:cNvPr id="206851" name="Text Box 3"/>
          <p:cNvSpPr txBox="1"/>
          <p:nvPr/>
        </p:nvSpPr>
        <p:spPr>
          <a:xfrm>
            <a:off x="4867910" y="45720"/>
            <a:ext cx="699579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                   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斯蒂芬</a:t>
            </a:r>
            <a:r>
              <a:rPr lang="en-US" altLang="zh-CN" b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·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威廉</a:t>
            </a:r>
            <a:r>
              <a:rPr lang="en-US" altLang="zh-CN" b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·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霍金</a:t>
            </a:r>
            <a:endParaRPr lang="zh-CN" altLang="en-US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英国剑桥大学应用数学及理论物理学系教授，当代最重要的广义相对论和宇宙论家，是当今享有国际盛誉的伟人之一，被称为在世的最伟大的科学家，还被称为“宇宙之王”。</a:t>
            </a:r>
            <a:r>
              <a:rPr lang="en-US" altLang="zh-CN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21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岁时不幸患上了会使肌肉萎缩的卢伽雷氏症，所以被禁锢在轮椅上，只有二根手指可以活动。当时医生预测他最多活两年，但他依然活着。</a:t>
            </a:r>
            <a:r>
              <a:rPr lang="en-US" altLang="zh-CN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1985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年，因患肺炎做了穿气管手术，被彻底剥夺了说话的能力，演讲和问答只能通过语音合成器来完成。</a:t>
            </a:r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6852" name="Text Box 4"/>
          <p:cNvSpPr txBox="1"/>
          <p:nvPr/>
        </p:nvSpPr>
        <p:spPr>
          <a:xfrm>
            <a:off x="258445" y="4989195"/>
            <a:ext cx="1167511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我的手指还能活动，我的大脑还能思考；我有终身追求的理想，有我爱和爱我的亲人和朋友；对了，我还有一颗感恩的心……（在一次新闻发布会上，一位女记者提出一个苛刻的问题，但霍金还是以恬静的微笑这样回答，霍金不仅以他的成就征服了科学界，也以他顽强搏斗的精神征服了世界）。</a:t>
            </a:r>
            <a:endParaRPr lang="zh-CN" altLang="en-US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拓展延伸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  <p:bldLst>
      <p:bldP spid="206851" grpId="0" bldLvl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75778" name="图片 75777" descr="abing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0" y="395605"/>
            <a:ext cx="3241040" cy="4260215"/>
          </a:xfrm>
          <a:prstGeom prst="rect">
            <a:avLst/>
          </a:prstGeom>
          <a:noFill/>
          <a:ln w="762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75779" name="矩形 75778"/>
          <p:cNvSpPr/>
          <p:nvPr/>
        </p:nvSpPr>
        <p:spPr>
          <a:xfrm>
            <a:off x="1524000" y="31003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5780" name="矩形 75779"/>
          <p:cNvSpPr/>
          <p:nvPr/>
        </p:nvSpPr>
        <p:spPr>
          <a:xfrm>
            <a:off x="1784985" y="2281555"/>
            <a:ext cx="5638800" cy="4154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二十多岁时患眼疾双眼相继失明</a:t>
            </a:r>
            <a:r>
              <a:rPr lang="en-US" altLang="zh-CN" sz="44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……</a:t>
            </a:r>
            <a:endParaRPr lang="en-US" altLang="zh-CN" sz="44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4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44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4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二胡作品</a:t>
            </a:r>
            <a:r>
              <a:rPr lang="en-US" altLang="zh-CN" sz="44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4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二泉映月</a:t>
            </a:r>
            <a:r>
              <a:rPr lang="en-US" altLang="zh-CN" sz="44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4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获二十世纪华人经典音乐作品奖</a:t>
            </a:r>
            <a:endParaRPr lang="zh-CN" altLang="en-US" sz="44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5781" name="矩形 75780"/>
          <p:cNvSpPr/>
          <p:nvPr/>
        </p:nvSpPr>
        <p:spPr>
          <a:xfrm>
            <a:off x="2976245" y="1071245"/>
            <a:ext cx="37338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阿炳 </a:t>
            </a:r>
            <a:endParaRPr lang="zh-CN" altLang="en-US" sz="4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拓展延伸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45060" name="Picture 4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3864928"/>
            <a:ext cx="4787900" cy="3068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3058" name="Picture 2" descr="9f2f070828381f30c8e041d7a9014c086f06f0d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865" y="991235"/>
            <a:ext cx="3716655" cy="58667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3059" name="Text Box 3"/>
          <p:cNvSpPr txBox="1"/>
          <p:nvPr/>
        </p:nvSpPr>
        <p:spPr>
          <a:xfrm>
            <a:off x="6019800" y="182880"/>
            <a:ext cx="5768975" cy="6492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                 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史铁生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因双腿瘫痪于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1972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年回到北京。并发展到尿毒症，需要靠透析维持生命。自称是“职业是生病，业余在写作”。史铁生创作的散文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我与地坛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鼓励了无数的人。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2002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年获华语文学传媒大奖年度杰出成就奖。曾任中国作家协会全国委员会委员，北京作家协会副主席，中国残疾人协会评议委员会委员。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2010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年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12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月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31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日凌晨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点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46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分因突发脑溢血逝世。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拓展延伸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73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59" grpId="0" bldLvl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7890" name="Picture 2" descr="张海迪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07225" y="3533775"/>
            <a:ext cx="4283710" cy="3194685"/>
          </a:xfrm>
          <a:prstGeom prst="rect">
            <a:avLst/>
          </a:prstGeom>
          <a:noFill/>
          <a:ln w="762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7891" name="Rectangle 3"/>
          <p:cNvSpPr/>
          <p:nvPr/>
        </p:nvSpPr>
        <p:spPr>
          <a:xfrm>
            <a:off x="1042035" y="4731385"/>
            <a:ext cx="540385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自学掌握英语 日语 德语等，当代知名作家 翻译家</a:t>
            </a:r>
            <a:endParaRPr lang="zh-CN" altLang="en-US"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37892" name="Rectangle 4"/>
          <p:cNvSpPr/>
          <p:nvPr/>
        </p:nvSpPr>
        <p:spPr>
          <a:xfrm>
            <a:off x="1524000" y="3276600"/>
            <a:ext cx="9144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1800" dirty="0">
              <a:latin typeface="Arial" panose="020B0604020202020204" pitchFamily="34" charset="0"/>
            </a:endParaRPr>
          </a:p>
        </p:txBody>
      </p:sp>
      <p:pic>
        <p:nvPicPr>
          <p:cNvPr id="37893" name="Picture 5" descr="“生命之歌”张海迪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8895" y="563245"/>
            <a:ext cx="2953385" cy="3808730"/>
          </a:xfrm>
          <a:prstGeom prst="rect">
            <a:avLst/>
          </a:prstGeom>
          <a:noFill/>
          <a:ln w="762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7894" name="Rectangle 6"/>
          <p:cNvSpPr/>
          <p:nvPr/>
        </p:nvSpPr>
        <p:spPr>
          <a:xfrm>
            <a:off x="6445885" y="1338580"/>
            <a:ext cx="501650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x-none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5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岁时胸部以下完全失去知觉  高位截瘫</a:t>
            </a:r>
            <a:r>
              <a:rPr lang="en-US" altLang="x-none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……</a:t>
            </a:r>
            <a:endParaRPr lang="en-US" altLang="x-none"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37895" name="Rectangle 7"/>
          <p:cNvSpPr/>
          <p:nvPr/>
        </p:nvSpPr>
        <p:spPr>
          <a:xfrm>
            <a:off x="7257415" y="160655"/>
            <a:ext cx="235394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张海迪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拓展延伸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拓展延伸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60145" y="1690370"/>
            <a:ext cx="10066655" cy="503618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lnSpc>
                <a:spcPts val="4820"/>
              </a:lnSpc>
              <a:spcBef>
                <a:spcPts val="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顽强的毅力可以征服世界上的任何一座高峰。</a:t>
            </a:r>
            <a:endParaRPr lang="zh-CN" altLang="en-US" sz="36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ts val="4820"/>
              </a:lnSpc>
              <a:spcBef>
                <a:spcPts val="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                                                    ——  荻更斯</a:t>
            </a:r>
            <a:endParaRPr lang="zh-CN" altLang="en-US" sz="36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ts val="4820"/>
              </a:lnSpc>
              <a:spcBef>
                <a:spcPts val="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苦难对于天才是一块垫脚石，对于能干的人是一笔财富，对于弱者是一个万丈深渊。</a:t>
            </a:r>
            <a:r>
              <a:rPr lang="zh-CN" altLang="en-US" sz="36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                               </a:t>
            </a:r>
            <a:endParaRPr lang="zh-CN" altLang="en-US" sz="36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ts val="4820"/>
              </a:lnSpc>
              <a:spcBef>
                <a:spcPts val="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                                                   ——  巴尔扎克</a:t>
            </a:r>
            <a:endParaRPr lang="zh-CN" altLang="en-US" sz="36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ts val="4820"/>
              </a:lnSpc>
              <a:spcBef>
                <a:spcPts val="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顺境中的美德是自制，逆境中的美德是不屈不挠。</a:t>
            </a:r>
            <a:endParaRPr lang="zh-CN" altLang="en-US" sz="36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ts val="4820"/>
              </a:lnSpc>
              <a:spcBef>
                <a:spcPts val="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                                                       ——  培根                                              </a:t>
            </a:r>
            <a:endParaRPr lang="zh-CN" altLang="en-US" sz="36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08300" y="514985"/>
            <a:ext cx="6967220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微笑面对挫折，勇于开拓进取</a:t>
            </a:r>
            <a:endParaRPr lang="zh-CN" altLang="en-US" sz="40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9874" name="图片 79873" descr="Helen Keller and Anne Sulliv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88250" y="63500"/>
            <a:ext cx="3649663" cy="5140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0" name="文本框 50179"/>
          <p:cNvSpPr txBox="1"/>
          <p:nvPr/>
        </p:nvSpPr>
        <p:spPr>
          <a:xfrm>
            <a:off x="599440" y="1786890"/>
            <a:ext cx="680339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dirty="0">
                <a:latin typeface="Arial" panose="020B0604020202020204" pitchFamily="34" charset="0"/>
              </a:rPr>
              <a:t>            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同学们，我们生活在一个有光明有声音的世界里，但不要忘记，我们身边还有这样的一群人，他们仍然生活在黑暗和无声的世界里，我们的爱可以重塑他们的生命，带给他们温暖，带给他们光明。</a:t>
            </a: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课堂小结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4" name="文本占位符 46083" descr="522111286175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153670" y="935355"/>
            <a:ext cx="3378835" cy="5751830"/>
          </a:xfrm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46085" name="矩形 46084"/>
          <p:cNvSpPr>
            <a:spLocks noTextEdit="1"/>
          </p:cNvSpPr>
          <p:nvPr/>
        </p:nvSpPr>
        <p:spPr>
          <a:xfrm>
            <a:off x="4872038" y="476250"/>
            <a:ext cx="3313112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endParaRPr lang="zh-CN" altLang="en-US" sz="48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86" name="矩形 46085"/>
          <p:cNvSpPr/>
          <p:nvPr/>
        </p:nvSpPr>
        <p:spPr>
          <a:xfrm>
            <a:off x="4661535" y="2103755"/>
            <a:ext cx="59372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0"/>
              </a:spcBef>
              <a:buClrTx/>
              <a:buNone/>
            </a:pPr>
            <a:r>
              <a:rPr lang="en-US" altLang="zh-CN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、给海伦</a:t>
            </a:r>
            <a:r>
              <a:rPr lang="en-US" altLang="zh-CN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•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凯勒或莎莉文老师写一封信。 </a:t>
            </a: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0"/>
              </a:spcBef>
              <a:buClrTx/>
              <a:buNone/>
            </a:pP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zh-CN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、课外阅读</a:t>
            </a: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  </a:t>
            </a:r>
            <a:r>
              <a:rPr lang="en-US" altLang="zh-CN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假如给我三天光明</a:t>
            </a:r>
            <a:r>
              <a:rPr lang="en-US" altLang="zh-CN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0"/>
              </a:spcBef>
              <a:buClrTx/>
              <a:buNone/>
            </a:pP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课后作业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470025"/>
          </a:xfrm>
        </p:spPr>
        <p:txBody>
          <a:bodyPr anchor="ctr"/>
          <a:p>
            <a:pPr defTabSz="914400">
              <a:buSzPct val="100000"/>
            </a:pPr>
            <a:endParaRPr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2895600" y="3886200"/>
            <a:ext cx="6400800" cy="1752600"/>
          </a:xfrm>
        </p:spPr>
        <p:txBody>
          <a:bodyPr/>
          <a:p>
            <a:pPr defTabSz="914400">
              <a:buSzPct val="100000"/>
            </a:pPr>
            <a:endParaRPr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52" name="图片 2051" descr="EA50AC8BF68372AC255A3B3C50312EF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1915" y="0"/>
            <a:ext cx="1226883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矩形 17412"/>
          <p:cNvSpPr/>
          <p:nvPr/>
        </p:nvSpPr>
        <p:spPr>
          <a:xfrm>
            <a:off x="2061845" y="919480"/>
            <a:ext cx="4114800" cy="15240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B2B2B2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21001">
                      <a:srgbClr val="0819FB">
                        <a:alpha val="100000"/>
                      </a:srgbClr>
                    </a:gs>
                    <a:gs pos="35001">
                      <a:srgbClr val="1A8D48">
                        <a:alpha val="100000"/>
                      </a:srgbClr>
                    </a:gs>
                    <a:gs pos="52000">
                      <a:srgbClr val="FFFF00">
                        <a:alpha val="100000"/>
                      </a:srgbClr>
                    </a:gs>
                    <a:gs pos="73000">
                      <a:srgbClr val="EE3F17">
                        <a:alpha val="100000"/>
                      </a:srgbClr>
                    </a:gs>
                    <a:gs pos="88000">
                      <a:srgbClr val="E81766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35921" dir="2699999" sy="50000" rotWithShape="0">
                    <a:srgbClr val="875B0D"/>
                  </a:outerShdw>
                </a:effectLst>
                <a:latin typeface="隶书" charset="0"/>
                <a:ea typeface="隶书" charset="0"/>
              </a:rPr>
              <a:t>再见</a:t>
            </a:r>
            <a:endParaRPr lang="zh-CN" altLang="en-US" sz="3600" b="1">
              <a:ln w="12700" cap="flat" cmpd="sng">
                <a:solidFill>
                  <a:srgbClr val="B2B2B2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21001">
                    <a:srgbClr val="0819FB">
                      <a:alpha val="100000"/>
                    </a:srgbClr>
                  </a:gs>
                  <a:gs pos="35001">
                    <a:srgbClr val="1A8D48">
                      <a:alpha val="100000"/>
                    </a:srgbClr>
                  </a:gs>
                  <a:gs pos="52000">
                    <a:srgbClr val="FFFF00">
                      <a:alpha val="100000"/>
                    </a:srgbClr>
                  </a:gs>
                  <a:gs pos="73000">
                    <a:srgbClr val="EE3F17">
                      <a:alpha val="100000"/>
                    </a:srgbClr>
                  </a:gs>
                  <a:gs pos="88000">
                    <a:srgbClr val="E81766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5400000" scaled="1"/>
                <a:tileRect/>
              </a:gradFill>
              <a:effectLst>
                <a:outerShdw dist="35921" dir="2699999" sy="50000" rotWithShape="0">
                  <a:srgbClr val="875B0D"/>
                </a:outerShdw>
              </a:effectLst>
              <a:latin typeface="隶书" charset="0"/>
              <a:ea typeface="隶书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14" descr="2003-08-29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571500"/>
            <a:ext cx="3835400" cy="571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Picture 15" descr="Overnight Vigil (See Caption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6093" y="2678748"/>
            <a:ext cx="2871787" cy="411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Text Box 16"/>
          <p:cNvSpPr txBox="1"/>
          <p:nvPr/>
        </p:nvSpPr>
        <p:spPr>
          <a:xfrm>
            <a:off x="4852670" y="125730"/>
            <a:ext cx="625983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 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海伦在她的名作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假如给我三天光明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一文中深情地抒发她对莎利文老师的爱：“假如给我三天光明，我第一眼想看的就是我亲爱的老师——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安妮·莎莉文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！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3" name="文本占位符 61442"/>
          <p:cNvSpPr>
            <a:spLocks noGrp="1"/>
          </p:cNvSpPr>
          <p:nvPr>
            <p:ph type="body" idx="1"/>
          </p:nvPr>
        </p:nvSpPr>
        <p:spPr>
          <a:xfrm>
            <a:off x="1506220" y="1165860"/>
            <a:ext cx="9943465" cy="5036820"/>
          </a:xfrm>
        </p:spPr>
        <p:txBody>
          <a:bodyPr/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3600" b="1">
                <a:solidFill>
                  <a:schemeClr val="hlink"/>
                </a:solidFill>
                <a:uFillTx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chemeClr val="hlink"/>
                </a:solidFill>
                <a:uFillTx/>
                <a:ea typeface="黑体" panose="02010609060101010101" pitchFamily="49" charset="-122"/>
              </a:rPr>
              <a:t>、夯实巩固预习中的生字词。</a:t>
            </a:r>
            <a:endParaRPr lang="zh-CN" altLang="en-US" sz="3600" b="1" dirty="0">
              <a:solidFill>
                <a:schemeClr val="hlink"/>
              </a:solidFill>
              <a:uFillTx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3600" b="1">
                <a:solidFill>
                  <a:schemeClr val="hlink"/>
                </a:solidFill>
                <a:uFillTx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chemeClr val="hlink"/>
                </a:solidFill>
                <a:uFillTx/>
                <a:ea typeface="黑体" panose="02010609060101010101" pitchFamily="49" charset="-122"/>
              </a:rPr>
              <a:t>、了解海伦</a:t>
            </a:r>
            <a:r>
              <a:rPr lang="en-US" altLang="zh-CN" sz="3600" b="1">
                <a:solidFill>
                  <a:schemeClr val="hlink"/>
                </a:solidFill>
                <a:uFillTx/>
                <a:ea typeface="黑体" panose="02010609060101010101" pitchFamily="49" charset="-122"/>
              </a:rPr>
              <a:t>·</a:t>
            </a:r>
            <a:r>
              <a:rPr lang="zh-CN" altLang="en-US" sz="3600" b="1" dirty="0">
                <a:solidFill>
                  <a:schemeClr val="hlink"/>
                </a:solidFill>
                <a:uFillTx/>
                <a:ea typeface="黑体" panose="02010609060101010101" pitchFamily="49" charset="-122"/>
              </a:rPr>
              <a:t>凯勒的人生经历及其品质 。</a:t>
            </a:r>
            <a:endParaRPr lang="zh-CN" altLang="en-US" sz="3600" b="1" dirty="0">
              <a:solidFill>
                <a:schemeClr val="hlink"/>
              </a:solidFill>
              <a:uFillTx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3600" b="1">
                <a:solidFill>
                  <a:schemeClr val="hlink"/>
                </a:solidFill>
                <a:uFillTx/>
                <a:ea typeface="黑体" panose="02010609060101010101" pitchFamily="49" charset="-122"/>
              </a:rPr>
              <a:t>3</a:t>
            </a:r>
            <a:r>
              <a:rPr lang="zh-CN" altLang="en-US" sz="3600" b="1" dirty="0">
                <a:solidFill>
                  <a:schemeClr val="hlink"/>
                </a:solidFill>
                <a:uFillTx/>
                <a:ea typeface="黑体" panose="02010609060101010101" pitchFamily="49" charset="-122"/>
              </a:rPr>
              <a:t>、理清文章思路，概况主要事件。</a:t>
            </a:r>
            <a:endParaRPr lang="zh-CN" altLang="en-US" sz="3600" b="1" dirty="0">
              <a:solidFill>
                <a:schemeClr val="hlink"/>
              </a:solidFill>
              <a:uFillTx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3600" b="1">
                <a:solidFill>
                  <a:schemeClr val="hlink"/>
                </a:solidFill>
                <a:uFillTx/>
                <a:ea typeface="黑体" panose="02010609060101010101" pitchFamily="49" charset="-122"/>
              </a:rPr>
              <a:t>4</a:t>
            </a:r>
            <a:r>
              <a:rPr lang="zh-CN" altLang="en-US" sz="3600" b="1" dirty="0">
                <a:solidFill>
                  <a:schemeClr val="hlink"/>
                </a:solidFill>
                <a:uFillTx/>
                <a:ea typeface="黑体" panose="02010609060101010101" pitchFamily="49" charset="-122"/>
              </a:rPr>
              <a:t>、领会莎莉老师隽永深刻的爱心和高超的教育艺术 。</a:t>
            </a:r>
            <a:endParaRPr lang="zh-CN" altLang="en-US" sz="3600" b="1" dirty="0">
              <a:solidFill>
                <a:schemeClr val="hlink"/>
              </a:solidFill>
              <a:uFillTx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3600" b="1">
                <a:solidFill>
                  <a:schemeClr val="hlink"/>
                </a:solidFill>
                <a:uFillTx/>
                <a:ea typeface="黑体" panose="02010609060101010101" pitchFamily="49" charset="-122"/>
              </a:rPr>
              <a:t>5</a:t>
            </a:r>
            <a:r>
              <a:rPr lang="zh-CN" altLang="en-US" sz="3600" b="1" dirty="0">
                <a:solidFill>
                  <a:schemeClr val="hlink"/>
                </a:solidFill>
                <a:uFillTx/>
                <a:ea typeface="黑体" panose="02010609060101010101" pitchFamily="49" charset="-122"/>
              </a:rPr>
              <a:t>、理解海伦</a:t>
            </a:r>
            <a:r>
              <a:rPr lang="en-US" altLang="zh-CN" sz="3600" b="1">
                <a:solidFill>
                  <a:schemeClr val="hlink"/>
                </a:solidFill>
                <a:uFillTx/>
                <a:ea typeface="黑体" panose="02010609060101010101" pitchFamily="49" charset="-122"/>
              </a:rPr>
              <a:t>·</a:t>
            </a:r>
            <a:r>
              <a:rPr lang="zh-CN" altLang="en-US" sz="3600" b="1" dirty="0">
                <a:solidFill>
                  <a:schemeClr val="hlink"/>
                </a:solidFill>
                <a:uFillTx/>
                <a:ea typeface="黑体" panose="02010609060101010101" pitchFamily="49" charset="-122"/>
              </a:rPr>
              <a:t>凯勒再塑生命成功的因素。</a:t>
            </a:r>
            <a:endParaRPr lang="zh-CN" altLang="en-US" sz="3600" b="1" dirty="0">
              <a:solidFill>
                <a:schemeClr val="hlink"/>
              </a:solidFill>
              <a:uFillTx/>
              <a:ea typeface="黑体" panose="02010609060101010101" pitchFamily="49" charset="-122"/>
            </a:endParaRPr>
          </a:p>
          <a:p>
            <a:pPr>
              <a:buNone/>
            </a:pPr>
            <a:endParaRPr lang="zh-CN" altLang="en-US" sz="3600" b="1" dirty="0">
              <a:solidFill>
                <a:schemeClr val="hlink"/>
              </a:solidFill>
              <a:uFillTx/>
              <a:ea typeface="黑体" panose="02010609060101010101" pitchFamily="49" charset="-122"/>
            </a:endParaRPr>
          </a:p>
          <a:p>
            <a:endParaRPr lang="zh-CN" altLang="en-US" sz="3600" b="1" dirty="0">
              <a:solidFill>
                <a:schemeClr val="hlink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学习目标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0" name="Rectangle 4"/>
          <p:cNvSpPr>
            <a:spLocks noGrp="1" noChangeArrowheads="1"/>
          </p:cNvSpPr>
          <p:nvPr>
            <p:ph idx="1"/>
          </p:nvPr>
        </p:nvSpPr>
        <p:spPr>
          <a:xfrm>
            <a:off x="953135" y="1795145"/>
            <a:ext cx="10795635" cy="4140200"/>
          </a:xfrm>
        </p:spPr>
        <p:txBody>
          <a:bodyPr vert="horz" wrap="square" lIns="91440" tIns="45720" rIns="91440" bIns="45720" numCol="1" rtlCol="0" anchor="t" anchorCtr="0" compatLnSpc="1"/>
          <a:p>
            <a:pPr algn="just" eaLnBrk="1" hangingPunct="1">
              <a:spcBef>
                <a:spcPts val="0"/>
              </a:spcBef>
              <a:buNone/>
            </a:pP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搓捻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（              ）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怦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（        ）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企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盼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（        ）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 eaLnBrk="1" hangingPunct="1">
              <a:spcBef>
                <a:spcPts val="0"/>
              </a:spcBef>
              <a:buNone/>
            </a:pP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 eaLnBrk="1" hangingPunct="1">
              <a:spcBef>
                <a:spcPts val="0"/>
              </a:spcBef>
              <a:buNone/>
            </a:pP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譬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如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（       ）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  繁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衍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（        ）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   小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憩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（        ）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 eaLnBrk="1" hangingPunct="1">
              <a:spcBef>
                <a:spcPts val="0"/>
              </a:spcBef>
              <a:buNone/>
            </a:pP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 eaLnBrk="1" hangingPunct="1"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枝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桠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（        ）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钥匙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（             ）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遨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游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（        ）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   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           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 eaLnBrk="1" hangingPunct="1">
              <a:spcBef>
                <a:spcPts val="0"/>
              </a:spcBef>
              <a:buNone/>
            </a:pPr>
            <a:endParaRPr lang="zh-CN" altLang="en-US" sz="3600" b="1" u="heavy" dirty="0">
              <a:solidFill>
                <a:srgbClr val="0000FF"/>
              </a:solidFill>
              <a:uFill>
                <a:solidFill>
                  <a:srgbClr val="FF0000"/>
                </a:solidFill>
              </a:u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 eaLnBrk="1" hangingPunct="1">
              <a:spcBef>
                <a:spcPts val="0"/>
              </a:spcBef>
              <a:buNone/>
            </a:pP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绚</a:t>
            </a:r>
            <a:r>
              <a:rPr lang="zh-CN" altLang="en-US" sz="36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丽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（        ）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迁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徙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（        ）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 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冥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思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遐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想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（              ）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　   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2244090" y="1795145"/>
            <a:ext cx="881761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 dirty="0">
                <a:solidFill>
                  <a:srgbClr val="FF0000"/>
                </a:solidFill>
                <a:uFillTx/>
              </a:rPr>
              <a:t>cuō niǎn             pēng                     </a:t>
            </a:r>
            <a:r>
              <a:rPr lang="zh-CN" altLang="en-US" sz="3200" b="1" dirty="0">
                <a:solidFill>
                  <a:srgbClr val="FF0000"/>
                </a:solidFill>
                <a:uFillTx/>
                <a:sym typeface="+mn-ea"/>
              </a:rPr>
              <a:t>qǐ  </a:t>
            </a:r>
            <a:r>
              <a:rPr lang="zh-CN" altLang="en-US" sz="3200" b="1" noProof="1" dirty="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 </a:t>
            </a:r>
            <a:r>
              <a:rPr lang="en-US" altLang="zh-CN" sz="3200" b="1" noProof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    </a:t>
            </a:r>
            <a:r>
              <a:rPr lang="zh-CN" altLang="en-US" sz="3200" b="1" noProof="1" dirty="0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　 </a:t>
            </a:r>
            <a:r>
              <a:rPr lang="en-US" altLang="zh-CN" sz="3200" b="1" noProof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                  </a:t>
            </a:r>
            <a:endParaRPr lang="en-US" altLang="zh-CN" sz="3200" b="1" noProof="1">
              <a:solidFill>
                <a:srgbClr val="C0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2575560" y="2893695"/>
            <a:ext cx="777240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 noProof="1" dirty="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pì                      yǎn       　　         qì</a:t>
            </a:r>
            <a:endParaRPr lang="zh-CN" altLang="en-US" sz="3200" b="1" noProof="1" dirty="0">
              <a:solidFill>
                <a:srgbClr val="FF0000"/>
              </a:solidFill>
              <a:uFillTx/>
            </a:endParaRP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2442845" y="3980815"/>
            <a:ext cx="845820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 rtl="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kern="1200" cap="none" spc="0" normalizeH="0" baseline="0" dirty="0">
                <a:solidFill>
                  <a:srgbClr val="FF0000"/>
                </a:solidFill>
                <a:uFillTx/>
                <a:cs typeface="+mn-cs"/>
              </a:rPr>
              <a:t>yā                      </a:t>
            </a:r>
            <a:r>
              <a:rPr lang="zh-CN" altLang="en-US" sz="3200" b="1" dirty="0">
                <a:solidFill>
                  <a:srgbClr val="FF0000"/>
                </a:solidFill>
                <a:uFillTx/>
                <a:sym typeface="+mn-ea"/>
              </a:rPr>
              <a:t>yào shi                  áo</a:t>
            </a:r>
            <a:r>
              <a:rPr lang="zh-CN" altLang="en-US" sz="3200" b="1" kern="1200" cap="none" spc="0" normalizeH="0" baseline="0" dirty="0">
                <a:solidFill>
                  <a:srgbClr val="FF0000"/>
                </a:solidFill>
                <a:uFillTx/>
                <a:cs typeface="+mn-cs"/>
              </a:rPr>
              <a:t>    </a:t>
            </a:r>
            <a:r>
              <a:rPr kumimoji="1" lang="en-US" altLang="zh-CN" b="1" kern="1200" cap="none" spc="0" normalizeH="0" baseline="0" noProof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+mn-cs"/>
              </a:rPr>
              <a:t>           </a:t>
            </a:r>
            <a:endParaRPr kumimoji="1" lang="en-US" altLang="zh-CN" b="1" kern="1200" cap="none" spc="0" normalizeH="0" baseline="0" noProof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1828800" y="5065395"/>
            <a:ext cx="9686925" cy="1229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b="1" noProof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  </a:t>
            </a:r>
            <a:r>
              <a:rPr lang="en-US" altLang="zh-CN" b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+mn-ea"/>
                <a:sym typeface="+mn-ea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Tx/>
                <a:sym typeface="+mn-ea"/>
              </a:rPr>
              <a:t> xuàn                    xǐ                              míng  xiá</a:t>
            </a:r>
            <a:endParaRPr lang="zh-CN" altLang="en-US" sz="3200" b="1" kern="1200" cap="none" spc="0" normalizeH="0" baseline="0" dirty="0">
              <a:solidFill>
                <a:srgbClr val="FF0000"/>
              </a:solidFill>
              <a:uFillTx/>
              <a:cs typeface="+mn-cs"/>
            </a:endParaRPr>
          </a:p>
          <a:p>
            <a:pPr>
              <a:spcBef>
                <a:spcPct val="50000"/>
              </a:spcBef>
            </a:pPr>
            <a:r>
              <a:rPr lang="en-US" altLang="zh-CN" b="1" noProof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            </a:t>
            </a:r>
            <a:endParaRPr lang="en-US" altLang="zh-CN" b="1" noProof="1">
              <a:solidFill>
                <a:srgbClr val="C0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检查预习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文本框 15"/>
          <p:cNvSpPr txBox="1"/>
          <p:nvPr/>
        </p:nvSpPr>
        <p:spPr>
          <a:xfrm>
            <a:off x="3446780" y="655320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sz="40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字音字形</a:t>
            </a:r>
            <a:endParaRPr lang="zh-CN" sz="4000" b="1" dirty="0">
              <a:solidFill>
                <a:srgbClr val="00B05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4"/>
          <p:cNvSpPr>
            <a:spLocks noGrp="1"/>
          </p:cNvSpPr>
          <p:nvPr>
            <p:ph type="body"/>
          </p:nvPr>
        </p:nvSpPr>
        <p:spPr>
          <a:xfrm>
            <a:off x="1622425" y="996950"/>
            <a:ext cx="3071813" cy="5334000"/>
          </a:xfrm>
        </p:spPr>
        <p:txBody>
          <a:bodyPr vert="horz" wrap="square" anchor="t"/>
          <a:p>
            <a:pPr eaLnBrk="1" hangingPunct="1">
              <a:buNone/>
            </a:pP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黑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迁  徙：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  繁  衍：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油然而生：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花团锦簇：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美不胜收：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eaLnBrk="1" hangingPunct="1">
              <a:buNone/>
            </a:pP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不可名状：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不求甚解：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39" name="Rectangle 6"/>
          <p:cNvSpPr/>
          <p:nvPr/>
        </p:nvSpPr>
        <p:spPr>
          <a:xfrm>
            <a:off x="4151313" y="996633"/>
            <a:ext cx="156019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迁移。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FillTx/>
              <a:latin typeface="华文新魏" pitchFamily="2" charset="-122"/>
              <a:ea typeface="黑体" panose="02010609060101010101" pitchFamily="49" charset="-122"/>
            </a:endParaRPr>
          </a:p>
        </p:txBody>
      </p:sp>
      <p:sp>
        <p:nvSpPr>
          <p:cNvPr id="14340" name="Rectangle 7"/>
          <p:cNvSpPr/>
          <p:nvPr/>
        </p:nvSpPr>
        <p:spPr>
          <a:xfrm>
            <a:off x="4079875" y="1712913"/>
            <a:ext cx="304292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逐渐增多或增广。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14341" name="Rectangle 8"/>
          <p:cNvSpPr/>
          <p:nvPr/>
        </p:nvSpPr>
        <p:spPr>
          <a:xfrm>
            <a:off x="4079875" y="2389188"/>
            <a:ext cx="518795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>
              <a:buClrTx/>
              <a:buSzTx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形容思想感情自然而然地产生。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14342" name="Rectangle 9"/>
          <p:cNvSpPr/>
          <p:nvPr/>
        </p:nvSpPr>
        <p:spPr>
          <a:xfrm>
            <a:off x="4048125" y="3034030"/>
            <a:ext cx="73088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形容五彩缤纷、十分华丽的形象。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14343" name="Rectangle 10"/>
          <p:cNvSpPr/>
          <p:nvPr/>
        </p:nvSpPr>
        <p:spPr>
          <a:xfrm>
            <a:off x="4079875" y="3738880"/>
            <a:ext cx="71723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美好的东西太多，一时接受不完 (看不过来)。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14344" name="Rectangle 11"/>
          <p:cNvSpPr/>
          <p:nvPr/>
        </p:nvSpPr>
        <p:spPr>
          <a:xfrm>
            <a:off x="4079875" y="4937443"/>
            <a:ext cx="518795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>
              <a:buClrTx/>
              <a:buSzTx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不能够用语言形容。名，说出。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14345" name="Text Box 9"/>
          <p:cNvSpPr txBox="1"/>
          <p:nvPr/>
        </p:nvSpPr>
        <p:spPr>
          <a:xfrm>
            <a:off x="2259013" y="508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4347" name="Text Box 11"/>
          <p:cNvSpPr txBox="1"/>
          <p:nvPr/>
        </p:nvSpPr>
        <p:spPr>
          <a:xfrm>
            <a:off x="4048125" y="5650865"/>
            <a:ext cx="772541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原意是读书只领会精神实质，不咬文嚼字。现在多指只求懂得个大概，不求深刻了解。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l">
              <a:buClrTx/>
              <a:buSzTx/>
            </a:pP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检查预习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文本框 15"/>
          <p:cNvSpPr txBox="1"/>
          <p:nvPr/>
        </p:nvSpPr>
        <p:spPr>
          <a:xfrm>
            <a:off x="4897755" y="290195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sz="40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词语释义</a:t>
            </a:r>
            <a:endParaRPr lang="zh-CN" sz="4000" b="1" dirty="0">
              <a:solidFill>
                <a:srgbClr val="00B05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1082675" y="867410"/>
            <a:ext cx="9705340" cy="5852160"/>
          </a:xfrm>
        </p:spPr>
        <p:txBody>
          <a:bodyPr vert="horz" wrap="square" lIns="91440" tIns="45720" rIns="91440" bIns="45720" anchor="t"/>
          <a:p>
            <a:pPr indent="0" eaLnBrk="1" latinLnBrk="1" hangingPunct="1">
              <a:spcBef>
                <a:spcPts val="0"/>
              </a:spcBef>
              <a:buNone/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、“再塑生命的人”指的是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_______________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，她再塑了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的生命。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eaLnBrk="1" latinLnBrk="1" hangingPunct="1">
              <a:spcBef>
                <a:spcPts val="0"/>
              </a:spcBef>
              <a:buNone/>
            </a:pP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eaLnBrk="1" latinLnBrk="1" hangingPunct="1">
              <a:spcBef>
                <a:spcPts val="0"/>
              </a:spcBef>
              <a:buNone/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、“再塑生命”从字面意思看是什么意思？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 eaLnBrk="1" latinLnBrk="1" hangingPunct="1"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 eaLnBrk="1" latinLnBrk="1" hangingPunct="1"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0" eaLnBrk="1" latinLnBrk="1" hangingPunct="1"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3、课文节选自《假如给我三天光明》一书，由《再塑生命》、《关于“爱”的含义》两篇文章合编在一起。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33477" name="Rectangle 5"/>
          <p:cNvSpPr/>
          <p:nvPr/>
        </p:nvSpPr>
        <p:spPr>
          <a:xfrm>
            <a:off x="7027863" y="867093"/>
            <a:ext cx="365569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b="1">
                <a:solidFill>
                  <a:srgbClr val="CC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安妮</a:t>
            </a:r>
            <a:r>
              <a:rPr lang="en-US" altLang="zh-CN" sz="36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•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莎莉文老师 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70" name="Rectangle 6"/>
          <p:cNvSpPr/>
          <p:nvPr/>
        </p:nvSpPr>
        <p:spPr>
          <a:xfrm>
            <a:off x="3414395" y="1374775"/>
            <a:ext cx="27178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海伦•凯勒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解 题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Rectangle 5"/>
          <p:cNvSpPr/>
          <p:nvPr/>
        </p:nvSpPr>
        <p:spPr>
          <a:xfrm>
            <a:off x="2442528" y="3234373"/>
            <a:ext cx="62604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/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重新塑造生命、重新获得生命的意思。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3347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12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477" grpId="0"/>
      <p:bldP spid="11270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Rectangle 4"/>
          <p:cNvSpPr>
            <a:spLocks noRot="1"/>
          </p:cNvSpPr>
          <p:nvPr/>
        </p:nvSpPr>
        <p:spPr>
          <a:xfrm>
            <a:off x="2033905" y="1101725"/>
            <a:ext cx="8426450" cy="465455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anchor="ctr"/>
          <a:p>
            <a:pPr hangingPunct="0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 默读课文，思考并回答：</a:t>
            </a:r>
            <a:endParaRPr lang="zh-CN" altLang="en-US" sz="3600" b="1">
              <a:solidFill>
                <a:srgbClr val="0000FF"/>
              </a:solidFill>
              <a:uFillTx/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 hangingPunct="0">
              <a:buFont typeface="Arial" panose="020B0604020202020204" pitchFamily="34" charset="0"/>
              <a:buNone/>
            </a:pPr>
            <a:endParaRPr lang="zh-CN" altLang="en-US" sz="3600" b="1">
              <a:solidFill>
                <a:srgbClr val="0000FF"/>
              </a:solidFill>
              <a:uFillTx/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 marL="571500" indent="-571500" hangingPunct="0">
              <a:buFont typeface="Wingdings" panose="05000000000000000000" charset="0"/>
              <a:buChar char="u"/>
            </a:pPr>
            <a:r>
              <a:rPr lang="zh-CN" altLang="en-US" sz="36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在莎莉文老师到来之前，海伦的生命的原貌是什么样子的？</a:t>
            </a:r>
            <a:br>
              <a:rPr lang="zh-CN" altLang="en-US" sz="36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</a:br>
            <a:r>
              <a:rPr lang="zh-CN" altLang="en-US" sz="36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 </a:t>
            </a:r>
            <a:endParaRPr lang="zh-CN" altLang="en-US" sz="3600" b="1">
              <a:solidFill>
                <a:srgbClr val="0000FF"/>
              </a:solidFill>
              <a:uFillTx/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 marL="571500" indent="-571500" hangingPunct="0">
              <a:buFont typeface="Wingdings" panose="05000000000000000000" charset="0"/>
              <a:buChar char="u"/>
            </a:pPr>
            <a:r>
              <a:rPr lang="zh-CN" altLang="en-US" sz="36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莎莉文老师到来后，发生了哪些事情？海伦她的感受又是如何？</a:t>
            </a:r>
            <a:endParaRPr lang="zh-CN" altLang="en-US" sz="3600" b="1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hangingPunct="0">
              <a:buFont typeface="Arial" panose="020B0604020202020204" pitchFamily="34" charset="0"/>
              <a:buNone/>
            </a:pPr>
            <a:endParaRPr lang="zh-CN" altLang="en-US" sz="3600" b="1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整体把握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WM_BEAUTIFY_ZORDER_FLAG_TAG" val="7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天坛月色">
  <a:themeElements>
    <a:clrScheme name="">
      <a:dk1>
        <a:srgbClr val="FFFFFF"/>
      </a:dk1>
      <a:lt1>
        <a:srgbClr val="3366CC"/>
      </a:lt1>
      <a:dk2>
        <a:srgbClr val="FFFF66"/>
      </a:dk2>
      <a:lt2>
        <a:srgbClr val="DDDDDD"/>
      </a:lt2>
      <a:accent1>
        <a:srgbClr val="879CC8"/>
      </a:accent1>
      <a:accent2>
        <a:srgbClr val="C0C0C0"/>
      </a:accent2>
      <a:accent3>
        <a:srgbClr val="ADB9E2"/>
      </a:accent3>
      <a:accent4>
        <a:srgbClr val="DCDCDC"/>
      </a:accent4>
      <a:accent5>
        <a:srgbClr val="C3CBE0"/>
      </a:accent5>
      <a:accent6>
        <a:srgbClr val="ACACAC"/>
      </a:accent6>
      <a:hlink>
        <a:srgbClr val="66FFFF"/>
      </a:hlink>
      <a:folHlink>
        <a:srgbClr val="CCFFCC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3366CC"/>
        </a:lt1>
        <a:dk2>
          <a:srgbClr val="FFFF66"/>
        </a:dk2>
        <a:lt2>
          <a:srgbClr val="DDDDDD"/>
        </a:lt2>
        <a:accent1>
          <a:srgbClr val="879CC8"/>
        </a:accent1>
        <a:accent2>
          <a:srgbClr val="C0C0C0"/>
        </a:accent2>
        <a:accent3>
          <a:srgbClr val="ADB9E2"/>
        </a:accent3>
        <a:accent4>
          <a:srgbClr val="DCDCDC"/>
        </a:accent4>
        <a:accent5>
          <a:srgbClr val="C3CBE0"/>
        </a:accent5>
        <a:accent6>
          <a:srgbClr val="ACACAC"/>
        </a:accent6>
        <a:hlink>
          <a:srgbClr val="66FFFF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99"/>
        </a:lt1>
        <a:dk2>
          <a:srgbClr val="FFFFFF"/>
        </a:dk2>
        <a:lt2>
          <a:srgbClr val="C0C0C0"/>
        </a:lt2>
        <a:accent1>
          <a:srgbClr val="93B090"/>
        </a:accent1>
        <a:accent2>
          <a:srgbClr val="CCECFF"/>
        </a:accent2>
        <a:accent3>
          <a:srgbClr val="AAB9CA"/>
        </a:accent3>
        <a:accent4>
          <a:srgbClr val="DCDCDC"/>
        </a:accent4>
        <a:accent5>
          <a:srgbClr val="C8D4C7"/>
        </a:accent5>
        <a:accent6>
          <a:srgbClr val="B7D3E5"/>
        </a:accent6>
        <a:hlink>
          <a:srgbClr val="FFFF66"/>
        </a:hlink>
        <a:folHlink>
          <a:srgbClr val="66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B7BA7"/>
        </a:lt1>
        <a:dk2>
          <a:srgbClr val="FFFF66"/>
        </a:dk2>
        <a:lt2>
          <a:srgbClr val="DDDDDD"/>
        </a:lt2>
        <a:accent1>
          <a:srgbClr val="78AE90"/>
        </a:accent1>
        <a:accent2>
          <a:srgbClr val="B8B8D0"/>
        </a:accent2>
        <a:accent3>
          <a:srgbClr val="BFBFD0"/>
        </a:accent3>
        <a:accent4>
          <a:srgbClr val="DCDCDC"/>
        </a:accent4>
        <a:accent5>
          <a:srgbClr val="BED3C7"/>
        </a:accent5>
        <a:accent6>
          <a:srgbClr val="A5A5BA"/>
        </a:accent6>
        <a:hlink>
          <a:srgbClr val="66FFCC"/>
        </a:hlink>
        <a:folHlink>
          <a:srgbClr val="CC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00"/>
        </a:dk1>
        <a:lt1>
          <a:srgbClr val="6600CC"/>
        </a:lt1>
        <a:dk2>
          <a:srgbClr val="FFFFFF"/>
        </a:dk2>
        <a:lt2>
          <a:srgbClr val="DDDDDD"/>
        </a:lt2>
        <a:accent1>
          <a:srgbClr val="7296B6"/>
        </a:accent1>
        <a:accent2>
          <a:srgbClr val="FF6600"/>
        </a:accent2>
        <a:accent3>
          <a:srgbClr val="B9AAE2"/>
        </a:accent3>
        <a:accent4>
          <a:srgbClr val="DCDC00"/>
        </a:accent4>
        <a:accent5>
          <a:srgbClr val="BCC9D7"/>
        </a:accent5>
        <a:accent6>
          <a:srgbClr val="E55B00"/>
        </a:accent6>
        <a:hlink>
          <a:srgbClr val="99FFCC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99CC"/>
        </a:lt1>
        <a:dk2>
          <a:srgbClr val="CCECFF"/>
        </a:dk2>
        <a:lt2>
          <a:srgbClr val="DDDDDD"/>
        </a:lt2>
        <a:accent1>
          <a:srgbClr val="DD8A79"/>
        </a:accent1>
        <a:accent2>
          <a:srgbClr val="339966"/>
        </a:accent2>
        <a:accent3>
          <a:srgbClr val="AACAE2"/>
        </a:accent3>
        <a:accent4>
          <a:srgbClr val="DCDCDC"/>
        </a:accent4>
        <a:accent5>
          <a:srgbClr val="EBC4BE"/>
        </a:accent5>
        <a:accent6>
          <a:srgbClr val="2D895B"/>
        </a:accent6>
        <a:hlink>
          <a:srgbClr val="FFFF66"/>
        </a:hlink>
        <a:folHlink>
          <a:srgbClr val="CC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36DAD"/>
        </a:lt1>
        <a:dk2>
          <a:srgbClr val="66FF66"/>
        </a:dk2>
        <a:lt2>
          <a:srgbClr val="C0C0C0"/>
        </a:lt2>
        <a:accent1>
          <a:srgbClr val="C48AB6"/>
        </a:accent1>
        <a:accent2>
          <a:srgbClr val="FFCCFF"/>
        </a:accent2>
        <a:accent3>
          <a:srgbClr val="B4BBD3"/>
        </a:accent3>
        <a:accent4>
          <a:srgbClr val="DCDCDC"/>
        </a:accent4>
        <a:accent5>
          <a:srgbClr val="DEC4D7"/>
        </a:accent5>
        <a:accent6>
          <a:srgbClr val="E5B7E5"/>
        </a:accent6>
        <a:hlink>
          <a:srgbClr val="00FFFF"/>
        </a:hlink>
        <a:folHlink>
          <a:srgbClr val="FFFF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00"/>
        </a:dk1>
        <a:lt1>
          <a:srgbClr val="996633"/>
        </a:lt1>
        <a:dk2>
          <a:srgbClr val="66FFFF"/>
        </a:dk2>
        <a:lt2>
          <a:srgbClr val="C0C0C0"/>
        </a:lt2>
        <a:accent1>
          <a:srgbClr val="CD7C73"/>
        </a:accent1>
        <a:accent2>
          <a:srgbClr val="B6B6CE"/>
        </a:accent2>
        <a:accent3>
          <a:srgbClr val="CAB9AD"/>
        </a:accent3>
        <a:accent4>
          <a:srgbClr val="DCDC00"/>
        </a:accent4>
        <a:accent5>
          <a:srgbClr val="E2BFBD"/>
        </a:accent5>
        <a:accent6>
          <a:srgbClr val="A3A3B8"/>
        </a:accent6>
        <a:hlink>
          <a:srgbClr val="000000"/>
        </a:hlink>
        <a:folHlink>
          <a:srgbClr val="CCE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66"/>
        </a:dk1>
        <a:lt1>
          <a:srgbClr val="008080"/>
        </a:lt1>
        <a:dk2>
          <a:srgbClr val="FFFF00"/>
        </a:dk2>
        <a:lt2>
          <a:srgbClr val="C0C0C0"/>
        </a:lt2>
        <a:accent1>
          <a:srgbClr val="859CC9"/>
        </a:accent1>
        <a:accent2>
          <a:srgbClr val="FFCCFF"/>
        </a:accent2>
        <a:accent3>
          <a:srgbClr val="AAC1C1"/>
        </a:accent3>
        <a:accent4>
          <a:srgbClr val="DCDC57"/>
        </a:accent4>
        <a:accent5>
          <a:srgbClr val="C3CBE0"/>
        </a:accent5>
        <a:accent6>
          <a:srgbClr val="E5B7E5"/>
        </a:accent6>
        <a:hlink>
          <a:srgbClr val="99FFCC"/>
        </a:hlink>
        <a:folHlink>
          <a:srgbClr val="CCEC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_3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CDESIGNO</Template>
  <TotalTime>0</TotalTime>
  <Words>6258</Words>
  <Application>WPS 演示</Application>
  <PresentationFormat>在屏幕上显示</PresentationFormat>
  <Paragraphs>432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39</vt:i4>
      </vt:variant>
    </vt:vector>
  </HeadingPairs>
  <TitlesOfParts>
    <vt:vector size="61" baseType="lpstr">
      <vt:lpstr>Arial</vt:lpstr>
      <vt:lpstr>宋体</vt:lpstr>
      <vt:lpstr>Wingdings</vt:lpstr>
      <vt:lpstr>Calibri</vt:lpstr>
      <vt:lpstr>Wingdings 2</vt:lpstr>
      <vt:lpstr>Times New Roman</vt:lpstr>
      <vt:lpstr>黑体</vt:lpstr>
      <vt:lpstr>华文中宋</vt:lpstr>
      <vt:lpstr>GungsuhChe</vt:lpstr>
      <vt:lpstr>Gungsuh</vt:lpstr>
      <vt:lpstr>华文新魏</vt:lpstr>
      <vt:lpstr>Wingdings</vt:lpstr>
      <vt:lpstr>微软雅黑</vt:lpstr>
      <vt:lpstr>Arial Unicode MS</vt:lpstr>
      <vt:lpstr>Courier New</vt:lpstr>
      <vt:lpstr>MingLiU_HKSCS</vt:lpstr>
      <vt:lpstr>MingLiU-ExtB</vt:lpstr>
      <vt:lpstr>隶书</vt:lpstr>
      <vt:lpstr>Segoe Print</vt:lpstr>
      <vt:lpstr>Office 主题</vt:lpstr>
      <vt:lpstr>天坛月色</vt:lpstr>
      <vt:lpstr>Office 主题_3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莎莉文老师对海伦的教育顺利吗？举例说明。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79</cp:revision>
  <dcterms:created xsi:type="dcterms:W3CDTF">2009-12-23T04:32:00Z</dcterms:created>
  <dcterms:modified xsi:type="dcterms:W3CDTF">2019-09-12T15:02:49Z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