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5"/>
  </p:notesMasterIdLst>
  <p:handoutMasterIdLst>
    <p:handoutMasterId r:id="rId86"/>
  </p:handoutMasterIdLst>
  <p:sldIdLst>
    <p:sldId id="265" r:id="rId3"/>
    <p:sldId id="276" r:id="rId4"/>
    <p:sldId id="313" r:id="rId5"/>
    <p:sldId id="329" r:id="rId6"/>
    <p:sldId id="477" r:id="rId7"/>
    <p:sldId id="478" r:id="rId8"/>
    <p:sldId id="479" r:id="rId9"/>
    <p:sldId id="480" r:id="rId10"/>
    <p:sldId id="481" r:id="rId11"/>
    <p:sldId id="483" r:id="rId12"/>
    <p:sldId id="482" r:id="rId13"/>
    <p:sldId id="484" r:id="rId14"/>
    <p:sldId id="291" r:id="rId15"/>
    <p:sldId id="292" r:id="rId16"/>
    <p:sldId id="474" r:id="rId17"/>
    <p:sldId id="485" r:id="rId18"/>
    <p:sldId id="486" r:id="rId19"/>
    <p:sldId id="487" r:id="rId20"/>
    <p:sldId id="488" r:id="rId21"/>
    <p:sldId id="489" r:id="rId22"/>
    <p:sldId id="492" r:id="rId23"/>
    <p:sldId id="490" r:id="rId24"/>
    <p:sldId id="491" r:id="rId25"/>
    <p:sldId id="493" r:id="rId26"/>
    <p:sldId id="494" r:id="rId27"/>
    <p:sldId id="495" r:id="rId28"/>
    <p:sldId id="496" r:id="rId29"/>
    <p:sldId id="498" r:id="rId30"/>
    <p:sldId id="499" r:id="rId31"/>
    <p:sldId id="500" r:id="rId32"/>
    <p:sldId id="501" r:id="rId33"/>
    <p:sldId id="502" r:id="rId34"/>
    <p:sldId id="503" r:id="rId35"/>
    <p:sldId id="504" r:id="rId36"/>
    <p:sldId id="505" r:id="rId37"/>
    <p:sldId id="506" r:id="rId38"/>
    <p:sldId id="524" r:id="rId39"/>
    <p:sldId id="507" r:id="rId40"/>
    <p:sldId id="508" r:id="rId41"/>
    <p:sldId id="525" r:id="rId42"/>
    <p:sldId id="509" r:id="rId43"/>
    <p:sldId id="510" r:id="rId44"/>
    <p:sldId id="511" r:id="rId45"/>
    <p:sldId id="512" r:id="rId46"/>
    <p:sldId id="513" r:id="rId47"/>
    <p:sldId id="514" r:id="rId48"/>
    <p:sldId id="526" r:id="rId49"/>
    <p:sldId id="527" r:id="rId50"/>
    <p:sldId id="528" r:id="rId51"/>
    <p:sldId id="515" r:id="rId52"/>
    <p:sldId id="516" r:id="rId53"/>
    <p:sldId id="517" r:id="rId54"/>
    <p:sldId id="518" r:id="rId55"/>
    <p:sldId id="520" r:id="rId56"/>
    <p:sldId id="521" r:id="rId57"/>
    <p:sldId id="522" r:id="rId58"/>
    <p:sldId id="529" r:id="rId59"/>
    <p:sldId id="523" r:id="rId60"/>
    <p:sldId id="530" r:id="rId61"/>
    <p:sldId id="303" r:id="rId62"/>
    <p:sldId id="475" r:id="rId63"/>
    <p:sldId id="325" r:id="rId64"/>
    <p:sldId id="531" r:id="rId65"/>
    <p:sldId id="532" r:id="rId66"/>
    <p:sldId id="533" r:id="rId67"/>
    <p:sldId id="451" r:id="rId68"/>
    <p:sldId id="534" r:id="rId69"/>
    <p:sldId id="535" r:id="rId70"/>
    <p:sldId id="536" r:id="rId71"/>
    <p:sldId id="537" r:id="rId72"/>
    <p:sldId id="538" r:id="rId73"/>
    <p:sldId id="539" r:id="rId74"/>
    <p:sldId id="540" r:id="rId75"/>
    <p:sldId id="541" r:id="rId76"/>
    <p:sldId id="542" r:id="rId77"/>
    <p:sldId id="543" r:id="rId78"/>
    <p:sldId id="546" r:id="rId79"/>
    <p:sldId id="547" r:id="rId80"/>
    <p:sldId id="548" r:id="rId81"/>
    <p:sldId id="549" r:id="rId82"/>
    <p:sldId id="550" r:id="rId83"/>
    <p:sldId id="551" r:id="rId84"/>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1000" autoAdjust="0"/>
  </p:normalViewPr>
  <p:slideViewPr>
    <p:cSldViewPr>
      <p:cViewPr varScale="1">
        <p:scale>
          <a:sx n="40" d="100"/>
          <a:sy n="40" d="100"/>
        </p:scale>
        <p:origin x="-546" y="-11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handoutMaster" Target="handoutMasters/handoutMaster1.xml"/><Relationship Id="rId85" Type="http://schemas.openxmlformats.org/officeDocument/2006/relationships/notesMaster" Target="notesMasters/notesMaster1.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7705180" y="3661782"/>
            <a:ext cx="11377264" cy="2783344"/>
            <a:chOff x="7795475" y="6782589"/>
            <a:chExt cx="10365808" cy="3270416"/>
          </a:xfrm>
        </p:grpSpPr>
        <p:sp>
          <p:nvSpPr>
            <p:cNvPr id="16" name="TextBox 15"/>
            <p:cNvSpPr txBox="1"/>
            <p:nvPr/>
          </p:nvSpPr>
          <p:spPr>
            <a:xfrm>
              <a:off x="7795475" y="6782589"/>
              <a:ext cx="9439640" cy="1229562"/>
            </a:xfrm>
            <a:prstGeom prst="rect">
              <a:avLst/>
            </a:prstGeom>
            <a:noFill/>
          </p:spPr>
          <p:txBody>
            <a:bodyPr wrap="square" rtlCol="0">
              <a:spAutoFit/>
            </a:bodyPr>
            <a:lstStyle/>
            <a:p>
              <a:r>
                <a:rPr lang="zh-CN" altLang="en-US" sz="6000" b="1" dirty="0" smtClean="0">
                  <a:solidFill>
                    <a:srgbClr val="404040"/>
                  </a:solidFill>
                  <a:latin typeface="微软雅黑" panose="020B0503020204020204" pitchFamily="34" charset="-122"/>
                  <a:ea typeface="微软雅黑" panose="020B0503020204020204" pitchFamily="34" charset="-122"/>
                </a:rPr>
                <a:t>专题六    </a:t>
              </a:r>
              <a:r>
                <a:rPr lang="en-US" altLang="zh-CN" sz="6000" b="1" dirty="0" smtClean="0">
                  <a:solidFill>
                    <a:srgbClr val="404040"/>
                  </a:solidFill>
                  <a:latin typeface="微软雅黑" panose="020B0503020204020204" pitchFamily="34" charset="-122"/>
                  <a:ea typeface="微软雅黑" panose="020B0503020204020204" pitchFamily="34" charset="-122"/>
                </a:rPr>
                <a:t>PART 1 </a:t>
              </a:r>
              <a:r>
                <a:rPr lang="zh-CN" altLang="en-US" sz="6200" b="1" dirty="0" smtClean="0">
                  <a:solidFill>
                    <a:srgbClr val="EF8340"/>
                  </a:solidFill>
                  <a:latin typeface="微软雅黑" panose="020B0503020204020204" pitchFamily="34" charset="-122"/>
                  <a:ea typeface="微软雅黑" panose="020B0503020204020204" pitchFamily="34" charset="-122"/>
                </a:rPr>
                <a:t>　</a:t>
              </a:r>
              <a:endParaRPr lang="zh-CN" altLang="en-US" sz="62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992295" y="8136334"/>
              <a:ext cx="10168988" cy="1916671"/>
            </a:xfrm>
            <a:prstGeom prst="rect">
              <a:avLst/>
            </a:prstGeom>
            <a:noFill/>
          </p:spPr>
          <p:txBody>
            <a:bodyPr wrap="square" rtlCol="0">
              <a:spAutoFit/>
            </a:bodyPr>
            <a:lstStyle/>
            <a:p>
              <a:r>
                <a:rPr lang="zh-CN" altLang="en-US" sz="10000" b="1" dirty="0" smtClean="0">
                  <a:solidFill>
                    <a:schemeClr val="bg1"/>
                  </a:solidFill>
                  <a:latin typeface="微软雅黑" panose="020B0503020204020204" pitchFamily="34" charset="-122"/>
                  <a:ea typeface="微软雅黑" panose="020B0503020204020204" pitchFamily="34" charset="-122"/>
                </a:rPr>
                <a:t>扩展语句</a:t>
              </a:r>
              <a:r>
                <a:rPr lang="en-US" altLang="zh-CN" sz="10000" b="1" dirty="0" smtClean="0">
                  <a:solidFill>
                    <a:schemeClr val="bg1"/>
                  </a:solidFill>
                  <a:latin typeface="微软雅黑" panose="020B0503020204020204" pitchFamily="34" charset="-122"/>
                  <a:ea typeface="微软雅黑" panose="020B0503020204020204" pitchFamily="34" charset="-122"/>
                </a:rPr>
                <a:t>,</a:t>
              </a:r>
              <a:r>
                <a:rPr lang="zh-CN" altLang="en-US" sz="10000" b="1" dirty="0" smtClean="0">
                  <a:solidFill>
                    <a:schemeClr val="bg1"/>
                  </a:solidFill>
                  <a:latin typeface="微软雅黑" panose="020B0503020204020204" pitchFamily="34" charset="-122"/>
                  <a:ea typeface="微软雅黑" panose="020B0503020204020204" pitchFamily="34" charset="-122"/>
                </a:rPr>
                <a:t>压缩语段</a:t>
              </a:r>
              <a:endParaRPr lang="zh-CN" altLang="en-US" sz="10000" b="1" dirty="0" smtClean="0">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7705180" y="7021190"/>
            <a:ext cx="1014419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697068" y="6733158"/>
            <a:ext cx="11881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1517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提取所给材料的主要信息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在横线处写出四个关键词。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引力全称万有引力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指具有质量的物体之间加速靠近的趋势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简单说就是物体之间相互吸引的作用力。在爱因斯坦广义相对论的视野里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引力等价于弯曲的时空。而引力波就是在弯曲的时空这个大背景下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当发生有质量的物体加速运动导致的扰动时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由此产生的波动如波纹一样向外传播的现象。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一个世纪前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爱因斯坦预测了引力波的存在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但近百年来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科学家们并未找到证明它存在的直接证据。华盛顿当地时间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美国激光干涉引力波观测台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(LIGO)</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实验组召开新闻发布会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宣布首次直接观测到了由两颗恒星级黑洞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亿年前并合产生的引力波。这是科学史上又一次具有划时代意义的发现。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15178"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引力波的发现对普通人的生活会产生什么影响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科学家们表示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一个新的重大科学发现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总会给人类社会带来无法预估的发展。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世纪描述电磁波的麦克斯韦理论确认的时候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也没有人知道会给人类带来什么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但是现在不管是电视机还是移动电话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都与电磁现象有关。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16734"/>
            <a:ext cx="1973019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111613"/>
            <a:ext cx="19499154"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引力波　首次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或“美国”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发现　影响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本题考查概括文段信息的能力。提取关键词是其中最难的一种。要关注题干中“主要信息”和“写出四个关键词”的要求。对于学生来说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三个文段的信息量太大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其中穿插的信息较多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但实际上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第一段中“万有引力”的介绍只是导入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第三段中“电磁波”的介绍只是类比延伸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核心问题是证明“引力波”的存在。如果将主要信息概括成一句话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那应该是“美国首次观测到了引力波”或者是“引力波的首次发现是在美国”。然后根据概括出的语句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提取关键语素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就可以得出答案了。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16548" y="2945741"/>
            <a:ext cx="5328592" cy="1051113"/>
            <a:chOff x="2074961" y="4329310"/>
            <a:chExt cx="2677891"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2573" y="4394679"/>
              <a:ext cx="2528912" cy="355029"/>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2088556" y="4221737"/>
            <a:ext cx="19715178"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虽然全国卷近几年未设题考查此考点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有明确的考查要求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因而绝不能完全放弃对本考点的训练。综合其他省份高考试卷考查的题目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其特点有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考题灵活多样。扩展语句的考查在内容层面表现为增加容量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强化表达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要求写成散文、限定主旨的描写场景的文字等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在结构层面表现为扩展充实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多续写。压缩语段有时考查概括所介绍事物的特点、事物之间的相同点或不同点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有时考查筛选关键词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有时考查概括语段主旨、信息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有时考查根据材料给某一概念下定义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有时考查拟写标题。答题时通常有字数要求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以主观题为主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分值一般为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考题综合性强。常与图文转换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联想想象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语言表达的简明、连贯、得体、准确、鲜明、生动相结合。扩展语句还与正确运用修辞手法、仿写相结合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压缩语段还与分析概括相结合。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16734"/>
            <a:ext cx="19802200" cy="4893647"/>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扩展语句</a:t>
            </a:r>
            <a:endParaRPr lang="zh-CN" altLang="en-US"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“扩展语句”指根据题目提供的语言情境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或者图画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对指定的语言单位进行扩展。提供的语句性质不同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提出的扩展要求不同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答题方法也不一样。如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描写性的扩展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一般要求生动、形象、具体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议论性的扩展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一般要求具体、明确、清楚。这类题侧重考查学生的联想和想象能力。高考考查的主要题型有“四个角度”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分别是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连词成段型、续写补充型、主题阐发型、诗意素描型。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409342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角度一　 连词成段型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连词成段型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就是提供一组有联系或看似没有联系的词语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一般挑选若干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要求考生写一段话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将其连缀扩展。这类题目有的要求围绕一定的中心写一段语意完整的话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有的要求充分运用所提供的词语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使用指定的修辞手法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采用特殊的表达方式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或议论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或记叙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在联想、想象的基础上扩展成意蕴丰富的一段话。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844726"/>
            <a:ext cx="20450272" cy="9632380"/>
          </a:xfrm>
          <a:prstGeom prst="rect">
            <a:avLst/>
          </a:prstGeom>
          <a:noFill/>
        </p:spPr>
        <p:txBody>
          <a:bodyPr wrap="square" rtlCol="0">
            <a:spAutoFit/>
          </a:bodyPr>
          <a:lstStyle/>
          <a:p>
            <a:pPr>
              <a:lnSpc>
                <a:spcPct val="12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请用所给的四个词语写一段文字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家风　 濡养　 与众不同　 好像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本题属于连词成段型扩展。将这四个词连成一段话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中心词是“家风”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再由“家风”可以想到家风是什么、“家风”“濡养”了什么人等内容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后面的两个词语也可以这样进行联想。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审准题干。①运用给定的四个词语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写一段文字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词语联想。先由“家风”进行联想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联想到“中华传统文明”“中国传统文化源远流长”等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接着联想到“家风”“濡养”了什么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如“人的美好品德”“一代又一代的中国人民”等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再联想它的存在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如“每个家族的家风与众不同”“每个家庭的家风与众不同”等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继续联想它的作用、现状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如作用可说成“家风像甘汁雨露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滋润着中华儿女”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现状可说成“家风在今天似乎离我们越来越遥远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但我们应珍视它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让它的内涵在新时代焕发青春”。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整合答案。对所联想的内容进行整合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将其写成一段完整的话。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160564" y="5076974"/>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04580" y="5271853"/>
            <a:ext cx="19356824"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家风在中国传统文化中源远流长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它濡养了一代又一代的中国人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每个家族的家风都是与众不同的。随着传统大家庭在现代社会的逐渐消失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家风在今天似乎离我们越来越遥远。但我们应珍视它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让它的内涵在新时代焕发青春。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使用下面的词语写一段描写性文字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要求运用比喻、拟人的修辞方法。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银杏树　初冬　疾风骤雨　凋零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160564" y="8029302"/>
            <a:ext cx="19586176"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8101310"/>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校园路旁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两排挺拔的银杏树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犹如威严庄重的仪仗队队员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迎接大家。初冬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一阵疾风骤雨之后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树叶凋零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像一个个音符洒落地面。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本题考查扩展语句的能力。首先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要看清题目要求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将所提供的词语有机地运用到句子之中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要展开合理的想象与联想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描摹具体的情境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要准确运用修辞手法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使句子生动形象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富有意蕴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要注意字数的限制。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329320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角度二　续写补充型</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续写补充型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就是给出部分语句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要求对其进行补充或续写的扩展方式。续写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多为续写后面的部分或结尾一句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或几句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使其内容扩展。补充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一是补充单句使其成分扩展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二是补充某个文段的开头一句使其内容扩展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三是补充段中一句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或几句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使其内容扩展。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3013880"/>
            <a:ext cx="5717235" cy="910964"/>
            <a:chOff x="2074961" y="4329310"/>
            <a:chExt cx="2712049"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128673" y="4360050"/>
              <a:ext cx="2658337" cy="464269"/>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真题体验</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016548" y="4183250"/>
            <a:ext cx="1979497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根据下面的诗句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描写一个场景。要求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运用第三人称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有心理描写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语言连贯、准确、生动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小路上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有十八台阶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我坐在最上面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借一束月光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数台阶上的蚂蚁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我要把蚂蚁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数回一个童年</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97601"/>
            <a:ext cx="20450272" cy="5693866"/>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请紧扣下面画线句的观点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三国演义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的有关内容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运用排比修辞手法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续写一段意思完整的话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“和”</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是中华文化的精髓之一</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不少名著都蕴含有尚和精神。</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a:t>
            </a:r>
            <a:endPar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a:t>
            </a:r>
            <a:endPar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这是一则叙述性语段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试题要求结合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三国演义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的有关内容补写。一定要抓住关涉“和”的内容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和谐、和平、和为贵等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还要使用排列整齐的句式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表达一段意思完整的话。</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20450272"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审准题干。①紧扣画线句的观点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三国演义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的有关内容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运用排比修辞手法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续写一段意思完整的话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;⑤</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吃透材料。先对材料内容进行领会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由“‘和’是中华文化的精髓之一”“ 不少名著都蕴含有尚和精神”得出要写与“和”相关的传统文化内容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或与“和”相关的名言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或表达“和”的思想。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整合答案。对得出的结论进行整合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写成一句完整的话。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检查校对。看是否遗漏了题干中的某点要求。</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中既有“礼之用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和为贵”的行事准则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也有“君子和而不同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小人同而不和”的谆谆告诫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还有“和无寡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安无倾”的社会理想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这部儒家经典蕴含了仁爱和谐的尚和精神。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诸侯割据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群雄逐鹿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三国鼎立。生灵涂炭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渴盼休养生息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社会动荡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期望和平安宁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战乱频仍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祈求国家大治。宏伟的三国长卷蕴含了人们对统一安定的追求。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根据首尾语句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发挥想象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有创意地补写中间一段文字。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苍天有裂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补天迫在眉睫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苍生有苦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女娲忧心如焚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面对万民翘盼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只见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青冥浩荡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四海升平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万物回春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人们载歌载舞。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女娲于是决心补天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以终止这场灾难。她选用五色石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架起火将它们熔化成浆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用这石浆将天的裂痕补好。随后又斩下一只大龟的四脚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把倒塌的半边天支起来。最后女娲收集了大量的芦草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烧成灰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堵塞肆虐的洪流。经过整治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女娲总算将苍天补好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将大地填平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将洪水止住了。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注意段首、结尾和横线前的句子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段首说的是“苍天有裂”“苍生有苦”“女娲忧心如焚”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结尾写了一派美好的景象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那么中间应该插入“女娲补天救苍生”的具体行为。答题的关键在于对所补写内容的想象和语言的组织。所补写的内容应该是想象女娲的补天行为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语言的组织应该注意句式的选择和修辞的运用。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329320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角度三　主题阐发型</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主题阐发型就是提供话题或对象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规定某种情境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以某一词语、句子为重点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利用主题词或主题句的形式进行扩展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使之明确、饱满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形成语意完整的语句或语段。所以要展开联想和想象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丰富话题的内涵或外延。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97601"/>
            <a:ext cx="20450272" cy="9694962"/>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en-US" altLang="zh-CN" sz="4000" dirty="0" smtClean="0">
                <a:latin typeface="微软雅黑" panose="020B0503020204020204" pitchFamily="34" charset="-122"/>
                <a:ea typeface="微软雅黑" panose="020B0503020204020204" pitchFamily="34" charset="-122"/>
              </a:rPr>
              <a:t>3</a:t>
            </a:r>
            <a:r>
              <a:rPr lang="zh-CN" altLang="en-US" sz="4000" dirty="0" smtClean="0">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选择一个有代表性的物象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以“思乡”为主题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写一段以描写、抒情为主的文字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至少运用一种修辞手法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由于扩写是由少到多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由简单到丰富的过程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所以在确定扩展方向之后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应当合理安排段落内部层次。可以是总分、总分总、分总的结构形式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也可以先实写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再虚写。</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读懂题干。全面理解和落实题目的各项要求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选一个物象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写一段以描写、抒情为主的文字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至少运用一种修辞手法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把握中心。以“思乡”为主题。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想象联想。展开合理想象、恰当运用修辞手法。先想象物象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如故乡老屋中的“天井”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或门前的“老树”、屋后的“水井”、村边的“水塘”等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实写它的情状、作用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再想象“天井”在“我”的情感中的作用。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整合答案。对想象的内容进行整合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写成一段完整的话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修改润色使之语言生动。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20450272"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5076974"/>
            <a:ext cx="19586176"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5271853"/>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故乡的天井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是房子和房子之间一片自由又明亮的天空。晴天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天井石板缝里的小草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因为阳光而透出新绿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一株株抖擞了精神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雀跃起来。雨天里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或急骤或舒缓的雨水从高高的屋檐落下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一如串串晶莹的珍珠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在青石板上飞溅或铺开。天井是游子们的牵挂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曾有多少缕阳光、多少个雨点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洒落在江南游子的心里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还有多少蟋蟀和知了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它们用美妙的歌声作为背景音乐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点缀过游子童年的梦乡。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00710"/>
            <a:ext cx="19658184" cy="10371044"/>
          </a:xfrm>
          <a:prstGeom prst="rect">
            <a:avLst/>
          </a:prstGeom>
          <a:noFill/>
        </p:spPr>
        <p:txBody>
          <a:bodyPr wrap="square" rtlCol="0">
            <a:spAutoFit/>
          </a:bodyPr>
          <a:lstStyle/>
          <a:p>
            <a:pPr>
              <a:lnSpc>
                <a:spcPct val="12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春暖花开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歌词片段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按要求作答。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春暖花开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这是我的世界。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每次怒放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都是心中喷发的爱。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风儿吹来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是我和天空的对白。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其实幸福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一直与我们同在。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春暖花开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这是我的世界。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生命如水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有时平静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有时澎湃。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穿越阴霾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阳光洒满你窗台。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其实幸福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一直与我们同在。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将“风儿吹来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是我和天空的对白”这句话扩写为一段散文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362310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春风的鼻息轻拂着大地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点点新绿闪着诱人的光。我仰望天空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蔚蓝的天空下是几只飞得越来越高的风筝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耳边传来一阵阵欢声笑语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完成此类题的关键是创设一种情境。“风”体现季节特点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我”是抒情的主体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天空”是情境表达的背景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是和“我”对话的对象。表述时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运用描写、抒情等手法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合乎情理地表达一个主题。注意语意完整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符合字数要求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语言优美。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16734"/>
            <a:ext cx="1973019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111613"/>
            <a:ext cx="19499154" cy="5133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沿着小路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他拾级而上。坐在十八级台阶上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四顾茫然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未来的路在哪里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成人仪式后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他的心空荡荡的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没了着落。月色溶溶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树影婆娑。他瞥见一排蚂蚁慢慢往上爬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俯下身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细细数着这些负重前行的“勇士”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久违的感奋漫过全身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他仿佛又回到了多梦的童年。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本题考查扩展语句的能力。诗歌中的场景是情、景、境的结合。根据诗句描绘场景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先要准确把握这首诗的情境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再运用第三人称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通过合理想象将诗歌场景再现出来。我们要抓住“台阶”“月光”“蚂蚁”“童年”等关键词进行扩展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心理描写可以从“童年”的回忆入手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准确再现诗歌的情景和意境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并注意人称的转换。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1692771"/>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角度四　诗意素描型</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给出古诗文佳句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对其进行情景式扩展或赏析式扩展。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628702"/>
            <a:ext cx="19658184" cy="10371044"/>
          </a:xfrm>
          <a:prstGeom prst="rect">
            <a:avLst/>
          </a:prstGeom>
          <a:noFill/>
        </p:spPr>
        <p:txBody>
          <a:bodyPr wrap="square" rtlCol="0">
            <a:spAutoFit/>
          </a:bodyPr>
          <a:lstStyle/>
          <a:p>
            <a:pPr>
              <a:lnSpc>
                <a:spcPct val="120000"/>
              </a:lnSpc>
            </a:pPr>
            <a:r>
              <a:rPr lang="zh-CN" altLang="en-US" sz="4000" dirty="0" smtClean="0">
                <a:latin typeface="微软雅黑" panose="020B0503020204020204" pitchFamily="34" charset="-122"/>
                <a:ea typeface="微软雅黑" panose="020B0503020204020204" pitchFamily="34" charset="-122"/>
              </a:rPr>
              <a:t>例４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请根据王维的诗句“竹喧归浣女”写一个场景。要求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想象合理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本题要结合诗句所提供的意境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围绕“竹喧”“归”“浣女”三个关键词展开描述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写出一段场景文字。既要有景物场景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也要有人的活动场景。</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读懂题干。全面理解和落实题目的各项要求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根据诗句“竹喧归浣女”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写一个场景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想象合理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读透诗歌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即理解提供的材料。“竹喧”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即竹林里的喧闹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即归来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浣女”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即洗衣服的少女。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想象联想。展开合理想象、恰当运用修辞。先想象当时的景物场景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如“月亮洒下点点光斑”“晚风吹拂”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然后想象人的活动场景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突出“喧”字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如“少女们嬉闹着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话音如珠落玉盘般清脆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笑声如银铃般响亮”。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整合答案。对想象的内容进行整合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写成一段完整的话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修改润色使之语言生动。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20450272"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5076974"/>
            <a:ext cx="19586176"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5271853"/>
            <a:ext cx="19356824"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月亮在竹林中洒下点点光斑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四周一片寂静。一阵风吹来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传来洗衣归来的少女们的喧哗声。话音如珠落玉盘般清脆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笑声如银铃般响亮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她们是这般无忧无虑。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00710"/>
            <a:ext cx="19658184" cy="481567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李商隐的一联诗“秋阴不散霜飞晚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留得枯荷听雨声”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引发人们无限的遐想。请根据诗意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发挥自己的联想和想象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写一段文字展现这联诗的意境。要求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至少运用两种修辞手法。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232572" y="7669262"/>
            <a:ext cx="1908212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7864141"/>
            <a:ext cx="18938104" cy="369331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连日阴霾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天上挂着一层厚厚的云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如一片巨大的铁幕压人心头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又如心中浓浓愁思挥之不去。如此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想必寒霜也会下来得晚吧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才留下了这一池枯荷供人欣赏。秋风萧瑟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曾经满眼碧绿的水面只剩下一枝枝枯荷黯然神伤地耷拉着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不正似寂寞憔悴的我么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一阵阵秋雨袭来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时而“沙沙”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时而“吧嗒”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敲打着人的耳朵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思绪就在这或轻或重的雨声中如水墨弥漫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直至天外。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要结合诗句中意象、意境的铺设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联想画面、人物行动与心理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同时至少要运用两种修辞。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16734"/>
            <a:ext cx="19802200" cy="5693866"/>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压缩语段</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“压缩语段”就是将内容丰富的长语段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按要求压缩成语言简洁、意思明了的短语段。综合考查理解、分析、筛选、概括等语言表达能力。不论何种形式的语段压缩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其本质都是对语段的主旨和内容的准确把握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同时要求做到语句简洁、语言简练、不遗漏主要信息、符合字数要求。压缩时需要具备两种能力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一是“筛选”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二是“概括”。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“压缩语段”的常考角度主要有四个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提取关键词语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、语段要点概括、新闻拟写概括、整合材料下定义。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角度一　提取关键词语</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短语</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“关键词”指的是一篇文章或一段文字中最重要的词语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。提取关键词就是要善于提取有效信息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善于运用恰当的词语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844726"/>
            <a:ext cx="19658184" cy="8094524"/>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例５</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按要求答题。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雾是由贴近地面空气层中大量水汽凝结成的微小水滴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或冰晶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组成的悬浮体。出现雾时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空气中相对湿度大于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含水量一般为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立方米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形成人们的视觉障碍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一般情况下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水平能见距离低于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而轻雾能见距离在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千米到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千米之间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给人朦胧缥缈的感觉。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霾由空气中浓度较大、直径很小的烟、尘等颗粒组成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它们形成悬浮体弥漫于空中。 出现霾时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虽然没有沙尘暴、扬沙等恶劣天气现象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但大气混浊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空气相对湿度小于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水平能见距离明显缩短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千米以下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给人不甚透明的感觉。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概括雾和霾的不同点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概括雾和霾的相同点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844726"/>
            <a:ext cx="19658184"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这是说明性语段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试题要求概括雾和霾的“不同点”“相同点”。从语段本身看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第一段主要谈“雾”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第二段主要谈“霾”。相同点容易看出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原文中有相同或大致相同的表述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如“悬浮体”“给人朦胧缥缈的感觉”“给人不甚透明的感觉”等。不同点则要对文段列举的现象进行概括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这是解答此题的难点。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审题。弄清两个问题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雾”“霾”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不同点”“相同点”。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筛选。先筛选出与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题相关的“悬浮体”“给人朦胧缥缈的感觉”“给人不甚透明的感觉”等答案信息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再筛选出与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题相关的答案信息“雾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微小水滴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或冰晶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相对湿度大于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水平能见距离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烟、尘等颗粒组成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相对湿度小于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水平能见距离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4093428"/>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　　第三步</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概括。对第二步中筛选出的与</a:t>
            </a: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latin typeface="微软雅黑" panose="020B0503020204020204" pitchFamily="34" charset="-122"/>
                <a:ea typeface="微软雅黑" panose="020B0503020204020204" pitchFamily="34" charset="-122"/>
              </a:rPr>
              <a:t>题相关的信息进行“比较概括”</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概括为“成分、相对湿度、能见度不同”三个要点。对第二步中筛选出的与</a:t>
            </a: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latin typeface="微软雅黑" panose="020B0503020204020204" pitchFamily="34" charset="-122"/>
                <a:ea typeface="微软雅黑" panose="020B0503020204020204" pitchFamily="34" charset="-122"/>
              </a:rPr>
              <a:t>题相关的信息进行“求同归并”</a:t>
            </a: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得出“都是悬浮体”“都会造成视觉障碍”两个答案要点。</a:t>
            </a:r>
            <a:endParaRPr lang="zh-CN" altLang="en-US" sz="4000" dirty="0" smtClean="0">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160564" y="7309222"/>
            <a:ext cx="19586176" cy="388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04580" y="7504101"/>
            <a:ext cx="19356824"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成分、相对湿度、能见度不同。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都是悬浮体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都会造成视觉障碍。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下列材料对“蝴蝶鱼”做了介绍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请筛选信息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用四个短语加以概括。要求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保留主要内容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每个短语不超过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蝴蝶鱼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属蝴蝶鱼科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是热带海洋观赏鱼的名角之一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生活在印度洋和太平洋。它们拥有美艳的体色、娇美的轮廓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两侧扁平椭圆的体型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既小又尖的嘴巴。许多蝴蝶鱼尾部都有一个似眼的黑圆斑点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那是它们用来诱骗攻击者的假眼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作用在于使攻击者错误地攻击其坚硬的背鳍刺端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以确保自己的安全。其食性以藻类、海绵珊瑚为主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有些品种也会吃一些小动物及浮游生物。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15178"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欣赏下边的天鹅戏水图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围绕“早春”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写一首小诗或一则短文。要求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突出景物特征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语言表达鲜明、生动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a6.jpg" descr="id:2147492056;FounderCES"/>
          <p:cNvPicPr/>
          <p:nvPr/>
        </p:nvPicPr>
        <p:blipFill>
          <a:blip r:embed="rId1" cstate="print"/>
          <a:stretch>
            <a:fillRect/>
          </a:stretch>
        </p:blipFill>
        <p:spPr>
          <a:xfrm>
            <a:off x="7849196" y="4788942"/>
            <a:ext cx="7056784" cy="511256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160564" y="2988742"/>
            <a:ext cx="19586176"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060750"/>
            <a:ext cx="19356824"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生活在印度洋和太平洋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种类繁多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形体美丽有尾鳍自卫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以藻类等生物为主食。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可围绕其生活区域、种类、形体特征和食性等方面进行归纳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解答此类题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要善于提取核心信息。首先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要明确语段的陈述对象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蝴蝶鱼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的形体特征、生活习性等主要信息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要理清要点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选用恰当的句式表达。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5693866"/>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角度二　语段要点概括</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语段要点概括指提取所给材料的主要信息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对材料进行概括。从设题材料的角度看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有记叙类、议论类和说明类等语段。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记叙类语段包含的主要信息有叙述的主体、主体的经历及特征、叙述的意义及目的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次要信息包括详细情节、背景材料等。议论类语段包含的主要信息有中心句、观点句、结论句等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次要信息包括论据、论证等。说明类语段的主要信息包括时间、范围、对象、特征、作用、目的等内容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次要信息包括举例、描写、修辞等。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97601"/>
            <a:ext cx="20450272" cy="649408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例６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概括下面这段话的主要内容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近来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共青团中央发起了一项“青年好声音”网络活动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鼓励青少年结合自身学习工作实际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写下对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字社会主义核心价值观的认识和体会。活动开展一周多的时间里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万余名青少年在网站、微博、微信、手机报等网络平台上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编创和传播内涵丰富、形式时尚的网络文化产品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仅话题微博总阅读量就超过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9000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万次。这项以弘扬社会主义核心价值观为主旨的活动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为网络空间注入了强有力的青春正能量。</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可先给选段句子按顺序编号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再逐个进行归纳、提炼。所给语段共三句话。概括语段内容时就需要把这三句话的主要意思分别用简洁的文字概括出来。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20450272"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审题。①概括主要内容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提炼。用序号标出三句话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先提炼出三句话的中心词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即陈述的主要内容。第一句是“青年好声音”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第二句是“编创和传播”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第三句是“弘扬社会主义核心价值观”“青春正能量”。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概括。结合中心词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对每句话进行概括。第一句写共青团中央发起了“青年好声音”网络活动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第二句写参与活动的人很多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参与形式多样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第三句写该项活动很有价值。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整合。将这三个句子的中心意思合并起来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使之成为语句通顺、结构合理的句子。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为弘扬社会主义核心价值观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团中央发起了“青年好声音”网络活动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广大青少年积极响应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为网络注入了正能量。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辽宁卷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概括下面语段的主要信息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含标点符号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记叙类语段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近日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一些网友发布信息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号召节约粮食。随后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新浪网发起“光盘行动”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拒绝浪费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从我做起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晒出自己吃光的盘子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一起向舌尖上的浪费说“不”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争做节约达人。该信息被转发约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万次。紧接着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人民网也表示支持“光盘行动”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倡议网民“拒绝浪费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珍惜粮食。今天不剩饭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打包离开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从我做起”。新华网、光明网及其他各大网站也纷纷关注和转载。很快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活动参与者在北京实地发放宣传单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万多份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在餐饮企业张贴海报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天津、石家庄、呼和浩特等城市的志愿者也纷纷发放宣传资料。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4343305"/>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网络发起拒绝浪费的“光盘行动”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网友及媒体纷纷响应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众多志愿者进行实地宣传。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做本题先要读懂材料的内容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这段文字一共七句话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由网友发布信息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号召节约粮食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随后各大网站纷纷关注和转载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然后出现了实地宣传的情况。所以答题时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应先抓陈述对象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或动作行为的发出者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如“网络”“网友”“志愿者”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然后理清事件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如“号召节约粮食或发起拒绝浪费的‘光盘行动’”“网站纷纷关注和转载”“志愿者宣传”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再组织语言概括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同时注意不要超过限定的字数。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19658184"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根据下面的内容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概括这段文字的核心观点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议论类语段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我一向认为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生命存在的真假无从辨明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也不重要。重要的是彼此之间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允许自我“留白”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让每个人在相互瞪视之外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也可以孤独地躲进一个他者无法侵入的世界。那也是我们可以安全地生活一辈子的理由。假如每个人都是“窥梦人”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企图窥探他人梦境、窥伺他人内心私密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让“八卦”入主生活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我不知道谁能放心地过完这一生。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8749382"/>
            <a:ext cx="19586176"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8944261"/>
            <a:ext cx="19356824"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尊重彼此隐私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保留自我空间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让个体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活得放心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有安全感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要筛选出“允许自我‘留白’”“躲进一个他者无法侵入的世界”“放心地过完这一生”等关键信息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然后概括即可。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72718"/>
            <a:ext cx="19658184"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概括“鼓浪屿”岛上两个景点的主要特点。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说明类语段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中国又一申遗项目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鼓浪屿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历史国际社区”正式通过了世界文化遗产大会的终审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成功列入世界遗产名录。鼓浪屿岛上主要景点有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日光岩。为鼓浪屿最高点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海拔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92.7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米。山上巨石嵯峨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叠成洞壑。树木葱郁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亭台掩映。拾级而登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先至莲花庵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一片瓦”巨石嵌空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形成殿堂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庵旁巨石镌刻“鼓浪洞天”“鹭江第一”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庵后有“鹭江龙窟”“古避暑洞”诸胜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中间即郑成功龙头山寨和水操台遗址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有蔡廷锴、蔡元培题咏。登临绝顶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山海奇观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风光无限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厦门、鼓浪屿、大担、二担诸岛尽收眼底。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鼓浪洞天。日光岩胜景闻名天下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文人墨客吟诗作赋后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留下不少珍贵的手迹在山崖上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形体各异的书法令人悦目。走过日光岩寺山门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抬头可以仰望到一个巨大的山崖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天风海涛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巨崖上的题刻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鼓浪洞天”为日光岩仙境般的景色做了精彩的概括。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2988742"/>
            <a:ext cx="19586176"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3183621"/>
            <a:ext cx="19356824"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日光岩主要特点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沿途多自然人文景观、可登临览胜。鼓浪洞天主要特点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摩崖石刻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可赏古人书法。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要注意对第二、三段所描写的景点内容进行概括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提炼出它们的最主要的特点。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16734"/>
            <a:ext cx="1973019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111613"/>
            <a:ext cx="19499154"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一池水融融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几丝柳依依。天鹅知春暖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悠游自在啼。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东风轻拂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柳条上钻出了片片嫩叶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丝丝柔条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袅袅依依。几只黑天鹅伸着长长的脖子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如公主般雍容优雅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在一池碧水中自在地嬉戏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悠然地游弋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绿水微漾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泛起圈圈涟漪。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本题考查图文转换和扩展语句的能力。答题时首先要看清图画中所包含的“元素”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不能遗漏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然后根据相应的“元素”或配诗歌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或扩展语句。配诗时要注意诗歌的一些基本的形式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扩展语句时要注意时空顺序和逻辑顺序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并注意突出“元素”的特征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语言要优美。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329320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角度三　新闻拟写概括</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信息要点和一句话新闻有所不同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它比一句话新闻要详细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包含的信息要点多些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除新闻的要素外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原材料中其他内容要点也应在字数允许的范围内概括出来。可根据新闻材料的内容和试题所限定的字数来确定概括的详略程度。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97601"/>
            <a:ext cx="20450272" cy="8094524"/>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例７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阅读下面这则新闻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概括其主要信息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中新网上海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缪璐 罗若语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金砖国家新开发银行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(NDB)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总部大楼开工仪式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日在上海世博园举行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该大楼预计于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2021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月前完工并交付使用。届时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黄浦江沿岸将再添一地标性建筑。金砖国家新开发银行总部大楼位于上海浦东世博园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片区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南至雪野路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西至高科西路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北至国展路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总建筑面积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万平方米。作为首个落户上海的国际金融组织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金砖国家新开发银行总部大楼的设计方案是面向全球征集而形成的。大楼建造力求体现以人为本、绿色生态和金砖国家新开发银行“创新、平等、透明、可持续发展”的价值理念。</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理清写了什么事情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删除原文的次要信息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保留主要信息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抓住语段的要素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筛选出表示时间、地点、人物及事件的起因、经过、结果的词语或句子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进行归纳概括。解题思路流程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阅读材料→找出含要点的语句→提炼要点。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20450272"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审题。①概括其主要信息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提炼。先阅读材料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总体理解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再找出含要点的语句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提炼出要点。这则新闻材料主要讲述两个方面的内容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一是“什么事物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金砖国家新开发银行总部大楼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二是“结果怎样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在上海浦东世博园开工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概括。将上述提炼的要点进行整合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使之成为一句完整的话。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9541470"/>
            <a:ext cx="19586176" cy="15121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9736349"/>
            <a:ext cx="19356824"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金砖国家新开发银行总部大楼在上海浦东世博园开工。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00710"/>
            <a:ext cx="19658184" cy="641611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阅读下面这则新闻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概括主要信息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人民日报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大批从南方飞来向北迁徙的候鸟飞临巴里坤哈萨克自治县巴里坤湖以及周边湿地。近年来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当地不断加大环境治理和生态功能修复力度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巴里坤湖湿地成为天鹅、大雁、野鸭、灰鹤等多种鸟类南北迁徙中的繁衍栖息地。每到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众多候鸟会在巴里坤湖以及周边湿地栖息休整后继续北迁。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88556" y="9181430"/>
            <a:ext cx="19586176"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9376309"/>
            <a:ext cx="19356824"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巴里坤修复生态迎候鸟。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先审题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明确要求是概括主要信息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再提炼出两个重要内容“修复生态”和“迎候鸟”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最后加以概括。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8742"/>
            <a:ext cx="20450272" cy="409342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角度四　整合材料下定义</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就是用简短的语句揭示概念的内涵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即揭示概念所反映的对象的特点或本质的一种逻辑方法。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下定义时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所下定义的外延必须和被定义概念的外延相等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定义概念不能直接或间接包含被定义的概念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定义不能用否定形式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不能用比喻的修辞手法。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829192"/>
            <a:ext cx="19658184" cy="7216334"/>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例８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对下面这段文字提供的信息进行筛选、整合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给“创造”下定义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作为人的一种活动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创造包括思维活动和行为活动。创造一定要获得成果。形形色色的创造成果可以分为两种类型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一类是精神性的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即新的认识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另一类是物质性的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即新的事物。这些创造成果不管以何种形式表现出来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都必须具备“首次获得”这个必要条件。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首先要确定主干句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筛选中心语。其次要确定“创造”的基本特征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作为定语来修饰宾语中心语。下定义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既是对相关内容的高度概括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又要符合格式上的要求。在内容上要抓住事物的本质特征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在形式上要把被定义的概念放在一个大的概念中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再加上对其本质特征进行限制性的描述。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19730192"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审题。①给“创造”下定义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筛选。分两小步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第一小步是提取“邻近属概念”。属概念需要自己根据材料的内容确定。可在提供的材料中可提取一个比种概念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材料给出的“创造”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大一级的概念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即邻近属概念。邻近属概念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或是隐含在所给材料中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要考生自己去提取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或是所给材料中没有现成的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需要考生根据材料内容自己归纳概括出来。从上述材料中可提取出邻近属概念“活动”。第二小步是寻找“种差”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就是种概念所独有的若干特征或内涵。要注意有些种差是由多个属性组成的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这些属性一个也不能少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否则会造成定义不严密的问题。从上述材料中可寻找到“创造”的“首次获得”“精神成果”“物质成果”“思维和行为”四个属性。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981339"/>
            <a:ext cx="19874208"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整合。将筛选出的信息整合成单句。整合成单句就是将被定义者、种差、邻近属概念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的句式组合起来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使之符合“被定义者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种差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邻近属概念”的公式。要注意这些属性组成的种差是多项定语的排列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应确定陈述语序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合理排序。确定陈述语序时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一定要仔细分析所给的材料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寻找其中的陈述线索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是时间顺序、空间顺序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还是逻辑顺序。从这则定义的四个属性看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相互之间是逻辑顺序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即“首次获得→精神成果→物质成果→思维和行为”。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验证。验证整合出的下定义句子内容上是否高度概括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形式上是否符合公式。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我来答题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2160564" y="10333558"/>
            <a:ext cx="19586176" cy="1368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304580" y="10528437"/>
            <a:ext cx="19356824"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创造是人首次获得精神或物质成果的思维和行为活动。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00710"/>
            <a:ext cx="19658184"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请根据下列形象化的表述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给“公地悲剧”下一个定义。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公地悲剧说的是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一片无人监管的草原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水丰草茂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所有人都来放羊、放牛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草和水是有限的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但每个人的行为却完全没有节制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他们养的羊和牛越来越多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直到超过草原的承载能力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但无人会最先退出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最后导致草原的草和水越来越少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草原开始退化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最终变为沙漠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而所有人都无法再养牛、养羊。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643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016548" y="2988742"/>
            <a:ext cx="19730192" cy="77048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04580" y="3132758"/>
            <a:ext cx="18938104"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资源或财产有许多拥有者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他们每一个人都有权使用资源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但没有人有权阻止他人使用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而每一个人都倾向于过度使用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由此导致资源的过度使用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即为“公地悲剧”。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此题考查概括能力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做题时得看出文段前半部分针对的是使用者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后半部分针对的是旁观者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草原”等只是一个例子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要学会理解其普遍意义。明确了针对的具体方向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就可以写出层次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提炼出定义。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15178"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逐段概括中国古代木构房屋的特点。每个特点不超过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中国古代木构房屋需防潮防雨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故有高出地面的台基和出檐较大的屋顶。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②这种房屋内部可以全部打通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也可按需要用木材进行装修分隔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分隔方式可实可虚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实的如屏门、板壁等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虚的如落地罩、太师壁等。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③工匠们设计房屋的各种构件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如梁、柱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在保有其功能的基础上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往往顺应其形状、位置进行艺术加工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使之更加漂亮美观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如把直梁加工成月梁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以给人举重若轻之感。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④为防止木材腐烂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工匠们给木构房屋涂上油漆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油漆在木材表面形成坚韧的保护膜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能起到很好的防护作用。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9554" y="4127505"/>
            <a:ext cx="19931202" cy="6494085"/>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扩展压缩达标术</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一、扩展语句的解题技巧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扩展语句要掌握一些必要的解题方法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添枝加叶法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添加枝叶法是给句子主干分别添加限制性或修饰性的词语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使之形象丰富的一种方法。运用此法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关键是确定句子的主干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在句子的主语前加定语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在谓语前加状语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在宾语前加定语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使语句丰满起来。在运用添枝加叶法时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只有结合修辞手法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才能使扩展的句子变得文采飞扬。这种方法较适用于句子扩展型题目。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59952" y="2944697"/>
            <a:ext cx="5645228" cy="1196177"/>
            <a:chOff x="2074961" y="4329310"/>
            <a:chExt cx="2713859" cy="70536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092573" y="4397745"/>
              <a:ext cx="2696247" cy="63692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提速能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fill="hold"/>
                                        <p:tgtEl>
                                          <p:spTgt spid="69"/>
                                        </p:tgtEl>
                                        <p:attrNameLst>
                                          <p:attrName>ppt_x</p:attrName>
                                        </p:attrNameLst>
                                      </p:cBhvr>
                                      <p:tavLst>
                                        <p:tav tm="0">
                                          <p:val>
                                            <p:strVal val="#ppt_x"/>
                                          </p:val>
                                        </p:tav>
                                        <p:tav tm="100000">
                                          <p:val>
                                            <p:strVal val="#ppt_x"/>
                                          </p:val>
                                        </p:tav>
                                      </p:tavLst>
                                    </p:anim>
                                    <p:anim calcmode="lin" valueType="num">
                                      <p:cBhvr additive="base">
                                        <p:cTn id="1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4247317"/>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扩展下面的语句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使其生动、具体。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琴声吸引了许多路人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他们驻足倾听。</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7237214"/>
            <a:ext cx="19586176" cy="4392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7432093"/>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优美的小提琴声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轻轻地从小白楼的窗户飘出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穿过蒙蒙细雨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洒落在林间的小路上。许多行色匆匆的路人情不自禁地驻足倾听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听得如痴如醉。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&lt;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宾”知道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枝叶成分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定、状、补为重点扩展内容。这个句子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应该按照以下模式去扩展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什么样的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琴声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怎么样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吸引了许多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什么样的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路人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怎么样地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驻足倾听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&lt;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怎么样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862322"/>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瞻前顾后法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“瞻前顾后”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就是从前后语句中找出对形式和内容方面有约束的暗含信息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根据这些约束进行扩展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填补空白。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5078313"/>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根据下面的情境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补写流水与树根的对话。</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一天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流水遇到了树根。</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流水讽刺树根说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树根谦和地回答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到了春天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流水穿过山涧</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走过草地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惊讶地看到树根滋养出的鲜花装点了大地。</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7813278"/>
            <a:ext cx="1944216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8008157"/>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你永远处在黑暗中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瞧你丑陋的样子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只知道喝我的汁液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你一无是处。　我深藏地下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默默地汲取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是为了让春天变得更加美丽。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作答此题时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首先要分析画横线句子前面的内容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流水的话以“讽刺”为主要内容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树根的话则以“谦和”为主要内容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同时还要兼顾最后一段的内容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流水的话要与最后一段的内容相反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最后一段的内容又是对树根的话的最好诠释。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862322"/>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四面辐射法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所谓“四面辐射法”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就是以话题或陈述对象为中心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对话题或陈述对象的各种属性展开多角度的联想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进行深度挖掘和拓展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然后连缀组合成段的一种扩展方法。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3416320"/>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以“爱心”为陈述对象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话题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写几句话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组成衔接紧密的语段。</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60564" y="2844726"/>
            <a:ext cx="19442160"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160564" y="3039605"/>
            <a:ext cx="19356824" cy="506350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爱心是人的本能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遗传基础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三字经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里说“人之初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性本善”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人有善心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就能产生爱心。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心理机制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爱心是文明的血液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爱心是人类社会的甘霖和阳光。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重要性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有了爱心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人间才充满了温暖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世界才变得更加美好。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作用和意义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人类如果失去了爱心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人与人之间将形同陌路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人间将变成阴冷和黑暗的地狱。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反面影响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以“爱心”为中心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围绕“爱心”从各个角度进行发散性联想。联想的方向有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爱心产生的遗传基础、爱心产生的动因、爱心的类型、爱心的重要性、爱心的意义、爱心的作用。可以选取一个角度进行深度挖掘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也可以同时选择几个角度进行多方面拓展。如下图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D1.EPS" descr="id:2147486384;FounderCES"/>
          <p:cNvPicPr/>
          <p:nvPr/>
        </p:nvPicPr>
        <p:blipFill>
          <a:blip r:embed="rId1" cstate="print"/>
          <a:stretch>
            <a:fillRect/>
          </a:stretch>
        </p:blipFill>
        <p:spPr>
          <a:xfrm>
            <a:off x="7849196" y="8245326"/>
            <a:ext cx="6336704" cy="25922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460023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突出中心法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“突出中心”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就是以某事物为陈述对象加以扩展或以某一中心句为开头加以扩展。要注意所扩展的内容必须紧紧围绕陈述对象或中心句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还要与中心句有某种逻辑关系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注意前后分句陈述对象的一致性及其他附加条件。这种方法与“添枝加叶法”的区别在于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不要求每一个地方都要添加枝叶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而是选择重点进行扩展。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3416320"/>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请将“他这个人真是热情”接着写下去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要求具体表现“热情”。</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6373118"/>
            <a:ext cx="1944216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6567997"/>
            <a:ext cx="19356824"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他这个人真是热情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我一进他家的门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他就拉着我的手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把我领到沙发跟前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拍着我的肩膀让我坐下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先拿出糖果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接着又沏上茶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倒到茶碗里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之后用双手递给我。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题目要求重点突出扩展主体“热情”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可联想生活中热情的表现进行举例式扩展以突出中心词“热情”。要突出中心词“热情”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可采用“主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属性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的形式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而且尤其要突出“属性”。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75357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修辞渲染法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“修辞渲染”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就是对句子所写的景象进行适当的描写和渲染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充分使用多种表达方式和多种修辞手法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以起到加强表达效果的作用。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16734"/>
            <a:ext cx="1973019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111613"/>
            <a:ext cx="19499154"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台基高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出檐大。②内部可通可隔。③构件艺术美观。④涂有油漆以防腐。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本题考查压缩语段。先找出各句的关键词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再考虑是否通顺和字数的限制。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3416320"/>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春雨绵绵夏雨急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秋雨凉爽冬夹雪。”试用拟人手法为这四种雨各写一句话。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6373118"/>
            <a:ext cx="1944216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6567997"/>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绵绵春雨步履轻盈地来到人间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滋润着大地上每一寸干渴的土地。②被雷声驱赶着的急不可耐的夏雨粗暴地抽打着世间的一切。③立秋刚过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一场秋雨毫不客气地赶走了炎夏的暑气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送来了凉爽的天气。④冬雨夹着雪花窸窸窣窣地飘洒在透着寒气的大地上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发出一声声轻轻的叹息。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本题是要求对春夏秋冬的四种雨分别进行叙述和描写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而描写和叙述有无意蕴便是此题扩展的关键。要善于借助拟人修辞手法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发挥想象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合理创造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写出各自的情趣来。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460023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联想想象法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“联想想象法”是指根据题干的需要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紧紧围绕某词语、某句子或某情境的特定内涵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展开丰富的联想和想象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进行合理创造的一种方法。扩展时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要注意不得偏离原句的陈述对象或题目要求的中心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要紧紧围绕原句或语段的情境或意境。这种方法适用于连词成句、诗词扩展、续写扩展等多种题型。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3416320"/>
          </a:xfrm>
          <a:prstGeom prst="rect">
            <a:avLst/>
          </a:prstGeom>
          <a:noFill/>
        </p:spPr>
        <p:txBody>
          <a:bodyPr wrap="square" rtlCol="0">
            <a:spAutoFit/>
          </a:bodyPr>
          <a:lstStyle/>
          <a:p>
            <a:pPr>
              <a:lnSpc>
                <a:spcPct val="15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将杜甫</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中的“风急天高猿啸哀</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渚清沙白鸟飞回”两句诗扩展成一段话。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6373118"/>
            <a:ext cx="1944216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6567997"/>
            <a:ext cx="19356824" cy="4343305"/>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秋日天高气清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瞿塘峡口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金风猎猎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西风过处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万木凋零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漫山遍野都是衰败枯黄的树叶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江水湍急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浪花翻卷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滚滚东逝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沙洲空旷岑寂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孤鸟在空中迎风飞翔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不停回旋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远处不时传来几声猿的哀啼。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本题要扩展得具体、生动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不能只翻译诗句的意思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而要先确定中心再扩展。扩展时需要进行合理的联想和想象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对诗歌意象做出传神的描绘和渲染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要能恰当地联想、想象诗人长年漂泊、老病孤愁以及时时处处忧国、伤时的情景。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753574"/>
          </a:xfrm>
          <a:prstGeom prst="rect">
            <a:avLst/>
          </a:prstGeom>
          <a:noFill/>
        </p:spPr>
        <p:txBody>
          <a:bodyPr wrap="square" rtlCol="0">
            <a:spAutoFit/>
          </a:bodyPr>
          <a:lstStyle/>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二、压缩语段的解题技巧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虽然不同性质的阅读材料有不同的压缩要求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但压缩语段的方法是可以通用的。常用的方法有以下几种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
        <p:nvSpPr>
          <p:cNvPr id="9" name="TextBox 8"/>
          <p:cNvSpPr txBox="1"/>
          <p:nvPr/>
        </p:nvSpPr>
        <p:spPr>
          <a:xfrm>
            <a:off x="2016548" y="5563760"/>
            <a:ext cx="19642600" cy="367690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筛选组合法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“筛选组合法”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是指提取句子主干的方法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也就是把每个句子所表达的重要内容摘出来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然后按照题干的要求进行连缀。这种方法适用于封闭性语段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字数较少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内容单一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要求宽泛。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9384685"/>
          </a:xfrm>
          <a:prstGeom prst="rect">
            <a:avLst/>
          </a:prstGeom>
          <a:noFill/>
        </p:spPr>
        <p:txBody>
          <a:bodyPr wrap="square" rtlCol="0">
            <a:spAutoFit/>
          </a:bodyPr>
          <a:lstStyle/>
          <a:p>
            <a:pPr>
              <a:lnSpc>
                <a:spcPct val="13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阅读下面的一则新闻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拟写一个标题。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记者李爱平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主题为“中国电影的升级换代”的第二十六届中国金鸡百花电影节中国电影高峰论坛</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日在呼和浩特召开。</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“当下中国科技飞速发展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互联网迭代升级</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新一代观众成长起来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中国电影的创作和制作将迎来新一轮的换代升级。”中国电影家协会分党组书记、驻会副主席张宏在开幕式致辞。“电影人必须要冷静思考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既肯定成绩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也要直面问题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以促进电影业的可持续发展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实现中国电影强国之梦。”</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本届论坛分为上、下两个半场。上半场“中国电影的升级换代”之高峰对谈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包括著名导演黄建新、乐视影业董事长兼</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CEO</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张昭、华谊兄弟电影有限公司总经理叶宁等大咖在内的专家级人物分别从自身领域出发</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就当下市场热点展开对话。下半场展开的“中国电影的升级换代”之圆桌会议</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则邀请到北京大学艺术学院副院长陈旭光、北京大学新闻与传播学院常务副院长陆绍阳等业界专家参会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涵盖了全国各大高校电影研究机构的主要负责人、专家和学者。</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60564" y="2844726"/>
            <a:ext cx="19442160"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160564" y="3039605"/>
            <a:ext cx="19356824"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中国电影高峰论坛在呼和浩特举行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本题考查拟写新闻标题。先阅读整个文段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把握主要信息。在阅读的基础上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理清语句的意思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分清层次。所给三段文字主要谈的是“举行高峰论坛”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对象是“中国电影”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地点在“呼和浩特”。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367690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摘取中心法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“摘取中心法”要求考生能够比较准确地把握所提供语言材料的中心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打叶削枝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摘取中心句或关键句。一般来说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新闻材料往往要抓住第一句或第一段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即新闻的导语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议论类或说明类的材料要能够抓住中心论点或要说明的中心意思。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6075509"/>
          </a:xfrm>
          <a:prstGeom prst="rect">
            <a:avLst/>
          </a:prstGeom>
          <a:noFill/>
        </p:spPr>
        <p:txBody>
          <a:bodyPr wrap="square" rtlCol="0">
            <a:spAutoFit/>
          </a:bodyPr>
          <a:lstStyle/>
          <a:p>
            <a:pPr>
              <a:lnSpc>
                <a:spcPct val="13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8.[2012•</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阅读以下新闻材料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根据要求答题。</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不久前</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某地一所高中对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700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名学生做了以“你觉得你离父母有多远”为主题的调查。调查结果显示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,69%</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的学生认为与父母有代沟</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的学生觉得离父母很远。很多学生说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与父母沟通时</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除了学习再无别的话题。</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用一句话概括这则新闻的主要内容。</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965406"/>
            <a:ext cx="1944216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8978995"/>
            <a:ext cx="19356824"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调查显示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多数学生与父母存在代沟。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或“调查显示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学习成了多数学生与父母沟通的唯一话题”。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本题可采用摘取中心的方法。这则新闻主要是叙述家长与孩子之间的关系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只要抓住主要信息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进行概括提炼和整合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就可以写出答案。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75357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分层合并法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“分层合并法”是压缩语段中被广泛应用的一种方法。这种方法的步骤是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首先给段落划分层次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概括层意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然后压缩语段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连缀语句。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5964710"/>
          </a:xfrm>
          <a:prstGeom prst="rect">
            <a:avLst/>
          </a:prstGeom>
          <a:noFill/>
        </p:spPr>
        <p:txBody>
          <a:bodyPr wrap="square" rtlCol="0">
            <a:spAutoFit/>
          </a:bodyPr>
          <a:lstStyle/>
          <a:p>
            <a:pPr>
              <a:lnSpc>
                <a:spcPct val="13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下面这段文字的结论是从哪些方面推导出来的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请简要概括</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我国大陆海区处于宽广的大陆架上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海底地形平缓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近海水深大都在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米以内</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相对较浅。从地质构造上看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只有营口</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郯城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庐江大断裂纵贯渤海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其余沿海地区很少有大断裂层和断裂带</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也很少有岛弧和海沟。专家查阅相关资料发现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两千年来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我国仅发生过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次地震海啸。因此</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即使我国大陆海区发生较强的地震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一般也不会引起海底地壳大面积的垂直升降变化</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发生地震海啸的可能性极小。</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965406"/>
            <a:ext cx="1944216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8978995"/>
            <a:ext cx="19356824"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海区特点　②地质构造　③历史记载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本题是指向性压缩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可采用分层合并法。这段文字的结论就是最后一句话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前面是对结论的推导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第一句话陈述“大陆海区”的位置、海底地形、水深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可以概括为“海区特点”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第二句话有关键词“地质构造”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第三句话有提示语“查阅相关资料”。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15178" cy="649408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给下面短文拟写一个标题。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事实上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一带一路”推动的不仅仅是经济上的合作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更是文明互通的基础建设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是连接世界上不同文明的“带”与“路”。它以文明对话为引领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强调不同文明的相互尊重、平等对话与交流融合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其路径很清晰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基础设施建设先行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贸易发展紧随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伴着人民交往、文化交流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逐渐实现沿线国家民众相互理解、相互包容、和平共处、共同发展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最终达至民心相通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文化相融。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642600" cy="275357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同义替换法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“同义替换”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就是阅读材料中有能够体现语段主旨的中心句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且中心句中有关键的词语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这时候就可以运用此法将指示代词替换成语意明确的词语。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808636" y="6445126"/>
            <a:ext cx="18506056" cy="1384995"/>
          </a:xfrm>
          <a:prstGeom prst="rect">
            <a:avLst/>
          </a:prstGeom>
          <a:noFill/>
        </p:spPr>
        <p:txBody>
          <a:bodyPr wrap="square" rtlCol="0">
            <a:spAutoFit/>
          </a:bodyPr>
          <a:lstStyle/>
          <a:p>
            <a:endParaRPr lang="zh-CN" altLang="zh-CN" dirty="0" smtClean="0">
              <a:solidFill>
                <a:srgbClr val="C0000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30192" cy="7515904"/>
          </a:xfrm>
          <a:prstGeom prst="rect">
            <a:avLst/>
          </a:prstGeom>
          <a:noFill/>
        </p:spPr>
        <p:txBody>
          <a:bodyPr wrap="square" rtlCol="0">
            <a:spAutoFit/>
          </a:bodyPr>
          <a:lstStyle/>
          <a:p>
            <a:pPr>
              <a:lnSpc>
                <a:spcPct val="130000"/>
              </a:lnSpc>
            </a:pPr>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为下面的报道拟一则标题。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新会市博物馆展出了一件特殊的文物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木美人”。这是画在一副木质门板上的油画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画的是两个与真人一般大小、身着汉式服饰的西洋美女。研究者初步认为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这幅“木美人”是我国最早的油画作品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其艺术性不逊于意大利著名油画家达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芬奇的杰作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蒙娜丽莎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。据传</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这副“木美人”门板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是明朝一位新会籍人士从福建带回来的。木门所属的屋子因失火而烧毁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画有美人的门板是屋子里唯一没有被烧毁的东西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距今至少有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500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年的历史。这幅画究竟是何人所作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为何画中女子身着汉人服装</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面部却有明显的西洋人特征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这些问题至今还不清楚。</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844726"/>
            <a:ext cx="19730192"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160564" y="3039605"/>
            <a:ext cx="19356824"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蒙娜丽莎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可以运用同义替换法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将“这幅画”具体化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根据上下文可知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它指“中国的‘木美人’”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或将文中的“这幅‘木美人’是我国最早的油画作品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其艺术性不逊于意大利著名油画家达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芬奇的杰作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蒙娜丽莎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一句替换为“中国的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蒙娜丽莎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再抓住最后一句“这些问题至今还不清楚”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即它仍是一个谜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可用“之谜”一词来代替。</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16734"/>
            <a:ext cx="1973019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111613"/>
            <a:ext cx="19499154"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一带一路”推动文明互通</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标题要能概括短文内容。本材料共两句话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第二句话是对第一句话的补充说明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因此内容重心在第一句话上。第一句话是一个递进关系的复句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重心在后半句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更是文明互通的基础建设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是连接世界上不同文明的‘带’与‘路’”是关键句。然后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据此拟写标题即可。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22814</Words>
  <Application>WPS 演示</Application>
  <PresentationFormat>自定义</PresentationFormat>
  <Paragraphs>594</Paragraphs>
  <Slides>82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82</vt:i4>
      </vt:variant>
    </vt:vector>
  </HeadingPairs>
  <TitlesOfParts>
    <vt:vector size="90" baseType="lpstr">
      <vt:lpstr>Arial</vt:lpstr>
      <vt:lpstr>宋体</vt:lpstr>
      <vt:lpstr>Wingdings</vt:lpstr>
      <vt:lpstr>微软雅黑</vt:lpstr>
      <vt:lpstr>Calibri</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595</cp:revision>
  <dcterms:created xsi:type="dcterms:W3CDTF">2016-01-31T01:38:00Z</dcterms:created>
  <dcterms:modified xsi:type="dcterms:W3CDTF">2019-02-13T08:15:59Z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