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  <p:sldMasterId id="2147483678" r:id="rId2"/>
  </p:sldMasterIdLst>
  <p:notesMasterIdLst>
    <p:notesMasterId r:id="rId17"/>
  </p:notesMasterIdLst>
  <p:sldIdLst>
    <p:sldId id="256" r:id="rId3"/>
    <p:sldId id="257" r:id="rId4"/>
    <p:sldId id="277" r:id="rId5"/>
    <p:sldId id="269" r:id="rId6"/>
    <p:sldId id="274" r:id="rId7"/>
    <p:sldId id="261" r:id="rId8"/>
    <p:sldId id="275" r:id="rId9"/>
    <p:sldId id="270" r:id="rId10"/>
    <p:sldId id="271" r:id="rId11"/>
    <p:sldId id="272" r:id="rId12"/>
    <p:sldId id="276" r:id="rId13"/>
    <p:sldId id="273" r:id="rId14"/>
    <p:sldId id="278" r:id="rId15"/>
    <p:sldId id="258" r:id="rId1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5301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4567" autoAdjust="0"/>
    <p:restoredTop sz="86483" autoAdjust="0"/>
  </p:normalViewPr>
  <p:slideViewPr>
    <p:cSldViewPr snapToGrid="0">
      <p:cViewPr varScale="1">
        <p:scale>
          <a:sx n="64" d="100"/>
          <a:sy n="64" d="100"/>
        </p:scale>
        <p:origin x="48" y="360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295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97B2797-5239-40DD-86D0-515EB7E6DD7D}" type="datetimeFigureOut">
              <a:rPr lang="zh-CN" altLang="en-US" smtClean="0"/>
              <a:t>2017/3/13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9FBA2FE-51AC-496D-A284-44C0DD2AEA6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5516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FBA2FE-51AC-496D-A284-44C0DD2AEA6D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935527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FBA2FE-51AC-496D-A284-44C0DD2AEA6D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795814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7F8780-1DF0-40E2-B8EE-A504EDB7A5C8}" type="datetime1">
              <a:rPr lang="zh-CN" altLang="en-US" smtClean="0"/>
              <a:t>2017/3/13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AC4ED652-E92E-4DBC-8F21-4085E5740C4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99950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F50603-ED22-416D-8CB5-137295EF08D3}" type="datetime1">
              <a:rPr lang="zh-CN" altLang="en-US" smtClean="0"/>
              <a:t>2017/3/13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AC4ED652-E92E-4DBC-8F21-4085E5740C4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54197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和描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F6FF70-CAEA-4B8A-97A9-F5A40D5D7BC7}" type="datetime1">
              <a:rPr lang="zh-CN" altLang="en-US" smtClean="0"/>
              <a:t>2017/3/13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AC4ED652-E92E-4DBC-8F21-4085E5740C4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276036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带描述的引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255C21-9C7F-4BD9-A7B5-59342827D8C2}" type="datetime1">
              <a:rPr lang="zh-CN" altLang="en-US" smtClean="0"/>
              <a:t>2017/3/13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AC4ED652-E92E-4DBC-8F21-4085E5740C4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66226295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名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1A72B5-1594-4FAE-8628-22BF014BF099}" type="datetime1">
              <a:rPr lang="zh-CN" altLang="en-US" smtClean="0"/>
              <a:t>2017/3/13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AC4ED652-E92E-4DBC-8F21-4085E5740C4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02952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引言名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3C6D3-0C34-4FC4-A39B-789280B532CB}" type="datetime1">
              <a:rPr lang="zh-CN" altLang="en-US" smtClean="0"/>
              <a:t>2017/3/13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AC4ED652-E92E-4DBC-8F21-4085E5740C4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50111667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真或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D66738-5E76-4EEC-BEFF-38462561CB07}" type="datetime1">
              <a:rPr lang="zh-CN" altLang="en-US" smtClean="0"/>
              <a:t>2017/3/13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AC4ED652-E92E-4DBC-8F21-4085E5740C4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573033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BE2536-04ED-4FF5-BD02-99A7D99A40CD}" type="datetime1">
              <a:rPr lang="zh-CN" altLang="en-US" smtClean="0"/>
              <a:t>2017/3/13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4ED652-E92E-4DBC-8F21-4085E5740C4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526863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CB0E90-1A52-40DF-8220-1AA61D61F01B}" type="datetime1">
              <a:rPr lang="zh-CN" altLang="en-US" smtClean="0"/>
              <a:t>2017/3/13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4ED652-E92E-4DBC-8F21-4085E5740C4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617541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157BAD-5273-4B1E-A387-0A4C2801A4B8}" type="datetime1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2017/3/13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4ED652-E92E-4DBC-8F21-4085E5740C4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02415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6934B2-1017-43C1-8128-E7D6B520AF8E}" type="datetime1">
              <a:rPr lang="zh-CN" altLang="en-US" smtClean="0"/>
              <a:t>2017/3/13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4ED652-E92E-4DBC-8F21-4085E5740C4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24569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体味感情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3DD555-2E5F-4CCA-AD25-15CF3C122D78}" type="datetime1">
              <a:rPr lang="zh-CN" altLang="en-US" smtClean="0"/>
              <a:t>2017/3/13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4ED652-E92E-4DBC-8F21-4085E5740C4B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39462" y="3994827"/>
            <a:ext cx="3899887" cy="2975599"/>
          </a:xfrm>
          <a:prstGeom prst="rect">
            <a:avLst/>
          </a:prstGeom>
          <a:effectLst>
            <a:softEdge rad="215900"/>
          </a:effectLst>
        </p:spPr>
      </p:pic>
    </p:spTree>
    <p:extLst>
      <p:ext uri="{BB962C8B-B14F-4D97-AF65-F5344CB8AC3E}">
        <p14:creationId xmlns:p14="http://schemas.microsoft.com/office/powerpoint/2010/main" val="42169515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B4FC03-6B01-4E01-91EB-6FAF4F4F11F6}" type="datetime1">
              <a:rPr lang="zh-CN" altLang="en-US" smtClean="0"/>
              <a:t>2017/3/13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AC4ED652-E92E-4DBC-8F21-4085E5740C4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84531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4B0866-A9D1-4A2A-8049-10ADC36C60A4}" type="datetime1">
              <a:rPr lang="zh-CN" altLang="en-US" smtClean="0"/>
              <a:t>2017/3/13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AC4ED652-E92E-4DBC-8F21-4085E5740C4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51165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403777-120E-42D6-9F3D-9B289AC1ADB5}" type="datetime1">
              <a:rPr lang="zh-CN" altLang="en-US" smtClean="0"/>
              <a:t>2017/3/13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AC4ED652-E92E-4DBC-8F21-4085E5740C4B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19212" y="2257606"/>
            <a:ext cx="3372788" cy="4750939"/>
          </a:xfrm>
          <a:prstGeom prst="rect">
            <a:avLst/>
          </a:prstGeom>
          <a:effectLst>
            <a:softEdge rad="431800"/>
          </a:effectLst>
        </p:spPr>
      </p:pic>
    </p:spTree>
    <p:extLst>
      <p:ext uri="{BB962C8B-B14F-4D97-AF65-F5344CB8AC3E}">
        <p14:creationId xmlns:p14="http://schemas.microsoft.com/office/powerpoint/2010/main" val="20852996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68594D-1D40-443F-9E96-2260E47C123E}" type="datetime1">
              <a:rPr lang="zh-CN" altLang="en-US" smtClean="0"/>
              <a:t>2017/3/13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4ED652-E92E-4DBC-8F21-4085E5740C4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80356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B4EEBC-8F39-46B3-A6F0-8EBC27C4683A}" type="datetime1">
              <a:rPr lang="zh-CN" altLang="en-US" smtClean="0"/>
              <a:t>2017/3/13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4ED652-E92E-4DBC-8F21-4085E5740C4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45088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DE3238-3046-4707-B32A-9E1837A24763}" type="datetime1">
              <a:rPr lang="zh-CN" altLang="en-US" smtClean="0"/>
              <a:t>2017/3/13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4ED652-E92E-4DBC-8F21-4085E5740C4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51401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0C152BB-699D-4755-A272-FD7177EE4CED}" type="datetime1">
              <a:rPr lang="zh-CN" altLang="en-US" smtClean="0"/>
              <a:t>2017/3/13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AC4ED652-E92E-4DBC-8F21-4085E5740C4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9607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77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  <p:sldLayoutId id="2147483671" r:id="rId12"/>
    <p:sldLayoutId id="2147483672" r:id="rId13"/>
    <p:sldLayoutId id="2147483673" r:id="rId14"/>
    <p:sldLayoutId id="2147483674" r:id="rId15"/>
    <p:sldLayoutId id="2147483675" r:id="rId16"/>
    <p:sldLayoutId id="2147483676" r:id="rId17"/>
  </p:sldLayoutIdLst>
  <p:hf hdr="0" ftr="0"/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rgbClr val="A53010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2800" kern="1200">
          <a:solidFill>
            <a:schemeClr val="tx1">
              <a:lumMod val="75000"/>
              <a:lumOff val="25000"/>
            </a:schemeClr>
          </a:solidFill>
          <a:latin typeface="Adobe 楷体 Std R" panose="02020400000000000000" pitchFamily="18" charset="-122"/>
          <a:ea typeface="Adobe 楷体 Std R" panose="02020400000000000000" pitchFamily="18" charset="-122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2400" kern="1200">
          <a:solidFill>
            <a:schemeClr val="tx1">
              <a:lumMod val="75000"/>
              <a:lumOff val="25000"/>
            </a:schemeClr>
          </a:solidFill>
          <a:latin typeface="Adobe 楷体 Std R" panose="02020400000000000000" pitchFamily="18" charset="-122"/>
          <a:ea typeface="Adobe 楷体 Std R" panose="02020400000000000000" pitchFamily="18" charset="-122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2000" kern="1200">
          <a:solidFill>
            <a:schemeClr val="tx1">
              <a:lumMod val="75000"/>
              <a:lumOff val="25000"/>
            </a:schemeClr>
          </a:solidFill>
          <a:latin typeface="Adobe 楷体 Std R" panose="02020400000000000000" pitchFamily="18" charset="-122"/>
          <a:ea typeface="Adobe 楷体 Std R" panose="02020400000000000000" pitchFamily="18" charset="-122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Adobe 楷体 Std R" panose="02020400000000000000" pitchFamily="18" charset="-122"/>
          <a:ea typeface="Adobe 楷体 Std R" panose="02020400000000000000" pitchFamily="18" charset="-122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Adobe 楷体 Std R" panose="02020400000000000000" pitchFamily="18" charset="-122"/>
          <a:ea typeface="Adobe 楷体 Std R" panose="02020400000000000000" pitchFamily="18" charset="-122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1CB67A-580E-48DC-8D35-4AD086809115}" type="datetime1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2017/3/13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AC4ED652-E92E-4DBC-8F21-4085E5740C4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03939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</p:sldLayoutIdLst>
  <p:hf hdr="0" ftr="0"/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rgbClr val="A53010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2800" kern="1200">
          <a:solidFill>
            <a:schemeClr val="tx1">
              <a:lumMod val="75000"/>
              <a:lumOff val="25000"/>
            </a:schemeClr>
          </a:solidFill>
          <a:latin typeface="Adobe 楷体 Std R" panose="02020400000000000000" pitchFamily="18" charset="-122"/>
          <a:ea typeface="Adobe 楷体 Std R" panose="02020400000000000000" pitchFamily="18" charset="-122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2400" kern="1200">
          <a:solidFill>
            <a:schemeClr val="tx1">
              <a:lumMod val="75000"/>
              <a:lumOff val="25000"/>
            </a:schemeClr>
          </a:solidFill>
          <a:latin typeface="Adobe 楷体 Std R" panose="02020400000000000000" pitchFamily="18" charset="-122"/>
          <a:ea typeface="Adobe 楷体 Std R" panose="02020400000000000000" pitchFamily="18" charset="-122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2000" kern="1200">
          <a:solidFill>
            <a:schemeClr val="tx1">
              <a:lumMod val="75000"/>
              <a:lumOff val="25000"/>
            </a:schemeClr>
          </a:solidFill>
          <a:latin typeface="Adobe 楷体 Std R" panose="02020400000000000000" pitchFamily="18" charset="-122"/>
          <a:ea typeface="Adobe 楷体 Std R" panose="02020400000000000000" pitchFamily="18" charset="-122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Adobe 楷体 Std R" panose="02020400000000000000" pitchFamily="18" charset="-122"/>
          <a:ea typeface="Adobe 楷体 Std R" panose="02020400000000000000" pitchFamily="18" charset="-122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Adobe 楷体 Std R" panose="02020400000000000000" pitchFamily="18" charset="-122"/>
          <a:ea typeface="Adobe 楷体 Std R" panose="02020400000000000000" pitchFamily="18" charset="-122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2589212" y="1150495"/>
            <a:ext cx="8915399" cy="2262781"/>
          </a:xfrm>
        </p:spPr>
        <p:txBody>
          <a:bodyPr/>
          <a:lstStyle/>
          <a:p>
            <a:r>
              <a:rPr lang="zh-CN" altLang="en-US" dirty="0" smtClean="0"/>
              <a:t>秋天</a:t>
            </a:r>
            <a:r>
              <a:rPr lang="zh-CN" altLang="en-US" dirty="0" smtClean="0"/>
              <a:t>的怀念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5377384" y="3578166"/>
            <a:ext cx="8915399" cy="1126283"/>
          </a:xfrm>
        </p:spPr>
        <p:txBody>
          <a:bodyPr/>
          <a:lstStyle/>
          <a:p>
            <a:r>
              <a:rPr lang="zh-CN" altLang="en-US" dirty="0" smtClean="0"/>
              <a:t>史铁生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536163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rPr lang="zh-CN" altLang="en-US" dirty="0" smtClean="0"/>
              <a:t> 体味感情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dirty="0" smtClean="0"/>
              <a:t>课文讲述了一位重病缠身的母亲，体贴入微地照顾双腿瘫痪的儿子，鼓励儿子好好活下去的故事，歌颂了伟大而无私的母爱。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6E4105-8674-4AA8-83A6-E68B3B6F9837}" type="datetime1">
              <a:rPr lang="zh-CN" altLang="en-US" smtClean="0"/>
              <a:t>2017/3/13</a:t>
            </a:fld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4ED652-E92E-4DBC-8F21-4085E5740C4B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35328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目录</a:t>
            </a:r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pPr marL="571500" indent="-571500">
              <a:buFont typeface="+mj-ea"/>
              <a:buAutoNum type="ea1JpnChsDbPeriod"/>
            </a:pPr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导入</a:t>
            </a:r>
            <a:endParaRPr lang="en-US" altLang="zh-CN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marL="571500" indent="-571500">
              <a:buFont typeface="+mj-ea"/>
              <a:buAutoNum type="ea1JpnChsDbPeriod"/>
            </a:pPr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初步感知</a:t>
            </a:r>
            <a:endParaRPr lang="en-US" altLang="zh-CN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marL="571500" indent="-571500">
              <a:buFont typeface="+mj-ea"/>
              <a:buAutoNum type="ea1JpnChsDbPeriod"/>
            </a:pP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</a:rPr>
              <a:t>体味</a:t>
            </a:r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感情</a:t>
            </a:r>
            <a:endParaRPr lang="en-US" altLang="zh-CN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marL="571500" indent="-571500">
              <a:buFont typeface="+mj-ea"/>
              <a:buAutoNum type="ea1JpnChsDbPeriod"/>
            </a:pPr>
            <a:r>
              <a:rPr lang="zh-CN" altLang="en-US" dirty="0"/>
              <a:t>拓展阅读</a:t>
            </a:r>
            <a:endParaRPr lang="en-US" altLang="zh-CN" dirty="0" smtClean="0"/>
          </a:p>
          <a:p>
            <a:endParaRPr lang="en-US" altLang="zh-CN" dirty="0" smtClean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895273-3978-459F-B13B-80DE0196863C}" type="datetime1">
              <a:rPr lang="zh-CN" altLang="en-US" smtClean="0"/>
              <a:t>2017/3/13</a:t>
            </a:fld>
            <a:endParaRPr lang="zh-CN" altLang="en-US"/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4ED652-E92E-4DBC-8F21-4085E5740C4B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13214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rPr lang="zh-CN" altLang="en-US" dirty="0" smtClean="0"/>
              <a:t>拓展阅读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altLang="zh-CN" dirty="0" smtClean="0"/>
              <a:t>        </a:t>
            </a:r>
            <a:r>
              <a:rPr lang="zh-CN" altLang="en-US" dirty="0" smtClean="0"/>
              <a:t>摇着轮椅在园中慢慢走，又是雾罩的清晨，又是骄阳高悬的白昼，我只想着一件事：母亲已经不在了。在老柏树旁停下，在草地上在颓墙边停下，又是处处虫鸣的午后，又是鸟儿归巢的傍晚，我心里只默念着一句话：可是母亲已经不在了。把椅背放倒，躺下，似睡非睡挨到日没，坐起来，心神恍惚，呆呆地直坐到古祭坛上落满黑暗然后再渐渐浮起月光，心里才有点明白，母亲不能再来这园中找我了。</a:t>
            </a:r>
            <a:endParaRPr lang="zh-CN" altLang="en-US" dirty="0" smtClean="0"/>
          </a:p>
          <a:p>
            <a:pPr marL="0" indent="0">
              <a:buNone/>
            </a:pPr>
            <a:r>
              <a:rPr lang="en-US" altLang="zh-CN" dirty="0" smtClean="0"/>
              <a:t>	                             -------《</a:t>
            </a:r>
            <a:r>
              <a:rPr lang="zh-CN" altLang="en-US" dirty="0" smtClean="0"/>
              <a:t>我与地坛</a:t>
            </a:r>
            <a:r>
              <a:rPr lang="en-US" altLang="zh-CN" dirty="0" smtClean="0"/>
              <a:t>》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7A5D73-DBA6-4C7A-A557-3EED2CF0D240}" type="datetime1">
              <a:rPr lang="zh-CN" altLang="en-US" smtClean="0"/>
              <a:t>2017/3/13</a:t>
            </a:fld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4ED652-E92E-4DBC-8F21-4085E5740C4B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35221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rPr lang="zh-CN" altLang="en-US" dirty="0" smtClean="0"/>
              <a:t>母爱是</a:t>
            </a:r>
            <a:r>
              <a:rPr lang="en-US" altLang="zh-CN" dirty="0" smtClean="0"/>
              <a:t>……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zh-CN" altLang="en-US" dirty="0" smtClean="0"/>
              <a:t>母爱是周六的晚上妈妈在校门口寻找我的目光</a:t>
            </a:r>
            <a:r>
              <a:rPr lang="en-US" altLang="zh-CN" dirty="0" smtClean="0"/>
              <a:t>……</a:t>
            </a:r>
          </a:p>
          <a:p>
            <a:pPr marL="0" indent="0">
              <a:buNone/>
            </a:pPr>
            <a:r>
              <a:rPr lang="zh-CN" altLang="en-US" dirty="0" smtClean="0"/>
              <a:t>母爱是周日的凌晨四点半妈妈为我捧出的香喷喷的热汤面</a:t>
            </a:r>
            <a:r>
              <a:rPr lang="en-US" altLang="zh-CN" dirty="0" smtClean="0"/>
              <a:t>……</a:t>
            </a:r>
          </a:p>
          <a:p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39F3A-399A-46A4-9CED-AB49A37AD29F}" type="datetime1">
              <a:rPr lang="zh-CN" altLang="en-US" smtClean="0"/>
              <a:t>2017/3/13</a:t>
            </a:fld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4ED652-E92E-4DBC-8F21-4085E5740C4B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84299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布置作业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zh-CN" altLang="en-US" dirty="0" smtClean="0"/>
              <a:t>练笔：我的母亲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309889-5BAF-45BC-B463-4EF03888D0AE}" type="datetime1">
              <a:rPr lang="zh-CN" altLang="en-US" smtClean="0"/>
              <a:t>2017/3/13</a:t>
            </a:fld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4ED652-E92E-4DBC-8F21-4085E5740C4B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46583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目录</a:t>
            </a:r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pPr marL="571500" indent="-571500">
              <a:buFont typeface="+mj-ea"/>
              <a:buAutoNum type="ea1JpnChsDbPeriod"/>
            </a:pPr>
            <a:r>
              <a:rPr lang="zh-CN" altLang="en-US" dirty="0" smtClean="0"/>
              <a:t>导入</a:t>
            </a:r>
            <a:endParaRPr lang="en-US" altLang="zh-CN" dirty="0" smtClean="0"/>
          </a:p>
          <a:p>
            <a:pPr marL="571500" indent="-571500">
              <a:buFont typeface="+mj-ea"/>
              <a:buAutoNum type="ea1JpnChsDbPeriod"/>
            </a:pPr>
            <a:r>
              <a:rPr lang="zh-CN" altLang="en-US" dirty="0" smtClean="0"/>
              <a:t>初步感知</a:t>
            </a:r>
            <a:endParaRPr lang="en-US" altLang="zh-CN" dirty="0" smtClean="0"/>
          </a:p>
          <a:p>
            <a:pPr marL="571500" indent="-571500">
              <a:buFont typeface="+mj-ea"/>
              <a:buAutoNum type="ea1JpnChsDbPeriod"/>
            </a:pPr>
            <a:r>
              <a:rPr lang="zh-CN" altLang="en-US" dirty="0"/>
              <a:t>体味</a:t>
            </a:r>
            <a:r>
              <a:rPr lang="zh-CN" altLang="en-US" dirty="0" smtClean="0"/>
              <a:t>感情</a:t>
            </a:r>
            <a:endParaRPr lang="en-US" altLang="zh-CN" dirty="0" smtClean="0"/>
          </a:p>
          <a:p>
            <a:pPr marL="571500" indent="-571500">
              <a:buFont typeface="+mj-ea"/>
              <a:buAutoNum type="ea1JpnChsDbPeriod"/>
            </a:pPr>
            <a:r>
              <a:rPr lang="zh-CN" altLang="en-US" dirty="0"/>
              <a:t>拓展阅读</a:t>
            </a:r>
            <a:endParaRPr lang="en-US" altLang="zh-CN" dirty="0" smtClean="0"/>
          </a:p>
          <a:p>
            <a:endParaRPr lang="en-US" altLang="zh-CN" dirty="0" smtClean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FBF12F-95FB-4A61-81B5-624752D268C7}" type="datetime1">
              <a:rPr lang="zh-CN" altLang="en-US" smtClean="0"/>
              <a:t>2017/3/13</a:t>
            </a:fld>
            <a:endParaRPr lang="zh-CN" altLang="en-US"/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4ED652-E92E-4DBC-8F21-4085E5740C4B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75901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目录</a:t>
            </a:r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pPr marL="571500" indent="-571500">
              <a:buFont typeface="+mj-ea"/>
              <a:buAutoNum type="ea1JpnChsDbPeriod"/>
            </a:pPr>
            <a:r>
              <a:rPr lang="zh-CN" altLang="en-US" dirty="0" smtClean="0"/>
              <a:t>导入</a:t>
            </a:r>
            <a:endParaRPr lang="en-US" altLang="zh-CN" dirty="0" smtClean="0"/>
          </a:p>
          <a:p>
            <a:pPr marL="571500" indent="-571500">
              <a:buFont typeface="+mj-ea"/>
              <a:buAutoNum type="ea1JpnChsDbPeriod"/>
            </a:pPr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初步感知</a:t>
            </a:r>
            <a:endParaRPr lang="en-US" altLang="zh-CN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marL="571500" indent="-571500">
              <a:buFont typeface="+mj-ea"/>
              <a:buAutoNum type="ea1JpnChsDbPeriod"/>
            </a:pP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</a:rPr>
              <a:t>体味</a:t>
            </a:r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感情</a:t>
            </a:r>
            <a:endParaRPr lang="en-US" altLang="zh-CN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marL="571500" indent="-571500">
              <a:buFont typeface="+mj-ea"/>
              <a:buAutoNum type="ea1JpnChsDbPeriod"/>
            </a:pP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拓展阅读</a:t>
            </a:r>
            <a:endParaRPr lang="en-US" altLang="zh-CN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endParaRPr lang="en-US" altLang="zh-CN" dirty="0" smtClean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30D168-B419-4F36-9590-88A7EF82D23A}" type="datetime1">
              <a:rPr lang="zh-CN" altLang="en-US" smtClean="0"/>
              <a:t>2017/3/13</a:t>
            </a:fld>
            <a:endParaRPr lang="zh-CN" altLang="en-US"/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4ED652-E92E-4DBC-8F21-4085E5740C4B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66377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49379" y="624110"/>
            <a:ext cx="8911687" cy="1280890"/>
          </a:xfrm>
        </p:spPr>
        <p:txBody>
          <a:bodyPr>
            <a:normAutofit/>
          </a:bodyPr>
          <a:lstStyle/>
          <a:p>
            <a:pPr lvl="0"/>
            <a:r>
              <a:rPr lang="zh-CN" altLang="en-US" dirty="0" smtClean="0"/>
              <a:t>导入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446533" y="1803098"/>
            <a:ext cx="8915400" cy="3777622"/>
          </a:xfrm>
        </p:spPr>
        <p:txBody>
          <a:bodyPr>
            <a:normAutofit fontScale="85000" lnSpcReduction="10000"/>
          </a:bodyPr>
          <a:lstStyle/>
          <a:p>
            <a:pPr marL="0" indent="0">
              <a:buNone/>
            </a:pPr>
            <a:r>
              <a:rPr lang="zh-CN" altLang="en-US" dirty="0" smtClean="0"/>
              <a:t>      不能</a:t>
            </a:r>
            <a:r>
              <a:rPr lang="zh-CN" altLang="en-US" dirty="0"/>
              <a:t>决定生命的长度，但你可以扩展它的宽度；不能改变天生的容貌，但你可以时时展现笑容；不能企望控制他人，但你可以好好把握自己；不能全然预知明天，但你可以充分利用今天；不能要求事事顺利，但你可以做到事事尽心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pPr marL="0" indent="0">
              <a:buNone/>
            </a:pPr>
            <a:r>
              <a:rPr lang="en-US" altLang="zh-CN" dirty="0" smtClean="0"/>
              <a:t>     </a:t>
            </a:r>
            <a:r>
              <a:rPr lang="zh-CN" altLang="en-US" dirty="0" smtClean="0"/>
              <a:t>中新网</a:t>
            </a:r>
            <a:r>
              <a:rPr lang="en-US" altLang="zh-CN" dirty="0" smtClean="0"/>
              <a:t>12</a:t>
            </a:r>
            <a:r>
              <a:rPr lang="zh-CN" altLang="en-US" dirty="0" smtClean="0"/>
              <a:t>月</a:t>
            </a:r>
            <a:r>
              <a:rPr lang="en-US" altLang="zh-CN" dirty="0" smtClean="0"/>
              <a:t>31</a:t>
            </a:r>
            <a:r>
              <a:rPr lang="zh-CN" altLang="en-US" dirty="0" smtClean="0"/>
              <a:t>日电  据北京市作家协会消息，北京作家协会副主席、驻会作家，中国作家协会第五、六、七届全国委员会委员，中国残疾人作家协会副主席史铁生同志因脑溢血突发抢救无效于</a:t>
            </a:r>
            <a:r>
              <a:rPr lang="en-US" altLang="zh-CN" dirty="0" smtClean="0"/>
              <a:t>2010</a:t>
            </a:r>
            <a:r>
              <a:rPr lang="zh-CN" altLang="en-US" dirty="0" smtClean="0"/>
              <a:t>年</a:t>
            </a:r>
            <a:r>
              <a:rPr lang="en-US" altLang="zh-CN" dirty="0" smtClean="0"/>
              <a:t>12</a:t>
            </a:r>
            <a:r>
              <a:rPr lang="zh-CN" altLang="en-US" dirty="0" smtClean="0"/>
              <a:t>月</a:t>
            </a:r>
            <a:r>
              <a:rPr lang="en-US" altLang="zh-CN" dirty="0" smtClean="0"/>
              <a:t>31</a:t>
            </a:r>
            <a:r>
              <a:rPr lang="zh-CN" altLang="en-US" dirty="0" smtClean="0"/>
              <a:t>日</a:t>
            </a:r>
            <a:r>
              <a:rPr lang="en-US" altLang="zh-CN" dirty="0" smtClean="0"/>
              <a:t>3</a:t>
            </a:r>
            <a:r>
              <a:rPr lang="zh-CN" altLang="en-US" dirty="0" smtClean="0"/>
              <a:t>时</a:t>
            </a:r>
            <a:r>
              <a:rPr lang="en-US" altLang="zh-CN" dirty="0" smtClean="0"/>
              <a:t>46</a:t>
            </a:r>
            <a:r>
              <a:rPr lang="zh-CN" altLang="en-US" dirty="0" smtClean="0"/>
              <a:t>分在北京病逝，享年</a:t>
            </a:r>
            <a:r>
              <a:rPr lang="en-US" altLang="zh-CN" dirty="0" smtClean="0"/>
              <a:t>59</a:t>
            </a:r>
            <a:r>
              <a:rPr lang="zh-CN" altLang="en-US" dirty="0" smtClean="0"/>
              <a:t>岁。</a:t>
            </a:r>
            <a:endParaRPr lang="en-US" altLang="zh-CN" dirty="0" smtClean="0"/>
          </a:p>
          <a:p>
            <a:pPr marL="0" indent="0">
              <a:buNone/>
            </a:pPr>
            <a:r>
              <a:rPr lang="zh-CN" altLang="en-US" dirty="0" smtClean="0"/>
              <a:t>    王升山介绍，根据史铁生生前遗愿，他的脊椎、大脑将捐给医学研究；他的肝脏将捐给有需要的患者。</a:t>
            </a:r>
          </a:p>
          <a:p>
            <a:endParaRPr lang="zh-CN" altLang="en-US" dirty="0" smtClean="0"/>
          </a:p>
          <a:p>
            <a:endParaRPr lang="zh-CN" altLang="en-US" dirty="0" smtClean="0"/>
          </a:p>
          <a:p>
            <a:endParaRPr lang="zh-CN" altLang="en-US" dirty="0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0BE2CA-172C-4DF9-A537-CEDC5AC23970}" type="datetime1">
              <a:rPr lang="zh-CN" altLang="en-US" smtClean="0"/>
              <a:t>2017/3/13</a:t>
            </a:fld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4ED652-E92E-4DBC-8F21-4085E5740C4B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8812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目录</a:t>
            </a:r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pPr marL="571500" indent="-571500">
              <a:buFont typeface="+mj-ea"/>
              <a:buAutoNum type="ea1JpnChsDbPeriod"/>
            </a:pPr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导入</a:t>
            </a:r>
            <a:endParaRPr lang="en-US" altLang="zh-CN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marL="571500" indent="-571500">
              <a:buFont typeface="+mj-ea"/>
              <a:buAutoNum type="ea1JpnChsDbPeriod"/>
            </a:pPr>
            <a:r>
              <a:rPr lang="zh-CN" altLang="en-US" dirty="0" smtClean="0"/>
              <a:t>初步感知</a:t>
            </a:r>
            <a:endParaRPr lang="en-US" altLang="zh-CN" dirty="0" smtClean="0"/>
          </a:p>
          <a:p>
            <a:pPr marL="571500" indent="-571500">
              <a:buFont typeface="+mj-ea"/>
              <a:buAutoNum type="ea1JpnChsDbPeriod"/>
            </a:pP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</a:rPr>
              <a:t>体味</a:t>
            </a:r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感情</a:t>
            </a:r>
            <a:endParaRPr lang="en-US" altLang="zh-CN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marL="571500" indent="-571500">
              <a:buFont typeface="+mj-ea"/>
              <a:buAutoNum type="ea1JpnChsDbPeriod"/>
            </a:pP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拓展阅读</a:t>
            </a:r>
            <a:endParaRPr lang="en-US" altLang="zh-CN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endParaRPr lang="en-US" altLang="zh-CN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3A1E1E-76C7-4A94-BB83-8FA99F627EA0}" type="datetime1">
              <a:rPr lang="zh-CN" altLang="en-US" smtClean="0"/>
              <a:t>2017/3/13</a:t>
            </a:fld>
            <a:endParaRPr lang="zh-CN" altLang="en-US"/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4ED652-E92E-4DBC-8F21-4085E5740C4B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51469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zh-CN" altLang="en-US" dirty="0" smtClean="0"/>
              <a:t>初步感知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dirty="0" smtClean="0"/>
              <a:t>你觉得文中的我，性格脾气是什么样的？从哪里看得出来？</a:t>
            </a:r>
          </a:p>
          <a:p>
            <a:pPr marL="0" indent="0">
              <a:buNone/>
            </a:pPr>
            <a:r>
              <a:rPr lang="zh-CN" altLang="en-US" dirty="0" smtClean="0"/>
              <a:t>我发脾气时母亲自己的情况是怎样的？</a:t>
            </a:r>
            <a:endParaRPr lang="zh-CN" altLang="en-US" dirty="0" smtClean="0"/>
          </a:p>
          <a:p>
            <a:pPr marL="0" indent="0">
              <a:buNone/>
            </a:pPr>
            <a:r>
              <a:rPr lang="zh-CN" altLang="en-US" dirty="0" smtClean="0"/>
              <a:t>身患绝症</a:t>
            </a:r>
          </a:p>
          <a:p>
            <a:pPr marL="0" indent="0">
              <a:buNone/>
            </a:pPr>
            <a:r>
              <a:rPr lang="zh-CN" altLang="en-US" dirty="0" smtClean="0"/>
              <a:t>儿子瘫痪</a:t>
            </a:r>
          </a:p>
          <a:p>
            <a:pPr marL="0" indent="0">
              <a:buNone/>
            </a:pPr>
            <a:r>
              <a:rPr lang="zh-CN" altLang="en-US" dirty="0" smtClean="0"/>
              <a:t>面对我的暴躁，母亲</a:t>
            </a:r>
          </a:p>
          <a:p>
            <a:pPr marL="0" indent="0">
              <a:buNone/>
            </a:pPr>
            <a:r>
              <a:rPr lang="zh-CN" altLang="en-US" dirty="0" smtClean="0"/>
              <a:t>品读第</a:t>
            </a:r>
            <a:r>
              <a:rPr lang="en-US" altLang="zh-CN" dirty="0" smtClean="0"/>
              <a:t>3</a:t>
            </a:r>
            <a:r>
              <a:rPr lang="zh-CN" altLang="en-US" dirty="0" smtClean="0"/>
              <a:t>段，母亲又是怎样对待儿子的？</a:t>
            </a:r>
          </a:p>
          <a:p>
            <a:endParaRPr lang="zh-CN" altLang="en-US" dirty="0" smtClean="0"/>
          </a:p>
          <a:p>
            <a:endParaRPr lang="zh-CN" altLang="en-US" dirty="0" smtClean="0"/>
          </a:p>
          <a:p>
            <a:endParaRPr lang="zh-CN" altLang="en-US" dirty="0" smtClean="0"/>
          </a:p>
          <a:p>
            <a:endParaRPr lang="zh-CN" altLang="en-US" dirty="0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359DEF-EE74-418C-8F7A-4775012FB876}" type="datetime1">
              <a:rPr lang="zh-CN" altLang="en-US" smtClean="0"/>
              <a:t>2017/3/13</a:t>
            </a:fld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4ED652-E92E-4DBC-8F21-4085E5740C4B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73359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目录</a:t>
            </a:r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pPr marL="571500" indent="-571500">
              <a:buFont typeface="+mj-ea"/>
              <a:buAutoNum type="ea1JpnChsDbPeriod"/>
            </a:pPr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导入</a:t>
            </a:r>
            <a:endParaRPr lang="en-US" altLang="zh-CN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marL="571500" indent="-571500">
              <a:buFont typeface="+mj-ea"/>
              <a:buAutoNum type="ea1JpnChsDbPeriod"/>
            </a:pPr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初步感知</a:t>
            </a:r>
            <a:endParaRPr lang="en-US" altLang="zh-CN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marL="571500" indent="-571500">
              <a:buFont typeface="+mj-ea"/>
              <a:buAutoNum type="ea1JpnChsDbPeriod"/>
            </a:pPr>
            <a:r>
              <a:rPr lang="zh-CN" altLang="en-US" dirty="0"/>
              <a:t>体味</a:t>
            </a:r>
            <a:r>
              <a:rPr lang="zh-CN" altLang="en-US" dirty="0" smtClean="0"/>
              <a:t>感情</a:t>
            </a:r>
            <a:endParaRPr lang="en-US" altLang="zh-CN" dirty="0" smtClean="0"/>
          </a:p>
          <a:p>
            <a:pPr marL="571500" indent="-571500">
              <a:buFont typeface="+mj-ea"/>
              <a:buAutoNum type="ea1JpnChsDbPeriod"/>
            </a:pP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拓展阅读</a:t>
            </a:r>
            <a:endParaRPr lang="en-US" altLang="zh-CN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endParaRPr lang="en-US" altLang="zh-CN" dirty="0" smtClean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6B8A56-74FA-4509-9CCD-628DCE8C790F}" type="datetime1">
              <a:rPr lang="zh-CN" altLang="en-US" smtClean="0"/>
              <a:t>2017/3/13</a:t>
            </a:fld>
            <a:endParaRPr lang="zh-CN" altLang="en-US"/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4ED652-E92E-4DBC-8F21-4085E5740C4B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99202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体味感情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zh-CN" altLang="en-US" dirty="0"/>
              <a:t>黄色的花淡雅，白色的花高洁，</a:t>
            </a:r>
          </a:p>
          <a:p>
            <a:pPr marL="0" indent="0">
              <a:buNone/>
            </a:pPr>
            <a:r>
              <a:rPr lang="zh-CN" altLang="en-US" dirty="0"/>
              <a:t>紫红色的花热烈而深沉，</a:t>
            </a:r>
          </a:p>
          <a:p>
            <a:pPr marL="0" indent="0">
              <a:buNone/>
            </a:pPr>
            <a:r>
              <a:rPr lang="zh-CN" altLang="en-US" dirty="0"/>
              <a:t>泼泼洒洒，秋风中正开得烂漫。 </a:t>
            </a:r>
          </a:p>
          <a:p>
            <a:pPr marL="0" indent="0">
              <a:buNone/>
            </a:pPr>
            <a:r>
              <a:rPr lang="zh-CN" altLang="en-US" dirty="0"/>
              <a:t>文中多次提到菊花，有何用意？</a:t>
            </a:r>
          </a:p>
          <a:p>
            <a:pPr marL="0" indent="0">
              <a:buNone/>
            </a:pPr>
            <a:r>
              <a:rPr lang="zh-CN" altLang="en-US" dirty="0" smtClean="0"/>
              <a:t>母亲</a:t>
            </a:r>
            <a:r>
              <a:rPr lang="zh-CN" altLang="en-US" dirty="0"/>
              <a:t>带我看花，是对生命的热爱</a:t>
            </a:r>
          </a:p>
          <a:p>
            <a:pPr marL="0" indent="0">
              <a:buNone/>
            </a:pPr>
            <a:r>
              <a:rPr lang="zh-CN" altLang="en-US" dirty="0" smtClean="0"/>
              <a:t>菊花</a:t>
            </a:r>
            <a:r>
              <a:rPr lang="zh-CN" altLang="en-US" dirty="0"/>
              <a:t>的淡雅高洁，是母亲品质的写照</a:t>
            </a:r>
          </a:p>
          <a:p>
            <a:pPr marL="0" indent="0">
              <a:buNone/>
            </a:pPr>
            <a:r>
              <a:rPr lang="zh-CN" altLang="en-US" dirty="0" smtClean="0"/>
              <a:t>菊花</a:t>
            </a:r>
            <a:r>
              <a:rPr lang="zh-CN" altLang="en-US" dirty="0"/>
              <a:t>热烈深沉，是母爱的写照</a:t>
            </a:r>
          </a:p>
          <a:p>
            <a:pPr marL="0" indent="0">
              <a:buNone/>
            </a:pPr>
            <a:r>
              <a:rPr lang="zh-CN" altLang="en-US" dirty="0" smtClean="0"/>
              <a:t>母亲</a:t>
            </a:r>
            <a:r>
              <a:rPr lang="zh-CN" altLang="en-US" dirty="0"/>
              <a:t>爱花，我看菊花是对母亲的缅怀</a:t>
            </a:r>
          </a:p>
          <a:p>
            <a:pPr marL="0" indent="0">
              <a:buNone/>
            </a:pPr>
            <a:endParaRPr lang="en-US" altLang="zh-CN" dirty="0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FC3F74-5D96-4BE3-847A-2CF305FE4765}" type="datetime1">
              <a:rPr lang="zh-CN" altLang="en-US" smtClean="0"/>
              <a:t>2017/3/13</a:t>
            </a:fld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4ED652-E92E-4DBC-8F21-4085E5740C4B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95457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rPr lang="zh-CN" altLang="en-US" dirty="0" smtClean="0"/>
              <a:t>体味感情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dirty="0" smtClean="0"/>
              <a:t>课文几次写到秋天，为什么文章的题目叫</a:t>
            </a:r>
            <a:r>
              <a:rPr lang="en-US" altLang="zh-CN" dirty="0" smtClean="0"/>
              <a:t>《</a:t>
            </a:r>
            <a:r>
              <a:rPr lang="zh-CN" altLang="en-US" dirty="0" smtClean="0"/>
              <a:t>秋天的怀念</a:t>
            </a:r>
            <a:r>
              <a:rPr lang="en-US" altLang="zh-CN" dirty="0" smtClean="0"/>
              <a:t>》</a:t>
            </a:r>
            <a:r>
              <a:rPr lang="zh-CN" altLang="en-US" dirty="0" smtClean="0"/>
              <a:t>？</a:t>
            </a:r>
          </a:p>
          <a:p>
            <a:pPr marL="0" indent="0">
              <a:buNone/>
            </a:pPr>
            <a:r>
              <a:rPr lang="zh-CN" altLang="en-US" dirty="0" smtClean="0"/>
              <a:t>两次写到秋天</a:t>
            </a:r>
          </a:p>
          <a:p>
            <a:pPr marL="0" indent="0">
              <a:buNone/>
            </a:pPr>
            <a:r>
              <a:rPr lang="en-US" altLang="zh-CN" dirty="0" smtClean="0"/>
              <a:t>“</a:t>
            </a:r>
            <a:r>
              <a:rPr lang="zh-CN" altLang="en-US" dirty="0" smtClean="0"/>
              <a:t>秋天”是背景和“引子”，文中写景、叙事、记人，都与“秋天”有关；“秋天”是“我”不幸遭遇、暗淡心情的写照，具有象征性；“秋天”是“我”走出低谷、乐观生活的象征。以此为题，抒写了对母亲的怀念之情。</a:t>
            </a:r>
          </a:p>
          <a:p>
            <a:endParaRPr lang="zh-CN" altLang="en-US" dirty="0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7512B9-BD79-4659-A4C7-6CE4650CE68F}" type="datetime1">
              <a:rPr lang="zh-CN" altLang="en-US" smtClean="0"/>
              <a:t>2017/3/13</a:t>
            </a:fld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4ED652-E92E-4DBC-8F21-4085E5740C4B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533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丝状">
  <a:themeElements>
    <a:clrScheme name="丝状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丝状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丝状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ppt/theme/theme2.xml><?xml version="1.0" encoding="utf-8"?>
<a:theme xmlns:a="http://schemas.openxmlformats.org/drawingml/2006/main" name="1_丝状">
  <a:themeElements>
    <a:clrScheme name="丝状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丝状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丝状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47</TotalTime>
  <Words>670</Words>
  <Application>Microsoft Office PowerPoint</Application>
  <PresentationFormat>宽屏</PresentationFormat>
  <Paragraphs>92</Paragraphs>
  <Slides>14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23" baseType="lpstr">
      <vt:lpstr>Adobe 楷体 Std R</vt:lpstr>
      <vt:lpstr>宋体</vt:lpstr>
      <vt:lpstr>幼圆</vt:lpstr>
      <vt:lpstr>Arial</vt:lpstr>
      <vt:lpstr>Calibri</vt:lpstr>
      <vt:lpstr>Century Gothic</vt:lpstr>
      <vt:lpstr>Wingdings 3</vt:lpstr>
      <vt:lpstr>丝状</vt:lpstr>
      <vt:lpstr>1_丝状</vt:lpstr>
      <vt:lpstr>秋天的怀念</vt:lpstr>
      <vt:lpstr>目录</vt:lpstr>
      <vt:lpstr>目录</vt:lpstr>
      <vt:lpstr>导入</vt:lpstr>
      <vt:lpstr>目录</vt:lpstr>
      <vt:lpstr>初步感知</vt:lpstr>
      <vt:lpstr>目录</vt:lpstr>
      <vt:lpstr>体味感情</vt:lpstr>
      <vt:lpstr>体味感情</vt:lpstr>
      <vt:lpstr> 体味感情</vt:lpstr>
      <vt:lpstr>目录</vt:lpstr>
      <vt:lpstr>拓展阅读</vt:lpstr>
      <vt:lpstr>母爱是……</vt:lpstr>
      <vt:lpstr>布置作业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秋天的怀念</dc:title>
  <dc:creator>1</dc:creator>
  <cp:lastModifiedBy>1</cp:lastModifiedBy>
  <cp:revision>6</cp:revision>
  <dcterms:created xsi:type="dcterms:W3CDTF">2017-03-13T07:34:44Z</dcterms:created>
  <dcterms:modified xsi:type="dcterms:W3CDTF">2017-03-13T08:32:36Z</dcterms:modified>
</cp:coreProperties>
</file>