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12" r:id="rId4"/>
    <p:sldId id="433" r:id="rId6"/>
    <p:sldId id="434" r:id="rId7"/>
    <p:sldId id="512" r:id="rId8"/>
    <p:sldId id="513" r:id="rId9"/>
    <p:sldId id="514" r:id="rId10"/>
    <p:sldId id="529" r:id="rId11"/>
    <p:sldId id="471" r:id="rId12"/>
    <p:sldId id="530" r:id="rId13"/>
    <p:sldId id="515" r:id="rId14"/>
    <p:sldId id="439" r:id="rId15"/>
    <p:sldId id="517" r:id="rId16"/>
    <p:sldId id="516" r:id="rId17"/>
    <p:sldId id="518" r:id="rId18"/>
    <p:sldId id="519" r:id="rId19"/>
    <p:sldId id="520" r:id="rId20"/>
    <p:sldId id="522" r:id="rId21"/>
    <p:sldId id="524" r:id="rId22"/>
    <p:sldId id="523" r:id="rId23"/>
    <p:sldId id="521" r:id="rId24"/>
    <p:sldId id="525" r:id="rId25"/>
    <p:sldId id="526" r:id="rId26"/>
    <p:sldId id="527" r:id="rId27"/>
    <p:sldId id="528" r:id="rId28"/>
    <p:sldId id="531" r:id="rId29"/>
    <p:sldId id="532" r:id="rId30"/>
    <p:sldId id="533" r:id="rId31"/>
    <p:sldId id="534" r:id="rId32"/>
    <p:sldId id="535" r:id="rId33"/>
    <p:sldId id="536" r:id="rId34"/>
  </p:sldIdLst>
  <p:sldSz cx="12192000" cy="6858000"/>
  <p:notesSz cx="9144000" cy="6858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31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383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  <a:endParaRPr lang="zh-CN" altLang="en-US"/>
          </a:p>
          <a:p>
            <a:pPr lvl="1"/>
            <a:r>
              <a:rPr lang="zh-CN" altLang="en-US"/>
              <a:t> 第二级</a:t>
            </a:r>
            <a:endParaRPr lang="zh-CN" altLang="en-US"/>
          </a:p>
          <a:p>
            <a:pPr lvl="2"/>
            <a:r>
              <a:rPr lang="zh-CN" altLang="en-US"/>
              <a:t> 第三级</a:t>
            </a:r>
            <a:endParaRPr lang="zh-CN" altLang="en-US"/>
          </a:p>
          <a:p>
            <a:pPr lvl="3"/>
            <a:r>
              <a:rPr lang="zh-CN" altLang="en-US"/>
              <a:t> 第四级</a:t>
            </a:r>
            <a:endParaRPr lang="zh-CN" altLang="en-US"/>
          </a:p>
          <a:p>
            <a:pPr lvl="4"/>
            <a:r>
              <a:rPr lang="zh-CN" altLang="en-US"/>
              <a:t> 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1089025">
              <a:buChar char="•"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1089025">
              <a:buChar char="•"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1089025">
              <a:buChar char="•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73.xml"/><Relationship Id="rId6" Type="http://schemas.openxmlformats.org/officeDocument/2006/relationships/image" Target="../media/image1.png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76.xml"/><Relationship Id="rId13" Type="http://schemas.openxmlformats.org/officeDocument/2006/relationships/image" Target="../media/image1.png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image" Target="../media/image1.png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image" Target="../media/image1.png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image" Target="../media/image1.png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image" Target="../media/image1.png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image" Target="../media/image1.png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image" Target="../media/image1.png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17.xml"/><Relationship Id="rId5" Type="http://schemas.openxmlformats.org/officeDocument/2006/relationships/image" Target="../media/image1.png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22.xml"/><Relationship Id="rId5" Type="http://schemas.openxmlformats.org/officeDocument/2006/relationships/image" Target="../media/image1.png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27.xml"/><Relationship Id="rId5" Type="http://schemas.openxmlformats.org/officeDocument/2006/relationships/image" Target="../media/image1.png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image" Target="../media/image3.jpeg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181.xml"/><Relationship Id="rId1" Type="http://schemas.openxmlformats.org/officeDocument/2006/relationships/tags" Target="../tags/tag17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32.xml"/><Relationship Id="rId5" Type="http://schemas.openxmlformats.org/officeDocument/2006/relationships/image" Target="../media/image1.png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37.xml"/><Relationship Id="rId5" Type="http://schemas.openxmlformats.org/officeDocument/2006/relationships/image" Target="../media/image1.png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42.xml"/><Relationship Id="rId5" Type="http://schemas.openxmlformats.org/officeDocument/2006/relationships/image" Target="../media/image1.png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47.xml"/><Relationship Id="rId5" Type="http://schemas.openxmlformats.org/officeDocument/2006/relationships/image" Target="../media/image1.png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52.xml"/><Relationship Id="rId5" Type="http://schemas.openxmlformats.org/officeDocument/2006/relationships/image" Target="../media/image1.png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57.xml"/><Relationship Id="rId5" Type="http://schemas.openxmlformats.org/officeDocument/2006/relationships/image" Target="../media/image1.png"/><Relationship Id="rId4" Type="http://schemas.openxmlformats.org/officeDocument/2006/relationships/tags" Target="../tags/tag356.xml"/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" Type="http://schemas.openxmlformats.org/officeDocument/2006/relationships/tags" Target="../tags/tag35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62.xml"/><Relationship Id="rId5" Type="http://schemas.openxmlformats.org/officeDocument/2006/relationships/image" Target="../media/image1.png"/><Relationship Id="rId4" Type="http://schemas.openxmlformats.org/officeDocument/2006/relationships/tags" Target="../tags/tag361.xml"/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" Type="http://schemas.openxmlformats.org/officeDocument/2006/relationships/tags" Target="../tags/tag358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67.xml"/><Relationship Id="rId5" Type="http://schemas.openxmlformats.org/officeDocument/2006/relationships/image" Target="../media/image1.png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72.xml"/><Relationship Id="rId5" Type="http://schemas.openxmlformats.org/officeDocument/2006/relationships/image" Target="../media/image1.png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77.xml"/><Relationship Id="rId5" Type="http://schemas.openxmlformats.org/officeDocument/2006/relationships/image" Target="../media/image1.png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95.xml"/><Relationship Id="rId15" Type="http://schemas.openxmlformats.org/officeDocument/2006/relationships/image" Target="../media/image4.jpeg"/><Relationship Id="rId14" Type="http://schemas.openxmlformats.org/officeDocument/2006/relationships/image" Target="../media/image1.png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8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09.xml"/><Relationship Id="rId15" Type="http://schemas.openxmlformats.org/officeDocument/2006/relationships/image" Target="../media/image5.jpeg"/><Relationship Id="rId14" Type="http://schemas.openxmlformats.org/officeDocument/2006/relationships/image" Target="../media/image1.png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19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23.xml"/><Relationship Id="rId15" Type="http://schemas.openxmlformats.org/officeDocument/2006/relationships/image" Target="../media/image6.png"/><Relationship Id="rId14" Type="http://schemas.openxmlformats.org/officeDocument/2006/relationships/image" Target="../media/image1.png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7.jpeg"/><Relationship Id="rId2" Type="http://schemas.openxmlformats.org/officeDocument/2006/relationships/hyperlink" Target="http://spro.so.com/searchthrow/api/midpage/throw?ls=s112c46189d&amp;lm_extend=ctype:3&amp;ctype=3&amp;q=%E6%BF%A0%E6%A2%81%E4%B9%8B%E8%BE%A9%E5%9B%BE%E7%89%87&amp;rurl=https://baijiahao.baidu.com/s?id=1671263409671973987&amp;img=https://pics2.baidu.com/feed/d50735fae6cd7b8954234f86ffd8a8a1d8330e6f.jpeg?token=ecb2c7fee20472b98c9c1f636c70038b&amp;key=t019416a6a6c9b8c59c.jpg&amp;s=1629250441918" TargetMode="Externa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37.xml"/><Relationship Id="rId14" Type="http://schemas.openxmlformats.org/officeDocument/2006/relationships/image" Target="../media/image1.png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9" Type="http://schemas.openxmlformats.org/officeDocument/2006/relationships/notesSlide" Target="../notesSlides/notesSlide7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50.xml"/><Relationship Id="rId16" Type="http://schemas.openxmlformats.org/officeDocument/2006/relationships/image" Target="../media/image8.png"/><Relationship Id="rId15" Type="http://schemas.microsoft.com/office/2007/relationships/media" Target="../media/media1.wma"/><Relationship Id="rId14" Type="http://schemas.openxmlformats.org/officeDocument/2006/relationships/audio" Target="../media/media1.wma"/><Relationship Id="rId13" Type="http://schemas.openxmlformats.org/officeDocument/2006/relationships/image" Target="../media/image1.png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3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63.xml"/><Relationship Id="rId13" Type="http://schemas.openxmlformats.org/officeDocument/2006/relationships/image" Target="../media/image1.png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884033" y="2777184"/>
            <a:ext cx="7767955" cy="768350"/>
          </a:xfrm>
        </p:spPr>
        <p:txBody>
          <a:bodyPr wrap="square" anchor="t" anchorCtr="0">
            <a:noAutofit/>
          </a:bodyPr>
          <a:lstStyle/>
          <a:p>
            <a:r>
              <a:rPr lang="zh-CN" altLang="en-US" sz="4445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五石之瓠  </a:t>
            </a:r>
            <a:r>
              <a:rPr lang="en-US" altLang="zh-CN" sz="320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庄子</a:t>
            </a:r>
            <a:r>
              <a:rPr lang="en-US" altLang="zh-CN" sz="3200" smtClea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》</a:t>
            </a:r>
            <a:endParaRPr lang="zh-CN" altLang="zh-CN" sz="4445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330823" y="119476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330823" y="957274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6.2</a:t>
            </a:r>
            <a:endParaRPr lang="en-US" altLang="zh-CN" sz="4400" b="1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>
            <p:custDataLst>
              <p:tags r:id="rId4"/>
            </p:custDataLst>
          </p:nvPr>
        </p:nvSpPr>
        <p:spPr>
          <a:xfrm>
            <a:off x="9291818" y="136748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>
            <a:off x="6035035" y="3010110"/>
            <a:ext cx="7538996" cy="460716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五石之瓠</a:t>
            </a:r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字音</a:t>
            </a:r>
            <a:endParaRPr lang="zh-CN" altLang="en-US" sz="4000" b="1" spc="3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8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9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0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1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3996690" y="1219200"/>
            <a:ext cx="424370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8190" y="1164134"/>
            <a:ext cx="1086358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瓠（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hùo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）落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呺（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xiāo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）然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洴（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en-US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í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ng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）澼（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pì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）絖（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ku</a:t>
            </a:r>
            <a:r>
              <a:rPr lang="en-US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ng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掊（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pǒu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龟（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en-US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ū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）手 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鬻（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yù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词语：卖官鬻爵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（形容掌权者出卖官职、爵位，以聚敛财富）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algn="l"/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custDataLst>
      <p:tags r:id="rId14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i="0" spc="320" smtClean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i="0" spc="3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80770" y="1695450"/>
            <a:ext cx="1003046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惠子谓庄子曰：“魏王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我大瓠之种，我树之成而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五石，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以盛水浆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不能自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也。剖之以为瓢，则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瓠落无所容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。非不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呺然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大也，吾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其无用而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之。”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256630" y="3407138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2209" y="3822518"/>
            <a:ext cx="11008995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补充注释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：赠送。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：盛放，容纳。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以盛水浆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：省略句，以（之）盛水浆。用大葫芦盛水浆。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：形容词，硬度。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举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：拿起。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：因为。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80770" y="1695450"/>
            <a:ext cx="1003046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惠子谓庄子曰：“魏王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我大瓠之种，我树之成而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五石，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以盛水浆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不能自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也。剖之以为瓢，则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瓠落无所容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。非不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呺然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大也，吾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其无用而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之。”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256630" y="3407138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830" y="3646716"/>
            <a:ext cx="10994571" cy="22217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译文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惠子对庄子说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:“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魏王送我一颗大葫芦的种子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我种植它结出能容得下五石的东西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的果实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)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。用来盛水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它的坚固程度却经不起自身所盛水的压力。把它剖开来做瓢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则瓢宽大而没有什么可盛受的东西。不是不大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我认为它没有用处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就把它击破了。”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庄子曰：“夫子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拙于用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矣。宋人有善为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不龟手之药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者，世世以洴澼絖为事。客闻之，请买其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百金。聚族而谋曰：‘我世世为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洴澼絖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，不过数金。今一朝而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百金，请与之。’客得之，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吴王。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11059" y="3603080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2209" y="3866063"/>
            <a:ext cx="11008995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补充注释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：实在，确实。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：形作名，大的东西。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：药方。制成药冬天涂在手上，可防冻疮。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鬻技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：出售制药的秘方。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：卖，出售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以说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：以（之）说。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庄子曰：“夫子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拙于用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矣。宋人有善为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不龟手之药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者，世世以洴澼絖为事。客闻之，请买其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百金。聚族而谋曰：‘我世世为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洴澼絖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，不过数金。今一朝而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百金，请与之。’客得之，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吴王。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11059" y="3603080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6942" y="3830713"/>
            <a:ext cx="10994571" cy="277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译文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庄子说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:“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你真是不善于使用大的东西啊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!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有个宋国人善于制作防止手冻裂的药物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他家世世代代都以漂洗丝絮为业。有个客人听说这种药品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愿意出百金收买他的药方。于是聚合全家来商量说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我们家世世代代漂洗丝絮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只得到很少的钱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现在一旦卖出这个药方就可获得百金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就卖了吧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!’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这个客人得到药方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便去取悦吴王。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越有难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，吴王使之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。冬，与越人水战，大败越人，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裂地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而封之。能不龟手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或以封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，或不免于洴澼絖，则所用之异也。今子有五石之瓠，何不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大樽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而浮乎江湖，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忧其瓠落无所容？则夫子犹有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蓬之心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也夫！”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11059" y="3603080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622209" y="3866063"/>
            <a:ext cx="11008995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补充注释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：动词，带领（军队）。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：割地，划地。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：同一，同样的。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或以封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：或，有的人。以，凭借。以封，以（之）封。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：大瓠形似大酒樽，拴在身上可使人漂浮渡水，俗称腰舟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：连词，表转折。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疏通词句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越有难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，吴王使之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。冬，与越人水战，大败越人，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裂地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而封之。能不龟手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或以封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，或不免于洴澼絖，则所用之异也。今子有五石之瓠，何不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大樽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而浮乎江湖，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忧其瓠落无所容？则夫子犹有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蓬之心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也夫！”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11059" y="3603080"/>
            <a:ext cx="11701145" cy="379920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622209" y="3866063"/>
            <a:ext cx="11008995" cy="2600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这时越国发兵侵犯吴国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吴王就派他领兵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冬天和越人水战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大败越人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于是割地封赏他。同样一个防止手冻裂的药方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有人因此得到封赏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有人却只是用来漂洗丝絮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这就是使用方法的不同。现在你有五石容量的葫芦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为什么不把它用绳系着当作大樽而浮游于江湖之上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反而愁它太大无处可容呢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可见你还是见识不通达啊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理解内涵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这则寓言里，惠子和庄子各自引用了“五石之瓠”和“不龟手之药”的故事，本文实则是什么话题之争？请判断下列说法的正误。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229" y="3233056"/>
            <a:ext cx="10123714" cy="278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．庄子讲述不龟手之药之事，是为了说明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同一个事物，有小用，也可以有大用，从而婉转地说明惠子不善于用大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．惠子的“大瓠”之说是为了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讽刺庄子的理论大而无当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，没有任何实际的用途，是不会被众人认可接受的。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．惠子和庄子的辩论，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实际上是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小与大的辩论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．庄子认为，大有大的用处，但是一般人都只能看明白小的用处，并且总是以用小的方式来用大，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因而困苦，无法逍遥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理解内涵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这则寓言里，惠子和庄子各自引用了“五石之瓠”和“不龟手之药”的故事，本文实则是什么话题之争？请判断下列说法的正误。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229" y="3233056"/>
            <a:ext cx="10123714" cy="28992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．庄子讲述不龟手之药之事，是为了说明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同一个事物，有小用，也可以有大用，从而婉转地说明惠子不善于用大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（√）</a:t>
            </a:r>
            <a:endParaRPr lang="zh-CN" altLang="en-US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．惠子的“大瓠”之说是为了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讽刺庄子的理论大而无当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，没有任何实际的用途，是不会被众人认可接受的。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（√）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．惠子和庄子的辩论，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实际上是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小与大的辩论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（√）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．庄子认为，大有大的用处，但是一般人都只能看明白小的用处，并且总是以用小的方式来用大，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因而困苦，无法逍遥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（√）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理解内涵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这则寓言里，惠子和庄子各自引用了“五石之瓠”和“不龟手之药”的事例，有什么用意？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4770" y="3063465"/>
            <a:ext cx="9808029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惠子用“五石之瓠”的故事，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意在讥讽庄子的学说大而无用；</a:t>
            </a:r>
            <a:endParaRPr lang="zh-CN" altLang="en-US" sz="24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庄子用“不龟手之药”的故事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）说明使用方法不同，结果完全不同。（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）批评惠子见识不通达，只看到无用，看不到无用之用。（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）讥讽惠子做法本质与宋人做法一样，从“利”的角度看待有用与无用，看不到无用之“大用”。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t="31027" b="30786"/>
          <a:stretch>
            <a:fillRect/>
          </a:stretch>
        </p:blipFill>
        <p:spPr>
          <a:xfrm>
            <a:off x="4058400" y="1913067"/>
            <a:ext cx="8231390" cy="55435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1976" y="927547"/>
            <a:ext cx="1517990" cy="4678019"/>
            <a:chOff x="9369289" y="861389"/>
            <a:chExt cx="1517990" cy="4678019"/>
          </a:xfrm>
        </p:grpSpPr>
        <p:cxnSp>
          <p:nvCxnSpPr>
            <p:cNvPr id="4" name="直接连接符 3"/>
            <p:cNvCxnSpPr/>
            <p:nvPr>
              <p:custDataLst>
                <p:tags r:id="rId3"/>
              </p:custDataLst>
            </p:nvPr>
          </p:nvCxnSpPr>
          <p:spPr>
            <a:xfrm flipH="1">
              <a:off x="9369289" y="861391"/>
              <a:ext cx="0" cy="46780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4"/>
              </p:custDataLst>
            </p:nvPr>
          </p:nvCxnSpPr>
          <p:spPr>
            <a:xfrm flipH="1">
              <a:off x="10542106" y="861390"/>
              <a:ext cx="0" cy="3366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0196932" y="4412212"/>
              <a:ext cx="690347" cy="690347"/>
              <a:chOff x="2719446" y="4412974"/>
              <a:chExt cx="637960" cy="637960"/>
            </a:xfrm>
          </p:grpSpPr>
          <p:sp>
            <p:nvSpPr>
              <p:cNvPr id="8" name="椭圆 7"/>
              <p:cNvSpPr/>
              <p:nvPr>
                <p:custDataLst>
                  <p:tags r:id="rId5"/>
                </p:custDataLst>
              </p:nvPr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6600000" sx="104000" sy="104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9" name="椭圆 8"/>
              <p:cNvSpPr/>
              <p:nvPr>
                <p:custDataLst>
                  <p:tags r:id="rId7"/>
                </p:custDataLst>
              </p:nvPr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9373125" y="861389"/>
              <a:ext cx="1013460" cy="36923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>
                  <a:latin typeface="华文行楷" panose="02010800040101010101" pitchFamily="2" charset="-122"/>
                  <a:ea typeface="华文行楷" panose="02010800040101010101" pitchFamily="2" charset="-122"/>
                </a:rPr>
                <a:t>学习目标</a:t>
              </a:r>
              <a:endPara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1" name="文本框 4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73605" y="1006865"/>
            <a:ext cx="8811895" cy="38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1.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了解庄子及其作品；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华文新魏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2.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掌握文言知识，理解课文大意。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华文新魏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3.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华文新魏" pitchFamily="2" charset="-122"/>
              </a:rPr>
              <a:t>理解该寓言故事所蕴含的哲理，初步感知庄子的“无用之用”。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华文新魏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理解内涵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五石之瓠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有什么寓意？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0341" y="2671579"/>
            <a:ext cx="9808029" cy="29731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）万物皆有所用，同样一件东西，由于人们的眼光和见识不同，它所发挥的作用也不同。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）说明事物大有大的用处，小有小的用途，关键的问题在于必须善用不同的事物。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）要善于转换视角，独辟蹊径，从不同的角度看问题，就能够超越他人，发现事物不一样的价值。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理解内涵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庄子所说的大用是怎样的大用？从中看到怎样的形象和追求？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0341" y="2671579"/>
            <a:ext cx="9808029" cy="5043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大瓠：“何不虑以为大樽而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浮乎江湖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8569" y="3509779"/>
            <a:ext cx="9808029" cy="20128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突破现实束缚、无所依傍、游心于无穷的逍遥游形象；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超凡脱俗、悠游自在、物我合一的心灵世界；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庄子式“独与天地精神往来”的生命境界；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追求绝对自由的生命题旨。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古今视角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站在历史和今天的角度，我们该如何看待“有用”“无用”的观点？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8569" y="2884715"/>
            <a:ext cx="9808029" cy="29731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首先，强调人应该注重生命的内在价值，与庄子身处的时代密切相关。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其次，庄子告诉人们：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避开纷乱现实，追求逍遥无待的精神自由，让精神的自由去解放形体的生命，从而达到物我两忘、超然物外的绝对自由。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顺应本性，游于无穷，才能达到无己、无功、无名的“逍遥游”境界，才是“无用之大用”。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古今视角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站在历史和今天的角度，我们该如何看待“有用”“无用”的观点？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8569" y="2884715"/>
            <a:ext cx="9808029" cy="29731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第三，如何在乱世中进行自救和解脱，如何保持心灵的宁静与人格独立，表现出庄子对个体生命的尊重，以及独立超拔的精神。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第四，追求生命内在价值之“大用”，对后世影响巨大。陶渊明、李白、苏轼等都打上庄子印记。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第五，追求“绝对自由”，是缺乏现实基础的理想人生境界，在当时社会不可能实现。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古今视角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学习任务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站在历史和今天的角度，我们该如何看待“有用”“无用”的观点？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8569" y="2884715"/>
            <a:ext cx="9808029" cy="105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第六，庄子“有用”“无用”的思辨认识，与众不同的思维方法，在困境中实现自我超越的人生智慧，是留给我们的精神财富。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/>
              <a:t>1.</a:t>
            </a:r>
            <a:r>
              <a:rPr lang="zh-CN" altLang="zh-CN" sz="3200" smtClean="0"/>
              <a:t>指出下列各句中的词类活用现象。</a:t>
            </a:r>
            <a:endParaRPr lang="zh-CN" altLang="zh-CN" sz="320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99458" y="2608149"/>
            <a:ext cx="3958135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）我树之成而实五石</a:t>
            </a:r>
            <a:endParaRPr kumimoji="0" lang="zh-CN" alt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）夫子固拙于用大矣</a:t>
            </a:r>
            <a:endParaRPr kumimoji="0" lang="zh-CN" alt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）吴王使之将</a:t>
            </a:r>
            <a:endParaRPr kumimoji="0" lang="zh-CN" alt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4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）能不龟手一也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3932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/>
              <a:t>1.</a:t>
            </a:r>
            <a:r>
              <a:rPr lang="zh-CN" altLang="zh-CN" sz="3200" smtClean="0"/>
              <a:t>指出下列各句中的词类活用现象。</a:t>
            </a:r>
            <a:endParaRPr lang="zh-CN" altLang="zh-CN" sz="320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5287" y="2142804"/>
            <a:ext cx="9879628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）我树之成而实五石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树：名词用作动词，种植；实：名词用作动词，容纳，填塞。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）夫子固拙于用大矣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大：形容词用作名词，大的东西或大的功用。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）吴王使之将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将：名词用作动词，做将领或统帅。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）能不龟手一也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一：数词用作形容词，一样的。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下列加粗词的意义和用法，都相同的一项是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聚族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谋之曰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青，取之于蓝，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青于蓝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夫子固拙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用大矣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不求闻达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诸侯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剖之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为瓢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作《师说》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贻之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所用之异也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无法家拂士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下列加粗词的意义和用法，都相同的一项是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聚族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谋之曰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青，取之于蓝，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青于蓝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夫子固拙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用大矣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不求闻达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诸侯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剖之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为瓢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作《师说》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贻之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所用之异也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无法家拂士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8571" y="4844143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下列表述，不正确的一项是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庄子，名周，是我国战国中期伟大的思想家、哲学家、文学家，他继承和发展了老聃、杨朱的学说，与老子并称“道家之祖”。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《庄子》是庄周和他的门人以及后学所著。现存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篇，包括内篇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篇，外篇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篇，杂篇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《老子》与《庄子》在表达技巧上不同，前者善于借助寓言，曲达旨意；后者善于汲取世俗经验展开哲理思辨。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斗与石，都是容量单位。十升为一斗，十斗为一石。石也是一种重量单位，比如《汉书·律历志上》中说“三十斤为钧，四钧为石”。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zh-CN" altLang="en-US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庄子</a:t>
            </a:r>
            <a:endParaRPr lang="zh-CN" altLang="en-US" sz="400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203328" y="141863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b="1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  <a:p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             (</a:t>
            </a:r>
            <a:r>
              <a:rPr lang="zh-CN" altLang="en-US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约前</a:t>
            </a:r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369</a:t>
            </a:r>
            <a:r>
              <a:rPr lang="zh-CN" altLang="en-US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一前</a:t>
            </a:r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286)</a:t>
            </a:r>
            <a:endParaRPr lang="zh-CN" altLang="en-US" sz="2800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9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0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1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2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5253841" y="1509656"/>
            <a:ext cx="1491204" cy="71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24" name="矩形 8"/>
          <p:cNvSpPr/>
          <p:nvPr/>
        </p:nvSpPr>
        <p:spPr>
          <a:xfrm>
            <a:off x="666974" y="2560320"/>
            <a:ext cx="10819653" cy="3571539"/>
          </a:xfrm>
          <a:custGeom>
            <a:avLst/>
            <a:gdLst>
              <a:gd name="connsiteX0" fmla="*/ 2789936 w 10858500"/>
              <a:gd name="connsiteY0" fmla="*/ 0 h 2633036"/>
              <a:gd name="connsiteX1" fmla="*/ 10858500 w 10858500"/>
              <a:gd name="connsiteY1" fmla="*/ 20464 h 2633036"/>
              <a:gd name="connsiteX2" fmla="*/ 10858500 w 10858500"/>
              <a:gd name="connsiteY2" fmla="*/ 2633036 h 2633036"/>
              <a:gd name="connsiteX3" fmla="*/ 0 w 10858500"/>
              <a:gd name="connsiteY3" fmla="*/ 2633036 h 2633036"/>
              <a:gd name="connsiteX4" fmla="*/ 0 w 10858500"/>
              <a:gd name="connsiteY4" fmla="*/ 20464 h 2633036"/>
              <a:gd name="connsiteX5" fmla="*/ 878078 w 10858500"/>
              <a:gd name="connsiteY5" fmla="*/ 9905 h 2633036"/>
              <a:gd name="connsiteX6" fmla="*/ 1028192 w 10858500"/>
              <a:gd name="connsiteY6" fmla="*/ 18287 h 263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58500" h="2633036">
                <a:moveTo>
                  <a:pt x="2789936" y="0"/>
                </a:moveTo>
                <a:lnTo>
                  <a:pt x="10858500" y="20464"/>
                </a:lnTo>
                <a:lnTo>
                  <a:pt x="10858500" y="2633036"/>
                </a:lnTo>
                <a:lnTo>
                  <a:pt x="0" y="2633036"/>
                </a:lnTo>
                <a:lnTo>
                  <a:pt x="0" y="20464"/>
                </a:lnTo>
                <a:lnTo>
                  <a:pt x="878078" y="9905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560781" y="2962834"/>
            <a:ext cx="7680960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名周，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战国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时宋国人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他继承并发展了老子的思想，是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道家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学派的重要人物，和老子并称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老庄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他们的哲学思想体系，被思想学术界尊为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“老庄哲学”。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3" name="Picture 2" descr="http://p3.so.qhmsg.com/t01f9c8ac81aafaf3e3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9"/>
          <a:stretch>
            <a:fillRect/>
          </a:stretch>
        </p:blipFill>
        <p:spPr bwMode="auto">
          <a:xfrm>
            <a:off x="1374810" y="1850318"/>
            <a:ext cx="2110668" cy="2528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6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>
            <p:custDataLst>
              <p:tags r:id="rId1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1119467" y="620275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spc="32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4780" b="1" spc="3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V="1">
            <a:off x="4519930" y="1369695"/>
            <a:ext cx="3928745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2" r="60138" b="29369"/>
          <a:stretch>
            <a:fillRect/>
          </a:stretch>
        </p:blipFill>
        <p:spPr>
          <a:xfrm>
            <a:off x="-871855" y="-970915"/>
            <a:ext cx="5052695" cy="34385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58999" y="1532164"/>
            <a:ext cx="1003046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下列表述，不正确的一项是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庄子，名周，是我国战国中期伟大的思想家、哲学家、文学家，他继承和发展了老聃、杨朱的学说，与老子并称“道家之祖”。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《庄子》是庄周和他的门人以及后学所著。现存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篇，包括内篇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篇，外篇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篇，杂篇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《老子》与《庄子》在表达技巧上不同，前者善于借助寓言，曲达旨意；后者善于汲取世俗经验展开哲理思辨。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斗与石，都是容量单位。十升为一斗，十斗为一石。石也是一种重量单位，比如《汉书·律历志上》中说“三十斤为钧，四钧为石”。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1486" y="512717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541000" y="12103100"/>
            <a:ext cx="304800" cy="2159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en-US" altLang="zh-CN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《</a:t>
            </a:r>
            <a:r>
              <a:rPr lang="zh-CN" altLang="en-US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庄子</a:t>
            </a:r>
            <a:r>
              <a:rPr lang="en-US" altLang="zh-CN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》</a:t>
            </a:r>
            <a:endParaRPr lang="zh-CN" altLang="en-US" sz="400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203328" y="141863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b="1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  <a:p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             </a:t>
            </a:r>
            <a:endParaRPr lang="zh-CN" altLang="en-US" sz="2800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9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0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1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2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4927002" y="1509656"/>
            <a:ext cx="23451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24" name="矩形 8"/>
          <p:cNvSpPr/>
          <p:nvPr/>
        </p:nvSpPr>
        <p:spPr>
          <a:xfrm>
            <a:off x="666974" y="2560320"/>
            <a:ext cx="10819653" cy="3571539"/>
          </a:xfrm>
          <a:custGeom>
            <a:avLst/>
            <a:gdLst>
              <a:gd name="connsiteX0" fmla="*/ 2789936 w 10858500"/>
              <a:gd name="connsiteY0" fmla="*/ 0 h 2633036"/>
              <a:gd name="connsiteX1" fmla="*/ 10858500 w 10858500"/>
              <a:gd name="connsiteY1" fmla="*/ 20464 h 2633036"/>
              <a:gd name="connsiteX2" fmla="*/ 10858500 w 10858500"/>
              <a:gd name="connsiteY2" fmla="*/ 2633036 h 2633036"/>
              <a:gd name="connsiteX3" fmla="*/ 0 w 10858500"/>
              <a:gd name="connsiteY3" fmla="*/ 2633036 h 2633036"/>
              <a:gd name="connsiteX4" fmla="*/ 0 w 10858500"/>
              <a:gd name="connsiteY4" fmla="*/ 20464 h 2633036"/>
              <a:gd name="connsiteX5" fmla="*/ 878078 w 10858500"/>
              <a:gd name="connsiteY5" fmla="*/ 9905 h 2633036"/>
              <a:gd name="connsiteX6" fmla="*/ 1028192 w 10858500"/>
              <a:gd name="connsiteY6" fmla="*/ 18287 h 263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58500" h="2633036">
                <a:moveTo>
                  <a:pt x="2789936" y="0"/>
                </a:moveTo>
                <a:lnTo>
                  <a:pt x="10858500" y="20464"/>
                </a:lnTo>
                <a:lnTo>
                  <a:pt x="10858500" y="2633036"/>
                </a:lnTo>
                <a:lnTo>
                  <a:pt x="0" y="2633036"/>
                </a:lnTo>
                <a:lnTo>
                  <a:pt x="0" y="20464"/>
                </a:lnTo>
                <a:lnTo>
                  <a:pt x="878078" y="9905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603811" y="2833742"/>
            <a:ext cx="768096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《庄子》又名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《南华经》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，是战国中期庄子及其后学所著道家经文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，现存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篇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。到了汉代以后，尊庄子为南华真人，因此《庄子》亦称《南华经》。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其书与《老子》《周易》合称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三玄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5" name="图片 24" descr="0361"/>
          <p:cNvPicPr>
            <a:picLocks noChangeAspect="1"/>
          </p:cNvPicPr>
          <p:nvPr/>
        </p:nvPicPr>
        <p:blipFill>
          <a:blip r:embed="rId15"/>
          <a:srcRect r="10418" b="6013"/>
          <a:stretch>
            <a:fillRect/>
          </a:stretch>
        </p:blipFill>
        <p:spPr>
          <a:xfrm>
            <a:off x="1535812" y="1883261"/>
            <a:ext cx="1938907" cy="2785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903643" y="4959276"/>
            <a:ext cx="102305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庄子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的散文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想象奇特，结构变化多端，文字汪洋恣肆，意象雄浑，具有浓厚的浪漫主义色彩。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zh-CN" altLang="en-US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惠子</a:t>
            </a:r>
            <a:endParaRPr lang="zh-CN" altLang="en-US" sz="400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203328" y="141863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b="1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  <a:p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             </a:t>
            </a:r>
            <a:endParaRPr lang="zh-CN" altLang="en-US" sz="2800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9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0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1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2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5346551" y="1514140"/>
            <a:ext cx="139849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24" name="矩形 8"/>
          <p:cNvSpPr/>
          <p:nvPr/>
        </p:nvSpPr>
        <p:spPr>
          <a:xfrm>
            <a:off x="666974" y="2560320"/>
            <a:ext cx="10819653" cy="3571539"/>
          </a:xfrm>
          <a:custGeom>
            <a:avLst/>
            <a:gdLst>
              <a:gd name="connsiteX0" fmla="*/ 2789936 w 10858500"/>
              <a:gd name="connsiteY0" fmla="*/ 0 h 2633036"/>
              <a:gd name="connsiteX1" fmla="*/ 10858500 w 10858500"/>
              <a:gd name="connsiteY1" fmla="*/ 20464 h 2633036"/>
              <a:gd name="connsiteX2" fmla="*/ 10858500 w 10858500"/>
              <a:gd name="connsiteY2" fmla="*/ 2633036 h 2633036"/>
              <a:gd name="connsiteX3" fmla="*/ 0 w 10858500"/>
              <a:gd name="connsiteY3" fmla="*/ 2633036 h 2633036"/>
              <a:gd name="connsiteX4" fmla="*/ 0 w 10858500"/>
              <a:gd name="connsiteY4" fmla="*/ 20464 h 2633036"/>
              <a:gd name="connsiteX5" fmla="*/ 878078 w 10858500"/>
              <a:gd name="connsiteY5" fmla="*/ 9905 h 2633036"/>
              <a:gd name="connsiteX6" fmla="*/ 1028192 w 10858500"/>
              <a:gd name="connsiteY6" fmla="*/ 18287 h 263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58500" h="2633036">
                <a:moveTo>
                  <a:pt x="2789936" y="0"/>
                </a:moveTo>
                <a:lnTo>
                  <a:pt x="10858500" y="20464"/>
                </a:lnTo>
                <a:lnTo>
                  <a:pt x="10858500" y="2633036"/>
                </a:lnTo>
                <a:lnTo>
                  <a:pt x="0" y="2633036"/>
                </a:lnTo>
                <a:lnTo>
                  <a:pt x="0" y="20464"/>
                </a:lnTo>
                <a:lnTo>
                  <a:pt x="878078" y="9905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603811" y="2833742"/>
            <a:ext cx="768096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惠子，又名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惠施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，战国中期宋国人，做过魏国的相国，名家学派的主要代表人物，是合纵抗秦的主要倡导者，魏齐楚对抗秦国。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根据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庄子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一书，惠子与庄子是有趣的辩友，他们的观点是对立的，他们的论题有“大而无用”“鱼之乐”等。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31847" y="1946577"/>
            <a:ext cx="1925889" cy="224890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76801"/>
          <p:cNvSpPr/>
          <p:nvPr/>
        </p:nvSpPr>
        <p:spPr>
          <a:xfrm>
            <a:off x="4515049" y="994071"/>
            <a:ext cx="6672904" cy="5034298"/>
          </a:xfrm>
          <a:prstGeom prst="rect">
            <a:avLst/>
          </a:prstGeom>
          <a:solidFill>
            <a:schemeClr val="bg1">
              <a:alpha val="34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8812" tIns="54405" rIns="108812" bIns="54405">
            <a:spAutoFit/>
          </a:bodyPr>
          <a:lstStyle/>
          <a:p>
            <a:pPr lvl="0" algn="ctr"/>
            <a:r>
              <a:rPr lang="zh-CN" altLang="en-US" sz="3200" b="1" spc="600" smtClean="0">
                <a:ln w="10160">
                  <a:solidFill>
                    <a:schemeClr val="accent2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濠梁之辩</a:t>
            </a:r>
            <a:endParaRPr lang="zh-CN" altLang="en-US" sz="3200" b="1" spc="600" smtClean="0">
              <a:ln w="10160">
                <a:solidFill>
                  <a:schemeClr val="accent2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庄子与惠子游于濠梁之上。庄子曰：“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鲦鱼出游从容，是鱼乐也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。”惠子曰：“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子非鱼，安知鱼之乐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？”庄子曰：“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子非我，安知我不知鱼之乐？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”惠子曰：“我非子，固不知子矣，子固非鱼也，子不知鱼之乐，全矣。”庄子曰：“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请循其本。子曰汝安知鱼乐云者，既已知吾知之而问我，我知之濠上也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。”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-1812551" y="-442633"/>
            <a:ext cx="5080635" cy="3105150"/>
          </a:xfrm>
          <a:prstGeom prst="rect">
            <a:avLst/>
          </a:prstGeom>
        </p:spPr>
      </p:pic>
      <p:pic>
        <p:nvPicPr>
          <p:cNvPr id="4" name="Picture 2" descr="https://p2.ssl.qhimgs1.com/sdr/400__/t019416a6a6c9b8c59c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1157" y="1304543"/>
            <a:ext cx="2877463" cy="405276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zh-CN" altLang="en-US" sz="60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背景</a:t>
            </a:r>
            <a:endParaRPr lang="zh-CN" altLang="en-US" sz="6000" b="1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203328" y="141863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b="1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  <a:p>
            <a:r>
              <a:rPr lang="en-US" altLang="zh-CN" sz="2800" b="1" smtClean="0">
                <a:latin typeface="字魂105号-简雅黑" panose="00000500000000000000" pitchFamily="2" charset="-122"/>
                <a:ea typeface="字魂105号-简雅黑" panose="00000500000000000000" pitchFamily="2" charset="-122"/>
              </a:rPr>
              <a:t>             </a:t>
            </a:r>
            <a:endParaRPr lang="zh-CN" altLang="en-US" sz="2800" smtClean="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9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0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1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2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5350660" y="1488141"/>
            <a:ext cx="1491204" cy="71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68187" y="1768736"/>
            <a:ext cx="10585526" cy="449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庄子生活的年代，正是我国古代社会大变革、大动荡、大战乱的时代，彼时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周王朝名存实亡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，各诸侯国之间的战争愈演愈烈。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奴隶制度瓦解，封建制度正在形成。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庄子就生活在封建社会初步形成时期。当时的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社会生产力有了很大发展，社会的变动带来了人们思想的变动和活跃，各种思想派别应运而生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经济的发展又给文人学士提供了物质保证，社会变革则为他们提供了社会实践论题。大批文人墨客议论社会局面，阐述政治理想，畅谈人生追求。惠子“五石之瓠”和庄子“不龟手之药”的辩论就是这一时代背景下的一个真实写照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五石之瓠</a:t>
            </a:r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原文</a:t>
            </a:r>
            <a:endParaRPr lang="zh-CN" altLang="en-US" sz="4000" b="1" spc="3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8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9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0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1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3996690" y="1219200"/>
            <a:ext cx="424370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8190" y="1164134"/>
            <a:ext cx="108635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惠子谓庄子曰：“魏王贻我大瓠之种，我树之成而实五石，以盛水浆，其坚不能自举也。剖之以为瓢，则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落无所容。非不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然大也，吾为其无用而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之。”庄子曰：“夫子固拙于用大矣。宋人有善为不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手之药者，世世以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洴澼絖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为事。客闻之，请买其方百金。聚族而谋曰：‘我世世为洴澼絖，不过数金。今一朝而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技百金，请与之。’客得之，以说吴王。越有难，吴王使之将。冬，与越人水战，大败越人，裂地而封之。能不龟手一也，或以封，或不免于洴澼絖，则所用之异也。今子有五石之瓠，何不虑以为大樽而浮乎江湖，而忧其瓠落无所容？则夫子犹有蓬之心也夫！” 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algn="l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4" name="老怪FM-五石之瓠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60855" y="443865"/>
            <a:ext cx="412750" cy="41275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6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393" y="288168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24818" y="532062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algn="ctr"/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五石之瓠</a:t>
            </a:r>
            <a:r>
              <a:rPr lang="en-US" altLang="zh-CN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4000" b="1" spc="3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解题</a:t>
            </a:r>
            <a:endParaRPr lang="zh-CN" altLang="en-US" sz="4000" b="1" spc="3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8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9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0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1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3996690" y="1219200"/>
            <a:ext cx="424370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159" y="1777320"/>
            <a:ext cx="10863580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本文节选自《庄子·逍遥游》。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“石”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计算容量的单位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十斗为一石。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“瓠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(h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”是葫芦的一种。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“五石之瓠”指可容五石的大葫芦。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（在古代：容量单位，十斗为一石。重量单位，一百二十斤为一石）</a:t>
            </a:r>
            <a:endParaRPr lang="zh-CN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algn="l"/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5"/>
          <a:stretch>
            <a:fillRect/>
          </a:stretch>
        </p:blipFill>
        <p:spPr>
          <a:xfrm flipH="1">
            <a:off x="7439025" y="3752850"/>
            <a:ext cx="5080635" cy="310515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FULL_TEXT_BEAUTIFY_COPY_ID" val="3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69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FULL_TEXT_BEAUTIFY_COPY_ID" val="10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71.xml><?xml version="1.0" encoding="utf-8"?>
<p:tagLst xmlns:p="http://schemas.openxmlformats.org/presentationml/2006/main">
  <p:tag name="KSO_WM_BEAUTIFY_FLAG" val="#wm#"/>
  <p:tag name="KSO_WM_FULL_TEXT_BEAUTIFY_COPY_ID" val="24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2.xml><?xml version="1.0" encoding="utf-8"?>
<p:tagLst xmlns:p="http://schemas.openxmlformats.org/presentationml/2006/main">
  <p:tag name="KSO_WM_FULL_TEXT_BEAUTIFY_COPY_ID" val="2"/>
  <p:tag name="KSO_WM_UNIT_PLACING_PICTURE_USER_VIEWPORT" val="{&quot;height&quot;:7255.3826771653539,&quot;width&quot;:11872.434645669291}"/>
</p:tagLst>
</file>

<file path=ppt/tags/tag173.xml><?xml version="1.0" encoding="utf-8"?>
<p:tagLst xmlns:p="http://schemas.openxmlformats.org/presentationml/2006/main">
  <p:tag name="KSO_WM_BEAUTIFY_FLAG" val="#wm#"/>
  <p:tag name="KSO_WM_FULL_TEXT_BEAUTIFY_COPY_ID" val="150995356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4.xml><?xml version="1.0" encoding="utf-8"?>
<p:tagLst xmlns:p="http://schemas.openxmlformats.org/presentationml/2006/main">
  <p:tag name="KSO_WM_FULL_TEXT_BEAUTIFY_COPY_ID" val="2"/>
</p:tagLst>
</file>

<file path=ppt/tags/tag175.xml><?xml version="1.0" encoding="utf-8"?>
<p:tagLst xmlns:p="http://schemas.openxmlformats.org/presentationml/2006/main">
  <p:tag name="KSO_WM_FULL_TEXT_BEAUTIFY_COPY_ID" val="4"/>
</p:tagLst>
</file>

<file path=ppt/tags/tag176.xml><?xml version="1.0" encoding="utf-8"?>
<p:tagLst xmlns:p="http://schemas.openxmlformats.org/presentationml/2006/main">
  <p:tag name="KSO_WM_FULL_TEXT_BEAUTIFY_COPY_ID" val="5"/>
</p:tagLst>
</file>

<file path=ppt/tags/tag177.xml><?xml version="1.0" encoding="utf-8"?>
<p:tagLst xmlns:p="http://schemas.openxmlformats.org/presentationml/2006/main">
  <p:tag name="KSO_WM_FULL_TEXT_BEAUTIFY_COPY_ID" val="8"/>
</p:tagLst>
</file>

<file path=ppt/tags/tag178.xml><?xml version="1.0" encoding="utf-8"?>
<p:tagLst xmlns:p="http://schemas.openxmlformats.org/presentationml/2006/main">
  <p:tag name="KSO_WM_FULL_TEXT_BEAUTIFY_COPY_ID" val="9"/>
</p:tagLst>
</file>

<file path=ppt/tags/tag179.xml><?xml version="1.0" encoding="utf-8"?>
<p:tagLst xmlns:p="http://schemas.openxmlformats.org/presentationml/2006/main">
  <p:tag name="KSO_WM_FULL_TEXT_BEAUTIFY_COPY_ID" val="7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FULL_TEXT_BEAUTIFY_COPY_ID" val="11"/>
</p:tagLst>
</file>

<file path=ppt/tags/tag181.xml><?xml version="1.0" encoding="utf-8"?>
<p:tagLst xmlns:p="http://schemas.openxmlformats.org/presentationml/2006/main">
  <p:tag name="KSO_WM_FULL_TEXT_BEAUTIFY_COPY_ID" val="150995377"/>
</p:tagLst>
</file>

<file path=ppt/tags/tag182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185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186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196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199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13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214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24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2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228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38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41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51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54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64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FULL_TEXT_BEAUTIFY_COPY_ID" val="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67.xml><?xml version="1.0" encoding="utf-8"?>
<p:tagLst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FULL_TEXT_BEAUTIFY_COPY_ID" val="19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FULL_TEXT_BEAUTIFY_COPY_ID" val="21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FULL_TEXT_BEAUTIFY_COPY_ID" val="150995363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77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7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279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281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28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8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28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8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287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28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291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92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293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295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96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297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98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299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01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02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03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04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05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07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0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09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11.xml><?xml version="1.0" encoding="utf-8"?>
<p:tagLst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1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1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1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1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1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1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1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2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2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2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2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2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2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2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2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2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3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3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3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3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3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3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3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3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3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4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4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4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4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4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4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4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4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4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5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5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5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5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5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5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5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5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5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6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6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6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6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6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6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6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6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6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7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7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73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74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75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76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7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7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9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7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FULL_TEXT_BEAUTIFY_COPY_ID" val="10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4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81.xml><?xml version="1.0" encoding="utf-8"?>
<p:tagLst xmlns:p="http://schemas.openxmlformats.org/presentationml/2006/main">
  <p:tag name="KSO_WM_ASSEMBLE_CHIP_INDEX" val="cd811725906a47699e341f1856dfc822"/>
  <p:tag name="KSO_WM_BEAUTIFY_FLAG" val="#wm#"/>
  <p:tag name="KSO_WM_CHIP_GROUPID" val="5f180817355d9fc941c01cd6"/>
  <p:tag name="KSO_WM_CHIP_XID" val="5f180817355d9fc941c01cd8"/>
  <p:tag name="KSO_WM_DIAGRAM_GROUP_CODE" val="l1-1"/>
  <p:tag name="KSO_WM_FULL_TEXT_BEAUTIFY_COPY_ID" val="19"/>
  <p:tag name="KSO_WM_TAG_VERSION" val="1.0"/>
  <p:tag name="KSO_WM_TEMPLATE_CATEGORY" val="diagram"/>
  <p:tag name="KSO_WM_TEMPLATE_INDEX" val="20210131"/>
  <p:tag name="KSO_WM_UNIT_BLOCK" val="0"/>
  <p:tag name="KSO_WM_UNIT_COMPATIBLE" val="0"/>
  <p:tag name="KSO_WM_UNIT_DEC_AREA_ID" val="bc89c310957c4c09b441d7c011c7eff4"/>
  <p:tag name="KSO_WM_UNIT_DECORATE_INFO" val="{&quot;DecorateInfoH&quot;:{&quot;IsAbs&quot;:false},&quot;DecorateInfoW&quot;:{&quot;IsAbs&quot;:true},&quot;DecorateInfoX&quot;:{&quot;IsAbs&quot;:true,&quot;Pos&quot;:0},&quot;DecorateInfoY&quot;:{&quot;IsAbs&quot;:true,&quot;Pos&quot;:0},&quot;ReferentInfo&quot;:{&quot;Id&quot;:&quot;adb73b8552bb4923a0a65e49e160fec4;0303cfeb8c9047a2b55e19a95aecafcf;549ba514c319467b8a9172166917935c;258863731d314daa9c2a413f7bee86e4;a1ed0887bc7c478b8b8049ed09bcd98a&quot;,&quot;X&quot;:{&quot;Pos&quot;:0},&quot;Y&quot;:{&quot;Pos&quot;:0}}}"/>
  <p:tag name="KSO_WM_UNIT_DIAGRAM_ISNUMVISUAL" val="0"/>
  <p:tag name="KSO_WM_UNIT_DIAGRAM_ISREFERUNIT" val="0"/>
  <p:tag name="KSO_WM_UNIT_HIGHLIGHT" val="0"/>
  <p:tag name="KSO_WM_UNIT_ID" val="diagram20210131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4"/>
  <p:tag name="KSO_WM_UNIT_TYPE" val="l_i"/>
</p:tagLst>
</file>

<file path=ppt/tags/tag3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FULL_TEXT_BEAUTIFY_COPY_ID" val="15099536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4897</Words>
  <Application>WPS 演示</Application>
  <PresentationFormat/>
  <Paragraphs>240</Paragraphs>
  <Slides>30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Wingdings</vt:lpstr>
      <vt:lpstr>隶书</vt:lpstr>
      <vt:lpstr>Viner Hand ITC</vt:lpstr>
      <vt:lpstr>华文行楷</vt:lpstr>
      <vt:lpstr>Calibri</vt:lpstr>
      <vt:lpstr>楷体</vt:lpstr>
      <vt:lpstr>华文新魏</vt:lpstr>
      <vt:lpstr>字魂105号-简雅黑</vt:lpstr>
      <vt:lpstr>黑体</vt:lpstr>
      <vt:lpstr>Arial Unicode MS</vt:lpstr>
      <vt:lpstr>Calibri</vt:lpstr>
      <vt:lpstr>Mongolian Baiti</vt:lpstr>
      <vt:lpstr>Office 主题​​</vt:lpstr>
      <vt:lpstr>office</vt:lpstr>
      <vt:lpstr>五石之瓠  《庄子》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冬虫草</cp:lastModifiedBy>
  <cp:revision>3</cp:revision>
  <cp:lastPrinted>2021-09-22T16:52:00Z</cp:lastPrinted>
  <dcterms:created xsi:type="dcterms:W3CDTF">2021-09-22T16:52:00Z</dcterms:created>
  <dcterms:modified xsi:type="dcterms:W3CDTF">2021-10-26T01:22:45Z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21A5861D46BF4466BA60938807686722</vt:lpwstr>
  </property>
  <property fmtid="{D5CDD505-2E9C-101B-9397-08002B2CF9AE}" pid="7" name="KSOProductBuildVer">
    <vt:lpwstr>2052-11.1.0.10938</vt:lpwstr>
  </property>
</Properties>
</file>