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98" r:id="rId3"/>
    <p:sldId id="261" r:id="rId4"/>
    <p:sldId id="256" r:id="rId6"/>
    <p:sldId id="350" r:id="rId7"/>
    <p:sldId id="392" r:id="rId8"/>
    <p:sldId id="298" r:id="rId9"/>
    <p:sldId id="391" r:id="rId10"/>
    <p:sldId id="353" r:id="rId11"/>
    <p:sldId id="351" r:id="rId12"/>
    <p:sldId id="368" r:id="rId13"/>
  </p:sldIdLst>
  <p:sldSz cx="9144000" cy="6858000" type="screen4x3"/>
  <p:notesSz cx="6858000" cy="9144000"/>
  <p:defaultTextStyle>
    <a:defPPr>
      <a:defRPr lang="en-US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/>
    <p:restoredTop sz="94619"/>
  </p:normalViewPr>
  <p:slideViewPr>
    <p:cSldViewPr showGuides="1">
      <p:cViewPr varScale="1">
        <p:scale>
          <a:sx n="107" d="100"/>
          <a:sy n="107" d="100"/>
        </p:scale>
        <p:origin x="-942" y="-96"/>
      </p:cViewPr>
      <p:guideLst>
        <p:guide orient="horz" pos="2208"/>
        <p:guide pos="29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C733E5-FB28-4397-A537-1DDB0BD1B4D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BCF462-C548-4553-B752-00A5F114F3B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>
            <a:noAutofit/>
          </a:bodyPr>
          <a:p>
            <a:r>
              <a:rPr lang="zh-CN" altLang="en-US" sz="2800"/>
              <a:t>李白以酒月为伴，</a:t>
            </a:r>
            <a:r>
              <a:rPr lang="en-US" altLang="zh-CN" sz="2800"/>
              <a:t>“</a:t>
            </a:r>
            <a:r>
              <a:rPr lang="zh-CN" altLang="en-US" sz="2800"/>
              <a:t>五岳寻仙不辞远，一生好入名山游 </a:t>
            </a:r>
            <a:r>
              <a:rPr lang="en-US" altLang="zh-CN" sz="2800"/>
              <a:t>”</a:t>
            </a:r>
            <a:r>
              <a:rPr lang="zh-CN" altLang="en-US" sz="2800"/>
              <a:t>，他是行走诗人，足迹遍布大江南北，留下许多不朽的诗篇，今天我们来学习他在旅途中所作《渡荆门送别》</a:t>
            </a:r>
            <a:endParaRPr lang="zh-CN" altLang="en-US" sz="28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名人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en-US" altLang="zh-CN">
                <a:solidFill>
                  <a:srgbClr val="00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       </a:t>
            </a:r>
            <a:r>
              <a:rPr lang="zh-CN" altLang="en-US">
                <a:solidFill>
                  <a:srgbClr val="00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年轻的李白在滚滚长江之上，迈向了崭新的天地，希望同学们扬起自信的风帆，畅游诗歌的海洋，尽享生活的快乐。</a:t>
            </a:r>
            <a:endParaRPr lang="zh-CN" altLang="en-US">
              <a:solidFill>
                <a:srgbClr val="000000"/>
              </a:solidFill>
              <a:latin typeface="华文行楷" panose="02010800040101010101" charset="-122"/>
              <a:ea typeface="华文行楷" panose="02010800040101010101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128003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algn="l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fontAlgn="base"/>
            <a:fld id="{9A0DB2DC-4C9A-4742-B13C-FB6460FD3503}" type="slidenum">
              <a:rPr lang="en-US" altLang="zh-CN" sz="1400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fontAlgn="base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fontAlgn="base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fontAlgn="base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fontAlgn="base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fontAlgn="base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fontAlgn="base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fontAlgn="base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fontAlgn="base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7" cy="54895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53163" cy="54895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fontAlgn="base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 noRot="1"/>
          </p:cNvSpPr>
          <p:nvPr>
            <p:ph type="body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269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400">
                <a:ea typeface="+mn-ea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69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0" hangingPunct="0">
              <a:defRPr sz="1400">
                <a:ea typeface="+mn-ea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69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algn="r" fontAlgn="base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microsoft.com/office/2007/relationships/media" Target="file:///D:\Documents\Desktop\&#28193;&#33606;&#38376;&#36865;&#21035;\&#28193;&#33606;&#38376;&#12298;&#26447;&#22363;&#12299;\&#26446;&#33635;&#28009;%20-%20&#26446;&#30333;%20-%20&#38083;&#22768;&#29256;.mp3" TargetMode="External"/><Relationship Id="rId1" Type="http://schemas.openxmlformats.org/officeDocument/2006/relationships/audio" Target="file:///D:\Documents\Desktop\&#28193;&#33606;&#38376;&#36865;&#21035;\&#28193;&#33606;&#38376;&#12298;&#26447;&#22363;&#12299;\&#26446;&#33635;&#28009;%20-%20&#26446;&#30333;%20-%20&#38083;&#22768;&#29256;.mp3" TargetMode="Externa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3" Type="http://schemas.microsoft.com/office/2007/relationships/media" Target="file:///D:\Documents\Desktop\&#28193;&#33606;&#38376;&#36865;&#21035;\&#28193;&#33606;&#38376;&#12298;&#26447;&#22363;&#12299;\REC001.mp3" TargetMode="External"/><Relationship Id="rId2" Type="http://schemas.openxmlformats.org/officeDocument/2006/relationships/audio" Target="file:///D:\Documents\Desktop\&#28193;&#33606;&#38376;&#36865;&#21035;\&#28193;&#33606;&#38376;&#12298;&#26447;&#22363;&#12299;\REC001.mp3" TargetMode="Externa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副标题 2"/>
          <p:cNvSpPr>
            <a:spLocks noGrp="1" noRot="1" noChangeArrowheads="1"/>
          </p:cNvSpPr>
          <p:nvPr>
            <p:ph type="subTitle" idx="1"/>
          </p:nvPr>
        </p:nvSpPr>
        <p:spPr>
          <a:xfrm>
            <a:off x="258445" y="1708785"/>
            <a:ext cx="9080500" cy="3635375"/>
          </a:xfrm>
        </p:spPr>
        <p:txBody>
          <a:bodyPr/>
          <a:p>
            <a:r>
              <a:rPr lang="zh-CN" altLang="en-US" sz="9600">
                <a:solidFill>
                  <a:srgbClr val="000000"/>
                </a:solidFill>
                <a:latin typeface="华文行楷" panose="02010800040101010101" charset="-122"/>
                <a:ea typeface="华文行楷" panose="02010800040101010101" charset="-122"/>
              </a:rPr>
              <a:t>扬起青春的帆，</a:t>
            </a:r>
            <a:endParaRPr lang="zh-CN" altLang="en-US" sz="9600">
              <a:solidFill>
                <a:srgbClr val="000000"/>
              </a:solidFill>
              <a:latin typeface="华文行楷" panose="02010800040101010101" charset="-122"/>
              <a:ea typeface="华文行楷" panose="02010800040101010101" charset="-122"/>
            </a:endParaRPr>
          </a:p>
          <a:p>
            <a:r>
              <a:rPr lang="zh-CN" altLang="en-US" sz="9600">
                <a:solidFill>
                  <a:srgbClr val="000000"/>
                </a:solidFill>
                <a:latin typeface="华文行楷" panose="02010800040101010101" charset="-122"/>
                <a:ea typeface="华文行楷" panose="02010800040101010101" charset="-122"/>
              </a:rPr>
              <a:t>成就人生的梦。</a:t>
            </a:r>
            <a:endParaRPr lang="zh-CN" altLang="en-US" sz="9600">
              <a:solidFill>
                <a:srgbClr val="0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06045" y="1005840"/>
            <a:ext cx="9109710" cy="88696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3200" b="1">
                <a:solidFill>
                  <a:srgbClr val="000000"/>
                </a:solidFill>
                <a:effectLst/>
                <a:latin typeface="楷体_GB2312" panose="02010609030101010101" charset="-122"/>
                <a:ea typeface="楷体_GB2312" panose="02010609030101010101" charset="-122"/>
                <a:sym typeface="+mn-ea"/>
              </a:rPr>
              <a:t>要是能重来，我要选李白，</a:t>
            </a:r>
            <a:endParaRPr lang="zh-CN" altLang="en-US" sz="3200" b="1">
              <a:solidFill>
                <a:srgbClr val="000000"/>
              </a:solidFill>
              <a:effectLst/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>
                <a:solidFill>
                  <a:srgbClr val="000000"/>
                </a:solidFill>
                <a:effectLst/>
                <a:latin typeface="楷体_GB2312" panose="02010609030101010101" charset="-122"/>
                <a:ea typeface="楷体_GB2312" panose="02010609030101010101" charset="-122"/>
                <a:sym typeface="+mn-ea"/>
              </a:rPr>
              <a:t>几百年前做的好坏，没那么多人猜；</a:t>
            </a:r>
            <a:endParaRPr lang="zh-CN" altLang="en-US" sz="3200" b="1">
              <a:solidFill>
                <a:srgbClr val="000000"/>
              </a:solidFill>
              <a:effectLst/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>
                <a:solidFill>
                  <a:srgbClr val="000000"/>
                </a:solidFill>
                <a:effectLst/>
                <a:latin typeface="楷体_GB2312" panose="02010609030101010101" charset="-122"/>
                <a:ea typeface="楷体_GB2312" panose="02010609030101010101" charset="-122"/>
                <a:sym typeface="+mn-ea"/>
              </a:rPr>
              <a:t>要是能重来，我要选李白，</a:t>
            </a:r>
            <a:endParaRPr lang="zh-CN" altLang="en-US" sz="3200" b="1">
              <a:solidFill>
                <a:srgbClr val="000000"/>
              </a:solidFill>
              <a:effectLst/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>
                <a:solidFill>
                  <a:srgbClr val="000000"/>
                </a:solidFill>
                <a:effectLst/>
                <a:latin typeface="楷体_GB2312" panose="02010609030101010101" charset="-122"/>
                <a:ea typeface="楷体_GB2312" panose="02010609030101010101" charset="-122"/>
                <a:sym typeface="+mn-ea"/>
              </a:rPr>
              <a:t>  至少我还能写写诗来澎湃，逗逗女孩；</a:t>
            </a:r>
            <a:endParaRPr lang="zh-CN" altLang="en-US" sz="3200" b="1">
              <a:solidFill>
                <a:srgbClr val="000000"/>
              </a:solidFill>
              <a:effectLst/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>
                <a:solidFill>
                  <a:srgbClr val="000000"/>
                </a:solidFill>
                <a:effectLst/>
                <a:latin typeface="楷体_GB2312" panose="02010609030101010101" charset="-122"/>
                <a:ea typeface="楷体_GB2312" panose="02010609030101010101" charset="-122"/>
                <a:sym typeface="+mn-ea"/>
              </a:rPr>
              <a:t>要是能重来，我要选李白，</a:t>
            </a:r>
            <a:endParaRPr lang="zh-CN" altLang="en-US" sz="3200" b="1">
              <a:solidFill>
                <a:srgbClr val="000000"/>
              </a:solidFill>
              <a:effectLst/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>
                <a:solidFill>
                  <a:srgbClr val="000000"/>
                </a:solidFill>
                <a:effectLst/>
                <a:latin typeface="楷体_GB2312" panose="02010609030101010101" charset="-122"/>
                <a:ea typeface="楷体_GB2312" panose="02010609030101010101" charset="-122"/>
                <a:sym typeface="+mn-ea"/>
              </a:rPr>
              <a:t>    创作也能够那么高端，被那么多人崇拜；</a:t>
            </a:r>
            <a:endParaRPr lang="zh-CN" altLang="en-US" sz="3200" b="1">
              <a:solidFill>
                <a:srgbClr val="000000"/>
              </a:solidFill>
              <a:effectLst/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3200" b="1">
                <a:solidFill>
                  <a:srgbClr val="000000"/>
                </a:solidFill>
                <a:effectLst/>
                <a:latin typeface="楷体_GB2312" panose="02010609030101010101" charset="-122"/>
                <a:ea typeface="楷体_GB2312" panose="02010609030101010101" charset="-122"/>
                <a:sym typeface="+mn-ea"/>
              </a:rPr>
              <a:t>           要是能重来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楷体_GB2312" panose="02010609030101010101" charset="-122"/>
                <a:ea typeface="楷体_GB2312" panose="02010609030101010101" charset="-122"/>
                <a:sym typeface="+mn-ea"/>
              </a:rPr>
              <a:t>......</a:t>
            </a:r>
            <a:endParaRPr lang="en-US" altLang="zh-CN" sz="3200" b="1">
              <a:solidFill>
                <a:srgbClr val="000000"/>
              </a:solidFill>
              <a:effectLst/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effectLst/>
                <a:latin typeface="楷体_GB2312" panose="02010609030101010101" charset="-122"/>
                <a:ea typeface="楷体_GB2312" panose="02010609030101010101" charset="-122"/>
                <a:sym typeface="+mn-ea"/>
              </a:rPr>
              <a:t>                      </a:t>
            </a:r>
            <a:r>
              <a:rPr lang="zh-CN" altLang="en-US" sz="3200" b="1">
                <a:solidFill>
                  <a:srgbClr val="000000"/>
                </a:solidFill>
                <a:effectLst/>
                <a:latin typeface="楷体_GB2312" panose="02010609030101010101" charset="-122"/>
                <a:ea typeface="楷体_GB2312" panose="02010609030101010101" charset="-122"/>
                <a:sym typeface="+mn-ea"/>
              </a:rPr>
              <a:t>李荣浩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楷体_GB2312" panose="02010609030101010101" charset="-122"/>
                <a:ea typeface="楷体_GB2312" panose="02010609030101010101" charset="-122"/>
                <a:sym typeface="+mn-ea"/>
              </a:rPr>
              <a:t>——</a:t>
            </a:r>
            <a:r>
              <a:rPr lang="zh-CN" altLang="en-US" sz="3200" b="1">
                <a:solidFill>
                  <a:srgbClr val="000000"/>
                </a:solidFill>
                <a:effectLst/>
                <a:latin typeface="楷体_GB2312" panose="02010609030101010101" charset="-122"/>
                <a:ea typeface="楷体_GB2312" panose="02010609030101010101" charset="-122"/>
                <a:sym typeface="+mn-ea"/>
              </a:rPr>
              <a:t>《李白》</a:t>
            </a:r>
            <a:endParaRPr lang="zh-CN" altLang="en-US" sz="3200" b="1">
              <a:solidFill>
                <a:srgbClr val="000000"/>
              </a:solidFill>
              <a:effectLst/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pPr algn="ctr">
              <a:lnSpc>
                <a:spcPct val="150000"/>
              </a:lnSpc>
            </a:pPr>
            <a:endParaRPr lang="zh-CN" altLang="en-US" sz="3200" b="1">
              <a:solidFill>
                <a:srgbClr val="000000"/>
              </a:solidFill>
              <a:effectLst/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pPr algn="ctr">
              <a:lnSpc>
                <a:spcPct val="150000"/>
              </a:lnSpc>
            </a:pPr>
            <a:endParaRPr lang="zh-CN" altLang="en-US" sz="3200" b="1">
              <a:solidFill>
                <a:srgbClr val="000000"/>
              </a:solidFill>
              <a:effectLst/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pPr algn="ctr">
              <a:lnSpc>
                <a:spcPct val="150000"/>
              </a:lnSpc>
            </a:pPr>
            <a:endParaRPr lang="zh-CN" altLang="en-US" sz="3200" b="1">
              <a:solidFill>
                <a:srgbClr val="000000"/>
              </a:solidFill>
              <a:effectLst/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000000"/>
                </a:solidFill>
                <a:effectLst/>
                <a:latin typeface="楷体_GB2312" panose="02010609030101010101" charset="-122"/>
                <a:ea typeface="楷体_GB2312" panose="02010609030101010101" charset="-122"/>
              </a:rPr>
              <a:t> </a:t>
            </a:r>
            <a:endParaRPr lang="zh-CN" altLang="en-US" sz="3200" b="1">
              <a:solidFill>
                <a:srgbClr val="000000"/>
              </a:solidFill>
              <a:effectLst/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4625" y="462915"/>
            <a:ext cx="2891155" cy="8229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p>
            <a:r>
              <a:rPr lang="zh-CN" altLang="en-US" sz="4800">
                <a:solidFill>
                  <a:srgbClr val="FF0000"/>
                </a:solidFill>
                <a:effectLst/>
                <a:latin typeface="华文行楷" panose="02010800040101010101" charset="-122"/>
                <a:ea typeface="华文行楷" panose="02010800040101010101" charset="-122"/>
              </a:rPr>
              <a:t>致敬李白</a:t>
            </a:r>
            <a:endParaRPr lang="zh-CN" altLang="en-US" sz="4800">
              <a:solidFill>
                <a:srgbClr val="FF0000"/>
              </a:solidFill>
              <a:effectLst/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3" name="李荣浩 - 李白 - 铃声版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251825" y="6118225"/>
            <a:ext cx="75120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3568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60000"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内容占位符 2"/>
          <p:cNvSpPr>
            <a:spLocks noGrp="1" noRot="1"/>
          </p:cNvSpPr>
          <p:nvPr>
            <p:ph sz="half" idx="1"/>
          </p:nvPr>
        </p:nvSpPr>
        <p:spPr>
          <a:xfrm>
            <a:off x="0" y="610870"/>
            <a:ext cx="6811645" cy="4725035"/>
          </a:xfrm>
        </p:spPr>
        <p:txBody>
          <a:bodyPr wrap="square" lIns="91440" tIns="45720" rIns="91440" bIns="45720" anchor="t"/>
          <a:lstStyle/>
          <a:p>
            <a:pPr eaLnBrk="1" hangingPunct="1">
              <a:buSzPct val="75000"/>
              <a:buFont typeface="Wingdings" panose="05000000000000000000" pitchFamily="2" charset="2"/>
              <a:buNone/>
            </a:pPr>
            <a:r>
              <a:rPr lang="zh-CN" altLang="en-US" sz="3600" b="1" kern="1200" dirty="0">
                <a:solidFill>
                  <a:srgbClr val="001D3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酒入豪肠</a:t>
            </a:r>
            <a:endParaRPr lang="zh-CN" altLang="en-US" sz="3600" b="1" kern="1200" dirty="0">
              <a:solidFill>
                <a:srgbClr val="001D3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SzPct val="75000"/>
              <a:buFont typeface="Wingdings" panose="05000000000000000000" pitchFamily="2" charset="2"/>
              <a:buNone/>
            </a:pPr>
            <a:r>
              <a:rPr lang="zh-CN" altLang="en-US" sz="3600" b="1" kern="1200" dirty="0">
                <a:solidFill>
                  <a:srgbClr val="001D3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七分酿成了月光</a:t>
            </a:r>
            <a:endParaRPr lang="zh-CN" altLang="en-US" sz="3600" b="1" kern="1200" dirty="0">
              <a:solidFill>
                <a:srgbClr val="001D3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SzPct val="75000"/>
              <a:buFont typeface="Wingdings" panose="05000000000000000000" pitchFamily="2" charset="2"/>
              <a:buNone/>
            </a:pPr>
            <a:r>
              <a:rPr lang="zh-CN" altLang="en-US" sz="3600" b="1" kern="1200" dirty="0">
                <a:solidFill>
                  <a:srgbClr val="001D3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余下的三分啸成剑气</a:t>
            </a:r>
            <a:endParaRPr lang="zh-CN" altLang="en-US" sz="3600" b="1" kern="1200" dirty="0">
              <a:solidFill>
                <a:srgbClr val="001D3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SzPct val="75000"/>
              <a:buFont typeface="Wingdings" panose="05000000000000000000" pitchFamily="2" charset="2"/>
              <a:buNone/>
            </a:pPr>
            <a:r>
              <a:rPr lang="zh-CN" altLang="en-US" sz="3600" b="1" kern="1200" dirty="0">
                <a:solidFill>
                  <a:srgbClr val="001D3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绣口一吐，就是半个盛唐</a:t>
            </a:r>
            <a:endParaRPr lang="zh-CN" altLang="en-US" sz="3600" b="1" kern="1200" dirty="0">
              <a:solidFill>
                <a:srgbClr val="001D3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SzPct val="75000"/>
              <a:buFont typeface="Wingdings" panose="05000000000000000000" pitchFamily="2" charset="2"/>
              <a:buNone/>
            </a:pPr>
            <a:r>
              <a:rPr lang="en-US" altLang="zh-CN" sz="3600" b="1" kern="1200" dirty="0">
                <a:solidFill>
                  <a:srgbClr val="001D3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600" b="1" kern="1200" dirty="0">
              <a:solidFill>
                <a:srgbClr val="001D3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SzPct val="75000"/>
              <a:buFont typeface="Wingdings" panose="05000000000000000000" pitchFamily="2" charset="2"/>
              <a:buNone/>
            </a:pPr>
            <a:r>
              <a:rPr lang="zh-CN" altLang="en-US" sz="3600" b="1" kern="1200" dirty="0">
                <a:solidFill>
                  <a:srgbClr val="001D3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樽中月影，或许那才是你的故乡</a:t>
            </a:r>
            <a:endParaRPr lang="zh-CN" altLang="en-US" sz="3600" b="1" kern="1200" dirty="0">
              <a:solidFill>
                <a:srgbClr val="001D3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SzPct val="75000"/>
              <a:buFont typeface="Wingdings" panose="05000000000000000000" pitchFamily="2" charset="2"/>
              <a:buNone/>
            </a:pPr>
            <a:r>
              <a:rPr lang="zh-CN" altLang="en-US" sz="3600" b="1" kern="1200" dirty="0">
                <a:solidFill>
                  <a:srgbClr val="001D3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常得你一生痴痴地仰望。</a:t>
            </a:r>
            <a:endParaRPr lang="zh-CN" altLang="en-US" sz="3600" b="1" kern="1200" dirty="0">
              <a:solidFill>
                <a:srgbClr val="001D3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SzPct val="75000"/>
              <a:buFont typeface="Wingdings" panose="05000000000000000000" pitchFamily="2" charset="2"/>
            </a:pPr>
            <a:endParaRPr lang="zh-CN" altLang="en-US" sz="4000" b="1" kern="1200" dirty="0">
              <a:solidFill>
                <a:srgbClr val="001D3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SzPct val="75000"/>
              <a:buFont typeface="Wingdings" panose="05000000000000000000" pitchFamily="2" charset="2"/>
            </a:pPr>
            <a:endParaRPr lang="zh-CN" altLang="en-US" sz="3200" b="1" kern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28417" y="5679044"/>
            <a:ext cx="5943600" cy="7010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eaLnBrk="0" hangingPunct="0"/>
            <a:r>
              <a:rPr lang="en-US" altLang="zh-CN" sz="40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——《</a:t>
            </a:r>
            <a:r>
              <a:rPr lang="zh-CN" altLang="en-US" sz="40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寻李白</a:t>
            </a:r>
            <a:r>
              <a:rPr lang="en-US" altLang="zh-CN" sz="40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》</a:t>
            </a:r>
            <a:endParaRPr lang="zh-CN" altLang="en-US" sz="4000" b="1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6" name="Picture 2" descr="E:\zune图片\新建文件夹\01300000822820127467714366650.jpg"/>
          <p:cNvPicPr>
            <a:picLocks noGrp="1" noRot="1" noChangeAspect="1"/>
          </p:cNvPicPr>
          <p:nvPr>
            <p:ph sz="half" idx="2"/>
          </p:nvPr>
        </p:nvPicPr>
        <p:blipFill>
          <a:blip r:embed="rId1" cstate="print"/>
          <a:stretch>
            <a:fillRect/>
          </a:stretch>
        </p:blipFill>
        <p:spPr>
          <a:xfrm>
            <a:off x="6553148" y="533476"/>
            <a:ext cx="2460119" cy="5791048"/>
          </a:xfrm>
        </p:spPr>
      </p:pic>
      <p:sp>
        <p:nvSpPr>
          <p:cNvPr id="2" name="TextBox 4"/>
          <p:cNvSpPr txBox="1"/>
          <p:nvPr/>
        </p:nvSpPr>
        <p:spPr>
          <a:xfrm>
            <a:off x="1163320" y="5699125"/>
            <a:ext cx="2261235" cy="7010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eaLnBrk="0" hangingPunct="0"/>
            <a:r>
              <a:rPr lang="zh-CN" altLang="en-US" sz="40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 余光中</a:t>
            </a:r>
            <a:endParaRPr lang="zh-CN" altLang="en-US" sz="4000" b="1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3" name="REC001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7175" y="5688330"/>
            <a:ext cx="647700" cy="765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5" dur="5527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2085" y="1321435"/>
            <a:ext cx="8842375" cy="44805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600" b="1" strike="noStrike" cap="all" noProof="1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0000">
                        <a:shade val="20000"/>
                        <a:satMod val="245000"/>
                      </a:srgbClr>
                    </a:gs>
                    <a:gs pos="43000">
                      <a:srgbClr val="000000">
                        <a:satMod val="255000"/>
                      </a:srgbClr>
                    </a:gs>
                    <a:gs pos="48000">
                      <a:srgbClr val="000000">
                        <a:shade val="85000"/>
                        <a:satMod val="255000"/>
                      </a:srgbClr>
                    </a:gs>
                    <a:gs pos="100000">
                      <a:srgbClr val="000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华文楷体" pitchFamily="2" charset="-122"/>
                <a:ea typeface="华文楷体" pitchFamily="2" charset="-122"/>
                <a:cs typeface="+mn-ea"/>
              </a:rPr>
              <a:t>渡荆门送别</a:t>
            </a:r>
            <a:endParaRPr lang="zh-CN" altLang="en-US" sz="9600" b="1" strike="noStrike" cap="all" noProof="1">
              <a:ln w="9000" cmpd="sng">
                <a:solidFill>
                  <a:srgbClr val="000000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000000">
                      <a:shade val="20000"/>
                      <a:satMod val="245000"/>
                    </a:srgbClr>
                  </a:gs>
                  <a:gs pos="43000">
                    <a:srgbClr val="000000">
                      <a:satMod val="255000"/>
                    </a:srgbClr>
                  </a:gs>
                  <a:gs pos="48000">
                    <a:srgbClr val="000000">
                      <a:shade val="85000"/>
                      <a:satMod val="255000"/>
                    </a:srgbClr>
                  </a:gs>
                  <a:gs pos="100000">
                    <a:srgbClr val="000000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华文楷体" pitchFamily="2" charset="-122"/>
              <a:ea typeface="华文楷体" pitchFamily="2" charset="-122"/>
              <a:cs typeface="+mn-ea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9600" b="1" strike="noStrike" cap="all" noProof="1">
              <a:ln w="9000" cmpd="sng">
                <a:solidFill>
                  <a:srgbClr val="000000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000000">
                      <a:shade val="20000"/>
                      <a:satMod val="245000"/>
                    </a:srgbClr>
                  </a:gs>
                  <a:gs pos="43000">
                    <a:srgbClr val="000000">
                      <a:satMod val="255000"/>
                    </a:srgbClr>
                  </a:gs>
                  <a:gs pos="48000">
                    <a:srgbClr val="000000">
                      <a:shade val="85000"/>
                      <a:satMod val="255000"/>
                    </a:srgbClr>
                  </a:gs>
                  <a:gs pos="100000">
                    <a:srgbClr val="000000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华文楷体" pitchFamily="2" charset="-122"/>
              <a:ea typeface="华文楷体" pitchFamily="2" charset="-122"/>
              <a:cs typeface="+mn-ea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600" b="1" strike="noStrike" cap="all" noProof="1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0000">
                        <a:shade val="20000"/>
                        <a:satMod val="245000"/>
                      </a:srgbClr>
                    </a:gs>
                    <a:gs pos="43000">
                      <a:srgbClr val="000000">
                        <a:satMod val="255000"/>
                      </a:srgbClr>
                    </a:gs>
                    <a:gs pos="48000">
                      <a:srgbClr val="000000">
                        <a:shade val="85000"/>
                        <a:satMod val="255000"/>
                      </a:srgbClr>
                    </a:gs>
                    <a:gs pos="100000">
                      <a:srgbClr val="000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华文楷体" pitchFamily="2" charset="-122"/>
                <a:ea typeface="华文楷体" pitchFamily="2" charset="-122"/>
                <a:cs typeface="+mn-ea"/>
              </a:rPr>
              <a:t>     </a:t>
            </a:r>
            <a:r>
              <a:rPr lang="en-US" altLang="zh-CN" sz="9600" b="1" strike="noStrike" cap="all" noProof="1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0000">
                        <a:shade val="20000"/>
                        <a:satMod val="245000"/>
                      </a:srgbClr>
                    </a:gs>
                    <a:gs pos="43000">
                      <a:srgbClr val="000000">
                        <a:satMod val="255000"/>
                      </a:srgbClr>
                    </a:gs>
                    <a:gs pos="48000">
                      <a:srgbClr val="000000">
                        <a:shade val="85000"/>
                        <a:satMod val="255000"/>
                      </a:srgbClr>
                    </a:gs>
                    <a:gs pos="100000">
                      <a:srgbClr val="000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华文楷体" pitchFamily="2" charset="-122"/>
                <a:ea typeface="华文楷体" pitchFamily="2" charset="-122"/>
                <a:cs typeface="+mn-ea"/>
              </a:rPr>
              <a:t>——</a:t>
            </a:r>
            <a:r>
              <a:rPr lang="zh-CN" altLang="en-US" sz="7200" b="1" strike="noStrike" cap="all" noProof="1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0000">
                        <a:shade val="20000"/>
                        <a:satMod val="245000"/>
                      </a:srgbClr>
                    </a:gs>
                    <a:gs pos="43000">
                      <a:srgbClr val="000000">
                        <a:satMod val="255000"/>
                      </a:srgbClr>
                    </a:gs>
                    <a:gs pos="48000">
                      <a:srgbClr val="000000">
                        <a:shade val="85000"/>
                        <a:satMod val="255000"/>
                      </a:srgbClr>
                    </a:gs>
                    <a:gs pos="100000">
                      <a:srgbClr val="000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华文楷体" pitchFamily="2" charset="-122"/>
                <a:ea typeface="华文楷体" pitchFamily="2" charset="-122"/>
                <a:cs typeface="+mn-ea"/>
              </a:rPr>
              <a:t>李 白</a:t>
            </a:r>
            <a:endParaRPr lang="zh-CN" altLang="en-US" sz="7200" b="1" strike="noStrike" cap="all" noProof="1">
              <a:ln w="9000" cmpd="sng">
                <a:solidFill>
                  <a:srgbClr val="000000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000000">
                      <a:shade val="20000"/>
                      <a:satMod val="245000"/>
                    </a:srgbClr>
                  </a:gs>
                  <a:gs pos="43000">
                    <a:srgbClr val="000000">
                      <a:satMod val="255000"/>
                    </a:srgbClr>
                  </a:gs>
                  <a:gs pos="48000">
                    <a:srgbClr val="000000">
                      <a:shade val="85000"/>
                      <a:satMod val="255000"/>
                    </a:srgbClr>
                  </a:gs>
                  <a:gs pos="100000">
                    <a:srgbClr val="000000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华文楷体" pitchFamily="2" charset="-122"/>
              <a:ea typeface="华文楷体" pitchFamily="2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内容占位符 2"/>
          <p:cNvSpPr>
            <a:spLocks noGrp="1" noRot="1"/>
          </p:cNvSpPr>
          <p:nvPr>
            <p:ph sz="half" idx="1"/>
          </p:nvPr>
        </p:nvSpPr>
        <p:spPr>
          <a:xfrm>
            <a:off x="35560" y="1372235"/>
            <a:ext cx="9081770" cy="5718175"/>
          </a:xfrm>
        </p:spPr>
        <p:txBody>
          <a:bodyPr wrap="square" lIns="91440" tIns="45720" rIns="91440" bIns="45720" anchor="t"/>
          <a:lstStyle/>
          <a:p>
            <a:pPr marL="0" indent="0" eaLnBrk="1" hangingPunct="1">
              <a:lnSpc>
                <a:spcPct val="130000"/>
              </a:lnSpc>
              <a:buSzPct val="75000"/>
              <a:buFont typeface="Wingdings" panose="05000000000000000000" pitchFamily="2" charset="2"/>
              <a:buNone/>
            </a:pPr>
            <a:r>
              <a:rPr lang="en-US" altLang="zh-CN" sz="4000" b="1" kern="1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4000" b="1" kern="12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b="1" kern="1200" dirty="0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</a:rPr>
              <a:t>二十五岁的李白</a:t>
            </a:r>
            <a:r>
              <a:rPr lang="zh-CN" altLang="en-US" sz="4000" b="1" kern="1200" dirty="0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第一次出蜀</a:t>
            </a:r>
            <a:r>
              <a:rPr lang="zh-CN" altLang="en-US" sz="4000" b="1" kern="1200" dirty="0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</a:rPr>
              <a:t>“仗剑去国，辞亲远游</a:t>
            </a:r>
            <a:r>
              <a:rPr lang="en-US" altLang="zh-CN" sz="4000" b="1" kern="1200" dirty="0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</a:rPr>
              <a:t>”</a:t>
            </a:r>
            <a:r>
              <a:rPr lang="zh-CN" altLang="en-US" sz="4000" b="1" kern="1200" dirty="0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</a:rPr>
              <a:t>。</a:t>
            </a:r>
            <a:endParaRPr lang="zh-CN" altLang="en-US" sz="4000" b="1" kern="1200" dirty="0">
              <a:solidFill>
                <a:srgbClr val="000000"/>
              </a:solidFill>
              <a:latin typeface="新宋体" panose="02010609030101010101" charset="-122"/>
              <a:ea typeface="新宋体" panose="02010609030101010101" charset="-122"/>
            </a:endParaRPr>
          </a:p>
          <a:p>
            <a:pPr marL="0" indent="0" eaLnBrk="1" hangingPunct="1">
              <a:lnSpc>
                <a:spcPct val="130000"/>
              </a:lnSpc>
              <a:buSzPct val="75000"/>
              <a:buFont typeface="Wingdings" panose="05000000000000000000" pitchFamily="2" charset="2"/>
              <a:buNone/>
            </a:pPr>
            <a:r>
              <a:rPr lang="zh-CN" altLang="en-US" sz="4000" b="1" kern="1200" dirty="0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</a:rPr>
              <a:t>   诗人乘船经巴渝，出三峡，到楚国旧地游览。此时，他朝气蓬勃，站立船头，饱览两岸美景，眼前是与蜀中截然不同的一切，令他诗兴大发</a:t>
            </a:r>
            <a:r>
              <a:rPr lang="en-US" altLang="zh-CN" sz="4000" b="1" kern="1200" dirty="0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</a:rPr>
              <a:t>......</a:t>
            </a:r>
            <a:endParaRPr lang="en-US" altLang="zh-CN" sz="4000" b="1" kern="1200" dirty="0">
              <a:solidFill>
                <a:srgbClr val="000000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3190" y="487045"/>
            <a:ext cx="2891155" cy="8229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p>
            <a:r>
              <a:rPr lang="zh-CN" altLang="en-US" sz="4800">
                <a:solidFill>
                  <a:srgbClr val="FF0000"/>
                </a:solidFill>
                <a:effectLst/>
                <a:latin typeface="华文行楷" panose="02010800040101010101" charset="-122"/>
                <a:ea typeface="华文行楷" panose="02010800040101010101" charset="-122"/>
              </a:rPr>
              <a:t>知人论诗</a:t>
            </a:r>
            <a:endParaRPr lang="zh-CN" altLang="en-US" sz="4800">
              <a:solidFill>
                <a:srgbClr val="FF0000"/>
              </a:solidFill>
              <a:effectLst/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2672813" y="1439623"/>
            <a:ext cx="5478594" cy="13106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渡荆门送别</a:t>
            </a: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  </a:t>
            </a:r>
            <a:endParaRPr lang="zh-CN" altLang="en-US" sz="36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李 白 </a:t>
            </a:r>
            <a:endParaRPr lang="zh-CN" altLang="en-US" sz="40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295835" y="2524784"/>
            <a:ext cx="7842348" cy="46634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渡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远荆门外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，来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从楚国游</a:t>
            </a: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随平野尽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，江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入大荒流</a:t>
            </a: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下飞天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镜，云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生结海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楼</a:t>
            </a: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仍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怜故乡水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，万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里送行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舟。</a:t>
            </a:r>
            <a:endParaRPr lang="zh-CN" altLang="en-US" sz="4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4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4625" y="462915"/>
            <a:ext cx="2891155" cy="8229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p>
            <a:r>
              <a:rPr lang="zh-CN" altLang="en-US" sz="4800">
                <a:solidFill>
                  <a:srgbClr val="FF0000"/>
                </a:solidFill>
                <a:effectLst/>
                <a:latin typeface="华文行楷" panose="02010800040101010101" charset="-122"/>
                <a:ea typeface="华文行楷" panose="02010800040101010101" charset="-122"/>
              </a:rPr>
              <a:t>明意融情</a:t>
            </a:r>
            <a:endParaRPr lang="zh-CN" altLang="en-US" sz="4800">
              <a:solidFill>
                <a:srgbClr val="FF0000"/>
              </a:solidFill>
              <a:effectLst/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2672813" y="1439623"/>
            <a:ext cx="5478594" cy="13106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渡荆门</a:t>
            </a:r>
            <a:r>
              <a:rPr lang="en-US" altLang="zh-CN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送别 </a:t>
            </a: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 </a:t>
            </a:r>
            <a:endParaRPr lang="zh-CN" altLang="en-US" sz="36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李 白 </a:t>
            </a:r>
            <a:endParaRPr lang="zh-CN" altLang="en-US" sz="40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069140" y="2524784"/>
            <a:ext cx="7842348" cy="46634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渡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</a:t>
            </a:r>
            <a:r>
              <a:rPr lang="en-US" altLang="zh-CN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荆门外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，来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en-US" altLang="zh-CN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楚国游</a:t>
            </a: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随</a:t>
            </a:r>
            <a:r>
              <a:rPr lang="en-US" altLang="zh-CN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平野尽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，江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入</a:t>
            </a:r>
            <a:r>
              <a:rPr lang="en-US" altLang="zh-CN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大荒流</a:t>
            </a: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</a:t>
            </a:r>
            <a:r>
              <a:rPr lang="en-US" altLang="zh-CN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</a:t>
            </a:r>
            <a:r>
              <a:rPr lang="en-US" altLang="zh-CN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镜，云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</a:t>
            </a:r>
            <a:r>
              <a:rPr lang="en-US" altLang="zh-CN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</a:t>
            </a:r>
            <a:r>
              <a:rPr lang="en-US" altLang="zh-CN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楼</a:t>
            </a: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仍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怜</a:t>
            </a:r>
            <a:r>
              <a:rPr lang="en-US" altLang="zh-CN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故乡水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，万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</a:t>
            </a:r>
            <a:r>
              <a:rPr lang="en-US" altLang="zh-CN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送</a:t>
            </a:r>
            <a:r>
              <a:rPr lang="en-US" altLang="zh-CN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舟。</a:t>
            </a:r>
            <a:endParaRPr lang="zh-CN" altLang="en-US" sz="4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4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4625" y="462915"/>
            <a:ext cx="2891155" cy="8229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p>
            <a:r>
              <a:rPr lang="zh-CN" altLang="en-US" sz="4800">
                <a:solidFill>
                  <a:srgbClr val="FF0000"/>
                </a:solidFill>
                <a:effectLst/>
                <a:latin typeface="华文行楷" panose="02010800040101010101" charset="-122"/>
                <a:ea typeface="华文行楷" panose="02010800040101010101" charset="-122"/>
              </a:rPr>
              <a:t>明意融情</a:t>
            </a:r>
            <a:endParaRPr lang="zh-CN" altLang="en-US" sz="4800">
              <a:solidFill>
                <a:srgbClr val="FF0000"/>
              </a:solidFill>
              <a:effectLst/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-78740" y="1134110"/>
            <a:ext cx="9271000" cy="5857240"/>
          </a:xfrm>
        </p:spPr>
        <p:txBody>
          <a:bodyPr/>
          <a:p>
            <a:pPr marL="0" indent="0">
              <a:lnSpc>
                <a:spcPct val="120000"/>
              </a:lnSpc>
              <a:buNone/>
            </a:pPr>
            <a:r>
              <a:rPr lang="en-US" sz="32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    </a:t>
            </a:r>
            <a:r>
              <a:rPr sz="32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我</a:t>
            </a:r>
            <a:r>
              <a:rPr lang="zh-CN" sz="32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乘</a:t>
            </a:r>
            <a:r>
              <a:rPr sz="32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船顺长江而下，</a:t>
            </a:r>
            <a:r>
              <a:rPr lang="zh-CN" sz="32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难掩</a:t>
            </a:r>
            <a:r>
              <a:rPr sz="32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内心激动，前方是我朝思暮想的楚地。</a:t>
            </a:r>
            <a:endParaRPr sz="3200" b="1">
              <a:solidFill>
                <a:srgbClr val="000000"/>
              </a:solidFill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sz="32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　  连绵起伏</a:t>
            </a:r>
            <a:r>
              <a:rPr lang="zh-CN" sz="32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的</a:t>
            </a:r>
            <a:r>
              <a:rPr sz="32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崇山峻岭，向我的身后奔腾而去。</a:t>
            </a:r>
            <a:r>
              <a:rPr lang="zh-CN" sz="32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无边</a:t>
            </a:r>
            <a:r>
              <a:rPr sz="32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的旷野</a:t>
            </a:r>
            <a:r>
              <a:rPr lang="zh-CN" sz="32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展开</a:t>
            </a:r>
            <a:r>
              <a:rPr sz="32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在我眼前，长江浩浩荡荡，</a:t>
            </a:r>
            <a:r>
              <a:rPr lang="zh-CN" sz="32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在这无际的原野上</a:t>
            </a:r>
            <a:r>
              <a:rPr sz="32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奔流不息。</a:t>
            </a:r>
            <a:endParaRPr sz="3200" b="1">
              <a:solidFill>
                <a:srgbClr val="000000"/>
              </a:solidFill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sz="32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　 夜晚，高空的</a:t>
            </a:r>
            <a:r>
              <a:rPr lang="zh-CN" sz="32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明</a:t>
            </a:r>
            <a:r>
              <a:rPr sz="32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月如温柔的眸子，静静注视着我，水中皎洁的月影，像是天上</a:t>
            </a:r>
            <a:r>
              <a:rPr lang="zh-CN" sz="32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飞下的</a:t>
            </a:r>
            <a:r>
              <a:rPr sz="32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明镜。云霞蒸腾，绮丽多姿，幻化成</a:t>
            </a:r>
            <a:r>
              <a:rPr lang="zh-CN" sz="32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奇妙的</a:t>
            </a:r>
            <a:r>
              <a:rPr sz="32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海市蜃</a:t>
            </a:r>
            <a:r>
              <a:rPr lang="zh-CN" sz="32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景</a:t>
            </a:r>
            <a:r>
              <a:rPr sz="32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。</a:t>
            </a:r>
            <a:endParaRPr sz="3200" b="1">
              <a:solidFill>
                <a:srgbClr val="000000"/>
              </a:solidFill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sz="32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　  可爱啊</a:t>
            </a:r>
            <a:r>
              <a:rPr lang="zh-CN" sz="32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，</a:t>
            </a:r>
            <a:r>
              <a:rPr sz="32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故乡</a:t>
            </a:r>
            <a:r>
              <a:rPr lang="zh-CN" sz="32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的</a:t>
            </a:r>
            <a:r>
              <a:rPr sz="32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水</a:t>
            </a:r>
            <a:r>
              <a:rPr lang="zh-CN" sz="32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！</a:t>
            </a:r>
            <a:r>
              <a:rPr sz="32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不远万里护送我的行舟。</a:t>
            </a:r>
            <a:endParaRPr sz="3200" b="1">
              <a:solidFill>
                <a:srgbClr val="000000"/>
              </a:solidFill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4625" y="462915"/>
            <a:ext cx="2891155" cy="8229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p>
            <a:r>
              <a:rPr lang="zh-CN" altLang="en-US" sz="4800">
                <a:solidFill>
                  <a:srgbClr val="FF0000"/>
                </a:solidFill>
                <a:effectLst/>
                <a:latin typeface="华文行楷" panose="02010800040101010101" charset="-122"/>
                <a:ea typeface="华文行楷" panose="02010800040101010101" charset="-122"/>
              </a:rPr>
              <a:t>明意融情</a:t>
            </a:r>
            <a:endParaRPr lang="zh-CN" altLang="en-US" sz="4800">
              <a:solidFill>
                <a:srgbClr val="FF0000"/>
              </a:solidFill>
              <a:effectLst/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内容占位符 2"/>
          <p:cNvSpPr>
            <a:spLocks noGrp="1" noRot="1"/>
          </p:cNvSpPr>
          <p:nvPr>
            <p:ph sz="half" idx="1"/>
          </p:nvPr>
        </p:nvSpPr>
        <p:spPr>
          <a:xfrm>
            <a:off x="36830" y="2129790"/>
            <a:ext cx="9271635" cy="2755265"/>
          </a:xfrm>
        </p:spPr>
        <p:txBody>
          <a:bodyPr wrap="square" lIns="91440" tIns="45720" rIns="91440" bIns="45720" anchor="t"/>
          <a:lstStyle/>
          <a:p>
            <a:pPr eaLnBrk="1" hangingPunct="1">
              <a:buSzPct val="75000"/>
              <a:buFont typeface="Wingdings" panose="05000000000000000000" pitchFamily="2" charset="2"/>
              <a:buNone/>
            </a:pPr>
            <a:r>
              <a:rPr lang="zh-CN" altLang="en-US" sz="4800" b="1" kern="1200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“白</a:t>
            </a:r>
            <a:r>
              <a:rPr lang="zh-CN" altLang="en-US" sz="48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也诗无敌，</a:t>
            </a:r>
            <a:r>
              <a:rPr lang="zh-CN" altLang="en-US" sz="54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飘然思不群</a:t>
            </a:r>
            <a:r>
              <a:rPr lang="zh-CN" altLang="en-US" sz="5400" b="1" kern="1200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。”</a:t>
            </a:r>
            <a:endParaRPr lang="zh-CN" altLang="en-US" sz="5400" b="1" kern="1200" dirty="0" smtClean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 eaLnBrk="1" hangingPunct="1">
              <a:buSzPct val="75000"/>
              <a:buFont typeface="Wingdings" panose="05000000000000000000" pitchFamily="2" charset="2"/>
              <a:buNone/>
            </a:pPr>
            <a:r>
              <a:rPr lang="en-US" altLang="zh-CN" sz="44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               ——</a:t>
            </a:r>
            <a:r>
              <a:rPr lang="zh-CN" altLang="en-US" sz="44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杜甫《春日忆李白》</a:t>
            </a:r>
            <a:endParaRPr lang="zh-CN" altLang="en-US" sz="4400" b="1" kern="1200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0375" y="4816475"/>
            <a:ext cx="834072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000000"/>
                </a:solidFill>
              </a:rPr>
              <a:t>提示：炼字、修辞、意境、情感</a:t>
            </a:r>
            <a:endParaRPr lang="en-US" altLang="zh-CN" sz="4400" b="1">
              <a:solidFill>
                <a:srgbClr val="00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4625" y="462915"/>
            <a:ext cx="2891155" cy="8229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p>
            <a:r>
              <a:rPr lang="zh-CN" altLang="en-US" sz="4800">
                <a:solidFill>
                  <a:srgbClr val="FF0000"/>
                </a:solidFill>
                <a:effectLst/>
                <a:latin typeface="华文行楷" panose="02010800040101010101" charset="-122"/>
                <a:ea typeface="华文行楷" panose="02010800040101010101" charset="-122"/>
              </a:rPr>
              <a:t>品诗悟境</a:t>
            </a:r>
            <a:endParaRPr lang="zh-CN" altLang="en-US" sz="4800">
              <a:solidFill>
                <a:srgbClr val="FF0000"/>
              </a:solidFill>
              <a:effectLst/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uiExpand="1" build="p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1" cstate="print"/>
          <a:stretch>
            <a:fillRect/>
          </a:stretch>
        </p:blipFill>
        <p:spPr>
          <a:xfrm>
            <a:off x="4218515" y="1001189"/>
            <a:ext cx="4010356" cy="47242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  <a:headEnd/>
            <a:tailEnd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7" name="内容占位符 6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256219" y="993196"/>
            <a:ext cx="3915064" cy="473227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  <a:headEnd/>
            <a:tailEnd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8305800" y="1435100"/>
            <a:ext cx="629920" cy="42062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threePt" dir="t"/>
            </a:scene3d>
            <a:sp3d>
              <a:bevelB w="38100" h="38100" prst="convex"/>
            </a:sp3d>
          </a:bodyPr>
          <a:lstStyle/>
          <a:p>
            <a:r>
              <a:rPr lang="zh-CN" altLang="en-US" sz="5400" dirty="0" smtClean="0">
                <a:solidFill>
                  <a:srgbClr val="000000"/>
                </a:solidFill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hakuyoxingshu7000" panose="02000600000000000000" pitchFamily="2" charset="-122"/>
              </a:rPr>
              <a:t>渡荆门送别</a:t>
            </a:r>
            <a:endParaRPr lang="zh-CN" altLang="en-US" sz="5400" dirty="0" smtClean="0">
              <a:solidFill>
                <a:srgbClr val="000000"/>
              </a:solidFill>
              <a:effectLst>
                <a:outerShdw blurRad="60007" dir="2000400" sy="-30000" kx="-800400" algn="bl" rotWithShape="0">
                  <a:prstClr val="black">
                    <a:alpha val="20000"/>
                  </a:prstClr>
                </a:outerShdw>
              </a:effectLst>
              <a:latin typeface="华文行楷" panose="02010800040101010101" charset="-122"/>
              <a:ea typeface="华文行楷" panose="02010800040101010101" charset="-122"/>
              <a:cs typeface="hakuyoxingshu7000" panose="020006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</p:bldLst>
  </p:timing>
</p:sld>
</file>

<file path=ppt/theme/theme1.xml><?xml version="1.0" encoding="utf-8"?>
<a:theme xmlns:a="http://schemas.openxmlformats.org/drawingml/2006/main" name="诗情画意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《记承天寺夜游》08</Template>
  <TotalTime>0</TotalTime>
  <Words>827</Words>
  <Application>WPS 演示</Application>
  <PresentationFormat>全屏显示(4:3)</PresentationFormat>
  <Paragraphs>79</Paragraphs>
  <Slides>10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Arial</vt:lpstr>
      <vt:lpstr>宋体</vt:lpstr>
      <vt:lpstr>Wingdings</vt:lpstr>
      <vt:lpstr>华文行楷</vt:lpstr>
      <vt:lpstr>楷体</vt:lpstr>
      <vt:lpstr>楷体_GB2312</vt:lpstr>
      <vt:lpstr>华文楷体</vt:lpstr>
      <vt:lpstr>新宋体</vt:lpstr>
      <vt:lpstr>hakuyoxingshu7000</vt:lpstr>
      <vt:lpstr>微软雅黑</vt:lpstr>
      <vt:lpstr>Calibri</vt:lpstr>
      <vt:lpstr>Arial Unicode MS</vt:lpstr>
      <vt:lpstr>诗情画意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Administrator</cp:lastModifiedBy>
  <cp:revision>381</cp:revision>
  <dcterms:created xsi:type="dcterms:W3CDTF">2013-12-05T05:51:00Z</dcterms:created>
  <dcterms:modified xsi:type="dcterms:W3CDTF">2016-11-25T04:17:16Z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2052-10.1.0.6028</vt:lpwstr>
  </property>
</Properties>
</file>