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360" r:id="rId4"/>
    <p:sldId id="407" r:id="rId6"/>
    <p:sldId id="257" r:id="rId7"/>
    <p:sldId id="271" r:id="rId8"/>
    <p:sldId id="405" r:id="rId9"/>
    <p:sldId id="406" r:id="rId10"/>
    <p:sldId id="409" r:id="rId11"/>
    <p:sldId id="459" r:id="rId12"/>
    <p:sldId id="275" r:id="rId13"/>
    <p:sldId id="410" r:id="rId14"/>
    <p:sldId id="445" r:id="rId15"/>
    <p:sldId id="411" r:id="rId16"/>
    <p:sldId id="412" r:id="rId17"/>
    <p:sldId id="413" r:id="rId18"/>
    <p:sldId id="438" r:id="rId19"/>
    <p:sldId id="460" r:id="rId20"/>
    <p:sldId id="461" r:id="rId21"/>
    <p:sldId id="440" r:id="rId22"/>
    <p:sldId id="446" r:id="rId23"/>
    <p:sldId id="415" r:id="rId24"/>
    <p:sldId id="416" r:id="rId25"/>
    <p:sldId id="441" r:id="rId26"/>
    <p:sldId id="442" r:id="rId27"/>
    <p:sldId id="418" r:id="rId28"/>
    <p:sldId id="449" r:id="rId29"/>
    <p:sldId id="462" r:id="rId30"/>
    <p:sldId id="444" r:id="rId31"/>
    <p:sldId id="419" r:id="rId32"/>
    <p:sldId id="420" r:id="rId33"/>
    <p:sldId id="421" r:id="rId34"/>
    <p:sldId id="450" r:id="rId35"/>
    <p:sldId id="451" r:id="rId36"/>
    <p:sldId id="452" r:id="rId37"/>
    <p:sldId id="453" r:id="rId38"/>
    <p:sldId id="426" r:id="rId39"/>
    <p:sldId id="427" r:id="rId40"/>
    <p:sldId id="456" r:id="rId41"/>
    <p:sldId id="466" r:id="rId42"/>
    <p:sldId id="454" r:id="rId43"/>
    <p:sldId id="465" r:id="rId44"/>
    <p:sldId id="428" r:id="rId45"/>
    <p:sldId id="435" r:id="rId46"/>
    <p:sldId id="436" r:id="rId47"/>
    <p:sldId id="431" r:id="rId48"/>
    <p:sldId id="447" r:id="rId49"/>
    <p:sldId id="448" r:id="rId50"/>
    <p:sldId id="432" r:id="rId51"/>
    <p:sldId id="433" r:id="rId52"/>
    <p:sldId id="434" r:id="rId53"/>
    <p:sldId id="437" r:id="rId54"/>
    <p:sldId id="282" r:id="rId55"/>
    <p:sldId id="326" r:id="rId5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王彤彦" initials="王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D2D"/>
    <a:srgbClr val="006600"/>
    <a:srgbClr val="003300"/>
    <a:srgbClr val="2341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00"/>
    <p:restoredTop sz="80556" autoAdjust="0"/>
  </p:normalViewPr>
  <p:slideViewPr>
    <p:cSldViewPr>
      <p:cViewPr varScale="1">
        <p:scale>
          <a:sx n="76" d="100"/>
          <a:sy n="76" d="100"/>
        </p:scale>
        <p:origin x="1146" y="84"/>
      </p:cViewPr>
      <p:guideLst>
        <p:guide orient="horz" pos="166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286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0" Type="http://schemas.openxmlformats.org/officeDocument/2006/relationships/commentAuthors" Target="commentAuthors.xml"/><Relationship Id="rId6" Type="http://schemas.openxmlformats.org/officeDocument/2006/relationships/slide" Target="slides/slide2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E6990B-B826-431E-B9F2-937F7891B7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同学们，大家好，我是北京市第八十中学管庄分校的申春秀老师，今天我和同学们一起复习的是语言的简明、连贯、得体。对于语言的简明、连贯、得体，考查的形式多种多样，今天我就和同学们一起做一个梳理。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这封感谢信中“尊敬的”“您好”“感谢”等用语饱含对张老师的尊重之意，“独到见解”“风趣幽默”是对张老师讲座内容及特点的评价，充满了敬意。“期待”“聆听”表达了想再次向张老师学习的恳切之情。得体的语言表达让人感觉如沐春风，这就是用语恰如其分的效果。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如何做到简明？我们要让自己的语言简明，那就首先在把句子说对的基础上，尽可能精炼，不重复，不啰唆。检测我们同学的语言能否做到简明，我们来看这道题：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我们看到，如果不限定字数，我只是用“既……又……”这对关联词把这两条须知简单相加，效果如何？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显然达不到语言简明的要求。所以这道题是用限定字数的形式来检测语言是否做到了简明。那怎么办？我们需要给这个句子瘦身，就是提取最关键的信息。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须知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中“请勿大声喧哗、追跑打闹”“手机设置为静音”就是要求保持安静，营造一个良好的参观环境。所以，针对参观的要求，我们从须知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中提取出的最关键的信息是“静”。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须知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，要求爱护馆内展品，爱护的具体表现是不触摸不拍照，因为触摸和拍照会毁坏展品。所以针对参观要求，须知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中的关键信息是“爱护展品” 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我们还可以给这个句子再瘦身，博物馆是参观的地点，根据语境，可以把它省略掉，“参观时，大家既要保持安静，又要爱护展品。”加上标点共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个字就解决了问题。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我们还可以给这个句子再瘦身，博物馆是参观的地点，根据语境，可以把它省略掉，“参观时，大家既要保持安静，又要爱护展品。”加上标点共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个字就解决了问题。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我们还可以给这个句子再瘦身，博物馆是参观的地点，根据语境，可以把它省略掉，“参观时，大家既要保持安静，又要爱护展品。”加上标点共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个字就解决了问题。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我们小结一下，如何简明，就是在把句子说对的基础上，尽可能精炼，不重复，不啰唆。这就是考查我们初三同学在语言表达，能否根据内容的需要，既要具备用墨如泼，形象描述的能力，又要具备惜墨如金、言简意赅的表述能力。当然，我们不能为了追求简明而丢失了句间的逻辑关系，这就是我们接下来要讲的连贯。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同学们，大家好，我是北京市第八十中学管庄分校的申春秀老师，今天我和同学们一起复习的是语言的简明、连贯、得体。对于语言的简明、连贯、得体，考查的形式多种多样，今天我就和同学们一起做一个梳理。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如何做到连贯？前面讲到，连贯就是衔接紧密，逻辑清楚，句与句之间像链条环环相扣，那么，如何做到呢？首先是要分清逻辑关系，分清层次，分清对应关系。比如，分清总分之间的对应关系，我们来看北京市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2018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年中考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题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题干中表明“画线句子作为这段文字的总结句”，我们需要了解总结句与上文之间的关系是分总关系，那么我们就有必要理清上文的具体内容。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此文段由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个句子组成。第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句交代了英法联军闯进圆明园，这是本段的总起句。第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句写他们抢夺圆明园的珍宝。第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句写他们一面掠夺一面疯狂打砸。第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句用数字来说明连抢带砸的暴行所造成的巨大损失。第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句写为了销毁证据，他们纵火焚烧圆明园。第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句写因大火而造成的破坏。第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句用“这样”总结上述罪行。通过分析能够看出，这段文字是总分总的关系，其中第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到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句分别写了英法联军在圆明园中抢、砸、纵火的罪恶行径。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理清后，我们发现总结句不能涵盖了所有内容，它丢失了英法联军对圆明园的纵火行为，也就是丢失了对第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句内容的概括。应该改为“就这样，英法联军抢、砸、烧，使圆明园遭受了毁灭性的破坏”。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再比如排序，其实质就是要理清句间的逻辑关系。我们来看这道题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要理清句与句之间的逻辑关系，我们首先要划出每一句中的代词、关联词、副词或一些有明显指证的词，作为的依据。第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句“实际上”，第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句“然而”，第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句“例如”，第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句副词“还”。第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句没有这类词，我们就可以考虑它放在首位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highlight>
                  <a:srgbClr val="FFCD2D"/>
                </a:highlight>
                <a:latin typeface="+mn-lt"/>
                <a:ea typeface="+mn-ea"/>
                <a:cs typeface="+mn-cs"/>
              </a:rPr>
              <a:t>的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可能性，这个可能性就是文段的中心决定的。因整段文字是围绕着“猪是否聪明”这个话题展开的，而这一句谈的却是“愚笨”，显然，这是在引出话题，所以确定第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句放在首位。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要理清句与句之间的逻辑关系，我们首先要划出每一句中的代词、关联词、副词或一些有明显指证的词，作为的依据。第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句“实际上”，第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句“然而”，第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句“例如”，第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句副词“还”。第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句没有这类词，我们就可以考虑它放在首位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highlight>
                  <a:srgbClr val="FFCD2D"/>
                </a:highlight>
                <a:latin typeface="+mn-lt"/>
                <a:ea typeface="+mn-ea"/>
                <a:cs typeface="+mn-cs"/>
              </a:rPr>
              <a:t>的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可能性，这个可能性就是文段的中心决定的。因整段文字是围绕着“猪是否聪明”这个话题展开的，而这一句谈的却是“愚笨”，显然，这是在引出话题，所以确定第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句放在首位。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我们小结一下，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如何做到连贯呢？是要分清逻辑关系，分清层次，分清对应关系。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如何做到得体？记住四个词，八个字：目的，对象，场合，礼貌。我们来看几道题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今天我将从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两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个方面来谈：</a:t>
            </a:r>
            <a:r>
              <a:rPr lang="zh-CN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一、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什么是简明、连贯、得体； 二、如何做到语言简明、连贯、得体；三、如何进行语言的简明、连贯、得体的训练。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我们就从目的，对象，场合，礼貌这八个字来分析得体与否。小李说话的目的是让小张用最快的速度送几台相机来，说话的对象是同事小张，场合是在商场面对着顾客，礼貌就是用恰当的礼貌用语。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项“你快点，别耽误了我卖货”语气强硬，不顾场合与对象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，且没礼貌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句中“你别着急”不符合题干中顾客所说的“我只能等半个小时”的语境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，且达不到说话的目的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句中的“务必”及“老板扣你工资，别说我没提醒你。”既强硬又有训斥的语气，既不顾对象、场合，又没礼貌。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而用敬辞“请”表尊重，用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“辛苦”“”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“谢谢”表感谢之意的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选项既照顾到了目的，对象，场合，又礼貌得体。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这道题涉及到了谦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辞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和敬辞，谦辞是表示谦虚的言辞，一般对己。敬辞是指含恭敬口吻的用语，一般对人。那么，愚，家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母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，舍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妹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，都是谦辞，称呼的对象是自己，我母亲，我妹妹，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而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“令堂”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虽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是敬辞，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但这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是对对方母亲的尊称，祝令堂大人寿比南山，就是祝你的母亲寿比南山，目的，场合，礼貌都具备了，但是祝寿的对象错了，应改成对对方父亲对尊称“令尊”。在统编版七年级上册的补白中列出了一些常见的敬辞与谦辞，我们不妨利用课后时间再读一读。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其实，在我们的言语表达中，更多的是把简明连贯得体这三者进行通盘考虑，综合考量。我们来看这道题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我们可以从介绍要求入手，要素要全，在前面介绍简明时，我们就提出过信息要全面不能有缺失；顺序合理，就是根据逻辑要清晰，衔接要紧密的需要，可以选择如下的顺序：从要素到寓意、从主到次、由上到下，或者抽象到具体；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我们可以从介绍要求入手，要素要全，在前面介绍简明时，我们就提出过信息要全面不能有缺失；顺序合理，就是根据逻辑要清晰，衔接要紧密的需要，可以选择如下的顺序：从要素到寓意、从主到次、由上到下，或者抽象到具体；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语言简明，就是说明白，说清楚，尽量避免重复用词，减少修饰语；得体，就是要符合“介绍”这种语言交际的特点，关注介绍的目的、对象、场合、礼貌，既要有问候语，又要表达出尽地主之谊的热情欢迎之意。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先说要素，会徽主体图形的构图要素有：龙、凤，且两者共同组成阿拉伯数字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11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弧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形图案环绕着“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2019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”，“郑州”的字样。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什么是简明？简即简要、简洁；明即明白，清楚。用一个成语来说就是“言简意赅”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再说顺序，会徽，是大会的标志、符号，所以构图要素中，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龙、凤，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是主体，它是抽象的，且含有寓意的，由此，我们可以按照由主到次，再由图形到寓意的逻辑顺序。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我们来看示例</a:t>
            </a:r>
            <a:r>
              <a:rPr lang="en-US" altLang="zh-CN" dirty="0"/>
              <a:t>……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这道题是对语言表达简明连贯得体的综合考查，可见，语言的简明连贯得体，是一体的，是综合的。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小结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PPT…… 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刚刚我们谈了一些如何做到语言简明连贯得体的例子，那么，真正做到语言简明连贯得体，是需要一个长期的训练过程的，并不是说我们做几道题就能解决，那如何训练呢？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最有效的方法就是：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读；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写并修改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读，不仅仅是能读到书中的内容，还要能从中借鉴到诸如逻辑、结构、思路等方面的讲究，品味到语言的精妙。通过慢读，细品，常借鉴，广泛积累，开阔视野，通过读，来促进语言表达的简明、连贯、得体。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举个例子，统编版七年级上中我们学到了莫怀戚的《散步》，作者多处用到了对称句。如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……PPT……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”这个对称句是由两个包含转折关系和因果关系的复句组成，字数不多，但逻辑清晰，于是，有的同学在习作中尝试使用对称句：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这样的借鉴，是不是也达到了简明、连贯的效果了呢？当然，我们不能指望着从某一文中学到简明连贯得体的全部要义，但是，我们不要停下读的脚步，慢慢读，慢慢积累，慢慢总结方法。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当我们从读中总结到方法后，就要应用到实际写作中，在练笔中运用方法，在修改中完善表达。 这就是写并修改。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语言的简明、连贯、得体，不仅仅表现在应用性文章里，写人叙事的文章也有这个要求。该泼墨时泼墨，该收笔时，就要惜墨如金了。平时的练笔，可以写一写评议，可以仿写、改写，比如变诗为文，可以进行句式的变换训练……这都是很好的训练语言简明、连贯、得体的方法。巴金曾说过：“写吧，写吧，只有写，你才能会写。”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写完文章之后，紧跟着要斟酌我们的文字。在修改时，我们不仅仅要关注表达的意思是不是精准，有没有赘余，还要关注句与句、段与段之间的内在逻辑关系是否清晰等等。鲁迅先生曾说：“写完后至少看两遍，竭力将可有可无的字、句、段删去，毫不可惜。”如果说坚持读、写、改，做到语言简明连贯得体的要求指日可待。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我们总结一下，今天我们从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两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个方面对语言的简明、连贯、得体进行了复习：什么是简明、连贯、得体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如何做到语言简明、连贯、得体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，以及</a:t>
            </a:r>
            <a:r>
              <a:rPr lang="zh-CN" altLang="zh-CN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简明、连贯、得体在语言表达中的综合运用</a:t>
            </a:r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希望能为你的备考助一臂之力。</a:t>
            </a:r>
            <a:r>
              <a:rPr lang="zh-CN" altLang="zh-CN" dirty="0">
                <a:effectLst/>
              </a:rPr>
              <a:t>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言简意赅， 第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句，“他蹬，我坐”四个字简洁明了的介绍出了“我”和老王之间是坐车人与骑车人的关系。第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句，“死了”“没出息”五个字就道出了老王在这个世上没有亲人，无依无靠的处境。可以这样说，杨绛先生的语言表达已经达到了“多一字嫌多，少一字嫌少”的出神入化的境界。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总之，“操千曲而后晓声，观千剑而后识器”只要我们不停下读和写的脚步，你一定成功！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最后，我们留一道作业题。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连即连接，贯即贯通，是从句子前后逻辑关系的角度提出的要求，前后衔接要紧密，不能脱节，条理混乱，像链条一样环环相扣，使人容易理解。用一个词语来讲，就是“脉络贯通”。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举个例子，汪曾祺先生的《昆明的雨》中的一段文字：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举这一段共有四句话，这四句话前后衔接紧密，第一句与第二句之间用了“但是”一词，表明两句之间是转折关系。第二句与第三句用了“因为”一词，表明前后是因果关系，说明了“不使人厌烦”的原因。且第三句中间用了“不是”，前后形成对比，又与第二句“并不使人厌烦”相照应。言外之意，就是连绵不断，下起来没完的雨是使人厌烦的。同时，第三句中用了“而且”一词，表示递进关系，不但不使人厌烦，而且不使人气闷。第四句总结上文，昆明雨季里，人很舒服。汪曾祺先生巧用关联词，不仅使语言更加连贯，也使叙述变得曲折生动，读来情趣盎然。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什么是得体？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 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</a:t>
            </a:r>
            <a:endParaRPr lang="en-US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（指上下文的具体语言环境）和（指言语交际时的各种情境条件）之分，“得体”是指语言的运用要注意并适应内外语境的各种要求。用一个成语来说就是“恰如其分”。 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我们有时需要以书面的形式与人交流，或表感谢，或发邀请，或提号召。这些涉及人与人交际的应用文要特别注意表达得体。我们来看一封感谢信。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42AE2B-EA91-4BB3-B51F-D5A6DC5108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FC1CA-80D4-4D9E-BE29-29E92039EC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39ABD-5A71-45BC-A5CC-FF46A93A1E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FC1CA-80D4-4D9E-BE29-29E92039EC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39ABD-5A71-45BC-A5CC-FF46A93A1E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FC1CA-80D4-4D9E-BE29-29E92039EC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39ABD-5A71-45BC-A5CC-FF46A93A1E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685800" marR="0" lvl="2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028700" marR="0" lvl="3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371600" marR="0" lvl="4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>
            <a:lvl1pPr marL="171450" indent="-171450">
              <a:lnSpc>
                <a:spcPct val="130000"/>
              </a:lnSpc>
              <a:buFont typeface="Wingdings" panose="05000000000000000000" pitchFamily="2" charset="2"/>
              <a:buChar char="l"/>
              <a:defRPr sz="12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514350" indent="-171450">
              <a:lnSpc>
                <a:spcPct val="130000"/>
              </a:lnSpc>
              <a:buFont typeface="Wingdings" panose="05000000000000000000" pitchFamily="2" charset="2"/>
              <a:buChar char="l"/>
              <a:defRPr sz="12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857250" indent="-171450">
              <a:lnSpc>
                <a:spcPct val="130000"/>
              </a:lnSpc>
              <a:buFont typeface="Wingdings" panose="05000000000000000000" pitchFamily="2" charset="2"/>
              <a:buChar char="l"/>
              <a:defRPr sz="12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200150" indent="-171450">
              <a:lnSpc>
                <a:spcPct val="130000"/>
              </a:lnSpc>
              <a:buFont typeface="Wingdings" panose="05000000000000000000" pitchFamily="2" charset="2"/>
              <a:buChar char="l"/>
              <a:defRPr sz="12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lnSpc>
                <a:spcPct val="13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166400"/>
            <a:ext cx="3844800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3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FC1CA-80D4-4D9E-BE29-29E92039EC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39ABD-5A71-45BC-A5CC-FF46A93A1E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1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>
            <a:lvl1pPr marL="171450" indent="-17145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514350" indent="-17145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857250" indent="-17145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200150" indent="-17145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543050" indent="-17145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FC1CA-80D4-4D9E-BE29-29E92039EC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39ABD-5A71-45BC-A5CC-FF46A93A1E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FC1CA-80D4-4D9E-BE29-29E92039EC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39ABD-5A71-45BC-A5CC-FF46A93A1E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FC1CA-80D4-4D9E-BE29-29E92039EC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39ABD-5A71-45BC-A5CC-FF46A93A1E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FC1CA-80D4-4D9E-BE29-29E92039EC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39ABD-5A71-45BC-A5CC-FF46A93A1E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FC1CA-80D4-4D9E-BE29-29E92039EC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39ABD-5A71-45BC-A5CC-FF46A93A1E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FC1CA-80D4-4D9E-BE29-29E92039EC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39ABD-5A71-45BC-A5CC-FF46A93A1E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FC1CA-80D4-4D9E-BE29-29E92039EC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39ABD-5A71-45BC-A5CC-FF46A93A1E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8" Type="http://schemas.openxmlformats.org/officeDocument/2006/relationships/theme" Target="../theme/theme2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CFC1CA-80D4-4D9E-BE29-29E92039EC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A39ABD-5A71-45BC-A5CC-FF46A93A1E6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6300" y="456300"/>
            <a:ext cx="8226900" cy="486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6300" y="1136700"/>
            <a:ext cx="8226900" cy="355266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42060" y="1097280"/>
            <a:ext cx="6742430" cy="27622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dirty="0">
                <a:ln w="11430"/>
                <a:solidFill>
                  <a:schemeClr val="accent4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中考基础运用复习指导</a:t>
            </a:r>
            <a:br>
              <a:rPr lang="zh-CN" altLang="en-US" sz="4400" dirty="0">
                <a:ln w="11430"/>
                <a:solidFill>
                  <a:schemeClr val="accent4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</a:br>
            <a:r>
              <a:rPr lang="zh-CN" altLang="en-US" sz="2800" dirty="0">
                <a:solidFill>
                  <a:prstClr val="white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初三年级 语文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ctr"/>
            <a:endParaRPr lang="zh-CN" altLang="en-US" sz="3200" dirty="0">
              <a:solidFill>
                <a:schemeClr val="bg1">
                  <a:lumMod val="95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lang="zh-CN" altLang="en-US" sz="2800" noProof="0" dirty="0">
              <a:solidFill>
                <a:schemeClr val="bg1">
                  <a:lumMod val="95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2798" y="267494"/>
            <a:ext cx="7886700" cy="994172"/>
          </a:xfrm>
        </p:spPr>
        <p:txBody>
          <a:bodyPr>
            <a:normAutofit/>
          </a:bodyPr>
          <a:lstStyle/>
          <a:p>
            <a:r>
              <a:rPr lang="en-US" altLang="zh-CN"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         </a:t>
            </a:r>
            <a:r>
              <a:rPr lang="zh-CN" altLang="en-US"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得    体</a:t>
            </a:r>
            <a:endParaRPr lang="zh-CN" altLang="en-US" sz="32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98394" y="843558"/>
            <a:ext cx="7090030" cy="2304256"/>
          </a:xfrm>
        </p:spPr>
        <p:txBody>
          <a:bodyPr>
            <a:noAutofit/>
          </a:bodyPr>
          <a:lstStyle/>
          <a:p>
            <a:pPr marL="0" indent="0">
              <a:lnSpc>
                <a:spcPts val="2900"/>
              </a:lnSpc>
              <a:buNone/>
            </a:pPr>
            <a:r>
              <a:rPr lang="zh-CN" altLang="zh-CN" sz="22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尊敬的</a:t>
            </a:r>
            <a:r>
              <a:rPr lang="zh-CN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张老师：</a:t>
            </a:r>
            <a:endParaRPr lang="zh-CN" altLang="zh-CN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>
              <a:lnSpc>
                <a:spcPts val="2900"/>
              </a:lnSpc>
              <a:buNone/>
            </a:pPr>
            <a: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zh-CN" sz="22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您好</a:t>
            </a:r>
            <a:r>
              <a:rPr lang="zh-CN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！</a:t>
            </a:r>
            <a:endParaRPr lang="zh-CN" altLang="zh-CN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>
              <a:lnSpc>
                <a:spcPts val="2900"/>
              </a:lnSpc>
              <a:buNone/>
            </a:pPr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zh-CN" sz="22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感谢</a:t>
            </a:r>
            <a:r>
              <a:rPr lang="zh-CN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您为我校做的关于学习方法的讲座。您的</a:t>
            </a:r>
            <a:r>
              <a:rPr lang="zh-CN" altLang="zh-CN" sz="22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独到见解</a:t>
            </a:r>
            <a:r>
              <a:rPr lang="zh-CN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，给我们留下了深刻的印象，您的</a:t>
            </a:r>
            <a:r>
              <a:rPr lang="zh-CN" altLang="zh-CN" sz="22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风趣幽默</a:t>
            </a:r>
            <a:r>
              <a:rPr lang="zh-CN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更是让同学们心生敬佩。我们</a:t>
            </a:r>
            <a:r>
              <a:rPr lang="zh-CN" altLang="zh-CN" sz="22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期待</a:t>
            </a:r>
            <a:r>
              <a:rPr lang="zh-CN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着</a:t>
            </a:r>
            <a:r>
              <a:rPr lang="zh-CN" altLang="zh-CN" sz="22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聆听</a:t>
            </a:r>
            <a:r>
              <a:rPr lang="zh-CN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您的下一次讲座。</a:t>
            </a:r>
            <a:endParaRPr lang="en-US" altLang="zh-CN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>
              <a:lnSpc>
                <a:spcPts val="2800"/>
              </a:lnSpc>
              <a:buNone/>
            </a:pPr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en-US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                </a:t>
            </a:r>
            <a:endParaRPr lang="zh-CN" altLang="zh-CN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35696" y="2931790"/>
            <a:ext cx="20162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此致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26746" y="3291830"/>
            <a:ext cx="20162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敬礼！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90252" y="3437007"/>
            <a:ext cx="50760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北京市第八十中学管庄分校学生会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76056" y="3795886"/>
            <a:ext cx="20162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2020</a:t>
            </a:r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27</a:t>
            </a:r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22399" y="425450"/>
            <a:ext cx="4403258" cy="994172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zh-CN"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如何做到简明</a:t>
            </a:r>
            <a:endParaRPr lang="zh-CN" altLang="en-US" sz="32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59632" y="1419622"/>
            <a:ext cx="7128792" cy="2304256"/>
          </a:xfrm>
        </p:spPr>
        <p:txBody>
          <a:bodyPr>
            <a:no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zh-CN" altLang="zh-CN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精炼</a:t>
            </a:r>
            <a:endParaRPr lang="en-US" altLang="zh-CN" sz="3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zh-CN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不重复</a:t>
            </a:r>
            <a:endParaRPr lang="en-US" altLang="zh-CN" sz="3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zh-CN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不啰唆</a:t>
            </a:r>
            <a:endParaRPr lang="zh-CN" altLang="zh-CN" sz="3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71600" y="699542"/>
            <a:ext cx="7416824" cy="2304256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（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2015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年北京</a:t>
            </a:r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学校准备组织同学们去博物馆参观。下面是某博物馆参观须知，请你以班长的身份，依据“参观须知”向同学们提出要求。（要求：用“既……又……”的句式，限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字以内）</a:t>
            </a:r>
            <a:endParaRPr lang="zh-CN" altLang="zh-CN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zh-CN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博物馆参观须知</a:t>
            </a:r>
            <a:endParaRPr lang="zh-CN" altLang="zh-CN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参观时请勿大声喧哗、追跑打闹，手机设置为静音，以免影响他人参观。</a:t>
            </a:r>
            <a:endParaRPr lang="en-US" altLang="zh-CN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爱护馆内展品，请勿触摸、拍照，以免损坏展品。</a:t>
            </a:r>
            <a:endParaRPr lang="zh-CN" altLang="zh-CN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71600" y="1333674"/>
            <a:ext cx="7416824" cy="230425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参观时</a:t>
            </a:r>
            <a:r>
              <a:rPr lang="zh-CN" altLang="zh-CN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既</a:t>
            </a:r>
            <a:r>
              <a:rPr lang="zh-CN" altLang="zh-CN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不要大声喧哗、追跑打闹，手机设置为静音，以免影响他人参观。</a:t>
            </a:r>
            <a:r>
              <a:rPr lang="zh-CN" altLang="zh-CN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又</a:t>
            </a:r>
            <a:r>
              <a:rPr lang="zh-CN" altLang="zh-CN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要爱护馆内展品，不要触摸、拍照，以免损坏展品。</a:t>
            </a:r>
            <a:endParaRPr lang="zh-CN" altLang="zh-CN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2478383" y="339502"/>
            <a:ext cx="4403258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zh-CN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如何做到简明</a:t>
            </a:r>
            <a:endParaRPr lang="zh-CN" altLang="en-US" sz="32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0371" y="520204"/>
            <a:ext cx="4403258" cy="994172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zh-CN"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如何做到简明</a:t>
            </a:r>
            <a:endParaRPr lang="zh-CN" altLang="en-US" sz="32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47664" y="1514376"/>
            <a:ext cx="4403258" cy="230425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zh-CN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参观时请勿大声喧哗、追跑打闹，手机设置为静音，以免影响他人参观。</a:t>
            </a:r>
            <a:endParaRPr lang="zh-CN" altLang="zh-CN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endParaRPr lang="zh-CN" altLang="zh-CN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内容占位符 2"/>
          <p:cNvSpPr txBox="1"/>
          <p:nvPr/>
        </p:nvSpPr>
        <p:spPr>
          <a:xfrm>
            <a:off x="6228184" y="1995686"/>
            <a:ext cx="3312368" cy="23042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40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静</a:t>
            </a:r>
            <a:endParaRPr lang="zh-CN" altLang="zh-CN" sz="4000" dirty="0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19672" y="1707654"/>
            <a:ext cx="4403258" cy="230425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zh-CN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爱护馆内展品，请勿触摸、拍照，以免损坏展品。</a:t>
            </a:r>
            <a:endParaRPr lang="zh-CN" altLang="zh-CN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endParaRPr lang="zh-CN" altLang="zh-CN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内容占位符 2"/>
          <p:cNvSpPr txBox="1"/>
          <p:nvPr/>
        </p:nvSpPr>
        <p:spPr>
          <a:xfrm>
            <a:off x="6022930" y="1923678"/>
            <a:ext cx="3312368" cy="23042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爱护展品</a:t>
            </a:r>
            <a:endParaRPr lang="zh-CN" altLang="zh-CN" sz="3600" dirty="0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2370371" y="520204"/>
            <a:ext cx="4403258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zh-CN"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如何做到简明</a:t>
            </a:r>
            <a:endParaRPr lang="zh-CN" altLang="en-US" sz="32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419622"/>
            <a:ext cx="8208912" cy="2304256"/>
          </a:xfrm>
        </p:spPr>
        <p:txBody>
          <a:bodyPr>
            <a:noAutofit/>
          </a:bodyPr>
          <a:lstStyle/>
          <a:p>
            <a:pPr marL="0" indent="457200">
              <a:lnSpc>
                <a:spcPct val="150000"/>
              </a:lnSpc>
              <a:buNone/>
            </a:pPr>
            <a:r>
              <a:rPr lang="zh-CN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既静，又爱护展品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2370371" y="520204"/>
            <a:ext cx="4403258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zh-CN"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如何做到简明</a:t>
            </a:r>
            <a:endParaRPr lang="zh-CN" altLang="en-US" sz="32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419622"/>
            <a:ext cx="8208912" cy="2304256"/>
          </a:xfrm>
        </p:spPr>
        <p:txBody>
          <a:bodyPr>
            <a:noAutofit/>
          </a:bodyPr>
          <a:lstStyle/>
          <a:p>
            <a:pPr marL="0" indent="457200">
              <a:lnSpc>
                <a:spcPct val="150000"/>
              </a:lnSpc>
              <a:buNone/>
            </a:pPr>
            <a:r>
              <a:rPr lang="zh-CN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既静，又爱护展品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3630" y="2228005"/>
            <a:ext cx="7176740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参观博物馆时，大家既要保持安静，又要爱护展品。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2370371" y="520204"/>
            <a:ext cx="4403258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zh-CN"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如何做到简明</a:t>
            </a:r>
            <a:endParaRPr lang="zh-CN" altLang="en-US" sz="32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419622"/>
            <a:ext cx="8208912" cy="2304256"/>
          </a:xfrm>
        </p:spPr>
        <p:txBody>
          <a:bodyPr>
            <a:noAutofit/>
          </a:bodyPr>
          <a:lstStyle/>
          <a:p>
            <a:pPr marL="0" indent="457200">
              <a:lnSpc>
                <a:spcPct val="150000"/>
              </a:lnSpc>
              <a:buNone/>
            </a:pPr>
            <a:r>
              <a:rPr lang="zh-CN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既静，又爱护展品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3630" y="2228005"/>
            <a:ext cx="7176740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参观博物馆时，大家既要保持安静，又要爱护展品。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3630" y="3092101"/>
            <a:ext cx="7908850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参观时，大家既要保持安静，又要爱护展品。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个字）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2370371" y="520204"/>
            <a:ext cx="4403258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zh-CN"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如何做到简明</a:t>
            </a:r>
            <a:endParaRPr lang="zh-CN" altLang="en-US" sz="32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89103" y="443260"/>
            <a:ext cx="4965793" cy="994172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小结</a:t>
            </a:r>
            <a:r>
              <a:rPr lang="en-US" altLang="zh-CN"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</a:t>
            </a:r>
            <a:r>
              <a:rPr lang="zh-CN" altLang="zh-CN"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如何做到简明</a:t>
            </a:r>
            <a:endParaRPr lang="zh-CN" altLang="en-US" sz="32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内容占位符 2"/>
          <p:cNvSpPr txBox="1"/>
          <p:nvPr/>
        </p:nvSpPr>
        <p:spPr>
          <a:xfrm>
            <a:off x="1259632" y="1419622"/>
            <a:ext cx="7128792" cy="23042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精炼</a:t>
            </a:r>
            <a:endParaRPr lang="en-US" altLang="zh-CN" sz="3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不重复</a:t>
            </a:r>
            <a:endParaRPr lang="en-US" altLang="zh-CN" sz="3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不啰唆</a:t>
            </a:r>
            <a:endParaRPr lang="zh-CN" altLang="zh-CN" sz="3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1640" y="1563638"/>
            <a:ext cx="6742430" cy="9492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dirty="0">
                <a:ln w="11430"/>
                <a:solidFill>
                  <a:schemeClr val="accent4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语言的简明、连贯、得体</a:t>
            </a:r>
            <a:endParaRPr lang="zh-CN" altLang="en-US" sz="2800" noProof="0" dirty="0">
              <a:solidFill>
                <a:schemeClr val="bg1">
                  <a:lumMod val="95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27784" y="497458"/>
            <a:ext cx="4403258" cy="994172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zh-CN"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如何做到</a:t>
            </a:r>
            <a:r>
              <a:rPr lang="zh-CN" altLang="en-US"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连贯</a:t>
            </a:r>
            <a:endParaRPr lang="zh-CN" altLang="en-US" sz="32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内容占位符 2"/>
          <p:cNvSpPr txBox="1"/>
          <p:nvPr/>
        </p:nvSpPr>
        <p:spPr>
          <a:xfrm>
            <a:off x="1763688" y="1662708"/>
            <a:ext cx="5760640" cy="23042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分清</a:t>
            </a:r>
            <a:r>
              <a:rPr lang="zh-CN" altLang="zh-CN" sz="30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逻辑</a:t>
            </a:r>
            <a:r>
              <a:rPr lang="zh-CN" altLang="zh-CN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关系</a:t>
            </a:r>
            <a:endParaRPr lang="en-US" altLang="zh-CN" sz="3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分清</a:t>
            </a:r>
            <a:r>
              <a:rPr lang="zh-CN" altLang="zh-CN" sz="30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层次</a:t>
            </a:r>
            <a:endParaRPr lang="en-US" altLang="zh-CN" sz="3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分清</a:t>
            </a:r>
            <a:r>
              <a:rPr lang="zh-CN" altLang="zh-CN" sz="30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对应</a:t>
            </a:r>
            <a:r>
              <a:rPr lang="zh-CN" altLang="zh-CN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关系</a:t>
            </a:r>
            <a:endParaRPr lang="zh-CN" altLang="zh-CN" sz="3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59632" y="555526"/>
            <a:ext cx="6840760" cy="230425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1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（</a:t>
            </a:r>
            <a:r>
              <a:rPr lang="en-US" altLang="zh-CN" sz="1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2018</a:t>
            </a:r>
            <a:r>
              <a:rPr lang="zh-CN" altLang="en-US" sz="1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北京）</a:t>
            </a:r>
            <a:r>
              <a:rPr lang="zh-CN" altLang="zh-CN" sz="1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画线句子作为这段文字的总结句，有一处表达欠妥，请你加以修改。</a:t>
            </a:r>
            <a:endParaRPr lang="zh-CN" altLang="zh-CN" sz="1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zh-CN" sz="1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第二次鸦片战争期间，英法联军攻入北京，闯进圆明园。他们被园内琳琅满目的珍宝震惊了，争先恐后大肆</a:t>
            </a:r>
            <a:r>
              <a:rPr lang="zh-CN" altLang="zh-CN" sz="18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抢夺</a:t>
            </a:r>
            <a:r>
              <a:rPr lang="zh-CN" altLang="zh-CN" sz="1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。园内能拿走的东西，他们通通掠走；实在运不走的，他们就疯狂</a:t>
            </a:r>
            <a:r>
              <a:rPr lang="zh-CN" altLang="zh-CN" sz="18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打砸</a:t>
            </a:r>
            <a:r>
              <a:rPr lang="zh-CN" altLang="zh-CN" sz="1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。据粗略统计，</a:t>
            </a:r>
            <a:r>
              <a:rPr lang="zh-CN" altLang="en-US" sz="1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被</a:t>
            </a:r>
            <a:r>
              <a:rPr lang="zh-CN" altLang="zh-CN" sz="1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掠走的文物——上至先秦下至清朝的各种奇珍异宝有</a:t>
            </a:r>
            <a:r>
              <a:rPr lang="en-US" altLang="zh-CN" sz="1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100</a:t>
            </a:r>
            <a:r>
              <a:rPr lang="zh-CN" altLang="zh-CN" sz="1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多万件。为了销毁证据，侵略者</a:t>
            </a:r>
            <a:r>
              <a:rPr lang="zh-CN" altLang="zh-CN" sz="18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纵火焚烧</a:t>
            </a:r>
            <a:r>
              <a:rPr lang="zh-CN" altLang="zh-CN" sz="1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圆明园。大火烧了三天三夜，往日辉煌的宫殿、参天的古树，都化为灰烬。</a:t>
            </a:r>
            <a:r>
              <a:rPr lang="zh-CN" altLang="zh-CN" sz="1800" u="sng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就</a:t>
            </a:r>
            <a:r>
              <a:rPr lang="zh-CN" altLang="zh-CN" sz="1800" u="sng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这样</a:t>
            </a:r>
            <a:r>
              <a:rPr lang="zh-CN" altLang="zh-CN" sz="1800" u="sng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，英法联军连抢带砸，使圆明园遭受了毁灭性的破坏。</a:t>
            </a:r>
            <a:endParaRPr lang="zh-CN" altLang="zh-CN" sz="1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15616" y="555526"/>
            <a:ext cx="6912768" cy="230425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①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第二次鸦片战争期间，英法联军攻入北京，</a:t>
            </a:r>
            <a:r>
              <a:rPr lang="zh-CN" altLang="zh-CN" sz="20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闯进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圆明园。</a:t>
            </a:r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②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他们被园内琳琅满目的珍宝震惊了，争先恐后大肆</a:t>
            </a:r>
            <a:r>
              <a:rPr lang="zh-CN" altLang="zh-CN" sz="20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抢夺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③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园内能拿走的东西，他们通通掠走；实在运不走的，他们就疯狂</a:t>
            </a:r>
            <a:r>
              <a:rPr lang="zh-CN" altLang="zh-CN" sz="20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打砸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④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据粗略统计，</a:t>
            </a:r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被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掠走的文物——上至先秦下至清朝的各种奇珍异宝有</a:t>
            </a:r>
            <a:r>
              <a:rPr lang="en-US" altLang="zh-CN" sz="20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100</a:t>
            </a:r>
            <a:r>
              <a:rPr lang="zh-CN" altLang="zh-CN" sz="20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多万件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⑤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为了销毁证据，侵略者</a:t>
            </a:r>
            <a:r>
              <a:rPr lang="zh-CN" altLang="zh-CN" sz="20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纵火焚烧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圆明园。</a:t>
            </a:r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⑥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大火烧了三天三夜，往日辉煌的宫殿、参天的古树，都</a:t>
            </a:r>
            <a:r>
              <a:rPr lang="zh-CN" altLang="zh-CN" sz="20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化为灰烬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⑦</a:t>
            </a:r>
            <a:r>
              <a:rPr lang="zh-CN" altLang="zh-CN" sz="2000" u="sng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就</a:t>
            </a:r>
            <a:r>
              <a:rPr lang="zh-CN" altLang="zh-CN" sz="2000" u="sng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这样</a:t>
            </a:r>
            <a:r>
              <a:rPr lang="zh-CN" altLang="zh-CN" sz="2000" u="sng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，英法联军连抢带砸，使圆明园遭受了毁灭性的破坏。</a:t>
            </a:r>
            <a:endParaRPr lang="zh-CN" altLang="zh-CN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7594" y="987574"/>
            <a:ext cx="7308812" cy="230425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zh-CN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就这样，英法联军</a:t>
            </a:r>
            <a:r>
              <a:rPr lang="zh-CN" altLang="zh-CN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连抢带砸</a:t>
            </a:r>
            <a:r>
              <a:rPr lang="zh-CN" altLang="zh-CN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，使圆明园遭受了毁灭性的破坏。</a:t>
            </a:r>
            <a:endParaRPr lang="en-US" altLang="zh-CN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就这样，英法联军</a:t>
            </a:r>
            <a:r>
              <a:rPr lang="zh-CN" altLang="zh-CN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抢、砸、烧</a:t>
            </a:r>
            <a:r>
              <a:rPr lang="zh-CN" altLang="zh-CN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，使圆明园遭受了毁灭性的破坏。</a:t>
            </a:r>
            <a:endParaRPr lang="zh-CN" altLang="zh-CN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19660" y="555526"/>
            <a:ext cx="6840760" cy="2304256"/>
          </a:xfrm>
        </p:spPr>
        <p:txBody>
          <a:bodyPr>
            <a:noAutofit/>
          </a:bodyPr>
          <a:lstStyle/>
          <a:p>
            <a:pPr marL="0" indent="0">
              <a:lnSpc>
                <a:spcPts val="3400"/>
              </a:lnSpc>
              <a:buNone/>
            </a:pPr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（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2019</a:t>
            </a:r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重庆）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将下面的句子组成一段连贯的话，排序合理的一项是</a:t>
            </a:r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   ）</a:t>
            </a:r>
            <a:endParaRPr lang="en-US" altLang="zh-CN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>
              <a:lnSpc>
                <a:spcPts val="3400"/>
              </a:lnSpc>
              <a:buNone/>
            </a:pP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①实际上，猪是很聪明的动物，“智商”远高于牛、羊等家畜。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②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然而，事实并非如此。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③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例如，英国曾有一头小猪，在六个月大的时候，就具备了与人握手、从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数到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8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等技能。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④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人们常用笨得像猪形容某人很愚笨。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⑤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科学家还认为，猪与狗、黑猩猩、人类等高智商物种一样，具有认知能力。</a:t>
            </a:r>
            <a:endParaRPr lang="en-US" altLang="zh-CN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zh-CN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19660" y="3795886"/>
            <a:ext cx="784887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A.④②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①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⑤③</a:t>
            </a:r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B.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①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②③⑤④</a:t>
            </a:r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C.④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①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②③⑤ D.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①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②⑤③④</a:t>
            </a:r>
            <a:endParaRPr lang="zh-CN" altLang="zh-CN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03648" y="411510"/>
            <a:ext cx="7056784" cy="230425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①</a:t>
            </a:r>
            <a:r>
              <a:rPr lang="zh-CN" altLang="zh-CN" sz="22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实际上</a:t>
            </a:r>
            <a:r>
              <a:rPr lang="zh-CN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，猪是很聪明的动物，“智商”远高于牛、羊等家畜。</a:t>
            </a:r>
            <a: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②</a:t>
            </a:r>
            <a:r>
              <a:rPr lang="zh-CN" altLang="zh-CN" sz="22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然而</a:t>
            </a:r>
            <a:r>
              <a:rPr lang="zh-CN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zh-CN" sz="22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事实并非如此</a:t>
            </a:r>
            <a:r>
              <a:rPr lang="zh-CN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③</a:t>
            </a:r>
            <a:r>
              <a:rPr lang="zh-CN" altLang="zh-CN" sz="22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例如</a:t>
            </a:r>
            <a:r>
              <a:rPr lang="zh-CN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，英国曾有一头小猪，在六个月大的时候，就具备了与人握手、从</a:t>
            </a:r>
            <a: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zh-CN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数到</a:t>
            </a:r>
            <a: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8</a:t>
            </a:r>
            <a:r>
              <a:rPr lang="zh-CN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等技能。</a:t>
            </a:r>
            <a: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④</a:t>
            </a:r>
            <a:r>
              <a:rPr lang="zh-CN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人们常用笨得像猪形容某人很</a:t>
            </a:r>
            <a:r>
              <a:rPr lang="zh-CN" altLang="zh-CN" sz="22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愚笨</a:t>
            </a:r>
            <a:r>
              <a:rPr lang="zh-CN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⑤</a:t>
            </a:r>
            <a:r>
              <a:rPr lang="zh-CN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科学家</a:t>
            </a:r>
            <a:r>
              <a:rPr lang="zh-CN" altLang="zh-CN" sz="22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还认为</a:t>
            </a:r>
            <a:r>
              <a:rPr lang="zh-CN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，猪与狗、黑猩猩、人类等高智商物种一样，具有认知能力。</a:t>
            </a:r>
            <a:endParaRPr lang="en-US" altLang="zh-CN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19672" y="3507854"/>
            <a:ext cx="5184576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A.④②</a:t>
            </a:r>
            <a:r>
              <a:rPr lang="zh-CN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①</a:t>
            </a:r>
            <a: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⑤③</a:t>
            </a:r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B.</a:t>
            </a:r>
            <a:r>
              <a:rPr lang="zh-CN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①</a:t>
            </a:r>
            <a: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②③⑤④</a:t>
            </a:r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endParaRPr lang="en-US" altLang="zh-CN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C.④</a:t>
            </a:r>
            <a:r>
              <a:rPr lang="zh-CN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①</a:t>
            </a:r>
            <a: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②③⑤    D.</a:t>
            </a:r>
            <a:r>
              <a:rPr lang="zh-CN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①</a:t>
            </a:r>
            <a: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②⑤③④</a:t>
            </a:r>
            <a:endParaRPr lang="zh-CN" altLang="zh-CN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03648" y="411510"/>
            <a:ext cx="7056784" cy="230425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①</a:t>
            </a:r>
            <a:r>
              <a:rPr lang="zh-CN" altLang="zh-CN" sz="22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实际上</a:t>
            </a:r>
            <a:r>
              <a:rPr lang="zh-CN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，猪是很聪明的动物，“智商”远高于牛、羊等家畜。</a:t>
            </a:r>
            <a: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②</a:t>
            </a:r>
            <a:r>
              <a:rPr lang="zh-CN" altLang="zh-CN" sz="22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然而</a:t>
            </a:r>
            <a:r>
              <a:rPr lang="zh-CN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zh-CN" sz="22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事实并非如此</a:t>
            </a:r>
            <a:r>
              <a:rPr lang="zh-CN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③</a:t>
            </a:r>
            <a:r>
              <a:rPr lang="zh-CN" altLang="zh-CN" sz="22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例如</a:t>
            </a:r>
            <a:r>
              <a:rPr lang="zh-CN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，英国曾有一头小猪，在六个月大的时候，就具备了与人握手、从</a:t>
            </a:r>
            <a: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zh-CN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数到</a:t>
            </a:r>
            <a: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8</a:t>
            </a:r>
            <a:r>
              <a:rPr lang="zh-CN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等技能。</a:t>
            </a:r>
            <a: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④</a:t>
            </a:r>
            <a:r>
              <a:rPr lang="zh-CN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人们常用笨得像猪形容某人很</a:t>
            </a:r>
            <a:r>
              <a:rPr lang="zh-CN" altLang="zh-CN" sz="22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愚笨</a:t>
            </a:r>
            <a:r>
              <a:rPr lang="zh-CN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⑤</a:t>
            </a:r>
            <a:r>
              <a:rPr lang="zh-CN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科学家</a:t>
            </a:r>
            <a:r>
              <a:rPr lang="zh-CN" altLang="zh-CN" sz="22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还认为</a:t>
            </a:r>
            <a:r>
              <a:rPr lang="zh-CN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，猪与狗、黑猩猩、人类等高智商物种一样，具有认知能力。</a:t>
            </a:r>
            <a:endParaRPr lang="en-US" altLang="zh-CN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19672" y="3507854"/>
            <a:ext cx="5184576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A.④②</a:t>
            </a:r>
            <a:r>
              <a:rPr lang="zh-CN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①</a:t>
            </a:r>
            <a: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⑤③</a:t>
            </a:r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B.</a:t>
            </a:r>
            <a:r>
              <a:rPr lang="zh-CN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①</a:t>
            </a:r>
            <a: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②③⑤④</a:t>
            </a:r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endParaRPr lang="en-US" altLang="zh-CN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C.④</a:t>
            </a:r>
            <a:r>
              <a:rPr lang="zh-CN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①</a:t>
            </a:r>
            <a: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②③⑤    D.</a:t>
            </a:r>
            <a:r>
              <a:rPr lang="zh-CN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①</a:t>
            </a:r>
            <a: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②⑤③④</a:t>
            </a:r>
            <a:endParaRPr lang="zh-CN" altLang="zh-CN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1475656" y="3219822"/>
            <a:ext cx="14401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4800" dirty="0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39752" y="641474"/>
            <a:ext cx="4896544" cy="994172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小结</a:t>
            </a:r>
            <a:r>
              <a:rPr lang="en-US" altLang="zh-CN"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</a:t>
            </a:r>
            <a:r>
              <a:rPr lang="zh-CN" altLang="zh-CN"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如何做到</a:t>
            </a:r>
            <a:r>
              <a:rPr lang="zh-CN" altLang="en-US"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连贯</a:t>
            </a:r>
            <a:endParaRPr lang="zh-CN" altLang="en-US" sz="32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07704" y="1662708"/>
            <a:ext cx="5760640" cy="2304256"/>
          </a:xfrm>
        </p:spPr>
        <p:txBody>
          <a:bodyPr>
            <a:no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zh-CN" altLang="zh-CN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分清</a:t>
            </a:r>
            <a:r>
              <a:rPr lang="zh-CN" altLang="zh-CN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逻辑</a:t>
            </a:r>
            <a:r>
              <a:rPr lang="zh-CN" altLang="zh-CN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关系</a:t>
            </a:r>
            <a:endParaRPr lang="en-US" altLang="zh-CN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zh-CN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分清</a:t>
            </a:r>
            <a:r>
              <a:rPr lang="zh-CN" altLang="zh-CN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层次</a:t>
            </a:r>
            <a:endParaRPr lang="en-US" altLang="zh-CN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zh-CN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分清</a:t>
            </a:r>
            <a:r>
              <a:rPr lang="zh-CN" altLang="zh-CN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对应</a:t>
            </a:r>
            <a:r>
              <a:rPr lang="zh-CN" altLang="zh-CN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关系</a:t>
            </a:r>
            <a:endParaRPr lang="zh-CN" altLang="zh-CN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27784" y="339502"/>
            <a:ext cx="4403258" cy="994172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zh-CN"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如何做到</a:t>
            </a:r>
            <a:r>
              <a:rPr lang="zh-CN" altLang="en-US"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得体</a:t>
            </a:r>
            <a:endParaRPr lang="zh-CN" altLang="en-US" sz="32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13289" y="1203598"/>
            <a:ext cx="2232248" cy="230425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zh-CN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目的</a:t>
            </a:r>
            <a:endParaRPr lang="en-US" altLang="zh-CN" dirty="0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对象</a:t>
            </a:r>
            <a:endParaRPr lang="en-US" altLang="zh-CN" dirty="0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场合</a:t>
            </a:r>
            <a:endParaRPr lang="en-US" altLang="zh-CN" dirty="0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礼貌</a:t>
            </a:r>
            <a:endParaRPr lang="zh-CN" altLang="zh-CN" dirty="0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15616" y="627534"/>
            <a:ext cx="7344816" cy="230425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2019</a:t>
            </a:r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哈尔滨）</a:t>
            </a:r>
            <a:r>
              <a:rPr lang="zh-CN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下列情境下，语言表达最准确、得体的一项是</a:t>
            </a:r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   ） </a:t>
            </a:r>
            <a: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endParaRPr lang="en-US" altLang="zh-CN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［情境］一位顾客到某品牌专卖店购买相机，他对店里的相机都不满意。售货员小李说：“仓库里有刚到货的新型号相机，如果您想看看，我让人尽快送来。”顾客说：“我只能等半个小时。”于是小李给仓库送货员小张打电话说：</a:t>
            </a:r>
            <a:b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br>
            <a:endParaRPr lang="zh-CN" altLang="zh-CN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47864" y="699542"/>
            <a:ext cx="5366420" cy="994172"/>
          </a:xfrm>
          <a:ln>
            <a:noFill/>
          </a:ln>
        </p:spPr>
        <p:txBody>
          <a:bodyPr>
            <a:normAutofit/>
          </a:bodyPr>
          <a:lstStyle/>
          <a:p>
            <a:r>
              <a:rPr lang="zh-CN" altLang="en-US" sz="3200" b="1" dirty="0">
                <a:ln w="9525" cmpd="sng">
                  <a:solidFill>
                    <a:srgbClr val="532476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200" dirty="0">
              <a:ln w="9525" cmpd="sng">
                <a:solidFill>
                  <a:srgbClr val="532476"/>
                </a:solidFill>
                <a:prstDash val="solid"/>
                <a:miter lim="800000"/>
              </a:ln>
              <a:solidFill>
                <a:srgbClr val="FFFF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23628" y="1444054"/>
            <a:ext cx="6696744" cy="2255392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60000"/>
              </a:lnSpc>
              <a:buFont typeface="Wingdings" panose="05000000000000000000" pitchFamily="2" charset="2"/>
              <a:buChar char="l"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什么是简明、连贯、得体</a:t>
            </a:r>
            <a:r>
              <a:rPr lang="en-US" alt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;</a:t>
            </a:r>
            <a:endParaRPr lang="zh-CN" altLang="zh-CN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60000"/>
              </a:lnSpc>
              <a:buFont typeface="Wingdings" panose="05000000000000000000" pitchFamily="2" charset="2"/>
              <a:buChar char="l"/>
            </a:pPr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如何做到语言简明、连贯、得体</a:t>
            </a:r>
            <a:r>
              <a:rPr lang="en-US" alt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;</a:t>
            </a:r>
            <a:endParaRPr lang="en-US" altLang="zh-CN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60000"/>
              </a:lnSpc>
              <a:buFont typeface="Wingdings" panose="05000000000000000000" pitchFamily="2" charset="2"/>
              <a:buChar char="l"/>
            </a:pPr>
            <a:r>
              <a:rPr lang="en-US" alt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简明、连贯、得体在语言表达中的综合</a:t>
            </a:r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体现。</a:t>
            </a:r>
            <a:endParaRPr lang="zh-CN" altLang="zh-CN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60000"/>
              </a:lnSpc>
              <a:buFont typeface="Wingdings" panose="05000000000000000000" pitchFamily="2" charset="2"/>
              <a:buChar char="l"/>
            </a:pPr>
            <a:endParaRPr lang="zh-CN" altLang="zh-CN" sz="32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15616" y="843558"/>
            <a:ext cx="7380820" cy="2304256"/>
          </a:xfrm>
        </p:spPr>
        <p:txBody>
          <a:bodyPr>
            <a:noAutofit/>
          </a:bodyPr>
          <a:lstStyle/>
          <a:p>
            <a:pPr marL="0" indent="0">
              <a:lnSpc>
                <a:spcPts val="3100"/>
              </a:lnSpc>
              <a:buNone/>
            </a:pP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A.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“小张，你赶紧把刚到货的新型号相机送几台来，有顾客想要看。你快点，别耽误了我卖货，影响了我的收入。”</a:t>
            </a:r>
            <a:endParaRPr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>
              <a:lnSpc>
                <a:spcPts val="3100"/>
              </a:lnSpc>
              <a:buNone/>
            </a:pP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B.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“小张，现在店里的旧型号相机卖得不好，你把刚到货的新型号相机送几台来。你别着急，路上注意安全。”</a:t>
            </a:r>
            <a:endParaRPr lang="en-US" altLang="zh-CN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>
              <a:lnSpc>
                <a:spcPts val="3100"/>
              </a:lnSpc>
              <a:buNone/>
            </a:pP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C.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“小张，你务必在半小时内把刚到货的新型号相机送几台来。耽误了卖货，老板扣你工资，别说我没提醒你。”</a:t>
            </a:r>
            <a:endParaRPr lang="zh-CN" altLang="zh-CN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>
              <a:lnSpc>
                <a:spcPts val="3100"/>
              </a:lnSpc>
              <a:buNone/>
            </a:pP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D.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“小张，请你在半小时之内把刚到货的新型号相机送几台来，有顾客等着看。辛苦你了，谢谢！”</a:t>
            </a:r>
            <a:endParaRPr lang="zh-CN" altLang="zh-CN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75656" y="1397129"/>
            <a:ext cx="4176464" cy="230425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A.</a:t>
            </a:r>
            <a:r>
              <a:rPr lang="zh-CN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“小张，你赶紧把刚到货的新型号相机送几台来，有顾客想要看。</a:t>
            </a:r>
            <a:r>
              <a:rPr lang="zh-CN" altLang="zh-CN" sz="24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你快点，别耽误了我卖货，影响了我的收入。</a:t>
            </a:r>
            <a:r>
              <a:rPr lang="zh-CN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endParaRPr lang="en-US" altLang="zh-CN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>
              <a:lnSpc>
                <a:spcPts val="3100"/>
              </a:lnSpc>
              <a:buNone/>
            </a:pPr>
            <a:endParaRPr lang="zh-CN" altLang="zh-CN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4168" y="1518652"/>
            <a:ext cx="432048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不顾</a:t>
            </a:r>
            <a:endParaRPr lang="en-US" altLang="zh-CN" sz="3200" dirty="0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场合</a:t>
            </a:r>
            <a:endParaRPr lang="en-US" altLang="zh-CN" sz="3200" dirty="0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对象</a:t>
            </a:r>
            <a:endParaRPr lang="en-US" altLang="zh-CN" sz="3200" dirty="0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礼貌</a:t>
            </a:r>
            <a:endParaRPr lang="zh-CN" altLang="en-US" sz="3200" dirty="0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35696" y="1419622"/>
            <a:ext cx="3852428" cy="230425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B.</a:t>
            </a:r>
            <a:r>
              <a:rPr lang="zh-CN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“小张，现在店里的旧型号相机卖得不好，你把刚到货的新型号相机送几台来。</a:t>
            </a:r>
            <a:r>
              <a:rPr lang="zh-CN" altLang="zh-CN" sz="24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你别着急</a:t>
            </a:r>
            <a:r>
              <a:rPr lang="zh-CN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，路上注意安全。”</a:t>
            </a:r>
            <a:endParaRPr lang="en-US" altLang="zh-CN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84168" y="2033141"/>
            <a:ext cx="43204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不顾</a:t>
            </a:r>
            <a:endParaRPr lang="en-US" altLang="zh-CN" sz="3200" dirty="0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目的</a:t>
            </a:r>
            <a:endParaRPr lang="zh-CN" altLang="en-US" sz="3200" dirty="0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47664" y="1505486"/>
            <a:ext cx="4284476" cy="2304256"/>
          </a:xfrm>
        </p:spPr>
        <p:txBody>
          <a:bodyPr>
            <a:noAutofit/>
          </a:bodyPr>
          <a:lstStyle/>
          <a:p>
            <a:pPr marL="0" indent="0">
              <a:lnSpc>
                <a:spcPts val="3100"/>
              </a:lnSpc>
              <a:buNone/>
            </a:pPr>
            <a:r>
              <a:rPr lang="en-US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C.</a:t>
            </a:r>
            <a:r>
              <a:rPr lang="zh-CN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“小张，你</a:t>
            </a:r>
            <a:r>
              <a:rPr lang="zh-CN" altLang="zh-CN" sz="24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务必</a:t>
            </a:r>
            <a:r>
              <a:rPr lang="zh-CN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在半小时内把刚到货的新型号相机送几台来。</a:t>
            </a:r>
            <a:r>
              <a:rPr lang="zh-CN" altLang="zh-CN" sz="24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耽误了卖货，老板扣你工资，别说我没提醒你。</a:t>
            </a:r>
            <a:r>
              <a:rPr lang="zh-CN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endParaRPr lang="zh-CN" altLang="zh-CN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12160" y="1442115"/>
            <a:ext cx="432048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不顾</a:t>
            </a:r>
            <a:endParaRPr lang="en-US" altLang="zh-CN" sz="3200" dirty="0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场合</a:t>
            </a:r>
            <a:endParaRPr lang="en-US" altLang="zh-CN" sz="3200" dirty="0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对象</a:t>
            </a:r>
            <a:endParaRPr lang="en-US" altLang="zh-CN" sz="3200" dirty="0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礼貌</a:t>
            </a:r>
            <a:endParaRPr lang="zh-CN" altLang="en-US" sz="3200" dirty="0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63688" y="1373743"/>
            <a:ext cx="4140460" cy="230425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D.</a:t>
            </a:r>
            <a:r>
              <a:rPr lang="zh-CN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“小张，</a:t>
            </a:r>
            <a:r>
              <a:rPr lang="zh-CN" altLang="zh-CN" sz="24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请</a:t>
            </a:r>
            <a:r>
              <a:rPr lang="zh-CN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你在</a:t>
            </a:r>
            <a:r>
              <a:rPr lang="zh-CN" altLang="zh-CN" sz="24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半小时之内</a:t>
            </a:r>
            <a:r>
              <a:rPr lang="zh-CN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把刚到货的新型号相机送几台来，有顾客等着看。</a:t>
            </a:r>
            <a:r>
              <a:rPr lang="zh-CN" altLang="zh-CN" sz="24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辛苦你了</a:t>
            </a:r>
            <a:r>
              <a:rPr lang="zh-CN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zh-CN" sz="24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谢谢</a:t>
            </a:r>
            <a:r>
              <a:rPr lang="zh-CN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！”</a:t>
            </a:r>
            <a:endParaRPr lang="zh-CN" altLang="zh-CN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56176" y="1491630"/>
            <a:ext cx="432048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目的</a:t>
            </a:r>
            <a:endParaRPr lang="en-US" altLang="zh-CN" sz="3200" dirty="0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对象</a:t>
            </a:r>
            <a:endParaRPr lang="en-US" altLang="zh-CN" sz="3200" dirty="0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场合</a:t>
            </a:r>
            <a:endParaRPr lang="en-US" altLang="zh-CN" sz="3200" dirty="0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礼貌</a:t>
            </a:r>
            <a:endParaRPr lang="en-US" altLang="zh-CN" sz="3200" dirty="0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200" dirty="0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7584" y="1059582"/>
            <a:ext cx="7560840" cy="230425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（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2018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长沙</a:t>
            </a:r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下列古人“</a:t>
            </a:r>
            <a:r>
              <a:rPr lang="zh-CN" altLang="zh-CN" sz="20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谦称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”“</a:t>
            </a:r>
            <a:r>
              <a:rPr lang="zh-CN" altLang="zh-CN" sz="20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敬称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”的用法不正确的一项是</a:t>
            </a:r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   ）</a:t>
            </a:r>
            <a:endParaRPr lang="en-US" altLang="zh-CN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A.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张三有问题向朋友讨教，说：“</a:t>
            </a:r>
            <a:r>
              <a:rPr lang="zh-CN" altLang="zh-CN" sz="20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愚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不才，有一事请教。”</a:t>
            </a:r>
            <a:endParaRPr lang="zh-CN" altLang="zh-CN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B.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朋友的父亲七十大寿，张三对朋友说：“祝</a:t>
            </a:r>
            <a:r>
              <a:rPr lang="zh-CN" altLang="zh-CN" sz="20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令堂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大人寿比南山！”</a:t>
            </a:r>
            <a:endParaRPr lang="zh-CN" altLang="zh-CN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C.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朋友问候张三生病的母亲，张三拱手谢曰：“</a:t>
            </a:r>
            <a:r>
              <a:rPr lang="zh-CN" altLang="zh-CN" sz="20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家母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身体已无恙。”</a:t>
            </a:r>
            <a:endParaRPr lang="zh-CN" altLang="zh-CN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D.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朋友询问张三妹妹的婚姻状况，张三说：“</a:t>
            </a:r>
            <a:r>
              <a:rPr lang="zh-CN" altLang="zh-CN" sz="20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舍妹</a:t>
            </a:r>
            <a:r>
              <a:rPr lang="zh-CN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尚待字闺中。”</a:t>
            </a:r>
            <a:endParaRPr lang="zh-CN" altLang="zh-CN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483518"/>
            <a:ext cx="4536504" cy="230425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（</a:t>
            </a:r>
            <a:r>
              <a:rPr lang="en-US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2019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河南）</a:t>
            </a:r>
            <a:r>
              <a:rPr lang="zh-CN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右图是中华人民共和国第</a:t>
            </a:r>
            <a:r>
              <a:rPr lang="en-US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11</a:t>
            </a:r>
            <a:r>
              <a:rPr lang="zh-CN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届少数民族传统体育运动会会徽，请你以志愿者的身份，向来自五湖四海的朋友介绍该会徽主体图形的构图要素及寓意。</a:t>
            </a:r>
            <a:endParaRPr lang="zh-CN" altLang="zh-CN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4" name="图片 3" descr="屏幕快照%202020-04-02%20上午12.19.27.png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915566"/>
            <a:ext cx="1872208" cy="216023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10643" y="3776431"/>
            <a:ext cx="75227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（介绍时注意</a:t>
            </a:r>
            <a:r>
              <a:rPr lang="zh-CN" altLang="zh-CN" sz="24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要素齐全，顺序合理，语言简明得体。</a:t>
            </a:r>
            <a:r>
              <a:rPr lang="zh-CN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endParaRPr lang="zh-CN" altLang="zh-CN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71600" y="951570"/>
            <a:ext cx="4536504" cy="230425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endParaRPr lang="zh-CN" altLang="zh-CN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0643" y="1501500"/>
            <a:ext cx="75227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介绍时注意</a:t>
            </a:r>
            <a:endParaRPr lang="en-US" altLang="zh-CN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要素</a:t>
            </a:r>
            <a:r>
              <a:rPr lang="zh-CN" altLang="zh-CN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齐全，</a:t>
            </a:r>
            <a:r>
              <a:rPr lang="zh-CN" altLang="zh-CN" sz="28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顺序</a:t>
            </a:r>
            <a:r>
              <a:rPr lang="zh-CN" altLang="zh-CN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合理，</a:t>
            </a:r>
            <a:r>
              <a:rPr lang="zh-CN" altLang="zh-CN" sz="28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语言</a:t>
            </a:r>
            <a:r>
              <a:rPr lang="zh-CN" altLang="zh-CN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简明得体。</a:t>
            </a:r>
            <a:endParaRPr lang="zh-CN" altLang="zh-CN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ctr"/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71600" y="951570"/>
            <a:ext cx="4536504" cy="230425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endParaRPr lang="zh-CN" altLang="zh-CN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0643" y="1501500"/>
            <a:ext cx="75227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介绍时注意</a:t>
            </a:r>
            <a:endParaRPr lang="en-US" altLang="zh-CN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要素</a:t>
            </a:r>
            <a:r>
              <a:rPr lang="zh-CN" altLang="zh-CN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齐全，</a:t>
            </a:r>
            <a:r>
              <a:rPr lang="zh-CN" altLang="zh-CN" sz="28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顺序</a:t>
            </a:r>
            <a:r>
              <a:rPr lang="zh-CN" altLang="zh-CN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合理，</a:t>
            </a:r>
            <a:r>
              <a:rPr lang="zh-CN" altLang="zh-CN" sz="28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语言</a:t>
            </a:r>
            <a:r>
              <a:rPr lang="zh-CN" altLang="zh-CN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简明得体。</a:t>
            </a:r>
            <a:endParaRPr lang="zh-CN" altLang="zh-CN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ctr"/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屏幕快照%202020-04-02%20上午12.19.27.png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448364"/>
            <a:ext cx="2304256" cy="224676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5220072" y="1448365"/>
            <a:ext cx="230425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龙</a:t>
            </a:r>
            <a:endParaRPr lang="en-US" altLang="zh-CN" sz="2800" dirty="0">
              <a:solidFill>
                <a:schemeClr val="bg1"/>
              </a:solidFill>
            </a:endParaRPr>
          </a:p>
          <a:p>
            <a:r>
              <a:rPr lang="zh-CN" altLang="en-US" sz="2800" dirty="0">
                <a:solidFill>
                  <a:schemeClr val="bg1"/>
                </a:solidFill>
              </a:rPr>
              <a:t>凤、</a:t>
            </a:r>
            <a:r>
              <a:rPr lang="en-US" altLang="zh-CN" sz="2800" dirty="0">
                <a:solidFill>
                  <a:schemeClr val="bg1"/>
                </a:solidFill>
              </a:rPr>
              <a:t>11</a:t>
            </a:r>
            <a:endParaRPr lang="en-US" altLang="zh-CN" sz="2800" dirty="0">
              <a:solidFill>
                <a:schemeClr val="bg1"/>
              </a:solidFill>
            </a:endParaRPr>
          </a:p>
          <a:p>
            <a:r>
              <a:rPr lang="zh-CN" altLang="en-US" sz="2800" dirty="0">
                <a:solidFill>
                  <a:schemeClr val="bg1"/>
                </a:solidFill>
              </a:rPr>
              <a:t>弧形</a:t>
            </a:r>
            <a:endParaRPr lang="en-US" altLang="zh-CN" sz="2800" dirty="0">
              <a:solidFill>
                <a:schemeClr val="bg1"/>
              </a:solidFill>
            </a:endParaRPr>
          </a:p>
          <a:p>
            <a:r>
              <a:rPr lang="en-US" altLang="zh-CN" sz="2800" dirty="0">
                <a:solidFill>
                  <a:schemeClr val="bg1"/>
                </a:solidFill>
              </a:rPr>
              <a:t>2019</a:t>
            </a:r>
            <a:endParaRPr lang="en-US" altLang="zh-CN" sz="2800" dirty="0">
              <a:solidFill>
                <a:schemeClr val="bg1"/>
              </a:solidFill>
            </a:endParaRPr>
          </a:p>
          <a:p>
            <a:r>
              <a:rPr lang="zh-CN" altLang="en-US" sz="2800" dirty="0">
                <a:solidFill>
                  <a:schemeClr val="bg1"/>
                </a:solidFill>
              </a:rPr>
              <a:t>郑州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91880" y="771550"/>
            <a:ext cx="2016224" cy="994172"/>
          </a:xfrm>
        </p:spPr>
        <p:txBody>
          <a:bodyPr>
            <a:normAutofit/>
          </a:bodyPr>
          <a:lstStyle/>
          <a:p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简   明</a:t>
            </a:r>
            <a:endParaRPr lang="zh-CN" altLang="en-US" sz="32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9772" y="1268636"/>
            <a:ext cx="3960440" cy="281864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zh-CN" altLang="en-US" dirty="0">
              <a:solidFill>
                <a:schemeClr val="accent3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zh-CN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简</a:t>
            </a:r>
            <a:r>
              <a:rPr lang="en-US" altLang="zh-CN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zh-CN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简要</a:t>
            </a:r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，简洁。</a:t>
            </a:r>
            <a:endParaRPr lang="en-US" altLang="zh-CN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zh-CN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明</a:t>
            </a:r>
            <a:r>
              <a:rPr lang="en-US" altLang="zh-CN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zh-CN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明白，清楚</a:t>
            </a:r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en-US" altLang="zh-CN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zh-CN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言简意赅 </a:t>
            </a:r>
            <a:endParaRPr lang="en-US" altLang="zh-CN" dirty="0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屏幕快照%202020-04-02%20上午12.19.27.png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448364"/>
            <a:ext cx="2304256" cy="224676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5076056" y="1707654"/>
            <a:ext cx="2592288" cy="1319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</a:rPr>
              <a:t>主</a:t>
            </a:r>
            <a:r>
              <a:rPr lang="en-US" altLang="zh-CN" sz="2800" dirty="0">
                <a:solidFill>
                  <a:schemeClr val="bg1"/>
                </a:solidFill>
              </a:rPr>
              <a:t>——</a:t>
            </a:r>
            <a:r>
              <a:rPr lang="zh-CN" altLang="en-US" sz="2800" dirty="0">
                <a:solidFill>
                  <a:schemeClr val="bg1"/>
                </a:solidFill>
              </a:rPr>
              <a:t>次</a:t>
            </a:r>
            <a:endParaRPr lang="en-US" altLang="zh-CN" sz="2800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</a:rPr>
              <a:t>图形</a:t>
            </a:r>
            <a:r>
              <a:rPr lang="en-US" altLang="zh-CN" sz="2800" dirty="0">
                <a:solidFill>
                  <a:schemeClr val="bg1"/>
                </a:solidFill>
              </a:rPr>
              <a:t>——</a:t>
            </a:r>
            <a:r>
              <a:rPr lang="zh-CN" altLang="en-US" sz="2800" dirty="0">
                <a:solidFill>
                  <a:schemeClr val="bg1"/>
                </a:solidFill>
              </a:rPr>
              <a:t>寓意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71600" y="627534"/>
            <a:ext cx="7416824" cy="230425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示例：</a:t>
            </a:r>
            <a:r>
              <a:rPr lang="zh-CN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各位朋友，大家好！这是中华人民共和国第十一届少数民族传统体育运动会会徽。请看会徽的主体图形，它由龙、凤及两侧的弧形图案构成。龙、凤形似阿拉伯数字“</a:t>
            </a:r>
            <a: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”，恰为本届运动会的届次，又寓意龙凤呈祥；弧形图案上的</a:t>
            </a:r>
            <a: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2019</a:t>
            </a:r>
            <a:r>
              <a:rPr lang="zh-CN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，郑州，标明举办的时间和地点。主体图形轮廓与汉字中的“中”的轮廓相似，寓意“中华民族”或“中原”。欢迎您来参加此次盛会！</a:t>
            </a:r>
            <a:endParaRPr lang="zh-CN" altLang="zh-CN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zh-CN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67744" y="343665"/>
            <a:ext cx="4403258" cy="994172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小结</a:t>
            </a:r>
            <a:r>
              <a:rPr lang="en-US" altLang="zh-CN"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</a:t>
            </a:r>
            <a:r>
              <a:rPr lang="zh-CN" altLang="en-US"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如何做到</a:t>
            </a:r>
            <a:endParaRPr lang="zh-CN" altLang="en-US" sz="32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7584" y="1337837"/>
            <a:ext cx="7704856" cy="230425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22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简明</a:t>
            </a:r>
            <a:r>
              <a:rPr lang="zh-CN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抓住关键信息，把话说对，尽可能精炼，不重复，</a:t>
            </a:r>
            <a: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zh-CN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不啰唆。 </a:t>
            </a:r>
            <a:endParaRPr lang="zh-CN" altLang="zh-CN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2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连贯</a:t>
            </a:r>
            <a:r>
              <a:rPr lang="zh-CN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——上下文勾连，分清逻辑、层次、对应的关系</a:t>
            </a:r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2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得体</a:t>
            </a:r>
            <a:r>
              <a:rPr lang="zh-CN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——记住四个词，八个字：目的，对象，场合，礼貌</a:t>
            </a:r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6999" y="862856"/>
            <a:ext cx="5550001" cy="994172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如何进行简明连贯得体的训练</a:t>
            </a:r>
            <a:endParaRPr lang="zh-CN" altLang="en-US" sz="32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67643" y="1779662"/>
            <a:ext cx="6408712" cy="2304256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32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</a:t>
            </a:r>
            <a:endParaRPr lang="en-US" altLang="zh-CN" sz="3200" dirty="0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32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</a:t>
            </a:r>
            <a:r>
              <a:rPr lang="zh-CN" altLang="en-US" sz="32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并修</a:t>
            </a:r>
            <a:r>
              <a:rPr lang="zh-CN" altLang="zh-CN" sz="32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改</a:t>
            </a:r>
            <a:endParaRPr lang="zh-CN" altLang="zh-CN" sz="3200" dirty="0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endParaRPr lang="zh-CN" altLang="zh-CN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15615" y="1283048"/>
            <a:ext cx="6912770" cy="2304256"/>
          </a:xfrm>
        </p:spPr>
        <p:txBody>
          <a:bodyPr>
            <a:no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zh-CN" altLang="zh-CN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读</a:t>
            </a:r>
            <a:endParaRPr lang="en-US" altLang="zh-CN" dirty="0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zh-CN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借鉴</a:t>
            </a:r>
            <a:r>
              <a:rPr lang="zh-CN" altLang="en-US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品味</a:t>
            </a:r>
            <a:r>
              <a:rPr lang="zh-CN" altLang="en-US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dirty="0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zh-CN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慢读，细品</a:t>
            </a:r>
            <a:r>
              <a:rPr lang="zh-CN" altLang="en-US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，积累。</a:t>
            </a:r>
            <a:endParaRPr lang="zh-CN" altLang="zh-CN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zh-CN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905011" y="339502"/>
            <a:ext cx="5550001" cy="994172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如何进行简明连贯得体的训练</a:t>
            </a:r>
            <a:endParaRPr lang="zh-CN" altLang="en-US" sz="32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1419622"/>
            <a:ext cx="7416825" cy="230425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“我的母亲</a:t>
            </a:r>
            <a:r>
              <a:rPr lang="zh-CN" altLang="zh-CN" sz="24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虽然</a:t>
            </a:r>
            <a:r>
              <a:rPr lang="zh-CN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很高大，</a:t>
            </a:r>
            <a:r>
              <a:rPr lang="zh-CN" altLang="zh-CN" sz="24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然而</a:t>
            </a:r>
            <a:r>
              <a:rPr lang="zh-CN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很瘦，</a:t>
            </a:r>
            <a:r>
              <a:rPr lang="zh-CN" altLang="zh-CN" sz="24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</a:t>
            </a:r>
            <a:r>
              <a:rPr lang="zh-CN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不算重；儿子</a:t>
            </a:r>
            <a:r>
              <a:rPr lang="zh-CN" altLang="zh-CN" sz="24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虽然</a:t>
            </a:r>
            <a:r>
              <a:rPr lang="zh-CN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很胖，</a:t>
            </a:r>
            <a:r>
              <a:rPr lang="zh-CN" altLang="zh-CN" sz="24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毕竟</a:t>
            </a:r>
            <a:r>
              <a:rPr lang="zh-CN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幼小，</a:t>
            </a:r>
            <a:r>
              <a:rPr lang="zh-CN" altLang="zh-CN" sz="24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</a:t>
            </a:r>
            <a:r>
              <a:rPr lang="zh-CN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也很轻。”</a:t>
            </a:r>
            <a:endParaRPr lang="en-US" altLang="zh-CN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—— </a:t>
            </a:r>
            <a:r>
              <a:rPr lang="zh-CN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《散步》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莫怀戚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zh-CN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zh-CN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1059582"/>
            <a:ext cx="7416825" cy="230425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闭营式的时候，教官要求踢正步。骤雨初歇，我的面前刚好有一个水坑。</a:t>
            </a:r>
            <a:r>
              <a:rPr lang="zh-CN" altLang="zh-CN" sz="24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虽不算深，但很浑浊，自然不愿踩上</a:t>
            </a:r>
            <a:r>
              <a:rPr lang="zh-CN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。可我毅然直接踩了下去，</a:t>
            </a:r>
            <a:r>
              <a:rPr lang="zh-CN" altLang="zh-CN" sz="24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溅起的水花虽不算高，可也不小，自然打湿了我的鞋袜</a:t>
            </a:r>
            <a:r>
              <a:rPr lang="zh-CN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。我却有甜丝丝的感觉。这，可能就是成长吧！</a:t>
            </a:r>
            <a:endParaRPr lang="zh-CN" altLang="zh-CN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zh-CN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zh-CN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99591" y="1347614"/>
            <a:ext cx="7560840" cy="2304256"/>
          </a:xfrm>
        </p:spPr>
        <p:txBody>
          <a:bodyPr>
            <a:no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zh-CN" altLang="zh-CN" sz="32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写</a:t>
            </a:r>
            <a:endParaRPr lang="zh-CN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905011" y="339502"/>
            <a:ext cx="5550001" cy="994172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如何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进行简明连贯得体的训练</a:t>
            </a:r>
            <a:endParaRPr lang="zh-CN" altLang="en-US" sz="32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96435" y="2339780"/>
            <a:ext cx="6647974" cy="1312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“写吧，写吧，只有写，你才能会写。”</a:t>
            </a:r>
            <a:endParaRPr lang="en-US" altLang="zh-CN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               ——</a:t>
            </a:r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巴金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7624" y="1283048"/>
            <a:ext cx="7416824" cy="2304256"/>
          </a:xfrm>
        </p:spPr>
        <p:txBody>
          <a:bodyPr>
            <a:no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zh-CN" altLang="zh-CN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修改</a:t>
            </a:r>
            <a:endParaRPr lang="en-US" altLang="zh-CN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altLang="zh-CN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“写完后至少看两遍，竭力将可有可无的字、句、段删去，毫不可惜。”</a:t>
            </a:r>
            <a:r>
              <a:rPr lang="en-US" altLang="zh-CN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endParaRPr lang="en-US" altLang="zh-CN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            ——</a:t>
            </a:r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鲁迅</a:t>
            </a:r>
            <a:endParaRPr lang="zh-CN" altLang="zh-CN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zh-CN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905011" y="339502"/>
            <a:ext cx="5550001" cy="994172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如何进行简明连贯得体的训练</a:t>
            </a:r>
            <a:endParaRPr lang="zh-CN" altLang="en-US" sz="32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1491630"/>
            <a:ext cx="7808044" cy="230425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25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什么是简明、连贯、得体</a:t>
            </a:r>
            <a:r>
              <a:rPr lang="zh-CN" altLang="en-US" sz="25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；</a:t>
            </a:r>
            <a:endParaRPr lang="zh-CN" altLang="zh-CN" sz="25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5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如何做到语言简明、连贯、得体</a:t>
            </a:r>
            <a:r>
              <a:rPr lang="zh-CN" altLang="en-US" sz="25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；</a:t>
            </a:r>
            <a:endParaRPr lang="en-US" altLang="zh-CN" sz="25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5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简明、连贯、得体在语言表达中的综合</a:t>
            </a:r>
            <a:r>
              <a:rPr lang="zh-CN" altLang="en-US" sz="25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体现。</a:t>
            </a:r>
            <a:endParaRPr lang="zh-CN" altLang="zh-CN" sz="25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zh-CN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3814569" y="499531"/>
            <a:ext cx="1693535" cy="994172"/>
          </a:xfrm>
        </p:spPr>
        <p:txBody>
          <a:bodyPr>
            <a:normAutofit/>
          </a:bodyPr>
          <a:lstStyle/>
          <a:p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总   结</a:t>
            </a:r>
            <a:endParaRPr lang="zh-CN" altLang="en-US" sz="32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15616" y="987574"/>
            <a:ext cx="6840760" cy="2818646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zh-CN" altLang="en-US" dirty="0">
              <a:solidFill>
                <a:schemeClr val="accent3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zh-CN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zh-CN" sz="3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我常坐老王的三轮。</a:t>
            </a:r>
            <a:r>
              <a:rPr lang="zh-CN" altLang="zh-CN" sz="31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他蹬</a:t>
            </a:r>
            <a:r>
              <a:rPr lang="zh-CN" altLang="zh-CN" sz="3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zh-CN" sz="31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我坐</a:t>
            </a:r>
            <a:r>
              <a:rPr lang="zh-CN" altLang="zh-CN" sz="3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，一路上我们说着闲话。”</a:t>
            </a:r>
            <a:endParaRPr lang="en-US" altLang="zh-CN" sz="31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zh-CN" sz="3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“有个哥哥，</a:t>
            </a:r>
            <a:r>
              <a:rPr lang="zh-CN" altLang="zh-CN" sz="31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死了</a:t>
            </a:r>
            <a:r>
              <a:rPr lang="zh-CN" altLang="zh-CN" sz="3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，有两个侄儿，</a:t>
            </a:r>
            <a:r>
              <a:rPr lang="en-US" altLang="zh-CN" sz="3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‘</a:t>
            </a:r>
            <a:r>
              <a:rPr lang="zh-CN" altLang="zh-CN" sz="31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没出息</a:t>
            </a:r>
            <a:r>
              <a:rPr lang="en-US" altLang="zh-CN" sz="3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’</a:t>
            </a:r>
            <a:r>
              <a:rPr lang="zh-CN" altLang="zh-CN" sz="3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，此外就没什么亲人。”</a:t>
            </a:r>
            <a:endParaRPr lang="en-US" altLang="zh-CN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3491880" y="411510"/>
            <a:ext cx="2016224" cy="994172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简   明</a:t>
            </a:r>
            <a:endParaRPr lang="zh-CN" altLang="en-US" sz="32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27984" y="3561278"/>
            <a:ext cx="32403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——《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老王</a:t>
            </a:r>
            <a:r>
              <a:rPr lang="en-US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（杨绛）</a:t>
            </a:r>
            <a:endParaRPr lang="en-US" altLang="zh-CN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2483768" y="1707654"/>
            <a:ext cx="3997791" cy="99417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40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操千曲而后晓声</a:t>
            </a:r>
            <a:br>
              <a:rPr lang="en-US" altLang="zh-CN" sz="40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br>
            <a:r>
              <a:rPr lang="zh-CN" altLang="zh-CN" sz="40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观千剑而后识器</a:t>
            </a:r>
            <a:endParaRPr lang="zh-CN" altLang="en-US" sz="40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91880" y="195486"/>
            <a:ext cx="1872208" cy="857250"/>
          </a:xfrm>
        </p:spPr>
        <p:txBody>
          <a:bodyPr>
            <a:noAutofit/>
          </a:bodyPr>
          <a:lstStyle/>
          <a:p>
            <a:r>
              <a:rPr lang="zh-CN" altLang="en-US"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作    业</a:t>
            </a:r>
            <a:endParaRPr lang="zh-CN" altLang="en-US" sz="32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1066602"/>
            <a:ext cx="7056784" cy="2592288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zh-CN" altLang="en-US" sz="8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altLang="zh-CN" sz="7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把下面这句话还原到文段中，最恰当的一项是</a:t>
            </a:r>
            <a:r>
              <a:rPr lang="zh-CN" altLang="en-US" sz="7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     ）</a:t>
            </a:r>
            <a:endParaRPr lang="en-US" altLang="zh-CN" sz="7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CN" altLang="zh-CN" sz="72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句子</a:t>
            </a:r>
            <a:r>
              <a:rPr lang="zh-CN" altLang="zh-CN" sz="7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：因为我们知道，只有这样，才能使未来的道路走得更稳，更远。</a:t>
            </a:r>
            <a:r>
              <a:rPr lang="zh-CN" altLang="zh-CN" sz="72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文段</a:t>
            </a:r>
            <a:r>
              <a:rPr lang="zh-CN" altLang="zh-CN" sz="7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：①青春，从哪里跌倒就要从哪里爬起来。</a:t>
            </a:r>
            <a:r>
              <a:rPr lang="en-US" altLang="zh-CN" sz="7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②</a:t>
            </a:r>
            <a:r>
              <a:rPr lang="zh-CN" altLang="zh-CN" sz="7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一次考场上的失误，并不意味着我们的失败。</a:t>
            </a:r>
            <a:r>
              <a:rPr lang="en-US" altLang="zh-CN" sz="7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③</a:t>
            </a:r>
            <a:r>
              <a:rPr lang="zh-CN" altLang="zh-CN" sz="7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那只是生活对我们的一次磨练，淬火后的精钢将会更加坚强。</a:t>
            </a:r>
            <a:r>
              <a:rPr lang="en-US" altLang="zh-CN" sz="7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④</a:t>
            </a:r>
            <a:r>
              <a:rPr lang="zh-CN" altLang="zh-CN" sz="7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有朝一日，我们会发现，曲折的人生更值得回味</a:t>
            </a:r>
            <a:r>
              <a:rPr lang="zh-CN" altLang="en-US" sz="7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   </a:t>
            </a:r>
            <a:endParaRPr lang="en-US" altLang="zh-CN" sz="7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en-US" altLang="zh-CN" sz="7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A </a:t>
            </a:r>
            <a:r>
              <a:rPr lang="zh-CN" altLang="zh-CN" sz="7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①句后</a:t>
            </a:r>
            <a:r>
              <a:rPr lang="en-US" altLang="zh-CN" sz="7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B ②</a:t>
            </a:r>
            <a:r>
              <a:rPr lang="zh-CN" altLang="zh-CN" sz="7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句后</a:t>
            </a:r>
            <a:r>
              <a:rPr lang="en-US" altLang="zh-CN" sz="7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C ③</a:t>
            </a:r>
            <a:r>
              <a:rPr lang="zh-CN" altLang="zh-CN" sz="7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句后</a:t>
            </a:r>
            <a:r>
              <a:rPr lang="en-US" altLang="zh-CN" sz="7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D ④</a:t>
            </a:r>
            <a:r>
              <a:rPr lang="zh-CN" altLang="zh-CN" sz="7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句后</a:t>
            </a:r>
            <a:endParaRPr lang="zh-CN" altLang="zh-CN" sz="7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 </a:t>
            </a:r>
            <a:endParaRPr lang="zh-CN" altLang="zh-CN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95936" y="1923678"/>
            <a:ext cx="3096344" cy="994172"/>
          </a:xfrm>
        </p:spPr>
        <p:txBody>
          <a:bodyPr>
            <a:norm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再见</a:t>
            </a:r>
            <a:endParaRPr lang="zh-CN" altLang="en-US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3563888" y="637890"/>
            <a:ext cx="2016224" cy="994172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连   贯</a:t>
            </a:r>
            <a:endParaRPr lang="zh-CN" altLang="en-US" sz="32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03648" y="1632062"/>
            <a:ext cx="6336704" cy="193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连</a:t>
            </a:r>
            <a:r>
              <a:rPr lang="en-US" altLang="zh-CN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zh-CN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连接</a:t>
            </a:r>
            <a:endParaRPr lang="en-US" altLang="zh-CN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贯</a:t>
            </a:r>
            <a:r>
              <a:rPr lang="en-US" altLang="zh-CN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zh-CN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贯通</a:t>
            </a:r>
            <a:endParaRPr lang="en-US" altLang="zh-CN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脉络贯通</a:t>
            </a:r>
            <a:endParaRPr lang="en-US" altLang="zh-CN" sz="2800" dirty="0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31640" y="783777"/>
            <a:ext cx="6673552" cy="3329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我不记得昆明的雨季有多长，从几月到几月，好像是相当长的。</a:t>
            </a:r>
            <a:r>
              <a:rPr lang="zh-CN" altLang="zh-CN" sz="24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但是</a:t>
            </a:r>
            <a:r>
              <a:rPr lang="zh-CN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并不使人厌烦。</a:t>
            </a:r>
            <a:r>
              <a:rPr lang="zh-CN" altLang="zh-CN" sz="24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因为</a:t>
            </a:r>
            <a:r>
              <a:rPr lang="zh-CN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是下下停停，停停下下，</a:t>
            </a:r>
            <a:r>
              <a:rPr lang="zh-CN" altLang="zh-CN" sz="24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不是</a:t>
            </a:r>
            <a:r>
              <a:rPr lang="zh-CN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连绵不断，下起来没完，</a:t>
            </a:r>
            <a:r>
              <a:rPr lang="zh-CN" altLang="zh-CN" sz="24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而且</a:t>
            </a:r>
            <a:r>
              <a:rPr lang="zh-CN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并不使人气闷。我觉得昆明雨季气压不低，人很舒服。 </a:t>
            </a:r>
            <a:r>
              <a:rPr lang="en-US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endParaRPr lang="en-US" altLang="zh-CN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       </a:t>
            </a:r>
            <a:endParaRPr lang="en-US" altLang="zh-CN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23928" y="3435846"/>
            <a:ext cx="4392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——《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昆明的雨</a:t>
            </a:r>
            <a:r>
              <a:rPr lang="en-US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（汪曾祺）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31640" y="783777"/>
            <a:ext cx="6673552" cy="3329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①</a:t>
            </a:r>
            <a:r>
              <a:rPr lang="zh-CN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我不记得昆明的雨季有多长，从几月到几月，好像是相当长的。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②</a:t>
            </a:r>
            <a:r>
              <a:rPr lang="zh-CN" altLang="zh-CN" sz="24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但是</a:t>
            </a:r>
            <a:r>
              <a:rPr lang="zh-CN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并不使人厌烦。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③</a:t>
            </a:r>
            <a:r>
              <a:rPr lang="zh-CN" altLang="zh-CN" sz="24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因为</a:t>
            </a:r>
            <a:r>
              <a:rPr lang="zh-CN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是下下停停，停停下下，</a:t>
            </a:r>
            <a:r>
              <a:rPr lang="zh-CN" altLang="zh-CN" sz="24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不是</a:t>
            </a:r>
            <a:r>
              <a:rPr lang="zh-CN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连绵不断，下起来没完，</a:t>
            </a:r>
            <a:r>
              <a:rPr lang="zh-CN" altLang="zh-CN" sz="24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而且</a:t>
            </a:r>
            <a:r>
              <a:rPr lang="zh-CN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并不使人气闷。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④</a:t>
            </a:r>
            <a:r>
              <a:rPr lang="zh-CN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我觉得昆明雨季气压不低，人很舒服。 </a:t>
            </a:r>
            <a:r>
              <a:rPr lang="en-US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endParaRPr lang="en-US" altLang="zh-CN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       </a:t>
            </a:r>
            <a:endParaRPr lang="en-US" altLang="zh-CN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23928" y="3435846"/>
            <a:ext cx="4392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——《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昆明的雨</a:t>
            </a:r>
            <a:r>
              <a:rPr lang="en-US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（汪曾祺）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2798" y="641474"/>
            <a:ext cx="7886700" cy="994172"/>
          </a:xfrm>
        </p:spPr>
        <p:txBody>
          <a:bodyPr>
            <a:normAutofit/>
          </a:bodyPr>
          <a:lstStyle/>
          <a:p>
            <a:r>
              <a:rPr lang="en-US" altLang="zh-CN"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         </a:t>
            </a:r>
            <a:r>
              <a:rPr lang="zh-CN" altLang="en-US"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得    体</a:t>
            </a:r>
            <a:endParaRPr lang="zh-CN" altLang="en-US" sz="32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07736" y="1491630"/>
            <a:ext cx="7416824" cy="230425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就是根据</a:t>
            </a:r>
            <a:r>
              <a:rPr lang="zh-CN" altLang="zh-CN" sz="24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语境</a:t>
            </a:r>
            <a:r>
              <a:rPr lang="zh-CN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使用语言，理解不同场合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lang="zh-CN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不同时间、不同身份、不同对象、不同目的等要素，选用恰当的语句来表情达意。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endParaRPr lang="en-US" altLang="zh-CN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zh-CN" sz="30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恰如其分</a:t>
            </a:r>
            <a:r>
              <a:rPr lang="zh-CN" altLang="zh-CN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endParaRPr lang="zh-CN" altLang="zh-CN" sz="3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4143</Words>
  <Application>WPS 演示</Application>
  <PresentationFormat>全屏显示(16:9)</PresentationFormat>
  <Paragraphs>296</Paragraphs>
  <Slides>52</Slides>
  <Notes>52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52</vt:i4>
      </vt:variant>
    </vt:vector>
  </HeadingPairs>
  <TitlesOfParts>
    <vt:vector size="63" baseType="lpstr">
      <vt:lpstr>Arial</vt:lpstr>
      <vt:lpstr>宋体</vt:lpstr>
      <vt:lpstr>Wingdings</vt:lpstr>
      <vt:lpstr>微软雅黑</vt:lpstr>
      <vt:lpstr>黑体</vt:lpstr>
      <vt:lpstr>Arial Unicode MS</vt:lpstr>
      <vt:lpstr>等线 Light</vt:lpstr>
      <vt:lpstr>等线</vt:lpstr>
      <vt:lpstr>Calibri</vt:lpstr>
      <vt:lpstr>Office 主题​​</vt:lpstr>
      <vt:lpstr>1_自定义设计方案</vt:lpstr>
      <vt:lpstr>PowerPoint 演示文稿</vt:lpstr>
      <vt:lpstr>PowerPoint 演示文稿</vt:lpstr>
      <vt:lpstr> </vt:lpstr>
      <vt:lpstr> 简   明</vt:lpstr>
      <vt:lpstr> 简   明</vt:lpstr>
      <vt:lpstr> 连   贯</vt:lpstr>
      <vt:lpstr>PowerPoint 演示文稿</vt:lpstr>
      <vt:lpstr>PowerPoint 演示文稿</vt:lpstr>
      <vt:lpstr>               得    体</vt:lpstr>
      <vt:lpstr>               得    体</vt:lpstr>
      <vt:lpstr>    如何做到简明</vt:lpstr>
      <vt:lpstr>PowerPoint 演示文稿</vt:lpstr>
      <vt:lpstr>PowerPoint 演示文稿</vt:lpstr>
      <vt:lpstr>    如何做到简明</vt:lpstr>
      <vt:lpstr>PowerPoint 演示文稿</vt:lpstr>
      <vt:lpstr>PowerPoint 演示文稿</vt:lpstr>
      <vt:lpstr>PowerPoint 演示文稿</vt:lpstr>
      <vt:lpstr>PowerPoint 演示文稿</vt:lpstr>
      <vt:lpstr>    小结—如何做到简明</vt:lpstr>
      <vt:lpstr>    如何做到连贯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小结—如何做到连贯</vt:lpstr>
      <vt:lpstr>    如何做到得体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小结—如何做到</vt:lpstr>
      <vt:lpstr>如何进行简明连贯得体的训练</vt:lpstr>
      <vt:lpstr>如何进行简明连贯得体的训练</vt:lpstr>
      <vt:lpstr>PowerPoint 演示文稿</vt:lpstr>
      <vt:lpstr>PowerPoint 演示文稿</vt:lpstr>
      <vt:lpstr>如何进行简明连贯得体的训练</vt:lpstr>
      <vt:lpstr>如何进行简明连贯得体的训练</vt:lpstr>
      <vt:lpstr>总   结</vt:lpstr>
      <vt:lpstr>操千曲而后晓声 观千剑而后识器</vt:lpstr>
      <vt:lpstr>作    业</vt:lpstr>
      <vt:lpstr>再见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微写作的技巧</dc:title>
  <dc:creator>马东</dc:creator>
  <cp:lastModifiedBy>张文省</cp:lastModifiedBy>
  <cp:revision>154</cp:revision>
  <dcterms:created xsi:type="dcterms:W3CDTF">2014-05-15T16:21:00Z</dcterms:created>
  <dcterms:modified xsi:type="dcterms:W3CDTF">2020-04-29T22:04:34Z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