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69" r:id="rId3"/>
    <p:sldId id="266" r:id="rId4"/>
    <p:sldId id="267" r:id="rId5"/>
    <p:sldId id="270" r:id="rId6"/>
    <p:sldId id="273" r:id="rId7"/>
    <p:sldId id="274" r:id="rId8"/>
    <p:sldId id="284" r:id="rId9"/>
    <p:sldId id="275" r:id="rId10"/>
    <p:sldId id="276" r:id="rId11"/>
    <p:sldId id="277" r:id="rId12"/>
    <p:sldId id="278" r:id="rId13"/>
    <p:sldId id="279" r:id="rId14"/>
    <p:sldId id="282" r:id="rId15"/>
    <p:sldId id="280" r:id="rId16"/>
    <p:sldId id="28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1933B39-D04D-40F1-BD34-D88EA1FCDCBB}" type="datetimeFigureOut">
              <a:rPr lang="zh-CN" altLang="en-US" smtClean="0"/>
              <a:pPr/>
              <a:t>2018-9-21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6BB043-E785-46D2-9297-7E0FF1C4FC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500" y="1785938"/>
            <a:ext cx="7772400" cy="1470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7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高考散文阅读复习</a:t>
            </a:r>
            <a:r>
              <a:rPr lang="en-US" altLang="zh-CN" sz="67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67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6700" b="1" dirty="0" smtClean="0">
                <a:latin typeface="黑体" pitchFamily="49" charset="-122"/>
                <a:ea typeface="黑体" pitchFamily="49" charset="-122"/>
              </a:rPr>
              <a:t>之</a:t>
            </a:r>
            <a:r>
              <a:rPr lang="en-US" altLang="zh-CN" sz="67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dirty="0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14438" y="3429000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6600" b="1" dirty="0" smtClean="0">
                <a:solidFill>
                  <a:srgbClr val="FF0000"/>
                </a:solidFill>
                <a:ea typeface="楷体_GB2312" pitchFamily="49" charset="-122"/>
              </a:rPr>
              <a:t>谋篇布局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说起梅花</a:t>
            </a:r>
            <a:r>
              <a:rPr lang="en-US" altLang="zh-CN" b="1" dirty="0" smtClean="0"/>
              <a:t>》</a:t>
            </a:r>
            <a:endParaRPr lang="zh-CN" altLang="en-US" dirty="0" smtClean="0"/>
          </a:p>
          <a:p>
            <a:r>
              <a:rPr lang="en-US" b="1" dirty="0" smtClean="0"/>
              <a:t>23</a:t>
            </a:r>
            <a:r>
              <a:rPr lang="zh-CN" altLang="en-US" b="1" dirty="0" smtClean="0"/>
              <a:t>、本文写了作者与外国人之间围绕着梅花展开的几个故事，在谋篇与立意方面匠心独具，请结合全文加以赏析。（</a:t>
            </a:r>
            <a:r>
              <a:rPr lang="en-US" b="1" dirty="0" smtClean="0"/>
              <a:t>6</a:t>
            </a:r>
            <a:r>
              <a:rPr lang="zh-CN" altLang="en-US" b="1" dirty="0" smtClean="0"/>
              <a:t>分）手法：以小见大，由我与外国人谈论梅花，上升到民族精神</a:t>
            </a:r>
            <a:endParaRPr lang="zh-CN" altLang="en-US" dirty="0" smtClean="0"/>
          </a:p>
          <a:p>
            <a:r>
              <a:rPr lang="zh-CN" altLang="en-US" b="1" dirty="0" smtClean="0"/>
              <a:t>象征，由梅花象征民族精神</a:t>
            </a:r>
            <a:endParaRPr lang="zh-CN" altLang="en-US" dirty="0" smtClean="0"/>
          </a:p>
          <a:p>
            <a:r>
              <a:rPr lang="zh-CN" altLang="en-US" b="1" dirty="0" smtClean="0"/>
              <a:t>对比、反衬，在于美国人谈到梅花时，用牡丹做对比（或反衬），牡丹又大又美，但是不具有梅花高洁的品性，梅花诗深入血液和灵魂的一种花。</a:t>
            </a:r>
            <a:endParaRPr lang="zh-CN" altLang="en-US" dirty="0" smtClean="0"/>
          </a:p>
          <a:p>
            <a:r>
              <a:rPr lang="zh-CN" altLang="en-US" b="1" dirty="0" smtClean="0"/>
              <a:t>结构：承接上文西方人对我名字的好奇，也为下文作者因外国人误解梅花而抒发了对梅花的赞美做铺垫。作者层层递进，引出文章主旨。照应题目。</a:t>
            </a:r>
            <a:endParaRPr lang="zh-CN" altLang="en-US" dirty="0" smtClean="0"/>
          </a:p>
          <a:p>
            <a:r>
              <a:rPr lang="zh-CN" altLang="en-US" b="1" dirty="0" smtClean="0"/>
              <a:t>内容：表达了作者对梅花自强不息，不屈不挠，清高孤傲，铁骨冰心等美好品质的赞美。同时也是对中华民族精神的赞美。</a:t>
            </a:r>
            <a:endParaRPr lang="zh-CN" altLang="en-US" dirty="0" smtClean="0"/>
          </a:p>
          <a:p>
            <a:r>
              <a:rPr lang="zh-CN" altLang="en-US" b="1" dirty="0" smtClean="0"/>
              <a:t>行文流畅，衔接自然。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611188" y="692150"/>
            <a:ext cx="4176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隶书" pitchFamily="49" charset="-122"/>
              </a:rPr>
              <a:t>常见考点：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84213" y="1916113"/>
            <a:ext cx="648017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、语段的作用分析；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、文章的结构思路；</a:t>
            </a: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、人称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选用的妙处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。</a:t>
            </a:r>
            <a:endParaRPr lang="en-US" altLang="zh-CN" sz="3200" b="1" dirty="0" smtClean="0"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 、选材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900113" y="2133600"/>
            <a:ext cx="7924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在开头：、</a:t>
            </a:r>
            <a:r>
              <a:rPr lang="zh-CN" altLang="en-US" sz="2400" b="1">
                <a:solidFill>
                  <a:schemeClr val="accent2"/>
                </a:solidFill>
              </a:rPr>
              <a:t>开门见山、</a:t>
            </a:r>
            <a:r>
              <a:rPr lang="zh-CN" altLang="en-US" sz="2400" b="1">
                <a:solidFill>
                  <a:srgbClr val="0066FF"/>
                </a:solidFill>
              </a:rPr>
              <a:t>总领全文、引出下文、铺垫、渲染气氛、奠定基调、设置悬念、激发阅读兴趣、埋下伏笔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900113" y="3213100"/>
            <a:ext cx="739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在中间：</a:t>
            </a:r>
            <a:r>
              <a:rPr lang="zh-CN" altLang="en-US" sz="2400" b="1">
                <a:solidFill>
                  <a:srgbClr val="0066FF"/>
                </a:solidFill>
              </a:rPr>
              <a:t>承上启下、前后呼应、照应上文、引出下文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900113" y="3933825"/>
            <a:ext cx="7543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在结尾：</a:t>
            </a:r>
            <a:r>
              <a:rPr lang="zh-CN" altLang="en-US" sz="2400" b="1">
                <a:solidFill>
                  <a:srgbClr val="0066FF"/>
                </a:solidFill>
              </a:rPr>
              <a:t>总结上文、点明主旨、深化主旨、升华感情、照应文题、呼应开头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971550" y="1484313"/>
            <a:ext cx="2438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一、结构作用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042988" y="4941888"/>
            <a:ext cx="7391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二、内容主旨作用：</a:t>
            </a:r>
            <a:r>
              <a:rPr lang="zh-CN" altLang="en-US" sz="2400" b="1">
                <a:solidFill>
                  <a:srgbClr val="0066FF"/>
                </a:solidFill>
              </a:rPr>
              <a:t>写了</a:t>
            </a:r>
            <a:r>
              <a:rPr lang="en-US" altLang="zh-CN" sz="2400" b="1">
                <a:solidFill>
                  <a:srgbClr val="0066FF"/>
                </a:solidFill>
              </a:rPr>
              <a:t>……</a:t>
            </a:r>
            <a:r>
              <a:rPr lang="zh-CN" altLang="en-US" sz="2400" b="1">
                <a:solidFill>
                  <a:srgbClr val="0066FF"/>
                </a:solidFill>
              </a:rPr>
              <a:t>表现了</a:t>
            </a:r>
            <a:r>
              <a:rPr lang="en-US" altLang="zh-CN" sz="2400" b="1">
                <a:solidFill>
                  <a:srgbClr val="0066FF"/>
                </a:solidFill>
              </a:rPr>
              <a:t>……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971550" y="5805488"/>
            <a:ext cx="7162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三、手法效果：</a:t>
            </a:r>
            <a:r>
              <a:rPr lang="zh-CN" altLang="en-US" sz="2400" b="1" dirty="0">
                <a:solidFill>
                  <a:srgbClr val="0066FF"/>
                </a:solidFill>
              </a:rPr>
              <a:t>对比、衬托、渲染、</a:t>
            </a:r>
            <a:r>
              <a:rPr lang="zh-CN" altLang="en-US" sz="2400" b="1" dirty="0" smtClean="0">
                <a:solidFill>
                  <a:srgbClr val="0066FF"/>
                </a:solidFill>
              </a:rPr>
              <a:t>抑扬</a:t>
            </a:r>
            <a:endParaRPr lang="zh-CN" altLang="en-US" sz="2400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79388" y="1052513"/>
            <a:ext cx="8737600" cy="45342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lIns="101233" tIns="50617" rIns="101233" bIns="50617">
            <a:spAutoFit/>
          </a:bodyPr>
          <a:lstStyle/>
          <a:p>
            <a:pPr defTabSz="1012825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赏析</a:t>
            </a:r>
            <a:r>
              <a:rPr lang="zh-CN" altLang="en-US" sz="36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结构思路。</a:t>
            </a:r>
          </a:p>
          <a:p>
            <a:pPr defTabSz="1012825">
              <a:spcBef>
                <a:spcPct val="50000"/>
              </a:spcBef>
            </a:pP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即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鉴赏作品如何组织成文的构思技巧。构思技巧的鉴赏要点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：</a:t>
            </a:r>
            <a:endParaRPr lang="en-US" altLang="zh-CN" sz="2800" b="1" dirty="0" smtClean="0">
              <a:latin typeface="隶书" pitchFamily="49" charset="-122"/>
              <a:ea typeface="隶书" pitchFamily="49" charset="-122"/>
            </a:endParaRPr>
          </a:p>
          <a:p>
            <a:pPr defTabSz="1012825">
              <a:spcBef>
                <a:spcPct val="50000"/>
              </a:spcBef>
            </a:pPr>
            <a:r>
              <a:rPr lang="en-US" altLang="zh-CN" sz="2800" b="1" dirty="0" smtClean="0">
                <a:latin typeface="隶书" pitchFamily="49" charset="-122"/>
                <a:ea typeface="隶书" pitchFamily="49" charset="-122"/>
              </a:rPr>
              <a:t>(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1)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文章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线索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；</a:t>
            </a:r>
            <a:endParaRPr lang="en-US" altLang="zh-CN" sz="2800" b="1" dirty="0" smtClean="0">
              <a:latin typeface="隶书" pitchFamily="49" charset="-122"/>
              <a:ea typeface="隶书" pitchFamily="49" charset="-122"/>
            </a:endParaRPr>
          </a:p>
          <a:p>
            <a:pPr defTabSz="1012825">
              <a:spcBef>
                <a:spcPct val="50000"/>
              </a:spcBef>
            </a:pPr>
            <a:r>
              <a:rPr lang="en-US" altLang="zh-CN" sz="2800" b="1" dirty="0" smtClean="0">
                <a:latin typeface="隶书" pitchFamily="49" charset="-122"/>
                <a:ea typeface="隶书" pitchFamily="49" charset="-122"/>
              </a:rPr>
              <a:t>(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2)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层次结构，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总</a:t>
            </a:r>
            <a:r>
              <a:rPr lang="en-US" altLang="zh-CN" sz="2800" b="1" dirty="0">
                <a:solidFill>
                  <a:srgbClr val="FF0000"/>
                </a:solidFill>
                <a:latin typeface="宋体"/>
                <a:ea typeface="隶书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宋体"/>
                <a:ea typeface="隶书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总、总</a:t>
            </a:r>
            <a:r>
              <a:rPr lang="en-US" altLang="zh-CN" sz="2800" b="1" dirty="0">
                <a:solidFill>
                  <a:srgbClr val="FF0000"/>
                </a:solidFill>
                <a:latin typeface="宋体"/>
                <a:ea typeface="隶书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分、分</a:t>
            </a:r>
            <a:r>
              <a:rPr lang="en-US" altLang="zh-CN" sz="2800" b="1" dirty="0">
                <a:solidFill>
                  <a:srgbClr val="FF0000"/>
                </a:solidFill>
                <a:latin typeface="宋体"/>
                <a:ea typeface="隶书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总、分</a:t>
            </a:r>
            <a:r>
              <a:rPr lang="en-US" altLang="zh-CN" sz="2800" b="1" dirty="0">
                <a:solidFill>
                  <a:srgbClr val="FF0000"/>
                </a:solidFill>
                <a:latin typeface="宋体"/>
                <a:ea typeface="隶书" pitchFamily="49" charset="-122"/>
              </a:rPr>
              <a:t>—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分</a:t>
            </a:r>
            <a:r>
              <a:rPr lang="en-US" altLang="zh-CN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层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进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式、并列式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结构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等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；</a:t>
            </a:r>
            <a:endParaRPr lang="en-US" altLang="zh-CN" sz="2800" b="1" smtClean="0">
              <a:latin typeface="隶书" pitchFamily="49" charset="-122"/>
              <a:ea typeface="隶书" pitchFamily="49" charset="-122"/>
            </a:endParaRPr>
          </a:p>
          <a:p>
            <a:pPr defTabSz="1012825">
              <a:spcBef>
                <a:spcPct val="50000"/>
              </a:spcBef>
            </a:pPr>
            <a:r>
              <a:rPr lang="en-US" altLang="zh-CN" sz="2800" b="1" smtClean="0">
                <a:latin typeface="隶书" pitchFamily="49" charset="-122"/>
                <a:ea typeface="隶书" pitchFamily="49" charset="-122"/>
              </a:rPr>
              <a:t>(</a:t>
            </a:r>
            <a:r>
              <a:rPr lang="en-US" altLang="zh-CN" sz="2800" b="1" dirty="0" smtClean="0">
                <a:latin typeface="隶书" pitchFamily="49" charset="-122"/>
                <a:ea typeface="隶书" pitchFamily="49" charset="-122"/>
              </a:rPr>
              <a:t>3)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结构安排特点，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时间和空间的转换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承上启下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，铺垫照应，设置悬念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214282" y="1071546"/>
            <a:ext cx="8229600" cy="452596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设问方式</a:t>
            </a:r>
            <a:r>
              <a:rPr lang="en-US" altLang="zh-CN" b="1" dirty="0" smtClean="0">
                <a:solidFill>
                  <a:srgbClr val="CC3300"/>
                </a:solidFill>
              </a:rPr>
              <a:t/>
            </a:r>
            <a:br>
              <a:rPr lang="en-US" altLang="zh-CN" b="1" dirty="0" smtClean="0">
                <a:solidFill>
                  <a:srgbClr val="CC3300"/>
                </a:solidFill>
              </a:rPr>
            </a:br>
            <a:endParaRPr lang="zh-CN" altLang="en-US" dirty="0" smtClean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7188" y="1643063"/>
            <a:ext cx="7500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/>
              <a:t>①某句</a:t>
            </a:r>
            <a:r>
              <a:rPr lang="en-US" altLang="zh-CN" sz="4000" b="1"/>
              <a:t>(</a:t>
            </a:r>
            <a:r>
              <a:rPr lang="zh-CN" altLang="zh-CN" sz="4000" b="1"/>
              <a:t>某段</a:t>
            </a:r>
            <a:r>
              <a:rPr lang="en-US" altLang="zh-CN" sz="4000" b="1"/>
              <a:t>)</a:t>
            </a:r>
            <a:r>
              <a:rPr lang="zh-CN" altLang="zh-CN" sz="4000" b="1"/>
              <a:t>在文中</a:t>
            </a:r>
            <a:r>
              <a:rPr lang="zh-CN" altLang="zh-CN" sz="4000" b="1">
                <a:solidFill>
                  <a:srgbClr val="FF0000"/>
                </a:solidFill>
              </a:rPr>
              <a:t>有什么作用</a:t>
            </a:r>
            <a:r>
              <a:rPr lang="zh-CN" altLang="zh-CN" sz="4000" b="1"/>
              <a:t>？</a:t>
            </a:r>
            <a:endParaRPr lang="en-US" altLang="zh-CN" sz="4000" b="1"/>
          </a:p>
          <a:p>
            <a:r>
              <a:rPr lang="zh-CN" altLang="zh-CN" sz="4000" b="1"/>
              <a:t>②分析画线句子</a:t>
            </a:r>
            <a:r>
              <a:rPr lang="zh-CN" altLang="zh-CN" sz="4000" b="1">
                <a:solidFill>
                  <a:srgbClr val="FF0000"/>
                </a:solidFill>
              </a:rPr>
              <a:t>在结构上的作用</a:t>
            </a:r>
            <a:r>
              <a:rPr lang="zh-CN" altLang="zh-CN" sz="4000" b="1"/>
              <a:t>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7158" y="3143248"/>
            <a:ext cx="785812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 b="1" dirty="0"/>
              <a:t>①文章以“××××</a:t>
            </a:r>
            <a:r>
              <a:rPr lang="en-US" altLang="zh-CN" sz="4000" b="1" dirty="0"/>
              <a:t>(</a:t>
            </a:r>
            <a:r>
              <a:rPr lang="zh-CN" altLang="zh-CN" sz="4000" b="1" dirty="0"/>
              <a:t>内容</a:t>
            </a:r>
            <a:r>
              <a:rPr lang="en-US" altLang="zh-CN" sz="4000" b="1" dirty="0"/>
              <a:t>)</a:t>
            </a:r>
            <a:r>
              <a:rPr lang="zh-CN" altLang="zh-CN" sz="4000" b="1" dirty="0"/>
              <a:t>”开头，</a:t>
            </a:r>
            <a:r>
              <a:rPr lang="zh-CN" altLang="zh-CN" sz="4000" b="1" dirty="0">
                <a:solidFill>
                  <a:srgbClr val="FF0000"/>
                </a:solidFill>
              </a:rPr>
              <a:t>有什么好处</a:t>
            </a:r>
            <a:r>
              <a:rPr lang="zh-CN" altLang="zh-CN" sz="4000" b="1" dirty="0"/>
              <a:t>？</a:t>
            </a:r>
            <a:r>
              <a:rPr lang="en-US" altLang="zh-CN" sz="4000" b="1" dirty="0"/>
              <a:t>/</a:t>
            </a:r>
            <a:r>
              <a:rPr lang="zh-CN" altLang="zh-CN" sz="4000" b="1" dirty="0"/>
              <a:t>文章开头</a:t>
            </a:r>
            <a:r>
              <a:rPr lang="zh-CN" altLang="zh-CN" sz="4000" b="1" dirty="0">
                <a:solidFill>
                  <a:srgbClr val="FF0000"/>
                </a:solidFill>
              </a:rPr>
              <a:t>为什么要写</a:t>
            </a:r>
            <a:r>
              <a:rPr lang="zh-CN" altLang="zh-CN" sz="4000" b="1" dirty="0"/>
              <a:t>“××××</a:t>
            </a:r>
            <a:r>
              <a:rPr lang="en-US" altLang="zh-CN" sz="4000" b="1" dirty="0"/>
              <a:t>(</a:t>
            </a:r>
            <a:r>
              <a:rPr lang="zh-CN" altLang="zh-CN" sz="4000" b="1" dirty="0"/>
              <a:t>内容</a:t>
            </a:r>
            <a:r>
              <a:rPr lang="en-US" altLang="zh-CN" sz="4000" b="1" dirty="0"/>
              <a:t>)</a:t>
            </a:r>
            <a:r>
              <a:rPr lang="zh-CN" altLang="zh-CN" sz="4000" b="1" dirty="0"/>
              <a:t>”？ </a:t>
            </a:r>
            <a:r>
              <a:rPr lang="en-US" altLang="zh-CN" sz="4000" b="1" dirty="0"/>
              <a:t> </a:t>
            </a:r>
          </a:p>
          <a:p>
            <a:r>
              <a:rPr lang="en-US" altLang="zh-CN" sz="4000" b="1" dirty="0"/>
              <a:t> </a:t>
            </a:r>
            <a:r>
              <a:rPr lang="zh-CN" altLang="zh-CN" sz="4000" b="1" dirty="0"/>
              <a:t>②文章以“××××</a:t>
            </a:r>
            <a:r>
              <a:rPr lang="en-US" altLang="zh-CN" sz="4000" b="1" dirty="0"/>
              <a:t>(</a:t>
            </a:r>
            <a:r>
              <a:rPr lang="zh-CN" altLang="zh-CN" sz="4000" b="1" dirty="0"/>
              <a:t>内容</a:t>
            </a:r>
            <a:r>
              <a:rPr lang="en-US" altLang="zh-CN" sz="4000" b="1" dirty="0"/>
              <a:t>)</a:t>
            </a:r>
            <a:r>
              <a:rPr lang="zh-CN" altLang="zh-CN" sz="4000" b="1" dirty="0"/>
              <a:t>”结尾，</a:t>
            </a:r>
            <a:r>
              <a:rPr lang="zh-CN" altLang="zh-CN" sz="4000" b="1" dirty="0">
                <a:solidFill>
                  <a:srgbClr val="FF0000"/>
                </a:solidFill>
              </a:rPr>
              <a:t>有什么好处</a:t>
            </a:r>
            <a:r>
              <a:rPr lang="zh-CN" altLang="zh-CN" sz="4000" b="1" dirty="0"/>
              <a:t>？</a:t>
            </a:r>
            <a:r>
              <a:rPr lang="en-US" altLang="zh-CN" sz="4000" b="1" dirty="0"/>
              <a:t>/</a:t>
            </a:r>
            <a:r>
              <a:rPr lang="zh-CN" altLang="zh-CN" sz="4000" b="1" dirty="0"/>
              <a:t>请</a:t>
            </a:r>
            <a:r>
              <a:rPr lang="zh-CN" altLang="zh-CN" sz="4000" b="1" dirty="0">
                <a:solidFill>
                  <a:srgbClr val="FF0000"/>
                </a:solidFill>
              </a:rPr>
              <a:t>赏析文章结尾段</a:t>
            </a:r>
            <a:r>
              <a:rPr lang="zh-CN" altLang="zh-CN" sz="40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377" name="Picture 4" descr="图片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6786" name="Group 2"/>
          <p:cNvGraphicFramePr>
            <a:graphicFrameLocks noGrp="1"/>
          </p:cNvGraphicFramePr>
          <p:nvPr/>
        </p:nvGraphicFramePr>
        <p:xfrm>
          <a:off x="0" y="908050"/>
          <a:ext cx="9143999" cy="5668964"/>
        </p:xfrm>
        <a:graphic>
          <a:graphicData uri="http://schemas.openxmlformats.org/drawingml/2006/table">
            <a:tbl>
              <a:tblPr/>
              <a:tblGrid>
                <a:gridCol w="2469727"/>
                <a:gridCol w="6674272"/>
              </a:tblGrid>
              <a:tr h="20509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   开头句子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45719" marB="45719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①开篇点题，统领全文；开门见山，呼应标题；设置悬念，引人入胜；②描写景物，渲染气氛，奠定基调</a:t>
                      </a:r>
                      <a:r>
                        <a:rPr kumimoji="0" lang="zh-CN" alt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。</a:t>
                      </a: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③引出下文，为后文做铺垫。</a:t>
                      </a:r>
                      <a:endParaRPr kumimoji="0" lang="en-US" altLang="zh-CN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3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中间句子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45719" marB="45719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承上启下，总结上文，引领下文；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②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呼应开头，为结尾做铺垫；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③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呼应标题，深化主旨；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结尾句子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45719" marB="45719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①总结全文，归结主旨；②呼应开头，使文章浑然一体；③卒章显志，点明题旨；强化作者情感，深化或升华主旨；④委婉含蓄，引发读者思考。 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45719" marB="4571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7392" name="Rectangle 16"/>
          <p:cNvSpPr>
            <a:spLocks noChangeArrowheads="1"/>
          </p:cNvSpPr>
          <p:nvPr/>
        </p:nvSpPr>
        <p:spPr bwMode="auto">
          <a:xfrm>
            <a:off x="285720" y="158750"/>
            <a:ext cx="87154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3600" dirty="0">
                <a:solidFill>
                  <a:srgbClr val="000099"/>
                </a:solidFill>
                <a:latin typeface="黑体" pitchFamily="49" charset="-122"/>
                <a:ea typeface="方正姚体" pitchFamily="2" charset="-122"/>
              </a:rPr>
              <a:t>知识储备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方正姚体" pitchFamily="2" charset="-122"/>
              </a:rPr>
              <a:t>   特殊句子在文章中的作用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01" name="Picture 4" descr="图片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5762" name="Group 2"/>
          <p:cNvGraphicFramePr>
            <a:graphicFrameLocks noGrp="1"/>
          </p:cNvGraphicFramePr>
          <p:nvPr/>
        </p:nvGraphicFramePr>
        <p:xfrm>
          <a:off x="285720" y="1000108"/>
          <a:ext cx="8715436" cy="5269038"/>
        </p:xfrm>
        <a:graphic>
          <a:graphicData uri="http://schemas.openxmlformats.org/drawingml/2006/table">
            <a:tbl>
              <a:tblPr/>
              <a:tblGrid>
                <a:gridCol w="2296283"/>
                <a:gridCol w="6419153"/>
              </a:tblGrid>
              <a:tr h="2078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插入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句段</a:t>
                      </a:r>
                    </a:p>
                  </a:txBody>
                  <a:tcPr marL="68580" marR="68580" marT="45652" marB="45652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①与上下文构成虚实相应、正反对照、层进烘托、总分关系；②对全文中心起强化突出作用；③在结构上宕开一笔，形成波澜。</a:t>
                      </a:r>
                    </a:p>
                  </a:txBody>
                  <a:tcPr marL="68580" marR="68580" marT="45652" marB="456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引文的作用</a:t>
                      </a:r>
                    </a:p>
                  </a:txBody>
                  <a:tcPr marL="68580" marR="68580" marT="45652" marB="45652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①补充材料，增添文章意蕴②丰满形象，丰富文章内容③抒发情感，凸显主题</a:t>
                      </a:r>
                    </a:p>
                  </a:txBody>
                  <a:tcPr marL="68580" marR="68580" marT="45652" marB="456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43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反复出现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仿宋_GB2312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的语句</a:t>
                      </a:r>
                    </a:p>
                  </a:txBody>
                  <a:tcPr marL="68580" marR="68580" marT="45652" marB="45652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  <a:cs typeface="Times New Roman" panose="02020603050405020304" pitchFamily="18" charset="0"/>
                        </a:rPr>
                        <a:t>①在内容上，有突出内容主旨、强化情感等作用；②在结构上，有交代线索、前后呼应等作用；③在表达上，运用了反复的修辞，有强化或一唱三叹之效。</a:t>
                      </a:r>
                    </a:p>
                  </a:txBody>
                  <a:tcPr marL="68580" marR="68580" marT="45652" marB="4565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416" name="Rectangle 19"/>
          <p:cNvSpPr>
            <a:spLocks noChangeArrowheads="1"/>
          </p:cNvSpPr>
          <p:nvPr/>
        </p:nvSpPr>
        <p:spPr bwMode="auto">
          <a:xfrm>
            <a:off x="2141935" y="330200"/>
            <a:ext cx="48013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特殊句子在文章中的作用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白鹿原奏响一支老腔</a:t>
            </a:r>
            <a:r>
              <a:rPr lang="en-US" altLang="zh-CN" b="1" dirty="0" smtClean="0"/>
              <a:t>》</a:t>
            </a:r>
            <a:endParaRPr lang="zh-CN" altLang="en-US" dirty="0" smtClean="0"/>
          </a:p>
          <a:p>
            <a:r>
              <a:rPr lang="en-US" b="1" dirty="0" smtClean="0"/>
              <a:t>21. </a:t>
            </a:r>
            <a:r>
              <a:rPr lang="zh-CN" altLang="en-US" b="1" dirty="0" smtClean="0"/>
              <a:t>作者对老腔的认识经历了怎样的变化过程？请结合全文作简要说明。</a:t>
            </a:r>
            <a:endParaRPr lang="en-US" altLang="zh-CN" b="1" dirty="0" smtClean="0"/>
          </a:p>
          <a:p>
            <a:r>
              <a:rPr lang="en-US" b="1" dirty="0" smtClean="0"/>
              <a:t>21</a:t>
            </a:r>
            <a:r>
              <a:rPr lang="zh-CN" altLang="en-US" b="1" dirty="0" smtClean="0"/>
              <a:t>．要点一：开始不知道，不了解，后产生神秘感。</a:t>
            </a:r>
            <a:endParaRPr lang="zh-CN" altLang="en-US" dirty="0" smtClean="0"/>
          </a:p>
          <a:p>
            <a:r>
              <a:rPr lang="zh-CN" altLang="en-US" b="1" dirty="0" smtClean="0"/>
              <a:t>要点二：第一次看过老腔表演之后，感到震撼。</a:t>
            </a:r>
            <a:endParaRPr lang="zh-CN" altLang="en-US" dirty="0" smtClean="0"/>
          </a:p>
          <a:p>
            <a:r>
              <a:rPr lang="zh-CN" altLang="en-US" b="1" dirty="0" smtClean="0"/>
              <a:t>要点三：再看老腔表演时，怀疑其中是否掺杂了乡情带来的偏爱。</a:t>
            </a:r>
            <a:endParaRPr lang="zh-CN" altLang="en-US" dirty="0" smtClean="0"/>
          </a:p>
          <a:p>
            <a:r>
              <a:rPr lang="zh-CN" altLang="en-US" b="1" dirty="0" smtClean="0"/>
              <a:t>要点四：最后认识到自己被老腔征服完全是因为老腔自身强大的艺术魅力。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线索</a:t>
            </a:r>
            <a:endParaRPr lang="zh-CN" altLang="en-US" dirty="0"/>
          </a:p>
        </p:txBody>
      </p:sp>
      <p:pic>
        <p:nvPicPr>
          <p:cNvPr id="4" name="图片 3" descr="b022002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14290"/>
            <a:ext cx="25558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14</a:t>
            </a:r>
            <a:r>
              <a:rPr lang="zh-CN" altLang="en-US" b="1" dirty="0" smtClean="0"/>
              <a:t>．文章的叙述线索是什么？设置这一线索有什么作用？（</a:t>
            </a:r>
            <a:r>
              <a:rPr lang="en-US" b="1" dirty="0" smtClean="0"/>
              <a:t>6</a:t>
            </a:r>
            <a:r>
              <a:rPr lang="zh-CN" altLang="en-US" b="1" dirty="0" smtClean="0"/>
              <a:t>分）</a:t>
            </a:r>
            <a:endParaRPr lang="zh-CN" altLang="en-US" dirty="0" smtClean="0"/>
          </a:p>
          <a:p>
            <a:r>
              <a:rPr lang="en-US" b="1" dirty="0" smtClean="0"/>
              <a:t>(1)</a:t>
            </a:r>
            <a:r>
              <a:rPr lang="zh-CN" altLang="en-US" b="1" dirty="0" smtClean="0"/>
              <a:t>线索：气味。</a:t>
            </a:r>
            <a:r>
              <a:rPr lang="en-US" b="1" dirty="0" smtClean="0"/>
              <a:t>(2)</a:t>
            </a:r>
            <a:r>
              <a:rPr lang="zh-CN" altLang="en-US" b="1" dirty="0" smtClean="0"/>
              <a:t>作用：以气味为线索，串联全文，便于把不同的生活状态呈现出来；以气味为线索，体现不同的生活风格，便于表达理解和包容各种生活状态的思想。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线索</a:t>
            </a:r>
            <a:endParaRPr lang="zh-CN" altLang="en-US" dirty="0"/>
          </a:p>
        </p:txBody>
      </p:sp>
      <p:pic>
        <p:nvPicPr>
          <p:cNvPr id="4" name="图片 3" descr="b022002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5072074"/>
            <a:ext cx="25558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祖屋</a:t>
            </a:r>
            <a:r>
              <a:rPr lang="en-US" altLang="zh-CN" b="1" dirty="0" smtClean="0"/>
              <a:t>》</a:t>
            </a:r>
            <a:endParaRPr lang="zh-CN" altLang="en-US" dirty="0" smtClean="0"/>
          </a:p>
          <a:p>
            <a:r>
              <a:rPr lang="en-US" b="1" dirty="0" smtClean="0"/>
              <a:t>2.</a:t>
            </a:r>
            <a:r>
              <a:rPr lang="zh-CN" altLang="en-US" b="1" dirty="0" smtClean="0"/>
              <a:t>文中借“燕子窝”表达了“我”的什么情感</a:t>
            </a:r>
            <a:r>
              <a:rPr lang="en-US" b="1" dirty="0" smtClean="0"/>
              <a:t>?</a:t>
            </a:r>
            <a:r>
              <a:rPr lang="zh-CN" altLang="en-US" b="1" dirty="0" smtClean="0"/>
              <a:t>请简要说明。</a:t>
            </a:r>
            <a:r>
              <a:rPr lang="en-US" b="1" dirty="0" smtClean="0"/>
              <a:t>(4</a:t>
            </a:r>
            <a:r>
              <a:rPr lang="zh-CN" altLang="en-US" b="1" dirty="0" smtClean="0"/>
              <a:t>分</a:t>
            </a:r>
            <a:r>
              <a:rPr lang="en-US" b="1" dirty="0" smtClean="0"/>
              <a:t>) </a:t>
            </a:r>
            <a:endParaRPr lang="zh-CN" altLang="en-US" dirty="0" smtClean="0"/>
          </a:p>
          <a:p>
            <a:r>
              <a:rPr lang="zh-CN" altLang="en-US" b="1" dirty="0" smtClean="0"/>
              <a:t>①对祖屋的依恋，对祖屋及其中人与事物的怀念②对祖屋始终如一的挚爱</a:t>
            </a:r>
            <a:r>
              <a:rPr lang="en-US" b="1" dirty="0" smtClean="0"/>
              <a:t>(</a:t>
            </a:r>
            <a:r>
              <a:rPr lang="zh-CN" altLang="en-US" b="1" dirty="0" smtClean="0"/>
              <a:t>意思对即可。</a:t>
            </a:r>
            <a:r>
              <a:rPr lang="en-US" b="1" dirty="0" smtClean="0"/>
              <a:t>)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选材</a:t>
            </a:r>
            <a:endParaRPr lang="zh-CN" altLang="en-US" dirty="0"/>
          </a:p>
        </p:txBody>
      </p:sp>
      <p:pic>
        <p:nvPicPr>
          <p:cNvPr id="4" name="图片 3" descr="b022002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5143512"/>
            <a:ext cx="25558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 </a:t>
            </a:r>
            <a:endParaRPr lang="zh-CN" altLang="en-US" dirty="0" smtClean="0"/>
          </a:p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挺拔之姿</a:t>
            </a:r>
            <a:r>
              <a:rPr lang="en-US" altLang="zh-CN" b="1" dirty="0" smtClean="0"/>
              <a:t>》</a:t>
            </a:r>
            <a:endParaRPr lang="zh-CN" altLang="en-US" dirty="0" smtClean="0"/>
          </a:p>
          <a:p>
            <a:r>
              <a:rPr lang="en-US" b="1" dirty="0" smtClean="0"/>
              <a:t>17</a:t>
            </a:r>
            <a:r>
              <a:rPr lang="zh-CN" altLang="en-US" b="1" dirty="0" smtClean="0"/>
              <a:t>．题目为“挺拔之姿”，但画线部分却写扭曲的竹子，是否合乎题旨？为什么？（</a:t>
            </a:r>
            <a:r>
              <a:rPr lang="en-US" b="1" dirty="0" smtClean="0"/>
              <a:t>3</a:t>
            </a:r>
            <a:r>
              <a:rPr lang="zh-CN" altLang="en-US" b="1" dirty="0" smtClean="0"/>
              <a:t>分）</a:t>
            </a:r>
            <a:r>
              <a:rPr lang="en-US" b="1" dirty="0" smtClean="0"/>
              <a:t> </a:t>
            </a:r>
            <a:endParaRPr lang="zh-CN" altLang="en-US" dirty="0" smtClean="0"/>
          </a:p>
          <a:p>
            <a:r>
              <a:rPr lang="zh-CN" altLang="en-US" b="1" dirty="0" smtClean="0"/>
              <a:t>合乎题旨。竹子虽外形扭曲，但仍具挺拔之质，象征着艰苦环境下顽强奋进的人生，深化了主旨。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选材</a:t>
            </a:r>
            <a:endParaRPr lang="zh-CN" altLang="en-US" dirty="0"/>
          </a:p>
        </p:txBody>
      </p:sp>
      <p:pic>
        <p:nvPicPr>
          <p:cNvPr id="4" name="图片 3" descr="b022002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5072074"/>
            <a:ext cx="25558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在母语的屋檐下</a:t>
            </a:r>
            <a:r>
              <a:rPr lang="en-US" altLang="zh-CN" b="1" dirty="0" smtClean="0"/>
              <a:t>》</a:t>
            </a:r>
            <a:endParaRPr lang="zh-CN" altLang="en-US" dirty="0" smtClean="0"/>
          </a:p>
          <a:p>
            <a:r>
              <a:rPr lang="en-US" b="1" dirty="0" smtClean="0"/>
              <a:t>16. </a:t>
            </a:r>
            <a:r>
              <a:rPr lang="zh-CN" altLang="en-US" b="1" dirty="0" smtClean="0"/>
              <a:t>作者回忆童年迷路的经历，在文中有什么作用？（</a:t>
            </a:r>
            <a:r>
              <a:rPr lang="en-US" b="1" dirty="0" smtClean="0"/>
              <a:t>4</a:t>
            </a:r>
            <a:r>
              <a:rPr lang="zh-CN" altLang="en-US" b="1" dirty="0" smtClean="0"/>
              <a:t>分）</a:t>
            </a:r>
            <a:endParaRPr lang="zh-CN" altLang="en-US" dirty="0" smtClean="0"/>
          </a:p>
          <a:p>
            <a:r>
              <a:rPr lang="zh-CN" altLang="en-US" b="1" dirty="0" smtClean="0"/>
              <a:t>①内容上，用孩子迷路比喻游子离开母语，强调母语给人带来的庇护感和安全感。</a:t>
            </a:r>
            <a:endParaRPr lang="zh-CN" altLang="en-US" dirty="0" smtClean="0"/>
          </a:p>
          <a:p>
            <a:r>
              <a:rPr lang="zh-CN" altLang="en-US" b="1" dirty="0" smtClean="0"/>
              <a:t>②结构上，呼应题目屋檐，引出下面的议论。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选材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　　</a:t>
            </a:r>
            <a:r>
              <a:rPr lang="en-US" b="1" dirty="0" smtClean="0"/>
              <a:t>8</a:t>
            </a:r>
            <a:r>
              <a:rPr lang="zh-CN" altLang="en-US" b="1" dirty="0" smtClean="0"/>
              <a:t>．作者描绘了八十年代中期游湖所见景色，用意是（</a:t>
            </a:r>
            <a:r>
              <a:rPr lang="en-US" b="1" dirty="0" smtClean="0"/>
              <a:t>3</a:t>
            </a:r>
            <a:r>
              <a:rPr lang="zh-CN" altLang="en-US" b="1" dirty="0" smtClean="0"/>
              <a:t>分）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     </a:t>
            </a:r>
            <a:r>
              <a:rPr lang="zh-CN" altLang="en-US" b="1" dirty="0" smtClean="0"/>
              <a:t>以记忆中艾比湖难以忘怀的美丽来反衬现实中艾比湖的残败，表达痛惜之情。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选材</a:t>
            </a:r>
            <a:endParaRPr lang="zh-CN" altLang="en-US" dirty="0"/>
          </a:p>
        </p:txBody>
      </p:sp>
      <p:pic>
        <p:nvPicPr>
          <p:cNvPr id="4" name="图片 3" descr="b022002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857760"/>
            <a:ext cx="2555875" cy="15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粮食</a:t>
            </a:r>
            <a:r>
              <a:rPr lang="en-US" altLang="zh-CN" b="1" dirty="0" smtClean="0"/>
              <a:t>》</a:t>
            </a:r>
            <a:endParaRPr lang="zh-CN" altLang="en-US" dirty="0" smtClean="0"/>
          </a:p>
          <a:p>
            <a:r>
              <a:rPr lang="en-US" b="1" dirty="0" smtClean="0"/>
              <a:t>15. </a:t>
            </a:r>
            <a:r>
              <a:rPr lang="zh-CN" altLang="en-US" b="1" dirty="0" smtClean="0"/>
              <a:t>文章第一自然段在写法上有哪些特点</a:t>
            </a:r>
            <a:r>
              <a:rPr lang="en-US" b="1" dirty="0" smtClean="0"/>
              <a:t>?(4</a:t>
            </a:r>
            <a:r>
              <a:rPr lang="zh-CN" altLang="en-US" b="1" dirty="0" smtClean="0"/>
              <a:t>分</a:t>
            </a:r>
            <a:r>
              <a:rPr lang="en-US" b="1" dirty="0" smtClean="0"/>
              <a:t>) </a:t>
            </a:r>
            <a:endParaRPr lang="zh-CN" altLang="en-US" dirty="0" smtClean="0"/>
          </a:p>
          <a:p>
            <a:r>
              <a:rPr lang="zh-CN" altLang="en-US" b="1" dirty="0" smtClean="0"/>
              <a:t>①以人们日常见面的问候语开篇，亲切自然。②通过对这种问候语不同态度的对比，引出粮食话题，突出其重要性。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段落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6. </a:t>
            </a:r>
            <a:r>
              <a:rPr lang="zh-CN" altLang="en-US" b="1" dirty="0" smtClean="0"/>
              <a:t>作者交替使用“你”和“我”两个不同的人称，其中蕴涵着怎样的态度？请结合全文进行分析。（</a:t>
            </a:r>
            <a:r>
              <a:rPr lang="en-US" b="1" dirty="0" smtClean="0"/>
              <a:t>6</a:t>
            </a:r>
            <a:r>
              <a:rPr lang="zh-CN" altLang="en-US" b="1" dirty="0" smtClean="0"/>
              <a:t>分）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窗子以外</a:t>
            </a:r>
            <a:r>
              <a:rPr lang="en-US" altLang="zh-CN" b="1" dirty="0" smtClean="0"/>
              <a:t>》</a:t>
            </a:r>
            <a:endParaRPr lang="zh-CN" altLang="en-US" dirty="0" smtClean="0"/>
          </a:p>
          <a:p>
            <a:r>
              <a:rPr lang="zh-CN" altLang="en-US" b="1" dirty="0" smtClean="0"/>
              <a:t>①人称灵活变换使用，使行文更自由流畅、思维不受阻碍，更显出“窗”对人们的无所不在的约束；</a:t>
            </a:r>
            <a:endParaRPr lang="zh-CN" altLang="en-US" dirty="0" smtClean="0"/>
          </a:p>
          <a:p>
            <a:r>
              <a:rPr lang="zh-CN" altLang="en-US" b="1" dirty="0" smtClean="0"/>
              <a:t>②以拉家常的口吻娓娓道来，更显亲切，拉近与读者的距离，易与心灵深处的交流；</a:t>
            </a:r>
            <a:endParaRPr lang="zh-CN" altLang="en-US" dirty="0" smtClean="0"/>
          </a:p>
          <a:p>
            <a:r>
              <a:rPr lang="zh-CN" altLang="en-US" b="1" dirty="0" smtClean="0"/>
              <a:t>③使读者体会到作者的真诚态度，增加了内容的可信度。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/>
              <a:t>人称</a:t>
            </a: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194</TotalTime>
  <Words>1753</Words>
  <Application>Microsoft Office PowerPoint</Application>
  <PresentationFormat>全屏显示(4:3)</PresentationFormat>
  <Paragraphs>85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聚合</vt:lpstr>
      <vt:lpstr>高考散文阅读复习 之    </vt:lpstr>
      <vt:lpstr>线索</vt:lpstr>
      <vt:lpstr>线索</vt:lpstr>
      <vt:lpstr>选材</vt:lpstr>
      <vt:lpstr>选材</vt:lpstr>
      <vt:lpstr>选材</vt:lpstr>
      <vt:lpstr>选材</vt:lpstr>
      <vt:lpstr>段落</vt:lpstr>
      <vt:lpstr>人称</vt:lpstr>
      <vt:lpstr>  </vt:lpstr>
      <vt:lpstr>幻灯片 11</vt:lpstr>
      <vt:lpstr>幻灯片 12</vt:lpstr>
      <vt:lpstr>幻灯片 13</vt:lpstr>
      <vt:lpstr>设问方式 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2018-09-14T01:24:45Z</dcterms:created>
  <dcterms:modified xsi:type="dcterms:W3CDTF">2018-09-21T11:37:06Z</dcterms:modified>
</cp:coreProperties>
</file>