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559" r:id="rId3"/>
    <p:sldId id="560" r:id="rId4"/>
    <p:sldId id="655" r:id="rId5"/>
    <p:sldId id="695" r:id="rId6"/>
    <p:sldId id="696" r:id="rId7"/>
    <p:sldId id="697" r:id="rId8"/>
    <p:sldId id="698" r:id="rId9"/>
    <p:sldId id="692" r:id="rId10"/>
    <p:sldId id="701" r:id="rId11"/>
    <p:sldId id="693" r:id="rId12"/>
    <p:sldId id="713" r:id="rId13"/>
    <p:sldId id="699" r:id="rId14"/>
    <p:sldId id="712" r:id="rId15"/>
    <p:sldId id="700" r:id="rId16"/>
    <p:sldId id="711" r:id="rId17"/>
    <p:sldId id="684" r:id="rId18"/>
    <p:sldId id="710" r:id="rId19"/>
    <p:sldId id="702" r:id="rId20"/>
    <p:sldId id="717" r:id="rId21"/>
    <p:sldId id="703" r:id="rId22"/>
    <p:sldId id="716" r:id="rId23"/>
    <p:sldId id="704" r:id="rId24"/>
    <p:sldId id="715" r:id="rId25"/>
    <p:sldId id="705" r:id="rId26"/>
    <p:sldId id="714" r:id="rId27"/>
    <p:sldId id="706" r:id="rId28"/>
    <p:sldId id="735" r:id="rId29"/>
    <p:sldId id="708" r:id="rId30"/>
    <p:sldId id="709" r:id="rId31"/>
    <p:sldId id="737" r:id="rId32"/>
    <p:sldId id="738" r:id="rId33"/>
    <p:sldId id="661" r:id="rId34"/>
    <p:sldId id="694" r:id="rId35"/>
    <p:sldId id="744" r:id="rId36"/>
    <p:sldId id="562" r:id="rId37"/>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33FF"/>
    <a:srgbClr val="6600FF"/>
    <a:srgbClr val="FFFFCC"/>
    <a:srgbClr val="080005"/>
    <a:srgbClr val="3399FF"/>
    <a:srgbClr val="FFFF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4097"/>
          <p:cNvSpPr>
            <a:spLocks noGrp="1"/>
          </p:cNvSpPr>
          <p:nvPr>
            <p:ph type="title"/>
          </p:nvPr>
        </p:nvSpPr>
        <p:spPr/>
        <p:txBody>
          <a:bodyPr anchor="ctr"/>
          <a:p>
            <a:endParaRPr dirty="0"/>
          </a:p>
        </p:txBody>
      </p:sp>
      <p:sp>
        <p:nvSpPr>
          <p:cNvPr id="4099" name="文本占位符 4098"/>
          <p:cNvSpPr>
            <a:spLocks noGrp="1"/>
          </p:cNvSpPr>
          <p:nvPr>
            <p:ph type="body" idx="1"/>
          </p:nvPr>
        </p:nvSpPr>
        <p:spPr/>
        <p:txBody>
          <a:bodyPr/>
          <a:p>
            <a:endParaRPr dirty="0"/>
          </a:p>
        </p:txBody>
      </p:sp>
      <p:sp>
        <p:nvSpPr>
          <p:cNvPr id="4101" name="矩形 4100"/>
          <p:cNvSpPr>
            <a:spLocks noChangeAspect="1"/>
          </p:cNvSpPr>
          <p:nvPr/>
        </p:nvSpPr>
        <p:spPr>
          <a:xfrm>
            <a:off x="4419600" y="3276600"/>
            <a:ext cx="304800" cy="304800"/>
          </a:xfrm>
          <a:prstGeom prst="rect">
            <a:avLst/>
          </a:prstGeom>
          <a:noFill/>
          <a:ln w="9525">
            <a:noFill/>
          </a:ln>
        </p:spPr>
        <p:txBody>
          <a:bodyPr/>
          <a:p>
            <a:endParaRPr lang="zh-CN" altLang="en-US"/>
          </a:p>
        </p:txBody>
      </p:sp>
      <p:sp>
        <p:nvSpPr>
          <p:cNvPr id="4103" name="矩形 4102"/>
          <p:cNvSpPr>
            <a:spLocks noChangeAspect="1"/>
          </p:cNvSpPr>
          <p:nvPr/>
        </p:nvSpPr>
        <p:spPr>
          <a:xfrm>
            <a:off x="4419600" y="3276600"/>
            <a:ext cx="304800" cy="304800"/>
          </a:xfrm>
          <a:prstGeom prst="rect">
            <a:avLst/>
          </a:prstGeom>
          <a:noFill/>
          <a:ln w="9525">
            <a:noFill/>
          </a:ln>
        </p:spPr>
        <p:txBody>
          <a:bodyPr/>
          <a:p>
            <a:endParaRPr lang="zh-CN" altLang="en-US"/>
          </a:p>
        </p:txBody>
      </p:sp>
      <p:sp>
        <p:nvSpPr>
          <p:cNvPr id="4105" name="矩形 4104"/>
          <p:cNvSpPr>
            <a:spLocks noChangeAspect="1"/>
          </p:cNvSpPr>
          <p:nvPr/>
        </p:nvSpPr>
        <p:spPr>
          <a:xfrm>
            <a:off x="4419600" y="3276600"/>
            <a:ext cx="304800" cy="304800"/>
          </a:xfrm>
          <a:prstGeom prst="rect">
            <a:avLst/>
          </a:prstGeom>
          <a:noFill/>
          <a:ln w="9525">
            <a:noFill/>
          </a:ln>
        </p:spPr>
        <p:txBody>
          <a:bodyPr/>
          <a:p>
            <a:endParaRPr lang="zh-CN" altLang="en-US"/>
          </a:p>
        </p:txBody>
      </p:sp>
      <p:sp>
        <p:nvSpPr>
          <p:cNvPr id="4107" name="矩形 4106"/>
          <p:cNvSpPr>
            <a:spLocks noChangeAspect="1"/>
          </p:cNvSpPr>
          <p:nvPr/>
        </p:nvSpPr>
        <p:spPr>
          <a:xfrm>
            <a:off x="155575" y="46038"/>
            <a:ext cx="304800" cy="304800"/>
          </a:xfrm>
          <a:prstGeom prst="rect">
            <a:avLst/>
          </a:prstGeom>
          <a:noFill/>
          <a:ln w="9525">
            <a:noFill/>
          </a:ln>
        </p:spPr>
        <p:txBody>
          <a:bodyPr/>
          <a:p>
            <a:endParaRPr lang="zh-CN" altLang="en-US"/>
          </a:p>
        </p:txBody>
      </p:sp>
      <p:sp>
        <p:nvSpPr>
          <p:cNvPr id="4111" name="矩形 4110"/>
          <p:cNvSpPr>
            <a:spLocks noChangeAspect="1"/>
          </p:cNvSpPr>
          <p:nvPr/>
        </p:nvSpPr>
        <p:spPr>
          <a:xfrm>
            <a:off x="4419600" y="3276600"/>
            <a:ext cx="304800" cy="304800"/>
          </a:xfrm>
          <a:prstGeom prst="rect">
            <a:avLst/>
          </a:prstGeom>
          <a:noFill/>
          <a:ln w="9525">
            <a:noFill/>
          </a:ln>
        </p:spPr>
        <p:txBody>
          <a:bodyPr/>
          <a:p>
            <a:endParaRPr lang="zh-CN" altLang="en-US"/>
          </a:p>
        </p:txBody>
      </p:sp>
      <p:sp>
        <p:nvSpPr>
          <p:cNvPr id="4113" name="矩形 4112"/>
          <p:cNvSpPr>
            <a:spLocks noChangeAspect="1"/>
          </p:cNvSpPr>
          <p:nvPr/>
        </p:nvSpPr>
        <p:spPr>
          <a:xfrm>
            <a:off x="4419600" y="3276600"/>
            <a:ext cx="304800" cy="304800"/>
          </a:xfrm>
          <a:prstGeom prst="rect">
            <a:avLst/>
          </a:prstGeom>
          <a:noFill/>
          <a:ln w="9525">
            <a:noFill/>
          </a:ln>
        </p:spPr>
        <p:txBody>
          <a:bodyPr/>
          <a:p>
            <a:endParaRPr lang="zh-CN" altLang="en-US"/>
          </a:p>
        </p:txBody>
      </p:sp>
      <p:sp>
        <p:nvSpPr>
          <p:cNvPr id="4115" name="矩形 4114"/>
          <p:cNvSpPr>
            <a:spLocks noChangeAspect="1"/>
          </p:cNvSpPr>
          <p:nvPr/>
        </p:nvSpPr>
        <p:spPr>
          <a:xfrm>
            <a:off x="155575" y="46038"/>
            <a:ext cx="304800" cy="304800"/>
          </a:xfrm>
          <a:prstGeom prst="rect">
            <a:avLst/>
          </a:prstGeom>
          <a:noFill/>
          <a:ln w="9525">
            <a:noFill/>
          </a:ln>
        </p:spPr>
        <p:txBody>
          <a:bodyPr/>
          <a:p>
            <a:endParaRPr lang="zh-CN" altLang="en-US"/>
          </a:p>
        </p:txBody>
      </p:sp>
      <p:pic>
        <p:nvPicPr>
          <p:cNvPr id="4117" name="图片 4116" descr="timg?image&amp;quality=80&amp;size=b9999_10000&amp;sec=1586321066871&amp;di=57a72247e75f5f83e1004efca0d42137&amp;imgtype=0&amp;src=http%3A%2F%2Fbbs"/>
          <p:cNvPicPr>
            <a:picLocks noChangeAspect="1"/>
          </p:cNvPicPr>
          <p:nvPr/>
        </p:nvPicPr>
        <p:blipFill>
          <a:blip r:embed="rId1"/>
          <a:stretch>
            <a:fillRect/>
          </a:stretch>
        </p:blipFill>
        <p:spPr>
          <a:xfrm>
            <a:off x="0" y="0"/>
            <a:ext cx="9144000" cy="6858000"/>
          </a:xfrm>
          <a:prstGeom prst="rect">
            <a:avLst/>
          </a:prstGeom>
          <a:noFill/>
          <a:ln w="9525">
            <a:noFill/>
          </a:ln>
        </p:spPr>
      </p:pic>
      <p:sp>
        <p:nvSpPr>
          <p:cNvPr id="4118" name="文本框 4117"/>
          <p:cNvSpPr txBox="1"/>
          <p:nvPr/>
        </p:nvSpPr>
        <p:spPr>
          <a:xfrm>
            <a:off x="1116013" y="2205038"/>
            <a:ext cx="7416800" cy="366712"/>
          </a:xfrm>
          <a:prstGeom prst="rect">
            <a:avLst/>
          </a:prstGeom>
          <a:noFill/>
          <a:ln w="9525">
            <a:noFill/>
          </a:ln>
        </p:spPr>
        <p:txBody>
          <a:bodyPr>
            <a:spAutoFit/>
          </a:bodyPr>
          <a:p>
            <a:pPr>
              <a:spcBef>
                <a:spcPct val="50000"/>
              </a:spcBef>
            </a:pPr>
            <a:endParaRPr dirty="0">
              <a:latin typeface="Arial" panose="020B0604020202020204" pitchFamily="34" charset="0"/>
            </a:endParaRPr>
          </a:p>
        </p:txBody>
      </p:sp>
      <p:sp>
        <p:nvSpPr>
          <p:cNvPr id="4119" name="文本框 4118"/>
          <p:cNvSpPr txBox="1"/>
          <p:nvPr/>
        </p:nvSpPr>
        <p:spPr>
          <a:xfrm>
            <a:off x="323850" y="2133600"/>
            <a:ext cx="8496300" cy="2168525"/>
          </a:xfrm>
          <a:prstGeom prst="rect">
            <a:avLst/>
          </a:prstGeom>
          <a:noFill/>
          <a:ln w="9525">
            <a:noFill/>
          </a:ln>
        </p:spPr>
        <p:txBody>
          <a:bodyPr>
            <a:spAutoFit/>
          </a:bodyPr>
          <a:p>
            <a:pPr>
              <a:spcBef>
                <a:spcPct val="50000"/>
              </a:spcBef>
            </a:pPr>
            <a:r>
              <a:rPr lang="zh-CN" altLang="en-US" sz="5400" b="1" dirty="0">
                <a:solidFill>
                  <a:srgbClr val="FF00FF"/>
                </a:solidFill>
                <a:latin typeface="Arial" panose="020B0604020202020204" pitchFamily="34" charset="0"/>
                <a:ea typeface="楷体" panose="02010609060101010101" pitchFamily="49" charset="-122"/>
              </a:rPr>
              <a:t>中考语文语法知识专题复习</a:t>
            </a:r>
            <a:endParaRPr lang="zh-CN" altLang="en-US" sz="5400" b="1" dirty="0">
              <a:solidFill>
                <a:srgbClr val="FF00FF"/>
              </a:solidFill>
              <a:latin typeface="Arial" panose="020B0604020202020204" pitchFamily="34" charset="0"/>
              <a:ea typeface="楷体" panose="02010609060101010101" pitchFamily="49" charset="-122"/>
            </a:endParaRPr>
          </a:p>
          <a:p>
            <a:pPr algn="ctr">
              <a:spcBef>
                <a:spcPct val="50000"/>
              </a:spcBef>
            </a:pPr>
            <a:r>
              <a:rPr lang="zh-CN" altLang="zh-CN" sz="5400" b="1" dirty="0">
                <a:solidFill>
                  <a:srgbClr val="FF00FF"/>
                </a:solidFill>
                <a:latin typeface="Arial" panose="020B0604020202020204" pitchFamily="34" charset="0"/>
                <a:ea typeface="楷体" panose="02010609060101010101" pitchFamily="49" charset="-122"/>
              </a:rPr>
              <a:t>（四、句子的主干）</a:t>
            </a:r>
            <a:endParaRPr lang="zh-CN" altLang="zh-CN" sz="5400" b="1" dirty="0">
              <a:solidFill>
                <a:srgbClr val="FF00FF"/>
              </a:solidFill>
              <a:latin typeface="Arial" panose="020B0604020202020204" pitchFamily="34"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41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272224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748665" y="1838960"/>
            <a:ext cx="7783830" cy="4246245"/>
          </a:xfrm>
          <a:prstGeom prst="rect">
            <a:avLst/>
          </a:prstGeom>
          <a:noFill/>
        </p:spPr>
        <p:txBody>
          <a:bodyPr wrap="square" rtlCol="0">
            <a:spAutoFit/>
          </a:bodyPr>
          <a:p>
            <a:pPr indent="457200">
              <a:lnSpc>
                <a:spcPct val="150000"/>
              </a:lnSpc>
            </a:pPr>
            <a:r>
              <a:rPr lang="zh-CN" altLang="en-US" sz="3600" b="1">
                <a:solidFill>
                  <a:srgbClr val="0000CC"/>
                </a:solidFill>
                <a:sym typeface="+mn-ea"/>
              </a:rPr>
              <a:t>一般地，提取句子的主干，只需要保留主、谓、宾，所以，</a:t>
            </a:r>
            <a:r>
              <a:rPr lang="en-US" altLang="zh-CN" sz="3600" b="1">
                <a:solidFill>
                  <a:srgbClr val="0000CC"/>
                </a:solidFill>
                <a:sym typeface="+mn-ea"/>
              </a:rPr>
              <a:t>“</a:t>
            </a:r>
            <a:r>
              <a:rPr lang="zh-CN" altLang="en-US" sz="3600" b="1">
                <a:solidFill>
                  <a:srgbClr val="0000CC"/>
                </a:solidFill>
                <a:sym typeface="+mn-ea"/>
              </a:rPr>
              <a:t>的</a:t>
            </a:r>
            <a:r>
              <a:rPr lang="en-US" altLang="zh-CN" sz="3600" b="1">
                <a:solidFill>
                  <a:srgbClr val="0000CC"/>
                </a:solidFill>
                <a:sym typeface="+mn-ea"/>
              </a:rPr>
              <a:t>”</a:t>
            </a:r>
            <a:r>
              <a:rPr lang="zh-CN" altLang="en-US" sz="3600" b="1">
                <a:solidFill>
                  <a:srgbClr val="0000CC"/>
                </a:solidFill>
                <a:sym typeface="+mn-ea"/>
              </a:rPr>
              <a:t>之前的定语、</a:t>
            </a:r>
            <a:r>
              <a:rPr lang="en-US" altLang="zh-CN" sz="3600" b="1">
                <a:solidFill>
                  <a:srgbClr val="0000CC"/>
                </a:solidFill>
                <a:sym typeface="+mn-ea"/>
              </a:rPr>
              <a:t>“</a:t>
            </a:r>
            <a:r>
              <a:rPr lang="zh-CN" altLang="en-US" sz="3600" b="1">
                <a:solidFill>
                  <a:srgbClr val="0000CC"/>
                </a:solidFill>
                <a:sym typeface="+mn-ea"/>
              </a:rPr>
              <a:t>地</a:t>
            </a:r>
            <a:r>
              <a:rPr lang="en-US" altLang="zh-CN" sz="3600" b="1">
                <a:solidFill>
                  <a:srgbClr val="0000CC"/>
                </a:solidFill>
                <a:sym typeface="+mn-ea"/>
              </a:rPr>
              <a:t>”</a:t>
            </a:r>
            <a:r>
              <a:rPr lang="zh-CN" altLang="en-US" sz="3600" b="1">
                <a:solidFill>
                  <a:srgbClr val="0000CC"/>
                </a:solidFill>
                <a:sym typeface="+mn-ea"/>
              </a:rPr>
              <a:t>之前的状语和</a:t>
            </a:r>
            <a:r>
              <a:rPr lang="en-US" altLang="zh-CN" sz="3600" b="1">
                <a:solidFill>
                  <a:srgbClr val="0000CC"/>
                </a:solidFill>
                <a:sym typeface="+mn-ea"/>
              </a:rPr>
              <a:t>“</a:t>
            </a:r>
            <a:r>
              <a:rPr lang="zh-CN" altLang="en-US" sz="3600" b="1">
                <a:solidFill>
                  <a:srgbClr val="0000CC"/>
                </a:solidFill>
                <a:sym typeface="+mn-ea"/>
              </a:rPr>
              <a:t>得</a:t>
            </a:r>
            <a:r>
              <a:rPr lang="en-US" altLang="zh-CN" sz="3600" b="1">
                <a:solidFill>
                  <a:srgbClr val="0000CC"/>
                </a:solidFill>
                <a:sym typeface="+mn-ea"/>
              </a:rPr>
              <a:t>”</a:t>
            </a:r>
            <a:r>
              <a:rPr lang="zh-CN" altLang="en-US" sz="3600" b="1">
                <a:solidFill>
                  <a:srgbClr val="0000CC"/>
                </a:solidFill>
                <a:sym typeface="+mn-ea"/>
              </a:rPr>
              <a:t>之后的补语都应该去掉，不能再保留在主干里了。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344995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646430" y="1259840"/>
            <a:ext cx="8101965" cy="3969385"/>
          </a:xfrm>
          <a:prstGeom prst="rect">
            <a:avLst/>
          </a:prstGeom>
          <a:ln w="57150">
            <a:prstDash val="lgDashDotDot"/>
          </a:ln>
        </p:spPr>
        <p:style>
          <a:lnRef idx="2">
            <a:schemeClr val="accent2"/>
          </a:lnRef>
          <a:fillRef idx="1">
            <a:schemeClr val="lt1"/>
          </a:fillRef>
          <a:effectRef idx="0">
            <a:schemeClr val="accent2"/>
          </a:effectRef>
          <a:fontRef idx="minor">
            <a:schemeClr val="dk1"/>
          </a:fontRef>
        </p:style>
        <p:txBody>
          <a:bodyPr wrap="square" rtlCol="0">
            <a:spAutoFit/>
          </a:bodyPr>
          <a:p>
            <a:r>
              <a:rPr lang="zh-CN" altLang="en-US" sz="2800">
                <a:latin typeface="楷体" panose="02010609060101010101" pitchFamily="49" charset="-122"/>
                <a:ea typeface="楷体" panose="02010609060101010101" pitchFamily="49" charset="-122"/>
                <a:cs typeface="楷体" panose="02010609060101010101" pitchFamily="49" charset="-122"/>
              </a:rPr>
              <a:t>例句</a:t>
            </a:r>
            <a:r>
              <a:rPr lang="en-US" altLang="zh-CN" sz="2800">
                <a:latin typeface="楷体" panose="02010609060101010101" pitchFamily="49" charset="-122"/>
                <a:ea typeface="楷体" panose="02010609060101010101" pitchFamily="49" charset="-122"/>
                <a:cs typeface="楷体" panose="02010609060101010101" pitchFamily="49" charset="-122"/>
              </a:rPr>
              <a:t>1</a:t>
            </a:r>
            <a:r>
              <a:rPr lang="zh-CN" altLang="en-US" sz="2800">
                <a:latin typeface="楷体" panose="02010609060101010101" pitchFamily="49" charset="-122"/>
                <a:ea typeface="楷体" panose="02010609060101010101" pitchFamily="49" charset="-122"/>
                <a:cs typeface="楷体" panose="02010609060101010101" pitchFamily="49" charset="-122"/>
              </a:rPr>
              <a:t>、</a:t>
            </a:r>
            <a:r>
              <a:rPr lang="zh-CN" altLang="en-US" sz="2800">
                <a:solidFill>
                  <a:schemeClr val="tx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参加会议的学者们的这些独到的见解一针见血地道出了古代东方学术精神和希腊科学精神的深刻差别。</a:t>
            </a:r>
            <a:endParaRPr lang="zh-CN" altLang="en-US" sz="2800">
              <a:solidFill>
                <a:schemeClr val="tx1">
                  <a:lumMod val="50000"/>
                </a:schemeClr>
              </a:solidFill>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2800">
                <a:latin typeface="楷体" panose="02010609060101010101" pitchFamily="49" charset="-122"/>
                <a:ea typeface="楷体" panose="02010609060101010101" pitchFamily="49" charset="-122"/>
                <a:cs typeface="楷体" panose="02010609060101010101" pitchFamily="49" charset="-122"/>
              </a:rPr>
              <a:t>例句</a:t>
            </a:r>
            <a:r>
              <a:rPr lang="en-US" altLang="zh-CN" sz="2800">
                <a:latin typeface="楷体" panose="02010609060101010101" pitchFamily="49" charset="-122"/>
                <a:ea typeface="楷体" panose="02010609060101010101" pitchFamily="49" charset="-122"/>
                <a:cs typeface="楷体" panose="02010609060101010101" pitchFamily="49" charset="-122"/>
              </a:rPr>
              <a:t>2</a:t>
            </a:r>
            <a:r>
              <a:rPr lang="zh-CN" altLang="en-US" sz="2800">
                <a:latin typeface="楷体" panose="02010609060101010101" pitchFamily="49" charset="-122"/>
                <a:ea typeface="楷体" panose="02010609060101010101" pitchFamily="49" charset="-122"/>
                <a:cs typeface="楷体" panose="02010609060101010101" pitchFamily="49" charset="-122"/>
              </a:rPr>
              <a:t>、</a:t>
            </a:r>
            <a:r>
              <a:rPr lang="zh-CN" altLang="en-US" sz="2800" dirty="0">
                <a:latin typeface="楷体" panose="02010609060101010101" pitchFamily="49" charset="-122"/>
                <a:ea typeface="楷体" panose="02010609060101010101" pitchFamily="49" charset="-122"/>
                <a:sym typeface="+mn-ea"/>
              </a:rPr>
              <a:t>漫画是一种以简练的线条，通过变形、夸张、比拟、象征等手法褒贬现实，具有幽默感和讽刺效果的绘画。</a:t>
            </a:r>
            <a:endParaRPr lang="zh-CN" altLang="en-US" sz="2800" dirty="0">
              <a:latin typeface="楷体" panose="02010609060101010101" pitchFamily="49" charset="-122"/>
              <a:ea typeface="楷体" panose="02010609060101010101" pitchFamily="49" charset="-122"/>
              <a:sym typeface="+mn-ea"/>
            </a:endParaRPr>
          </a:p>
          <a:p>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例句</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、这激动人心的一幕，却一直深深地印在我的脑海里。</a:t>
            </a:r>
            <a:endParaRPr lang="zh-CN" altLang="en-US" sz="2800" dirty="0">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2800">
                <a:solidFill>
                  <a:schemeClr val="tx1">
                    <a:lumMod val="50000"/>
                  </a:schemeClr>
                </a:solidFill>
                <a:latin typeface="楷体" panose="02010609060101010101" pitchFamily="49" charset="-122"/>
                <a:ea typeface="楷体" panose="02010609060101010101" pitchFamily="49" charset="-122"/>
                <a:sym typeface="+mn-ea"/>
              </a:rPr>
              <a:t>例句</a:t>
            </a:r>
            <a:r>
              <a:rPr lang="en-US" altLang="zh-CN" sz="2800">
                <a:solidFill>
                  <a:schemeClr val="tx1">
                    <a:lumMod val="50000"/>
                  </a:schemeClr>
                </a:solidFill>
                <a:latin typeface="楷体" panose="02010609060101010101" pitchFamily="49" charset="-122"/>
                <a:ea typeface="楷体" panose="02010609060101010101" pitchFamily="49" charset="-122"/>
                <a:sym typeface="+mn-ea"/>
              </a:rPr>
              <a:t>4</a:t>
            </a:r>
            <a:r>
              <a:rPr lang="zh-CN" altLang="en-US" sz="2800">
                <a:solidFill>
                  <a:schemeClr val="tx1">
                    <a:lumMod val="50000"/>
                  </a:schemeClr>
                </a:solidFill>
                <a:latin typeface="楷体" panose="02010609060101010101" pitchFamily="49" charset="-122"/>
                <a:ea typeface="楷体" panose="02010609060101010101" pitchFamily="49" charset="-122"/>
                <a:sym typeface="+mn-ea"/>
              </a:rPr>
              <a:t>每一个共产党员都不能忘记自己肩上的责任。</a:t>
            </a:r>
            <a:endParaRPr lang="en-US" altLang="zh-CN" sz="2800" dirty="0">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272224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636270" y="1316355"/>
            <a:ext cx="8200390" cy="1383665"/>
          </a:xfrm>
          <a:prstGeom prst="rect">
            <a:avLst/>
          </a:prstGeom>
          <a:noFill/>
        </p:spPr>
        <p:txBody>
          <a:bodyPr wrap="square" rtlCol="0">
            <a:spAutoFit/>
          </a:bodyPr>
          <a:p>
            <a:r>
              <a:rPr lang="zh-CN" altLang="en-US" sz="2800" b="1">
                <a:solidFill>
                  <a:srgbClr val="0000CC"/>
                </a:solidFill>
                <a:sym typeface="+mn-ea"/>
              </a:rPr>
              <a:t>例句</a:t>
            </a:r>
            <a:r>
              <a:rPr lang="en-US" altLang="zh-CN" sz="2800" b="1">
                <a:solidFill>
                  <a:srgbClr val="0000CC"/>
                </a:solidFill>
                <a:sym typeface="+mn-ea"/>
              </a:rPr>
              <a:t>1</a:t>
            </a:r>
            <a:r>
              <a:rPr lang="zh-CN" altLang="en-US" sz="2800" b="1">
                <a:solidFill>
                  <a:srgbClr val="0000CC"/>
                </a:solidFill>
                <a:sym typeface="+mn-ea"/>
              </a:rPr>
              <a:t>：  </a:t>
            </a:r>
            <a:r>
              <a:rPr lang="zh-CN" altLang="en-US" sz="2800" b="1">
                <a:solidFill>
                  <a:schemeClr val="tx1">
                    <a:lumMod val="50000"/>
                  </a:schemeClr>
                </a:solidFill>
                <a:latin typeface="楷体" panose="02010609060101010101" pitchFamily="49" charset="-122"/>
                <a:ea typeface="楷体" panose="02010609060101010101" pitchFamily="49" charset="-122"/>
                <a:sym typeface="+mn-ea"/>
              </a:rPr>
              <a:t>参加会议的学者们的这些独到的  </a:t>
            </a:r>
            <a:r>
              <a:rPr lang="zh-CN" altLang="en-US" sz="2800" b="1" u="dbl">
                <a:solidFill>
                  <a:schemeClr val="accent4"/>
                </a:solidFill>
                <a:uFill>
                  <a:solidFill>
                    <a:srgbClr val="FF3300"/>
                  </a:solidFill>
                </a:uFill>
                <a:latin typeface="楷体" panose="02010609060101010101" pitchFamily="49" charset="-122"/>
                <a:ea typeface="楷体" panose="02010609060101010101" pitchFamily="49" charset="-122"/>
                <a:sym typeface="+mn-ea"/>
              </a:rPr>
              <a:t>见解</a:t>
            </a:r>
            <a:r>
              <a:rPr lang="zh-CN" altLang="en-US" sz="2800" b="1">
                <a:solidFill>
                  <a:schemeClr val="tx1">
                    <a:lumMod val="50000"/>
                  </a:schemeClr>
                </a:solidFill>
                <a:latin typeface="楷体" panose="02010609060101010101" pitchFamily="49" charset="-122"/>
                <a:ea typeface="楷体" panose="02010609060101010101" pitchFamily="49" charset="-122"/>
                <a:sym typeface="+mn-ea"/>
              </a:rPr>
              <a:t>      一针见血地    </a:t>
            </a:r>
            <a:r>
              <a:rPr lang="zh-CN" altLang="en-US" sz="2800" b="1" u="heavy">
                <a:solidFill>
                  <a:schemeClr val="accent4"/>
                </a:solidFill>
                <a:uFill>
                  <a:solidFill>
                    <a:srgbClr val="FF3300"/>
                  </a:solidFill>
                </a:uFill>
                <a:latin typeface="楷体" panose="02010609060101010101" pitchFamily="49" charset="-122"/>
                <a:ea typeface="楷体" panose="02010609060101010101" pitchFamily="49" charset="-122"/>
                <a:sym typeface="+mn-ea"/>
              </a:rPr>
              <a:t>道出了</a:t>
            </a:r>
            <a:r>
              <a:rPr lang="zh-CN" altLang="en-US" sz="2800" b="1">
                <a:solidFill>
                  <a:schemeClr val="tx1">
                    <a:lumMod val="50000"/>
                  </a:schemeClr>
                </a:solidFill>
                <a:latin typeface="楷体" panose="02010609060101010101" pitchFamily="49" charset="-122"/>
                <a:ea typeface="楷体" panose="02010609060101010101" pitchFamily="49" charset="-122"/>
                <a:sym typeface="+mn-ea"/>
              </a:rPr>
              <a:t>   古代东方学术精神和希腊科学精神的     </a:t>
            </a:r>
            <a:r>
              <a:rPr lang="zh-CN" altLang="en-US" sz="2800" b="1" u="wavy">
                <a:solidFill>
                  <a:schemeClr val="accent4"/>
                </a:solidFill>
                <a:uFill>
                  <a:solidFill>
                    <a:srgbClr val="FF3300"/>
                  </a:solidFill>
                </a:uFill>
                <a:latin typeface="楷体" panose="02010609060101010101" pitchFamily="49" charset="-122"/>
                <a:ea typeface="楷体" panose="02010609060101010101" pitchFamily="49" charset="-122"/>
                <a:sym typeface="+mn-ea"/>
              </a:rPr>
              <a:t>深刻差别</a:t>
            </a:r>
            <a:r>
              <a:rPr lang="zh-CN" altLang="en-US" sz="2800" b="1">
                <a:solidFill>
                  <a:schemeClr val="tx1">
                    <a:lumMod val="50000"/>
                  </a:schemeClr>
                </a:solidFill>
                <a:latin typeface="楷体" panose="02010609060101010101" pitchFamily="49" charset="-122"/>
                <a:ea typeface="楷体" panose="02010609060101010101" pitchFamily="49" charset="-122"/>
                <a:sym typeface="+mn-ea"/>
              </a:rPr>
              <a:t>。</a:t>
            </a:r>
            <a:endParaRPr lang="zh-CN" altLang="en-US" sz="2800"/>
          </a:p>
        </p:txBody>
      </p:sp>
      <p:sp>
        <p:nvSpPr>
          <p:cNvPr id="17" name="矩形 16"/>
          <p:cNvSpPr/>
          <p:nvPr/>
        </p:nvSpPr>
        <p:spPr>
          <a:xfrm>
            <a:off x="8278495" y="1237933"/>
            <a:ext cx="641350" cy="641350"/>
          </a:xfrm>
          <a:prstGeom prst="rect">
            <a:avLst/>
          </a:prstGeom>
          <a:noFill/>
          <a:ln w="9525">
            <a:noFill/>
          </a:ln>
        </p:spPr>
        <p:txBody>
          <a:bodyPr wrap="none" anchor="ctr">
            <a:spAutoFit/>
          </a:bodyPr>
          <a:p>
            <a:r>
              <a:rPr lang="en-US" altLang="zh-CN" sz="3600" b="1">
                <a:solidFill>
                  <a:srgbClr val="00FFFF"/>
                </a:solidFill>
                <a:latin typeface="Arial" panose="020B0604020202020204" pitchFamily="34" charset="0"/>
                <a:ea typeface="宋体" panose="02010600030101010101" pitchFamily="2" charset="-122"/>
              </a:rPr>
              <a:t>‖</a:t>
            </a:r>
            <a:endParaRPr lang="en-US" altLang="zh-CN" sz="3600" b="1">
              <a:solidFill>
                <a:srgbClr val="00FFFF"/>
              </a:solidFill>
              <a:latin typeface="Arial" panose="020B0604020202020204" pitchFamily="34" charset="0"/>
              <a:ea typeface="宋体" panose="02010600030101010101" pitchFamily="2" charset="-122"/>
            </a:endParaRPr>
          </a:p>
        </p:txBody>
      </p:sp>
      <p:sp>
        <p:nvSpPr>
          <p:cNvPr id="5" name="文本框 4"/>
          <p:cNvSpPr txBox="1"/>
          <p:nvPr/>
        </p:nvSpPr>
        <p:spPr>
          <a:xfrm>
            <a:off x="1725295" y="1316355"/>
            <a:ext cx="37973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6" name="文本框 5"/>
          <p:cNvSpPr txBox="1"/>
          <p:nvPr/>
        </p:nvSpPr>
        <p:spPr>
          <a:xfrm>
            <a:off x="7232015" y="1297940"/>
            <a:ext cx="35306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7" name="文本框 6"/>
          <p:cNvSpPr txBox="1"/>
          <p:nvPr/>
        </p:nvSpPr>
        <p:spPr>
          <a:xfrm>
            <a:off x="175260" y="1747520"/>
            <a:ext cx="46101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8" name="文本框 7"/>
          <p:cNvSpPr txBox="1"/>
          <p:nvPr/>
        </p:nvSpPr>
        <p:spPr>
          <a:xfrm>
            <a:off x="2565400" y="1747520"/>
            <a:ext cx="49466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9" name="文本框 8"/>
          <p:cNvSpPr txBox="1"/>
          <p:nvPr/>
        </p:nvSpPr>
        <p:spPr>
          <a:xfrm>
            <a:off x="4254500" y="1747520"/>
            <a:ext cx="40640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0" name="文本框 9"/>
          <p:cNvSpPr txBox="1"/>
          <p:nvPr/>
        </p:nvSpPr>
        <p:spPr>
          <a:xfrm>
            <a:off x="2969895" y="2178050"/>
            <a:ext cx="65024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6388" name="椭圆 16387"/>
          <p:cNvSpPr/>
          <p:nvPr/>
        </p:nvSpPr>
        <p:spPr>
          <a:xfrm>
            <a:off x="7329805" y="1297940"/>
            <a:ext cx="1143000" cy="582295"/>
          </a:xfrm>
          <a:prstGeom prst="ellipse">
            <a:avLst/>
          </a:prstGeom>
          <a:noFill/>
          <a:ln w="28575" cap="flat" cmpd="sng">
            <a:solidFill>
              <a:schemeClr val="accent1">
                <a:shade val="50000"/>
              </a:schemeClr>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4" name="椭圆 13"/>
          <p:cNvSpPr/>
          <p:nvPr/>
        </p:nvSpPr>
        <p:spPr>
          <a:xfrm>
            <a:off x="3210560" y="1600200"/>
            <a:ext cx="1143000" cy="582295"/>
          </a:xfrm>
          <a:prstGeom prst="ellipse">
            <a:avLst/>
          </a:prstGeom>
          <a:noFill/>
          <a:ln w="28575" cap="flat" cmpd="sng">
            <a:solidFill>
              <a:schemeClr val="accent1">
                <a:shade val="50000"/>
              </a:schemeClr>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5" name="椭圆 14"/>
          <p:cNvSpPr/>
          <p:nvPr/>
        </p:nvSpPr>
        <p:spPr>
          <a:xfrm>
            <a:off x="3774440" y="2147570"/>
            <a:ext cx="1527810" cy="582295"/>
          </a:xfrm>
          <a:prstGeom prst="ellipse">
            <a:avLst/>
          </a:prstGeom>
          <a:noFill/>
          <a:ln w="28575" cap="flat" cmpd="sng">
            <a:solidFill>
              <a:schemeClr val="accent1">
                <a:shade val="50000"/>
              </a:schemeClr>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6" name="文本框 15"/>
          <p:cNvSpPr txBox="1"/>
          <p:nvPr/>
        </p:nvSpPr>
        <p:spPr>
          <a:xfrm>
            <a:off x="623570" y="4143375"/>
            <a:ext cx="7188835" cy="645160"/>
          </a:xfrm>
          <a:prstGeom prst="rect">
            <a:avLst/>
          </a:prstGeom>
          <a:noFill/>
        </p:spPr>
        <p:txBody>
          <a:bodyPr wrap="square" rtlCol="0">
            <a:spAutoFit/>
          </a:bodyPr>
          <a:p>
            <a:r>
              <a:rPr lang="zh-CN" altLang="en-US" sz="3600" b="1">
                <a:solidFill>
                  <a:srgbClr val="0000CC"/>
                </a:solidFill>
                <a:sym typeface="+mn-ea"/>
              </a:rPr>
              <a:t>句子主干：</a:t>
            </a:r>
            <a:r>
              <a:rPr lang="zh-CN" altLang="en-US" sz="3600" b="1">
                <a:solidFill>
                  <a:srgbClr val="CC00CC"/>
                </a:solidFill>
                <a:latin typeface="楷体" panose="02010609060101010101" pitchFamily="49" charset="-122"/>
                <a:ea typeface="楷体" panose="02010609060101010101" pitchFamily="49" charset="-122"/>
                <a:sym typeface="+mn-ea"/>
              </a:rPr>
              <a:t>见解道出差别。</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1"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6388"/>
                                        </p:tgtEl>
                                        <p:attrNameLst>
                                          <p:attrName>style.visibility</p:attrName>
                                        </p:attrNameLst>
                                      </p:cBhvr>
                                      <p:to>
                                        <p:strVal val="visible"/>
                                      </p:to>
                                    </p:set>
                                    <p:anim calcmode="lin" valueType="num">
                                      <p:cBhvr additive="base">
                                        <p:cTn id="61" dur="500" fill="hold"/>
                                        <p:tgtEl>
                                          <p:spTgt spid="16388"/>
                                        </p:tgtEl>
                                        <p:attrNameLst>
                                          <p:attrName>ppt_x</p:attrName>
                                        </p:attrNameLst>
                                      </p:cBhvr>
                                      <p:tavLst>
                                        <p:tav tm="0">
                                          <p:val>
                                            <p:strVal val="#ppt_x"/>
                                          </p:val>
                                        </p:tav>
                                        <p:tav tm="100000">
                                          <p:val>
                                            <p:strVal val="#ppt_x"/>
                                          </p:val>
                                        </p:tav>
                                      </p:tavLst>
                                    </p:anim>
                                    <p:anim calcmode="lin" valueType="num">
                                      <p:cBhvr additive="base">
                                        <p:cTn id="62"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ppt_x"/>
                                          </p:val>
                                        </p:tav>
                                        <p:tav tm="100000">
                                          <p:val>
                                            <p:strVal val="#ppt_x"/>
                                          </p:val>
                                        </p:tav>
                                      </p:tavLst>
                                    </p:anim>
                                    <p:anim calcmode="lin" valueType="num">
                                      <p:cBhvr additive="base">
                                        <p:cTn id="6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ppt_x"/>
                                          </p:val>
                                        </p:tav>
                                        <p:tav tm="100000">
                                          <p:val>
                                            <p:strVal val="#ppt_x"/>
                                          </p:val>
                                        </p:tav>
                                      </p:tavLst>
                                    </p:anim>
                                    <p:anim calcmode="lin" valueType="num">
                                      <p:cBhvr additive="base">
                                        <p:cTn id="7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ppt_x"/>
                                          </p:val>
                                        </p:tav>
                                        <p:tav tm="100000">
                                          <p:val>
                                            <p:strVal val="#ppt_x"/>
                                          </p:val>
                                        </p:tav>
                                      </p:tavLst>
                                    </p:anim>
                                    <p:anim calcmode="lin" valueType="num">
                                      <p:cBhvr additive="base">
                                        <p:cTn id="8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p:bldP spid="17" grpId="1"/>
      <p:bldP spid="5" grpId="0"/>
      <p:bldP spid="6" grpId="0"/>
      <p:bldP spid="7" grpId="0"/>
      <p:bldP spid="8" grpId="0"/>
      <p:bldP spid="9" grpId="0"/>
      <p:bldP spid="10" grpId="0"/>
      <p:bldP spid="16388" grpId="0" animBg="1"/>
      <p:bldP spid="14" grpId="0" animBg="1"/>
      <p:bldP spid="15" grpId="0" animBg="1"/>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344995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646430" y="1259840"/>
            <a:ext cx="8101965" cy="3969385"/>
          </a:xfrm>
          <a:prstGeom prst="rect">
            <a:avLst/>
          </a:prstGeom>
          <a:ln w="57150">
            <a:prstDash val="lgDashDotDot"/>
          </a:ln>
        </p:spPr>
        <p:style>
          <a:lnRef idx="2">
            <a:schemeClr val="accent2"/>
          </a:lnRef>
          <a:fillRef idx="1">
            <a:schemeClr val="lt1"/>
          </a:fillRef>
          <a:effectRef idx="0">
            <a:schemeClr val="accent2"/>
          </a:effectRef>
          <a:fontRef idx="minor">
            <a:schemeClr val="dk1"/>
          </a:fontRef>
        </p:style>
        <p:txBody>
          <a:bodyPr wrap="square" rtlCol="0">
            <a:spAutoFit/>
          </a:bodyPr>
          <a:p>
            <a:r>
              <a:rPr lang="zh-CN" altLang="en-US" sz="2800">
                <a:latin typeface="楷体" panose="02010609060101010101" pitchFamily="49" charset="-122"/>
                <a:ea typeface="楷体" panose="02010609060101010101" pitchFamily="49" charset="-122"/>
                <a:cs typeface="楷体" panose="02010609060101010101" pitchFamily="49" charset="-122"/>
              </a:rPr>
              <a:t>例句</a:t>
            </a:r>
            <a:r>
              <a:rPr lang="en-US" altLang="zh-CN" sz="2800">
                <a:latin typeface="楷体" panose="02010609060101010101" pitchFamily="49" charset="-122"/>
                <a:ea typeface="楷体" panose="02010609060101010101" pitchFamily="49" charset="-122"/>
                <a:cs typeface="楷体" panose="02010609060101010101" pitchFamily="49" charset="-122"/>
              </a:rPr>
              <a:t>1</a:t>
            </a:r>
            <a:r>
              <a:rPr lang="zh-CN" altLang="en-US" sz="2800">
                <a:latin typeface="楷体" panose="02010609060101010101" pitchFamily="49" charset="-122"/>
                <a:ea typeface="楷体" panose="02010609060101010101" pitchFamily="49" charset="-122"/>
                <a:cs typeface="楷体" panose="02010609060101010101" pitchFamily="49" charset="-122"/>
              </a:rPr>
              <a:t>、</a:t>
            </a:r>
            <a:r>
              <a:rPr lang="zh-CN" altLang="en-US" sz="2800">
                <a:solidFill>
                  <a:schemeClr val="tx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参加会议的学者们的这些独到的见解一针见血地道出了古代东方学术精神和希腊科学精神的深刻差别。</a:t>
            </a:r>
            <a:endParaRPr lang="zh-CN" altLang="en-US" sz="2800">
              <a:solidFill>
                <a:schemeClr val="tx1">
                  <a:lumMod val="50000"/>
                </a:schemeClr>
              </a:solidFill>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2800">
                <a:latin typeface="楷体" panose="02010609060101010101" pitchFamily="49" charset="-122"/>
                <a:ea typeface="楷体" panose="02010609060101010101" pitchFamily="49" charset="-122"/>
                <a:cs typeface="楷体" panose="02010609060101010101" pitchFamily="49" charset="-122"/>
              </a:rPr>
              <a:t>例句</a:t>
            </a:r>
            <a:r>
              <a:rPr lang="en-US" altLang="zh-CN" sz="2800">
                <a:latin typeface="楷体" panose="02010609060101010101" pitchFamily="49" charset="-122"/>
                <a:ea typeface="楷体" panose="02010609060101010101" pitchFamily="49" charset="-122"/>
                <a:cs typeface="楷体" panose="02010609060101010101" pitchFamily="49" charset="-122"/>
              </a:rPr>
              <a:t>2</a:t>
            </a:r>
            <a:r>
              <a:rPr lang="zh-CN" altLang="en-US" sz="2800">
                <a:latin typeface="楷体" panose="02010609060101010101" pitchFamily="49" charset="-122"/>
                <a:ea typeface="楷体" panose="02010609060101010101" pitchFamily="49" charset="-122"/>
                <a:cs typeface="楷体" panose="02010609060101010101" pitchFamily="49" charset="-122"/>
              </a:rPr>
              <a:t>、</a:t>
            </a:r>
            <a:r>
              <a:rPr lang="zh-CN" altLang="en-US" sz="2800" dirty="0">
                <a:latin typeface="楷体" panose="02010609060101010101" pitchFamily="49" charset="-122"/>
                <a:ea typeface="楷体" panose="02010609060101010101" pitchFamily="49" charset="-122"/>
                <a:sym typeface="+mn-ea"/>
              </a:rPr>
              <a:t>漫画是一种以简练的线条，通过变形、夸张、比拟、象征等手法褒贬现实，具有幽默感和讽刺效果的绘画。</a:t>
            </a:r>
            <a:endParaRPr lang="zh-CN" altLang="en-US" sz="2800" dirty="0">
              <a:latin typeface="楷体" panose="02010609060101010101" pitchFamily="49" charset="-122"/>
              <a:ea typeface="楷体" panose="02010609060101010101" pitchFamily="49" charset="-122"/>
              <a:sym typeface="+mn-ea"/>
            </a:endParaRPr>
          </a:p>
          <a:p>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例句</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、这激动人心的一幕，却一直深深地印在我的脑海里。</a:t>
            </a:r>
            <a:endParaRPr lang="zh-CN" altLang="en-US" sz="2800" dirty="0">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2800">
                <a:solidFill>
                  <a:schemeClr val="tx1">
                    <a:lumMod val="50000"/>
                  </a:schemeClr>
                </a:solidFill>
                <a:latin typeface="楷体" panose="02010609060101010101" pitchFamily="49" charset="-122"/>
                <a:ea typeface="楷体" panose="02010609060101010101" pitchFamily="49" charset="-122"/>
                <a:sym typeface="+mn-ea"/>
              </a:rPr>
              <a:t>例句</a:t>
            </a:r>
            <a:r>
              <a:rPr lang="en-US" altLang="zh-CN" sz="2800">
                <a:solidFill>
                  <a:schemeClr val="tx1">
                    <a:lumMod val="50000"/>
                  </a:schemeClr>
                </a:solidFill>
                <a:latin typeface="楷体" panose="02010609060101010101" pitchFamily="49" charset="-122"/>
                <a:ea typeface="楷体" panose="02010609060101010101" pitchFamily="49" charset="-122"/>
                <a:sym typeface="+mn-ea"/>
              </a:rPr>
              <a:t>4</a:t>
            </a:r>
            <a:r>
              <a:rPr lang="zh-CN" altLang="en-US" sz="2800">
                <a:solidFill>
                  <a:schemeClr val="tx1">
                    <a:lumMod val="50000"/>
                  </a:schemeClr>
                </a:solidFill>
                <a:latin typeface="楷体" panose="02010609060101010101" pitchFamily="49" charset="-122"/>
                <a:ea typeface="楷体" panose="02010609060101010101" pitchFamily="49" charset="-122"/>
                <a:sym typeface="+mn-ea"/>
              </a:rPr>
              <a:t>每一个共产党员都不能忘记自己肩上的责任。</a:t>
            </a:r>
            <a:endParaRPr lang="en-US" altLang="zh-CN" sz="2800" dirty="0">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635" y="0"/>
            <a:ext cx="9144000" cy="6858000"/>
          </a:xfrm>
          <a:prstGeom prst="rect">
            <a:avLst/>
          </a:prstGeom>
          <a:noFill/>
          <a:ln w="9525">
            <a:noFill/>
          </a:ln>
        </p:spPr>
      </p:pic>
      <p:sp>
        <p:nvSpPr>
          <p:cNvPr id="3" name="矩形 2"/>
          <p:cNvSpPr/>
          <p:nvPr/>
        </p:nvSpPr>
        <p:spPr>
          <a:xfrm>
            <a:off x="247650" y="138430"/>
            <a:ext cx="272224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610235" y="1231900"/>
            <a:ext cx="7924165" cy="1899285"/>
          </a:xfrm>
          <a:prstGeom prst="rect">
            <a:avLst/>
          </a:prstGeom>
          <a:noFill/>
        </p:spPr>
        <p:txBody>
          <a:bodyPr wrap="square" rtlCol="0">
            <a:spAutoFit/>
          </a:bodyPr>
          <a:p>
            <a:pPr algn="just">
              <a:lnSpc>
                <a:spcPct val="140000"/>
              </a:lnSpc>
              <a:spcBef>
                <a:spcPct val="20000"/>
              </a:spcBef>
            </a:pPr>
            <a:r>
              <a:rPr lang="zh-CN" altLang="en-US" sz="2800" b="1" dirty="0">
                <a:latin typeface="华文细黑" charset="-122"/>
                <a:ea typeface="华文细黑" charset="-122"/>
                <a:sym typeface="+mn-ea"/>
              </a:rPr>
              <a:t>例句</a:t>
            </a:r>
            <a:r>
              <a:rPr lang="en-US" altLang="zh-CN" sz="2800" b="1" dirty="0">
                <a:latin typeface="华文细黑" charset="-122"/>
                <a:ea typeface="华文细黑" charset="-122"/>
                <a:sym typeface="+mn-ea"/>
              </a:rPr>
              <a:t>2</a:t>
            </a:r>
            <a:r>
              <a:rPr lang="zh-CN" altLang="en-US" sz="2800" b="1" dirty="0">
                <a:latin typeface="华文细黑" charset="-122"/>
                <a:ea typeface="华文细黑" charset="-122"/>
                <a:sym typeface="+mn-ea"/>
              </a:rPr>
              <a:t>、</a:t>
            </a:r>
            <a:r>
              <a:rPr lang="zh-CN" altLang="en-US" sz="2800" b="1" u="dbl" dirty="0">
                <a:solidFill>
                  <a:schemeClr val="tx1"/>
                </a:solidFill>
                <a:uFill>
                  <a:solidFill>
                    <a:srgbClr val="FF3300"/>
                  </a:solidFill>
                </a:uFill>
                <a:latin typeface="华文细黑" charset="0"/>
                <a:ea typeface="华文细黑" charset="-122"/>
                <a:sym typeface="+mn-ea"/>
              </a:rPr>
              <a:t>漫画</a:t>
            </a:r>
            <a:r>
              <a:rPr lang="zh-CN" altLang="en-US" sz="2800" b="1" dirty="0">
                <a:latin typeface="华文细黑" charset="-122"/>
                <a:ea typeface="华文细黑" charset="-122"/>
                <a:sym typeface="+mn-ea"/>
              </a:rPr>
              <a:t>       </a:t>
            </a:r>
            <a:r>
              <a:rPr lang="zh-CN" altLang="en-US" sz="2800" b="1" u="heavy" dirty="0">
                <a:solidFill>
                  <a:schemeClr val="tx1"/>
                </a:solidFill>
                <a:uFill>
                  <a:solidFill>
                    <a:srgbClr val="FF3300"/>
                  </a:solidFill>
                </a:uFill>
                <a:latin typeface="华文细黑" charset="0"/>
                <a:ea typeface="华文细黑" charset="-122"/>
                <a:sym typeface="+mn-ea"/>
              </a:rPr>
              <a:t>是</a:t>
            </a:r>
            <a:r>
              <a:rPr lang="zh-CN" altLang="en-US" sz="2800" b="1" dirty="0">
                <a:latin typeface="华文细黑" charset="-122"/>
                <a:ea typeface="华文细黑" charset="-122"/>
                <a:sym typeface="+mn-ea"/>
              </a:rPr>
              <a:t>     一种以简练的线条，通过变形、夸张、比拟、象征等手法褒贬现实，具有幽默感和讽刺效果的       </a:t>
            </a:r>
            <a:r>
              <a:rPr lang="zh-CN" altLang="en-US" sz="2800" b="1" u="wavyHeavy" dirty="0">
                <a:solidFill>
                  <a:schemeClr val="tx1"/>
                </a:solidFill>
                <a:uFill>
                  <a:solidFill>
                    <a:srgbClr val="FF3300"/>
                  </a:solidFill>
                </a:uFill>
                <a:latin typeface="华文细黑" charset="0"/>
                <a:ea typeface="华文细黑" charset="-122"/>
                <a:sym typeface="+mn-ea"/>
              </a:rPr>
              <a:t>绘画</a:t>
            </a:r>
            <a:r>
              <a:rPr lang="zh-CN" altLang="en-US" sz="2800" b="1" dirty="0">
                <a:latin typeface="华文细黑" charset="-122"/>
                <a:ea typeface="华文细黑" charset="-122"/>
                <a:sym typeface="+mn-ea"/>
              </a:rPr>
              <a:t>。</a:t>
            </a:r>
            <a:endParaRPr lang="zh-CN" altLang="en-US" sz="2800"/>
          </a:p>
        </p:txBody>
      </p:sp>
      <p:sp>
        <p:nvSpPr>
          <p:cNvPr id="17" name="矩形 16"/>
          <p:cNvSpPr/>
          <p:nvPr/>
        </p:nvSpPr>
        <p:spPr>
          <a:xfrm>
            <a:off x="2805430" y="1317308"/>
            <a:ext cx="641350" cy="641350"/>
          </a:xfrm>
          <a:prstGeom prst="rect">
            <a:avLst/>
          </a:prstGeom>
          <a:noFill/>
          <a:ln w="9525">
            <a:noFill/>
          </a:ln>
        </p:spPr>
        <p:txBody>
          <a:bodyPr wrap="none" anchor="ctr">
            <a:spAutoFit/>
          </a:bodyPr>
          <a:p>
            <a:r>
              <a:rPr lang="en-US" altLang="zh-CN" sz="3600" b="1">
                <a:solidFill>
                  <a:srgbClr val="00FFFF"/>
                </a:solidFill>
                <a:latin typeface="Arial" panose="020B0604020202020204" pitchFamily="34" charset="0"/>
                <a:ea typeface="宋体" panose="02010600030101010101" pitchFamily="2" charset="-122"/>
              </a:rPr>
              <a:t>‖</a:t>
            </a:r>
            <a:endParaRPr lang="en-US" altLang="zh-CN" sz="3600" b="1">
              <a:solidFill>
                <a:srgbClr val="00FFFF"/>
              </a:solidFill>
              <a:latin typeface="Arial" panose="020B0604020202020204" pitchFamily="34" charset="0"/>
              <a:ea typeface="宋体" panose="02010600030101010101" pitchFamily="2" charset="-122"/>
            </a:endParaRPr>
          </a:p>
        </p:txBody>
      </p:sp>
      <p:sp>
        <p:nvSpPr>
          <p:cNvPr id="5" name="文本框 4"/>
          <p:cNvSpPr txBox="1"/>
          <p:nvPr/>
        </p:nvSpPr>
        <p:spPr>
          <a:xfrm>
            <a:off x="3893820" y="1377315"/>
            <a:ext cx="40957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6" name="文本框 5"/>
          <p:cNvSpPr txBox="1"/>
          <p:nvPr/>
        </p:nvSpPr>
        <p:spPr>
          <a:xfrm>
            <a:off x="4030345" y="2588260"/>
            <a:ext cx="39814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6388" name="椭圆 16387"/>
          <p:cNvSpPr/>
          <p:nvPr/>
        </p:nvSpPr>
        <p:spPr>
          <a:xfrm>
            <a:off x="1981835" y="1231900"/>
            <a:ext cx="893445" cy="863600"/>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8" name="椭圆 7"/>
          <p:cNvSpPr/>
          <p:nvPr/>
        </p:nvSpPr>
        <p:spPr>
          <a:xfrm>
            <a:off x="3285490" y="1252220"/>
            <a:ext cx="916305" cy="77279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9" name="椭圆 8"/>
          <p:cNvSpPr/>
          <p:nvPr/>
        </p:nvSpPr>
        <p:spPr>
          <a:xfrm>
            <a:off x="4343400" y="2393950"/>
            <a:ext cx="1143000" cy="82359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6" name="文本框 15"/>
          <p:cNvSpPr txBox="1"/>
          <p:nvPr/>
        </p:nvSpPr>
        <p:spPr>
          <a:xfrm>
            <a:off x="623570" y="4143375"/>
            <a:ext cx="7188835" cy="645160"/>
          </a:xfrm>
          <a:prstGeom prst="rect">
            <a:avLst/>
          </a:prstGeom>
          <a:noFill/>
        </p:spPr>
        <p:txBody>
          <a:bodyPr wrap="square" rtlCol="0">
            <a:spAutoFit/>
          </a:bodyPr>
          <a:p>
            <a:r>
              <a:rPr lang="zh-CN" altLang="en-US" sz="3600" b="1">
                <a:solidFill>
                  <a:srgbClr val="0000CC"/>
                </a:solidFill>
                <a:sym typeface="+mn-ea"/>
              </a:rPr>
              <a:t>句子主干：漫画是绘画</a:t>
            </a:r>
            <a:r>
              <a:rPr lang="zh-CN" altLang="en-US" sz="3600" b="1">
                <a:solidFill>
                  <a:srgbClr val="CC00CC"/>
                </a:solidFill>
                <a:latin typeface="楷体" panose="02010609060101010101" pitchFamily="49" charset="-122"/>
                <a:ea typeface="楷体" panose="02010609060101010101" pitchFamily="49" charset="-122"/>
                <a:sym typeface="+mn-ea"/>
              </a:rPr>
              <a:t>。</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388"/>
                                        </p:tgtEl>
                                        <p:attrNameLst>
                                          <p:attrName>style.visibility</p:attrName>
                                        </p:attrNameLst>
                                      </p:cBhvr>
                                      <p:to>
                                        <p:strVal val="visible"/>
                                      </p:to>
                                    </p:set>
                                    <p:anim calcmode="lin" valueType="num">
                                      <p:cBhvr additive="base">
                                        <p:cTn id="37" dur="500" fill="hold"/>
                                        <p:tgtEl>
                                          <p:spTgt spid="16388"/>
                                        </p:tgtEl>
                                        <p:attrNameLst>
                                          <p:attrName>ppt_x</p:attrName>
                                        </p:attrNameLst>
                                      </p:cBhvr>
                                      <p:tavLst>
                                        <p:tav tm="0">
                                          <p:val>
                                            <p:strVal val="#ppt_x"/>
                                          </p:val>
                                        </p:tav>
                                        <p:tav tm="100000">
                                          <p:val>
                                            <p:strVal val="#ppt_x"/>
                                          </p:val>
                                        </p:tav>
                                      </p:tavLst>
                                    </p:anim>
                                    <p:anim calcmode="lin" valueType="num">
                                      <p:cBhvr additive="base">
                                        <p:cTn id="38"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1"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6" grpId="0"/>
      <p:bldP spid="17" grpId="0"/>
      <p:bldP spid="5" grpId="0"/>
      <p:bldP spid="6" grpId="0"/>
      <p:bldP spid="16388" grpId="0" bldLvl="0" animBg="1"/>
      <p:bldP spid="8" grpId="0" animBg="1"/>
      <p:bldP spid="9" grpId="0" animBg="1"/>
      <p:bldP spid="16"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344995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646430" y="1259840"/>
            <a:ext cx="8101965" cy="3969385"/>
          </a:xfrm>
          <a:prstGeom prst="rect">
            <a:avLst/>
          </a:prstGeom>
          <a:ln w="57150">
            <a:prstDash val="lgDashDotDot"/>
          </a:ln>
        </p:spPr>
        <p:style>
          <a:lnRef idx="2">
            <a:schemeClr val="accent2"/>
          </a:lnRef>
          <a:fillRef idx="1">
            <a:schemeClr val="lt1"/>
          </a:fillRef>
          <a:effectRef idx="0">
            <a:schemeClr val="accent2"/>
          </a:effectRef>
          <a:fontRef idx="minor">
            <a:schemeClr val="dk1"/>
          </a:fontRef>
        </p:style>
        <p:txBody>
          <a:bodyPr wrap="square" rtlCol="0">
            <a:spAutoFit/>
          </a:bodyPr>
          <a:p>
            <a:r>
              <a:rPr lang="zh-CN" altLang="en-US" sz="2800">
                <a:latin typeface="楷体" panose="02010609060101010101" pitchFamily="49" charset="-122"/>
                <a:ea typeface="楷体" panose="02010609060101010101" pitchFamily="49" charset="-122"/>
                <a:cs typeface="楷体" panose="02010609060101010101" pitchFamily="49" charset="-122"/>
              </a:rPr>
              <a:t>例句</a:t>
            </a:r>
            <a:r>
              <a:rPr lang="en-US" altLang="zh-CN" sz="2800">
                <a:latin typeface="楷体" panose="02010609060101010101" pitchFamily="49" charset="-122"/>
                <a:ea typeface="楷体" panose="02010609060101010101" pitchFamily="49" charset="-122"/>
                <a:cs typeface="楷体" panose="02010609060101010101" pitchFamily="49" charset="-122"/>
              </a:rPr>
              <a:t>1</a:t>
            </a:r>
            <a:r>
              <a:rPr lang="zh-CN" altLang="en-US" sz="2800">
                <a:latin typeface="楷体" panose="02010609060101010101" pitchFamily="49" charset="-122"/>
                <a:ea typeface="楷体" panose="02010609060101010101" pitchFamily="49" charset="-122"/>
                <a:cs typeface="楷体" panose="02010609060101010101" pitchFamily="49" charset="-122"/>
              </a:rPr>
              <a:t>、</a:t>
            </a:r>
            <a:r>
              <a:rPr lang="zh-CN" altLang="en-US" sz="2800">
                <a:solidFill>
                  <a:schemeClr val="tx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参加会议的学者们的这些独到的见解一针见血地道出了古代东方学术精神和希腊科学精神的深刻差别。</a:t>
            </a:r>
            <a:endParaRPr lang="zh-CN" altLang="en-US" sz="2800">
              <a:solidFill>
                <a:schemeClr val="tx1">
                  <a:lumMod val="50000"/>
                </a:schemeClr>
              </a:solidFill>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2800">
                <a:latin typeface="楷体" panose="02010609060101010101" pitchFamily="49" charset="-122"/>
                <a:ea typeface="楷体" panose="02010609060101010101" pitchFamily="49" charset="-122"/>
                <a:cs typeface="楷体" panose="02010609060101010101" pitchFamily="49" charset="-122"/>
              </a:rPr>
              <a:t>例句</a:t>
            </a:r>
            <a:r>
              <a:rPr lang="en-US" altLang="zh-CN" sz="2800">
                <a:latin typeface="楷体" panose="02010609060101010101" pitchFamily="49" charset="-122"/>
                <a:ea typeface="楷体" panose="02010609060101010101" pitchFamily="49" charset="-122"/>
                <a:cs typeface="楷体" panose="02010609060101010101" pitchFamily="49" charset="-122"/>
              </a:rPr>
              <a:t>2</a:t>
            </a:r>
            <a:r>
              <a:rPr lang="zh-CN" altLang="en-US" sz="2800">
                <a:latin typeface="楷体" panose="02010609060101010101" pitchFamily="49" charset="-122"/>
                <a:ea typeface="楷体" panose="02010609060101010101" pitchFamily="49" charset="-122"/>
                <a:cs typeface="楷体" panose="02010609060101010101" pitchFamily="49" charset="-122"/>
              </a:rPr>
              <a:t>、</a:t>
            </a:r>
            <a:r>
              <a:rPr lang="zh-CN" altLang="en-US" sz="2800" dirty="0">
                <a:latin typeface="楷体" panose="02010609060101010101" pitchFamily="49" charset="-122"/>
                <a:ea typeface="楷体" panose="02010609060101010101" pitchFamily="49" charset="-122"/>
                <a:sym typeface="+mn-ea"/>
              </a:rPr>
              <a:t>漫画是一种以简练的线条，通过变形、夸张、比拟、象征等手法褒贬现实，具有幽默感和讽刺效果的绘画。</a:t>
            </a:r>
            <a:endParaRPr lang="zh-CN" altLang="en-US" sz="2800" dirty="0">
              <a:latin typeface="楷体" panose="02010609060101010101" pitchFamily="49" charset="-122"/>
              <a:ea typeface="楷体" panose="02010609060101010101" pitchFamily="49" charset="-122"/>
              <a:sym typeface="+mn-ea"/>
            </a:endParaRPr>
          </a:p>
          <a:p>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例句</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、这激动人心的一幕，却一直深深地印在我的脑海里。</a:t>
            </a:r>
            <a:endParaRPr lang="zh-CN" altLang="en-US" sz="2800" dirty="0">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2800">
                <a:solidFill>
                  <a:schemeClr val="tx1">
                    <a:lumMod val="50000"/>
                  </a:schemeClr>
                </a:solidFill>
                <a:latin typeface="楷体" panose="02010609060101010101" pitchFamily="49" charset="-122"/>
                <a:ea typeface="楷体" panose="02010609060101010101" pitchFamily="49" charset="-122"/>
                <a:sym typeface="+mn-ea"/>
              </a:rPr>
              <a:t>例句</a:t>
            </a:r>
            <a:r>
              <a:rPr lang="en-US" altLang="zh-CN" sz="2800">
                <a:solidFill>
                  <a:schemeClr val="tx1">
                    <a:lumMod val="50000"/>
                  </a:schemeClr>
                </a:solidFill>
                <a:latin typeface="楷体" panose="02010609060101010101" pitchFamily="49" charset="-122"/>
                <a:ea typeface="楷体" panose="02010609060101010101" pitchFamily="49" charset="-122"/>
                <a:sym typeface="+mn-ea"/>
              </a:rPr>
              <a:t>4</a:t>
            </a:r>
            <a:r>
              <a:rPr lang="zh-CN" altLang="en-US" sz="2800">
                <a:solidFill>
                  <a:schemeClr val="tx1">
                    <a:lumMod val="50000"/>
                  </a:schemeClr>
                </a:solidFill>
                <a:latin typeface="楷体" panose="02010609060101010101" pitchFamily="49" charset="-122"/>
                <a:ea typeface="楷体" panose="02010609060101010101" pitchFamily="49" charset="-122"/>
                <a:sym typeface="+mn-ea"/>
              </a:rPr>
              <a:t>每一个共产党员都不能忘记自己肩上的责任。</a:t>
            </a:r>
            <a:endParaRPr lang="en-US" altLang="zh-CN" sz="2800" dirty="0">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344995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4" name="文本框 3"/>
          <p:cNvSpPr txBox="1"/>
          <p:nvPr/>
        </p:nvSpPr>
        <p:spPr>
          <a:xfrm>
            <a:off x="737235" y="1134745"/>
            <a:ext cx="7507605" cy="1753235"/>
          </a:xfrm>
          <a:prstGeom prst="rect">
            <a:avLst/>
          </a:prstGeom>
          <a:noFill/>
        </p:spPr>
        <p:txBody>
          <a:bodyPr wrap="square" rtlCol="0">
            <a:spAutoFit/>
          </a:bodyPr>
          <a:p>
            <a:r>
              <a:rPr lang="zh-CN" altLang="en-US" sz="3600" b="1" dirty="0">
                <a:latin typeface="华文细黑" charset="-122"/>
                <a:ea typeface="华文细黑" charset="-122"/>
                <a:sym typeface="+mn-ea"/>
              </a:rPr>
              <a:t>例句</a:t>
            </a:r>
            <a:r>
              <a:rPr lang="en-US" altLang="zh-CN" sz="3600" b="1" dirty="0">
                <a:latin typeface="华文细黑" charset="-122"/>
                <a:ea typeface="华文细黑" charset="-122"/>
                <a:sym typeface="+mn-ea"/>
              </a:rPr>
              <a:t>3</a:t>
            </a:r>
            <a:r>
              <a:rPr lang="zh-CN" altLang="en-US" sz="3600" b="1" dirty="0">
                <a:latin typeface="华文细黑" charset="-122"/>
                <a:ea typeface="华文细黑" charset="-122"/>
                <a:sym typeface="+mn-ea"/>
              </a:rPr>
              <a:t>、  这激动人心的    </a:t>
            </a:r>
            <a:r>
              <a:rPr lang="zh-CN" altLang="en-US" sz="3600" b="1" u="dbl" dirty="0">
                <a:solidFill>
                  <a:schemeClr val="tx1"/>
                </a:solidFill>
                <a:uFill>
                  <a:solidFill>
                    <a:srgbClr val="FF3300"/>
                  </a:solidFill>
                </a:uFill>
                <a:latin typeface="华文细黑" charset="0"/>
                <a:ea typeface="华文细黑" charset="-122"/>
                <a:sym typeface="+mn-ea"/>
              </a:rPr>
              <a:t>一幕</a:t>
            </a:r>
            <a:r>
              <a:rPr lang="zh-CN" altLang="en-US" sz="3600" b="1" dirty="0">
                <a:latin typeface="华文细黑" charset="-122"/>
                <a:ea typeface="华文细黑" charset="-122"/>
                <a:sym typeface="+mn-ea"/>
              </a:rPr>
              <a:t>    ，    却一直深深地     </a:t>
            </a:r>
            <a:r>
              <a:rPr lang="zh-CN" altLang="en-US" sz="3600" b="1" u="heavy" dirty="0">
                <a:solidFill>
                  <a:schemeClr val="tx1"/>
                </a:solidFill>
                <a:uFill>
                  <a:solidFill>
                    <a:srgbClr val="FF3300"/>
                  </a:solidFill>
                </a:uFill>
                <a:latin typeface="华文细黑" charset="0"/>
                <a:ea typeface="华文细黑" charset="-122"/>
                <a:sym typeface="+mn-ea"/>
              </a:rPr>
              <a:t>印</a:t>
            </a:r>
            <a:r>
              <a:rPr lang="zh-CN" altLang="en-US" sz="3600" b="1" dirty="0">
                <a:latin typeface="华文细黑" charset="-122"/>
                <a:ea typeface="华文细黑" charset="-122"/>
                <a:sym typeface="+mn-ea"/>
              </a:rPr>
              <a:t>     在我的脑海里   。</a:t>
            </a:r>
            <a:endParaRPr lang="zh-CN" altLang="en-US"/>
          </a:p>
        </p:txBody>
      </p:sp>
      <p:sp>
        <p:nvSpPr>
          <p:cNvPr id="7" name="矩形 6"/>
          <p:cNvSpPr/>
          <p:nvPr/>
        </p:nvSpPr>
        <p:spPr>
          <a:xfrm>
            <a:off x="7171055" y="1194118"/>
            <a:ext cx="641350" cy="641350"/>
          </a:xfrm>
          <a:prstGeom prst="rect">
            <a:avLst/>
          </a:prstGeom>
          <a:noFill/>
          <a:ln w="9525">
            <a:noFill/>
          </a:ln>
        </p:spPr>
        <p:txBody>
          <a:bodyPr wrap="none" anchor="ctr">
            <a:spAutoFit/>
          </a:bodyPr>
          <a:p>
            <a:r>
              <a:rPr lang="en-US" altLang="zh-CN" sz="3600" b="1">
                <a:solidFill>
                  <a:srgbClr val="00FFFF"/>
                </a:solidFill>
                <a:latin typeface="Arial" panose="020B0604020202020204" pitchFamily="34" charset="0"/>
                <a:ea typeface="宋体" panose="02010600030101010101" pitchFamily="2" charset="-122"/>
              </a:rPr>
              <a:t>‖</a:t>
            </a:r>
            <a:endParaRPr lang="en-US" altLang="zh-CN" sz="3600" b="1">
              <a:solidFill>
                <a:srgbClr val="00FFFF"/>
              </a:solidFill>
              <a:latin typeface="Arial" panose="020B0604020202020204" pitchFamily="34" charset="0"/>
              <a:ea typeface="宋体" panose="02010600030101010101" pitchFamily="2" charset="-122"/>
            </a:endParaRPr>
          </a:p>
        </p:txBody>
      </p:sp>
      <p:sp>
        <p:nvSpPr>
          <p:cNvPr id="9" name="文本框 8"/>
          <p:cNvSpPr txBox="1"/>
          <p:nvPr/>
        </p:nvSpPr>
        <p:spPr>
          <a:xfrm>
            <a:off x="2292350" y="1254125"/>
            <a:ext cx="47371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1" name="文本框 10"/>
          <p:cNvSpPr txBox="1"/>
          <p:nvPr/>
        </p:nvSpPr>
        <p:spPr>
          <a:xfrm>
            <a:off x="5570220" y="1194435"/>
            <a:ext cx="36131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3" name="文本框 12"/>
          <p:cNvSpPr txBox="1"/>
          <p:nvPr/>
        </p:nvSpPr>
        <p:spPr>
          <a:xfrm>
            <a:off x="7667625" y="1194435"/>
            <a:ext cx="34544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21" name="文本框 20"/>
          <p:cNvSpPr txBox="1"/>
          <p:nvPr/>
        </p:nvSpPr>
        <p:spPr>
          <a:xfrm>
            <a:off x="3564255" y="1781810"/>
            <a:ext cx="400685" cy="521970"/>
          </a:xfrm>
          <a:prstGeom prst="rect">
            <a:avLst/>
          </a:prstGeom>
          <a:noFill/>
        </p:spPr>
        <p:txBody>
          <a:bodyPr wrap="square" rtlCol="0">
            <a:spAutoFit/>
          </a:bodyPr>
          <a:p>
            <a:r>
              <a:rPr lang="zh-CN" altLang="en-US" sz="2800" b="1">
                <a:solidFill>
                  <a:srgbClr val="FF0000"/>
                </a:solidFill>
                <a:effectLst>
                  <a:outerShdw blurRad="38100" dist="38100" dir="2700000" algn="tl">
                    <a:srgbClr val="000000">
                      <a:alpha val="43137"/>
                    </a:srgbClr>
                  </a:outerShdw>
                </a:effectLst>
              </a:rPr>
              <a:t>】</a:t>
            </a:r>
            <a:endParaRPr lang="zh-CN" altLang="en-US" sz="2800" b="1">
              <a:solidFill>
                <a:srgbClr val="FF0000"/>
              </a:solidFill>
              <a:effectLst>
                <a:outerShdw blurRad="38100" dist="38100" dir="2700000" algn="tl">
                  <a:srgbClr val="000000">
                    <a:alpha val="43137"/>
                  </a:srgbClr>
                </a:outerShdw>
              </a:effectLst>
            </a:endParaRPr>
          </a:p>
        </p:txBody>
      </p:sp>
      <p:sp>
        <p:nvSpPr>
          <p:cNvPr id="22" name="文本框 21"/>
          <p:cNvSpPr txBox="1"/>
          <p:nvPr/>
        </p:nvSpPr>
        <p:spPr>
          <a:xfrm>
            <a:off x="5004435" y="1781810"/>
            <a:ext cx="565785" cy="521970"/>
          </a:xfrm>
          <a:prstGeom prst="rect">
            <a:avLst/>
          </a:prstGeom>
          <a:noFill/>
        </p:spPr>
        <p:txBody>
          <a:bodyPr wrap="square" rtlCol="0">
            <a:spAutoFit/>
          </a:bodyPr>
          <a:p>
            <a:r>
              <a:rPr lang="en-US" altLang="zh-CN" sz="2800" b="1">
                <a:solidFill>
                  <a:srgbClr val="FF0000"/>
                </a:solidFill>
              </a:rPr>
              <a:t>&lt;</a:t>
            </a:r>
            <a:endParaRPr lang="en-US" altLang="zh-CN" sz="2800" b="1">
              <a:solidFill>
                <a:srgbClr val="FF0000"/>
              </a:solidFill>
            </a:endParaRPr>
          </a:p>
        </p:txBody>
      </p:sp>
      <p:sp>
        <p:nvSpPr>
          <p:cNvPr id="23" name="文本框 22"/>
          <p:cNvSpPr txBox="1"/>
          <p:nvPr/>
        </p:nvSpPr>
        <p:spPr>
          <a:xfrm>
            <a:off x="1365250" y="2366010"/>
            <a:ext cx="217170" cy="521970"/>
          </a:xfrm>
          <a:prstGeom prst="rect">
            <a:avLst/>
          </a:prstGeom>
          <a:noFill/>
        </p:spPr>
        <p:txBody>
          <a:bodyPr wrap="square" rtlCol="0">
            <a:spAutoFit/>
          </a:bodyPr>
          <a:p>
            <a:r>
              <a:rPr lang="en-US" altLang="zh-CN" sz="2800" b="1">
                <a:solidFill>
                  <a:srgbClr val="FF0000"/>
                </a:solidFill>
              </a:rPr>
              <a:t>&gt;</a:t>
            </a:r>
            <a:endParaRPr lang="en-US" altLang="zh-CN" sz="2800" b="1">
              <a:solidFill>
                <a:srgbClr val="FF0000"/>
              </a:solidFill>
            </a:endParaRPr>
          </a:p>
        </p:txBody>
      </p:sp>
      <p:sp>
        <p:nvSpPr>
          <p:cNvPr id="16388" name="椭圆 16387"/>
          <p:cNvSpPr/>
          <p:nvPr/>
        </p:nvSpPr>
        <p:spPr>
          <a:xfrm>
            <a:off x="6064250" y="1083310"/>
            <a:ext cx="1127760" cy="863600"/>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25" name="椭圆 24"/>
          <p:cNvSpPr/>
          <p:nvPr/>
        </p:nvSpPr>
        <p:spPr>
          <a:xfrm>
            <a:off x="4125595" y="1644015"/>
            <a:ext cx="893445" cy="65976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27" name="文本框 26"/>
          <p:cNvSpPr txBox="1"/>
          <p:nvPr/>
        </p:nvSpPr>
        <p:spPr>
          <a:xfrm>
            <a:off x="623570" y="4143375"/>
            <a:ext cx="7188835" cy="645160"/>
          </a:xfrm>
          <a:prstGeom prst="rect">
            <a:avLst/>
          </a:prstGeom>
          <a:noFill/>
        </p:spPr>
        <p:txBody>
          <a:bodyPr wrap="square" rtlCol="0">
            <a:spAutoFit/>
          </a:bodyPr>
          <a:p>
            <a:r>
              <a:rPr lang="zh-CN" altLang="en-US" sz="3600" b="1">
                <a:solidFill>
                  <a:srgbClr val="0000CC"/>
                </a:solidFill>
                <a:sym typeface="+mn-ea"/>
              </a:rPr>
              <a:t>句子主干：一幕印</a:t>
            </a:r>
            <a:r>
              <a:rPr lang="zh-CN" altLang="en-US" sz="3600" b="1">
                <a:solidFill>
                  <a:srgbClr val="CC00CC"/>
                </a:solidFill>
                <a:latin typeface="楷体" panose="02010609060101010101" pitchFamily="49" charset="-122"/>
                <a:ea typeface="楷体" panose="02010609060101010101" pitchFamily="49" charset="-122"/>
                <a:sym typeface="+mn-ea"/>
              </a:rPr>
              <a:t>。</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ppt_x"/>
                                          </p:val>
                                        </p:tav>
                                        <p:tav tm="100000">
                                          <p:val>
                                            <p:strVal val="#ppt_x"/>
                                          </p:val>
                                        </p:tav>
                                      </p:tavLst>
                                    </p:anim>
                                    <p:anim calcmode="lin" valueType="num">
                                      <p:cBhvr additive="base">
                                        <p:cTn id="5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6388"/>
                                        </p:tgtEl>
                                        <p:attrNameLst>
                                          <p:attrName>style.visibility</p:attrName>
                                        </p:attrNameLst>
                                      </p:cBhvr>
                                      <p:to>
                                        <p:strVal val="visible"/>
                                      </p:to>
                                    </p:set>
                                    <p:anim calcmode="lin" valueType="num">
                                      <p:cBhvr additive="base">
                                        <p:cTn id="61" dur="500" fill="hold"/>
                                        <p:tgtEl>
                                          <p:spTgt spid="16388"/>
                                        </p:tgtEl>
                                        <p:attrNameLst>
                                          <p:attrName>ppt_x</p:attrName>
                                        </p:attrNameLst>
                                      </p:cBhvr>
                                      <p:tavLst>
                                        <p:tav tm="0">
                                          <p:val>
                                            <p:strVal val="#ppt_x"/>
                                          </p:val>
                                        </p:tav>
                                        <p:tav tm="100000">
                                          <p:val>
                                            <p:strVal val="#ppt_x"/>
                                          </p:val>
                                        </p:tav>
                                      </p:tavLst>
                                    </p:anim>
                                    <p:anim calcmode="lin" valueType="num">
                                      <p:cBhvr additive="base">
                                        <p:cTn id="62"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500" fill="hold"/>
                                        <p:tgtEl>
                                          <p:spTgt spid="25"/>
                                        </p:tgtEl>
                                        <p:attrNameLst>
                                          <p:attrName>ppt_x</p:attrName>
                                        </p:attrNameLst>
                                      </p:cBhvr>
                                      <p:tavLst>
                                        <p:tav tm="0">
                                          <p:val>
                                            <p:strVal val="#ppt_x"/>
                                          </p:val>
                                        </p:tav>
                                        <p:tav tm="100000">
                                          <p:val>
                                            <p:strVal val="#ppt_x"/>
                                          </p:val>
                                        </p:tav>
                                      </p:tavLst>
                                    </p:anim>
                                    <p:anim calcmode="lin" valueType="num">
                                      <p:cBhvr additive="base">
                                        <p:cTn id="6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additive="base">
                                        <p:cTn id="73" dur="500" fill="hold"/>
                                        <p:tgtEl>
                                          <p:spTgt spid="27"/>
                                        </p:tgtEl>
                                        <p:attrNameLst>
                                          <p:attrName>ppt_x</p:attrName>
                                        </p:attrNameLst>
                                      </p:cBhvr>
                                      <p:tavLst>
                                        <p:tav tm="0">
                                          <p:val>
                                            <p:strVal val="#ppt_x"/>
                                          </p:val>
                                        </p:tav>
                                        <p:tav tm="100000">
                                          <p:val>
                                            <p:strVal val="#ppt_x"/>
                                          </p:val>
                                        </p:tav>
                                      </p:tavLst>
                                    </p:anim>
                                    <p:anim calcmode="lin" valueType="num">
                                      <p:cBhvr additive="base">
                                        <p:cTn id="7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7" grpId="0"/>
      <p:bldP spid="9" grpId="0"/>
      <p:bldP spid="11" grpId="0"/>
      <p:bldP spid="13" grpId="0"/>
      <p:bldP spid="21" grpId="0"/>
      <p:bldP spid="22" grpId="0"/>
      <p:bldP spid="23" grpId="0"/>
      <p:bldP spid="16388" grpId="0" bldLvl="0" animBg="1"/>
      <p:bldP spid="25" grpId="0" bldLvl="0" animBg="1"/>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344995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646430" y="1259840"/>
            <a:ext cx="8101965" cy="3969385"/>
          </a:xfrm>
          <a:prstGeom prst="rect">
            <a:avLst/>
          </a:prstGeom>
          <a:ln w="57150">
            <a:prstDash val="lgDashDotDot"/>
          </a:ln>
        </p:spPr>
        <p:style>
          <a:lnRef idx="2">
            <a:schemeClr val="accent2"/>
          </a:lnRef>
          <a:fillRef idx="1">
            <a:schemeClr val="lt1"/>
          </a:fillRef>
          <a:effectRef idx="0">
            <a:schemeClr val="accent2"/>
          </a:effectRef>
          <a:fontRef idx="minor">
            <a:schemeClr val="dk1"/>
          </a:fontRef>
        </p:style>
        <p:txBody>
          <a:bodyPr wrap="square" rtlCol="0">
            <a:spAutoFit/>
          </a:bodyPr>
          <a:p>
            <a:r>
              <a:rPr lang="zh-CN" altLang="en-US" sz="2800">
                <a:latin typeface="楷体" panose="02010609060101010101" pitchFamily="49" charset="-122"/>
                <a:ea typeface="楷体" panose="02010609060101010101" pitchFamily="49" charset="-122"/>
                <a:cs typeface="楷体" panose="02010609060101010101" pitchFamily="49" charset="-122"/>
              </a:rPr>
              <a:t>例句</a:t>
            </a:r>
            <a:r>
              <a:rPr lang="en-US" altLang="zh-CN" sz="2800">
                <a:latin typeface="楷体" panose="02010609060101010101" pitchFamily="49" charset="-122"/>
                <a:ea typeface="楷体" panose="02010609060101010101" pitchFamily="49" charset="-122"/>
                <a:cs typeface="楷体" panose="02010609060101010101" pitchFamily="49" charset="-122"/>
              </a:rPr>
              <a:t>1</a:t>
            </a:r>
            <a:r>
              <a:rPr lang="zh-CN" altLang="en-US" sz="2800">
                <a:latin typeface="楷体" panose="02010609060101010101" pitchFamily="49" charset="-122"/>
                <a:ea typeface="楷体" panose="02010609060101010101" pitchFamily="49" charset="-122"/>
                <a:cs typeface="楷体" panose="02010609060101010101" pitchFamily="49" charset="-122"/>
              </a:rPr>
              <a:t>、</a:t>
            </a:r>
            <a:r>
              <a:rPr lang="zh-CN" altLang="en-US" sz="2800">
                <a:solidFill>
                  <a:schemeClr val="tx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参加会议的学者们的这些独到的见解一针见血地道出了古代东方学术精神和希腊科学精神的深刻差别。</a:t>
            </a:r>
            <a:endParaRPr lang="zh-CN" altLang="en-US" sz="2800">
              <a:solidFill>
                <a:schemeClr val="tx1">
                  <a:lumMod val="50000"/>
                </a:schemeClr>
              </a:solidFill>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2800">
                <a:latin typeface="楷体" panose="02010609060101010101" pitchFamily="49" charset="-122"/>
                <a:ea typeface="楷体" panose="02010609060101010101" pitchFamily="49" charset="-122"/>
                <a:cs typeface="楷体" panose="02010609060101010101" pitchFamily="49" charset="-122"/>
              </a:rPr>
              <a:t>例句</a:t>
            </a:r>
            <a:r>
              <a:rPr lang="en-US" altLang="zh-CN" sz="2800">
                <a:latin typeface="楷体" panose="02010609060101010101" pitchFamily="49" charset="-122"/>
                <a:ea typeface="楷体" panose="02010609060101010101" pitchFamily="49" charset="-122"/>
                <a:cs typeface="楷体" panose="02010609060101010101" pitchFamily="49" charset="-122"/>
              </a:rPr>
              <a:t>2</a:t>
            </a:r>
            <a:r>
              <a:rPr lang="zh-CN" altLang="en-US" sz="2800">
                <a:latin typeface="楷体" panose="02010609060101010101" pitchFamily="49" charset="-122"/>
                <a:ea typeface="楷体" panose="02010609060101010101" pitchFamily="49" charset="-122"/>
                <a:cs typeface="楷体" panose="02010609060101010101" pitchFamily="49" charset="-122"/>
              </a:rPr>
              <a:t>、</a:t>
            </a:r>
            <a:r>
              <a:rPr lang="zh-CN" altLang="en-US" sz="2800" dirty="0">
                <a:latin typeface="楷体" panose="02010609060101010101" pitchFamily="49" charset="-122"/>
                <a:ea typeface="楷体" panose="02010609060101010101" pitchFamily="49" charset="-122"/>
                <a:sym typeface="+mn-ea"/>
              </a:rPr>
              <a:t>漫画是一种以简练的线条，通过变形、夸张、比拟、象征等手法褒贬现实，具有幽默感和讽刺效果的绘画。</a:t>
            </a:r>
            <a:endParaRPr lang="zh-CN" altLang="en-US" sz="2800" dirty="0">
              <a:latin typeface="楷体" panose="02010609060101010101" pitchFamily="49" charset="-122"/>
              <a:ea typeface="楷体" panose="02010609060101010101" pitchFamily="49" charset="-122"/>
              <a:sym typeface="+mn-ea"/>
            </a:endParaRPr>
          </a:p>
          <a:p>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例句</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、这激动人心的一幕，却一直深深地印在我的脑海里。</a:t>
            </a:r>
            <a:endParaRPr lang="zh-CN" altLang="en-US" sz="2800" dirty="0">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2800">
                <a:solidFill>
                  <a:schemeClr val="tx1">
                    <a:lumMod val="50000"/>
                  </a:schemeClr>
                </a:solidFill>
                <a:latin typeface="楷体" panose="02010609060101010101" pitchFamily="49" charset="-122"/>
                <a:ea typeface="楷体" panose="02010609060101010101" pitchFamily="49" charset="-122"/>
                <a:sym typeface="+mn-ea"/>
              </a:rPr>
              <a:t>例句</a:t>
            </a:r>
            <a:r>
              <a:rPr lang="en-US" altLang="zh-CN" sz="2800">
                <a:solidFill>
                  <a:schemeClr val="tx1">
                    <a:lumMod val="50000"/>
                  </a:schemeClr>
                </a:solidFill>
                <a:latin typeface="楷体" panose="02010609060101010101" pitchFamily="49" charset="-122"/>
                <a:ea typeface="楷体" panose="02010609060101010101" pitchFamily="49" charset="-122"/>
                <a:sym typeface="+mn-ea"/>
              </a:rPr>
              <a:t>4</a:t>
            </a:r>
            <a:r>
              <a:rPr lang="zh-CN" altLang="en-US" sz="2800">
                <a:solidFill>
                  <a:schemeClr val="tx1">
                    <a:lumMod val="50000"/>
                  </a:schemeClr>
                </a:solidFill>
                <a:latin typeface="楷体" panose="02010609060101010101" pitchFamily="49" charset="-122"/>
                <a:ea typeface="楷体" panose="02010609060101010101" pitchFamily="49" charset="-122"/>
                <a:sym typeface="+mn-ea"/>
              </a:rPr>
              <a:t>每一个共产党员都不能忘记自己肩上的责任。</a:t>
            </a:r>
            <a:endParaRPr lang="en-US" altLang="zh-CN" sz="2800" dirty="0">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344995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5" name="内容占位符 4"/>
          <p:cNvSpPr>
            <a:spLocks noGrp="1"/>
          </p:cNvSpPr>
          <p:nvPr>
            <p:custDataLst>
              <p:tags r:id="rId2"/>
            </p:custDataLst>
          </p:nvPr>
        </p:nvSpPr>
        <p:spPr>
          <a:xfrm>
            <a:off x="628650" y="1135380"/>
            <a:ext cx="7886700" cy="1698625"/>
          </a:xfrm>
          <a:prstGeom prst="rect">
            <a:avLst/>
          </a:prstGeom>
          <a:ln w="28575" cmpd="sng">
            <a:noFill/>
            <a:prstDash val="solid"/>
          </a:ln>
        </p:spPr>
        <p:style>
          <a:lnRef idx="1">
            <a:srgbClr val="FFC000"/>
          </a:lnRef>
          <a:fillRef idx="0">
            <a:srgbClr val="FFC000"/>
          </a:fillRef>
          <a:effectRef idx="0">
            <a:srgbClr val="FFC000"/>
          </a:effectRef>
          <a:fontRef idx="minor">
            <a:srgbClr val="5F5F5F"/>
          </a:fontRef>
        </p:style>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Wingdings" panose="05000000000000000000" pitchFamily="2" charset="2"/>
              <a:buNone/>
              <a:defRPr sz="2400" kern="1200">
                <a:solidFill>
                  <a:srgbClr val="5F5F5F"/>
                </a:solidFill>
                <a:latin typeface="Arial" panose="020B0604020202020204" pitchFamily="34" charset="0"/>
                <a:ea typeface="Arial" panose="020B0604020202020204" pitchFamily="34" charset="0"/>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rgbClr val="5F5F5F"/>
                </a:solidFill>
                <a:latin typeface="Arial" panose="020B0604020202020204" pitchFamily="34" charset="0"/>
                <a:ea typeface="Arial" panose="020B0604020202020204" pitchFamily="34" charset="0"/>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rgbClr val="5F5F5F"/>
                </a:solidFill>
                <a:latin typeface="Arial" panose="020B0604020202020204" pitchFamily="34" charset="0"/>
                <a:ea typeface="Arial" panose="020B0604020202020204" pitchFamily="34" charset="0"/>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rgbClr val="5F5F5F"/>
                </a:solidFill>
                <a:latin typeface="Arial" panose="020B0604020202020204" pitchFamily="34" charset="0"/>
                <a:ea typeface="Arial" panose="020B0604020202020204" pitchFamily="34" charset="0"/>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rgbClr val="5F5F5F"/>
                </a:solidFill>
                <a:latin typeface="Arial" panose="020B0604020202020204" pitchFamily="34" charset="0"/>
                <a:ea typeface="Arial" panose="020B0604020202020204"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5F5F5F"/>
                </a:solidFill>
                <a:latin typeface="Arial" panose="020B0604020202020204" pitchFamily="34" charset="0"/>
                <a:ea typeface="Arial" panose="020B0604020202020204" pitchFamily="34" charset="0"/>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5F5F5F"/>
                </a:solidFill>
                <a:latin typeface="Arial" panose="020B0604020202020204" pitchFamily="34" charset="0"/>
                <a:ea typeface="Arial" panose="020B0604020202020204" pitchFamily="34" charset="0"/>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5F5F5F"/>
                </a:solidFill>
                <a:latin typeface="Arial" panose="020B0604020202020204" pitchFamily="34" charset="0"/>
                <a:ea typeface="Arial" panose="020B0604020202020204" pitchFamily="34" charset="0"/>
                <a:cs typeface="Arial" panose="020B060402020202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5F5F5F"/>
                </a:solidFill>
                <a:latin typeface="Arial" panose="020B0604020202020204" pitchFamily="34" charset="0"/>
                <a:ea typeface="Arial" panose="020B0604020202020204" pitchFamily="34" charset="0"/>
                <a:cs typeface="Arial" panose="020B0604020202020204" pitchFamily="34" charset="0"/>
              </a:defRPr>
            </a:lvl9pPr>
          </a:lstStyle>
          <a:p>
            <a:pPr lvl="0">
              <a:lnSpc>
                <a:spcPct val="150000"/>
              </a:lnSpc>
              <a:spcBef>
                <a:spcPct val="50000"/>
              </a:spcBef>
            </a:pPr>
            <a:r>
              <a:rPr lang="zh-CN" altLang="en-US" sz="3600" b="1">
                <a:solidFill>
                  <a:srgbClr val="0000CC"/>
                </a:solidFill>
                <a:latin typeface="Arial" panose="020B0604020202020204" pitchFamily="34" charset="0"/>
                <a:ea typeface="宋体" panose="02010600030101010101" pitchFamily="2" charset="-122"/>
                <a:sym typeface="黑体" panose="02010609060101010101" charset="-122"/>
              </a:rPr>
              <a:t>例句</a:t>
            </a:r>
            <a:r>
              <a:rPr lang="en-US" altLang="zh-CN" sz="3600" b="1">
                <a:solidFill>
                  <a:srgbClr val="0000CC"/>
                </a:solidFill>
                <a:latin typeface="Arial" panose="020B0604020202020204" pitchFamily="34" charset="0"/>
                <a:ea typeface="宋体" panose="02010600030101010101" pitchFamily="2" charset="-122"/>
                <a:sym typeface="Arial" panose="020B0604020202020204" pitchFamily="34" charset="0"/>
              </a:rPr>
              <a:t>4</a:t>
            </a:r>
            <a:r>
              <a:rPr lang="zh-CN" altLang="en-US" sz="3600" b="1">
                <a:solidFill>
                  <a:srgbClr val="0000CC"/>
                </a:solidFill>
                <a:latin typeface="Arial" panose="020B0604020202020204" pitchFamily="34" charset="0"/>
                <a:ea typeface="宋体" panose="02010600030101010101" pitchFamily="2" charset="-122"/>
                <a:sym typeface="黑体" panose="02010609060101010101" charset="-122"/>
              </a:rPr>
              <a:t>：  </a:t>
            </a:r>
            <a:r>
              <a:rPr lang="zh-CN" altLang="en-US" sz="3600" b="1">
                <a:solidFill>
                  <a:srgbClr val="5F5F5F">
                    <a:lumMod val="50000"/>
                  </a:srgbClr>
                </a:solidFill>
                <a:latin typeface="楷体" panose="02010609060101010101" pitchFamily="49" charset="-122"/>
                <a:ea typeface="楷体" panose="02010609060101010101" pitchFamily="49" charset="-122"/>
                <a:sym typeface="黑体" panose="02010609060101010101" charset="-122"/>
              </a:rPr>
              <a:t>每一个   </a:t>
            </a:r>
            <a:r>
              <a:rPr lang="zh-CN" altLang="en-US" sz="3600" b="1" u="dbl">
                <a:solidFill>
                  <a:srgbClr val="5F5F5F">
                    <a:lumMod val="50000"/>
                  </a:srgbClr>
                </a:solidFill>
                <a:uFill>
                  <a:solidFill>
                    <a:srgbClr val="FF3300"/>
                  </a:solidFill>
                </a:uFill>
                <a:latin typeface="楷体" panose="02010609060101010101" pitchFamily="49" charset="-122"/>
                <a:ea typeface="楷体" panose="02010609060101010101" pitchFamily="49" charset="-122"/>
                <a:sym typeface="黑体" panose="02010609060101010101" charset="-122"/>
              </a:rPr>
              <a:t>共产党员</a:t>
            </a:r>
            <a:r>
              <a:rPr lang="zh-CN" altLang="en-US" sz="3600" b="1">
                <a:solidFill>
                  <a:srgbClr val="5F5F5F">
                    <a:lumMod val="50000"/>
                  </a:srgbClr>
                </a:solidFill>
                <a:latin typeface="楷体" panose="02010609060101010101" pitchFamily="49" charset="-122"/>
                <a:ea typeface="楷体" panose="02010609060101010101" pitchFamily="49" charset="-122"/>
                <a:sym typeface="黑体" panose="02010609060101010101" charset="-122"/>
              </a:rPr>
              <a:t>    都  </a:t>
            </a:r>
            <a:r>
              <a:rPr lang="zh-CN" altLang="en-US" sz="3600" b="1" u="heavy">
                <a:solidFill>
                  <a:srgbClr val="5F5F5F">
                    <a:lumMod val="50000"/>
                  </a:srgbClr>
                </a:solidFill>
                <a:uFill>
                  <a:solidFill>
                    <a:srgbClr val="FF3300"/>
                  </a:solidFill>
                </a:uFill>
                <a:latin typeface="楷体" panose="02010609060101010101" pitchFamily="49" charset="-122"/>
                <a:ea typeface="楷体" panose="02010609060101010101" pitchFamily="49" charset="-122"/>
                <a:sym typeface="黑体" panose="02010609060101010101" charset="-122"/>
              </a:rPr>
              <a:t>不能忘记</a:t>
            </a:r>
            <a:r>
              <a:rPr lang="zh-CN" altLang="en-US" sz="3600" b="1">
                <a:solidFill>
                  <a:srgbClr val="5F5F5F">
                    <a:lumMod val="50000"/>
                  </a:srgbClr>
                </a:solidFill>
                <a:latin typeface="楷体" panose="02010609060101010101" pitchFamily="49" charset="-122"/>
                <a:ea typeface="楷体" panose="02010609060101010101" pitchFamily="49" charset="-122"/>
                <a:sym typeface="黑体" panose="02010609060101010101" charset="-122"/>
              </a:rPr>
              <a:t>   自己肩上的    </a:t>
            </a:r>
            <a:r>
              <a:rPr lang="zh-CN" altLang="en-US" sz="3600" b="1" u="wavyHeavy">
                <a:solidFill>
                  <a:srgbClr val="5F5F5F">
                    <a:lumMod val="50000"/>
                  </a:srgbClr>
                </a:solidFill>
                <a:uFill>
                  <a:solidFill>
                    <a:srgbClr val="FF3300"/>
                  </a:solidFill>
                </a:uFill>
                <a:latin typeface="楷体" panose="02010609060101010101" pitchFamily="49" charset="-122"/>
                <a:ea typeface="楷体" panose="02010609060101010101" pitchFamily="49" charset="-122"/>
                <a:sym typeface="黑体" panose="02010609060101010101" charset="-122"/>
              </a:rPr>
              <a:t>责任</a:t>
            </a:r>
            <a:r>
              <a:rPr lang="zh-CN" altLang="en-US" sz="3600" b="1">
                <a:solidFill>
                  <a:srgbClr val="5F5F5F">
                    <a:lumMod val="50000"/>
                  </a:srgbClr>
                </a:solidFill>
                <a:latin typeface="楷体" panose="02010609060101010101" pitchFamily="49" charset="-122"/>
                <a:ea typeface="楷体" panose="02010609060101010101" pitchFamily="49" charset="-122"/>
                <a:sym typeface="黑体" panose="02010609060101010101" charset="-122"/>
              </a:rPr>
              <a:t>。</a:t>
            </a:r>
            <a:endParaRPr lang="zh-CN" altLang="en-US" sz="3600" b="1" u="sng">
              <a:solidFill>
                <a:srgbClr val="FF0000"/>
              </a:solidFill>
              <a:latin typeface="Arial" panose="020B0604020202020204" pitchFamily="34" charset="0"/>
              <a:ea typeface="宋体" panose="02010600030101010101" pitchFamily="2" charset="-122"/>
              <a:sym typeface="黑体" panose="02010609060101010101" charset="-122"/>
            </a:endParaRPr>
          </a:p>
        </p:txBody>
      </p:sp>
      <p:sp>
        <p:nvSpPr>
          <p:cNvPr id="7" name="矩形 6"/>
          <p:cNvSpPr/>
          <p:nvPr/>
        </p:nvSpPr>
        <p:spPr>
          <a:xfrm>
            <a:off x="6405245" y="1281748"/>
            <a:ext cx="641350" cy="641350"/>
          </a:xfrm>
          <a:prstGeom prst="rect">
            <a:avLst/>
          </a:prstGeom>
          <a:noFill/>
          <a:ln w="9525">
            <a:noFill/>
          </a:ln>
        </p:spPr>
        <p:txBody>
          <a:bodyPr wrap="none" anchor="ctr">
            <a:spAutoFit/>
          </a:bodyPr>
          <a:p>
            <a:r>
              <a:rPr lang="en-US" altLang="zh-CN" sz="3600" b="1">
                <a:solidFill>
                  <a:srgbClr val="00FFFF"/>
                </a:solidFill>
                <a:latin typeface="Arial" panose="020B0604020202020204" pitchFamily="34" charset="0"/>
                <a:ea typeface="宋体" panose="02010600030101010101" pitchFamily="2" charset="-122"/>
              </a:rPr>
              <a:t>‖</a:t>
            </a:r>
            <a:endParaRPr lang="en-US" altLang="zh-CN" sz="3600" b="1">
              <a:solidFill>
                <a:srgbClr val="00FFFF"/>
              </a:solidFill>
              <a:latin typeface="Arial" panose="020B0604020202020204" pitchFamily="34" charset="0"/>
              <a:ea typeface="宋体" panose="02010600030101010101" pitchFamily="2" charset="-122"/>
            </a:endParaRPr>
          </a:p>
        </p:txBody>
      </p:sp>
      <p:sp>
        <p:nvSpPr>
          <p:cNvPr id="6" name="文本框 5"/>
          <p:cNvSpPr txBox="1"/>
          <p:nvPr/>
        </p:nvSpPr>
        <p:spPr>
          <a:xfrm>
            <a:off x="2066290" y="1282065"/>
            <a:ext cx="497840" cy="645160"/>
          </a:xfrm>
          <a:prstGeom prst="rect">
            <a:avLst/>
          </a:prstGeom>
          <a:noFill/>
        </p:spPr>
        <p:txBody>
          <a:bodyPr wrap="square" rtlCol="0">
            <a:spAutoFit/>
          </a:bodyPr>
          <a:p>
            <a:r>
              <a:rPr lang="zh-CN" altLang="en-US" sz="3600" b="1">
                <a:solidFill>
                  <a:srgbClr val="FF0000"/>
                </a:solidFill>
              </a:rPr>
              <a:t>（</a:t>
            </a:r>
            <a:endParaRPr lang="zh-CN" altLang="en-US" sz="3600" b="1">
              <a:solidFill>
                <a:srgbClr val="FF0000"/>
              </a:solidFill>
            </a:endParaRPr>
          </a:p>
        </p:txBody>
      </p:sp>
      <p:sp>
        <p:nvSpPr>
          <p:cNvPr id="8" name="文本框 7"/>
          <p:cNvSpPr txBox="1"/>
          <p:nvPr/>
        </p:nvSpPr>
        <p:spPr>
          <a:xfrm>
            <a:off x="4018915" y="1282065"/>
            <a:ext cx="575945" cy="645160"/>
          </a:xfrm>
          <a:prstGeom prst="rect">
            <a:avLst/>
          </a:prstGeom>
          <a:noFill/>
        </p:spPr>
        <p:txBody>
          <a:bodyPr wrap="square" rtlCol="0">
            <a:spAutoFit/>
          </a:bodyPr>
          <a:p>
            <a:r>
              <a:rPr lang="zh-CN" altLang="en-US" sz="3600" b="1">
                <a:solidFill>
                  <a:srgbClr val="FF0000"/>
                </a:solidFill>
              </a:rPr>
              <a:t>）</a:t>
            </a:r>
            <a:endParaRPr lang="zh-CN" altLang="en-US" sz="3600" b="1">
              <a:solidFill>
                <a:srgbClr val="FF0000"/>
              </a:solidFill>
            </a:endParaRPr>
          </a:p>
        </p:txBody>
      </p:sp>
      <p:sp>
        <p:nvSpPr>
          <p:cNvPr id="9" name="文本框 8"/>
          <p:cNvSpPr txBox="1"/>
          <p:nvPr/>
        </p:nvSpPr>
        <p:spPr>
          <a:xfrm>
            <a:off x="6868795" y="1282065"/>
            <a:ext cx="318770" cy="645160"/>
          </a:xfrm>
          <a:prstGeom prst="rect">
            <a:avLst/>
          </a:prstGeom>
          <a:noFill/>
        </p:spPr>
        <p:txBody>
          <a:bodyPr wrap="square" rtlCol="0">
            <a:spAutoFit/>
          </a:bodyPr>
          <a:p>
            <a:r>
              <a:rPr lang="zh-CN" altLang="en-US" sz="3600" b="1">
                <a:solidFill>
                  <a:srgbClr val="FF0000"/>
                </a:solidFill>
              </a:rPr>
              <a:t>【</a:t>
            </a:r>
            <a:endParaRPr lang="zh-CN" altLang="en-US" sz="3600" b="1">
              <a:solidFill>
                <a:srgbClr val="FF0000"/>
              </a:solidFill>
            </a:endParaRPr>
          </a:p>
        </p:txBody>
      </p:sp>
      <p:sp>
        <p:nvSpPr>
          <p:cNvPr id="10" name="文本框 9"/>
          <p:cNvSpPr txBox="1"/>
          <p:nvPr/>
        </p:nvSpPr>
        <p:spPr>
          <a:xfrm>
            <a:off x="7924800" y="1278255"/>
            <a:ext cx="286385" cy="645160"/>
          </a:xfrm>
          <a:prstGeom prst="rect">
            <a:avLst/>
          </a:prstGeom>
          <a:noFill/>
        </p:spPr>
        <p:txBody>
          <a:bodyPr wrap="square" rtlCol="0">
            <a:spAutoFit/>
          </a:bodyPr>
          <a:p>
            <a:r>
              <a:rPr lang="zh-CN" altLang="en-US" sz="3600" b="1">
                <a:solidFill>
                  <a:srgbClr val="FF0000"/>
                </a:solidFill>
              </a:rPr>
              <a:t>】</a:t>
            </a:r>
            <a:endParaRPr lang="zh-CN" altLang="en-US" sz="3600" b="1">
              <a:solidFill>
                <a:srgbClr val="FF0000"/>
              </a:solidFill>
            </a:endParaRPr>
          </a:p>
        </p:txBody>
      </p:sp>
      <p:sp>
        <p:nvSpPr>
          <p:cNvPr id="12" name="文本框 11"/>
          <p:cNvSpPr txBox="1"/>
          <p:nvPr/>
        </p:nvSpPr>
        <p:spPr>
          <a:xfrm>
            <a:off x="2681605" y="2067560"/>
            <a:ext cx="497840" cy="645160"/>
          </a:xfrm>
          <a:prstGeom prst="rect">
            <a:avLst/>
          </a:prstGeom>
          <a:noFill/>
        </p:spPr>
        <p:txBody>
          <a:bodyPr wrap="square" rtlCol="0">
            <a:spAutoFit/>
          </a:bodyPr>
          <a:p>
            <a:r>
              <a:rPr lang="zh-CN" altLang="en-US" sz="3600" b="1">
                <a:solidFill>
                  <a:srgbClr val="FF0000"/>
                </a:solidFill>
              </a:rPr>
              <a:t>（</a:t>
            </a:r>
            <a:endParaRPr lang="zh-CN" altLang="en-US" sz="3600" b="1">
              <a:solidFill>
                <a:srgbClr val="FF0000"/>
              </a:solidFill>
            </a:endParaRPr>
          </a:p>
        </p:txBody>
      </p:sp>
      <p:sp>
        <p:nvSpPr>
          <p:cNvPr id="14" name="文本框 13"/>
          <p:cNvSpPr txBox="1"/>
          <p:nvPr/>
        </p:nvSpPr>
        <p:spPr>
          <a:xfrm>
            <a:off x="5576570" y="2067560"/>
            <a:ext cx="575945" cy="645160"/>
          </a:xfrm>
          <a:prstGeom prst="rect">
            <a:avLst/>
          </a:prstGeom>
          <a:noFill/>
        </p:spPr>
        <p:txBody>
          <a:bodyPr wrap="square" rtlCol="0">
            <a:spAutoFit/>
          </a:bodyPr>
          <a:p>
            <a:r>
              <a:rPr lang="zh-CN" altLang="en-US" sz="3600" b="1">
                <a:solidFill>
                  <a:srgbClr val="FF0000"/>
                </a:solidFill>
              </a:rPr>
              <a:t>）</a:t>
            </a:r>
            <a:endParaRPr lang="zh-CN" altLang="en-US" sz="3600" b="1">
              <a:solidFill>
                <a:srgbClr val="FF0000"/>
              </a:solidFill>
            </a:endParaRPr>
          </a:p>
        </p:txBody>
      </p:sp>
      <p:sp>
        <p:nvSpPr>
          <p:cNvPr id="16388" name="椭圆 16387"/>
          <p:cNvSpPr/>
          <p:nvPr/>
        </p:nvSpPr>
        <p:spPr>
          <a:xfrm>
            <a:off x="4594860" y="1203960"/>
            <a:ext cx="1652905" cy="863600"/>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6" name="文本框 15"/>
          <p:cNvSpPr txBox="1"/>
          <p:nvPr/>
        </p:nvSpPr>
        <p:spPr>
          <a:xfrm>
            <a:off x="692150" y="3201035"/>
            <a:ext cx="7912735" cy="645160"/>
          </a:xfrm>
          <a:prstGeom prst="rect">
            <a:avLst/>
          </a:prstGeom>
          <a:noFill/>
        </p:spPr>
        <p:txBody>
          <a:bodyPr wrap="square" rtlCol="0">
            <a:spAutoFit/>
          </a:bodyPr>
          <a:p>
            <a:r>
              <a:rPr lang="zh-CN" altLang="en-US" sz="3600" b="1">
                <a:solidFill>
                  <a:srgbClr val="0000CC"/>
                </a:solidFill>
                <a:sym typeface="+mn-ea"/>
              </a:rPr>
              <a:t>句子主干：</a:t>
            </a:r>
            <a:r>
              <a:rPr lang="zh-CN" altLang="en-US" sz="3600" b="1">
                <a:solidFill>
                  <a:srgbClr val="CC00CC"/>
                </a:solidFill>
                <a:latin typeface="楷体" panose="02010609060101010101" pitchFamily="49" charset="-122"/>
                <a:ea typeface="楷体" panose="02010609060101010101" pitchFamily="49" charset="-122"/>
                <a:sym typeface="+mn-ea"/>
              </a:rPr>
              <a:t>共产党员不能忘记责任。</a:t>
            </a:r>
            <a:endParaRPr lang="zh-CN" altLang="en-US"/>
          </a:p>
        </p:txBody>
      </p:sp>
      <p:sp>
        <p:nvSpPr>
          <p:cNvPr id="17" name="文本框 16"/>
          <p:cNvSpPr txBox="1"/>
          <p:nvPr/>
        </p:nvSpPr>
        <p:spPr>
          <a:xfrm>
            <a:off x="247650" y="4273550"/>
            <a:ext cx="8490585" cy="2584450"/>
          </a:xfrm>
          <a:prstGeom prst="rect">
            <a:avLst/>
          </a:prstGeom>
          <a:noFill/>
        </p:spPr>
        <p:txBody>
          <a:bodyPr wrap="square" rtlCol="0">
            <a:spAutoFit/>
          </a:bodyPr>
          <a:p>
            <a:pPr algn="l">
              <a:lnSpc>
                <a:spcPct val="150000"/>
              </a:lnSpc>
              <a:spcBef>
                <a:spcPts val="1000"/>
              </a:spcBef>
              <a:buFont typeface="Wingdings" panose="05000000000000000000" pitchFamily="2" charset="2"/>
            </a:pPr>
            <a:r>
              <a:rPr lang="zh-CN" altLang="en-US" sz="3600" b="1">
                <a:solidFill>
                  <a:srgbClr val="0000CC"/>
                </a:solidFill>
                <a:cs typeface="Arial" panose="020B0604020202020204" pitchFamily="34" charset="0"/>
                <a:sym typeface="黑体" panose="02010609060101010101" charset="-122"/>
              </a:rPr>
              <a:t>注意事项：一个句子中，如果谓语中心语前面有否定词（“不”“没有”等），要把否定词留在主干中；</a:t>
            </a:r>
            <a:endParaRPr lang="zh-CN" altLang="en-US" sz="3600" b="1">
              <a:solidFill>
                <a:srgbClr val="0000CC"/>
              </a:solidFill>
              <a:cs typeface="Arial" panose="020B0604020202020204" pitchFamily="34" charset="0"/>
              <a:sym typeface="黑体" panose="02010609060101010101" charset="-122"/>
            </a:endParaRPr>
          </a:p>
        </p:txBody>
      </p:sp>
      <p:sp>
        <p:nvSpPr>
          <p:cNvPr id="19" name="椭圆 18"/>
          <p:cNvSpPr/>
          <p:nvPr/>
        </p:nvSpPr>
        <p:spPr>
          <a:xfrm>
            <a:off x="692150" y="1970405"/>
            <a:ext cx="1871980" cy="863600"/>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20" name="椭圆 19"/>
          <p:cNvSpPr/>
          <p:nvPr/>
        </p:nvSpPr>
        <p:spPr>
          <a:xfrm>
            <a:off x="6061710" y="1970405"/>
            <a:ext cx="1652905" cy="863600"/>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6388"/>
                                        </p:tgtEl>
                                        <p:attrNameLst>
                                          <p:attrName>style.visibility</p:attrName>
                                        </p:attrNameLst>
                                      </p:cBhvr>
                                      <p:to>
                                        <p:strVal val="visible"/>
                                      </p:to>
                                    </p:set>
                                    <p:anim calcmode="lin" valueType="num">
                                      <p:cBhvr additive="base">
                                        <p:cTn id="61" dur="500" fill="hold"/>
                                        <p:tgtEl>
                                          <p:spTgt spid="16388"/>
                                        </p:tgtEl>
                                        <p:attrNameLst>
                                          <p:attrName>ppt_x</p:attrName>
                                        </p:attrNameLst>
                                      </p:cBhvr>
                                      <p:tavLst>
                                        <p:tav tm="0">
                                          <p:val>
                                            <p:strVal val="#ppt_x"/>
                                          </p:val>
                                        </p:tav>
                                        <p:tav tm="100000">
                                          <p:val>
                                            <p:strVal val="#ppt_x"/>
                                          </p:val>
                                        </p:tav>
                                      </p:tavLst>
                                    </p:anim>
                                    <p:anim calcmode="lin" valueType="num">
                                      <p:cBhvr additive="base">
                                        <p:cTn id="62"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ppt_x"/>
                                          </p:val>
                                        </p:tav>
                                        <p:tav tm="100000">
                                          <p:val>
                                            <p:strVal val="#ppt_x"/>
                                          </p:val>
                                        </p:tav>
                                      </p:tavLst>
                                    </p:anim>
                                    <p:anim calcmode="lin" valueType="num">
                                      <p:cBhvr additive="base">
                                        <p:cTn id="6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fill="hold"/>
                                        <p:tgtEl>
                                          <p:spTgt spid="20"/>
                                        </p:tgtEl>
                                        <p:attrNameLst>
                                          <p:attrName>ppt_x</p:attrName>
                                        </p:attrNameLst>
                                      </p:cBhvr>
                                      <p:tavLst>
                                        <p:tav tm="0">
                                          <p:val>
                                            <p:strVal val="#ppt_x"/>
                                          </p:val>
                                        </p:tav>
                                        <p:tav tm="100000">
                                          <p:val>
                                            <p:strVal val="#ppt_x"/>
                                          </p:val>
                                        </p:tav>
                                      </p:tavLst>
                                    </p:anim>
                                    <p:anim calcmode="lin" valueType="num">
                                      <p:cBhvr additive="base">
                                        <p:cTn id="7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ppt_x"/>
                                          </p:val>
                                        </p:tav>
                                        <p:tav tm="100000">
                                          <p:val>
                                            <p:strVal val="#ppt_x"/>
                                          </p:val>
                                        </p:tav>
                                      </p:tavLst>
                                    </p:anim>
                                    <p:anim calcmode="lin" valueType="num">
                                      <p:cBhvr additive="base">
                                        <p:cTn id="8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additive="base">
                                        <p:cTn id="85" dur="500" fill="hold"/>
                                        <p:tgtEl>
                                          <p:spTgt spid="17"/>
                                        </p:tgtEl>
                                        <p:attrNameLst>
                                          <p:attrName>ppt_x</p:attrName>
                                        </p:attrNameLst>
                                      </p:cBhvr>
                                      <p:tavLst>
                                        <p:tav tm="0">
                                          <p:val>
                                            <p:strVal val="#ppt_x"/>
                                          </p:val>
                                        </p:tav>
                                        <p:tav tm="100000">
                                          <p:val>
                                            <p:strVal val="#ppt_x"/>
                                          </p:val>
                                        </p:tav>
                                      </p:tavLst>
                                    </p:anim>
                                    <p:anim calcmode="lin" valueType="num">
                                      <p:cBhvr additive="base">
                                        <p:cTn id="8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animBg="1"/>
      <p:bldP spid="7" grpId="0"/>
      <p:bldP spid="6" grpId="0"/>
      <p:bldP spid="8" grpId="0"/>
      <p:bldP spid="9" grpId="0"/>
      <p:bldP spid="10" grpId="0"/>
      <p:bldP spid="12" grpId="0"/>
      <p:bldP spid="14" grpId="0"/>
      <p:bldP spid="16388" grpId="0" animBg="1"/>
      <p:bldP spid="19" grpId="0" animBg="1"/>
      <p:bldP spid="20" grpId="0" animBg="1"/>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344995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647065" y="1875155"/>
            <a:ext cx="7850505" cy="3107690"/>
          </a:xfrm>
          <a:prstGeom prst="rect">
            <a:avLst/>
          </a:prstGeom>
          <a:ln w="57150">
            <a:solidFill>
              <a:srgbClr val="00B050"/>
            </a:solidFill>
            <a:prstDash val="sysDash"/>
          </a:ln>
        </p:spPr>
        <p:style>
          <a:lnRef idx="2">
            <a:schemeClr val="accent1"/>
          </a:lnRef>
          <a:fillRef idx="1">
            <a:schemeClr val="lt1"/>
          </a:fillRef>
          <a:effectRef idx="0">
            <a:schemeClr val="accent1"/>
          </a:effectRef>
          <a:fontRef idx="minor">
            <a:schemeClr val="dk1"/>
          </a:fontRef>
        </p:style>
        <p:txBody>
          <a:bodyPr wrap="square" rtlCol="0">
            <a:spAutoFit/>
          </a:bodyPr>
          <a:p>
            <a:r>
              <a:rPr lang="zh-CN" altLang="en-US" sz="2800"/>
              <a:t>例句</a:t>
            </a:r>
            <a:r>
              <a:rPr lang="en-US" altLang="zh-CN" sz="2800"/>
              <a:t>5</a:t>
            </a:r>
            <a:r>
              <a:rPr lang="zh-CN" altLang="en-US" sz="2800"/>
              <a:t>、当时的政府根本不关心农业生产事业。</a:t>
            </a:r>
            <a:endParaRPr lang="zh-CN" altLang="en-US" sz="2800"/>
          </a:p>
          <a:p>
            <a:r>
              <a:rPr lang="zh-CN" altLang="en-US" sz="2800"/>
              <a:t>例句</a:t>
            </a:r>
            <a:r>
              <a:rPr lang="en-US" altLang="zh-CN" sz="2800"/>
              <a:t>6</a:t>
            </a:r>
            <a:r>
              <a:rPr lang="zh-CN" altLang="en-US" sz="2800"/>
              <a:t>、</a:t>
            </a:r>
            <a:r>
              <a:rPr lang="zh-CN" altLang="en-US" sz="2800">
                <a:solidFill>
                  <a:schemeClr val="tx1">
                    <a:lumMod val="50000"/>
                  </a:schemeClr>
                </a:solidFill>
                <a:latin typeface="楷体" panose="02010609060101010101" pitchFamily="49" charset="-122"/>
                <a:ea typeface="楷体" panose="02010609060101010101" pitchFamily="49" charset="-122"/>
                <a:sym typeface="+mn-ea"/>
              </a:rPr>
              <a:t>我们一定要做一个德、智、体、美、劳全面发展的好学生。</a:t>
            </a:r>
            <a:endParaRPr lang="zh-CN" altLang="en-US" sz="2800">
              <a:solidFill>
                <a:schemeClr val="tx1">
                  <a:lumMod val="50000"/>
                </a:schemeClr>
              </a:solidFill>
              <a:latin typeface="楷体" panose="02010609060101010101" pitchFamily="49" charset="-122"/>
              <a:ea typeface="楷体" panose="02010609060101010101" pitchFamily="49" charset="-122"/>
              <a:sym typeface="+mn-ea"/>
            </a:endParaRPr>
          </a:p>
          <a:p>
            <a:r>
              <a:rPr lang="zh-CN" altLang="en-US" sz="2800"/>
              <a:t>例句</a:t>
            </a:r>
            <a:r>
              <a:rPr lang="en-US" altLang="zh-CN" sz="2800"/>
              <a:t>7</a:t>
            </a:r>
            <a:r>
              <a:rPr lang="zh-CN" altLang="en-US" sz="2800"/>
              <a:t>、</a:t>
            </a:r>
            <a:r>
              <a:rPr lang="zh-CN" altLang="en-US" sz="2800"/>
              <a:t>我们对于传说的话，应当经过一番思考。</a:t>
            </a:r>
            <a:endParaRPr lang="zh-CN" altLang="en-US" sz="2800"/>
          </a:p>
          <a:p>
            <a:r>
              <a:rPr lang="zh-CN" altLang="en-US" sz="2800">
                <a:solidFill>
                  <a:schemeClr val="tx1">
                    <a:lumMod val="50000"/>
                  </a:schemeClr>
                </a:solidFill>
                <a:latin typeface="楷体" panose="02010609060101010101" pitchFamily="49" charset="-122"/>
                <a:ea typeface="楷体" panose="02010609060101010101" pitchFamily="49" charset="-122"/>
                <a:sym typeface="+mn-ea"/>
              </a:rPr>
              <a:t>例句</a:t>
            </a:r>
            <a:r>
              <a:rPr lang="en-US" altLang="zh-CN" sz="2800">
                <a:solidFill>
                  <a:schemeClr val="tx1">
                    <a:lumMod val="50000"/>
                  </a:schemeClr>
                </a:solidFill>
                <a:latin typeface="楷体" panose="02010609060101010101" pitchFamily="49" charset="-122"/>
                <a:ea typeface="楷体" panose="02010609060101010101" pitchFamily="49" charset="-122"/>
                <a:sym typeface="+mn-ea"/>
              </a:rPr>
              <a:t>8</a:t>
            </a:r>
            <a:r>
              <a:rPr lang="zh-CN" altLang="en-US" sz="2800">
                <a:solidFill>
                  <a:schemeClr val="tx1">
                    <a:lumMod val="50000"/>
                  </a:schemeClr>
                </a:solidFill>
                <a:latin typeface="楷体" panose="02010609060101010101" pitchFamily="49" charset="-122"/>
                <a:ea typeface="楷体" panose="02010609060101010101" pitchFamily="49" charset="-122"/>
                <a:sym typeface="+mn-ea"/>
              </a:rPr>
              <a:t>：波澜壮阔的改革开放和现代化建设为全国各族青年施展才华，实现志向，提供了广大的舞台。</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标题 5121"/>
          <p:cNvSpPr>
            <a:spLocks noGrp="1"/>
          </p:cNvSpPr>
          <p:nvPr>
            <p:ph type="title"/>
          </p:nvPr>
        </p:nvSpPr>
        <p:spPr/>
        <p:txBody>
          <a:bodyPr anchor="ctr"/>
          <a:p>
            <a:endParaRPr dirty="0"/>
          </a:p>
        </p:txBody>
      </p:sp>
      <p:sp>
        <p:nvSpPr>
          <p:cNvPr id="5123" name="文本占位符 5122"/>
          <p:cNvSpPr>
            <a:spLocks noGrp="1"/>
          </p:cNvSpPr>
          <p:nvPr>
            <p:ph type="body" idx="1"/>
          </p:nvPr>
        </p:nvSpPr>
        <p:spPr/>
        <p:txBody>
          <a:bodyPr/>
          <a:p>
            <a:endParaRPr dirty="0"/>
          </a:p>
        </p:txBody>
      </p:sp>
      <p:pic>
        <p:nvPicPr>
          <p:cNvPr id="5124" name="图片 5123" descr="timg?image&amp;quality=80&amp;size=b9999_10000&amp;sec=1586321152436&amp;di=3caf294f28c934c1cb6e6218a9169a9a&amp;imgtype=0&amp;src=http%3A%2F%2Fhiphotos"/>
          <p:cNvPicPr>
            <a:picLocks noChangeAspect="1"/>
          </p:cNvPicPr>
          <p:nvPr/>
        </p:nvPicPr>
        <p:blipFill>
          <a:blip r:embed="rId1"/>
          <a:stretch>
            <a:fillRect/>
          </a:stretch>
        </p:blipFill>
        <p:spPr>
          <a:xfrm>
            <a:off x="0" y="0"/>
            <a:ext cx="9144000" cy="6858000"/>
          </a:xfrm>
          <a:prstGeom prst="rect">
            <a:avLst/>
          </a:prstGeom>
          <a:noFill/>
          <a:ln w="9525">
            <a:noFill/>
          </a:ln>
        </p:spPr>
      </p:pic>
      <p:sp>
        <p:nvSpPr>
          <p:cNvPr id="4" name="矩形 3"/>
          <p:cNvSpPr/>
          <p:nvPr/>
        </p:nvSpPr>
        <p:spPr>
          <a:xfrm>
            <a:off x="247650" y="138430"/>
            <a:ext cx="272224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知识回顾</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3" name="文本框 2"/>
          <p:cNvSpPr txBox="1"/>
          <p:nvPr/>
        </p:nvSpPr>
        <p:spPr>
          <a:xfrm>
            <a:off x="805180" y="1066800"/>
            <a:ext cx="7655560" cy="829945"/>
          </a:xfrm>
          <a:prstGeom prst="rect">
            <a:avLst/>
          </a:prstGeom>
          <a:solidFill>
            <a:srgbClr val="92D050"/>
          </a:solidFill>
        </p:spPr>
        <p:style>
          <a:lnRef idx="2">
            <a:schemeClr val="accent2"/>
          </a:lnRef>
          <a:fillRef idx="1">
            <a:schemeClr val="lt1"/>
          </a:fillRef>
          <a:effectRef idx="0">
            <a:schemeClr val="accent2"/>
          </a:effectRef>
          <a:fontRef idx="minor">
            <a:schemeClr val="dk1"/>
          </a:fontRef>
        </p:style>
        <p:txBody>
          <a:bodyPr wrap="square" rtlCol="0">
            <a:spAutoFit/>
          </a:bodyPr>
          <a:p>
            <a:r>
              <a:rPr lang="zh-CN" altLang="en-US" sz="2400"/>
              <a:t>1、句子成分包括哪几种？各种句子成分用什么符号表示？</a:t>
            </a:r>
            <a:endParaRPr lang="zh-CN" altLang="en-US" sz="2400"/>
          </a:p>
        </p:txBody>
      </p:sp>
      <p:sp>
        <p:nvSpPr>
          <p:cNvPr id="5" name="文本框 4"/>
          <p:cNvSpPr txBox="1"/>
          <p:nvPr/>
        </p:nvSpPr>
        <p:spPr>
          <a:xfrm>
            <a:off x="885190" y="2292985"/>
            <a:ext cx="7575550" cy="829945"/>
          </a:xfrm>
          <a:prstGeom prst="rect">
            <a:avLst/>
          </a:prstGeom>
          <a:solidFill>
            <a:srgbClr val="FFFF00"/>
          </a:solidFill>
        </p:spPr>
        <p:txBody>
          <a:bodyPr wrap="square" rtlCol="0">
            <a:spAutoFit/>
          </a:bodyPr>
          <a:p>
            <a:r>
              <a:rPr lang="zh-CN" altLang="en-US" sz="2400">
                <a:solidFill>
                  <a:srgbClr val="0000FF"/>
                </a:solidFill>
                <a:latin typeface="黑体" panose="02010609060101010101" charset="-122"/>
                <a:ea typeface="黑体" panose="02010609060101010101" charset="-122"/>
                <a:cs typeface="黑体" panose="02010609060101010101" charset="-122"/>
              </a:rPr>
              <a:t>2、哪些是主要成分，要保留到句子主干中？哪些是次要成分，划分句子主干时要剔除？</a:t>
            </a:r>
            <a:endParaRPr lang="zh-CN" altLang="en-US" sz="2400">
              <a:solidFill>
                <a:srgbClr val="0000FF"/>
              </a:solidFill>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895985" y="3416935"/>
            <a:ext cx="7564755" cy="1198880"/>
          </a:xfrm>
          <a:prstGeom prst="rect">
            <a:avLst/>
          </a:prstGeom>
          <a:solidFill>
            <a:schemeClr val="accent2">
              <a:lumMod val="20000"/>
              <a:lumOff val="80000"/>
            </a:schemeClr>
          </a:solidFill>
        </p:spPr>
        <p:txBody>
          <a:bodyPr wrap="square" rtlCol="0">
            <a:spAutoFit/>
          </a:bodyPr>
          <a:p>
            <a:r>
              <a:rPr lang="en-US" altLang="zh-CN" sz="2400">
                <a:solidFill>
                  <a:srgbClr val="FF0000"/>
                </a:solidFill>
              </a:rPr>
              <a:t>3</a:t>
            </a:r>
            <a:r>
              <a:rPr lang="zh-CN" altLang="en-US" sz="2400">
                <a:solidFill>
                  <a:srgbClr val="FF0000"/>
                </a:solidFill>
              </a:rPr>
              <a:t>、完整的句子成分用符号标示如下：</a:t>
            </a:r>
            <a:endParaRPr lang="zh-CN" altLang="en-US" sz="2400">
              <a:solidFill>
                <a:srgbClr val="FF0000"/>
              </a:solidFill>
            </a:endParaRPr>
          </a:p>
          <a:p>
            <a:r>
              <a:rPr lang="zh-CN" altLang="en-US" sz="2400">
                <a:solidFill>
                  <a:srgbClr val="FF0000"/>
                </a:solidFill>
              </a:rPr>
              <a:t>[状语]，（定语）主语﹢[状语]谓语&lt;补语&gt;﹢（定语）宾语  </a:t>
            </a:r>
            <a:endParaRPr lang="zh-CN" altLang="en-US" sz="2400">
              <a:solidFill>
                <a:srgbClr val="FF0000"/>
              </a:solidFill>
            </a:endParaRPr>
          </a:p>
        </p:txBody>
      </p:sp>
      <p:sp>
        <p:nvSpPr>
          <p:cNvPr id="7" name="文本框 6"/>
          <p:cNvSpPr txBox="1"/>
          <p:nvPr/>
        </p:nvSpPr>
        <p:spPr>
          <a:xfrm>
            <a:off x="761365" y="4848225"/>
            <a:ext cx="7621270" cy="1568450"/>
          </a:xfrm>
          <a:prstGeom prst="rect">
            <a:avLst/>
          </a:prstGeom>
          <a:gradFill>
            <a:gsLst>
              <a:gs pos="0">
                <a:srgbClr val="FBFB11"/>
              </a:gs>
              <a:gs pos="100000">
                <a:srgbClr val="838309"/>
              </a:gs>
            </a:gsLst>
            <a:lin scaled="0"/>
          </a:gradFill>
        </p:spPr>
        <p:txBody>
          <a:bodyPr wrap="square" rtlCol="0">
            <a:spAutoFit/>
          </a:bodyPr>
          <a:p>
            <a:r>
              <a:rPr lang="en-US" altLang="zh-CN" sz="2400">
                <a:solidFill>
                  <a:srgbClr val="7030A0"/>
                </a:solidFill>
                <a:latin typeface="DFKai-SB" panose="03000509000000000000" charset="-120"/>
                <a:ea typeface="DFKai-SB" panose="03000509000000000000" charset="-120"/>
                <a:cs typeface="DFKai-SB" panose="03000509000000000000" charset="-120"/>
              </a:rPr>
              <a:t>4</a:t>
            </a:r>
            <a:r>
              <a:rPr lang="zh-CN" altLang="en-US" sz="2400">
                <a:solidFill>
                  <a:srgbClr val="7030A0"/>
                </a:solidFill>
                <a:latin typeface="DFKai-SB" panose="03000509000000000000" charset="-120"/>
                <a:ea typeface="DFKai-SB" panose="03000509000000000000" charset="-120"/>
                <a:cs typeface="DFKai-SB" panose="03000509000000000000" charset="-120"/>
              </a:rPr>
              <a:t>、划分句子成分的口诀：   </a:t>
            </a:r>
            <a:endParaRPr lang="zh-CN" altLang="en-US" sz="2400">
              <a:solidFill>
                <a:srgbClr val="7030A0"/>
              </a:solidFill>
              <a:latin typeface="DFKai-SB" panose="03000509000000000000" charset="-120"/>
              <a:ea typeface="DFKai-SB" panose="03000509000000000000" charset="-120"/>
              <a:cs typeface="DFKai-SB" panose="03000509000000000000" charset="-120"/>
            </a:endParaRPr>
          </a:p>
          <a:p>
            <a:r>
              <a:rPr lang="zh-CN" altLang="en-US" sz="2400">
                <a:solidFill>
                  <a:srgbClr val="7030A0"/>
                </a:solidFill>
                <a:latin typeface="DFKai-SB" panose="03000509000000000000" charset="-120"/>
                <a:ea typeface="DFKai-SB" panose="03000509000000000000" charset="-120"/>
                <a:cs typeface="DFKai-SB" panose="03000509000000000000" charset="-120"/>
              </a:rPr>
              <a:t>句子成分要划对，纵观全局找主谓； </a:t>
            </a:r>
            <a:endParaRPr lang="zh-CN" altLang="en-US" sz="2400">
              <a:solidFill>
                <a:srgbClr val="7030A0"/>
              </a:solidFill>
              <a:latin typeface="DFKai-SB" panose="03000509000000000000" charset="-120"/>
              <a:ea typeface="DFKai-SB" panose="03000509000000000000" charset="-120"/>
              <a:cs typeface="DFKai-SB" panose="03000509000000000000" charset="-120"/>
            </a:endParaRPr>
          </a:p>
          <a:p>
            <a:r>
              <a:rPr lang="zh-CN" altLang="en-US" sz="2400">
                <a:solidFill>
                  <a:srgbClr val="7030A0"/>
                </a:solidFill>
                <a:latin typeface="DFKai-SB" panose="03000509000000000000" charset="-120"/>
                <a:ea typeface="DFKai-SB" panose="03000509000000000000" charset="-120"/>
                <a:cs typeface="DFKai-SB" panose="03000509000000000000" charset="-120"/>
              </a:rPr>
              <a:t>定语必居主宾前，谓前为状谓后补；</a:t>
            </a:r>
            <a:endParaRPr lang="zh-CN" altLang="en-US" sz="2400">
              <a:solidFill>
                <a:srgbClr val="7030A0"/>
              </a:solidFill>
              <a:latin typeface="DFKai-SB" panose="03000509000000000000" charset="-120"/>
              <a:ea typeface="DFKai-SB" panose="03000509000000000000" charset="-120"/>
              <a:cs typeface="DFKai-SB" panose="03000509000000000000" charset="-120"/>
            </a:endParaRPr>
          </a:p>
          <a:p>
            <a:r>
              <a:rPr lang="zh-CN" altLang="en-US" sz="2400">
                <a:solidFill>
                  <a:srgbClr val="7030A0"/>
                </a:solidFill>
                <a:latin typeface="DFKai-SB" panose="03000509000000000000" charset="-120"/>
                <a:ea typeface="DFKai-SB" panose="03000509000000000000" charset="-120"/>
                <a:cs typeface="DFKai-SB" panose="03000509000000000000" charset="-120"/>
              </a:rPr>
              <a:t>介词短语多状补，不能充当主和宾。</a:t>
            </a:r>
            <a:endParaRPr lang="zh-CN" altLang="en-US" sz="2400">
              <a:solidFill>
                <a:srgbClr val="7030A0"/>
              </a:solidFill>
              <a:latin typeface="DFKai-SB" panose="03000509000000000000" charset="-120"/>
              <a:ea typeface="DFKai-SB" panose="03000509000000000000" charset="-120"/>
              <a:cs typeface="DFKai-SB" panose="03000509000000000000"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animBg="1"/>
      <p:bldP spid="5" grpId="0" animBg="1"/>
      <p:bldP spid="6" grpId="0" animBg="1"/>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344995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1055370" y="1231900"/>
            <a:ext cx="7632065" cy="1753235"/>
          </a:xfrm>
          <a:prstGeom prst="rect">
            <a:avLst/>
          </a:prstGeom>
          <a:noFill/>
        </p:spPr>
        <p:txBody>
          <a:bodyPr wrap="square" rtlCol="0">
            <a:spAutoFit/>
          </a:bodyPr>
          <a:p>
            <a:pPr>
              <a:lnSpc>
                <a:spcPct val="150000"/>
              </a:lnSpc>
            </a:pPr>
            <a:r>
              <a:rPr lang="zh-CN" altLang="en-US" sz="3600">
                <a:latin typeface="黑体" panose="02010609060101010101" charset="-122"/>
                <a:ea typeface="黑体" panose="02010609060101010101" charset="-122"/>
                <a:cs typeface="黑体" panose="02010609060101010101" charset="-122"/>
              </a:rPr>
              <a:t>例句</a:t>
            </a:r>
            <a:r>
              <a:rPr lang="en-US" altLang="zh-CN" sz="3600">
                <a:latin typeface="黑体" panose="02010609060101010101" charset="-122"/>
                <a:ea typeface="黑体" panose="02010609060101010101" charset="-122"/>
                <a:cs typeface="黑体" panose="02010609060101010101" charset="-122"/>
              </a:rPr>
              <a:t>5</a:t>
            </a:r>
            <a:r>
              <a:rPr lang="zh-CN" altLang="en-US" sz="3600">
                <a:latin typeface="黑体" panose="02010609060101010101" charset="-122"/>
                <a:ea typeface="黑体" panose="02010609060101010101" charset="-122"/>
                <a:cs typeface="黑体" panose="02010609060101010101" charset="-122"/>
              </a:rPr>
              <a:t>：   当时的   </a:t>
            </a:r>
            <a:r>
              <a:rPr lang="zh-CN" altLang="en-US" sz="3600" u="dbl">
                <a:solidFill>
                  <a:schemeClr val="tx1"/>
                </a:solidFill>
                <a:uFill>
                  <a:solidFill>
                    <a:srgbClr val="FF3300"/>
                  </a:solidFill>
                </a:uFill>
                <a:latin typeface="黑体" panose="02010609060101010101" charset="-122"/>
                <a:ea typeface="黑体" panose="02010609060101010101" charset="-122"/>
                <a:cs typeface="黑体" panose="02010609060101010101" charset="-122"/>
              </a:rPr>
              <a:t>政府</a:t>
            </a:r>
            <a:r>
              <a:rPr lang="zh-CN" altLang="en-US" sz="3600">
                <a:latin typeface="黑体" panose="02010609060101010101" charset="-122"/>
                <a:ea typeface="黑体" panose="02010609060101010101" charset="-122"/>
                <a:cs typeface="黑体" panose="02010609060101010101" charset="-122"/>
              </a:rPr>
              <a:t>    根本 </a:t>
            </a:r>
            <a:r>
              <a:rPr lang="zh-CN" altLang="en-US" sz="3600" u="heavy">
                <a:solidFill>
                  <a:schemeClr val="tx1"/>
                </a:solidFill>
                <a:uFill>
                  <a:solidFill>
                    <a:srgbClr val="FF3300"/>
                  </a:solidFill>
                </a:uFill>
                <a:latin typeface="黑体" panose="02010609060101010101" charset="-122"/>
                <a:ea typeface="黑体" panose="02010609060101010101" charset="-122"/>
                <a:cs typeface="黑体" panose="02010609060101010101" charset="-122"/>
              </a:rPr>
              <a:t>不关心</a:t>
            </a:r>
            <a:r>
              <a:rPr lang="zh-CN" altLang="en-US" sz="3600">
                <a:latin typeface="黑体" panose="02010609060101010101" charset="-122"/>
                <a:ea typeface="黑体" panose="02010609060101010101" charset="-122"/>
                <a:cs typeface="黑体" panose="02010609060101010101" charset="-122"/>
              </a:rPr>
              <a:t>   农业生产   </a:t>
            </a:r>
            <a:r>
              <a:rPr lang="zh-CN" altLang="en-US" sz="3600" u="wavyHeavy">
                <a:solidFill>
                  <a:schemeClr val="tx1"/>
                </a:solidFill>
                <a:uFill>
                  <a:solidFill>
                    <a:srgbClr val="FF3300"/>
                  </a:solidFill>
                </a:uFill>
                <a:latin typeface="黑体" panose="02010609060101010101" charset="-122"/>
                <a:ea typeface="黑体" panose="02010609060101010101" charset="-122"/>
                <a:cs typeface="黑体" panose="02010609060101010101" charset="-122"/>
              </a:rPr>
              <a:t>事业</a:t>
            </a:r>
            <a:r>
              <a:rPr lang="zh-CN" altLang="en-US" sz="3600">
                <a:latin typeface="黑体" panose="02010609060101010101" charset="-122"/>
                <a:ea typeface="黑体" panose="02010609060101010101" charset="-122"/>
                <a:cs typeface="黑体" panose="02010609060101010101" charset="-122"/>
              </a:rPr>
              <a:t>。</a:t>
            </a:r>
            <a:endParaRPr lang="zh-CN" altLang="en-US" sz="3600">
              <a:latin typeface="黑体" panose="02010609060101010101" charset="-122"/>
              <a:ea typeface="黑体" panose="02010609060101010101" charset="-122"/>
              <a:cs typeface="黑体" panose="02010609060101010101" charset="-122"/>
            </a:endParaRPr>
          </a:p>
        </p:txBody>
      </p:sp>
      <p:sp>
        <p:nvSpPr>
          <p:cNvPr id="7" name="矩形 6"/>
          <p:cNvSpPr/>
          <p:nvPr/>
        </p:nvSpPr>
        <p:spPr>
          <a:xfrm>
            <a:off x="6534785" y="1486218"/>
            <a:ext cx="641350" cy="641350"/>
          </a:xfrm>
          <a:prstGeom prst="rect">
            <a:avLst/>
          </a:prstGeom>
          <a:noFill/>
          <a:ln w="9525">
            <a:noFill/>
          </a:ln>
        </p:spPr>
        <p:txBody>
          <a:bodyPr wrap="none" anchor="ctr">
            <a:spAutoFit/>
          </a:bodyPr>
          <a:p>
            <a:r>
              <a:rPr lang="en-US" altLang="zh-CN" sz="3600" b="1">
                <a:solidFill>
                  <a:srgbClr val="00FFFF"/>
                </a:solidFill>
                <a:latin typeface="Arial" panose="020B0604020202020204" pitchFamily="34" charset="0"/>
                <a:ea typeface="宋体" panose="02010600030101010101" pitchFamily="2" charset="-122"/>
              </a:rPr>
              <a:t>‖</a:t>
            </a:r>
            <a:endParaRPr lang="en-US" altLang="zh-CN" sz="3600" b="1">
              <a:solidFill>
                <a:srgbClr val="00FFFF"/>
              </a:solidFill>
              <a:latin typeface="Arial" panose="020B0604020202020204" pitchFamily="34" charset="0"/>
              <a:ea typeface="宋体" panose="02010600030101010101" pitchFamily="2" charset="-122"/>
            </a:endParaRPr>
          </a:p>
        </p:txBody>
      </p:sp>
      <p:sp>
        <p:nvSpPr>
          <p:cNvPr id="5" name="文本框 4"/>
          <p:cNvSpPr txBox="1"/>
          <p:nvPr/>
        </p:nvSpPr>
        <p:spPr>
          <a:xfrm>
            <a:off x="2849245" y="1482725"/>
            <a:ext cx="343535" cy="645160"/>
          </a:xfrm>
          <a:prstGeom prst="rect">
            <a:avLst/>
          </a:prstGeom>
          <a:noFill/>
        </p:spPr>
        <p:txBody>
          <a:bodyPr wrap="square" rtlCol="0">
            <a:spAutoFit/>
          </a:bodyPr>
          <a:p>
            <a:r>
              <a:rPr lang="zh-CN" altLang="en-US" sz="3600" b="1">
                <a:solidFill>
                  <a:srgbClr val="FF0000"/>
                </a:solidFill>
              </a:rPr>
              <a:t>（</a:t>
            </a:r>
            <a:endParaRPr lang="zh-CN" altLang="en-US" sz="3600" b="1">
              <a:solidFill>
                <a:srgbClr val="FF0000"/>
              </a:solidFill>
            </a:endParaRPr>
          </a:p>
        </p:txBody>
      </p:sp>
      <p:sp>
        <p:nvSpPr>
          <p:cNvPr id="6" name="文本框 5"/>
          <p:cNvSpPr txBox="1"/>
          <p:nvPr/>
        </p:nvSpPr>
        <p:spPr>
          <a:xfrm>
            <a:off x="4937760" y="1482725"/>
            <a:ext cx="414655" cy="645160"/>
          </a:xfrm>
          <a:prstGeom prst="rect">
            <a:avLst/>
          </a:prstGeom>
          <a:noFill/>
        </p:spPr>
        <p:txBody>
          <a:bodyPr wrap="square" rtlCol="0">
            <a:spAutoFit/>
          </a:bodyPr>
          <a:p>
            <a:r>
              <a:rPr lang="zh-CN" altLang="en-US" sz="3600" b="1">
                <a:solidFill>
                  <a:srgbClr val="FF0000"/>
                </a:solidFill>
              </a:rPr>
              <a:t>）</a:t>
            </a:r>
            <a:endParaRPr lang="zh-CN" altLang="en-US" sz="3600" b="1">
              <a:solidFill>
                <a:srgbClr val="FF0000"/>
              </a:solidFill>
            </a:endParaRPr>
          </a:p>
        </p:txBody>
      </p:sp>
      <p:sp>
        <p:nvSpPr>
          <p:cNvPr id="8" name="文本框 7"/>
          <p:cNvSpPr txBox="1"/>
          <p:nvPr/>
        </p:nvSpPr>
        <p:spPr>
          <a:xfrm>
            <a:off x="6834505" y="1486535"/>
            <a:ext cx="341630" cy="645160"/>
          </a:xfrm>
          <a:prstGeom prst="rect">
            <a:avLst/>
          </a:prstGeom>
          <a:noFill/>
        </p:spPr>
        <p:txBody>
          <a:bodyPr wrap="square" rtlCol="0">
            <a:spAutoFit/>
          </a:bodyPr>
          <a:p>
            <a:r>
              <a:rPr lang="zh-CN" altLang="en-US" sz="3600" b="1">
                <a:solidFill>
                  <a:srgbClr val="FF0000"/>
                </a:solidFill>
              </a:rPr>
              <a:t>【</a:t>
            </a:r>
            <a:endParaRPr lang="zh-CN" altLang="en-US" sz="3600" b="1">
              <a:solidFill>
                <a:srgbClr val="FF0000"/>
              </a:solidFill>
            </a:endParaRPr>
          </a:p>
        </p:txBody>
      </p:sp>
      <p:sp>
        <p:nvSpPr>
          <p:cNvPr id="9" name="文本框 8"/>
          <p:cNvSpPr txBox="1"/>
          <p:nvPr/>
        </p:nvSpPr>
        <p:spPr>
          <a:xfrm>
            <a:off x="8288020" y="1486535"/>
            <a:ext cx="172720" cy="645160"/>
          </a:xfrm>
          <a:prstGeom prst="rect">
            <a:avLst/>
          </a:prstGeom>
          <a:noFill/>
        </p:spPr>
        <p:txBody>
          <a:bodyPr wrap="square" rtlCol="0">
            <a:spAutoFit/>
          </a:bodyPr>
          <a:p>
            <a:r>
              <a:rPr lang="zh-CN" altLang="en-US" sz="3600" b="1">
                <a:solidFill>
                  <a:srgbClr val="FF0000"/>
                </a:solidFill>
              </a:rPr>
              <a:t>】</a:t>
            </a:r>
            <a:endParaRPr lang="zh-CN" altLang="en-US" sz="3600" b="1">
              <a:solidFill>
                <a:srgbClr val="FF0000"/>
              </a:solidFill>
            </a:endParaRPr>
          </a:p>
        </p:txBody>
      </p:sp>
      <p:sp>
        <p:nvSpPr>
          <p:cNvPr id="10" name="文本框 9"/>
          <p:cNvSpPr txBox="1"/>
          <p:nvPr/>
        </p:nvSpPr>
        <p:spPr>
          <a:xfrm>
            <a:off x="2656840" y="2339975"/>
            <a:ext cx="415290" cy="645160"/>
          </a:xfrm>
          <a:prstGeom prst="rect">
            <a:avLst/>
          </a:prstGeom>
          <a:noFill/>
        </p:spPr>
        <p:txBody>
          <a:bodyPr wrap="square" rtlCol="0">
            <a:spAutoFit/>
          </a:bodyPr>
          <a:p>
            <a:r>
              <a:rPr lang="zh-CN" altLang="en-US" sz="3600" b="1">
                <a:solidFill>
                  <a:srgbClr val="FF0000"/>
                </a:solidFill>
              </a:rPr>
              <a:t>（</a:t>
            </a:r>
            <a:endParaRPr lang="zh-CN" altLang="en-US" sz="3600" b="1">
              <a:solidFill>
                <a:srgbClr val="FF0000"/>
              </a:solidFill>
            </a:endParaRPr>
          </a:p>
        </p:txBody>
      </p:sp>
      <p:sp>
        <p:nvSpPr>
          <p:cNvPr id="11" name="文本框 10"/>
          <p:cNvSpPr txBox="1"/>
          <p:nvPr/>
        </p:nvSpPr>
        <p:spPr>
          <a:xfrm>
            <a:off x="5052060" y="2339975"/>
            <a:ext cx="456565" cy="645160"/>
          </a:xfrm>
          <a:prstGeom prst="rect">
            <a:avLst/>
          </a:prstGeom>
          <a:noFill/>
        </p:spPr>
        <p:txBody>
          <a:bodyPr wrap="square" rtlCol="0">
            <a:spAutoFit/>
          </a:bodyPr>
          <a:p>
            <a:r>
              <a:rPr lang="zh-CN" altLang="en-US" sz="3600" b="1">
                <a:solidFill>
                  <a:srgbClr val="FF0000"/>
                </a:solidFill>
              </a:rPr>
              <a:t>）</a:t>
            </a:r>
            <a:endParaRPr lang="zh-CN" altLang="en-US" sz="3600" b="1">
              <a:solidFill>
                <a:srgbClr val="FF0000"/>
              </a:solidFill>
            </a:endParaRPr>
          </a:p>
        </p:txBody>
      </p:sp>
      <p:sp>
        <p:nvSpPr>
          <p:cNvPr id="16388" name="椭圆 16387"/>
          <p:cNvSpPr/>
          <p:nvPr/>
        </p:nvSpPr>
        <p:spPr>
          <a:xfrm>
            <a:off x="5508625" y="1486535"/>
            <a:ext cx="1029335" cy="641350"/>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3" name="椭圆 12"/>
          <p:cNvSpPr/>
          <p:nvPr/>
        </p:nvSpPr>
        <p:spPr>
          <a:xfrm>
            <a:off x="5508625" y="2268220"/>
            <a:ext cx="1523365" cy="613410"/>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4" name="椭圆 13"/>
          <p:cNvSpPr/>
          <p:nvPr/>
        </p:nvSpPr>
        <p:spPr>
          <a:xfrm>
            <a:off x="1003935" y="2267585"/>
            <a:ext cx="1652905" cy="61404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27" name="文本框 26"/>
          <p:cNvSpPr txBox="1"/>
          <p:nvPr/>
        </p:nvSpPr>
        <p:spPr>
          <a:xfrm>
            <a:off x="623570" y="4143375"/>
            <a:ext cx="7188835" cy="645160"/>
          </a:xfrm>
          <a:prstGeom prst="rect">
            <a:avLst/>
          </a:prstGeom>
          <a:noFill/>
        </p:spPr>
        <p:txBody>
          <a:bodyPr wrap="square" rtlCol="0">
            <a:spAutoFit/>
          </a:bodyPr>
          <a:p>
            <a:r>
              <a:rPr lang="zh-CN" altLang="en-US" sz="3600" b="1">
                <a:solidFill>
                  <a:srgbClr val="0000CC"/>
                </a:solidFill>
                <a:sym typeface="+mn-ea"/>
              </a:rPr>
              <a:t>句子主干：政府不关心事业</a:t>
            </a:r>
            <a:r>
              <a:rPr lang="zh-CN" altLang="en-US" sz="3600" b="1">
                <a:solidFill>
                  <a:srgbClr val="CC00CC"/>
                </a:solidFill>
                <a:latin typeface="楷体" panose="02010609060101010101" pitchFamily="49" charset="-122"/>
                <a:ea typeface="楷体" panose="02010609060101010101" pitchFamily="49" charset="-122"/>
                <a:sym typeface="+mn-ea"/>
              </a:rPr>
              <a:t>。</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6388"/>
                                        </p:tgtEl>
                                        <p:attrNameLst>
                                          <p:attrName>style.visibility</p:attrName>
                                        </p:attrNameLst>
                                      </p:cBhvr>
                                      <p:to>
                                        <p:strVal val="visible"/>
                                      </p:to>
                                    </p:set>
                                    <p:anim calcmode="lin" valueType="num">
                                      <p:cBhvr additive="base">
                                        <p:cTn id="61" dur="500" fill="hold"/>
                                        <p:tgtEl>
                                          <p:spTgt spid="16388"/>
                                        </p:tgtEl>
                                        <p:attrNameLst>
                                          <p:attrName>ppt_x</p:attrName>
                                        </p:attrNameLst>
                                      </p:cBhvr>
                                      <p:tavLst>
                                        <p:tav tm="0">
                                          <p:val>
                                            <p:strVal val="#ppt_x"/>
                                          </p:val>
                                        </p:tav>
                                        <p:tav tm="100000">
                                          <p:val>
                                            <p:strVal val="#ppt_x"/>
                                          </p:val>
                                        </p:tav>
                                      </p:tavLst>
                                    </p:anim>
                                    <p:anim calcmode="lin" valueType="num">
                                      <p:cBhvr additive="base">
                                        <p:cTn id="62"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ppt_x"/>
                                          </p:val>
                                        </p:tav>
                                        <p:tav tm="100000">
                                          <p:val>
                                            <p:strVal val="#ppt_x"/>
                                          </p:val>
                                        </p:tav>
                                      </p:tavLst>
                                    </p:anim>
                                    <p:anim calcmode="lin" valueType="num">
                                      <p:cBhvr additive="base">
                                        <p:cTn id="6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ppt_x"/>
                                          </p:val>
                                        </p:tav>
                                        <p:tav tm="100000">
                                          <p:val>
                                            <p:strVal val="#ppt_x"/>
                                          </p:val>
                                        </p:tav>
                                      </p:tavLst>
                                    </p:anim>
                                    <p:anim calcmode="lin" valueType="num">
                                      <p:cBhvr additive="base">
                                        <p:cTn id="7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500" fill="hold"/>
                                        <p:tgtEl>
                                          <p:spTgt spid="27"/>
                                        </p:tgtEl>
                                        <p:attrNameLst>
                                          <p:attrName>ppt_x</p:attrName>
                                        </p:attrNameLst>
                                      </p:cBhvr>
                                      <p:tavLst>
                                        <p:tav tm="0">
                                          <p:val>
                                            <p:strVal val="#ppt_x"/>
                                          </p:val>
                                        </p:tav>
                                        <p:tav tm="100000">
                                          <p:val>
                                            <p:strVal val="#ppt_x"/>
                                          </p:val>
                                        </p:tav>
                                      </p:tavLst>
                                    </p:anim>
                                    <p:anim calcmode="lin" valueType="num">
                                      <p:cBhvr additive="base">
                                        <p:cTn id="8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p:bldP spid="7" grpId="0"/>
      <p:bldP spid="5" grpId="0"/>
      <p:bldP spid="6" grpId="0"/>
      <p:bldP spid="8" grpId="0"/>
      <p:bldP spid="9" grpId="0"/>
      <p:bldP spid="10" grpId="0"/>
      <p:bldP spid="11" grpId="0"/>
      <p:bldP spid="16388" grpId="0" animBg="1"/>
      <p:bldP spid="14" grpId="0" animBg="1"/>
      <p:bldP spid="13" grpId="0" animBg="1"/>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344995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647065" y="1875155"/>
            <a:ext cx="7850505" cy="3107690"/>
          </a:xfrm>
          <a:prstGeom prst="rect">
            <a:avLst/>
          </a:prstGeom>
          <a:ln w="57150">
            <a:solidFill>
              <a:srgbClr val="00B050"/>
            </a:solidFill>
            <a:prstDash val="sysDash"/>
          </a:ln>
        </p:spPr>
        <p:style>
          <a:lnRef idx="2">
            <a:schemeClr val="accent1"/>
          </a:lnRef>
          <a:fillRef idx="1">
            <a:schemeClr val="lt1"/>
          </a:fillRef>
          <a:effectRef idx="0">
            <a:schemeClr val="accent1"/>
          </a:effectRef>
          <a:fontRef idx="minor">
            <a:schemeClr val="dk1"/>
          </a:fontRef>
        </p:style>
        <p:txBody>
          <a:bodyPr wrap="square" rtlCol="0">
            <a:spAutoFit/>
          </a:bodyPr>
          <a:p>
            <a:r>
              <a:rPr lang="zh-CN" altLang="en-US" sz="2800"/>
              <a:t>例句</a:t>
            </a:r>
            <a:r>
              <a:rPr lang="en-US" altLang="zh-CN" sz="2800"/>
              <a:t>5</a:t>
            </a:r>
            <a:r>
              <a:rPr lang="zh-CN" altLang="en-US" sz="2800"/>
              <a:t>、当时的政府根本不关心农业生产事业。</a:t>
            </a:r>
            <a:endParaRPr lang="zh-CN" altLang="en-US" sz="2800"/>
          </a:p>
          <a:p>
            <a:r>
              <a:rPr lang="zh-CN" altLang="en-US" sz="2800"/>
              <a:t>例句</a:t>
            </a:r>
            <a:r>
              <a:rPr lang="en-US" altLang="zh-CN" sz="2800"/>
              <a:t>6</a:t>
            </a:r>
            <a:r>
              <a:rPr lang="zh-CN" altLang="en-US" sz="2800"/>
              <a:t>、</a:t>
            </a:r>
            <a:r>
              <a:rPr lang="zh-CN" altLang="en-US" sz="2800">
                <a:solidFill>
                  <a:schemeClr val="tx1">
                    <a:lumMod val="50000"/>
                  </a:schemeClr>
                </a:solidFill>
                <a:latin typeface="楷体" panose="02010609060101010101" pitchFamily="49" charset="-122"/>
                <a:ea typeface="楷体" panose="02010609060101010101" pitchFamily="49" charset="-122"/>
                <a:sym typeface="+mn-ea"/>
              </a:rPr>
              <a:t>我们一定要做一个德、智、体、美、劳全面发展的好学生。</a:t>
            </a:r>
            <a:endParaRPr lang="zh-CN" altLang="en-US" sz="2800">
              <a:solidFill>
                <a:schemeClr val="tx1">
                  <a:lumMod val="50000"/>
                </a:schemeClr>
              </a:solidFill>
              <a:latin typeface="楷体" panose="02010609060101010101" pitchFamily="49" charset="-122"/>
              <a:ea typeface="楷体" panose="02010609060101010101" pitchFamily="49" charset="-122"/>
              <a:sym typeface="+mn-ea"/>
            </a:endParaRPr>
          </a:p>
          <a:p>
            <a:r>
              <a:rPr lang="zh-CN" altLang="en-US" sz="2800"/>
              <a:t>例句</a:t>
            </a:r>
            <a:r>
              <a:rPr lang="en-US" altLang="zh-CN" sz="2800"/>
              <a:t>7</a:t>
            </a:r>
            <a:r>
              <a:rPr lang="zh-CN" altLang="en-US" sz="2800"/>
              <a:t>、</a:t>
            </a:r>
            <a:r>
              <a:rPr lang="zh-CN" altLang="en-US" sz="2800"/>
              <a:t>我们对于传说的话，应当经过一番思考。</a:t>
            </a:r>
            <a:endParaRPr lang="zh-CN" altLang="en-US" sz="2800"/>
          </a:p>
          <a:p>
            <a:r>
              <a:rPr lang="zh-CN" altLang="en-US" sz="2800">
                <a:solidFill>
                  <a:schemeClr val="tx1">
                    <a:lumMod val="50000"/>
                  </a:schemeClr>
                </a:solidFill>
                <a:latin typeface="楷体" panose="02010609060101010101" pitchFamily="49" charset="-122"/>
                <a:ea typeface="楷体" panose="02010609060101010101" pitchFamily="49" charset="-122"/>
                <a:sym typeface="+mn-ea"/>
              </a:rPr>
              <a:t>例句</a:t>
            </a:r>
            <a:r>
              <a:rPr lang="en-US" altLang="zh-CN" sz="2800">
                <a:solidFill>
                  <a:schemeClr val="tx1">
                    <a:lumMod val="50000"/>
                  </a:schemeClr>
                </a:solidFill>
                <a:latin typeface="楷体" panose="02010609060101010101" pitchFamily="49" charset="-122"/>
                <a:ea typeface="楷体" panose="02010609060101010101" pitchFamily="49" charset="-122"/>
                <a:sym typeface="+mn-ea"/>
              </a:rPr>
              <a:t>8</a:t>
            </a:r>
            <a:r>
              <a:rPr lang="zh-CN" altLang="en-US" sz="2800">
                <a:solidFill>
                  <a:schemeClr val="tx1">
                    <a:lumMod val="50000"/>
                  </a:schemeClr>
                </a:solidFill>
                <a:latin typeface="楷体" panose="02010609060101010101" pitchFamily="49" charset="-122"/>
                <a:ea typeface="楷体" panose="02010609060101010101" pitchFamily="49" charset="-122"/>
                <a:sym typeface="+mn-ea"/>
              </a:rPr>
              <a:t>：波澜壮阔的改革开放和现代化建设为全国各族青年施展才华，实现志向，提供了广大的舞台。</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344995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600710" y="1271270"/>
            <a:ext cx="7942580" cy="1753235"/>
          </a:xfrm>
          <a:prstGeom prst="rect">
            <a:avLst/>
          </a:prstGeom>
          <a:noFill/>
        </p:spPr>
        <p:txBody>
          <a:bodyPr wrap="square" rtlCol="0">
            <a:spAutoFit/>
          </a:bodyPr>
          <a:p>
            <a:r>
              <a:rPr lang="zh-CN" altLang="en-US" sz="3600" b="1">
                <a:solidFill>
                  <a:srgbClr val="0000CC"/>
                </a:solidFill>
                <a:sym typeface="+mn-ea"/>
              </a:rPr>
              <a:t>例句</a:t>
            </a:r>
            <a:r>
              <a:rPr lang="en-US" altLang="zh-CN" sz="3600" b="1">
                <a:solidFill>
                  <a:srgbClr val="0000CC"/>
                </a:solidFill>
                <a:sym typeface="+mn-ea"/>
              </a:rPr>
              <a:t>6</a:t>
            </a:r>
            <a:r>
              <a:rPr lang="zh-CN" altLang="en-US" sz="3600" b="1">
                <a:solidFill>
                  <a:srgbClr val="0000CC"/>
                </a:solidFill>
                <a:sym typeface="+mn-ea"/>
              </a:rPr>
              <a:t>：</a:t>
            </a:r>
            <a:r>
              <a:rPr lang="zh-CN" altLang="en-US" sz="3600" b="1" u="dbl">
                <a:solidFill>
                  <a:schemeClr val="accent4"/>
                </a:solidFill>
                <a:uFill>
                  <a:solidFill>
                    <a:srgbClr val="FF3300"/>
                  </a:solidFill>
                </a:uFill>
                <a:latin typeface="楷体" panose="02010609060101010101" pitchFamily="49" charset="-122"/>
                <a:ea typeface="楷体" panose="02010609060101010101" pitchFamily="49" charset="-122"/>
                <a:sym typeface="+mn-ea"/>
              </a:rPr>
              <a:t>我们</a:t>
            </a:r>
            <a:r>
              <a:rPr lang="zh-CN" altLang="en-US" sz="3600" b="1">
                <a:solidFill>
                  <a:schemeClr val="tx1">
                    <a:lumMod val="50000"/>
                  </a:schemeClr>
                </a:solidFill>
                <a:latin typeface="楷体" panose="02010609060101010101" pitchFamily="49" charset="-122"/>
                <a:ea typeface="楷体" panose="02010609060101010101" pitchFamily="49" charset="-122"/>
                <a:sym typeface="+mn-ea"/>
              </a:rPr>
              <a:t>    一定  </a:t>
            </a:r>
            <a:r>
              <a:rPr lang="zh-CN" altLang="en-US" sz="3600" b="1" u="heavy">
                <a:solidFill>
                  <a:schemeClr val="accent4"/>
                </a:solidFill>
                <a:uFill>
                  <a:solidFill>
                    <a:srgbClr val="FF3300"/>
                  </a:solidFill>
                </a:uFill>
                <a:latin typeface="楷体" panose="02010609060101010101" pitchFamily="49" charset="-122"/>
                <a:ea typeface="楷体" panose="02010609060101010101" pitchFamily="49" charset="-122"/>
                <a:sym typeface="+mn-ea"/>
              </a:rPr>
              <a:t>要做</a:t>
            </a:r>
            <a:r>
              <a:rPr lang="zh-CN" altLang="en-US" sz="3600" b="1">
                <a:solidFill>
                  <a:schemeClr val="tx1">
                    <a:lumMod val="50000"/>
                  </a:schemeClr>
                </a:solidFill>
                <a:latin typeface="楷体" panose="02010609060101010101" pitchFamily="49" charset="-122"/>
                <a:ea typeface="楷体" panose="02010609060101010101" pitchFamily="49" charset="-122"/>
                <a:sym typeface="+mn-ea"/>
              </a:rPr>
              <a:t>  一个德、智、体、美、劳全面发展的    好  </a:t>
            </a:r>
            <a:r>
              <a:rPr lang="zh-CN" altLang="en-US" sz="3600" b="1" u="wavyHeavy">
                <a:solidFill>
                  <a:schemeClr val="accent4"/>
                </a:solidFill>
                <a:uFill>
                  <a:solidFill>
                    <a:srgbClr val="FF3300"/>
                  </a:solidFill>
                </a:uFill>
                <a:latin typeface="楷体" panose="02010609060101010101" pitchFamily="49" charset="-122"/>
                <a:ea typeface="楷体" panose="02010609060101010101" pitchFamily="49" charset="-122"/>
                <a:sym typeface="+mn-ea"/>
              </a:rPr>
              <a:t>学生</a:t>
            </a:r>
            <a:r>
              <a:rPr lang="zh-CN" altLang="en-US" sz="3600" b="1">
                <a:solidFill>
                  <a:schemeClr val="tx1">
                    <a:lumMod val="50000"/>
                  </a:schemeClr>
                </a:solidFill>
                <a:latin typeface="楷体" panose="02010609060101010101" pitchFamily="49" charset="-122"/>
                <a:ea typeface="楷体" panose="02010609060101010101" pitchFamily="49" charset="-122"/>
                <a:sym typeface="+mn-ea"/>
              </a:rPr>
              <a:t>。</a:t>
            </a:r>
            <a:endParaRPr lang="zh-CN" altLang="en-US"/>
          </a:p>
        </p:txBody>
      </p:sp>
      <p:sp>
        <p:nvSpPr>
          <p:cNvPr id="7" name="矩形 6"/>
          <p:cNvSpPr/>
          <p:nvPr/>
        </p:nvSpPr>
        <p:spPr>
          <a:xfrm>
            <a:off x="3275965" y="1270953"/>
            <a:ext cx="641350" cy="641350"/>
          </a:xfrm>
          <a:prstGeom prst="rect">
            <a:avLst/>
          </a:prstGeom>
          <a:noFill/>
          <a:ln w="9525">
            <a:noFill/>
          </a:ln>
        </p:spPr>
        <p:txBody>
          <a:bodyPr wrap="none" anchor="ctr">
            <a:spAutoFit/>
          </a:bodyPr>
          <a:p>
            <a:r>
              <a:rPr lang="en-US" altLang="zh-CN" sz="3600" b="1">
                <a:solidFill>
                  <a:srgbClr val="00FFFF"/>
                </a:solidFill>
                <a:latin typeface="Arial" panose="020B0604020202020204" pitchFamily="34" charset="0"/>
                <a:ea typeface="宋体" panose="02010600030101010101" pitchFamily="2" charset="-122"/>
              </a:rPr>
              <a:t>‖</a:t>
            </a:r>
            <a:endParaRPr lang="en-US" altLang="zh-CN" sz="3600" b="1">
              <a:solidFill>
                <a:srgbClr val="00FFFF"/>
              </a:solidFill>
              <a:latin typeface="Arial" panose="020B0604020202020204" pitchFamily="34" charset="0"/>
              <a:ea typeface="宋体" panose="02010600030101010101" pitchFamily="2" charset="-122"/>
            </a:endParaRPr>
          </a:p>
        </p:txBody>
      </p:sp>
      <p:sp>
        <p:nvSpPr>
          <p:cNvPr id="6" name="文本框 5"/>
          <p:cNvSpPr txBox="1"/>
          <p:nvPr/>
        </p:nvSpPr>
        <p:spPr>
          <a:xfrm>
            <a:off x="3557270" y="1271270"/>
            <a:ext cx="360045" cy="645160"/>
          </a:xfrm>
          <a:prstGeom prst="rect">
            <a:avLst/>
          </a:prstGeom>
          <a:noFill/>
        </p:spPr>
        <p:txBody>
          <a:bodyPr wrap="square" rtlCol="0">
            <a:spAutoFit/>
          </a:bodyPr>
          <a:p>
            <a:r>
              <a:rPr lang="zh-CN" altLang="en-US" sz="3600" b="1">
                <a:solidFill>
                  <a:srgbClr val="FF0000"/>
                </a:solidFill>
              </a:rPr>
              <a:t>【</a:t>
            </a:r>
            <a:endParaRPr lang="zh-CN" altLang="en-US" sz="3600" b="1">
              <a:solidFill>
                <a:srgbClr val="FF0000"/>
              </a:solidFill>
            </a:endParaRPr>
          </a:p>
        </p:txBody>
      </p:sp>
      <p:sp>
        <p:nvSpPr>
          <p:cNvPr id="8" name="文本框 7"/>
          <p:cNvSpPr txBox="1"/>
          <p:nvPr/>
        </p:nvSpPr>
        <p:spPr>
          <a:xfrm>
            <a:off x="5109210" y="1271270"/>
            <a:ext cx="377190" cy="645160"/>
          </a:xfrm>
          <a:prstGeom prst="rect">
            <a:avLst/>
          </a:prstGeom>
          <a:noFill/>
        </p:spPr>
        <p:txBody>
          <a:bodyPr wrap="square" rtlCol="0">
            <a:spAutoFit/>
          </a:bodyPr>
          <a:p>
            <a:r>
              <a:rPr lang="zh-CN" altLang="en-US" sz="3600" b="1">
                <a:solidFill>
                  <a:srgbClr val="FF0000"/>
                </a:solidFill>
              </a:rPr>
              <a:t>】</a:t>
            </a:r>
            <a:endParaRPr lang="zh-CN" altLang="en-US" sz="3600" b="1">
              <a:solidFill>
                <a:srgbClr val="FF0000"/>
              </a:solidFill>
            </a:endParaRPr>
          </a:p>
        </p:txBody>
      </p:sp>
      <p:sp>
        <p:nvSpPr>
          <p:cNvPr id="9" name="文本框 8"/>
          <p:cNvSpPr txBox="1"/>
          <p:nvPr/>
        </p:nvSpPr>
        <p:spPr>
          <a:xfrm>
            <a:off x="6505575" y="1271270"/>
            <a:ext cx="219710" cy="645160"/>
          </a:xfrm>
          <a:prstGeom prst="rect">
            <a:avLst/>
          </a:prstGeom>
          <a:noFill/>
        </p:spPr>
        <p:txBody>
          <a:bodyPr wrap="square" rtlCol="0">
            <a:spAutoFit/>
          </a:bodyPr>
          <a:p>
            <a:r>
              <a:rPr lang="zh-CN" altLang="en-US" sz="3600" b="1">
                <a:solidFill>
                  <a:srgbClr val="FF0000"/>
                </a:solidFill>
              </a:rPr>
              <a:t>（</a:t>
            </a:r>
            <a:endParaRPr lang="zh-CN" altLang="en-US" sz="3600" b="1">
              <a:solidFill>
                <a:srgbClr val="FF0000"/>
              </a:solidFill>
            </a:endParaRPr>
          </a:p>
        </p:txBody>
      </p:sp>
      <p:sp>
        <p:nvSpPr>
          <p:cNvPr id="10" name="文本框 9"/>
          <p:cNvSpPr txBox="1"/>
          <p:nvPr/>
        </p:nvSpPr>
        <p:spPr>
          <a:xfrm>
            <a:off x="6183630" y="1824990"/>
            <a:ext cx="321945" cy="645160"/>
          </a:xfrm>
          <a:prstGeom prst="rect">
            <a:avLst/>
          </a:prstGeom>
          <a:noFill/>
        </p:spPr>
        <p:txBody>
          <a:bodyPr wrap="square" rtlCol="0">
            <a:spAutoFit/>
          </a:bodyPr>
          <a:p>
            <a:r>
              <a:rPr lang="zh-CN" altLang="en-US" sz="3600" b="1">
                <a:solidFill>
                  <a:srgbClr val="FF0000"/>
                </a:solidFill>
              </a:rPr>
              <a:t>）</a:t>
            </a:r>
            <a:endParaRPr lang="zh-CN" altLang="en-US" sz="3600" b="1">
              <a:solidFill>
                <a:srgbClr val="FF0000"/>
              </a:solidFill>
            </a:endParaRPr>
          </a:p>
        </p:txBody>
      </p:sp>
      <p:sp>
        <p:nvSpPr>
          <p:cNvPr id="11" name="文本框 10"/>
          <p:cNvSpPr txBox="1"/>
          <p:nvPr/>
        </p:nvSpPr>
        <p:spPr>
          <a:xfrm>
            <a:off x="6505575" y="1824990"/>
            <a:ext cx="450850" cy="645160"/>
          </a:xfrm>
          <a:prstGeom prst="rect">
            <a:avLst/>
          </a:prstGeom>
          <a:noFill/>
        </p:spPr>
        <p:txBody>
          <a:bodyPr wrap="square" rtlCol="0">
            <a:spAutoFit/>
          </a:bodyPr>
          <a:p>
            <a:r>
              <a:rPr lang="zh-CN" altLang="en-US" sz="3600" b="1">
                <a:solidFill>
                  <a:srgbClr val="FF0000"/>
                </a:solidFill>
              </a:rPr>
              <a:t>（</a:t>
            </a:r>
            <a:endParaRPr lang="zh-CN" altLang="en-US" sz="3600" b="1">
              <a:solidFill>
                <a:srgbClr val="FF0000"/>
              </a:solidFill>
            </a:endParaRPr>
          </a:p>
        </p:txBody>
      </p:sp>
      <p:sp>
        <p:nvSpPr>
          <p:cNvPr id="12" name="文本框 11"/>
          <p:cNvSpPr txBox="1"/>
          <p:nvPr/>
        </p:nvSpPr>
        <p:spPr>
          <a:xfrm>
            <a:off x="7673975" y="1824990"/>
            <a:ext cx="316230" cy="645160"/>
          </a:xfrm>
          <a:prstGeom prst="rect">
            <a:avLst/>
          </a:prstGeom>
          <a:noFill/>
        </p:spPr>
        <p:txBody>
          <a:bodyPr wrap="square" rtlCol="0">
            <a:spAutoFit/>
          </a:bodyPr>
          <a:p>
            <a:r>
              <a:rPr lang="zh-CN" altLang="en-US" sz="3600" b="1">
                <a:solidFill>
                  <a:srgbClr val="FF0000"/>
                </a:solidFill>
              </a:rPr>
              <a:t>）</a:t>
            </a:r>
            <a:endParaRPr lang="zh-CN" altLang="en-US" sz="3600" b="1">
              <a:solidFill>
                <a:srgbClr val="FF0000"/>
              </a:solidFill>
            </a:endParaRPr>
          </a:p>
        </p:txBody>
      </p:sp>
      <p:sp>
        <p:nvSpPr>
          <p:cNvPr id="14" name="椭圆 13"/>
          <p:cNvSpPr/>
          <p:nvPr/>
        </p:nvSpPr>
        <p:spPr>
          <a:xfrm>
            <a:off x="2343150" y="1271270"/>
            <a:ext cx="1108710" cy="61404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5" name="椭圆 14"/>
          <p:cNvSpPr/>
          <p:nvPr/>
        </p:nvSpPr>
        <p:spPr>
          <a:xfrm>
            <a:off x="5486400" y="1302385"/>
            <a:ext cx="1019175" cy="61404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6" name="椭圆 15"/>
          <p:cNvSpPr/>
          <p:nvPr/>
        </p:nvSpPr>
        <p:spPr>
          <a:xfrm>
            <a:off x="613410" y="2329815"/>
            <a:ext cx="1256030" cy="694690"/>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8" name="文本框 17"/>
          <p:cNvSpPr txBox="1"/>
          <p:nvPr/>
        </p:nvSpPr>
        <p:spPr>
          <a:xfrm>
            <a:off x="613410" y="3292475"/>
            <a:ext cx="7060565" cy="645160"/>
          </a:xfrm>
          <a:prstGeom prst="rect">
            <a:avLst/>
          </a:prstGeom>
          <a:noFill/>
        </p:spPr>
        <p:txBody>
          <a:bodyPr wrap="square" rtlCol="0">
            <a:spAutoFit/>
          </a:bodyPr>
          <a:p>
            <a:r>
              <a:rPr lang="zh-CN" altLang="en-US" sz="3600" b="1">
                <a:solidFill>
                  <a:srgbClr val="0000CC"/>
                </a:solidFill>
                <a:sym typeface="+mn-ea"/>
              </a:rPr>
              <a:t>句子主干：</a:t>
            </a:r>
            <a:r>
              <a:rPr lang="zh-CN" altLang="en-US" sz="3600" b="1">
                <a:solidFill>
                  <a:srgbClr val="CC00CC"/>
                </a:solidFill>
                <a:latin typeface="楷体" panose="02010609060101010101" pitchFamily="49" charset="-122"/>
                <a:ea typeface="楷体" panose="02010609060101010101" pitchFamily="49" charset="-122"/>
                <a:sym typeface="+mn-ea"/>
              </a:rPr>
              <a:t>我们要做学生。</a:t>
            </a:r>
            <a:endParaRPr lang="zh-CN" altLang="en-US"/>
          </a:p>
        </p:txBody>
      </p:sp>
      <p:sp>
        <p:nvSpPr>
          <p:cNvPr id="19" name="文本框 18"/>
          <p:cNvSpPr txBox="1"/>
          <p:nvPr/>
        </p:nvSpPr>
        <p:spPr>
          <a:xfrm>
            <a:off x="389255" y="4018915"/>
            <a:ext cx="7976870" cy="2584450"/>
          </a:xfrm>
          <a:prstGeom prst="rect">
            <a:avLst/>
          </a:prstGeom>
          <a:noFill/>
        </p:spPr>
        <p:txBody>
          <a:bodyPr wrap="square" rtlCol="0">
            <a:spAutoFit/>
          </a:bodyPr>
          <a:p>
            <a:pPr algn="l">
              <a:lnSpc>
                <a:spcPct val="150000"/>
              </a:lnSpc>
              <a:spcBef>
                <a:spcPts val="1000"/>
              </a:spcBef>
              <a:buFont typeface="Wingdings" panose="05000000000000000000" pitchFamily="2" charset="2"/>
            </a:pPr>
            <a:r>
              <a:rPr lang="zh-CN" altLang="en-US" sz="3600" b="1">
                <a:solidFill>
                  <a:srgbClr val="0000CC"/>
                </a:solidFill>
                <a:cs typeface="Arial" panose="020B0604020202020204" pitchFamily="34" charset="0"/>
                <a:sym typeface="黑体" panose="02010609060101010101" charset="-122"/>
              </a:rPr>
              <a:t>注意事项：</a:t>
            </a:r>
            <a:r>
              <a:rPr lang="zh-CN" altLang="en-US" sz="3600" b="1" u="sng">
                <a:solidFill>
                  <a:srgbClr val="FF0000"/>
                </a:solidFill>
                <a:cs typeface="Arial" panose="020B0604020202020204" pitchFamily="34" charset="0"/>
                <a:sym typeface="黑体" panose="02010609060101010101" charset="-122"/>
              </a:rPr>
              <a:t>能愿动词(要、能够、可能、可以、愿意、会、应该、应当……）要保留在主干中。</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ppt_x"/>
                                          </p:val>
                                        </p:tav>
                                        <p:tav tm="100000">
                                          <p:val>
                                            <p:strVal val="#ppt_x"/>
                                          </p:val>
                                        </p:tav>
                                      </p:tavLst>
                                    </p:anim>
                                    <p:anim calcmode="lin" valueType="num">
                                      <p:cBhvr additive="base">
                                        <p:cTn id="6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additive="base">
                                        <p:cTn id="73" dur="500" fill="hold"/>
                                        <p:tgtEl>
                                          <p:spTgt spid="16"/>
                                        </p:tgtEl>
                                        <p:attrNameLst>
                                          <p:attrName>ppt_x</p:attrName>
                                        </p:attrNameLst>
                                      </p:cBhvr>
                                      <p:tavLst>
                                        <p:tav tm="0">
                                          <p:val>
                                            <p:strVal val="#ppt_x"/>
                                          </p:val>
                                        </p:tav>
                                        <p:tav tm="100000">
                                          <p:val>
                                            <p:strVal val="#ppt_x"/>
                                          </p:val>
                                        </p:tav>
                                      </p:tavLst>
                                    </p:anim>
                                    <p:anim calcmode="lin" valueType="num">
                                      <p:cBhvr additive="base">
                                        <p:cTn id="7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ppt_x"/>
                                          </p:val>
                                        </p:tav>
                                        <p:tav tm="100000">
                                          <p:val>
                                            <p:strVal val="#ppt_x"/>
                                          </p:val>
                                        </p:tav>
                                      </p:tavLst>
                                    </p:anim>
                                    <p:anim calcmode="lin" valueType="num">
                                      <p:cBhvr additive="base">
                                        <p:cTn id="8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fill="hold"/>
                                        <p:tgtEl>
                                          <p:spTgt spid="19"/>
                                        </p:tgtEl>
                                        <p:attrNameLst>
                                          <p:attrName>ppt_x</p:attrName>
                                        </p:attrNameLst>
                                      </p:cBhvr>
                                      <p:tavLst>
                                        <p:tav tm="0">
                                          <p:val>
                                            <p:strVal val="#ppt_x"/>
                                          </p:val>
                                        </p:tav>
                                        <p:tav tm="100000">
                                          <p:val>
                                            <p:strVal val="#ppt_x"/>
                                          </p:val>
                                        </p:tav>
                                      </p:tavLst>
                                    </p:anim>
                                    <p:anim calcmode="lin" valueType="num">
                                      <p:cBhvr additive="base">
                                        <p:cTn id="8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p:bldP spid="7" grpId="0"/>
      <p:bldP spid="6" grpId="0"/>
      <p:bldP spid="8" grpId="0"/>
      <p:bldP spid="9" grpId="0"/>
      <p:bldP spid="10" grpId="0"/>
      <p:bldP spid="11" grpId="0"/>
      <p:bldP spid="12" grpId="0"/>
      <p:bldP spid="14" grpId="0" bldLvl="0" animBg="1"/>
      <p:bldP spid="15" grpId="0" bldLvl="0" animBg="1"/>
      <p:bldP spid="16" grpId="0" bldLvl="0" animBg="1"/>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344995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647065" y="1875155"/>
            <a:ext cx="7850505" cy="3107690"/>
          </a:xfrm>
          <a:prstGeom prst="rect">
            <a:avLst/>
          </a:prstGeom>
          <a:ln w="57150">
            <a:solidFill>
              <a:srgbClr val="00B050"/>
            </a:solidFill>
            <a:prstDash val="sysDash"/>
          </a:ln>
        </p:spPr>
        <p:style>
          <a:lnRef idx="2">
            <a:schemeClr val="accent1"/>
          </a:lnRef>
          <a:fillRef idx="1">
            <a:schemeClr val="lt1"/>
          </a:fillRef>
          <a:effectRef idx="0">
            <a:schemeClr val="accent1"/>
          </a:effectRef>
          <a:fontRef idx="minor">
            <a:schemeClr val="dk1"/>
          </a:fontRef>
        </p:style>
        <p:txBody>
          <a:bodyPr wrap="square" rtlCol="0">
            <a:spAutoFit/>
          </a:bodyPr>
          <a:p>
            <a:r>
              <a:rPr lang="zh-CN" altLang="en-US" sz="2800"/>
              <a:t>例句</a:t>
            </a:r>
            <a:r>
              <a:rPr lang="en-US" altLang="zh-CN" sz="2800"/>
              <a:t>5</a:t>
            </a:r>
            <a:r>
              <a:rPr lang="zh-CN" altLang="en-US" sz="2800"/>
              <a:t>、当时的政府根本不关心农业生产事业。</a:t>
            </a:r>
            <a:endParaRPr lang="zh-CN" altLang="en-US" sz="2800"/>
          </a:p>
          <a:p>
            <a:r>
              <a:rPr lang="zh-CN" altLang="en-US" sz="2800"/>
              <a:t>例句</a:t>
            </a:r>
            <a:r>
              <a:rPr lang="en-US" altLang="zh-CN" sz="2800"/>
              <a:t>6</a:t>
            </a:r>
            <a:r>
              <a:rPr lang="zh-CN" altLang="en-US" sz="2800"/>
              <a:t>、</a:t>
            </a:r>
            <a:r>
              <a:rPr lang="zh-CN" altLang="en-US" sz="2800">
                <a:solidFill>
                  <a:schemeClr val="tx1">
                    <a:lumMod val="50000"/>
                  </a:schemeClr>
                </a:solidFill>
                <a:latin typeface="楷体" panose="02010609060101010101" pitchFamily="49" charset="-122"/>
                <a:ea typeface="楷体" panose="02010609060101010101" pitchFamily="49" charset="-122"/>
                <a:sym typeface="+mn-ea"/>
              </a:rPr>
              <a:t>我们一定要做一个德、智、体、美、劳全面发展的好学生。</a:t>
            </a:r>
            <a:endParaRPr lang="zh-CN" altLang="en-US" sz="2800">
              <a:solidFill>
                <a:schemeClr val="tx1">
                  <a:lumMod val="50000"/>
                </a:schemeClr>
              </a:solidFill>
              <a:latin typeface="楷体" panose="02010609060101010101" pitchFamily="49" charset="-122"/>
              <a:ea typeface="楷体" panose="02010609060101010101" pitchFamily="49" charset="-122"/>
              <a:sym typeface="+mn-ea"/>
            </a:endParaRPr>
          </a:p>
          <a:p>
            <a:r>
              <a:rPr lang="zh-CN" altLang="en-US" sz="2800"/>
              <a:t>例句</a:t>
            </a:r>
            <a:r>
              <a:rPr lang="en-US" altLang="zh-CN" sz="2800"/>
              <a:t>7</a:t>
            </a:r>
            <a:r>
              <a:rPr lang="zh-CN" altLang="en-US" sz="2800"/>
              <a:t>、</a:t>
            </a:r>
            <a:r>
              <a:rPr lang="zh-CN" altLang="en-US" sz="2800"/>
              <a:t>我们对于传说的话，应当经过一番思考。</a:t>
            </a:r>
            <a:endParaRPr lang="zh-CN" altLang="en-US" sz="2800"/>
          </a:p>
          <a:p>
            <a:r>
              <a:rPr lang="zh-CN" altLang="en-US" sz="2800">
                <a:solidFill>
                  <a:schemeClr val="tx1">
                    <a:lumMod val="50000"/>
                  </a:schemeClr>
                </a:solidFill>
                <a:latin typeface="楷体" panose="02010609060101010101" pitchFamily="49" charset="-122"/>
                <a:ea typeface="楷体" panose="02010609060101010101" pitchFamily="49" charset="-122"/>
                <a:sym typeface="+mn-ea"/>
              </a:rPr>
              <a:t>例句</a:t>
            </a:r>
            <a:r>
              <a:rPr lang="en-US" altLang="zh-CN" sz="2800">
                <a:solidFill>
                  <a:schemeClr val="tx1">
                    <a:lumMod val="50000"/>
                  </a:schemeClr>
                </a:solidFill>
                <a:latin typeface="楷体" panose="02010609060101010101" pitchFamily="49" charset="-122"/>
                <a:ea typeface="楷体" panose="02010609060101010101" pitchFamily="49" charset="-122"/>
                <a:sym typeface="+mn-ea"/>
              </a:rPr>
              <a:t>8</a:t>
            </a:r>
            <a:r>
              <a:rPr lang="zh-CN" altLang="en-US" sz="2800">
                <a:solidFill>
                  <a:schemeClr val="tx1">
                    <a:lumMod val="50000"/>
                  </a:schemeClr>
                </a:solidFill>
                <a:latin typeface="楷体" panose="02010609060101010101" pitchFamily="49" charset="-122"/>
                <a:ea typeface="楷体" panose="02010609060101010101" pitchFamily="49" charset="-122"/>
                <a:sym typeface="+mn-ea"/>
              </a:rPr>
              <a:t>：波澜壮阔的改革开放和现代化建设为全国各族青年施展才华，实现志向，提供了广大的舞台。</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344995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4" name="文本框 3"/>
          <p:cNvSpPr txBox="1"/>
          <p:nvPr/>
        </p:nvSpPr>
        <p:spPr>
          <a:xfrm>
            <a:off x="850900" y="1316355"/>
            <a:ext cx="7537450" cy="1753235"/>
          </a:xfrm>
          <a:prstGeom prst="rect">
            <a:avLst/>
          </a:prstGeom>
          <a:noFill/>
        </p:spPr>
        <p:txBody>
          <a:bodyPr wrap="square" rtlCol="0">
            <a:spAutoFit/>
          </a:bodyPr>
          <a:p>
            <a:pPr>
              <a:lnSpc>
                <a:spcPct val="150000"/>
              </a:lnSpc>
            </a:pPr>
            <a:r>
              <a:rPr lang="zh-CN" altLang="en-US" sz="3600"/>
              <a:t>例句</a:t>
            </a:r>
            <a:r>
              <a:rPr lang="en-US" altLang="zh-CN" sz="3600"/>
              <a:t>7</a:t>
            </a:r>
            <a:r>
              <a:rPr lang="zh-CN" altLang="en-US" sz="3600"/>
              <a:t>：</a:t>
            </a:r>
            <a:r>
              <a:rPr lang="zh-CN" altLang="en-US" sz="3600" u="dbl">
                <a:solidFill>
                  <a:schemeClr val="tx1"/>
                </a:solidFill>
                <a:uFill>
                  <a:solidFill>
                    <a:srgbClr val="FF3300"/>
                  </a:solidFill>
                </a:uFill>
              </a:rPr>
              <a:t>我们</a:t>
            </a:r>
            <a:r>
              <a:rPr lang="zh-CN" altLang="en-US" sz="3600"/>
              <a:t>        对于传说的话      ，</a:t>
            </a:r>
            <a:r>
              <a:rPr lang="zh-CN" altLang="en-US" sz="3600" u="heavy">
                <a:solidFill>
                  <a:schemeClr val="tx1"/>
                </a:solidFill>
                <a:uFill>
                  <a:solidFill>
                    <a:srgbClr val="FF3300"/>
                  </a:solidFill>
                </a:uFill>
              </a:rPr>
              <a:t>应当经过</a:t>
            </a:r>
            <a:r>
              <a:rPr lang="zh-CN" altLang="en-US" sz="3600"/>
              <a:t>    一番    </a:t>
            </a:r>
            <a:r>
              <a:rPr lang="zh-CN" altLang="en-US" sz="3600" u="wavyHeavy">
                <a:solidFill>
                  <a:schemeClr val="tx1"/>
                </a:solidFill>
                <a:uFill>
                  <a:solidFill>
                    <a:srgbClr val="FF3300"/>
                  </a:solidFill>
                </a:uFill>
              </a:rPr>
              <a:t>思考</a:t>
            </a:r>
            <a:r>
              <a:rPr lang="zh-CN" altLang="en-US" sz="3600"/>
              <a:t>。</a:t>
            </a:r>
            <a:endParaRPr lang="zh-CN" altLang="en-US" sz="3600"/>
          </a:p>
        </p:txBody>
      </p:sp>
      <p:sp>
        <p:nvSpPr>
          <p:cNvPr id="7" name="矩形 6"/>
          <p:cNvSpPr/>
          <p:nvPr/>
        </p:nvSpPr>
        <p:spPr>
          <a:xfrm>
            <a:off x="3389630" y="1531938"/>
            <a:ext cx="641350" cy="641350"/>
          </a:xfrm>
          <a:prstGeom prst="rect">
            <a:avLst/>
          </a:prstGeom>
          <a:noFill/>
          <a:ln w="9525">
            <a:noFill/>
          </a:ln>
        </p:spPr>
        <p:txBody>
          <a:bodyPr wrap="none" anchor="ctr">
            <a:spAutoFit/>
          </a:bodyPr>
          <a:p>
            <a:r>
              <a:rPr lang="en-US" altLang="zh-CN" sz="3600" b="1">
                <a:solidFill>
                  <a:srgbClr val="00FFFF"/>
                </a:solidFill>
                <a:latin typeface="Arial" panose="020B0604020202020204" pitchFamily="34" charset="0"/>
                <a:ea typeface="宋体" panose="02010600030101010101" pitchFamily="2" charset="-122"/>
              </a:rPr>
              <a:t>‖</a:t>
            </a:r>
            <a:endParaRPr lang="en-US" altLang="zh-CN" sz="3600" b="1">
              <a:solidFill>
                <a:srgbClr val="00FFFF"/>
              </a:solidFill>
              <a:latin typeface="Arial" panose="020B0604020202020204" pitchFamily="34" charset="0"/>
              <a:ea typeface="宋体" panose="02010600030101010101" pitchFamily="2" charset="-122"/>
            </a:endParaRPr>
          </a:p>
        </p:txBody>
      </p:sp>
      <p:sp>
        <p:nvSpPr>
          <p:cNvPr id="6" name="文本框 5"/>
          <p:cNvSpPr txBox="1"/>
          <p:nvPr/>
        </p:nvSpPr>
        <p:spPr>
          <a:xfrm>
            <a:off x="3849370" y="1532255"/>
            <a:ext cx="401955" cy="645160"/>
          </a:xfrm>
          <a:prstGeom prst="rect">
            <a:avLst/>
          </a:prstGeom>
          <a:noFill/>
        </p:spPr>
        <p:txBody>
          <a:bodyPr wrap="square" rtlCol="0">
            <a:spAutoFit/>
          </a:bodyPr>
          <a:p>
            <a:r>
              <a:rPr lang="zh-CN" altLang="en-US" sz="3600" b="1">
                <a:solidFill>
                  <a:srgbClr val="FF0000"/>
                </a:solidFill>
              </a:rPr>
              <a:t>【</a:t>
            </a:r>
            <a:endParaRPr lang="zh-CN" altLang="en-US" sz="3600" b="1">
              <a:solidFill>
                <a:srgbClr val="FF0000"/>
              </a:solidFill>
            </a:endParaRPr>
          </a:p>
        </p:txBody>
      </p:sp>
      <p:sp>
        <p:nvSpPr>
          <p:cNvPr id="8" name="文本框 7"/>
          <p:cNvSpPr txBox="1"/>
          <p:nvPr/>
        </p:nvSpPr>
        <p:spPr>
          <a:xfrm>
            <a:off x="7254875" y="1528445"/>
            <a:ext cx="580390" cy="645160"/>
          </a:xfrm>
          <a:prstGeom prst="rect">
            <a:avLst/>
          </a:prstGeom>
          <a:noFill/>
        </p:spPr>
        <p:txBody>
          <a:bodyPr wrap="square" rtlCol="0">
            <a:spAutoFit/>
          </a:bodyPr>
          <a:p>
            <a:r>
              <a:rPr lang="zh-CN" altLang="en-US" sz="3600" b="1">
                <a:solidFill>
                  <a:srgbClr val="FF0000"/>
                </a:solidFill>
              </a:rPr>
              <a:t>】</a:t>
            </a:r>
            <a:endParaRPr lang="zh-CN" altLang="en-US" sz="3600" b="1">
              <a:solidFill>
                <a:srgbClr val="FF0000"/>
              </a:solidFill>
            </a:endParaRPr>
          </a:p>
        </p:txBody>
      </p:sp>
      <p:sp>
        <p:nvSpPr>
          <p:cNvPr id="9" name="文本框 8"/>
          <p:cNvSpPr txBox="1"/>
          <p:nvPr/>
        </p:nvSpPr>
        <p:spPr>
          <a:xfrm>
            <a:off x="2701290" y="2424430"/>
            <a:ext cx="438150" cy="645160"/>
          </a:xfrm>
          <a:prstGeom prst="rect">
            <a:avLst/>
          </a:prstGeom>
          <a:noFill/>
        </p:spPr>
        <p:txBody>
          <a:bodyPr wrap="square" rtlCol="0">
            <a:spAutoFit/>
          </a:bodyPr>
          <a:p>
            <a:r>
              <a:rPr lang="zh-CN" altLang="en-US" sz="3600" b="1">
                <a:solidFill>
                  <a:srgbClr val="FF0000"/>
                </a:solidFill>
              </a:rPr>
              <a:t>（</a:t>
            </a:r>
            <a:endParaRPr lang="zh-CN" altLang="en-US" sz="3600" b="1">
              <a:solidFill>
                <a:srgbClr val="FF0000"/>
              </a:solidFill>
            </a:endParaRPr>
          </a:p>
        </p:txBody>
      </p:sp>
      <p:sp>
        <p:nvSpPr>
          <p:cNvPr id="10" name="文本框 9"/>
          <p:cNvSpPr txBox="1"/>
          <p:nvPr/>
        </p:nvSpPr>
        <p:spPr>
          <a:xfrm>
            <a:off x="4347845" y="2424430"/>
            <a:ext cx="296545" cy="645160"/>
          </a:xfrm>
          <a:prstGeom prst="rect">
            <a:avLst/>
          </a:prstGeom>
          <a:noFill/>
        </p:spPr>
        <p:txBody>
          <a:bodyPr wrap="square" rtlCol="0">
            <a:spAutoFit/>
          </a:bodyPr>
          <a:p>
            <a:r>
              <a:rPr lang="zh-CN" altLang="en-US" sz="3600" b="1">
                <a:solidFill>
                  <a:srgbClr val="FF0000"/>
                </a:solidFill>
              </a:rPr>
              <a:t>）</a:t>
            </a:r>
            <a:endParaRPr lang="zh-CN" altLang="en-US" sz="3600" b="1">
              <a:solidFill>
                <a:srgbClr val="FF0000"/>
              </a:solidFill>
            </a:endParaRPr>
          </a:p>
        </p:txBody>
      </p:sp>
      <p:sp>
        <p:nvSpPr>
          <p:cNvPr id="16" name="椭圆 15"/>
          <p:cNvSpPr/>
          <p:nvPr/>
        </p:nvSpPr>
        <p:spPr>
          <a:xfrm>
            <a:off x="850900" y="2329815"/>
            <a:ext cx="2028190" cy="694690"/>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2" name="椭圆 11"/>
          <p:cNvSpPr/>
          <p:nvPr/>
        </p:nvSpPr>
        <p:spPr>
          <a:xfrm>
            <a:off x="4644390" y="2424430"/>
            <a:ext cx="1109980" cy="60007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3" name="椭圆 12"/>
          <p:cNvSpPr/>
          <p:nvPr/>
        </p:nvSpPr>
        <p:spPr>
          <a:xfrm>
            <a:off x="2292350" y="1609725"/>
            <a:ext cx="1256030"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8" name="文本框 17"/>
          <p:cNvSpPr txBox="1"/>
          <p:nvPr/>
        </p:nvSpPr>
        <p:spPr>
          <a:xfrm>
            <a:off x="850900" y="4337050"/>
            <a:ext cx="7060565" cy="645160"/>
          </a:xfrm>
          <a:prstGeom prst="rect">
            <a:avLst/>
          </a:prstGeom>
          <a:noFill/>
        </p:spPr>
        <p:txBody>
          <a:bodyPr wrap="square" rtlCol="0">
            <a:spAutoFit/>
          </a:bodyPr>
          <a:p>
            <a:r>
              <a:rPr lang="zh-CN" altLang="en-US" sz="3600" b="1">
                <a:solidFill>
                  <a:srgbClr val="0000CC"/>
                </a:solidFill>
                <a:sym typeface="+mn-ea"/>
              </a:rPr>
              <a:t>句子主干：</a:t>
            </a:r>
            <a:r>
              <a:rPr lang="zh-CN" altLang="en-US" sz="3600" b="1">
                <a:solidFill>
                  <a:srgbClr val="CC00CC"/>
                </a:solidFill>
                <a:latin typeface="楷体" panose="02010609060101010101" pitchFamily="49" charset="-122"/>
                <a:ea typeface="楷体" panose="02010609060101010101" pitchFamily="49" charset="-122"/>
                <a:sym typeface="+mn-ea"/>
              </a:rPr>
              <a:t>我们应当经过思考。</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ppt_x"/>
                                          </p:val>
                                        </p:tav>
                                        <p:tav tm="100000">
                                          <p:val>
                                            <p:strVal val="#ppt_x"/>
                                          </p:val>
                                        </p:tav>
                                      </p:tavLst>
                                    </p:anim>
                                    <p:anim calcmode="lin" valueType="num">
                                      <p:cBhvr additive="base">
                                        <p:cTn id="6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7" grpId="0"/>
      <p:bldP spid="6" grpId="0"/>
      <p:bldP spid="8" grpId="0"/>
      <p:bldP spid="9" grpId="0"/>
      <p:bldP spid="10" grpId="0"/>
      <p:bldP spid="13" grpId="0" animBg="1"/>
      <p:bldP spid="16" grpId="0" bldLvl="0" animBg="1"/>
      <p:bldP spid="12" grpId="0" animBg="1"/>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344995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647065" y="1875155"/>
            <a:ext cx="7850505" cy="4831080"/>
          </a:xfrm>
          <a:prstGeom prst="rect">
            <a:avLst/>
          </a:prstGeom>
          <a:ln w="57150">
            <a:solidFill>
              <a:srgbClr val="00B050"/>
            </a:solidFill>
            <a:prstDash val="sysDash"/>
          </a:ln>
        </p:spPr>
        <p:style>
          <a:lnRef idx="2">
            <a:schemeClr val="accent1"/>
          </a:lnRef>
          <a:fillRef idx="1">
            <a:schemeClr val="lt1"/>
          </a:fillRef>
          <a:effectRef idx="0">
            <a:schemeClr val="accent1"/>
          </a:effectRef>
          <a:fontRef idx="minor">
            <a:schemeClr val="dk1"/>
          </a:fontRef>
        </p:style>
        <p:txBody>
          <a:bodyPr wrap="square" rtlCol="0">
            <a:spAutoFit/>
          </a:bodyPr>
          <a:p>
            <a:r>
              <a:rPr lang="zh-CN" altLang="en-US" sz="2800"/>
              <a:t>例句</a:t>
            </a:r>
            <a:r>
              <a:rPr lang="en-US" altLang="zh-CN" sz="2800"/>
              <a:t>5</a:t>
            </a:r>
            <a:r>
              <a:rPr lang="zh-CN" altLang="en-US" sz="2800"/>
              <a:t>、当时的政府根本不关心农业生产事业。</a:t>
            </a:r>
            <a:endParaRPr lang="zh-CN" altLang="en-US" sz="2800"/>
          </a:p>
          <a:p>
            <a:r>
              <a:rPr lang="zh-CN" altLang="en-US" sz="2800"/>
              <a:t>例句</a:t>
            </a:r>
            <a:r>
              <a:rPr lang="en-US" altLang="zh-CN" sz="2800"/>
              <a:t>6</a:t>
            </a:r>
            <a:r>
              <a:rPr lang="zh-CN" altLang="en-US" sz="2800"/>
              <a:t>、</a:t>
            </a:r>
            <a:r>
              <a:rPr lang="zh-CN" altLang="en-US" sz="2800">
                <a:solidFill>
                  <a:schemeClr val="tx1">
                    <a:lumMod val="50000"/>
                  </a:schemeClr>
                </a:solidFill>
                <a:latin typeface="楷体" panose="02010609060101010101" pitchFamily="49" charset="-122"/>
                <a:ea typeface="楷体" panose="02010609060101010101" pitchFamily="49" charset="-122"/>
                <a:sym typeface="+mn-ea"/>
              </a:rPr>
              <a:t>我们一定要做一个德、智、体、美、劳全面发展的好学生。</a:t>
            </a:r>
            <a:endParaRPr lang="zh-CN" altLang="en-US" sz="2800">
              <a:solidFill>
                <a:schemeClr val="tx1">
                  <a:lumMod val="50000"/>
                </a:schemeClr>
              </a:solidFill>
              <a:latin typeface="楷体" panose="02010609060101010101" pitchFamily="49" charset="-122"/>
              <a:ea typeface="楷体" panose="02010609060101010101" pitchFamily="49" charset="-122"/>
              <a:sym typeface="+mn-ea"/>
            </a:endParaRPr>
          </a:p>
          <a:p>
            <a:r>
              <a:rPr lang="zh-CN" altLang="en-US" sz="2800"/>
              <a:t>例句</a:t>
            </a:r>
            <a:r>
              <a:rPr lang="en-US" altLang="zh-CN" sz="2800"/>
              <a:t>7</a:t>
            </a:r>
            <a:r>
              <a:rPr lang="zh-CN" altLang="en-US" sz="2800"/>
              <a:t>、</a:t>
            </a:r>
            <a:r>
              <a:rPr lang="zh-CN" altLang="en-US" sz="2800"/>
              <a:t>我们对于传说的话，应当经过一番思考。</a:t>
            </a:r>
            <a:endParaRPr lang="zh-CN" altLang="en-US" sz="2800"/>
          </a:p>
          <a:p>
            <a:r>
              <a:rPr lang="zh-CN" altLang="en-US" sz="2800">
                <a:solidFill>
                  <a:schemeClr val="tx1">
                    <a:lumMod val="50000"/>
                  </a:schemeClr>
                </a:solidFill>
                <a:latin typeface="楷体" panose="02010609060101010101" pitchFamily="49" charset="-122"/>
                <a:ea typeface="楷体" panose="02010609060101010101" pitchFamily="49" charset="-122"/>
                <a:sym typeface="+mn-ea"/>
              </a:rPr>
              <a:t>例句</a:t>
            </a:r>
            <a:r>
              <a:rPr lang="en-US" altLang="zh-CN" sz="2800">
                <a:solidFill>
                  <a:schemeClr val="tx1">
                    <a:lumMod val="50000"/>
                  </a:schemeClr>
                </a:solidFill>
                <a:latin typeface="楷体" panose="02010609060101010101" pitchFamily="49" charset="-122"/>
                <a:ea typeface="楷体" panose="02010609060101010101" pitchFamily="49" charset="-122"/>
                <a:sym typeface="+mn-ea"/>
              </a:rPr>
              <a:t>8</a:t>
            </a:r>
            <a:r>
              <a:rPr lang="zh-CN" altLang="en-US" sz="2800">
                <a:solidFill>
                  <a:schemeClr val="tx1">
                    <a:lumMod val="50000"/>
                  </a:schemeClr>
                </a:solidFill>
                <a:latin typeface="楷体" panose="02010609060101010101" pitchFamily="49" charset="-122"/>
                <a:ea typeface="楷体" panose="02010609060101010101" pitchFamily="49" charset="-122"/>
                <a:sym typeface="+mn-ea"/>
              </a:rPr>
              <a:t>：波澜壮阔的改革开放和现代化建设为全国各族青年施展才华，实现志向，提供了广大的舞台。</a:t>
            </a:r>
            <a:endParaRPr lang="zh-CN" altLang="en-US" sz="2800">
              <a:solidFill>
                <a:schemeClr val="tx1">
                  <a:lumMod val="50000"/>
                </a:schemeClr>
              </a:solidFill>
              <a:latin typeface="楷体" panose="02010609060101010101" pitchFamily="49" charset="-122"/>
              <a:ea typeface="楷体" panose="02010609060101010101" pitchFamily="49" charset="-122"/>
              <a:sym typeface="+mn-ea"/>
            </a:endParaRPr>
          </a:p>
          <a:p>
            <a:r>
              <a:rPr lang="zh-CN" altLang="en-US" sz="2800">
                <a:solidFill>
                  <a:schemeClr val="tx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例句</a:t>
            </a:r>
            <a:r>
              <a:rPr lang="en-US" altLang="zh-CN" sz="2800">
                <a:solidFill>
                  <a:schemeClr val="tx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9</a:t>
            </a:r>
            <a:r>
              <a:rPr lang="zh-CN" altLang="en-US" sz="2800">
                <a:solidFill>
                  <a:schemeClr val="tx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我怀念从故乡的后山流下来，流过榕树旁的清澈的小溪，溪水中彩色的鹅卵石，到溪畔洗衣和汲水的少女，在水面嘎嘎嘎地追逐欢笑的鸭子。</a:t>
            </a:r>
            <a:endParaRPr lang="zh-CN" altLang="en-US" sz="280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344995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793115" y="1045845"/>
            <a:ext cx="7811135" cy="2030095"/>
          </a:xfrm>
          <a:prstGeom prst="rect">
            <a:avLst/>
          </a:prstGeom>
          <a:noFill/>
        </p:spPr>
        <p:txBody>
          <a:bodyPr wrap="square" rtlCol="0">
            <a:spAutoFit/>
          </a:bodyPr>
          <a:p>
            <a:pPr>
              <a:lnSpc>
                <a:spcPct val="150000"/>
              </a:lnSpc>
            </a:pPr>
            <a:r>
              <a:rPr lang="zh-CN" altLang="en-US" sz="2800">
                <a:solidFill>
                  <a:schemeClr val="tx1">
                    <a:lumMod val="50000"/>
                  </a:schemeClr>
                </a:solidFill>
                <a:latin typeface="楷体" panose="02010609060101010101" pitchFamily="49" charset="-122"/>
                <a:ea typeface="楷体" panose="02010609060101010101" pitchFamily="49" charset="-122"/>
                <a:sym typeface="+mn-ea"/>
              </a:rPr>
              <a:t>例句</a:t>
            </a:r>
            <a:r>
              <a:rPr lang="en-US" altLang="zh-CN" sz="2800">
                <a:solidFill>
                  <a:schemeClr val="tx1">
                    <a:lumMod val="50000"/>
                  </a:schemeClr>
                </a:solidFill>
                <a:latin typeface="楷体" panose="02010609060101010101" pitchFamily="49" charset="-122"/>
                <a:ea typeface="楷体" panose="02010609060101010101" pitchFamily="49" charset="-122"/>
                <a:sym typeface="+mn-ea"/>
              </a:rPr>
              <a:t>8</a:t>
            </a:r>
            <a:r>
              <a:rPr lang="zh-CN" altLang="en-US" sz="2800">
                <a:solidFill>
                  <a:schemeClr val="tx1">
                    <a:lumMod val="50000"/>
                  </a:schemeClr>
                </a:solidFill>
                <a:latin typeface="楷体" panose="02010609060101010101" pitchFamily="49" charset="-122"/>
                <a:ea typeface="楷体" panose="02010609060101010101" pitchFamily="49" charset="-122"/>
                <a:sym typeface="+mn-ea"/>
              </a:rPr>
              <a:t>：  波澜壮阔的   </a:t>
            </a:r>
            <a:r>
              <a:rPr lang="zh-CN" altLang="en-US" sz="2800" u="dbl">
                <a:solidFill>
                  <a:schemeClr val="accent4"/>
                </a:solidFill>
                <a:uFill>
                  <a:solidFill>
                    <a:srgbClr val="FF3300"/>
                  </a:solidFill>
                </a:uFill>
                <a:latin typeface="楷体" panose="02010609060101010101" pitchFamily="49" charset="-122"/>
                <a:ea typeface="楷体" panose="02010609060101010101" pitchFamily="49" charset="-122"/>
                <a:sym typeface="+mn-ea"/>
              </a:rPr>
              <a:t>改革开放和现代化建设 </a:t>
            </a:r>
            <a:r>
              <a:rPr lang="zh-CN" altLang="en-US" sz="2800">
                <a:solidFill>
                  <a:schemeClr val="tx1">
                    <a:lumMod val="50000"/>
                  </a:schemeClr>
                </a:solidFill>
                <a:latin typeface="楷体" panose="02010609060101010101" pitchFamily="49" charset="-122"/>
                <a:ea typeface="楷体" panose="02010609060101010101" pitchFamily="49" charset="-122"/>
                <a:sym typeface="+mn-ea"/>
              </a:rPr>
              <a:t>    为全国各族青年施展才华，实现志向，  </a:t>
            </a:r>
            <a:r>
              <a:rPr lang="zh-CN" altLang="en-US" sz="2800" u="heavy">
                <a:solidFill>
                  <a:schemeClr val="accent4"/>
                </a:solidFill>
                <a:uFill>
                  <a:solidFill>
                    <a:srgbClr val="FF3300"/>
                  </a:solidFill>
                </a:uFill>
                <a:latin typeface="楷体" panose="02010609060101010101" pitchFamily="49" charset="-122"/>
                <a:ea typeface="楷体" panose="02010609060101010101" pitchFamily="49" charset="-122"/>
                <a:sym typeface="+mn-ea"/>
              </a:rPr>
              <a:t>提供了 </a:t>
            </a:r>
            <a:r>
              <a:rPr lang="zh-CN" altLang="en-US" sz="2800">
                <a:solidFill>
                  <a:schemeClr val="tx1">
                    <a:lumMod val="50000"/>
                  </a:schemeClr>
                </a:solidFill>
                <a:latin typeface="楷体" panose="02010609060101010101" pitchFamily="49" charset="-122"/>
                <a:ea typeface="楷体" panose="02010609060101010101" pitchFamily="49" charset="-122"/>
                <a:sym typeface="+mn-ea"/>
              </a:rPr>
              <a:t>  广大的    </a:t>
            </a:r>
            <a:r>
              <a:rPr lang="zh-CN" altLang="en-US" sz="2800" u="wavy">
                <a:solidFill>
                  <a:schemeClr val="accent4"/>
                </a:solidFill>
                <a:uFill>
                  <a:solidFill>
                    <a:srgbClr val="FF3300"/>
                  </a:solidFill>
                </a:uFill>
                <a:latin typeface="楷体" panose="02010609060101010101" pitchFamily="49" charset="-122"/>
                <a:ea typeface="楷体" panose="02010609060101010101" pitchFamily="49" charset="-122"/>
                <a:sym typeface="+mn-ea"/>
              </a:rPr>
              <a:t>舞台</a:t>
            </a:r>
            <a:r>
              <a:rPr lang="zh-CN" altLang="en-US" sz="2800">
                <a:solidFill>
                  <a:schemeClr val="tx1">
                    <a:lumMod val="50000"/>
                  </a:schemeClr>
                </a:solidFill>
                <a:latin typeface="楷体" panose="02010609060101010101" pitchFamily="49" charset="-122"/>
                <a:ea typeface="楷体" panose="02010609060101010101" pitchFamily="49" charset="-122"/>
                <a:sym typeface="+mn-ea"/>
              </a:rPr>
              <a:t>。</a:t>
            </a:r>
            <a:endParaRPr lang="zh-CN" altLang="en-US" sz="2800"/>
          </a:p>
        </p:txBody>
      </p:sp>
      <p:sp>
        <p:nvSpPr>
          <p:cNvPr id="7" name="矩形 6"/>
          <p:cNvSpPr/>
          <p:nvPr/>
        </p:nvSpPr>
        <p:spPr>
          <a:xfrm>
            <a:off x="8395970" y="1154113"/>
            <a:ext cx="641350" cy="641350"/>
          </a:xfrm>
          <a:prstGeom prst="rect">
            <a:avLst/>
          </a:prstGeom>
          <a:noFill/>
          <a:ln w="9525">
            <a:noFill/>
          </a:ln>
        </p:spPr>
        <p:txBody>
          <a:bodyPr wrap="none" anchor="ctr">
            <a:spAutoFit/>
          </a:bodyPr>
          <a:p>
            <a:r>
              <a:rPr lang="en-US" altLang="zh-CN" sz="3600" b="1">
                <a:solidFill>
                  <a:srgbClr val="00FFFF"/>
                </a:solidFill>
                <a:latin typeface="Arial" panose="020B0604020202020204" pitchFamily="34" charset="0"/>
                <a:ea typeface="宋体" panose="02010600030101010101" pitchFamily="2" charset="-122"/>
              </a:rPr>
              <a:t>‖</a:t>
            </a:r>
            <a:endParaRPr lang="en-US" altLang="zh-CN" sz="3600" b="1">
              <a:solidFill>
                <a:srgbClr val="00FFFF"/>
              </a:solidFill>
              <a:latin typeface="Arial" panose="020B0604020202020204" pitchFamily="34" charset="0"/>
              <a:ea typeface="宋体" panose="02010600030101010101" pitchFamily="2" charset="-122"/>
            </a:endParaRPr>
          </a:p>
        </p:txBody>
      </p:sp>
      <p:sp>
        <p:nvSpPr>
          <p:cNvPr id="5" name="文本框 4"/>
          <p:cNvSpPr txBox="1"/>
          <p:nvPr/>
        </p:nvSpPr>
        <p:spPr>
          <a:xfrm>
            <a:off x="2021205" y="1273810"/>
            <a:ext cx="24828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6" name="文本框 5"/>
          <p:cNvSpPr txBox="1"/>
          <p:nvPr/>
        </p:nvSpPr>
        <p:spPr>
          <a:xfrm>
            <a:off x="4393565" y="1273810"/>
            <a:ext cx="35687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8" name="文本框 7"/>
          <p:cNvSpPr txBox="1"/>
          <p:nvPr/>
        </p:nvSpPr>
        <p:spPr>
          <a:xfrm>
            <a:off x="507365" y="1863725"/>
            <a:ext cx="28575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9" name="文本框 8"/>
          <p:cNvSpPr txBox="1"/>
          <p:nvPr/>
        </p:nvSpPr>
        <p:spPr>
          <a:xfrm>
            <a:off x="6731635" y="1863725"/>
            <a:ext cx="29019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0" name="文本框 9"/>
          <p:cNvSpPr txBox="1"/>
          <p:nvPr/>
        </p:nvSpPr>
        <p:spPr>
          <a:xfrm>
            <a:off x="457200" y="2553970"/>
            <a:ext cx="33528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1" name="文本框 10"/>
          <p:cNvSpPr txBox="1"/>
          <p:nvPr/>
        </p:nvSpPr>
        <p:spPr>
          <a:xfrm>
            <a:off x="2021205" y="2553970"/>
            <a:ext cx="34861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3" name="椭圆 12"/>
          <p:cNvSpPr/>
          <p:nvPr/>
        </p:nvSpPr>
        <p:spPr>
          <a:xfrm>
            <a:off x="7224395" y="1863725"/>
            <a:ext cx="1256030"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4" name="椭圆 13"/>
          <p:cNvSpPr/>
          <p:nvPr/>
        </p:nvSpPr>
        <p:spPr>
          <a:xfrm>
            <a:off x="4750435" y="1046480"/>
            <a:ext cx="3729990" cy="74993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5" name="椭圆 14"/>
          <p:cNvSpPr/>
          <p:nvPr/>
        </p:nvSpPr>
        <p:spPr>
          <a:xfrm>
            <a:off x="2441575" y="2486025"/>
            <a:ext cx="1256030"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6" name="文本框 15"/>
          <p:cNvSpPr txBox="1"/>
          <p:nvPr/>
        </p:nvSpPr>
        <p:spPr>
          <a:xfrm>
            <a:off x="702945" y="3167380"/>
            <a:ext cx="7901940" cy="521970"/>
          </a:xfrm>
          <a:prstGeom prst="rect">
            <a:avLst/>
          </a:prstGeom>
          <a:noFill/>
        </p:spPr>
        <p:txBody>
          <a:bodyPr wrap="square" rtlCol="0">
            <a:spAutoFit/>
          </a:bodyPr>
          <a:p>
            <a:r>
              <a:rPr lang="zh-CN" altLang="en-US" sz="2800" b="1">
                <a:solidFill>
                  <a:srgbClr val="0000CC"/>
                </a:solidFill>
                <a:sym typeface="+mn-ea"/>
              </a:rPr>
              <a:t>句子主干：</a:t>
            </a:r>
            <a:r>
              <a:rPr lang="zh-CN" altLang="en-US" sz="2800" b="1">
                <a:solidFill>
                  <a:srgbClr val="CC00CC"/>
                </a:solidFill>
                <a:latin typeface="楷体" panose="02010609060101010101" pitchFamily="49" charset="-122"/>
                <a:ea typeface="楷体" panose="02010609060101010101" pitchFamily="49" charset="-122"/>
                <a:sym typeface="+mn-ea"/>
              </a:rPr>
              <a:t>改革开放和现代化建设提供舞台。</a:t>
            </a:r>
            <a:endParaRPr lang="zh-CN" altLang="en-US" sz="2800"/>
          </a:p>
        </p:txBody>
      </p:sp>
      <p:sp>
        <p:nvSpPr>
          <p:cNvPr id="18" name="文本框 17"/>
          <p:cNvSpPr txBox="1"/>
          <p:nvPr/>
        </p:nvSpPr>
        <p:spPr>
          <a:xfrm>
            <a:off x="667385" y="4393565"/>
            <a:ext cx="7973695" cy="1753235"/>
          </a:xfrm>
          <a:prstGeom prst="rect">
            <a:avLst/>
          </a:prstGeom>
          <a:noFill/>
        </p:spPr>
        <p:txBody>
          <a:bodyPr wrap="square" rtlCol="0">
            <a:spAutoFit/>
          </a:bodyPr>
          <a:p>
            <a:r>
              <a:rPr lang="zh-CN" altLang="en-US" sz="3600" b="1">
                <a:solidFill>
                  <a:srgbClr val="0000CC"/>
                </a:solidFill>
                <a:sym typeface="+mn-ea"/>
              </a:rPr>
              <a:t>注意事项：</a:t>
            </a:r>
            <a:r>
              <a:rPr lang="zh-CN" altLang="en-US" sz="3600" b="1" u="sng">
                <a:solidFill>
                  <a:srgbClr val="FF0000"/>
                </a:solidFill>
                <a:sym typeface="+mn-ea"/>
              </a:rPr>
              <a:t>主</a:t>
            </a:r>
            <a:r>
              <a:rPr lang="zh-CN" altLang="en-US" sz="3600" b="1" u="sng">
                <a:solidFill>
                  <a:srgbClr val="FF0000"/>
                </a:solidFill>
                <a:sym typeface="+mn-ea"/>
              </a:rPr>
              <a:t>语、谓语和宾语中心语由并列短语充当时，找中心语都要把整个并列短语找出来。</a:t>
            </a:r>
            <a:endParaRPr lang="zh-CN" altLang="en-US" sz="3600" b="1" u="sng">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ppt_x"/>
                                          </p:val>
                                        </p:tav>
                                        <p:tav tm="100000">
                                          <p:val>
                                            <p:strVal val="#ppt_x"/>
                                          </p:val>
                                        </p:tav>
                                      </p:tavLst>
                                    </p:anim>
                                    <p:anim calcmode="lin" valueType="num">
                                      <p:cBhvr additive="base">
                                        <p:cTn id="6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ppt_x"/>
                                          </p:val>
                                        </p:tav>
                                        <p:tav tm="100000">
                                          <p:val>
                                            <p:strVal val="#ppt_x"/>
                                          </p:val>
                                        </p:tav>
                                      </p:tavLst>
                                    </p:anim>
                                    <p:anim calcmode="lin" valueType="num">
                                      <p:cBhvr additive="base">
                                        <p:cTn id="7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ppt_x"/>
                                          </p:val>
                                        </p:tav>
                                        <p:tav tm="100000">
                                          <p:val>
                                            <p:strVal val="#ppt_x"/>
                                          </p:val>
                                        </p:tav>
                                      </p:tavLst>
                                    </p:anim>
                                    <p:anim calcmode="lin" valueType="num">
                                      <p:cBhvr additive="base">
                                        <p:cTn id="8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500" fill="hold"/>
                                        <p:tgtEl>
                                          <p:spTgt spid="18"/>
                                        </p:tgtEl>
                                        <p:attrNameLst>
                                          <p:attrName>ppt_x</p:attrName>
                                        </p:attrNameLst>
                                      </p:cBhvr>
                                      <p:tavLst>
                                        <p:tav tm="0">
                                          <p:val>
                                            <p:strVal val="#ppt_x"/>
                                          </p:val>
                                        </p:tav>
                                        <p:tav tm="100000">
                                          <p:val>
                                            <p:strVal val="#ppt_x"/>
                                          </p:val>
                                        </p:tav>
                                      </p:tavLst>
                                    </p:anim>
                                    <p:anim calcmode="lin" valueType="num">
                                      <p:cBhvr additive="base">
                                        <p:cTn id="8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p:bldP spid="7" grpId="0"/>
      <p:bldP spid="5" grpId="0"/>
      <p:bldP spid="6" grpId="0"/>
      <p:bldP spid="8" grpId="0"/>
      <p:bldP spid="9" grpId="0"/>
      <p:bldP spid="10" grpId="0"/>
      <p:bldP spid="11" grpId="0"/>
      <p:bldP spid="14" grpId="0" animBg="1"/>
      <p:bldP spid="13" grpId="0" animBg="1"/>
      <p:bldP spid="15" grpId="0" animBg="1"/>
      <p:bldP spid="16"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344995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647065" y="1875155"/>
            <a:ext cx="7850505" cy="4831080"/>
          </a:xfrm>
          <a:prstGeom prst="rect">
            <a:avLst/>
          </a:prstGeom>
          <a:ln w="57150">
            <a:solidFill>
              <a:srgbClr val="00B050"/>
            </a:solidFill>
            <a:prstDash val="sysDash"/>
          </a:ln>
        </p:spPr>
        <p:style>
          <a:lnRef idx="2">
            <a:schemeClr val="accent1"/>
          </a:lnRef>
          <a:fillRef idx="1">
            <a:schemeClr val="lt1"/>
          </a:fillRef>
          <a:effectRef idx="0">
            <a:schemeClr val="accent1"/>
          </a:effectRef>
          <a:fontRef idx="minor">
            <a:schemeClr val="dk1"/>
          </a:fontRef>
        </p:style>
        <p:txBody>
          <a:bodyPr wrap="square" rtlCol="0">
            <a:spAutoFit/>
          </a:bodyPr>
          <a:p>
            <a:r>
              <a:rPr lang="zh-CN" altLang="en-US" sz="2800"/>
              <a:t>例句</a:t>
            </a:r>
            <a:r>
              <a:rPr lang="en-US" altLang="zh-CN" sz="2800"/>
              <a:t>5</a:t>
            </a:r>
            <a:r>
              <a:rPr lang="zh-CN" altLang="en-US" sz="2800"/>
              <a:t>、当时的政府根本不关心农业生产事业。</a:t>
            </a:r>
            <a:endParaRPr lang="zh-CN" altLang="en-US" sz="2800"/>
          </a:p>
          <a:p>
            <a:r>
              <a:rPr lang="zh-CN" altLang="en-US" sz="2800"/>
              <a:t>例句</a:t>
            </a:r>
            <a:r>
              <a:rPr lang="en-US" altLang="zh-CN" sz="2800"/>
              <a:t>6</a:t>
            </a:r>
            <a:r>
              <a:rPr lang="zh-CN" altLang="en-US" sz="2800"/>
              <a:t>、</a:t>
            </a:r>
            <a:r>
              <a:rPr lang="zh-CN" altLang="en-US" sz="2800">
                <a:solidFill>
                  <a:schemeClr val="tx1">
                    <a:lumMod val="50000"/>
                  </a:schemeClr>
                </a:solidFill>
                <a:latin typeface="楷体" panose="02010609060101010101" pitchFamily="49" charset="-122"/>
                <a:ea typeface="楷体" panose="02010609060101010101" pitchFamily="49" charset="-122"/>
                <a:sym typeface="+mn-ea"/>
              </a:rPr>
              <a:t>我们一定要做一个德、智、体、美、劳全面发展的好学生。</a:t>
            </a:r>
            <a:endParaRPr lang="zh-CN" altLang="en-US" sz="2800">
              <a:solidFill>
                <a:schemeClr val="tx1">
                  <a:lumMod val="50000"/>
                </a:schemeClr>
              </a:solidFill>
              <a:latin typeface="楷体" panose="02010609060101010101" pitchFamily="49" charset="-122"/>
              <a:ea typeface="楷体" panose="02010609060101010101" pitchFamily="49" charset="-122"/>
              <a:sym typeface="+mn-ea"/>
            </a:endParaRPr>
          </a:p>
          <a:p>
            <a:r>
              <a:rPr lang="zh-CN" altLang="en-US" sz="2800"/>
              <a:t>例句</a:t>
            </a:r>
            <a:r>
              <a:rPr lang="en-US" altLang="zh-CN" sz="2800"/>
              <a:t>7</a:t>
            </a:r>
            <a:r>
              <a:rPr lang="zh-CN" altLang="en-US" sz="2800"/>
              <a:t>、</a:t>
            </a:r>
            <a:r>
              <a:rPr lang="zh-CN" altLang="en-US" sz="2800"/>
              <a:t>我们对于传说的话，应当经过一番思考。</a:t>
            </a:r>
            <a:endParaRPr lang="zh-CN" altLang="en-US" sz="2800"/>
          </a:p>
          <a:p>
            <a:r>
              <a:rPr lang="zh-CN" altLang="en-US" sz="2800">
                <a:solidFill>
                  <a:schemeClr val="tx1">
                    <a:lumMod val="50000"/>
                  </a:schemeClr>
                </a:solidFill>
                <a:latin typeface="楷体" panose="02010609060101010101" pitchFamily="49" charset="-122"/>
                <a:ea typeface="楷体" panose="02010609060101010101" pitchFamily="49" charset="-122"/>
                <a:sym typeface="+mn-ea"/>
              </a:rPr>
              <a:t>例句</a:t>
            </a:r>
            <a:r>
              <a:rPr lang="en-US" altLang="zh-CN" sz="2800">
                <a:solidFill>
                  <a:schemeClr val="tx1">
                    <a:lumMod val="50000"/>
                  </a:schemeClr>
                </a:solidFill>
                <a:latin typeface="楷体" panose="02010609060101010101" pitchFamily="49" charset="-122"/>
                <a:ea typeface="楷体" panose="02010609060101010101" pitchFamily="49" charset="-122"/>
                <a:sym typeface="+mn-ea"/>
              </a:rPr>
              <a:t>8</a:t>
            </a:r>
            <a:r>
              <a:rPr lang="zh-CN" altLang="en-US" sz="2800">
                <a:solidFill>
                  <a:schemeClr val="tx1">
                    <a:lumMod val="50000"/>
                  </a:schemeClr>
                </a:solidFill>
                <a:latin typeface="楷体" panose="02010609060101010101" pitchFamily="49" charset="-122"/>
                <a:ea typeface="楷体" panose="02010609060101010101" pitchFamily="49" charset="-122"/>
                <a:sym typeface="+mn-ea"/>
              </a:rPr>
              <a:t>：波澜壮阔的改革开放和现代化建设为全国各族青年施展才华，实现志向，提供了广大的舞台。</a:t>
            </a:r>
            <a:endParaRPr lang="zh-CN" altLang="en-US" sz="2800">
              <a:solidFill>
                <a:schemeClr val="tx1">
                  <a:lumMod val="50000"/>
                </a:schemeClr>
              </a:solidFill>
              <a:latin typeface="楷体" panose="02010609060101010101" pitchFamily="49" charset="-122"/>
              <a:ea typeface="楷体" panose="02010609060101010101" pitchFamily="49" charset="-122"/>
              <a:sym typeface="+mn-ea"/>
            </a:endParaRPr>
          </a:p>
          <a:p>
            <a:r>
              <a:rPr lang="zh-CN" altLang="en-US" sz="2800">
                <a:solidFill>
                  <a:schemeClr val="tx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例句</a:t>
            </a:r>
            <a:r>
              <a:rPr lang="en-US" altLang="zh-CN" sz="2800">
                <a:solidFill>
                  <a:schemeClr val="tx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9</a:t>
            </a:r>
            <a:r>
              <a:rPr lang="zh-CN" altLang="en-US" sz="2800">
                <a:solidFill>
                  <a:schemeClr val="tx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我怀念从故乡的后山流下来，流过榕树旁的清澈的小溪，溪水中彩色的鹅卵石，到溪畔洗衣和汲水的少女，在水面嘎嘎嘎地追逐欢笑的鸭子。</a:t>
            </a:r>
            <a:endParaRPr lang="zh-CN" altLang="en-US" sz="280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344995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658495" y="1231900"/>
            <a:ext cx="8028305" cy="1814830"/>
          </a:xfrm>
          <a:prstGeom prst="rect">
            <a:avLst/>
          </a:prstGeom>
          <a:noFill/>
        </p:spPr>
        <p:txBody>
          <a:bodyPr wrap="square" rtlCol="0">
            <a:spAutoFit/>
          </a:bodyPr>
          <a:p>
            <a:r>
              <a:rPr lang="zh-CN" altLang="en-US" sz="2800" dirty="0">
                <a:ea typeface="黑体" panose="02010609060101010101" charset="-122"/>
                <a:sym typeface="+mn-ea"/>
              </a:rPr>
              <a:t>例句</a:t>
            </a:r>
            <a:r>
              <a:rPr lang="en-US" altLang="zh-CN" sz="2800" dirty="0">
                <a:ea typeface="黑体" panose="02010609060101010101" charset="-122"/>
                <a:sym typeface="+mn-ea"/>
              </a:rPr>
              <a:t>9</a:t>
            </a:r>
            <a:r>
              <a:rPr lang="zh-CN" altLang="en-US" sz="2800" dirty="0">
                <a:ea typeface="黑体" panose="02010609060101010101" charset="-122"/>
                <a:sym typeface="+mn-ea"/>
              </a:rPr>
              <a:t>、</a:t>
            </a:r>
            <a:r>
              <a:rPr lang="zh-CN" altLang="en-US" sz="2800" u="dbl" dirty="0">
                <a:solidFill>
                  <a:schemeClr val="tx1"/>
                </a:solidFill>
                <a:uFill>
                  <a:solidFill>
                    <a:srgbClr val="FF3300"/>
                  </a:solidFill>
                </a:uFill>
                <a:ea typeface="黑体" panose="02010609060101010101" charset="-122"/>
                <a:sym typeface="+mn-ea"/>
              </a:rPr>
              <a:t>我</a:t>
            </a:r>
            <a:r>
              <a:rPr lang="zh-CN" altLang="en-US" sz="2800" dirty="0">
                <a:ea typeface="黑体" panose="02010609060101010101" charset="-122"/>
                <a:sym typeface="+mn-ea"/>
              </a:rPr>
              <a:t>      </a:t>
            </a:r>
            <a:r>
              <a:rPr lang="zh-CN" altLang="en-US" sz="2800" u="heavy" dirty="0">
                <a:solidFill>
                  <a:schemeClr val="tx1"/>
                </a:solidFill>
                <a:uFill>
                  <a:solidFill>
                    <a:srgbClr val="FF3300"/>
                  </a:solidFill>
                </a:uFill>
                <a:ea typeface="黑体" panose="02010609060101010101" charset="-122"/>
                <a:sym typeface="+mn-ea"/>
              </a:rPr>
              <a:t>怀念</a:t>
            </a:r>
            <a:r>
              <a:rPr lang="zh-CN" altLang="en-US" sz="2800" dirty="0">
                <a:ea typeface="黑体" panose="02010609060101010101" charset="-122"/>
                <a:sym typeface="+mn-ea"/>
              </a:rPr>
              <a:t>   从故乡的后山流下来，流过榕树旁的清澈的       </a:t>
            </a:r>
            <a:r>
              <a:rPr lang="zh-CN" altLang="en-US" sz="2800" u="wavy" dirty="0">
                <a:solidFill>
                  <a:schemeClr val="tx1"/>
                </a:solidFill>
                <a:uFill>
                  <a:solidFill>
                    <a:srgbClr val="FF3300"/>
                  </a:solidFill>
                </a:uFill>
                <a:ea typeface="黑体" panose="02010609060101010101" charset="-122"/>
                <a:sym typeface="+mn-ea"/>
              </a:rPr>
              <a:t> 小溪</a:t>
            </a:r>
            <a:r>
              <a:rPr lang="zh-CN" altLang="en-US" sz="2800" dirty="0">
                <a:ea typeface="黑体" panose="02010609060101010101" charset="-122"/>
                <a:sym typeface="+mn-ea"/>
              </a:rPr>
              <a:t>，    溪水中彩色的     </a:t>
            </a:r>
            <a:r>
              <a:rPr lang="zh-CN" altLang="en-US" sz="2800" u="wavyHeavy" dirty="0">
                <a:solidFill>
                  <a:schemeClr val="tx1"/>
                </a:solidFill>
                <a:uFill>
                  <a:solidFill>
                    <a:srgbClr val="FF3300"/>
                  </a:solidFill>
                </a:uFill>
                <a:ea typeface="黑体" panose="02010609060101010101" charset="-122"/>
                <a:sym typeface="+mn-ea"/>
              </a:rPr>
              <a:t>鹅卵石</a:t>
            </a:r>
            <a:r>
              <a:rPr lang="zh-CN" altLang="en-US" sz="2800" dirty="0">
                <a:ea typeface="黑体" panose="02010609060101010101" charset="-122"/>
                <a:sym typeface="+mn-ea"/>
              </a:rPr>
              <a:t>，    到溪畔洗衣和汲水的    </a:t>
            </a:r>
            <a:r>
              <a:rPr lang="zh-CN" altLang="en-US" sz="2800" u="wavyHeavy" dirty="0">
                <a:solidFill>
                  <a:schemeClr val="tx1"/>
                </a:solidFill>
                <a:uFill>
                  <a:solidFill>
                    <a:srgbClr val="FF3300"/>
                  </a:solidFill>
                </a:uFill>
                <a:ea typeface="黑体" panose="02010609060101010101" charset="-122"/>
                <a:sym typeface="+mn-ea"/>
              </a:rPr>
              <a:t>少女</a:t>
            </a:r>
            <a:r>
              <a:rPr lang="zh-CN" altLang="en-US" sz="2800" dirty="0">
                <a:ea typeface="黑体" panose="02010609060101010101" charset="-122"/>
                <a:sym typeface="+mn-ea"/>
              </a:rPr>
              <a:t>，     在水面嘎嘎嘎地追逐欢笑的     </a:t>
            </a:r>
            <a:r>
              <a:rPr lang="zh-CN" altLang="en-US" sz="2800" u="wavyHeavy" dirty="0">
                <a:solidFill>
                  <a:schemeClr val="tx1"/>
                </a:solidFill>
                <a:uFill>
                  <a:solidFill>
                    <a:srgbClr val="FF3300"/>
                  </a:solidFill>
                </a:uFill>
                <a:ea typeface="黑体" panose="02010609060101010101" charset="-122"/>
                <a:sym typeface="+mn-ea"/>
              </a:rPr>
              <a:t>鸭子</a:t>
            </a:r>
            <a:r>
              <a:rPr lang="zh-CN" altLang="en-US" sz="2800" dirty="0">
                <a:ea typeface="黑体" panose="02010609060101010101" charset="-122"/>
                <a:sym typeface="+mn-ea"/>
              </a:rPr>
              <a:t>。</a:t>
            </a:r>
            <a:endParaRPr lang="zh-CN" altLang="en-US"/>
          </a:p>
        </p:txBody>
      </p:sp>
      <p:sp>
        <p:nvSpPr>
          <p:cNvPr id="7" name="矩形 6"/>
          <p:cNvSpPr/>
          <p:nvPr/>
        </p:nvSpPr>
        <p:spPr>
          <a:xfrm>
            <a:off x="2414270" y="1109663"/>
            <a:ext cx="641350" cy="641350"/>
          </a:xfrm>
          <a:prstGeom prst="rect">
            <a:avLst/>
          </a:prstGeom>
          <a:noFill/>
          <a:ln w="9525">
            <a:noFill/>
          </a:ln>
        </p:spPr>
        <p:txBody>
          <a:bodyPr wrap="none" anchor="ctr">
            <a:spAutoFit/>
          </a:bodyPr>
          <a:p>
            <a:r>
              <a:rPr lang="en-US" altLang="zh-CN" sz="3600" b="1">
                <a:solidFill>
                  <a:srgbClr val="00FFFF"/>
                </a:solidFill>
                <a:latin typeface="Arial" panose="020B0604020202020204" pitchFamily="34" charset="0"/>
                <a:ea typeface="宋体" panose="02010600030101010101" pitchFamily="2" charset="-122"/>
              </a:rPr>
              <a:t>‖</a:t>
            </a:r>
            <a:endParaRPr lang="en-US" altLang="zh-CN" sz="3600" b="1">
              <a:solidFill>
                <a:srgbClr val="00FFFF"/>
              </a:solidFill>
              <a:latin typeface="Arial" panose="020B0604020202020204" pitchFamily="34" charset="0"/>
              <a:ea typeface="宋体" panose="02010600030101010101" pitchFamily="2" charset="-122"/>
            </a:endParaRPr>
          </a:p>
        </p:txBody>
      </p:sp>
      <p:sp>
        <p:nvSpPr>
          <p:cNvPr id="6" name="文本框 5"/>
          <p:cNvSpPr txBox="1"/>
          <p:nvPr/>
        </p:nvSpPr>
        <p:spPr>
          <a:xfrm>
            <a:off x="3474085" y="1229360"/>
            <a:ext cx="22352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8" name="文本框 7"/>
          <p:cNvSpPr txBox="1"/>
          <p:nvPr/>
        </p:nvSpPr>
        <p:spPr>
          <a:xfrm>
            <a:off x="3039745" y="1719580"/>
            <a:ext cx="52451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9" name="文本框 8"/>
          <p:cNvSpPr txBox="1"/>
          <p:nvPr/>
        </p:nvSpPr>
        <p:spPr>
          <a:xfrm>
            <a:off x="4593590" y="1719580"/>
            <a:ext cx="30543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0" name="文本框 9"/>
          <p:cNvSpPr txBox="1"/>
          <p:nvPr/>
        </p:nvSpPr>
        <p:spPr>
          <a:xfrm>
            <a:off x="7279005" y="1685925"/>
            <a:ext cx="38925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1" name="文本框 10"/>
          <p:cNvSpPr txBox="1"/>
          <p:nvPr/>
        </p:nvSpPr>
        <p:spPr>
          <a:xfrm>
            <a:off x="1330960" y="2107565"/>
            <a:ext cx="28892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2" name="文本框 11"/>
          <p:cNvSpPr txBox="1"/>
          <p:nvPr/>
        </p:nvSpPr>
        <p:spPr>
          <a:xfrm>
            <a:off x="5104130" y="2107565"/>
            <a:ext cx="38227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3" name="文本框 12"/>
          <p:cNvSpPr txBox="1"/>
          <p:nvPr/>
        </p:nvSpPr>
        <p:spPr>
          <a:xfrm>
            <a:off x="6391275" y="2107565"/>
            <a:ext cx="55753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4" name="文本框 13"/>
          <p:cNvSpPr txBox="1"/>
          <p:nvPr/>
        </p:nvSpPr>
        <p:spPr>
          <a:xfrm>
            <a:off x="3697605" y="2524760"/>
            <a:ext cx="41846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6" name="椭圆 15"/>
          <p:cNvSpPr/>
          <p:nvPr/>
        </p:nvSpPr>
        <p:spPr>
          <a:xfrm>
            <a:off x="1759585" y="1228725"/>
            <a:ext cx="65468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7" name="椭圆 16"/>
          <p:cNvSpPr/>
          <p:nvPr/>
        </p:nvSpPr>
        <p:spPr>
          <a:xfrm>
            <a:off x="2860040" y="1260475"/>
            <a:ext cx="838200"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8" name="椭圆 17"/>
          <p:cNvSpPr/>
          <p:nvPr/>
        </p:nvSpPr>
        <p:spPr>
          <a:xfrm>
            <a:off x="3474085" y="1701800"/>
            <a:ext cx="1120140"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9" name="椭圆 18"/>
          <p:cNvSpPr/>
          <p:nvPr/>
        </p:nvSpPr>
        <p:spPr>
          <a:xfrm>
            <a:off x="3943985" y="2540000"/>
            <a:ext cx="104076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20" name="椭圆 19"/>
          <p:cNvSpPr/>
          <p:nvPr/>
        </p:nvSpPr>
        <p:spPr>
          <a:xfrm>
            <a:off x="7430770" y="1751330"/>
            <a:ext cx="1256030"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21" name="椭圆 20"/>
          <p:cNvSpPr/>
          <p:nvPr/>
        </p:nvSpPr>
        <p:spPr>
          <a:xfrm>
            <a:off x="5308600" y="2107565"/>
            <a:ext cx="108267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23" name="文本框 22"/>
          <p:cNvSpPr txBox="1"/>
          <p:nvPr/>
        </p:nvSpPr>
        <p:spPr>
          <a:xfrm>
            <a:off x="658495" y="4098290"/>
            <a:ext cx="7901940" cy="521970"/>
          </a:xfrm>
          <a:prstGeom prst="rect">
            <a:avLst/>
          </a:prstGeom>
          <a:noFill/>
        </p:spPr>
        <p:txBody>
          <a:bodyPr wrap="square" rtlCol="0">
            <a:spAutoFit/>
          </a:bodyPr>
          <a:p>
            <a:r>
              <a:rPr lang="zh-CN" altLang="en-US" sz="2800" b="1">
                <a:solidFill>
                  <a:srgbClr val="0000CC"/>
                </a:solidFill>
                <a:sym typeface="+mn-ea"/>
              </a:rPr>
              <a:t>句子主干：我怀念小溪、鹅卵石、少女、鸭子</a:t>
            </a:r>
            <a:r>
              <a:rPr lang="zh-CN" altLang="en-US" sz="2800" b="1">
                <a:solidFill>
                  <a:srgbClr val="CC00CC"/>
                </a:solidFill>
                <a:latin typeface="楷体" panose="02010609060101010101" pitchFamily="49" charset="-122"/>
                <a:ea typeface="楷体" panose="02010609060101010101" pitchFamily="49" charset="-122"/>
                <a:sym typeface="+mn-ea"/>
              </a:rPr>
              <a:t>。</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ppt_x"/>
                                          </p:val>
                                        </p:tav>
                                        <p:tav tm="100000">
                                          <p:val>
                                            <p:strVal val="#ppt_x"/>
                                          </p:val>
                                        </p:tav>
                                      </p:tavLst>
                                    </p:anim>
                                    <p:anim calcmode="lin" valueType="num">
                                      <p:cBhvr additive="base">
                                        <p:cTn id="6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additive="base">
                                        <p:cTn id="73" dur="500" fill="hold"/>
                                        <p:tgtEl>
                                          <p:spTgt spid="16"/>
                                        </p:tgtEl>
                                        <p:attrNameLst>
                                          <p:attrName>ppt_x</p:attrName>
                                        </p:attrNameLst>
                                      </p:cBhvr>
                                      <p:tavLst>
                                        <p:tav tm="0">
                                          <p:val>
                                            <p:strVal val="#ppt_x"/>
                                          </p:val>
                                        </p:tav>
                                        <p:tav tm="100000">
                                          <p:val>
                                            <p:strVal val="#ppt_x"/>
                                          </p:val>
                                        </p:tav>
                                      </p:tavLst>
                                    </p:anim>
                                    <p:anim calcmode="lin" valueType="num">
                                      <p:cBhvr additive="base">
                                        <p:cTn id="7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additive="base">
                                        <p:cTn id="79" dur="500" fill="hold"/>
                                        <p:tgtEl>
                                          <p:spTgt spid="17"/>
                                        </p:tgtEl>
                                        <p:attrNameLst>
                                          <p:attrName>ppt_x</p:attrName>
                                        </p:attrNameLst>
                                      </p:cBhvr>
                                      <p:tavLst>
                                        <p:tav tm="0">
                                          <p:val>
                                            <p:strVal val="#ppt_x"/>
                                          </p:val>
                                        </p:tav>
                                        <p:tav tm="100000">
                                          <p:val>
                                            <p:strVal val="#ppt_x"/>
                                          </p:val>
                                        </p:tav>
                                      </p:tavLst>
                                    </p:anim>
                                    <p:anim calcmode="lin" valueType="num">
                                      <p:cBhvr additive="base">
                                        <p:cTn id="8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500" fill="hold"/>
                                        <p:tgtEl>
                                          <p:spTgt spid="18"/>
                                        </p:tgtEl>
                                        <p:attrNameLst>
                                          <p:attrName>ppt_x</p:attrName>
                                        </p:attrNameLst>
                                      </p:cBhvr>
                                      <p:tavLst>
                                        <p:tav tm="0">
                                          <p:val>
                                            <p:strVal val="#ppt_x"/>
                                          </p:val>
                                        </p:tav>
                                        <p:tav tm="100000">
                                          <p:val>
                                            <p:strVal val="#ppt_x"/>
                                          </p:val>
                                        </p:tav>
                                      </p:tavLst>
                                    </p:anim>
                                    <p:anim calcmode="lin" valueType="num">
                                      <p:cBhvr additive="base">
                                        <p:cTn id="8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additive="base">
                                        <p:cTn id="91" dur="500" fill="hold"/>
                                        <p:tgtEl>
                                          <p:spTgt spid="20"/>
                                        </p:tgtEl>
                                        <p:attrNameLst>
                                          <p:attrName>ppt_x</p:attrName>
                                        </p:attrNameLst>
                                      </p:cBhvr>
                                      <p:tavLst>
                                        <p:tav tm="0">
                                          <p:val>
                                            <p:strVal val="#ppt_x"/>
                                          </p:val>
                                        </p:tav>
                                        <p:tav tm="100000">
                                          <p:val>
                                            <p:strVal val="#ppt_x"/>
                                          </p:val>
                                        </p:tav>
                                      </p:tavLst>
                                    </p:anim>
                                    <p:anim calcmode="lin" valueType="num">
                                      <p:cBhvr additive="base">
                                        <p:cTn id="9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additive="base">
                                        <p:cTn id="97" dur="500" fill="hold"/>
                                        <p:tgtEl>
                                          <p:spTgt spid="21"/>
                                        </p:tgtEl>
                                        <p:attrNameLst>
                                          <p:attrName>ppt_x</p:attrName>
                                        </p:attrNameLst>
                                      </p:cBhvr>
                                      <p:tavLst>
                                        <p:tav tm="0">
                                          <p:val>
                                            <p:strVal val="#ppt_x"/>
                                          </p:val>
                                        </p:tav>
                                        <p:tav tm="100000">
                                          <p:val>
                                            <p:strVal val="#ppt_x"/>
                                          </p:val>
                                        </p:tav>
                                      </p:tavLst>
                                    </p:anim>
                                    <p:anim calcmode="lin" valueType="num">
                                      <p:cBhvr additive="base">
                                        <p:cTn id="9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19"/>
                                        </p:tgtEl>
                                        <p:attrNameLst>
                                          <p:attrName>style.visibility</p:attrName>
                                        </p:attrNameLst>
                                      </p:cBhvr>
                                      <p:to>
                                        <p:strVal val="visible"/>
                                      </p:to>
                                    </p:set>
                                    <p:anim calcmode="lin" valueType="num">
                                      <p:cBhvr additive="base">
                                        <p:cTn id="103" dur="500" fill="hold"/>
                                        <p:tgtEl>
                                          <p:spTgt spid="19"/>
                                        </p:tgtEl>
                                        <p:attrNameLst>
                                          <p:attrName>ppt_x</p:attrName>
                                        </p:attrNameLst>
                                      </p:cBhvr>
                                      <p:tavLst>
                                        <p:tav tm="0">
                                          <p:val>
                                            <p:strVal val="#ppt_x"/>
                                          </p:val>
                                        </p:tav>
                                        <p:tav tm="100000">
                                          <p:val>
                                            <p:strVal val="#ppt_x"/>
                                          </p:val>
                                        </p:tav>
                                      </p:tavLst>
                                    </p:anim>
                                    <p:anim calcmode="lin" valueType="num">
                                      <p:cBhvr additive="base">
                                        <p:cTn id="10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3"/>
                                        </p:tgtEl>
                                        <p:attrNameLst>
                                          <p:attrName>style.visibility</p:attrName>
                                        </p:attrNameLst>
                                      </p:cBhvr>
                                      <p:to>
                                        <p:strVal val="visible"/>
                                      </p:to>
                                    </p:set>
                                    <p:anim calcmode="lin" valueType="num">
                                      <p:cBhvr additive="base">
                                        <p:cTn id="109" dur="500" fill="hold"/>
                                        <p:tgtEl>
                                          <p:spTgt spid="23"/>
                                        </p:tgtEl>
                                        <p:attrNameLst>
                                          <p:attrName>ppt_x</p:attrName>
                                        </p:attrNameLst>
                                      </p:cBhvr>
                                      <p:tavLst>
                                        <p:tav tm="0">
                                          <p:val>
                                            <p:strVal val="#ppt_x"/>
                                          </p:val>
                                        </p:tav>
                                        <p:tav tm="100000">
                                          <p:val>
                                            <p:strVal val="#ppt_x"/>
                                          </p:val>
                                        </p:tav>
                                      </p:tavLst>
                                    </p:anim>
                                    <p:anim calcmode="lin" valueType="num">
                                      <p:cBhvr additive="base">
                                        <p:cTn id="11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p:bldP spid="7" grpId="0"/>
      <p:bldP spid="6" grpId="0"/>
      <p:bldP spid="8" grpId="0"/>
      <p:bldP spid="9" grpId="0"/>
      <p:bldP spid="10" grpId="0"/>
      <p:bldP spid="11" grpId="0"/>
      <p:bldP spid="12" grpId="0"/>
      <p:bldP spid="13" grpId="0"/>
      <p:bldP spid="14" grpId="0"/>
      <p:bldP spid="16" grpId="0" animBg="1"/>
      <p:bldP spid="17" grpId="0" animBg="1"/>
      <p:bldP spid="18" grpId="0" animBg="1"/>
      <p:bldP spid="20" grpId="0" animBg="1"/>
      <p:bldP spid="21" grpId="0" animBg="1"/>
      <p:bldP spid="19" grpId="0" animBg="1"/>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344995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998220" y="911225"/>
            <a:ext cx="7606665" cy="1383665"/>
          </a:xfrm>
          <a:prstGeom prst="rect">
            <a:avLst/>
          </a:prstGeom>
          <a:noFill/>
        </p:spPr>
        <p:txBody>
          <a:bodyPr wrap="square" rtlCol="0">
            <a:spAutoFit/>
          </a:bodyPr>
          <a:p>
            <a:pPr lvl="0">
              <a:lnSpc>
                <a:spcPct val="150000"/>
              </a:lnSpc>
              <a:spcBef>
                <a:spcPct val="50000"/>
              </a:spcBef>
            </a:pPr>
            <a:r>
              <a:rPr lang="zh-CN" altLang="en-US" sz="2800" b="1">
                <a:solidFill>
                  <a:srgbClr val="0000CC"/>
                </a:solidFill>
                <a:sym typeface="+mn-ea"/>
              </a:rPr>
              <a:t>例句</a:t>
            </a:r>
            <a:r>
              <a:rPr lang="en-US" altLang="zh-CN" sz="2800" b="1">
                <a:solidFill>
                  <a:srgbClr val="0000CC"/>
                </a:solidFill>
                <a:sym typeface="+mn-ea"/>
              </a:rPr>
              <a:t>10</a:t>
            </a:r>
            <a:r>
              <a:rPr lang="zh-CN" altLang="en-US" sz="2800" b="1">
                <a:solidFill>
                  <a:srgbClr val="0000CC"/>
                </a:solidFill>
                <a:sym typeface="+mn-ea"/>
              </a:rPr>
              <a:t>：</a:t>
            </a:r>
            <a:r>
              <a:rPr lang="zh-CN" altLang="en-US" sz="2800" b="1">
                <a:solidFill>
                  <a:schemeClr val="tx1">
                    <a:lumMod val="50000"/>
                  </a:schemeClr>
                </a:solidFill>
                <a:latin typeface="楷体" panose="02010609060101010101" pitchFamily="49" charset="-122"/>
                <a:ea typeface="楷体" panose="02010609060101010101" pitchFamily="49" charset="-122"/>
                <a:sym typeface="+mn-ea"/>
              </a:rPr>
              <a:t>在即将毕业的时候，老师送给我一本很有意味的散文集。</a:t>
            </a:r>
            <a:endParaRPr lang="zh-CN" altLang="en-US" sz="2800"/>
          </a:p>
        </p:txBody>
      </p:sp>
      <p:sp>
        <p:nvSpPr>
          <p:cNvPr id="5" name="文本框 4"/>
          <p:cNvSpPr txBox="1"/>
          <p:nvPr/>
        </p:nvSpPr>
        <p:spPr>
          <a:xfrm>
            <a:off x="568325" y="2514600"/>
            <a:ext cx="7606665" cy="1383665"/>
          </a:xfrm>
          <a:prstGeom prst="rect">
            <a:avLst/>
          </a:prstGeom>
          <a:noFill/>
        </p:spPr>
        <p:txBody>
          <a:bodyPr wrap="square" rtlCol="0">
            <a:spAutoFit/>
          </a:bodyPr>
          <a:p>
            <a:pPr lvl="0">
              <a:lnSpc>
                <a:spcPct val="150000"/>
              </a:lnSpc>
              <a:spcBef>
                <a:spcPct val="50000"/>
              </a:spcBef>
            </a:pPr>
            <a:r>
              <a:rPr lang="zh-CN" altLang="en-US" sz="2800" b="1">
                <a:solidFill>
                  <a:srgbClr val="0000CC"/>
                </a:solidFill>
                <a:sym typeface="+mn-ea"/>
              </a:rPr>
              <a:t>例句</a:t>
            </a:r>
            <a:r>
              <a:rPr lang="en-US" altLang="zh-CN" sz="2800" b="1">
                <a:solidFill>
                  <a:srgbClr val="0000CC"/>
                </a:solidFill>
                <a:sym typeface="+mn-ea"/>
              </a:rPr>
              <a:t>10</a:t>
            </a:r>
            <a:r>
              <a:rPr lang="zh-CN" altLang="en-US" sz="2800" b="1">
                <a:solidFill>
                  <a:srgbClr val="0000CC"/>
                </a:solidFill>
                <a:sym typeface="+mn-ea"/>
              </a:rPr>
              <a:t>：  </a:t>
            </a:r>
            <a:r>
              <a:rPr lang="zh-CN" altLang="en-US" sz="2800" b="1">
                <a:solidFill>
                  <a:schemeClr val="tx1">
                    <a:lumMod val="50000"/>
                  </a:schemeClr>
                </a:solidFill>
                <a:latin typeface="楷体" panose="02010609060101010101" pitchFamily="49" charset="-122"/>
                <a:ea typeface="楷体" panose="02010609060101010101" pitchFamily="49" charset="-122"/>
                <a:sym typeface="+mn-ea"/>
              </a:rPr>
              <a:t>在即将毕业的时候   ，</a:t>
            </a:r>
            <a:r>
              <a:rPr lang="zh-CN" altLang="en-US" sz="2800" b="1" u="dbl">
                <a:solidFill>
                  <a:schemeClr val="accent4"/>
                </a:solidFill>
                <a:uFill>
                  <a:solidFill>
                    <a:srgbClr val="FF3300"/>
                  </a:solidFill>
                </a:uFill>
                <a:latin typeface="楷体" panose="02010609060101010101" pitchFamily="49" charset="-122"/>
                <a:ea typeface="楷体" panose="02010609060101010101" pitchFamily="49" charset="-122"/>
                <a:sym typeface="+mn-ea"/>
              </a:rPr>
              <a:t>老师</a:t>
            </a:r>
            <a:r>
              <a:rPr lang="zh-CN" altLang="en-US" sz="2800" b="1">
                <a:solidFill>
                  <a:schemeClr val="tx1">
                    <a:lumMod val="50000"/>
                  </a:schemeClr>
                </a:solidFill>
                <a:latin typeface="楷体" panose="02010609060101010101" pitchFamily="49" charset="-122"/>
                <a:ea typeface="楷体" panose="02010609060101010101" pitchFamily="49" charset="-122"/>
                <a:sym typeface="+mn-ea"/>
              </a:rPr>
              <a:t>  </a:t>
            </a:r>
            <a:r>
              <a:rPr lang="zh-CN" altLang="en-US" sz="2800" b="1" u="heavy">
                <a:solidFill>
                  <a:schemeClr val="accent4"/>
                </a:solidFill>
                <a:uFill>
                  <a:solidFill>
                    <a:srgbClr val="FF3300"/>
                  </a:solidFill>
                </a:uFill>
                <a:latin typeface="楷体" panose="02010609060101010101" pitchFamily="49" charset="-122"/>
                <a:ea typeface="楷体" panose="02010609060101010101" pitchFamily="49" charset="-122"/>
                <a:sym typeface="+mn-ea"/>
              </a:rPr>
              <a:t>送给</a:t>
            </a:r>
            <a:r>
              <a:rPr lang="zh-CN" altLang="en-US" sz="2800" b="1" u="wavy">
                <a:solidFill>
                  <a:schemeClr val="accent4"/>
                </a:solidFill>
                <a:uFill>
                  <a:solidFill>
                    <a:srgbClr val="FF3300"/>
                  </a:solidFill>
                </a:uFill>
                <a:latin typeface="楷体" panose="02010609060101010101" pitchFamily="49" charset="-122"/>
                <a:ea typeface="楷体" panose="02010609060101010101" pitchFamily="49" charset="-122"/>
                <a:sym typeface="+mn-ea"/>
              </a:rPr>
              <a:t>我</a:t>
            </a:r>
            <a:r>
              <a:rPr lang="zh-CN" altLang="en-US" sz="2800" b="1">
                <a:solidFill>
                  <a:schemeClr val="tx1">
                    <a:lumMod val="50000"/>
                  </a:schemeClr>
                </a:solidFill>
                <a:latin typeface="楷体" panose="02010609060101010101" pitchFamily="49" charset="-122"/>
                <a:ea typeface="楷体" panose="02010609060101010101" pitchFamily="49" charset="-122"/>
                <a:sym typeface="+mn-ea"/>
              </a:rPr>
              <a:t>  一本很有意味的   </a:t>
            </a:r>
            <a:r>
              <a:rPr lang="zh-CN" altLang="en-US" sz="2800" b="1" u="wavyHeavy">
                <a:solidFill>
                  <a:schemeClr val="accent4"/>
                </a:solidFill>
                <a:uFill>
                  <a:solidFill>
                    <a:srgbClr val="FF3300"/>
                  </a:solidFill>
                </a:uFill>
                <a:latin typeface="楷体" panose="02010609060101010101" pitchFamily="49" charset="-122"/>
                <a:ea typeface="楷体" panose="02010609060101010101" pitchFamily="49" charset="-122"/>
                <a:sym typeface="+mn-ea"/>
              </a:rPr>
              <a:t>散文集</a:t>
            </a:r>
            <a:r>
              <a:rPr lang="zh-CN" altLang="en-US" sz="2800" b="1">
                <a:solidFill>
                  <a:schemeClr val="tx1">
                    <a:lumMod val="50000"/>
                  </a:schemeClr>
                </a:solidFill>
                <a:latin typeface="楷体" panose="02010609060101010101" pitchFamily="49" charset="-122"/>
                <a:ea typeface="楷体" panose="02010609060101010101" pitchFamily="49" charset="-122"/>
                <a:sym typeface="+mn-ea"/>
              </a:rPr>
              <a:t>。</a:t>
            </a:r>
            <a:endParaRPr lang="zh-CN" altLang="en-US" sz="2800"/>
          </a:p>
        </p:txBody>
      </p:sp>
      <p:sp>
        <p:nvSpPr>
          <p:cNvPr id="6" name="文本框 5"/>
          <p:cNvSpPr txBox="1"/>
          <p:nvPr/>
        </p:nvSpPr>
        <p:spPr>
          <a:xfrm>
            <a:off x="1917700" y="2701290"/>
            <a:ext cx="43688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7" name="文本框 6"/>
          <p:cNvSpPr txBox="1"/>
          <p:nvPr/>
        </p:nvSpPr>
        <p:spPr>
          <a:xfrm>
            <a:off x="5188585" y="2701290"/>
            <a:ext cx="40322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9" name="矩形 8"/>
          <p:cNvSpPr/>
          <p:nvPr/>
        </p:nvSpPr>
        <p:spPr>
          <a:xfrm>
            <a:off x="6717665" y="2581593"/>
            <a:ext cx="641350" cy="641350"/>
          </a:xfrm>
          <a:prstGeom prst="rect">
            <a:avLst/>
          </a:prstGeom>
          <a:noFill/>
          <a:ln w="9525">
            <a:noFill/>
          </a:ln>
        </p:spPr>
        <p:txBody>
          <a:bodyPr wrap="none" anchor="ctr">
            <a:spAutoFit/>
          </a:bodyPr>
          <a:p>
            <a:r>
              <a:rPr lang="en-US" altLang="zh-CN" sz="3600" b="1">
                <a:solidFill>
                  <a:srgbClr val="00FFFF"/>
                </a:solidFill>
                <a:latin typeface="Arial" panose="020B0604020202020204" pitchFamily="34" charset="0"/>
                <a:ea typeface="宋体" panose="02010600030101010101" pitchFamily="2" charset="-122"/>
              </a:rPr>
              <a:t>‖</a:t>
            </a:r>
            <a:endParaRPr lang="en-US" altLang="zh-CN" sz="3600" b="1">
              <a:solidFill>
                <a:srgbClr val="00FFFF"/>
              </a:solidFill>
              <a:latin typeface="Arial" panose="020B0604020202020204" pitchFamily="34" charset="0"/>
              <a:ea typeface="宋体" panose="02010600030101010101" pitchFamily="2" charset="-122"/>
            </a:endParaRPr>
          </a:p>
        </p:txBody>
      </p:sp>
      <p:sp>
        <p:nvSpPr>
          <p:cNvPr id="10" name="文本框 9"/>
          <p:cNvSpPr txBox="1"/>
          <p:nvPr/>
        </p:nvSpPr>
        <p:spPr>
          <a:xfrm>
            <a:off x="861695" y="3376295"/>
            <a:ext cx="276225" cy="521970"/>
          </a:xfrm>
          <a:prstGeom prst="rect">
            <a:avLst/>
          </a:prstGeom>
          <a:noFill/>
        </p:spPr>
        <p:txBody>
          <a:bodyPr wrap="square" rtlCol="0">
            <a:spAutoFit/>
          </a:bodyPr>
          <a:p>
            <a:r>
              <a:rPr lang="zh-CN" altLang="en-US" sz="2800" b="1">
                <a:solidFill>
                  <a:srgbClr val="FF0000"/>
                </a:solidFill>
                <a:uFill>
                  <a:solidFill>
                    <a:srgbClr val="FF3300"/>
                  </a:solidFill>
                </a:uFill>
              </a:rPr>
              <a:t>（</a:t>
            </a:r>
            <a:endParaRPr lang="zh-CN" altLang="en-US" sz="2800" b="1">
              <a:solidFill>
                <a:srgbClr val="FF0000"/>
              </a:solidFill>
              <a:uFill>
                <a:solidFill>
                  <a:srgbClr val="FF3300"/>
                </a:solidFill>
              </a:uFill>
            </a:endParaRPr>
          </a:p>
        </p:txBody>
      </p:sp>
      <p:sp>
        <p:nvSpPr>
          <p:cNvPr id="11" name="文本框 10"/>
          <p:cNvSpPr txBox="1"/>
          <p:nvPr/>
        </p:nvSpPr>
        <p:spPr>
          <a:xfrm>
            <a:off x="3961765" y="3303270"/>
            <a:ext cx="32258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9" name="椭圆 18"/>
          <p:cNvSpPr/>
          <p:nvPr/>
        </p:nvSpPr>
        <p:spPr>
          <a:xfrm>
            <a:off x="567690" y="3303270"/>
            <a:ext cx="57086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3" name="椭圆 12"/>
          <p:cNvSpPr/>
          <p:nvPr/>
        </p:nvSpPr>
        <p:spPr>
          <a:xfrm>
            <a:off x="7112000" y="2732405"/>
            <a:ext cx="791210"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4" name="椭圆 13"/>
          <p:cNvSpPr/>
          <p:nvPr/>
        </p:nvSpPr>
        <p:spPr>
          <a:xfrm>
            <a:off x="6026150" y="2750820"/>
            <a:ext cx="847725" cy="42354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5" name="椭圆 14"/>
          <p:cNvSpPr/>
          <p:nvPr/>
        </p:nvSpPr>
        <p:spPr>
          <a:xfrm>
            <a:off x="4443095" y="3303270"/>
            <a:ext cx="104076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6" name="文本框 15"/>
          <p:cNvSpPr txBox="1"/>
          <p:nvPr/>
        </p:nvSpPr>
        <p:spPr>
          <a:xfrm>
            <a:off x="578485" y="4200525"/>
            <a:ext cx="5664200" cy="521970"/>
          </a:xfrm>
          <a:prstGeom prst="rect">
            <a:avLst/>
          </a:prstGeom>
          <a:noFill/>
        </p:spPr>
        <p:txBody>
          <a:bodyPr wrap="square" rtlCol="0">
            <a:spAutoFit/>
          </a:bodyPr>
          <a:p>
            <a:r>
              <a:rPr lang="zh-CN" altLang="en-US" sz="2800" b="1">
                <a:solidFill>
                  <a:srgbClr val="0000CC"/>
                </a:solidFill>
                <a:sym typeface="+mn-ea"/>
              </a:rPr>
              <a:t>句子主干：</a:t>
            </a:r>
            <a:r>
              <a:rPr lang="zh-CN" altLang="en-US" sz="2800" b="1">
                <a:solidFill>
                  <a:srgbClr val="CC00CC"/>
                </a:solidFill>
                <a:latin typeface="楷体" panose="02010609060101010101" pitchFamily="49" charset="-122"/>
                <a:ea typeface="楷体" panose="02010609060101010101" pitchFamily="49" charset="-122"/>
                <a:sym typeface="+mn-ea"/>
              </a:rPr>
              <a:t>老师送给我散文集。</a:t>
            </a:r>
            <a:endParaRPr lang="zh-CN" altLang="en-US" sz="2800"/>
          </a:p>
        </p:txBody>
      </p:sp>
      <p:sp>
        <p:nvSpPr>
          <p:cNvPr id="17" name="文本框 16"/>
          <p:cNvSpPr txBox="1"/>
          <p:nvPr/>
        </p:nvSpPr>
        <p:spPr>
          <a:xfrm>
            <a:off x="680720" y="5199380"/>
            <a:ext cx="7924165" cy="737235"/>
          </a:xfrm>
          <a:prstGeom prst="rect">
            <a:avLst/>
          </a:prstGeom>
          <a:noFill/>
        </p:spPr>
        <p:txBody>
          <a:bodyPr wrap="square" rtlCol="0">
            <a:spAutoFit/>
          </a:bodyPr>
          <a:p>
            <a:pPr lvl="0">
              <a:lnSpc>
                <a:spcPct val="150000"/>
              </a:lnSpc>
            </a:pPr>
            <a:r>
              <a:rPr lang="zh-CN" altLang="en-US" sz="2800" b="1">
                <a:solidFill>
                  <a:srgbClr val="0000CC"/>
                </a:solidFill>
                <a:sym typeface="+mn-ea"/>
              </a:rPr>
              <a:t>注意事项：</a:t>
            </a:r>
            <a:r>
              <a:rPr lang="zh-CN" altLang="en-US" sz="2800" b="1" u="sng">
                <a:solidFill>
                  <a:srgbClr val="FF0000"/>
                </a:solidFill>
                <a:sym typeface="+mn-ea"/>
              </a:rPr>
              <a:t>双宾句要留下每个宾语中心词。</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ppt_x"/>
                                          </p:val>
                                        </p:tav>
                                        <p:tav tm="100000">
                                          <p:val>
                                            <p:strVal val="#ppt_x"/>
                                          </p:val>
                                        </p:tav>
                                      </p:tavLst>
                                    </p:anim>
                                    <p:anim calcmode="lin" valueType="num">
                                      <p:cBhvr additive="base">
                                        <p:cTn id="6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ppt_x"/>
                                          </p:val>
                                        </p:tav>
                                        <p:tav tm="100000">
                                          <p:val>
                                            <p:strVal val="#ppt_x"/>
                                          </p:val>
                                        </p:tav>
                                      </p:tavLst>
                                    </p:anim>
                                    <p:anim calcmode="lin" valueType="num">
                                      <p:cBhvr additive="base">
                                        <p:cTn id="7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ppt_x"/>
                                          </p:val>
                                        </p:tav>
                                        <p:tav tm="100000">
                                          <p:val>
                                            <p:strVal val="#ppt_x"/>
                                          </p:val>
                                        </p:tav>
                                      </p:tavLst>
                                    </p:anim>
                                    <p:anim calcmode="lin" valueType="num">
                                      <p:cBhvr additive="base">
                                        <p:cTn id="8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additive="base">
                                        <p:cTn id="85" dur="500" fill="hold"/>
                                        <p:tgtEl>
                                          <p:spTgt spid="17"/>
                                        </p:tgtEl>
                                        <p:attrNameLst>
                                          <p:attrName>ppt_x</p:attrName>
                                        </p:attrNameLst>
                                      </p:cBhvr>
                                      <p:tavLst>
                                        <p:tav tm="0">
                                          <p:val>
                                            <p:strVal val="#ppt_x"/>
                                          </p:val>
                                        </p:tav>
                                        <p:tav tm="100000">
                                          <p:val>
                                            <p:strVal val="#ppt_x"/>
                                          </p:val>
                                        </p:tav>
                                      </p:tavLst>
                                    </p:anim>
                                    <p:anim calcmode="lin" valueType="num">
                                      <p:cBhvr additive="base">
                                        <p:cTn id="8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p:bldP spid="5" grpId="0"/>
      <p:bldP spid="9" grpId="0"/>
      <p:bldP spid="6" grpId="0"/>
      <p:bldP spid="7" grpId="0"/>
      <p:bldP spid="10" grpId="0"/>
      <p:bldP spid="11" grpId="0"/>
      <p:bldP spid="14" grpId="0" animBg="1"/>
      <p:bldP spid="13" grpId="0" animBg="1"/>
      <p:bldP spid="19" grpId="0" animBg="1"/>
      <p:bldP spid="15" grpId="0" bldLvl="0" animBg="1"/>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272224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尝试练习</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6" name="文本框 5"/>
          <p:cNvSpPr txBox="1"/>
          <p:nvPr/>
        </p:nvSpPr>
        <p:spPr>
          <a:xfrm>
            <a:off x="852170" y="1049655"/>
            <a:ext cx="4635500" cy="460375"/>
          </a:xfrm>
          <a:prstGeom prst="rect">
            <a:avLst/>
          </a:prstGeom>
          <a:ln w="57150"/>
        </p:spPr>
        <p:style>
          <a:lnRef idx="2">
            <a:schemeClr val="accent2"/>
          </a:lnRef>
          <a:fillRef idx="1">
            <a:schemeClr val="lt1"/>
          </a:fillRef>
          <a:effectRef idx="0">
            <a:schemeClr val="accent2"/>
          </a:effectRef>
          <a:fontRef idx="minor">
            <a:schemeClr val="dk1"/>
          </a:fontRef>
        </p:style>
        <p:txBody>
          <a:bodyPr wrap="square" rtlCol="0">
            <a:spAutoFit/>
          </a:bodyPr>
          <a:p>
            <a:r>
              <a:rPr lang="zh-CN" altLang="en-US" sz="2400">
                <a:solidFill>
                  <a:srgbClr val="7030A0"/>
                </a:solidFill>
                <a:latin typeface="黑体" panose="02010609060101010101" charset="-122"/>
                <a:ea typeface="黑体" panose="02010609060101010101" charset="-122"/>
              </a:rPr>
              <a:t>用符号准确划分下列句子的成分。</a:t>
            </a:r>
            <a:endParaRPr lang="zh-CN" altLang="en-US" sz="2400">
              <a:solidFill>
                <a:srgbClr val="7030A0"/>
              </a:solidFill>
              <a:latin typeface="黑体" panose="02010609060101010101" charset="-122"/>
              <a:ea typeface="黑体" panose="02010609060101010101" charset="-122"/>
            </a:endParaRPr>
          </a:p>
        </p:txBody>
      </p:sp>
      <p:sp>
        <p:nvSpPr>
          <p:cNvPr id="7" name="文本框 6"/>
          <p:cNvSpPr txBox="1"/>
          <p:nvPr/>
        </p:nvSpPr>
        <p:spPr>
          <a:xfrm>
            <a:off x="555625" y="2145030"/>
            <a:ext cx="7832725" cy="953135"/>
          </a:xfrm>
          <a:prstGeom prst="rect">
            <a:avLst/>
          </a:prstGeom>
          <a:noFill/>
        </p:spPr>
        <p:txBody>
          <a:bodyPr wrap="square" rtlCol="0">
            <a:spAutoFit/>
          </a:bodyPr>
          <a:p>
            <a:r>
              <a:rPr lang="zh-CN" altLang="en-US" sz="2800"/>
              <a:t>（1）我国桥梁事业的飞跃发展，表明了我国社会主义制度的无比优越。</a:t>
            </a:r>
            <a:endParaRPr lang="zh-CN" altLang="en-US" sz="2800"/>
          </a:p>
        </p:txBody>
      </p:sp>
      <p:sp>
        <p:nvSpPr>
          <p:cNvPr id="9" name="文本框 8"/>
          <p:cNvSpPr txBox="1"/>
          <p:nvPr/>
        </p:nvSpPr>
        <p:spPr>
          <a:xfrm>
            <a:off x="132715" y="3816350"/>
            <a:ext cx="8355330" cy="953135"/>
          </a:xfrm>
          <a:prstGeom prst="rect">
            <a:avLst/>
          </a:prstGeom>
          <a:noFill/>
        </p:spPr>
        <p:txBody>
          <a:bodyPr wrap="square" rtlCol="0">
            <a:spAutoFit/>
          </a:bodyPr>
          <a:p>
            <a:r>
              <a:rPr lang="zh-CN" altLang="en-US" sz="2800"/>
              <a:t>（1）    我国桥梁事业的    </a:t>
            </a:r>
            <a:r>
              <a:rPr lang="zh-CN" altLang="en-US" sz="2800" u="dbl">
                <a:solidFill>
                  <a:schemeClr val="tx1"/>
                </a:solidFill>
                <a:uFill>
                  <a:solidFill>
                    <a:srgbClr val="FF3300"/>
                  </a:solidFill>
                </a:uFill>
              </a:rPr>
              <a:t>飞跃发展</a:t>
            </a:r>
            <a:r>
              <a:rPr lang="zh-CN" altLang="en-US" sz="2800"/>
              <a:t>，     </a:t>
            </a:r>
            <a:r>
              <a:rPr lang="zh-CN" altLang="en-US" sz="2800" u="heavy">
                <a:solidFill>
                  <a:schemeClr val="tx1"/>
                </a:solidFill>
                <a:uFill>
                  <a:solidFill>
                    <a:srgbClr val="FF3300"/>
                  </a:solidFill>
                </a:uFill>
              </a:rPr>
              <a:t>表明</a:t>
            </a:r>
            <a:r>
              <a:rPr lang="zh-CN" altLang="en-US" sz="2800"/>
              <a:t>了   我国社会主义制度的无比      </a:t>
            </a:r>
            <a:r>
              <a:rPr lang="zh-CN" altLang="en-US" sz="2800" u="wavy">
                <a:solidFill>
                  <a:schemeClr val="tx1"/>
                </a:solidFill>
                <a:uFill>
                  <a:solidFill>
                    <a:srgbClr val="FF3300"/>
                  </a:solidFill>
                </a:uFill>
              </a:rPr>
              <a:t>优越</a:t>
            </a:r>
            <a:r>
              <a:rPr lang="zh-CN" altLang="en-US" sz="2800">
                <a:solidFill>
                  <a:schemeClr val="tx1"/>
                </a:solidFill>
                <a:uFill>
                  <a:solidFill>
                    <a:srgbClr val="FF3300"/>
                  </a:solidFill>
                </a:uFill>
              </a:rPr>
              <a:t>      </a:t>
            </a:r>
            <a:r>
              <a:rPr lang="zh-CN" altLang="en-US" sz="2800"/>
              <a:t>。</a:t>
            </a:r>
            <a:endParaRPr lang="zh-CN" altLang="en-US" sz="2800"/>
          </a:p>
        </p:txBody>
      </p:sp>
      <p:sp>
        <p:nvSpPr>
          <p:cNvPr id="27" name="矩形 26"/>
          <p:cNvSpPr/>
          <p:nvPr/>
        </p:nvSpPr>
        <p:spPr>
          <a:xfrm>
            <a:off x="5953125" y="3756343"/>
            <a:ext cx="641350" cy="641350"/>
          </a:xfrm>
          <a:prstGeom prst="rect">
            <a:avLst/>
          </a:prstGeom>
          <a:noFill/>
          <a:ln w="9525">
            <a:noFill/>
          </a:ln>
        </p:spPr>
        <p:txBody>
          <a:bodyPr wrap="none" anchor="ctr">
            <a:spAutoFit/>
          </a:bodyPr>
          <a:p>
            <a:r>
              <a:rPr lang="en-US" altLang="zh-CN" sz="3600" b="1">
                <a:solidFill>
                  <a:srgbClr val="00FFFF"/>
                </a:solidFill>
                <a:latin typeface="Arial" panose="020B0604020202020204" pitchFamily="34" charset="0"/>
                <a:ea typeface="宋体" panose="02010600030101010101" pitchFamily="2" charset="-122"/>
              </a:rPr>
              <a:t>‖</a:t>
            </a:r>
            <a:endParaRPr lang="en-US" altLang="zh-CN" sz="3600" b="1">
              <a:solidFill>
                <a:srgbClr val="00FFFF"/>
              </a:solidFill>
              <a:latin typeface="Arial" panose="020B0604020202020204" pitchFamily="34" charset="0"/>
              <a:ea typeface="宋体" panose="02010600030101010101" pitchFamily="2" charset="-122"/>
            </a:endParaRPr>
          </a:p>
        </p:txBody>
      </p:sp>
      <p:sp>
        <p:nvSpPr>
          <p:cNvPr id="11" name="文本框 10"/>
          <p:cNvSpPr txBox="1"/>
          <p:nvPr/>
        </p:nvSpPr>
        <p:spPr>
          <a:xfrm>
            <a:off x="1020445" y="3816350"/>
            <a:ext cx="55880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2" name="文本框 11"/>
          <p:cNvSpPr txBox="1"/>
          <p:nvPr/>
        </p:nvSpPr>
        <p:spPr>
          <a:xfrm>
            <a:off x="4063365" y="3848100"/>
            <a:ext cx="30861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4" name="文本框 13"/>
          <p:cNvSpPr txBox="1"/>
          <p:nvPr/>
        </p:nvSpPr>
        <p:spPr>
          <a:xfrm>
            <a:off x="7855585" y="3848100"/>
            <a:ext cx="46101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5" name="文本框 14"/>
          <p:cNvSpPr txBox="1"/>
          <p:nvPr/>
        </p:nvSpPr>
        <p:spPr>
          <a:xfrm>
            <a:off x="4230370" y="4247515"/>
            <a:ext cx="48323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animBg="1"/>
      <p:bldP spid="7" grpId="0"/>
      <p:bldP spid="9" grpId="0"/>
      <p:bldP spid="27" grpId="0"/>
      <p:bldP spid="11" grpId="0"/>
      <p:bldP spid="12" grpId="0"/>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344995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1198245" y="1417955"/>
            <a:ext cx="7035800" cy="521970"/>
          </a:xfrm>
          <a:prstGeom prst="rect">
            <a:avLst/>
          </a:prstGeom>
          <a:noFill/>
        </p:spPr>
        <p:txBody>
          <a:bodyPr wrap="square" rtlCol="0">
            <a:spAutoFit/>
          </a:bodyPr>
          <a:p>
            <a:r>
              <a:rPr lang="zh-CN" altLang="en-US" sz="2800" b="1" dirty="0">
                <a:solidFill>
                  <a:srgbClr val="FF0000"/>
                </a:solidFill>
                <a:latin typeface="华文细黑" charset="-122"/>
                <a:ea typeface="华文细黑" charset="-122"/>
                <a:sym typeface="+mn-ea"/>
              </a:rPr>
              <a:t>例句</a:t>
            </a:r>
            <a:r>
              <a:rPr lang="en-US" altLang="zh-CN" sz="2800" b="1" dirty="0">
                <a:solidFill>
                  <a:srgbClr val="FF0000"/>
                </a:solidFill>
                <a:latin typeface="华文细黑" charset="-122"/>
                <a:ea typeface="华文细黑" charset="-122"/>
                <a:sym typeface="+mn-ea"/>
              </a:rPr>
              <a:t>11</a:t>
            </a:r>
            <a:r>
              <a:rPr lang="zh-CN" altLang="en-US" sz="2800" b="1" dirty="0">
                <a:solidFill>
                  <a:srgbClr val="FF0000"/>
                </a:solidFill>
                <a:latin typeface="华文细黑" charset="-122"/>
                <a:ea typeface="华文细黑" charset="-122"/>
                <a:sym typeface="+mn-ea"/>
              </a:rPr>
              <a:t>、练体育的他身体非常健康。</a:t>
            </a:r>
            <a:endParaRPr lang="zh-CN" altLang="en-US" sz="2800"/>
          </a:p>
        </p:txBody>
      </p:sp>
      <p:sp>
        <p:nvSpPr>
          <p:cNvPr id="8" name="文本框 7"/>
          <p:cNvSpPr txBox="1"/>
          <p:nvPr/>
        </p:nvSpPr>
        <p:spPr>
          <a:xfrm>
            <a:off x="1325245" y="2510155"/>
            <a:ext cx="7035800" cy="521970"/>
          </a:xfrm>
          <a:prstGeom prst="rect">
            <a:avLst/>
          </a:prstGeom>
          <a:noFill/>
        </p:spPr>
        <p:txBody>
          <a:bodyPr wrap="square" rtlCol="0">
            <a:spAutoFit/>
          </a:bodyPr>
          <a:p>
            <a:r>
              <a:rPr lang="zh-CN" altLang="en-US" sz="2800" b="1" dirty="0">
                <a:solidFill>
                  <a:srgbClr val="FF0000"/>
                </a:solidFill>
                <a:latin typeface="华文细黑" charset="-122"/>
                <a:ea typeface="华文细黑" charset="-122"/>
                <a:sym typeface="+mn-ea"/>
              </a:rPr>
              <a:t>例句</a:t>
            </a:r>
            <a:r>
              <a:rPr lang="en-US" altLang="zh-CN" sz="2800" b="1" dirty="0">
                <a:solidFill>
                  <a:srgbClr val="FF0000"/>
                </a:solidFill>
                <a:latin typeface="华文细黑" charset="-122"/>
                <a:ea typeface="华文细黑" charset="-122"/>
                <a:sym typeface="+mn-ea"/>
              </a:rPr>
              <a:t>11</a:t>
            </a:r>
            <a:r>
              <a:rPr lang="zh-CN" altLang="en-US" sz="2800" b="1" dirty="0">
                <a:solidFill>
                  <a:srgbClr val="FF0000"/>
                </a:solidFill>
                <a:latin typeface="华文细黑" charset="-122"/>
                <a:ea typeface="华文细黑" charset="-122"/>
                <a:sym typeface="+mn-ea"/>
              </a:rPr>
              <a:t>、练体育的他身体非常健康。</a:t>
            </a:r>
            <a:endParaRPr lang="zh-CN" altLang="en-US" sz="2800"/>
          </a:p>
        </p:txBody>
      </p:sp>
      <p:sp>
        <p:nvSpPr>
          <p:cNvPr id="10" name="椭圆 9"/>
          <p:cNvSpPr/>
          <p:nvPr/>
        </p:nvSpPr>
        <p:spPr>
          <a:xfrm>
            <a:off x="4804410" y="2541270"/>
            <a:ext cx="708660" cy="490855"/>
          </a:xfrm>
          <a:prstGeom prst="ellipse">
            <a:avLst/>
          </a:prstGeom>
          <a:noFill/>
          <a:ln w="57150" cap="flat" cmpd="sng">
            <a:solidFill>
              <a:srgbClr val="6600FF"/>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3" name="椭圆 12"/>
          <p:cNvSpPr/>
          <p:nvPr/>
        </p:nvSpPr>
        <p:spPr>
          <a:xfrm>
            <a:off x="3519805" y="3736975"/>
            <a:ext cx="653415" cy="490855"/>
          </a:xfrm>
          <a:prstGeom prst="ellipse">
            <a:avLst/>
          </a:prstGeom>
          <a:noFill/>
          <a:ln w="57150" cap="flat" cmpd="sng">
            <a:solidFill>
              <a:srgbClr val="6600FF"/>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4" name="椭圆 13"/>
          <p:cNvSpPr/>
          <p:nvPr/>
        </p:nvSpPr>
        <p:spPr>
          <a:xfrm>
            <a:off x="6151880" y="2541270"/>
            <a:ext cx="708660" cy="490855"/>
          </a:xfrm>
          <a:prstGeom prst="ellipse">
            <a:avLst/>
          </a:prstGeom>
          <a:noFill/>
          <a:ln w="57150" cap="flat" cmpd="sng">
            <a:solidFill>
              <a:srgbClr val="6600FF"/>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6" name="文本框 15"/>
          <p:cNvSpPr txBox="1"/>
          <p:nvPr/>
        </p:nvSpPr>
        <p:spPr>
          <a:xfrm>
            <a:off x="1264285" y="4759960"/>
            <a:ext cx="6908165" cy="1198880"/>
          </a:xfrm>
          <a:prstGeom prst="rect">
            <a:avLst/>
          </a:prstGeom>
          <a:noFill/>
        </p:spPr>
        <p:txBody>
          <a:bodyPr wrap="square" rtlCol="0">
            <a:spAutoFit/>
          </a:bodyPr>
          <a:p>
            <a:r>
              <a:rPr lang="zh-CN" altLang="en-US" sz="3600" b="1" dirty="0">
                <a:solidFill>
                  <a:srgbClr val="0000CC"/>
                </a:solidFill>
                <a:latin typeface="华文细黑" charset="-122"/>
                <a:ea typeface="华文细黑" charset="-122"/>
                <a:sym typeface="+mn-ea"/>
              </a:rPr>
              <a:t>注意事项：</a:t>
            </a:r>
            <a:r>
              <a:rPr lang="zh-CN" altLang="en-US" sz="3600" b="1" u="sng" dirty="0">
                <a:solidFill>
                  <a:srgbClr val="FF0000"/>
                </a:solidFill>
                <a:latin typeface="华文细黑" charset="-122"/>
                <a:ea typeface="华文细黑" charset="-122"/>
                <a:sym typeface="+mn-ea"/>
              </a:rPr>
              <a:t>主谓短语作主谓语时只取其主干</a:t>
            </a:r>
            <a:r>
              <a:rPr lang="zh-CN" altLang="en-US" sz="3600" b="1" dirty="0">
                <a:solidFill>
                  <a:srgbClr val="0000CC"/>
                </a:solidFill>
                <a:latin typeface="华文细黑" charset="-122"/>
                <a:ea typeface="华文细黑" charset="-122"/>
                <a:sym typeface="+mn-ea"/>
              </a:rPr>
              <a:t>。</a:t>
            </a:r>
            <a:endParaRPr lang="zh-CN" altLang="en-US" sz="3600" b="1" u="sng" dirty="0">
              <a:solidFill>
                <a:srgbClr val="FF0000"/>
              </a:solidFill>
              <a:latin typeface="华文细黑" charset="-122"/>
              <a:ea typeface="华文细黑" charset="-122"/>
              <a:sym typeface="+mn-ea"/>
            </a:endParaRPr>
          </a:p>
        </p:txBody>
      </p:sp>
      <p:sp>
        <p:nvSpPr>
          <p:cNvPr id="17" name="文本框 16"/>
          <p:cNvSpPr txBox="1"/>
          <p:nvPr/>
        </p:nvSpPr>
        <p:spPr>
          <a:xfrm>
            <a:off x="1198245" y="3736975"/>
            <a:ext cx="6869430" cy="521970"/>
          </a:xfrm>
          <a:prstGeom prst="rect">
            <a:avLst/>
          </a:prstGeom>
          <a:noFill/>
        </p:spPr>
        <p:txBody>
          <a:bodyPr wrap="square" rtlCol="0">
            <a:spAutoFit/>
          </a:bodyPr>
          <a:p>
            <a:r>
              <a:rPr lang="zh-CN" altLang="en-US" sz="2800" dirty="0">
                <a:solidFill>
                  <a:schemeClr val="tx1"/>
                </a:solidFill>
                <a:latin typeface="华文细黑" charset="-122"/>
                <a:ea typeface="华文细黑" charset="-122"/>
                <a:sym typeface="+mn-ea"/>
              </a:rPr>
              <a:t>例句</a:t>
            </a:r>
            <a:r>
              <a:rPr lang="en-US" altLang="zh-CN" sz="2800" dirty="0">
                <a:solidFill>
                  <a:schemeClr val="tx1"/>
                </a:solidFill>
                <a:latin typeface="华文细黑" charset="-122"/>
                <a:ea typeface="华文细黑" charset="-122"/>
                <a:sym typeface="+mn-ea"/>
              </a:rPr>
              <a:t>12</a:t>
            </a:r>
            <a:r>
              <a:rPr lang="zh-CN" altLang="en-US" sz="2800" dirty="0">
                <a:solidFill>
                  <a:schemeClr val="tx1"/>
                </a:solidFill>
                <a:latin typeface="华文细黑" charset="-122"/>
                <a:ea typeface="华文细黑" charset="-122"/>
                <a:sym typeface="+mn-ea"/>
              </a:rPr>
              <a:t>、</a:t>
            </a:r>
            <a:r>
              <a:rPr lang="zh-CN" altLang="en-US" sz="2800" dirty="0">
                <a:solidFill>
                  <a:schemeClr val="tx1"/>
                </a:solidFill>
                <a:latin typeface="华文细黑" charset="-122"/>
                <a:ea typeface="华文细黑" charset="-122"/>
                <a:sym typeface="+mn-ea"/>
              </a:rPr>
              <a:t>他的性格很内向大家都知道。</a:t>
            </a:r>
            <a:endParaRPr lang="zh-CN" altLang="en-US" sz="2800" dirty="0">
              <a:solidFill>
                <a:schemeClr val="tx1"/>
              </a:solidFill>
              <a:latin typeface="华文细黑" charset="-122"/>
              <a:ea typeface="华文细黑" charset="-122"/>
              <a:sym typeface="+mn-ea"/>
            </a:endParaRPr>
          </a:p>
        </p:txBody>
      </p:sp>
      <p:sp>
        <p:nvSpPr>
          <p:cNvPr id="19" name="椭圆 18"/>
          <p:cNvSpPr/>
          <p:nvPr/>
        </p:nvSpPr>
        <p:spPr>
          <a:xfrm>
            <a:off x="4339590" y="2541270"/>
            <a:ext cx="464820" cy="490855"/>
          </a:xfrm>
          <a:prstGeom prst="ellipse">
            <a:avLst/>
          </a:prstGeom>
          <a:noFill/>
          <a:ln w="57150" cap="flat" cmpd="sng">
            <a:solidFill>
              <a:srgbClr val="6600FF"/>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21" name="椭圆 20"/>
          <p:cNvSpPr/>
          <p:nvPr/>
        </p:nvSpPr>
        <p:spPr>
          <a:xfrm>
            <a:off x="4636770" y="3736975"/>
            <a:ext cx="708660" cy="490855"/>
          </a:xfrm>
          <a:prstGeom prst="ellipse">
            <a:avLst/>
          </a:prstGeom>
          <a:noFill/>
          <a:ln w="57150" cap="flat" cmpd="sng">
            <a:solidFill>
              <a:srgbClr val="6600FF"/>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22" name="椭圆 21"/>
          <p:cNvSpPr/>
          <p:nvPr/>
        </p:nvSpPr>
        <p:spPr>
          <a:xfrm>
            <a:off x="5345430" y="3736975"/>
            <a:ext cx="708660" cy="490855"/>
          </a:xfrm>
          <a:prstGeom prst="ellipse">
            <a:avLst/>
          </a:prstGeom>
          <a:noFill/>
          <a:ln w="57150" cap="flat" cmpd="sng">
            <a:solidFill>
              <a:srgbClr val="6600FF"/>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23" name="椭圆 22"/>
          <p:cNvSpPr/>
          <p:nvPr/>
        </p:nvSpPr>
        <p:spPr>
          <a:xfrm>
            <a:off x="6467475" y="3705860"/>
            <a:ext cx="708660" cy="490855"/>
          </a:xfrm>
          <a:prstGeom prst="ellipse">
            <a:avLst/>
          </a:prstGeom>
          <a:noFill/>
          <a:ln w="57150" cap="flat" cmpd="sng">
            <a:solidFill>
              <a:srgbClr val="6600FF"/>
            </a:solidFill>
            <a:prstDash val="solid"/>
            <a:round/>
            <a:headEnd type="none" w="med" len="med"/>
            <a:tailEnd type="none" w="med" len="med"/>
          </a:ln>
        </p:spPr>
        <p:txBody>
          <a:bodyPr anchor="t"/>
          <a:p>
            <a:endParaRPr lang="zh-CN" altLang="en-US">
              <a:latin typeface="华文行楷" charset="-122"/>
              <a:ea typeface="华文行楷"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ppt_x"/>
                                          </p:val>
                                        </p:tav>
                                        <p:tav tm="100000">
                                          <p:val>
                                            <p:strVal val="#ppt_x"/>
                                          </p:val>
                                        </p:tav>
                                      </p:tavLst>
                                    </p:anim>
                                    <p:anim calcmode="lin" valueType="num">
                                      <p:cBhvr additive="base">
                                        <p:cTn id="5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ppt_x"/>
                                          </p:val>
                                        </p:tav>
                                        <p:tav tm="100000">
                                          <p:val>
                                            <p:strVal val="#ppt_x"/>
                                          </p:val>
                                        </p:tav>
                                      </p:tavLst>
                                    </p:anim>
                                    <p:anim calcmode="lin" valueType="num">
                                      <p:cBhvr additive="base">
                                        <p:cTn id="6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p:bldP spid="8" grpId="0"/>
      <p:bldP spid="19" grpId="0" animBg="1"/>
      <p:bldP spid="10" grpId="0" animBg="1"/>
      <p:bldP spid="14" grpId="0" animBg="1"/>
      <p:bldP spid="17" grpId="0"/>
      <p:bldP spid="13" grpId="0" animBg="1"/>
      <p:bldP spid="21" grpId="0" animBg="1"/>
      <p:bldP spid="22" grpId="0" animBg="1"/>
      <p:bldP spid="2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344995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1075690" y="2517775"/>
            <a:ext cx="5309870" cy="2030095"/>
          </a:xfrm>
          <a:prstGeom prst="rect">
            <a:avLst/>
          </a:prstGeom>
          <a:noFill/>
        </p:spPr>
        <p:txBody>
          <a:bodyPr wrap="square" rtlCol="0">
            <a:spAutoFit/>
          </a:bodyPr>
          <a:p>
            <a:pPr>
              <a:lnSpc>
                <a:spcPct val="150000"/>
              </a:lnSpc>
            </a:pPr>
            <a:r>
              <a:rPr lang="zh-CN" altLang="en-US" sz="2800" b="1" dirty="0">
                <a:solidFill>
                  <a:schemeClr val="tx1"/>
                </a:solidFill>
                <a:latin typeface="华文细黑" charset="-122"/>
                <a:ea typeface="华文细黑" charset="-122"/>
                <a:sym typeface="+mn-ea"/>
              </a:rPr>
              <a:t>例句</a:t>
            </a:r>
            <a:r>
              <a:rPr lang="en-US" altLang="zh-CN" sz="2800" b="1" dirty="0">
                <a:solidFill>
                  <a:schemeClr val="tx1"/>
                </a:solidFill>
                <a:latin typeface="华文细黑" charset="-122"/>
                <a:ea typeface="华文细黑" charset="-122"/>
                <a:sym typeface="+mn-ea"/>
              </a:rPr>
              <a:t>13</a:t>
            </a:r>
            <a:r>
              <a:rPr lang="zh-CN" altLang="en-US" sz="2800" b="1" dirty="0">
                <a:solidFill>
                  <a:schemeClr val="tx1"/>
                </a:solidFill>
                <a:latin typeface="华文细黑" charset="-122"/>
                <a:ea typeface="华文细黑" charset="-122"/>
                <a:sym typeface="+mn-ea"/>
              </a:rPr>
              <a:t>、奥楚蔑洛夫坚决地相信将军家的狗都是名贵的、纯种的狗。</a:t>
            </a:r>
            <a:endParaRPr lang="zh-CN" altLang="en-US" sz="2800" b="1" dirty="0">
              <a:solidFill>
                <a:schemeClr val="tx1"/>
              </a:solidFill>
              <a:latin typeface="华文细黑" charset="-122"/>
              <a:ea typeface="华文细黑" charset="-122"/>
              <a:sym typeface="+mn-ea"/>
            </a:endParaRPr>
          </a:p>
        </p:txBody>
      </p:sp>
      <p:sp>
        <p:nvSpPr>
          <p:cNvPr id="15" name="椭圆 14"/>
          <p:cNvSpPr/>
          <p:nvPr/>
        </p:nvSpPr>
        <p:spPr>
          <a:xfrm>
            <a:off x="2735580" y="2715260"/>
            <a:ext cx="1739900"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5" name="椭圆 4"/>
          <p:cNvSpPr/>
          <p:nvPr/>
        </p:nvSpPr>
        <p:spPr>
          <a:xfrm>
            <a:off x="5508625" y="2715260"/>
            <a:ext cx="87693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6" name="椭圆 5"/>
          <p:cNvSpPr/>
          <p:nvPr/>
        </p:nvSpPr>
        <p:spPr>
          <a:xfrm>
            <a:off x="868045" y="3358515"/>
            <a:ext cx="5162550" cy="11893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8202" name="圆角矩形标注 8201"/>
          <p:cNvSpPr/>
          <p:nvPr/>
        </p:nvSpPr>
        <p:spPr>
          <a:xfrm>
            <a:off x="3427095" y="721995"/>
            <a:ext cx="5334000" cy="3124200"/>
          </a:xfrm>
          <a:prstGeom prst="wedgeRoundRectCallout">
            <a:avLst>
              <a:gd name="adj1" fmla="val -43750"/>
              <a:gd name="adj2" fmla="val 67074"/>
              <a:gd name="adj3" fmla="val 16667"/>
            </a:avLst>
          </a:prstGeom>
          <a:solidFill>
            <a:srgbClr val="CCFFFF"/>
          </a:solidFill>
          <a:ln w="34925" cap="flat" cmpd="sng">
            <a:solidFill>
              <a:srgbClr val="0000CC"/>
            </a:solidFill>
            <a:prstDash val="solid"/>
            <a:miter/>
            <a:headEnd type="none" w="med" len="med"/>
            <a:tailEnd type="none" w="med" len="med"/>
          </a:ln>
        </p:spPr>
        <p:txBody>
          <a:bodyPr anchor="t"/>
          <a:p>
            <a:pPr>
              <a:lnSpc>
                <a:spcPct val="130000"/>
              </a:lnSpc>
            </a:pPr>
            <a:r>
              <a:rPr lang="zh-CN" altLang="en-US" sz="3200" b="1" dirty="0">
                <a:latin typeface="Arial" panose="020B0604020202020204" pitchFamily="34" charset="0"/>
              </a:rPr>
              <a:t>类似的作谓语的词语：</a:t>
            </a:r>
            <a:endParaRPr lang="zh-CN" altLang="en-US" sz="3200" b="1" dirty="0">
              <a:latin typeface="Arial" panose="020B0604020202020204" pitchFamily="34" charset="0"/>
            </a:endParaRPr>
          </a:p>
          <a:p>
            <a:pPr>
              <a:lnSpc>
                <a:spcPct val="130000"/>
              </a:lnSpc>
            </a:pPr>
            <a:r>
              <a:rPr lang="zh-CN" altLang="en-US" sz="3200" b="1" dirty="0">
                <a:solidFill>
                  <a:srgbClr val="FF0000"/>
                </a:solidFill>
                <a:latin typeface="Arial" panose="020B0604020202020204" pitchFamily="34" charset="0"/>
              </a:rPr>
              <a:t>希望、认为、表示</a:t>
            </a:r>
            <a:r>
              <a:rPr lang="zh-CN" altLang="en-US" dirty="0">
                <a:latin typeface="Arial" panose="020B0604020202020204" pitchFamily="34" charset="0"/>
              </a:rPr>
              <a:t> </a:t>
            </a:r>
            <a:r>
              <a:rPr lang="zh-CN" altLang="en-US" sz="3200" b="1" dirty="0">
                <a:solidFill>
                  <a:srgbClr val="FF0000"/>
                </a:solidFill>
                <a:latin typeface="Arial" panose="020B0604020202020204" pitchFamily="34" charset="0"/>
              </a:rPr>
              <a:t>、看见、证明、知道、喜欢、说明、觉得、反映、标志</a:t>
            </a:r>
            <a:r>
              <a:rPr lang="en-US" altLang="zh-CN" sz="3200" b="1">
                <a:solidFill>
                  <a:srgbClr val="FF0000"/>
                </a:solidFill>
                <a:latin typeface="Arial" panose="020B0604020202020204" pitchFamily="34" charset="0"/>
              </a:rPr>
              <a:t>…… </a:t>
            </a:r>
            <a:endParaRPr lang="en-US" altLang="zh-CN" sz="3200" b="1">
              <a:solidFill>
                <a:srgbClr val="FF0000"/>
              </a:solidFill>
              <a:latin typeface="Arial" panose="020B0604020202020204" pitchFamily="34" charset="0"/>
            </a:endParaRPr>
          </a:p>
        </p:txBody>
      </p:sp>
      <p:sp>
        <p:nvSpPr>
          <p:cNvPr id="8198" name="文本框 8197"/>
          <p:cNvSpPr txBox="1"/>
          <p:nvPr/>
        </p:nvSpPr>
        <p:spPr>
          <a:xfrm>
            <a:off x="701675" y="5319395"/>
            <a:ext cx="8686800" cy="645160"/>
          </a:xfrm>
          <a:prstGeom prst="rect">
            <a:avLst/>
          </a:prstGeom>
          <a:noFill/>
          <a:ln w="9525">
            <a:noFill/>
          </a:ln>
        </p:spPr>
        <p:txBody>
          <a:bodyPr anchor="t">
            <a:spAutoFit/>
          </a:bodyPr>
          <a:p>
            <a:pPr>
              <a:spcBef>
                <a:spcPct val="50000"/>
              </a:spcBef>
            </a:pPr>
            <a:r>
              <a:rPr lang="zh-CN" altLang="en-US" sz="3600" b="1" dirty="0">
                <a:solidFill>
                  <a:srgbClr val="0000CC"/>
                </a:solidFill>
                <a:latin typeface="华文细黑" charset="-122"/>
                <a:ea typeface="华文细黑" charset="-122"/>
              </a:rPr>
              <a:t>注意事项：</a:t>
            </a:r>
            <a:r>
              <a:rPr lang="zh-CN" altLang="en-US" sz="3600" dirty="0">
                <a:solidFill>
                  <a:srgbClr val="FF0000"/>
                </a:solidFill>
                <a:latin typeface="华文细黑" charset="-122"/>
                <a:ea typeface="华文细黑" charset="-122"/>
              </a:rPr>
              <a:t>主谓短语作宾语时全部保留</a:t>
            </a:r>
            <a:r>
              <a:rPr lang="zh-CN" altLang="en-US" sz="3600" b="1" dirty="0">
                <a:solidFill>
                  <a:srgbClr val="0000CC"/>
                </a:solidFill>
                <a:latin typeface="华文细黑" charset="-122"/>
                <a:ea typeface="华文细黑" charset="-122"/>
              </a:rPr>
              <a:t>。</a:t>
            </a:r>
            <a:endParaRPr lang="zh-CN" altLang="en-US" sz="3600" b="1" dirty="0">
              <a:solidFill>
                <a:srgbClr val="0000CC"/>
              </a:solidFill>
              <a:latin typeface="华文细黑" charset="-122"/>
              <a:ea typeface="华文细黑"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8198"/>
                                        </p:tgtEl>
                                        <p:attrNameLst>
                                          <p:attrName>style.visibility</p:attrName>
                                        </p:attrNameLst>
                                      </p:cBhvr>
                                      <p:to>
                                        <p:strVal val="visible"/>
                                      </p:to>
                                    </p:set>
                                    <p:anim calcmode="lin" valueType="num">
                                      <p:cBhvr>
                                        <p:cTn id="37" dur="500" fill="hold"/>
                                        <p:tgtEl>
                                          <p:spTgt spid="8198"/>
                                        </p:tgtEl>
                                        <p:attrNameLst>
                                          <p:attrName>ppt_w</p:attrName>
                                        </p:attrNameLst>
                                      </p:cBhvr>
                                      <p:tavLst>
                                        <p:tav tm="0">
                                          <p:val>
                                            <p:fltVal val="0.000000"/>
                                          </p:val>
                                        </p:tav>
                                        <p:tav tm="100000">
                                          <p:val>
                                            <p:strVal val="#ppt_w"/>
                                          </p:val>
                                        </p:tav>
                                      </p:tavLst>
                                    </p:anim>
                                    <p:anim calcmode="lin" valueType="num">
                                      <p:cBhvr>
                                        <p:cTn id="38" dur="500" fill="hold"/>
                                        <p:tgtEl>
                                          <p:spTgt spid="8198"/>
                                        </p:tgtEl>
                                        <p:attrNameLst>
                                          <p:attrName>ppt_h</p:attrName>
                                        </p:attrNameLst>
                                      </p:cBhvr>
                                      <p:tavLst>
                                        <p:tav tm="0">
                                          <p:val>
                                            <p:fltVal val="0.00000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202"/>
                                        </p:tgtEl>
                                        <p:attrNameLst>
                                          <p:attrName>style.visibility</p:attrName>
                                        </p:attrNameLst>
                                      </p:cBhvr>
                                      <p:to>
                                        <p:strVal val="visible"/>
                                      </p:to>
                                    </p:set>
                                    <p:anim calcmode="lin" valueType="num">
                                      <p:cBhvr additive="base">
                                        <p:cTn id="43" dur="500" fill="hold"/>
                                        <p:tgtEl>
                                          <p:spTgt spid="8202"/>
                                        </p:tgtEl>
                                        <p:attrNameLst>
                                          <p:attrName>ppt_x</p:attrName>
                                        </p:attrNameLst>
                                      </p:cBhvr>
                                      <p:tavLst>
                                        <p:tav tm="0">
                                          <p:val>
                                            <p:strVal val="#ppt_x"/>
                                          </p:val>
                                        </p:tav>
                                        <p:tav tm="100000">
                                          <p:val>
                                            <p:strVal val="#ppt_x"/>
                                          </p:val>
                                        </p:tav>
                                      </p:tavLst>
                                    </p:anim>
                                    <p:anim calcmode="lin" valueType="num">
                                      <p:cBhvr additive="base">
                                        <p:cTn id="44" dur="500" fill="hold"/>
                                        <p:tgtEl>
                                          <p:spTgt spid="82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p:bldP spid="15" grpId="0" animBg="1"/>
      <p:bldP spid="5" grpId="0" animBg="1"/>
      <p:bldP spid="6" grpId="0" animBg="1"/>
      <p:bldP spid="8198" grpId="0"/>
      <p:bldP spid="820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1405890" cy="107632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实战演练</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4" name="文本框 3"/>
          <p:cNvSpPr txBox="1"/>
          <p:nvPr/>
        </p:nvSpPr>
        <p:spPr>
          <a:xfrm>
            <a:off x="828040" y="1940560"/>
            <a:ext cx="7272655" cy="3969385"/>
          </a:xfrm>
          <a:prstGeom prst="rect">
            <a:avLst/>
          </a:prstGeom>
          <a:noFill/>
        </p:spPr>
        <p:txBody>
          <a:bodyPr wrap="square" rtlCol="0">
            <a:spAutoFit/>
          </a:bodyPr>
          <a:p>
            <a:pPr>
              <a:lnSpc>
                <a:spcPct val="150000"/>
              </a:lnSpc>
            </a:pPr>
            <a:r>
              <a:rPr lang="zh-CN" altLang="en-US" sz="2800"/>
              <a:t>1、时至今日，王阳明的思想还在继续支配着一些中国读书人的头脑。</a:t>
            </a:r>
            <a:endParaRPr lang="zh-CN" altLang="en-US" sz="2800"/>
          </a:p>
          <a:p>
            <a:pPr>
              <a:lnSpc>
                <a:spcPct val="150000"/>
              </a:lnSpc>
            </a:pPr>
            <a:r>
              <a:rPr lang="zh-CN" altLang="en-US" sz="2800"/>
              <a:t>2、桥的主要设计者李春就是一位杰出的工匠。</a:t>
            </a:r>
            <a:endParaRPr lang="zh-CN" altLang="en-US" sz="2800"/>
          </a:p>
          <a:p>
            <a:pPr>
              <a:lnSpc>
                <a:spcPct val="150000"/>
              </a:lnSpc>
            </a:pPr>
            <a:r>
              <a:rPr lang="zh-CN" altLang="en-US" sz="2800"/>
              <a:t>3、花香鸟语、草长莺飞都是大自然的语言。</a:t>
            </a:r>
            <a:endParaRPr lang="zh-CN" altLang="en-US" sz="2800"/>
          </a:p>
          <a:p>
            <a:pPr>
              <a:lnSpc>
                <a:spcPct val="150000"/>
              </a:lnSpc>
            </a:pPr>
            <a:r>
              <a:rPr lang="zh-CN" altLang="en-US" sz="2800"/>
              <a:t>4、深蓝的天空中挂着一轮金黄的圆月。</a:t>
            </a:r>
            <a:endParaRPr lang="zh-CN" altLang="en-US" sz="2800"/>
          </a:p>
          <a:p>
            <a:pPr>
              <a:lnSpc>
                <a:spcPct val="150000"/>
              </a:lnSpc>
            </a:pPr>
            <a:r>
              <a:rPr lang="zh-CN" altLang="en-US" sz="2800"/>
              <a:t>5、立春过后，大地逐渐从沉睡中苏醒过来。</a:t>
            </a:r>
            <a:endParaRPr lang="zh-CN" altLang="en-US" sz="2800"/>
          </a:p>
        </p:txBody>
      </p:sp>
      <p:sp>
        <p:nvSpPr>
          <p:cNvPr id="15" name="椭圆 14"/>
          <p:cNvSpPr/>
          <p:nvPr/>
        </p:nvSpPr>
        <p:spPr>
          <a:xfrm>
            <a:off x="5930265" y="5419090"/>
            <a:ext cx="104076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6" name="椭圆 5"/>
          <p:cNvSpPr/>
          <p:nvPr/>
        </p:nvSpPr>
        <p:spPr>
          <a:xfrm>
            <a:off x="4528820" y="2089150"/>
            <a:ext cx="84772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7" name="椭圆 6"/>
          <p:cNvSpPr/>
          <p:nvPr/>
        </p:nvSpPr>
        <p:spPr>
          <a:xfrm>
            <a:off x="6679565" y="2089150"/>
            <a:ext cx="104076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8" name="椭圆 7"/>
          <p:cNvSpPr/>
          <p:nvPr/>
        </p:nvSpPr>
        <p:spPr>
          <a:xfrm>
            <a:off x="3716020" y="2747010"/>
            <a:ext cx="104076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9" name="椭圆 8"/>
          <p:cNvSpPr/>
          <p:nvPr/>
        </p:nvSpPr>
        <p:spPr>
          <a:xfrm>
            <a:off x="3809365" y="3439160"/>
            <a:ext cx="859155" cy="44513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0" name="椭圆 9"/>
          <p:cNvSpPr/>
          <p:nvPr/>
        </p:nvSpPr>
        <p:spPr>
          <a:xfrm>
            <a:off x="5001895" y="3439160"/>
            <a:ext cx="374650"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1" name="椭圆 10"/>
          <p:cNvSpPr/>
          <p:nvPr/>
        </p:nvSpPr>
        <p:spPr>
          <a:xfrm>
            <a:off x="7059930" y="3393440"/>
            <a:ext cx="104076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2" name="椭圆 11"/>
          <p:cNvSpPr/>
          <p:nvPr/>
        </p:nvSpPr>
        <p:spPr>
          <a:xfrm>
            <a:off x="1459865" y="3930015"/>
            <a:ext cx="3208020" cy="67246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3" name="椭圆 12"/>
          <p:cNvSpPr/>
          <p:nvPr/>
        </p:nvSpPr>
        <p:spPr>
          <a:xfrm>
            <a:off x="5001260" y="4111625"/>
            <a:ext cx="50101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4" name="椭圆 13"/>
          <p:cNvSpPr/>
          <p:nvPr/>
        </p:nvSpPr>
        <p:spPr>
          <a:xfrm>
            <a:off x="6679565" y="4020820"/>
            <a:ext cx="104076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6" name="椭圆 15"/>
          <p:cNvSpPr/>
          <p:nvPr/>
        </p:nvSpPr>
        <p:spPr>
          <a:xfrm>
            <a:off x="3018790" y="5419090"/>
            <a:ext cx="104076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7" name="椭圆 16"/>
          <p:cNvSpPr/>
          <p:nvPr/>
        </p:nvSpPr>
        <p:spPr>
          <a:xfrm>
            <a:off x="2543810" y="4721225"/>
            <a:ext cx="104076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8" name="椭圆 17"/>
          <p:cNvSpPr/>
          <p:nvPr/>
        </p:nvSpPr>
        <p:spPr>
          <a:xfrm>
            <a:off x="3627120" y="4721225"/>
            <a:ext cx="66611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9" name="椭圆 18"/>
          <p:cNvSpPr/>
          <p:nvPr/>
        </p:nvSpPr>
        <p:spPr>
          <a:xfrm>
            <a:off x="6019165" y="4721225"/>
            <a:ext cx="104076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ppt_x"/>
                                          </p:val>
                                        </p:tav>
                                        <p:tav tm="100000">
                                          <p:val>
                                            <p:strVal val="#ppt_x"/>
                                          </p:val>
                                        </p:tav>
                                      </p:tavLst>
                                    </p:anim>
                                    <p:anim calcmode="lin" valueType="num">
                                      <p:cBhvr additive="base">
                                        <p:cTn id="6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500" fill="hold"/>
                                        <p:tgtEl>
                                          <p:spTgt spid="17"/>
                                        </p:tgtEl>
                                        <p:attrNameLst>
                                          <p:attrName>ppt_x</p:attrName>
                                        </p:attrNameLst>
                                      </p:cBhvr>
                                      <p:tavLst>
                                        <p:tav tm="0">
                                          <p:val>
                                            <p:strVal val="#ppt_x"/>
                                          </p:val>
                                        </p:tav>
                                        <p:tav tm="100000">
                                          <p:val>
                                            <p:strVal val="#ppt_x"/>
                                          </p:val>
                                        </p:tav>
                                      </p:tavLst>
                                    </p:anim>
                                    <p:anim calcmode="lin" valueType="num">
                                      <p:cBhvr additive="base">
                                        <p:cTn id="7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ppt_x"/>
                                          </p:val>
                                        </p:tav>
                                        <p:tav tm="100000">
                                          <p:val>
                                            <p:strVal val="#ppt_x"/>
                                          </p:val>
                                        </p:tav>
                                      </p:tavLst>
                                    </p:anim>
                                    <p:anim calcmode="lin" valueType="num">
                                      <p:cBhvr additive="base">
                                        <p:cTn id="8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fill="hold"/>
                                        <p:tgtEl>
                                          <p:spTgt spid="19"/>
                                        </p:tgtEl>
                                        <p:attrNameLst>
                                          <p:attrName>ppt_x</p:attrName>
                                        </p:attrNameLst>
                                      </p:cBhvr>
                                      <p:tavLst>
                                        <p:tav tm="0">
                                          <p:val>
                                            <p:strVal val="#ppt_x"/>
                                          </p:val>
                                        </p:tav>
                                        <p:tav tm="100000">
                                          <p:val>
                                            <p:strVal val="#ppt_x"/>
                                          </p:val>
                                        </p:tav>
                                      </p:tavLst>
                                    </p:anim>
                                    <p:anim calcmode="lin" valueType="num">
                                      <p:cBhvr additive="base">
                                        <p:cTn id="8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additive="base">
                                        <p:cTn id="91" dur="500" fill="hold"/>
                                        <p:tgtEl>
                                          <p:spTgt spid="16"/>
                                        </p:tgtEl>
                                        <p:attrNameLst>
                                          <p:attrName>ppt_x</p:attrName>
                                        </p:attrNameLst>
                                      </p:cBhvr>
                                      <p:tavLst>
                                        <p:tav tm="0">
                                          <p:val>
                                            <p:strVal val="#ppt_x"/>
                                          </p:val>
                                        </p:tav>
                                        <p:tav tm="100000">
                                          <p:val>
                                            <p:strVal val="#ppt_x"/>
                                          </p:val>
                                        </p:tav>
                                      </p:tavLst>
                                    </p:anim>
                                    <p:anim calcmode="lin" valueType="num">
                                      <p:cBhvr additive="base">
                                        <p:cTn id="9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5"/>
                                        </p:tgtEl>
                                        <p:attrNameLst>
                                          <p:attrName>style.visibility</p:attrName>
                                        </p:attrNameLst>
                                      </p:cBhvr>
                                      <p:to>
                                        <p:strVal val="visible"/>
                                      </p:to>
                                    </p:set>
                                    <p:anim calcmode="lin" valueType="num">
                                      <p:cBhvr additive="base">
                                        <p:cTn id="97" dur="500" fill="hold"/>
                                        <p:tgtEl>
                                          <p:spTgt spid="15"/>
                                        </p:tgtEl>
                                        <p:attrNameLst>
                                          <p:attrName>ppt_x</p:attrName>
                                        </p:attrNameLst>
                                      </p:cBhvr>
                                      <p:tavLst>
                                        <p:tav tm="0">
                                          <p:val>
                                            <p:strVal val="#ppt_x"/>
                                          </p:val>
                                        </p:tav>
                                        <p:tav tm="100000">
                                          <p:val>
                                            <p:strVal val="#ppt_x"/>
                                          </p:val>
                                        </p:tav>
                                      </p:tavLst>
                                    </p:anim>
                                    <p:anim calcmode="lin" valueType="num">
                                      <p:cBhvr additive="base">
                                        <p:cTn id="9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6" grpId="0" animBg="1"/>
      <p:bldP spid="7" grpId="0" animBg="1"/>
      <p:bldP spid="8" grpId="0" animBg="1"/>
      <p:bldP spid="9" grpId="0" animBg="1"/>
      <p:bldP spid="10" grpId="0" animBg="1"/>
      <p:bldP spid="11" grpId="0" animBg="1"/>
      <p:bldP spid="12" grpId="0" animBg="1"/>
      <p:bldP spid="13" grpId="0" animBg="1"/>
      <p:bldP spid="14" grpId="0" animBg="1"/>
      <p:bldP spid="17" grpId="0" animBg="1"/>
      <p:bldP spid="18" grpId="0" animBg="1"/>
      <p:bldP spid="19" grpId="0" animBg="1"/>
      <p:bldP spid="16" grpId="0" animBg="1"/>
      <p:bldP spid="1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635"/>
            <a:ext cx="9144000" cy="6858000"/>
          </a:xfrm>
          <a:prstGeom prst="rect">
            <a:avLst/>
          </a:prstGeom>
          <a:noFill/>
          <a:ln w="9525">
            <a:noFill/>
          </a:ln>
        </p:spPr>
      </p:pic>
      <p:sp>
        <p:nvSpPr>
          <p:cNvPr id="3" name="矩形 2"/>
          <p:cNvSpPr/>
          <p:nvPr/>
        </p:nvSpPr>
        <p:spPr>
          <a:xfrm>
            <a:off x="247650" y="138430"/>
            <a:ext cx="272224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680720" y="1121410"/>
            <a:ext cx="7642225" cy="4615815"/>
          </a:xfrm>
          <a:prstGeom prst="rect">
            <a:avLst/>
          </a:prstGeom>
          <a:noFill/>
        </p:spPr>
        <p:txBody>
          <a:bodyPr wrap="square" rtlCol="0">
            <a:spAutoFit/>
          </a:bodyPr>
          <a:p>
            <a:pPr>
              <a:lnSpc>
                <a:spcPct val="150000"/>
              </a:lnSpc>
            </a:pPr>
            <a:r>
              <a:rPr lang="zh-CN" altLang="en-US" sz="2800"/>
              <a:t>6、</a:t>
            </a:r>
            <a:r>
              <a:rPr lang="en-US" altLang="zh-CN" sz="2800" b="1">
                <a:solidFill>
                  <a:schemeClr val="tx1">
                    <a:lumMod val="50000"/>
                  </a:schemeClr>
                </a:solidFill>
                <a:latin typeface="宋体" panose="02010600030101010101" pitchFamily="2" charset="-122"/>
                <a:sym typeface="+mn-ea"/>
              </a:rPr>
              <a:t>这时，早就在附近等待的一艘快艇如离舷之箭向前方开进。</a:t>
            </a:r>
            <a:r>
              <a:rPr lang="zh-CN" altLang="en-US" sz="2800"/>
              <a:t>。</a:t>
            </a:r>
            <a:endParaRPr lang="zh-CN" altLang="en-US" sz="2800"/>
          </a:p>
          <a:p>
            <a:pPr>
              <a:lnSpc>
                <a:spcPct val="150000"/>
              </a:lnSpc>
            </a:pPr>
            <a:r>
              <a:rPr lang="zh-CN" altLang="en-US" sz="2800"/>
              <a:t>7、马克思认为知识是进行斗争和为无产阶级解放事业服务的手段。</a:t>
            </a:r>
            <a:endParaRPr lang="zh-CN" altLang="en-US" sz="2800"/>
          </a:p>
          <a:p>
            <a:pPr>
              <a:lnSpc>
                <a:spcPct val="150000"/>
              </a:lnSpc>
            </a:pPr>
            <a:r>
              <a:rPr lang="zh-CN" altLang="en-US" sz="2800"/>
              <a:t>8、蔡伦出生在一个贫苦的铁匠家里。</a:t>
            </a:r>
            <a:endParaRPr lang="zh-CN" altLang="en-US" sz="2800"/>
          </a:p>
          <a:p>
            <a:pPr>
              <a:lnSpc>
                <a:spcPct val="150000"/>
              </a:lnSpc>
            </a:pPr>
            <a:r>
              <a:rPr lang="zh-CN" altLang="en-US" sz="2800"/>
              <a:t>9、汽车在望不到边际的高原上奔驰。</a:t>
            </a:r>
            <a:endParaRPr lang="zh-CN" altLang="en-US" sz="2800"/>
          </a:p>
          <a:p>
            <a:pPr>
              <a:lnSpc>
                <a:spcPct val="150000"/>
              </a:lnSpc>
            </a:pPr>
            <a:r>
              <a:rPr lang="zh-CN" altLang="en-US" sz="2800"/>
              <a:t>10、通话时，我就坐在离电话机不远的椅子上。</a:t>
            </a:r>
            <a:endParaRPr lang="zh-CN" altLang="en-US" sz="2800"/>
          </a:p>
        </p:txBody>
      </p:sp>
      <p:sp>
        <p:nvSpPr>
          <p:cNvPr id="6" name="椭圆 5"/>
          <p:cNvSpPr/>
          <p:nvPr/>
        </p:nvSpPr>
        <p:spPr>
          <a:xfrm>
            <a:off x="3575050" y="5100955"/>
            <a:ext cx="56451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5" name="椭圆 4"/>
          <p:cNvSpPr/>
          <p:nvPr/>
        </p:nvSpPr>
        <p:spPr>
          <a:xfrm>
            <a:off x="2315210" y="2580005"/>
            <a:ext cx="84772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7" name="椭圆 6"/>
          <p:cNvSpPr/>
          <p:nvPr/>
        </p:nvSpPr>
        <p:spPr>
          <a:xfrm>
            <a:off x="5916295" y="1296035"/>
            <a:ext cx="84772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8" name="椭圆 7"/>
          <p:cNvSpPr/>
          <p:nvPr/>
        </p:nvSpPr>
        <p:spPr>
          <a:xfrm>
            <a:off x="1467485" y="2580005"/>
            <a:ext cx="84772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9" name="椭圆 8"/>
          <p:cNvSpPr/>
          <p:nvPr/>
        </p:nvSpPr>
        <p:spPr>
          <a:xfrm>
            <a:off x="2207260" y="1852295"/>
            <a:ext cx="84772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0" name="椭圆 9"/>
          <p:cNvSpPr/>
          <p:nvPr/>
        </p:nvSpPr>
        <p:spPr>
          <a:xfrm>
            <a:off x="3302635" y="2580005"/>
            <a:ext cx="5019675" cy="126301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1" name="椭圆 10"/>
          <p:cNvSpPr/>
          <p:nvPr/>
        </p:nvSpPr>
        <p:spPr>
          <a:xfrm>
            <a:off x="1184910" y="3843020"/>
            <a:ext cx="84772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2" name="椭圆 11"/>
          <p:cNvSpPr/>
          <p:nvPr/>
        </p:nvSpPr>
        <p:spPr>
          <a:xfrm>
            <a:off x="2032635" y="3916680"/>
            <a:ext cx="84772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3" name="椭圆 12"/>
          <p:cNvSpPr/>
          <p:nvPr/>
        </p:nvSpPr>
        <p:spPr>
          <a:xfrm>
            <a:off x="1184910" y="4610100"/>
            <a:ext cx="84772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4" name="椭圆 13"/>
          <p:cNvSpPr/>
          <p:nvPr/>
        </p:nvSpPr>
        <p:spPr>
          <a:xfrm>
            <a:off x="5505450" y="4496435"/>
            <a:ext cx="84772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5" name="椭圆 14"/>
          <p:cNvSpPr/>
          <p:nvPr/>
        </p:nvSpPr>
        <p:spPr>
          <a:xfrm>
            <a:off x="2879725" y="5100955"/>
            <a:ext cx="42227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ppt_x"/>
                                          </p:val>
                                        </p:tav>
                                        <p:tav tm="100000">
                                          <p:val>
                                            <p:strVal val="#ppt_x"/>
                                          </p:val>
                                        </p:tav>
                                      </p:tavLst>
                                    </p:anim>
                                    <p:anim calcmode="lin" valueType="num">
                                      <p:cBhvr additive="base">
                                        <p:cTn id="6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ppt_x"/>
                                          </p:val>
                                        </p:tav>
                                        <p:tav tm="100000">
                                          <p:val>
                                            <p:strVal val="#ppt_x"/>
                                          </p:val>
                                        </p:tav>
                                      </p:tavLst>
                                    </p:anim>
                                    <p:anim calcmode="lin" valueType="num">
                                      <p:cBhvr additive="base">
                                        <p:cTn id="7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6"/>
                                        </p:tgtEl>
                                        <p:attrNameLst>
                                          <p:attrName>style.visibility</p:attrName>
                                        </p:attrNameLst>
                                      </p:cBhvr>
                                      <p:to>
                                        <p:strVal val="visible"/>
                                      </p:to>
                                    </p:set>
                                    <p:anim calcmode="lin" valueType="num">
                                      <p:cBhvr additive="base">
                                        <p:cTn id="79" dur="500" fill="hold"/>
                                        <p:tgtEl>
                                          <p:spTgt spid="6"/>
                                        </p:tgtEl>
                                        <p:attrNameLst>
                                          <p:attrName>ppt_x</p:attrName>
                                        </p:attrNameLst>
                                      </p:cBhvr>
                                      <p:tavLst>
                                        <p:tav tm="0">
                                          <p:val>
                                            <p:strVal val="#ppt_x"/>
                                          </p:val>
                                        </p:tav>
                                        <p:tav tm="100000">
                                          <p:val>
                                            <p:strVal val="#ppt_x"/>
                                          </p:val>
                                        </p:tav>
                                      </p:tavLst>
                                    </p:anim>
                                    <p:anim calcmode="lin" valueType="num">
                                      <p:cBhvr additive="base">
                                        <p:cTn id="8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p:bldP spid="7" grpId="0" animBg="1"/>
      <p:bldP spid="9" grpId="0" animBg="1"/>
      <p:bldP spid="8" grpId="0" animBg="1"/>
      <p:bldP spid="5" grpId="0" animBg="1"/>
      <p:bldP spid="10" grpId="0" animBg="1"/>
      <p:bldP spid="11" grpId="0" animBg="1"/>
      <p:bldP spid="12" grpId="0" animBg="1"/>
      <p:bldP spid="13" grpId="0" animBg="1"/>
      <p:bldP spid="14" grpId="0" animBg="1"/>
      <p:bldP spid="15" grpId="0" animBg="1"/>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635"/>
            <a:ext cx="9144000" cy="6858000"/>
          </a:xfrm>
          <a:prstGeom prst="rect">
            <a:avLst/>
          </a:prstGeom>
          <a:noFill/>
          <a:ln w="9525">
            <a:noFill/>
          </a:ln>
        </p:spPr>
      </p:pic>
      <p:sp>
        <p:nvSpPr>
          <p:cNvPr id="3" name="矩形 2"/>
          <p:cNvSpPr/>
          <p:nvPr/>
        </p:nvSpPr>
        <p:spPr>
          <a:xfrm>
            <a:off x="247650" y="138430"/>
            <a:ext cx="272224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4" name="文本框 3"/>
          <p:cNvSpPr txBox="1"/>
          <p:nvPr/>
        </p:nvSpPr>
        <p:spPr>
          <a:xfrm>
            <a:off x="533400" y="1324610"/>
            <a:ext cx="7908925" cy="5077460"/>
          </a:xfrm>
          <a:prstGeom prst="rect">
            <a:avLst/>
          </a:prstGeom>
          <a:noFill/>
        </p:spPr>
        <p:txBody>
          <a:bodyPr wrap="square" rtlCol="0">
            <a:spAutoFit/>
          </a:bodyPr>
          <a:p>
            <a:pPr lvl="0" fontAlgn="auto">
              <a:lnSpc>
                <a:spcPct val="100000"/>
              </a:lnSpc>
              <a:spcBef>
                <a:spcPct val="0"/>
              </a:spcBef>
              <a:buFont typeface="Arial" panose="020B0604020202020204" pitchFamily="34" charset="0"/>
            </a:pPr>
            <a:r>
              <a:rPr lang="en-US" altLang="zh-CN" sz="3600" b="1">
                <a:solidFill>
                  <a:srgbClr val="5F5F5F">
                    <a:lumMod val="50000"/>
                  </a:srgbClr>
                </a:solidFill>
                <a:latin typeface="宋体" panose="02010600030101010101" pitchFamily="2" charset="-122"/>
                <a:sym typeface="Arial" panose="020B0604020202020204" pitchFamily="34" charset="0"/>
              </a:rPr>
              <a:t>11.父亲那种勤劳俭朴的习惯</a:t>
            </a:r>
            <a:r>
              <a:rPr lang="zh-CN" altLang="en-US" sz="3600" b="1">
                <a:solidFill>
                  <a:srgbClr val="5F5F5F">
                    <a:lumMod val="50000"/>
                  </a:srgbClr>
                </a:solidFill>
                <a:latin typeface="宋体" panose="02010600030101010101" pitchFamily="2" charset="-122"/>
                <a:sym typeface="黑体" panose="02010609060101010101" charset="-122"/>
              </a:rPr>
              <a:t>和</a:t>
            </a:r>
            <a:r>
              <a:rPr lang="en-US" altLang="zh-CN" sz="3600" b="1">
                <a:solidFill>
                  <a:srgbClr val="5F5F5F">
                    <a:lumMod val="50000"/>
                  </a:srgbClr>
                </a:solidFill>
                <a:latin typeface="宋体" panose="02010600030101010101" pitchFamily="2" charset="-122"/>
                <a:sym typeface="Arial" panose="020B0604020202020204" pitchFamily="34" charset="0"/>
              </a:rPr>
              <a:t>母亲那种宽厚仁慈的态度，至今还在我心中留有深刻的印象。</a:t>
            </a:r>
            <a:endParaRPr lang="en-US" altLang="zh-CN" sz="3600" b="1">
              <a:solidFill>
                <a:srgbClr val="5F5F5F">
                  <a:lumMod val="50000"/>
                </a:srgbClr>
              </a:solidFill>
              <a:latin typeface="宋体" panose="02010600030101010101" pitchFamily="2" charset="-122"/>
              <a:ea typeface="宋体" panose="02010600030101010101" pitchFamily="2" charset="-122"/>
              <a:sym typeface="Arial" panose="020B0604020202020204" pitchFamily="34" charset="0"/>
            </a:endParaRPr>
          </a:p>
          <a:p>
            <a:pPr lvl="0" fontAlgn="auto">
              <a:lnSpc>
                <a:spcPct val="100000"/>
              </a:lnSpc>
              <a:spcBef>
                <a:spcPct val="0"/>
              </a:spcBef>
              <a:buFont typeface="Arial" panose="020B0604020202020204" pitchFamily="34" charset="0"/>
            </a:pPr>
            <a:r>
              <a:rPr lang="en-US" altLang="zh-CN" sz="3600" b="1">
                <a:solidFill>
                  <a:srgbClr val="5F5F5F">
                    <a:lumMod val="50000"/>
                  </a:srgbClr>
                </a:solidFill>
                <a:latin typeface="宋体" panose="02010600030101010101" pitchFamily="2" charset="-122"/>
                <a:sym typeface="Arial" panose="020B0604020202020204" pitchFamily="34" charset="0"/>
              </a:rPr>
              <a:t>12.她对贫苦农民的同情和对为富不仁者的反感却更强烈了。</a:t>
            </a:r>
            <a:endParaRPr lang="en-US" altLang="zh-CN" sz="3600" b="1">
              <a:solidFill>
                <a:srgbClr val="5F5F5F">
                  <a:lumMod val="50000"/>
                </a:srgbClr>
              </a:solidFill>
              <a:latin typeface="宋体" panose="02010600030101010101" pitchFamily="2" charset="-122"/>
              <a:ea typeface="宋体" panose="02010600030101010101" pitchFamily="2" charset="-122"/>
              <a:sym typeface="Arial" panose="020B0604020202020204" pitchFamily="34" charset="0"/>
            </a:endParaRPr>
          </a:p>
          <a:p>
            <a:pPr lvl="0" fontAlgn="auto">
              <a:lnSpc>
                <a:spcPct val="100000"/>
              </a:lnSpc>
              <a:spcBef>
                <a:spcPct val="0"/>
              </a:spcBef>
              <a:buFont typeface="Arial" panose="020B0604020202020204" pitchFamily="34" charset="0"/>
            </a:pPr>
            <a:r>
              <a:rPr lang="en-US" altLang="zh-CN" sz="3600" b="1">
                <a:solidFill>
                  <a:srgbClr val="5F5F5F">
                    <a:lumMod val="50000"/>
                  </a:srgbClr>
                </a:solidFill>
                <a:latin typeface="宋体" panose="02010600030101010101" pitchFamily="2" charset="-122"/>
                <a:sym typeface="Arial" panose="020B0604020202020204" pitchFamily="34" charset="0"/>
              </a:rPr>
              <a:t>13.他诚实可信大家都十分了解。</a:t>
            </a:r>
            <a:endParaRPr lang="en-US" altLang="zh-CN" sz="3600" b="1">
              <a:solidFill>
                <a:srgbClr val="5F5F5F">
                  <a:lumMod val="50000"/>
                </a:srgbClr>
              </a:solidFill>
              <a:latin typeface="宋体" panose="02010600030101010101" pitchFamily="2" charset="-122"/>
              <a:ea typeface="宋体" panose="02010600030101010101" pitchFamily="2" charset="-122"/>
              <a:sym typeface="Arial" panose="020B0604020202020204" pitchFamily="34" charset="0"/>
            </a:endParaRPr>
          </a:p>
          <a:p>
            <a:pPr lvl="0" fontAlgn="auto">
              <a:lnSpc>
                <a:spcPct val="100000"/>
              </a:lnSpc>
              <a:spcBef>
                <a:spcPct val="0"/>
              </a:spcBef>
              <a:buFont typeface="Arial" panose="020B0604020202020204" pitchFamily="34" charset="0"/>
            </a:pPr>
            <a:r>
              <a:rPr lang="en-US" altLang="zh-CN" sz="3600" b="1">
                <a:solidFill>
                  <a:srgbClr val="5F5F5F">
                    <a:lumMod val="50000"/>
                  </a:srgbClr>
                </a:solidFill>
                <a:latin typeface="宋体" panose="02010600030101010101" pitchFamily="2" charset="-122"/>
                <a:sym typeface="Arial" panose="020B0604020202020204" pitchFamily="34" charset="0"/>
              </a:rPr>
              <a:t>14.人们常常会在万花丛中碰到一种翩翩起舞，色彩绚丽而又纤巧单弱的蝴蝶。</a:t>
            </a:r>
            <a:endParaRPr lang="zh-CN" altLang="en-US"/>
          </a:p>
        </p:txBody>
      </p:sp>
      <p:sp>
        <p:nvSpPr>
          <p:cNvPr id="17" name="椭圆 16"/>
          <p:cNvSpPr/>
          <p:nvPr/>
        </p:nvSpPr>
        <p:spPr>
          <a:xfrm>
            <a:off x="5462905" y="1417955"/>
            <a:ext cx="84772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8" name="椭圆 17"/>
          <p:cNvSpPr/>
          <p:nvPr/>
        </p:nvSpPr>
        <p:spPr>
          <a:xfrm>
            <a:off x="1614805" y="3616325"/>
            <a:ext cx="84772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19" name="椭圆 18"/>
          <p:cNvSpPr/>
          <p:nvPr/>
        </p:nvSpPr>
        <p:spPr>
          <a:xfrm flipV="1">
            <a:off x="4615180" y="3017520"/>
            <a:ext cx="847725" cy="59880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20" name="椭圆 19"/>
          <p:cNvSpPr/>
          <p:nvPr/>
        </p:nvSpPr>
        <p:spPr>
          <a:xfrm>
            <a:off x="3441065" y="3616325"/>
            <a:ext cx="84772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21" name="椭圆 20"/>
          <p:cNvSpPr/>
          <p:nvPr/>
        </p:nvSpPr>
        <p:spPr>
          <a:xfrm>
            <a:off x="3373120" y="1977390"/>
            <a:ext cx="84772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22" name="椭圆 21"/>
          <p:cNvSpPr/>
          <p:nvPr/>
        </p:nvSpPr>
        <p:spPr>
          <a:xfrm>
            <a:off x="693420" y="2468245"/>
            <a:ext cx="84772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23" name="椭圆 22"/>
          <p:cNvSpPr/>
          <p:nvPr/>
        </p:nvSpPr>
        <p:spPr>
          <a:xfrm>
            <a:off x="3043555" y="2554605"/>
            <a:ext cx="847725" cy="46291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24" name="椭圆 23"/>
          <p:cNvSpPr/>
          <p:nvPr/>
        </p:nvSpPr>
        <p:spPr>
          <a:xfrm>
            <a:off x="1315085" y="4107180"/>
            <a:ext cx="2231390"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25" name="椭圆 24"/>
          <p:cNvSpPr/>
          <p:nvPr/>
        </p:nvSpPr>
        <p:spPr>
          <a:xfrm>
            <a:off x="3648075" y="4213225"/>
            <a:ext cx="84772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26" name="椭圆 25"/>
          <p:cNvSpPr/>
          <p:nvPr/>
        </p:nvSpPr>
        <p:spPr>
          <a:xfrm>
            <a:off x="6078220" y="4107180"/>
            <a:ext cx="84772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27" name="椭圆 26"/>
          <p:cNvSpPr/>
          <p:nvPr/>
        </p:nvSpPr>
        <p:spPr>
          <a:xfrm>
            <a:off x="1315085" y="4704080"/>
            <a:ext cx="84772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28" name="椭圆 27"/>
          <p:cNvSpPr/>
          <p:nvPr/>
        </p:nvSpPr>
        <p:spPr>
          <a:xfrm>
            <a:off x="5884545" y="4704080"/>
            <a:ext cx="84772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
        <p:nvSpPr>
          <p:cNvPr id="29" name="椭圆 28"/>
          <p:cNvSpPr/>
          <p:nvPr/>
        </p:nvSpPr>
        <p:spPr>
          <a:xfrm>
            <a:off x="7428865" y="5394325"/>
            <a:ext cx="847725" cy="490855"/>
          </a:xfrm>
          <a:prstGeom prst="ellipse">
            <a:avLst/>
          </a:prstGeom>
          <a:noFill/>
          <a:ln w="57150" cap="flat" cmpd="sng">
            <a:solidFill>
              <a:srgbClr val="FF0000"/>
            </a:solidFill>
            <a:prstDash val="solid"/>
            <a:round/>
            <a:headEnd type="none" w="med" len="med"/>
            <a:tailEnd type="none" w="med" len="med"/>
          </a:ln>
        </p:spPr>
        <p:txBody>
          <a:bodyPr anchor="t"/>
          <a:p>
            <a:endParaRPr lang="zh-CN" altLang="en-US">
              <a:latin typeface="华文行楷" charset="-122"/>
              <a:ea typeface="华文行楷"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fill="hold"/>
                                        <p:tgtEl>
                                          <p:spTgt spid="24"/>
                                        </p:tgtEl>
                                        <p:attrNameLst>
                                          <p:attrName>ppt_x</p:attrName>
                                        </p:attrNameLst>
                                      </p:cBhvr>
                                      <p:tavLst>
                                        <p:tav tm="0">
                                          <p:val>
                                            <p:strVal val="#ppt_x"/>
                                          </p:val>
                                        </p:tav>
                                        <p:tav tm="100000">
                                          <p:val>
                                            <p:strVal val="#ppt_x"/>
                                          </p:val>
                                        </p:tav>
                                      </p:tavLst>
                                    </p:anim>
                                    <p:anim calcmode="lin" valueType="num">
                                      <p:cBhvr additive="base">
                                        <p:cTn id="6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500" fill="hold"/>
                                        <p:tgtEl>
                                          <p:spTgt spid="25"/>
                                        </p:tgtEl>
                                        <p:attrNameLst>
                                          <p:attrName>ppt_x</p:attrName>
                                        </p:attrNameLst>
                                      </p:cBhvr>
                                      <p:tavLst>
                                        <p:tav tm="0">
                                          <p:val>
                                            <p:strVal val="#ppt_x"/>
                                          </p:val>
                                        </p:tav>
                                        <p:tav tm="100000">
                                          <p:val>
                                            <p:strVal val="#ppt_x"/>
                                          </p:val>
                                        </p:tav>
                                      </p:tavLst>
                                    </p:anim>
                                    <p:anim calcmode="lin" valueType="num">
                                      <p:cBhvr additive="base">
                                        <p:cTn id="6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fill="hold"/>
                                        <p:tgtEl>
                                          <p:spTgt spid="26"/>
                                        </p:tgtEl>
                                        <p:attrNameLst>
                                          <p:attrName>ppt_x</p:attrName>
                                        </p:attrNameLst>
                                      </p:cBhvr>
                                      <p:tavLst>
                                        <p:tav tm="0">
                                          <p:val>
                                            <p:strVal val="#ppt_x"/>
                                          </p:val>
                                        </p:tav>
                                        <p:tav tm="100000">
                                          <p:val>
                                            <p:strVal val="#ppt_x"/>
                                          </p:val>
                                        </p:tav>
                                      </p:tavLst>
                                    </p:anim>
                                    <p:anim calcmode="lin" valueType="num">
                                      <p:cBhvr additive="base">
                                        <p:cTn id="7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500" fill="hold"/>
                                        <p:tgtEl>
                                          <p:spTgt spid="27"/>
                                        </p:tgtEl>
                                        <p:attrNameLst>
                                          <p:attrName>ppt_x</p:attrName>
                                        </p:attrNameLst>
                                      </p:cBhvr>
                                      <p:tavLst>
                                        <p:tav tm="0">
                                          <p:val>
                                            <p:strVal val="#ppt_x"/>
                                          </p:val>
                                        </p:tav>
                                        <p:tav tm="100000">
                                          <p:val>
                                            <p:strVal val="#ppt_x"/>
                                          </p:val>
                                        </p:tav>
                                      </p:tavLst>
                                    </p:anim>
                                    <p:anim calcmode="lin" valueType="num">
                                      <p:cBhvr additive="base">
                                        <p:cTn id="8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additive="base">
                                        <p:cTn id="85" dur="500" fill="hold"/>
                                        <p:tgtEl>
                                          <p:spTgt spid="28"/>
                                        </p:tgtEl>
                                        <p:attrNameLst>
                                          <p:attrName>ppt_x</p:attrName>
                                        </p:attrNameLst>
                                      </p:cBhvr>
                                      <p:tavLst>
                                        <p:tav tm="0">
                                          <p:val>
                                            <p:strVal val="#ppt_x"/>
                                          </p:val>
                                        </p:tav>
                                        <p:tav tm="100000">
                                          <p:val>
                                            <p:strVal val="#ppt_x"/>
                                          </p:val>
                                        </p:tav>
                                      </p:tavLst>
                                    </p:anim>
                                    <p:anim calcmode="lin" valueType="num">
                                      <p:cBhvr additive="base">
                                        <p:cTn id="8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additive="base">
                                        <p:cTn id="91" dur="500" fill="hold"/>
                                        <p:tgtEl>
                                          <p:spTgt spid="29"/>
                                        </p:tgtEl>
                                        <p:attrNameLst>
                                          <p:attrName>ppt_x</p:attrName>
                                        </p:attrNameLst>
                                      </p:cBhvr>
                                      <p:tavLst>
                                        <p:tav tm="0">
                                          <p:val>
                                            <p:strVal val="#ppt_x"/>
                                          </p:val>
                                        </p:tav>
                                        <p:tav tm="100000">
                                          <p:val>
                                            <p:strVal val="#ppt_x"/>
                                          </p:val>
                                        </p:tav>
                                      </p:tavLst>
                                    </p:anim>
                                    <p:anim calcmode="lin" valueType="num">
                                      <p:cBhvr additive="base">
                                        <p:cTn id="9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17" grpId="0" animBg="1"/>
      <p:bldP spid="21" grpId="0" animBg="1"/>
      <p:bldP spid="22" grpId="0" animBg="1"/>
      <p:bldP spid="23" grpId="0" animBg="1"/>
      <p:bldP spid="19" grpId="0" animBg="1"/>
      <p:bldP spid="18" grpId="0" animBg="1"/>
      <p:bldP spid="20" grpId="0" animBg="1"/>
      <p:bldP spid="24" grpId="0" animBg="1"/>
      <p:bldP spid="25" grpId="0" animBg="1"/>
      <p:bldP spid="26" grpId="0" animBg="1"/>
      <p:bldP spid="27" grpId="0" animBg="1"/>
      <p:bldP spid="28" grpId="0" animBg="1"/>
      <p:bldP spid="2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标题 7169"/>
          <p:cNvSpPr>
            <a:spLocks noGrp="1"/>
          </p:cNvSpPr>
          <p:nvPr>
            <p:ph type="title"/>
          </p:nvPr>
        </p:nvSpPr>
        <p:spPr/>
        <p:txBody>
          <a:bodyPr anchor="ctr"/>
          <a:p>
            <a:endParaRPr dirty="0"/>
          </a:p>
        </p:txBody>
      </p:sp>
      <p:sp>
        <p:nvSpPr>
          <p:cNvPr id="7171" name="文本占位符 7170"/>
          <p:cNvSpPr>
            <a:spLocks noGrp="1"/>
          </p:cNvSpPr>
          <p:nvPr>
            <p:ph type="body" idx="1"/>
          </p:nvPr>
        </p:nvSpPr>
        <p:spPr/>
        <p:txBody>
          <a:bodyPr/>
          <a:p>
            <a:endParaRPr dirty="0"/>
          </a:p>
        </p:txBody>
      </p:sp>
      <p:pic>
        <p:nvPicPr>
          <p:cNvPr id="7173" name="图片 7172" descr="u=975641077,1976452026&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 name="矩形 1"/>
          <p:cNvSpPr/>
          <p:nvPr/>
        </p:nvSpPr>
        <p:spPr>
          <a:xfrm>
            <a:off x="2644140" y="2500630"/>
            <a:ext cx="3855720" cy="1198880"/>
          </a:xfrm>
          <a:prstGeom prst="rect">
            <a:avLst/>
          </a:prstGeom>
          <a:noFill/>
          <a:ln>
            <a:noFill/>
          </a:ln>
        </p:spPr>
        <p:txBody>
          <a:bodyPr wrap="none" rtlCol="0" anchor="t">
            <a:spAutoFit/>
          </a:bodyPr>
          <a:p>
            <a:pPr algn="ctr"/>
            <a:r>
              <a:rPr lang="zh-CN" altLang="en-US" sz="7200" b="1">
                <a:ln w="12700">
                  <a:solidFill>
                    <a:schemeClr val="accent1"/>
                  </a:solidFill>
                  <a:prstDash val="solid"/>
                </a:ln>
                <a:solidFill>
                  <a:srgbClr val="FF0000"/>
                </a:solidFill>
                <a:effectLst>
                  <a:outerShdw dist="38100" dir="2640000" algn="bl" rotWithShape="0">
                    <a:schemeClr val="accent1"/>
                  </a:outerShdw>
                </a:effectLst>
              </a:rPr>
              <a:t>感谢聆听</a:t>
            </a:r>
            <a:endParaRPr lang="zh-CN" altLang="en-US" sz="7200" b="1">
              <a:ln w="12700">
                <a:solidFill>
                  <a:schemeClr val="accent1"/>
                </a:solidFill>
                <a:prstDash val="solid"/>
              </a:ln>
              <a:solidFill>
                <a:srgbClr val="FF0000"/>
              </a:solidFill>
              <a:effectLst>
                <a:outerShdw dist="38100" dir="2640000" algn="bl" rotWithShape="0">
                  <a:schemeClr val="accent1"/>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272224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尝试练习</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998220" y="964565"/>
            <a:ext cx="7750175" cy="521970"/>
          </a:xfrm>
          <a:prstGeom prst="rect">
            <a:avLst/>
          </a:prstGeom>
          <a:noFill/>
        </p:spPr>
        <p:txBody>
          <a:bodyPr wrap="square" rtlCol="0">
            <a:spAutoFit/>
          </a:bodyPr>
          <a:p>
            <a:r>
              <a:rPr lang="zh-CN" altLang="en-US" sz="2800">
                <a:latin typeface="楷体" panose="02010609060101010101" pitchFamily="49" charset="-122"/>
                <a:ea typeface="楷体" panose="02010609060101010101" pitchFamily="49" charset="-122"/>
                <a:cs typeface="楷体" panose="02010609060101010101" pitchFamily="49" charset="-122"/>
              </a:rPr>
              <a:t>（2）船长本已经不耐烦我父亲的那番谈话。</a:t>
            </a:r>
            <a:endParaRPr lang="zh-CN" altLang="en-US" sz="2800">
              <a:latin typeface="楷体" panose="02010609060101010101" pitchFamily="49" charset="-122"/>
              <a:ea typeface="楷体" panose="02010609060101010101" pitchFamily="49" charset="-122"/>
              <a:cs typeface="楷体" panose="02010609060101010101" pitchFamily="49" charset="-122"/>
            </a:endParaRPr>
          </a:p>
        </p:txBody>
      </p:sp>
      <p:sp>
        <p:nvSpPr>
          <p:cNvPr id="5" name="文本框 4"/>
          <p:cNvSpPr txBox="1"/>
          <p:nvPr/>
        </p:nvSpPr>
        <p:spPr>
          <a:xfrm>
            <a:off x="696595" y="1830070"/>
            <a:ext cx="8147685" cy="953135"/>
          </a:xfrm>
          <a:prstGeom prst="rect">
            <a:avLst/>
          </a:prstGeom>
          <a:noFill/>
        </p:spPr>
        <p:txBody>
          <a:bodyPr wrap="square" rtlCol="0">
            <a:spAutoFit/>
          </a:bodyPr>
          <a:p>
            <a:r>
              <a:rPr lang="zh-CN" altLang="en-US" sz="2800">
                <a:latin typeface="楷体" panose="02010609060101010101" pitchFamily="49" charset="-122"/>
                <a:ea typeface="楷体" panose="02010609060101010101" pitchFamily="49" charset="-122"/>
                <a:cs typeface="楷体" panose="02010609060101010101" pitchFamily="49" charset="-122"/>
              </a:rPr>
              <a:t>（2）</a:t>
            </a:r>
            <a:r>
              <a:rPr lang="zh-CN" altLang="en-US" sz="2800" u="dbl">
                <a:solidFill>
                  <a:schemeClr val="tx1"/>
                </a:solidFill>
                <a:uFill>
                  <a:solidFill>
                    <a:srgbClr val="FF3300"/>
                  </a:solidFill>
                </a:uFill>
                <a:latin typeface="楷体" panose="02010609060101010101" pitchFamily="49" charset="-122"/>
                <a:ea typeface="楷体" panose="02010609060101010101" pitchFamily="49" charset="-122"/>
                <a:cs typeface="楷体" panose="02010609060101010101" pitchFamily="49" charset="-122"/>
              </a:rPr>
              <a:t>船长</a:t>
            </a:r>
            <a:r>
              <a:rPr lang="zh-CN" altLang="en-US" sz="2800">
                <a:latin typeface="楷体" panose="02010609060101010101" pitchFamily="49" charset="-122"/>
                <a:ea typeface="楷体" panose="02010609060101010101" pitchFamily="49" charset="-122"/>
                <a:cs typeface="楷体" panose="02010609060101010101" pitchFamily="49" charset="-122"/>
              </a:rPr>
              <a:t>     本已经  </a:t>
            </a:r>
            <a:r>
              <a:rPr lang="zh-CN" altLang="en-US" sz="2800" u="heavy">
                <a:solidFill>
                  <a:schemeClr val="tx1"/>
                </a:solidFill>
                <a:uFill>
                  <a:solidFill>
                    <a:srgbClr val="FF3300"/>
                  </a:solidFill>
                </a:uFill>
                <a:latin typeface="楷体" panose="02010609060101010101" pitchFamily="49" charset="-122"/>
                <a:ea typeface="楷体" panose="02010609060101010101" pitchFamily="49" charset="-122"/>
                <a:cs typeface="楷体" panose="02010609060101010101" pitchFamily="49" charset="-122"/>
              </a:rPr>
              <a:t>不耐烦</a:t>
            </a:r>
            <a:r>
              <a:rPr lang="zh-CN" altLang="en-US" sz="2800">
                <a:latin typeface="楷体" panose="02010609060101010101" pitchFamily="49" charset="-122"/>
                <a:ea typeface="楷体" panose="02010609060101010101" pitchFamily="49" charset="-122"/>
                <a:cs typeface="楷体" panose="02010609060101010101" pitchFamily="49" charset="-122"/>
              </a:rPr>
              <a:t>  我父亲的那番  </a:t>
            </a:r>
            <a:r>
              <a:rPr lang="zh-CN" altLang="en-US" sz="2800" u="wavyHeavy">
                <a:solidFill>
                  <a:schemeClr val="tx1"/>
                </a:solidFill>
                <a:uFill>
                  <a:solidFill>
                    <a:srgbClr val="FF3300"/>
                  </a:solidFill>
                </a:uFill>
                <a:latin typeface="楷体" panose="02010609060101010101" pitchFamily="49" charset="-122"/>
                <a:ea typeface="楷体" panose="02010609060101010101" pitchFamily="49" charset="-122"/>
                <a:cs typeface="楷体" panose="02010609060101010101" pitchFamily="49" charset="-122"/>
              </a:rPr>
              <a:t>谈话</a:t>
            </a:r>
            <a:r>
              <a:rPr lang="zh-CN" altLang="en-US" sz="2800">
                <a:solidFill>
                  <a:schemeClr val="tx1"/>
                </a:solidFill>
                <a:uFill>
                  <a:solidFill>
                    <a:srgbClr val="FF3300"/>
                  </a:solidFill>
                </a:uFill>
                <a:latin typeface="楷体" panose="02010609060101010101" pitchFamily="49" charset="-122"/>
                <a:ea typeface="楷体" panose="02010609060101010101" pitchFamily="49" charset="-122"/>
                <a:cs typeface="楷体" panose="02010609060101010101" pitchFamily="49" charset="-122"/>
              </a:rPr>
              <a:t>   </a:t>
            </a:r>
            <a:r>
              <a:rPr lang="zh-CN" altLang="en-US" sz="2800">
                <a:latin typeface="楷体" panose="02010609060101010101" pitchFamily="49" charset="-122"/>
                <a:ea typeface="楷体" panose="02010609060101010101" pitchFamily="49" charset="-122"/>
                <a:cs typeface="楷体" panose="02010609060101010101" pitchFamily="49" charset="-122"/>
              </a:rPr>
              <a:t>。</a:t>
            </a:r>
            <a:endParaRPr lang="zh-CN" altLang="en-US" sz="2800">
              <a:latin typeface="楷体" panose="02010609060101010101" pitchFamily="49" charset="-122"/>
              <a:ea typeface="楷体" panose="02010609060101010101" pitchFamily="49" charset="-122"/>
              <a:cs typeface="楷体" panose="02010609060101010101" pitchFamily="49" charset="-122"/>
            </a:endParaRPr>
          </a:p>
        </p:txBody>
      </p:sp>
      <p:sp>
        <p:nvSpPr>
          <p:cNvPr id="27" name="矩形 26"/>
          <p:cNvSpPr/>
          <p:nvPr/>
        </p:nvSpPr>
        <p:spPr>
          <a:xfrm>
            <a:off x="2328545" y="1757998"/>
            <a:ext cx="641350" cy="641350"/>
          </a:xfrm>
          <a:prstGeom prst="rect">
            <a:avLst/>
          </a:prstGeom>
          <a:noFill/>
          <a:ln w="9525">
            <a:noFill/>
          </a:ln>
        </p:spPr>
        <p:txBody>
          <a:bodyPr wrap="none" anchor="ctr">
            <a:spAutoFit/>
          </a:bodyPr>
          <a:p>
            <a:r>
              <a:rPr lang="en-US" altLang="zh-CN" sz="3600" b="1">
                <a:solidFill>
                  <a:srgbClr val="00FFFF"/>
                </a:solidFill>
                <a:latin typeface="Arial" panose="020B0604020202020204" pitchFamily="34" charset="0"/>
                <a:ea typeface="宋体" panose="02010600030101010101" pitchFamily="2" charset="-122"/>
              </a:rPr>
              <a:t>‖</a:t>
            </a:r>
            <a:endParaRPr lang="en-US" altLang="zh-CN" sz="3600" b="1">
              <a:solidFill>
                <a:srgbClr val="00FFFF"/>
              </a:solidFill>
              <a:latin typeface="Arial" panose="020B0604020202020204" pitchFamily="34" charset="0"/>
              <a:ea typeface="宋体" panose="02010600030101010101" pitchFamily="2" charset="-122"/>
            </a:endParaRPr>
          </a:p>
        </p:txBody>
      </p:sp>
      <p:sp>
        <p:nvSpPr>
          <p:cNvPr id="8" name="文本框 7"/>
          <p:cNvSpPr txBox="1"/>
          <p:nvPr/>
        </p:nvSpPr>
        <p:spPr>
          <a:xfrm>
            <a:off x="4349750" y="1818005"/>
            <a:ext cx="26225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9" name="文本框 8"/>
          <p:cNvSpPr txBox="1"/>
          <p:nvPr/>
        </p:nvSpPr>
        <p:spPr>
          <a:xfrm>
            <a:off x="2758440" y="1830070"/>
            <a:ext cx="49466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0" name="文本框 9"/>
          <p:cNvSpPr txBox="1"/>
          <p:nvPr/>
        </p:nvSpPr>
        <p:spPr>
          <a:xfrm>
            <a:off x="5721985" y="1830070"/>
            <a:ext cx="22987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1" name="文本框 10"/>
          <p:cNvSpPr txBox="1"/>
          <p:nvPr/>
        </p:nvSpPr>
        <p:spPr>
          <a:xfrm>
            <a:off x="8299450" y="1818005"/>
            <a:ext cx="29400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2" name="文本框 11"/>
          <p:cNvSpPr txBox="1"/>
          <p:nvPr/>
        </p:nvSpPr>
        <p:spPr>
          <a:xfrm>
            <a:off x="397510" y="4609465"/>
            <a:ext cx="7901940" cy="953135"/>
          </a:xfrm>
          <a:prstGeom prst="rect">
            <a:avLst/>
          </a:prstGeom>
          <a:noFill/>
        </p:spPr>
        <p:txBody>
          <a:bodyPr wrap="square" rtlCol="0">
            <a:spAutoFit/>
          </a:bodyPr>
          <a:p>
            <a:r>
              <a:rPr lang="zh-CN" altLang="en-US" sz="2800">
                <a:latin typeface="黑体" panose="02010609060101010101" charset="-122"/>
                <a:ea typeface="黑体" panose="02010609060101010101" charset="-122"/>
                <a:cs typeface="黑体" panose="02010609060101010101" charset="-122"/>
              </a:rPr>
              <a:t>（</a:t>
            </a:r>
            <a:r>
              <a:rPr lang="en-US" altLang="zh-CN" sz="2800">
                <a:latin typeface="黑体" panose="02010609060101010101" charset="-122"/>
                <a:ea typeface="黑体" panose="02010609060101010101" charset="-122"/>
                <a:cs typeface="黑体" panose="02010609060101010101" charset="-122"/>
              </a:rPr>
              <a:t>3</a:t>
            </a:r>
            <a:r>
              <a:rPr lang="zh-CN" altLang="en-US" sz="2800">
                <a:latin typeface="黑体" panose="02010609060101010101" charset="-122"/>
                <a:ea typeface="黑体" panose="02010609060101010101" charset="-122"/>
                <a:cs typeface="黑体" panose="02010609060101010101" charset="-122"/>
              </a:rPr>
              <a:t>）</a:t>
            </a:r>
            <a:r>
              <a:rPr lang="zh-CN" altLang="en-US" sz="2800" u="dbl">
                <a:solidFill>
                  <a:schemeClr val="tx1"/>
                </a:solidFill>
                <a:uFill>
                  <a:solidFill>
                    <a:srgbClr val="FF3300"/>
                  </a:solidFill>
                </a:uFill>
                <a:latin typeface="黑体" panose="02010609060101010101" charset="-122"/>
                <a:ea typeface="黑体" panose="02010609060101010101" charset="-122"/>
                <a:cs typeface="黑体" panose="02010609060101010101" charset="-122"/>
              </a:rPr>
              <a:t>我们</a:t>
            </a:r>
            <a:r>
              <a:rPr lang="zh-CN" altLang="en-US" sz="2800">
                <a:latin typeface="黑体" panose="02010609060101010101" charset="-122"/>
                <a:ea typeface="黑体" panose="02010609060101010101" charset="-122"/>
                <a:cs typeface="黑体" panose="02010609060101010101" charset="-122"/>
              </a:rPr>
              <a:t>      还   </a:t>
            </a:r>
            <a:r>
              <a:rPr lang="zh-CN" altLang="en-US" sz="2800" u="heavy">
                <a:solidFill>
                  <a:schemeClr val="tx1"/>
                </a:solidFill>
                <a:uFill>
                  <a:solidFill>
                    <a:srgbClr val="FF3300"/>
                  </a:solidFill>
                </a:uFill>
                <a:latin typeface="黑体" panose="02010609060101010101" charset="-122"/>
                <a:ea typeface="黑体" panose="02010609060101010101" charset="-122"/>
                <a:cs typeface="黑体" panose="02010609060101010101" charset="-122"/>
              </a:rPr>
              <a:t>可以</a:t>
            </a:r>
            <a:r>
              <a:rPr lang="zh-CN" altLang="en-US" sz="2800">
                <a:latin typeface="黑体" panose="02010609060101010101" charset="-122"/>
                <a:ea typeface="黑体" panose="02010609060101010101" charset="-122"/>
                <a:cs typeface="黑体" panose="02010609060101010101" charset="-122"/>
              </a:rPr>
              <a:t>   根据云上的光彩   ，</a:t>
            </a:r>
            <a:r>
              <a:rPr lang="zh-CN" altLang="en-US" sz="2800" u="heavy">
                <a:solidFill>
                  <a:schemeClr val="tx1"/>
                </a:solidFill>
                <a:uFill>
                  <a:solidFill>
                    <a:srgbClr val="FF3300"/>
                  </a:solidFill>
                </a:uFill>
                <a:latin typeface="黑体" panose="02010609060101010101" charset="-122"/>
                <a:ea typeface="黑体" panose="02010609060101010101" charset="-122"/>
                <a:cs typeface="黑体" panose="02010609060101010101" charset="-122"/>
              </a:rPr>
              <a:t>推测</a:t>
            </a:r>
            <a:r>
              <a:rPr lang="zh-CN" altLang="en-US" sz="2800">
                <a:latin typeface="黑体" panose="02010609060101010101" charset="-122"/>
                <a:ea typeface="黑体" panose="02010609060101010101" charset="-122"/>
                <a:cs typeface="黑体" panose="02010609060101010101" charset="-122"/>
              </a:rPr>
              <a:t>    天气的   </a:t>
            </a:r>
            <a:r>
              <a:rPr lang="zh-CN" altLang="en-US" sz="2800" u="wavyHeavy">
                <a:solidFill>
                  <a:schemeClr val="tx1"/>
                </a:solidFill>
                <a:uFill>
                  <a:solidFill>
                    <a:srgbClr val="FF3300"/>
                  </a:solidFill>
                </a:uFill>
                <a:latin typeface="黑体" panose="02010609060101010101" charset="-122"/>
                <a:ea typeface="黑体" panose="02010609060101010101" charset="-122"/>
                <a:cs typeface="黑体" panose="02010609060101010101" charset="-122"/>
              </a:rPr>
              <a:t>情况</a:t>
            </a:r>
            <a:r>
              <a:rPr lang="zh-CN" altLang="en-US" sz="2800">
                <a:latin typeface="黑体" panose="02010609060101010101" charset="-122"/>
                <a:ea typeface="黑体" panose="02010609060101010101" charset="-122"/>
                <a:cs typeface="黑体" panose="02010609060101010101" charset="-122"/>
              </a:rPr>
              <a:t>。</a:t>
            </a:r>
            <a:endParaRPr lang="zh-CN" altLang="en-US" sz="2800">
              <a:latin typeface="黑体" panose="02010609060101010101" charset="-122"/>
              <a:ea typeface="黑体" panose="02010609060101010101" charset="-122"/>
              <a:cs typeface="黑体" panose="02010609060101010101" charset="-122"/>
            </a:endParaRPr>
          </a:p>
        </p:txBody>
      </p:sp>
      <p:sp>
        <p:nvSpPr>
          <p:cNvPr id="14" name="文本框 13"/>
          <p:cNvSpPr txBox="1"/>
          <p:nvPr/>
        </p:nvSpPr>
        <p:spPr>
          <a:xfrm>
            <a:off x="1049020" y="3101340"/>
            <a:ext cx="7901940" cy="953135"/>
          </a:xfrm>
          <a:prstGeom prst="rect">
            <a:avLst/>
          </a:prstGeom>
          <a:noFill/>
        </p:spPr>
        <p:txBody>
          <a:bodyPr wrap="square" rtlCol="0">
            <a:spAutoFit/>
          </a:bodyPr>
          <a:p>
            <a:r>
              <a:rPr lang="zh-CN" altLang="en-US" sz="2800">
                <a:latin typeface="黑体" panose="02010609060101010101" charset="-122"/>
                <a:ea typeface="黑体" panose="02010609060101010101" charset="-122"/>
                <a:cs typeface="黑体" panose="02010609060101010101" charset="-122"/>
              </a:rPr>
              <a:t>（</a:t>
            </a:r>
            <a:r>
              <a:rPr lang="en-US" altLang="zh-CN" sz="2800">
                <a:latin typeface="黑体" panose="02010609060101010101" charset="-122"/>
                <a:ea typeface="黑体" panose="02010609060101010101" charset="-122"/>
                <a:cs typeface="黑体" panose="02010609060101010101" charset="-122"/>
              </a:rPr>
              <a:t>3</a:t>
            </a:r>
            <a:r>
              <a:rPr lang="zh-CN" altLang="en-US" sz="2800">
                <a:latin typeface="黑体" panose="02010609060101010101" charset="-122"/>
                <a:ea typeface="黑体" panose="02010609060101010101" charset="-122"/>
                <a:cs typeface="黑体" panose="02010609060101010101" charset="-122"/>
              </a:rPr>
              <a:t>）我们还可以根据云上的光彩，推测天气的情况。</a:t>
            </a:r>
            <a:endParaRPr lang="zh-CN" altLang="en-US" sz="2800">
              <a:latin typeface="黑体" panose="02010609060101010101" charset="-122"/>
              <a:ea typeface="黑体" panose="02010609060101010101" charset="-122"/>
              <a:cs typeface="黑体" panose="02010609060101010101" charset="-122"/>
            </a:endParaRPr>
          </a:p>
        </p:txBody>
      </p:sp>
      <p:sp>
        <p:nvSpPr>
          <p:cNvPr id="16" name="矩形 15"/>
          <p:cNvSpPr/>
          <p:nvPr/>
        </p:nvSpPr>
        <p:spPr>
          <a:xfrm>
            <a:off x="2117090" y="4529138"/>
            <a:ext cx="641350" cy="641350"/>
          </a:xfrm>
          <a:prstGeom prst="rect">
            <a:avLst/>
          </a:prstGeom>
          <a:noFill/>
          <a:ln w="9525">
            <a:noFill/>
          </a:ln>
        </p:spPr>
        <p:txBody>
          <a:bodyPr wrap="none" anchor="ctr">
            <a:spAutoFit/>
          </a:bodyPr>
          <a:p>
            <a:r>
              <a:rPr lang="en-US" altLang="zh-CN" sz="3600" b="1">
                <a:solidFill>
                  <a:srgbClr val="00FFFF"/>
                </a:solidFill>
                <a:latin typeface="Arial" panose="020B0604020202020204" pitchFamily="34" charset="0"/>
                <a:ea typeface="宋体" panose="02010600030101010101" pitchFamily="2" charset="-122"/>
              </a:rPr>
              <a:t>‖</a:t>
            </a:r>
            <a:endParaRPr lang="en-US" altLang="zh-CN" sz="3600" b="1">
              <a:solidFill>
                <a:srgbClr val="00FFFF"/>
              </a:solidFill>
              <a:latin typeface="Arial" panose="020B0604020202020204" pitchFamily="34" charset="0"/>
              <a:ea typeface="宋体" panose="02010600030101010101" pitchFamily="2" charset="-122"/>
            </a:endParaRPr>
          </a:p>
        </p:txBody>
      </p:sp>
      <p:sp>
        <p:nvSpPr>
          <p:cNvPr id="17" name="文本框 16"/>
          <p:cNvSpPr txBox="1"/>
          <p:nvPr/>
        </p:nvSpPr>
        <p:spPr>
          <a:xfrm>
            <a:off x="3621405" y="4643120"/>
            <a:ext cx="37465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8" name="文本框 17"/>
          <p:cNvSpPr txBox="1"/>
          <p:nvPr/>
        </p:nvSpPr>
        <p:spPr>
          <a:xfrm>
            <a:off x="2596515" y="4589145"/>
            <a:ext cx="37338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20" name="文本框 19"/>
          <p:cNvSpPr txBox="1"/>
          <p:nvPr/>
        </p:nvSpPr>
        <p:spPr>
          <a:xfrm>
            <a:off x="4813300" y="4609465"/>
            <a:ext cx="37338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24" name="文本框 23"/>
          <p:cNvSpPr txBox="1"/>
          <p:nvPr/>
        </p:nvSpPr>
        <p:spPr>
          <a:xfrm>
            <a:off x="998220" y="5040630"/>
            <a:ext cx="37465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25" name="文本框 24"/>
          <p:cNvSpPr txBox="1"/>
          <p:nvPr/>
        </p:nvSpPr>
        <p:spPr>
          <a:xfrm>
            <a:off x="2528570" y="5040630"/>
            <a:ext cx="24130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26" name="文本框 25"/>
          <p:cNvSpPr txBox="1"/>
          <p:nvPr/>
        </p:nvSpPr>
        <p:spPr>
          <a:xfrm>
            <a:off x="4403090" y="5040630"/>
            <a:ext cx="41021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ppt_x"/>
                                          </p:val>
                                        </p:tav>
                                        <p:tav tm="100000">
                                          <p:val>
                                            <p:strVal val="#ppt_x"/>
                                          </p:val>
                                        </p:tav>
                                      </p:tavLst>
                                    </p:anim>
                                    <p:anim calcmode="lin" valueType="num">
                                      <p:cBhvr additive="base">
                                        <p:cTn id="2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fill="hold"/>
                                        <p:tgtEl>
                                          <p:spTgt spid="16"/>
                                        </p:tgtEl>
                                        <p:attrNameLst>
                                          <p:attrName>ppt_x</p:attrName>
                                        </p:attrNameLst>
                                      </p:cBhvr>
                                      <p:tavLst>
                                        <p:tav tm="0">
                                          <p:val>
                                            <p:strVal val="#ppt_x"/>
                                          </p:val>
                                        </p:tav>
                                        <p:tav tm="100000">
                                          <p:val>
                                            <p:strVal val="#ppt_x"/>
                                          </p:val>
                                        </p:tav>
                                      </p:tavLst>
                                    </p:anim>
                                    <p:anim calcmode="lin" valueType="num">
                                      <p:cBhvr additive="base">
                                        <p:cTn id="6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ppt_x"/>
                                          </p:val>
                                        </p:tav>
                                        <p:tav tm="100000">
                                          <p:val>
                                            <p:strVal val="#ppt_x"/>
                                          </p:val>
                                        </p:tav>
                                      </p:tavLst>
                                    </p:anim>
                                    <p:anim calcmode="lin" valueType="num">
                                      <p:cBhvr additive="base">
                                        <p:cTn id="7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additive="base">
                                        <p:cTn id="79" dur="500" fill="hold"/>
                                        <p:tgtEl>
                                          <p:spTgt spid="17"/>
                                        </p:tgtEl>
                                        <p:attrNameLst>
                                          <p:attrName>ppt_x</p:attrName>
                                        </p:attrNameLst>
                                      </p:cBhvr>
                                      <p:tavLst>
                                        <p:tav tm="0">
                                          <p:val>
                                            <p:strVal val="#ppt_x"/>
                                          </p:val>
                                        </p:tav>
                                        <p:tav tm="100000">
                                          <p:val>
                                            <p:strVal val="#ppt_x"/>
                                          </p:val>
                                        </p:tav>
                                      </p:tavLst>
                                    </p:anim>
                                    <p:anim calcmode="lin" valueType="num">
                                      <p:cBhvr additive="base">
                                        <p:cTn id="8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ppt_x"/>
                                          </p:val>
                                        </p:tav>
                                        <p:tav tm="100000">
                                          <p:val>
                                            <p:strVal val="#ppt_x"/>
                                          </p:val>
                                        </p:tav>
                                      </p:tavLst>
                                    </p:anim>
                                    <p:anim calcmode="lin" valueType="num">
                                      <p:cBhvr additive="base">
                                        <p:cTn id="8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4"/>
                                        </p:tgtEl>
                                        <p:attrNameLst>
                                          <p:attrName>style.visibility</p:attrName>
                                        </p:attrNameLst>
                                      </p:cBhvr>
                                      <p:to>
                                        <p:strVal val="visible"/>
                                      </p:to>
                                    </p:set>
                                    <p:anim calcmode="lin" valueType="num">
                                      <p:cBhvr additive="base">
                                        <p:cTn id="91" dur="500" fill="hold"/>
                                        <p:tgtEl>
                                          <p:spTgt spid="24"/>
                                        </p:tgtEl>
                                        <p:attrNameLst>
                                          <p:attrName>ppt_x</p:attrName>
                                        </p:attrNameLst>
                                      </p:cBhvr>
                                      <p:tavLst>
                                        <p:tav tm="0">
                                          <p:val>
                                            <p:strVal val="#ppt_x"/>
                                          </p:val>
                                        </p:tav>
                                        <p:tav tm="100000">
                                          <p:val>
                                            <p:strVal val="#ppt_x"/>
                                          </p:val>
                                        </p:tav>
                                      </p:tavLst>
                                    </p:anim>
                                    <p:anim calcmode="lin" valueType="num">
                                      <p:cBhvr additive="base">
                                        <p:cTn id="9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additive="base">
                                        <p:cTn id="97" dur="500" fill="hold"/>
                                        <p:tgtEl>
                                          <p:spTgt spid="25"/>
                                        </p:tgtEl>
                                        <p:attrNameLst>
                                          <p:attrName>ppt_x</p:attrName>
                                        </p:attrNameLst>
                                      </p:cBhvr>
                                      <p:tavLst>
                                        <p:tav tm="0">
                                          <p:val>
                                            <p:strVal val="#ppt_x"/>
                                          </p:val>
                                        </p:tav>
                                        <p:tav tm="100000">
                                          <p:val>
                                            <p:strVal val="#ppt_x"/>
                                          </p:val>
                                        </p:tav>
                                      </p:tavLst>
                                    </p:anim>
                                    <p:anim calcmode="lin" valueType="num">
                                      <p:cBhvr additive="base">
                                        <p:cTn id="9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6"/>
                                        </p:tgtEl>
                                        <p:attrNameLst>
                                          <p:attrName>style.visibility</p:attrName>
                                        </p:attrNameLst>
                                      </p:cBhvr>
                                      <p:to>
                                        <p:strVal val="visible"/>
                                      </p:to>
                                    </p:set>
                                    <p:anim calcmode="lin" valueType="num">
                                      <p:cBhvr additive="base">
                                        <p:cTn id="103" dur="500" fill="hold"/>
                                        <p:tgtEl>
                                          <p:spTgt spid="26"/>
                                        </p:tgtEl>
                                        <p:attrNameLst>
                                          <p:attrName>ppt_x</p:attrName>
                                        </p:attrNameLst>
                                      </p:cBhvr>
                                      <p:tavLst>
                                        <p:tav tm="0">
                                          <p:val>
                                            <p:strVal val="#ppt_x"/>
                                          </p:val>
                                        </p:tav>
                                        <p:tav tm="100000">
                                          <p:val>
                                            <p:strVal val="#ppt_x"/>
                                          </p:val>
                                        </p:tav>
                                      </p:tavLst>
                                    </p:anim>
                                    <p:anim calcmode="lin" valueType="num">
                                      <p:cBhvr additive="base">
                                        <p:cTn id="10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p:bldP spid="5" grpId="0"/>
      <p:bldP spid="27" grpId="0"/>
      <p:bldP spid="9" grpId="0"/>
      <p:bldP spid="8" grpId="0"/>
      <p:bldP spid="10" grpId="0"/>
      <p:bldP spid="11" grpId="0"/>
      <p:bldP spid="14" grpId="0"/>
      <p:bldP spid="12" grpId="0"/>
      <p:bldP spid="16" grpId="0"/>
      <p:bldP spid="18" grpId="0"/>
      <p:bldP spid="17" grpId="0"/>
      <p:bldP spid="20" grpId="0"/>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272224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尝试练习</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622300" y="975995"/>
            <a:ext cx="8064500" cy="953135"/>
          </a:xfrm>
          <a:prstGeom prst="rect">
            <a:avLst/>
          </a:prstGeom>
          <a:noFill/>
        </p:spPr>
        <p:txBody>
          <a:bodyPr wrap="square" rtlCol="0">
            <a:spAutoFit/>
          </a:bodyPr>
          <a:p>
            <a:r>
              <a:rPr lang="zh-CN" altLang="en-US" sz="2800">
                <a:latin typeface="DFKai-SB" panose="03000509000000000000" charset="-120"/>
                <a:ea typeface="DFKai-SB" panose="03000509000000000000" charset="-120"/>
                <a:cs typeface="DFKai-SB" panose="03000509000000000000" charset="-120"/>
              </a:rPr>
              <a:t>（4）永定河上的卢沟桥，修建于公元1189到1192年间。</a:t>
            </a:r>
            <a:endParaRPr lang="zh-CN" altLang="en-US" sz="2800">
              <a:latin typeface="DFKai-SB" panose="03000509000000000000" charset="-120"/>
              <a:ea typeface="DFKai-SB" panose="03000509000000000000" charset="-120"/>
              <a:cs typeface="DFKai-SB" panose="03000509000000000000" charset="-120"/>
            </a:endParaRPr>
          </a:p>
        </p:txBody>
      </p:sp>
      <p:sp>
        <p:nvSpPr>
          <p:cNvPr id="4" name="文本框 3"/>
          <p:cNvSpPr txBox="1"/>
          <p:nvPr/>
        </p:nvSpPr>
        <p:spPr>
          <a:xfrm>
            <a:off x="794385" y="2349500"/>
            <a:ext cx="7882255" cy="953135"/>
          </a:xfrm>
          <a:prstGeom prst="rect">
            <a:avLst/>
          </a:prstGeom>
          <a:noFill/>
        </p:spPr>
        <p:txBody>
          <a:bodyPr wrap="square" rtlCol="0">
            <a:spAutoFit/>
          </a:bodyPr>
          <a:p>
            <a:r>
              <a:rPr lang="zh-CN" altLang="en-US" sz="2800"/>
              <a:t>（4）永定河上    的</a:t>
            </a:r>
            <a:r>
              <a:rPr lang="zh-CN" altLang="en-US" sz="2800" u="dbl">
                <a:solidFill>
                  <a:schemeClr val="tx1"/>
                </a:solidFill>
                <a:uFill>
                  <a:solidFill>
                    <a:srgbClr val="FF3300"/>
                  </a:solidFill>
                </a:uFill>
              </a:rPr>
              <a:t>卢沟桥</a:t>
            </a:r>
            <a:r>
              <a:rPr lang="zh-CN" altLang="en-US" sz="2800"/>
              <a:t>      ，</a:t>
            </a:r>
            <a:r>
              <a:rPr lang="zh-CN" altLang="en-US" sz="2800" u="heavy">
                <a:solidFill>
                  <a:schemeClr val="tx1"/>
                </a:solidFill>
                <a:uFill>
                  <a:solidFill>
                    <a:srgbClr val="FF3300"/>
                  </a:solidFill>
                </a:uFill>
              </a:rPr>
              <a:t>修建</a:t>
            </a:r>
            <a:r>
              <a:rPr lang="zh-CN" altLang="en-US" sz="2800"/>
              <a:t>     于公元1189到1192年间      。</a:t>
            </a:r>
            <a:endParaRPr lang="zh-CN" altLang="en-US" sz="2800"/>
          </a:p>
        </p:txBody>
      </p:sp>
      <p:sp>
        <p:nvSpPr>
          <p:cNvPr id="27" name="矩形 26"/>
          <p:cNvSpPr/>
          <p:nvPr/>
        </p:nvSpPr>
        <p:spPr>
          <a:xfrm>
            <a:off x="5076190" y="2349183"/>
            <a:ext cx="641350" cy="641350"/>
          </a:xfrm>
          <a:prstGeom prst="rect">
            <a:avLst/>
          </a:prstGeom>
          <a:noFill/>
          <a:ln w="9525">
            <a:noFill/>
          </a:ln>
        </p:spPr>
        <p:txBody>
          <a:bodyPr wrap="none" anchor="ctr">
            <a:spAutoFit/>
          </a:bodyPr>
          <a:p>
            <a:r>
              <a:rPr lang="en-US" altLang="zh-CN" sz="3600" b="1">
                <a:solidFill>
                  <a:srgbClr val="00FFFF"/>
                </a:solidFill>
                <a:latin typeface="Arial" panose="020B0604020202020204" pitchFamily="34" charset="0"/>
                <a:ea typeface="宋体" panose="02010600030101010101" pitchFamily="2" charset="-122"/>
              </a:rPr>
              <a:t>‖</a:t>
            </a:r>
            <a:endParaRPr lang="en-US" altLang="zh-CN" sz="3600" b="1">
              <a:solidFill>
                <a:srgbClr val="00FFFF"/>
              </a:solidFill>
              <a:latin typeface="Arial" panose="020B0604020202020204" pitchFamily="34" charset="0"/>
              <a:ea typeface="宋体" panose="02010600030101010101" pitchFamily="2" charset="-122"/>
            </a:endParaRPr>
          </a:p>
        </p:txBody>
      </p:sp>
      <p:sp>
        <p:nvSpPr>
          <p:cNvPr id="9" name="文本框 8"/>
          <p:cNvSpPr txBox="1"/>
          <p:nvPr/>
        </p:nvSpPr>
        <p:spPr>
          <a:xfrm>
            <a:off x="1415415" y="2349500"/>
            <a:ext cx="20574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0" name="文本框 9"/>
          <p:cNvSpPr txBox="1"/>
          <p:nvPr/>
        </p:nvSpPr>
        <p:spPr>
          <a:xfrm>
            <a:off x="3197225" y="2349500"/>
            <a:ext cx="30226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1" name="文本框 10"/>
          <p:cNvSpPr txBox="1"/>
          <p:nvPr/>
        </p:nvSpPr>
        <p:spPr>
          <a:xfrm>
            <a:off x="6811645" y="2349500"/>
            <a:ext cx="353060" cy="521970"/>
          </a:xfrm>
          <a:prstGeom prst="rect">
            <a:avLst/>
          </a:prstGeom>
          <a:noFill/>
        </p:spPr>
        <p:txBody>
          <a:bodyPr wrap="square" rtlCol="0">
            <a:spAutoFit/>
          </a:bodyPr>
          <a:p>
            <a:r>
              <a:rPr lang="en-US" altLang="zh-CN" sz="2800" b="1">
                <a:solidFill>
                  <a:srgbClr val="FF0000"/>
                </a:solidFill>
              </a:rPr>
              <a:t>&lt;</a:t>
            </a:r>
            <a:endParaRPr lang="en-US" altLang="zh-CN" sz="2800" b="1">
              <a:solidFill>
                <a:srgbClr val="FF0000"/>
              </a:solidFill>
            </a:endParaRPr>
          </a:p>
        </p:txBody>
      </p:sp>
      <p:sp>
        <p:nvSpPr>
          <p:cNvPr id="12" name="文本框 11"/>
          <p:cNvSpPr txBox="1"/>
          <p:nvPr/>
        </p:nvSpPr>
        <p:spPr>
          <a:xfrm>
            <a:off x="3564255" y="2814955"/>
            <a:ext cx="431800" cy="521970"/>
          </a:xfrm>
          <a:prstGeom prst="rect">
            <a:avLst/>
          </a:prstGeom>
          <a:noFill/>
        </p:spPr>
        <p:txBody>
          <a:bodyPr wrap="square" rtlCol="0">
            <a:spAutoFit/>
          </a:bodyPr>
          <a:p>
            <a:r>
              <a:rPr lang="en-US" altLang="zh-CN" sz="2800" b="1">
                <a:solidFill>
                  <a:srgbClr val="FF0000"/>
                </a:solidFill>
              </a:rPr>
              <a:t>&gt;</a:t>
            </a:r>
            <a:endParaRPr lang="en-US" altLang="zh-CN" sz="2800" b="1">
              <a:solidFill>
                <a:srgbClr val="FF0000"/>
              </a:solidFill>
            </a:endParaRPr>
          </a:p>
        </p:txBody>
      </p:sp>
      <p:sp>
        <p:nvSpPr>
          <p:cNvPr id="13" name="文本框 12"/>
          <p:cNvSpPr txBox="1"/>
          <p:nvPr/>
        </p:nvSpPr>
        <p:spPr>
          <a:xfrm>
            <a:off x="669290" y="3416935"/>
            <a:ext cx="8079105" cy="953135"/>
          </a:xfrm>
          <a:prstGeom prst="rect">
            <a:avLst/>
          </a:prstGeom>
          <a:noFill/>
        </p:spPr>
        <p:txBody>
          <a:bodyPr wrap="square" rtlCol="0">
            <a:spAutoFit/>
          </a:bodyPr>
          <a:p>
            <a:r>
              <a:rPr lang="zh-CN" altLang="en-US" sz="2800">
                <a:latin typeface="DFKai-SB" panose="03000509000000000000" charset="-120"/>
                <a:ea typeface="DFKai-SB" panose="03000509000000000000" charset="-120"/>
                <a:cs typeface="DFKai-SB" panose="03000509000000000000" charset="-120"/>
              </a:rPr>
              <a:t>（5）赵州桥高度的技术水平和不朽的艺术价值，充分显示了我国劳动人民的智慧和力量。</a:t>
            </a:r>
            <a:endParaRPr lang="zh-CN" altLang="en-US" sz="2800">
              <a:latin typeface="DFKai-SB" panose="03000509000000000000" charset="-120"/>
              <a:ea typeface="DFKai-SB" panose="03000509000000000000" charset="-120"/>
              <a:cs typeface="DFKai-SB" panose="03000509000000000000" charset="-120"/>
            </a:endParaRPr>
          </a:p>
        </p:txBody>
      </p:sp>
      <p:sp>
        <p:nvSpPr>
          <p:cNvPr id="15" name="文本框 14"/>
          <p:cNvSpPr txBox="1"/>
          <p:nvPr/>
        </p:nvSpPr>
        <p:spPr>
          <a:xfrm>
            <a:off x="457200" y="4883785"/>
            <a:ext cx="8079105" cy="1383665"/>
          </a:xfrm>
          <a:prstGeom prst="rect">
            <a:avLst/>
          </a:prstGeom>
          <a:noFill/>
        </p:spPr>
        <p:txBody>
          <a:bodyPr wrap="square" rtlCol="0">
            <a:spAutoFit/>
          </a:bodyPr>
          <a:p>
            <a:r>
              <a:rPr lang="zh-CN" altLang="en-US" sz="2800">
                <a:latin typeface="DFKai-SB" panose="03000509000000000000" charset="-120"/>
                <a:ea typeface="DFKai-SB" panose="03000509000000000000" charset="-120"/>
                <a:cs typeface="DFKai-SB" panose="03000509000000000000" charset="-120"/>
              </a:rPr>
              <a:t>（5）  赵州桥高度的   </a:t>
            </a:r>
            <a:r>
              <a:rPr lang="zh-CN" altLang="en-US" sz="2800" u="dbl">
                <a:solidFill>
                  <a:schemeClr val="tx1"/>
                </a:solidFill>
                <a:uFill>
                  <a:solidFill>
                    <a:srgbClr val="FF3300"/>
                  </a:solidFill>
                </a:uFill>
                <a:latin typeface="DFKai-SB" panose="03000509000000000000" charset="-120"/>
                <a:ea typeface="DFKai-SB" panose="03000509000000000000" charset="-120"/>
                <a:cs typeface="DFKai-SB" panose="03000509000000000000" charset="-120"/>
              </a:rPr>
              <a:t>技术水平</a:t>
            </a:r>
            <a:r>
              <a:rPr lang="zh-CN" altLang="en-US" sz="2800">
                <a:latin typeface="DFKai-SB" panose="03000509000000000000" charset="-120"/>
                <a:ea typeface="DFKai-SB" panose="03000509000000000000" charset="-120"/>
                <a:cs typeface="DFKai-SB" panose="03000509000000000000" charset="-120"/>
              </a:rPr>
              <a:t>和   不朽的  </a:t>
            </a:r>
            <a:r>
              <a:rPr lang="zh-CN" altLang="en-US" sz="2800" u="dbl">
                <a:solidFill>
                  <a:schemeClr val="tx1"/>
                </a:solidFill>
                <a:uFill>
                  <a:solidFill>
                    <a:srgbClr val="FF3300"/>
                  </a:solidFill>
                </a:uFill>
                <a:latin typeface="DFKai-SB" panose="03000509000000000000" charset="-120"/>
                <a:ea typeface="DFKai-SB" panose="03000509000000000000" charset="-120"/>
                <a:cs typeface="DFKai-SB" panose="03000509000000000000" charset="-120"/>
              </a:rPr>
              <a:t>艺术价值</a:t>
            </a:r>
            <a:r>
              <a:rPr lang="zh-CN" altLang="en-US" sz="2800">
                <a:latin typeface="DFKai-SB" panose="03000509000000000000" charset="-120"/>
                <a:ea typeface="DFKai-SB" panose="03000509000000000000" charset="-120"/>
                <a:cs typeface="DFKai-SB" panose="03000509000000000000" charset="-120"/>
              </a:rPr>
              <a:t>    ，    充分   </a:t>
            </a:r>
            <a:r>
              <a:rPr lang="zh-CN" altLang="en-US" sz="2800" u="heavy">
                <a:solidFill>
                  <a:schemeClr val="tx1"/>
                </a:solidFill>
                <a:uFill>
                  <a:solidFill>
                    <a:srgbClr val="FF3300"/>
                  </a:solidFill>
                </a:uFill>
                <a:latin typeface="DFKai-SB" panose="03000509000000000000" charset="-120"/>
                <a:ea typeface="DFKai-SB" panose="03000509000000000000" charset="-120"/>
                <a:cs typeface="DFKai-SB" panose="03000509000000000000" charset="-120"/>
              </a:rPr>
              <a:t>显示</a:t>
            </a:r>
            <a:r>
              <a:rPr lang="zh-CN" altLang="en-US" sz="2800">
                <a:latin typeface="DFKai-SB" panose="03000509000000000000" charset="-120"/>
                <a:ea typeface="DFKai-SB" panose="03000509000000000000" charset="-120"/>
                <a:cs typeface="DFKai-SB" panose="03000509000000000000" charset="-120"/>
              </a:rPr>
              <a:t>了  我国劳动人民的    </a:t>
            </a:r>
            <a:r>
              <a:rPr lang="zh-CN" altLang="en-US" sz="2800" u="wavyHeavy">
                <a:solidFill>
                  <a:schemeClr val="tx1"/>
                </a:solidFill>
                <a:uFill>
                  <a:solidFill>
                    <a:srgbClr val="FF3300"/>
                  </a:solidFill>
                </a:uFill>
                <a:latin typeface="DFKai-SB" panose="03000509000000000000" charset="-120"/>
                <a:ea typeface="DFKai-SB" panose="03000509000000000000" charset="-120"/>
                <a:cs typeface="DFKai-SB" panose="03000509000000000000" charset="-120"/>
              </a:rPr>
              <a:t>智慧和力量</a:t>
            </a:r>
            <a:r>
              <a:rPr lang="zh-CN" altLang="en-US" sz="2800">
                <a:latin typeface="DFKai-SB" panose="03000509000000000000" charset="-120"/>
                <a:ea typeface="DFKai-SB" panose="03000509000000000000" charset="-120"/>
                <a:cs typeface="DFKai-SB" panose="03000509000000000000" charset="-120"/>
              </a:rPr>
              <a:t>。</a:t>
            </a:r>
            <a:endParaRPr lang="zh-CN" altLang="en-US" sz="2800">
              <a:latin typeface="DFKai-SB" panose="03000509000000000000" charset="-120"/>
              <a:ea typeface="DFKai-SB" panose="03000509000000000000" charset="-120"/>
              <a:cs typeface="DFKai-SB" panose="03000509000000000000" charset="-120"/>
            </a:endParaRPr>
          </a:p>
        </p:txBody>
      </p:sp>
      <p:sp>
        <p:nvSpPr>
          <p:cNvPr id="17" name="矩形 16"/>
          <p:cNvSpPr/>
          <p:nvPr/>
        </p:nvSpPr>
        <p:spPr>
          <a:xfrm>
            <a:off x="2160270" y="5254943"/>
            <a:ext cx="641350" cy="641350"/>
          </a:xfrm>
          <a:prstGeom prst="rect">
            <a:avLst/>
          </a:prstGeom>
          <a:noFill/>
          <a:ln w="9525">
            <a:noFill/>
          </a:ln>
        </p:spPr>
        <p:txBody>
          <a:bodyPr wrap="none" anchor="ctr">
            <a:spAutoFit/>
          </a:bodyPr>
          <a:p>
            <a:r>
              <a:rPr lang="en-US" altLang="zh-CN" sz="3600" b="1">
                <a:solidFill>
                  <a:srgbClr val="00FFFF"/>
                </a:solidFill>
                <a:latin typeface="Arial" panose="020B0604020202020204" pitchFamily="34" charset="0"/>
                <a:ea typeface="宋体" panose="02010600030101010101" pitchFamily="2" charset="-122"/>
              </a:rPr>
              <a:t>‖</a:t>
            </a:r>
            <a:endParaRPr lang="en-US" altLang="zh-CN" sz="3600" b="1">
              <a:solidFill>
                <a:srgbClr val="00FFFF"/>
              </a:solidFill>
              <a:latin typeface="Arial" panose="020B0604020202020204" pitchFamily="34" charset="0"/>
              <a:ea typeface="宋体" panose="02010600030101010101" pitchFamily="2" charset="-122"/>
            </a:endParaRPr>
          </a:p>
        </p:txBody>
      </p:sp>
      <p:sp>
        <p:nvSpPr>
          <p:cNvPr id="18" name="文本框 17"/>
          <p:cNvSpPr txBox="1"/>
          <p:nvPr/>
        </p:nvSpPr>
        <p:spPr>
          <a:xfrm>
            <a:off x="1275715" y="4883785"/>
            <a:ext cx="345440" cy="521970"/>
          </a:xfrm>
          <a:prstGeom prst="rect">
            <a:avLst/>
          </a:prstGeom>
          <a:noFill/>
        </p:spPr>
        <p:txBody>
          <a:bodyPr wrap="square" rtlCol="0">
            <a:spAutoFit/>
          </a:bodyPr>
          <a:p>
            <a:r>
              <a:rPr lang="zh-CN" altLang="zh-CN" sz="2800" b="1">
                <a:solidFill>
                  <a:srgbClr val="FF0000"/>
                </a:solidFill>
              </a:rPr>
              <a:t>（</a:t>
            </a:r>
            <a:endParaRPr lang="zh-CN" altLang="zh-CN" sz="2800" b="1">
              <a:solidFill>
                <a:srgbClr val="FF0000"/>
              </a:solidFill>
            </a:endParaRPr>
          </a:p>
        </p:txBody>
      </p:sp>
      <p:sp>
        <p:nvSpPr>
          <p:cNvPr id="19" name="文本框 18"/>
          <p:cNvSpPr txBox="1"/>
          <p:nvPr/>
        </p:nvSpPr>
        <p:spPr>
          <a:xfrm>
            <a:off x="3996055" y="4883785"/>
            <a:ext cx="37592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20" name="文本框 19"/>
          <p:cNvSpPr txBox="1"/>
          <p:nvPr/>
        </p:nvSpPr>
        <p:spPr>
          <a:xfrm>
            <a:off x="6221730" y="4883785"/>
            <a:ext cx="41973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21" name="文本框 20"/>
          <p:cNvSpPr txBox="1"/>
          <p:nvPr/>
        </p:nvSpPr>
        <p:spPr>
          <a:xfrm>
            <a:off x="7947025" y="4915535"/>
            <a:ext cx="29781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22" name="文本框 21"/>
          <p:cNvSpPr txBox="1"/>
          <p:nvPr/>
        </p:nvSpPr>
        <p:spPr>
          <a:xfrm>
            <a:off x="3129280" y="5314315"/>
            <a:ext cx="43878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23" name="文本框 22"/>
          <p:cNvSpPr txBox="1"/>
          <p:nvPr/>
        </p:nvSpPr>
        <p:spPr>
          <a:xfrm>
            <a:off x="4540250" y="5314315"/>
            <a:ext cx="39116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24" name="文本框 23"/>
          <p:cNvSpPr txBox="1"/>
          <p:nvPr/>
        </p:nvSpPr>
        <p:spPr>
          <a:xfrm>
            <a:off x="5974080" y="5314950"/>
            <a:ext cx="37084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25" name="文本框 24"/>
          <p:cNvSpPr txBox="1"/>
          <p:nvPr/>
        </p:nvSpPr>
        <p:spPr>
          <a:xfrm>
            <a:off x="1419225" y="5745480"/>
            <a:ext cx="37973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ppt_x"/>
                                          </p:val>
                                        </p:tav>
                                        <p:tav tm="100000">
                                          <p:val>
                                            <p:strVal val="#ppt_x"/>
                                          </p:val>
                                        </p:tav>
                                      </p:tavLst>
                                    </p:anim>
                                    <p:anim calcmode="lin" valueType="num">
                                      <p:cBhvr additive="base">
                                        <p:cTn id="2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ppt_x"/>
                                          </p:val>
                                        </p:tav>
                                        <p:tav tm="100000">
                                          <p:val>
                                            <p:strVal val="#ppt_x"/>
                                          </p:val>
                                        </p:tav>
                                      </p:tavLst>
                                    </p:anim>
                                    <p:anim calcmode="lin" valueType="num">
                                      <p:cBhvr additive="base">
                                        <p:cTn id="6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ppt_x"/>
                                          </p:val>
                                        </p:tav>
                                        <p:tav tm="100000">
                                          <p:val>
                                            <p:strVal val="#ppt_x"/>
                                          </p:val>
                                        </p:tav>
                                      </p:tavLst>
                                    </p:anim>
                                    <p:anim calcmode="lin" valueType="num">
                                      <p:cBhvr additive="base">
                                        <p:cTn id="7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500" fill="hold"/>
                                        <p:tgtEl>
                                          <p:spTgt spid="19"/>
                                        </p:tgtEl>
                                        <p:attrNameLst>
                                          <p:attrName>ppt_x</p:attrName>
                                        </p:attrNameLst>
                                      </p:cBhvr>
                                      <p:tavLst>
                                        <p:tav tm="0">
                                          <p:val>
                                            <p:strVal val="#ppt_x"/>
                                          </p:val>
                                        </p:tav>
                                        <p:tav tm="100000">
                                          <p:val>
                                            <p:strVal val="#ppt_x"/>
                                          </p:val>
                                        </p:tav>
                                      </p:tavLst>
                                    </p:anim>
                                    <p:anim calcmode="lin" valueType="num">
                                      <p:cBhvr additive="base">
                                        <p:cTn id="8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ppt_x"/>
                                          </p:val>
                                        </p:tav>
                                        <p:tav tm="100000">
                                          <p:val>
                                            <p:strVal val="#ppt_x"/>
                                          </p:val>
                                        </p:tav>
                                      </p:tavLst>
                                    </p:anim>
                                    <p:anim calcmode="lin" valueType="num">
                                      <p:cBhvr additive="base">
                                        <p:cTn id="8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1"/>
                                        </p:tgtEl>
                                        <p:attrNameLst>
                                          <p:attrName>style.visibility</p:attrName>
                                        </p:attrNameLst>
                                      </p:cBhvr>
                                      <p:to>
                                        <p:strVal val="visible"/>
                                      </p:to>
                                    </p:set>
                                    <p:anim calcmode="lin" valueType="num">
                                      <p:cBhvr additive="base">
                                        <p:cTn id="91" dur="500" fill="hold"/>
                                        <p:tgtEl>
                                          <p:spTgt spid="21"/>
                                        </p:tgtEl>
                                        <p:attrNameLst>
                                          <p:attrName>ppt_x</p:attrName>
                                        </p:attrNameLst>
                                      </p:cBhvr>
                                      <p:tavLst>
                                        <p:tav tm="0">
                                          <p:val>
                                            <p:strVal val="#ppt_x"/>
                                          </p:val>
                                        </p:tav>
                                        <p:tav tm="100000">
                                          <p:val>
                                            <p:strVal val="#ppt_x"/>
                                          </p:val>
                                        </p:tav>
                                      </p:tavLst>
                                    </p:anim>
                                    <p:anim calcmode="lin" valueType="num">
                                      <p:cBhvr additive="base">
                                        <p:cTn id="9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additive="base">
                                        <p:cTn id="97" dur="500" fill="hold"/>
                                        <p:tgtEl>
                                          <p:spTgt spid="22"/>
                                        </p:tgtEl>
                                        <p:attrNameLst>
                                          <p:attrName>ppt_x</p:attrName>
                                        </p:attrNameLst>
                                      </p:cBhvr>
                                      <p:tavLst>
                                        <p:tav tm="0">
                                          <p:val>
                                            <p:strVal val="#ppt_x"/>
                                          </p:val>
                                        </p:tav>
                                        <p:tav tm="100000">
                                          <p:val>
                                            <p:strVal val="#ppt_x"/>
                                          </p:val>
                                        </p:tav>
                                      </p:tavLst>
                                    </p:anim>
                                    <p:anim calcmode="lin" valueType="num">
                                      <p:cBhvr additive="base">
                                        <p:cTn id="9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additive="base">
                                        <p:cTn id="103" dur="500" fill="hold"/>
                                        <p:tgtEl>
                                          <p:spTgt spid="23"/>
                                        </p:tgtEl>
                                        <p:attrNameLst>
                                          <p:attrName>ppt_x</p:attrName>
                                        </p:attrNameLst>
                                      </p:cBhvr>
                                      <p:tavLst>
                                        <p:tav tm="0">
                                          <p:val>
                                            <p:strVal val="#ppt_x"/>
                                          </p:val>
                                        </p:tav>
                                        <p:tav tm="100000">
                                          <p:val>
                                            <p:strVal val="#ppt_x"/>
                                          </p:val>
                                        </p:tav>
                                      </p:tavLst>
                                    </p:anim>
                                    <p:anim calcmode="lin" valueType="num">
                                      <p:cBhvr additive="base">
                                        <p:cTn id="10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4"/>
                                        </p:tgtEl>
                                        <p:attrNameLst>
                                          <p:attrName>style.visibility</p:attrName>
                                        </p:attrNameLst>
                                      </p:cBhvr>
                                      <p:to>
                                        <p:strVal val="visible"/>
                                      </p:to>
                                    </p:set>
                                    <p:anim calcmode="lin" valueType="num">
                                      <p:cBhvr additive="base">
                                        <p:cTn id="109" dur="500" fill="hold"/>
                                        <p:tgtEl>
                                          <p:spTgt spid="24"/>
                                        </p:tgtEl>
                                        <p:attrNameLst>
                                          <p:attrName>ppt_x</p:attrName>
                                        </p:attrNameLst>
                                      </p:cBhvr>
                                      <p:tavLst>
                                        <p:tav tm="0">
                                          <p:val>
                                            <p:strVal val="#ppt_x"/>
                                          </p:val>
                                        </p:tav>
                                        <p:tav tm="100000">
                                          <p:val>
                                            <p:strVal val="#ppt_x"/>
                                          </p:val>
                                        </p:tav>
                                      </p:tavLst>
                                    </p:anim>
                                    <p:anim calcmode="lin" valueType="num">
                                      <p:cBhvr additive="base">
                                        <p:cTn id="11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25"/>
                                        </p:tgtEl>
                                        <p:attrNameLst>
                                          <p:attrName>style.visibility</p:attrName>
                                        </p:attrNameLst>
                                      </p:cBhvr>
                                      <p:to>
                                        <p:strVal val="visible"/>
                                      </p:to>
                                    </p:set>
                                    <p:anim calcmode="lin" valueType="num">
                                      <p:cBhvr additive="base">
                                        <p:cTn id="115" dur="500" fill="hold"/>
                                        <p:tgtEl>
                                          <p:spTgt spid="25"/>
                                        </p:tgtEl>
                                        <p:attrNameLst>
                                          <p:attrName>ppt_x</p:attrName>
                                        </p:attrNameLst>
                                      </p:cBhvr>
                                      <p:tavLst>
                                        <p:tav tm="0">
                                          <p:val>
                                            <p:strVal val="#ppt_x"/>
                                          </p:val>
                                        </p:tav>
                                        <p:tav tm="100000">
                                          <p:val>
                                            <p:strVal val="#ppt_x"/>
                                          </p:val>
                                        </p:tav>
                                      </p:tavLst>
                                    </p:anim>
                                    <p:anim calcmode="lin" valueType="num">
                                      <p:cBhvr additive="base">
                                        <p:cTn id="11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p:bldP spid="4" grpId="0"/>
      <p:bldP spid="27" grpId="0"/>
      <p:bldP spid="9" grpId="0"/>
      <p:bldP spid="10" grpId="0"/>
      <p:bldP spid="11" grpId="0"/>
      <p:bldP spid="12" grpId="0"/>
      <p:bldP spid="13" grpId="0"/>
      <p:bldP spid="15" grpId="0"/>
      <p:bldP spid="17" grpId="0"/>
      <p:bldP spid="18" grpId="0"/>
      <p:bldP spid="19" grpId="0"/>
      <p:bldP spid="20" grpId="0"/>
      <p:bldP spid="21" grpId="0"/>
      <p:bldP spid="22" grpId="0"/>
      <p:bldP spid="23" grpId="0"/>
      <p:bldP spid="24"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272224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尝试练习</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895985" y="1043940"/>
            <a:ext cx="7636510" cy="953135"/>
          </a:xfrm>
          <a:prstGeom prst="rect">
            <a:avLst/>
          </a:prstGeom>
          <a:noFill/>
        </p:spPr>
        <p:txBody>
          <a:bodyPr wrap="square" rtlCol="0">
            <a:spAutoFit/>
          </a:bodyPr>
          <a:p>
            <a:r>
              <a:rPr lang="zh-CN" altLang="en-US" sz="2800">
                <a:latin typeface="楷体" panose="02010609060101010101" pitchFamily="49" charset="-122"/>
                <a:ea typeface="楷体" panose="02010609060101010101" pitchFamily="49" charset="-122"/>
                <a:cs typeface="楷体" panose="02010609060101010101" pitchFamily="49" charset="-122"/>
              </a:rPr>
              <a:t>（6）等到他预备去摘干苔的时候，他才发现自己已经站不起来了。</a:t>
            </a:r>
            <a:endParaRPr lang="zh-CN" altLang="en-US" sz="2800">
              <a:latin typeface="楷体" panose="02010609060101010101" pitchFamily="49" charset="-122"/>
              <a:ea typeface="楷体" panose="02010609060101010101" pitchFamily="49" charset="-122"/>
              <a:cs typeface="楷体" panose="02010609060101010101" pitchFamily="49" charset="-122"/>
            </a:endParaRPr>
          </a:p>
        </p:txBody>
      </p:sp>
      <p:sp>
        <p:nvSpPr>
          <p:cNvPr id="5" name="文本框 4"/>
          <p:cNvSpPr txBox="1"/>
          <p:nvPr/>
        </p:nvSpPr>
        <p:spPr>
          <a:xfrm>
            <a:off x="895985" y="2249170"/>
            <a:ext cx="7790815" cy="953135"/>
          </a:xfrm>
          <a:prstGeom prst="rect">
            <a:avLst/>
          </a:prstGeom>
          <a:noFill/>
        </p:spPr>
        <p:txBody>
          <a:bodyPr wrap="square" rtlCol="0">
            <a:spAutoFit/>
          </a:bodyPr>
          <a:p>
            <a:r>
              <a:rPr lang="zh-CN" altLang="en-US" sz="2800">
                <a:solidFill>
                  <a:srgbClr val="0000FF"/>
                </a:solidFill>
                <a:latin typeface="楷体" panose="02010609060101010101" pitchFamily="49" charset="-122"/>
                <a:ea typeface="楷体" panose="02010609060101010101" pitchFamily="49" charset="-122"/>
                <a:cs typeface="楷体" panose="02010609060101010101" pitchFamily="49" charset="-122"/>
              </a:rPr>
              <a:t>（6）  等到他预备去摘干苔的时候  ，</a:t>
            </a:r>
            <a:r>
              <a:rPr lang="zh-CN" altLang="en-US" sz="2800" u="dbl">
                <a:solidFill>
                  <a:srgbClr val="0000FF"/>
                </a:solidFill>
                <a:uFill>
                  <a:solidFill>
                    <a:srgbClr val="FF3300"/>
                  </a:solidFill>
                </a:uFill>
                <a:latin typeface="楷体" panose="02010609060101010101" pitchFamily="49" charset="-122"/>
                <a:ea typeface="楷体" panose="02010609060101010101" pitchFamily="49" charset="-122"/>
                <a:cs typeface="楷体" panose="02010609060101010101" pitchFamily="49" charset="-122"/>
              </a:rPr>
              <a:t>他</a:t>
            </a:r>
            <a:r>
              <a:rPr lang="zh-CN" altLang="en-US" sz="2800">
                <a:solidFill>
                  <a:srgbClr val="0000FF"/>
                </a:solidFill>
                <a:latin typeface="楷体" panose="02010609060101010101" pitchFamily="49" charset="-122"/>
                <a:ea typeface="楷体" panose="02010609060101010101" pitchFamily="49" charset="-122"/>
                <a:cs typeface="楷体" panose="02010609060101010101" pitchFamily="49" charset="-122"/>
              </a:rPr>
              <a:t>     才    </a:t>
            </a:r>
            <a:r>
              <a:rPr lang="zh-CN" altLang="en-US" sz="2800" u="heavy">
                <a:solidFill>
                  <a:srgbClr val="0000FF"/>
                </a:solidFill>
                <a:uFill>
                  <a:solidFill>
                    <a:srgbClr val="FF3300"/>
                  </a:solidFill>
                </a:uFill>
                <a:latin typeface="楷体" panose="02010609060101010101" pitchFamily="49" charset="-122"/>
                <a:ea typeface="楷体" panose="02010609060101010101" pitchFamily="49" charset="-122"/>
                <a:cs typeface="楷体" panose="02010609060101010101" pitchFamily="49" charset="-122"/>
              </a:rPr>
              <a:t>发现</a:t>
            </a:r>
            <a:r>
              <a:rPr lang="zh-CN" altLang="en-US" sz="2800" u="wavyHeavy">
                <a:solidFill>
                  <a:srgbClr val="0000FF"/>
                </a:solidFill>
                <a:uFill>
                  <a:solidFill>
                    <a:srgbClr val="FF3300"/>
                  </a:solidFill>
                </a:uFill>
                <a:latin typeface="楷体" panose="02010609060101010101" pitchFamily="49" charset="-122"/>
                <a:ea typeface="楷体" panose="02010609060101010101" pitchFamily="49" charset="-122"/>
                <a:cs typeface="楷体" panose="02010609060101010101" pitchFamily="49" charset="-122"/>
              </a:rPr>
              <a:t>自己已经站不起来了</a:t>
            </a:r>
            <a:r>
              <a:rPr lang="zh-CN" altLang="en-US" sz="2800">
                <a:solidFill>
                  <a:srgbClr val="0000FF"/>
                </a:solidFill>
                <a:latin typeface="楷体" panose="02010609060101010101" pitchFamily="49" charset="-122"/>
                <a:ea typeface="楷体" panose="02010609060101010101" pitchFamily="49" charset="-122"/>
                <a:cs typeface="楷体" panose="02010609060101010101" pitchFamily="49" charset="-122"/>
              </a:rPr>
              <a:t>。</a:t>
            </a:r>
            <a:endParaRPr lang="zh-CN" altLang="en-US" sz="2800">
              <a:solidFill>
                <a:srgbClr val="0000FF"/>
              </a:solidFill>
              <a:latin typeface="楷体" panose="02010609060101010101" pitchFamily="49" charset="-122"/>
              <a:ea typeface="楷体" panose="02010609060101010101" pitchFamily="49" charset="-122"/>
              <a:cs typeface="楷体" panose="02010609060101010101" pitchFamily="49" charset="-122"/>
            </a:endParaRPr>
          </a:p>
        </p:txBody>
      </p:sp>
      <p:sp>
        <p:nvSpPr>
          <p:cNvPr id="27" name="矩形 26"/>
          <p:cNvSpPr/>
          <p:nvPr/>
        </p:nvSpPr>
        <p:spPr>
          <a:xfrm>
            <a:off x="7540625" y="2152333"/>
            <a:ext cx="641350" cy="641350"/>
          </a:xfrm>
          <a:prstGeom prst="rect">
            <a:avLst/>
          </a:prstGeom>
          <a:noFill/>
          <a:ln w="9525">
            <a:noFill/>
          </a:ln>
        </p:spPr>
        <p:txBody>
          <a:bodyPr wrap="none" anchor="ctr">
            <a:spAutoFit/>
          </a:bodyPr>
          <a:p>
            <a:r>
              <a:rPr lang="en-US" altLang="zh-CN" sz="3600" b="1">
                <a:solidFill>
                  <a:srgbClr val="00FFFF"/>
                </a:solidFill>
                <a:latin typeface="Arial" panose="020B0604020202020204" pitchFamily="34" charset="0"/>
                <a:ea typeface="宋体" panose="02010600030101010101" pitchFamily="2" charset="-122"/>
              </a:rPr>
              <a:t>‖</a:t>
            </a:r>
            <a:endParaRPr lang="en-US" altLang="zh-CN" sz="3600" b="1">
              <a:solidFill>
                <a:srgbClr val="00FFFF"/>
              </a:solidFill>
              <a:latin typeface="Arial" panose="020B0604020202020204" pitchFamily="34" charset="0"/>
              <a:ea typeface="宋体" panose="02010600030101010101" pitchFamily="2" charset="-122"/>
            </a:endParaRPr>
          </a:p>
        </p:txBody>
      </p:sp>
      <p:sp>
        <p:nvSpPr>
          <p:cNvPr id="7" name="文本框 6"/>
          <p:cNvSpPr txBox="1"/>
          <p:nvPr/>
        </p:nvSpPr>
        <p:spPr>
          <a:xfrm>
            <a:off x="1736725" y="2249170"/>
            <a:ext cx="44069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8" name="文本框 7"/>
          <p:cNvSpPr txBox="1"/>
          <p:nvPr/>
        </p:nvSpPr>
        <p:spPr>
          <a:xfrm>
            <a:off x="6437630" y="2272030"/>
            <a:ext cx="38989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0" name="文本框 9"/>
          <p:cNvSpPr txBox="1"/>
          <p:nvPr/>
        </p:nvSpPr>
        <p:spPr>
          <a:xfrm>
            <a:off x="7892415" y="2272030"/>
            <a:ext cx="44069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2" name="文本框 11"/>
          <p:cNvSpPr txBox="1"/>
          <p:nvPr/>
        </p:nvSpPr>
        <p:spPr>
          <a:xfrm>
            <a:off x="1489075" y="2680335"/>
            <a:ext cx="38989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3" name="文本框 12"/>
          <p:cNvSpPr txBox="1"/>
          <p:nvPr/>
        </p:nvSpPr>
        <p:spPr>
          <a:xfrm>
            <a:off x="929640" y="3529965"/>
            <a:ext cx="7723505" cy="953135"/>
          </a:xfrm>
          <a:prstGeom prst="rect">
            <a:avLst/>
          </a:prstGeom>
          <a:noFill/>
        </p:spPr>
        <p:txBody>
          <a:bodyPr wrap="square" rtlCol="0">
            <a:spAutoFit/>
          </a:bodyPr>
          <a:p>
            <a:r>
              <a:rPr lang="zh-CN" altLang="en-US" sz="2800"/>
              <a:t>（</a:t>
            </a:r>
            <a:r>
              <a:rPr lang="en-US" altLang="zh-CN" sz="2800"/>
              <a:t>7</a:t>
            </a:r>
            <a:r>
              <a:rPr lang="zh-CN" altLang="en-US" sz="2800"/>
              <a:t>）、蠢笨的企鹅，胆怯地把肥胖的身体躲藏在悬崖底下。</a:t>
            </a:r>
            <a:endParaRPr lang="zh-CN" altLang="en-US" sz="2800"/>
          </a:p>
        </p:txBody>
      </p:sp>
      <p:sp>
        <p:nvSpPr>
          <p:cNvPr id="15" name="文本框 14"/>
          <p:cNvSpPr txBox="1"/>
          <p:nvPr/>
        </p:nvSpPr>
        <p:spPr>
          <a:xfrm>
            <a:off x="808990" y="4803775"/>
            <a:ext cx="7723505" cy="953135"/>
          </a:xfrm>
          <a:prstGeom prst="rect">
            <a:avLst/>
          </a:prstGeom>
          <a:noFill/>
        </p:spPr>
        <p:txBody>
          <a:bodyPr wrap="square" rtlCol="0">
            <a:spAutoFit/>
          </a:bodyPr>
          <a:p>
            <a:r>
              <a:rPr lang="zh-CN" altLang="en-US" sz="2800"/>
              <a:t>（</a:t>
            </a:r>
            <a:r>
              <a:rPr lang="en-US" altLang="zh-CN" sz="2800"/>
              <a:t>7</a:t>
            </a:r>
            <a:r>
              <a:rPr lang="zh-CN" altLang="en-US" sz="2800"/>
              <a:t>）、   蠢笨的   </a:t>
            </a:r>
            <a:r>
              <a:rPr lang="zh-CN" altLang="en-US" sz="2800" u="dbl">
                <a:solidFill>
                  <a:schemeClr val="tx1"/>
                </a:solidFill>
                <a:uFill>
                  <a:solidFill>
                    <a:srgbClr val="FF3300"/>
                  </a:solidFill>
                </a:uFill>
              </a:rPr>
              <a:t>企鹅</a:t>
            </a:r>
            <a:r>
              <a:rPr lang="zh-CN" altLang="en-US" sz="2800"/>
              <a:t>     ，    胆怯地把肥胖的身体     </a:t>
            </a:r>
            <a:r>
              <a:rPr lang="zh-CN" altLang="en-US" sz="2800" u="heavy">
                <a:solidFill>
                  <a:schemeClr val="tx1"/>
                </a:solidFill>
                <a:uFill>
                  <a:solidFill>
                    <a:srgbClr val="FF3300"/>
                  </a:solidFill>
                </a:uFill>
              </a:rPr>
              <a:t>躲藏</a:t>
            </a:r>
            <a:r>
              <a:rPr lang="zh-CN" altLang="en-US" sz="2800"/>
              <a:t>     在悬崖底下      。</a:t>
            </a:r>
            <a:endParaRPr lang="zh-CN" altLang="en-US" sz="2800"/>
          </a:p>
        </p:txBody>
      </p:sp>
      <p:sp>
        <p:nvSpPr>
          <p:cNvPr id="17" name="矩形 16"/>
          <p:cNvSpPr/>
          <p:nvPr/>
        </p:nvSpPr>
        <p:spPr>
          <a:xfrm>
            <a:off x="4613275" y="4735513"/>
            <a:ext cx="641350" cy="641350"/>
          </a:xfrm>
          <a:prstGeom prst="rect">
            <a:avLst/>
          </a:prstGeom>
          <a:noFill/>
          <a:ln w="9525">
            <a:noFill/>
          </a:ln>
        </p:spPr>
        <p:txBody>
          <a:bodyPr wrap="none" anchor="ctr">
            <a:spAutoFit/>
          </a:bodyPr>
          <a:p>
            <a:r>
              <a:rPr lang="en-US" altLang="zh-CN" sz="3600" b="1">
                <a:solidFill>
                  <a:srgbClr val="00FFFF"/>
                </a:solidFill>
                <a:latin typeface="Arial" panose="020B0604020202020204" pitchFamily="34" charset="0"/>
                <a:ea typeface="宋体" panose="02010600030101010101" pitchFamily="2" charset="-122"/>
              </a:rPr>
              <a:t>‖</a:t>
            </a:r>
            <a:endParaRPr lang="en-US" altLang="zh-CN" sz="3600" b="1">
              <a:solidFill>
                <a:srgbClr val="00FFFF"/>
              </a:solidFill>
              <a:latin typeface="Arial" panose="020B0604020202020204" pitchFamily="34" charset="0"/>
              <a:ea typeface="宋体" panose="02010600030101010101" pitchFamily="2" charset="-122"/>
            </a:endParaRPr>
          </a:p>
        </p:txBody>
      </p:sp>
      <p:sp>
        <p:nvSpPr>
          <p:cNvPr id="18" name="文本框 17"/>
          <p:cNvSpPr txBox="1"/>
          <p:nvPr/>
        </p:nvSpPr>
        <p:spPr>
          <a:xfrm>
            <a:off x="1878965" y="4803775"/>
            <a:ext cx="27432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9" name="文本框 18"/>
          <p:cNvSpPr txBox="1"/>
          <p:nvPr/>
        </p:nvSpPr>
        <p:spPr>
          <a:xfrm>
            <a:off x="3552825" y="4803775"/>
            <a:ext cx="21590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20" name="文本框 19"/>
          <p:cNvSpPr txBox="1"/>
          <p:nvPr/>
        </p:nvSpPr>
        <p:spPr>
          <a:xfrm>
            <a:off x="5254625" y="4803775"/>
            <a:ext cx="36576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21" name="文本框 20"/>
          <p:cNvSpPr txBox="1"/>
          <p:nvPr/>
        </p:nvSpPr>
        <p:spPr>
          <a:xfrm>
            <a:off x="1676400" y="5234940"/>
            <a:ext cx="50101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22" name="文本框 21"/>
          <p:cNvSpPr txBox="1"/>
          <p:nvPr/>
        </p:nvSpPr>
        <p:spPr>
          <a:xfrm>
            <a:off x="2969895" y="5234940"/>
            <a:ext cx="385445" cy="521970"/>
          </a:xfrm>
          <a:prstGeom prst="rect">
            <a:avLst/>
          </a:prstGeom>
          <a:noFill/>
        </p:spPr>
        <p:txBody>
          <a:bodyPr wrap="square" rtlCol="0">
            <a:spAutoFit/>
          </a:bodyPr>
          <a:p>
            <a:r>
              <a:rPr lang="en-US" altLang="zh-CN" sz="2800" b="1">
                <a:solidFill>
                  <a:srgbClr val="FF0000"/>
                </a:solidFill>
              </a:rPr>
              <a:t>&lt;</a:t>
            </a:r>
            <a:endParaRPr lang="en-US" altLang="zh-CN" sz="2800" b="1">
              <a:solidFill>
                <a:srgbClr val="FF0000"/>
              </a:solidFill>
            </a:endParaRPr>
          </a:p>
        </p:txBody>
      </p:sp>
      <p:sp>
        <p:nvSpPr>
          <p:cNvPr id="23" name="文本框 22"/>
          <p:cNvSpPr txBox="1"/>
          <p:nvPr/>
        </p:nvSpPr>
        <p:spPr>
          <a:xfrm>
            <a:off x="5131435" y="5234940"/>
            <a:ext cx="400050" cy="521970"/>
          </a:xfrm>
          <a:prstGeom prst="rect">
            <a:avLst/>
          </a:prstGeom>
          <a:noFill/>
        </p:spPr>
        <p:txBody>
          <a:bodyPr wrap="square" rtlCol="0">
            <a:spAutoFit/>
          </a:bodyPr>
          <a:p>
            <a:r>
              <a:rPr lang="en-US" altLang="zh-CN" sz="2800" b="1">
                <a:solidFill>
                  <a:srgbClr val="FF0000"/>
                </a:solidFill>
              </a:rPr>
              <a:t>&gt;</a:t>
            </a:r>
            <a:endParaRPr lang="en-US" altLang="zh-CN"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ppt_x"/>
                                          </p:val>
                                        </p:tav>
                                        <p:tav tm="100000">
                                          <p:val>
                                            <p:strVal val="#ppt_x"/>
                                          </p:val>
                                        </p:tav>
                                      </p:tavLst>
                                    </p:anim>
                                    <p:anim calcmode="lin" valueType="num">
                                      <p:cBhvr additive="base">
                                        <p:cTn id="2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ppt_x"/>
                                          </p:val>
                                        </p:tav>
                                        <p:tav tm="100000">
                                          <p:val>
                                            <p:strVal val="#ppt_x"/>
                                          </p:val>
                                        </p:tav>
                                      </p:tavLst>
                                    </p:anim>
                                    <p:anim calcmode="lin" valueType="num">
                                      <p:cBhvr additive="base">
                                        <p:cTn id="6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fill="hold"/>
                                        <p:tgtEl>
                                          <p:spTgt spid="20"/>
                                        </p:tgtEl>
                                        <p:attrNameLst>
                                          <p:attrName>ppt_x</p:attrName>
                                        </p:attrNameLst>
                                      </p:cBhvr>
                                      <p:tavLst>
                                        <p:tav tm="0">
                                          <p:val>
                                            <p:strVal val="#ppt_x"/>
                                          </p:val>
                                        </p:tav>
                                        <p:tav tm="100000">
                                          <p:val>
                                            <p:strVal val="#ppt_x"/>
                                          </p:val>
                                        </p:tav>
                                      </p:tavLst>
                                    </p:anim>
                                    <p:anim calcmode="lin" valueType="num">
                                      <p:cBhvr additive="base">
                                        <p:cTn id="8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additive="base">
                                        <p:cTn id="85" dur="500" fill="hold"/>
                                        <p:tgtEl>
                                          <p:spTgt spid="21"/>
                                        </p:tgtEl>
                                        <p:attrNameLst>
                                          <p:attrName>ppt_x</p:attrName>
                                        </p:attrNameLst>
                                      </p:cBhvr>
                                      <p:tavLst>
                                        <p:tav tm="0">
                                          <p:val>
                                            <p:strVal val="#ppt_x"/>
                                          </p:val>
                                        </p:tav>
                                        <p:tav tm="100000">
                                          <p:val>
                                            <p:strVal val="#ppt_x"/>
                                          </p:val>
                                        </p:tav>
                                      </p:tavLst>
                                    </p:anim>
                                    <p:anim calcmode="lin" valueType="num">
                                      <p:cBhvr additive="base">
                                        <p:cTn id="8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fill="hold"/>
                                        <p:tgtEl>
                                          <p:spTgt spid="22"/>
                                        </p:tgtEl>
                                        <p:attrNameLst>
                                          <p:attrName>ppt_x</p:attrName>
                                        </p:attrNameLst>
                                      </p:cBhvr>
                                      <p:tavLst>
                                        <p:tav tm="0">
                                          <p:val>
                                            <p:strVal val="#ppt_x"/>
                                          </p:val>
                                        </p:tav>
                                        <p:tav tm="100000">
                                          <p:val>
                                            <p:strVal val="#ppt_x"/>
                                          </p:val>
                                        </p:tav>
                                      </p:tavLst>
                                    </p:anim>
                                    <p:anim calcmode="lin" valueType="num">
                                      <p:cBhvr additive="base">
                                        <p:cTn id="9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additive="base">
                                        <p:cTn id="97" dur="500" fill="hold"/>
                                        <p:tgtEl>
                                          <p:spTgt spid="23"/>
                                        </p:tgtEl>
                                        <p:attrNameLst>
                                          <p:attrName>ppt_x</p:attrName>
                                        </p:attrNameLst>
                                      </p:cBhvr>
                                      <p:tavLst>
                                        <p:tav tm="0">
                                          <p:val>
                                            <p:strVal val="#ppt_x"/>
                                          </p:val>
                                        </p:tav>
                                        <p:tav tm="100000">
                                          <p:val>
                                            <p:strVal val="#ppt_x"/>
                                          </p:val>
                                        </p:tav>
                                      </p:tavLst>
                                    </p:anim>
                                    <p:anim calcmode="lin" valueType="num">
                                      <p:cBhvr additive="base">
                                        <p:cTn id="9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p:bldP spid="5" grpId="0"/>
      <p:bldP spid="27" grpId="0"/>
      <p:bldP spid="7" grpId="0"/>
      <p:bldP spid="8" grpId="0"/>
      <p:bldP spid="10" grpId="0"/>
      <p:bldP spid="12" grpId="0"/>
      <p:bldP spid="13" grpId="0"/>
      <p:bldP spid="15" grpId="0"/>
      <p:bldP spid="18" grpId="0"/>
      <p:bldP spid="19" grpId="0"/>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272224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尝试练习</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941705" y="1100455"/>
            <a:ext cx="7663180" cy="953135"/>
          </a:xfrm>
          <a:prstGeom prst="rect">
            <a:avLst/>
          </a:prstGeom>
          <a:noFill/>
        </p:spPr>
        <p:txBody>
          <a:bodyPr wrap="square" rtlCol="0">
            <a:spAutoFit/>
          </a:bodyPr>
          <a:p>
            <a:r>
              <a:rPr lang="en-US" altLang="zh-CN" sz="2800" b="1">
                <a:latin typeface="楷体" panose="02010609060101010101" pitchFamily="49" charset="-122"/>
                <a:ea typeface="楷体" panose="02010609060101010101" pitchFamily="49" charset="-122"/>
                <a:cs typeface="楷体" panose="02010609060101010101" pitchFamily="49" charset="-122"/>
              </a:rPr>
              <a:t>(8)</a:t>
            </a:r>
            <a:r>
              <a:rPr lang="zh-CN" altLang="en-US" sz="2800" b="1">
                <a:latin typeface="楷体" panose="02010609060101010101" pitchFamily="49" charset="-122"/>
                <a:ea typeface="楷体" panose="02010609060101010101" pitchFamily="49" charset="-122"/>
                <a:cs typeface="楷体" panose="02010609060101010101" pitchFamily="49" charset="-122"/>
              </a:rPr>
              <a:t>、夜晚，敌人从炮楼的小窗子里，呆望着这阴森黑暗的大苇塘。</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
        <p:nvSpPr>
          <p:cNvPr id="5" name="文本框 4"/>
          <p:cNvSpPr txBox="1"/>
          <p:nvPr/>
        </p:nvSpPr>
        <p:spPr>
          <a:xfrm>
            <a:off x="740410" y="2226310"/>
            <a:ext cx="7663180" cy="953135"/>
          </a:xfrm>
          <a:prstGeom prst="rect">
            <a:avLst/>
          </a:prstGeom>
          <a:noFill/>
        </p:spPr>
        <p:txBody>
          <a:bodyPr wrap="square" rtlCol="0">
            <a:spAutoFit/>
          </a:bodyPr>
          <a:p>
            <a:r>
              <a:rPr lang="en-US" altLang="zh-CN" sz="2800" b="1">
                <a:latin typeface="楷体" panose="02010609060101010101" pitchFamily="49" charset="-122"/>
                <a:ea typeface="楷体" panose="02010609060101010101" pitchFamily="49" charset="-122"/>
                <a:cs typeface="楷体" panose="02010609060101010101" pitchFamily="49" charset="-122"/>
              </a:rPr>
              <a:t>(8)</a:t>
            </a:r>
            <a:r>
              <a:rPr lang="zh-CN" altLang="en-US" sz="2800" b="1">
                <a:latin typeface="楷体" panose="02010609060101010101" pitchFamily="49" charset="-122"/>
                <a:ea typeface="楷体" panose="02010609060101010101" pitchFamily="49" charset="-122"/>
                <a:cs typeface="楷体" panose="02010609060101010101" pitchFamily="49" charset="-122"/>
              </a:rPr>
              <a:t>、  夜晚   ，</a:t>
            </a:r>
            <a:r>
              <a:rPr lang="zh-CN" altLang="en-US" sz="2800" b="1" u="dbl">
                <a:solidFill>
                  <a:schemeClr val="tx1"/>
                </a:solidFill>
                <a:uFill>
                  <a:solidFill>
                    <a:srgbClr val="FF3300"/>
                  </a:solidFill>
                </a:uFill>
                <a:latin typeface="楷体" panose="02010609060101010101" pitchFamily="49" charset="-122"/>
                <a:ea typeface="楷体" panose="02010609060101010101" pitchFamily="49" charset="-122"/>
                <a:cs typeface="楷体" panose="02010609060101010101" pitchFamily="49" charset="-122"/>
              </a:rPr>
              <a:t>敌人</a:t>
            </a:r>
            <a:r>
              <a:rPr lang="zh-CN" altLang="en-US" sz="2800" b="1">
                <a:latin typeface="楷体" panose="02010609060101010101" pitchFamily="49" charset="-122"/>
                <a:ea typeface="楷体" panose="02010609060101010101" pitchFamily="49" charset="-122"/>
                <a:cs typeface="楷体" panose="02010609060101010101" pitchFamily="49" charset="-122"/>
              </a:rPr>
              <a:t>       从炮楼的小窗子里    ，</a:t>
            </a:r>
            <a:r>
              <a:rPr lang="zh-CN" altLang="en-US" sz="2800" b="1" u="heavy">
                <a:solidFill>
                  <a:schemeClr val="tx1"/>
                </a:solidFill>
                <a:uFill>
                  <a:solidFill>
                    <a:srgbClr val="FF3300"/>
                  </a:solidFill>
                </a:uFill>
                <a:latin typeface="楷体" panose="02010609060101010101" pitchFamily="49" charset="-122"/>
                <a:ea typeface="楷体" panose="02010609060101010101" pitchFamily="49" charset="-122"/>
                <a:cs typeface="楷体" panose="02010609060101010101" pitchFamily="49" charset="-122"/>
              </a:rPr>
              <a:t>呆望着</a:t>
            </a:r>
            <a:r>
              <a:rPr lang="zh-CN" altLang="en-US" sz="2800" b="1">
                <a:latin typeface="楷体" panose="02010609060101010101" pitchFamily="49" charset="-122"/>
                <a:ea typeface="楷体" panose="02010609060101010101" pitchFamily="49" charset="-122"/>
                <a:cs typeface="楷体" panose="02010609060101010101" pitchFamily="49" charset="-122"/>
              </a:rPr>
              <a:t>    这阴森黑暗的    </a:t>
            </a:r>
            <a:r>
              <a:rPr lang="zh-CN" altLang="en-US" sz="2800" b="1" u="wavyHeavy">
                <a:solidFill>
                  <a:schemeClr val="tx1"/>
                </a:solidFill>
                <a:uFill>
                  <a:solidFill>
                    <a:srgbClr val="FF3300"/>
                  </a:solidFill>
                </a:uFill>
                <a:latin typeface="楷体" panose="02010609060101010101" pitchFamily="49" charset="-122"/>
                <a:ea typeface="楷体" panose="02010609060101010101" pitchFamily="49" charset="-122"/>
                <a:cs typeface="楷体" panose="02010609060101010101" pitchFamily="49" charset="-122"/>
              </a:rPr>
              <a:t>大苇塘</a:t>
            </a:r>
            <a:r>
              <a:rPr lang="zh-CN" altLang="en-US" sz="2800" b="1">
                <a:latin typeface="楷体" panose="02010609060101010101" pitchFamily="49" charset="-122"/>
                <a:ea typeface="楷体" panose="02010609060101010101" pitchFamily="49" charset="-122"/>
                <a:cs typeface="楷体" panose="02010609060101010101" pitchFamily="49" charset="-122"/>
              </a:rPr>
              <a:t>。</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
        <p:nvSpPr>
          <p:cNvPr id="17" name="矩形 16"/>
          <p:cNvSpPr/>
          <p:nvPr/>
        </p:nvSpPr>
        <p:spPr>
          <a:xfrm>
            <a:off x="4520565" y="2157413"/>
            <a:ext cx="641350" cy="641350"/>
          </a:xfrm>
          <a:prstGeom prst="rect">
            <a:avLst/>
          </a:prstGeom>
          <a:noFill/>
          <a:ln w="9525">
            <a:noFill/>
          </a:ln>
        </p:spPr>
        <p:txBody>
          <a:bodyPr wrap="none" anchor="ctr">
            <a:spAutoFit/>
          </a:bodyPr>
          <a:p>
            <a:r>
              <a:rPr lang="en-US" altLang="zh-CN" sz="3600" b="1">
                <a:solidFill>
                  <a:srgbClr val="00FFFF"/>
                </a:solidFill>
                <a:latin typeface="Arial" panose="020B0604020202020204" pitchFamily="34" charset="0"/>
                <a:ea typeface="宋体" panose="02010600030101010101" pitchFamily="2" charset="-122"/>
              </a:rPr>
              <a:t>‖</a:t>
            </a:r>
            <a:endParaRPr lang="en-US" altLang="zh-CN" sz="3600" b="1">
              <a:solidFill>
                <a:srgbClr val="00FFFF"/>
              </a:solidFill>
              <a:latin typeface="Arial" panose="020B0604020202020204" pitchFamily="34" charset="0"/>
              <a:ea typeface="宋体" panose="02010600030101010101" pitchFamily="2" charset="-122"/>
            </a:endParaRPr>
          </a:p>
        </p:txBody>
      </p:sp>
      <p:sp>
        <p:nvSpPr>
          <p:cNvPr id="7" name="文本框 6"/>
          <p:cNvSpPr txBox="1"/>
          <p:nvPr/>
        </p:nvSpPr>
        <p:spPr>
          <a:xfrm>
            <a:off x="1600200" y="2217420"/>
            <a:ext cx="42164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8" name="文本框 7"/>
          <p:cNvSpPr txBox="1"/>
          <p:nvPr/>
        </p:nvSpPr>
        <p:spPr>
          <a:xfrm>
            <a:off x="2969895" y="2217420"/>
            <a:ext cx="37020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9" name="文本框 8"/>
          <p:cNvSpPr txBox="1"/>
          <p:nvPr/>
        </p:nvSpPr>
        <p:spPr>
          <a:xfrm>
            <a:off x="5071110" y="2217420"/>
            <a:ext cx="47180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0" name="文本框 9"/>
          <p:cNvSpPr txBox="1"/>
          <p:nvPr/>
        </p:nvSpPr>
        <p:spPr>
          <a:xfrm>
            <a:off x="1284605" y="2657475"/>
            <a:ext cx="64833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1" name="文本框 10"/>
          <p:cNvSpPr txBox="1"/>
          <p:nvPr/>
        </p:nvSpPr>
        <p:spPr>
          <a:xfrm>
            <a:off x="3474085" y="2657475"/>
            <a:ext cx="38608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2" name="文本框 11"/>
          <p:cNvSpPr txBox="1"/>
          <p:nvPr/>
        </p:nvSpPr>
        <p:spPr>
          <a:xfrm>
            <a:off x="6323330" y="2657475"/>
            <a:ext cx="40894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13" name="文本框 12"/>
          <p:cNvSpPr txBox="1"/>
          <p:nvPr/>
        </p:nvSpPr>
        <p:spPr>
          <a:xfrm>
            <a:off x="601345" y="3387090"/>
            <a:ext cx="7575550" cy="953135"/>
          </a:xfrm>
          <a:prstGeom prst="rect">
            <a:avLst/>
          </a:prstGeom>
          <a:noFill/>
        </p:spPr>
        <p:txBody>
          <a:bodyPr wrap="square" rtlCol="0">
            <a:spAutoFit/>
          </a:bodyPr>
          <a:p>
            <a:r>
              <a:rPr lang="zh-CN" altLang="en-US" sz="2800"/>
              <a:t>（</a:t>
            </a:r>
            <a:r>
              <a:rPr lang="en-US" altLang="zh-CN" sz="2800"/>
              <a:t>9</a:t>
            </a:r>
            <a:r>
              <a:rPr lang="zh-CN" altLang="en-US" sz="2800"/>
              <a:t>）、暖国的雨向来没有变过冰冷的坚硬的灿烂的雪花。</a:t>
            </a:r>
            <a:endParaRPr lang="zh-CN" altLang="en-US" sz="2800"/>
          </a:p>
        </p:txBody>
      </p:sp>
      <p:sp>
        <p:nvSpPr>
          <p:cNvPr id="15" name="文本框 14"/>
          <p:cNvSpPr txBox="1"/>
          <p:nvPr/>
        </p:nvSpPr>
        <p:spPr>
          <a:xfrm>
            <a:off x="601345" y="4581525"/>
            <a:ext cx="7575550" cy="953135"/>
          </a:xfrm>
          <a:prstGeom prst="rect">
            <a:avLst/>
          </a:prstGeom>
          <a:noFill/>
        </p:spPr>
        <p:txBody>
          <a:bodyPr wrap="square" rtlCol="0">
            <a:spAutoFit/>
          </a:bodyPr>
          <a:p>
            <a:r>
              <a:rPr lang="zh-CN" altLang="en-US" sz="2800"/>
              <a:t>（</a:t>
            </a:r>
            <a:r>
              <a:rPr lang="en-US" altLang="zh-CN" sz="2800"/>
              <a:t>9</a:t>
            </a:r>
            <a:r>
              <a:rPr lang="zh-CN" altLang="en-US" sz="2800"/>
              <a:t>）、  暖国的   </a:t>
            </a:r>
            <a:r>
              <a:rPr lang="zh-CN" altLang="en-US" sz="2800" u="dbl">
                <a:solidFill>
                  <a:schemeClr val="tx1"/>
                </a:solidFill>
                <a:uFill>
                  <a:solidFill>
                    <a:srgbClr val="FF3300"/>
                  </a:solidFill>
                </a:uFill>
              </a:rPr>
              <a:t>雨</a:t>
            </a:r>
            <a:r>
              <a:rPr lang="zh-CN" altLang="en-US" sz="2800"/>
              <a:t>        向来没有   </a:t>
            </a:r>
            <a:r>
              <a:rPr lang="zh-CN" altLang="en-US" sz="2800" u="heavy">
                <a:solidFill>
                  <a:schemeClr val="tx1"/>
                </a:solidFill>
                <a:uFill>
                  <a:solidFill>
                    <a:srgbClr val="FF3300"/>
                  </a:solidFill>
                </a:uFill>
              </a:rPr>
              <a:t>变过</a:t>
            </a:r>
            <a:r>
              <a:rPr lang="zh-CN" altLang="en-US" sz="2800"/>
              <a:t>   冰冷的坚硬的灿烂的      </a:t>
            </a:r>
            <a:r>
              <a:rPr lang="zh-CN" altLang="en-US" sz="2800" u="wavyHeavy">
                <a:solidFill>
                  <a:schemeClr val="tx1"/>
                </a:solidFill>
                <a:uFill>
                  <a:solidFill>
                    <a:srgbClr val="FF3300"/>
                  </a:solidFill>
                </a:uFill>
              </a:rPr>
              <a:t>雪花</a:t>
            </a:r>
            <a:r>
              <a:rPr lang="zh-CN" altLang="en-US" sz="2800"/>
              <a:t>。</a:t>
            </a:r>
            <a:endParaRPr lang="zh-CN" altLang="en-US" sz="2800"/>
          </a:p>
        </p:txBody>
      </p:sp>
      <p:sp>
        <p:nvSpPr>
          <p:cNvPr id="18" name="矩形 17"/>
          <p:cNvSpPr/>
          <p:nvPr/>
        </p:nvSpPr>
        <p:spPr>
          <a:xfrm>
            <a:off x="3879215" y="4501833"/>
            <a:ext cx="641350" cy="641350"/>
          </a:xfrm>
          <a:prstGeom prst="rect">
            <a:avLst/>
          </a:prstGeom>
          <a:noFill/>
          <a:ln w="9525">
            <a:noFill/>
          </a:ln>
        </p:spPr>
        <p:txBody>
          <a:bodyPr wrap="none" anchor="ctr">
            <a:spAutoFit/>
          </a:bodyPr>
          <a:p>
            <a:r>
              <a:rPr lang="en-US" altLang="zh-CN" sz="3600" b="1">
                <a:solidFill>
                  <a:srgbClr val="00FFFF"/>
                </a:solidFill>
                <a:latin typeface="Arial" panose="020B0604020202020204" pitchFamily="34" charset="0"/>
                <a:ea typeface="宋体" panose="02010600030101010101" pitchFamily="2" charset="-122"/>
              </a:rPr>
              <a:t>‖</a:t>
            </a:r>
            <a:endParaRPr lang="en-US" altLang="zh-CN" sz="3600" b="1">
              <a:solidFill>
                <a:srgbClr val="00FFFF"/>
              </a:solidFill>
              <a:latin typeface="Arial" panose="020B0604020202020204" pitchFamily="34" charset="0"/>
              <a:ea typeface="宋体" panose="02010600030101010101" pitchFamily="2" charset="-122"/>
            </a:endParaRPr>
          </a:p>
        </p:txBody>
      </p:sp>
      <p:sp>
        <p:nvSpPr>
          <p:cNvPr id="20" name="文本框 19"/>
          <p:cNvSpPr txBox="1"/>
          <p:nvPr/>
        </p:nvSpPr>
        <p:spPr>
          <a:xfrm>
            <a:off x="1600200" y="4561840"/>
            <a:ext cx="23558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21" name="文本框 20"/>
          <p:cNvSpPr txBox="1"/>
          <p:nvPr/>
        </p:nvSpPr>
        <p:spPr>
          <a:xfrm>
            <a:off x="3151505" y="4561840"/>
            <a:ext cx="18859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22" name="文本框 21"/>
          <p:cNvSpPr txBox="1"/>
          <p:nvPr/>
        </p:nvSpPr>
        <p:spPr>
          <a:xfrm>
            <a:off x="4180205" y="4581525"/>
            <a:ext cx="18986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23" name="文本框 22"/>
          <p:cNvSpPr txBox="1"/>
          <p:nvPr/>
        </p:nvSpPr>
        <p:spPr>
          <a:xfrm>
            <a:off x="6108065" y="4581525"/>
            <a:ext cx="325120"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24" name="文本框 23"/>
          <p:cNvSpPr txBox="1"/>
          <p:nvPr/>
        </p:nvSpPr>
        <p:spPr>
          <a:xfrm>
            <a:off x="6925945" y="4561840"/>
            <a:ext cx="31813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
        <p:nvSpPr>
          <p:cNvPr id="25" name="文本框 24"/>
          <p:cNvSpPr txBox="1"/>
          <p:nvPr/>
        </p:nvSpPr>
        <p:spPr>
          <a:xfrm>
            <a:off x="3595370" y="5012690"/>
            <a:ext cx="329565" cy="521970"/>
          </a:xfrm>
          <a:prstGeom prst="rect">
            <a:avLst/>
          </a:prstGeom>
          <a:noFill/>
        </p:spPr>
        <p:txBody>
          <a:bodyPr wrap="square" rtlCol="0">
            <a:spAutoFit/>
          </a:bodyPr>
          <a:p>
            <a:r>
              <a:rPr lang="zh-CN" altLang="en-US" sz="2800" b="1">
                <a:solidFill>
                  <a:srgbClr val="FF0000"/>
                </a:solidFill>
              </a:rPr>
              <a:t>）</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ppt_x"/>
                                          </p:val>
                                        </p:tav>
                                        <p:tav tm="100000">
                                          <p:val>
                                            <p:strVal val="#ppt_x"/>
                                          </p:val>
                                        </p:tav>
                                      </p:tavLst>
                                    </p:anim>
                                    <p:anim calcmode="lin" valueType="num">
                                      <p:cBhvr additive="base">
                                        <p:cTn id="6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ppt_x"/>
                                          </p:val>
                                        </p:tav>
                                        <p:tav tm="100000">
                                          <p:val>
                                            <p:strVal val="#ppt_x"/>
                                          </p:val>
                                        </p:tav>
                                      </p:tavLst>
                                    </p:anim>
                                    <p:anim calcmode="lin" valueType="num">
                                      <p:cBhvr additive="base">
                                        <p:cTn id="7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ppt_x"/>
                                          </p:val>
                                        </p:tav>
                                        <p:tav tm="100000">
                                          <p:val>
                                            <p:strVal val="#ppt_x"/>
                                          </p:val>
                                        </p:tav>
                                      </p:tavLst>
                                    </p:anim>
                                    <p:anim calcmode="lin" valueType="num">
                                      <p:cBhvr additive="base">
                                        <p:cTn id="8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ppt_x"/>
                                          </p:val>
                                        </p:tav>
                                        <p:tav tm="100000">
                                          <p:val>
                                            <p:strVal val="#ppt_x"/>
                                          </p:val>
                                        </p:tav>
                                      </p:tavLst>
                                    </p:anim>
                                    <p:anim calcmode="lin" valueType="num">
                                      <p:cBhvr additive="base">
                                        <p:cTn id="8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1"/>
                                        </p:tgtEl>
                                        <p:attrNameLst>
                                          <p:attrName>style.visibility</p:attrName>
                                        </p:attrNameLst>
                                      </p:cBhvr>
                                      <p:to>
                                        <p:strVal val="visible"/>
                                      </p:to>
                                    </p:set>
                                    <p:anim calcmode="lin" valueType="num">
                                      <p:cBhvr additive="base">
                                        <p:cTn id="91" dur="500" fill="hold"/>
                                        <p:tgtEl>
                                          <p:spTgt spid="21"/>
                                        </p:tgtEl>
                                        <p:attrNameLst>
                                          <p:attrName>ppt_x</p:attrName>
                                        </p:attrNameLst>
                                      </p:cBhvr>
                                      <p:tavLst>
                                        <p:tav tm="0">
                                          <p:val>
                                            <p:strVal val="#ppt_x"/>
                                          </p:val>
                                        </p:tav>
                                        <p:tav tm="100000">
                                          <p:val>
                                            <p:strVal val="#ppt_x"/>
                                          </p:val>
                                        </p:tav>
                                      </p:tavLst>
                                    </p:anim>
                                    <p:anim calcmode="lin" valueType="num">
                                      <p:cBhvr additive="base">
                                        <p:cTn id="9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additive="base">
                                        <p:cTn id="97" dur="500" fill="hold"/>
                                        <p:tgtEl>
                                          <p:spTgt spid="22"/>
                                        </p:tgtEl>
                                        <p:attrNameLst>
                                          <p:attrName>ppt_x</p:attrName>
                                        </p:attrNameLst>
                                      </p:cBhvr>
                                      <p:tavLst>
                                        <p:tav tm="0">
                                          <p:val>
                                            <p:strVal val="#ppt_x"/>
                                          </p:val>
                                        </p:tav>
                                        <p:tav tm="100000">
                                          <p:val>
                                            <p:strVal val="#ppt_x"/>
                                          </p:val>
                                        </p:tav>
                                      </p:tavLst>
                                    </p:anim>
                                    <p:anim calcmode="lin" valueType="num">
                                      <p:cBhvr additive="base">
                                        <p:cTn id="9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additive="base">
                                        <p:cTn id="103" dur="500" fill="hold"/>
                                        <p:tgtEl>
                                          <p:spTgt spid="23"/>
                                        </p:tgtEl>
                                        <p:attrNameLst>
                                          <p:attrName>ppt_x</p:attrName>
                                        </p:attrNameLst>
                                      </p:cBhvr>
                                      <p:tavLst>
                                        <p:tav tm="0">
                                          <p:val>
                                            <p:strVal val="#ppt_x"/>
                                          </p:val>
                                        </p:tav>
                                        <p:tav tm="100000">
                                          <p:val>
                                            <p:strVal val="#ppt_x"/>
                                          </p:val>
                                        </p:tav>
                                      </p:tavLst>
                                    </p:anim>
                                    <p:anim calcmode="lin" valueType="num">
                                      <p:cBhvr additive="base">
                                        <p:cTn id="10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4"/>
                                        </p:tgtEl>
                                        <p:attrNameLst>
                                          <p:attrName>style.visibility</p:attrName>
                                        </p:attrNameLst>
                                      </p:cBhvr>
                                      <p:to>
                                        <p:strVal val="visible"/>
                                      </p:to>
                                    </p:set>
                                    <p:anim calcmode="lin" valueType="num">
                                      <p:cBhvr additive="base">
                                        <p:cTn id="109" dur="500" fill="hold"/>
                                        <p:tgtEl>
                                          <p:spTgt spid="24"/>
                                        </p:tgtEl>
                                        <p:attrNameLst>
                                          <p:attrName>ppt_x</p:attrName>
                                        </p:attrNameLst>
                                      </p:cBhvr>
                                      <p:tavLst>
                                        <p:tav tm="0">
                                          <p:val>
                                            <p:strVal val="#ppt_x"/>
                                          </p:val>
                                        </p:tav>
                                        <p:tav tm="100000">
                                          <p:val>
                                            <p:strVal val="#ppt_x"/>
                                          </p:val>
                                        </p:tav>
                                      </p:tavLst>
                                    </p:anim>
                                    <p:anim calcmode="lin" valueType="num">
                                      <p:cBhvr additive="base">
                                        <p:cTn id="11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25"/>
                                        </p:tgtEl>
                                        <p:attrNameLst>
                                          <p:attrName>style.visibility</p:attrName>
                                        </p:attrNameLst>
                                      </p:cBhvr>
                                      <p:to>
                                        <p:strVal val="visible"/>
                                      </p:to>
                                    </p:set>
                                    <p:anim calcmode="lin" valueType="num">
                                      <p:cBhvr additive="base">
                                        <p:cTn id="115" dur="500" fill="hold"/>
                                        <p:tgtEl>
                                          <p:spTgt spid="25"/>
                                        </p:tgtEl>
                                        <p:attrNameLst>
                                          <p:attrName>ppt_x</p:attrName>
                                        </p:attrNameLst>
                                      </p:cBhvr>
                                      <p:tavLst>
                                        <p:tav tm="0">
                                          <p:val>
                                            <p:strVal val="#ppt_x"/>
                                          </p:val>
                                        </p:tav>
                                        <p:tav tm="100000">
                                          <p:val>
                                            <p:strVal val="#ppt_x"/>
                                          </p:val>
                                        </p:tav>
                                      </p:tavLst>
                                    </p:anim>
                                    <p:anim calcmode="lin" valueType="num">
                                      <p:cBhvr additive="base">
                                        <p:cTn id="11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p:bldP spid="5" grpId="0"/>
      <p:bldP spid="17" grpId="0"/>
      <p:bldP spid="7" grpId="0"/>
      <p:bldP spid="8" grpId="0"/>
      <p:bldP spid="9" grpId="0"/>
      <p:bldP spid="10" grpId="0"/>
      <p:bldP spid="11" grpId="0"/>
      <p:bldP spid="12" grpId="0"/>
      <p:bldP spid="13" grpId="0"/>
      <p:bldP spid="15" grpId="0"/>
      <p:bldP spid="18" grpId="0"/>
      <p:bldP spid="20" grpId="0"/>
      <p:bldP spid="21" grpId="0"/>
      <p:bldP spid="22"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272224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975995" y="1986280"/>
            <a:ext cx="7412355" cy="3322955"/>
          </a:xfrm>
          <a:prstGeom prst="rect">
            <a:avLst/>
          </a:prstGeom>
          <a:noFill/>
        </p:spPr>
        <p:txBody>
          <a:bodyPr wrap="square" rtlCol="0">
            <a:spAutoFit/>
          </a:bodyPr>
          <a:p>
            <a:pPr indent="457200">
              <a:lnSpc>
                <a:spcPct val="150000"/>
              </a:lnSpc>
            </a:pPr>
            <a:r>
              <a:rPr lang="zh-CN" altLang="en-US" sz="2800" b="1">
                <a:solidFill>
                  <a:srgbClr val="FF0000"/>
                </a:solidFill>
                <a:sym typeface="+mn-ea"/>
              </a:rPr>
              <a:t>句子的基本成分</a:t>
            </a:r>
            <a:r>
              <a:rPr lang="zh-CN" altLang="en-US" sz="2800" b="1">
                <a:solidFill>
                  <a:srgbClr val="0000CC"/>
                </a:solidFill>
                <a:sym typeface="+mn-ea"/>
              </a:rPr>
              <a:t>是主语、谓语、宾语，</a:t>
            </a:r>
            <a:r>
              <a:rPr lang="zh-CN" altLang="en-US" sz="2800" b="1">
                <a:solidFill>
                  <a:srgbClr val="FF0000"/>
                </a:solidFill>
                <a:sym typeface="+mn-ea"/>
              </a:rPr>
              <a:t>补充成分</a:t>
            </a:r>
            <a:r>
              <a:rPr lang="zh-CN" altLang="en-US" sz="2800" b="1">
                <a:solidFill>
                  <a:srgbClr val="0000CC"/>
                </a:solidFill>
                <a:sym typeface="+mn-ea"/>
              </a:rPr>
              <a:t>是定语、状语、补语。</a:t>
            </a:r>
            <a:endParaRPr lang="zh-CN" altLang="en-US" sz="2800" b="1">
              <a:solidFill>
                <a:srgbClr val="0000CC"/>
              </a:solidFill>
              <a:latin typeface="Arial" panose="020B0604020202020204" pitchFamily="34" charset="0"/>
              <a:ea typeface="宋体" panose="02010600030101010101" pitchFamily="2" charset="-122"/>
              <a:sym typeface="+mn-ea"/>
            </a:endParaRPr>
          </a:p>
          <a:p>
            <a:pPr indent="457200">
              <a:lnSpc>
                <a:spcPct val="150000"/>
              </a:lnSpc>
            </a:pPr>
            <a:r>
              <a:rPr lang="zh-CN" altLang="en-US" sz="2800" b="1">
                <a:solidFill>
                  <a:srgbClr val="FF0000"/>
                </a:solidFill>
                <a:sym typeface="+mn-ea"/>
              </a:rPr>
              <a:t>句子主干</a:t>
            </a:r>
            <a:r>
              <a:rPr lang="zh-CN" altLang="en-US" sz="2800" b="1">
                <a:solidFill>
                  <a:srgbClr val="0000CC"/>
                </a:solidFill>
                <a:sym typeface="+mn-ea"/>
              </a:rPr>
              <a:t>一般是由主语（或主语中心语）、谓语（或谓语中心语）和宾语（或宾语中心语）组成的。</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anchor="ctr"/>
          <a:p>
            <a:endParaRPr dirty="0"/>
          </a:p>
        </p:txBody>
      </p:sp>
      <p:sp>
        <p:nvSpPr>
          <p:cNvPr id="8195" name="文本占位符 8194"/>
          <p:cNvSpPr>
            <a:spLocks noGrp="1"/>
          </p:cNvSpPr>
          <p:nvPr>
            <p:ph type="body" idx="1"/>
          </p:nvPr>
        </p:nvSpPr>
        <p:spPr/>
        <p:txBody>
          <a:bodyPr/>
          <a:p>
            <a:endParaRPr dirty="0"/>
          </a:p>
        </p:txBody>
      </p:sp>
      <p:pic>
        <p:nvPicPr>
          <p:cNvPr id="8197" name="图片 8196" descr="u=1013194796,1830417939&amp;fm=26&amp;gp=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 name="矩形 2"/>
          <p:cNvSpPr/>
          <p:nvPr/>
        </p:nvSpPr>
        <p:spPr>
          <a:xfrm>
            <a:off x="247650" y="138430"/>
            <a:ext cx="2722245" cy="583565"/>
          </a:xfrm>
          <a:prstGeom prst="rect">
            <a:avLst/>
          </a:prstGeom>
          <a:solidFill>
            <a:srgbClr val="FFFF00"/>
          </a:solidFill>
          <a:ln w="38100">
            <a:prstDash val="sysDash"/>
          </a:ln>
        </p:spPr>
        <p:style>
          <a:lnRef idx="2">
            <a:schemeClr val="accent5"/>
          </a:lnRef>
          <a:fillRef idx="1">
            <a:schemeClr val="lt1"/>
          </a:fillRef>
          <a:effectRef idx="0">
            <a:schemeClr val="accent5"/>
          </a:effectRef>
          <a:fontRef idx="minor">
            <a:schemeClr val="dk1"/>
          </a:fontRef>
        </p:style>
        <p:txBody>
          <a:bodyPr wrap="square" rtlCol="0" anchor="t">
            <a:spAutoFit/>
          </a:bodyPr>
          <a:p>
            <a:pPr algn="ctr"/>
            <a:r>
              <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rPr>
              <a:t>句子的主干</a:t>
            </a:r>
            <a:endParaRPr lang="zh-CN" altLang="zh-CN" sz="3200" b="1">
              <a:ln w="12700" cmpd="sng">
                <a:solidFill>
                  <a:schemeClr val="accent4"/>
                </a:solidFill>
                <a:prstDash val="solid"/>
              </a:ln>
              <a:solidFill>
                <a:srgbClr val="FF0000"/>
              </a:solidFill>
              <a:effectLst/>
              <a:latin typeface="黑体" panose="02010609060101010101" charset="-122"/>
              <a:ea typeface="黑体" panose="02010609060101010101" charset="-122"/>
            </a:endParaRPr>
          </a:p>
        </p:txBody>
      </p:sp>
      <p:sp>
        <p:nvSpPr>
          <p:cNvPr id="2" name="文本框 1"/>
          <p:cNvSpPr txBox="1"/>
          <p:nvPr/>
        </p:nvSpPr>
        <p:spPr>
          <a:xfrm>
            <a:off x="1316355" y="2155825"/>
            <a:ext cx="6363335" cy="3415030"/>
          </a:xfrm>
          <a:prstGeom prst="rect">
            <a:avLst/>
          </a:prstGeom>
          <a:noFill/>
        </p:spPr>
        <p:txBody>
          <a:bodyPr wrap="square" rtlCol="0">
            <a:spAutoFit/>
          </a:bodyPr>
          <a:p>
            <a:pPr indent="457200">
              <a:lnSpc>
                <a:spcPct val="150000"/>
              </a:lnSpc>
            </a:pPr>
            <a:r>
              <a:rPr lang="zh-CN" altLang="en-US" sz="3600" b="1">
                <a:solidFill>
                  <a:srgbClr val="0000CC"/>
                </a:solidFill>
                <a:sym typeface="+mn-ea"/>
              </a:rPr>
              <a:t>提取句子主干时前要分析清楚句子的成分，然后直接</a:t>
            </a:r>
            <a:r>
              <a:rPr lang="zh-CN" altLang="en-US" sz="3600" b="1">
                <a:solidFill>
                  <a:srgbClr val="FF0000"/>
                </a:solidFill>
                <a:sym typeface="+mn-ea"/>
              </a:rPr>
              <a:t>提取出主语、谓语、宾语</a:t>
            </a:r>
            <a:r>
              <a:rPr lang="zh-CN" altLang="en-US" sz="3600" b="1">
                <a:solidFill>
                  <a:srgbClr val="0000CC"/>
                </a:solidFill>
                <a:sym typeface="+mn-ea"/>
              </a:rPr>
              <a:t>，便是句子的主干。</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p:bldLst>
  </p:timing>
</p:sld>
</file>

<file path=ppt/tags/tag1.xml><?xml version="1.0" encoding="utf-8"?>
<p:tagLst xmlns:p="http://schemas.openxmlformats.org/presentationml/2006/main">
  <p:tag name="KSO_WM_BEAUTIFY_FLAG" val="#wm#"/>
  <p:tag name="KSO_WM_TAG_VERSION" val="1.0"/>
  <p:tag name="KSO_WM_TEMPLATE_CATEGORY" val="custom"/>
  <p:tag name="KSO_WM_TEMPLATE_INDEX" val="160453"/>
  <p:tag name="KSO_WM_UNIT_CLEAR" val="1"/>
  <p:tag name="KSO_WM_UNIT_COMPATIBLE" val="0"/>
  <p:tag name="KSO_WM_UNIT_HIGHLIGHT" val="0"/>
  <p:tag name="KSO_WM_UNIT_ID" val="custom160453_2*f*1"/>
  <p:tag name="KSO_WM_UNIT_INDEX" val="1"/>
  <p:tag name="KSO_WM_UNIT_LAYERLEVEL" val="1"/>
  <p:tag name="KSO_WM_UNIT_PRESET_TEXT_INDEX" val="5"/>
  <p:tag name="KSO_WM_UNIT_PRESET_TEXT_LEN" val="232"/>
  <p:tag name="KSO_WM_UNIT_TYPE" val="f"/>
  <p:tag name="KSO_WM_UNIT_VALUE" val="198"/>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CDESIGNJ</Template>
  <TotalTime>0</TotalTime>
  <Words>4142</Words>
  <Application>WPS 演示</Application>
  <PresentationFormat>在屏幕上显示</PresentationFormat>
  <Paragraphs>499</Paragraphs>
  <Slides>35</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35</vt:i4>
      </vt:variant>
    </vt:vector>
  </HeadingPairs>
  <TitlesOfParts>
    <vt:vector size="48" baseType="lpstr">
      <vt:lpstr>Arial</vt:lpstr>
      <vt:lpstr>宋体</vt:lpstr>
      <vt:lpstr>Wingdings</vt:lpstr>
      <vt:lpstr>楷体</vt:lpstr>
      <vt:lpstr>黑体</vt:lpstr>
      <vt:lpstr>DFKai-SB</vt:lpstr>
      <vt:lpstr>微软雅黑</vt:lpstr>
      <vt:lpstr>Arial Unicode MS</vt:lpstr>
      <vt:lpstr>Calibri</vt:lpstr>
      <vt:lpstr>华文行楷</vt:lpstr>
      <vt:lpstr>华文细黑</vt:lpstr>
      <vt:lpstr>华文细黑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ttnet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xudehua</dc:creator>
  <cp:lastModifiedBy>借我一生</cp:lastModifiedBy>
  <cp:revision>312</cp:revision>
  <dcterms:created xsi:type="dcterms:W3CDTF">2004-04-26T06:03:00Z</dcterms:created>
  <dcterms:modified xsi:type="dcterms:W3CDTF">2020-04-14T05:28:22Z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