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98" r:id="rId2"/>
    <p:sldId id="354" r:id="rId3"/>
    <p:sldId id="397" r:id="rId4"/>
    <p:sldId id="355" r:id="rId5"/>
    <p:sldId id="399" r:id="rId6"/>
    <p:sldId id="400" r:id="rId7"/>
    <p:sldId id="357" r:id="rId8"/>
    <p:sldId id="402" r:id="rId9"/>
    <p:sldId id="401" r:id="rId10"/>
    <p:sldId id="389" r:id="rId11"/>
    <p:sldId id="360" r:id="rId12"/>
    <p:sldId id="361" r:id="rId13"/>
    <p:sldId id="362" r:id="rId14"/>
    <p:sldId id="363" r:id="rId15"/>
    <p:sldId id="403" r:id="rId16"/>
    <p:sldId id="404" r:id="rId17"/>
    <p:sldId id="364" r:id="rId18"/>
    <p:sldId id="405" r:id="rId19"/>
    <p:sldId id="406" r:id="rId20"/>
    <p:sldId id="407" r:id="rId21"/>
    <p:sldId id="408" r:id="rId22"/>
    <p:sldId id="409" r:id="rId23"/>
    <p:sldId id="410" r:id="rId24"/>
    <p:sldId id="368" r:id="rId25"/>
    <p:sldId id="367" r:id="rId26"/>
    <p:sldId id="412" r:id="rId27"/>
    <p:sldId id="370" r:id="rId28"/>
    <p:sldId id="411" r:id="rId29"/>
    <p:sldId id="371" r:id="rId30"/>
    <p:sldId id="376" r:id="rId31"/>
    <p:sldId id="396" r:id="rId32"/>
    <p:sldId id="383" r:id="rId33"/>
    <p:sldId id="382" r:id="rId34"/>
    <p:sldId id="384" r:id="rId35"/>
    <p:sldId id="385" r:id="rId36"/>
    <p:sldId id="386" r:id="rId37"/>
    <p:sldId id="346" r:id="rId38"/>
    <p:sldId id="390" r:id="rId39"/>
    <p:sldId id="391" r:id="rId40"/>
    <p:sldId id="392" r:id="rId41"/>
    <p:sldId id="393" r:id="rId42"/>
    <p:sldId id="394" r:id="rId43"/>
    <p:sldId id="395" r:id="rId44"/>
    <p:sldId id="349" r:id="rId45"/>
    <p:sldId id="338" r:id="rId4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FF0000"/>
    <a:srgbClr val="0000FF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82" autoAdjust="0"/>
    <p:restoredTop sz="94563" autoAdjust="0"/>
  </p:normalViewPr>
  <p:slideViewPr>
    <p:cSldViewPr>
      <p:cViewPr varScale="1">
        <p:scale>
          <a:sx n="63" d="100"/>
          <a:sy n="63" d="100"/>
        </p:scale>
        <p:origin x="-178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84" y="12342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17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ABA45A-5C39-4B65-8C6D-64CB1A2062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E295D-646B-4817-8E9B-307565208F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9245F-D165-40E8-97C4-F898754CEFA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64736-0F89-4EB9-9BED-E7D543E2D2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1CB281-8E35-4CFC-B43C-3FE6261692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62E54-85AA-4423-8924-DE42D59B373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CEE7D8-9AD0-43A3-8AD6-E0F0AFA753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7CD2D-52EA-4E55-AEEA-56D1D3351F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23241B-B9F2-480C-9C30-ED052888E2F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04B49E-8A5F-4942-BC37-48DE6AB3C37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81500-A60C-41D0-A9D6-1EDED58484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A8A8C-70FA-4854-90C3-58B2B5789F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792B7-9249-43AF-AE2F-7B2193397B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C725FC65-0170-4867-8462-7EA1A8CB31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image" Target="../media/image2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image" Target="../media/image27.jpeg"/><Relationship Id="rId4" Type="http://schemas.openxmlformats.org/officeDocument/2006/relationships/slide" Target="slide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w1792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5876925" cy="6858000"/>
          </a:xfrm>
          <a:noFill/>
        </p:spPr>
      </p:pic>
      <p:sp>
        <p:nvSpPr>
          <p:cNvPr id="73731" name="WordArt 3"/>
          <p:cNvSpPr>
            <a:spLocks noChangeArrowheads="1" noChangeShapeType="1" noTextEdit="1"/>
          </p:cNvSpPr>
          <p:nvPr/>
        </p:nvSpPr>
        <p:spPr bwMode="auto">
          <a:xfrm>
            <a:off x="179512" y="476672"/>
            <a:ext cx="1080120" cy="48965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endParaRPr lang="zh-CN" altLang="en-US" sz="3600" kern="1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宋体"/>
              <a:ea typeface="宋体"/>
            </a:endParaRPr>
          </a:p>
          <a:p>
            <a:pPr algn="ctr">
              <a:defRPr/>
            </a:pPr>
            <a:r>
              <a:rPr lang="zh-CN" altLang="en-US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诗</a:t>
            </a:r>
            <a:endParaRPr lang="en-US" altLang="zh-CN" sz="3600" b="1" kern="10" dirty="0" smtClean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algn="ctr">
              <a:defRPr/>
            </a:pPr>
            <a:r>
              <a:rPr lang="zh-CN" altLang="en-US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经</a:t>
            </a:r>
            <a:endParaRPr lang="en-US" altLang="zh-CN" sz="3600" b="1" kern="10" dirty="0" smtClean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algn="ctr">
              <a:defRPr/>
            </a:pPr>
            <a:r>
              <a:rPr lang="zh-CN" altLang="en-US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二</a:t>
            </a:r>
            <a:endParaRPr lang="en-US" altLang="zh-CN" sz="3600" b="1" kern="10" dirty="0" smtClean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algn="ctr">
              <a:defRPr/>
            </a:pPr>
            <a:r>
              <a:rPr lang="zh-CN" altLang="en-US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首</a:t>
            </a:r>
            <a:endParaRPr lang="zh-CN" altLang="en-US" sz="3600" b="1" kern="1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5765800" y="349250"/>
            <a:ext cx="2894013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kumimoji="1" lang="zh-CN" altLang="en-US" sz="4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聆听三千年华夏先民吟唱</a:t>
            </a:r>
          </a:p>
          <a:p>
            <a:pPr algn="just">
              <a:spcBef>
                <a:spcPct val="50000"/>
              </a:spcBef>
              <a:defRPr/>
            </a:pPr>
            <a:endParaRPr kumimoji="1" lang="zh-CN" altLang="en-US" sz="4400" b="1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pPr algn="just">
              <a:spcBef>
                <a:spcPct val="50000"/>
              </a:spcBef>
              <a:defRPr/>
            </a:pPr>
            <a:r>
              <a:rPr kumimoji="1" lang="zh-CN" altLang="en-US" sz="4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感受公元前东方文明辉煌</a:t>
            </a:r>
            <a:endParaRPr kumimoji="1" lang="en-US" altLang="zh-CN" sz="4400" dirty="0">
              <a:solidFill>
                <a:srgbClr val="0000CC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 autoUpdateAnimBg="0"/>
      <p:bldP spid="7373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w1792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5651500" cy="6889750"/>
          </a:xfrm>
          <a:noFill/>
        </p:spPr>
      </p:pic>
      <p:sp>
        <p:nvSpPr>
          <p:cNvPr id="158723" name="WordArt 3"/>
          <p:cNvSpPr>
            <a:spLocks noChangeArrowheads="1" noChangeShapeType="1" noTextEdit="1"/>
          </p:cNvSpPr>
          <p:nvPr/>
        </p:nvSpPr>
        <p:spPr bwMode="auto">
          <a:xfrm>
            <a:off x="6172200" y="-304800"/>
            <a:ext cx="22098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latin typeface="宋体"/>
              <a:ea typeface="宋体"/>
            </a:endParaRPr>
          </a:p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雎鸠</a:t>
            </a:r>
          </a:p>
        </p:txBody>
      </p:sp>
      <p:sp>
        <p:nvSpPr>
          <p:cNvPr id="158724" name="Text Box 4"/>
          <p:cNvSpPr txBox="1">
            <a:spLocks noChangeArrowheads="1"/>
          </p:cNvSpPr>
          <p:nvPr/>
        </p:nvSpPr>
        <p:spPr bwMode="auto">
          <a:xfrm>
            <a:off x="5867400" y="333375"/>
            <a:ext cx="2865438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lvl="3">
              <a:spcBef>
                <a:spcPct val="20000"/>
              </a:spcBef>
              <a:buSzPct val="75000"/>
              <a:buFont typeface="Wingdings" pitchFamily="2" charset="2"/>
              <a:buNone/>
              <a:defRPr/>
            </a:pPr>
            <a:r>
              <a:rPr kumimoji="1" lang="en-US" altLang="zh-CN" sz="3200" b="1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</a:t>
            </a:r>
            <a:r>
              <a:rPr kumimoji="1" lang="zh-CN" altLang="en-US" sz="3200" b="1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雎鸠在传说中是一种情意十分专一的水鸟，其一或死，另一就忧思不食，憔悴而死。</a:t>
            </a:r>
          </a:p>
          <a:p>
            <a:pPr algn="ctr">
              <a:spcBef>
                <a:spcPct val="50000"/>
              </a:spcBef>
              <a:defRPr/>
            </a:pPr>
            <a:endParaRPr kumimoji="1" lang="en-US" altLang="zh-CN" sz="32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5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 animBg="1"/>
      <p:bldP spid="15872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背景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613" cy="687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80" name="Rectangle 4"/>
          <p:cNvSpPr>
            <a:spLocks noChangeArrowheads="1"/>
          </p:cNvSpPr>
          <p:nvPr/>
        </p:nvSpPr>
        <p:spPr bwMode="auto">
          <a:xfrm>
            <a:off x="3419475" y="287338"/>
            <a:ext cx="5302250" cy="6570662"/>
          </a:xfrm>
          <a:prstGeom prst="rect">
            <a:avLst/>
          </a:prstGeom>
          <a:solidFill>
            <a:schemeClr val="bg1">
              <a:alpha val="2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3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关关睢鸠，在河之洲。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3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窈窕淑女，君子好逑。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3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参差荇菜，左右流之。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3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窈窕淑女，寤寐求之。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3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求之不得，寤寐思服。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3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悠哉悠哉，辗转反侧。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3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参差荇菜，左右采之。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3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窈窕淑女，琴瑟友之。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3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参差荇菜，左右芼之。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3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窈窕淑女，钟鼓乐之。</a:t>
            </a:r>
          </a:p>
        </p:txBody>
      </p:sp>
      <p:sp>
        <p:nvSpPr>
          <p:cNvPr id="126981" name="Text Box 5"/>
          <p:cNvSpPr txBox="1">
            <a:spLocks noChangeArrowheads="1"/>
          </p:cNvSpPr>
          <p:nvPr/>
        </p:nvSpPr>
        <p:spPr bwMode="auto">
          <a:xfrm>
            <a:off x="4787900" y="0"/>
            <a:ext cx="619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jū</a:t>
            </a:r>
          </a:p>
        </p:txBody>
      </p:sp>
      <p:sp>
        <p:nvSpPr>
          <p:cNvPr id="126982" name="Text Box 6"/>
          <p:cNvSpPr txBox="1">
            <a:spLocks noChangeArrowheads="1"/>
          </p:cNvSpPr>
          <p:nvPr/>
        </p:nvSpPr>
        <p:spPr bwMode="auto">
          <a:xfrm>
            <a:off x="5219700" y="0"/>
            <a:ext cx="708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jiū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6659563" y="692150"/>
            <a:ext cx="974725" cy="519113"/>
            <a:chOff x="4656" y="1056"/>
            <a:chExt cx="528" cy="252"/>
          </a:xfrm>
        </p:grpSpPr>
        <p:sp>
          <p:nvSpPr>
            <p:cNvPr id="126984" name="Text Box 8"/>
            <p:cNvSpPr txBox="1">
              <a:spLocks noChangeArrowheads="1"/>
            </p:cNvSpPr>
            <p:nvPr/>
          </p:nvSpPr>
          <p:spPr bwMode="auto">
            <a:xfrm>
              <a:off x="4656" y="1056"/>
              <a:ext cx="52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2800" b="1">
                  <a:solidFill>
                    <a:srgbClr val="CC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隶书" pitchFamily="49" charset="-122"/>
                </a:rPr>
                <a:t>hao</a:t>
              </a:r>
            </a:p>
          </p:txBody>
        </p:sp>
        <p:grpSp>
          <p:nvGrpSpPr>
            <p:cNvPr id="9241" name="Group 9"/>
            <p:cNvGrpSpPr>
              <a:grpSpLocks/>
            </p:cNvGrpSpPr>
            <p:nvPr/>
          </p:nvGrpSpPr>
          <p:grpSpPr bwMode="auto">
            <a:xfrm>
              <a:off x="4848" y="1095"/>
              <a:ext cx="96" cy="48"/>
              <a:chOff x="2064" y="720"/>
              <a:chExt cx="96" cy="48"/>
            </a:xfrm>
          </p:grpSpPr>
          <p:sp>
            <p:nvSpPr>
              <p:cNvPr id="9242" name="Line 10"/>
              <p:cNvSpPr>
                <a:spLocks noChangeShapeType="1"/>
              </p:cNvSpPr>
              <p:nvPr/>
            </p:nvSpPr>
            <p:spPr bwMode="auto">
              <a:xfrm>
                <a:off x="2064" y="720"/>
                <a:ext cx="48" cy="48"/>
              </a:xfrm>
              <a:prstGeom prst="line">
                <a:avLst/>
              </a:prstGeom>
              <a:noFill/>
              <a:ln w="12700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3" name="Line 11"/>
              <p:cNvSpPr>
                <a:spLocks noChangeShapeType="1"/>
              </p:cNvSpPr>
              <p:nvPr/>
            </p:nvSpPr>
            <p:spPr bwMode="auto">
              <a:xfrm flipH="1">
                <a:off x="2112" y="720"/>
                <a:ext cx="48" cy="48"/>
              </a:xfrm>
              <a:prstGeom prst="line">
                <a:avLst/>
              </a:prstGeom>
              <a:noFill/>
              <a:ln w="12700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26988" name="Text Box 12"/>
          <p:cNvSpPr txBox="1">
            <a:spLocks noChangeArrowheads="1"/>
          </p:cNvSpPr>
          <p:nvPr/>
        </p:nvSpPr>
        <p:spPr bwMode="auto">
          <a:xfrm>
            <a:off x="7308850" y="692150"/>
            <a:ext cx="1081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  <a:cs typeface="Arial" pitchFamily="34" charset="0"/>
              </a:rPr>
              <a:t>qiú</a:t>
            </a:r>
          </a:p>
        </p:txBody>
      </p:sp>
      <p:sp>
        <p:nvSpPr>
          <p:cNvPr id="126989" name="Text Box 13"/>
          <p:cNvSpPr txBox="1">
            <a:spLocks noChangeArrowheads="1"/>
          </p:cNvSpPr>
          <p:nvPr/>
        </p:nvSpPr>
        <p:spPr bwMode="auto">
          <a:xfrm>
            <a:off x="4427538" y="1412875"/>
            <a:ext cx="1336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xìng</a:t>
            </a:r>
          </a:p>
        </p:txBody>
      </p:sp>
      <p:sp>
        <p:nvSpPr>
          <p:cNvPr id="126990" name="Text Box 14"/>
          <p:cNvSpPr txBox="1">
            <a:spLocks noChangeArrowheads="1"/>
          </p:cNvSpPr>
          <p:nvPr/>
        </p:nvSpPr>
        <p:spPr bwMode="auto">
          <a:xfrm>
            <a:off x="5508625" y="2060575"/>
            <a:ext cx="2224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wù mèi</a:t>
            </a:r>
          </a:p>
        </p:txBody>
      </p:sp>
      <p:sp>
        <p:nvSpPr>
          <p:cNvPr id="126991" name="Text Box 15"/>
          <p:cNvSpPr txBox="1">
            <a:spLocks noChangeArrowheads="1"/>
          </p:cNvSpPr>
          <p:nvPr/>
        </p:nvSpPr>
        <p:spPr bwMode="auto">
          <a:xfrm>
            <a:off x="6443663" y="4652963"/>
            <a:ext cx="796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sè</a:t>
            </a:r>
          </a:p>
        </p:txBody>
      </p:sp>
      <p:sp>
        <p:nvSpPr>
          <p:cNvPr id="126992" name="Text Box 16"/>
          <p:cNvSpPr txBox="1">
            <a:spLocks noChangeArrowheads="1"/>
          </p:cNvSpPr>
          <p:nvPr/>
        </p:nvSpPr>
        <p:spPr bwMode="auto">
          <a:xfrm>
            <a:off x="6588125" y="5300663"/>
            <a:ext cx="13684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mào</a:t>
            </a:r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3563938" y="692150"/>
            <a:ext cx="974725" cy="519113"/>
            <a:chOff x="4656" y="1056"/>
            <a:chExt cx="528" cy="253"/>
          </a:xfrm>
        </p:grpSpPr>
        <p:sp>
          <p:nvSpPr>
            <p:cNvPr id="126994" name="Text Box 18"/>
            <p:cNvSpPr txBox="1">
              <a:spLocks noChangeArrowheads="1"/>
            </p:cNvSpPr>
            <p:nvPr/>
          </p:nvSpPr>
          <p:spPr bwMode="auto">
            <a:xfrm>
              <a:off x="4656" y="1056"/>
              <a:ext cx="528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2800" b="1">
                  <a:solidFill>
                    <a:srgbClr val="CC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隶书" pitchFamily="49" charset="-122"/>
                </a:rPr>
                <a:t>yao</a:t>
              </a:r>
            </a:p>
          </p:txBody>
        </p:sp>
        <p:grpSp>
          <p:nvGrpSpPr>
            <p:cNvPr id="9237" name="Group 19"/>
            <p:cNvGrpSpPr>
              <a:grpSpLocks/>
            </p:cNvGrpSpPr>
            <p:nvPr/>
          </p:nvGrpSpPr>
          <p:grpSpPr bwMode="auto">
            <a:xfrm>
              <a:off x="4848" y="1095"/>
              <a:ext cx="96" cy="48"/>
              <a:chOff x="2064" y="720"/>
              <a:chExt cx="96" cy="48"/>
            </a:xfrm>
          </p:grpSpPr>
          <p:sp>
            <p:nvSpPr>
              <p:cNvPr id="9238" name="Line 20"/>
              <p:cNvSpPr>
                <a:spLocks noChangeShapeType="1"/>
              </p:cNvSpPr>
              <p:nvPr/>
            </p:nvSpPr>
            <p:spPr bwMode="auto">
              <a:xfrm>
                <a:off x="2064" y="720"/>
                <a:ext cx="48" cy="48"/>
              </a:xfrm>
              <a:prstGeom prst="line">
                <a:avLst/>
              </a:prstGeom>
              <a:noFill/>
              <a:ln w="12700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9" name="Line 21"/>
              <p:cNvSpPr>
                <a:spLocks noChangeShapeType="1"/>
              </p:cNvSpPr>
              <p:nvPr/>
            </p:nvSpPr>
            <p:spPr bwMode="auto">
              <a:xfrm flipH="1">
                <a:off x="2112" y="720"/>
                <a:ext cx="48" cy="48"/>
              </a:xfrm>
              <a:prstGeom prst="line">
                <a:avLst/>
              </a:prstGeom>
              <a:noFill/>
              <a:ln w="12700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Group 22"/>
          <p:cNvGrpSpPr>
            <a:grpSpLocks/>
          </p:cNvGrpSpPr>
          <p:nvPr/>
        </p:nvGrpSpPr>
        <p:grpSpPr bwMode="auto">
          <a:xfrm>
            <a:off x="4284663" y="692150"/>
            <a:ext cx="973137" cy="519113"/>
            <a:chOff x="4656" y="1056"/>
            <a:chExt cx="528" cy="253"/>
          </a:xfrm>
        </p:grpSpPr>
        <p:sp>
          <p:nvSpPr>
            <p:cNvPr id="126999" name="Text Box 23"/>
            <p:cNvSpPr txBox="1">
              <a:spLocks noChangeArrowheads="1"/>
            </p:cNvSpPr>
            <p:nvPr/>
          </p:nvSpPr>
          <p:spPr bwMode="auto">
            <a:xfrm>
              <a:off x="4656" y="1056"/>
              <a:ext cx="528" cy="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zh-CN" sz="2800" b="1">
                  <a:solidFill>
                    <a:srgbClr val="CC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隶书" pitchFamily="49" charset="-122"/>
                </a:rPr>
                <a:t>tiao</a:t>
              </a:r>
            </a:p>
          </p:txBody>
        </p:sp>
        <p:grpSp>
          <p:nvGrpSpPr>
            <p:cNvPr id="9233" name="Group 24"/>
            <p:cNvGrpSpPr>
              <a:grpSpLocks/>
            </p:cNvGrpSpPr>
            <p:nvPr/>
          </p:nvGrpSpPr>
          <p:grpSpPr bwMode="auto">
            <a:xfrm>
              <a:off x="4848" y="1095"/>
              <a:ext cx="96" cy="48"/>
              <a:chOff x="2064" y="720"/>
              <a:chExt cx="96" cy="48"/>
            </a:xfrm>
          </p:grpSpPr>
          <p:sp>
            <p:nvSpPr>
              <p:cNvPr id="9234" name="Line 25"/>
              <p:cNvSpPr>
                <a:spLocks noChangeShapeType="1"/>
              </p:cNvSpPr>
              <p:nvPr/>
            </p:nvSpPr>
            <p:spPr bwMode="auto">
              <a:xfrm>
                <a:off x="2064" y="720"/>
                <a:ext cx="48" cy="48"/>
              </a:xfrm>
              <a:prstGeom prst="line">
                <a:avLst/>
              </a:prstGeom>
              <a:noFill/>
              <a:ln w="12700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5" name="Line 26"/>
              <p:cNvSpPr>
                <a:spLocks noChangeShapeType="1"/>
              </p:cNvSpPr>
              <p:nvPr/>
            </p:nvSpPr>
            <p:spPr bwMode="auto">
              <a:xfrm flipH="1">
                <a:off x="2112" y="720"/>
                <a:ext cx="48" cy="48"/>
              </a:xfrm>
              <a:prstGeom prst="line">
                <a:avLst/>
              </a:prstGeom>
              <a:noFill/>
              <a:ln w="12700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27003" name="Text Box 27"/>
          <p:cNvSpPr txBox="1">
            <a:spLocks noChangeArrowheads="1"/>
          </p:cNvSpPr>
          <p:nvPr/>
        </p:nvSpPr>
        <p:spPr bwMode="auto">
          <a:xfrm>
            <a:off x="6927850" y="5916613"/>
            <a:ext cx="484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  <a:cs typeface="Arial" pitchFamily="34" charset="0"/>
              </a:rPr>
              <a:t>lè</a:t>
            </a:r>
            <a:endParaRPr lang="en-US" altLang="zh-CN" sz="2800" b="1" dirty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隶书" pitchFamily="49" charset="-122"/>
              <a:cs typeface="Arial" pitchFamily="34" charset="0"/>
            </a:endParaRPr>
          </a:p>
        </p:txBody>
      </p:sp>
      <p:sp>
        <p:nvSpPr>
          <p:cNvPr id="9231" name="Text Box 28"/>
          <p:cNvSpPr txBox="1">
            <a:spLocks noChangeArrowheads="1"/>
          </p:cNvSpPr>
          <p:nvPr/>
        </p:nvSpPr>
        <p:spPr bwMode="auto">
          <a:xfrm>
            <a:off x="1247775" y="1295400"/>
            <a:ext cx="1008063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</a:rPr>
              <a:t>一读，读准字音</a:t>
            </a:r>
          </a:p>
          <a:p>
            <a:endParaRPr lang="en-US" altLang="zh-CN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6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6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26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26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26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26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700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7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1" grpId="0"/>
      <p:bldP spid="126982" grpId="0"/>
      <p:bldP spid="126988" grpId="0"/>
      <p:bldP spid="126989" grpId="0"/>
      <p:bldP spid="126990" grpId="0"/>
      <p:bldP spid="126991" grpId="0"/>
      <p:bldP spid="126992" grpId="0"/>
      <p:bldP spid="1270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背景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836613"/>
            <a:ext cx="9467850" cy="5472112"/>
          </a:xfrm>
        </p:spPr>
        <p:txBody>
          <a:bodyPr/>
          <a:lstStyle/>
          <a:p>
            <a:pPr eaLnBrk="1" hangingPunct="1"/>
            <a:endParaRPr lang="en-US" altLang="zh-CN" b="1" smtClean="0">
              <a:ea typeface="隶书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b="1" smtClean="0">
                <a:ea typeface="隶书" pitchFamily="49" charset="-122"/>
              </a:rPr>
              <a:t>   </a:t>
            </a:r>
            <a:r>
              <a:rPr lang="zh-CN" altLang="en-US" b="1" smtClean="0">
                <a:ea typeface="隶书" pitchFamily="49" charset="-122"/>
              </a:rPr>
              <a:t>四言诗每句一般读成“二、二”节拍。例如：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/>
              <a:t>   关关 雎鸠，在河 之洲。窈窕  淑女，君子 好逑。 </a:t>
            </a:r>
            <a:br>
              <a:rPr lang="zh-CN" altLang="en-US" b="1" smtClean="0"/>
            </a:br>
            <a:r>
              <a:rPr lang="zh-CN" altLang="en-US" b="1" smtClean="0"/>
              <a:t/>
            </a:r>
            <a:br>
              <a:rPr lang="zh-CN" altLang="en-US" b="1" smtClean="0"/>
            </a:br>
            <a:r>
              <a:rPr lang="zh-CN" altLang="en-US" b="1" smtClean="0"/>
              <a:t>参差 荇菜，左右 流之。窈窕  淑女，寤寐 求之。 </a:t>
            </a:r>
            <a:br>
              <a:rPr lang="zh-CN" altLang="en-US" b="1" smtClean="0"/>
            </a:br>
            <a:r>
              <a:rPr lang="zh-CN" altLang="en-US" b="1" smtClean="0"/>
              <a:t/>
            </a:r>
            <a:br>
              <a:rPr lang="zh-CN" altLang="en-US" b="1" smtClean="0"/>
            </a:br>
            <a:r>
              <a:rPr lang="zh-CN" altLang="en-US" b="1" smtClean="0"/>
              <a:t>求之 不得，寤寐 思服。悠哉  悠哉，辗转 反侧。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/>
              <a:t> </a:t>
            </a:r>
            <a:br>
              <a:rPr lang="zh-CN" altLang="en-US" b="1" smtClean="0"/>
            </a:br>
            <a:r>
              <a:rPr lang="zh-CN" altLang="en-US" b="1" smtClean="0"/>
              <a:t/>
            </a:r>
            <a:br>
              <a:rPr lang="zh-CN" altLang="en-US" b="1" smtClean="0"/>
            </a:br>
            <a:endParaRPr lang="zh-CN" altLang="en-US" b="1" smtClean="0">
              <a:ea typeface="隶书" pitchFamily="49" charset="-122"/>
            </a:endParaRPr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 flipH="1">
            <a:off x="1258888" y="2203450"/>
            <a:ext cx="142875" cy="217488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 flipH="1">
            <a:off x="3419475" y="2133600"/>
            <a:ext cx="142875" cy="217488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 flipH="1">
            <a:off x="5651500" y="2133600"/>
            <a:ext cx="142875" cy="217488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 flipH="1">
            <a:off x="7812088" y="2205038"/>
            <a:ext cx="142875" cy="217487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 flipH="1">
            <a:off x="1258888" y="3140075"/>
            <a:ext cx="142875" cy="217488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 flipH="1">
            <a:off x="3419475" y="3140075"/>
            <a:ext cx="142875" cy="217488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 flipH="1">
            <a:off x="5651500" y="3141663"/>
            <a:ext cx="142875" cy="217487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 flipH="1">
            <a:off x="7812088" y="3141663"/>
            <a:ext cx="142875" cy="217487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 flipH="1">
            <a:off x="1258888" y="4075113"/>
            <a:ext cx="142875" cy="217487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 flipH="1">
            <a:off x="3419475" y="4076700"/>
            <a:ext cx="142875" cy="21590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 flipH="1">
            <a:off x="5580063" y="4149725"/>
            <a:ext cx="142875" cy="217488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5" name="Line 15"/>
          <p:cNvSpPr>
            <a:spLocks noChangeShapeType="1"/>
          </p:cNvSpPr>
          <p:nvPr/>
        </p:nvSpPr>
        <p:spPr bwMode="auto">
          <a:xfrm flipH="1">
            <a:off x="7812088" y="4149725"/>
            <a:ext cx="142875" cy="217488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2484438" y="476250"/>
            <a:ext cx="46085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二读，注意停顿</a:t>
            </a:r>
          </a:p>
        </p:txBody>
      </p:sp>
      <p:sp>
        <p:nvSpPr>
          <p:cNvPr id="128017" name="Text Box 17"/>
          <p:cNvSpPr txBox="1">
            <a:spLocks noChangeArrowheads="1"/>
          </p:cNvSpPr>
          <p:nvPr/>
        </p:nvSpPr>
        <p:spPr bwMode="auto">
          <a:xfrm>
            <a:off x="395288" y="4687888"/>
            <a:ext cx="87947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参差</a:t>
            </a:r>
            <a:r>
              <a:rPr lang="en-US" altLang="zh-CN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荇菜，左右</a:t>
            </a:r>
            <a:r>
              <a:rPr lang="en-US" altLang="zh-CN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采之。窈窕</a:t>
            </a:r>
            <a:r>
              <a:rPr lang="en-US" altLang="zh-CN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淑女，琴瑟</a:t>
            </a:r>
            <a:r>
              <a:rPr lang="en-US" altLang="zh-CN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友之。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参差</a:t>
            </a:r>
            <a:r>
              <a:rPr lang="en-US" altLang="zh-CN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荇菜，左右</a:t>
            </a:r>
            <a:r>
              <a:rPr lang="en-US" altLang="zh-CN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芼之。窈窕</a:t>
            </a:r>
            <a:r>
              <a:rPr lang="en-US" altLang="zh-CN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淑女，钟鼓</a:t>
            </a:r>
            <a:r>
              <a:rPr lang="en-US" altLang="zh-CN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乐之。</a:t>
            </a: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关睢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27" name="Text Box 3"/>
          <p:cNvSpPr txBox="1">
            <a:spLocks noChangeArrowheads="1"/>
          </p:cNvSpPr>
          <p:nvPr/>
        </p:nvSpPr>
        <p:spPr bwMode="auto">
          <a:xfrm>
            <a:off x="4572000" y="692150"/>
            <a:ext cx="4264025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关关睢鸠，在河之洲。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窈窕淑女，君子好逑。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参差荇菜，左右流之。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窈窕淑女，寤寐求之。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求之不得，寤寐思服。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悠哉悠哉，辗转反侧。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参差荇菜，左右采之。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窈窕淑女，琴瑟友之。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参差荇菜，左右芼之。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窈窕淑女，钟鼓乐之。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787900" y="0"/>
            <a:ext cx="4356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三读，欣赏品味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w17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0225" y="0"/>
            <a:ext cx="6073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1" name="WordArt 3"/>
          <p:cNvSpPr>
            <a:spLocks noChangeArrowheads="1" noChangeShapeType="1" noTextEdit="1"/>
          </p:cNvSpPr>
          <p:nvPr/>
        </p:nvSpPr>
        <p:spPr bwMode="auto">
          <a:xfrm>
            <a:off x="0" y="1484313"/>
            <a:ext cx="41910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《</a:t>
            </a:r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关雎</a:t>
            </a:r>
            <a:r>
              <a:rPr lang="en-US" altLang="zh-CN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》</a:t>
            </a:r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的主要内容：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0" y="2781300"/>
            <a:ext cx="52197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FF0000"/>
                </a:solidFill>
              </a:rPr>
              <a:t>       </a:t>
            </a:r>
            <a:r>
              <a:rPr kumimoji="1" lang="zh-CN" altLang="en-US" sz="3200" b="1">
                <a:solidFill>
                  <a:srgbClr val="3333FF"/>
                </a:solidFill>
              </a:rPr>
              <a:t>它是描写男子追求</a:t>
            </a:r>
          </a:p>
          <a:p>
            <a:r>
              <a:rPr kumimoji="1" lang="zh-CN" altLang="en-US" sz="3200" b="1">
                <a:solidFill>
                  <a:srgbClr val="3333FF"/>
                </a:solidFill>
              </a:rPr>
              <a:t>女子的一首古老的情歌，</a:t>
            </a:r>
          </a:p>
          <a:p>
            <a:r>
              <a:rPr kumimoji="1" lang="zh-CN" altLang="en-US" sz="3200" b="1">
                <a:solidFill>
                  <a:srgbClr val="FF0000"/>
                </a:solidFill>
              </a:rPr>
              <a:t>感情质朴纯真，语言朴</a:t>
            </a:r>
          </a:p>
          <a:p>
            <a:r>
              <a:rPr kumimoji="1" lang="zh-CN" altLang="en-US" sz="3200" b="1">
                <a:solidFill>
                  <a:srgbClr val="FF0000"/>
                </a:solidFill>
              </a:rPr>
              <a:t>素优美，韵律和谐，意</a:t>
            </a:r>
          </a:p>
          <a:p>
            <a:r>
              <a:rPr kumimoji="1" lang="zh-CN" altLang="en-US" sz="3200" b="1">
                <a:solidFill>
                  <a:srgbClr val="FF0000"/>
                </a:solidFill>
              </a:rPr>
              <a:t>境优美。</a:t>
            </a:r>
            <a:endParaRPr kumimoji="1" lang="en-US" altLang="zh-CN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900113" y="333375"/>
            <a:ext cx="77755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</a:t>
            </a:r>
            <a:r>
              <a:rPr lang="zh-CN" altLang="en-US" sz="5400" b="1">
                <a:solidFill>
                  <a:schemeClr val="accent2"/>
                </a:solidFill>
                <a:ea typeface="方正舒体" pitchFamily="2" charset="-122"/>
              </a:rPr>
              <a:t>关   雎</a:t>
            </a:r>
            <a:r>
              <a:rPr lang="zh-CN" altLang="en-US" sz="3200" b="1">
                <a:solidFill>
                  <a:schemeClr val="accent2"/>
                </a:solidFill>
              </a:rPr>
              <a:t>              </a:t>
            </a:r>
            <a:r>
              <a:rPr lang="en-US" altLang="zh-CN" sz="2800" b="1">
                <a:solidFill>
                  <a:schemeClr val="accent2"/>
                </a:solidFill>
                <a:ea typeface="方正舒体" pitchFamily="2" charset="-122"/>
              </a:rPr>
              <a:t>《</a:t>
            </a:r>
            <a:r>
              <a:rPr lang="zh-CN" altLang="en-US" sz="2800" b="1">
                <a:solidFill>
                  <a:schemeClr val="accent2"/>
                </a:solidFill>
                <a:ea typeface="方正舒体" pitchFamily="2" charset="-122"/>
              </a:rPr>
              <a:t>诗经</a:t>
            </a:r>
            <a:r>
              <a:rPr lang="en-US" altLang="zh-CN" sz="2800" b="1">
                <a:solidFill>
                  <a:schemeClr val="accent2"/>
                </a:solidFill>
                <a:ea typeface="方正舒体" pitchFamily="2" charset="-122"/>
              </a:rPr>
              <a:t>》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684213" y="2060575"/>
            <a:ext cx="7704137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关关雎鸠，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在河之洲。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窈窕淑女，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君子好</a:t>
            </a:r>
            <a:r>
              <a:rPr lang="zh-CN" altLang="en-US" sz="3200" b="1">
                <a:solidFill>
                  <a:srgbClr val="FF3300"/>
                </a:solidFill>
              </a:rPr>
              <a:t>逑。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979613" y="5013325"/>
            <a:ext cx="2736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</a:rPr>
              <a:t>逑：配偶。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995738" y="1773238"/>
            <a:ext cx="4824412" cy="448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       </a:t>
            </a:r>
            <a:r>
              <a:rPr lang="zh-CN" altLang="en-US" sz="3200" b="1">
                <a:solidFill>
                  <a:schemeClr val="hlink"/>
                </a:solidFill>
              </a:rPr>
              <a:t>第一章以</a:t>
            </a:r>
            <a:r>
              <a:rPr lang="zh-CN" altLang="en-US" sz="3200" b="1">
                <a:solidFill>
                  <a:srgbClr val="FF0000"/>
                </a:solidFill>
              </a:rPr>
              <a:t>起兴手法</a:t>
            </a:r>
            <a:r>
              <a:rPr lang="zh-CN" altLang="en-US" sz="3200" b="1">
                <a:solidFill>
                  <a:schemeClr val="hlink"/>
                </a:solidFill>
              </a:rPr>
              <a:t>开篇，由关雎立在水中沙洲上鸣叫起兴，引出淑女是君子喜爱的配偶的联想。</a:t>
            </a:r>
            <a:r>
              <a:rPr lang="zh-CN" altLang="en-US" sz="3200" b="1">
                <a:solidFill>
                  <a:srgbClr val="FF0000"/>
                </a:solidFill>
              </a:rPr>
              <a:t>起兴：就是触景生情，因事寄兴。</a:t>
            </a:r>
            <a:r>
              <a:rPr lang="zh-CN" altLang="en-US" sz="3200" b="1">
                <a:solidFill>
                  <a:schemeClr val="hlink"/>
                </a:solidFill>
              </a:rPr>
              <a:t>比如此处，写鸠鸟鸣叫，既象征男女欢爱，又给诗歌染上了一层浓浓的欢乐气氛。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042988" y="404813"/>
            <a:ext cx="7777162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</a:t>
            </a:r>
            <a:r>
              <a:rPr lang="zh-CN" altLang="en-US" sz="3600" b="1">
                <a:solidFill>
                  <a:schemeClr val="folHlink"/>
                </a:solidFill>
              </a:rPr>
              <a:t>第一章：见物起兴，直写自己的愿望</a:t>
            </a:r>
            <a:endParaRPr lang="zh-CN" altLang="en-US" sz="3600" b="1">
              <a:solidFill>
                <a:schemeClr val="folHlink"/>
              </a:solidFill>
              <a:ea typeface="方正舒体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924300" y="1628775"/>
            <a:ext cx="4824413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       </a:t>
            </a:r>
            <a:r>
              <a:rPr lang="zh-CN" altLang="en-US" sz="3200" b="1">
                <a:solidFill>
                  <a:srgbClr val="0000FF"/>
                </a:solidFill>
              </a:rPr>
              <a:t>首章以立在河洲上鸣叫的关雎起兴，引出淑女是君子喜爱的配偶的情思，奠定全篇的基调。</a:t>
            </a:r>
          </a:p>
        </p:txBody>
      </p:sp>
      <p:pic>
        <p:nvPicPr>
          <p:cNvPr id="11268" name="Picture 4" descr="2005591157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700213"/>
            <a:ext cx="3162300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3924300" y="4149725"/>
            <a:ext cx="45720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latin typeface="宋体" pitchFamily="2" charset="-122"/>
              </a:rPr>
              <a:t>关关雎鸠  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所听</a:t>
            </a:r>
          </a:p>
          <a:p>
            <a:r>
              <a:rPr lang="zh-CN" altLang="en-US" sz="3200" b="1">
                <a:latin typeface="宋体" pitchFamily="2" charset="-122"/>
              </a:rPr>
              <a:t>在河之洲  </a:t>
            </a:r>
            <a:r>
              <a:rPr lang="zh-CN" altLang="en-US" sz="3200" b="1">
                <a:solidFill>
                  <a:schemeClr val="accent2"/>
                </a:solidFill>
                <a:latin typeface="宋体" pitchFamily="2" charset="-122"/>
              </a:rPr>
              <a:t>所见</a:t>
            </a:r>
          </a:p>
          <a:p>
            <a:r>
              <a:rPr lang="zh-CN" altLang="en-US" sz="3200" b="1">
                <a:latin typeface="宋体" pitchFamily="2" charset="-122"/>
              </a:rPr>
              <a:t>窈窕淑女  </a:t>
            </a:r>
            <a:r>
              <a:rPr lang="zh-CN" altLang="en-US" sz="3200" b="1">
                <a:solidFill>
                  <a:srgbClr val="FF0066"/>
                </a:solidFill>
                <a:latin typeface="宋体" pitchFamily="2" charset="-122"/>
              </a:rPr>
              <a:t>所思</a:t>
            </a:r>
          </a:p>
          <a:p>
            <a:r>
              <a:rPr lang="zh-CN" altLang="en-US" sz="3200" b="1">
                <a:latin typeface="宋体" pitchFamily="2" charset="-122"/>
              </a:rPr>
              <a:t>君子好逑  </a:t>
            </a:r>
            <a:r>
              <a:rPr lang="zh-CN" altLang="en-US" sz="3200" b="1">
                <a:solidFill>
                  <a:schemeClr val="folHlink"/>
                </a:solidFill>
                <a:latin typeface="宋体" pitchFamily="2" charset="-122"/>
              </a:rPr>
              <a:t>所愿</a:t>
            </a:r>
          </a:p>
        </p:txBody>
      </p:sp>
      <p:sp>
        <p:nvSpPr>
          <p:cNvPr id="11270" name="AutoShape 6"/>
          <p:cNvSpPr>
            <a:spLocks/>
          </p:cNvSpPr>
          <p:nvPr/>
        </p:nvSpPr>
        <p:spPr bwMode="auto">
          <a:xfrm>
            <a:off x="6877050" y="4437063"/>
            <a:ext cx="295275" cy="1655762"/>
          </a:xfrm>
          <a:prstGeom prst="rightBrace">
            <a:avLst>
              <a:gd name="adj1" fmla="val 46729"/>
              <a:gd name="adj2" fmla="val 50000"/>
            </a:avLst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sz="32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7164388" y="4724400"/>
            <a:ext cx="18161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宋体" pitchFamily="2" charset="-122"/>
              </a:rPr>
              <a:t>极有层次</a:t>
            </a:r>
          </a:p>
          <a:p>
            <a:r>
              <a:rPr lang="zh-CN" altLang="en-US" sz="3200" b="1">
                <a:solidFill>
                  <a:srgbClr val="FF0066"/>
                </a:solidFill>
                <a:latin typeface="宋体" pitchFamily="2" charset="-122"/>
              </a:rPr>
              <a:t>语约义丰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utoUpdateAnimBg="0"/>
      <p:bldP spid="11270" grpId="0" bldLvl="0" animBg="1" autoUpdateAnimBg="0"/>
      <p:bldP spid="11271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8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5" name="Text Box 3"/>
          <p:cNvSpPr txBox="1">
            <a:spLocks noChangeArrowheads="1"/>
          </p:cNvSpPr>
          <p:nvPr/>
        </p:nvSpPr>
        <p:spPr bwMode="auto">
          <a:xfrm>
            <a:off x="0" y="1052513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9E"/>
                </a:solidFill>
                <a:latin typeface="隶书" pitchFamily="49" charset="-122"/>
                <a:ea typeface="隶书" pitchFamily="49" charset="-122"/>
              </a:rPr>
              <a:t>第一节：</a:t>
            </a:r>
            <a:r>
              <a:rPr lang="zh-CN" altLang="en-US" sz="3600" b="1" dirty="0">
                <a:solidFill>
                  <a:srgbClr val="00009E"/>
                </a:solidFill>
                <a:latin typeface="隶书" pitchFamily="49" charset="-122"/>
                <a:ea typeface="隶书" pitchFamily="49" charset="-122"/>
              </a:rPr>
              <a:t>关关雎鸠</a:t>
            </a:r>
            <a:r>
              <a:rPr lang="zh-CN" altLang="en-US" sz="3600" dirty="0">
                <a:solidFill>
                  <a:srgbClr val="00009E"/>
                </a:solidFill>
                <a:latin typeface="隶书" pitchFamily="49" charset="-122"/>
                <a:ea typeface="隶书" pitchFamily="49" charset="-122"/>
              </a:rPr>
              <a:t> （</a:t>
            </a:r>
            <a:r>
              <a:rPr lang="zh-CN" altLang="en-US" sz="36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情意真挚，互相和唱</a:t>
            </a:r>
            <a:r>
              <a:rPr lang="zh-CN" altLang="en-US" sz="3600" dirty="0">
                <a:solidFill>
                  <a:srgbClr val="00009E"/>
                </a:solidFill>
                <a:latin typeface="隶书" pitchFamily="49" charset="-122"/>
                <a:ea typeface="隶书" pitchFamily="49" charset="-122"/>
              </a:rPr>
              <a:t>）</a:t>
            </a:r>
          </a:p>
        </p:txBody>
      </p:sp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2268538" y="4292600"/>
            <a:ext cx="5111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汉鼎简隶变" pitchFamily="49" charset="-122"/>
              </a:rPr>
              <a:t>君子、淑女和乐恭敬相处</a:t>
            </a:r>
          </a:p>
        </p:txBody>
      </p:sp>
      <p:sp>
        <p:nvSpPr>
          <p:cNvPr id="131077" name="Line 5"/>
          <p:cNvSpPr>
            <a:spLocks noChangeShapeType="1"/>
          </p:cNvSpPr>
          <p:nvPr/>
        </p:nvSpPr>
        <p:spPr bwMode="auto">
          <a:xfrm>
            <a:off x="4500563" y="1773238"/>
            <a:ext cx="0" cy="215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1078" name="Text Box 6"/>
          <p:cNvSpPr txBox="1">
            <a:spLocks noChangeArrowheads="1"/>
          </p:cNvSpPr>
          <p:nvPr/>
        </p:nvSpPr>
        <p:spPr bwMode="auto">
          <a:xfrm>
            <a:off x="3419475" y="2349500"/>
            <a:ext cx="671513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9900"/>
                </a:solidFill>
              </a:rPr>
              <a:t>联  想</a:t>
            </a:r>
          </a:p>
        </p:txBody>
      </p:sp>
      <p:sp>
        <p:nvSpPr>
          <p:cNvPr id="131079" name="Text Box 7"/>
          <p:cNvSpPr txBox="1">
            <a:spLocks noChangeArrowheads="1"/>
          </p:cNvSpPr>
          <p:nvPr/>
        </p:nvSpPr>
        <p:spPr bwMode="auto">
          <a:xfrm>
            <a:off x="4859338" y="2565400"/>
            <a:ext cx="85407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990000"/>
                </a:solidFill>
                <a:ea typeface="隶书" pitchFamily="49" charset="-122"/>
              </a:rPr>
              <a:t>起兴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3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/>
      <p:bldP spid="131076" grpId="0"/>
      <p:bldP spid="131077" grpId="0" animBg="1"/>
      <p:bldP spid="131078" grpId="0"/>
      <p:bldP spid="13107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332656"/>
            <a:ext cx="8540750" cy="1143000"/>
          </a:xfrm>
        </p:spPr>
        <p:txBody>
          <a:bodyPr/>
          <a:lstStyle/>
          <a:p>
            <a:r>
              <a:rPr lang="zh-CN" altLang="en-US" b="1" dirty="0"/>
              <a:t>荇菜</a:t>
            </a:r>
          </a:p>
        </p:txBody>
      </p:sp>
      <p:pic>
        <p:nvPicPr>
          <p:cNvPr id="12291" name="Picture 3" descr="荇菜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412875"/>
            <a:ext cx="9144000" cy="5445125"/>
          </a:xfrm>
          <a:noFill/>
          <a:ln/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611188" y="765175"/>
            <a:ext cx="2160587" cy="564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叁差荇菜，</a:t>
            </a:r>
          </a:p>
          <a:p>
            <a:pPr>
              <a:spcBef>
                <a:spcPct val="50000"/>
              </a:spcBef>
            </a:pPr>
            <a:r>
              <a:rPr lang="zh-CN" altLang="en-US" sz="2800" b="1"/>
              <a:t>左右</a:t>
            </a:r>
            <a:r>
              <a:rPr lang="zh-CN" altLang="en-US" sz="2800" b="1">
                <a:solidFill>
                  <a:srgbClr val="FF3300"/>
                </a:solidFill>
              </a:rPr>
              <a:t>流</a:t>
            </a:r>
            <a:r>
              <a:rPr lang="zh-CN" altLang="en-US" sz="2800" b="1"/>
              <a:t>之。</a:t>
            </a:r>
          </a:p>
          <a:p>
            <a:pPr>
              <a:spcBef>
                <a:spcPct val="50000"/>
              </a:spcBef>
            </a:pPr>
            <a:r>
              <a:rPr lang="zh-CN" altLang="en-US" sz="2800" b="1"/>
              <a:t>窈窕淑女，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</a:rPr>
              <a:t>寤寐</a:t>
            </a:r>
            <a:r>
              <a:rPr lang="zh-CN" altLang="en-US" sz="2800" b="1"/>
              <a:t>求之。</a:t>
            </a:r>
          </a:p>
          <a:p>
            <a:pPr>
              <a:spcBef>
                <a:spcPct val="50000"/>
              </a:spcBef>
            </a:pPr>
            <a:endParaRPr lang="zh-CN" altLang="en-US" sz="2800" b="1"/>
          </a:p>
          <a:p>
            <a:pPr>
              <a:spcBef>
                <a:spcPct val="50000"/>
              </a:spcBef>
            </a:pPr>
            <a:r>
              <a:rPr lang="zh-CN" altLang="en-US" sz="2800" b="1"/>
              <a:t>求之不得，</a:t>
            </a:r>
          </a:p>
          <a:p>
            <a:pPr>
              <a:spcBef>
                <a:spcPct val="50000"/>
              </a:spcBef>
            </a:pPr>
            <a:r>
              <a:rPr lang="zh-CN" altLang="en-US" sz="2800" b="1"/>
              <a:t>寤寐</a:t>
            </a:r>
            <a:r>
              <a:rPr lang="zh-CN" altLang="en-US" sz="2800" b="1">
                <a:solidFill>
                  <a:srgbClr val="FF3300"/>
                </a:solidFill>
              </a:rPr>
              <a:t>思服</a:t>
            </a:r>
            <a:r>
              <a:rPr lang="zh-CN" altLang="en-US" sz="2800" b="1"/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2800" b="1"/>
              <a:t>优哉游哉，  </a:t>
            </a:r>
          </a:p>
          <a:p>
            <a:pPr>
              <a:spcBef>
                <a:spcPct val="50000"/>
              </a:spcBef>
            </a:pPr>
            <a:r>
              <a:rPr lang="zh-CN" altLang="en-US" sz="2800" b="1"/>
              <a:t>辗转反侧。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411413" y="1557338"/>
            <a:ext cx="22526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tx2"/>
                </a:solidFill>
              </a:rPr>
              <a:t>流：寻求，择取。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900113" y="3284538"/>
            <a:ext cx="36718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tx2"/>
                </a:solidFill>
              </a:rPr>
              <a:t>寤：睡醒。寐：入睡。</a:t>
            </a:r>
            <a:r>
              <a:rPr lang="zh-CN" altLang="en-US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411413" y="4724400"/>
            <a:ext cx="21605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tx2"/>
                </a:solidFill>
              </a:rPr>
              <a:t>思服：思念。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4716463" y="404813"/>
            <a:ext cx="4176712" cy="301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</a:rPr>
              <a:t>    </a:t>
            </a:r>
            <a:r>
              <a:rPr lang="zh-CN" altLang="en-US" sz="3200" b="1">
                <a:solidFill>
                  <a:schemeClr val="hlink"/>
                </a:solidFill>
              </a:rPr>
              <a:t>第二章：诗歌以眼前景物为比喻，以时而向左时而向右采摘荇菜的动作，</a:t>
            </a:r>
            <a:r>
              <a:rPr lang="zh-CN" altLang="en-US" sz="3200" b="1">
                <a:solidFill>
                  <a:srgbClr val="FF0000"/>
                </a:solidFill>
              </a:rPr>
              <a:t>隐喻君子对淑女锲而不舍的追求。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572000" y="3644900"/>
            <a:ext cx="4286250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hlink"/>
                </a:solidFill>
              </a:rPr>
              <a:t>       </a:t>
            </a:r>
            <a:r>
              <a:rPr lang="zh-CN" altLang="en-US" sz="3200" b="1">
                <a:solidFill>
                  <a:schemeClr val="hlink"/>
                </a:solidFill>
              </a:rPr>
              <a:t> 第三章：，通过对君子求之不得的具体情态的细致描写，极其逼真地表现了这位君子</a:t>
            </a:r>
            <a:r>
              <a:rPr lang="zh-CN" altLang="en-US" sz="3200" b="1">
                <a:solidFill>
                  <a:srgbClr val="FF0000"/>
                </a:solidFill>
              </a:rPr>
              <a:t>对心目中恋人的痴情和执着。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16" grpId="0" autoUpdateAnimBg="0"/>
      <p:bldP spid="13317" grpId="0" autoUpdateAnimBg="0"/>
      <p:bldP spid="13318" grpId="0" autoUpdateAnimBg="0"/>
      <p:bldP spid="1331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00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533400" y="165100"/>
            <a:ext cx="784860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>
                <a:solidFill>
                  <a:srgbClr val="FF0066"/>
                </a:solidFill>
                <a:latin typeface="Times New Roman" pitchFamily="18" charset="0"/>
              </a:rPr>
              <a:t/>
            </a:r>
            <a:br>
              <a:rPr kumimoji="1" lang="en-US" altLang="zh-CN" sz="6000">
                <a:solidFill>
                  <a:srgbClr val="FF0066"/>
                </a:solidFill>
                <a:latin typeface="Times New Roman" pitchFamily="18" charset="0"/>
              </a:rPr>
            </a:br>
            <a:r>
              <a:rPr kumimoji="1" lang="zh-CN" altLang="en-US" sz="3600" b="1">
                <a:solidFill>
                  <a:srgbClr val="FF3300"/>
                </a:solidFill>
                <a:latin typeface="Times New Roman" pitchFamily="18" charset="0"/>
              </a:rPr>
              <a:t>学习目的：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rgbClr val="6600FF"/>
                </a:solidFill>
                <a:latin typeface="Times New Roman" pitchFamily="18" charset="0"/>
              </a:rPr>
              <a:t>    </a:t>
            </a:r>
            <a:r>
              <a:rPr kumimoji="1" lang="en-US" altLang="zh-CN" sz="3200" b="1">
                <a:solidFill>
                  <a:srgbClr val="3333FF"/>
                </a:solidFill>
                <a:latin typeface="Times New Roman" pitchFamily="18" charset="0"/>
              </a:rPr>
              <a:t>1</a:t>
            </a:r>
            <a:r>
              <a:rPr kumimoji="1" lang="zh-CN" altLang="en-US" sz="3200" b="1">
                <a:solidFill>
                  <a:srgbClr val="3333FF"/>
                </a:solidFill>
                <a:latin typeface="Times New Roman" pitchFamily="18" charset="0"/>
              </a:rPr>
              <a:t>、了解</a:t>
            </a:r>
            <a:r>
              <a:rPr kumimoji="1" lang="en-US" altLang="zh-CN" sz="3200" b="1">
                <a:solidFill>
                  <a:srgbClr val="3333FF"/>
                </a:solidFill>
                <a:latin typeface="Times New Roman" pitchFamily="18" charset="0"/>
              </a:rPr>
              <a:t>《</a:t>
            </a:r>
            <a:r>
              <a:rPr kumimoji="1" lang="zh-CN" altLang="en-US" sz="3200" b="1">
                <a:solidFill>
                  <a:srgbClr val="3333FF"/>
                </a:solidFill>
                <a:latin typeface="Times New Roman" pitchFamily="18" charset="0"/>
              </a:rPr>
              <a:t>诗经</a:t>
            </a:r>
            <a:r>
              <a:rPr kumimoji="1" lang="en-US" altLang="zh-CN" sz="3200" b="1">
                <a:solidFill>
                  <a:srgbClr val="3333FF"/>
                </a:solidFill>
                <a:latin typeface="Times New Roman" pitchFamily="18" charset="0"/>
              </a:rPr>
              <a:t>》</a:t>
            </a:r>
            <a:r>
              <a:rPr kumimoji="1" lang="zh-CN" altLang="en-US" sz="3200" b="1">
                <a:solidFill>
                  <a:srgbClr val="3333FF"/>
                </a:solidFill>
                <a:latin typeface="Times New Roman" pitchFamily="18" charset="0"/>
              </a:rPr>
              <a:t>在我国文学史上的地位。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3333FF"/>
                </a:solidFill>
                <a:latin typeface="Times New Roman" pitchFamily="18" charset="0"/>
              </a:rPr>
              <a:t>    </a:t>
            </a:r>
            <a:r>
              <a:rPr kumimoji="1" lang="en-US" altLang="zh-CN" sz="3200" b="1">
                <a:solidFill>
                  <a:srgbClr val="3333FF"/>
                </a:solidFill>
                <a:latin typeface="Times New Roman" pitchFamily="18" charset="0"/>
              </a:rPr>
              <a:t>2</a:t>
            </a:r>
            <a:r>
              <a:rPr kumimoji="1" lang="zh-CN" altLang="en-US" sz="3200" b="1">
                <a:solidFill>
                  <a:srgbClr val="3333FF"/>
                </a:solidFill>
                <a:latin typeface="Times New Roman" pitchFamily="18" charset="0"/>
              </a:rPr>
              <a:t>、反复诵读诗歌，体味它朴素优美、韵律和谐的语言特点。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3333FF"/>
                </a:solidFill>
                <a:latin typeface="Times New Roman" pitchFamily="18" charset="0"/>
              </a:rPr>
              <a:t>    </a:t>
            </a:r>
            <a:r>
              <a:rPr kumimoji="1" lang="en-US" altLang="zh-CN" sz="3200" b="1">
                <a:solidFill>
                  <a:srgbClr val="3333FF"/>
                </a:solidFill>
                <a:latin typeface="Times New Roman" pitchFamily="18" charset="0"/>
              </a:rPr>
              <a:t>3</a:t>
            </a:r>
            <a:r>
              <a:rPr kumimoji="1" lang="zh-CN" altLang="en-US" sz="3200" b="1">
                <a:solidFill>
                  <a:srgbClr val="3333FF"/>
                </a:solidFill>
                <a:latin typeface="Times New Roman" pitchFamily="18" charset="0"/>
              </a:rPr>
              <a:t>、掌握部分文言实词。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4967288" y="1700213"/>
            <a:ext cx="4176712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宋体" pitchFamily="2" charset="-122"/>
              </a:rPr>
              <a:t>    </a:t>
            </a:r>
            <a:r>
              <a:rPr lang="zh-CN" altLang="en-US" sz="2800" b="1">
                <a:solidFill>
                  <a:schemeClr val="tx2"/>
                </a:solidFill>
                <a:latin typeface="宋体" pitchFamily="2" charset="-122"/>
              </a:rPr>
              <a:t>这位采荇菜的姑娘在水边劳动时的窈窕身影，使他日夜相思，已到了长夜不眠的程度。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716463" y="3860800"/>
            <a:ext cx="41036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宋体" pitchFamily="2" charset="-122"/>
              </a:rPr>
              <a:t> 寤寐求之</a:t>
            </a:r>
            <a:r>
              <a:rPr lang="en-US" altLang="zh-CN" sz="3200" b="1">
                <a:solidFill>
                  <a:schemeClr val="tx2"/>
                </a:solidFill>
                <a:latin typeface="Arial"/>
              </a:rPr>
              <a:t>—</a:t>
            </a:r>
            <a:r>
              <a:rPr lang="zh-CN" altLang="en-US" sz="3200" b="1">
                <a:solidFill>
                  <a:srgbClr val="FF0066"/>
                </a:solidFill>
                <a:latin typeface="宋体" pitchFamily="2" charset="-122"/>
              </a:rPr>
              <a:t>追慕之心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宋体" pitchFamily="2" charset="-122"/>
              </a:rPr>
              <a:t> 辗转反侧</a:t>
            </a:r>
            <a:r>
              <a:rPr lang="en-US" altLang="zh-CN" sz="3200" b="1">
                <a:solidFill>
                  <a:schemeClr val="tx2"/>
                </a:solidFill>
                <a:latin typeface="Arial"/>
              </a:rPr>
              <a:t>—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相思之苦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23850" y="404813"/>
            <a:ext cx="79359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第二、三章：写自己的爱慕之心和相思之苦</a:t>
            </a:r>
          </a:p>
        </p:txBody>
      </p:sp>
      <p:pic>
        <p:nvPicPr>
          <p:cNvPr id="14341" name="Picture 5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196975"/>
            <a:ext cx="4264025" cy="497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684213" y="620713"/>
            <a:ext cx="2519362" cy="564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参差荇菜，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左右采之。</a:t>
            </a:r>
          </a:p>
          <a:p>
            <a:pPr>
              <a:spcBef>
                <a:spcPct val="50000"/>
              </a:spcBef>
            </a:pPr>
            <a:r>
              <a:rPr lang="zh-CN" altLang="en-US" sz="2800" b="1"/>
              <a:t>窈窕淑女。</a:t>
            </a:r>
          </a:p>
          <a:p>
            <a:pPr>
              <a:spcBef>
                <a:spcPct val="50000"/>
              </a:spcBef>
            </a:pPr>
            <a:r>
              <a:rPr lang="zh-CN" altLang="en-US" sz="2800" b="1"/>
              <a:t>琴瑟</a:t>
            </a:r>
            <a:r>
              <a:rPr lang="zh-CN" altLang="en-US" sz="2800" b="1">
                <a:solidFill>
                  <a:srgbClr val="FF3300"/>
                </a:solidFill>
              </a:rPr>
              <a:t>友</a:t>
            </a:r>
            <a:r>
              <a:rPr lang="zh-CN" altLang="en-US" sz="2800" b="1"/>
              <a:t>之。</a:t>
            </a:r>
          </a:p>
          <a:p>
            <a:pPr>
              <a:spcBef>
                <a:spcPct val="50000"/>
              </a:spcBef>
            </a:pPr>
            <a:endParaRPr lang="zh-CN" altLang="en-US" sz="2800" b="1"/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参差荇菜，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左右芼之。</a:t>
            </a:r>
          </a:p>
          <a:p>
            <a:pPr>
              <a:spcBef>
                <a:spcPct val="50000"/>
              </a:spcBef>
            </a:pPr>
            <a:r>
              <a:rPr lang="zh-CN" altLang="en-US" sz="2800" b="1"/>
              <a:t>窈窕淑女，</a:t>
            </a:r>
          </a:p>
          <a:p>
            <a:pPr>
              <a:spcBef>
                <a:spcPct val="50000"/>
              </a:spcBef>
            </a:pPr>
            <a:r>
              <a:rPr lang="zh-CN" altLang="en-US" sz="2800" b="1"/>
              <a:t>钟鼓</a:t>
            </a:r>
            <a:r>
              <a:rPr lang="zh-CN" altLang="en-US" sz="2800" b="1">
                <a:solidFill>
                  <a:srgbClr val="FF3300"/>
                </a:solidFill>
              </a:rPr>
              <a:t>乐</a:t>
            </a:r>
            <a:r>
              <a:rPr lang="zh-CN" altLang="en-US" sz="2800" b="1"/>
              <a:t>之。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427288" y="2698750"/>
            <a:ext cx="14970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tx2"/>
                </a:solidFill>
              </a:rPr>
              <a:t>友：亲近。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484438" y="5876925"/>
            <a:ext cx="19446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tx2"/>
                </a:solidFill>
              </a:rPr>
              <a:t>乐：使快乐。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2627313" y="4581525"/>
            <a:ext cx="2016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tx2"/>
                </a:solidFill>
              </a:rPr>
              <a:t>芼：择取。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4141788" y="260350"/>
            <a:ext cx="4895850" cy="612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000">
                <a:solidFill>
                  <a:schemeClr val="hlink"/>
                </a:solidFill>
              </a:rPr>
              <a:t>       </a:t>
            </a:r>
            <a:r>
              <a:rPr lang="zh-CN" altLang="en-US" sz="3000" b="1">
                <a:solidFill>
                  <a:schemeClr val="hlink"/>
                </a:solidFill>
              </a:rPr>
              <a:t>第四、五章是描写这位君子在想象中与这位淑女相会的情景。诗歌仍</a:t>
            </a:r>
            <a:r>
              <a:rPr lang="zh-CN" altLang="en-US" sz="3000" b="1">
                <a:solidFill>
                  <a:srgbClr val="FF0000"/>
                </a:solidFill>
              </a:rPr>
              <a:t>以来采摘荇菜的眼前情景起兴</a:t>
            </a:r>
            <a:r>
              <a:rPr lang="zh-CN" altLang="en-US" sz="3000" b="1">
                <a:solidFill>
                  <a:schemeClr val="hlink"/>
                </a:solidFill>
              </a:rPr>
              <a:t>，设想这位女子已经答应自己的要求，于是这位君子兴奋地弹奏琴瑟，敲击钟鼓来亲近她，友爱她，并使她快乐异常。诗歌通过对这种幻想的烘托渲染，将主人公追求爱情的炽烈专一表现得淋漓尽致</a:t>
            </a:r>
            <a:r>
              <a:rPr lang="zh-CN" altLang="en-US" sz="3000">
                <a:solidFill>
                  <a:schemeClr val="hlink"/>
                </a:solidFill>
              </a:rPr>
              <a:t>。</a:t>
            </a:r>
          </a:p>
        </p:txBody>
      </p:sp>
      <p:sp>
        <p:nvSpPr>
          <p:cNvPr id="15367" name="AutoShape 7"/>
          <p:cNvSpPr>
            <a:spLocks noChangeArrowheads="1"/>
          </p:cNvSpPr>
          <p:nvPr/>
        </p:nvSpPr>
        <p:spPr bwMode="auto">
          <a:xfrm>
            <a:off x="2197100" y="0"/>
            <a:ext cx="1657350" cy="936625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scene3d>
            <a:camera prst="legacyPerspectiveFront">
              <a:rot lat="20519999" lon="1080000" rev="0"/>
            </a:camera>
            <a:lightRig rig="legacyFlat1" dir="r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 wrap="none" lIns="90170" tIns="46990" rIns="90170" bIns="46990" anchor="ctr">
            <a:flatTx/>
          </a:bodyPr>
          <a:lstStyle/>
          <a:p>
            <a:pPr algn="ctr"/>
            <a:endParaRPr lang="zh-CN" altLang="en-US"/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2511425" y="263525"/>
            <a:ext cx="141287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起兴</a:t>
            </a:r>
          </a:p>
        </p:txBody>
      </p:sp>
      <p:sp>
        <p:nvSpPr>
          <p:cNvPr id="15369" name="AutoShape 9"/>
          <p:cNvSpPr>
            <a:spLocks noChangeArrowheads="1"/>
          </p:cNvSpPr>
          <p:nvPr/>
        </p:nvSpPr>
        <p:spPr bwMode="auto">
          <a:xfrm>
            <a:off x="2197100" y="3070225"/>
            <a:ext cx="1657350" cy="93345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scene3d>
            <a:camera prst="legacyPerspectiveFront">
              <a:rot lat="20519999" lon="1080000" rev="0"/>
            </a:camera>
            <a:lightRig rig="legacyFlat1" dir="r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 wrap="none" lIns="90170" tIns="46990" rIns="90170" bIns="46990" anchor="ctr">
            <a:flatTx/>
          </a:bodyPr>
          <a:lstStyle/>
          <a:p>
            <a:pPr algn="ctr"/>
            <a:endParaRPr lang="zh-CN" altLang="en-US"/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2339975" y="3286125"/>
            <a:ext cx="141287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起兴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  <p:bldP spid="15364" grpId="0" autoUpdateAnimBg="0"/>
      <p:bldP spid="15365" grpId="0" autoUpdateAnimBg="0"/>
      <p:bldP spid="15366" grpId="0" autoUpdateAnimBg="0"/>
      <p:bldP spid="15367" grpId="0" bldLvl="0" animBg="1" autoUpdateAnimBg="0"/>
      <p:bldP spid="15368" grpId="0" bldLvl="0" autoUpdateAnimBg="0"/>
      <p:bldP spid="15369" grpId="0" bldLvl="0" animBg="1" autoUpdateAnimBg="0"/>
      <p:bldP spid="15370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4067175" y="1700213"/>
            <a:ext cx="4681538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      </a:t>
            </a:r>
            <a:r>
              <a:rPr lang="zh-CN" altLang="en-US" sz="2800" b="1">
                <a:solidFill>
                  <a:srgbClr val="000000"/>
                </a:solidFill>
              </a:rPr>
              <a:t>君子兴奋地弹奏琴瑟，敲击钟鼓来亲近她，友爱她，并使她快乐异常。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</a:rPr>
              <a:t>     </a:t>
            </a:r>
            <a:endParaRPr lang="zh-CN" altLang="en-US" sz="3200">
              <a:solidFill>
                <a:srgbClr val="000000"/>
              </a:solidFill>
            </a:endParaRPr>
          </a:p>
        </p:txBody>
      </p:sp>
      <p:pic>
        <p:nvPicPr>
          <p:cNvPr id="16387" name="Picture 3" descr="窈窕淑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773238"/>
            <a:ext cx="3671887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950913" y="515938"/>
            <a:ext cx="77327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第四、五章：设想愿望实现时的欢乐场景</a:t>
            </a:r>
            <a:r>
              <a:rPr lang="zh-CN" altLang="en-US" sz="3200" b="1">
                <a:solidFill>
                  <a:schemeClr val="tx2"/>
                </a:solidFill>
                <a:latin typeface="宋体" pitchFamily="2" charset="-122"/>
              </a:rPr>
              <a:t> 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4356100" y="4005263"/>
            <a:ext cx="38544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宋体" pitchFamily="2" charset="-122"/>
              </a:rPr>
              <a:t>琴瑟友之</a:t>
            </a:r>
            <a:r>
              <a:rPr lang="en-US" altLang="zh-CN" sz="3200" b="1">
                <a:solidFill>
                  <a:schemeClr val="tx2"/>
                </a:solidFill>
                <a:latin typeface="Arial"/>
              </a:rPr>
              <a:t>—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亲密相爱</a:t>
            </a:r>
          </a:p>
          <a:p>
            <a:r>
              <a:rPr lang="zh-CN" altLang="en-US" sz="3200" b="1">
                <a:solidFill>
                  <a:schemeClr val="tx2"/>
                </a:solidFill>
                <a:latin typeface="宋体" pitchFamily="2" charset="-122"/>
              </a:rPr>
              <a:t>钟鼓乐之</a:t>
            </a:r>
            <a:r>
              <a:rPr lang="en-US" altLang="zh-CN" sz="3200" b="1">
                <a:solidFill>
                  <a:schemeClr val="tx2"/>
                </a:solidFill>
                <a:latin typeface="Arial"/>
              </a:rPr>
              <a:t>—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欢快热闹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9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09625"/>
            <a:ext cx="8229600" cy="608013"/>
          </a:xfrm>
          <a:noFill/>
          <a:ln/>
        </p:spPr>
        <p:txBody>
          <a:bodyPr/>
          <a:lstStyle/>
          <a:p>
            <a:r>
              <a:rPr lang="zh-CN" altLang="en-US"/>
              <a:t> </a:t>
            </a:r>
          </a:p>
        </p:txBody>
      </p:sp>
      <p:sp>
        <p:nvSpPr>
          <p:cNvPr id="17411" name="WordArt 3"/>
          <p:cNvSpPr>
            <a:spLocks noChangeArrowheads="1" noChangeShapeType="1"/>
          </p:cNvSpPr>
          <p:nvPr/>
        </p:nvSpPr>
        <p:spPr bwMode="auto">
          <a:xfrm>
            <a:off x="684213" y="260350"/>
            <a:ext cx="5715000" cy="1219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i="1">
                <a:ln w="9525" cap="sq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隶书"/>
              </a:rPr>
              <a:t>主人公思想感情变化的过程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600200" y="38862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17413" name="Line 5"/>
          <p:cNvSpPr>
            <a:spLocks noChangeShapeType="1"/>
          </p:cNvSpPr>
          <p:nvPr/>
        </p:nvSpPr>
        <p:spPr bwMode="auto">
          <a:xfrm>
            <a:off x="1905000" y="3886200"/>
            <a:ext cx="1219200" cy="129540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cxnSp>
        <p:nvCxnSpPr>
          <p:cNvPr id="17414" name="AutoShape 6"/>
          <p:cNvCxnSpPr>
            <a:cxnSpLocks noChangeShapeType="1"/>
          </p:cNvCxnSpPr>
          <p:nvPr/>
        </p:nvCxnSpPr>
        <p:spPr bwMode="auto">
          <a:xfrm>
            <a:off x="1905000" y="3886200"/>
            <a:ext cx="1219200" cy="1295400"/>
          </a:xfrm>
          <a:prstGeom prst="straightConnector1">
            <a:avLst/>
          </a:prstGeom>
          <a:noFill/>
          <a:ln w="9525">
            <a:noFill/>
            <a:round/>
            <a:headEnd/>
            <a:tailEnd/>
          </a:ln>
          <a:effectLst/>
        </p:spPr>
      </p:cxnSp>
      <p:sp>
        <p:nvSpPr>
          <p:cNvPr id="17415" name="Line 7"/>
          <p:cNvSpPr>
            <a:spLocks noChangeShapeType="1"/>
          </p:cNvSpPr>
          <p:nvPr/>
        </p:nvSpPr>
        <p:spPr bwMode="auto">
          <a:xfrm flipH="1">
            <a:off x="2971800" y="5334000"/>
            <a:ext cx="152400" cy="22860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7416" name="Line 8"/>
          <p:cNvSpPr>
            <a:spLocks noChangeShapeType="1"/>
          </p:cNvSpPr>
          <p:nvPr/>
        </p:nvSpPr>
        <p:spPr bwMode="auto">
          <a:xfrm flipH="1">
            <a:off x="5334000" y="3352800"/>
            <a:ext cx="1752600" cy="220980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7417" name="Line 9"/>
          <p:cNvSpPr>
            <a:spLocks noChangeShapeType="1"/>
          </p:cNvSpPr>
          <p:nvPr/>
        </p:nvSpPr>
        <p:spPr bwMode="auto">
          <a:xfrm flipV="1">
            <a:off x="4502150" y="3860800"/>
            <a:ext cx="1727200" cy="792163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7418" name="Line 10"/>
          <p:cNvSpPr>
            <a:spLocks noChangeShapeType="1"/>
          </p:cNvSpPr>
          <p:nvPr/>
        </p:nvSpPr>
        <p:spPr bwMode="auto">
          <a:xfrm>
            <a:off x="2843213" y="4005263"/>
            <a:ext cx="936625" cy="6477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7419" name="WordArt 11" descr="白色大理石"/>
          <p:cNvSpPr>
            <a:spLocks noChangeArrowheads="1" noChangeShapeType="1"/>
          </p:cNvSpPr>
          <p:nvPr/>
        </p:nvSpPr>
        <p:spPr bwMode="auto">
          <a:xfrm>
            <a:off x="3276600" y="4797425"/>
            <a:ext cx="1066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280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相思</a:t>
            </a:r>
          </a:p>
        </p:txBody>
      </p:sp>
      <p:sp>
        <p:nvSpPr>
          <p:cNvPr id="17420" name="WordArt 12"/>
          <p:cNvSpPr>
            <a:spLocks noChangeArrowheads="1" noChangeShapeType="1"/>
          </p:cNvSpPr>
          <p:nvPr/>
        </p:nvSpPr>
        <p:spPr bwMode="auto">
          <a:xfrm>
            <a:off x="6877050" y="3213100"/>
            <a:ext cx="1295400" cy="10668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endParaRPr lang="zh-CN" altLang="en-US" sz="2800" b="1" kern="10" spc="-28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ea typeface="华文行楷"/>
            </a:endParaRPr>
          </a:p>
          <a:p>
            <a:pPr algn="ctr"/>
            <a:r>
              <a:rPr lang="zh-CN" altLang="en-US" sz="2800" b="1" kern="10" spc="-28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ea typeface="华文行楷"/>
              </a:rPr>
              <a:t>幻想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250825" y="2349500"/>
            <a:ext cx="38560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ea typeface="方正舒体" pitchFamily="2" charset="-122"/>
              </a:rPr>
              <a:t>河边邂逅，一见钟情</a:t>
            </a:r>
          </a:p>
          <a:p>
            <a:r>
              <a:rPr lang="zh-CN" altLang="en-US" sz="3200" b="1">
                <a:solidFill>
                  <a:schemeClr val="tx2"/>
                </a:solidFill>
                <a:ea typeface="方正舒体" pitchFamily="2" charset="-122"/>
              </a:rPr>
              <a:t>      （第一章）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2195513" y="5300663"/>
            <a:ext cx="38560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ea typeface="方正舒体" pitchFamily="2" charset="-122"/>
              </a:rPr>
              <a:t>朝思暮想，辗转反侧</a:t>
            </a:r>
          </a:p>
          <a:p>
            <a:r>
              <a:rPr lang="zh-CN" altLang="en-US" sz="3200" b="1">
                <a:solidFill>
                  <a:schemeClr val="tx2"/>
                </a:solidFill>
                <a:ea typeface="方正舒体" pitchFamily="2" charset="-122"/>
              </a:rPr>
              <a:t>    （第二三章）</a:t>
            </a: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4787900" y="1628775"/>
            <a:ext cx="38560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ea typeface="方正舒体" pitchFamily="2" charset="-122"/>
              </a:rPr>
              <a:t>琴瑟钟鼓，欢庆娱乐</a:t>
            </a:r>
          </a:p>
          <a:p>
            <a:r>
              <a:rPr lang="zh-CN" altLang="en-US" sz="3200" b="1">
                <a:solidFill>
                  <a:schemeClr val="tx2"/>
                </a:solidFill>
                <a:ea typeface="方正舒体" pitchFamily="2" charset="-122"/>
              </a:rPr>
              <a:t>    （第四五章）</a:t>
            </a:r>
          </a:p>
        </p:txBody>
      </p:sp>
      <p:sp>
        <p:nvSpPr>
          <p:cNvPr id="17424" name="WordArt 16"/>
          <p:cNvSpPr>
            <a:spLocks noChangeArrowheads="1" noChangeShapeType="1"/>
          </p:cNvSpPr>
          <p:nvPr/>
        </p:nvSpPr>
        <p:spPr bwMode="auto">
          <a:xfrm rot="120000">
            <a:off x="1692275" y="3500438"/>
            <a:ext cx="914400" cy="700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280000" scaled="1"/>
                </a:gradFill>
                <a:latin typeface="宋体"/>
                <a:ea typeface="宋体"/>
              </a:rPr>
              <a:t>爱恋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 animBg="1"/>
      <p:bldP spid="17418" grpId="0" animBg="1"/>
      <p:bldP spid="17419" grpId="0" animBg="1"/>
      <p:bldP spid="17420" grpId="0" animBg="1"/>
      <p:bldP spid="17421" grpId="0" autoUpdateAnimBg="0"/>
      <p:bldP spid="17422" grpId="0" autoUpdateAnimBg="0"/>
      <p:bldP spid="17423" grpId="0" autoUpdateAnimBg="0"/>
      <p:bldP spid="174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背景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首章（前</a:t>
            </a:r>
            <a:r>
              <a:rPr lang="en-US" altLang="zh-CN" b="1" smtClean="0"/>
              <a:t>4</a:t>
            </a:r>
            <a:r>
              <a:rPr lang="zh-CN" altLang="en-US" b="1" smtClean="0"/>
              <a:t>句）：见物起兴，写自己的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/>
              <a:t>    爱情和愿望。</a:t>
            </a:r>
          </a:p>
          <a:p>
            <a:pPr eaLnBrk="1" hangingPunct="1"/>
            <a:endParaRPr lang="zh-CN" altLang="en-US" b="1" smtClean="0"/>
          </a:p>
          <a:p>
            <a:pPr eaLnBrk="1" hangingPunct="1"/>
            <a:r>
              <a:rPr lang="zh-CN" altLang="en-US" b="1" smtClean="0"/>
              <a:t>次章（中间</a:t>
            </a:r>
            <a:r>
              <a:rPr lang="en-US" altLang="zh-CN" b="1" smtClean="0"/>
              <a:t>8</a:t>
            </a:r>
            <a:r>
              <a:rPr lang="zh-CN" altLang="en-US" b="1" smtClean="0"/>
              <a:t>句）：写自己的寤寐不忘。</a:t>
            </a:r>
          </a:p>
          <a:p>
            <a:pPr eaLnBrk="1" hangingPunct="1"/>
            <a:endParaRPr lang="zh-CN" altLang="en-US" b="1" smtClean="0"/>
          </a:p>
          <a:p>
            <a:pPr eaLnBrk="1" hangingPunct="1"/>
            <a:r>
              <a:rPr lang="zh-CN" altLang="en-US" b="1" smtClean="0"/>
              <a:t>尾章（后</a:t>
            </a:r>
            <a:r>
              <a:rPr lang="en-US" altLang="zh-CN" b="1" smtClean="0"/>
              <a:t>8</a:t>
            </a:r>
            <a:r>
              <a:rPr lang="zh-CN" altLang="en-US" b="1" smtClean="0"/>
              <a:t>句）：写自己愿望实现时的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smtClean="0"/>
              <a:t>   欢乐之情，实际是向往之辞。</a:t>
            </a:r>
          </a:p>
        </p:txBody>
      </p:sp>
      <p:sp>
        <p:nvSpPr>
          <p:cNvPr id="135172" name="Text Box 4"/>
          <p:cNvSpPr txBox="1">
            <a:spLocks noChangeArrowheads="1"/>
          </p:cNvSpPr>
          <p:nvPr/>
        </p:nvSpPr>
        <p:spPr bwMode="auto">
          <a:xfrm>
            <a:off x="7885113" y="2133600"/>
            <a:ext cx="2952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爱慕</a:t>
            </a:r>
          </a:p>
        </p:txBody>
      </p:sp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7885113" y="3357563"/>
            <a:ext cx="10429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思恋</a:t>
            </a:r>
          </a:p>
        </p:txBody>
      </p:sp>
      <p:sp>
        <p:nvSpPr>
          <p:cNvPr id="135174" name="Text Box 6"/>
          <p:cNvSpPr txBox="1">
            <a:spLocks noChangeArrowheads="1"/>
          </p:cNvSpPr>
          <p:nvPr/>
        </p:nvSpPr>
        <p:spPr bwMode="auto">
          <a:xfrm>
            <a:off x="7991475" y="4797425"/>
            <a:ext cx="1152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幻想</a:t>
            </a:r>
          </a:p>
        </p:txBody>
      </p:sp>
      <p:sp>
        <p:nvSpPr>
          <p:cNvPr id="17415" name="WordArt 7"/>
          <p:cNvSpPr>
            <a:spLocks noChangeArrowheads="1" noChangeShapeType="1" noTextEdit="1"/>
          </p:cNvSpPr>
          <p:nvPr/>
        </p:nvSpPr>
        <p:spPr bwMode="auto">
          <a:xfrm>
            <a:off x="358775" y="647700"/>
            <a:ext cx="8353425" cy="10810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i="1" kern="10">
                <a:ln w="9525" cap="sq">
                  <a:solidFill>
                    <a:srgbClr val="CC99FF"/>
                  </a:solidFill>
                  <a:miter lim="800000"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宋体"/>
                <a:ea typeface="宋体"/>
              </a:rPr>
              <a:t>诗人思想感情变化的过程</a:t>
            </a:r>
          </a:p>
        </p:txBody>
      </p:sp>
      <p:sp>
        <p:nvSpPr>
          <p:cNvPr id="135176" name="AutoShape 8"/>
          <p:cNvSpPr>
            <a:spLocks noChangeArrowheads="1"/>
          </p:cNvSpPr>
          <p:nvPr/>
        </p:nvSpPr>
        <p:spPr bwMode="auto">
          <a:xfrm>
            <a:off x="8316913" y="2781300"/>
            <a:ext cx="215900" cy="504825"/>
          </a:xfrm>
          <a:prstGeom prst="downArrow">
            <a:avLst>
              <a:gd name="adj1" fmla="val 50000"/>
              <a:gd name="adj2" fmla="val 58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5177" name="AutoShape 9"/>
          <p:cNvSpPr>
            <a:spLocks noChangeArrowheads="1"/>
          </p:cNvSpPr>
          <p:nvPr/>
        </p:nvSpPr>
        <p:spPr bwMode="auto">
          <a:xfrm>
            <a:off x="8316913" y="4076700"/>
            <a:ext cx="215900" cy="504825"/>
          </a:xfrm>
          <a:prstGeom prst="downArrow">
            <a:avLst>
              <a:gd name="adj1" fmla="val 50000"/>
              <a:gd name="adj2" fmla="val 58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2" grpId="0"/>
      <p:bldP spid="135173" grpId="0"/>
      <p:bldP spid="135174" grpId="0"/>
      <p:bldP spid="135176" grpId="0" animBg="1"/>
      <p:bldP spid="13517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21312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1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Grp="1" noRot="1" noChangeArrowheads="1"/>
          </p:cNvSpPr>
          <p:nvPr>
            <p:ph type="ctrTitle"/>
          </p:nvPr>
        </p:nvSpPr>
        <p:spPr>
          <a:xfrm>
            <a:off x="4356100" y="188913"/>
            <a:ext cx="4787900" cy="935037"/>
          </a:xfrm>
        </p:spPr>
        <p:txBody>
          <a:bodyPr/>
          <a:lstStyle/>
          <a:p>
            <a:pPr eaLnBrk="1" hangingPunct="1"/>
            <a:r>
              <a:rPr lang="en-US" altLang="zh-CN" sz="4000" b="1" smtClean="0">
                <a:ea typeface="黑体" pitchFamily="49" charset="-122"/>
              </a:rPr>
              <a:t>“</a:t>
            </a:r>
            <a:r>
              <a:rPr lang="zh-CN" altLang="en-US" sz="4000" b="1" smtClean="0">
                <a:latin typeface="黑体" pitchFamily="49" charset="-122"/>
                <a:ea typeface="黑体" pitchFamily="49" charset="-122"/>
              </a:rPr>
              <a:t>一切景语皆情语</a:t>
            </a:r>
          </a:p>
        </p:txBody>
      </p:sp>
      <p:sp>
        <p:nvSpPr>
          <p:cNvPr id="134148" name="Rectangle 4"/>
          <p:cNvSpPr>
            <a:spLocks noChangeArrowheads="1"/>
          </p:cNvSpPr>
          <p:nvPr/>
        </p:nvSpPr>
        <p:spPr bwMode="auto">
          <a:xfrm>
            <a:off x="4500563" y="1306513"/>
            <a:ext cx="4356100" cy="5076825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从关 雎、参差荇菜这些州上之物即景生情，</a:t>
            </a: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从</a:t>
            </a:r>
            <a:r>
              <a:rPr lang="zh-CN" altLang="en-US" sz="3600" b="1" dirty="0">
                <a:solidFill>
                  <a:schemeClr val="bg1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en-US" sz="3600" b="1" dirty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rPr>
              <a:t>求</a:t>
            </a:r>
            <a:r>
              <a:rPr lang="zh-CN" altLang="en-US" sz="3600" b="1" dirty="0">
                <a:solidFill>
                  <a:srgbClr val="FFCC00"/>
                </a:solidFill>
                <a:latin typeface="Arial"/>
                <a:ea typeface="黑体" pitchFamily="49" charset="-122"/>
              </a:rPr>
              <a:t>”</a:t>
            </a:r>
            <a:r>
              <a:rPr lang="zh-CN" altLang="en-US" sz="3600" b="1" dirty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rPr>
              <a:t>这</a:t>
            </a:r>
            <a:r>
              <a:rPr lang="zh-CN" altLang="en-US" sz="3600" b="1" dirty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rPr>
              <a:t>个全篇的中心到</a:t>
            </a:r>
            <a:r>
              <a:rPr lang="zh-CN" altLang="en-US" sz="3600" b="1" dirty="0">
                <a:solidFill>
                  <a:srgbClr val="FFCC00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en-US" sz="3600" b="1" dirty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rPr>
              <a:t>友、乐”二</a:t>
            </a:r>
            <a:r>
              <a:rPr lang="zh-CN" altLang="en-US" sz="3600" b="1" dirty="0">
                <a:solidFill>
                  <a:srgbClr val="FFCC00"/>
                </a:solidFill>
                <a:latin typeface="黑体" pitchFamily="49" charset="-122"/>
                <a:ea typeface="黑体" pitchFamily="49" charset="-122"/>
              </a:rPr>
              <a:t>字的逐渐加深</a:t>
            </a: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，表现了一个男子对女子的思念和追求过程，写求之不得的焦虑和梦中求得的喜悦</a:t>
            </a:r>
            <a:r>
              <a:rPr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6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6389" name="Picture 5" descr="m18606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765175"/>
            <a:ext cx="3671888" cy="5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838200"/>
            <a:ext cx="7848600" cy="3733800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zh-CN" altLang="en-US">
                <a:solidFill>
                  <a:srgbClr val="FF6600"/>
                </a:solidFill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sym typeface="Arial" pitchFamily="34" charset="0"/>
              </a:rPr>
              <a:t>一、托物起兴：</a:t>
            </a:r>
          </a:p>
          <a:p>
            <a:pPr>
              <a:buFontTx/>
              <a:buNone/>
            </a:pPr>
            <a:r>
              <a:rPr lang="zh-CN" altLang="en-US" sz="3200" b="1">
                <a:solidFill>
                  <a:schemeClr val="tx2"/>
                </a:solidFill>
                <a:sym typeface="Arial" pitchFamily="34" charset="0"/>
              </a:rPr>
              <a:t>          “兴”，对于诗歌中渲染气氛、创造意境起着极大的作用。</a:t>
            </a:r>
            <a:r>
              <a:rPr lang="zh-CN" altLang="en-US" sz="3200" b="1">
                <a:solidFill>
                  <a:schemeClr val="accent2"/>
                </a:solidFill>
                <a:sym typeface="Arial" pitchFamily="34" charset="0"/>
              </a:rPr>
              <a:t>开头</a:t>
            </a:r>
            <a:r>
              <a:rPr lang="zh-CN" altLang="en-US" sz="3200" b="1" u="sng">
                <a:solidFill>
                  <a:srgbClr val="0000CC"/>
                </a:solidFill>
              </a:rPr>
              <a:t>以雎鸠和鸣的情景起兴</a:t>
            </a:r>
            <a:r>
              <a:rPr lang="zh-CN" altLang="en-US" sz="3200" b="1">
                <a:solidFill>
                  <a:schemeClr val="tx2"/>
                </a:solidFill>
                <a:sym typeface="Arial" pitchFamily="34" charset="0"/>
              </a:rPr>
              <a:t>，是为了渲染一种情意绵绵、痴心相恋的情调。</a:t>
            </a:r>
            <a:r>
              <a:rPr lang="zh-CN" altLang="en-US" sz="3200" b="1">
                <a:solidFill>
                  <a:srgbClr val="CC00CC"/>
                </a:solidFill>
              </a:rPr>
              <a:t>       </a:t>
            </a:r>
            <a:r>
              <a:rPr lang="zh-CN" altLang="en-US" sz="3200" b="1" u="sng">
                <a:solidFill>
                  <a:srgbClr val="0000CC"/>
                </a:solidFill>
              </a:rPr>
              <a:t>后文又多次以所爱的人劳动时的优美身姿起兴</a:t>
            </a:r>
            <a:r>
              <a:rPr lang="zh-CN" altLang="en-US" sz="3200" b="1">
                <a:solidFill>
                  <a:srgbClr val="CC00CC"/>
                </a:solidFill>
              </a:rPr>
              <a:t>。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816100" y="174625"/>
            <a:ext cx="52308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宋体" pitchFamily="2" charset="-122"/>
              </a:rPr>
              <a:t>四、品读全诗，探究特色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441325" y="3986213"/>
            <a:ext cx="637065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二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、韵律和谐：</a:t>
            </a: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     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、 运用重言（关关）</a:t>
            </a: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     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、运用双声（参差）</a:t>
            </a: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     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、运用叠韵（窈窕）</a:t>
            </a: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       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</a:rPr>
              <a:t>4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</a:rPr>
              <a:t>、运用重章复唱的手法。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  <p:bldP spid="19461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背景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19" name="Text Box 3"/>
          <p:cNvSpPr txBox="1">
            <a:spLocks noChangeArrowheads="1"/>
          </p:cNvSpPr>
          <p:nvPr/>
        </p:nvSpPr>
        <p:spPr bwMode="auto">
          <a:xfrm>
            <a:off x="228600" y="2055813"/>
            <a:ext cx="8382000" cy="350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">
              <a:spcBef>
                <a:spcPct val="50000"/>
              </a:spcBef>
            </a:pPr>
            <a:r>
              <a:rPr kumimoji="1" lang="zh-CN" altLang="en-US" sz="3200" b="1">
                <a:solidFill>
                  <a:srgbClr val="3333FF"/>
                </a:solidFill>
                <a:latin typeface="Times New Roman" pitchFamily="18" charset="0"/>
              </a:rPr>
              <a:t>关关雎鸠，                    窈窕淑女， </a:t>
            </a:r>
          </a:p>
          <a:p>
            <a:pPr fontAlgn="b">
              <a:spcBef>
                <a:spcPct val="50000"/>
              </a:spcBef>
            </a:pPr>
            <a:r>
              <a:rPr kumimoji="1" lang="zh-CN" altLang="en-US" sz="3200" b="1">
                <a:solidFill>
                  <a:srgbClr val="3333FF"/>
                </a:solidFill>
                <a:latin typeface="Times New Roman" pitchFamily="18" charset="0"/>
              </a:rPr>
              <a:t>参差荇菜，                    窈窕淑女， </a:t>
            </a:r>
          </a:p>
          <a:p>
            <a:pPr fontAlgn="b">
              <a:spcBef>
                <a:spcPct val="50000"/>
              </a:spcBef>
            </a:pPr>
            <a:r>
              <a:rPr kumimoji="1" lang="zh-CN" altLang="en-US" sz="3200" b="1">
                <a:solidFill>
                  <a:srgbClr val="3333FF"/>
                </a:solidFill>
                <a:latin typeface="Times New Roman" pitchFamily="18" charset="0"/>
              </a:rPr>
              <a:t>求之不得，                    悠哉悠哉， </a:t>
            </a:r>
          </a:p>
          <a:p>
            <a:pPr fontAlgn="b">
              <a:spcBef>
                <a:spcPct val="50000"/>
              </a:spcBef>
            </a:pPr>
            <a:r>
              <a:rPr kumimoji="1" lang="zh-CN" altLang="en-US" sz="3200" b="1">
                <a:solidFill>
                  <a:srgbClr val="3333FF"/>
                </a:solidFill>
                <a:latin typeface="Times New Roman" pitchFamily="18" charset="0"/>
              </a:rPr>
              <a:t>参差荇菜，                    窈窕淑女， </a:t>
            </a:r>
          </a:p>
          <a:p>
            <a:pPr fontAlgn="b">
              <a:spcBef>
                <a:spcPct val="50000"/>
              </a:spcBef>
            </a:pPr>
            <a:r>
              <a:rPr kumimoji="1" lang="zh-CN" altLang="en-US" sz="3200" b="1">
                <a:solidFill>
                  <a:srgbClr val="3333FF"/>
                </a:solidFill>
                <a:latin typeface="Times New Roman" pitchFamily="18" charset="0"/>
              </a:rPr>
              <a:t>参差荇菜，                    窈窕淑女，</a:t>
            </a:r>
          </a:p>
        </p:txBody>
      </p:sp>
      <p:sp>
        <p:nvSpPr>
          <p:cNvPr id="137220" name="Text Box 4"/>
          <p:cNvSpPr txBox="1">
            <a:spLocks noChangeArrowheads="1"/>
          </p:cNvSpPr>
          <p:nvPr/>
        </p:nvSpPr>
        <p:spPr bwMode="auto">
          <a:xfrm>
            <a:off x="2271713" y="2057400"/>
            <a:ext cx="22240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在河之洲。</a:t>
            </a:r>
          </a:p>
        </p:txBody>
      </p:sp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6172200" y="2057400"/>
            <a:ext cx="22240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君子好逑。</a:t>
            </a:r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2286000" y="2743200"/>
            <a:ext cx="22240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左右流之。</a:t>
            </a:r>
          </a:p>
        </p:txBody>
      </p:sp>
      <p:sp>
        <p:nvSpPr>
          <p:cNvPr id="137223" name="Text Box 7"/>
          <p:cNvSpPr txBox="1">
            <a:spLocks noChangeArrowheads="1"/>
          </p:cNvSpPr>
          <p:nvPr/>
        </p:nvSpPr>
        <p:spPr bwMode="auto">
          <a:xfrm>
            <a:off x="6172200" y="2773363"/>
            <a:ext cx="22240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寤寐求之。</a:t>
            </a:r>
          </a:p>
        </p:txBody>
      </p:sp>
      <p:sp>
        <p:nvSpPr>
          <p:cNvPr id="137224" name="Text Box 8"/>
          <p:cNvSpPr txBox="1">
            <a:spLocks noChangeArrowheads="1"/>
          </p:cNvSpPr>
          <p:nvPr/>
        </p:nvSpPr>
        <p:spPr bwMode="auto">
          <a:xfrm>
            <a:off x="2271713" y="3459163"/>
            <a:ext cx="22240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寤寐思服。</a:t>
            </a:r>
          </a:p>
        </p:txBody>
      </p:sp>
      <p:sp>
        <p:nvSpPr>
          <p:cNvPr id="137225" name="Text Box 9"/>
          <p:cNvSpPr txBox="1">
            <a:spLocks noChangeArrowheads="1"/>
          </p:cNvSpPr>
          <p:nvPr/>
        </p:nvSpPr>
        <p:spPr bwMode="auto">
          <a:xfrm>
            <a:off x="6172200" y="3505200"/>
            <a:ext cx="22240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辗转反侧。</a:t>
            </a:r>
          </a:p>
        </p:txBody>
      </p:sp>
      <p:sp>
        <p:nvSpPr>
          <p:cNvPr id="137226" name="Text Box 10"/>
          <p:cNvSpPr txBox="1">
            <a:spLocks noChangeArrowheads="1"/>
          </p:cNvSpPr>
          <p:nvPr/>
        </p:nvSpPr>
        <p:spPr bwMode="auto">
          <a:xfrm>
            <a:off x="2271713" y="4221163"/>
            <a:ext cx="22240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左右采之。</a:t>
            </a:r>
          </a:p>
        </p:txBody>
      </p:sp>
      <p:sp>
        <p:nvSpPr>
          <p:cNvPr id="137227" name="Text Box 11"/>
          <p:cNvSpPr txBox="1">
            <a:spLocks noChangeArrowheads="1"/>
          </p:cNvSpPr>
          <p:nvPr/>
        </p:nvSpPr>
        <p:spPr bwMode="auto">
          <a:xfrm>
            <a:off x="6172200" y="4221163"/>
            <a:ext cx="22240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琴瑟友之。</a:t>
            </a:r>
          </a:p>
        </p:txBody>
      </p:sp>
      <p:sp>
        <p:nvSpPr>
          <p:cNvPr id="137228" name="Text Box 12"/>
          <p:cNvSpPr txBox="1">
            <a:spLocks noChangeArrowheads="1"/>
          </p:cNvSpPr>
          <p:nvPr/>
        </p:nvSpPr>
        <p:spPr bwMode="auto">
          <a:xfrm>
            <a:off x="2271713" y="4983163"/>
            <a:ext cx="22240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左右芼之。</a:t>
            </a:r>
          </a:p>
        </p:txBody>
      </p:sp>
      <p:sp>
        <p:nvSpPr>
          <p:cNvPr id="137229" name="Text Box 13"/>
          <p:cNvSpPr txBox="1">
            <a:spLocks noChangeArrowheads="1"/>
          </p:cNvSpPr>
          <p:nvPr/>
        </p:nvSpPr>
        <p:spPr bwMode="auto">
          <a:xfrm>
            <a:off x="6172200" y="4953000"/>
            <a:ext cx="22240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"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钟鼓乐之。</a:t>
            </a: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381000" y="914400"/>
            <a:ext cx="7239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">
              <a:spcBef>
                <a:spcPct val="50000"/>
              </a:spcBef>
            </a:pPr>
            <a:r>
              <a:rPr kumimoji="1" lang="zh-CN" altLang="en-US" sz="4400" b="1">
                <a:solidFill>
                  <a:srgbClr val="9900FF"/>
                </a:solidFill>
                <a:latin typeface="Times New Roman" pitchFamily="18" charset="0"/>
              </a:rPr>
              <a:t>练习背诵：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7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7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37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7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37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 autoUpdateAnimBg="0"/>
      <p:bldP spid="137220" grpId="0" autoUpdateAnimBg="0"/>
      <p:bldP spid="137221" grpId="0" autoUpdateAnimBg="0"/>
      <p:bldP spid="137222" grpId="0" autoUpdateAnimBg="0"/>
      <p:bldP spid="137223" grpId="0" autoUpdateAnimBg="0"/>
      <p:bldP spid="137224" grpId="0" autoUpdateAnimBg="0"/>
      <p:bldP spid="137225" grpId="0" autoUpdateAnimBg="0"/>
      <p:bldP spid="137226" grpId="0" autoUpdateAnimBg="0"/>
      <p:bldP spid="137227" grpId="0" autoUpdateAnimBg="0"/>
      <p:bldP spid="137228" grpId="0" autoUpdateAnimBg="0"/>
      <p:bldP spid="137229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611188" y="188913"/>
            <a:ext cx="58324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000000"/>
                </a:solidFill>
              </a:rPr>
              <a:t>关　雎</a:t>
            </a:r>
            <a:r>
              <a:rPr lang="en-US" sz="4400">
                <a:solidFill>
                  <a:srgbClr val="000000"/>
                </a:solidFill>
              </a:rPr>
              <a:t>(</a:t>
            </a:r>
            <a:r>
              <a:rPr lang="zh-CN" altLang="en-US" sz="4400">
                <a:solidFill>
                  <a:srgbClr val="000000"/>
                </a:solidFill>
              </a:rPr>
              <a:t>诗歌大意</a:t>
            </a:r>
            <a:r>
              <a:rPr lang="en-US" sz="4400">
                <a:solidFill>
                  <a:srgbClr val="000000"/>
                </a:solidFill>
              </a:rPr>
              <a:t>)</a:t>
            </a:r>
            <a:endParaRPr lang="zh-CN" altLang="en-US" sz="4400">
              <a:solidFill>
                <a:srgbClr val="000000"/>
              </a:solidFill>
            </a:endParaRP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323850" y="1125538"/>
            <a:ext cx="7948613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00"/>
                </a:solidFill>
              </a:rPr>
              <a:t>水鸟和鸣关关唱，歌唱在那水中的陆地上。文静美丽的好姑娘，正是我的好对象。</a:t>
            </a:r>
          </a:p>
          <a:p>
            <a:endParaRPr lang="zh-CN" altLang="en-US" sz="2800">
              <a:solidFill>
                <a:srgbClr val="000000"/>
              </a:solidFill>
            </a:endParaRPr>
          </a:p>
          <a:p>
            <a:r>
              <a:rPr lang="zh-CN" altLang="en-US" sz="2800">
                <a:solidFill>
                  <a:srgbClr val="000000"/>
                </a:solidFill>
              </a:rPr>
              <a:t>长的短的水荇菜，向左向右顺着水流把它采。文静美丽的好姑娘，醒来梦中都在寻求都在想。</a:t>
            </a:r>
          </a:p>
          <a:p>
            <a:r>
              <a:rPr lang="zh-CN" altLang="en-US" sz="2800">
                <a:solidFill>
                  <a:srgbClr val="000000"/>
                </a:solidFill>
              </a:rPr>
              <a:t>寻求想念不能得，醒来梦中想更切。思念不断真难忘，睡在床上翻来覆去天不亮。</a:t>
            </a:r>
          </a:p>
          <a:p>
            <a:endParaRPr lang="zh-CN" altLang="en-US" sz="2800">
              <a:solidFill>
                <a:srgbClr val="000000"/>
              </a:solidFill>
            </a:endParaRPr>
          </a:p>
          <a:p>
            <a:r>
              <a:rPr lang="zh-CN" altLang="en-US" sz="2800">
                <a:solidFill>
                  <a:srgbClr val="000000"/>
                </a:solidFill>
              </a:rPr>
              <a:t>水荇菜有短又有长，左采右采在河旁。文静美丽的好姑娘，想用表示友爱的弹琴鼓瑟来供她赏。</a:t>
            </a:r>
          </a:p>
          <a:p>
            <a:r>
              <a:rPr lang="zh-CN" altLang="en-US" sz="2800">
                <a:solidFill>
                  <a:srgbClr val="000000"/>
                </a:solidFill>
              </a:rPr>
              <a:t>水荇菜长长短短不整齐，左边右边来摘取。文静美丽的好姑娘，想用敲钟击鼓来让她喜洋洋。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9888" y="42863"/>
            <a:ext cx="7504112" cy="681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3"/>
          <p:cNvSpPr>
            <a:spLocks noRot="1" noChangeArrowheads="1"/>
          </p:cNvSpPr>
          <p:nvPr/>
        </p:nvSpPr>
        <p:spPr bwMode="auto">
          <a:xfrm>
            <a:off x="-396875" y="836613"/>
            <a:ext cx="223202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8000">
                <a:solidFill>
                  <a:srgbClr val="F60427"/>
                </a:solidFill>
                <a:latin typeface="黑体" pitchFamily="49" charset="-122"/>
                <a:ea typeface="黑体" pitchFamily="49" charset="-122"/>
              </a:rPr>
              <a:t>蒹  </a:t>
            </a:r>
            <a:br>
              <a:rPr lang="zh-CN" altLang="en-US" sz="8000">
                <a:solidFill>
                  <a:srgbClr val="F60427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8000">
                <a:solidFill>
                  <a:srgbClr val="F60427"/>
                </a:solidFill>
                <a:latin typeface="黑体" pitchFamily="49" charset="-122"/>
                <a:ea typeface="黑体" pitchFamily="49" charset="-122"/>
              </a:rPr>
              <a:t>葭</a:t>
            </a:r>
          </a:p>
        </p:txBody>
      </p:sp>
      <p:sp>
        <p:nvSpPr>
          <p:cNvPr id="20484" name="Rectangle 4"/>
          <p:cNvSpPr>
            <a:spLocks noRot="1" noChangeArrowheads="1"/>
          </p:cNvSpPr>
          <p:nvPr/>
        </p:nvSpPr>
        <p:spPr bwMode="auto">
          <a:xfrm>
            <a:off x="-396875" y="3141663"/>
            <a:ext cx="23034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《</a:t>
            </a:r>
            <a:r>
              <a:rPr lang="zh-CN" altLang="en-US" sz="3200" b="1">
                <a:solidFill>
                  <a:srgbClr val="000000"/>
                </a:solidFill>
              </a:rPr>
              <a:t>诗经</a:t>
            </a:r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</a:rPr>
              <a:t>·</a:t>
            </a:r>
            <a:endParaRPr lang="en-US" altLang="zh-CN" sz="3200" b="1">
              <a:solidFill>
                <a:srgbClr val="000000"/>
              </a:solidFill>
            </a:endParaRPr>
          </a:p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秦风</a:t>
            </a:r>
            <a:r>
              <a:rPr lang="en-US" altLang="zh-CN" sz="3200" b="1">
                <a:solidFill>
                  <a:srgbClr val="000000"/>
                </a:solidFill>
              </a:rPr>
              <a:t>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00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533400" y="165100"/>
            <a:ext cx="78486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>
                <a:solidFill>
                  <a:srgbClr val="FF0066"/>
                </a:solidFill>
                <a:latin typeface="Times New Roman" pitchFamily="18" charset="0"/>
              </a:rPr>
              <a:t/>
            </a:r>
            <a:br>
              <a:rPr kumimoji="1" lang="en-US" altLang="zh-CN" sz="6000">
                <a:solidFill>
                  <a:srgbClr val="FF0066"/>
                </a:solidFill>
                <a:latin typeface="Times New Roman" pitchFamily="18" charset="0"/>
              </a:rPr>
            </a:br>
            <a:r>
              <a:rPr kumimoji="1" lang="zh-CN" altLang="en-US" sz="6000">
                <a:solidFill>
                  <a:srgbClr val="FF0066"/>
                </a:solidFill>
                <a:latin typeface="Times New Roman" pitchFamily="18" charset="0"/>
              </a:rPr>
              <a:t>考点归纳</a:t>
            </a:r>
            <a:r>
              <a:rPr kumimoji="1" lang="zh-CN" altLang="en-US" sz="3600" b="1">
                <a:solidFill>
                  <a:srgbClr val="FF3300"/>
                </a:solidFill>
                <a:latin typeface="Times New Roman" pitchFamily="18" charset="0"/>
              </a:rPr>
              <a:t>：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rgbClr val="6600FF"/>
                </a:solidFill>
                <a:latin typeface="Times New Roman" pitchFamily="18" charset="0"/>
              </a:rPr>
              <a:t>    </a:t>
            </a:r>
            <a:r>
              <a:rPr kumimoji="1" lang="en-US" altLang="zh-CN" sz="3200" b="1">
                <a:solidFill>
                  <a:srgbClr val="3333FF"/>
                </a:solidFill>
                <a:latin typeface="Times New Roman" pitchFamily="18" charset="0"/>
              </a:rPr>
              <a:t>1</a:t>
            </a:r>
            <a:r>
              <a:rPr kumimoji="1" lang="zh-CN" altLang="en-US" sz="3200" b="1">
                <a:solidFill>
                  <a:srgbClr val="3333FF"/>
                </a:solidFill>
                <a:latin typeface="Times New Roman" pitchFamily="18" charset="0"/>
              </a:rPr>
              <a:t>、默写填空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3333FF"/>
                </a:solidFill>
                <a:latin typeface="Times New Roman" pitchFamily="18" charset="0"/>
              </a:rPr>
              <a:t>    </a:t>
            </a:r>
            <a:r>
              <a:rPr kumimoji="1" lang="en-US" altLang="zh-CN" sz="3200" b="1">
                <a:solidFill>
                  <a:srgbClr val="3333FF"/>
                </a:solidFill>
                <a:latin typeface="Times New Roman" pitchFamily="18" charset="0"/>
              </a:rPr>
              <a:t>2</a:t>
            </a:r>
            <a:r>
              <a:rPr kumimoji="1" lang="zh-CN" altLang="en-US" sz="3200" b="1">
                <a:solidFill>
                  <a:srgbClr val="3333FF"/>
                </a:solidFill>
                <a:latin typeface="Times New Roman" pitchFamily="18" charset="0"/>
              </a:rPr>
              <a:t>、诗中所表达的情感   </a:t>
            </a:r>
            <a:endParaRPr kumimoji="1" lang="en-US" altLang="zh-CN" sz="3200" b="1">
              <a:solidFill>
                <a:srgbClr val="3333FF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3333FF"/>
                </a:solidFill>
                <a:latin typeface="Times New Roman" pitchFamily="18" charset="0"/>
              </a:rPr>
              <a:t>    </a:t>
            </a:r>
            <a:r>
              <a:rPr kumimoji="1" lang="en-US" altLang="zh-CN" sz="3200" b="1">
                <a:solidFill>
                  <a:srgbClr val="3333FF"/>
                </a:solidFill>
                <a:latin typeface="Times New Roman" pitchFamily="18" charset="0"/>
              </a:rPr>
              <a:t>3</a:t>
            </a:r>
            <a:r>
              <a:rPr kumimoji="1" lang="zh-CN" altLang="en-US" sz="3200" b="1">
                <a:solidFill>
                  <a:srgbClr val="3333FF"/>
                </a:solidFill>
                <a:latin typeface="Times New Roman" pitchFamily="18" charset="0"/>
              </a:rPr>
              <a:t>、部分文言实词。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Text Box 2"/>
          <p:cNvSpPr txBox="1">
            <a:spLocks noChangeArrowheads="1"/>
          </p:cNvSpPr>
          <p:nvPr/>
        </p:nvSpPr>
        <p:spPr bwMode="auto">
          <a:xfrm>
            <a:off x="0" y="423863"/>
            <a:ext cx="9555163" cy="448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一、听读：感受诗的音乐美</a:t>
            </a:r>
          </a:p>
          <a:p>
            <a:pPr>
              <a:defRPr/>
            </a:pPr>
            <a:endParaRPr lang="zh-CN" alt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蒹葭苍苍 ，白露为霜。所谓伊人 ，在水一方。</a:t>
            </a:r>
          </a:p>
          <a:p>
            <a:pPr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溯洄从之，道阻且长；溯游从之， 宛在水中央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 。</a:t>
            </a:r>
          </a:p>
          <a:p>
            <a:pPr>
              <a:defRPr/>
            </a:pPr>
            <a:endParaRPr kumimoji="1" lang="zh-CN" alt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蒹葭萋萋，白露未晞。所谓伊人，在水之湄。</a:t>
            </a:r>
          </a:p>
          <a:p>
            <a:pPr>
              <a:defRPr/>
            </a:pP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</a:t>
            </a:r>
            <a:r>
              <a:rPr kumimoji="1"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溯洄从之，道阻且跻 ； 溯游从之，宛在水中坻。</a:t>
            </a:r>
          </a:p>
          <a:p>
            <a:pPr>
              <a:defRPr/>
            </a:pP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蒹葭采采 ，白露未已 ，所谓伊人，在水之涘 。</a:t>
            </a:r>
          </a:p>
          <a:p>
            <a:pPr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溯洄从之，道阻且右 ； 溯游从之，宛在水中沚。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1" name="Picture 3" descr="20046611472299785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23075"/>
          </a:xfrm>
          <a:noFill/>
        </p:spPr>
      </p:pic>
      <p:sp>
        <p:nvSpPr>
          <p:cNvPr id="172037" name="Rectangle 5"/>
          <p:cNvSpPr>
            <a:spLocks noChangeArrowheads="1"/>
          </p:cNvSpPr>
          <p:nvPr/>
        </p:nvSpPr>
        <p:spPr bwMode="auto">
          <a:xfrm>
            <a:off x="900113" y="765175"/>
            <a:ext cx="640873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7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二读课文，</a:t>
            </a:r>
          </a:p>
          <a:p>
            <a:pPr>
              <a:defRPr/>
            </a:pPr>
            <a:r>
              <a:rPr lang="zh-CN" altLang="en-US" sz="7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疏通文意。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50825" y="404813"/>
            <a:ext cx="4194175" cy="6858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altLang="zh-CN" sz="1600" smtClean="0"/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/>
              <a:t>　</a:t>
            </a:r>
            <a:r>
              <a:rPr lang="zh-CN" altLang="en-US" sz="24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蒹葭苍苍，白露为霜。所谓伊人，在水一方。溯洄从之，道阻且长。溯游从之，宛在水中央。 </a:t>
            </a:r>
            <a:br>
              <a:rPr lang="zh-CN" altLang="en-US" sz="24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400" b="1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　蒹葭萋萋，白露未晞。所谓伊人，在水之湄（</a:t>
            </a:r>
            <a:r>
              <a:rPr lang="en-US" altLang="zh-CN" sz="24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m</a:t>
            </a:r>
            <a:r>
              <a:rPr lang="en-US" altLang="zh-CN" sz="2400" b="1" smtClean="0">
                <a:solidFill>
                  <a:srgbClr val="000000"/>
                </a:solidFill>
                <a:ea typeface="黑体" pitchFamily="49" charset="-122"/>
              </a:rPr>
              <a:t>é</a:t>
            </a:r>
            <a:r>
              <a:rPr lang="en-US" altLang="zh-CN" sz="24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i</a:t>
            </a:r>
            <a:r>
              <a:rPr lang="zh-CN" altLang="en-US" sz="24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）。溯洄从之，道阻且跻（</a:t>
            </a:r>
            <a:r>
              <a:rPr lang="en-US" altLang="zh-CN" sz="24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jī</a:t>
            </a:r>
            <a:r>
              <a:rPr lang="zh-CN" altLang="en-US" sz="24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）。溯游从之，宛在水中坻（</a:t>
            </a:r>
            <a:r>
              <a:rPr lang="en-US" altLang="zh-CN" sz="24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ch</a:t>
            </a:r>
            <a:r>
              <a:rPr lang="en-US" altLang="zh-CN" sz="2400" b="1" smtClean="0">
                <a:solidFill>
                  <a:srgbClr val="000000"/>
                </a:solidFill>
                <a:ea typeface="黑体" pitchFamily="49" charset="-122"/>
              </a:rPr>
              <a:t>í</a:t>
            </a:r>
            <a:r>
              <a:rPr lang="zh-CN" altLang="en-US" sz="24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）。 </a:t>
            </a:r>
            <a:br>
              <a:rPr lang="zh-CN" altLang="en-US" sz="24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400" b="1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　蒹葭采采，白露未已。所谓伊人，在水之涘</a:t>
            </a:r>
            <a:r>
              <a:rPr lang="en-US" altLang="zh-CN" sz="24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(s</a:t>
            </a:r>
            <a:r>
              <a:rPr lang="en-US" altLang="zh-CN" sz="2400" b="1" smtClean="0">
                <a:solidFill>
                  <a:srgbClr val="000000"/>
                </a:solidFill>
                <a:ea typeface="黑体" pitchFamily="49" charset="-122"/>
              </a:rPr>
              <a:t>ì</a:t>
            </a:r>
            <a:r>
              <a:rPr lang="en-US" altLang="zh-CN" sz="24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4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 溯洄从之，道阻且右；溯游从之，宛在水中沚</a:t>
            </a:r>
            <a:r>
              <a:rPr lang="en-US" altLang="zh-CN" sz="24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(zhǐ)</a:t>
            </a:r>
            <a:r>
              <a:rPr lang="zh-CN" altLang="en-US" sz="24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  <a:br>
              <a:rPr lang="zh-CN" altLang="en-US" sz="24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</a:br>
            <a:endParaRPr lang="zh-CN" altLang="en-US" sz="2400" b="1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555" name="Rectangle 3"/>
          <p:cNvSpPr>
            <a:spLocks noGrp="1" noRot="1" noChangeArrowheads="1"/>
          </p:cNvSpPr>
          <p:nvPr>
            <p:ph type="body" sz="half" idx="2"/>
          </p:nvPr>
        </p:nvSpPr>
        <p:spPr>
          <a:xfrm>
            <a:off x="4356100" y="404813"/>
            <a:ext cx="4464050" cy="59928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zh-CN" sz="1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1000" smtClean="0"/>
              <a:t>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zh-CN" sz="1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1000" smtClean="0"/>
              <a:t>   </a:t>
            </a:r>
            <a:r>
              <a:rPr lang="zh-CN" altLang="en-US" sz="1800" b="1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河畔芦苇碧色苍苍，深秋白露凝结成霜。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 b="1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 我那日思夜想的人，就在河水对岸一方。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 b="1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 逆流而上去追寻她，道路险阻而又漫长。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 b="1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 顺流而下寻寻觅觅，仿佛就在水的中央。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 b="1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1800" b="1" smtClean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 b="1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 河畔芦苇一片茂盛，清晨露水尚未晒干。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 b="1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 我那魂牵梦绕的人，就在河水对岸一边。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 b="1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 逆流而上去追寻她，道路坎坷艰险难攀。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 b="1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 顺流而下寻寻觅觅，仿佛就在沙洲中间。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zh-CN" altLang="en-US" sz="1800" b="1" smtClean="0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 b="1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　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 b="1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 河畔芦苇更为繁茂，清晨白露依然逗留。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 b="1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 我那苦苦追求的人，就在河水对岸一头。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 b="1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 逆流而上去追寻她，道路险阻迂回难走。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 b="1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  顺流而下寻寻觅觅，仿佛就在水中沙洲</a:t>
            </a:r>
            <a:r>
              <a:rPr lang="zh-CN" altLang="en-US" sz="180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Text Box 2"/>
          <p:cNvSpPr txBox="1">
            <a:spLocks noChangeArrowheads="1"/>
          </p:cNvSpPr>
          <p:nvPr/>
        </p:nvSpPr>
        <p:spPr bwMode="auto">
          <a:xfrm>
            <a:off x="0" y="260350"/>
            <a:ext cx="9555163" cy="503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FF0000"/>
                </a:solidFill>
              </a:rPr>
              <a:t>三读：想象诗的绘画美</a:t>
            </a:r>
          </a:p>
          <a:p>
            <a:pPr>
              <a:defRPr/>
            </a:pPr>
            <a:endParaRPr lang="zh-CN" altLang="en-US" sz="3600">
              <a:solidFill>
                <a:srgbClr val="FF0000"/>
              </a:solidFill>
            </a:endParaRPr>
          </a:p>
          <a:p>
            <a:pPr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蒹葭苍苍 ，白露为霜。所谓伊人 ，在水一方。</a:t>
            </a:r>
          </a:p>
          <a:p>
            <a:pPr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溯洄从之，道阻且长；溯游从之， 宛在水中央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 。</a:t>
            </a:r>
          </a:p>
          <a:p>
            <a:pPr>
              <a:defRPr/>
            </a:pPr>
            <a:endParaRPr kumimoji="1" lang="zh-CN" alt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蒹葭萋萋，白露未晞。所谓伊人，在水之湄。</a:t>
            </a:r>
          </a:p>
          <a:p>
            <a:pPr>
              <a:defRPr/>
            </a:pPr>
            <a:r>
              <a:rPr kumimoji="1"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</a:t>
            </a:r>
            <a:r>
              <a:rPr kumimoji="1"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溯洄从之，道阻且跻 ； 溯游从之，宛在水中坻。</a:t>
            </a:r>
          </a:p>
          <a:p>
            <a:pPr>
              <a:defRPr/>
            </a:pP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蒹葭采采 ，白露未已 ，所谓伊人，在水之涘 。</a:t>
            </a:r>
          </a:p>
          <a:p>
            <a:pPr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溯洄从之，道阻且右 ； 溯游从之，宛在水中沚。</a:t>
            </a:r>
          </a:p>
          <a:p>
            <a:pPr>
              <a:defRPr/>
            </a:pPr>
            <a:endParaRPr lang="en-US" altLang="zh-CN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pine tr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0"/>
            <a:ext cx="20574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 descr="Z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476250"/>
            <a:ext cx="1262063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557463"/>
            <a:ext cx="2195513" cy="183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1557" name="Text Box 5"/>
          <p:cNvSpPr txBox="1">
            <a:spLocks noChangeArrowheads="1"/>
          </p:cNvSpPr>
          <p:nvPr/>
        </p:nvSpPr>
        <p:spPr bwMode="auto">
          <a:xfrm>
            <a:off x="2124075" y="981075"/>
            <a:ext cx="12033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苍苍</a:t>
            </a:r>
          </a:p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萋萋</a:t>
            </a:r>
          </a:p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采采</a:t>
            </a:r>
          </a:p>
        </p:txBody>
      </p:sp>
      <p:sp>
        <p:nvSpPr>
          <p:cNvPr id="151558" name="Text Box 6"/>
          <p:cNvSpPr txBox="1">
            <a:spLocks noChangeArrowheads="1"/>
          </p:cNvSpPr>
          <p:nvPr/>
        </p:nvSpPr>
        <p:spPr bwMode="auto">
          <a:xfrm>
            <a:off x="2124075" y="4149725"/>
            <a:ext cx="12033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为霜</a:t>
            </a:r>
          </a:p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未晞</a:t>
            </a:r>
          </a:p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未已</a:t>
            </a:r>
          </a:p>
        </p:txBody>
      </p:sp>
      <p:sp>
        <p:nvSpPr>
          <p:cNvPr id="151559" name="Text Box 7"/>
          <p:cNvSpPr txBox="1">
            <a:spLocks noChangeArrowheads="1"/>
          </p:cNvSpPr>
          <p:nvPr/>
        </p:nvSpPr>
        <p:spPr bwMode="auto">
          <a:xfrm>
            <a:off x="395288" y="4365625"/>
            <a:ext cx="1708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60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白露</a:t>
            </a:r>
          </a:p>
        </p:txBody>
      </p:sp>
      <p:sp>
        <p:nvSpPr>
          <p:cNvPr id="151560" name="Text Box 8"/>
          <p:cNvSpPr txBox="1">
            <a:spLocks noChangeArrowheads="1"/>
          </p:cNvSpPr>
          <p:nvPr/>
        </p:nvSpPr>
        <p:spPr bwMode="auto">
          <a:xfrm>
            <a:off x="395288" y="1412875"/>
            <a:ext cx="1708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60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蒹葭</a:t>
            </a:r>
          </a:p>
        </p:txBody>
      </p:sp>
      <p:sp>
        <p:nvSpPr>
          <p:cNvPr id="151561" name="WordArt 9"/>
          <p:cNvSpPr>
            <a:spLocks noChangeArrowheads="1" noChangeShapeType="1" noTextEdit="1"/>
          </p:cNvSpPr>
          <p:nvPr/>
        </p:nvSpPr>
        <p:spPr bwMode="auto">
          <a:xfrm>
            <a:off x="3419475" y="981075"/>
            <a:ext cx="3168650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凄凉清冷</a:t>
            </a:r>
          </a:p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寂寞感伤</a:t>
            </a:r>
          </a:p>
        </p:txBody>
      </p:sp>
      <p:sp>
        <p:nvSpPr>
          <p:cNvPr id="151562" name="WordArt 10"/>
          <p:cNvSpPr>
            <a:spLocks noChangeArrowheads="1" noChangeShapeType="1" noTextEdit="1"/>
          </p:cNvSpPr>
          <p:nvPr/>
        </p:nvSpPr>
        <p:spPr bwMode="auto">
          <a:xfrm>
            <a:off x="3348038" y="4149725"/>
            <a:ext cx="3168650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朝露结融</a:t>
            </a:r>
          </a:p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时间发展</a:t>
            </a:r>
          </a:p>
        </p:txBody>
      </p:sp>
      <p:sp>
        <p:nvSpPr>
          <p:cNvPr id="151563" name="Text Box 11"/>
          <p:cNvSpPr txBox="1">
            <a:spLocks noChangeArrowheads="1"/>
          </p:cNvSpPr>
          <p:nvPr/>
        </p:nvSpPr>
        <p:spPr bwMode="auto">
          <a:xfrm>
            <a:off x="6732588" y="1628775"/>
            <a:ext cx="2263775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渲染了一种清冷索寞的气氛，为</a:t>
            </a:r>
            <a:r>
              <a:rPr lang="zh-CN" altLang="en-US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主人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公的活动和心情奠定了基础。</a:t>
            </a:r>
          </a:p>
        </p:txBody>
      </p:sp>
      <p:sp>
        <p:nvSpPr>
          <p:cNvPr id="151564" name="AutoShape 12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1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51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1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51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1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51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7" grpId="0"/>
      <p:bldP spid="151558" grpId="0"/>
      <p:bldP spid="151559" grpId="0"/>
      <p:bldP spid="151560" grpId="0"/>
      <p:bldP spid="151561" grpId="0" animBg="1"/>
      <p:bldP spid="151562" grpId="0" animBg="1"/>
      <p:bldP spid="151563" grpId="0"/>
      <p:bldP spid="15156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pine tr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0"/>
            <a:ext cx="20574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79" name="Text Box 3"/>
          <p:cNvSpPr txBox="1">
            <a:spLocks noChangeArrowheads="1"/>
          </p:cNvSpPr>
          <p:nvPr/>
        </p:nvSpPr>
        <p:spPr bwMode="auto">
          <a:xfrm>
            <a:off x="755650" y="908050"/>
            <a:ext cx="1466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伊人</a:t>
            </a:r>
          </a:p>
        </p:txBody>
      </p:sp>
      <p:sp>
        <p:nvSpPr>
          <p:cNvPr id="152580" name="Text Box 4"/>
          <p:cNvSpPr txBox="1">
            <a:spLocks noChangeArrowheads="1"/>
          </p:cNvSpPr>
          <p:nvPr/>
        </p:nvSpPr>
        <p:spPr bwMode="auto">
          <a:xfrm>
            <a:off x="2268538" y="549275"/>
            <a:ext cx="208915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水之方</a:t>
            </a:r>
          </a:p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水之湄</a:t>
            </a:r>
          </a:p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水之涘</a:t>
            </a:r>
          </a:p>
        </p:txBody>
      </p:sp>
      <p:sp>
        <p:nvSpPr>
          <p:cNvPr id="152581" name="WordArt 5"/>
          <p:cNvSpPr>
            <a:spLocks noChangeArrowheads="1" noChangeShapeType="1" noTextEdit="1"/>
          </p:cNvSpPr>
          <p:nvPr/>
        </p:nvSpPr>
        <p:spPr bwMode="auto">
          <a:xfrm>
            <a:off x="4284663" y="1052513"/>
            <a:ext cx="1512887" cy="858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可望</a:t>
            </a:r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0" y="4076700"/>
            <a:ext cx="2089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主人公</a:t>
            </a:r>
          </a:p>
        </p:txBody>
      </p:sp>
      <p:sp>
        <p:nvSpPr>
          <p:cNvPr id="152583" name="Text Box 7"/>
          <p:cNvSpPr txBox="1">
            <a:spLocks noChangeArrowheads="1"/>
          </p:cNvSpPr>
          <p:nvPr/>
        </p:nvSpPr>
        <p:spPr bwMode="auto">
          <a:xfrm>
            <a:off x="2339975" y="3573463"/>
            <a:ext cx="2711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溯洄从之</a:t>
            </a:r>
          </a:p>
        </p:txBody>
      </p:sp>
      <p:sp>
        <p:nvSpPr>
          <p:cNvPr id="152584" name="Text Box 8"/>
          <p:cNvSpPr txBox="1">
            <a:spLocks noChangeArrowheads="1"/>
          </p:cNvSpPr>
          <p:nvPr/>
        </p:nvSpPr>
        <p:spPr bwMode="auto">
          <a:xfrm>
            <a:off x="4356100" y="2781300"/>
            <a:ext cx="208915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道阻长</a:t>
            </a:r>
          </a:p>
          <a:p>
            <a:pPr>
              <a:defRPr/>
            </a:pP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道阻跻</a:t>
            </a:r>
          </a:p>
          <a:p>
            <a:pPr>
              <a:defRPr/>
            </a:pP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道阻右</a:t>
            </a:r>
          </a:p>
        </p:txBody>
      </p:sp>
      <p:sp>
        <p:nvSpPr>
          <p:cNvPr id="152585" name="Text Box 9"/>
          <p:cNvSpPr txBox="1">
            <a:spLocks noChangeArrowheads="1"/>
          </p:cNvSpPr>
          <p:nvPr/>
        </p:nvSpPr>
        <p:spPr bwMode="auto">
          <a:xfrm>
            <a:off x="2268538" y="5229225"/>
            <a:ext cx="27114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溯游从之</a:t>
            </a:r>
          </a:p>
        </p:txBody>
      </p:sp>
      <p:sp>
        <p:nvSpPr>
          <p:cNvPr id="152586" name="Text Box 10"/>
          <p:cNvSpPr txBox="1">
            <a:spLocks noChangeArrowheads="1"/>
          </p:cNvSpPr>
          <p:nvPr/>
        </p:nvSpPr>
        <p:spPr bwMode="auto">
          <a:xfrm>
            <a:off x="4356100" y="4724400"/>
            <a:ext cx="208915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水中央</a:t>
            </a:r>
          </a:p>
          <a:p>
            <a:pPr>
              <a:defRPr/>
            </a:pP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水中坻</a:t>
            </a:r>
          </a:p>
          <a:p>
            <a:pPr>
              <a:defRPr/>
            </a:pP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水中沚</a:t>
            </a:r>
          </a:p>
        </p:txBody>
      </p:sp>
      <p:sp>
        <p:nvSpPr>
          <p:cNvPr id="152587" name="Text Box 11"/>
          <p:cNvSpPr txBox="1">
            <a:spLocks noChangeArrowheads="1"/>
          </p:cNvSpPr>
          <p:nvPr/>
        </p:nvSpPr>
        <p:spPr bwMode="auto">
          <a:xfrm>
            <a:off x="1547813" y="3141663"/>
            <a:ext cx="1006475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pPr>
              <a:defRPr/>
            </a:pPr>
            <a:r>
              <a:rPr lang="zh-CN" altLang="en-US" sz="5400" b="1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不断追求</a:t>
            </a:r>
          </a:p>
        </p:txBody>
      </p:sp>
      <p:sp>
        <p:nvSpPr>
          <p:cNvPr id="152588" name="WordArt 12"/>
          <p:cNvSpPr>
            <a:spLocks noChangeArrowheads="1" noChangeShapeType="1" noTextEdit="1"/>
          </p:cNvSpPr>
          <p:nvPr/>
        </p:nvSpPr>
        <p:spPr bwMode="auto">
          <a:xfrm>
            <a:off x="6516688" y="3933825"/>
            <a:ext cx="2411412" cy="1074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不可即</a:t>
            </a:r>
          </a:p>
        </p:txBody>
      </p:sp>
      <p:sp>
        <p:nvSpPr>
          <p:cNvPr id="152589" name="Text Box 13"/>
          <p:cNvSpPr txBox="1">
            <a:spLocks noChangeArrowheads="1"/>
          </p:cNvSpPr>
          <p:nvPr/>
        </p:nvSpPr>
        <p:spPr bwMode="auto">
          <a:xfrm rot="-2169748">
            <a:off x="6372225" y="0"/>
            <a:ext cx="38512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b="1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失意、</a:t>
            </a:r>
          </a:p>
          <a:p>
            <a:pPr>
              <a:defRPr/>
            </a:pPr>
            <a:r>
              <a:rPr lang="zh-CN" altLang="en-US" sz="4400" b="1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烦恼、</a:t>
            </a:r>
          </a:p>
          <a:p>
            <a:pPr>
              <a:defRPr/>
            </a:pPr>
            <a:r>
              <a:rPr lang="zh-CN" altLang="en-US" sz="4400" b="1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痛苦、</a:t>
            </a:r>
          </a:p>
          <a:p>
            <a:pPr>
              <a:defRPr/>
            </a:pPr>
            <a:r>
              <a:rPr lang="zh-CN" altLang="en-US" sz="4400" b="1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凄苦</a:t>
            </a:r>
          </a:p>
        </p:txBody>
      </p:sp>
      <p:sp>
        <p:nvSpPr>
          <p:cNvPr id="152590" name="AutoShape 14"/>
          <p:cNvSpPr>
            <a:spLocks noChangeArrowheads="1"/>
          </p:cNvSpPr>
          <p:nvPr/>
        </p:nvSpPr>
        <p:spPr bwMode="auto">
          <a:xfrm rot="-2378651">
            <a:off x="6227763" y="1844675"/>
            <a:ext cx="417512" cy="2232025"/>
          </a:xfrm>
          <a:prstGeom prst="upDownArrow">
            <a:avLst>
              <a:gd name="adj1" fmla="val 50000"/>
              <a:gd name="adj2" fmla="val 10692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2591" name="AutoShape 1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5288" y="6021388"/>
            <a:ext cx="647700" cy="576262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15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2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52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152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800" decel="100000"/>
                                        <p:tgtEl>
                                          <p:spTgt spid="152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152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/>
      <p:bldP spid="152580" grpId="0"/>
      <p:bldP spid="152581" grpId="0" animBg="1"/>
      <p:bldP spid="152582" grpId="0"/>
      <p:bldP spid="152583" grpId="0"/>
      <p:bldP spid="152584" grpId="0"/>
      <p:bldP spid="152585" grpId="0"/>
      <p:bldP spid="152586" grpId="0"/>
      <p:bldP spid="152587" grpId="0"/>
      <p:bldP spid="152588" grpId="0" animBg="1"/>
      <p:bldP spid="152589" grpId="0"/>
      <p:bldP spid="152590" grpId="0" animBg="1"/>
      <p:bldP spid="15259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pine tr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0"/>
            <a:ext cx="20574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03" name="Text Box 3"/>
          <p:cNvSpPr txBox="1">
            <a:spLocks noChangeArrowheads="1"/>
          </p:cNvSpPr>
          <p:nvPr/>
        </p:nvSpPr>
        <p:spPr bwMode="auto">
          <a:xfrm>
            <a:off x="468313" y="836613"/>
            <a:ext cx="1338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三章</a:t>
            </a:r>
          </a:p>
        </p:txBody>
      </p:sp>
      <p:sp>
        <p:nvSpPr>
          <p:cNvPr id="153604" name="Text Box 4"/>
          <p:cNvSpPr txBox="1">
            <a:spLocks noChangeArrowheads="1"/>
          </p:cNvSpPr>
          <p:nvPr/>
        </p:nvSpPr>
        <p:spPr bwMode="auto">
          <a:xfrm>
            <a:off x="7740650" y="1773238"/>
            <a:ext cx="1403350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defRPr/>
            </a:pPr>
            <a:r>
              <a:rPr lang="zh-CN" altLang="en-US" sz="8000" b="1"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蒹葭</a:t>
            </a:r>
          </a:p>
        </p:txBody>
      </p:sp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468313" y="4076700"/>
            <a:ext cx="1338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八句</a:t>
            </a:r>
          </a:p>
        </p:txBody>
      </p:sp>
      <p:sp>
        <p:nvSpPr>
          <p:cNvPr id="153606" name="Text Box 6"/>
          <p:cNvSpPr txBox="1">
            <a:spLocks noChangeArrowheads="1"/>
          </p:cNvSpPr>
          <p:nvPr/>
        </p:nvSpPr>
        <p:spPr bwMode="auto">
          <a:xfrm>
            <a:off x="1692275" y="3141663"/>
            <a:ext cx="1905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前两句</a:t>
            </a:r>
          </a:p>
        </p:txBody>
      </p:sp>
      <p:sp>
        <p:nvSpPr>
          <p:cNvPr id="153607" name="Rectangle 7"/>
          <p:cNvSpPr>
            <a:spLocks noChangeArrowheads="1"/>
          </p:cNvSpPr>
          <p:nvPr/>
        </p:nvSpPr>
        <p:spPr bwMode="auto">
          <a:xfrm>
            <a:off x="3563938" y="3141663"/>
            <a:ext cx="1338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写景</a:t>
            </a:r>
          </a:p>
        </p:txBody>
      </p:sp>
      <p:sp>
        <p:nvSpPr>
          <p:cNvPr id="153608" name="Text Box 8"/>
          <p:cNvSpPr txBox="1">
            <a:spLocks noChangeArrowheads="1"/>
          </p:cNvSpPr>
          <p:nvPr/>
        </p:nvSpPr>
        <p:spPr bwMode="auto">
          <a:xfrm>
            <a:off x="1692275" y="5084763"/>
            <a:ext cx="1905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后六句</a:t>
            </a:r>
          </a:p>
        </p:txBody>
      </p:sp>
      <p:sp>
        <p:nvSpPr>
          <p:cNvPr id="153609" name="Rectangle 9"/>
          <p:cNvSpPr>
            <a:spLocks noChangeArrowheads="1"/>
          </p:cNvSpPr>
          <p:nvPr/>
        </p:nvSpPr>
        <p:spPr bwMode="auto">
          <a:xfrm>
            <a:off x="3635375" y="5157788"/>
            <a:ext cx="23225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抒情</a:t>
            </a:r>
          </a:p>
        </p:txBody>
      </p:sp>
      <p:sp>
        <p:nvSpPr>
          <p:cNvPr id="153610" name="AutoShape 10"/>
          <p:cNvSpPr>
            <a:spLocks noChangeArrowheads="1"/>
          </p:cNvSpPr>
          <p:nvPr/>
        </p:nvSpPr>
        <p:spPr bwMode="auto">
          <a:xfrm>
            <a:off x="3995738" y="3933825"/>
            <a:ext cx="360362" cy="1223963"/>
          </a:xfrm>
          <a:prstGeom prst="downArrow">
            <a:avLst>
              <a:gd name="adj1" fmla="val 50000"/>
              <a:gd name="adj2" fmla="val 8491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11" name="WordArt 11"/>
          <p:cNvSpPr>
            <a:spLocks noChangeArrowheads="1" noChangeShapeType="1" noTextEdit="1"/>
          </p:cNvSpPr>
          <p:nvPr/>
        </p:nvSpPr>
        <p:spPr bwMode="auto">
          <a:xfrm>
            <a:off x="4356100" y="3933825"/>
            <a:ext cx="1152525" cy="1074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兴</a:t>
            </a:r>
          </a:p>
        </p:txBody>
      </p:sp>
      <p:sp>
        <p:nvSpPr>
          <p:cNvPr id="153612" name="AutoShape 1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859338" y="3357563"/>
            <a:ext cx="504825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13" name="AutoShape 1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859338" y="5445125"/>
            <a:ext cx="504825" cy="3587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7662" name="Picture 14" descr="谢黄河《在水一方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15213" y="5153025"/>
            <a:ext cx="1728787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15" name="AutoShape 15"/>
          <p:cNvSpPr>
            <a:spLocks noChangeArrowheads="1"/>
          </p:cNvSpPr>
          <p:nvPr/>
        </p:nvSpPr>
        <p:spPr bwMode="auto">
          <a:xfrm>
            <a:off x="5795963" y="3429000"/>
            <a:ext cx="647700" cy="2520950"/>
          </a:xfrm>
          <a:prstGeom prst="curvedLeftArrow">
            <a:avLst>
              <a:gd name="adj1" fmla="val 77843"/>
              <a:gd name="adj2" fmla="val 155686"/>
              <a:gd name="adj3" fmla="val 33333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16" name="Text Box 16"/>
          <p:cNvSpPr txBox="1">
            <a:spLocks noChangeArrowheads="1"/>
          </p:cNvSpPr>
          <p:nvPr/>
        </p:nvSpPr>
        <p:spPr bwMode="auto">
          <a:xfrm>
            <a:off x="6443663" y="3068638"/>
            <a:ext cx="1006475" cy="278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pPr>
              <a:defRPr/>
            </a:pPr>
            <a:r>
              <a:rPr lang="zh-CN" alt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情景交融</a:t>
            </a:r>
          </a:p>
        </p:txBody>
      </p:sp>
      <p:sp>
        <p:nvSpPr>
          <p:cNvPr id="153617" name="Text Box 17"/>
          <p:cNvSpPr txBox="1">
            <a:spLocks noChangeArrowheads="1"/>
          </p:cNvSpPr>
          <p:nvPr/>
        </p:nvSpPr>
        <p:spPr bwMode="auto">
          <a:xfrm>
            <a:off x="1692275" y="476250"/>
            <a:ext cx="633571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反复咏叹，追求急切</a:t>
            </a:r>
          </a:p>
        </p:txBody>
      </p:sp>
      <p:sp>
        <p:nvSpPr>
          <p:cNvPr id="153618" name="Text Box 18"/>
          <p:cNvSpPr txBox="1">
            <a:spLocks noChangeArrowheads="1"/>
          </p:cNvSpPr>
          <p:nvPr/>
        </p:nvSpPr>
        <p:spPr bwMode="auto">
          <a:xfrm>
            <a:off x="1692275" y="1268413"/>
            <a:ext cx="633571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追求不到，无限怅惘</a:t>
            </a:r>
          </a:p>
        </p:txBody>
      </p:sp>
      <p:sp>
        <p:nvSpPr>
          <p:cNvPr id="153619" name="AutoShape 19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949950"/>
            <a:ext cx="647700" cy="57467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3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3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3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53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53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53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53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53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3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3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153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3" grpId="0"/>
      <p:bldP spid="153605" grpId="0"/>
      <p:bldP spid="153606" grpId="0"/>
      <p:bldP spid="153607" grpId="0"/>
      <p:bldP spid="153608" grpId="0"/>
      <p:bldP spid="153609" grpId="0"/>
      <p:bldP spid="153610" grpId="0" animBg="1"/>
      <p:bldP spid="153611" grpId="0" animBg="1"/>
      <p:bldP spid="153612" grpId="0" animBg="1"/>
      <p:bldP spid="153613" grpId="0" animBg="1"/>
      <p:bldP spid="153615" grpId="0" animBg="1"/>
      <p:bldP spid="153616" grpId="0"/>
      <p:bldP spid="153617" grpId="0"/>
      <p:bldP spid="153618" grpId="0"/>
      <p:bldP spid="15361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青山秀水九寨沟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066800" y="2438400"/>
            <a:ext cx="72390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FF"/>
                </a:solidFill>
              </a:rPr>
              <a:t>“</a:t>
            </a:r>
            <a:r>
              <a:rPr lang="zh-CN" altLang="en-US" sz="4400" b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所 谓 伊 人 </a:t>
            </a:r>
            <a:r>
              <a:rPr lang="zh-CN" altLang="en-US" sz="4400" b="1">
                <a:solidFill>
                  <a:srgbClr val="0000FF"/>
                </a:solidFill>
                <a:ea typeface="华文行楷" pitchFamily="2" charset="-122"/>
              </a:rPr>
              <a:t>”</a:t>
            </a:r>
            <a:r>
              <a:rPr lang="zh-CN" altLang="en-US" sz="4400" b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指的仅仅是一个美丽的女子吗？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971550" y="1196975"/>
            <a:ext cx="2216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60427"/>
                </a:solidFill>
              </a:rPr>
              <a:t>深入思考：</a:t>
            </a:r>
          </a:p>
        </p:txBody>
      </p:sp>
    </p:spTree>
  </p:cSld>
  <p:clrMapOvr>
    <a:masterClrMapping/>
  </p:clrMapOvr>
  <p:transition>
    <p:cover dir="d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b="1" smtClean="0">
                <a:solidFill>
                  <a:srgbClr val="FF3300"/>
                </a:solidFill>
              </a:rPr>
              <a:t>关于</a:t>
            </a:r>
            <a:r>
              <a:rPr lang="en-US" altLang="zh-CN" b="1" smtClean="0">
                <a:solidFill>
                  <a:srgbClr val="FF3300"/>
                </a:solidFill>
              </a:rPr>
              <a:t>《</a:t>
            </a:r>
            <a:r>
              <a:rPr lang="zh-CN" altLang="en-US" b="1" smtClean="0">
                <a:solidFill>
                  <a:srgbClr val="FF3300"/>
                </a:solidFill>
              </a:rPr>
              <a:t>蒹葭</a:t>
            </a:r>
            <a:r>
              <a:rPr lang="en-US" altLang="zh-CN" b="1" smtClean="0">
                <a:solidFill>
                  <a:srgbClr val="FF3300"/>
                </a:solidFill>
              </a:rPr>
              <a:t>》</a:t>
            </a:r>
            <a:r>
              <a:rPr lang="zh-CN" altLang="en-US" b="1" smtClean="0">
                <a:solidFill>
                  <a:srgbClr val="FF3300"/>
                </a:solidFill>
              </a:rPr>
              <a:t>内容的几种说法：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b="1" smtClean="0">
                <a:solidFill>
                  <a:srgbClr val="FF3300"/>
                </a:solidFill>
              </a:rPr>
              <a:t>一、政治说</a:t>
            </a:r>
            <a:r>
              <a:rPr lang="zh-CN" altLang="en-US" sz="2400" b="1" smtClean="0"/>
              <a:t>       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b="1" smtClean="0"/>
              <a:t>           诗中的“伊人”，为“知周礼之贤人 ”。也有人说：“‘在水一方’的‘所谓伊人’，隐喻周王朝礼制。如果逆周礼而治国，是走不通、治不好的。反之亦然。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b="1" smtClean="0">
                <a:solidFill>
                  <a:srgbClr val="FF3300"/>
                </a:solidFill>
              </a:rPr>
              <a:t>二、爱情说</a:t>
            </a:r>
            <a:r>
              <a:rPr lang="zh-CN" altLang="en-US" sz="2400" b="1" smtClean="0">
                <a:solidFill>
                  <a:srgbClr val="FF0000"/>
                </a:solidFill>
              </a:rPr>
              <a:t>（现在人们往往将其当作爱情诗）    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b="1" smtClean="0"/>
              <a:t>           诗中主人公的执著追寻，反映了纯真的爱情！由于所追求的心上人可望而不可即，主人公陷入烦恼。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b="1" smtClean="0">
                <a:solidFill>
                  <a:srgbClr val="FF3300"/>
                </a:solidFill>
              </a:rPr>
              <a:t>三、理想说</a:t>
            </a:r>
            <a:r>
              <a:rPr lang="zh-CN" altLang="en-US" sz="2400" b="1" smtClean="0"/>
              <a:t>     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b="1" smtClean="0"/>
              <a:t>           人们根据对“伊人”的执著追求，以及追求道路的曲折，所以就有了“理想说”，即人们追求理想的道路是荆棘丛生的，但对理想的态度应是坚持不懈的！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b="1" smtClean="0">
                <a:solidFill>
                  <a:srgbClr val="FF3300"/>
                </a:solidFill>
              </a:rPr>
              <a:t>四、惜时说</a:t>
            </a:r>
            <a:r>
              <a:rPr lang="zh-CN" altLang="en-US" sz="2400" b="1" smtClean="0"/>
              <a:t/>
            </a:r>
            <a:br>
              <a:rPr lang="zh-CN" altLang="en-US" sz="2400" b="1" smtClean="0"/>
            </a:br>
            <a:r>
              <a:rPr lang="zh-CN" altLang="en-US" sz="2400" b="1" smtClean="0"/>
              <a:t>       诗歌之中反复的“白露”“流水”意象，它们有一个共同点：转瞬即逝。告诫我们要珍惜时间。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b="1" smtClean="0">
                <a:solidFill>
                  <a:srgbClr val="FF3300"/>
                </a:solidFill>
              </a:rPr>
              <a:t>五、距离说</a:t>
            </a:r>
            <a:r>
              <a:rPr lang="zh-CN" altLang="en-US" sz="2400" b="1" smtClean="0"/>
              <a:t>    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b="1" smtClean="0"/>
              <a:t>            即为“距离产生美”。</a:t>
            </a:r>
            <a:r>
              <a:rPr lang="zh-CN" altLang="en-US" sz="2400" smtClean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pine tr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0"/>
            <a:ext cx="20574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 descr="Z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476250"/>
            <a:ext cx="1262063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 descr="sj-jianji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5" y="2205038"/>
            <a:ext cx="3133725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5893" name="Rectangle 5"/>
          <p:cNvSpPr>
            <a:spLocks noGrp="1" noRot="1" noChangeArrowheads="1"/>
          </p:cNvSpPr>
          <p:nvPr>
            <p:ph type="body" idx="1"/>
          </p:nvPr>
        </p:nvSpPr>
        <p:spPr>
          <a:xfrm>
            <a:off x="914400" y="90805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朦胧美。</a:t>
            </a:r>
          </a:p>
          <a:p>
            <a:pPr eaLnBrk="1" hangingPunct="1">
              <a:defRPr/>
            </a:pPr>
            <a:r>
              <a:rPr lang="zh-CN" altLang="en-US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主题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的朦胧。</a:t>
            </a:r>
          </a:p>
          <a:p>
            <a:pPr eaLnBrk="1" hangingPunct="1"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写爱情</a:t>
            </a:r>
          </a:p>
          <a:p>
            <a:pPr eaLnBrk="1" hangingPunct="1">
              <a:defRPr/>
            </a:pPr>
            <a:r>
              <a:rPr lang="zh-CN" altLang="en-US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写理想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(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2)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意境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的朦胧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……</a:t>
            </a:r>
          </a:p>
          <a:p>
            <a:pPr eaLnBrk="1" hangingPunct="1">
              <a:defRPr/>
            </a:pPr>
            <a:endParaRPr lang="en-US" altLang="zh-CN" sz="44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5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5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58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5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5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658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58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58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658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58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58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658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58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58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658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图片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59" name="Rectangle 3"/>
          <p:cNvSpPr>
            <a:spLocks noChangeArrowheads="1"/>
          </p:cNvSpPr>
          <p:nvPr/>
        </p:nvSpPr>
        <p:spPr bwMode="auto">
          <a:xfrm>
            <a:off x="0" y="381000"/>
            <a:ext cx="8712200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   </a:t>
            </a:r>
            <a:r>
              <a:rPr kumimoji="1" lang="en-US" altLang="zh-CN" sz="4800" b="1" dirty="0">
                <a:solidFill>
                  <a:srgbClr val="EE130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《</a:t>
            </a:r>
            <a:r>
              <a:rPr kumimoji="1" lang="zh-CN" altLang="en-US" sz="4800" b="1" dirty="0">
                <a:solidFill>
                  <a:srgbClr val="EE130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诗经</a:t>
            </a:r>
            <a:r>
              <a:rPr kumimoji="1" lang="en-US" altLang="zh-CN" sz="4800" b="1" dirty="0">
                <a:solidFill>
                  <a:srgbClr val="EE130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》</a:t>
            </a:r>
            <a:r>
              <a:rPr kumimoji="1"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是我国第一部诗歌总集</a:t>
            </a:r>
            <a:r>
              <a:rPr kumimoji="1" lang="en-US" altLang="zh-CN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,</a:t>
            </a:r>
            <a:r>
              <a:rPr kumimoji="1"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共收入自西周初年至春秋中叶大约五百年的诗歌</a:t>
            </a:r>
            <a:r>
              <a:rPr kumimoji="1" lang="en-US" altLang="zh-CN" sz="4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305</a:t>
            </a:r>
            <a:r>
              <a:rPr kumimoji="1"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篇，又称</a:t>
            </a:r>
            <a:r>
              <a:rPr kumimoji="1"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方正楷体简体" pitchFamily="2" charset="-122"/>
              </a:rPr>
              <a:t>“</a:t>
            </a:r>
            <a:r>
              <a:rPr kumimoji="1" lang="zh-CN" altLang="en-US" sz="4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诗三百</a:t>
            </a:r>
            <a:r>
              <a:rPr kumimoji="1"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方正楷体简体" pitchFamily="2" charset="-122"/>
              </a:rPr>
              <a:t>”</a:t>
            </a:r>
            <a:r>
              <a:rPr kumimoji="1"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 。</a:t>
            </a:r>
          </a:p>
          <a:p>
            <a:pPr>
              <a:spcBef>
                <a:spcPct val="50000"/>
              </a:spcBef>
              <a:defRPr/>
            </a:pPr>
            <a:r>
              <a:rPr kumimoji="1" lang="zh-CN" altLang="en-US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     </a:t>
            </a:r>
            <a:endParaRPr kumimoji="1" lang="zh-CN" alt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121860" name="Text Box 4"/>
          <p:cNvSpPr txBox="1">
            <a:spLocks noChangeArrowheads="1"/>
          </p:cNvSpPr>
          <p:nvPr/>
        </p:nvSpPr>
        <p:spPr bwMode="auto">
          <a:xfrm>
            <a:off x="323528" y="3068960"/>
            <a:ext cx="784887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     </a:t>
            </a:r>
            <a:r>
              <a:rPr kumimoji="1" lang="en-US" altLang="zh-CN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《</a:t>
            </a:r>
            <a:r>
              <a:rPr kumimoji="1"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诗经</a:t>
            </a:r>
            <a:r>
              <a:rPr kumimoji="1" lang="en-US" altLang="zh-CN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》</a:t>
            </a:r>
            <a:r>
              <a:rPr kumimoji="1"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共</a:t>
            </a:r>
            <a:r>
              <a:rPr kumimoji="1" lang="zh-CN" altLang="en-US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分为</a:t>
            </a:r>
            <a:r>
              <a:rPr kumimoji="1" lang="en-US" altLang="zh-CN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《</a:t>
            </a:r>
            <a:r>
              <a:rPr kumimoji="1" lang="zh-CN" altLang="en-US" sz="4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风</a:t>
            </a:r>
            <a:r>
              <a:rPr kumimoji="1" lang="en-US" altLang="zh-CN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》 </a:t>
            </a:r>
            <a:r>
              <a:rPr kumimoji="1"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（</a:t>
            </a:r>
            <a:r>
              <a:rPr kumimoji="1" lang="en-US" altLang="zh-CN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160</a:t>
            </a:r>
            <a:r>
              <a:rPr kumimoji="1"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篇） 、</a:t>
            </a:r>
            <a:r>
              <a:rPr kumimoji="1" lang="en-US" altLang="zh-CN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《</a:t>
            </a:r>
            <a:r>
              <a:rPr kumimoji="1" lang="zh-CN" altLang="en-US" sz="4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雅</a:t>
            </a:r>
            <a:r>
              <a:rPr kumimoji="1" lang="en-US" altLang="zh-CN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》 </a:t>
            </a:r>
            <a:r>
              <a:rPr kumimoji="1"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（</a:t>
            </a:r>
            <a:r>
              <a:rPr kumimoji="1" lang="en-US" altLang="zh-CN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105</a:t>
            </a:r>
            <a:r>
              <a:rPr kumimoji="1"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篇） 、</a:t>
            </a:r>
            <a:r>
              <a:rPr kumimoji="1" lang="en-US" altLang="zh-CN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《</a:t>
            </a:r>
            <a:r>
              <a:rPr kumimoji="1" lang="zh-CN" altLang="en-US" sz="4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颂</a:t>
            </a:r>
            <a:r>
              <a:rPr kumimoji="1" lang="en-US" altLang="zh-CN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》 </a:t>
            </a:r>
            <a:r>
              <a:rPr kumimoji="1"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（</a:t>
            </a:r>
            <a:r>
              <a:rPr kumimoji="1" lang="en-US" altLang="zh-CN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40</a:t>
            </a:r>
            <a:r>
              <a:rPr kumimoji="1"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篇）三大类，它们都得名于音乐</a:t>
            </a:r>
            <a:r>
              <a:rPr kumimoji="1" lang="zh-CN" altLang="en-US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楷体简体" pitchFamily="2" charset="-122"/>
                <a:ea typeface="方正楷体简体" pitchFamily="2" charset="-122"/>
              </a:rPr>
              <a:t>。</a:t>
            </a:r>
            <a:endParaRPr kumimoji="1" lang="zh-CN" altLang="en-US" sz="40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楷体简体" pitchFamily="2" charset="-122"/>
              <a:ea typeface="方正楷体简体" pitchFamily="2" charset="-122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-107950" y="3733800"/>
            <a:ext cx="7937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4000">
              <a:solidFill>
                <a:schemeClr val="accent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 autoUpdateAnimBg="0"/>
      <p:bldP spid="121860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品味诗的意境美</a:t>
            </a:r>
          </a:p>
        </p:txBody>
      </p:sp>
      <p:sp>
        <p:nvSpPr>
          <p:cNvPr id="1669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700213"/>
            <a:ext cx="9144000" cy="4398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400" b="1" dirty="0" smtClean="0">
                <a:solidFill>
                  <a:schemeClr val="accent2"/>
                </a:solidFill>
              </a:rPr>
              <a:t>       </a:t>
            </a:r>
            <a:r>
              <a:rPr lang="zh-CN" altLang="en-US" sz="2400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  <a:hlinkClick r:id="rId2" action="ppaction://hlinksldjump"/>
              </a:rPr>
              <a:t>意象、意境</a:t>
            </a:r>
            <a:endParaRPr lang="zh-CN" altLang="en-US" sz="2400" dirty="0" smtClean="0">
              <a:solidFill>
                <a:schemeClr val="accent2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   </a:t>
            </a:r>
            <a:r>
              <a:rPr lang="en-US" altLang="zh-CN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蒹葭</a:t>
            </a:r>
            <a:r>
              <a:rPr lang="en-US" altLang="zh-CN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意象：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蒹葭、霜露、秋水、</a:t>
            </a: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诗人</a:t>
            </a: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伊人</a:t>
            </a:r>
            <a:endParaRPr lang="zh-CN" altLang="en-US" sz="2400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起兴   气氛渲染、心境烘托（环境凄清，心情寂寞）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二次幻觉  虚实相生   </a:t>
            </a:r>
            <a:r>
              <a:rPr lang="zh-CN" altLang="en-US" sz="2400" dirty="0" smtClean="0">
                <a:solidFill>
                  <a:srgbClr val="000000"/>
                </a:solidFill>
                <a:ea typeface="黑体" pitchFamily="49" charset="-122"/>
              </a:rPr>
              <a:t>“</a:t>
            </a: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所谓</a:t>
            </a:r>
            <a:r>
              <a:rPr lang="zh-CN" altLang="en-US" sz="2400" dirty="0" smtClean="0">
                <a:solidFill>
                  <a:srgbClr val="000000"/>
                </a:solidFill>
                <a:ea typeface="黑体" pitchFamily="49" charset="-122"/>
              </a:rPr>
              <a:t>”</a:t>
            </a: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dirty="0" smtClean="0">
                <a:solidFill>
                  <a:srgbClr val="000000"/>
                </a:solidFill>
                <a:ea typeface="黑体" pitchFamily="49" charset="-122"/>
              </a:rPr>
              <a:t>“</a:t>
            </a:r>
            <a:r>
              <a:rPr lang="zh-CN" altLang="en-US" sz="2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宛</a:t>
            </a:r>
            <a:r>
              <a:rPr lang="zh-CN" altLang="en-US" sz="2400" dirty="0" smtClean="0">
                <a:solidFill>
                  <a:srgbClr val="000000"/>
                </a:solidFill>
                <a:ea typeface="黑体" pitchFamily="49" charset="-122"/>
              </a:rPr>
              <a:t>”</a:t>
            </a:r>
            <a:endParaRPr lang="zh-CN" altLang="en-US" sz="2400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dirty="0" smtClean="0">
                <a:solidFill>
                  <a:srgbClr val="F60427"/>
                </a:solidFill>
                <a:latin typeface="黑体" pitchFamily="49" charset="-122"/>
                <a:ea typeface="黑体" pitchFamily="49" charset="-122"/>
              </a:rPr>
              <a:t>景</a:t>
            </a:r>
            <a:r>
              <a:rPr lang="zh-CN" altLang="en-US" sz="2800" dirty="0" smtClean="0">
                <a:solidFill>
                  <a:srgbClr val="F60427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秋晨雾霭 烟水迷离 凄清哀婉 苍凉幽缈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dirty="0" smtClean="0">
                <a:solidFill>
                  <a:srgbClr val="F60427"/>
                </a:solidFill>
                <a:latin typeface="黑体" pitchFamily="49" charset="-122"/>
                <a:ea typeface="黑体" pitchFamily="49" charset="-122"/>
              </a:rPr>
              <a:t>情</a:t>
            </a:r>
            <a:r>
              <a:rPr lang="zh-CN" altLang="en-US" sz="2800" dirty="0" smtClean="0">
                <a:solidFill>
                  <a:srgbClr val="F60427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如痴如醉 如梦如幻 神情恍惚 惆怅失意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dirty="0" smtClean="0">
                <a:solidFill>
                  <a:srgbClr val="F60427"/>
                </a:solidFill>
                <a:latin typeface="黑体" pitchFamily="49" charset="-122"/>
                <a:ea typeface="黑体" pitchFamily="49" charset="-122"/>
              </a:rPr>
              <a:t>     全诗读来情调凄婉、境界幽远</a:t>
            </a:r>
            <a:r>
              <a:rPr lang="en-US" altLang="zh-CN" dirty="0" smtClean="0">
                <a:solidFill>
                  <a:srgbClr val="F60427"/>
                </a:solidFill>
                <a:latin typeface="黑体" pitchFamily="49" charset="-122"/>
                <a:ea typeface="黑体" pitchFamily="49" charset="-122"/>
              </a:rPr>
              <a:t>, </a:t>
            </a:r>
            <a:r>
              <a:rPr lang="zh-CN" altLang="en-US" dirty="0" smtClean="0">
                <a:solidFill>
                  <a:srgbClr val="F60427"/>
                </a:solidFill>
                <a:latin typeface="黑体" pitchFamily="49" charset="-122"/>
                <a:ea typeface="黑体" pitchFamily="49" charset="-122"/>
              </a:rPr>
              <a:t>神韵缥缈，情景交融，令人遐思</a:t>
            </a:r>
            <a:r>
              <a:rPr lang="en-US" altLang="zh-CN" dirty="0" smtClean="0">
                <a:solidFill>
                  <a:srgbClr val="F60427"/>
                </a:solidFill>
                <a:latin typeface="黑体" pitchFamily="49" charset="-122"/>
                <a:ea typeface="黑体" pitchFamily="49" charset="-122"/>
              </a:rPr>
              <a:t>, </a:t>
            </a:r>
            <a:r>
              <a:rPr lang="zh-CN" altLang="en-US" dirty="0" smtClean="0">
                <a:solidFill>
                  <a:srgbClr val="F60427"/>
                </a:solidFill>
                <a:latin typeface="黑体" pitchFamily="49" charset="-122"/>
                <a:ea typeface="黑体" pitchFamily="49" charset="-122"/>
              </a:rPr>
              <a:t>呈现出朦胧迷离之美。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zh-CN" sz="2800" dirty="0" smtClean="0">
              <a:solidFill>
                <a:srgbClr val="F60427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6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6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6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1000"/>
                                        <p:tgtEl>
                                          <p:spTgt spid="166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6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6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66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pine tr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0"/>
            <a:ext cx="20574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79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0825" y="188913"/>
            <a:ext cx="8353425" cy="45259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含蓄美（追求的方式、人物形象）</a:t>
            </a:r>
          </a:p>
          <a:p>
            <a:pPr eaLnBrk="1" hangingPunct="1">
              <a:defRPr/>
            </a:pPr>
            <a:r>
              <a:rPr lang="zh-CN" altLang="en-US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）作品没有直接抒情，没有叙述这位主人公是如何思念，而只写了他（她）左右求索、不断寻找的行动。主人公追求恋人的热烈感情、焦急心绪，以及那种痴迷的相思和失望的痛苦等，都是通过这寻求的行动、左寻右找的连续匆忙过程，形象而又含蓄地表现出来。</a:t>
            </a:r>
          </a:p>
          <a:p>
            <a:pPr eaLnBrk="1" hangingPunct="1">
              <a:defRPr/>
            </a:pPr>
            <a:endParaRPr lang="en-US" altLang="zh-CN" sz="40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7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7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39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pine tr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0"/>
            <a:ext cx="20574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9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0825" y="765175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）作品虽未着意刻画双方的形象，但却通过主人公追求行动所显示出来的感情指向，十分含蓄地勾画了施受双方的形象特征。</a:t>
            </a:r>
          </a:p>
          <a:p>
            <a:pPr eaLnBrk="1" hangingPunct="1">
              <a:defRPr/>
            </a:pPr>
            <a:r>
              <a:rPr lang="zh-CN" altLang="en-US" sz="40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伊人</a:t>
            </a:r>
            <a:r>
              <a:rPr lang="en-US" altLang="zh-CN" sz="40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40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高洁、可敬、可亲、可爱。</a:t>
            </a:r>
          </a:p>
          <a:p>
            <a:pPr eaLnBrk="1" hangingPunct="1">
              <a:defRPr/>
            </a:pPr>
            <a:r>
              <a:rPr lang="zh-CN" altLang="en-US" sz="40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主人公</a:t>
            </a:r>
            <a:r>
              <a:rPr lang="en-US" altLang="zh-CN" sz="40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40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不畏险阻，百折不挠，执着追求，坚贞不渝。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8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8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8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8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8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pine tr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0"/>
            <a:ext cx="20574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99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620713"/>
            <a:ext cx="82296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zh-CN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音乐美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重章叠句</a:t>
            </a: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，一意化为三叠。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三章句式结构，诗意既相似，又有发展，表达感情更深刻，一唱三叹，极具感染力。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每章用韵</a:t>
            </a: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，具有音韵美。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第一章压</a:t>
            </a:r>
            <a:r>
              <a:rPr lang="en-US" altLang="zh-CN" sz="36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ang</a:t>
            </a: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韵，第二章压</a:t>
            </a:r>
            <a:r>
              <a:rPr lang="en-US" altLang="zh-CN" sz="36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i</a:t>
            </a: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韵，第三章压</a:t>
            </a:r>
            <a:r>
              <a:rPr lang="en-US" altLang="zh-CN" sz="36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i</a:t>
            </a: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韵。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zh-CN" sz="36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69988" name="Picture 4" descr="Next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5345113"/>
            <a:ext cx="1871663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69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69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69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69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7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芦花飞雪"/>
          <p:cNvPicPr>
            <a:picLocks noChangeAspect="1" noChangeArrowheads="1"/>
          </p:cNvPicPr>
          <p:nvPr/>
        </p:nvPicPr>
        <p:blipFill>
          <a:blip r:embed="rId2" cstate="print">
            <a:lum bright="-16000" contrast="-5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WordArt 3"/>
          <p:cNvSpPr>
            <a:spLocks noChangeArrowheads="1" noChangeShapeType="1" noTextEdit="1"/>
          </p:cNvSpPr>
          <p:nvPr/>
        </p:nvSpPr>
        <p:spPr bwMode="auto">
          <a:xfrm>
            <a:off x="2514600" y="1066800"/>
            <a:ext cx="4191000" cy="16002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6000" b="1" kern="10">
                <a:ln w="9525">
                  <a:solidFill>
                    <a:srgbClr val="FFFF66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200"/>
                    </a:gs>
                    <a:gs pos="22501">
                      <a:srgbClr val="FF7A00"/>
                    </a:gs>
                    <a:gs pos="35001">
                      <a:srgbClr val="FF0300"/>
                    </a:gs>
                    <a:gs pos="50000">
                      <a:srgbClr val="4D0808"/>
                    </a:gs>
                    <a:gs pos="64999">
                      <a:srgbClr val="FF0300"/>
                    </a:gs>
                    <a:gs pos="77499">
                      <a:srgbClr val="FF7A00"/>
                    </a:gs>
                    <a:gs pos="100000">
                      <a:srgbClr val="FFF200"/>
                    </a:gs>
                  </a:gsLst>
                  <a:lin ang="5400000" scaled="1"/>
                </a:gradFill>
                <a:latin typeface="宋体"/>
                <a:ea typeface="宋体"/>
              </a:rPr>
              <a:t>写作特色</a:t>
            </a:r>
          </a:p>
        </p:txBody>
      </p:sp>
      <p:sp>
        <p:nvSpPr>
          <p:cNvPr id="115716" name="Text Box 4"/>
          <p:cNvSpPr txBox="1">
            <a:spLocks noChangeArrowheads="1"/>
          </p:cNvSpPr>
          <p:nvPr/>
        </p:nvSpPr>
        <p:spPr bwMode="auto">
          <a:xfrm>
            <a:off x="3200400" y="2362200"/>
            <a:ext cx="3505200" cy="411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FFFF00"/>
                </a:solidFill>
                <a:latin typeface="Times New Roman" pitchFamily="18" charset="0"/>
              </a:rPr>
              <a:t>情景交融</a:t>
            </a:r>
          </a:p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FFFF00"/>
                </a:solidFill>
                <a:latin typeface="Times New Roman" pitchFamily="18" charset="0"/>
              </a:rPr>
              <a:t>虚实相生</a:t>
            </a:r>
          </a:p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FFFF00"/>
                </a:solidFill>
                <a:latin typeface="Times New Roman" pitchFamily="18" charset="0"/>
              </a:rPr>
              <a:t>重章叠句</a:t>
            </a:r>
          </a:p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FFFF00"/>
                </a:solidFill>
                <a:latin typeface="Times New Roman" pitchFamily="18" charset="0"/>
              </a:rPr>
              <a:t>起兴手法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6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5400" b="1" smtClean="0"/>
              <a:t>作业</a:t>
            </a:r>
          </a:p>
        </p:txBody>
      </p:sp>
      <p:sp>
        <p:nvSpPr>
          <p:cNvPr id="3686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z="5400" b="1" smtClean="0">
                <a:solidFill>
                  <a:srgbClr val="FF0000"/>
                </a:solidFill>
              </a:rPr>
              <a:t>背诵默写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>
            <a:spLocks noChangeArrowheads="1"/>
          </p:cNvSpPr>
          <p:nvPr/>
        </p:nvSpPr>
        <p:spPr bwMode="auto">
          <a:xfrm>
            <a:off x="323850" y="260350"/>
            <a:ext cx="7488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3078" name="Rectangle 6"/>
          <p:cNvSpPr>
            <a:spLocks noRot="1" noChangeArrowheads="1"/>
          </p:cNvSpPr>
          <p:nvPr/>
        </p:nvSpPr>
        <p:spPr bwMode="auto">
          <a:xfrm>
            <a:off x="0" y="0"/>
            <a:ext cx="9144000" cy="7118350"/>
          </a:xfrm>
          <a:prstGeom prst="rect">
            <a:avLst/>
          </a:prstGeom>
          <a:solidFill>
            <a:schemeClr val="bg1">
              <a:alpha val="38823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altLang="zh-CN" sz="2800" b="1" dirty="0">
              <a:latin typeface="仿宋_GB2312" pitchFamily="49" charset="-122"/>
              <a:ea typeface="仿宋_GB2312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latin typeface="仿宋_GB2312" pitchFamily="49" charset="-122"/>
                <a:ea typeface="仿宋_GB2312" pitchFamily="49" charset="-122"/>
              </a:rPr>
              <a:t>  </a:t>
            </a:r>
            <a:r>
              <a:rPr lang="zh-CN" altLang="en-US" sz="4000" b="1" dirty="0">
                <a:solidFill>
                  <a:srgbClr val="00B0F0"/>
                </a:solidFill>
                <a:latin typeface="仿宋_GB2312" pitchFamily="49" charset="-122"/>
                <a:ea typeface="仿宋_GB2312" pitchFamily="49" charset="-122"/>
              </a:rPr>
              <a:t>朝吟风雅颂   暮唱赋比兴</a:t>
            </a:r>
          </a:p>
          <a:p>
            <a:pPr marL="342900" indent="-342900">
              <a:spcBef>
                <a:spcPct val="20000"/>
              </a:spcBef>
            </a:pPr>
            <a:endParaRPr lang="zh-CN" altLang="en-US" sz="4000" b="1" dirty="0">
              <a:latin typeface="仿宋_GB2312" pitchFamily="49" charset="-122"/>
              <a:ea typeface="仿宋_GB2312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ea typeface="仿宋_GB2312" pitchFamily="49" charset="-122"/>
              </a:rPr>
              <a:t>“</a:t>
            </a:r>
            <a:r>
              <a:rPr lang="zh-CN" altLang="en-US" sz="3200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风</a:t>
            </a:r>
            <a:r>
              <a:rPr lang="zh-CN" altLang="en-US" sz="3200" b="1" dirty="0">
                <a:ea typeface="仿宋_GB2312" pitchFamily="49" charset="-122"/>
              </a:rPr>
              <a:t>”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：</a:t>
            </a:r>
            <a:r>
              <a:rPr lang="zh-CN" altLang="en-US" sz="3200" b="1" dirty="0">
                <a:ea typeface="仿宋_GB2312" pitchFamily="49" charset="-122"/>
              </a:rPr>
              <a:t>“</a:t>
            </a:r>
            <a:r>
              <a:rPr lang="zh-CN" altLang="en-US" sz="3200" dirty="0"/>
              <a:t>风土之音曰风”，是</a:t>
            </a:r>
            <a:r>
              <a:rPr lang="zh-CN" altLang="en-US" sz="3200" dirty="0">
                <a:solidFill>
                  <a:srgbClr val="CC0099"/>
                </a:solidFill>
              </a:rPr>
              <a:t>各诸侯国的土风歌谣</a:t>
            </a:r>
            <a:r>
              <a:rPr lang="zh-CN" altLang="en-US" sz="3200" dirty="0"/>
              <a:t>。</a:t>
            </a:r>
            <a:endParaRPr lang="zh-CN" altLang="en-US" sz="3200" dirty="0">
              <a:latin typeface="仿宋_GB2312" pitchFamily="49" charset="-122"/>
              <a:ea typeface="仿宋_GB2312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dirty="0"/>
              <a:t> </a:t>
            </a:r>
            <a:r>
              <a:rPr lang="zh-CN" altLang="en-US" sz="3200" b="1" dirty="0">
                <a:ea typeface="仿宋_GB2312" pitchFamily="49" charset="-122"/>
              </a:rPr>
              <a:t>“</a:t>
            </a:r>
            <a:r>
              <a:rPr lang="zh-CN" altLang="en-US" sz="3200" b="1" dirty="0">
                <a:solidFill>
                  <a:srgbClr val="006600"/>
                </a:solidFill>
                <a:latin typeface="仿宋_GB2312" pitchFamily="49" charset="-122"/>
                <a:ea typeface="仿宋_GB2312" pitchFamily="49" charset="-122"/>
              </a:rPr>
              <a:t>雅</a:t>
            </a:r>
            <a:r>
              <a:rPr lang="zh-CN" altLang="en-US" sz="3200" b="1" dirty="0">
                <a:ea typeface="仿宋_GB2312" pitchFamily="49" charset="-122"/>
              </a:rPr>
              <a:t>”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：</a:t>
            </a:r>
            <a:r>
              <a:rPr lang="zh-CN" altLang="en-US" sz="3200" b="1" dirty="0">
                <a:ea typeface="仿宋_GB2312" pitchFamily="49" charset="-122"/>
              </a:rPr>
              <a:t>“</a:t>
            </a:r>
            <a:r>
              <a:rPr lang="zh-CN" altLang="en-US" sz="3200" dirty="0"/>
              <a:t>朝庭之音曰雅”“，是</a:t>
            </a:r>
            <a:r>
              <a:rPr lang="zh-CN" altLang="en-US" sz="3200" b="1" dirty="0">
                <a:solidFill>
                  <a:srgbClr val="FF6600"/>
                </a:solidFill>
              </a:rPr>
              <a:t>朝庭里的乐歌</a:t>
            </a:r>
            <a:r>
              <a:rPr lang="zh-CN" altLang="en-US" sz="3200" dirty="0"/>
              <a:t>。</a:t>
            </a:r>
            <a:endParaRPr lang="zh-CN" altLang="en-US" sz="3200" dirty="0">
              <a:latin typeface="仿宋_GB2312" pitchFamily="49" charset="-122"/>
              <a:ea typeface="仿宋_GB2312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ea typeface="仿宋_GB2312" pitchFamily="49" charset="-122"/>
              </a:rPr>
              <a:t>“</a:t>
            </a:r>
            <a:r>
              <a:rPr lang="zh-CN" altLang="en-US" sz="3200" b="1" dirty="0">
                <a:solidFill>
                  <a:srgbClr val="FF00FF"/>
                </a:solidFill>
                <a:latin typeface="仿宋_GB2312" pitchFamily="49" charset="-122"/>
                <a:ea typeface="仿宋_GB2312" pitchFamily="49" charset="-122"/>
              </a:rPr>
              <a:t>颂</a:t>
            </a:r>
            <a:r>
              <a:rPr lang="zh-CN" altLang="en-US" sz="3200" b="1" dirty="0">
                <a:ea typeface="仿宋_GB2312" pitchFamily="49" charset="-122"/>
              </a:rPr>
              <a:t>”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：</a:t>
            </a:r>
            <a:r>
              <a:rPr lang="zh-CN" altLang="en-US" sz="3200" b="1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是用于宗庙祭祀的乐歌</a:t>
            </a:r>
            <a:r>
              <a:rPr lang="zh-CN" altLang="en-US" sz="320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。</a:t>
            </a:r>
            <a:r>
              <a:rPr lang="zh-CN" altLang="en-US" sz="3200" dirty="0">
                <a:latin typeface="仿宋_GB2312" pitchFamily="49" charset="-122"/>
                <a:ea typeface="仿宋_GB2312" pitchFamily="49" charset="-122"/>
              </a:rPr>
              <a:t>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altLang="zh-CN" sz="2800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323528" y="4509120"/>
            <a:ext cx="8153400" cy="107721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儒家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五经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诗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书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礼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易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春秋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）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51520" y="5949280"/>
            <a:ext cx="8280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诗经</a:t>
            </a:r>
            <a:r>
              <a:rPr kumimoji="1" lang="zh-CN" altLang="en-US" sz="3200" b="1" dirty="0">
                <a:solidFill>
                  <a:srgbClr val="EE130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“六义”</a:t>
            </a:r>
            <a:r>
              <a:rPr kumimoji="1" lang="en-US" altLang="zh-CN" sz="3200" b="1" dirty="0">
                <a:solidFill>
                  <a:srgbClr val="EE130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kumimoji="1" lang="zh-CN" alt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指</a:t>
            </a:r>
            <a:r>
              <a:rPr kumimoji="1"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风、雅、颂、赋、比、兴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9" descr="图片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346325" y="420688"/>
            <a:ext cx="4511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1" lang="zh-CN" altLang="zh-CN" sz="4000">
              <a:latin typeface="Times New Roman" pitchFamily="18" charset="0"/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914400" y="381000"/>
            <a:ext cx="6553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en-US" altLang="zh-CN" sz="4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中宋" pitchFamily="2" charset="-122"/>
              </a:rPr>
              <a:t>《</a:t>
            </a:r>
            <a:r>
              <a:rPr kumimoji="1" lang="zh-CN" altLang="en-US" sz="4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中宋" pitchFamily="2" charset="-122"/>
              </a:rPr>
              <a:t>诗经</a:t>
            </a:r>
            <a:r>
              <a:rPr kumimoji="1" lang="en-US" altLang="zh-CN" sz="4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中宋" pitchFamily="2" charset="-122"/>
              </a:rPr>
              <a:t>》</a:t>
            </a:r>
            <a:r>
              <a:rPr kumimoji="1" lang="zh-CN" altLang="en-US" sz="4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中宋" pitchFamily="2" charset="-122"/>
              </a:rPr>
              <a:t>三种表现手法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219200" y="1828800"/>
            <a:ext cx="990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4000">
              <a:latin typeface="Times New Roman" pitchFamily="18" charset="0"/>
            </a:endParaRP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762000" y="1676400"/>
            <a:ext cx="611188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>
              <a:defRPr/>
            </a:pPr>
            <a:r>
              <a:rPr kumimoji="1"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朱熹的解释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209800" y="2895600"/>
            <a:ext cx="107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1" lang="zh-CN" altLang="zh-CN" sz="4000">
              <a:latin typeface="Times New Roman" pitchFamily="18" charset="0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450975" y="1717675"/>
            <a:ext cx="7077075" cy="1879600"/>
            <a:chOff x="1296" y="1298"/>
            <a:chExt cx="4458" cy="1184"/>
          </a:xfrm>
        </p:grpSpPr>
        <p:sp>
          <p:nvSpPr>
            <p:cNvPr id="34825" name="Text Box 9"/>
            <p:cNvSpPr txBox="1">
              <a:spLocks noChangeArrowheads="1"/>
            </p:cNvSpPr>
            <p:nvPr/>
          </p:nvSpPr>
          <p:spPr bwMode="auto">
            <a:xfrm>
              <a:off x="1334" y="1298"/>
              <a:ext cx="385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3200" b="1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“</a:t>
              </a:r>
              <a:r>
                <a:rPr kumimoji="1" lang="zh-CN" altLang="en-US" sz="3200" b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赋</a:t>
              </a:r>
              <a:r>
                <a:rPr kumimoji="1" lang="zh-CN" altLang="en-US" sz="3200" b="1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者，敷陈其事而直言之也”</a:t>
              </a:r>
            </a:p>
          </p:txBody>
        </p:sp>
        <p:sp>
          <p:nvSpPr>
            <p:cNvPr id="34826" name="Text Box 10"/>
            <p:cNvSpPr txBox="1">
              <a:spLocks noChangeArrowheads="1"/>
            </p:cNvSpPr>
            <p:nvPr/>
          </p:nvSpPr>
          <p:spPr bwMode="auto">
            <a:xfrm>
              <a:off x="1344" y="1705"/>
              <a:ext cx="345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3200" b="1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“</a:t>
              </a:r>
              <a:r>
                <a:rPr kumimoji="1" lang="zh-CN" altLang="en-US" sz="3200" b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比</a:t>
              </a:r>
              <a:r>
                <a:rPr kumimoji="1" lang="zh-CN" altLang="en-US" sz="3200" b="1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者，以彼物比此物也”</a:t>
              </a:r>
            </a:p>
          </p:txBody>
        </p:sp>
        <p:sp>
          <p:nvSpPr>
            <p:cNvPr id="34827" name="Text Box 11"/>
            <p:cNvSpPr txBox="1">
              <a:spLocks noChangeArrowheads="1"/>
            </p:cNvSpPr>
            <p:nvPr/>
          </p:nvSpPr>
          <p:spPr bwMode="auto">
            <a:xfrm>
              <a:off x="1296" y="2117"/>
              <a:ext cx="445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3200" b="1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 “</a:t>
              </a:r>
              <a:r>
                <a:rPr kumimoji="1" lang="zh-CN" altLang="en-US" sz="3200" b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兴</a:t>
              </a:r>
              <a:r>
                <a:rPr kumimoji="1" lang="zh-CN" altLang="en-US" sz="3200" b="1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者，先言他物以引起所咏之物也”</a:t>
              </a:r>
            </a:p>
          </p:txBody>
        </p:sp>
      </p:grp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685800" y="4365625"/>
            <a:ext cx="61118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现在的解释</a:t>
            </a:r>
          </a:p>
        </p:txBody>
      </p:sp>
      <p:sp>
        <p:nvSpPr>
          <p:cNvPr id="6154" name="Text Box 13"/>
          <p:cNvSpPr txBox="1">
            <a:spLocks noChangeArrowheads="1"/>
          </p:cNvSpPr>
          <p:nvPr/>
        </p:nvSpPr>
        <p:spPr bwMode="auto">
          <a:xfrm>
            <a:off x="2209800" y="4792663"/>
            <a:ext cx="16002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en-US" altLang="zh-CN" sz="400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kumimoji="1" lang="en-US" altLang="zh-CN" sz="4000">
              <a:latin typeface="Times New Roman" pitchFamily="18" charset="0"/>
            </a:endParaRPr>
          </a:p>
        </p:txBody>
      </p:sp>
      <p:sp>
        <p:nvSpPr>
          <p:cNvPr id="6155" name="Text Box 14"/>
          <p:cNvSpPr txBox="1">
            <a:spLocks noChangeArrowheads="1"/>
          </p:cNvSpPr>
          <p:nvPr/>
        </p:nvSpPr>
        <p:spPr bwMode="auto">
          <a:xfrm>
            <a:off x="4098925" y="4764088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zh-CN" sz="4000">
              <a:latin typeface="Times New Roman" pitchFamily="18" charset="0"/>
            </a:endParaRPr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1598613" y="4292600"/>
            <a:ext cx="6324600" cy="2133600"/>
            <a:chOff x="1392" y="2704"/>
            <a:chExt cx="3984" cy="1344"/>
          </a:xfrm>
        </p:grpSpPr>
        <p:sp>
          <p:nvSpPr>
            <p:cNvPr id="34832" name="Text Box 16"/>
            <p:cNvSpPr txBox="1">
              <a:spLocks noChangeArrowheads="1"/>
            </p:cNvSpPr>
            <p:nvPr/>
          </p:nvSpPr>
          <p:spPr bwMode="auto">
            <a:xfrm>
              <a:off x="1392" y="2704"/>
              <a:ext cx="379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kumimoji="1" lang="zh-CN" altLang="en-US" sz="3200" b="1">
                  <a:solidFill>
                    <a:srgbClr val="EE130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赋</a:t>
              </a:r>
              <a:r>
                <a:rPr kumimoji="1" lang="zh-CN" altLang="en-US" sz="3200" b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就是铺陈直叙。</a:t>
              </a:r>
            </a:p>
          </p:txBody>
        </p:sp>
        <p:sp>
          <p:nvSpPr>
            <p:cNvPr id="34833" name="Text Box 17"/>
            <p:cNvSpPr txBox="1">
              <a:spLocks noChangeArrowheads="1"/>
            </p:cNvSpPr>
            <p:nvPr/>
          </p:nvSpPr>
          <p:spPr bwMode="auto">
            <a:xfrm>
              <a:off x="1392" y="3040"/>
              <a:ext cx="216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kumimoji="1" lang="zh-CN" altLang="en-US" sz="3200" b="1">
                  <a:solidFill>
                    <a:srgbClr val="EE130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比</a:t>
              </a:r>
              <a:r>
                <a:rPr kumimoji="1" lang="zh-CN" altLang="en-US" sz="3200" b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就是比喻。</a:t>
              </a:r>
            </a:p>
          </p:txBody>
        </p:sp>
        <p:sp>
          <p:nvSpPr>
            <p:cNvPr id="34834" name="Text Box 18"/>
            <p:cNvSpPr txBox="1">
              <a:spLocks noChangeArrowheads="1"/>
            </p:cNvSpPr>
            <p:nvPr/>
          </p:nvSpPr>
          <p:spPr bwMode="auto">
            <a:xfrm>
              <a:off x="1392" y="3376"/>
              <a:ext cx="3984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kumimoji="1" lang="zh-CN" altLang="en-US" sz="3200" b="1">
                  <a:solidFill>
                    <a:srgbClr val="EE130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兴</a:t>
              </a:r>
              <a:r>
                <a:rPr kumimoji="1" lang="zh-CN" altLang="en-US" sz="3200" b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就是借助其它事物为所咏之内容作铺垫。</a:t>
              </a:r>
            </a:p>
          </p:txBody>
        </p:sp>
      </p:grp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 autoUpdateAnimBg="0"/>
      <p:bldP spid="3482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Bamb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457200" y="228600"/>
            <a:ext cx="8229600" cy="569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       </a:t>
            </a:r>
            <a:r>
              <a:rPr kumimoji="1" lang="en-US" altLang="zh-CN" sz="3200" b="1">
                <a:solidFill>
                  <a:srgbClr val="EE1302"/>
                </a:solidFill>
                <a:latin typeface="Times New Roman" pitchFamily="18" charset="0"/>
              </a:rPr>
              <a:t>《</a:t>
            </a:r>
            <a:r>
              <a:rPr kumimoji="1" lang="zh-CN" altLang="en-US" sz="3200" b="1">
                <a:solidFill>
                  <a:srgbClr val="EE1302"/>
                </a:solidFill>
                <a:latin typeface="Times New Roman" pitchFamily="18" charset="0"/>
              </a:rPr>
              <a:t>诗经</a:t>
            </a:r>
            <a:r>
              <a:rPr kumimoji="1" lang="en-US" altLang="zh-CN" sz="3200" b="1">
                <a:solidFill>
                  <a:srgbClr val="EE1302"/>
                </a:solidFill>
                <a:latin typeface="Times New Roman" pitchFamily="18" charset="0"/>
              </a:rPr>
              <a:t>》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以</a:t>
            </a:r>
            <a:r>
              <a:rPr kumimoji="1" lang="zh-CN" altLang="en-US" sz="3200" b="1">
                <a:solidFill>
                  <a:srgbClr val="EE1302"/>
                </a:solidFill>
                <a:latin typeface="Times New Roman" pitchFamily="18" charset="0"/>
              </a:rPr>
              <a:t>四言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为主，兼有</a:t>
            </a:r>
            <a:r>
              <a:rPr kumimoji="1" lang="zh-CN" altLang="en-US" sz="3200" b="1">
                <a:solidFill>
                  <a:srgbClr val="EE1302"/>
                </a:solidFill>
                <a:latin typeface="Times New Roman" pitchFamily="18" charset="0"/>
              </a:rPr>
              <a:t>杂言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。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         在结构上多采用</a:t>
            </a:r>
            <a:r>
              <a:rPr kumimoji="1" lang="zh-CN" altLang="en-US" sz="3200" b="1">
                <a:solidFill>
                  <a:srgbClr val="EE1302"/>
                </a:solidFill>
                <a:latin typeface="Times New Roman" pitchFamily="18" charset="0"/>
              </a:rPr>
              <a:t>重章叠句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的形式加强抒情效果。每一章只变换几个字，却能收到</a:t>
            </a:r>
            <a:r>
              <a:rPr kumimoji="1" lang="zh-CN" altLang="en-US" sz="3200" b="1">
                <a:solidFill>
                  <a:srgbClr val="EE1302"/>
                </a:solidFill>
                <a:latin typeface="Times New Roman" pitchFamily="18" charset="0"/>
              </a:rPr>
              <a:t>回旋跌宕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的艺术效果。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        在语言上多采用</a:t>
            </a:r>
            <a:r>
              <a:rPr kumimoji="1" lang="zh-CN" altLang="en-US" sz="3200" b="1">
                <a:solidFill>
                  <a:srgbClr val="EE1302"/>
                </a:solidFill>
                <a:latin typeface="Times New Roman" pitchFamily="18" charset="0"/>
              </a:rPr>
              <a:t>双声叠韵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、叠字连绵词来状物、拟声、穷貌。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         此外，</a:t>
            </a: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《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诗经</a:t>
            </a: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》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在押韵上有的句句押韵，有的隔句押韵，有的一韵到底，有的中途转韵，现代诗歌的用韵规律在</a:t>
            </a: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《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诗经</a:t>
            </a: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》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中几乎都已经具备了。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01625" y="228600"/>
            <a:ext cx="8540750" cy="1328738"/>
          </a:xfrm>
        </p:spPr>
        <p:txBody>
          <a:bodyPr/>
          <a:lstStyle/>
          <a:p>
            <a:pPr eaLnBrk="1" hangingPunct="1"/>
            <a:r>
              <a:rPr lang="zh-CN" sz="6600" b="1">
                <a:solidFill>
                  <a:schemeClr val="folHlink"/>
                </a:solidFill>
              </a:rPr>
              <a:t>关雎</a:t>
            </a:r>
          </a:p>
        </p:txBody>
      </p:sp>
      <p:sp>
        <p:nvSpPr>
          <p:cNvPr id="7171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0" y="1628775"/>
            <a:ext cx="8842375" cy="4708525"/>
          </a:xfrm>
        </p:spPr>
        <p:txBody>
          <a:bodyPr/>
          <a:lstStyle/>
          <a:p>
            <a:pPr algn="just" eaLnBrk="1" hangingPunct="1">
              <a:buFont typeface="Wingdings 2" pitchFamily="2" charset="2"/>
              <a:buNone/>
            </a:pPr>
            <a:r>
              <a:rPr lang="zh-CN" altLang="zh-CN" b="1">
                <a:solidFill>
                  <a:schemeClr val="folHlink"/>
                </a:solidFill>
              </a:rPr>
              <a:t>          </a:t>
            </a:r>
            <a:r>
              <a:rPr lang="zh-CN" altLang="zh-CN" sz="4400" b="1">
                <a:solidFill>
                  <a:schemeClr val="tx2"/>
                </a:solidFill>
              </a:rPr>
              <a:t>《</a:t>
            </a:r>
            <a:r>
              <a:rPr lang="zh-CN" sz="4400" b="1">
                <a:solidFill>
                  <a:schemeClr val="tx2"/>
                </a:solidFill>
              </a:rPr>
              <a:t>关雎</a:t>
            </a:r>
            <a:r>
              <a:rPr lang="zh-CN" altLang="zh-CN" sz="4400" b="1">
                <a:solidFill>
                  <a:schemeClr val="tx2"/>
                </a:solidFill>
              </a:rPr>
              <a:t>》</a:t>
            </a:r>
            <a:r>
              <a:rPr lang="zh-CN" sz="4400" b="1">
                <a:solidFill>
                  <a:schemeClr val="tx2"/>
                </a:solidFill>
              </a:rPr>
              <a:t>是</a:t>
            </a:r>
            <a:r>
              <a:rPr lang="zh-CN" altLang="zh-CN" sz="4400" b="1">
                <a:solidFill>
                  <a:schemeClr val="tx2"/>
                </a:solidFill>
              </a:rPr>
              <a:t>《</a:t>
            </a:r>
            <a:r>
              <a:rPr lang="zh-CN" sz="4400" b="1">
                <a:solidFill>
                  <a:schemeClr val="tx2"/>
                </a:solidFill>
              </a:rPr>
              <a:t>风</a:t>
            </a:r>
            <a:r>
              <a:rPr lang="zh-CN" altLang="zh-CN" sz="4400" b="1">
                <a:solidFill>
                  <a:schemeClr val="tx2"/>
                </a:solidFill>
              </a:rPr>
              <a:t>》</a:t>
            </a:r>
            <a:r>
              <a:rPr lang="zh-CN" sz="4400" b="1">
                <a:solidFill>
                  <a:schemeClr val="tx2"/>
                </a:solidFill>
              </a:rPr>
              <a:t>之始，也是</a:t>
            </a:r>
            <a:r>
              <a:rPr lang="zh-CN" altLang="zh-CN" sz="4400" b="1">
                <a:solidFill>
                  <a:schemeClr val="tx2"/>
                </a:solidFill>
              </a:rPr>
              <a:t>《</a:t>
            </a:r>
            <a:r>
              <a:rPr lang="zh-CN" sz="4400" b="1">
                <a:solidFill>
                  <a:schemeClr val="tx2"/>
                </a:solidFill>
              </a:rPr>
              <a:t>诗经</a:t>
            </a:r>
            <a:r>
              <a:rPr lang="zh-CN" altLang="zh-CN" sz="4400" b="1">
                <a:solidFill>
                  <a:schemeClr val="tx2"/>
                </a:solidFill>
              </a:rPr>
              <a:t>》</a:t>
            </a:r>
            <a:r>
              <a:rPr lang="zh-CN" sz="4400" b="1">
                <a:solidFill>
                  <a:schemeClr val="tx2"/>
                </a:solidFill>
              </a:rPr>
              <a:t>的第一篇。古人把它冠于三百篇之首，说明对它评价很高。孔子说：“</a:t>
            </a:r>
            <a:r>
              <a:rPr lang="zh-CN" altLang="zh-CN" sz="4400" b="1">
                <a:solidFill>
                  <a:schemeClr val="tx2"/>
                </a:solidFill>
              </a:rPr>
              <a:t>《</a:t>
            </a:r>
            <a:r>
              <a:rPr lang="zh-CN" sz="4400" b="1">
                <a:solidFill>
                  <a:schemeClr val="tx2"/>
                </a:solidFill>
              </a:rPr>
              <a:t>关雎</a:t>
            </a:r>
            <a:r>
              <a:rPr lang="zh-CN" altLang="zh-CN" sz="4400" b="1">
                <a:solidFill>
                  <a:schemeClr val="tx2"/>
                </a:solidFill>
              </a:rPr>
              <a:t>》</a:t>
            </a:r>
            <a:r>
              <a:rPr lang="zh-CN" sz="4400" b="1">
                <a:solidFill>
                  <a:schemeClr val="tx2"/>
                </a:solidFill>
              </a:rPr>
              <a:t>乐而不淫，哀而不伤。”其声、情、文、义俱佳。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026" descr="静女遮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950"/>
            <a:ext cx="3276600" cy="231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1027"/>
          <p:cNvSpPr>
            <a:spLocks noGrp="1" noChangeArrowheads="1"/>
          </p:cNvSpPr>
          <p:nvPr>
            <p:ph type="title"/>
          </p:nvPr>
        </p:nvSpPr>
        <p:spPr>
          <a:xfrm>
            <a:off x="4365625" y="1638300"/>
            <a:ext cx="2366963" cy="854075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0000FF"/>
                </a:solidFill>
                <a:ea typeface="隶书" pitchFamily="49" charset="-122"/>
              </a:rPr>
              <a:t>解文题</a:t>
            </a:r>
          </a:p>
        </p:txBody>
      </p:sp>
      <p:sp>
        <p:nvSpPr>
          <p:cNvPr id="8196" name="Rectangle 1028"/>
          <p:cNvSpPr>
            <a:spLocks noGrp="1" noChangeArrowheads="1"/>
          </p:cNvSpPr>
          <p:nvPr>
            <p:ph type="body" idx="1"/>
          </p:nvPr>
        </p:nvSpPr>
        <p:spPr>
          <a:xfrm>
            <a:off x="34925" y="2628900"/>
            <a:ext cx="8893175" cy="4040188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3600" b="1" smtClean="0"/>
              <a:t>　　</a:t>
            </a:r>
            <a:r>
              <a:rPr lang="en-US" altLang="zh-CN" sz="3600" b="1" smtClean="0"/>
              <a:t>《</a:t>
            </a:r>
            <a:r>
              <a:rPr lang="zh-CN" altLang="en-US" sz="3600" b="1" smtClean="0"/>
              <a:t>关雎</a:t>
            </a:r>
            <a:r>
              <a:rPr lang="en-US" altLang="zh-CN" sz="3600" b="1" smtClean="0"/>
              <a:t>》</a:t>
            </a:r>
            <a:r>
              <a:rPr lang="zh-CN" altLang="en-US" sz="3600" b="1" smtClean="0"/>
              <a:t>是</a:t>
            </a:r>
            <a:r>
              <a:rPr lang="en-US" altLang="zh-CN" sz="3600" b="1" smtClean="0"/>
              <a:t>《</a:t>
            </a:r>
            <a:r>
              <a:rPr lang="zh-CN" altLang="en-US" sz="3600" b="1" smtClean="0"/>
              <a:t>诗经</a:t>
            </a:r>
            <a:r>
              <a:rPr lang="en-US" altLang="zh-CN" sz="3600" b="1" smtClean="0"/>
              <a:t>》</a:t>
            </a:r>
            <a:r>
              <a:rPr lang="zh-CN" altLang="en-US" sz="3600" b="1" smtClean="0"/>
              <a:t>开卷的第一首诗，历来为人重视。它描写了</a:t>
            </a:r>
            <a:r>
              <a:rPr lang="zh-CN" altLang="en-US" sz="3600" b="1" smtClean="0">
                <a:solidFill>
                  <a:srgbClr val="FF0000"/>
                </a:solidFill>
              </a:rPr>
              <a:t>一个青年小伙子偷偷地爱上了一位姑娘那种单相思的动人情景</a:t>
            </a:r>
            <a:r>
              <a:rPr lang="zh-CN" altLang="en-US" sz="3600" b="1" smtClean="0"/>
              <a:t>。所以本诗可以理解为一首</a:t>
            </a:r>
            <a:r>
              <a:rPr lang="zh-CN" altLang="en-US" sz="3600" b="1" smtClean="0">
                <a:solidFill>
                  <a:srgbClr val="0000CC"/>
                </a:solidFill>
              </a:rPr>
              <a:t>爱情诗</a:t>
            </a:r>
            <a:r>
              <a:rPr lang="zh-CN" altLang="en-US" sz="3600" b="1" smtClean="0"/>
              <a:t>。“关雎”是以诗歌首句中的两个字作为题目，其它篇章亦是如此。</a:t>
            </a:r>
          </a:p>
        </p:txBody>
      </p:sp>
      <p:sp>
        <p:nvSpPr>
          <p:cNvPr id="8197" name="Text Box 2052"/>
          <p:cNvSpPr txBox="1">
            <a:spLocks noChangeArrowheads="1"/>
          </p:cNvSpPr>
          <p:nvPr/>
        </p:nvSpPr>
        <p:spPr bwMode="auto">
          <a:xfrm>
            <a:off x="4067175" y="404813"/>
            <a:ext cx="4038600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 b="1">
                <a:solidFill>
                  <a:schemeClr val="tx2"/>
                </a:solidFill>
                <a:ea typeface="隶书" pitchFamily="49" charset="-122"/>
              </a:rPr>
              <a:t>关  雎</a:t>
            </a: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3806</Words>
  <Application>Microsoft Office PowerPoint</Application>
  <PresentationFormat>全屏显示(4:3)</PresentationFormat>
  <Paragraphs>344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7" baseType="lpstr">
      <vt:lpstr>Arial</vt:lpstr>
      <vt:lpstr>宋体</vt:lpstr>
      <vt:lpstr>Wingdings</vt:lpstr>
      <vt:lpstr>Calibri</vt:lpstr>
      <vt:lpstr>黑体</vt:lpstr>
      <vt:lpstr>Times New Roman</vt:lpstr>
      <vt:lpstr>方正楷体简体</vt:lpstr>
      <vt:lpstr>华文中宋</vt:lpstr>
      <vt:lpstr>隶书</vt:lpstr>
      <vt:lpstr>汉鼎简隶变</vt:lpstr>
      <vt:lpstr>华文行楷</vt:lpstr>
      <vt:lpstr>诗情画意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关雎</vt:lpstr>
      <vt:lpstr>解文题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荇菜</vt:lpstr>
      <vt:lpstr>幻灯片 19</vt:lpstr>
      <vt:lpstr>幻灯片 20</vt:lpstr>
      <vt:lpstr>幻灯片 21</vt:lpstr>
      <vt:lpstr>幻灯片 22</vt:lpstr>
      <vt:lpstr> </vt:lpstr>
      <vt:lpstr>幻灯片 24</vt:lpstr>
      <vt:lpstr>“一切景语皆情语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品味诗的意境美</vt:lpstr>
      <vt:lpstr>幻灯片 41</vt:lpstr>
      <vt:lpstr>幻灯片 42</vt:lpstr>
      <vt:lpstr>幻灯片 43</vt:lpstr>
      <vt:lpstr>幻灯片 44</vt:lpstr>
      <vt:lpstr>作业</vt:lpstr>
    </vt:vector>
  </TitlesOfParts>
  <Company>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king</dc:creator>
  <cp:lastModifiedBy>Administrator</cp:lastModifiedBy>
  <cp:revision>46</cp:revision>
  <dcterms:created xsi:type="dcterms:W3CDTF">2003-05-20T00:51:11Z</dcterms:created>
  <dcterms:modified xsi:type="dcterms:W3CDTF">2016-10-11T10:12:11Z</dcterms:modified>
</cp:coreProperties>
</file>