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06" r:id="rId3"/>
    <p:sldId id="401" r:id="rId4"/>
    <p:sldId id="324" r:id="rId5"/>
    <p:sldId id="418" r:id="rId6"/>
    <p:sldId id="419" r:id="rId7"/>
    <p:sldId id="420" r:id="rId8"/>
    <p:sldId id="393" r:id="rId9"/>
    <p:sldId id="409" r:id="rId10"/>
    <p:sldId id="408" r:id="rId11"/>
    <p:sldId id="421" r:id="rId12"/>
    <p:sldId id="422" r:id="rId13"/>
    <p:sldId id="442" r:id="rId14"/>
    <p:sldId id="423" r:id="rId15"/>
    <p:sldId id="424" r:id="rId16"/>
    <p:sldId id="444" r:id="rId17"/>
    <p:sldId id="425" r:id="rId18"/>
    <p:sldId id="410" r:id="rId19"/>
    <p:sldId id="426" r:id="rId20"/>
    <p:sldId id="427" r:id="rId21"/>
    <p:sldId id="433" r:id="rId22"/>
    <p:sldId id="436" r:id="rId23"/>
    <p:sldId id="437" r:id="rId24"/>
    <p:sldId id="438" r:id="rId25"/>
    <p:sldId id="439" r:id="rId26"/>
    <p:sldId id="435" r:id="rId27"/>
    <p:sldId id="440" r:id="rId28"/>
    <p:sldId id="441" r:id="rId29"/>
    <p:sldId id="411" r:id="rId30"/>
    <p:sldId id="414" r:id="rId31"/>
    <p:sldId id="415" r:id="rId32"/>
    <p:sldId id="416" r:id="rId33"/>
    <p:sldId id="428" r:id="rId34"/>
    <p:sldId id="443" r:id="rId35"/>
    <p:sldId id="429" r:id="rId36"/>
    <p:sldId id="394" r:id="rId37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/>
    <p:restoredTop sz="94585"/>
  </p:normalViewPr>
  <p:slideViewPr>
    <p:cSldViewPr showGuides="1"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6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519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19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19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8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1676400"/>
            <a:ext cx="6934200" cy="211613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911350" y="3968750"/>
            <a:ext cx="6400800" cy="1752600"/>
          </a:xfrm>
        </p:spPr>
        <p:txBody>
          <a:bodyPr/>
          <a:lstStyle>
            <a:lvl1pPr marL="0" indent="0">
              <a:buFont typeface="Symbol" panose="05050102010706020507" pitchFamily="18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828800" y="6400800"/>
            <a:ext cx="1905000" cy="457200"/>
          </a:xfrm>
          <a:prstGeom prst="rect">
            <a:avLst/>
          </a:prstGeom>
          <a:noFill/>
          <a:ln w="12700" cap="sq"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2400" y="6400800"/>
            <a:ext cx="2895600" cy="457200"/>
          </a:xfrm>
          <a:prstGeom prst="rect">
            <a:avLst/>
          </a:prstGeom>
          <a:noFill/>
          <a:ln w="12700" cap="sq"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12700" cap="sq"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48500" y="304800"/>
            <a:ext cx="194310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00" y="304800"/>
            <a:ext cx="567690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772400" cy="1206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219200" y="1600200"/>
            <a:ext cx="7772400" cy="4495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Symbol" panose="050501020107060205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772400" cy="12065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12"/>
          <p:cNvSpPr>
            <a:spLocks noGrp="1"/>
          </p:cNvSpPr>
          <p:nvPr>
            <p:ph type="body" idx="1"/>
          </p:nvPr>
        </p:nvSpPr>
        <p:spPr>
          <a:xfrm>
            <a:off x="1219200" y="1600200"/>
            <a:ext cx="7772400" cy="44958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008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anose="05050102010706020507" pitchFamily="18" charset="2"/>
        <a:buChar char="¨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12.png" /><Relationship Id="rId4" Type="http://schemas.openxmlformats.org/officeDocument/2006/relationships/vmlDrawing" Target="../drawings/vmlDrawing2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audio" Target="../media/chimes1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" Target="slide14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slide" Target="slide7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14.png" /><Relationship Id="rId4" Type="http://schemas.openxmlformats.org/officeDocument/2006/relationships/vmlDrawing" Target="../drawings/vmlDrawing3.v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audio" Target="../media/chimes1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1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9.png" /><Relationship Id="rId4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4978" name="Rectangle 2"/>
          <p:cNvSpPr>
            <a:spLocks noGrp="1"/>
          </p:cNvSpPr>
          <p:nvPr>
            <p:ph type="subTitle" sz="quarter" idx="1"/>
          </p:nvPr>
        </p:nvSpPr>
        <p:spPr>
          <a:xfrm>
            <a:off x="2667000" y="4267200"/>
            <a:ext cx="4343400" cy="10668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SzPct val="90000"/>
            </a:pPr>
            <a:r>
              <a:rPr lang="zh-CN" altLang="en-US" sz="6000" b="1">
                <a:solidFill>
                  <a:srgbClr val="66CCFF"/>
                </a:solidFill>
                <a:latin typeface="+mn-lt"/>
                <a:ea typeface="隶书" panose="02010509060101010101" pitchFamily="49" charset="-122"/>
                <a:cs typeface="+mn-cs"/>
              </a:rPr>
              <a:t>徐　志　摩</a:t>
            </a:r>
            <a:endParaRPr lang="zh-CN" altLang="en-US" sz="6000" b="1">
              <a:solidFill>
                <a:srgbClr val="66CCFF"/>
              </a:solidFill>
              <a:latin typeface="+mn-lt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147" name="WordArt 4"/>
          <p:cNvSpPr>
            <a:spLocks noTextEdit="1"/>
          </p:cNvSpPr>
          <p:nvPr/>
        </p:nvSpPr>
        <p:spPr>
          <a:xfrm>
            <a:off x="1981200" y="1600200"/>
            <a:ext cx="5181600" cy="2667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80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再别康桥</a:t>
            </a:r>
            <a:endParaRPr lang="zh-CN" altLang="en-US" sz="80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4981" name="Text Box 5"/>
          <p:cNvSpPr txBox="1"/>
          <p:nvPr/>
        </p:nvSpPr>
        <p:spPr>
          <a:xfrm>
            <a:off x="533400" y="5867400"/>
            <a:ext cx="8077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 build="p"/>
      <p:bldP spid="2549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3413" name="Text Box 5"/>
          <p:cNvSpPr txBox="1">
            <a:spLocks noChangeArrowheads="1"/>
          </p:cNvSpPr>
          <p:nvPr/>
        </p:nvSpPr>
        <p:spPr bwMode="auto">
          <a:xfrm>
            <a:off x="323850" y="685800"/>
            <a:ext cx="728663" cy="2819400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写 作 背 景</a:t>
            </a:r>
            <a:endParaRPr kumimoji="0" lang="zh-CN" altLang="en-US" sz="32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39" name="Text Box 6"/>
          <p:cNvSpPr txBox="1"/>
          <p:nvPr/>
        </p:nvSpPr>
        <p:spPr>
          <a:xfrm>
            <a:off x="4724400" y="685800"/>
            <a:ext cx="4038600" cy="5486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18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康桥，又称剑桥，是剑桥大学的风景胜地，位于康河（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Cam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）上。康河河身曲折通幽，两岸是葱绿的草坪和学院的建筑。横跨两岸的康桥是一座三环洞的小桥，秀雅别致，桥的两端是斜依的垂柳，风景旖旎。</a:t>
            </a:r>
            <a:endParaRPr lang="zh-CN" altLang="en-US" sz="19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1921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年春，诗人在剑桥大学学习，因爱情生活的失意和痛苦，孤独中，他常来此观看落日飞霞，或在星光下聆听水声。康桥曾给予诗人心灵的抚慰，也是促使他自我意识觉醒、产生个性解放冲动的地方。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1922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年秋，诗人离开剑桥时写下了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康桥西野暮色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等诗。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1925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年游历欧洲，去伦敦因拜访作家哈代而未能故地重游，但回国后写下散文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我所知道的康桥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1900">
                <a:solidFill>
                  <a:srgbClr val="3366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</a:t>
            </a:r>
            <a:endParaRPr lang="zh-CN" altLang="en-US" sz="1900">
              <a:solidFill>
                <a:srgbClr val="3366C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340" name="Picture 7"/>
          <p:cNvPicPr>
            <a:picLocks noChangeAspect="1"/>
          </p:cNvPicPr>
          <p:nvPr/>
        </p:nvPicPr>
        <p:blipFill>
          <a:blip r:embed="rId2">
            <a:lum bright="10001"/>
          </a:blip>
          <a:stretch>
            <a:fillRect/>
          </a:stretch>
        </p:blipFill>
        <p:spPr>
          <a:xfrm>
            <a:off x="1116013" y="3284538"/>
            <a:ext cx="3295650" cy="239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4437" name="Text Box 5"/>
          <p:cNvSpPr txBox="1">
            <a:spLocks noChangeArrowheads="1"/>
          </p:cNvSpPr>
          <p:nvPr/>
        </p:nvSpPr>
        <p:spPr bwMode="auto">
          <a:xfrm>
            <a:off x="323850" y="685800"/>
            <a:ext cx="728663" cy="2819400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写 作 背 景</a:t>
            </a:r>
            <a:endParaRPr kumimoji="0" lang="zh-CN" altLang="en-US" sz="32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52" name="Text Box 6"/>
          <p:cNvSpPr txBox="1"/>
          <p:nvPr/>
        </p:nvSpPr>
        <p:spPr>
          <a:xfrm>
            <a:off x="4724400" y="1295400"/>
            <a:ext cx="3959225" cy="4678363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1928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月，诗人再次去欧洲观光。他在哲学家罗素家里逗留一夜之后，事先谁也没通知，一个人悄悄来到康桥找他的英国朋友。遗憾的是他所熟悉的英国朋友一个也不在，只有他所熟悉的康桥，在那里静静地等待他，一幕幕过去的生活图景，又重新在他的眼前展现</a:t>
            </a:r>
            <a:r>
              <a:rPr lang="en-US" altLang="zh-CN" sz="1900" b="1">
                <a:solidFill>
                  <a:srgbClr val="66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19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由于他当时比较忙，要赶着去会见另一位英国朋友，故未把这次感情活动记录下来。直到他乘船离开马赛的归国途中，面对汹涌的大海和辽阔的天空，才展纸执笔，记下了这次重返康桥的切身感受。</a:t>
            </a:r>
            <a:endParaRPr lang="zh-CN" altLang="en-US" sz="19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1314450" y="2895600"/>
          <a:ext cx="3409950" cy="25050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3409950" imgH="2505075" progId="Paint.Picture">
                  <p:embed/>
                </p:oleObj>
              </mc:Choice>
              <mc:Fallback>
                <p:oleObj r:id="rId2" imgW="3409950" imgH="250507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14450" y="2895600"/>
                        <a:ext cx="3409950" cy="2505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5938" name="Picture 2" descr="y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0"/>
            <a:ext cx="6553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5939" name="Text Box 3"/>
          <p:cNvSpPr txBox="1"/>
          <p:nvPr/>
        </p:nvSpPr>
        <p:spPr>
          <a:xfrm>
            <a:off x="0" y="0"/>
            <a:ext cx="1951038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我敢说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康河是世上最美的一条水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!</a:t>
            </a:r>
            <a:endParaRPr lang="en-US" altLang="zh-CN" sz="3200" b="1">
              <a:solidFill>
                <a:schemeClr val="hlink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______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徐志摩</a:t>
            </a:r>
            <a:endParaRPr lang="zh-CN" altLang="en-US" sz="3200" b="1">
              <a:solidFill>
                <a:schemeClr val="hlink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/>
          <p:nvPr/>
        </p:nvSpPr>
        <p:spPr>
          <a:xfrm>
            <a:off x="715963" y="2339975"/>
            <a:ext cx="11176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5462" name="Text Box 6"/>
          <p:cNvSpPr txBox="1">
            <a:spLocks noChangeArrowheads="1"/>
          </p:cNvSpPr>
          <p:nvPr/>
        </p:nvSpPr>
        <p:spPr bwMode="auto">
          <a:xfrm>
            <a:off x="323850" y="692150"/>
            <a:ext cx="728663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整 体 感 知</a:t>
            </a:r>
            <a:endParaRPr kumimoji="0" lang="zh-CN" altLang="en-US" sz="32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388" name="Text Box 7"/>
          <p:cNvSpPr txBox="1"/>
          <p:nvPr/>
        </p:nvSpPr>
        <p:spPr>
          <a:xfrm>
            <a:off x="2268538" y="2420938"/>
            <a:ext cx="5730875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全诗共七个诗节，请用简练的语言概括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每节的意思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/>
          <p:nvPr/>
        </p:nvSpPr>
        <p:spPr>
          <a:xfrm>
            <a:off x="2159000" y="1079500"/>
            <a:ext cx="3632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每节的意思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1835150" y="1916113"/>
            <a:ext cx="6589713" cy="23399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一节，久违的学子作别母校的万千离愁。第二节，夕阳下康河畔的金柳及其艳影。第三节，河滩软泥上的青荇及其水影。第四节，榆柳荫下的清清潭水。第五节，我在康桥里泛舟放歌。第六节，但我不能放歌，沉默是最好的离别。第七节，悄悄离去，无限依恋。 </a:t>
            </a:r>
            <a:endParaRPr lang="zh-CN" altLang="en-US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485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668338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提    示</a:t>
            </a:r>
            <a:endParaRPr kumimoji="0" lang="zh-CN" altLang="en-US" sz="28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9010" name="Text Box 2"/>
          <p:cNvSpPr txBox="1"/>
          <p:nvPr/>
        </p:nvSpPr>
        <p:spPr>
          <a:xfrm>
            <a:off x="609600" y="457200"/>
            <a:ext cx="28194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结构全解：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1" name="Text Box 3"/>
          <p:cNvSpPr txBox="1"/>
          <p:nvPr/>
        </p:nvSpPr>
        <p:spPr>
          <a:xfrm>
            <a:off x="0" y="2286000"/>
            <a:ext cx="915988" cy="3200400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accent2"/>
                </a:solidFill>
                <a:latin typeface="Times New Roman" panose="02020603050405020304" pitchFamily="18" charset="0"/>
              </a:rPr>
              <a:t>再别康桥</a:t>
            </a:r>
            <a:endParaRPr lang="zh-CN" altLang="en-US" sz="48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2" name="AutoShape 4"/>
          <p:cNvSpPr/>
          <p:nvPr/>
        </p:nvSpPr>
        <p:spPr>
          <a:xfrm>
            <a:off x="838200" y="1295400"/>
            <a:ext cx="457200" cy="4343400"/>
          </a:xfrm>
          <a:prstGeom prst="leftBrace">
            <a:avLst>
              <a:gd name="adj1" fmla="val 79166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13" name="Text Box 5"/>
          <p:cNvSpPr txBox="1"/>
          <p:nvPr/>
        </p:nvSpPr>
        <p:spPr>
          <a:xfrm>
            <a:off x="1295400" y="1219200"/>
            <a:ext cx="1600200" cy="10048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latin typeface="Times New Roman" panose="02020603050405020304" pitchFamily="18" charset="0"/>
              </a:rPr>
              <a:t>第一部分</a:t>
            </a:r>
            <a:endParaRPr lang="zh-CN" altLang="en-US" b="1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latin typeface="Times New Roman" panose="02020603050405020304" pitchFamily="18" charset="0"/>
              </a:rPr>
              <a:t>（1）</a:t>
            </a:r>
            <a:endParaRPr lang="zh-CN" altLang="en-US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4" name="Text Box 6"/>
          <p:cNvSpPr txBox="1"/>
          <p:nvPr/>
        </p:nvSpPr>
        <p:spPr>
          <a:xfrm>
            <a:off x="1295400" y="3048000"/>
            <a:ext cx="1600200" cy="10048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latin typeface="Times New Roman" panose="02020603050405020304" pitchFamily="18" charset="0"/>
              </a:rPr>
              <a:t>第二部分</a:t>
            </a:r>
            <a:endParaRPr lang="zh-CN" altLang="en-US" b="1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latin typeface="Times New Roman" panose="02020603050405020304" pitchFamily="18" charset="0"/>
              </a:rPr>
              <a:t>（2－6）</a:t>
            </a:r>
            <a:endParaRPr lang="zh-CN" altLang="en-US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5" name="Text Box 7"/>
          <p:cNvSpPr txBox="1"/>
          <p:nvPr/>
        </p:nvSpPr>
        <p:spPr>
          <a:xfrm>
            <a:off x="1295400" y="4953000"/>
            <a:ext cx="1600200" cy="10048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latin typeface="Times New Roman" panose="02020603050405020304" pitchFamily="18" charset="0"/>
              </a:rPr>
              <a:t>第三部分</a:t>
            </a:r>
            <a:endParaRPr lang="zh-CN" altLang="en-US" b="1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latin typeface="Times New Roman" panose="02020603050405020304" pitchFamily="18" charset="0"/>
              </a:rPr>
              <a:t>（7）</a:t>
            </a:r>
            <a:endParaRPr lang="zh-CN" altLang="en-US" b="1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6" name="AutoShape 8"/>
          <p:cNvSpPr/>
          <p:nvPr/>
        </p:nvSpPr>
        <p:spPr>
          <a:xfrm>
            <a:off x="2895600" y="762000"/>
            <a:ext cx="228600" cy="1447800"/>
          </a:xfrm>
          <a:prstGeom prst="leftBrace">
            <a:avLst>
              <a:gd name="adj1" fmla="val 52777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17" name="Text Box 9"/>
          <p:cNvSpPr txBox="1"/>
          <p:nvPr/>
        </p:nvSpPr>
        <p:spPr>
          <a:xfrm>
            <a:off x="3352800" y="6096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轻轻的我走了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8" name="Text Box 10"/>
          <p:cNvSpPr txBox="1"/>
          <p:nvPr/>
        </p:nvSpPr>
        <p:spPr>
          <a:xfrm>
            <a:off x="3352800" y="12954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轻轻的我来了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19" name="Text Box 11"/>
          <p:cNvSpPr txBox="1"/>
          <p:nvPr/>
        </p:nvSpPr>
        <p:spPr>
          <a:xfrm>
            <a:off x="3352800" y="19812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轻轻的我招手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0" name="AutoShape 12"/>
          <p:cNvSpPr/>
          <p:nvPr/>
        </p:nvSpPr>
        <p:spPr>
          <a:xfrm>
            <a:off x="2895600" y="2667000"/>
            <a:ext cx="228600" cy="1447800"/>
          </a:xfrm>
          <a:prstGeom prst="leftBrace">
            <a:avLst>
              <a:gd name="adj1" fmla="val 52777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21" name="Text Box 13"/>
          <p:cNvSpPr txBox="1"/>
          <p:nvPr/>
        </p:nvSpPr>
        <p:spPr>
          <a:xfrm>
            <a:off x="3352800" y="25146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河畔上的金柳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2" name="Text Box 14"/>
          <p:cNvSpPr txBox="1"/>
          <p:nvPr/>
        </p:nvSpPr>
        <p:spPr>
          <a:xfrm>
            <a:off x="3352800" y="32004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软泥上的青荇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3" name="Text Box 15"/>
          <p:cNvSpPr txBox="1"/>
          <p:nvPr/>
        </p:nvSpPr>
        <p:spPr>
          <a:xfrm>
            <a:off x="3352800" y="38862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榆阴下的一潭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4" name="AutoShape 16"/>
          <p:cNvSpPr/>
          <p:nvPr/>
        </p:nvSpPr>
        <p:spPr>
          <a:xfrm>
            <a:off x="2895600" y="4648200"/>
            <a:ext cx="228600" cy="1447800"/>
          </a:xfrm>
          <a:prstGeom prst="leftBrace">
            <a:avLst>
              <a:gd name="adj1" fmla="val 52777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25" name="Text Box 17"/>
          <p:cNvSpPr txBox="1"/>
          <p:nvPr/>
        </p:nvSpPr>
        <p:spPr>
          <a:xfrm>
            <a:off x="3352800" y="44958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悄悄的我走了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6" name="Text Box 18"/>
          <p:cNvSpPr txBox="1"/>
          <p:nvPr/>
        </p:nvSpPr>
        <p:spPr>
          <a:xfrm>
            <a:off x="3352800" y="51816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悄悄的我来了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7" name="Text Box 19"/>
          <p:cNvSpPr txBox="1"/>
          <p:nvPr/>
        </p:nvSpPr>
        <p:spPr>
          <a:xfrm>
            <a:off x="3352800" y="5867400"/>
            <a:ext cx="18288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我挥一挥衣袖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28" name="AutoShape 20"/>
          <p:cNvSpPr/>
          <p:nvPr/>
        </p:nvSpPr>
        <p:spPr>
          <a:xfrm flipH="1">
            <a:off x="5334000" y="762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29" name="AutoShape 21"/>
          <p:cNvSpPr/>
          <p:nvPr/>
        </p:nvSpPr>
        <p:spPr>
          <a:xfrm flipH="1">
            <a:off x="5334000" y="25908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30" name="AutoShape 22"/>
          <p:cNvSpPr/>
          <p:nvPr/>
        </p:nvSpPr>
        <p:spPr>
          <a:xfrm flipH="1">
            <a:off x="5334000" y="4572000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31" name="Text Box 23"/>
          <p:cNvSpPr txBox="1"/>
          <p:nvPr/>
        </p:nvSpPr>
        <p:spPr>
          <a:xfrm>
            <a:off x="5638800" y="1066800"/>
            <a:ext cx="1371600" cy="912813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66"/>
                </a:solidFill>
                <a:latin typeface="Times New Roman" panose="02020603050405020304" pitchFamily="18" charset="0"/>
              </a:rPr>
              <a:t>作别母校</a:t>
            </a:r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66"/>
                </a:solidFill>
                <a:latin typeface="Times New Roman" panose="02020603050405020304" pitchFamily="18" charset="0"/>
              </a:rPr>
              <a:t>生离愁</a:t>
            </a:r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32" name="Text Box 24"/>
          <p:cNvSpPr txBox="1"/>
          <p:nvPr/>
        </p:nvSpPr>
        <p:spPr>
          <a:xfrm>
            <a:off x="5715000" y="2895600"/>
            <a:ext cx="1371600" cy="912813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66"/>
                </a:solidFill>
                <a:latin typeface="Times New Roman" panose="02020603050405020304" pitchFamily="18" charset="0"/>
              </a:rPr>
              <a:t>泛舟康桥</a:t>
            </a:r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66"/>
                </a:solidFill>
                <a:latin typeface="Times New Roman" panose="02020603050405020304" pitchFamily="18" charset="0"/>
              </a:rPr>
              <a:t>来寻梦</a:t>
            </a:r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33" name="Text Box 25"/>
          <p:cNvSpPr txBox="1"/>
          <p:nvPr/>
        </p:nvSpPr>
        <p:spPr>
          <a:xfrm>
            <a:off x="5715000" y="4876800"/>
            <a:ext cx="1371600" cy="912813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66"/>
                </a:solidFill>
                <a:latin typeface="Times New Roman" panose="02020603050405020304" pitchFamily="18" charset="0"/>
              </a:rPr>
              <a:t>悄悄离去</a:t>
            </a:r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66"/>
                </a:solidFill>
                <a:latin typeface="Times New Roman" panose="02020603050405020304" pitchFamily="18" charset="0"/>
              </a:rPr>
              <a:t>心忧伤</a:t>
            </a:r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34" name="AutoShape 26"/>
          <p:cNvSpPr/>
          <p:nvPr/>
        </p:nvSpPr>
        <p:spPr>
          <a:xfrm flipH="1">
            <a:off x="7162800" y="1219200"/>
            <a:ext cx="381000" cy="4343400"/>
          </a:xfrm>
          <a:prstGeom prst="leftBrace">
            <a:avLst>
              <a:gd name="adj1" fmla="val 95000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35" name="Text Box 27"/>
          <p:cNvSpPr txBox="1"/>
          <p:nvPr/>
        </p:nvSpPr>
        <p:spPr>
          <a:xfrm>
            <a:off x="7772400" y="2819400"/>
            <a:ext cx="13716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chemeClr val="folHlink"/>
                </a:solidFill>
                <a:latin typeface="Times New Roman" panose="02020603050405020304" pitchFamily="18" charset="0"/>
              </a:rPr>
              <a:t>离愁别绪</a:t>
            </a:r>
            <a:endParaRPr lang="zh-CN" altLang="en-US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9036" name="Text Box 28"/>
          <p:cNvSpPr txBox="1"/>
          <p:nvPr/>
        </p:nvSpPr>
        <p:spPr>
          <a:xfrm>
            <a:off x="7772400" y="3657600"/>
            <a:ext cx="1371600" cy="365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chemeClr val="folHlink"/>
                </a:solidFill>
                <a:latin typeface="Times New Roman" panose="02020603050405020304" pitchFamily="18" charset="0"/>
              </a:rPr>
              <a:t>依恋母校</a:t>
            </a:r>
            <a:endParaRPr lang="zh-CN" altLang="en-US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9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9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9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9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9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9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9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9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9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9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9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9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9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9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9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9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9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9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0" grpId="0"/>
      <p:bldP spid="299011" grpId="0"/>
      <p:bldP spid="299012" grpId="0"/>
      <p:bldP spid="299013" grpId="0"/>
      <p:bldP spid="299014" grpId="0"/>
      <p:bldP spid="299015" grpId="0"/>
      <p:bldP spid="299016" grpId="0"/>
      <p:bldP spid="299017" grpId="0"/>
      <p:bldP spid="299018" grpId="0"/>
      <p:bldP spid="299019" grpId="0"/>
      <p:bldP spid="299020" grpId="0"/>
      <p:bldP spid="299021" grpId="0"/>
      <p:bldP spid="299022" grpId="0"/>
      <p:bldP spid="299023" grpId="0"/>
      <p:bldP spid="299024" grpId="0"/>
      <p:bldP spid="299025" grpId="0"/>
      <p:bldP spid="299026" grpId="0"/>
      <p:bldP spid="299027" grpId="0"/>
      <p:bldP spid="299028" grpId="0"/>
      <p:bldP spid="299029" grpId="0"/>
      <p:bldP spid="299030" grpId="0"/>
      <p:bldP spid="299031" grpId="0"/>
      <p:bldP spid="299032" grpId="0"/>
      <p:bldP spid="299033" grpId="0"/>
      <p:bldP spid="299034" grpId="0"/>
      <p:bldP spid="299035" grpId="0"/>
      <p:bldP spid="2990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/>
          <p:nvPr/>
        </p:nvSpPr>
        <p:spPr>
          <a:xfrm>
            <a:off x="715963" y="2339975"/>
            <a:ext cx="11176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381000" y="836613"/>
            <a:ext cx="728663" cy="2592388"/>
          </a:xfrm>
          <a:prstGeom prst="rect">
            <a:avLst/>
          </a:prstGeom>
          <a:solidFill>
            <a:srgbClr val="0000FF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赏 析（一） </a:t>
            </a:r>
            <a:endParaRPr kumimoji="0" lang="zh-CN" altLang="en-US" sz="32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0" name="Text Box 7"/>
          <p:cNvSpPr txBox="1"/>
          <p:nvPr/>
        </p:nvSpPr>
        <p:spPr>
          <a:xfrm>
            <a:off x="2159000" y="1079500"/>
            <a:ext cx="591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研读全诗，回答下列问题：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1" name="Text Box 8"/>
          <p:cNvSpPr txBox="1"/>
          <p:nvPr/>
        </p:nvSpPr>
        <p:spPr>
          <a:xfrm>
            <a:off x="2159000" y="1798638"/>
            <a:ext cx="6478588" cy="4318000"/>
          </a:xfrm>
          <a:prstGeom prst="rect">
            <a:avLst/>
          </a:prstGeom>
          <a:solidFill>
            <a:srgbClr val="336600"/>
          </a:solidFill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    一、诗人选择了哪些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  <a:hlinkClick action="ppaction://noaction"/>
              </a:rPr>
              <a:t>景物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作为描写对象以表现康桥之美的？诗中所表现的康桥之美最突出的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  <a:hlinkClick action="ppaction://noaction"/>
              </a:rPr>
              <a:t>特点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是什么？</a:t>
            </a:r>
            <a:endParaRPr lang="zh-CN" altLang="en-US" sz="23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    二、诗人对大自然是怎样的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  <a:hlinkClick action="ppaction://noaction"/>
              </a:rPr>
              <a:t>态度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？表达了对母校怎样的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  <a:hlinkClick action="ppaction://noaction"/>
              </a:rPr>
              <a:t>感情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23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    三、这首诗的开头和结尾反复使用叠词</a:t>
            </a:r>
            <a:r>
              <a:rPr lang="zh-CN" altLang="en-US" sz="23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轻轻的</a:t>
            </a:r>
            <a:r>
              <a:rPr lang="zh-CN" altLang="en-US" sz="2300" b="1"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悄悄的</a:t>
            </a:r>
            <a:r>
              <a:rPr lang="zh-CN" altLang="en-US" sz="23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，这表现了诗人怎样的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  <a:hlinkClick action="ppaction://noaction"/>
              </a:rPr>
              <a:t>心情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23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    四、</a:t>
            </a:r>
            <a:r>
              <a:rPr lang="zh-CN" altLang="en-US" sz="23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悄悄是别离的笙箫</a:t>
            </a:r>
            <a:r>
              <a:rPr lang="zh-CN" altLang="en-US" sz="2300" b="1"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沉默是今晚的康桥</a:t>
            </a:r>
            <a:r>
              <a:rPr lang="zh-CN" altLang="en-US" sz="23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是脍炙人口的诗句，联系上下文，说说这两句诗的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  <a:hlinkClick action="ppaction://noaction"/>
              </a:rPr>
              <a:t>妙处</a:t>
            </a:r>
            <a:r>
              <a:rPr lang="zh-CN" altLang="en-US" sz="23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3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609600" y="1524000"/>
            <a:ext cx="7346950" cy="4332288"/>
            <a:chOff x="521" y="1117"/>
            <a:chExt cx="4628" cy="2729"/>
          </a:xfrm>
        </p:grpSpPr>
        <p:sp>
          <p:nvSpPr>
            <p:cNvPr id="20485" name="Text Box 3"/>
            <p:cNvSpPr txBox="1"/>
            <p:nvPr/>
          </p:nvSpPr>
          <p:spPr>
            <a:xfrm>
              <a:off x="521" y="1117"/>
              <a:ext cx="1679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轻轻挥别云彩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6" name="Text Box 4"/>
            <p:cNvSpPr txBox="1"/>
            <p:nvPr/>
          </p:nvSpPr>
          <p:spPr>
            <a:xfrm>
              <a:off x="1837" y="1480"/>
              <a:ext cx="635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金柳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7" name="Text Box 5"/>
            <p:cNvSpPr txBox="1"/>
            <p:nvPr/>
          </p:nvSpPr>
          <p:spPr>
            <a:xfrm>
              <a:off x="2245" y="1842"/>
              <a:ext cx="635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水草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8" name="Text Box 6"/>
            <p:cNvSpPr txBox="1"/>
            <p:nvPr/>
          </p:nvSpPr>
          <p:spPr>
            <a:xfrm>
              <a:off x="2699" y="2251"/>
              <a:ext cx="635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浮藻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9" name="Text Box 7"/>
            <p:cNvSpPr txBox="1"/>
            <p:nvPr/>
          </p:nvSpPr>
          <p:spPr>
            <a:xfrm>
              <a:off x="3152" y="2659"/>
              <a:ext cx="680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星辉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90" name="Text Box 8"/>
            <p:cNvSpPr txBox="1"/>
            <p:nvPr/>
          </p:nvSpPr>
          <p:spPr>
            <a:xfrm>
              <a:off x="3742" y="3067"/>
              <a:ext cx="680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夏虫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91" name="Text Box 9"/>
            <p:cNvSpPr txBox="1"/>
            <p:nvPr/>
          </p:nvSpPr>
          <p:spPr>
            <a:xfrm>
              <a:off x="3969" y="3475"/>
              <a:ext cx="1180" cy="37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FF"/>
                  </a:solidFill>
                  <a:latin typeface="Arial" panose="020b0604020202020204" pitchFamily="34" charset="0"/>
                </a:rPr>
                <a:t>悄悄的走</a:t>
              </a:r>
              <a:endParaRPr lang="zh-CN" altLang="en-US" sz="320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92" name="Line 10"/>
            <p:cNvSpPr/>
            <p:nvPr/>
          </p:nvSpPr>
          <p:spPr>
            <a:xfrm flipH="1">
              <a:off x="703" y="1525"/>
              <a:ext cx="0" cy="222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0493" name="Line 11"/>
            <p:cNvSpPr/>
            <p:nvPr/>
          </p:nvSpPr>
          <p:spPr>
            <a:xfrm>
              <a:off x="703" y="3702"/>
              <a:ext cx="32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0494" name="Line 12"/>
            <p:cNvSpPr/>
            <p:nvPr/>
          </p:nvSpPr>
          <p:spPr>
            <a:xfrm>
              <a:off x="2245" y="1298"/>
              <a:ext cx="27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0495" name="Line 13"/>
            <p:cNvSpPr/>
            <p:nvPr/>
          </p:nvSpPr>
          <p:spPr>
            <a:xfrm flipH="1">
              <a:off x="5012" y="1298"/>
              <a:ext cx="0" cy="21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sp>
        <p:nvSpPr>
          <p:cNvPr id="261134" name="Text Box 14"/>
          <p:cNvSpPr txBox="1"/>
          <p:nvPr/>
        </p:nvSpPr>
        <p:spPr>
          <a:xfrm>
            <a:off x="8027988" y="2565400"/>
            <a:ext cx="681037" cy="10080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呼应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261136" name="Text Box 16"/>
          <p:cNvSpPr txBox="1"/>
          <p:nvPr/>
        </p:nvSpPr>
        <p:spPr>
          <a:xfrm>
            <a:off x="457200" y="533400"/>
            <a:ext cx="3810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99FF"/>
                </a:solidFill>
                <a:latin typeface="Arial" panose="020b0604020202020204" pitchFamily="34" charset="0"/>
              </a:rPr>
              <a:t>康桥的景物</a:t>
            </a:r>
            <a:endParaRPr lang="zh-CN" altLang="en-US" sz="4400" b="1">
              <a:solidFill>
                <a:srgbClr val="0099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1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34" grpId="0"/>
      <p:bldP spid="2611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/>
          <p:nvPr/>
        </p:nvSpPr>
        <p:spPr>
          <a:xfrm>
            <a:off x="2339975" y="908050"/>
            <a:ext cx="18716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景物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1403350" y="2060575"/>
            <a:ext cx="6756400" cy="17351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诗人选择了最能代表康河之美的黄昏到星夜的景物，如波光柳影，柔波青荇，榆阴清潭，满船星辉等，展开抒情。这些景物蕴含了诗人的依恋、沉醉、欢欣之情。</a:t>
            </a:r>
            <a:endParaRPr lang="zh-CN" altLang="en-US" sz="2800" b="1">
              <a:solidFill>
                <a:srgbClr val="0033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668338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提    示</a:t>
            </a:r>
            <a:endParaRPr kumimoji="0" lang="zh-CN" altLang="en-US" sz="28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 txBox="1"/>
          <p:nvPr/>
        </p:nvSpPr>
        <p:spPr>
          <a:xfrm>
            <a:off x="1979613" y="1989138"/>
            <a:ext cx="3022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特点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979613" y="2708275"/>
            <a:ext cx="6478587" cy="17351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/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在重墨重彩的描写中突出一个</a:t>
            </a:r>
            <a:r>
              <a:rPr lang="zh-CN" altLang="en-US" sz="2800" b="1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静</a:t>
            </a:r>
            <a:r>
              <a:rPr lang="zh-CN" altLang="en-US" sz="2800" b="1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字，以自己无声的悄悄的告别来映衬康河宁静与和谐的美。 </a:t>
            </a:r>
            <a:endParaRPr lang="zh-CN" altLang="en-US" sz="2800" b="1">
              <a:solidFill>
                <a:srgbClr val="0033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AutoShape 4">
            <a:hlinkClick action="ppaction://hlinkshowjump?jump=firstslide"/>
          </p:cNvPr>
          <p:cNvSpPr/>
          <p:nvPr/>
        </p:nvSpPr>
        <p:spPr>
          <a:xfrm>
            <a:off x="7883525" y="6403975"/>
            <a:ext cx="1260475" cy="454025"/>
          </a:xfrm>
          <a:prstGeom prst="actionButtonBlank">
            <a:avLst/>
          </a:prstGeom>
          <a:solidFill>
            <a:schemeClr val="bg2"/>
          </a:solidFill>
          <a:ln w="12700" cap="flat" cmpd="sng">
            <a:solidFill>
              <a:srgbClr val="993300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回目录页</a:t>
            </a:r>
            <a:endParaRPr lang="zh-CN" altLang="en-US" sz="20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0581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668338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提    示</a:t>
            </a:r>
            <a:endParaRPr kumimoji="0" lang="zh-CN" altLang="en-US" sz="28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534" name="AutoShape 6">
            <a:hlinkClick action="ppaction://noaction"/>
          </p:cNvPr>
          <p:cNvSpPr/>
          <p:nvPr/>
        </p:nvSpPr>
        <p:spPr>
          <a:xfrm>
            <a:off x="7885113" y="5684838"/>
            <a:ext cx="1258887" cy="454025"/>
          </a:xfrm>
          <a:prstGeom prst="actionButtonBlank">
            <a:avLst/>
          </a:prstGeom>
          <a:solidFill>
            <a:srgbClr val="666699"/>
          </a:solidFill>
          <a:ln w="12700" cap="flat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返回</a:t>
            </a:r>
            <a:endParaRPr lang="zh-CN" altLang="en-US" sz="20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16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17" descr="hehua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620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20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00" y="642620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21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00" y="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2" name="Text Box 22"/>
          <p:cNvSpPr txBox="1"/>
          <p:nvPr/>
        </p:nvSpPr>
        <p:spPr>
          <a:xfrm>
            <a:off x="685800" y="609600"/>
            <a:ext cx="8077200" cy="3506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教学目标：</a:t>
            </a:r>
            <a:endParaRPr lang="zh-CN" altLang="en-US" sz="3200" b="1">
              <a:solidFill>
                <a:srgbClr val="0033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1、了解徐志摩及本诗的写作背景。</a:t>
            </a:r>
            <a:endParaRPr lang="zh-CN" altLang="en-US" sz="3200" b="1">
              <a:solidFill>
                <a:srgbClr val="0033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2、欣赏诗歌的音乐美、绘画美、建筑美。</a:t>
            </a:r>
            <a:endParaRPr lang="zh-CN" altLang="en-US" sz="3200" b="1">
              <a:solidFill>
                <a:srgbClr val="0033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3、体会诗的意境，理解诗的主题。</a:t>
            </a:r>
            <a:endParaRPr lang="zh-CN" altLang="en-US" sz="3200" b="1">
              <a:solidFill>
                <a:srgbClr val="0033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4、了解现代派诗歌的语言特点。</a:t>
            </a:r>
            <a:endParaRPr lang="zh-CN" altLang="en-US" sz="3200" b="1">
              <a:solidFill>
                <a:srgbClr val="0033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1187450" y="620713"/>
            <a:ext cx="7772400" cy="12065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200" b="1">
                <a:solidFill>
                  <a:schemeClr val="bg2"/>
                </a:solidFill>
              </a:rPr>
              <a:t>二、诗人对大自然是怎样的</a:t>
            </a:r>
            <a:r>
              <a:rPr lang="zh-CN" altLang="en-US" sz="3200" b="1">
                <a:solidFill>
                  <a:schemeClr val="tx1"/>
                </a:solidFill>
                <a:hlinkClick action="ppaction://noaction"/>
              </a:rPr>
              <a:t>态度</a:t>
            </a:r>
            <a:r>
              <a:rPr lang="zh-CN" altLang="en-US" sz="3200" b="1">
                <a:solidFill>
                  <a:schemeClr val="bg2"/>
                </a:solidFill>
              </a:rPr>
              <a:t>？表达了对母校怎样的</a:t>
            </a:r>
            <a:r>
              <a:rPr lang="zh-CN" altLang="en-US" sz="3200" b="1">
                <a:solidFill>
                  <a:schemeClr val="tx1"/>
                </a:solidFill>
                <a:hlinkClick action="ppaction://noaction"/>
              </a:rPr>
              <a:t>感情</a:t>
            </a:r>
            <a:r>
              <a:rPr lang="zh-CN" altLang="en-US" sz="3200" b="1">
                <a:solidFill>
                  <a:schemeClr val="bg2"/>
                </a:solidFill>
              </a:rPr>
              <a:t>？</a:t>
            </a:r>
            <a:br>
              <a:rPr lang="zh-CN" altLang="en-US" sz="3200" b="1">
                <a:solidFill>
                  <a:schemeClr val="bg2"/>
                </a:solidFill>
                <a:hlinkClick action="ppaction://noaction"/>
              </a:rPr>
            </a:br>
            <a:endParaRPr lang="zh-CN" altLang="en-US" sz="3200" b="1">
              <a:solidFill>
                <a:schemeClr val="bg2"/>
              </a:solidFill>
            </a:endParaRPr>
          </a:p>
        </p:txBody>
      </p:sp>
      <p:sp>
        <p:nvSpPr>
          <p:cNvPr id="286723" name="Rectangle 3"/>
          <p:cNvSpPr>
            <a:spLocks noGrp="1"/>
          </p:cNvSpPr>
          <p:nvPr>
            <p:ph idx="1"/>
          </p:nvPr>
        </p:nvSpPr>
        <p:spPr>
          <a:xfrm>
            <a:off x="1042988" y="2060575"/>
            <a:ext cx="7772400" cy="2405063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诗人对大自然充满了崇敬，他的心灵与大自然非常贴近。</a:t>
            </a:r>
            <a:endParaRPr lang="zh-CN" altLang="en-US" b="1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对母校的热爱和眷恋。</a:t>
            </a:r>
            <a:endParaRPr lang="zh-CN" altLang="en-US" b="1">
              <a:solidFill>
                <a:srgbClr val="0000FF"/>
              </a:solidFill>
            </a:endParaRPr>
          </a:p>
          <a:p>
            <a:pPr eaLnBrk="1" hangingPunct="1"/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827088" y="476250"/>
            <a:ext cx="7772400" cy="12065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200" b="1">
                <a:solidFill>
                  <a:schemeClr val="bg2"/>
                </a:solidFill>
              </a:rPr>
              <a:t>三、这首诗的开头和结尾反复使用叠词“轻轻的”“悄悄的”，这表现了诗人怎样的</a:t>
            </a:r>
            <a:r>
              <a:rPr lang="zh-CN" altLang="en-US" sz="3200" b="1">
                <a:solidFill>
                  <a:schemeClr val="tx1"/>
                </a:solidFill>
                <a:hlinkClick action="ppaction://noaction"/>
              </a:rPr>
              <a:t>心情</a:t>
            </a:r>
            <a:r>
              <a:rPr lang="zh-CN" altLang="en-US" sz="3200" b="1">
                <a:solidFill>
                  <a:schemeClr val="bg2"/>
                </a:solidFill>
              </a:rPr>
              <a:t>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89795" name="Rectangle 3"/>
          <p:cNvSpPr>
            <a:spLocks noGrp="1"/>
          </p:cNvSpPr>
          <p:nvPr>
            <p:ph idx="1"/>
          </p:nvPr>
        </p:nvSpPr>
        <p:spPr>
          <a:xfrm>
            <a:off x="755650" y="2060575"/>
            <a:ext cx="7772400" cy="3887788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>
                <a:solidFill>
                  <a:srgbClr val="333300"/>
                </a:solidFill>
              </a:rPr>
              <a:t>诗歌开头一节连用了三个“轻轻的”，结尾又连用两个“悄悄的”叠词，突出</a:t>
            </a:r>
            <a:r>
              <a:rPr lang="zh-CN" altLang="en-US" b="1">
                <a:solidFill>
                  <a:schemeClr val="hlink"/>
                </a:solidFill>
              </a:rPr>
              <a:t>表现了自己对康河十分珍惜和依恋的感情。</a:t>
            </a:r>
            <a:r>
              <a:rPr lang="zh-CN" altLang="en-US" b="1">
                <a:solidFill>
                  <a:srgbClr val="333300"/>
                </a:solidFill>
              </a:rPr>
              <a:t>康河给诗人最美的印象是它的宁静与和谐，诗人不忍让自己的离别破坏这种境界，即使是挥挥手打一下招呼，也不能有一点的喧哗去惊扰康河的宁静。</a:t>
            </a:r>
            <a:endParaRPr lang="zh-CN" altLang="en-US" b="1">
              <a:solidFill>
                <a:srgbClr val="33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9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9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9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684213" y="260350"/>
            <a:ext cx="7772400" cy="12065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600" b="1">
                <a:solidFill>
                  <a:schemeClr val="bg2"/>
                </a:solidFill>
              </a:rPr>
              <a:t>三个“轻轻的”、两个“悄悄的”，有何作用？</a:t>
            </a:r>
            <a:endParaRPr lang="zh-CN" altLang="en-US" sz="3600" b="1">
              <a:solidFill>
                <a:schemeClr val="bg2"/>
              </a:solidFill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1042988" y="1773238"/>
            <a:ext cx="7772400" cy="4495800"/>
          </a:xfrm>
          <a:solidFill>
            <a:schemeClr val="tx2">
              <a:alpha val="100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开头有意连用三个“轻轻的”，一下子就突出表现了诗人</a:t>
            </a:r>
            <a:r>
              <a:rPr lang="zh-CN" altLang="en-US" b="1">
                <a:solidFill>
                  <a:schemeClr val="folHlink"/>
                </a:solidFill>
              </a:rPr>
              <a:t>对康河的爱和依依惜别的情感，营造出了一种宁静和谐的意境</a:t>
            </a:r>
            <a:r>
              <a:rPr lang="zh-CN" altLang="en-US" b="1">
                <a:solidFill>
                  <a:srgbClr val="0000FF"/>
                </a:solidFill>
              </a:rPr>
              <a:t>。尾节用两个“悄悄”，在</a:t>
            </a:r>
            <a:r>
              <a:rPr lang="zh-CN" altLang="en-US" b="1">
                <a:solidFill>
                  <a:schemeClr val="folHlink"/>
                </a:solidFill>
              </a:rPr>
              <a:t>轻柔不舍</a:t>
            </a:r>
            <a:r>
              <a:rPr lang="zh-CN" altLang="en-US" b="1">
                <a:solidFill>
                  <a:srgbClr val="0000FF"/>
                </a:solidFill>
              </a:rPr>
              <a:t>的情感中，又抹上了</a:t>
            </a:r>
            <a:r>
              <a:rPr lang="zh-CN" altLang="en-US" b="1">
                <a:solidFill>
                  <a:schemeClr val="folHlink"/>
                </a:solidFill>
              </a:rPr>
              <a:t>淡淡哀愁</a:t>
            </a:r>
            <a:r>
              <a:rPr lang="zh-CN" altLang="en-US" b="1">
                <a:solidFill>
                  <a:srgbClr val="0000FF"/>
                </a:solidFill>
              </a:rPr>
              <a:t>的色彩。悄悄是对轻轻的升华，是对康桥的爱和眷恋的升华，使轻柔的叹息般的韵律与依依惜别的情绪完美地融为一体，又首尾呼应，收到一唱三叹的效果。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2"/>
          <p:cNvSpPr/>
          <p:nvPr/>
        </p:nvSpPr>
        <p:spPr>
          <a:xfrm>
            <a:off x="715963" y="2339975"/>
            <a:ext cx="11176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6627" name="Text Box 5"/>
          <p:cNvSpPr txBox="1"/>
          <p:nvPr/>
        </p:nvSpPr>
        <p:spPr>
          <a:xfrm>
            <a:off x="1619250" y="2205038"/>
            <a:ext cx="7161213" cy="23510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四、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悄悄是别离的笙箫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沉默是今晚的康桥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是脍炙人口的诗句，联系上下文，说说这两句诗的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hlinkClick action="ppaction://noaction"/>
              </a:rPr>
              <a:t>妙处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2"/>
          <p:cNvSpPr txBox="1"/>
          <p:nvPr/>
        </p:nvSpPr>
        <p:spPr>
          <a:xfrm>
            <a:off x="2159000" y="1079500"/>
            <a:ext cx="355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妙处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1692275" y="1773238"/>
            <a:ext cx="7056438" cy="37433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2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悄悄是别离的笙箫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是承接上一句诗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但我不能放歌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而来的，因为诗人此时此刻连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在星辉斑斓里放歌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亦不忍，只好以无声的悄悄作为别离的笙歌。在由波光艳影荡漾，水底青荇招摇，星辉斑斓组成的大自然的和谐中，只有无言的沉默是对康桥最好的告别。在这一句内，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悄悄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笙箫</a:t>
            </a:r>
            <a:r>
              <a:rPr lang="zh-CN" altLang="en-US" sz="2800" b="1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亦成押韵，增加了语言的韵律美。</a:t>
            </a:r>
            <a:endParaRPr lang="zh-CN" altLang="en-US" sz="28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2868" name="Text Box 4"/>
          <p:cNvSpPr txBox="1">
            <a:spLocks noChangeArrowheads="1"/>
          </p:cNvSpPr>
          <p:nvPr/>
        </p:nvSpPr>
        <p:spPr bwMode="auto">
          <a:xfrm>
            <a:off x="395288" y="765175"/>
            <a:ext cx="668338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提    示</a:t>
            </a:r>
            <a:endParaRPr kumimoji="0" lang="zh-CN" altLang="en-US" sz="28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/>
          <p:nvPr/>
        </p:nvSpPr>
        <p:spPr>
          <a:xfrm>
            <a:off x="2159000" y="1079500"/>
            <a:ext cx="355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妙处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1331913" y="2349500"/>
            <a:ext cx="7056437" cy="24479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沉默是今晚的康桥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则是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康桥今晚是沉默的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倒装，这一倒装不仅造成句与句的押韵效果，而且以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沉默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定义康桥此时的特性，再一次突出了康桥的宁静美，收到了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此时无声胜有声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的效果。</a:t>
            </a:r>
            <a:r>
              <a:rPr lang="zh-CN" altLang="en-US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3890" name="Rectangle 2"/>
          <p:cNvSpPr>
            <a:spLocks noGrp="1"/>
          </p:cNvSpPr>
          <p:nvPr>
            <p:ph type="title"/>
          </p:nvPr>
        </p:nvSpPr>
        <p:spPr>
          <a:xfrm>
            <a:off x="611188" y="836613"/>
            <a:ext cx="8380412" cy="12065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200">
                <a:solidFill>
                  <a:schemeClr val="bg2"/>
                </a:solidFill>
              </a:rPr>
              <a:t>诗人陶醉在康桥的优美里，不禁在星辉斑斓里放歌，可接下来的诗意却一转， “我不能放歌” 诗人选择了沉默，这是为什么？</a:t>
            </a:r>
            <a:endParaRPr lang="zh-CN" altLang="en-US" sz="3200">
              <a:solidFill>
                <a:schemeClr val="bg2"/>
              </a:solidFill>
            </a:endParaRPr>
          </a:p>
        </p:txBody>
      </p:sp>
      <p:sp>
        <p:nvSpPr>
          <p:cNvPr id="293891" name="Rectangle 3"/>
          <p:cNvSpPr>
            <a:spLocks noGrp="1"/>
          </p:cNvSpPr>
          <p:nvPr>
            <p:ph idx="1"/>
          </p:nvPr>
        </p:nvSpPr>
        <p:spPr>
          <a:xfrm>
            <a:off x="827088" y="2492375"/>
            <a:ext cx="7772400" cy="3887788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>
                <a:solidFill>
                  <a:schemeClr val="bg2"/>
                </a:solidFill>
              </a:rPr>
              <a:t>此时无声胜有声，因为此时的康河是夜色、星光、轻波、还有彩虹揉进的梦，一切是那样的宁静和和谐，唯有悄悄才能全然融入这样的境界，因此沉默和无语才是一曲深情的别离的歌，是对康桥最美的告别。</a:t>
            </a:r>
            <a:endParaRPr lang="zh-CN" altLang="en-US" b="1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3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0" grpId="0"/>
      <p:bldP spid="29389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不带走一片云彩，说明什么？</a:t>
            </a:r>
            <a:endParaRPr lang="zh-CN" altLang="en-US" b="1"/>
          </a:p>
        </p:txBody>
      </p:sp>
      <p:sp>
        <p:nvSpPr>
          <p:cNvPr id="294915" name="Rectangle 3"/>
          <p:cNvSpPr>
            <a:spLocks noGrp="1"/>
          </p:cNvSpPr>
          <p:nvPr>
            <p:ph idx="1"/>
          </p:nvPr>
        </p:nvSpPr>
        <p:spPr>
          <a:xfrm>
            <a:off x="1371600" y="2276475"/>
            <a:ext cx="7772400" cy="3268663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这是对康桥的爱和眷恋的升华，呵护康桥如呵护美梦般。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2146" name="Text Box 2"/>
          <p:cNvSpPr txBox="1"/>
          <p:nvPr/>
        </p:nvSpPr>
        <p:spPr>
          <a:xfrm>
            <a:off x="685800" y="3124200"/>
            <a:ext cx="3816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2、河畔金柳倒影图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62147" name="Text Box 3"/>
          <p:cNvSpPr txBox="1"/>
          <p:nvPr/>
        </p:nvSpPr>
        <p:spPr>
          <a:xfrm>
            <a:off x="685800" y="4038600"/>
            <a:ext cx="3816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3、青草水底招摇图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62148" name="Text Box 4"/>
          <p:cNvSpPr txBox="1"/>
          <p:nvPr/>
        </p:nvSpPr>
        <p:spPr>
          <a:xfrm>
            <a:off x="609600" y="4953000"/>
            <a:ext cx="3887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 4、榆阴浮藻清潭图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62149" name="Text Box 5"/>
          <p:cNvSpPr txBox="1"/>
          <p:nvPr/>
        </p:nvSpPr>
        <p:spPr>
          <a:xfrm>
            <a:off x="4724400" y="1447800"/>
            <a:ext cx="3814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5、撑篙漫溯寻梦图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62150" name="Text Box 6"/>
          <p:cNvSpPr txBox="1"/>
          <p:nvPr/>
        </p:nvSpPr>
        <p:spPr>
          <a:xfrm>
            <a:off x="4716463" y="2590800"/>
            <a:ext cx="38877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6、黄昏夏虫沉默图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62151" name="Text Box 7"/>
          <p:cNvSpPr txBox="1"/>
          <p:nvPr/>
        </p:nvSpPr>
        <p:spPr>
          <a:xfrm>
            <a:off x="4716463" y="3733800"/>
            <a:ext cx="3816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7、招手惜别云彩图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WordArt 9"/>
          <p:cNvSpPr>
            <a:spLocks noTextEdit="1"/>
          </p:cNvSpPr>
          <p:nvPr/>
        </p:nvSpPr>
        <p:spPr>
          <a:xfrm>
            <a:off x="838200" y="685800"/>
            <a:ext cx="280987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诗中的画境</a:t>
            </a:r>
            <a:endParaRPr lang="zh-CN" altLang="en-US" sz="44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2154" name="Text Box 10"/>
          <p:cNvSpPr txBox="1"/>
          <p:nvPr/>
        </p:nvSpPr>
        <p:spPr>
          <a:xfrm>
            <a:off x="685800" y="20574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1、挥手作别云彩图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262147" grpId="0"/>
      <p:bldP spid="262148" grpId="0"/>
      <p:bldP spid="262149" grpId="0"/>
      <p:bldP spid="262150" grpId="0"/>
      <p:bldP spid="262151" grpId="0"/>
      <p:bldP spid="2621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2"/>
          <p:cNvSpPr txBox="1"/>
          <p:nvPr/>
        </p:nvSpPr>
        <p:spPr>
          <a:xfrm>
            <a:off x="914400" y="5410200"/>
            <a:ext cx="28194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1难舍难分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挥手作别云彩图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1219200" y="4114800"/>
            <a:ext cx="262255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2欢喜和眷恋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河畔金柳倒影图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1219200" y="2819400"/>
            <a:ext cx="3309938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3更加欢喜和眷恋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青草水底招摇图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1476375" y="1524000"/>
            <a:ext cx="381317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4对康桥的永久恋情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榆阴浮藻清潭图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4" name="Text Box 6"/>
          <p:cNvSpPr txBox="1"/>
          <p:nvPr/>
        </p:nvSpPr>
        <p:spPr>
          <a:xfrm>
            <a:off x="3581400" y="457200"/>
            <a:ext cx="295275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5感情达到高潮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撑篙漫溯寻梦图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5486400" y="2971800"/>
            <a:ext cx="3200400" cy="1674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6情绪低落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黄昏夏虫沉默图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6" name="Text Box 8"/>
          <p:cNvSpPr txBox="1"/>
          <p:nvPr/>
        </p:nvSpPr>
        <p:spPr>
          <a:xfrm>
            <a:off x="5943600" y="5105400"/>
            <a:ext cx="25908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7难舍难分</a:t>
            </a:r>
            <a:endParaRPr lang="zh-CN" altLang="en-US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</a:rPr>
              <a:t>招手惜别云彩图</a:t>
            </a:r>
            <a:endParaRPr lang="zh-CN" altLang="en-US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2777" name="WordArt 9"/>
          <p:cNvSpPr>
            <a:spLocks noTextEdit="1"/>
          </p:cNvSpPr>
          <p:nvPr/>
        </p:nvSpPr>
        <p:spPr>
          <a:xfrm rot="5400000">
            <a:off x="-2144712" y="2827338"/>
            <a:ext cx="5553075" cy="5048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>
                <a:ln w="9525" cap="rnd" cmpd="sng">
                  <a:solidFill>
                    <a:srgbClr val="FF00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意境，情趣与意象的融合</a:t>
            </a:r>
            <a:endParaRPr lang="zh-CN" altLang="en-US" sz="4000">
              <a:ln w="9525" cap="rnd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5226" name="Freeform 10"/>
          <p:cNvSpPr/>
          <p:nvPr/>
        </p:nvSpPr>
        <p:spPr>
          <a:xfrm>
            <a:off x="1331913" y="692150"/>
            <a:ext cx="6481762" cy="5414963"/>
          </a:xfrm>
          <a:custGeom>
            <a:gdLst>
              <a:gd name="txL" fmla="*/ 0 w 4083"/>
              <a:gd name="txT" fmla="*/ 0 h 3320"/>
              <a:gd name="txR" fmla="*/ 4083 w 4083"/>
              <a:gd name="txB" fmla="*/ 3320 h 3320"/>
            </a:gdLst>
            <a:cxnLst>
              <a:cxn ang="0">
                <a:pos x="0" y="3274"/>
              </a:cxn>
              <a:cxn ang="0">
                <a:pos x="2178" y="8"/>
              </a:cxn>
              <a:cxn ang="0">
                <a:pos x="4083" y="3320"/>
              </a:cxn>
            </a:cxnLst>
            <a:rect l="txL" t="txT" r="txR" b="txB"/>
            <a:pathLst>
              <a:path w="4082" h="3320">
                <a:moveTo>
                  <a:pt x="0" y="3274"/>
                </a:moveTo>
                <a:cubicBezTo>
                  <a:pt x="749" y="1637"/>
                  <a:pt x="1498" y="0"/>
                  <a:pt x="2178" y="8"/>
                </a:cubicBezTo>
                <a:cubicBezTo>
                  <a:pt x="2858" y="16"/>
                  <a:pt x="3470" y="1668"/>
                  <a:pt x="4083" y="332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5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5105400" y="2667000"/>
            <a:ext cx="4038600" cy="9779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>
                <a:solidFill>
                  <a:schemeClr val="hlink"/>
                </a:solidFill>
              </a:rPr>
              <a:t>英国剑桥大学</a:t>
            </a:r>
            <a:endParaRPr lang="zh-CN" altLang="en-US"/>
          </a:p>
        </p:txBody>
      </p:sp>
      <p:pic>
        <p:nvPicPr>
          <p:cNvPr id="8195" name="Picture 5" descr="beginnew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2124075" y="260350"/>
            <a:ext cx="5287963" cy="247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8" descr="剑桥封面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40200" y="3933825"/>
            <a:ext cx="4572000" cy="2476500"/>
          </a:xfr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42" name="Text Box 2"/>
          <p:cNvSpPr txBox="1"/>
          <p:nvPr/>
        </p:nvSpPr>
        <p:spPr>
          <a:xfrm>
            <a:off x="0" y="838200"/>
            <a:ext cx="3886200" cy="47815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建筑美——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音乐美——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绘画美——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243" name="Text Box 3"/>
          <p:cNvSpPr txBox="1"/>
          <p:nvPr/>
        </p:nvSpPr>
        <p:spPr>
          <a:xfrm>
            <a:off x="3132138" y="260350"/>
            <a:ext cx="4319587" cy="1554163"/>
          </a:xfrm>
          <a:prstGeom prst="rect">
            <a:avLst/>
          </a:prstGeom>
          <a:solidFill>
            <a:srgbClr val="CCECFF"/>
          </a:solidFill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四行一节，错落排列，字数相近，回环呼应。节的匀称和句的整齐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.</a:t>
            </a:r>
            <a:endParaRPr lang="en-US" altLang="zh-CN" sz="32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44" name="Text Box 4"/>
          <p:cNvSpPr txBox="1"/>
          <p:nvPr/>
        </p:nvSpPr>
        <p:spPr>
          <a:xfrm>
            <a:off x="3124200" y="2743200"/>
            <a:ext cx="4114800" cy="1066800"/>
          </a:xfrm>
          <a:prstGeom prst="rect">
            <a:avLst/>
          </a:prstGeom>
          <a:solidFill>
            <a:srgbClr val="CCECFF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押韵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节奏轻快，音节和谐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回环复沓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.</a:t>
            </a:r>
            <a:endParaRPr lang="en-US" altLang="zh-CN" sz="32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45" name="Text Box 5"/>
          <p:cNvSpPr txBox="1"/>
          <p:nvPr/>
        </p:nvSpPr>
        <p:spPr>
          <a:xfrm>
            <a:off x="3059113" y="4437063"/>
            <a:ext cx="5268912" cy="2041525"/>
          </a:xfrm>
          <a:prstGeom prst="rect">
            <a:avLst/>
          </a:prstGeom>
          <a:solidFill>
            <a:srgbClr val="CCECFF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云彩、金柳、青荇、水草、星辉、夏虫、夕阳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波光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艳影</a:t>
            </a: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 彩虹。诗的语言多采用有色彩的词语</a:t>
            </a:r>
            <a:endParaRPr lang="en-US" altLang="zh-CN" sz="32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2" grpId="0"/>
      <p:bldP spid="266243" grpId="0"/>
      <p:bldP spid="266244" grpId="0"/>
      <p:bldP spid="2662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7266" name="Text Box 2"/>
          <p:cNvSpPr txBox="1"/>
          <p:nvPr/>
        </p:nvSpPr>
        <p:spPr>
          <a:xfrm>
            <a:off x="685800" y="457200"/>
            <a:ext cx="70104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思考：本诗表达了诗人怎样的感情？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67267" name="Text Box 3"/>
          <p:cNvSpPr txBox="1"/>
          <p:nvPr/>
        </p:nvSpPr>
        <p:spPr>
          <a:xfrm>
            <a:off x="990600" y="1524000"/>
            <a:ext cx="7239000" cy="4111625"/>
          </a:xfrm>
          <a:prstGeom prst="rect">
            <a:avLst/>
          </a:prstGeom>
          <a:solidFill>
            <a:srgbClr val="CCECFF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　　　</a:t>
            </a:r>
            <a:r>
              <a:rPr lang="zh-CN" altLang="en-US" sz="4400" b="1">
                <a:solidFill>
                  <a:schemeClr val="folHlink"/>
                </a:solidFill>
                <a:latin typeface="Times New Roman" panose="02020603050405020304" pitchFamily="18" charset="0"/>
              </a:rPr>
              <a:t>这首诗运用优美抒情的语言，描述了自己回到母校康桥，在河中泛舟的所见、所思、所感，表达了自己对母校的眷恋和那如烟似波的离情别绪。</a:t>
            </a:r>
            <a:endParaRPr lang="zh-CN" altLang="en-US" sz="44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6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6" grpId="0"/>
      <p:bldP spid="2672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Text Box 2"/>
          <p:cNvSpPr txBox="1"/>
          <p:nvPr/>
        </p:nvSpPr>
        <p:spPr>
          <a:xfrm>
            <a:off x="1908175" y="549275"/>
            <a:ext cx="18716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表现手法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6" name="Text Box 3"/>
          <p:cNvSpPr txBox="1"/>
          <p:nvPr/>
        </p:nvSpPr>
        <p:spPr>
          <a:xfrm>
            <a:off x="2051050" y="1341438"/>
            <a:ext cx="6478588" cy="1735137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借景抒情，营造意境。诗人借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云彩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金柳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柔波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青荇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青草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星辉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等自然景物抒发感情，画面绚丽，意境鲜明。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7" name="AutoShape 4">
            <a:hlinkClick action="ppaction://hlinkshowjump?jump=firstslide"/>
          </p:cNvPr>
          <p:cNvSpPr/>
          <p:nvPr/>
        </p:nvSpPr>
        <p:spPr>
          <a:xfrm>
            <a:off x="7883525" y="6403975"/>
            <a:ext cx="1260475" cy="454025"/>
          </a:xfrm>
          <a:prstGeom prst="actionButtonBlank">
            <a:avLst/>
          </a:prstGeom>
          <a:solidFill>
            <a:schemeClr val="bg2"/>
          </a:solidFill>
          <a:ln w="12700" cap="flat" cmpd="sng">
            <a:solidFill>
              <a:srgbClr val="993300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回目录页</a:t>
            </a:r>
            <a:endParaRPr lang="zh-CN" altLang="en-US" sz="20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668338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提    示</a:t>
            </a:r>
            <a:endParaRPr kumimoji="0" lang="zh-CN" altLang="en-US" sz="28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9" name="AutoShape 6">
            <a:hlinkClick action="ppaction://noaction"/>
          </p:cNvPr>
          <p:cNvSpPr/>
          <p:nvPr/>
        </p:nvSpPr>
        <p:spPr>
          <a:xfrm>
            <a:off x="7885113" y="5684838"/>
            <a:ext cx="1258887" cy="454025"/>
          </a:xfrm>
          <a:prstGeom prst="actionButtonBlank">
            <a:avLst/>
          </a:prstGeom>
          <a:solidFill>
            <a:srgbClr val="666699"/>
          </a:solidFill>
          <a:ln w="12700" cap="flat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返回</a:t>
            </a:r>
            <a:endParaRPr lang="zh-CN" altLang="en-US" sz="20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2159000" y="3505200"/>
          <a:ext cx="4038600" cy="27797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2962275" imgH="2038350" progId="Paint.Picture">
                  <p:embed/>
                </p:oleObj>
              </mc:Choice>
              <mc:Fallback>
                <p:oleObj r:id="rId2" imgW="2962275" imgH="20383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59000" y="3505200"/>
                        <a:ext cx="4038600" cy="2779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Text Box 8"/>
          <p:cNvSpPr txBox="1"/>
          <p:nvPr/>
        </p:nvSpPr>
        <p:spPr>
          <a:xfrm>
            <a:off x="6308725" y="3886200"/>
            <a:ext cx="248285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仿宋_GB2312" pitchFamily="49" charset="-122"/>
                <a:ea typeface="仿宋_GB2312" pitchFamily="49" charset="-122"/>
              </a:rPr>
              <a:t>那河畔的金柳，</a:t>
            </a:r>
            <a:endParaRPr lang="zh-CN" altLang="en-US" sz="2000" b="1"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仿宋_GB2312" pitchFamily="49" charset="-122"/>
                <a:ea typeface="仿宋_GB2312" pitchFamily="49" charset="-122"/>
              </a:rPr>
              <a:t>  是夕阳中的新娘。</a:t>
            </a:r>
            <a:endParaRPr lang="zh-CN" altLang="en-US" sz="2000" b="1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2" descr="09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0"/>
            <a:ext cx="563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3"/>
          <p:cNvSpPr txBox="1"/>
          <p:nvPr/>
        </p:nvSpPr>
        <p:spPr>
          <a:xfrm>
            <a:off x="-3330575" y="381000"/>
            <a:ext cx="7064375" cy="6477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黑体" panose="02010609060101010101" pitchFamily="2" charset="-122"/>
              </a:rPr>
              <a:t>寻梦，撑一支长篙，</a:t>
            </a:r>
            <a:endParaRPr lang="zh-CN" altLang="en-US" sz="44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黑体" panose="02010609060101010101" pitchFamily="2" charset="-122"/>
              </a:rPr>
              <a:t>    向青草更青处漫溯；</a:t>
            </a:r>
            <a:endParaRPr lang="zh-CN" altLang="en-US" sz="44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黑体" panose="02010609060101010101" pitchFamily="2" charset="-122"/>
              </a:rPr>
              <a:t>满载一船星辉，</a:t>
            </a:r>
            <a:endParaRPr lang="zh-CN" altLang="en-US" sz="44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黑体" panose="02010609060101010101" pitchFamily="2" charset="-122"/>
              </a:rPr>
              <a:t>    在星辉斑斓里放歌！     </a:t>
            </a:r>
            <a:endParaRPr lang="zh-CN" altLang="en-US" sz="44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hecker/>
    <p:sndAc>
      <p:stSnd>
        <p:snd r:embed="rId3" name="chimes.wav"/>
      </p:stSnd>
    </p:sndAc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Text Box 2"/>
          <p:cNvSpPr txBox="1"/>
          <p:nvPr/>
        </p:nvSpPr>
        <p:spPr>
          <a:xfrm>
            <a:off x="2124075" y="1989138"/>
            <a:ext cx="3479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表达效果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67" name="Text Box 3"/>
          <p:cNvSpPr txBox="1"/>
          <p:nvPr/>
        </p:nvSpPr>
        <p:spPr>
          <a:xfrm>
            <a:off x="2124075" y="2708275"/>
            <a:ext cx="6478588" cy="1735138"/>
          </a:xfrm>
          <a:prstGeom prst="rect">
            <a:avLst/>
          </a:prstGeom>
          <a:solidFill>
            <a:srgbClr val="9999FF"/>
          </a:solidFill>
          <a:ln w="9525">
            <a:noFill/>
          </a:ln>
        </p:spPr>
        <p:txBody>
          <a:bodyPr/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构成一种参差错落、舒缓有致的节奏，营造了诗的形式美和音乐美。</a:t>
            </a:r>
            <a:endParaRPr lang="zh-CN" altLang="en-US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8" name="AutoShape 4">
            <a:hlinkClick action="ppaction://hlinkshowjump?jump=firstslide"/>
          </p:cNvPr>
          <p:cNvSpPr/>
          <p:nvPr/>
        </p:nvSpPr>
        <p:spPr>
          <a:xfrm>
            <a:off x="7883525" y="6403975"/>
            <a:ext cx="1260475" cy="454025"/>
          </a:xfrm>
          <a:prstGeom prst="actionButtonBlank">
            <a:avLst/>
          </a:prstGeom>
          <a:solidFill>
            <a:schemeClr val="bg2"/>
          </a:solidFill>
          <a:ln w="12700" cap="flat" cmpd="sng">
            <a:solidFill>
              <a:srgbClr val="993300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回目录页</a:t>
            </a:r>
            <a:endParaRPr lang="zh-CN" altLang="en-US" sz="20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668338" cy="259238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anchor="b" anchorCtr="1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提    示</a:t>
            </a:r>
            <a:endParaRPr kumimoji="0" lang="zh-CN" altLang="en-US" sz="28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6870" name="AutoShape 6">
            <a:hlinkClick action="ppaction://noaction"/>
          </p:cNvPr>
          <p:cNvSpPr/>
          <p:nvPr/>
        </p:nvSpPr>
        <p:spPr>
          <a:xfrm>
            <a:off x="7885113" y="5684838"/>
            <a:ext cx="1258887" cy="454025"/>
          </a:xfrm>
          <a:prstGeom prst="actionButtonBlank">
            <a:avLst/>
          </a:prstGeom>
          <a:solidFill>
            <a:srgbClr val="666699"/>
          </a:solidFill>
          <a:ln w="12700" cap="flat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返回</a:t>
            </a:r>
            <a:endParaRPr lang="zh-CN" altLang="en-US" sz="20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2971800" y="457200"/>
            <a:ext cx="3429000" cy="12065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1066800" y="2895600"/>
            <a:ext cx="7772400" cy="76200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sz="3600" b="1">
                <a:ea typeface="黑体" panose="02010609060101010101" pitchFamily="2" charset="-122"/>
              </a:rPr>
              <a:t>有感情地朗诵并背诵</a:t>
            </a:r>
            <a:r>
              <a:rPr lang="zh-CN" altLang="zh-CN" sz="3600" b="1"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ea typeface="黑体" panose="02010609060101010101" pitchFamily="2" charset="-122"/>
              </a:rPr>
              <a:t>再别康桥</a:t>
            </a:r>
            <a:r>
              <a:rPr lang="zh-CN" altLang="zh-CN" sz="3600" b="1">
                <a:ea typeface="黑体" panose="02010609060101010101" pitchFamily="2" charset="-122"/>
              </a:rPr>
              <a:t>》</a:t>
            </a:r>
            <a:r>
              <a:rPr lang="zh-CN" altLang="en-US" sz="3600" b="1">
                <a:ea typeface="黑体" panose="0201060906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7892" name="Rectangle 5"/>
          <p:cNvSpPr/>
          <p:nvPr/>
        </p:nvSpPr>
        <p:spPr>
          <a:xfrm>
            <a:off x="1143000" y="4419600"/>
            <a:ext cx="7772400" cy="7620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完成练习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7893" name="Picture 7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8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620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Picture 9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00" y="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Picture 10" descr="hehu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00" y="642620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98200" y="11277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5" descr="剑桥大学背景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813" y="3068638"/>
            <a:ext cx="4572000" cy="3057525"/>
          </a:xfrm>
        </p:spPr>
      </p:pic>
      <p:pic>
        <p:nvPicPr>
          <p:cNvPr id="9219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620713"/>
            <a:ext cx="4030663" cy="211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4" descr="英国大学建筑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8175" y="1773238"/>
            <a:ext cx="5715000" cy="3810000"/>
          </a:xfr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7" name="Text Box 2"/>
          <p:cNvSpPr txBox="1"/>
          <p:nvPr/>
        </p:nvSpPr>
        <p:spPr>
          <a:xfrm>
            <a:off x="4678363" y="719138"/>
            <a:ext cx="3959225" cy="55784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/>
          <a:p>
            <a:pPr algn="just"/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    徐志摩（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1896-1931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），原名徐章</a:t>
            </a:r>
            <a:r>
              <a:rPr lang="zh-CN" altLang="en-US" sz="2000" b="1">
                <a:solidFill>
                  <a:srgbClr val="663300"/>
                </a:solidFill>
                <a:latin typeface="宋体" panose="02010600030101010101" pitchFamily="2" charset="-122"/>
              </a:rPr>
              <a:t>垿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，浙江海宁人。现代诗人、散文家。早年留学欧美，深受资产阶级民主、自由和个性解放思想的影响，形成独特的人生观：追求爱、自由和理想的美。 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1922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年回国后，历任北京大学 、清华大学教授。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1923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年参与发起成立新月社。有诗集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志摩的诗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翡冷翠的一夜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猛虎集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等。其诗语言清新，韵律和谐，比喻新奇，想象丰富，意境优美，并追求艺术形式的整饬、华美，具有鲜明的艺术个性。他的散文也自成一格，著有散文集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落叶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巴黎的鳞爪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自剖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等。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1931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月因飞机失事遇难。</a:t>
            </a:r>
            <a:endParaRPr lang="zh-CN" altLang="en-US" sz="20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/>
            <a:endParaRPr lang="zh-CN" altLang="en-US" sz="20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323850" y="685800"/>
            <a:ext cx="728663" cy="2887663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作 者 介 绍</a:t>
            </a:r>
            <a:endParaRPr kumimoji="0" lang="zh-CN" altLang="en-US" sz="3200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1600200" y="2057400"/>
          <a:ext cx="2600325" cy="3886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2600325" imgH="3886200" progId="Paint.Picture">
                  <p:embed/>
                </p:oleObj>
              </mc:Choice>
              <mc:Fallback>
                <p:oleObj r:id="rId2" imgW="2600325" imgH="388620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0200" y="2057400"/>
                        <a:ext cx="2600325" cy="388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590800" y="0"/>
            <a:ext cx="3352800" cy="9906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endParaRPr lang="zh-CN" altLang="en-US"/>
          </a:p>
        </p:txBody>
      </p:sp>
      <p:sp>
        <p:nvSpPr>
          <p:cNvPr id="234501" name="Text Box 5"/>
          <p:cNvSpPr txBox="1">
            <a:spLocks noChangeArrowheads="1"/>
          </p:cNvSpPr>
          <p:nvPr/>
        </p:nvSpPr>
        <p:spPr bwMode="auto">
          <a:xfrm>
            <a:off x="609600" y="914400"/>
            <a:ext cx="7966075" cy="5514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徐志摩在中国新诗史上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是位毁誉不一的诗人。</a:t>
            </a:r>
            <a:r>
              <a:rPr kumimoji="0" lang="zh-CN" altLang="zh-CN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1918</a:t>
            </a:r>
            <a:endParaRPr kumimoji="0" lang="zh-CN" altLang="zh-CN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年到</a:t>
            </a:r>
            <a:r>
              <a:rPr kumimoji="0" lang="zh-CN" altLang="zh-CN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1928</a:t>
            </a: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年，他三次旅欧，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在英国伦敦剑桥大学研究英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国文学时，曾在康桥河里划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船，在康桥上漫步，陶醉在美丽的大自然怀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抱中。代表诗集《志摩的诗》、《翡冷翠的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一夜》、《猛虎集》，代表诗作</a:t>
            </a:r>
            <a:r>
              <a:rPr kumimoji="0" lang="zh-CN" altLang="zh-CN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再别康桥》、《偶然》、《云游》等， </a:t>
            </a:r>
            <a:r>
              <a:rPr kumimoji="0" lang="zh-CN" altLang="zh-CN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再别康桥》是徐志摩最重要的代表作，是使诗人获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得巨大声誉的诗作。</a:t>
            </a:r>
            <a:endParaRPr kumimoji="0" lang="zh-CN" altLang="en-US" sz="32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4505" name="Picture 9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5867400" y="228600"/>
            <a:ext cx="2514600" cy="32004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1269" name="Picture 10" descr="hehu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11" descr="hehu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620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12" descr="hehu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00" y="0"/>
            <a:ext cx="4445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13" descr="hehu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00" y="6426200"/>
            <a:ext cx="444500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0098" name="Text Box 2"/>
          <p:cNvSpPr txBox="1"/>
          <p:nvPr/>
        </p:nvSpPr>
        <p:spPr>
          <a:xfrm>
            <a:off x="381000" y="193675"/>
            <a:ext cx="8534400" cy="5953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　　徐志摩生于富商家庭，中学与郁达夫同班，1916年考入北京大学，并于同年应父命与年仅16岁的张幼仪成婚。1918年赴美国留学，1920年赴英国留学，就读于剑桥大学，攻读博士学位。其间徐志摩于婚外爱恋林徽英，并于1922年3月与元配夫人张幼仪离婚，同年8年离别剑桥起程回国。历任北京大学，清华大学教授。经常发表诗作。1923年与胡适等成立新月社，为主要成员。1924年印度大诗人泰戈尔访华，徐志摩任翻译，后随泰戈尔漫游欧洲。同年认识有夫之妇陆小曼并相恋。1926年10月与陆小曼结婚。1927年在上海光华大学任教授。1930年秋，应胡适之邀，到北京大学任教授。在此期间，徐志摩为了生计，往返于北平和上海之间疲于奔命，但仍旧难以满足早已移情别恋的陆小曼。只是碍于旧情与面子，不好再次离异。他陷入深深的痛苦中。1931年11月19日，从南京乘飞机去北平，途中飞机失事，不幸遇难，死于泰山脚下，时年35岁。</a:t>
            </a:r>
            <a:endParaRPr lang="en-US" altLang="zh-CN" sz="26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9074" name="Text Box 2"/>
          <p:cNvSpPr txBox="1"/>
          <p:nvPr/>
        </p:nvSpPr>
        <p:spPr>
          <a:xfrm>
            <a:off x="381000" y="1447800"/>
            <a:ext cx="8534400" cy="31750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　　作为中国现代文学史上著名的资产阶级绅士诗人，徐志摩可以说是新诗的诗魂，人称诗哲，诗圣并不过分，他的新诗可堪千古绝唱，他的行为与品格同样受到同人、朋友、学生的赞赏与爱戴，他对爱情的执著追求虽为文坛风流佳话，亦留有诸多遗憾，他那天真无邪，崇尚自由、平等、博爱的人道主义情怀，追求人生真谛的精神是惊天地、泣鬼神的。难怪这位英年早逝的文坛巨星噩耗传来，震惊了海内外，胡适连呼：“天才横死，损失的是中国文学。”</a:t>
            </a:r>
            <a:endParaRPr lang="en-US" altLang="zh-CN" sz="26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Class%20meeting_report[1]">
  <a:themeElements>
    <a:clrScheme name="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0066"/>
      </a:hlink>
      <a:folHlink>
        <a:srgbClr val="FF0000"/>
      </a:folHlink>
    </a:clrScheme>
    <a:fontScheme name="Class%20meeting_report[1]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lass%20meeting_report[1]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%20meeting_report[1]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%20meeting_report[1]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%20meeting_report[1]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%20meeting_report[1]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%20meeting_report[1]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148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9">
      <vt:lpstr>Arial</vt:lpstr>
      <vt:lpstr>Times New Roman</vt:lpstr>
      <vt:lpstr>宋体</vt:lpstr>
      <vt:lpstr>Symbol</vt:lpstr>
      <vt:lpstr>Calibri</vt:lpstr>
      <vt:lpstr>隶书</vt:lpstr>
      <vt:lpstr>方正姚体</vt:lpstr>
      <vt:lpstr>楷体_GB2312</vt:lpstr>
      <vt:lpstr>黑体</vt:lpstr>
      <vt:lpstr>华文细黑</vt:lpstr>
      <vt:lpstr>华文行楷</vt:lpstr>
      <vt:lpstr>华文新魏</vt:lpstr>
      <vt:lpstr>仿宋_GB2312</vt:lpstr>
      <vt:lpstr>Class%20meeting_report[1]</vt:lpstr>
      <vt:lpstr>PowerPoint Presentation</vt:lpstr>
      <vt:lpstr>PowerPoint Presentation</vt:lpstr>
      <vt:lpstr>英国剑桥大学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二、诗人对大自然是怎样的态度？表达了对母校怎样的感情？</vt:lpstr>
      <vt:lpstr>三、这首诗的开头和结尾反复使用叠词“轻轻的”“悄悄的”，这表现了诗人怎样的心情？</vt:lpstr>
      <vt:lpstr>三个“轻轻的”、两个“悄悄的”，有何作用？</vt:lpstr>
      <vt:lpstr>PowerPoint Presentation</vt:lpstr>
      <vt:lpstr>PowerPoint Presentation</vt:lpstr>
      <vt:lpstr>PowerPoint Presentation</vt:lpstr>
      <vt:lpstr>诗人陶醉在康桥的优美里，不禁在星辉斑斓里放歌，可接下来的诗意却一转， “我不能放歌” 诗人选择了沉默，这是为什么？</vt:lpstr>
      <vt:lpstr>不带走一片云彩，说明什么？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课后作业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2021-12-15T14:44:24.366</cp:lastPrinted>
  <dcterms:created xsi:type="dcterms:W3CDTF">2021-12-15T14:44:24Z</dcterms:created>
  <dcterms:modified xsi:type="dcterms:W3CDTF">2021-12-15T06:44:25Z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