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7" r:id="rId6"/>
  </p:sldMasterIdLst>
  <p:notesMasterIdLst>
    <p:notesMasterId r:id="rId9"/>
  </p:notesMasterIdLst>
  <p:sldIdLst>
    <p:sldId id="409" r:id="rId7"/>
    <p:sldId id="411" r:id="rId8"/>
    <p:sldId id="413" r:id="rId10"/>
    <p:sldId id="414" r:id="rId11"/>
    <p:sldId id="418" r:id="rId12"/>
    <p:sldId id="419" r:id="rId13"/>
    <p:sldId id="417" r:id="rId14"/>
    <p:sldId id="420" r:id="rId15"/>
    <p:sldId id="422" r:id="rId16"/>
    <p:sldId id="423" r:id="rId17"/>
    <p:sldId id="428" r:id="rId18"/>
    <p:sldId id="424" r:id="rId19"/>
    <p:sldId id="425" r:id="rId20"/>
    <p:sldId id="435" r:id="rId21"/>
    <p:sldId id="415" r:id="rId22"/>
    <p:sldId id="442" r:id="rId23"/>
    <p:sldId id="429" r:id="rId24"/>
    <p:sldId id="430" r:id="rId25"/>
    <p:sldId id="431" r:id="rId26"/>
    <p:sldId id="432" r:id="rId27"/>
    <p:sldId id="426" r:id="rId28"/>
    <p:sldId id="439" r:id="rId29"/>
    <p:sldId id="440" r:id="rId30"/>
    <p:sldId id="437" r:id="rId31"/>
    <p:sldId id="455" r:id="rId32"/>
    <p:sldId id="412" r:id="rId33"/>
    <p:sldId id="441" r:id="rId34"/>
    <p:sldId id="443" r:id="rId35"/>
    <p:sldId id="444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0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7106" name="幻灯片图像占位符 3440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7107" name="文本占位符 34406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/>
            <a:r>
              <a:rPr lang="en-US" altLang="zh-CN"/>
              <a:t>ī</a:t>
            </a:r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2" name="幻灯片图像占位符 2641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7043" name="文本占位符 264194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914400" y="2286118"/>
            <a:ext cx="10363200" cy="114305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828800" y="3886400"/>
            <a:ext cx="8534400" cy="17526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02167" y="6245546"/>
            <a:ext cx="3052233" cy="47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546"/>
            <a:ext cx="3860800" cy="47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546"/>
            <a:ext cx="3052233" cy="47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26"/>
            <a:ext cx="10515600" cy="285288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99"/>
            <a:ext cx="10515600" cy="150026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98"/>
            <a:ext cx="5579957" cy="41943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98"/>
            <a:ext cx="5579957" cy="41943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44"/>
            <a:ext cx="10515600" cy="13256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530"/>
            <a:ext cx="4873575" cy="82395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3835" indent="0">
              <a:buNone/>
              <a:defRPr sz="13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516"/>
            <a:ext cx="4873575" cy="35244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530"/>
            <a:ext cx="4897576" cy="82395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3835" indent="0">
              <a:buNone/>
              <a:defRPr sz="13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516"/>
            <a:ext cx="4897576" cy="35244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24"/>
            <a:ext cx="3932237" cy="160028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75"/>
            <a:ext cx="6172200" cy="487387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506"/>
            <a:ext cx="3932237" cy="381178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300" indent="0">
              <a:buNone/>
              <a:defRPr sz="755"/>
            </a:lvl8pPr>
            <a:lvl9pPr marL="2743835" indent="0">
              <a:buNone/>
              <a:defRPr sz="7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24"/>
            <a:ext cx="4165349" cy="160028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25"/>
            <a:ext cx="6172200" cy="540412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506"/>
            <a:ext cx="4165349" cy="381178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5"/>
            </a:lvl2pPr>
            <a:lvl3pPr marL="685800" indent="0">
              <a:buNone/>
              <a:defRPr sz="1200"/>
            </a:lvl3pPr>
            <a:lvl4pPr marL="1028700" indent="0">
              <a:buNone/>
              <a:defRPr sz="1055"/>
            </a:lvl4pPr>
            <a:lvl5pPr marL="1371600" indent="0">
              <a:buNone/>
              <a:defRPr sz="1055"/>
            </a:lvl5pPr>
            <a:lvl6pPr marL="1714500" indent="0">
              <a:buNone/>
              <a:defRPr sz="1055"/>
            </a:lvl6pPr>
            <a:lvl7pPr marL="2057400" indent="0">
              <a:buNone/>
              <a:defRPr sz="1055"/>
            </a:lvl7pPr>
            <a:lvl8pPr marL="2400300" indent="0">
              <a:buNone/>
              <a:defRPr sz="1055"/>
            </a:lvl8pPr>
            <a:lvl9pPr marL="274383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31"/>
            <a:ext cx="2846917" cy="548985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31"/>
            <a:ext cx="8375712" cy="548985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60"/>
            <a:ext cx="9144000" cy="2388017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668"/>
            <a:ext cx="9144000" cy="1656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5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003"/>
            <a:ext cx="10972800" cy="11432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480"/>
            <a:ext cx="10972800" cy="4527072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037"/>
            <a:ext cx="10515600" cy="2853236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90265"/>
            <a:ext cx="10515600" cy="15004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003"/>
            <a:ext cx="10972800" cy="11432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944"/>
            <a:ext cx="5181600" cy="435209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944"/>
            <a:ext cx="5181600" cy="4352099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89"/>
            <a:ext cx="10515600" cy="132579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749"/>
            <a:ext cx="4873575" cy="824056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3835" indent="0">
              <a:buNone/>
              <a:defRPr sz="135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845"/>
            <a:ext cx="4873575" cy="35249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749"/>
            <a:ext cx="4897576" cy="824056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3835" indent="0">
              <a:buNone/>
              <a:defRPr sz="135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845"/>
            <a:ext cx="4897576" cy="35249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003"/>
            <a:ext cx="10972800" cy="11432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80"/>
            <a:ext cx="3932237" cy="160048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97"/>
            <a:ext cx="6172200" cy="487447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760"/>
            <a:ext cx="3932237" cy="38122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300" indent="0">
              <a:buNone/>
              <a:defRPr sz="755"/>
            </a:lvl8pPr>
            <a:lvl9pPr marL="2743835" indent="0">
              <a:buNone/>
              <a:defRPr sz="75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80"/>
            <a:ext cx="4165349" cy="160048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81"/>
            <a:ext cx="6172200" cy="54047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760"/>
            <a:ext cx="4165349" cy="38122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5"/>
            </a:lvl2pPr>
            <a:lvl3pPr marL="685800" indent="0">
              <a:buNone/>
              <a:defRPr sz="1200"/>
            </a:lvl3pPr>
            <a:lvl4pPr marL="1028700" indent="0">
              <a:buNone/>
              <a:defRPr sz="1055"/>
            </a:lvl4pPr>
            <a:lvl5pPr marL="1371600" indent="0">
              <a:buNone/>
              <a:defRPr sz="1055"/>
            </a:lvl5pPr>
            <a:lvl6pPr marL="1714500" indent="0">
              <a:buNone/>
              <a:defRPr sz="1055"/>
            </a:lvl6pPr>
            <a:lvl7pPr marL="2057400" indent="0">
              <a:buNone/>
              <a:defRPr sz="1055"/>
            </a:lvl7pPr>
            <a:lvl8pPr marL="2400300" indent="0">
              <a:buNone/>
              <a:defRPr sz="1055"/>
            </a:lvl8pPr>
            <a:lvl9pPr marL="2743835" indent="0">
              <a:buNone/>
              <a:defRPr sz="1055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003"/>
            <a:ext cx="10972800" cy="11432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480"/>
            <a:ext cx="10972800" cy="4527072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89"/>
            <a:ext cx="2628900" cy="581285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89"/>
            <a:ext cx="7734300" cy="581285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5" Type="http://schemas.openxmlformats.org/officeDocument/2006/relationships/theme" Target="../theme/theme4.xml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8" Type="http://schemas.openxmlformats.org/officeDocument/2006/relationships/theme" Target="../theme/theme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402167" y="609631"/>
            <a:ext cx="11387667" cy="114305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 idx="1"/>
          </p:nvPr>
        </p:nvSpPr>
        <p:spPr>
          <a:xfrm>
            <a:off x="402167" y="1905098"/>
            <a:ext cx="11387667" cy="419439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02167" y="6245546"/>
            <a:ext cx="3052233" cy="476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546"/>
            <a:ext cx="3860800" cy="476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546"/>
            <a:ext cx="3052233" cy="476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835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1035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8235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2289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290"/>
          <p:cNvSpPr>
            <a:spLocks noGrp="1"/>
          </p:cNvSpPr>
          <p:nvPr>
            <p:ph type="body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92" name="日期占位符 12291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2293" name="页脚占位符 12292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2294" name="灯片编号占位符 12293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4584" descr="2"/>
          <p:cNvPicPr>
            <a:picLocks noChangeAspect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584" y="6309784"/>
            <a:ext cx="958849" cy="54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文本框 24585"/>
          <p:cNvSpPr txBox="1"/>
          <p:nvPr userDrawn="1"/>
        </p:nvSpPr>
        <p:spPr>
          <a:xfrm>
            <a:off x="7691967" y="6415617"/>
            <a:ext cx="3987800" cy="4203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0"/>
              </a:spcBef>
            </a:pPr>
            <a:r>
              <a:rPr lang="zh-CN" altLang="en-US" sz="2135" b="1" dirty="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湖南省长沙市一中卫星远程学校</a:t>
            </a:r>
            <a:endParaRPr lang="zh-CN" altLang="en-US" sz="2135" b="1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638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s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835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1035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8235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audio" Target="../media/audio8.wav"/><Relationship Id="rId7" Type="http://schemas.openxmlformats.org/officeDocument/2006/relationships/audio" Target="../media/audio7.wav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0" Type="http://schemas.openxmlformats.org/officeDocument/2006/relationships/notesSlide" Target="../notesSlides/notesSlide4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tags" Target="../tags/tag1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tags" Target="../tags/tag1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006475" y="1459865"/>
            <a:ext cx="9799320" cy="987425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p>
            <a:r>
              <a:rPr lang="zh-CN" altLang="zh-CN"/>
              <a:t>第八单元文言文复习</a:t>
            </a:r>
            <a:endParaRPr lang="zh-CN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8844915" y="3754755"/>
            <a:ext cx="1408430" cy="14452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pPr algn="dist"/>
            <a:r>
              <a:rPr lang="zh-CN" altLang="en-US" sz="44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直击</a:t>
            </a:r>
            <a:endParaRPr lang="zh-CN" altLang="en-US" sz="44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dist"/>
            <a:r>
              <a:rPr lang="zh-CN" altLang="en-US" sz="44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考点</a:t>
            </a:r>
            <a:endParaRPr lang="zh-CN" altLang="en-US" sz="44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5058" name="文本框 342018"/>
          <p:cNvSpPr txBox="1"/>
          <p:nvPr/>
        </p:nvSpPr>
        <p:spPr>
          <a:xfrm>
            <a:off x="638810" y="1228725"/>
            <a:ext cx="10694035" cy="396938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杜牧，字牧之，有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樊川文集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他不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但是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晚唐时期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的杰出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，也是那个时期著名的“文赋”和古文大家。诗歌方面，人称为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“小杜”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，与李商隐并称为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“小李杜”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。古文方面，多为针砭时事的作品。在赋这种文体由骈骊趋向散文化的进程中作出了卓越的贡献，在“唐宋古文运动”中自觉的用古文的写作方法作赋，形成了区别于“汉赋”、“骈赋”和 “律赋”的独特文体“文赋”。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阿房宫赋</a:t>
            </a: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历来被人们视为“文赋”的开先河之作，典范之作。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63170" name="矩形 263169"/>
          <p:cNvSpPr/>
          <p:nvPr/>
        </p:nvSpPr>
        <p:spPr>
          <a:xfrm>
            <a:off x="1847850" y="1484313"/>
            <a:ext cx="719138" cy="25542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1" name="文本框 263170"/>
          <p:cNvSpPr txBox="1"/>
          <p:nvPr/>
        </p:nvSpPr>
        <p:spPr>
          <a:xfrm>
            <a:off x="1843405" y="1628775"/>
            <a:ext cx="798195" cy="25923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阿房宫赋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3172" name="椭圆 263171"/>
          <p:cNvSpPr/>
          <p:nvPr/>
        </p:nvSpPr>
        <p:spPr>
          <a:xfrm>
            <a:off x="1774825" y="4292600"/>
            <a:ext cx="936625" cy="2060575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杜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牧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3" name="右箭头标注 263172"/>
          <p:cNvSpPr/>
          <p:nvPr/>
        </p:nvSpPr>
        <p:spPr>
          <a:xfrm>
            <a:off x="2895600" y="228600"/>
            <a:ext cx="1152525" cy="1512888"/>
          </a:xfrm>
          <a:prstGeom prst="rightArrowCallout">
            <a:avLst>
              <a:gd name="adj1" fmla="val 32816"/>
              <a:gd name="adj2" fmla="val 32816"/>
              <a:gd name="adj3" fmla="val 16662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4" name="矩形 263173"/>
          <p:cNvSpPr/>
          <p:nvPr/>
        </p:nvSpPr>
        <p:spPr>
          <a:xfrm>
            <a:off x="4151313" y="260350"/>
            <a:ext cx="3024187" cy="15128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剽掠其人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（建宫宇）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3175" name="右箭头 263174"/>
          <p:cNvSpPr/>
          <p:nvPr/>
        </p:nvSpPr>
        <p:spPr>
          <a:xfrm>
            <a:off x="7248525" y="692150"/>
            <a:ext cx="647700" cy="719138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6" name="流程图: 可选过程 263175"/>
          <p:cNvSpPr/>
          <p:nvPr/>
        </p:nvSpPr>
        <p:spPr>
          <a:xfrm>
            <a:off x="8212138" y="523875"/>
            <a:ext cx="2455862" cy="1008063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自灭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7" name="右箭头标注 263176"/>
          <p:cNvSpPr/>
          <p:nvPr/>
        </p:nvSpPr>
        <p:spPr>
          <a:xfrm>
            <a:off x="2913063" y="2205038"/>
            <a:ext cx="1152525" cy="1511300"/>
          </a:xfrm>
          <a:prstGeom prst="rightArrowCallout">
            <a:avLst>
              <a:gd name="adj1" fmla="val 32782"/>
              <a:gd name="adj2" fmla="val 32782"/>
              <a:gd name="adj3" fmla="val 16662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8" name="文本框 263177"/>
          <p:cNvSpPr txBox="1"/>
          <p:nvPr/>
        </p:nvSpPr>
        <p:spPr>
          <a:xfrm>
            <a:off x="2924175" y="2420938"/>
            <a:ext cx="736600" cy="11525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秦朝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79" name="文本框 263178"/>
          <p:cNvSpPr txBox="1"/>
          <p:nvPr/>
        </p:nvSpPr>
        <p:spPr>
          <a:xfrm>
            <a:off x="2924175" y="476250"/>
            <a:ext cx="736600" cy="10795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六国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80" name="矩形 263179"/>
          <p:cNvSpPr/>
          <p:nvPr/>
        </p:nvSpPr>
        <p:spPr>
          <a:xfrm>
            <a:off x="4151313" y="2205038"/>
            <a:ext cx="3054350" cy="15843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不爱六国之人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（阿房宫）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3181" name="右箭头 263180"/>
          <p:cNvSpPr/>
          <p:nvPr/>
        </p:nvSpPr>
        <p:spPr>
          <a:xfrm>
            <a:off x="7248525" y="2708275"/>
            <a:ext cx="746125" cy="647700"/>
          </a:xfrm>
          <a:prstGeom prst="rightArrow">
            <a:avLst>
              <a:gd name="adj1" fmla="val 50000"/>
              <a:gd name="adj2" fmla="val 28793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82" name="圆角矩形 263181"/>
          <p:cNvSpPr/>
          <p:nvPr/>
        </p:nvSpPr>
        <p:spPr>
          <a:xfrm>
            <a:off x="8094663" y="2420938"/>
            <a:ext cx="2573337" cy="10810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自族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83" name="右箭头标注 263182"/>
          <p:cNvSpPr/>
          <p:nvPr/>
        </p:nvSpPr>
        <p:spPr>
          <a:xfrm>
            <a:off x="2855913" y="4365625"/>
            <a:ext cx="1223962" cy="2016125"/>
          </a:xfrm>
          <a:prstGeom prst="rightArrowCallout">
            <a:avLst>
              <a:gd name="adj1" fmla="val 41180"/>
              <a:gd name="adj2" fmla="val 41180"/>
              <a:gd name="adj3" fmla="val 16662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84" name="文本框 263183"/>
          <p:cNvSpPr txBox="1"/>
          <p:nvPr/>
        </p:nvSpPr>
        <p:spPr>
          <a:xfrm>
            <a:off x="2852738" y="4392613"/>
            <a:ext cx="736600" cy="220503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唐  宝历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85" name="矩形 263184"/>
          <p:cNvSpPr/>
          <p:nvPr/>
        </p:nvSpPr>
        <p:spPr>
          <a:xfrm>
            <a:off x="4079875" y="4652963"/>
            <a:ext cx="3455988" cy="15128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大起宫室 广声色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（哀之而不鉴之）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3186" name="右箭头 263185"/>
          <p:cNvSpPr/>
          <p:nvPr/>
        </p:nvSpPr>
        <p:spPr>
          <a:xfrm>
            <a:off x="7535863" y="5157788"/>
            <a:ext cx="576262" cy="576262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3187" name="流程图: 可选过程 263186"/>
          <p:cNvSpPr/>
          <p:nvPr/>
        </p:nvSpPr>
        <p:spPr>
          <a:xfrm>
            <a:off x="8112125" y="4868863"/>
            <a:ext cx="2555875" cy="1152525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自取灭亡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3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26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263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6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26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263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63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263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263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1" dur="2000"/>
                                        <p:tgtEl>
                                          <p:spTgt spid="263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26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9" dur="2000"/>
                                        <p:tgtEl>
                                          <p:spTgt spid="263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26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6" dur="2000"/>
                                        <p:tgtEl>
                                          <p:spTgt spid="26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0" grpId="0" bldLvl="0" animBg="1"/>
      <p:bldP spid="263171" grpId="0"/>
      <p:bldP spid="263172" grpId="0" bldLvl="0" animBg="1"/>
      <p:bldP spid="263173" grpId="0" bldLvl="0" animBg="1"/>
      <p:bldP spid="263174" grpId="0" bldLvl="0" animBg="1"/>
      <p:bldP spid="263176" grpId="0" bldLvl="0" animBg="1"/>
      <p:bldP spid="263178" grpId="0"/>
      <p:bldP spid="263179" grpId="0"/>
      <p:bldP spid="263180" grpId="0" bldLvl="0" animBg="1"/>
      <p:bldP spid="263182" grpId="0" bldLvl="0" animBg="1"/>
      <p:bldP spid="263184" grpId="0"/>
      <p:bldP spid="263185" grpId="0" bldLvl="0" animBg="1"/>
      <p:bldP spid="26318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145" name="矩形 4111"/>
          <p:cNvSpPr/>
          <p:nvPr/>
        </p:nvSpPr>
        <p:spPr>
          <a:xfrm>
            <a:off x="459317" y="1761067"/>
            <a:ext cx="11449049" cy="41979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335" b="1" dirty="0">
                <a:latin typeface="黑体" panose="02010609060101010101" pitchFamily="2" charset="-122"/>
                <a:ea typeface="黑体" panose="02010609060101010101" pitchFamily="2" charset="-122"/>
              </a:rPr>
              <a:t>论：是散文的一种，以论证为主，其特点是善于说理。“六国论”在这里是一个省略式短语，实际应是“六国破灭之论”。文章旨在分析六国失败的原因，借古讽今。</a:t>
            </a:r>
            <a:endParaRPr lang="zh-CN" altLang="en-US" sz="53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6" name="矩形 4114"/>
          <p:cNvSpPr/>
          <p:nvPr/>
        </p:nvSpPr>
        <p:spPr>
          <a:xfrm>
            <a:off x="287867" y="1490133"/>
            <a:ext cx="11328400" cy="476673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121" name="文本框 108547"/>
          <p:cNvSpPr txBox="1"/>
          <p:nvPr/>
        </p:nvSpPr>
        <p:spPr>
          <a:xfrm>
            <a:off x="609600" y="1092200"/>
            <a:ext cx="10668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文本框 108548"/>
          <p:cNvSpPr txBox="1"/>
          <p:nvPr/>
        </p:nvSpPr>
        <p:spPr>
          <a:xfrm>
            <a:off x="334433" y="1437217"/>
            <a:ext cx="7681384" cy="51828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30000"/>
              </a:spcBef>
            </a:pP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苏洵，字明允，宋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朝眉山人，散文家。与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其子苏轼、苏辙并称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“三苏”，同为“唐宋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八大家”中的散文家。</a:t>
            </a:r>
            <a:endParaRPr lang="zh-CN" altLang="en-US" sz="5335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3" name="图片 10855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2517" y="135467"/>
            <a:ext cx="3767667" cy="50228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108552"/>
          <p:cNvSpPr/>
          <p:nvPr/>
        </p:nvSpPr>
        <p:spPr>
          <a:xfrm>
            <a:off x="8113184" y="5156200"/>
            <a:ext cx="3937000" cy="1404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265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苏洵</a:t>
            </a:r>
            <a:endParaRPr lang="zh-CN" altLang="en-US" sz="4265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en-US" altLang="zh-CN" sz="4265" b="1">
                <a:latin typeface="Times New Roman" panose="02020603050405020304" pitchFamily="18" charset="0"/>
                <a:ea typeface="黑体" panose="02010609060101010101" pitchFamily="2" charset="-122"/>
              </a:rPr>
              <a:t>(1009—1066)</a:t>
            </a:r>
            <a:endParaRPr lang="en-US" altLang="zh-CN" sz="4265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125" name="图片 1085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84" y="-63500"/>
            <a:ext cx="6235700" cy="109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矩形 108554"/>
          <p:cNvSpPr/>
          <p:nvPr/>
        </p:nvSpPr>
        <p:spPr>
          <a:xfrm>
            <a:off x="143933" y="1316567"/>
            <a:ext cx="7871884" cy="537633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7267" name="文本框 267266"/>
          <p:cNvSpPr txBox="1"/>
          <p:nvPr/>
        </p:nvSpPr>
        <p:spPr>
          <a:xfrm>
            <a:off x="1044998" y="165100"/>
            <a:ext cx="1003935" cy="6529917"/>
          </a:xfrm>
          <a:prstGeom prst="rect">
            <a:avLst/>
          </a:prstGeom>
          <a:noFill/>
          <a:ln w="9525" cap="flat" cmpd="sng">
            <a:solidFill>
              <a:srgbClr val="00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pPr>
              <a:spcBef>
                <a:spcPct val="0"/>
              </a:spcBef>
            </a:pPr>
            <a:r>
              <a:rPr lang="en-US" altLang="zh-CN" sz="5335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六国破灭， 弊 在 赂 秦</a:t>
            </a:r>
            <a:endParaRPr lang="zh-CN" altLang="en-US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68" name="左大括号 267267"/>
          <p:cNvSpPr/>
          <p:nvPr/>
        </p:nvSpPr>
        <p:spPr>
          <a:xfrm>
            <a:off x="2048933" y="675217"/>
            <a:ext cx="287867" cy="5856816"/>
          </a:xfrm>
          <a:prstGeom prst="leftBrace">
            <a:avLst>
              <a:gd name="adj1" fmla="val 169358"/>
              <a:gd name="adj2" fmla="val 50000"/>
            </a:avLst>
          </a:pr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69" name="文本框 267268"/>
          <p:cNvSpPr txBox="1"/>
          <p:nvPr/>
        </p:nvSpPr>
        <p:spPr>
          <a:xfrm>
            <a:off x="2588896" y="165100"/>
            <a:ext cx="757555" cy="254423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735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 秦 力 亏</a:t>
            </a:r>
            <a:endParaRPr lang="zh-CN" altLang="en-US" sz="3735" b="1" dirty="0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7270" name="文本框 267269"/>
          <p:cNvSpPr txBox="1"/>
          <p:nvPr/>
        </p:nvSpPr>
        <p:spPr>
          <a:xfrm>
            <a:off x="2694729" y="3073400"/>
            <a:ext cx="757555" cy="342963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735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不赂者以赂者丧</a:t>
            </a:r>
            <a:endParaRPr lang="zh-CN" altLang="en-US" sz="3735" b="1" dirty="0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7271" name="燕尾形箭头 267270"/>
          <p:cNvSpPr/>
          <p:nvPr/>
        </p:nvSpPr>
        <p:spPr>
          <a:xfrm>
            <a:off x="3600451" y="1701800"/>
            <a:ext cx="1020233" cy="452967"/>
          </a:xfrm>
          <a:prstGeom prst="notchedRightArrow">
            <a:avLst>
              <a:gd name="adj1" fmla="val 50000"/>
              <a:gd name="adj2" fmla="val 56287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72" name="燕尾形箭头 267271"/>
          <p:cNvSpPr/>
          <p:nvPr/>
        </p:nvSpPr>
        <p:spPr>
          <a:xfrm>
            <a:off x="3503084" y="5541433"/>
            <a:ext cx="1054100" cy="478367"/>
          </a:xfrm>
          <a:prstGeom prst="notchedRightArrow">
            <a:avLst>
              <a:gd name="adj1" fmla="val 50000"/>
              <a:gd name="adj2" fmla="val 55068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73" name="左大括号 267272"/>
          <p:cNvSpPr/>
          <p:nvPr/>
        </p:nvSpPr>
        <p:spPr>
          <a:xfrm>
            <a:off x="4751917" y="933451"/>
            <a:ext cx="192616" cy="1919816"/>
          </a:xfrm>
          <a:prstGeom prst="leftBrace">
            <a:avLst>
              <a:gd name="adj1" fmla="val 82966"/>
              <a:gd name="adj2" fmla="val 50000"/>
            </a:avLst>
          </a:pr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74" name="文本框 267273"/>
          <p:cNvSpPr txBox="1"/>
          <p:nvPr/>
        </p:nvSpPr>
        <p:spPr>
          <a:xfrm>
            <a:off x="5232400" y="740833"/>
            <a:ext cx="2400300" cy="6661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en-US" altLang="zh-CN" sz="3735" b="1" dirty="0">
                <a:solidFill>
                  <a:srgbClr val="01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735" b="1" dirty="0">
                <a:solidFill>
                  <a:srgbClr val="010000"/>
                </a:solidFill>
                <a:latin typeface="Times New Roman" panose="02020603050405020304" pitchFamily="18" charset="0"/>
                <a:ea typeface="楷体_GB2312" pitchFamily="49" charset="-122"/>
              </a:rPr>
              <a:t>得与失</a:t>
            </a:r>
            <a:endParaRPr lang="zh-CN" altLang="en-US" sz="3735" b="1">
              <a:solidFill>
                <a:srgbClr val="01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7275" name="文本框 267274"/>
          <p:cNvSpPr txBox="1"/>
          <p:nvPr/>
        </p:nvSpPr>
        <p:spPr>
          <a:xfrm>
            <a:off x="5232400" y="1509184"/>
            <a:ext cx="2400300" cy="6661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en-US" altLang="zh-CN" sz="3735" b="1" dirty="0">
                <a:solidFill>
                  <a:srgbClr val="01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735" b="1" dirty="0">
                <a:solidFill>
                  <a:srgbClr val="010000"/>
                </a:solidFill>
                <a:latin typeface="Arial" panose="020B0604020202020204" pitchFamily="34" charset="0"/>
                <a:ea typeface="楷体_GB2312" pitchFamily="49" charset="-122"/>
              </a:rPr>
              <a:t>难与易</a:t>
            </a:r>
            <a:endParaRPr lang="zh-CN" altLang="en-US" sz="3735" b="1" dirty="0">
              <a:solidFill>
                <a:srgbClr val="01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7276" name="文本框 267275"/>
          <p:cNvSpPr txBox="1"/>
          <p:nvPr/>
        </p:nvSpPr>
        <p:spPr>
          <a:xfrm>
            <a:off x="5232400" y="2277533"/>
            <a:ext cx="2400300" cy="6661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en-US" altLang="zh-CN" sz="3735" b="1" dirty="0">
                <a:solidFill>
                  <a:srgbClr val="01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3735" b="1" dirty="0">
                <a:solidFill>
                  <a:srgbClr val="010000"/>
                </a:solidFill>
                <a:latin typeface="Arial" panose="020B0604020202020204" pitchFamily="34" charset="0"/>
                <a:ea typeface="楷体_GB2312" pitchFamily="49" charset="-122"/>
              </a:rPr>
              <a:t>土与欲</a:t>
            </a:r>
            <a:endParaRPr lang="zh-CN" altLang="en-US" sz="3735" b="1">
              <a:solidFill>
                <a:srgbClr val="01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67277" name="上下箭头 267276"/>
          <p:cNvSpPr/>
          <p:nvPr/>
        </p:nvSpPr>
        <p:spPr>
          <a:xfrm>
            <a:off x="6288617" y="3045884"/>
            <a:ext cx="383116" cy="1117600"/>
          </a:xfrm>
          <a:prstGeom prst="upDownArrow">
            <a:avLst>
              <a:gd name="adj1" fmla="val 50000"/>
              <a:gd name="adj2" fmla="val 58315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78" name="左大括号 267277"/>
          <p:cNvSpPr/>
          <p:nvPr/>
        </p:nvSpPr>
        <p:spPr>
          <a:xfrm>
            <a:off x="4747684" y="4290484"/>
            <a:ext cx="196849" cy="2535767"/>
          </a:xfrm>
          <a:prstGeom prst="leftBrace">
            <a:avLst>
              <a:gd name="adj1" fmla="val 107228"/>
              <a:gd name="adj2" fmla="val 50000"/>
            </a:avLst>
          </a:pr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0"/>
              </a:spcBef>
            </a:pPr>
            <a:endParaRPr lang="zh-CN" sz="3200" dirty="0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79" name="文本框 267278"/>
          <p:cNvSpPr txBox="1"/>
          <p:nvPr/>
        </p:nvSpPr>
        <p:spPr>
          <a:xfrm>
            <a:off x="5118100" y="4163484"/>
            <a:ext cx="2567305" cy="6661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735" b="1" dirty="0">
                <a:solidFill>
                  <a:srgbClr val="010000"/>
                </a:solidFill>
                <a:latin typeface="Times New Roman" panose="02020603050405020304" pitchFamily="18" charset="0"/>
                <a:ea typeface="楷体_GB2312" pitchFamily="49" charset="-122"/>
              </a:rPr>
              <a:t>齐亡之事实</a:t>
            </a:r>
            <a:endParaRPr lang="zh-CN" altLang="en-US" sz="3735">
              <a:solidFill>
                <a:srgbClr val="01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80" name="文本框 267279"/>
          <p:cNvSpPr txBox="1"/>
          <p:nvPr/>
        </p:nvSpPr>
        <p:spPr>
          <a:xfrm>
            <a:off x="5118100" y="5071533"/>
            <a:ext cx="2567305" cy="6661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735" b="1" dirty="0">
                <a:solidFill>
                  <a:srgbClr val="010000"/>
                </a:solidFill>
                <a:latin typeface="Times New Roman" panose="02020603050405020304" pitchFamily="18" charset="0"/>
                <a:ea typeface="楷体_GB2312" pitchFamily="49" charset="-122"/>
              </a:rPr>
              <a:t>燕亡之教训</a:t>
            </a:r>
            <a:endParaRPr lang="zh-CN" altLang="en-US" sz="3735">
              <a:solidFill>
                <a:srgbClr val="01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81" name="文本框 267280"/>
          <p:cNvSpPr txBox="1"/>
          <p:nvPr/>
        </p:nvSpPr>
        <p:spPr>
          <a:xfrm>
            <a:off x="5118100" y="6019800"/>
            <a:ext cx="2567305" cy="6661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3735" b="1" dirty="0">
                <a:solidFill>
                  <a:srgbClr val="010000"/>
                </a:solidFill>
                <a:latin typeface="Times New Roman" panose="02020603050405020304" pitchFamily="18" charset="0"/>
                <a:ea typeface="楷体_GB2312" pitchFamily="49" charset="-122"/>
              </a:rPr>
              <a:t>赵亡之悲剧</a:t>
            </a:r>
            <a:endParaRPr lang="zh-CN" altLang="en-US" sz="3735">
              <a:solidFill>
                <a:srgbClr val="01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82" name="右大括号 267281"/>
          <p:cNvSpPr/>
          <p:nvPr/>
        </p:nvSpPr>
        <p:spPr>
          <a:xfrm>
            <a:off x="7823200" y="836084"/>
            <a:ext cx="330200" cy="5712883"/>
          </a:xfrm>
          <a:prstGeom prst="rightBrace">
            <a:avLst>
              <a:gd name="adj1" fmla="val 155391"/>
              <a:gd name="adj2" fmla="val 46069"/>
            </a:avLst>
          </a:prstGeom>
          <a:noFill/>
          <a:ln w="317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83" name="文本框 267282"/>
          <p:cNvSpPr txBox="1"/>
          <p:nvPr/>
        </p:nvSpPr>
        <p:spPr>
          <a:xfrm>
            <a:off x="8303684" y="933451"/>
            <a:ext cx="2592916" cy="206121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zh-CN" altLang="en-US" sz="4265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为国者无</a:t>
            </a:r>
            <a:endParaRPr lang="zh-CN" altLang="en-US" sz="4265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4265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使为积威</a:t>
            </a:r>
            <a:endParaRPr lang="zh-CN" altLang="en-US" sz="4265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4265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之所劫哉</a:t>
            </a:r>
            <a:endParaRPr lang="zh-CN" altLang="en-US" sz="4265" b="1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7284" name="下箭头 267283"/>
          <p:cNvSpPr/>
          <p:nvPr/>
        </p:nvSpPr>
        <p:spPr>
          <a:xfrm>
            <a:off x="9359900" y="3236384"/>
            <a:ext cx="385233" cy="1054100"/>
          </a:xfrm>
          <a:prstGeom prst="downArrow">
            <a:avLst>
              <a:gd name="adj1" fmla="val 50000"/>
              <a:gd name="adj2" fmla="val 68381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7285" name="文本框 267284"/>
          <p:cNvSpPr txBox="1"/>
          <p:nvPr/>
        </p:nvSpPr>
        <p:spPr>
          <a:xfrm>
            <a:off x="8303684" y="4580467"/>
            <a:ext cx="2743200" cy="193738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4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毋从六国</a:t>
            </a:r>
            <a:endParaRPr lang="zh-CN" altLang="en-US" sz="48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4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破亡故事</a:t>
            </a:r>
            <a:endParaRPr lang="zh-CN" altLang="en-US" sz="48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7286" name="文本框 267285"/>
          <p:cNvSpPr txBox="1"/>
          <p:nvPr/>
        </p:nvSpPr>
        <p:spPr>
          <a:xfrm>
            <a:off x="5520267" y="3333751"/>
            <a:ext cx="2015067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并      列</a:t>
            </a:r>
            <a:endParaRPr lang="zh-CN" altLang="en-US" sz="3735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7287" name="文本框 267286"/>
          <p:cNvSpPr txBox="1"/>
          <p:nvPr/>
        </p:nvSpPr>
        <p:spPr>
          <a:xfrm>
            <a:off x="8303684" y="3141133"/>
            <a:ext cx="31496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借古  讽今</a:t>
            </a:r>
            <a:r>
              <a:rPr lang="zh-CN" altLang="en-US" sz="426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265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7288" name="矩形 267287"/>
          <p:cNvSpPr/>
          <p:nvPr/>
        </p:nvSpPr>
        <p:spPr>
          <a:xfrm>
            <a:off x="8481484" y="71967"/>
            <a:ext cx="3198283" cy="8614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735" b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663300"/>
                </a:solidFill>
                <a:latin typeface="隶书" charset="0"/>
                <a:ea typeface="隶书" charset="0"/>
              </a:rPr>
              <a:t>结构归纳</a:t>
            </a:r>
            <a:endParaRPr lang="zh-CN" altLang="en-US" sz="3735" b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663300"/>
              </a:solidFill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 spd="med">
    <p:wipe/>
    <p:sndAc>
      <p:stSnd>
        <p:snd r:embed="rId1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72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7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7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7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2000"/>
                                        <p:tgtEl>
                                          <p:spTgt spid="267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267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67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267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67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7" grpId="0" bldLvl="0" animBg="1"/>
      <p:bldP spid="267269" grpId="0" bldLvl="0" animBg="1"/>
      <p:bldP spid="267270" grpId="0" bldLvl="0" animBg="1"/>
      <p:bldP spid="267274" grpId="0" bldLvl="0" animBg="1"/>
      <p:bldP spid="267275" grpId="0" bldLvl="0" animBg="1"/>
      <p:bldP spid="267276" grpId="0" bldLvl="0" animBg="1"/>
      <p:bldP spid="267278" grpId="0" bldLvl="0" animBg="1"/>
      <p:bldP spid="267279" grpId="0" bldLvl="0" animBg="1"/>
      <p:bldP spid="267280" grpId="0" bldLvl="0" animBg="1"/>
      <p:bldP spid="267281" grpId="0" bldLvl="0" animBg="1"/>
      <p:bldP spid="267283" grpId="0" bldLvl="0" animBg="1"/>
      <p:bldP spid="267285" grpId="0" bldLvl="0" animBg="1"/>
      <p:bldP spid="267286" grpId="0"/>
      <p:bldP spid="2672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74295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名句默写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" name="图片 14" descr="微信图片_20200424220812"/>
          <p:cNvPicPr>
            <a:picLocks noChangeAspect="1"/>
          </p:cNvPicPr>
          <p:nvPr/>
        </p:nvPicPr>
        <p:blipFill>
          <a:blip r:embed="rId1">
            <a:lum bright="12000" contrast="24000"/>
          </a:blip>
          <a:srcRect l="6448" t="3374" r="3092" b="61818"/>
          <a:stretch>
            <a:fillRect/>
          </a:stretch>
        </p:blipFill>
        <p:spPr>
          <a:xfrm>
            <a:off x="502920" y="1030605"/>
            <a:ext cx="5918835" cy="5245100"/>
          </a:xfrm>
          <a:prstGeom prst="rect">
            <a:avLst/>
          </a:prstGeom>
        </p:spPr>
      </p:pic>
      <p:pic>
        <p:nvPicPr>
          <p:cNvPr id="17" name="图片 16" descr="微信图片_20200424221238"/>
          <p:cNvPicPr>
            <a:picLocks noChangeAspect="1"/>
          </p:cNvPicPr>
          <p:nvPr/>
        </p:nvPicPr>
        <p:blipFill>
          <a:blip r:embed="rId2"/>
          <a:srcRect l="8404" t="15798" b="70704"/>
          <a:stretch>
            <a:fillRect/>
          </a:stretch>
        </p:blipFill>
        <p:spPr>
          <a:xfrm>
            <a:off x="6656705" y="1882775"/>
            <a:ext cx="5384165" cy="244919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微信图片_20200424220812"/>
          <p:cNvPicPr>
            <a:picLocks noChangeAspect="1"/>
          </p:cNvPicPr>
          <p:nvPr/>
        </p:nvPicPr>
        <p:blipFill>
          <a:blip r:embed="rId1">
            <a:lum bright="12000" contrast="34000"/>
          </a:blip>
          <a:srcRect l="5668" t="38182" r="1267" b="751"/>
          <a:stretch>
            <a:fillRect/>
          </a:stretch>
        </p:blipFill>
        <p:spPr>
          <a:xfrm>
            <a:off x="523875" y="358140"/>
            <a:ext cx="6186805" cy="6142355"/>
          </a:xfrm>
          <a:prstGeom prst="rect">
            <a:avLst/>
          </a:prstGeom>
        </p:spPr>
      </p:pic>
      <p:pic>
        <p:nvPicPr>
          <p:cNvPr id="5" name="图片 4" descr="微信图片_20200424221238"/>
          <p:cNvPicPr>
            <a:picLocks noChangeAspect="1"/>
          </p:cNvPicPr>
          <p:nvPr/>
        </p:nvPicPr>
        <p:blipFill>
          <a:blip r:embed="rId2"/>
          <a:srcRect l="5650" t="29336" r="18980" b="56088"/>
          <a:stretch>
            <a:fillRect/>
          </a:stretch>
        </p:blipFill>
        <p:spPr>
          <a:xfrm>
            <a:off x="6985635" y="1660525"/>
            <a:ext cx="4430395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文本框 225281"/>
          <p:cNvSpPr txBox="1"/>
          <p:nvPr/>
        </p:nvSpPr>
        <p:spPr>
          <a:xfrm>
            <a:off x="1992313" y="260350"/>
            <a:ext cx="2663825" cy="645160"/>
          </a:xfrm>
          <a:prstGeom prst="rect">
            <a:avLst/>
          </a:prstGeom>
          <a:solidFill>
            <a:srgbClr val="FF9900"/>
          </a:solidFill>
          <a:ln w="571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试背第一段</a:t>
            </a:r>
            <a:endParaRPr lang="zh-CN" altLang="en-US" sz="36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283" name="文本框 225282"/>
          <p:cNvSpPr txBox="1"/>
          <p:nvPr/>
        </p:nvSpPr>
        <p:spPr>
          <a:xfrm>
            <a:off x="422910" y="1506220"/>
            <a:ext cx="11379200" cy="3636010"/>
          </a:xfrm>
          <a:prstGeom prst="rect">
            <a:avLst/>
          </a:prstGeom>
          <a:noFill/>
          <a:ln w="5715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六王毕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，      ，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，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。覆压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。骊山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。二川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。五步一楼，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；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endParaRPr lang="zh-CN" altLang="en-US" sz="3600" b="1" u="sng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；各抱地势，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。盘盘焉，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，蜂房水涡， 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 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？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600" b="1" u="sng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，不霁何虹？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。歌台暖响，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；舞殿冷袖， </a:t>
            </a:r>
            <a:r>
              <a:rPr lang="zh-CN" altLang="en-US" sz="3600" b="1" u="sng" dirty="0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。一日之内，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u="sng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， </a:t>
            </a:r>
            <a:r>
              <a:rPr lang="zh-CN" altLang="en-US" sz="3600" u="sng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60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 bldLvl="0" animBg="1"/>
      <p:bldP spid="22528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8" name="标题 234497"/>
          <p:cNvSpPr>
            <a:spLocks noGrp="1"/>
          </p:cNvSpPr>
          <p:nvPr>
            <p:ph type="title"/>
          </p:nvPr>
        </p:nvSpPr>
        <p:spPr>
          <a:xfrm>
            <a:off x="341630" y="226060"/>
            <a:ext cx="3309938" cy="1143000"/>
          </a:xfrm>
          <a:solidFill>
            <a:srgbClr val="FF6600"/>
          </a:solidFill>
          <a:ln w="76200">
            <a:solidFill>
              <a:schemeClr val="tx2"/>
            </a:solidFill>
            <a:miter/>
          </a:ln>
        </p:spPr>
        <p:txBody>
          <a:bodyPr anchor="ctr"/>
          <a:p>
            <a:pPr algn="l"/>
            <a:r>
              <a:rPr lang="zh-CN" altLang="en-US" b="1" dirty="0">
                <a:solidFill>
                  <a:srgbClr val="FFFF00"/>
                </a:solidFill>
                <a:ea typeface="方正水柱繁体" pitchFamily="2" charset="-122"/>
              </a:rPr>
              <a:t>试背第二段</a:t>
            </a:r>
            <a:endParaRPr lang="zh-CN" altLang="en-US" b="1">
              <a:solidFill>
                <a:srgbClr val="FFFF00"/>
              </a:solidFill>
              <a:ea typeface="方正水柱繁体" pitchFamily="2" charset="-122"/>
            </a:endParaRPr>
          </a:p>
        </p:txBody>
      </p:sp>
      <p:sp>
        <p:nvSpPr>
          <p:cNvPr id="234499" name="内容占位符 234498"/>
          <p:cNvSpPr>
            <a:spLocks noGrp="1"/>
          </p:cNvSpPr>
          <p:nvPr>
            <p:ph idx="1"/>
          </p:nvPr>
        </p:nvSpPr>
        <p:spPr>
          <a:xfrm>
            <a:off x="341630" y="2146300"/>
            <a:ext cx="11165840" cy="3787140"/>
          </a:xfrm>
          <a:solidFill>
            <a:srgbClr val="FFFFFF">
              <a:alpha val="77000"/>
            </a:srgbClr>
          </a:solidFill>
          <a:ln w="76200">
            <a:solidFill>
              <a:schemeClr val="bg2"/>
            </a:solidFill>
            <a:miter/>
          </a:ln>
        </p:spPr>
        <p:txBody>
          <a:bodyPr anchor="t">
            <a:noAutofit/>
          </a:bodyPr>
          <a:p>
            <a:pPr>
              <a:lnSpc>
                <a:spcPct val="90000"/>
              </a:lnSpc>
            </a:pPr>
            <a:r>
              <a:rPr lang="zh-CN" altLang="en-US" sz="2800" b="1" dirty="0"/>
              <a:t>妃嫔媵嫱，</a:t>
            </a:r>
            <a:r>
              <a:rPr lang="zh-CN" altLang="en-US" sz="2800" b="1" u="sng" dirty="0"/>
              <a:t>       </a:t>
            </a:r>
            <a:r>
              <a:rPr lang="zh-CN" altLang="en-US" sz="2800" b="1" dirty="0"/>
              <a:t>，</a:t>
            </a:r>
            <a:r>
              <a:rPr lang="zh-CN" altLang="en-US" sz="2800" b="1" u="sng" dirty="0"/>
              <a:t>        </a:t>
            </a:r>
            <a:r>
              <a:rPr lang="zh-CN" altLang="en-US" sz="2800" b="1" dirty="0"/>
              <a:t>，</a:t>
            </a:r>
            <a:r>
              <a:rPr lang="zh-CN" altLang="en-US" sz="2800" b="1" u="sng" dirty="0"/>
              <a:t>       </a:t>
            </a:r>
            <a:r>
              <a:rPr lang="zh-CN" altLang="en-US" sz="2800" b="1" dirty="0"/>
              <a:t>。 </a:t>
            </a:r>
            <a:r>
              <a:rPr lang="zh-CN" altLang="en-US" sz="2800" b="1" u="sng" dirty="0"/>
              <a:t>        </a:t>
            </a:r>
            <a:r>
              <a:rPr lang="zh-CN" altLang="en-US" sz="2800" b="1" dirty="0"/>
              <a:t>，</a:t>
            </a:r>
            <a:r>
              <a:rPr lang="zh-CN" altLang="en-US" sz="2800" b="1" i="1" u="sng" dirty="0"/>
              <a:t>      </a:t>
            </a:r>
            <a:r>
              <a:rPr lang="zh-CN" altLang="en-US" sz="2800" b="1" dirty="0"/>
              <a:t>。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明星荧荧， </a:t>
            </a:r>
            <a:r>
              <a:rPr lang="zh-CN" altLang="en-US" sz="2800" b="1" u="sng" dirty="0"/>
              <a:t>           </a:t>
            </a:r>
            <a:r>
              <a:rPr lang="zh-CN" altLang="en-US" sz="2800" b="1" dirty="0"/>
              <a:t>； </a:t>
            </a:r>
            <a:r>
              <a:rPr lang="zh-CN" altLang="en-US" sz="2800" b="1" u="sng" dirty="0"/>
              <a:t>          </a:t>
            </a:r>
            <a:r>
              <a:rPr lang="zh-CN" altLang="en-US" sz="2800" b="1" dirty="0"/>
              <a:t>， </a:t>
            </a:r>
            <a:r>
              <a:rPr lang="zh-CN" altLang="en-US" sz="2800" b="1" u="sng" dirty="0"/>
              <a:t>          </a:t>
            </a:r>
            <a:r>
              <a:rPr lang="zh-CN" altLang="en-US" sz="2800" b="1" dirty="0"/>
              <a:t>；</a:t>
            </a:r>
            <a:r>
              <a:rPr lang="zh-CN" altLang="en-US" sz="2800" b="1" u="sng" dirty="0"/>
              <a:t>        </a:t>
            </a:r>
            <a:r>
              <a:rPr lang="zh-CN" altLang="en-US" sz="2800" b="1" dirty="0"/>
              <a:t>，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</a:t>
            </a:r>
            <a:r>
              <a:rPr lang="zh-CN" altLang="en-US" sz="2800" b="1" u="sng" dirty="0"/>
              <a:t>        </a:t>
            </a:r>
            <a:r>
              <a:rPr lang="zh-CN" altLang="en-US" sz="2800" b="1" dirty="0"/>
              <a:t>；烟斜雾横， </a:t>
            </a:r>
            <a:r>
              <a:rPr lang="zh-CN" altLang="en-US" sz="2800" b="1" u="sng" dirty="0"/>
              <a:t>         </a:t>
            </a:r>
            <a:r>
              <a:rPr lang="zh-CN" altLang="en-US" sz="2800" b="1" dirty="0"/>
              <a:t>。 </a:t>
            </a:r>
            <a:r>
              <a:rPr lang="zh-CN" altLang="en-US" sz="2800" b="1" u="sng" dirty="0"/>
              <a:t>        </a:t>
            </a:r>
            <a:r>
              <a:rPr lang="zh-CN" altLang="en-US" sz="2800" b="1" dirty="0"/>
              <a:t>，宫车过也； </a:t>
            </a:r>
            <a:r>
              <a:rPr lang="zh-CN" altLang="en-US" sz="2800" b="1" u="sng" dirty="0"/>
              <a:t>         </a:t>
            </a:r>
            <a:r>
              <a:rPr lang="zh-CN" altLang="en-US" sz="2800" b="1" dirty="0"/>
              <a:t>， </a:t>
            </a:r>
            <a:r>
              <a:rPr lang="zh-CN" altLang="en-US" sz="2800" b="1" u="sng" dirty="0"/>
              <a:t>              </a:t>
            </a:r>
            <a:r>
              <a:rPr lang="zh-CN" altLang="en-US" sz="2800" b="1" dirty="0"/>
              <a:t>。一肌一容， </a:t>
            </a:r>
            <a:r>
              <a:rPr lang="zh-CN" altLang="en-US" sz="2800" b="1" u="sng" dirty="0"/>
              <a:t>              </a:t>
            </a:r>
            <a:r>
              <a:rPr lang="zh-CN" altLang="en-US" sz="2800" b="1" dirty="0"/>
              <a:t>， </a:t>
            </a:r>
            <a:r>
              <a:rPr lang="zh-CN" altLang="en-US" sz="2800" b="1" u="sng" dirty="0"/>
              <a:t>                 </a:t>
            </a:r>
            <a:r>
              <a:rPr lang="zh-CN" altLang="en-US" sz="2800" b="1" dirty="0"/>
              <a:t>，而望幸焉；</a:t>
            </a:r>
            <a:r>
              <a:rPr lang="zh-CN" altLang="en-US" sz="2800" b="1" u="sng" dirty="0"/>
              <a:t> 　</a:t>
            </a:r>
            <a:r>
              <a:rPr lang="zh-CN" altLang="en-US" sz="2800" b="1" dirty="0"/>
              <a:t>，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u="sng" dirty="0"/>
              <a:t>             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34499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34499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charRg st="4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34499">
                                            <p:txEl>
                                              <p:charRg st="4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34499">
                                            <p:txEl>
                                              <p:charRg st="48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charRg st="100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34499">
                                            <p:txEl>
                                              <p:charRg st="100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34499">
                                            <p:txEl>
                                              <p:charRg st="100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charRg st="217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34499">
                                            <p:txEl>
                                              <p:charRg st="217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34499">
                                            <p:txEl>
                                              <p:charRg st="217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8" grpId="0" bldLvl="0" animBg="1"/>
      <p:bldP spid="234499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标题 242689"/>
          <p:cNvSpPr>
            <a:spLocks noGrp="1"/>
          </p:cNvSpPr>
          <p:nvPr>
            <p:ph type="title"/>
          </p:nvPr>
        </p:nvSpPr>
        <p:spPr>
          <a:xfrm>
            <a:off x="2063750" y="333375"/>
            <a:ext cx="3309938" cy="1143000"/>
          </a:xfrm>
          <a:solidFill>
            <a:srgbClr val="FF6600"/>
          </a:solidFill>
          <a:ln w="76200">
            <a:solidFill>
              <a:schemeClr val="tx2"/>
            </a:solidFill>
            <a:miter/>
          </a:ln>
        </p:spPr>
        <p:txBody>
          <a:bodyPr anchor="ctr"/>
          <a:p>
            <a:pPr algn="l"/>
            <a:r>
              <a:rPr lang="zh-CN" altLang="en-US" b="1" dirty="0">
                <a:solidFill>
                  <a:srgbClr val="FFFF00"/>
                </a:solidFill>
                <a:ea typeface="方正水柱繁体" pitchFamily="2" charset="-122"/>
              </a:rPr>
              <a:t>试背第三段</a:t>
            </a:r>
            <a:endParaRPr lang="zh-CN" altLang="en-US" b="1">
              <a:solidFill>
                <a:srgbClr val="FFFF00"/>
              </a:solidFill>
              <a:ea typeface="方正水柱繁体" pitchFamily="2" charset="-122"/>
            </a:endParaRPr>
          </a:p>
        </p:txBody>
      </p:sp>
      <p:sp>
        <p:nvSpPr>
          <p:cNvPr id="242691" name="内容占位符 242690"/>
          <p:cNvSpPr>
            <a:spLocks noGrp="1"/>
          </p:cNvSpPr>
          <p:nvPr>
            <p:ph idx="1"/>
          </p:nvPr>
        </p:nvSpPr>
        <p:spPr>
          <a:xfrm>
            <a:off x="358140" y="1578610"/>
            <a:ext cx="10450830" cy="4421505"/>
          </a:xfrm>
          <a:solidFill>
            <a:srgbClr val="FFFFFF">
              <a:alpha val="77000"/>
            </a:srgbClr>
          </a:solidFill>
          <a:ln w="76200">
            <a:solidFill>
              <a:schemeClr val="bg2"/>
            </a:solidFill>
            <a:miter/>
          </a:ln>
        </p:spPr>
        <p:txBody>
          <a:bodyPr anchor="t"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　　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嗟乎！一人之心，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。秦爱纷奢，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。奈何取之尽锱铢，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？使负栋之柱，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；架梁之椽，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；钉头磷磷，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；瓦缝参差，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；直栏横槛，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；管弦呕哑，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。使天下之人，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。独夫之心，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。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，函谷举，楚人一炬，</a:t>
            </a:r>
            <a:r>
              <a:rPr lang="en-US" altLang="zh-CN" b="1" dirty="0">
                <a:solidFill>
                  <a:schemeClr val="accent2"/>
                </a:solidFill>
                <a:ea typeface="隶书" pitchFamily="49" charset="-122"/>
              </a:rPr>
              <a:t>_______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！</a:t>
            </a:r>
            <a:endParaRPr lang="zh-CN" altLang="en-US" b="1" dirty="0">
              <a:solidFill>
                <a:schemeClr val="accent2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charRg st="0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2691">
                                            <p:txEl>
                                              <p:charRg st="0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2691">
                                            <p:txEl>
                                              <p:charRg st="0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0" grpId="0" bldLvl="0" animBg="1"/>
      <p:bldP spid="242691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3"/>
          <p:cNvSpPr txBox="1"/>
          <p:nvPr/>
        </p:nvSpPr>
        <p:spPr>
          <a:xfrm>
            <a:off x="581025" y="967528"/>
            <a:ext cx="30467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谏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劝谏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3200" b="1" dirty="0">
              <a:solidFill>
                <a:srgbClr val="99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683895" y="1845945"/>
            <a:ext cx="111175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太宗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李世民，唐朝第二个皇帝，是我国历史上最有成就的开明君主之一，在他统治时期，出现了安定富强的政治局面，史称</a:t>
            </a:r>
            <a:r>
              <a:rPr lang="zh-CN" altLang="en-US" sz="32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贞观之治</a:t>
            </a:r>
            <a:r>
              <a:rPr lang="zh-CN" altLang="en-US" sz="32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4" name="Text Box 5"/>
          <p:cNvSpPr txBox="1"/>
          <p:nvPr/>
        </p:nvSpPr>
        <p:spPr>
          <a:xfrm>
            <a:off x="683895" y="3627755"/>
            <a:ext cx="83185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十思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是本文内容，即十条值得深思的情况</a:t>
            </a:r>
            <a:r>
              <a:rPr lang="zh-CN" altLang="en-US" sz="2800" b="1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solidFill>
                <a:srgbClr val="99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5" name="Text Box 6"/>
          <p:cNvSpPr txBox="1"/>
          <p:nvPr/>
        </p:nvSpPr>
        <p:spPr>
          <a:xfrm>
            <a:off x="683895" y="4442460"/>
            <a:ext cx="109880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 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疏通事理，分条陈述。属古文体的奏议类，古代臣属向国君分条陈述意见的一种</a:t>
            </a:r>
            <a:r>
              <a:rPr lang="zh-CN" altLang="en-US" sz="3200" b="1" dirty="0">
                <a:solidFill>
                  <a:srgbClr val="00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专用文体。</a:t>
            </a:r>
            <a:endParaRPr lang="zh-CN" altLang="en-US" sz="3200" b="1" dirty="0">
              <a:solidFill>
                <a:srgbClr val="0033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6" name="Picture 7" descr="TY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184" y="4356524"/>
            <a:ext cx="582083" cy="713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8" descr="TY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856" y="3561715"/>
            <a:ext cx="579967" cy="715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9" descr="TY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901700"/>
            <a:ext cx="579967" cy="715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0" descr="TY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104" y="1655022"/>
            <a:ext cx="582083" cy="7133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202000" y="15882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zh-CN" altLang="en-US"/>
              <a:t>一  ，文学文化常识汇总</a:t>
            </a:r>
            <a:endParaRPr lang="zh-CN" altLang="en-US"/>
          </a:p>
        </p:txBody>
      </p:sp>
    </p:spTree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9074" name="内容占位符 259073"/>
          <p:cNvSpPr>
            <a:spLocks noGrp="1"/>
          </p:cNvSpPr>
          <p:nvPr>
            <p:ph idx="1"/>
          </p:nvPr>
        </p:nvSpPr>
        <p:spPr>
          <a:xfrm>
            <a:off x="1774825" y="1700213"/>
            <a:ext cx="8604250" cy="2205037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solidFill>
                  <a:schemeClr val="accent2"/>
                </a:solidFill>
                <a:ea typeface="隶书" pitchFamily="49" charset="-122"/>
              </a:rPr>
              <a:t>            </a:t>
            </a:r>
            <a:endParaRPr lang="en-US" altLang="zh-CN" sz="2800">
              <a:solidFill>
                <a:schemeClr val="accent2"/>
              </a:solidFill>
              <a:ea typeface="隶书" pitchFamily="49" charset="-122"/>
            </a:endParaRPr>
          </a:p>
        </p:txBody>
      </p:sp>
      <p:sp>
        <p:nvSpPr>
          <p:cNvPr id="259075" name="矩形 259074"/>
          <p:cNvSpPr/>
          <p:nvPr/>
        </p:nvSpPr>
        <p:spPr>
          <a:xfrm>
            <a:off x="2208213" y="620713"/>
            <a:ext cx="3309937" cy="1143000"/>
          </a:xfrm>
          <a:prstGeom prst="rect">
            <a:avLst/>
          </a:prstGeom>
          <a:solidFill>
            <a:srgbClr val="FF6600"/>
          </a:solidFill>
          <a:ln w="762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ea typeface="方正水柱繁体" pitchFamily="2" charset="-122"/>
              </a:rPr>
              <a:t>试背第四段</a:t>
            </a:r>
            <a:endParaRPr lang="zh-CN" altLang="en-US" sz="4400" b="1">
              <a:solidFill>
                <a:srgbClr val="FFFF00"/>
              </a:solidFill>
              <a:latin typeface="Times New Roman" panose="02020603050405020304" pitchFamily="18" charset="0"/>
              <a:ea typeface="方正水柱繁体" pitchFamily="2" charset="-122"/>
            </a:endParaRPr>
          </a:p>
        </p:txBody>
      </p:sp>
      <p:sp>
        <p:nvSpPr>
          <p:cNvPr id="259076" name="矩形 259075"/>
          <p:cNvSpPr/>
          <p:nvPr/>
        </p:nvSpPr>
        <p:spPr>
          <a:xfrm>
            <a:off x="1847850" y="2060575"/>
            <a:ext cx="8291513" cy="3457575"/>
          </a:xfrm>
          <a:prstGeom prst="rect">
            <a:avLst/>
          </a:prstGeom>
          <a:solidFill>
            <a:srgbClr val="FFFFFF">
              <a:alpha val="77000"/>
            </a:srgbClr>
          </a:solidFill>
          <a:ln w="762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/>
            <a:r>
              <a:rPr lang="zh-CN" altLang="en-US" sz="32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　　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灭六国者六国也，非秦也。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_______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，非天下也。嗟夫！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________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，则足以拒秦；使秦复爱六国之人，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________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，谁得而族灭也？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_________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，而后人哀之；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_____________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，亦使后人而复哀后人也。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9076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9076">
                                            <p:txEl>
                                              <p:charRg st="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 build="p"/>
      <p:bldP spid="259075" grpId="0" bldLvl="0" animBg="1"/>
      <p:bldP spid="25907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5500" y="862965"/>
            <a:ext cx="10829925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1.(2004北京卷)古人写文章常常借古讽今。杜牧《阿房宫赋》：“</a:t>
            </a:r>
            <a:r>
              <a:rPr lang="zh-CN" altLang="en-US" sz="2000" b="1" u="sng"/>
              <a:t>呜呼！灭六国者六国也，非秦也；族秦者秦也，非天下也</a:t>
            </a:r>
            <a:r>
              <a:rPr lang="zh-CN" altLang="en-US" sz="2000" b="1"/>
              <a:t>。”借秦灭亡的教训批评唐敬宗广建宫室。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2.(2008天津卷)杜牧在《阿房宫赋》中批评秦统治者奢侈时写道："</a:t>
            </a:r>
            <a:r>
              <a:rPr lang="zh-CN" altLang="en-US" sz="2000" b="1" u="sng"/>
              <a:t>钉头磷磷，多于在瘐之粟粒；瓦缝参差，多于周身之帛缕</a:t>
            </a:r>
            <a:r>
              <a:rPr lang="zh-CN" altLang="en-US" sz="2000" b="1"/>
              <a:t>。" 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3.(2009湖北卷)同是写秦朝暴政的，有《过秦论》中的“于是废先王之道，焚百家之言”，还有《阿房宫赋》中的“</a:t>
            </a:r>
            <a:r>
              <a:rPr lang="zh-CN" altLang="en-US" sz="2000" b="1" u="sng"/>
              <a:t>使负栋之柱，多于南亩之农夫。</a:t>
            </a:r>
            <a:r>
              <a:rPr lang="zh-CN" altLang="en-US" sz="2000" b="1"/>
              <a:t>”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4.《阿房宫赋》中描写暴政导致农民起义，秦被灭亡，阿房宫被焚烧的诗句是“</a:t>
            </a:r>
            <a:r>
              <a:rPr lang="zh-CN" altLang="en-US" sz="2000" b="1" u="sng"/>
              <a:t>戍卒叫，函谷举，楚人一炬，可怜焦土！”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5.《阿房宫赋》中写六国衰亡，秦朝覆灭的根本原因是“</a:t>
            </a:r>
            <a:r>
              <a:rPr lang="zh-CN" altLang="en-US" sz="2000" b="1" u="sng"/>
              <a:t>灭六国者，六国也；族秦者秦也，非天下也</a:t>
            </a:r>
            <a:r>
              <a:rPr lang="zh-CN" altLang="en-US" sz="2000" b="1"/>
              <a:t>。”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6.《阿房宫赋》中作者讽谏时弊以秦朝灭亡为借鉴的诗句是“</a:t>
            </a:r>
            <a:r>
              <a:rPr lang="zh-CN" altLang="en-US" sz="2000" b="1" u="sng"/>
              <a:t>秦人不暇自哀，而后人哀之；后人哀之而不鉴之，亦使后人而复哀后人也</a:t>
            </a:r>
            <a:r>
              <a:rPr lang="zh-CN" altLang="en-US" sz="2000" b="1"/>
              <a:t>。”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9235" y="832485"/>
            <a:ext cx="11894185" cy="6036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800" b="1"/>
              <a:t>（1）苏洵《六国论》评论六国败亡的历史，提出“</a:t>
            </a:r>
            <a:r>
              <a:rPr lang="zh-CN" altLang="en-US" sz="2800" b="1" u="sng">
                <a:solidFill>
                  <a:srgbClr val="FF0000"/>
                </a:solidFill>
              </a:rPr>
              <a:t>六国破灭 ，非兵不利，战不善，弊在赂秦</a:t>
            </a:r>
            <a:r>
              <a:rPr lang="en-US" altLang="zh-CN" sz="2800" b="1" u="sng">
                <a:solidFill>
                  <a:srgbClr val="FF0000"/>
                </a:solidFill>
              </a:rPr>
              <a:t>”</a:t>
            </a:r>
            <a:r>
              <a:rPr lang="zh-CN" altLang="en-US" sz="2800" b="1"/>
              <a:t>的精辟论点。</a:t>
            </a:r>
            <a:endParaRPr lang="zh-CN" altLang="en-US" sz="2800" b="1"/>
          </a:p>
          <a:p>
            <a:pPr>
              <a:lnSpc>
                <a:spcPct val="160000"/>
              </a:lnSpc>
            </a:pPr>
            <a:r>
              <a:rPr lang="zh-CN" altLang="en-US" sz="2800" b="1"/>
              <a:t>（2）其中描写祖辈创业艰难的句子是“</a:t>
            </a:r>
            <a:r>
              <a:rPr lang="zh-CN" altLang="en-US" sz="2800" b="1" u="sng">
                <a:solidFill>
                  <a:srgbClr val="FF0000"/>
                </a:solidFill>
              </a:rPr>
              <a:t>思厥先祖父，暴霜露，斩荆棘，已有尺寸之地</a:t>
            </a:r>
            <a:r>
              <a:rPr lang="zh-CN" altLang="en-US" sz="2800" b="1"/>
              <a:t>”。</a:t>
            </a:r>
            <a:endParaRPr lang="zh-CN" altLang="en-US" sz="2800" b="1"/>
          </a:p>
          <a:p>
            <a:pPr>
              <a:lnSpc>
                <a:spcPct val="160000"/>
              </a:lnSpc>
            </a:pPr>
            <a:r>
              <a:rPr lang="zh-CN" altLang="en-US" sz="2800" b="1"/>
              <a:t>（3）说明齐国灭亡原因的句子是“</a:t>
            </a:r>
            <a:r>
              <a:rPr lang="zh-CN" altLang="en-US" sz="2800" b="1" u="sng">
                <a:solidFill>
                  <a:srgbClr val="FF0000"/>
                </a:solidFill>
              </a:rPr>
              <a:t>与赢而不助五国也</a:t>
            </a:r>
            <a:r>
              <a:rPr lang="zh-CN" altLang="en-US" sz="2800" b="1"/>
              <a:t>”，说明燕国灭亡原因的句子是“</a:t>
            </a:r>
            <a:r>
              <a:rPr lang="zh-CN" altLang="en-US" sz="2800" b="1" u="sng">
                <a:solidFill>
                  <a:srgbClr val="FF0000"/>
                </a:solidFill>
              </a:rPr>
              <a:t>至丹以荆卿为计，始速祸焉。</a:t>
            </a:r>
            <a:r>
              <a:rPr lang="zh-CN" altLang="en-US" sz="2800" b="1"/>
              <a:t>”</a:t>
            </a:r>
            <a:endParaRPr lang="zh-CN" altLang="en-US" sz="2800" b="1"/>
          </a:p>
          <a:p>
            <a:pPr>
              <a:lnSpc>
                <a:spcPct val="160000"/>
              </a:lnSpc>
            </a:pPr>
            <a:r>
              <a:rPr lang="zh-CN" altLang="en-US" sz="2800" b="1"/>
              <a:t>（4）结尾指出“</a:t>
            </a:r>
            <a:r>
              <a:rPr lang="zh-CN" altLang="en-US" sz="2800" b="1" u="sng">
                <a:solidFill>
                  <a:srgbClr val="FF0000"/>
                </a:solidFill>
              </a:rPr>
              <a:t>苟以天下之大 ，下而从六国破亡之故事  ，是又在六国下矣 </a:t>
            </a:r>
            <a:r>
              <a:rPr lang="zh-CN" altLang="en-US" sz="2800" b="1"/>
              <a:t>”，明确体现文章借古讽今，告诫北宋统治者要汲取历史教训的主旨。</a:t>
            </a:r>
            <a:endParaRPr lang="zh-CN" altLang="en-US" sz="2800" b="1"/>
          </a:p>
          <a:p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120" y="1158240"/>
            <a:ext cx="1204912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/>
              <a:t>（5）《六国论》中作者含蓄表明写作目的的句子是</a:t>
            </a:r>
            <a:r>
              <a:rPr lang="zh-CN" altLang="en-US" sz="2400" b="1" u="sng">
                <a:solidFill>
                  <a:srgbClr val="FF0000"/>
                </a:solidFill>
              </a:rPr>
              <a:t>苟以天下之大 ，下而从六国破亡之故事  ，是又在六国下矣。</a:t>
            </a:r>
            <a:r>
              <a:rPr lang="zh-CN" altLang="en-US" sz="2400" b="1"/>
              <a:t>    </a:t>
            </a:r>
            <a:endParaRPr lang="zh-CN" altLang="en-US" sz="2400" b="1"/>
          </a:p>
          <a:p>
            <a:pPr>
              <a:lnSpc>
                <a:spcPct val="140000"/>
              </a:lnSpc>
            </a:pPr>
            <a:r>
              <a:rPr lang="zh-CN" altLang="en-US" sz="2400" b="1"/>
              <a:t>（6）《六国论》中作者批评赵国杀害良将，不能武力抗秦坚持到底的句子是：</a:t>
            </a:r>
            <a:r>
              <a:rPr lang="zh-CN" altLang="en-US" sz="2400" b="1" u="sng">
                <a:solidFill>
                  <a:srgbClr val="FF0000"/>
                </a:solidFill>
              </a:rPr>
              <a:t>洎牧以谗诛，邯郸为郡，惜其用武而不终也 </a:t>
            </a:r>
            <a:r>
              <a:rPr lang="zh-CN" altLang="en-US" sz="2400" b="1"/>
              <a:t>。   </a:t>
            </a:r>
            <a:endParaRPr lang="zh-CN" altLang="en-US" sz="2400" b="1"/>
          </a:p>
          <a:p>
            <a:pPr>
              <a:lnSpc>
                <a:spcPct val="140000"/>
              </a:lnSpc>
            </a:pPr>
            <a:r>
              <a:rPr lang="zh-CN" altLang="en-US" sz="2400" b="1"/>
              <a:t>（7）关于荆轲刺秦王，历来颇多赞语，古人也有对此非议的，如宋朝的苏洵在《六国论》中就这样评论刺秦事件：</a:t>
            </a:r>
            <a:r>
              <a:rPr lang="zh-CN" altLang="en-US" sz="2400" b="1" u="sng">
                <a:solidFill>
                  <a:srgbClr val="FF0000"/>
                </a:solidFill>
              </a:rPr>
              <a:t>至丹以荆卿为计，始速祸焉</a:t>
            </a:r>
            <a:r>
              <a:rPr lang="zh-CN" altLang="en-US" sz="2400" b="1"/>
              <a:t>。</a:t>
            </a:r>
            <a:endParaRPr lang="zh-CN" altLang="en-US" sz="2400" b="1"/>
          </a:p>
          <a:p>
            <a:pPr>
              <a:lnSpc>
                <a:spcPct val="140000"/>
              </a:lnSpc>
            </a:pPr>
            <a:r>
              <a:rPr lang="zh-CN" altLang="en-US" sz="2400" b="1"/>
              <a:t>（8）古人写文章爱引用前人话语作为论据，如韩愈《师说》中“孔子曰：‘三人行，”，苏洵《六国论》中</a:t>
            </a:r>
            <a:r>
              <a:rPr lang="zh-CN" altLang="en-US" sz="2400" b="1">
                <a:solidFill>
                  <a:srgbClr val="FF0000"/>
                </a:solidFill>
              </a:rPr>
              <a:t>：</a:t>
            </a:r>
            <a:r>
              <a:rPr lang="zh-CN" altLang="en-US" sz="2400" b="1" u="sng">
                <a:solidFill>
                  <a:srgbClr val="FF0000"/>
                </a:solidFill>
              </a:rPr>
              <a:t>古人云，以地事秦，犹抱薪救火，薪不尽 ，火不灭 </a:t>
            </a:r>
            <a:r>
              <a:rPr lang="zh-CN" altLang="en-US" sz="2400" b="1" u="sng"/>
              <a:t>。</a:t>
            </a:r>
            <a:endParaRPr lang="zh-CN" altLang="en-US" sz="2400" b="1" u="sng"/>
          </a:p>
          <a:p>
            <a:pPr>
              <a:lnSpc>
                <a:spcPct val="140000"/>
              </a:lnSpc>
            </a:pPr>
            <a:r>
              <a:rPr lang="zh-CN" altLang="en-US" sz="2400" b="1"/>
              <a:t>（9）本文的中心论点是：</a:t>
            </a:r>
            <a:r>
              <a:rPr lang="zh-CN" altLang="en-US" sz="2400" b="1" u="sng">
                <a:solidFill>
                  <a:srgbClr val="FF0000"/>
                </a:solidFill>
              </a:rPr>
              <a:t>六国破灭，非兵不利，战不善，弊在赂秦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2920" y="1330960"/>
            <a:ext cx="10393045" cy="4887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/>
              <a:t>《六国论》</a:t>
            </a:r>
            <a:endParaRPr lang="zh-CN" altLang="en-US" sz="2400" b="1"/>
          </a:p>
          <a:p>
            <a:pPr>
              <a:lnSpc>
                <a:spcPct val="130000"/>
              </a:lnSpc>
            </a:pPr>
            <a:endParaRPr lang="zh-CN" altLang="en-US" sz="2400" b="1"/>
          </a:p>
          <a:p>
            <a:pPr>
              <a:lnSpc>
                <a:spcPct val="130000"/>
              </a:lnSpc>
            </a:pPr>
            <a:r>
              <a:rPr lang="zh-CN" altLang="en-US" sz="2400" b="1"/>
              <a:t>1.(2004北京卷)古人写文章常常借古讽今。苏洵《六国论》：“</a:t>
            </a:r>
            <a:r>
              <a:rPr lang="zh-CN" altLang="en-US" sz="2400" b="1" u="sng"/>
              <a:t>悲夫！有如此之势，而为秦人积威之所劫，日削月割，以趋于亡。为国者无使为积威之所劫哉</a:t>
            </a:r>
            <a:r>
              <a:rPr lang="zh-CN" altLang="en-US" sz="2400" b="1"/>
              <a:t>！”用六国破灭的教训讽刺北宋赂辽。</a:t>
            </a:r>
            <a:endParaRPr lang="zh-CN" altLang="en-US" sz="2400" b="1"/>
          </a:p>
          <a:p>
            <a:pPr>
              <a:lnSpc>
                <a:spcPct val="130000"/>
              </a:lnSpc>
            </a:pPr>
            <a:endParaRPr lang="zh-CN" altLang="en-US" sz="2400" b="1"/>
          </a:p>
          <a:p>
            <a:pPr>
              <a:lnSpc>
                <a:spcPct val="130000"/>
              </a:lnSpc>
            </a:pPr>
            <a:r>
              <a:rPr lang="zh-CN" altLang="en-US" sz="2400" b="1"/>
              <a:t>2.《六国论》的中心论点是</a:t>
            </a:r>
            <a:r>
              <a:rPr lang="zh-CN" altLang="en-US" sz="2400" b="1" u="sng"/>
              <a:t>六国破灭，非兵不利，战不善，弊在赂秦</a:t>
            </a:r>
            <a:r>
              <a:rPr lang="zh-CN" altLang="en-US" sz="2400" b="1"/>
              <a:t>。</a:t>
            </a:r>
            <a:endParaRPr lang="zh-CN" altLang="en-US" sz="2400" b="1"/>
          </a:p>
          <a:p>
            <a:pPr>
              <a:lnSpc>
                <a:spcPct val="130000"/>
              </a:lnSpc>
            </a:pPr>
            <a:endParaRPr lang="zh-CN" altLang="en-US" sz="2400" b="1"/>
          </a:p>
          <a:p>
            <a:pPr>
              <a:lnSpc>
                <a:spcPct val="130000"/>
              </a:lnSpc>
            </a:pPr>
            <a:r>
              <a:rPr lang="zh-CN" altLang="en-US" sz="2400" b="1"/>
              <a:t>3.《六国论》中借古讽今的诗句是“</a:t>
            </a:r>
            <a:r>
              <a:rPr lang="zh-CN" altLang="en-US" sz="2400" b="1" u="sng"/>
              <a:t>苟以天下之大，下而从六国破亡之故事，是又在六国之下矣。”</a:t>
            </a:r>
            <a:endParaRPr lang="zh-CN" altLang="en-US" sz="2400" b="1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2981325" cy="2306955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000" b="1"/>
              <a:t>登岳阳楼</a:t>
            </a:r>
            <a:endParaRPr lang="zh-CN" altLang="en-US" sz="2000" b="1"/>
          </a:p>
          <a:p>
            <a:pPr>
              <a:lnSpc>
                <a:spcPct val="120000"/>
              </a:lnSpc>
            </a:pPr>
            <a:r>
              <a:rPr lang="zh-CN" altLang="en-US" sz="2000" b="1"/>
              <a:t>[ 唐 ] 杜甫</a:t>
            </a:r>
            <a:endParaRPr lang="zh-CN" altLang="en-US" sz="2000" b="1"/>
          </a:p>
          <a:p>
            <a:pPr>
              <a:lnSpc>
                <a:spcPct val="120000"/>
              </a:lnSpc>
            </a:pPr>
            <a:r>
              <a:rPr lang="zh-CN" altLang="en-US" sz="2000" b="1"/>
              <a:t>昔闻洞庭水，今上岳阳楼。</a:t>
            </a:r>
            <a:endParaRPr lang="zh-CN" altLang="en-US" sz="2000" b="1"/>
          </a:p>
          <a:p>
            <a:pPr>
              <a:lnSpc>
                <a:spcPct val="120000"/>
              </a:lnSpc>
            </a:pPr>
            <a:r>
              <a:rPr lang="zh-CN" altLang="en-US" sz="2000" b="1"/>
              <a:t>吴楚东南坼，乾坤日夜浮。</a:t>
            </a:r>
            <a:endParaRPr lang="zh-CN" altLang="en-US" sz="2000" b="1"/>
          </a:p>
          <a:p>
            <a:pPr>
              <a:lnSpc>
                <a:spcPct val="120000"/>
              </a:lnSpc>
            </a:pPr>
            <a:r>
              <a:rPr lang="zh-CN" altLang="en-US" sz="2000" b="1"/>
              <a:t>亲朋无一字，老病有孤舟。</a:t>
            </a:r>
            <a:endParaRPr lang="zh-CN" altLang="en-US" sz="2000" b="1"/>
          </a:p>
          <a:p>
            <a:pPr>
              <a:lnSpc>
                <a:spcPct val="120000"/>
              </a:lnSpc>
            </a:pPr>
            <a:r>
              <a:rPr lang="zh-CN" altLang="en-US" sz="2000" b="1"/>
              <a:t>戎马关山北，凭轩涕泗流。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2981325" y="920750"/>
            <a:ext cx="2825750" cy="5015865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txBody>
          <a:bodyPr wrap="square" rtlCol="0" anchor="t">
            <a:spAutoFit/>
          </a:bodyPr>
          <a:p>
            <a:r>
              <a:rPr lang="zh-CN" altLang="en-US" sz="2000" b="1"/>
              <a:t>桂枝香·金陵怀古</a:t>
            </a:r>
            <a:endParaRPr lang="zh-CN" altLang="en-US" sz="2000" b="1"/>
          </a:p>
          <a:p>
            <a:r>
              <a:rPr lang="zh-CN" altLang="en-US" sz="2000" b="1"/>
              <a:t>宋代：王安石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登临送目，正故国晚秋，天气初肃。千里澄江似练，翠峰如簇。归帆去棹残阳里，背西风，酒旗斜矗。彩舟云淡，星河鹭起，画图难足。</a:t>
            </a:r>
            <a:endParaRPr lang="zh-CN" altLang="en-US" sz="2000" b="1"/>
          </a:p>
          <a:p>
            <a:r>
              <a:rPr lang="zh-CN" altLang="en-US" sz="2000" b="1"/>
              <a:t>念往昔，繁华竞逐，叹门外楼头，悲恨相续。千古凭高对此，谩嗟荣辱。六朝旧事随流水，但寒烟衰草凝绿。至今商女，时时犹唱，后庭遗曲。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8984615" y="3381375"/>
            <a:ext cx="2903855" cy="3476625"/>
          </a:xfrm>
          <a:prstGeom prst="rect">
            <a:avLst/>
          </a:prstGeom>
          <a:solidFill>
            <a:srgbClr val="0070C0"/>
          </a:solidFill>
          <a:ln>
            <a:solidFill>
              <a:srgbClr val="00B050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000" b="1"/>
              <a:t>游园</a:t>
            </a:r>
            <a:endParaRPr lang="zh-CN" altLang="en-US" sz="2000" b="1"/>
          </a:p>
          <a:p>
            <a:r>
              <a:rPr lang="zh-CN" altLang="en-US" sz="2000" b="1"/>
              <a:t>明代：汤显祖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【皂罗袍】原来姹紫嫣红开遍，似这般都付与断井颓垣。良辰美景奈何天，赏心乐事谁家院！朝飞暮卷，云霞翠轩；雨丝风片，烟波画船——锦屏人忒看的这韶光贱！(颓垣 一作：残垣)</a:t>
            </a:r>
            <a:endParaRPr lang="zh-CN" altLang="en-US" sz="2000" b="1"/>
          </a:p>
        </p:txBody>
      </p:sp>
      <p:sp>
        <p:nvSpPr>
          <p:cNvPr id="5" name="文本框 4"/>
          <p:cNvSpPr txBox="1"/>
          <p:nvPr/>
        </p:nvSpPr>
        <p:spPr>
          <a:xfrm>
            <a:off x="5807075" y="1957070"/>
            <a:ext cx="3177540" cy="439991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000" b="1"/>
              <a:t>念奴娇</a:t>
            </a:r>
            <a:r>
              <a:rPr lang="en-US" altLang="zh-CN" sz="2000" b="1"/>
              <a:t>·</a:t>
            </a:r>
            <a:r>
              <a:rPr lang="zh-CN" altLang="en-US" sz="2000" b="1"/>
              <a:t>过洞庭</a:t>
            </a:r>
            <a:endParaRPr lang="zh-CN" altLang="en-US" sz="2000" b="1"/>
          </a:p>
          <a:p>
            <a:r>
              <a:rPr lang="zh-CN" altLang="en-US" sz="2000" b="1"/>
              <a:t>作者：张孝祥 (宋)</a:t>
            </a:r>
            <a:endParaRPr lang="zh-CN" altLang="en-US" sz="2000" b="1"/>
          </a:p>
          <a:p>
            <a:r>
              <a:rPr lang="zh-CN" altLang="en-US" sz="2000" b="1"/>
              <a:t>洞庭青草，近中秋、更无一点风色。玉鉴琼田三万顷，著我扁舟一叶。素月分辉，明河共影，表里俱澄澈。悠然心会，妙处难与君说。</a:t>
            </a:r>
            <a:endParaRPr lang="zh-CN" altLang="en-US" sz="2000" b="1"/>
          </a:p>
          <a:p>
            <a:r>
              <a:rPr lang="zh-CN" altLang="en-US" sz="2000" b="1"/>
              <a:t>应念岭海经年，孤光自照，肝肺皆冰雪。短发萧骚襟袖冷，稳泛沧浪空阔。尽吸西江，细斟北斗，万象为宾客。扣舷独笑，不知今夕何夕。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6735" y="286385"/>
            <a:ext cx="3350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三、句子翻译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546735" y="1128395"/>
            <a:ext cx="111626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</a:t>
            </a:r>
            <a:r>
              <a:rPr lang="zh-CN" altLang="en-US" b="1"/>
              <a:t>、求木之长者，必固其根本；欲流之远者，必浚其泉源；思国之安者，必积其德义。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621030" y="1598930"/>
            <a:ext cx="82746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2</a:t>
            </a:r>
            <a:r>
              <a:rPr lang="zh-CN" altLang="en-US" b="1"/>
              <a:t>、人君当神器之重，居域中之大，将崇极天之峻，永保无疆之休。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621030" y="2080260"/>
            <a:ext cx="69583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3</a:t>
            </a:r>
            <a:r>
              <a:rPr lang="zh-CN" altLang="en-US" b="1"/>
              <a:t>、虽董之以严刑，震之以威怒，终苟免而不怀仁，貌恭而不心服。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546735" y="2543175"/>
            <a:ext cx="6541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4</a:t>
            </a:r>
            <a:r>
              <a:rPr lang="zh-CN" altLang="en-US" b="1"/>
              <a:t>、怨不在大，可畏惟人；载舟覆舟，所宜深慎。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546735" y="3017520"/>
            <a:ext cx="4914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5</a:t>
            </a:r>
            <a:r>
              <a:rPr lang="zh-CN" altLang="en-US" b="1"/>
              <a:t>、乐盘游，则思三驱以为度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546735" y="3492500"/>
            <a:ext cx="1041336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/>
              <a:t>6</a:t>
            </a:r>
            <a:r>
              <a:rPr lang="zh-CN" altLang="en-US" sz="1600" b="1"/>
              <a:t>、文武争驰，君臣无事，可以尽豫游之乐，可以养松乔之寿，鸣琴垂拱，不言而化。</a:t>
            </a:r>
            <a:endParaRPr lang="zh-CN" altLang="en-US" sz="1600" b="1"/>
          </a:p>
        </p:txBody>
      </p:sp>
      <p:sp>
        <p:nvSpPr>
          <p:cNvPr id="9" name="文本框 8"/>
          <p:cNvSpPr txBox="1"/>
          <p:nvPr/>
        </p:nvSpPr>
        <p:spPr>
          <a:xfrm>
            <a:off x="621030" y="3956050"/>
            <a:ext cx="78492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/>
              <a:t>7</a:t>
            </a:r>
            <a:r>
              <a:rPr lang="zh-CN" altLang="en-US" sz="1600" b="1"/>
              <a:t>、</a:t>
            </a:r>
            <a:r>
              <a:rPr lang="zh-CN" altLang="en-US" sz="1600" b="1"/>
              <a:t>今君实所以见教者，以为侵官、生事、征利、拒谏，以致天下怨谤也。</a:t>
            </a:r>
            <a:endParaRPr lang="zh-CN" altLang="en-US" sz="1600" b="1"/>
          </a:p>
        </p:txBody>
      </p:sp>
      <p:sp>
        <p:nvSpPr>
          <p:cNvPr id="10" name="文本框 9"/>
          <p:cNvSpPr txBox="1"/>
          <p:nvPr/>
        </p:nvSpPr>
        <p:spPr>
          <a:xfrm>
            <a:off x="621030" y="4370070"/>
            <a:ext cx="71354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/>
              <a:t>8</a:t>
            </a:r>
            <a:r>
              <a:rPr lang="zh-CN" altLang="en-US" sz="1600" b="1"/>
              <a:t>、举先王之政，以兴利除弊，不为生事</a:t>
            </a:r>
            <a:endParaRPr lang="zh-CN" altLang="en-US" sz="1600" b="1"/>
          </a:p>
        </p:txBody>
      </p:sp>
      <p:sp>
        <p:nvSpPr>
          <p:cNvPr id="11" name="文本框 10"/>
          <p:cNvSpPr txBox="1"/>
          <p:nvPr/>
        </p:nvSpPr>
        <p:spPr>
          <a:xfrm>
            <a:off x="621030" y="4707255"/>
            <a:ext cx="73552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9</a:t>
            </a:r>
            <a:r>
              <a:rPr lang="zh-CN" altLang="en-US" b="1"/>
              <a:t>、盘庚不为怨者故改其度，度（duó）义而后动，是而不见可悔故也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621030" y="5075555"/>
            <a:ext cx="695833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/>
              <a:t>10</a:t>
            </a:r>
            <a:r>
              <a:rPr lang="zh-CN" altLang="en-US" sz="1600" b="1"/>
              <a:t>、</a:t>
            </a:r>
            <a:r>
              <a:rPr lang="zh-CN" altLang="en-US" sz="1600" b="1"/>
              <a:t>骊山北构而西折，直走咸阳。二川溶溶，流入宫墙</a:t>
            </a:r>
            <a:endParaRPr lang="zh-CN" altLang="en-US" sz="1600" b="1"/>
          </a:p>
        </p:txBody>
      </p:sp>
      <p:sp>
        <p:nvSpPr>
          <p:cNvPr id="13" name="文本框 12"/>
          <p:cNvSpPr txBox="1"/>
          <p:nvPr/>
        </p:nvSpPr>
        <p:spPr>
          <a:xfrm>
            <a:off x="621030" y="5524500"/>
            <a:ext cx="74288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11</a:t>
            </a:r>
            <a:r>
              <a:rPr lang="zh-CN" altLang="en-US" b="1"/>
              <a:t>、长桥卧波，未云何龙？复道行空，不霁何虹？</a:t>
            </a:r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621030" y="5892800"/>
            <a:ext cx="91617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12</a:t>
            </a:r>
            <a:r>
              <a:rPr lang="zh-CN" altLang="en-US" b="1"/>
              <a:t>、妃嫔媵嫱，王子皇孙，辞楼下殿，辇来于秦，朝歌夜弦，为秦宫人。</a:t>
            </a:r>
            <a:endParaRPr lang="zh-CN" altLang="en-US" b="1"/>
          </a:p>
        </p:txBody>
      </p:sp>
      <p:sp>
        <p:nvSpPr>
          <p:cNvPr id="15" name="文本框 14"/>
          <p:cNvSpPr txBox="1"/>
          <p:nvPr/>
        </p:nvSpPr>
        <p:spPr>
          <a:xfrm>
            <a:off x="583565" y="6261100"/>
            <a:ext cx="75037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13</a:t>
            </a:r>
            <a:r>
              <a:rPr lang="zh-CN" altLang="en-US" b="1"/>
              <a:t>、鼎铛玉石，金块珠砾，弃掷逦迤，秦人视之，亦不甚惜。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7410" y="422275"/>
            <a:ext cx="100285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14</a:t>
            </a:r>
            <a:r>
              <a:rPr lang="zh-CN" altLang="en-US" b="1"/>
              <a:t>、</a:t>
            </a:r>
            <a:r>
              <a:rPr lang="zh-CN" altLang="en-US" b="1"/>
              <a:t>使天下之人，不敢言而敢怒，独夫之心，日益骄固。戍卒叫，函谷举，楚人一炬，可怜焦土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941705" y="1000760"/>
            <a:ext cx="105530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15</a:t>
            </a:r>
            <a:r>
              <a:rPr lang="zh-CN" altLang="en-US" b="1"/>
              <a:t>、秦人不暇自哀，而后人哀之；后人哀之而不鉴之，亦使后人而复哀后人也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941705" y="1556385"/>
            <a:ext cx="95478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16</a:t>
            </a:r>
            <a:r>
              <a:rPr lang="zh-CN" altLang="en-US" b="1"/>
              <a:t>、思厥先祖父，暴霜露，斩荆棘，以有尺寸之地。子孙视之不甚惜，举以予人，如弃草芥。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941705" y="2101215"/>
            <a:ext cx="94087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17</a:t>
            </a:r>
            <a:r>
              <a:rPr lang="zh-CN" altLang="en-US" b="1"/>
              <a:t>、古人云：“以地事秦，犹抱薪救火，薪不尽，火不灭。”此言得之。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941705" y="2618740"/>
            <a:ext cx="83813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18</a:t>
            </a:r>
            <a:r>
              <a:rPr lang="zh-CN" altLang="en-US" b="1"/>
              <a:t>、是故燕虽小国而后亡，斯用兵之效也。至丹以荆卿为计，始速祸焉。</a:t>
            </a:r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941705" y="3182620"/>
            <a:ext cx="102101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19</a:t>
            </a:r>
            <a:r>
              <a:rPr lang="zh-CN" altLang="en-US" b="1"/>
              <a:t>、赵尝五战于秦，二败而三胜。后秦击赵者再，李牧连却之。洎牧以谗诛，邯郸为郡，惜其用武而不终也。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941705" y="3952875"/>
            <a:ext cx="100723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/>
              <a:t>20</a:t>
            </a:r>
            <a:r>
              <a:rPr lang="zh-CN" altLang="en-US" b="1"/>
              <a:t>、悲夫！有如此之势，而为秦人积威之所劫，日削月割，以趋于亡。为国者无使为积威之所劫哉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12570" y="315595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巩固复习温故知新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2570" y="168402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认真审题有效答题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2570" y="3010535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阅读深入不忘中心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2570" y="433705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作文立意文体字数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2570" y="553593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答题规范字体规整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图片 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0380" y="460375"/>
            <a:ext cx="2428875" cy="574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54" tIns="45726" rIns="91454" bIns="45726" anchor="ctr">
            <a:normAutofit fontScale="90000"/>
          </a:bodyPr>
          <a:p>
            <a:pPr algn="l" eaLnBrk="1" hangingPunct="1"/>
            <a:br>
              <a:rPr lang="en-US" altLang="zh-CN">
                <a:solidFill>
                  <a:srgbClr val="FFFF00"/>
                </a:solidFill>
              </a:rPr>
            </a:br>
            <a:r>
              <a:rPr lang="en-US" altLang="zh-CN">
                <a:solidFill>
                  <a:srgbClr val="FFFF00"/>
                </a:solidFill>
              </a:rPr>
              <a:t>  </a:t>
            </a:r>
            <a:br>
              <a:rPr lang="en-US" altLang="zh-CN">
                <a:solidFill>
                  <a:srgbClr val="FFFF00"/>
                </a:solidFill>
              </a:rPr>
            </a:br>
            <a:r>
              <a:rPr lang="en-US" altLang="zh-CN">
                <a:solidFill>
                  <a:srgbClr val="FFFF00"/>
                </a:solidFill>
              </a:rPr>
              <a:t>     </a:t>
            </a:r>
            <a:br>
              <a:rPr lang="en-US" altLang="zh-CN">
                <a:solidFill>
                  <a:srgbClr val="FFFF00"/>
                </a:solidFill>
              </a:rPr>
            </a:br>
            <a:endParaRPr lang="en-US" altLang="zh-CN">
              <a:solidFill>
                <a:srgbClr val="FFFF00"/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1449070" y="688975"/>
            <a:ext cx="10353040" cy="5801995"/>
          </a:xfrm>
          <a:ln>
            <a:solidFill>
              <a:schemeClr val="tx1">
                <a:alpha val="100000"/>
              </a:schemeClr>
            </a:solidFill>
            <a:miter/>
          </a:ln>
        </p:spPr>
        <p:txBody>
          <a:bodyPr vert="horz" wrap="square" lIns="91454" tIns="45726" rIns="91454" bIns="45726" anchor="t">
            <a:noAutofit/>
          </a:bodyPr>
          <a:p>
            <a:pPr lvl="1" eaLnBrk="1" fontAlgn="base" hangingPunct="1">
              <a:lnSpc>
                <a:spcPct val="120000"/>
              </a:lnSpc>
              <a:buFontTx/>
              <a:buNone/>
            </a:pPr>
            <a:endParaRPr lang="en-US" altLang="zh-CN" sz="2800" b="1" strike="noStrike" noProof="1">
              <a:solidFill>
                <a:srgbClr val="000000"/>
              </a:solidFill>
              <a:ea typeface="华文隶书" pitchFamily="2" charset="-122"/>
            </a:endParaRPr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en-US" altLang="zh-CN" b="1" strike="noStrike" noProof="1"/>
              <a:t> </a:t>
            </a:r>
            <a:r>
              <a:rPr lang="en-US" altLang="zh-CN" sz="2800" b="1" strike="noStrike" noProof="1"/>
              <a:t> </a:t>
            </a:r>
            <a:r>
              <a:rPr lang="zh-CN" altLang="en-US" sz="2800" b="1" strike="noStrike" noProof="1" dirty="0"/>
              <a:t>字玄成。唐朝著名</a:t>
            </a:r>
            <a:r>
              <a:rPr lang="en-US" altLang="zh-CN" sz="2800" b="1" strike="noStrike" noProof="1"/>
              <a:t>_______</a:t>
            </a:r>
            <a:r>
              <a:rPr lang="zh-CN" altLang="en-US" sz="2800" b="1" strike="noStrike" noProof="1" dirty="0"/>
              <a:t>、</a:t>
            </a:r>
            <a:r>
              <a:rPr lang="en-US" altLang="zh-CN" sz="2800" b="1" strike="noStrike" noProof="1"/>
              <a:t>________</a:t>
            </a:r>
            <a:r>
              <a:rPr lang="zh-CN" altLang="en-US" sz="2800" b="1" strike="noStrike" noProof="1" dirty="0"/>
              <a:t>、</a:t>
            </a:r>
            <a:r>
              <a:rPr lang="en-US" altLang="zh-CN" sz="2800" b="1" strike="noStrike" noProof="1"/>
              <a:t>_______</a:t>
            </a:r>
            <a:r>
              <a:rPr lang="en-US" altLang="zh-CN" sz="2800" b="1" strike="noStrike" noProof="1">
                <a:solidFill>
                  <a:schemeClr val="hlink"/>
                </a:solidFill>
                <a:ea typeface="华文行楷" pitchFamily="2" charset="-122"/>
              </a:rPr>
              <a:t>  </a:t>
            </a:r>
            <a:r>
              <a:rPr lang="zh-CN" altLang="en-US" sz="2800" b="1" strike="noStrike" noProof="1" dirty="0"/>
              <a:t>。隋末参加李密义军</a:t>
            </a:r>
            <a:r>
              <a:rPr lang="en-US" altLang="zh-CN" sz="2800" b="1" strike="noStrike" noProof="1"/>
              <a:t>,</a:t>
            </a:r>
            <a:r>
              <a:rPr lang="zh-CN" altLang="en-US" sz="2800" b="1" strike="noStrike" noProof="1" dirty="0"/>
              <a:t>掌管文檄。太宗时任</a:t>
            </a:r>
            <a:r>
              <a:rPr lang="en-US" altLang="zh-CN" sz="2800" b="1" strike="noStrike" noProof="1"/>
              <a:t>_______</a:t>
            </a:r>
            <a:r>
              <a:rPr lang="zh-CN" altLang="en-US" sz="2800" b="1" strike="noStrike" noProof="1" dirty="0"/>
              <a:t>、检校侍中。领导周、隋各史的修撰工作，书成，升任左光禄大夫，封郑国公。魏征敢于犯颜直谏，被称为</a:t>
            </a:r>
            <a:r>
              <a:rPr lang="zh-CN" altLang="en-US" sz="2800" b="1" strike="noStrike" noProof="1" dirty="0">
                <a:latin typeface="Times New Roman" panose="02020603050405020304" pitchFamily="18" charset="0"/>
              </a:rPr>
              <a:t>“</a:t>
            </a:r>
            <a:r>
              <a:rPr lang="en-US" altLang="zh-CN" sz="2800" b="1" strike="noStrike" noProof="1"/>
              <a:t>_______</a:t>
            </a:r>
            <a:r>
              <a:rPr lang="en-US" altLang="zh-CN" sz="2800" b="1" strike="noStrike" noProof="1">
                <a:latin typeface="Times New Roman" panose="02020603050405020304" pitchFamily="18" charset="0"/>
              </a:rPr>
              <a:t>”</a:t>
            </a:r>
            <a:r>
              <a:rPr lang="zh-CN" altLang="en-US" sz="2800" b="1" strike="noStrike" noProof="1" dirty="0"/>
              <a:t>所言多被太宗采纳。有诗文流传于世。</a:t>
            </a:r>
            <a:endParaRPr lang="zh-CN" altLang="en-US" sz="2800" b="1" strike="noStrike" noProof="1" dirty="0"/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sz="1400" b="1" strike="noStrike" noProof="1" dirty="0">
                <a:solidFill>
                  <a:schemeClr val="accent5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endParaRPr lang="zh-CN" altLang="en-US" sz="1400" b="1" strike="noStrike" noProof="1" dirty="0">
              <a:solidFill>
                <a:schemeClr val="accent5">
                  <a:lumMod val="1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fontAlgn="base" hangingPunct="1">
              <a:lnSpc>
                <a:spcPct val="120000"/>
              </a:lnSpc>
              <a:buNone/>
            </a:pPr>
            <a:r>
              <a:rPr lang="zh-CN" altLang="en-US" sz="1400" b="1" strike="noStrike" noProof="1" dirty="0">
                <a:solidFill>
                  <a:schemeClr val="accent5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b="1" strike="noStrike" noProof="1" dirty="0">
                <a:solidFill>
                  <a:schemeClr val="accent5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据史载：贞观十七年，魏征病卒。太宗自制碑文，并为书石。对侍臣说：</a:t>
            </a:r>
            <a:r>
              <a:rPr lang="zh-CN" altLang="en-US" sz="2800" b="1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“人以铜为镜，可以正衣冠；以古为镜，可以见兴替；以人为镜，可以知得失。魏征没，朕亡一镜矣！</a:t>
            </a:r>
            <a:r>
              <a:rPr lang="zh-CN" altLang="en-US" sz="2400" b="1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zh-CN" altLang="en-US" sz="2400" b="1" strike="noStrike" noProof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17500" y="825500"/>
            <a:ext cx="821055" cy="4297045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华文隶书" pitchFamily="2" charset="-122"/>
                <a:cs typeface="+mn-cs"/>
              </a:rPr>
              <a:t>魏</a:t>
            </a:r>
            <a:endParaRPr kumimoji="0" lang="zh-CN" altLang="en-US" sz="586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华文隶书" pitchFamily="2" charset="-122"/>
                <a:cs typeface="+mn-cs"/>
              </a:rPr>
              <a:t>徵</a:t>
            </a:r>
            <a:endParaRPr kumimoji="0" lang="zh-CN" altLang="en-US" sz="586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华文隶书" pitchFamily="2" charset="-122"/>
              <a:cs typeface="+mn-cs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6359737" y="1032722"/>
            <a:ext cx="2302933" cy="770467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华文琥珀" pitchFamily="2" charset="-122"/>
                <a:cs typeface="+mn-cs"/>
              </a:rPr>
              <a:t>政治家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华文琥珀" pitchFamily="2" charset="-122"/>
              <a:cs typeface="+mn-cs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764405" y="1104900"/>
            <a:ext cx="1511300" cy="863600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华文琥珀" pitchFamily="2" charset="-122"/>
                <a:cs typeface="+mn-cs"/>
              </a:rPr>
              <a:t>史学家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华文琥珀" pitchFamily="2" charset="-122"/>
              <a:cs typeface="+mn-cs"/>
            </a:endParaRP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8662882" y="1032722"/>
            <a:ext cx="1945217" cy="1007533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华文琥珀" pitchFamily="2" charset="-122"/>
                <a:cs typeface="+mn-cs"/>
              </a:rPr>
              <a:t>文学家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6275493" y="3004608"/>
            <a:ext cx="2017184" cy="505884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华文行楷" pitchFamily="2" charset="-122"/>
                <a:cs typeface="+mn-cs"/>
              </a:rPr>
              <a:t>诤臣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华文行楷" pitchFamily="2" charset="-122"/>
              <a:cs typeface="+mn-cs"/>
            </a:endParaRP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6347883" y="1842771"/>
            <a:ext cx="3456517" cy="791633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华文琥珀" pitchFamily="2" charset="-122"/>
                <a:cs typeface="+mn-cs"/>
              </a:rPr>
              <a:t>谏议大夫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华文琥珀" pitchFamily="2" charset="-122"/>
              <a:cs typeface="+mn-cs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22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bldLvl="0" animBg="1"/>
      <p:bldP spid="52230" grpId="0" bldLvl="0" animBg="1"/>
      <p:bldP spid="52231" grpId="0" bldLvl="0" animBg="1"/>
      <p:bldP spid="52232" grpId="0" bldLvl="0" animBg="1"/>
      <p:bldP spid="52232" grpId="1" bldLvl="0" animBg="1"/>
      <p:bldP spid="522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2"/>
          <p:cNvSpPr txBox="1"/>
          <p:nvPr/>
        </p:nvSpPr>
        <p:spPr>
          <a:xfrm>
            <a:off x="1735667" y="1242484"/>
            <a:ext cx="309880" cy="1123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47" name="Text Box 3"/>
          <p:cNvSpPr txBox="1"/>
          <p:nvPr/>
        </p:nvSpPr>
        <p:spPr>
          <a:xfrm>
            <a:off x="1519979" y="2819400"/>
            <a:ext cx="675005" cy="3048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谏太宗十思疏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48" name="Text Box 4"/>
          <p:cNvSpPr txBox="1"/>
          <p:nvPr/>
        </p:nvSpPr>
        <p:spPr>
          <a:xfrm>
            <a:off x="3810000" y="16002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固本浚源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49" name="Text Box 5"/>
          <p:cNvSpPr txBox="1"/>
          <p:nvPr/>
        </p:nvSpPr>
        <p:spPr>
          <a:xfrm>
            <a:off x="2743200" y="3733800"/>
            <a:ext cx="6394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</a:t>
            </a:r>
            <a:r>
              <a:rPr lang="en-US" altLang="zh-CN" sz="28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0" name="Text Box 6"/>
          <p:cNvSpPr txBox="1"/>
          <p:nvPr/>
        </p:nvSpPr>
        <p:spPr>
          <a:xfrm>
            <a:off x="3810000" y="28956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总结历史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1" name="Text Box 7"/>
          <p:cNvSpPr txBox="1"/>
          <p:nvPr/>
        </p:nvSpPr>
        <p:spPr>
          <a:xfrm>
            <a:off x="3733800" y="434340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引出警告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2" name="Text Box 8"/>
          <p:cNvSpPr txBox="1"/>
          <p:nvPr/>
        </p:nvSpPr>
        <p:spPr>
          <a:xfrm>
            <a:off x="3657600" y="5638800"/>
            <a:ext cx="1841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提出十思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3" name="Text Box 9"/>
          <p:cNvSpPr txBox="1"/>
          <p:nvPr/>
        </p:nvSpPr>
        <p:spPr>
          <a:xfrm>
            <a:off x="7010400" y="1905000"/>
            <a:ext cx="169333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戒奢以俭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4" name="Text Box 10"/>
          <p:cNvSpPr txBox="1"/>
          <p:nvPr/>
        </p:nvSpPr>
        <p:spPr>
          <a:xfrm>
            <a:off x="7219951" y="4343400"/>
            <a:ext cx="1847849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载舟覆舟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所宜深慎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5" name="Text Box 11"/>
          <p:cNvSpPr txBox="1"/>
          <p:nvPr/>
        </p:nvSpPr>
        <p:spPr>
          <a:xfrm>
            <a:off x="7219951" y="5562600"/>
            <a:ext cx="1706033" cy="866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诚能十思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垂拱而治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6" name="Text Box 12"/>
          <p:cNvSpPr txBox="1"/>
          <p:nvPr/>
        </p:nvSpPr>
        <p:spPr>
          <a:xfrm>
            <a:off x="7010400" y="266700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善始实繁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7" name="Text Box 13"/>
          <p:cNvSpPr txBox="1"/>
          <p:nvPr/>
        </p:nvSpPr>
        <p:spPr>
          <a:xfrm>
            <a:off x="7010400" y="320040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克终盖寡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8" name="Text Box 14"/>
          <p:cNvSpPr txBox="1"/>
          <p:nvPr/>
        </p:nvSpPr>
        <p:spPr>
          <a:xfrm>
            <a:off x="2819400" y="5715000"/>
            <a:ext cx="6394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en-US" altLang="zh-CN" sz="28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9" name="AutoShape 15"/>
          <p:cNvSpPr/>
          <p:nvPr/>
        </p:nvSpPr>
        <p:spPr>
          <a:xfrm>
            <a:off x="2362200" y="2057400"/>
            <a:ext cx="152400" cy="4116917"/>
          </a:xfrm>
          <a:prstGeom prst="leftBrace">
            <a:avLst>
              <a:gd name="adj1" fmla="val 224740"/>
              <a:gd name="adj2" fmla="val 50000"/>
            </a:avLst>
          </a:prstGeom>
          <a:noFill/>
          <a:ln w="50800" cap="sq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60" name="AutoShape 16"/>
          <p:cNvSpPr/>
          <p:nvPr/>
        </p:nvSpPr>
        <p:spPr>
          <a:xfrm>
            <a:off x="3581400" y="3048000"/>
            <a:ext cx="76200" cy="1676400"/>
          </a:xfrm>
          <a:prstGeom prst="leftBrace">
            <a:avLst>
              <a:gd name="adj1" fmla="val 182925"/>
              <a:gd name="adj2" fmla="val 50000"/>
            </a:avLst>
          </a:prstGeom>
          <a:noFill/>
          <a:ln w="50800" cap="sq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61" name="AutoShape 17"/>
          <p:cNvSpPr/>
          <p:nvPr/>
        </p:nvSpPr>
        <p:spPr>
          <a:xfrm>
            <a:off x="6781800" y="1524000"/>
            <a:ext cx="228600" cy="838200"/>
          </a:xfrm>
          <a:prstGeom prst="leftBrace">
            <a:avLst>
              <a:gd name="adj1" fmla="val 30487"/>
              <a:gd name="adj2" fmla="val 50000"/>
            </a:avLst>
          </a:prstGeom>
          <a:noFill/>
          <a:ln w="50800" cap="sq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62" name="AutoShape 18"/>
          <p:cNvSpPr/>
          <p:nvPr/>
        </p:nvSpPr>
        <p:spPr>
          <a:xfrm>
            <a:off x="6858000" y="2819400"/>
            <a:ext cx="228600" cy="762000"/>
          </a:xfrm>
          <a:prstGeom prst="leftBrace">
            <a:avLst>
              <a:gd name="adj1" fmla="val 27716"/>
              <a:gd name="adj2" fmla="val 50000"/>
            </a:avLst>
          </a:prstGeom>
          <a:noFill/>
          <a:ln w="50800" cap="sq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4163" name="Picture 19" descr="BR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4267200"/>
            <a:ext cx="579967" cy="715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64" name="Picture 20" descr="BR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5562600"/>
            <a:ext cx="579967" cy="7154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65" name="Picture 21" descr="BR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2819400"/>
            <a:ext cx="582084" cy="7154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66" name="Rectangle 22"/>
          <p:cNvSpPr/>
          <p:nvPr/>
        </p:nvSpPr>
        <p:spPr>
          <a:xfrm>
            <a:off x="7010400" y="137160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居安思危</a:t>
            </a:r>
            <a:endParaRPr lang="zh-CN" altLang="en-US" sz="2800" b="1" dirty="0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4167" name="Picture 23" descr="BRNEX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1524000"/>
            <a:ext cx="582084" cy="7154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68" name="Rectangle 24"/>
          <p:cNvSpPr/>
          <p:nvPr/>
        </p:nvSpPr>
        <p:spPr>
          <a:xfrm>
            <a:off x="2743200" y="1676400"/>
            <a:ext cx="6394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en-US" altLang="zh-CN" sz="28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6" name="Text Box 25"/>
          <p:cNvSpPr txBox="1"/>
          <p:nvPr/>
        </p:nvSpPr>
        <p:spPr>
          <a:xfrm>
            <a:off x="2539365" y="381000"/>
            <a:ext cx="20383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>
              <a:spcBef>
                <a:spcPct val="50000"/>
              </a:spcBef>
            </a:pPr>
            <a:endParaRPr lang="zh-CN" altLang="zh-CN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70" name="Text Box 26"/>
          <p:cNvSpPr txBox="1"/>
          <p:nvPr/>
        </p:nvSpPr>
        <p:spPr>
          <a:xfrm>
            <a:off x="9131300" y="2667000"/>
            <a:ext cx="1536700" cy="2895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比喻论证</a:t>
            </a:r>
            <a:endParaRPr lang="zh-CN" altLang="en-US" sz="44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对比论证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71" name="AutoShape 27"/>
          <p:cNvSpPr/>
          <p:nvPr/>
        </p:nvSpPr>
        <p:spPr>
          <a:xfrm>
            <a:off x="8763000" y="1295400"/>
            <a:ext cx="533400" cy="5336117"/>
          </a:xfrm>
          <a:prstGeom prst="rightBrace">
            <a:avLst>
              <a:gd name="adj1" fmla="val 83181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72" name="Text Box 28"/>
          <p:cNvSpPr txBox="1"/>
          <p:nvPr/>
        </p:nvSpPr>
        <p:spPr>
          <a:xfrm>
            <a:off x="3505200" y="2209800"/>
            <a:ext cx="2209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提出问题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73" name="Text Box 29"/>
          <p:cNvSpPr txBox="1"/>
          <p:nvPr/>
        </p:nvSpPr>
        <p:spPr>
          <a:xfrm>
            <a:off x="3733800" y="3581400"/>
            <a:ext cx="2209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分析问题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74" name="Text Box 30"/>
          <p:cNvSpPr txBox="1"/>
          <p:nvPr/>
        </p:nvSpPr>
        <p:spPr>
          <a:xfrm>
            <a:off x="3429000" y="6098117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解决问题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42" name="Text Box 31"/>
          <p:cNvSpPr txBox="1"/>
          <p:nvPr/>
        </p:nvSpPr>
        <p:spPr>
          <a:xfrm>
            <a:off x="3431117" y="334433"/>
            <a:ext cx="4963160" cy="768350"/>
          </a:xfrm>
          <a:prstGeom prst="rect">
            <a:avLst/>
          </a:prstGeom>
          <a:noFill/>
          <a:ln w="19050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pPr>
              <a:buSzTx/>
            </a:pPr>
            <a:r>
              <a:rPr lang="zh-CN" altLang="en-US" sz="4400">
                <a:latin typeface="Arial" panose="020B0604020202020204" pitchFamily="34" charset="0"/>
                <a:ea typeface="黑体" panose="02010609060101010101" pitchFamily="2" charset="-122"/>
              </a:rPr>
              <a:t>回顾课文  理清思路</a:t>
            </a:r>
            <a:endParaRPr lang="zh-CN" altLang="en-US" sz="44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AutoShape 18"/>
          <p:cNvSpPr/>
          <p:nvPr/>
        </p:nvSpPr>
        <p:spPr>
          <a:xfrm>
            <a:off x="6858000" y="4453467"/>
            <a:ext cx="228600" cy="762000"/>
          </a:xfrm>
          <a:prstGeom prst="leftBrace">
            <a:avLst>
              <a:gd name="adj1" fmla="val 27716"/>
              <a:gd name="adj2" fmla="val 50000"/>
            </a:avLst>
          </a:prstGeom>
          <a:noFill/>
          <a:ln w="50800" cap="sq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18"/>
          <p:cNvSpPr/>
          <p:nvPr/>
        </p:nvSpPr>
        <p:spPr>
          <a:xfrm>
            <a:off x="6858000" y="5609167"/>
            <a:ext cx="228600" cy="762000"/>
          </a:xfrm>
          <a:prstGeom prst="leftBrace">
            <a:avLst>
              <a:gd name="adj1" fmla="val 27716"/>
              <a:gd name="adj2" fmla="val 50000"/>
            </a:avLst>
          </a:prstGeom>
          <a:noFill/>
          <a:ln w="50800" cap="sq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4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13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13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13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4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3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3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0" dur="20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6" dur="1" fill="hold"/>
                                        <p:tgtEl>
                                          <p:spTgt spid="13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1" dur="1" fill="hold"/>
                                        <p:tgtEl>
                                          <p:spTgt spid="13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134148" grpId="0"/>
      <p:bldP spid="134149" grpId="0"/>
      <p:bldP spid="134150" grpId="0"/>
      <p:bldP spid="134151" grpId="0"/>
      <p:bldP spid="134152" grpId="0"/>
      <p:bldP spid="134153" grpId="0"/>
      <p:bldP spid="134154" grpId="0"/>
      <p:bldP spid="134155" grpId="0"/>
      <p:bldP spid="134156" grpId="0"/>
      <p:bldP spid="134157" grpId="0"/>
      <p:bldP spid="134158" grpId="0"/>
      <p:bldP spid="134159" grpId="0" bldLvl="0" animBg="1"/>
      <p:bldP spid="134160" grpId="0" bldLvl="0" animBg="1"/>
      <p:bldP spid="134161" grpId="0" bldLvl="0" animBg="1"/>
      <p:bldP spid="134162" grpId="0" bldLvl="0" animBg="1"/>
      <p:bldP spid="134166" grpId="0"/>
      <p:bldP spid="134168" grpId="0"/>
      <p:bldP spid="134170" grpId="0"/>
      <p:bldP spid="134171" grpId="0" bldLvl="0" animBg="1"/>
      <p:bldP spid="134172" grpId="0"/>
      <p:bldP spid="134173" grpId="0"/>
      <p:bldP spid="134174" grpId="0"/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 noRot="1"/>
          </p:cNvSpPr>
          <p:nvPr>
            <p:ph type="body" idx="1"/>
          </p:nvPr>
        </p:nvSpPr>
        <p:spPr>
          <a:xfrm>
            <a:off x="526468" y="937144"/>
            <a:ext cx="11386261" cy="4983711"/>
          </a:xfrm>
        </p:spPr>
        <p:txBody>
          <a:bodyPr/>
          <a:p>
            <a:pPr>
              <a:buNone/>
            </a:pPr>
            <a:r>
              <a:rPr lang="zh-CN" altLang="en-US" sz="4800" b="1" dirty="0">
                <a:latin typeface="华文隶书" pitchFamily="2" charset="-122"/>
                <a:ea typeface="华文隶书" pitchFamily="2" charset="-122"/>
              </a:rPr>
              <a:t>      </a:t>
            </a:r>
            <a:r>
              <a:rPr lang="zh-CN" altLang="en-US" sz="4265" b="1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“书”在文言文标题中有两种意义。</a:t>
            </a:r>
            <a:r>
              <a:rPr lang="zh-CN" altLang="en-US" sz="4265" b="1" u="sng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一种是名词，作</a:t>
            </a:r>
            <a:r>
              <a:rPr lang="zh-CN" altLang="en-US" sz="2665" b="1" u="sng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书信</a:t>
            </a:r>
            <a:r>
              <a:rPr lang="zh-CN" altLang="en-US" sz="4265" b="1" u="sng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、文件讲。</a:t>
            </a:r>
            <a:r>
              <a:rPr lang="zh-CN" altLang="en-US" sz="4265" b="1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如王安石的《答司马谏议书》、吴均的《与朱元思书》、林觉民的《与妻书》，或指信函，或指文件，都属于名词的范畴。</a:t>
            </a:r>
            <a:r>
              <a:rPr lang="zh-CN" altLang="en-US" sz="4265" b="1" u="sng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另一种是动词，作书写、记载讲，</a:t>
            </a:r>
            <a:r>
              <a:rPr lang="zh-CN" altLang="en-US" sz="4265" b="1" dirty="0">
                <a:solidFill>
                  <a:schemeClr val="hlink"/>
                </a:solidFill>
                <a:latin typeface="华文隶书" pitchFamily="2" charset="-122"/>
                <a:ea typeface="华文隶书" pitchFamily="2" charset="-122"/>
              </a:rPr>
              <a:t>如明人高启的《书博鸡者事》，就是 “ 记斗鸡玩赌者的故事 ” 的意思。 </a:t>
            </a:r>
            <a:endParaRPr lang="zh-CN" altLang="en-US" sz="4265" b="1" dirty="0">
              <a:solidFill>
                <a:schemeClr val="hlink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1200755" y="933935"/>
            <a:ext cx="10666683" cy="584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335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“</a:t>
            </a:r>
            <a:r>
              <a:rPr lang="zh-CN" altLang="en-US" sz="5335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</a:t>
            </a:r>
            <a:r>
              <a:rPr lang="zh-CN" altLang="en-US" sz="5335" b="1" dirty="0">
                <a:latin typeface="Times New Roman" panose="02020603050405020304" pitchFamily="18" charset="0"/>
                <a:ea typeface="黑体" panose="02010609060101010101" pitchFamily="2" charset="-122"/>
              </a:rPr>
              <a:t>”即“答复、回复”之意。“</a:t>
            </a:r>
            <a:r>
              <a:rPr lang="zh-CN" altLang="en-US" sz="5335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谏议</a:t>
            </a:r>
            <a:r>
              <a:rPr lang="zh-CN" altLang="en-US" sz="5335" b="1" dirty="0">
                <a:latin typeface="Times New Roman" panose="02020603050405020304" pitchFamily="18" charset="0"/>
                <a:ea typeface="黑体" panose="02010609060101010101" pitchFamily="2" charset="-122"/>
              </a:rPr>
              <a:t>”则指的是“谏议大夫”这个官职，所以，“答司马谏议书”不能理解为“回答司马光规劝的书信”，而要作“</a:t>
            </a:r>
            <a:r>
              <a:rPr lang="zh-CN" altLang="en-US" sz="5335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回复谏议大夫司马光的信</a:t>
            </a:r>
            <a:r>
              <a:rPr lang="zh-CN" altLang="en-US" sz="5335" b="1" dirty="0">
                <a:latin typeface="Times New Roman" panose="02020603050405020304" pitchFamily="18" charset="0"/>
                <a:ea typeface="黑体" panose="02010609060101010101" pitchFamily="2" charset="-122"/>
              </a:rPr>
              <a:t>”来理解。</a:t>
            </a:r>
            <a:endParaRPr lang="zh-CN" altLang="en-US" sz="5335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5335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12289" descr="C:\Users\Administrator\Desktop\29《答司马谏议书》\媒体素材\画像.jpg画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209" y="605892"/>
            <a:ext cx="3462439" cy="5796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4752083" y="933935"/>
            <a:ext cx="7517472" cy="481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735" b="1" dirty="0">
                <a:latin typeface="宋体" panose="02010600030101010101" pitchFamily="2" charset="-122"/>
              </a:rPr>
              <a:t>    </a:t>
            </a:r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</a:rPr>
              <a:t>王安石，</a:t>
            </a:r>
            <a:r>
              <a:rPr lang="zh-CN" altLang="en-US" sz="4265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字介甫，号半山，</a:t>
            </a:r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</a:rPr>
              <a:t>抚州临川人，晚年退居江宁，封荆国公，世称</a:t>
            </a: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王荆公</a:t>
            </a:r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</a:rPr>
              <a:t>，他是北宋著名的</a:t>
            </a: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政治家、文学家</a:t>
            </a:r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</a:rPr>
              <a:t>，“唐宋八大家”之一。作品有</a:t>
            </a:r>
            <a:r>
              <a:rPr lang="zh-CN" altLang="en-US" sz="4265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《王临川集》</a:t>
            </a:r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2" name="齿轮1 501"/>
          <p:cNvSpPr/>
          <p:nvPr/>
        </p:nvSpPr>
        <p:spPr>
          <a:xfrm rot="720000">
            <a:off x="1103400" y="-26913"/>
            <a:ext cx="899472" cy="668784"/>
          </a:xfrm>
          <a:custGeom>
            <a:avLst/>
            <a:gdLst/>
            <a:ahLst/>
            <a:cxnLst>
              <a:cxn ang="0">
                <a:pos x="1251565" y="768927"/>
              </a:cxn>
              <a:cxn ang="0">
                <a:pos x="1760718" y="768927"/>
              </a:cxn>
              <a:cxn ang="0">
                <a:pos x="1473477" y="369836"/>
              </a:cxn>
              <a:cxn ang="0">
                <a:pos x="1553005" y="450339"/>
              </a:cxn>
              <a:cxn ang="0">
                <a:pos x="1737754" y="442217"/>
              </a:cxn>
              <a:cxn ang="0">
                <a:pos x="1746908" y="554986"/>
              </a:cxn>
              <a:cxn ang="0">
                <a:pos x="1893656" y="667471"/>
              </a:cxn>
              <a:cxn ang="0">
                <a:pos x="1828154" y="759738"/>
              </a:cxn>
              <a:cxn ang="0">
                <a:pos x="1868236" y="940196"/>
              </a:cxn>
              <a:cxn ang="0">
                <a:pos x="1758727" y="968790"/>
              </a:cxn>
              <a:cxn ang="0">
                <a:pos x="1673390" y="1132784"/>
              </a:cxn>
              <a:cxn ang="0">
                <a:pos x="1571112" y="1084324"/>
              </a:cxn>
              <a:cxn ang="0">
                <a:pos x="1400284" y="1155119"/>
              </a:cxn>
              <a:cxn ang="0">
                <a:pos x="1353098" y="1052281"/>
              </a:cxn>
              <a:cxn ang="0">
                <a:pos x="1176712" y="996751"/>
              </a:cxn>
              <a:cxn ang="0">
                <a:pos x="1206694" y="887653"/>
              </a:cxn>
              <a:cxn ang="0">
                <a:pos x="1107283" y="731781"/>
              </a:cxn>
              <a:cxn ang="0">
                <a:pos x="1200405" y="667472"/>
              </a:cxn>
              <a:cxn ang="0">
                <a:pos x="1224485" y="484194"/>
              </a:cxn>
              <a:cxn ang="0">
                <a:pos x="1337175" y="494764"/>
              </a:cxn>
              <a:cxn ang="0">
                <a:pos x="1473477" y="369836"/>
              </a:cxn>
              <a:cxn ang="0">
                <a:pos x="216423" y="598637"/>
              </a:cxn>
              <a:cxn ang="0">
                <a:pos x="980152" y="598637"/>
              </a:cxn>
              <a:cxn ang="0">
                <a:pos x="549291" y="0"/>
              </a:cxn>
              <a:cxn ang="0">
                <a:pos x="668582" y="120755"/>
              </a:cxn>
              <a:cxn ang="0">
                <a:pos x="945705" y="108572"/>
              </a:cxn>
              <a:cxn ang="0">
                <a:pos x="959437" y="277725"/>
              </a:cxn>
              <a:cxn ang="0">
                <a:pos x="1179559" y="446452"/>
              </a:cxn>
              <a:cxn ang="0">
                <a:pos x="1081306" y="584853"/>
              </a:cxn>
              <a:cxn ang="0">
                <a:pos x="1141430" y="855541"/>
              </a:cxn>
              <a:cxn ang="0">
                <a:pos x="977165" y="898432"/>
              </a:cxn>
              <a:cxn ang="0">
                <a:pos x="849159" y="1144422"/>
              </a:cxn>
              <a:cxn ang="0">
                <a:pos x="695743" y="1071734"/>
              </a:cxn>
              <a:cxn ang="0">
                <a:pos x="439501" y="1177925"/>
              </a:cxn>
              <a:cxn ang="0">
                <a:pos x="368721" y="1023668"/>
              </a:cxn>
              <a:cxn ang="0">
                <a:pos x="104143" y="940373"/>
              </a:cxn>
              <a:cxn ang="0">
                <a:pos x="149116" y="776727"/>
              </a:cxn>
              <a:cxn ang="0">
                <a:pos x="0" y="542919"/>
              </a:cxn>
              <a:cxn ang="0">
                <a:pos x="139683" y="446455"/>
              </a:cxn>
              <a:cxn ang="0">
                <a:pos x="175802" y="171538"/>
              </a:cxn>
              <a:cxn ang="0">
                <a:pos x="344837" y="187392"/>
              </a:cxn>
              <a:cxn ang="0">
                <a:pos x="549291" y="0"/>
              </a:cxn>
            </a:cxnLst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8280" y="1605928"/>
            <a:ext cx="2169739" cy="21917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12" y="1668574"/>
            <a:ext cx="1900532" cy="2129104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3136419" y="165080"/>
            <a:ext cx="1815876" cy="1801484"/>
          </a:xfrm>
          <a:prstGeom prst="wedgeEllipseCallout">
            <a:avLst>
              <a:gd name="adj1" fmla="val -123286"/>
              <a:gd name="adj2" fmla="val 824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侵官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生事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征利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拒谏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536422" y="287831"/>
            <a:ext cx="4861806" cy="1801484"/>
          </a:xfrm>
          <a:prstGeom prst="wedgeEllipseCallout">
            <a:avLst>
              <a:gd name="adj1" fmla="val 40945"/>
              <a:gd name="adj2" fmla="val 594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受命于人主不为侵官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兴利除弊不为生事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为天下理财不为征利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辟邪说难壬人不为拒谏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136419" y="2089315"/>
            <a:ext cx="2091855" cy="1801484"/>
          </a:xfrm>
          <a:prstGeom prst="wedgeEllipseCallout">
            <a:avLst>
              <a:gd name="adj1" fmla="val -118838"/>
              <a:gd name="adj2" fmla="val -196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天下怨谤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众汹汹然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536422" y="2089315"/>
            <a:ext cx="3735879" cy="2101167"/>
          </a:xfrm>
          <a:prstGeom prst="wedgeEllipseCallout">
            <a:avLst>
              <a:gd name="adj1" fmla="val 75878"/>
              <a:gd name="adj2" fmla="val -386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solidFill>
                  <a:srgbClr val="FF0000"/>
                </a:solidFill>
              </a:rPr>
              <a:t>人习于苟且士大夫多以不恤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上乃欲变此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</a:rPr>
              <a:t>出力助上以抗之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998429" y="3797678"/>
            <a:ext cx="2091855" cy="1801484"/>
          </a:xfrm>
          <a:prstGeom prst="wedgeEllipseCallout">
            <a:avLst>
              <a:gd name="adj1" fmla="val -109530"/>
              <a:gd name="adj2" fmla="val -961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反对变法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6915472" y="3797678"/>
            <a:ext cx="2632808" cy="1490796"/>
          </a:xfrm>
          <a:prstGeom prst="wedgeEllipseCallout">
            <a:avLst>
              <a:gd name="adj1" fmla="val 80578"/>
              <a:gd name="adj2" fmla="val -879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盘庚之迁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1581284" y="4607838"/>
            <a:ext cx="2260321" cy="1801484"/>
          </a:xfrm>
          <a:prstGeom prst="wedgeEllipseCallout">
            <a:avLst>
              <a:gd name="adj1" fmla="val -51235"/>
              <a:gd name="adj2" fmla="val -1185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汝心之固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固不可彻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7625738" y="4942230"/>
            <a:ext cx="3023073" cy="1801484"/>
          </a:xfrm>
          <a:prstGeom prst="wedgeEllipseCallout">
            <a:avLst>
              <a:gd name="adj1" fmla="val 42999"/>
              <a:gd name="adj2" fmla="val -107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不忘初心</a:t>
            </a:r>
            <a:endParaRPr lang="zh-CN" altLang="en-US" sz="2400">
              <a:solidFill>
                <a:srgbClr val="FF0000"/>
              </a:solidFill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改革到底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5912296" y="1967410"/>
            <a:ext cx="2632808" cy="2053760"/>
          </a:xfrm>
          <a:prstGeom prst="wedgeEllipseCallout">
            <a:avLst>
              <a:gd name="adj1" fmla="val 103697"/>
              <a:gd name="adj2" fmla="val -205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</a:rPr>
              <a:t>触动士大夫的利益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343041"/>
          <p:cNvSpPr txBox="1"/>
          <p:nvPr/>
        </p:nvSpPr>
        <p:spPr>
          <a:xfrm>
            <a:off x="2133600" y="762000"/>
            <a:ext cx="80010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华文细黑" pitchFamily="2" charset="-122"/>
              </a:rPr>
              <a:t>　　　　　　</a:t>
            </a: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华文细黑" pitchFamily="2" charset="-122"/>
              </a:rPr>
              <a:t>　</a:t>
            </a:r>
            <a:r>
              <a:rPr lang="zh-CN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ea typeface="华文细黑" pitchFamily="2" charset="-122"/>
              </a:rPr>
              <a:t>赋</a:t>
            </a:r>
            <a:endParaRPr lang="zh-CN" altLang="en-US" sz="48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赋者，铺也。古文体。</a:t>
            </a:r>
            <a:endParaRPr lang="zh-CN" altLang="en-US" sz="32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铺采摛（</a:t>
            </a:r>
            <a:r>
              <a:rPr lang="en-US" altLang="zh-CN" sz="3200" b="1" err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chī</a:t>
            </a:r>
            <a:r>
              <a:rPr lang="en-US" altLang="zh-CN" sz="3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舒展）文，体物写志也。</a:t>
            </a:r>
            <a:endParaRPr lang="zh-CN" altLang="en-US" sz="3200" b="1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3043" name="文本框 343042"/>
          <p:cNvSpPr txBox="1"/>
          <p:nvPr/>
        </p:nvSpPr>
        <p:spPr>
          <a:xfrm>
            <a:off x="2133600" y="3429000"/>
            <a:ext cx="3041015" cy="25533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艺术表现：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注重铺陈，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讲究声韵之美，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使用华丽词藻，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着上绚丽色彩。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343044" name="文本框 343043"/>
          <p:cNvSpPr txBox="1"/>
          <p:nvPr/>
        </p:nvSpPr>
        <p:spPr>
          <a:xfrm>
            <a:off x="7391400" y="3481388"/>
            <a:ext cx="2224405" cy="20612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内容重在：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摹写事物，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抒发情感，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方正姚体" pitchFamily="2" charset="-122"/>
              </a:rPr>
              <a:t>表达思想。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46084" name="直接连接符 343044"/>
          <p:cNvSpPr/>
          <p:nvPr/>
        </p:nvSpPr>
        <p:spPr>
          <a:xfrm>
            <a:off x="4114800" y="2667000"/>
            <a:ext cx="0" cy="762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6085" name="直接连接符 343045"/>
          <p:cNvSpPr/>
          <p:nvPr/>
        </p:nvSpPr>
        <p:spPr>
          <a:xfrm>
            <a:off x="8305800" y="2667000"/>
            <a:ext cx="0" cy="762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3" grpId="0"/>
      <p:bldP spid="34304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27272"/>
      </a:accent6>
      <a:hlink>
        <a:srgbClr val="4D4D4D"/>
      </a:hlink>
      <a:folHlink>
        <a:srgbClr val="EAEAE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Expedition">
  <a:themeElements>
    <a:clrScheme name="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7DD"/>
      </a:accent5>
      <a:accent6>
        <a:srgbClr val="C08B72"/>
      </a:accent6>
      <a:hlink>
        <a:srgbClr val="993300"/>
      </a:hlink>
      <a:folHlink>
        <a:srgbClr val="6666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7DD"/>
        </a:accent5>
        <a:accent6>
          <a:srgbClr val="C08B72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2F2F2"/>
        </a:accent5>
        <a:accent6>
          <a:srgbClr val="727272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9"/>
        </a:accent5>
        <a:accent6>
          <a:srgbClr val="76799A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4517</Words>
  <Application>WPS 演示</Application>
  <PresentationFormat>宽屏</PresentationFormat>
  <Paragraphs>333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Wingdings</vt:lpstr>
      <vt:lpstr>Times New Roman</vt:lpstr>
      <vt:lpstr>隶书</vt:lpstr>
      <vt:lpstr>方正粗黑宋简体</vt:lpstr>
      <vt:lpstr>黑体</vt:lpstr>
      <vt:lpstr>华文隶书</vt:lpstr>
      <vt:lpstr>华文行楷</vt:lpstr>
      <vt:lpstr>华文琥珀</vt:lpstr>
      <vt:lpstr>华文细黑</vt:lpstr>
      <vt:lpstr>华文新魏</vt:lpstr>
      <vt:lpstr>方正姚体</vt:lpstr>
      <vt:lpstr>Arial Unicode MS</vt:lpstr>
      <vt:lpstr>Calibri</vt:lpstr>
      <vt:lpstr>楷体_GB2312</vt:lpstr>
      <vt:lpstr>新宋体</vt:lpstr>
      <vt:lpstr>隶书</vt:lpstr>
      <vt:lpstr>方正水柱繁体</vt:lpstr>
      <vt:lpstr>Office 主题​​</vt:lpstr>
      <vt:lpstr>诗情画意</vt:lpstr>
      <vt:lpstr>2_默认设计模板</vt:lpstr>
      <vt:lpstr>2_Expedition</vt:lpstr>
      <vt:lpstr>1_Office 主题​​</vt:lpstr>
      <vt:lpstr>第八单元文言文复习</vt:lpstr>
      <vt:lpstr>PowerPoint 演示文稿</vt:lpstr>
      <vt:lpstr>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试背第二段</vt:lpstr>
      <vt:lpstr>试背第三段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皮肤科名昌医生</cp:lastModifiedBy>
  <cp:revision>181</cp:revision>
  <dcterms:created xsi:type="dcterms:W3CDTF">2019-06-19T02:08:00Z</dcterms:created>
  <dcterms:modified xsi:type="dcterms:W3CDTF">2020-04-25T01:40:01Z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