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36"/>
  </p:notesMasterIdLst>
  <p:sldIdLst>
    <p:sldId id="256" r:id="rId3"/>
    <p:sldId id="271" r:id="rId4"/>
    <p:sldId id="276" r:id="rId5"/>
    <p:sldId id="278" r:id="rId6"/>
    <p:sldId id="279" r:id="rId7"/>
    <p:sldId id="273" r:id="rId8"/>
    <p:sldId id="258" r:id="rId9"/>
    <p:sldId id="286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288" r:id="rId34"/>
    <p:sldId id="290" r:id="rId35"/>
  </p:sldIdLst>
  <p:sldSz cx="9144000" cy="6858000" type="screen4x3"/>
  <p:notesSz cx="6858000" cy="9144000"/>
  <p:custShowLst>
    <p:custShow name="自定义放映1" id="0">
      <p:sldLst>
        <p:sld r:id="rId3"/>
        <p:sld r:id="rId4"/>
        <p:sld r:id="rId5"/>
        <p:sld r:id="rId6"/>
        <p:sld r:id="rId7"/>
        <p:sld r:id="rId8"/>
        <p:sld r:id="rId9"/>
        <p:sld r:id="rId9"/>
        <p:sld r:id="rId10"/>
      </p:sldLst>
    </p:custShow>
  </p:custShowLst>
  <p:defaultTextStyle>
    <a:defPPr>
      <a:defRPr lang="zh-CN"/>
    </a:defPPr>
    <a:lvl1pPr algn="l" rtl="0" fontAlgn="ctr">
      <a:spcBef>
        <a:spcPct val="50000"/>
      </a:spcBef>
      <a:spcAft>
        <a:spcPct val="0"/>
      </a:spcAft>
      <a:defRPr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隶书" pitchFamily="49" charset="-122"/>
        <a:cs typeface="+mn-cs"/>
      </a:defRPr>
    </a:lvl1pPr>
    <a:lvl2pPr marL="457200" algn="l" rtl="0" fontAlgn="ctr">
      <a:spcBef>
        <a:spcPct val="50000"/>
      </a:spcBef>
      <a:spcAft>
        <a:spcPct val="0"/>
      </a:spcAft>
      <a:defRPr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隶书" pitchFamily="49" charset="-122"/>
        <a:cs typeface="+mn-cs"/>
      </a:defRPr>
    </a:lvl2pPr>
    <a:lvl3pPr marL="914400" algn="l" rtl="0" fontAlgn="ctr">
      <a:spcBef>
        <a:spcPct val="50000"/>
      </a:spcBef>
      <a:spcAft>
        <a:spcPct val="0"/>
      </a:spcAft>
      <a:defRPr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隶书" pitchFamily="49" charset="-122"/>
        <a:cs typeface="+mn-cs"/>
      </a:defRPr>
    </a:lvl3pPr>
    <a:lvl4pPr marL="1371600" algn="l" rtl="0" fontAlgn="ctr">
      <a:spcBef>
        <a:spcPct val="50000"/>
      </a:spcBef>
      <a:spcAft>
        <a:spcPct val="0"/>
      </a:spcAft>
      <a:defRPr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隶书" pitchFamily="49" charset="-122"/>
        <a:cs typeface="+mn-cs"/>
      </a:defRPr>
    </a:lvl4pPr>
    <a:lvl5pPr marL="1828800" algn="l" rtl="0" fontAlgn="ctr">
      <a:spcBef>
        <a:spcPct val="50000"/>
      </a:spcBef>
      <a:spcAft>
        <a:spcPct val="0"/>
      </a:spcAft>
      <a:defRPr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隶书" pitchFamily="49" charset="-122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隶书" pitchFamily="49" charset="-122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隶书" pitchFamily="49" charset="-122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隶书" pitchFamily="49" charset="-122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隶书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gb2312"/>
  <p:showPr showNarration="1">
    <p:present/>
    <p:sldAll/>
    <p:penClr>
      <a:schemeClr val="tx1"/>
    </p:penClr>
  </p:showPr>
  <p:clrMru>
    <a:srgbClr val="800000"/>
    <a:srgbClr val="990000"/>
    <a:srgbClr val="555677"/>
    <a:srgbClr val="7E7802"/>
    <a:srgbClr val="000066"/>
    <a:srgbClr val="9900CC"/>
    <a:srgbClr val="80008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7" autoAdjust="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2.xml"/><Relationship Id="rId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defRPr kumimoji="1" sz="1200">
                <a:effectLst/>
                <a:latin typeface="Times New Roman" pitchFamily="18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defRPr kumimoji="1" sz="1200">
                <a:effectLst/>
                <a:latin typeface="Times New Roman" pitchFamily="18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defRPr kumimoji="1" sz="1200">
                <a:effectLst/>
                <a:latin typeface="Times New Roman" pitchFamily="18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defRPr kumimoji="1" sz="1200">
                <a:effectLst/>
                <a:latin typeface="Times New Roman" pitchFamily="18" charset="0"/>
                <a:ea typeface="宋体" pitchFamily="2" charset="-122"/>
              </a:defRPr>
            </a:lvl1pPr>
          </a:lstStyle>
          <a:p>
            <a:fld id="{B56A9A24-C0E3-4A57-BD98-B90D834DDF3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CB29A-9DC4-4885-9819-A096A0CE381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0CAA2-B251-4F38-9556-15D503ABFFE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B1727-F367-4D1D-9D01-5EF2CC2B778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0E47B4-2CDB-4E25-A4E6-3F0A5081A5A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0660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FD0BF55-AA38-4FEE-AF21-81107AE8B3A7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C1DD7-3FB3-4B86-83F0-087A7ED0561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D139-910C-4510-AACE-E9F4D4F5174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2AF56-76B3-4387-8598-0BCEA660295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F97EB-FCF8-4DC7-AC80-6F2214A3A27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34325-5C6F-4A5A-AD30-DC0FBB53F13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9C9C3-B820-4DED-8906-58F5ECC26FC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F2843-3DEB-4DDE-8F80-3FEEFE1126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1DECD-C81E-4EC5-836A-5751B6F03A7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DFDE0-E2C4-49AE-BFE8-4CAC83BC242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5FC1F-8E28-40E7-9A69-354078FE54F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D4B7A-6C5E-4D67-BE33-46AE788C63A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5C0AB-C217-41B7-B36E-9B9E6BA0EAD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AAC4D-4525-463D-A9ED-263D400E869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C0BAE-EDF8-4BDF-891F-565C6EA20BF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1928-A351-4F02-B49A-B4E13AFFA55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C48F2-95D8-4090-9F3A-CC1F877EDC1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79D0B-101A-4633-A007-4AB04B837D7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AEB22-7471-4C18-8FA9-4B66875BA67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defRPr kumimoji="1" sz="1400">
                <a:effectLst/>
                <a:latin typeface="+mn-lt"/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defRPr kumimoji="1" sz="1400">
                <a:effectLst/>
                <a:latin typeface="+mn-lt"/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defRPr kumimoji="1" sz="1400">
                <a:effectLst/>
                <a:latin typeface="+mn-lt"/>
                <a:ea typeface="+mn-ea"/>
              </a:defRPr>
            </a:lvl1pPr>
          </a:lstStyle>
          <a:p>
            <a:fld id="{073C2F6D-5C33-4E15-9CBF-A6E4F037E72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fld id="{A8D6C8AB-9004-42AD-8321-3EBCC8EBE9E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gif"/><Relationship Id="rId5" Type="http://schemas.openxmlformats.org/officeDocument/2006/relationships/slide" Target="slide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207000" y="404813"/>
            <a:ext cx="3937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 fontAlgn="base">
              <a:spcBef>
                <a:spcPct val="0"/>
              </a:spcBef>
            </a:pPr>
            <a:endParaRPr kumimoji="1" lang="en-US" altLang="zh-CN" dirty="0">
              <a:solidFill>
                <a:srgbClr val="33CCCC"/>
              </a:solidFill>
              <a:effectLst/>
              <a:latin typeface="Times New Roman" pitchFamily="18" charset="0"/>
              <a:ea typeface="宋体" pitchFamily="2" charset="-122"/>
            </a:endParaRPr>
          </a:p>
          <a:p>
            <a:pPr algn="ctr" fontAlgn="base">
              <a:spcBef>
                <a:spcPct val="0"/>
              </a:spcBef>
            </a:pPr>
            <a:endParaRPr kumimoji="1" lang="en-US" altLang="zh-CN" dirty="0">
              <a:solidFill>
                <a:srgbClr val="33CC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pitchFamily="2" charset="-122"/>
            </a:endParaRPr>
          </a:p>
          <a:p>
            <a:pPr algn="ctr" fontAlgn="base">
              <a:spcBef>
                <a:spcPct val="0"/>
              </a:spcBef>
            </a:pPr>
            <a:r>
              <a:rPr kumimoji="1" lang="zh-CN" altLang="en-US" sz="66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归去来兮辞</a:t>
            </a:r>
          </a:p>
          <a:p>
            <a:pPr algn="ctr" fontAlgn="base">
              <a:spcBef>
                <a:spcPct val="0"/>
              </a:spcBef>
            </a:pPr>
            <a:r>
              <a:rPr kumimoji="1" lang="zh-CN" altLang="en-US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                     </a:t>
            </a:r>
            <a:r>
              <a:rPr kumimoji="1" lang="zh-CN" altLang="en-US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新魏" pitchFamily="2" charset="-122"/>
              </a:rPr>
              <a:t>陶渊明</a:t>
            </a:r>
          </a:p>
          <a:p>
            <a:pPr algn="ctr" fontAlgn="base">
              <a:spcBef>
                <a:spcPct val="0"/>
              </a:spcBef>
            </a:pPr>
            <a:endParaRPr kumimoji="1" lang="zh-CN" altLang="en-US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pitchFamily="2" charset="-122"/>
            </a:endParaRPr>
          </a:p>
          <a:p>
            <a:pPr algn="ctr" fontAlgn="base">
              <a:spcBef>
                <a:spcPct val="0"/>
              </a:spcBef>
            </a:pPr>
            <a:endParaRPr kumimoji="1" lang="en-US" altLang="zh-CN" dirty="0">
              <a:solidFill>
                <a:srgbClr val="33CC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50004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执教</a:t>
            </a:r>
            <a:r>
              <a:rPr lang="zh-CN" altLang="en-US" dirty="0" smtClean="0">
                <a:solidFill>
                  <a:srgbClr val="C00000"/>
                </a:solidFill>
              </a:rPr>
              <a:t>者：冼戈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8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600200"/>
            <a:ext cx="8229600" cy="1143000"/>
          </a:xfrm>
        </p:spPr>
        <p:txBody>
          <a:bodyPr/>
          <a:lstStyle/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第一层（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句）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76600"/>
            <a:ext cx="8534400" cy="2667000"/>
          </a:xfrm>
        </p:spPr>
        <p:txBody>
          <a:bodyPr/>
          <a:lstStyle/>
          <a:p>
            <a:r>
              <a:rPr lang="zh-CN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自责之词</a:t>
            </a:r>
          </a:p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诗人想到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“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田园将芜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”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，但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“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心为形役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”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，不能自主，这是何等可悲啊！表明诗人已有归意。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40" name="Picture 12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7813" y="-3175"/>
            <a:ext cx="9421813" cy="6861175"/>
          </a:xfrm>
          <a:prstGeom prst="rect">
            <a:avLst/>
          </a:prstGeom>
          <a:noFill/>
        </p:spPr>
      </p:pic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0" y="3429000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未     远，     觉         今         </a:t>
            </a:r>
            <a:r>
              <a:rPr lang="zh-CN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是       </a:t>
            </a: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而</a:t>
            </a:r>
            <a:r>
              <a:rPr lang="zh-CN" altLang="en-US" sz="4000">
                <a:effectLst/>
                <a:ea typeface="宋体" pitchFamily="2" charset="-122"/>
              </a:rPr>
              <a:t> 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4191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还      不算远，已觉悟到     回家是          </a:t>
            </a:r>
            <a:r>
              <a:rPr lang="zh-CN" altLang="en-US" sz="2800" b="1" i="1" u="sng">
                <a:solidFill>
                  <a:srgbClr val="800000"/>
                </a:solidFill>
                <a:effectLst/>
                <a:ea typeface="宋体" pitchFamily="2" charset="-122"/>
              </a:rPr>
              <a:t>正确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            而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0" y="20574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知    来者之  可      </a:t>
            </a:r>
            <a:r>
              <a:rPr lang="zh-CN" altLang="en-US" sz="4000" b="1" i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追</a:t>
            </a: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。实          迷途其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0" y="2819400"/>
            <a:ext cx="8609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知道  未来的事   还可以    </a:t>
            </a:r>
            <a:r>
              <a:rPr lang="zh-CN" altLang="en-US" sz="2800" b="1" u="sng">
                <a:solidFill>
                  <a:srgbClr val="800000"/>
                </a:solidFill>
                <a:effectLst/>
                <a:ea typeface="宋体" pitchFamily="2" charset="-122"/>
              </a:rPr>
              <a:t>挽救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。实际上    我   入迷途</a:t>
            </a:r>
            <a:r>
              <a:rPr lang="zh-CN" altLang="en-US" sz="1800">
                <a:solidFill>
                  <a:srgbClr val="800000"/>
                </a:solidFill>
                <a:effectLst/>
                <a:ea typeface="宋体" pitchFamily="2" charset="-122"/>
              </a:rPr>
              <a:t> 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304800"/>
            <a:ext cx="8978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000" b="1" i="1">
                <a:solidFill>
                  <a:srgbClr val="800000"/>
                </a:solidFill>
                <a:effectLst/>
                <a:ea typeface="宋体" pitchFamily="2" charset="-122"/>
              </a:rPr>
              <a:t>悟</a:t>
            </a: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           已往       之          不         </a:t>
            </a:r>
            <a:r>
              <a:rPr lang="zh-CN" altLang="en-US" sz="4000" b="1" i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谏</a:t>
            </a:r>
            <a:r>
              <a:rPr lang="zh-CN" altLang="en-US" sz="4000" b="1" u="sng">
                <a:solidFill>
                  <a:srgbClr val="800000"/>
                </a:solidFill>
                <a:effectLst/>
                <a:ea typeface="宋体" pitchFamily="2" charset="-122"/>
              </a:rPr>
              <a:t>，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0" y="1143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我</a:t>
            </a:r>
            <a:r>
              <a:rPr lang="zh-CN" altLang="en-US" sz="3200" b="1" u="sng">
                <a:solidFill>
                  <a:srgbClr val="800000"/>
                </a:solidFill>
                <a:effectLst/>
                <a:ea typeface="宋体" pitchFamily="2" charset="-122"/>
              </a:rPr>
              <a:t>觉悟</a:t>
            </a: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到  过去做错了的事情已经 不能      </a:t>
            </a:r>
            <a:r>
              <a:rPr lang="zh-CN" altLang="en-US" sz="3200" b="1" i="1" u="sng">
                <a:solidFill>
                  <a:srgbClr val="800000"/>
                </a:solidFill>
                <a:effectLst/>
                <a:ea typeface="宋体" pitchFamily="2" charset="-122"/>
              </a:rPr>
              <a:t>改正</a:t>
            </a: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，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0" y="4800600"/>
            <a:ext cx="3267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昨           </a:t>
            </a:r>
            <a:r>
              <a:rPr lang="zh-CN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非</a:t>
            </a: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。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0" y="5638800"/>
            <a:ext cx="30861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/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做官     是    </a:t>
            </a:r>
            <a:r>
              <a:rPr lang="zh-CN" altLang="en-US" sz="2800" b="1" u="sng">
                <a:solidFill>
                  <a:srgbClr val="800000"/>
                </a:solidFill>
                <a:effectLst/>
                <a:ea typeface="宋体" pitchFamily="2" charset="-122"/>
              </a:rPr>
              <a:t>错误</a:t>
            </a:r>
            <a:r>
              <a:rPr lang="zh-CN" altLang="en-US" sz="1800" b="1" u="sng">
                <a:solidFill>
                  <a:srgbClr val="800000"/>
                </a:solidFill>
                <a:effectLst/>
                <a:ea typeface="宋体" pitchFamily="2" charset="-122"/>
              </a:rPr>
              <a:t>。</a:t>
            </a:r>
          </a:p>
          <a:p>
            <a:pPr fontAlgn="base">
              <a:spcBef>
                <a:spcPct val="0"/>
              </a:spcBef>
            </a:pPr>
            <a:endParaRPr lang="en-US" altLang="zh-CN" sz="1800">
              <a:effectLst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3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4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  <p:bldP spid="73734" grpId="0"/>
      <p:bldP spid="73735" grpId="0"/>
      <p:bldP spid="73736" grpId="0"/>
      <p:bldP spid="73737" grpId="0"/>
      <p:bldP spid="73738" grpId="0"/>
      <p:bldP spid="737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6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1813" cy="6861175"/>
          </a:xfrm>
          <a:prstGeom prst="rect">
            <a:avLst/>
          </a:prstGeom>
          <a:noFill/>
        </p:spPr>
      </p:pic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第二层（</a:t>
            </a:r>
            <a:r>
              <a:rPr lang="en-US" altLang="zh-CN" sz="4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zh-CN" altLang="en-US" sz="4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sz="4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  <a:r>
              <a:rPr lang="zh-CN" altLang="en-US" sz="4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句）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00600"/>
          </a:xfrm>
        </p:spPr>
        <p:txBody>
          <a:bodyPr/>
          <a:lstStyle/>
          <a:p>
            <a:r>
              <a:rPr lang="zh-CN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自恕自慰之词</a:t>
            </a:r>
          </a:p>
          <a:p>
            <a:r>
              <a:rPr lang="zh-CN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诗人对过去做官的否定和对现在辞官的肯定，好比是入了迷途还不算远，因而深感欣慰。</a:t>
            </a:r>
          </a:p>
          <a:p>
            <a:r>
              <a:rPr lang="zh-CN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表现了一种如释重负的感觉。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7" name="Picture 11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638"/>
            <a:ext cx="9390063" cy="6837362"/>
          </a:xfrm>
          <a:prstGeom prst="rect">
            <a:avLst/>
          </a:prstGeom>
          <a:noFill/>
        </p:spPr>
      </p:pic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229600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b="1">
                <a:solidFill>
                  <a:srgbClr val="000000"/>
                </a:solidFill>
                <a:effectLst/>
                <a:ea typeface="宋体" pitchFamily="2" charset="-122"/>
              </a:rPr>
              <a:t>第一部分：</a:t>
            </a:r>
          </a:p>
          <a:p>
            <a:pPr fontAlgn="base"/>
            <a:r>
              <a:rPr lang="zh-CN" altLang="en-US" sz="2800" b="1">
                <a:solidFill>
                  <a:srgbClr val="000000"/>
                </a:solidFill>
                <a:effectLst/>
                <a:ea typeface="宋体" pitchFamily="2" charset="-122"/>
              </a:rPr>
              <a:t>        表示</a:t>
            </a:r>
            <a:r>
              <a:rPr lang="zh-CN" altLang="en-US" sz="2800" b="1" i="1" u="sng">
                <a:solidFill>
                  <a:srgbClr val="000000"/>
                </a:solidFill>
                <a:effectLst/>
                <a:ea typeface="宋体" pitchFamily="2" charset="-122"/>
              </a:rPr>
              <a:t>辞官归田的决心</a:t>
            </a:r>
            <a:r>
              <a:rPr lang="zh-CN" altLang="en-US" sz="2800" b="1">
                <a:solidFill>
                  <a:srgbClr val="000000"/>
                </a:solidFill>
                <a:effectLst/>
                <a:ea typeface="宋体" pitchFamily="2" charset="-122"/>
              </a:rPr>
              <a:t>。点明主旨，表达了诗人鄙弃官场、向往田园生活的感情。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228600" y="38862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楷体_GB2312" pitchFamily="49" charset="-122"/>
                <a:ea typeface="楷体_GB2312" pitchFamily="49" charset="-122"/>
              </a:rPr>
              <a:t>辞官归田</a:t>
            </a:r>
          </a:p>
        </p:txBody>
      </p:sp>
      <p:sp>
        <p:nvSpPr>
          <p:cNvPr id="75780" name="AutoShape 4"/>
          <p:cNvSpPr>
            <a:spLocks/>
          </p:cNvSpPr>
          <p:nvPr/>
        </p:nvSpPr>
        <p:spPr bwMode="auto">
          <a:xfrm>
            <a:off x="2895600" y="2514600"/>
            <a:ext cx="304800" cy="3352800"/>
          </a:xfrm>
          <a:prstGeom prst="leftBrace">
            <a:avLst>
              <a:gd name="adj1" fmla="val 91667"/>
              <a:gd name="adj2" fmla="val 50000"/>
            </a:avLst>
          </a:prstGeom>
          <a:solidFill>
            <a:srgbClr val="FFFFFF"/>
          </a:solidFill>
          <a:ln w="349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3276600" y="25908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000000"/>
                </a:solidFill>
                <a:effectLst/>
                <a:latin typeface="华文行楷" pitchFamily="2" charset="-122"/>
                <a:ea typeface="华文行楷" pitchFamily="2" charset="-122"/>
              </a:rPr>
              <a:t>自责之词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048000" y="518160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000000"/>
                </a:solidFill>
                <a:effectLst/>
                <a:latin typeface="华文行楷" pitchFamily="2" charset="-122"/>
                <a:ea typeface="华文行楷" pitchFamily="2" charset="-122"/>
              </a:rPr>
              <a:t>自恕自慰之词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5486400" y="2614613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2800" b="1">
                <a:solidFill>
                  <a:srgbClr val="000000"/>
                </a:solidFill>
                <a:effectLst/>
                <a:ea typeface="宋体" pitchFamily="2" charset="-122"/>
              </a:rPr>
              <a:t>田园将芜，心为形役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5867400" y="5410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2800" b="1">
                <a:solidFill>
                  <a:srgbClr val="000000"/>
                </a:solidFill>
                <a:effectLst/>
                <a:ea typeface="宋体" pitchFamily="2" charset="-122"/>
              </a:rPr>
              <a:t>来者可追</a:t>
            </a:r>
            <a:r>
              <a:rPr lang="en-US" altLang="zh-CN" sz="2800" b="1">
                <a:solidFill>
                  <a:srgbClr val="000000"/>
                </a:solidFill>
                <a:effectLst/>
                <a:ea typeface="宋体" pitchFamily="2" charset="-122"/>
              </a:rPr>
              <a:t>,</a:t>
            </a:r>
            <a:r>
              <a:rPr lang="zh-CN" altLang="en-US" sz="2800" b="1">
                <a:solidFill>
                  <a:srgbClr val="000000"/>
                </a:solidFill>
                <a:effectLst/>
                <a:ea typeface="宋体" pitchFamily="2" charset="-122"/>
              </a:rPr>
              <a:t>迷途未远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381000" y="59436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b="1">
                <a:solidFill>
                  <a:srgbClr val="FFFFFF"/>
                </a:solidFill>
                <a:effectLst/>
                <a:ea typeface="宋体" pitchFamily="2" charset="-122"/>
              </a:rPr>
              <a:t>主旨：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1828800" y="621665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b="1" i="1">
                <a:solidFill>
                  <a:srgbClr val="FFFFFF"/>
                </a:solidFill>
                <a:effectLst/>
                <a:ea typeface="宋体" pitchFamily="2" charset="-122"/>
              </a:rPr>
              <a:t>今是而昨非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20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80" grpId="0" animBg="1"/>
      <p:bldP spid="75781" grpId="0"/>
      <p:bldP spid="75782" grpId="0"/>
      <p:bldP spid="75783" grpId="0"/>
      <p:bldP spid="75784" grpId="0"/>
      <p:bldP spid="75785" grpId="0"/>
      <p:bldP spid="757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10" name="Picture 10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6063" y="0"/>
            <a:ext cx="9390063" cy="6837363"/>
          </a:xfrm>
          <a:prstGeom prst="rect">
            <a:avLst/>
          </a:prstGeom>
          <a:noFill/>
        </p:spPr>
      </p:pic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0" y="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第二部分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en-US" altLang="zh-CN" b="1">
                <a:solidFill>
                  <a:srgbClr val="FFFFFF"/>
                </a:solidFill>
                <a:effectLst/>
                <a:ea typeface="宋体" pitchFamily="2" charset="-122"/>
              </a:rPr>
              <a:t>      </a:t>
            </a:r>
            <a:r>
              <a:rPr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舟      遥遥  </a:t>
            </a:r>
            <a:r>
              <a:rPr lang="zh-CN" altLang="en-US" b="1" i="1">
                <a:solidFill>
                  <a:srgbClr val="800000"/>
                </a:solidFill>
                <a:effectLst/>
                <a:ea typeface="宋体" pitchFamily="2" charset="-122"/>
              </a:rPr>
              <a:t>以       </a:t>
            </a:r>
            <a:r>
              <a:rPr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轻           飏，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0" y="1981200"/>
            <a:ext cx="899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回家的   船       在水面上       轻轻地       飘荡着前进 ，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0" y="4419600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en-US" altLang="zh-CN" sz="4000" b="1">
                <a:solidFill>
                  <a:srgbClr val="FFFFFF"/>
                </a:solidFill>
                <a:effectLst/>
                <a:ea typeface="宋体" pitchFamily="2" charset="-122"/>
              </a:rPr>
              <a:t> </a:t>
            </a: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问 </a:t>
            </a:r>
            <a:r>
              <a:rPr lang="zh-CN" altLang="en-US" sz="4000" b="1" i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征夫 </a:t>
            </a:r>
            <a:r>
              <a:rPr lang="zh-CN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   </a:t>
            </a: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以前路</a:t>
            </a:r>
            <a:r>
              <a:rPr lang="en-US" altLang="zh-CN" sz="4000" b="1">
                <a:solidFill>
                  <a:srgbClr val="800000"/>
                </a:solidFill>
                <a:effectLst/>
                <a:ea typeface="宋体" pitchFamily="2" charset="-122"/>
              </a:rPr>
              <a:t>,  </a:t>
            </a: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恨 晨 光  之</a:t>
            </a:r>
            <a:r>
              <a:rPr lang="zh-CN" altLang="en-US" sz="4000" b="1" i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熹微</a:t>
            </a: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。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0" y="5562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向 </a:t>
            </a:r>
            <a:r>
              <a:rPr lang="zh-CN" altLang="en-US" sz="2800" b="1" i="1" u="sng">
                <a:solidFill>
                  <a:srgbClr val="800000"/>
                </a:solidFill>
                <a:effectLst/>
                <a:ea typeface="宋体" pitchFamily="2" charset="-122"/>
              </a:rPr>
              <a:t>行人</a:t>
            </a:r>
            <a:r>
              <a:rPr lang="zh-CN" altLang="en-US" sz="2800" b="1" i="1">
                <a:solidFill>
                  <a:srgbClr val="800000"/>
                </a:solidFill>
                <a:effectLst/>
                <a:ea typeface="宋体" pitchFamily="2" charset="-122"/>
              </a:rPr>
              <a:t> 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打听 前面的路，只   恨  晨 光 朦 胧   </a:t>
            </a:r>
            <a:r>
              <a:rPr lang="zh-CN" altLang="en-US" sz="2800" b="1" u="sng">
                <a:solidFill>
                  <a:srgbClr val="800000"/>
                </a:solidFill>
                <a:effectLst/>
                <a:ea typeface="宋体" pitchFamily="2" charset="-122"/>
              </a:rPr>
              <a:t>天不亮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。</a:t>
            </a: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152400" y="27432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风      飘   飘            而          吹         衣。</a:t>
            </a: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0" y="3581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微   风       徐    徐   地                      吹拂着      衣裳。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179388" y="620713"/>
            <a:ext cx="2667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第二自然段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2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6804" grpId="0"/>
      <p:bldP spid="76805" grpId="0"/>
      <p:bldP spid="76806" grpId="0"/>
      <p:bldP spid="76807" grpId="0"/>
      <p:bldP spid="76808" grpId="0"/>
      <p:bldP spid="768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8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90063" cy="6837363"/>
          </a:xfrm>
          <a:prstGeom prst="rect">
            <a:avLst/>
          </a:prstGeom>
          <a:noFill/>
        </p:spPr>
      </p:pic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43000"/>
            <a:ext cx="8229600" cy="1143000"/>
          </a:xfrm>
        </p:spPr>
        <p:txBody>
          <a:bodyPr/>
          <a:lstStyle/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第一小节（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句）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534400" cy="2895600"/>
          </a:xfrm>
        </p:spPr>
        <p:txBody>
          <a:bodyPr/>
          <a:lstStyle/>
          <a:p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归途（归心似箭）</a:t>
            </a:r>
          </a:p>
          <a:p>
            <a:r>
              <a:rPr lang="zh-CN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舟轻飏，风吹衣，表明他辞官归田的欢快心情，冲出樊笼后前所未有的欢快！</a:t>
            </a:r>
          </a:p>
          <a:p>
            <a:r>
              <a:rPr lang="zh-CN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“</a:t>
            </a:r>
            <a:r>
              <a:rPr lang="zh-CN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恨晨光之熹微</a:t>
            </a:r>
            <a:r>
              <a:rPr lang="zh-CN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”</a:t>
            </a:r>
            <a:r>
              <a:rPr lang="zh-CN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表达了他归途中的迫切的心情。</a:t>
            </a:r>
          </a:p>
          <a:p>
            <a:endParaRPr lang="en-US" altLang="zh-CN" sz="2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4" name="Picture 6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90063" cy="6837363"/>
          </a:xfrm>
          <a:prstGeom prst="rect">
            <a:avLst/>
          </a:prstGeom>
          <a:noFill/>
        </p:spPr>
      </p:pic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228600" y="1447800"/>
            <a:ext cx="891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乃 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瞻</a:t>
            </a:r>
            <a:r>
              <a:rPr kumimoji="1" lang="zh-CN" altLang="en-US" sz="4000" b="1" i="1">
                <a:solidFill>
                  <a:srgbClr val="800000"/>
                </a:solidFill>
                <a:effectLst/>
                <a:ea typeface="宋体" pitchFamily="2" charset="-122"/>
              </a:rPr>
              <a:t> 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  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衡宇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，       </a:t>
            </a:r>
            <a:r>
              <a:rPr kumimoji="1" lang="zh-CN" altLang="en-US" sz="4000" b="1" i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载</a:t>
            </a:r>
            <a:r>
              <a:rPr kumimoji="1" lang="zh-CN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   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欣 </a:t>
            </a:r>
            <a:r>
              <a:rPr kumimoji="1" lang="zh-CN" altLang="en-US" sz="4000" b="1" i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载</a:t>
            </a:r>
            <a:r>
              <a:rPr kumimoji="1" lang="zh-CN" altLang="en-US" sz="40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     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奔。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终于看到自己家简陋的房子，   心中欣喜， 奔跑过去。</a:t>
            </a:r>
            <a:endParaRPr kumimoji="1" lang="zh-CN" altLang="en-US" sz="2800" b="1">
              <a:solidFill>
                <a:srgbClr val="800000"/>
              </a:solidFill>
              <a:effectLst/>
              <a:ea typeface="宋体" pitchFamily="2" charset="-122"/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228600" y="3352800"/>
            <a:ext cx="891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僮仆 欢    迎，</a:t>
            </a:r>
            <a:r>
              <a:rPr kumimoji="1" lang="zh-CN" altLang="en-US" sz="4000" b="1" i="1">
                <a:solidFill>
                  <a:srgbClr val="800000"/>
                </a:solidFill>
                <a:effectLst/>
                <a:ea typeface="宋体" pitchFamily="2" charset="-122"/>
              </a:rPr>
              <a:t>稚子    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候           门。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0" y="4267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家</a:t>
            </a:r>
            <a:r>
              <a:rPr kumimoji="1"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僮欢快地   迎接，幼儿们    守侯    在  门庭。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/>
      <p:bldP spid="78852" grpId="0"/>
      <p:bldP spid="788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6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175"/>
            <a:ext cx="9421813" cy="6861175"/>
          </a:xfrm>
          <a:prstGeom prst="rect">
            <a:avLst/>
          </a:prstGeom>
          <a:noFill/>
        </p:spPr>
      </p:pic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95400"/>
            <a:ext cx="8229600" cy="1143000"/>
          </a:xfrm>
        </p:spPr>
        <p:txBody>
          <a:bodyPr/>
          <a:lstStyle/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第二小节（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句）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84513"/>
            <a:ext cx="8153400" cy="2214562"/>
          </a:xfrm>
        </p:spPr>
        <p:txBody>
          <a:bodyPr/>
          <a:lstStyle/>
          <a:p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抵家（欣喜若狂）</a:t>
            </a:r>
          </a:p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“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乃瞻衡宇，载欣载奔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”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狂喜飞奔的样子，这和在官场时的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“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惆怅而独悲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”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的心情形成鲜明的对比。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2" name="Picture 6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7813" y="0"/>
            <a:ext cx="9421813" cy="6861175"/>
          </a:xfrm>
          <a:prstGeom prst="rect">
            <a:avLst/>
          </a:prstGeom>
          <a:noFill/>
        </p:spPr>
      </p:pic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0" y="12192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三径     </a:t>
            </a:r>
            <a:r>
              <a:rPr kumimoji="1" lang="zh-CN" altLang="en-US" sz="4000" b="1" i="1">
                <a:solidFill>
                  <a:srgbClr val="800000"/>
                </a:solidFill>
                <a:effectLst/>
                <a:ea typeface="宋体" pitchFamily="2" charset="-122"/>
              </a:rPr>
              <a:t>   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就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  荒，      松菊      犹   </a:t>
            </a:r>
            <a:r>
              <a:rPr kumimoji="1" lang="zh-CN" altLang="en-US" sz="4000" b="1" u="sng">
                <a:solidFill>
                  <a:srgbClr val="800000"/>
                </a:solidFill>
                <a:effectLst/>
                <a:ea typeface="宋体" pitchFamily="2" charset="-122"/>
              </a:rPr>
              <a:t>存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。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院里的小路   近于 荒芜了， 松 菊    还长在那里。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0" y="2971800"/>
            <a:ext cx="8610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携      幼     入室，有酒          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盈樽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。</a:t>
            </a:r>
          </a:p>
          <a:p>
            <a:pPr fontAlgn="base"/>
            <a:endParaRPr lang="en-US" altLang="zh-CN" sz="4000">
              <a:solidFill>
                <a:srgbClr val="FFFFFF"/>
              </a:solidFill>
              <a:effectLst/>
              <a:ea typeface="宋体" pitchFamily="2" charset="-122"/>
            </a:endParaRP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0" y="4038600"/>
            <a:ext cx="85344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kumimoji="1"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携着幼儿们 进了屋内， 美酒          已经满杯。</a:t>
            </a:r>
          </a:p>
          <a:p>
            <a:pPr fontAlgn="base"/>
            <a:endParaRPr lang="en-US" altLang="zh-CN" sz="1800">
              <a:effectLst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/>
      <p:bldP spid="80900" grpId="0"/>
      <p:bldP spid="8090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4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638"/>
            <a:ext cx="9390063" cy="6837362"/>
          </a:xfrm>
          <a:prstGeom prst="rect">
            <a:avLst/>
          </a:prstGeom>
          <a:noFill/>
        </p:spPr>
      </p:pic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第三小节（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句）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家中</a:t>
            </a:r>
            <a:r>
              <a:rPr lang="en-US" altLang="zh-CN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[</a:t>
            </a:r>
            <a:r>
              <a:rPr lang="zh-CN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家中之乐（亲切）</a:t>
            </a:r>
            <a:r>
              <a:rPr lang="en-US" altLang="zh-CN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]</a:t>
            </a:r>
          </a:p>
          <a:p>
            <a:r>
              <a:rPr lang="zh-CN" alt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意象：松、菊、幼、室、酒、樽</a:t>
            </a:r>
          </a:p>
          <a:p>
            <a:r>
              <a:rPr lang="zh-CN" altLang="en-US" b="1" i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分析</a:t>
            </a:r>
            <a:r>
              <a:rPr lang="zh-CN" altLang="en-US" b="1" i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“</a:t>
            </a:r>
            <a:r>
              <a:rPr lang="zh-CN" altLang="en-US" b="1" i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三径就荒，松菊犹存</a:t>
            </a:r>
            <a:r>
              <a:rPr lang="zh-CN" altLang="en-US" b="1" i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”</a:t>
            </a:r>
            <a:endParaRPr lang="zh-CN" altLang="en-US" b="1" i="1" u="sng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zh-CN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诗人一向是</a:t>
            </a:r>
            <a:r>
              <a:rPr lang="zh-CN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“</a:t>
            </a:r>
            <a:r>
              <a:rPr lang="zh-CN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以松明志、以菊寄傲</a:t>
            </a:r>
            <a:r>
              <a:rPr lang="zh-CN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”</a:t>
            </a:r>
            <a:r>
              <a:rPr lang="zh-CN" alt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的，松菊犹存更让他激动而神往，质本洁来还洁去，菊前松下才是他灵魂的栖所。诗人托物言志，借松菊的意象寄寓自己的隐逸情趣，表现了他的清高人品。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1" descr="1334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0"/>
            <a:ext cx="6019800" cy="914400"/>
          </a:xfrm>
        </p:spPr>
        <p:txBody>
          <a:bodyPr/>
          <a:lstStyle/>
          <a:p>
            <a:r>
              <a:rPr lang="zh-CN" altLang="en-US">
                <a:solidFill>
                  <a:srgbClr val="800000"/>
                </a:solidFill>
                <a:ea typeface="华文彩云" pitchFamily="2" charset="-122"/>
              </a:rPr>
              <a:t>作者简介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24200" y="990600"/>
            <a:ext cx="6019800" cy="6019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4400" dirty="0">
                <a:ea typeface="隶书" pitchFamily="49" charset="-122"/>
              </a:rPr>
              <a:t>          </a:t>
            </a:r>
            <a:r>
              <a:rPr lang="zh-CN" altLang="en-US" sz="4400" dirty="0">
                <a:ea typeface="隶书" pitchFamily="49" charset="-122"/>
              </a:rPr>
              <a:t>陶潜（</a:t>
            </a:r>
            <a:r>
              <a:rPr lang="en-US" altLang="zh-CN" sz="4400" dirty="0">
                <a:ea typeface="隶书" pitchFamily="49" charset="-122"/>
              </a:rPr>
              <a:t>365-427</a:t>
            </a:r>
            <a:r>
              <a:rPr lang="zh-CN" altLang="en-US" sz="4400" dirty="0">
                <a:ea typeface="隶书" pitchFamily="49" charset="-122"/>
              </a:rPr>
              <a:t>）一名</a:t>
            </a:r>
            <a:r>
              <a:rPr lang="zh-CN" altLang="en-US" sz="4400" dirty="0">
                <a:solidFill>
                  <a:srgbClr val="FF0000"/>
                </a:solidFill>
                <a:ea typeface="隶书" pitchFamily="49" charset="-122"/>
              </a:rPr>
              <a:t>渊明</a:t>
            </a:r>
            <a:r>
              <a:rPr lang="zh-CN" altLang="en-US" sz="4400" dirty="0">
                <a:ea typeface="隶书" pitchFamily="49" charset="-122"/>
              </a:rPr>
              <a:t>，字</a:t>
            </a:r>
            <a:r>
              <a:rPr lang="zh-CN" altLang="en-US" sz="4400" dirty="0">
                <a:solidFill>
                  <a:srgbClr val="FF0000"/>
                </a:solidFill>
                <a:ea typeface="隶书" pitchFamily="49" charset="-122"/>
              </a:rPr>
              <a:t>元亮</a:t>
            </a:r>
            <a:r>
              <a:rPr lang="zh-CN" altLang="en-US" sz="4400" dirty="0">
                <a:ea typeface="隶书" pitchFamily="49" charset="-122"/>
              </a:rPr>
              <a:t>，别号</a:t>
            </a:r>
            <a:r>
              <a:rPr lang="zh-CN" altLang="en-US" sz="4400" dirty="0">
                <a:solidFill>
                  <a:srgbClr val="FF0000"/>
                </a:solidFill>
                <a:ea typeface="隶书" pitchFamily="49" charset="-122"/>
              </a:rPr>
              <a:t>五柳先生</a:t>
            </a:r>
            <a:r>
              <a:rPr lang="zh-CN" altLang="en-US" sz="4400" dirty="0">
                <a:ea typeface="隶书" pitchFamily="49" charset="-122"/>
              </a:rPr>
              <a:t>，东晋浔阳（现江西省九江市）人，我国</a:t>
            </a:r>
            <a:r>
              <a:rPr lang="zh-CN" altLang="en-US" sz="4400" dirty="0">
                <a:solidFill>
                  <a:srgbClr val="FF0000"/>
                </a:solidFill>
                <a:ea typeface="隶书" pitchFamily="49" charset="-122"/>
              </a:rPr>
              <a:t>晋代</a:t>
            </a:r>
            <a:r>
              <a:rPr lang="zh-CN" altLang="en-US" sz="4400" dirty="0">
                <a:ea typeface="隶书" pitchFamily="49" charset="-122"/>
              </a:rPr>
              <a:t>著名诗人。他出生于没落的地主家庭，少年时曾怀有“</a:t>
            </a:r>
            <a:r>
              <a:rPr lang="zh-CN" altLang="en-US" sz="4400" dirty="0">
                <a:solidFill>
                  <a:srgbClr val="FF0000"/>
                </a:solidFill>
                <a:ea typeface="隶书" pitchFamily="49" charset="-122"/>
              </a:rPr>
              <a:t>大志济于苍生</a:t>
            </a:r>
            <a:r>
              <a:rPr lang="zh-CN" altLang="en-US" sz="4400" dirty="0">
                <a:ea typeface="隶书" pitchFamily="49" charset="-122"/>
              </a:rPr>
              <a:t>”的志向。</a:t>
            </a:r>
          </a:p>
        </p:txBody>
      </p:sp>
      <p:pic>
        <p:nvPicPr>
          <p:cNvPr id="17416" name="Picture 8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3276600" cy="4953000"/>
          </a:xfrm>
          <a:prstGeom prst="rect">
            <a:avLst/>
          </a:prstGeom>
          <a:noFill/>
        </p:spPr>
      </p:pic>
      <p:pic>
        <p:nvPicPr>
          <p:cNvPr id="17420" name="Picture 12" descr="0067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7200" y="6324600"/>
            <a:ext cx="762000" cy="381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7" name="Picture 3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6063" y="20638"/>
            <a:ext cx="9390063" cy="6837362"/>
          </a:xfrm>
          <a:prstGeom prst="rect">
            <a:avLst/>
          </a:prstGeom>
          <a:noFill/>
        </p:spPr>
      </p:pic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2590800"/>
          </a:xfrm>
        </p:spPr>
        <p:txBody>
          <a:bodyPr/>
          <a:lstStyle/>
          <a:p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第一层：（一，二、三小节）</a:t>
            </a:r>
          </a:p>
          <a:p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写归途和初抵家时的情况。</a:t>
            </a:r>
          </a:p>
          <a:p>
            <a:endParaRPr lang="en-US" altLang="zh-CN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8" name="Picture 10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90063" cy="6837363"/>
          </a:xfrm>
          <a:prstGeom prst="rect">
            <a:avLst/>
          </a:prstGeom>
          <a:noFill/>
        </p:spPr>
      </p:pic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91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</a:pPr>
            <a:r>
              <a:rPr kumimoji="1" lang="en-US" altLang="zh-CN" sz="4000" b="1" dirty="0">
                <a:solidFill>
                  <a:srgbClr val="800000"/>
                </a:solidFill>
                <a:effectLst/>
                <a:ea typeface="宋体" pitchFamily="2" charset="-122"/>
              </a:rPr>
              <a:t>    </a:t>
            </a:r>
            <a:r>
              <a:rPr kumimoji="1" lang="zh-CN" altLang="en-US" sz="4000" b="1" u="sng" dirty="0">
                <a:solidFill>
                  <a:srgbClr val="800000"/>
                </a:solidFill>
                <a:effectLst/>
                <a:ea typeface="宋体" pitchFamily="2" charset="-122"/>
              </a:rPr>
              <a:t>引</a:t>
            </a:r>
            <a:r>
              <a:rPr kumimoji="1" lang="zh-CN" altLang="en-US" sz="4000" b="1" dirty="0">
                <a:solidFill>
                  <a:srgbClr val="800000"/>
                </a:solidFill>
                <a:effectLst/>
                <a:ea typeface="宋体" pitchFamily="2" charset="-122"/>
              </a:rPr>
              <a:t>      壶       觞        以     自    酌，</a:t>
            </a:r>
            <a:endParaRPr lang="zh-CN" altLang="en-US" sz="4000" dirty="0">
              <a:solidFill>
                <a:srgbClr val="800000"/>
              </a:solidFill>
              <a:effectLst/>
              <a:ea typeface="宋体" pitchFamily="2" charset="-122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0" y="1524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我端起    酒壶        酒杯                    自斟自饮，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0" y="3810000"/>
            <a:ext cx="960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kumimoji="1" lang="zh-CN" altLang="en-US" sz="4000" b="1" dirty="0">
                <a:solidFill>
                  <a:srgbClr val="800000"/>
                </a:solidFill>
                <a:effectLst/>
                <a:ea typeface="宋体" pitchFamily="2" charset="-122"/>
              </a:rPr>
              <a:t>倚     南窗   以     </a:t>
            </a:r>
            <a:r>
              <a:rPr kumimoji="1" lang="zh-CN" altLang="en-US" sz="4000" b="1" i="1" u="sng" dirty="0">
                <a:solidFill>
                  <a:srgbClr val="800000"/>
                </a:solidFill>
                <a:effectLst/>
                <a:ea typeface="宋体" pitchFamily="2" charset="-122"/>
              </a:rPr>
              <a:t>寄          傲</a:t>
            </a:r>
            <a:r>
              <a:rPr kumimoji="1" lang="zh-CN" altLang="en-US" sz="4000" b="1" i="1" dirty="0">
                <a:solidFill>
                  <a:srgbClr val="800000"/>
                </a:solidFill>
                <a:effectLst/>
                <a:ea typeface="宋体" pitchFamily="2" charset="-122"/>
              </a:rPr>
              <a:t>，       </a:t>
            </a:r>
            <a:r>
              <a:rPr kumimoji="1" lang="zh-CN" altLang="en-US" sz="4000" b="1" i="1" u="sng" dirty="0">
                <a:solidFill>
                  <a:srgbClr val="800000"/>
                </a:solidFill>
                <a:effectLst/>
                <a:ea typeface="宋体" pitchFamily="2" charset="-122"/>
              </a:rPr>
              <a:t>审</a:t>
            </a:r>
            <a:r>
              <a:rPr kumimoji="1" lang="zh-CN" altLang="en-US" sz="4000" dirty="0">
                <a:solidFill>
                  <a:srgbClr val="800000"/>
                </a:solidFill>
                <a:effectLst/>
                <a:ea typeface="宋体" pitchFamily="2" charset="-122"/>
              </a:rPr>
              <a:t> 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0" y="4572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倚靠着  南窗        寄托傲然自得的心情，</a:t>
            </a:r>
            <a:r>
              <a:rPr lang="zh-CN" altLang="en-US" sz="3200" b="1" i="1">
                <a:solidFill>
                  <a:srgbClr val="990000"/>
                </a:solidFill>
                <a:effectLst/>
                <a:ea typeface="宋体" pitchFamily="2" charset="-122"/>
              </a:rPr>
              <a:t>自知</a:t>
            </a: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住在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0" y="2209800"/>
            <a:ext cx="9144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kumimoji="1" lang="zh-CN" altLang="en-US" sz="4000" b="1" i="1" u="sng" dirty="0">
                <a:solidFill>
                  <a:srgbClr val="800000"/>
                </a:solidFill>
                <a:effectLst/>
                <a:ea typeface="宋体" pitchFamily="2" charset="-122"/>
              </a:rPr>
              <a:t>眄 </a:t>
            </a:r>
            <a:r>
              <a:rPr kumimoji="1" lang="zh-CN" altLang="en-US" sz="4000" b="1" dirty="0">
                <a:solidFill>
                  <a:srgbClr val="800000"/>
                </a:solidFill>
                <a:effectLst/>
                <a:ea typeface="宋体" pitchFamily="2" charset="-122"/>
              </a:rPr>
              <a:t>        庭            </a:t>
            </a:r>
            <a:r>
              <a:rPr kumimoji="1" lang="zh-CN" altLang="en-US" sz="4000" b="1" i="1" dirty="0">
                <a:solidFill>
                  <a:srgbClr val="800000"/>
                </a:solidFill>
                <a:effectLst/>
                <a:ea typeface="宋体" pitchFamily="2" charset="-122"/>
              </a:rPr>
              <a:t>柯</a:t>
            </a:r>
            <a:r>
              <a:rPr kumimoji="1" lang="zh-CN" altLang="en-US" sz="4000" b="1" dirty="0">
                <a:solidFill>
                  <a:srgbClr val="800000"/>
                </a:solidFill>
                <a:effectLst/>
                <a:ea typeface="宋体" pitchFamily="2" charset="-122"/>
              </a:rPr>
              <a:t>    以      </a:t>
            </a:r>
            <a:r>
              <a:rPr kumimoji="1" lang="zh-CN" altLang="en-US" sz="4000" b="1" i="1" u="sng" dirty="0">
                <a:solidFill>
                  <a:srgbClr val="800000"/>
                </a:solidFill>
                <a:effectLst/>
                <a:ea typeface="宋体" pitchFamily="2" charset="-122"/>
              </a:rPr>
              <a:t>怡</a:t>
            </a:r>
            <a:r>
              <a:rPr kumimoji="1" lang="zh-CN" altLang="en-US" sz="4000" b="1" i="1" dirty="0">
                <a:solidFill>
                  <a:srgbClr val="800000"/>
                </a:solidFill>
                <a:effectLst/>
                <a:ea typeface="宋体" pitchFamily="2" charset="-122"/>
              </a:rPr>
              <a:t>      颜</a:t>
            </a:r>
            <a:r>
              <a:rPr kumimoji="1" lang="zh-CN" altLang="en-US" sz="4000" b="1" dirty="0">
                <a:solidFill>
                  <a:srgbClr val="800000"/>
                </a:solidFill>
                <a:effectLst/>
                <a:ea typeface="宋体" pitchFamily="2" charset="-122"/>
              </a:rPr>
              <a:t>。</a:t>
            </a:r>
          </a:p>
          <a:p>
            <a:pPr fontAlgn="base"/>
            <a:endParaRPr lang="en-US" altLang="zh-CN" sz="4000" dirty="0">
              <a:solidFill>
                <a:srgbClr val="800000"/>
              </a:solidFill>
              <a:effectLst/>
              <a:ea typeface="宋体" pitchFamily="2" charset="-122"/>
            </a:endParaRPr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0" y="30480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斜望着       庭院中的 树木             使我很开颜。</a:t>
            </a:r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0" y="51054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容      膝</a:t>
            </a:r>
            <a:r>
              <a:rPr kumimoji="1" lang="zh-CN" altLang="en-US" sz="4000" b="1" i="1">
                <a:solidFill>
                  <a:srgbClr val="800000"/>
                </a:solidFill>
                <a:effectLst/>
                <a:ea typeface="宋体" pitchFamily="2" charset="-122"/>
              </a:rPr>
              <a:t>            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之     易     安。</a:t>
            </a: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228600" y="5867400"/>
            <a:ext cx="7431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仅能</a:t>
            </a:r>
            <a:r>
              <a:rPr lang="zh-CN" altLang="en-US" sz="3200" b="1" i="1">
                <a:solidFill>
                  <a:srgbClr val="990000"/>
                </a:solidFill>
                <a:effectLst/>
                <a:ea typeface="宋体" pitchFamily="2" charset="-122"/>
              </a:rPr>
              <a:t>容膝的小屋</a:t>
            </a: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里          容易使我心安。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/>
      <p:bldP spid="83972" grpId="0"/>
      <p:bldP spid="83973" grpId="0"/>
      <p:bldP spid="83974" grpId="0"/>
      <p:bldP spid="83975" grpId="0"/>
      <p:bldP spid="83976" grpId="0"/>
      <p:bldP spid="8397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6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638"/>
            <a:ext cx="9390063" cy="6837362"/>
          </a:xfrm>
          <a:prstGeom prst="rect">
            <a:avLst/>
          </a:prstGeom>
          <a:noFill/>
        </p:spPr>
      </p:pic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第一小节（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句）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饮酒自遣（室中之乐）</a:t>
            </a:r>
          </a:p>
          <a:p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句：引壶觞以自酌，眄庭柯以</a:t>
            </a:r>
            <a:r>
              <a:rPr lang="zh-CN" altLang="en-US" sz="4000" b="1" i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怡</a:t>
            </a:r>
            <a:r>
              <a:rPr lang="zh-CN" altLang="en-US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颜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。</a:t>
            </a:r>
          </a:p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开怀畅饮，欣喜异常</a:t>
            </a:r>
          </a:p>
          <a:p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句：倚南窗以寄傲</a:t>
            </a:r>
            <a:r>
              <a:rPr lang="zh-CN" altLang="en-US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，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审容膝之易</a:t>
            </a:r>
            <a:r>
              <a:rPr lang="zh-CN" altLang="en-US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安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。</a:t>
            </a:r>
          </a:p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精神的富有和物质的拮据，以及前者对后者的压倒优势。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22" name="Picture 6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638"/>
            <a:ext cx="9390063" cy="6837362"/>
          </a:xfrm>
          <a:prstGeom prst="rect">
            <a:avLst/>
          </a:prstGeom>
          <a:noFill/>
        </p:spPr>
      </p:pic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园     日  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涉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以 成趣，门虽设 而 常关。</a:t>
            </a:r>
            <a:endParaRPr kumimoji="1" lang="zh-CN" altLang="en-US" sz="4000" b="1" u="sng">
              <a:solidFill>
                <a:srgbClr val="800000"/>
              </a:solidFill>
              <a:effectLst/>
              <a:ea typeface="宋体" pitchFamily="2" charset="-122"/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0" y="2438400"/>
            <a:ext cx="953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2800" b="1">
                <a:solidFill>
                  <a:srgbClr val="990000"/>
                </a:solidFill>
                <a:effectLst/>
                <a:ea typeface="宋体" pitchFamily="2" charset="-122"/>
              </a:rPr>
              <a:t>在园中 每天  走走 兴味无穷，屋子虽然有门却常常紧关。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28600" y="3429000"/>
            <a:ext cx="861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策</a:t>
            </a:r>
            <a:r>
              <a:rPr kumimoji="1" lang="zh-CN" altLang="en-US" sz="4000" b="1" i="1">
                <a:solidFill>
                  <a:srgbClr val="800000"/>
                </a:solidFill>
                <a:effectLst/>
                <a:ea typeface="宋体" pitchFamily="2" charset="-122"/>
              </a:rPr>
              <a:t>  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扶老以   </a:t>
            </a:r>
            <a:r>
              <a:rPr kumimoji="1" lang="zh-CN" altLang="en-US" sz="4000" b="1" i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流憩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， 时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矫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首而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暇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观。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0" y="4495800"/>
            <a:ext cx="944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拄着 拐杖 </a:t>
            </a:r>
            <a:r>
              <a:rPr lang="zh-CN" altLang="en-US" sz="3200" b="1" i="1">
                <a:solidFill>
                  <a:srgbClr val="990000"/>
                </a:solidFill>
                <a:effectLst/>
                <a:ea typeface="宋体" pitchFamily="2" charset="-122"/>
              </a:rPr>
              <a:t>到处 走走歇歇</a:t>
            </a: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，时时抬头  向远处望望。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8" name="Picture 8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90063" cy="6837363"/>
          </a:xfrm>
          <a:prstGeom prst="rect">
            <a:avLst/>
          </a:prstGeom>
          <a:noFill/>
        </p:spPr>
      </p:pic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990600"/>
            <a:ext cx="960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云   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无心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以   出  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岫</a:t>
            </a:r>
            <a:r>
              <a:rPr kumimoji="1" lang="en-US" altLang="zh-CN" sz="4000" b="1" u="sng">
                <a:solidFill>
                  <a:srgbClr val="800000"/>
                </a:solidFill>
                <a:effectLst/>
                <a:ea typeface="宋体" pitchFamily="2" charset="-122"/>
              </a:rPr>
              <a:t>,</a:t>
            </a:r>
            <a:r>
              <a:rPr kumimoji="1" lang="en-US" altLang="zh-CN" sz="4000" b="1">
                <a:solidFill>
                  <a:srgbClr val="800000"/>
                </a:solidFill>
                <a:effectLst/>
                <a:ea typeface="宋体" pitchFamily="2" charset="-122"/>
              </a:rPr>
              <a:t>  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鸟倦飞而 知   还。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1828800"/>
            <a:ext cx="1005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2800" b="1">
                <a:solidFill>
                  <a:srgbClr val="990000"/>
                </a:solidFill>
                <a:effectLst/>
                <a:ea typeface="宋体" pitchFamily="2" charset="-122"/>
              </a:rPr>
              <a:t>云气自然而然地从 山里冒出，    鸟飞累了也   知道回还。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0" y="2590800"/>
            <a:ext cx="960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000" b="1" i="1">
                <a:solidFill>
                  <a:srgbClr val="800000"/>
                </a:solidFill>
                <a:effectLst/>
                <a:ea typeface="宋体" pitchFamily="2" charset="-122"/>
              </a:rPr>
              <a:t>景   </a:t>
            </a: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翳翳 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以将       入，      抚   孤松 而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阳光黯淡，太阳快落下去了，我   手抚着   孤   松</a:t>
            </a: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152400" y="4297363"/>
            <a:ext cx="670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盘                桓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。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152400" y="5181600"/>
            <a:ext cx="701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徘徊流连，  不忍离去。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/>
      <p:bldP spid="87044" grpId="0"/>
      <p:bldP spid="87045" grpId="0"/>
      <p:bldP spid="87046" grpId="0"/>
      <p:bldP spid="8704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8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90063" cy="6837363"/>
          </a:xfrm>
          <a:prstGeom prst="rect">
            <a:avLst/>
          </a:prstGeom>
          <a:noFill/>
        </p:spPr>
      </p:pic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第二小节（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句</a:t>
            </a:r>
            <a:r>
              <a:rPr lang="zh-CN" altLang="en-US" b="1">
                <a:solidFill>
                  <a:srgbClr val="FFFFFF"/>
                </a:solidFill>
              </a:rPr>
              <a:t>）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涉园观景，徘徊留恋。（园中之乐）</a:t>
            </a:r>
          </a:p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“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趣、憩、盘桓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”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等表达了闲适恬淡，怡然自得的情趣。</a:t>
            </a:r>
          </a:p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字里行间洋溢着安逸、闲适、宁静的情趣，反衬了对官场生活的厌恶。</a:t>
            </a:r>
          </a:p>
          <a:p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分析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“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云无心以出岫，鸟倦飞而知还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”</a:t>
            </a: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的景物特点和反映了诗人的何种心情？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8" name="Picture 10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90063" cy="6837363"/>
          </a:xfrm>
          <a:prstGeom prst="rect">
            <a:avLst/>
          </a:prstGeom>
          <a:noFill/>
        </p:spPr>
      </p:pic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464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楷体_GB2312" pitchFamily="49" charset="-122"/>
              </a:rPr>
              <a:t>田园生活之一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609600" y="33528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华文行楷" pitchFamily="2" charset="-122"/>
                <a:ea typeface="华文行楷" pitchFamily="2" charset="-122"/>
              </a:rPr>
              <a:t>居家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2590800" y="1371600"/>
            <a:ext cx="384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000000"/>
                </a:solidFill>
                <a:effectLst/>
                <a:latin typeface="华文行楷" pitchFamily="2" charset="-122"/>
                <a:ea typeface="华文行楷" pitchFamily="2" charset="-122"/>
              </a:rPr>
              <a:t>归途（归心似箭）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2700338" y="2420938"/>
            <a:ext cx="384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000000"/>
                </a:solidFill>
                <a:effectLst/>
                <a:latin typeface="华文行楷" pitchFamily="2" charset="-122"/>
                <a:ea typeface="华文行楷" pitchFamily="2" charset="-122"/>
              </a:rPr>
              <a:t>抵家（欣喜若狂）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2590800" y="4876800"/>
            <a:ext cx="384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000000"/>
                </a:solidFill>
                <a:effectLst/>
                <a:latin typeface="华文行楷" pitchFamily="2" charset="-122"/>
                <a:ea typeface="华文行楷" pitchFamily="2" charset="-122"/>
              </a:rPr>
              <a:t>室内（室中之乐）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2590800" y="5943600"/>
            <a:ext cx="384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000000"/>
                </a:solidFill>
                <a:effectLst/>
                <a:latin typeface="华文行楷" pitchFamily="2" charset="-122"/>
                <a:ea typeface="华文行楷" pitchFamily="2" charset="-122"/>
              </a:rPr>
              <a:t>涉园（园中之乐）</a:t>
            </a:r>
          </a:p>
        </p:txBody>
      </p:sp>
      <p:sp>
        <p:nvSpPr>
          <p:cNvPr id="89096" name="AutoShape 8"/>
          <p:cNvSpPr>
            <a:spLocks/>
          </p:cNvSpPr>
          <p:nvPr/>
        </p:nvSpPr>
        <p:spPr bwMode="auto">
          <a:xfrm>
            <a:off x="2133600" y="1371600"/>
            <a:ext cx="228600" cy="5105400"/>
          </a:xfrm>
          <a:prstGeom prst="leftBrace">
            <a:avLst>
              <a:gd name="adj1" fmla="val 186111"/>
              <a:gd name="adj2" fmla="val 50000"/>
            </a:avLst>
          </a:prstGeom>
          <a:solidFill>
            <a:srgbClr val="FFFFFF"/>
          </a:solidFill>
          <a:ln w="476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</a:pPr>
            <a:endParaRPr lang="zh-CN" altLang="zh-CN" sz="1800">
              <a:solidFill>
                <a:srgbClr val="FFFFFF"/>
              </a:solidFill>
              <a:effectLst/>
              <a:ea typeface="宋体" pitchFamily="2" charset="-122"/>
            </a:endParaRP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2514600" y="3581400"/>
            <a:ext cx="3854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宋体" pitchFamily="2" charset="-122"/>
              </a:rPr>
              <a:t>家中（家中之乐）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20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20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/>
      <p:bldP spid="89092" grpId="0"/>
      <p:bldP spid="89093" grpId="0"/>
      <p:bldP spid="89094" grpId="0"/>
      <p:bldP spid="89095" grpId="0"/>
      <p:bldP spid="89096" grpId="0" animBg="1"/>
      <p:bldP spid="8909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23" name="Picture 11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90063" cy="6837363"/>
          </a:xfrm>
          <a:prstGeom prst="rect">
            <a:avLst/>
          </a:prstGeom>
          <a:noFill/>
        </p:spPr>
      </p:pic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0" y="0"/>
            <a:ext cx="510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课堂知识要点小结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541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（</a:t>
            </a: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一）词类活用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04800" y="1981200"/>
            <a:ext cx="563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altLang="zh-CN" sz="3200" b="1">
                <a:solidFill>
                  <a:srgbClr val="800000"/>
                </a:solidFill>
                <a:effectLst/>
                <a:ea typeface="宋体" pitchFamily="2" charset="-122"/>
              </a:rPr>
              <a:t>1</a:t>
            </a: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：名词作状语</a:t>
            </a: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152400" y="2819400"/>
            <a:ext cx="79248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园</a:t>
            </a:r>
            <a:r>
              <a:rPr lang="zh-CN" altLang="en-US" b="1" i="1" u="sng">
                <a:solidFill>
                  <a:srgbClr val="800000"/>
                </a:solidFill>
                <a:effectLst/>
                <a:ea typeface="宋体" pitchFamily="2" charset="-122"/>
              </a:rPr>
              <a:t>日</a:t>
            </a:r>
            <a:r>
              <a:rPr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涉以成趣（日，每天）</a:t>
            </a:r>
          </a:p>
          <a:p>
            <a:pPr fontAlgn="base"/>
            <a:r>
              <a:rPr lang="zh-CN" altLang="en-US" b="1" i="1" u="sng">
                <a:solidFill>
                  <a:srgbClr val="800000"/>
                </a:solidFill>
                <a:effectLst/>
                <a:ea typeface="宋体" pitchFamily="2" charset="-122"/>
              </a:rPr>
              <a:t>时</a:t>
            </a:r>
            <a:r>
              <a:rPr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矫首而遐观（时，时时）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822325" y="61182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endParaRPr lang="zh-CN" altLang="zh-CN" sz="1800">
              <a:effectLst/>
              <a:ea typeface="宋体" pitchFamily="2" charset="-122"/>
            </a:endParaRP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228600" y="4316413"/>
            <a:ext cx="3190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altLang="zh-CN" b="1">
                <a:solidFill>
                  <a:srgbClr val="800000"/>
                </a:solidFill>
                <a:effectLst/>
                <a:ea typeface="宋体" pitchFamily="2" charset="-122"/>
              </a:rPr>
              <a:t>2</a:t>
            </a:r>
            <a:r>
              <a:rPr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：名词作动词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441325" y="53562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endParaRPr lang="zh-CN" altLang="zh-CN" sz="1800">
              <a:effectLst/>
              <a:ea typeface="宋体" pitchFamily="2" charset="-122"/>
            </a:endParaRP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441325" y="4992688"/>
            <a:ext cx="3241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000" b="1" i="1" u="sng">
                <a:solidFill>
                  <a:srgbClr val="800000"/>
                </a:solidFill>
                <a:effectLst/>
                <a:ea typeface="宋体" pitchFamily="2" charset="-122"/>
              </a:rPr>
              <a:t>策</a:t>
            </a:r>
            <a:r>
              <a:rPr kumimoji="1"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扶老以流憩</a:t>
            </a: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3810000" y="5105400"/>
            <a:ext cx="2632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（策，拄着）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/>
      <p:bldP spid="90116" grpId="0"/>
      <p:bldP spid="90117" grpId="0"/>
      <p:bldP spid="90119" grpId="0"/>
      <p:bldP spid="90121" grpId="0"/>
      <p:bldP spid="901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8" name="Picture 12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90063" cy="6837363"/>
          </a:xfrm>
          <a:prstGeom prst="rect">
            <a:avLst/>
          </a:prstGeom>
          <a:noFill/>
        </p:spPr>
      </p:pic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152400" y="3048000"/>
            <a:ext cx="297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altLang="zh-CN" sz="3200" b="1">
                <a:solidFill>
                  <a:srgbClr val="800000"/>
                </a:solidFill>
                <a:effectLst/>
                <a:ea typeface="宋体" pitchFamily="2" charset="-122"/>
              </a:rPr>
              <a:t>4</a:t>
            </a: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：动词作名词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0" y="38100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审</a:t>
            </a:r>
            <a:r>
              <a:rPr lang="zh-CN" altLang="en-US" sz="4000" b="1" i="1">
                <a:solidFill>
                  <a:srgbClr val="800000"/>
                </a:solidFill>
                <a:effectLst/>
                <a:ea typeface="宋体" pitchFamily="2" charset="-122"/>
              </a:rPr>
              <a:t>容膝</a:t>
            </a: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之易安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581400" y="3886200"/>
            <a:ext cx="5197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（容膝，只能容下双膝的小屋）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152400" y="4876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altLang="zh-CN" sz="3200" b="1">
                <a:solidFill>
                  <a:srgbClr val="800000"/>
                </a:solidFill>
                <a:effectLst/>
                <a:ea typeface="宋体" pitchFamily="2" charset="-122"/>
              </a:rPr>
              <a:t>5</a:t>
            </a: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：使动用法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0" y="5791200"/>
            <a:ext cx="2936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眄庭柯以</a:t>
            </a:r>
            <a:r>
              <a:rPr kumimoji="1" lang="zh-CN" altLang="en-US" b="1" i="1">
                <a:solidFill>
                  <a:srgbClr val="800000"/>
                </a:solidFill>
                <a:effectLst/>
                <a:ea typeface="宋体" pitchFamily="2" charset="-122"/>
              </a:rPr>
              <a:t>怡</a:t>
            </a:r>
            <a:r>
              <a:rPr kumimoji="1"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颜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3429000" y="5867400"/>
            <a:ext cx="556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2000" b="1">
                <a:solidFill>
                  <a:srgbClr val="800000"/>
                </a:solidFill>
                <a:effectLst/>
                <a:ea typeface="宋体" pitchFamily="2" charset="-122"/>
              </a:rPr>
              <a:t>（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怡，使</a:t>
            </a:r>
            <a:r>
              <a:rPr lang="en-US" altLang="zh-CN" sz="2800" b="1">
                <a:solidFill>
                  <a:srgbClr val="800000"/>
                </a:solidFill>
                <a:effectLst/>
                <a:ea typeface="宋体" pitchFamily="2" charset="-122"/>
              </a:rPr>
              <a:t>------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现出愉快的神色）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152400" y="1676400"/>
            <a:ext cx="4876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携</a:t>
            </a:r>
            <a:r>
              <a:rPr kumimoji="1" lang="zh-CN" altLang="en-US" b="1" i="1">
                <a:solidFill>
                  <a:srgbClr val="800000"/>
                </a:solidFill>
                <a:effectLst/>
                <a:ea typeface="宋体" pitchFamily="2" charset="-122"/>
              </a:rPr>
              <a:t>幼</a:t>
            </a:r>
            <a:r>
              <a:rPr kumimoji="1"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入室，有酒盈樽</a:t>
            </a:r>
          </a:p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ea typeface="宋体" pitchFamily="2" charset="-122"/>
              </a:rPr>
              <a:t>倚南窗以寄</a:t>
            </a:r>
            <a:r>
              <a:rPr kumimoji="1" lang="zh-CN" altLang="en-US" b="1" i="1">
                <a:solidFill>
                  <a:srgbClr val="800000"/>
                </a:solidFill>
                <a:effectLst/>
                <a:ea typeface="宋体" pitchFamily="2" charset="-122"/>
              </a:rPr>
              <a:t>傲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3733800" y="2362200"/>
            <a:ext cx="518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（傲，自足自得的心情）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5334000" y="16764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（幼，幼儿）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152400" y="7620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altLang="zh-CN" sz="3200" b="1">
                <a:solidFill>
                  <a:srgbClr val="800000"/>
                </a:solidFill>
                <a:effectLst/>
                <a:ea typeface="宋体" pitchFamily="2" charset="-122"/>
              </a:rPr>
              <a:t>3</a:t>
            </a: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：形容词作名词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/>
      <p:bldP spid="91140" grpId="0"/>
      <p:bldP spid="91141" grpId="0"/>
      <p:bldP spid="91142" grpId="0"/>
      <p:bldP spid="91143" grpId="0"/>
      <p:bldP spid="91144" grpId="0"/>
      <p:bldP spid="91145" grpId="0"/>
      <p:bldP spid="91146" grpId="0"/>
      <p:bldP spid="9114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0" name="Picture 10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638"/>
            <a:ext cx="9390063" cy="6837362"/>
          </a:xfrm>
          <a:prstGeom prst="rect">
            <a:avLst/>
          </a:prstGeom>
          <a:noFill/>
        </p:spPr>
      </p:pic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0" y="381000"/>
            <a:ext cx="327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（二）虚词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441325" y="11652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endParaRPr lang="zh-CN" altLang="zh-CN" sz="1800">
              <a:effectLst/>
              <a:ea typeface="宋体" pitchFamily="2" charset="-122"/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693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之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1143000" y="1646238"/>
            <a:ext cx="77724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悟已往之不谏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（结构助词，取消句子独立性）</a:t>
            </a:r>
          </a:p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知来者之可追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（结构助词，取消句子独立性）</a:t>
            </a:r>
          </a:p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恨晨光之熹微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（结构助词，取消句子独立性）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228600" y="4343400"/>
            <a:ext cx="693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而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1143000" y="3657600"/>
            <a:ext cx="67818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觉今是而昨非（</a:t>
            </a:r>
            <a:r>
              <a:rPr lang="zh-CN" altLang="en-US" sz="2800" b="1">
                <a:solidFill>
                  <a:srgbClr val="800000"/>
                </a:solidFill>
                <a:effectLst/>
                <a:ea typeface="宋体" pitchFamily="2" charset="-122"/>
              </a:rPr>
              <a:t>连词，表并列</a:t>
            </a:r>
            <a:r>
              <a:rPr lang="zh-CN" altLang="en-US" sz="3200" b="1">
                <a:solidFill>
                  <a:srgbClr val="800000"/>
                </a:solidFill>
                <a:effectLst/>
                <a:ea typeface="宋体" pitchFamily="2" charset="-122"/>
              </a:rPr>
              <a:t>）</a:t>
            </a:r>
          </a:p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门虽设而常关（</a:t>
            </a:r>
            <a:r>
              <a:rPr lang="zh-CN" altLang="en-US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连词，表转折</a:t>
            </a:r>
            <a:r>
              <a:rPr lang="zh-CN" altLang="en-US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）</a:t>
            </a:r>
          </a:p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时矫首而遐观（</a:t>
            </a:r>
            <a:r>
              <a:rPr lang="zh-CN" altLang="en-US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连词，表修饰</a:t>
            </a:r>
            <a:r>
              <a:rPr lang="zh-CN" altLang="en-US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）</a:t>
            </a:r>
          </a:p>
          <a:p>
            <a:pPr fontAlgn="base">
              <a:spcBef>
                <a:spcPct val="0"/>
              </a:spcBef>
            </a:pPr>
            <a:r>
              <a:rPr lang="zh-CN" altLang="en-US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鸟倦飞而知还（</a:t>
            </a:r>
            <a:r>
              <a:rPr lang="zh-CN" altLang="en-US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连词，表承接</a:t>
            </a:r>
            <a:r>
              <a:rPr lang="zh-CN" altLang="en-US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）</a:t>
            </a:r>
          </a:p>
        </p:txBody>
      </p:sp>
      <p:sp>
        <p:nvSpPr>
          <p:cNvPr id="92168" name="AutoShape 8"/>
          <p:cNvSpPr>
            <a:spLocks/>
          </p:cNvSpPr>
          <p:nvPr/>
        </p:nvSpPr>
        <p:spPr bwMode="auto">
          <a:xfrm>
            <a:off x="990600" y="1676400"/>
            <a:ext cx="228600" cy="1524000"/>
          </a:xfrm>
          <a:prstGeom prst="leftBrace">
            <a:avLst>
              <a:gd name="adj1" fmla="val 55556"/>
              <a:gd name="adj2" fmla="val 50000"/>
            </a:avLst>
          </a:prstGeom>
          <a:noFill/>
          <a:ln w="4762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169" name="AutoShape 9"/>
          <p:cNvSpPr>
            <a:spLocks/>
          </p:cNvSpPr>
          <p:nvPr/>
        </p:nvSpPr>
        <p:spPr bwMode="auto">
          <a:xfrm>
            <a:off x="990600" y="3810000"/>
            <a:ext cx="228600" cy="1828800"/>
          </a:xfrm>
          <a:prstGeom prst="leftBrace">
            <a:avLst>
              <a:gd name="adj1" fmla="val 66667"/>
              <a:gd name="adj2" fmla="val 50000"/>
            </a:avLst>
          </a:prstGeom>
          <a:noFill/>
          <a:ln w="4762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</a:pPr>
            <a:endParaRPr lang="zh-CN" altLang="zh-CN" sz="1800">
              <a:solidFill>
                <a:srgbClr val="FFFFFF"/>
              </a:solidFill>
              <a:effectLst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4" grpId="0"/>
      <p:bldP spid="92165" grpId="0"/>
      <p:bldP spid="92166" grpId="0"/>
      <p:bldP spid="92167" grpId="0"/>
      <p:bldP spid="92168" grpId="0" animBg="1"/>
      <p:bldP spid="921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2" name="Picture 8" descr="1334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0"/>
            <a:ext cx="6019800" cy="914400"/>
          </a:xfrm>
        </p:spPr>
        <p:txBody>
          <a:bodyPr/>
          <a:lstStyle/>
          <a:p>
            <a:r>
              <a:rPr lang="zh-CN" altLang="en-US">
                <a:solidFill>
                  <a:srgbClr val="800000"/>
                </a:solidFill>
                <a:ea typeface="华文彩云" pitchFamily="2" charset="-122"/>
              </a:rPr>
              <a:t>作者简介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endParaRPr kumimoji="1" lang="zh-CN" altLang="zh-CN" sz="4400">
              <a:solidFill>
                <a:schemeClr val="tx2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26629" name="Picture 5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3276600" cy="4953000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895600" y="1066800"/>
            <a:ext cx="6248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</a:pPr>
            <a:r>
              <a:rPr lang="en-US" altLang="zh-CN" sz="4400"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</a:rPr>
              <a:t>     29</a:t>
            </a:r>
            <a:r>
              <a:rPr lang="zh-CN" altLang="en-US" sz="4400"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</a:rPr>
              <a:t>岁开始入仕，从此的</a:t>
            </a:r>
            <a:r>
              <a:rPr lang="en-US" altLang="zh-CN" sz="4400"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</a:rPr>
              <a:t>13</a:t>
            </a:r>
            <a:r>
              <a:rPr lang="zh-CN" altLang="en-US" sz="4400"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</a:rPr>
              <a:t>个年头，时官时隐，历任江州祭酒、建威参军、建威将军、彭泽县令之类的小官。在彭泽县令任上仅</a:t>
            </a:r>
            <a:r>
              <a:rPr lang="en-US" altLang="zh-CN" sz="4400"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</a:rPr>
              <a:t>82</a:t>
            </a:r>
            <a:r>
              <a:rPr lang="zh-CN" altLang="en-US" sz="4400"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</a:rPr>
              <a:t>天，就辞官回家，躬耕陇亩，从此不再出仕。</a:t>
            </a:r>
          </a:p>
        </p:txBody>
      </p:sp>
      <p:pic>
        <p:nvPicPr>
          <p:cNvPr id="26634" name="Picture 10" descr="0067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7200" y="6324600"/>
            <a:ext cx="762000" cy="381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90" name="Picture 6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638"/>
            <a:ext cx="9390063" cy="6837362"/>
          </a:xfrm>
          <a:prstGeom prst="rect">
            <a:avLst/>
          </a:prstGeom>
          <a:noFill/>
        </p:spPr>
      </p:pic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243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000" b="1">
                <a:solidFill>
                  <a:srgbClr val="800000"/>
                </a:solidFill>
                <a:effectLst/>
                <a:ea typeface="宋体" pitchFamily="2" charset="-122"/>
              </a:rPr>
              <a:t>课堂练习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2588" cy="3975100"/>
          </a:xfrm>
          <a:ln cap="flat">
            <a:solidFill>
              <a:schemeClr val="tx1"/>
            </a:solidFill>
            <a:prstDash val="sysDot"/>
          </a:ln>
        </p:spPr>
        <p:txBody>
          <a:bodyPr/>
          <a:lstStyle/>
          <a:p>
            <a:r>
              <a:rPr lang="en-US" altLang="zh-CN" b="1">
                <a:solidFill>
                  <a:srgbClr val="800000"/>
                </a:solidFill>
              </a:rPr>
              <a:t>1</a:t>
            </a:r>
            <a:r>
              <a:rPr lang="zh-CN" altLang="en-US" b="1">
                <a:solidFill>
                  <a:srgbClr val="800000"/>
                </a:solidFill>
              </a:rPr>
              <a:t>：下列句中划线的词</a:t>
            </a:r>
            <a:r>
              <a:rPr lang="zh-CN" altLang="en-US" sz="4000" b="1" i="1" u="sng">
                <a:solidFill>
                  <a:srgbClr val="800000"/>
                </a:solidFill>
              </a:rPr>
              <a:t>解释有误</a:t>
            </a:r>
            <a:r>
              <a:rPr lang="zh-CN" altLang="en-US" b="1">
                <a:solidFill>
                  <a:srgbClr val="800000"/>
                </a:solidFill>
              </a:rPr>
              <a:t>的一项（         ）</a:t>
            </a:r>
          </a:p>
          <a:p>
            <a:r>
              <a:rPr lang="en-US" altLang="zh-CN" b="1">
                <a:solidFill>
                  <a:srgbClr val="800000"/>
                </a:solidFill>
              </a:rPr>
              <a:t>A</a:t>
            </a:r>
            <a:r>
              <a:rPr lang="zh-CN" altLang="en-US" b="1">
                <a:solidFill>
                  <a:srgbClr val="800000"/>
                </a:solidFill>
              </a:rPr>
              <a:t>既自以心为形</a:t>
            </a:r>
            <a:r>
              <a:rPr lang="zh-CN" altLang="en-US" sz="4000" b="1" u="sng">
                <a:solidFill>
                  <a:srgbClr val="800000"/>
                </a:solidFill>
              </a:rPr>
              <a:t>役</a:t>
            </a:r>
            <a:r>
              <a:rPr lang="zh-CN" altLang="en-US" b="1">
                <a:solidFill>
                  <a:srgbClr val="800000"/>
                </a:solidFill>
              </a:rPr>
              <a:t>（役使）</a:t>
            </a:r>
          </a:p>
          <a:p>
            <a:r>
              <a:rPr lang="en-US" altLang="zh-CN" b="1">
                <a:solidFill>
                  <a:srgbClr val="800000"/>
                </a:solidFill>
              </a:rPr>
              <a:t>B</a:t>
            </a:r>
            <a:r>
              <a:rPr lang="zh-CN" altLang="en-US" b="1">
                <a:solidFill>
                  <a:srgbClr val="800000"/>
                </a:solidFill>
              </a:rPr>
              <a:t>知来者之可</a:t>
            </a:r>
            <a:r>
              <a:rPr lang="zh-CN" altLang="en-US" sz="4000" b="1" u="sng">
                <a:solidFill>
                  <a:srgbClr val="800000"/>
                </a:solidFill>
              </a:rPr>
              <a:t>追</a:t>
            </a:r>
            <a:r>
              <a:rPr lang="zh-CN" altLang="en-US" b="1">
                <a:solidFill>
                  <a:srgbClr val="800000"/>
                </a:solidFill>
              </a:rPr>
              <a:t>（追赶）</a:t>
            </a:r>
          </a:p>
          <a:p>
            <a:r>
              <a:rPr lang="en-US" altLang="zh-CN" b="1">
                <a:solidFill>
                  <a:srgbClr val="800000"/>
                </a:solidFill>
              </a:rPr>
              <a:t>C</a:t>
            </a:r>
            <a:r>
              <a:rPr lang="zh-CN" altLang="en-US" b="1">
                <a:solidFill>
                  <a:srgbClr val="800000"/>
                </a:solidFill>
              </a:rPr>
              <a:t>眄庭柯以</a:t>
            </a:r>
            <a:r>
              <a:rPr lang="zh-CN" altLang="en-US" sz="4000" b="1" u="sng">
                <a:solidFill>
                  <a:srgbClr val="800000"/>
                </a:solidFill>
              </a:rPr>
              <a:t>怡</a:t>
            </a:r>
            <a:r>
              <a:rPr lang="zh-CN" altLang="en-US" b="1">
                <a:solidFill>
                  <a:srgbClr val="800000"/>
                </a:solidFill>
              </a:rPr>
              <a:t>颜（使</a:t>
            </a:r>
            <a:r>
              <a:rPr lang="en-US" altLang="zh-CN" b="1">
                <a:solidFill>
                  <a:srgbClr val="800000"/>
                </a:solidFill>
              </a:rPr>
              <a:t>---</a:t>
            </a:r>
            <a:r>
              <a:rPr lang="zh-CN" altLang="en-US" b="1">
                <a:solidFill>
                  <a:srgbClr val="800000"/>
                </a:solidFill>
              </a:rPr>
              <a:t>现出愉快）</a:t>
            </a:r>
          </a:p>
          <a:p>
            <a:r>
              <a:rPr lang="en-US" altLang="zh-CN" b="1">
                <a:solidFill>
                  <a:srgbClr val="800000"/>
                </a:solidFill>
              </a:rPr>
              <a:t>D</a:t>
            </a:r>
            <a:r>
              <a:rPr lang="zh-CN" altLang="en-US" b="1">
                <a:solidFill>
                  <a:srgbClr val="800000"/>
                </a:solidFill>
              </a:rPr>
              <a:t>悟已往之不</a:t>
            </a:r>
            <a:r>
              <a:rPr lang="zh-CN" altLang="en-US" sz="4000" b="1" u="sng">
                <a:solidFill>
                  <a:srgbClr val="800000"/>
                </a:solidFill>
              </a:rPr>
              <a:t>谏</a:t>
            </a:r>
            <a:r>
              <a:rPr lang="zh-CN" altLang="en-US" b="1">
                <a:solidFill>
                  <a:srgbClr val="800000"/>
                </a:solidFill>
              </a:rPr>
              <a:t>（劝止、谏正）</a:t>
            </a:r>
          </a:p>
        </p:txBody>
      </p:sp>
      <p:cxnSp>
        <p:nvCxnSpPr>
          <p:cNvPr id="93188" name="AutoShape 4"/>
          <p:cNvCxnSpPr>
            <a:cxnSpLocks noChangeShapeType="1"/>
            <a:stCxn id="93187" idx="0"/>
            <a:endCxn id="93187" idx="0"/>
          </p:cNvCxnSpPr>
          <p:nvPr/>
        </p:nvCxnSpPr>
        <p:spPr bwMode="auto">
          <a:xfrm>
            <a:off x="4535488" y="1905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447800" y="2133600"/>
            <a:ext cx="76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en-US" altLang="zh-CN" sz="4000" b="1">
                <a:solidFill>
                  <a:srgbClr val="FFFF00"/>
                </a:solidFill>
                <a:effectLst/>
                <a:ea typeface="宋体" pitchFamily="2" charset="-12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931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build="p" animBg="1"/>
      <p:bldP spid="9318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2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90063" cy="6837363"/>
          </a:xfrm>
          <a:prstGeom prst="rect">
            <a:avLst/>
          </a:prstGeom>
          <a:noFill/>
        </p:spPr>
      </p:pic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953000"/>
          </a:xfrm>
        </p:spPr>
        <p:txBody>
          <a:bodyPr/>
          <a:lstStyle/>
          <a:p>
            <a:r>
              <a:rPr lang="en-US" altLang="zh-CN" b="1">
                <a:solidFill>
                  <a:srgbClr val="800000"/>
                </a:solidFill>
              </a:rPr>
              <a:t>2</a:t>
            </a:r>
            <a:r>
              <a:rPr lang="zh-CN" altLang="en-US" b="1">
                <a:solidFill>
                  <a:srgbClr val="800000"/>
                </a:solidFill>
              </a:rPr>
              <a:t>：下列划线词</a:t>
            </a:r>
            <a:r>
              <a:rPr lang="zh-CN" altLang="en-US" sz="4000" b="1" i="1" u="sng">
                <a:solidFill>
                  <a:srgbClr val="800000"/>
                </a:solidFill>
              </a:rPr>
              <a:t>不是词类活用</a:t>
            </a:r>
            <a:r>
              <a:rPr lang="zh-CN" altLang="en-US" b="1">
                <a:solidFill>
                  <a:srgbClr val="800000"/>
                </a:solidFill>
              </a:rPr>
              <a:t>的一项是（          ）</a:t>
            </a:r>
          </a:p>
          <a:p>
            <a:r>
              <a:rPr lang="en-US" altLang="zh-CN" b="1">
                <a:solidFill>
                  <a:srgbClr val="800000"/>
                </a:solidFill>
              </a:rPr>
              <a:t>A</a:t>
            </a:r>
            <a:r>
              <a:rPr lang="zh-CN" altLang="en-US" b="1">
                <a:solidFill>
                  <a:srgbClr val="800000"/>
                </a:solidFill>
              </a:rPr>
              <a:t>云无心以出</a:t>
            </a:r>
            <a:r>
              <a:rPr lang="zh-CN" altLang="en-US" sz="4000" b="1" u="sng">
                <a:solidFill>
                  <a:srgbClr val="800000"/>
                </a:solidFill>
              </a:rPr>
              <a:t>岫</a:t>
            </a:r>
            <a:r>
              <a:rPr lang="zh-CN" altLang="en-US" b="1">
                <a:solidFill>
                  <a:srgbClr val="800000"/>
                </a:solidFill>
              </a:rPr>
              <a:t>，鸟倦飞而知还</a:t>
            </a:r>
          </a:p>
          <a:p>
            <a:r>
              <a:rPr lang="en-US" altLang="zh-CN" b="1">
                <a:solidFill>
                  <a:srgbClr val="800000"/>
                </a:solidFill>
              </a:rPr>
              <a:t>B</a:t>
            </a:r>
            <a:r>
              <a:rPr lang="zh-CN" altLang="en-US" b="1">
                <a:solidFill>
                  <a:srgbClr val="800000"/>
                </a:solidFill>
              </a:rPr>
              <a:t>园</a:t>
            </a:r>
            <a:r>
              <a:rPr lang="zh-CN" altLang="en-US" sz="4000" b="1" u="sng">
                <a:solidFill>
                  <a:srgbClr val="800000"/>
                </a:solidFill>
              </a:rPr>
              <a:t>日</a:t>
            </a:r>
            <a:r>
              <a:rPr lang="zh-CN" altLang="en-US" b="1">
                <a:solidFill>
                  <a:srgbClr val="800000"/>
                </a:solidFill>
              </a:rPr>
              <a:t>涉以成趣，门虽设而常关</a:t>
            </a:r>
          </a:p>
          <a:p>
            <a:r>
              <a:rPr lang="en-US" altLang="zh-CN" b="1">
                <a:solidFill>
                  <a:srgbClr val="800000"/>
                </a:solidFill>
              </a:rPr>
              <a:t>C</a:t>
            </a:r>
            <a:r>
              <a:rPr lang="zh-CN" altLang="en-US" b="1">
                <a:solidFill>
                  <a:srgbClr val="800000"/>
                </a:solidFill>
              </a:rPr>
              <a:t>引壶觞以自酌，眄庭柯以</a:t>
            </a:r>
            <a:r>
              <a:rPr lang="zh-CN" altLang="en-US" sz="4000" b="1" u="sng">
                <a:solidFill>
                  <a:srgbClr val="800000"/>
                </a:solidFill>
              </a:rPr>
              <a:t>怡</a:t>
            </a:r>
            <a:r>
              <a:rPr lang="zh-CN" altLang="en-US" b="1">
                <a:solidFill>
                  <a:srgbClr val="800000"/>
                </a:solidFill>
              </a:rPr>
              <a:t>颜</a:t>
            </a:r>
          </a:p>
          <a:p>
            <a:r>
              <a:rPr lang="en-US" altLang="zh-CN" b="1">
                <a:solidFill>
                  <a:srgbClr val="800000"/>
                </a:solidFill>
              </a:rPr>
              <a:t>D</a:t>
            </a:r>
            <a:r>
              <a:rPr lang="zh-CN" altLang="en-US" b="1">
                <a:solidFill>
                  <a:srgbClr val="800000"/>
                </a:solidFill>
              </a:rPr>
              <a:t>携</a:t>
            </a:r>
            <a:r>
              <a:rPr lang="zh-CN" altLang="en-US" sz="4000" b="1" u="sng">
                <a:solidFill>
                  <a:srgbClr val="800000"/>
                </a:solidFill>
              </a:rPr>
              <a:t>幼</a:t>
            </a:r>
            <a:r>
              <a:rPr lang="zh-CN" altLang="en-US" b="1">
                <a:solidFill>
                  <a:srgbClr val="800000"/>
                </a:solidFill>
              </a:rPr>
              <a:t>入室，有酒盈樽</a:t>
            </a:r>
          </a:p>
          <a:p>
            <a:endParaRPr lang="en-US" altLang="zh-CN">
              <a:solidFill>
                <a:srgbClr val="800000"/>
              </a:solidFill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1066800" y="19050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en-US" altLang="zh-CN" sz="4000" b="1">
                <a:solidFill>
                  <a:srgbClr val="FFFF00"/>
                </a:solidFill>
                <a:effectLst/>
                <a:ea typeface="宋体" pitchFamily="2" charset="-122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4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4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4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4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4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4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4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4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4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4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4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build="p"/>
      <p:bldP spid="942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0" y="685800"/>
            <a:ext cx="3962400" cy="1143000"/>
          </a:xfrm>
        </p:spPr>
        <p:txBody>
          <a:bodyPr/>
          <a:lstStyle/>
          <a:p>
            <a:r>
              <a:rPr lang="zh-CN" altLang="en-US" sz="5400">
                <a:ea typeface="华文行楷" pitchFamily="2" charset="-122"/>
              </a:rPr>
              <a:t>作业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2133600"/>
            <a:ext cx="5334000" cy="3733800"/>
          </a:xfrm>
        </p:spPr>
        <p:txBody>
          <a:bodyPr/>
          <a:lstStyle/>
          <a:p>
            <a:pPr algn="l"/>
            <a:r>
              <a:rPr lang="en-US" altLang="zh-CN"/>
              <a:t>        </a:t>
            </a:r>
            <a:r>
              <a:rPr lang="zh-CN" altLang="en-US" sz="4000">
                <a:latin typeface="华文行楷" pitchFamily="2" charset="-122"/>
                <a:ea typeface="华文行楷" pitchFamily="2" charset="-122"/>
              </a:rPr>
              <a:t>把课文三四段的字词句式自己总结下来，明天检查。</a:t>
            </a:r>
          </a:p>
        </p:txBody>
      </p:sp>
      <p:pic>
        <p:nvPicPr>
          <p:cNvPr id="38917" name="Picture 5" descr="0064">
            <a:hlinkClick r:id="" action="ppaction://hlinkshowjump?jump=firstslid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019800"/>
            <a:ext cx="762000" cy="381000"/>
          </a:xfrm>
          <a:prstGeom prst="rect">
            <a:avLst/>
          </a:prstGeom>
          <a:noFill/>
        </p:spPr>
      </p:pic>
      <p:pic>
        <p:nvPicPr>
          <p:cNvPr id="38918" name="Picture 6" descr="006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6019800"/>
            <a:ext cx="733425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048000" y="2057400"/>
            <a:ext cx="32924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800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再   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1" name="Picture 1033" descr="13"/>
          <p:cNvPicPr>
            <a:picLocks noChangeAspect="1" noChangeArrowheads="1"/>
          </p:cNvPicPr>
          <p:nvPr/>
        </p:nvPicPr>
        <p:blipFill>
          <a:blip r:embed="rId2">
            <a:lum bright="46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667000" y="228600"/>
            <a:ext cx="6019800" cy="914400"/>
          </a:xfrm>
        </p:spPr>
        <p:txBody>
          <a:bodyPr/>
          <a:lstStyle/>
          <a:p>
            <a:r>
              <a:rPr lang="zh-CN" altLang="en-US">
                <a:solidFill>
                  <a:srgbClr val="800000"/>
                </a:solidFill>
                <a:ea typeface="华文彩云" pitchFamily="2" charset="-122"/>
              </a:rPr>
              <a:t>作者简介</a:t>
            </a:r>
          </a:p>
        </p:txBody>
      </p:sp>
      <p:sp>
        <p:nvSpPr>
          <p:cNvPr id="28675" name="Rectangle 1027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endParaRPr kumimoji="1" lang="zh-CN" altLang="zh-CN" sz="4400">
              <a:solidFill>
                <a:schemeClr val="tx2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28676" name="Picture 1028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3276600" cy="4953000"/>
          </a:xfrm>
          <a:prstGeom prst="rect">
            <a:avLst/>
          </a:prstGeom>
          <a:noFill/>
        </p:spPr>
      </p:pic>
      <p:sp>
        <p:nvSpPr>
          <p:cNvPr id="28677" name="Rectangle 1029"/>
          <p:cNvSpPr>
            <a:spLocks noChangeArrowheads="1"/>
          </p:cNvSpPr>
          <p:nvPr/>
        </p:nvSpPr>
        <p:spPr bwMode="auto">
          <a:xfrm>
            <a:off x="2895600" y="1066800"/>
            <a:ext cx="6248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fontAlgn="base">
              <a:spcBef>
                <a:spcPct val="0"/>
              </a:spcBef>
            </a:pPr>
            <a:endParaRPr kumimoji="1" lang="zh-CN" altLang="zh-CN" sz="4400">
              <a:solidFill>
                <a:schemeClr val="tx2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80" name="Rectangle 1032"/>
          <p:cNvSpPr>
            <a:spLocks noGrp="1" noChangeArrowheads="1"/>
          </p:cNvSpPr>
          <p:nvPr>
            <p:ph type="body" sz="half" idx="1"/>
          </p:nvPr>
        </p:nvSpPr>
        <p:spPr>
          <a:xfrm>
            <a:off x="3124200" y="1219200"/>
            <a:ext cx="5715000" cy="5638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zh-CN" sz="4000">
                <a:ea typeface="隶书" pitchFamily="49" charset="-122"/>
              </a:rPr>
              <a:t>          </a:t>
            </a:r>
            <a:r>
              <a:rPr lang="zh-CN" altLang="en-US" sz="4000">
                <a:ea typeface="隶书" pitchFamily="49" charset="-122"/>
              </a:rPr>
              <a:t>他长于诗文辞赋。他的作品有两类题材：一类是</a:t>
            </a:r>
            <a:r>
              <a:rPr lang="zh-CN" altLang="en-US" sz="4000" u="sng">
                <a:ea typeface="隶书" pitchFamily="49" charset="-122"/>
              </a:rPr>
              <a:t>描绘田园美景，寄托他洁身自好的高洁志趣</a:t>
            </a:r>
            <a:r>
              <a:rPr lang="zh-CN" altLang="en-US" sz="4000">
                <a:ea typeface="隶书" pitchFamily="49" charset="-122"/>
              </a:rPr>
              <a:t>；另一类</a:t>
            </a:r>
            <a:r>
              <a:rPr lang="zh-CN" altLang="en-US" sz="4000" u="sng">
                <a:ea typeface="隶书" pitchFamily="49" charset="-122"/>
              </a:rPr>
              <a:t>寄寓抱负，多悲愤慷慨之音</a:t>
            </a:r>
            <a:r>
              <a:rPr lang="zh-CN" altLang="en-US" sz="4000">
                <a:ea typeface="隶书" pitchFamily="49" charset="-122"/>
              </a:rPr>
              <a:t>。散文以</a:t>
            </a:r>
            <a:r>
              <a:rPr lang="en-US" altLang="zh-CN" sz="4000">
                <a:ea typeface="隶书" pitchFamily="49" charset="-122"/>
              </a:rPr>
              <a:t>《</a:t>
            </a:r>
            <a:r>
              <a:rPr lang="zh-CN" altLang="en-US" sz="4000">
                <a:ea typeface="隶书" pitchFamily="49" charset="-122"/>
              </a:rPr>
              <a:t>桃花源记</a:t>
            </a:r>
            <a:r>
              <a:rPr lang="en-US" altLang="zh-CN" sz="4000">
                <a:ea typeface="隶书" pitchFamily="49" charset="-122"/>
              </a:rPr>
              <a:t>》</a:t>
            </a:r>
            <a:r>
              <a:rPr lang="zh-CN" altLang="en-US" sz="4000">
                <a:ea typeface="隶书" pitchFamily="49" charset="-122"/>
              </a:rPr>
              <a:t>最有名，辞赋</a:t>
            </a:r>
            <a:r>
              <a:rPr lang="en-US" altLang="zh-CN" sz="4000">
                <a:ea typeface="隶书" pitchFamily="49" charset="-122"/>
              </a:rPr>
              <a:t>《</a:t>
            </a:r>
            <a:r>
              <a:rPr lang="zh-CN" altLang="en-US" sz="4000">
                <a:ea typeface="隶书" pitchFamily="49" charset="-122"/>
              </a:rPr>
              <a:t>归去来兮辞</a:t>
            </a:r>
            <a:r>
              <a:rPr lang="en-US" altLang="zh-CN" sz="4000">
                <a:ea typeface="隶书" pitchFamily="49" charset="-122"/>
              </a:rPr>
              <a:t>》</a:t>
            </a:r>
            <a:r>
              <a:rPr lang="zh-CN" altLang="en-US" sz="4000">
                <a:ea typeface="隶书" pitchFamily="49" charset="-122"/>
              </a:rPr>
              <a:t>著称文史。</a:t>
            </a:r>
          </a:p>
        </p:txBody>
      </p:sp>
      <p:pic>
        <p:nvPicPr>
          <p:cNvPr id="28684" name="Picture 1036" descr="0067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7200" y="6324600"/>
            <a:ext cx="762000" cy="381000"/>
          </a:xfrm>
          <a:prstGeom prst="rect">
            <a:avLst/>
          </a:prstGeom>
          <a:noFill/>
        </p:spPr>
      </p:pic>
      <p:pic>
        <p:nvPicPr>
          <p:cNvPr id="28685" name="Picture 1037" descr="0064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39000" y="6324600"/>
            <a:ext cx="809625" cy="381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zh-CN" altLang="en-US" sz="6000">
                <a:solidFill>
                  <a:srgbClr val="800000"/>
                </a:solidFill>
                <a:latin typeface="隶书" pitchFamily="49" charset="-122"/>
                <a:ea typeface="隶书" pitchFamily="49" charset="-122"/>
              </a:rPr>
              <a:t>题 解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2895600"/>
            <a:ext cx="4343400" cy="762000"/>
          </a:xfrm>
        </p:spPr>
        <p:txBody>
          <a:bodyPr/>
          <a:lstStyle/>
          <a:p>
            <a:r>
              <a:rPr lang="zh-CN" altLang="en-US" sz="5400">
                <a:ea typeface="隶书" pitchFamily="49" charset="-122"/>
              </a:rPr>
              <a:t>归 去 来 兮 辞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2438400" y="3733800"/>
            <a:ext cx="1393825" cy="1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140200" y="3716338"/>
            <a:ext cx="1311275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29747" name="AutoShape 51"/>
          <p:cNvSpPr>
            <a:spLocks noChangeArrowheads="1"/>
          </p:cNvSpPr>
          <p:nvPr/>
        </p:nvSpPr>
        <p:spPr bwMode="auto">
          <a:xfrm>
            <a:off x="4114800" y="4191000"/>
            <a:ext cx="2819400" cy="762000"/>
          </a:xfrm>
          <a:prstGeom prst="wedgeEllipseCallout">
            <a:avLst>
              <a:gd name="adj1" fmla="val -46116"/>
              <a:gd name="adj2" fmla="val -102917"/>
            </a:avLst>
          </a:prstGeom>
          <a:solidFill>
            <a:srgbClr val="FFFF99">
              <a:alpha val="50000"/>
            </a:srgbClr>
          </a:solidFill>
          <a:ln w="9525">
            <a:solidFill>
              <a:srgbClr val="FF505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/>
            <a:endParaRPr lang="zh-CN" altLang="zh-CN">
              <a:effectLst/>
            </a:endParaRPr>
          </a:p>
        </p:txBody>
      </p:sp>
      <p:sp>
        <p:nvSpPr>
          <p:cNvPr id="29755" name="AutoShape 59"/>
          <p:cNvSpPr>
            <a:spLocks noChangeArrowheads="1"/>
          </p:cNvSpPr>
          <p:nvPr/>
        </p:nvSpPr>
        <p:spPr bwMode="auto">
          <a:xfrm>
            <a:off x="685800" y="1676400"/>
            <a:ext cx="3505200" cy="914400"/>
          </a:xfrm>
          <a:prstGeom prst="wedgeEllipseCallout">
            <a:avLst>
              <a:gd name="adj1" fmla="val 3806"/>
              <a:gd name="adj2" fmla="val 80037"/>
            </a:avLst>
          </a:prstGeom>
          <a:solidFill>
            <a:srgbClr val="FFFF99">
              <a:alpha val="50000"/>
            </a:srgbClr>
          </a:solidFill>
          <a:ln w="9525">
            <a:solidFill>
              <a:srgbClr val="FF505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/>
            <a:endParaRPr lang="zh-CN" altLang="zh-CN">
              <a:effectLst/>
            </a:endParaRP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4572000" y="419100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>
                <a:effectLst/>
              </a:rPr>
              <a:t>语气助词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1752600" y="1752600"/>
            <a:ext cx="426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>
                <a:effectLst/>
              </a:rPr>
              <a:t>回去吧</a:t>
            </a:r>
          </a:p>
        </p:txBody>
      </p:sp>
      <p:sp>
        <p:nvSpPr>
          <p:cNvPr id="29746" name="AutoShape 50"/>
          <p:cNvSpPr>
            <a:spLocks noChangeArrowheads="1"/>
          </p:cNvSpPr>
          <p:nvPr/>
        </p:nvSpPr>
        <p:spPr bwMode="auto">
          <a:xfrm>
            <a:off x="914400" y="3962400"/>
            <a:ext cx="2057400" cy="914400"/>
          </a:xfrm>
          <a:prstGeom prst="wedgeEllipseCallout">
            <a:avLst>
              <a:gd name="adj1" fmla="val 48611"/>
              <a:gd name="adj2" fmla="val -69968"/>
            </a:avLst>
          </a:prstGeom>
          <a:solidFill>
            <a:srgbClr val="FFFF99">
              <a:alpha val="50000"/>
            </a:srgbClr>
          </a:solidFill>
          <a:ln w="9525">
            <a:solidFill>
              <a:srgbClr val="FF505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/>
            <a:endParaRPr lang="zh-CN" altLang="zh-CN">
              <a:effectLst/>
            </a:endParaRPr>
          </a:p>
        </p:txBody>
      </p:sp>
      <p:sp>
        <p:nvSpPr>
          <p:cNvPr id="29756" name="Text Box 60"/>
          <p:cNvSpPr txBox="1">
            <a:spLocks noChangeArrowheads="1"/>
          </p:cNvSpPr>
          <p:nvPr/>
        </p:nvSpPr>
        <p:spPr bwMode="auto">
          <a:xfrm>
            <a:off x="1584325" y="3978275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/>
            <a:r>
              <a:rPr lang="zh-CN" altLang="en-US">
                <a:effectLst/>
              </a:rPr>
              <a:t>回去</a:t>
            </a:r>
          </a:p>
        </p:txBody>
      </p:sp>
      <p:sp>
        <p:nvSpPr>
          <p:cNvPr id="29759" name="Oval 63"/>
          <p:cNvSpPr>
            <a:spLocks noChangeArrowheads="1"/>
          </p:cNvSpPr>
          <p:nvPr/>
        </p:nvSpPr>
        <p:spPr bwMode="auto">
          <a:xfrm>
            <a:off x="1979613" y="2924175"/>
            <a:ext cx="3851275" cy="838200"/>
          </a:xfrm>
          <a:prstGeom prst="ellipse">
            <a:avLst/>
          </a:prstGeom>
          <a:solidFill>
            <a:srgbClr val="CCFFCC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29758" name="Oval 6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580063" y="3068638"/>
            <a:ext cx="1147762" cy="685800"/>
          </a:xfrm>
          <a:prstGeom prst="ellipse">
            <a:avLst/>
          </a:prstGeom>
          <a:solidFill>
            <a:srgbClr val="00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pic>
        <p:nvPicPr>
          <p:cNvPr id="29760" name="Picture 64" descr="006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6019800"/>
            <a:ext cx="762000" cy="381000"/>
          </a:xfrm>
          <a:prstGeom prst="rect">
            <a:avLst/>
          </a:prstGeom>
          <a:noFill/>
        </p:spPr>
      </p:pic>
      <p:pic>
        <p:nvPicPr>
          <p:cNvPr id="29761" name="Picture 65" descr="0067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6019800"/>
            <a:ext cx="733425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build="p" autoUpdateAnimBg="0" advAuto="0"/>
      <p:bldP spid="29710" grpId="0" animBg="1"/>
      <p:bldP spid="29724" grpId="0" animBg="1"/>
      <p:bldP spid="29747" grpId="0" animBg="1" autoUpdateAnimBg="0"/>
      <p:bldP spid="29755" grpId="0" animBg="1" autoUpdateAnimBg="0"/>
      <p:bldP spid="29718" grpId="0" autoUpdateAnimBg="0"/>
      <p:bldP spid="29727" grpId="0" autoUpdateAnimBg="0"/>
      <p:bldP spid="29746" grpId="0" animBg="1" autoUpdateAnimBg="0"/>
      <p:bldP spid="29756" grpId="0" autoUpdateAnimBg="0"/>
      <p:bldP spid="29759" grpId="0" animBg="1"/>
      <p:bldP spid="297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915400" cy="49530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altLang="zh-CN" sz="2800">
                <a:ea typeface="隶书" pitchFamily="49" charset="-122"/>
              </a:rPr>
              <a:t>             </a:t>
            </a:r>
            <a:r>
              <a:rPr lang="zh-CN" altLang="en-US" sz="3800">
                <a:ea typeface="隶书" pitchFamily="49" charset="-122"/>
              </a:rPr>
              <a:t>是战国后期诗人</a:t>
            </a:r>
            <a:r>
              <a:rPr lang="zh-CN" altLang="en-US" sz="3800">
                <a:solidFill>
                  <a:srgbClr val="FF0000"/>
                </a:solidFill>
                <a:ea typeface="隶书" pitchFamily="49" charset="-122"/>
              </a:rPr>
              <a:t>屈原</a:t>
            </a:r>
            <a:r>
              <a:rPr lang="zh-CN" altLang="en-US" sz="3800">
                <a:ea typeface="隶书" pitchFamily="49" charset="-122"/>
              </a:rPr>
              <a:t>在楚地民歌的基础上创造出来的一种新诗体，也称</a:t>
            </a:r>
            <a:r>
              <a:rPr lang="zh-CN" altLang="en-US" sz="3800">
                <a:solidFill>
                  <a:srgbClr val="FF0000"/>
                </a:solidFill>
                <a:ea typeface="隶书" pitchFamily="49" charset="-122"/>
              </a:rPr>
              <a:t>楚辞</a:t>
            </a:r>
            <a:r>
              <a:rPr lang="zh-CN" altLang="en-US" sz="3800">
                <a:ea typeface="隶书" pitchFamily="49" charset="-122"/>
              </a:rPr>
              <a:t>。它有如下的体裁特点：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zh-CN" altLang="en-US" sz="3800">
                <a:ea typeface="隶书" pitchFamily="49" charset="-122"/>
              </a:rPr>
              <a:t>        </a:t>
            </a:r>
            <a:r>
              <a:rPr lang="en-US" altLang="zh-CN" sz="3800">
                <a:solidFill>
                  <a:srgbClr val="000066"/>
                </a:solidFill>
                <a:ea typeface="隶书" pitchFamily="49" charset="-122"/>
              </a:rPr>
              <a:t>1 </a:t>
            </a:r>
            <a:r>
              <a:rPr lang="zh-CN" altLang="en-US" sz="3800">
                <a:solidFill>
                  <a:srgbClr val="000066"/>
                </a:solidFill>
                <a:ea typeface="隶书" pitchFamily="49" charset="-122"/>
              </a:rPr>
              <a:t>、四句一节，每节表达一个完整的意思，读后稍作停顿。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zh-CN" altLang="en-US" sz="3800">
                <a:ea typeface="隶书" pitchFamily="49" charset="-122"/>
              </a:rPr>
              <a:t>        </a:t>
            </a:r>
            <a:r>
              <a:rPr lang="en-US" altLang="zh-CN" sz="3800">
                <a:solidFill>
                  <a:srgbClr val="000066"/>
                </a:solidFill>
                <a:ea typeface="隶书" pitchFamily="49" charset="-122"/>
              </a:rPr>
              <a:t>2 </a:t>
            </a:r>
            <a:r>
              <a:rPr lang="zh-CN" altLang="en-US" sz="3800">
                <a:solidFill>
                  <a:srgbClr val="000066"/>
                </a:solidFill>
                <a:ea typeface="隶书" pitchFamily="49" charset="-122"/>
              </a:rPr>
              <a:t>、六字句为主，都按三拍读。例如：  路</a:t>
            </a:r>
            <a:r>
              <a:rPr lang="en-US" altLang="zh-CN" sz="3800">
                <a:solidFill>
                  <a:srgbClr val="000066"/>
                </a:solidFill>
                <a:ea typeface="隶书" pitchFamily="49" charset="-122"/>
              </a:rPr>
              <a:t>/</a:t>
            </a:r>
            <a:r>
              <a:rPr lang="zh-CN" altLang="en-US" sz="3800">
                <a:solidFill>
                  <a:srgbClr val="000066"/>
                </a:solidFill>
                <a:ea typeface="隶书" pitchFamily="49" charset="-122"/>
              </a:rPr>
              <a:t>漫漫（其）</a:t>
            </a:r>
            <a:r>
              <a:rPr lang="en-US" altLang="zh-CN" sz="3800">
                <a:solidFill>
                  <a:srgbClr val="000066"/>
                </a:solidFill>
                <a:ea typeface="隶书" pitchFamily="49" charset="-122"/>
              </a:rPr>
              <a:t>/</a:t>
            </a:r>
            <a:r>
              <a:rPr lang="zh-CN" altLang="en-US" sz="3800">
                <a:solidFill>
                  <a:srgbClr val="000066"/>
                </a:solidFill>
                <a:ea typeface="隶书" pitchFamily="49" charset="-122"/>
              </a:rPr>
              <a:t>修远（兮），吾将</a:t>
            </a:r>
            <a:r>
              <a:rPr lang="en-US" altLang="zh-CN" sz="3800">
                <a:solidFill>
                  <a:srgbClr val="000066"/>
                </a:solidFill>
                <a:ea typeface="隶书" pitchFamily="49" charset="-122"/>
              </a:rPr>
              <a:t>/</a:t>
            </a:r>
            <a:r>
              <a:rPr lang="zh-CN" altLang="en-US" sz="3800">
                <a:solidFill>
                  <a:srgbClr val="000066"/>
                </a:solidFill>
                <a:ea typeface="隶书" pitchFamily="49" charset="-122"/>
              </a:rPr>
              <a:t>上下（而）</a:t>
            </a:r>
            <a:r>
              <a:rPr lang="en-US" altLang="zh-CN" sz="3800">
                <a:solidFill>
                  <a:srgbClr val="000066"/>
                </a:solidFill>
                <a:ea typeface="隶书" pitchFamily="49" charset="-122"/>
              </a:rPr>
              <a:t>/</a:t>
            </a:r>
            <a:r>
              <a:rPr lang="zh-CN" altLang="en-US" sz="3800">
                <a:solidFill>
                  <a:srgbClr val="000066"/>
                </a:solidFill>
                <a:ea typeface="隶书" pitchFamily="49" charset="-122"/>
              </a:rPr>
              <a:t>求索</a:t>
            </a:r>
            <a:r>
              <a:rPr lang="zh-CN" altLang="en-US" sz="3800">
                <a:solidFill>
                  <a:srgbClr val="000066"/>
                </a:solidFill>
              </a:rPr>
              <a:t>。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1905000" cy="1371600"/>
          </a:xfrm>
        </p:spPr>
        <p:txBody>
          <a:bodyPr/>
          <a:lstStyle/>
          <a:p>
            <a:r>
              <a:rPr lang="zh-CN" altLang="en-US" sz="8000" b="1">
                <a:ea typeface="楷体_GB2312" pitchFamily="49" charset="-122"/>
              </a:rPr>
              <a:t>辞</a:t>
            </a:r>
          </a:p>
        </p:txBody>
      </p:sp>
      <p:pic>
        <p:nvPicPr>
          <p:cNvPr id="21509" name="Picture 5" descr="006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6019800"/>
            <a:ext cx="762000" cy="381000"/>
          </a:xfrm>
          <a:prstGeom prst="rect">
            <a:avLst/>
          </a:prstGeom>
          <a:noFill/>
        </p:spPr>
      </p:pic>
      <p:pic>
        <p:nvPicPr>
          <p:cNvPr id="21510" name="Picture 6" descr="0067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6019800"/>
            <a:ext cx="733425" cy="381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  <p:bldP spid="2150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7" name="Picture 51" descr="1334"/>
          <p:cNvPicPr>
            <a:picLocks noChangeAspect="1" noChangeArrowheads="1"/>
          </p:cNvPicPr>
          <p:nvPr/>
        </p:nvPicPr>
        <p:blipFill>
          <a:blip r:embed="rId2">
            <a:lum bright="52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100" name="AutoShape 4"/>
          <p:cNvSpPr>
            <a:spLocks/>
          </p:cNvSpPr>
          <p:nvPr/>
        </p:nvSpPr>
        <p:spPr bwMode="auto">
          <a:xfrm>
            <a:off x="3657600" y="381000"/>
            <a:ext cx="76200" cy="838200"/>
          </a:xfrm>
          <a:prstGeom prst="leftBrace">
            <a:avLst>
              <a:gd name="adj1" fmla="val 91667"/>
              <a:gd name="adj2" fmla="val 50000"/>
            </a:avLst>
          </a:prstGeom>
          <a:noFill/>
          <a:ln w="349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3505200" y="2667000"/>
            <a:ext cx="152400" cy="2590800"/>
          </a:xfrm>
          <a:prstGeom prst="leftBrace">
            <a:avLst>
              <a:gd name="adj1" fmla="val 141667"/>
              <a:gd name="adj2" fmla="val 50000"/>
            </a:avLst>
          </a:prstGeom>
          <a:noFill/>
          <a:ln w="349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2" name="AutoShape 6"/>
          <p:cNvSpPr>
            <a:spLocks/>
          </p:cNvSpPr>
          <p:nvPr/>
        </p:nvSpPr>
        <p:spPr bwMode="auto">
          <a:xfrm>
            <a:off x="4724400" y="1828800"/>
            <a:ext cx="152400" cy="1752600"/>
          </a:xfrm>
          <a:prstGeom prst="leftBrace">
            <a:avLst>
              <a:gd name="adj1" fmla="val 95833"/>
              <a:gd name="adj2" fmla="val 50000"/>
            </a:avLst>
          </a:prstGeom>
          <a:noFill/>
          <a:ln w="476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3" name="AutoShape 7"/>
          <p:cNvSpPr>
            <a:spLocks/>
          </p:cNvSpPr>
          <p:nvPr/>
        </p:nvSpPr>
        <p:spPr bwMode="auto">
          <a:xfrm>
            <a:off x="4800600" y="4114800"/>
            <a:ext cx="152400" cy="2133600"/>
          </a:xfrm>
          <a:prstGeom prst="leftBrace">
            <a:avLst>
              <a:gd name="adj1" fmla="val 116667"/>
              <a:gd name="adj2" fmla="val 50000"/>
            </a:avLst>
          </a:prstGeom>
          <a:noFill/>
          <a:ln w="349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4" name="AutoShape 8"/>
          <p:cNvSpPr>
            <a:spLocks/>
          </p:cNvSpPr>
          <p:nvPr/>
        </p:nvSpPr>
        <p:spPr bwMode="auto">
          <a:xfrm>
            <a:off x="1295400" y="762000"/>
            <a:ext cx="381000" cy="5410200"/>
          </a:xfrm>
          <a:prstGeom prst="leftBrace">
            <a:avLst>
              <a:gd name="adj1" fmla="val 118333"/>
              <a:gd name="adj2" fmla="val 50000"/>
            </a:avLst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3657600" y="3048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自责之辞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3657600" y="9144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安慰之辞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1600200" y="5334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辞官归田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1524000" y="36576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田园生活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600200" y="5791200"/>
            <a:ext cx="2009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乐天安命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3657600" y="240665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居家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3657600" y="484505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出游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876800" y="1447800"/>
            <a:ext cx="3854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归途（归心似箭）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4953000" y="2057400"/>
            <a:ext cx="3854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抵家（欣喜若狂）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4876800" y="2667000"/>
            <a:ext cx="1101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室内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953000" y="3276600"/>
            <a:ext cx="1101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园中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4953000" y="3810000"/>
            <a:ext cx="109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心志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4953000" y="42672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交往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4953000" y="48006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出游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所见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 flipH="1">
            <a:off x="411163" y="1676400"/>
            <a:ext cx="91598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sz="4800">
                <a:solidFill>
                  <a:srgbClr val="800000"/>
                </a:solidFill>
                <a:effectLst/>
                <a:latin typeface="Times New Roman" pitchFamily="18" charset="0"/>
                <a:ea typeface="华文行楷" pitchFamily="2" charset="-122"/>
              </a:rPr>
              <a:t>归去来兮辞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4953000" y="5943600"/>
            <a:ext cx="117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kumimoji="1" lang="zh-CN" altLang="en-US" b="1">
                <a:solidFill>
                  <a:srgbClr val="800000"/>
                </a:solidFill>
                <a:effectLst/>
                <a:latin typeface="华文行楷" pitchFamily="2" charset="-122"/>
                <a:ea typeface="华文行楷" pitchFamily="2" charset="-122"/>
              </a:rPr>
              <a:t>所感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1828800" y="1174750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/>
            <a:r>
              <a:rPr lang="zh-CN" altLang="en-US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（第</a:t>
            </a:r>
            <a:r>
              <a:rPr lang="en-US" altLang="zh-CN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节）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1447800" y="424815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/>
            <a:r>
              <a:rPr lang="zh-CN" altLang="en-US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（第</a:t>
            </a:r>
            <a:r>
              <a:rPr lang="en-US" altLang="zh-CN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，</a:t>
            </a:r>
            <a:r>
              <a:rPr lang="en-US" altLang="zh-CN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节）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1676400" y="6400800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/>
            <a:r>
              <a:rPr lang="zh-CN" altLang="en-US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（第</a:t>
            </a:r>
            <a:r>
              <a:rPr lang="en-US" altLang="zh-CN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2400">
                <a:solidFill>
                  <a:srgbClr val="800000"/>
                </a:solidFill>
                <a:effectLst/>
                <a:latin typeface="宋体" pitchFamily="2" charset="-122"/>
                <a:ea typeface="宋体" pitchFamily="2" charset="-122"/>
              </a:rPr>
              <a:t>节）</a:t>
            </a:r>
          </a:p>
        </p:txBody>
      </p:sp>
      <p:pic>
        <p:nvPicPr>
          <p:cNvPr id="4150" name="Picture 54" descr="006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6019800"/>
            <a:ext cx="762000" cy="381000"/>
          </a:xfrm>
          <a:prstGeom prst="rect">
            <a:avLst/>
          </a:prstGeom>
          <a:noFill/>
        </p:spPr>
      </p:pic>
      <p:pic>
        <p:nvPicPr>
          <p:cNvPr id="4151" name="Picture 55" descr="0067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6019800"/>
            <a:ext cx="733425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  <p:bldP spid="4103" grpId="0" animBg="1"/>
      <p:bldP spid="4104" grpId="0" animBg="1"/>
      <p:bldP spid="4121" grpId="0" autoUpdateAnimBg="0"/>
      <p:bldP spid="4122" grpId="0" autoUpdateAnimBg="0"/>
      <p:bldP spid="4123" grpId="0" autoUpdateAnimBg="0"/>
      <p:bldP spid="4124" grpId="0" autoUpdateAnimBg="0"/>
      <p:bldP spid="4125" grpId="0" autoUpdateAnimBg="0"/>
      <p:bldP spid="4126" grpId="0" autoUpdateAnimBg="0"/>
      <p:bldP spid="4127" grpId="0" autoUpdateAnimBg="0"/>
      <p:bldP spid="4128" grpId="0" autoUpdateAnimBg="0"/>
      <p:bldP spid="4129" grpId="0" autoUpdateAnimBg="0"/>
      <p:bldP spid="4130" grpId="0" autoUpdateAnimBg="0"/>
      <p:bldP spid="4131" grpId="0" autoUpdateAnimBg="0"/>
      <p:bldP spid="4132" grpId="0" autoUpdateAnimBg="0"/>
      <p:bldP spid="4133" grpId="0" autoUpdateAnimBg="0"/>
      <p:bldP spid="4134" grpId="0" autoUpdateAnimBg="0"/>
      <p:bldP spid="4135" grpId="0" autoUpdateAnimBg="0"/>
      <p:bldP spid="4136" grpId="0" autoUpdateAnimBg="0"/>
      <p:bldP spid="4137" grpId="0" autoUpdateAnimBg="0"/>
      <p:bldP spid="4143" grpId="0" autoUpdateAnimBg="0"/>
      <p:bldP spid="4144" grpId="0" autoUpdateAnimBg="0"/>
      <p:bldP spid="414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90" name="Picture 26" descr="1334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28600" y="381000"/>
            <a:ext cx="9144000" cy="1143000"/>
          </a:xfrm>
        </p:spPr>
        <p:txBody>
          <a:bodyPr/>
          <a:lstStyle/>
          <a:p>
            <a:r>
              <a:rPr lang="zh-CN" altLang="en-US" sz="7200">
                <a:ea typeface="隶书" pitchFamily="49" charset="-122"/>
              </a:rPr>
              <a:t>行文线索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533400" y="1600200"/>
            <a:ext cx="6400800" cy="914400"/>
          </a:xfrm>
        </p:spPr>
        <p:txBody>
          <a:bodyPr/>
          <a:lstStyle/>
          <a:p>
            <a:r>
              <a:rPr lang="zh-CN" altLang="en-US" sz="4800">
                <a:ea typeface="隶书" pitchFamily="49" charset="-122"/>
              </a:rPr>
              <a:t>一、叙事线索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09600" y="3506788"/>
            <a:ext cx="3841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/>
            <a:r>
              <a:rPr lang="zh-CN" altLang="en-US" sz="4800">
                <a:effectLst/>
              </a:rPr>
              <a:t>二、感情线索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04800" y="2514600"/>
            <a:ext cx="130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400">
                <a:solidFill>
                  <a:srgbClr val="72445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归途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743200" y="2514600"/>
            <a:ext cx="130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400">
                <a:solidFill>
                  <a:srgbClr val="72445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抵家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029200" y="2514600"/>
            <a:ext cx="130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400">
                <a:solidFill>
                  <a:srgbClr val="72445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室内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7391400" y="2514600"/>
            <a:ext cx="130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400">
                <a:solidFill>
                  <a:srgbClr val="72445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园中</a:t>
            </a:r>
          </a:p>
        </p:txBody>
      </p:sp>
      <p:sp>
        <p:nvSpPr>
          <p:cNvPr id="36873" name="AutoShape 9"/>
          <p:cNvSpPr>
            <a:spLocks noChangeArrowheads="1"/>
          </p:cNvSpPr>
          <p:nvPr/>
        </p:nvSpPr>
        <p:spPr bwMode="auto">
          <a:xfrm>
            <a:off x="1752600" y="2819400"/>
            <a:ext cx="1008063" cy="304800"/>
          </a:xfrm>
          <a:prstGeom prst="rightArrow">
            <a:avLst>
              <a:gd name="adj1" fmla="val 50000"/>
              <a:gd name="adj2" fmla="val 82682"/>
            </a:avLst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6324600" y="2819400"/>
            <a:ext cx="1008063" cy="228600"/>
          </a:xfrm>
          <a:prstGeom prst="rightArrow">
            <a:avLst>
              <a:gd name="adj1" fmla="val 50000"/>
              <a:gd name="adj2" fmla="val 110243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75" name="AutoShape 11"/>
          <p:cNvSpPr>
            <a:spLocks noChangeArrowheads="1"/>
          </p:cNvSpPr>
          <p:nvPr/>
        </p:nvSpPr>
        <p:spPr bwMode="auto">
          <a:xfrm>
            <a:off x="4038600" y="2819400"/>
            <a:ext cx="1008063" cy="304800"/>
          </a:xfrm>
          <a:prstGeom prst="rightArrow">
            <a:avLst>
              <a:gd name="adj1" fmla="val 50000"/>
              <a:gd name="adj2" fmla="val 82682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83" name="AutoShape 19"/>
          <p:cNvSpPr>
            <a:spLocks noChangeArrowheads="1"/>
          </p:cNvSpPr>
          <p:nvPr/>
        </p:nvSpPr>
        <p:spPr bwMode="auto">
          <a:xfrm>
            <a:off x="1828800" y="5410200"/>
            <a:ext cx="1066800" cy="3048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36884" name="AutoShape 20"/>
          <p:cNvSpPr>
            <a:spLocks noChangeArrowheads="1"/>
          </p:cNvSpPr>
          <p:nvPr/>
        </p:nvSpPr>
        <p:spPr bwMode="auto">
          <a:xfrm>
            <a:off x="6248400" y="5334000"/>
            <a:ext cx="1066800" cy="3048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36885" name="AutoShape 21"/>
          <p:cNvSpPr>
            <a:spLocks noChangeArrowheads="1"/>
          </p:cNvSpPr>
          <p:nvPr/>
        </p:nvSpPr>
        <p:spPr bwMode="auto">
          <a:xfrm>
            <a:off x="4038600" y="5410200"/>
            <a:ext cx="1066800" cy="3048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955675" y="4449763"/>
            <a:ext cx="854075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fontAlgn="base"/>
            <a:r>
              <a:rPr lang="zh-CN" altLang="en-US" sz="4400">
                <a:solidFill>
                  <a:srgbClr val="72445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自责自慰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2971800" y="4419600"/>
            <a:ext cx="8540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fontAlgn="base"/>
            <a:r>
              <a:rPr lang="zh-CN" altLang="en-US" sz="4400">
                <a:solidFill>
                  <a:srgbClr val="72445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怡然自乐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5334000" y="4343400"/>
            <a:ext cx="85407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fontAlgn="base"/>
            <a:r>
              <a:rPr lang="zh-CN" altLang="en-US" sz="4400">
                <a:solidFill>
                  <a:srgbClr val="72445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闲适怡得</a:t>
            </a:r>
            <a:endParaRPr lang="zh-CN" altLang="en-US">
              <a:solidFill>
                <a:srgbClr val="724454"/>
              </a:solidFill>
              <a:effectLst/>
            </a:endParaRP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7467600" y="4267200"/>
            <a:ext cx="8540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fontAlgn="base"/>
            <a:r>
              <a:rPr lang="en-US" altLang="zh-CN" sz="4400">
                <a:solidFill>
                  <a:srgbClr val="72445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zh-CN" altLang="en-US" sz="4400">
                <a:solidFill>
                  <a:srgbClr val="72445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潇洒旷达</a:t>
            </a:r>
            <a:endParaRPr lang="zh-CN" altLang="en-US">
              <a:solidFill>
                <a:srgbClr val="724454"/>
              </a:solidFill>
              <a:effectLst/>
            </a:endParaRPr>
          </a:p>
        </p:txBody>
      </p:sp>
      <p:pic>
        <p:nvPicPr>
          <p:cNvPr id="36891" name="Picture 27" descr="006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6019800"/>
            <a:ext cx="762000" cy="381000"/>
          </a:xfrm>
          <a:prstGeom prst="rect">
            <a:avLst/>
          </a:prstGeom>
          <a:noFill/>
        </p:spPr>
      </p:pic>
      <p:pic>
        <p:nvPicPr>
          <p:cNvPr id="36892" name="Picture 28" descr="0067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6019800"/>
            <a:ext cx="733425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3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3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build="p" autoUpdateAnimBg="0"/>
      <p:bldP spid="36868" grpId="0" autoUpdateAnimBg="0"/>
      <p:bldP spid="36869" grpId="0" autoUpdateAnimBg="0"/>
      <p:bldP spid="36870" grpId="0" autoUpdateAnimBg="0"/>
      <p:bldP spid="36871" grpId="0" autoUpdateAnimBg="0"/>
      <p:bldP spid="36872" grpId="0" autoUpdateAnimBg="0"/>
      <p:bldP spid="36873" grpId="0" animBg="1"/>
      <p:bldP spid="36874" grpId="0" animBg="1"/>
      <p:bldP spid="36875" grpId="0" animBg="1"/>
      <p:bldP spid="36883" grpId="0" animBg="1"/>
      <p:bldP spid="36884" grpId="0" animBg="1"/>
      <p:bldP spid="36885" grpId="0" animBg="1"/>
      <p:bldP spid="36886" grpId="0" autoUpdateAnimBg="0"/>
      <p:bldP spid="36887" grpId="0" autoUpdateAnimBg="0"/>
      <p:bldP spid="36888" grpId="0" autoUpdateAnimBg="0"/>
      <p:bldP spid="3688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2" name="Picture 12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3124200" cy="838200"/>
          </a:xfrm>
        </p:spPr>
        <p:txBody>
          <a:bodyPr/>
          <a:lstStyle/>
          <a:p>
            <a:r>
              <a:rPr lang="zh-CN" altLang="en-US" b="1">
                <a:solidFill>
                  <a:srgbClr val="990000"/>
                </a:solidFill>
              </a:rPr>
              <a:t>第一自然段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0" y="18288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en-US" altLang="zh-CN" sz="3200">
                <a:solidFill>
                  <a:srgbClr val="FFFFFF"/>
                </a:solidFill>
                <a:effectLst/>
                <a:ea typeface="宋体" pitchFamily="2" charset="-122"/>
              </a:rPr>
              <a:t>             </a:t>
            </a: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回家去吧！         田园        快要   </a:t>
            </a:r>
            <a:r>
              <a:rPr lang="zh-CN" altLang="en-US" sz="3200" b="1" i="1" u="sng">
                <a:solidFill>
                  <a:srgbClr val="990000"/>
                </a:solidFill>
                <a:effectLst/>
                <a:ea typeface="宋体" pitchFamily="2" charset="-122"/>
              </a:rPr>
              <a:t>荒芜</a:t>
            </a: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了</a:t>
            </a:r>
            <a:endParaRPr lang="zh-CN" altLang="en-US" sz="2800">
              <a:solidFill>
                <a:srgbClr val="990000"/>
              </a:solidFill>
              <a:effectLst/>
              <a:ea typeface="宋体" pitchFamily="2" charset="-122"/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762000" y="990600"/>
            <a:ext cx="7924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en-US" altLang="zh-CN" sz="3200" b="1">
                <a:solidFill>
                  <a:srgbClr val="0000CC"/>
                </a:solidFill>
                <a:effectLst/>
                <a:ea typeface="宋体" pitchFamily="2" charset="-122"/>
              </a:rPr>
              <a:t>    </a:t>
            </a:r>
            <a:r>
              <a:rPr lang="zh-CN" altLang="en-US" sz="4800" b="1">
                <a:solidFill>
                  <a:srgbClr val="990000"/>
                </a:solidFill>
                <a:effectLst/>
                <a:ea typeface="宋体" pitchFamily="2" charset="-122"/>
              </a:rPr>
              <a:t>归去来兮！田园      将  </a:t>
            </a:r>
            <a:r>
              <a:rPr lang="zh-CN" altLang="en-US" sz="4800" b="1" i="1" u="sng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芜</a:t>
            </a:r>
            <a:endParaRPr lang="zh-CN" altLang="en-US" sz="4800" b="1" u="sng">
              <a:solidFill>
                <a:srgbClr val="990000"/>
              </a:solidFill>
              <a:effectLst/>
              <a:ea typeface="宋体" pitchFamily="2" charset="-122"/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0" y="3810000"/>
            <a:ext cx="891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000" b="1">
                <a:solidFill>
                  <a:srgbClr val="990000"/>
                </a:solidFill>
                <a:effectLst/>
                <a:ea typeface="宋体" pitchFamily="2" charset="-122"/>
              </a:rPr>
              <a:t>既   自   </a:t>
            </a:r>
            <a:r>
              <a:rPr lang="zh-CN" altLang="en-US" sz="4000" b="1" i="1">
                <a:solidFill>
                  <a:srgbClr val="990000"/>
                </a:solidFill>
                <a:effectLst/>
                <a:ea typeface="宋体" pitchFamily="2" charset="-122"/>
              </a:rPr>
              <a:t> 以</a:t>
            </a:r>
            <a:r>
              <a:rPr lang="zh-CN" altLang="en-US" sz="4000" b="1">
                <a:solidFill>
                  <a:srgbClr val="990000"/>
                </a:solidFill>
                <a:effectLst/>
                <a:ea typeface="宋体" pitchFamily="2" charset="-122"/>
              </a:rPr>
              <a:t>   心  为   形        役，    </a:t>
            </a:r>
            <a:r>
              <a:rPr lang="zh-CN" altLang="en-US" sz="4000" b="1" i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奚</a:t>
            </a:r>
            <a:r>
              <a:rPr lang="zh-CN" altLang="en-US" sz="4000">
                <a:solidFill>
                  <a:srgbClr val="FFFFFF"/>
                </a:solidFill>
                <a:effectLst/>
                <a:ea typeface="宋体" pitchFamily="2" charset="-122"/>
              </a:rPr>
              <a:t> 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0" y="4648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既然自己   </a:t>
            </a:r>
            <a:r>
              <a:rPr lang="zh-CN" altLang="en-US" sz="3200" b="1" i="1" u="sng">
                <a:solidFill>
                  <a:srgbClr val="990000"/>
                </a:solidFill>
                <a:effectLst/>
                <a:ea typeface="宋体" pitchFamily="2" charset="-122"/>
              </a:rPr>
              <a:t>让 </a:t>
            </a: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  心志   为   形体  所  役 使，</a:t>
            </a:r>
            <a:r>
              <a:rPr lang="zh-CN" altLang="en-US" sz="3200" b="1" i="1" u="sng">
                <a:solidFill>
                  <a:srgbClr val="990000"/>
                </a:solidFill>
                <a:effectLst/>
                <a:ea typeface="宋体" pitchFamily="2" charset="-122"/>
              </a:rPr>
              <a:t>为什么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0" y="54102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en-US" altLang="zh-CN" sz="4000" b="1">
                <a:solidFill>
                  <a:srgbClr val="FFFFFF"/>
                </a:solidFill>
                <a:effectLst/>
                <a:ea typeface="宋体" pitchFamily="2" charset="-122"/>
              </a:rPr>
              <a:t>     </a:t>
            </a:r>
            <a:r>
              <a:rPr lang="zh-CN" altLang="en-US" sz="4000" b="1" i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惆怅</a:t>
            </a:r>
            <a:r>
              <a:rPr lang="zh-CN" altLang="en-US" sz="4000" b="1">
                <a:solidFill>
                  <a:srgbClr val="990000"/>
                </a:solidFill>
                <a:effectLst/>
                <a:ea typeface="宋体" pitchFamily="2" charset="-122"/>
              </a:rPr>
              <a:t>       而        独         悲？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0" y="6278563"/>
            <a:ext cx="8978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/>
            <a:r>
              <a:rPr lang="zh-CN" altLang="en-US" sz="3200" b="1" i="1" u="sng">
                <a:solidFill>
                  <a:srgbClr val="990000"/>
                </a:solidFill>
                <a:effectLst/>
                <a:ea typeface="宋体" pitchFamily="2" charset="-122"/>
              </a:rPr>
              <a:t>悲愁失意</a:t>
            </a: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           而        独自        悲伤？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0" y="2362200"/>
            <a:ext cx="579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4800" b="1" i="1" u="sng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胡</a:t>
            </a:r>
            <a:r>
              <a:rPr lang="zh-CN" altLang="en-US" sz="4800" b="1" i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 </a:t>
            </a:r>
            <a:r>
              <a:rPr lang="zh-CN" altLang="en-US" sz="4800" b="1">
                <a:solidFill>
                  <a:srgbClr val="990000"/>
                </a:solidFill>
                <a:effectLst/>
                <a:ea typeface="宋体" pitchFamily="2" charset="-122"/>
              </a:rPr>
              <a:t>    不  归？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0" y="3124200"/>
            <a:ext cx="541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zh-CN" altLang="en-US" sz="3200" b="1" i="1" u="sng">
                <a:solidFill>
                  <a:srgbClr val="990000"/>
                </a:solidFill>
                <a:effectLst/>
                <a:ea typeface="宋体" pitchFamily="2" charset="-122"/>
              </a:rPr>
              <a:t>为什么</a:t>
            </a:r>
            <a:r>
              <a:rPr lang="zh-CN" altLang="en-US" sz="3200" b="1">
                <a:solidFill>
                  <a:srgbClr val="990000"/>
                </a:solidFill>
                <a:effectLst/>
                <a:ea typeface="宋体" pitchFamily="2" charset="-122"/>
              </a:rPr>
              <a:t>    不回去呢？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20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/>
      <p:bldP spid="71684" grpId="0"/>
      <p:bldP spid="71685" grpId="0"/>
      <p:bldP spid="71686" grpId="0"/>
      <p:bldP spid="71687" grpId="0"/>
      <p:bldP spid="71688" grpId="0"/>
      <p:bldP spid="71689" grpId="0"/>
      <p:bldP spid="71690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隶书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隶书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隶书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隶书" pitchFamily="49" charset="-122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1769</Words>
  <Application>Microsoft PowerPoint</Application>
  <PresentationFormat>全屏显示(4:3)</PresentationFormat>
  <Paragraphs>195</Paragraphs>
  <Slides>33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33</vt:i4>
      </vt:variant>
      <vt:variant>
        <vt:lpstr>自定义放映</vt:lpstr>
      </vt:variant>
      <vt:variant>
        <vt:i4>1</vt:i4>
      </vt:variant>
    </vt:vector>
  </HeadingPairs>
  <TitlesOfParts>
    <vt:vector size="36" baseType="lpstr">
      <vt:lpstr>默认设计模板</vt:lpstr>
      <vt:lpstr>Ocean</vt:lpstr>
      <vt:lpstr>幻灯片 1</vt:lpstr>
      <vt:lpstr>作者简介</vt:lpstr>
      <vt:lpstr>作者简介</vt:lpstr>
      <vt:lpstr>作者简介</vt:lpstr>
      <vt:lpstr>题 解</vt:lpstr>
      <vt:lpstr>辞</vt:lpstr>
      <vt:lpstr>幻灯片 7</vt:lpstr>
      <vt:lpstr>行文线索</vt:lpstr>
      <vt:lpstr>第一自然段</vt:lpstr>
      <vt:lpstr>第一层（1、2、3句）</vt:lpstr>
      <vt:lpstr>幻灯片 11</vt:lpstr>
      <vt:lpstr>第二层（4、5句）</vt:lpstr>
      <vt:lpstr>幻灯片 13</vt:lpstr>
      <vt:lpstr>幻灯片 14</vt:lpstr>
      <vt:lpstr>第一小节（1、2句）</vt:lpstr>
      <vt:lpstr>幻灯片 16</vt:lpstr>
      <vt:lpstr>第二小节（3、4句）</vt:lpstr>
      <vt:lpstr>幻灯片 18</vt:lpstr>
      <vt:lpstr>第三小节（5、6句）</vt:lpstr>
      <vt:lpstr>幻灯片 20</vt:lpstr>
      <vt:lpstr>幻灯片 21</vt:lpstr>
      <vt:lpstr>第一小节（7、8句）</vt:lpstr>
      <vt:lpstr>幻灯片 23</vt:lpstr>
      <vt:lpstr>幻灯片 24</vt:lpstr>
      <vt:lpstr>第二小节（9、10、11、12句）</vt:lpstr>
      <vt:lpstr>幻灯片 26</vt:lpstr>
      <vt:lpstr>幻灯片 27</vt:lpstr>
      <vt:lpstr>幻灯片 28</vt:lpstr>
      <vt:lpstr>幻灯片 29</vt:lpstr>
      <vt:lpstr>幻灯片 30</vt:lpstr>
      <vt:lpstr>幻灯片 31</vt:lpstr>
      <vt:lpstr>作业</vt:lpstr>
      <vt:lpstr>幻灯片 33</vt:lpstr>
      <vt:lpstr>自定义放映1</vt:lpstr>
    </vt:vector>
  </TitlesOfParts>
  <Company>21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12</dc:creator>
  <cp:lastModifiedBy>微软用户</cp:lastModifiedBy>
  <cp:revision>27</cp:revision>
  <dcterms:created xsi:type="dcterms:W3CDTF">2004-04-12T07:48:37Z</dcterms:created>
  <dcterms:modified xsi:type="dcterms:W3CDTF">2009-03-11T13:50:53Z</dcterms:modified>
</cp:coreProperties>
</file>