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7" r:id="rId5"/>
    <p:sldId id="272" r:id="rId6"/>
    <p:sldId id="266" r:id="rId7"/>
    <p:sldId id="265" r:id="rId8"/>
    <p:sldId id="264" r:id="rId9"/>
    <p:sldId id="273" r:id="rId10"/>
    <p:sldId id="274" r:id="rId11"/>
    <p:sldId id="275" r:id="rId12"/>
    <p:sldId id="276" r:id="rId13"/>
    <p:sldId id="271" r:id="rId14"/>
    <p:sldId id="267" r:id="rId15"/>
    <p:sldId id="281" r:id="rId16"/>
    <p:sldId id="282" r:id="rId17"/>
    <p:sldId id="280" r:id="rId18"/>
    <p:sldId id="277" r:id="rId19"/>
    <p:sldId id="283" r:id="rId20"/>
    <p:sldId id="284" r:id="rId21"/>
    <p:sldId id="285" r:id="rId22"/>
    <p:sldId id="278" r:id="rId23"/>
    <p:sldId id="286" r:id="rId24"/>
    <p:sldId id="279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5" r:id="rId39"/>
    <p:sldId id="300" r:id="rId40"/>
    <p:sldId id="301" r:id="rId41"/>
    <p:sldId id="302" r:id="rId42"/>
    <p:sldId id="303" r:id="rId43"/>
    <p:sldId id="304" r:id="rId44"/>
    <p:sldId id="306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6600"/>
    <a:srgbClr val="0033CC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848872" cy="1470025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990099"/>
                </a:solidFill>
                <a:latin typeface="MS UI Gothic" pitchFamily="34" charset="-128"/>
                <a:ea typeface="MS UI Gothic" pitchFamily="34" charset="-128"/>
              </a:rPr>
              <a:t>课外古诗词诵读</a:t>
            </a:r>
            <a:endParaRPr lang="zh-CN" altLang="en-US" sz="6000" b="1" dirty="0">
              <a:solidFill>
                <a:srgbClr val="990099"/>
              </a:solidFill>
              <a:latin typeface="MS UI Gothic" pitchFamily="34" charset="-128"/>
              <a:ea typeface="MS UI Gothic" pitchFamily="34" charset="-128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24944"/>
            <a:ext cx="25717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8863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“弹琴复长啸”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一</a:t>
            </a:r>
            <a:r>
              <a:rPr lang="zh-CN" altLang="en-US" b="1" dirty="0" smtClean="0">
                <a:solidFill>
                  <a:srgbClr val="006600"/>
                </a:solidFill>
              </a:rPr>
              <a:t>个人坐在幽深的竹林里，有裹挟着花草香的清风，还有风吹竹叶的“沙沙”声。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如此清爽脱俗的环境，如果没了琴声，便少了几分儒家的雅致。好吧，那就焚香摆琴，抚弦长啸以乐。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关于“长啸”一词，金庸的武侠小说里曾大量出现，但到底是怎样一种“啸”法，现在已经失传，无人能解。我们姑且把它想成一种类似于蒙古长调的大声呼喝吧。但有一点可以确定，这种声音是古代文人们抒发情感的一种常用方式。</a:t>
            </a:r>
          </a:p>
          <a:p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“深林人不知”</a:t>
            </a:r>
          </a:p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 smtClean="0"/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在野外玩音乐，除了环境幽静以外，还有一个好处，就是不会扰民。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王维的琴声是不是美妙，长啸合不合韵律，无人知道，反正是弹了，反正是啸了，反正是没人听到。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可没人欣赏的才华，也确实寂寞！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 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lnSpcReduction="10000"/>
          </a:bodyPr>
          <a:lstStyle/>
          <a:p>
            <a:pPr algn="ctr"/>
            <a:r>
              <a:rPr lang="zh-CN" altLang="en-US" sz="3600" b="1" dirty="0" smtClean="0">
                <a:solidFill>
                  <a:srgbClr val="990099"/>
                </a:solidFill>
              </a:rPr>
              <a:t>“明月来相照</a:t>
            </a:r>
            <a:r>
              <a:rPr lang="zh-CN" altLang="en-US" sz="3600" b="1" dirty="0" smtClean="0">
                <a:solidFill>
                  <a:srgbClr val="990099"/>
                </a:solidFill>
              </a:rPr>
              <a:t>”</a:t>
            </a:r>
            <a:endParaRPr lang="zh-CN" altLang="en-US" sz="3600" dirty="0" smtClean="0"/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月</a:t>
            </a:r>
            <a:r>
              <a:rPr lang="zh-CN" altLang="en-US" b="1" dirty="0" smtClean="0">
                <a:solidFill>
                  <a:srgbClr val="006600"/>
                </a:solidFill>
              </a:rPr>
              <a:t>亮，是在古代诗词中出现频率最高的一个意象。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人类对黑暗有种与生俱来地恐惧，在没有电灯照明的古代，能够大面积驱散黑暗的，大概就只有月亮了！所以，人类对于月亮有种潜意识的喜欢，那种来自天上的朦胧和暧昧，确实能制造出很多想像和浪漫。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 smtClean="0">
              <a:solidFill>
                <a:srgbClr val="006600"/>
              </a:solidFill>
            </a:endParaRP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b="1" dirty="0" smtClean="0">
                <a:solidFill>
                  <a:srgbClr val="990099"/>
                </a:solidFill>
              </a:rPr>
              <a:t/>
            </a:r>
            <a:br>
              <a:rPr lang="en-US" altLang="zh-CN" sz="6000" b="1" dirty="0" smtClean="0">
                <a:solidFill>
                  <a:srgbClr val="990099"/>
                </a:solidFill>
              </a:rPr>
            </a:br>
            <a:r>
              <a:rPr lang="zh-CN" altLang="en-US" sz="6000" b="1" dirty="0" smtClean="0">
                <a:solidFill>
                  <a:srgbClr val="990099"/>
                </a:solidFill>
              </a:rPr>
              <a:t>内容解析</a:t>
            </a:r>
            <a:r>
              <a:rPr lang="zh-CN" altLang="en-US" sz="6000" b="1" dirty="0" smtClean="0">
                <a:solidFill>
                  <a:srgbClr val="990099"/>
                </a:solidFill>
              </a:rPr>
              <a:t/>
            </a:r>
            <a:br>
              <a:rPr lang="zh-CN" altLang="en-US" sz="6000" b="1" dirty="0" smtClean="0">
                <a:solidFill>
                  <a:srgbClr val="990099"/>
                </a:solidFill>
              </a:rPr>
            </a:br>
            <a:endParaRPr lang="zh-CN" altLang="en-US" sz="60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zh-CN" altLang="en-US" dirty="0" smtClean="0">
              <a:solidFill>
                <a:srgbClr val="006600"/>
              </a:solidFill>
            </a:endParaRP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这首诗描绘了隐者闲适的生活情趣和幽居之乐。全诗遣词用句都平淡无奇，表面上看似信手拈来，随意写去，其实却是匠心独具。这首诗的意思是，在月夜里，我独自静坐在幽深的竹林里，有时弹弹琴，有时高声喊几声。竹林里僻静幽深，没有人知晓，唯有明月好像了解我的心思，独来相照。</a:t>
            </a:r>
            <a:endParaRPr lang="zh-CN" altLang="en-US" dirty="0" smtClean="0">
              <a:solidFill>
                <a:srgbClr val="006600"/>
              </a:solidFill>
            </a:endParaRPr>
          </a:p>
          <a:p>
            <a:endParaRPr lang="zh-CN" altLang="en-US" dirty="0" smtClean="0">
              <a:solidFill>
                <a:srgbClr val="006600"/>
              </a:solidFill>
            </a:endParaRPr>
          </a:p>
          <a:p>
            <a:endParaRPr lang="zh-CN" altLang="en-US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写法解析</a:t>
            </a: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>这首诗的用字造语、写</a:t>
            </a:r>
            <a:r>
              <a:rPr lang="zh-CN" altLang="en-US" b="1" dirty="0" smtClean="0">
                <a:solidFill>
                  <a:srgbClr val="FF0000"/>
                </a:solidFill>
              </a:rPr>
              <a:t>景（幽篁、深林、明月）</a:t>
            </a:r>
            <a:r>
              <a:rPr lang="zh-CN" altLang="en-US" b="1" dirty="0" smtClean="0">
                <a:solidFill>
                  <a:srgbClr val="006600"/>
                </a:solidFill>
              </a:rPr>
              <a:t>，写</a:t>
            </a:r>
            <a:r>
              <a:rPr lang="zh-CN" altLang="en-US" b="1" dirty="0" smtClean="0">
                <a:solidFill>
                  <a:srgbClr val="FF0000"/>
                </a:solidFill>
              </a:rPr>
              <a:t>人（独坐、弹琴、长啸）</a:t>
            </a:r>
            <a:r>
              <a:rPr lang="zh-CN" altLang="en-US" b="1" dirty="0" smtClean="0">
                <a:solidFill>
                  <a:srgbClr val="006600"/>
                </a:solidFill>
              </a:rPr>
              <a:t>都极平淡无奇。然而它的妙处也就在于以自然平淡的笔调，描绘出清新诱人的月夜幽林的意境，融情景为一体，蕴含着一种特殊的美的艺术魅力，使其成为千古佳品</a:t>
            </a:r>
            <a:r>
              <a:rPr lang="zh-CN" altLang="en-US" b="1" dirty="0" smtClean="0">
                <a:solidFill>
                  <a:srgbClr val="006600"/>
                </a:solidFill>
              </a:rPr>
              <a:t>。</a:t>
            </a:r>
            <a:endParaRPr lang="en-US" altLang="zh-CN" b="1" dirty="0" smtClean="0">
              <a:solidFill>
                <a:srgbClr val="006600"/>
              </a:solidFill>
            </a:endParaRP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以</a:t>
            </a:r>
            <a:r>
              <a:rPr lang="zh-CN" altLang="en-US" b="1" dirty="0" smtClean="0">
                <a:solidFill>
                  <a:srgbClr val="006600"/>
                </a:solidFill>
              </a:rPr>
              <a:t>弹琴长啸，</a:t>
            </a:r>
            <a:r>
              <a:rPr lang="zh-CN" altLang="en-US" b="1" dirty="0" smtClean="0">
                <a:solidFill>
                  <a:srgbClr val="FF0000"/>
                </a:solidFill>
              </a:rPr>
              <a:t>反衬</a:t>
            </a:r>
            <a:r>
              <a:rPr lang="zh-CN" altLang="en-US" b="1" dirty="0" smtClean="0">
                <a:solidFill>
                  <a:srgbClr val="006600"/>
                </a:solidFill>
              </a:rPr>
              <a:t>月夜竹林的幽静，以明月的光影，</a:t>
            </a:r>
            <a:r>
              <a:rPr lang="zh-CN" altLang="en-US" b="1" dirty="0" smtClean="0">
                <a:solidFill>
                  <a:srgbClr val="FF0000"/>
                </a:solidFill>
              </a:rPr>
              <a:t>反衬</a:t>
            </a:r>
            <a:r>
              <a:rPr lang="zh-CN" altLang="en-US" b="1" dirty="0" smtClean="0">
                <a:solidFill>
                  <a:srgbClr val="006600"/>
                </a:solidFill>
              </a:rPr>
              <a:t>深林的昏暗，表面看来平平淡淡，似乎信手拈来，随意写去其实却是匠心独运，妙手回天的大手笔</a:t>
            </a:r>
            <a:r>
              <a:rPr lang="zh-CN" altLang="en-US" b="1" dirty="0" smtClean="0">
                <a:solidFill>
                  <a:srgbClr val="006600"/>
                </a:solidFill>
              </a:rPr>
              <a:t>。</a:t>
            </a:r>
            <a:endParaRPr lang="zh-CN" altLang="en-US" b="1" dirty="0" smtClean="0">
              <a:solidFill>
                <a:srgbClr val="006600"/>
              </a:solidFill>
            </a:endParaRP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整首诗虽然只有短短的二十个字，但有景有情、有声有色、有静有动、有实有虚，是诗人生活态度的绝佳表述</a:t>
            </a:r>
            <a:r>
              <a:rPr lang="zh-CN" altLang="en-US" b="1" dirty="0" smtClean="0">
                <a:solidFill>
                  <a:srgbClr val="006600"/>
                </a:solidFill>
              </a:rPr>
              <a:t>。</a:t>
            </a:r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主题</a:t>
            </a: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800" b="1" baseline="30000" dirty="0" smtClean="0">
                <a:solidFill>
                  <a:srgbClr val="006600"/>
                </a:solidFill>
              </a:rPr>
              <a:t>《竹里馆》是唐代大诗人王维晚年隐居蓝田辋川时创作的一首五绝，这首诗是《辋川集》王维二十首诗中第十七首。竹里馆，辋川别墅的胜景之一，房屋周围有竹林，故名。此诗写山林幽居情趣，属闲情偶寄，遣词造句简朴清丽，表现了清幽宁静、高雅绝俗的境</a:t>
            </a:r>
            <a:r>
              <a:rPr lang="zh-CN" altLang="zh-CN" sz="4800" b="1" baseline="30000" dirty="0" smtClean="0">
                <a:solidFill>
                  <a:srgbClr val="006600"/>
                </a:solidFill>
              </a:rPr>
              <a:t>界</a:t>
            </a:r>
            <a:r>
              <a:rPr lang="zh-CN" altLang="en-US" sz="4800" b="1" baseline="30000" dirty="0" smtClean="0">
                <a:solidFill>
                  <a:srgbClr val="006600"/>
                </a:solidFill>
              </a:rPr>
              <a:t>和淡泊的心态。</a:t>
            </a:r>
            <a:endParaRPr lang="zh-CN" altLang="zh-CN" sz="4800" b="1" dirty="0" smtClean="0">
              <a:solidFill>
                <a:srgbClr val="006600"/>
              </a:solidFill>
            </a:endParaRPr>
          </a:p>
          <a:p>
            <a:endParaRPr lang="zh-CN" altLang="en-US" sz="48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春夜洛城闻笛</a:t>
            </a:r>
            <a:endParaRPr lang="zh-CN" altLang="en-US" sz="6600" dirty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0033CC"/>
                </a:solidFill>
              </a:rPr>
              <a:t>李</a:t>
            </a:r>
            <a:r>
              <a:rPr lang="zh-CN" altLang="en-US" sz="4000" b="1" dirty="0" smtClean="0">
                <a:solidFill>
                  <a:srgbClr val="0033CC"/>
                </a:solidFill>
              </a:rPr>
              <a:t>白（唐）</a:t>
            </a:r>
            <a:endParaRPr lang="zh-CN" altLang="en-US" sz="4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657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876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b="1" dirty="0" smtClean="0">
                <a:solidFill>
                  <a:srgbClr val="990099"/>
                </a:solidFill>
              </a:rPr>
              <a:t>诗句赏</a:t>
            </a:r>
            <a:r>
              <a:rPr lang="zh-CN" altLang="en-US" b="1" dirty="0" smtClean="0">
                <a:solidFill>
                  <a:srgbClr val="990099"/>
                </a:solidFill>
              </a:rPr>
              <a:t>析</a:t>
            </a:r>
            <a:br>
              <a:rPr lang="zh-CN" altLang="en-US" b="1" dirty="0" smtClean="0">
                <a:solidFill>
                  <a:srgbClr val="990099"/>
                </a:solidFill>
              </a:rPr>
            </a:b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zh-CN" altLang="en-US" dirty="0" smtClean="0"/>
          </a:p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谁家玉笛暗飞</a:t>
            </a:r>
            <a:r>
              <a:rPr lang="zh-CN" altLang="en-US" b="1" dirty="0" smtClean="0">
                <a:solidFill>
                  <a:srgbClr val="990099"/>
                </a:solidFill>
              </a:rPr>
              <a:t>声</a:t>
            </a:r>
            <a:endParaRPr lang="zh-CN" altLang="en-US" b="1" dirty="0" smtClean="0">
              <a:solidFill>
                <a:srgbClr val="990099"/>
              </a:solidFill>
            </a:endParaRP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是谁家精美的笛子暗暗地发出悠扬的笛声。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✦玉笛：笛子的美称。✦暗飞声：声音不知从何处传来。✦声：声音。</a:t>
            </a: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散入春风满洛</a:t>
            </a:r>
            <a:r>
              <a:rPr lang="zh-CN" altLang="en-US" b="1" dirty="0" smtClean="0">
                <a:solidFill>
                  <a:srgbClr val="990099"/>
                </a:solidFill>
              </a:rPr>
              <a:t>城</a:t>
            </a:r>
            <a:endParaRPr lang="zh-CN" altLang="en-US" dirty="0" smtClean="0"/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随着春风飘扬，传遍洛阳全城。洛城：今河南洛阳。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✦春风：指春天的风，比喻恩泽，融和的气氛等引申涵义。✦洛城：今河南洛阳</a:t>
            </a:r>
            <a:r>
              <a:rPr lang="zh-CN" altLang="en-US" b="1" dirty="0" smtClean="0">
                <a:solidFill>
                  <a:srgbClr val="0033CC"/>
                </a:solidFill>
              </a:rPr>
              <a:t>。</a:t>
            </a:r>
            <a:endParaRPr lang="zh-CN" altLang="en-US" b="1" dirty="0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导入新课</a:t>
            </a: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>诗歌是李白的浪漫奔放，是白居易的清新明丽。它代表了中国传统文化的传承，也体现了中华五千年的文化底蕴。乐曲是弦乐的悠扬婉转，是管乐的轻盈圆润，也是无国界的雅俗共赏。诗歌与乐曲可以完美地融合到一起。今天我们分享四首古诗：</a:t>
            </a:r>
            <a:r>
              <a:rPr lang="en-US" altLang="zh-CN" b="1" dirty="0" smtClean="0">
                <a:solidFill>
                  <a:srgbClr val="006600"/>
                </a:solidFill>
              </a:rPr>
              <a:t>《</a:t>
            </a:r>
            <a:r>
              <a:rPr lang="zh-CN" altLang="en-US" b="1" dirty="0" smtClean="0">
                <a:solidFill>
                  <a:srgbClr val="006600"/>
                </a:solidFill>
              </a:rPr>
              <a:t>竹里馆</a:t>
            </a:r>
            <a:r>
              <a:rPr lang="en-US" altLang="zh-CN" b="1" dirty="0" smtClean="0">
                <a:solidFill>
                  <a:srgbClr val="006600"/>
                </a:solidFill>
              </a:rPr>
              <a:t>》《</a:t>
            </a:r>
            <a:r>
              <a:rPr lang="zh-CN" altLang="en-US" b="1" dirty="0" smtClean="0">
                <a:solidFill>
                  <a:srgbClr val="006600"/>
                </a:solidFill>
              </a:rPr>
              <a:t>春夜洛城闻笛</a:t>
            </a:r>
            <a:r>
              <a:rPr lang="en-US" altLang="zh-CN" b="1" dirty="0" smtClean="0">
                <a:solidFill>
                  <a:srgbClr val="006600"/>
                </a:solidFill>
              </a:rPr>
              <a:t>》《</a:t>
            </a:r>
            <a:r>
              <a:rPr lang="zh-CN" altLang="en-US" b="1" dirty="0" smtClean="0">
                <a:solidFill>
                  <a:srgbClr val="006600"/>
                </a:solidFill>
              </a:rPr>
              <a:t>逢入京使</a:t>
            </a:r>
            <a:r>
              <a:rPr lang="en-US" altLang="zh-CN" b="1" dirty="0" smtClean="0">
                <a:solidFill>
                  <a:srgbClr val="006600"/>
                </a:solidFill>
              </a:rPr>
              <a:t>》《</a:t>
            </a:r>
            <a:r>
              <a:rPr lang="zh-CN" altLang="en-US" b="1" dirty="0" smtClean="0">
                <a:solidFill>
                  <a:srgbClr val="006600"/>
                </a:solidFill>
              </a:rPr>
              <a:t>晚春</a:t>
            </a:r>
            <a:r>
              <a:rPr lang="en-US" altLang="zh-CN" b="1" dirty="0" smtClean="0">
                <a:solidFill>
                  <a:srgbClr val="0066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。</a:t>
            </a:r>
            <a:endParaRPr lang="zh-CN" altLang="en-US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此夜曲中闻折</a:t>
            </a:r>
            <a:r>
              <a:rPr lang="zh-CN" altLang="en-US" b="1" dirty="0" smtClean="0">
                <a:solidFill>
                  <a:srgbClr val="990099"/>
                </a:solidFill>
              </a:rPr>
              <a:t>柳</a:t>
            </a:r>
            <a:endParaRPr lang="zh-CN" altLang="en-US" b="1" dirty="0" smtClean="0">
              <a:solidFill>
                <a:srgbClr val="990099"/>
              </a:solidFill>
            </a:endParaRP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就在今夜的曲中，听到故乡的</a:t>
            </a:r>
            <a:r>
              <a:rPr lang="en-US" altLang="zh-CN" b="1" dirty="0" smtClean="0">
                <a:solidFill>
                  <a:srgbClr val="0033CC"/>
                </a:solidFill>
              </a:rPr>
              <a:t>《</a:t>
            </a:r>
            <a:r>
              <a:rPr lang="zh-CN" altLang="en-US" b="1" dirty="0" smtClean="0">
                <a:solidFill>
                  <a:srgbClr val="0033CC"/>
                </a:solidFill>
              </a:rPr>
              <a:t>折杨柳</a:t>
            </a:r>
            <a:r>
              <a:rPr lang="en-US" altLang="zh-CN" b="1" dirty="0" smtClean="0">
                <a:solidFill>
                  <a:srgbClr val="0033CC"/>
                </a:solidFill>
              </a:rPr>
              <a:t>》</a:t>
            </a:r>
            <a:r>
              <a:rPr lang="zh-CN" altLang="en-US" b="1" dirty="0" smtClean="0">
                <a:solidFill>
                  <a:srgbClr val="0033CC"/>
                </a:solidFill>
              </a:rPr>
              <a:t>，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✦闻：听</a:t>
            </a:r>
            <a:r>
              <a:rPr lang="en-US" altLang="zh-CN" b="1" dirty="0" smtClean="0">
                <a:solidFill>
                  <a:srgbClr val="0033CC"/>
                </a:solidFill>
              </a:rPr>
              <a:t>;</a:t>
            </a:r>
            <a:r>
              <a:rPr lang="zh-CN" altLang="en-US" b="1" dirty="0" smtClean="0">
                <a:solidFill>
                  <a:srgbClr val="0033CC"/>
                </a:solidFill>
              </a:rPr>
              <a:t>听见。✦折柳：即</a:t>
            </a:r>
            <a:r>
              <a:rPr lang="en-US" altLang="zh-CN" b="1" dirty="0" smtClean="0">
                <a:solidFill>
                  <a:srgbClr val="0033CC"/>
                </a:solidFill>
              </a:rPr>
              <a:t>《</a:t>
            </a:r>
            <a:r>
              <a:rPr lang="zh-CN" altLang="en-US" b="1" dirty="0" smtClean="0">
                <a:solidFill>
                  <a:srgbClr val="0033CC"/>
                </a:solidFill>
              </a:rPr>
              <a:t>折杨柳</a:t>
            </a:r>
            <a:r>
              <a:rPr lang="en-US" altLang="zh-CN" b="1" dirty="0" smtClean="0">
                <a:solidFill>
                  <a:srgbClr val="0033CC"/>
                </a:solidFill>
              </a:rPr>
              <a:t>》</a:t>
            </a:r>
            <a:r>
              <a:rPr lang="zh-CN" altLang="en-US" b="1" dirty="0" smtClean="0">
                <a:solidFill>
                  <a:srgbClr val="0033CC"/>
                </a:solidFill>
              </a:rPr>
              <a:t>笛曲，乐府“鼓角横吹曲”调名，内容多写离情别绪。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何人不起故园</a:t>
            </a:r>
            <a:r>
              <a:rPr lang="zh-CN" altLang="en-US" b="1" dirty="0" smtClean="0">
                <a:solidFill>
                  <a:srgbClr val="990099"/>
                </a:solidFill>
              </a:rPr>
              <a:t>情</a:t>
            </a:r>
            <a:endParaRPr lang="zh-CN" altLang="en-US" b="1" dirty="0" smtClean="0">
              <a:solidFill>
                <a:srgbClr val="990099"/>
              </a:solidFill>
            </a:endParaRP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哪个人的思乡之情不会因此而油然而生呢？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✦故园：指故乡，家乡。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b="1" dirty="0" smtClean="0">
                <a:solidFill>
                  <a:srgbClr val="990099"/>
                </a:solidFill>
              </a:rPr>
              <a:t>诗意解</a:t>
            </a:r>
            <a:r>
              <a:rPr lang="zh-CN" altLang="en-US" b="1" dirty="0" smtClean="0">
                <a:solidFill>
                  <a:srgbClr val="990099"/>
                </a:solidFill>
              </a:rPr>
              <a:t>读</a:t>
            </a:r>
            <a:br>
              <a:rPr lang="zh-CN" altLang="en-US" b="1" dirty="0" smtClean="0">
                <a:solidFill>
                  <a:srgbClr val="990099"/>
                </a:solidFill>
              </a:rPr>
            </a:b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33CC"/>
                </a:solidFill>
              </a:rPr>
              <a:t>此</a:t>
            </a:r>
            <a:r>
              <a:rPr lang="zh-CN" altLang="en-US" b="1" dirty="0" smtClean="0">
                <a:solidFill>
                  <a:srgbClr val="0033CC"/>
                </a:solidFill>
              </a:rPr>
              <a:t>诗写乡思，是唐代诗人李白创作的一首诗。其抒发了作者客居洛阳夜深人静之时被笛声引起的思乡之情，其前两句描写笛声随春风而传遍洛阳城，后两句写因闻笛而思乡。全诗扣紧一个“闻”字，抒写自己闻笛的感受，合理运用想象和夸张，条理通畅，感情真挚，余韵无穷。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✦此诗另作“春夜洛阳城闻笛 ”</a:t>
            </a:r>
          </a:p>
          <a:p>
            <a:endParaRPr lang="zh-CN" altLang="en-US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b="1" dirty="0" smtClean="0">
                <a:solidFill>
                  <a:srgbClr val="990099"/>
                </a:solidFill>
              </a:rPr>
              <a:t/>
            </a:r>
            <a:br>
              <a:rPr lang="en-US" altLang="zh-CN" sz="6000" b="1" dirty="0" smtClean="0">
                <a:solidFill>
                  <a:srgbClr val="990099"/>
                </a:solidFill>
              </a:rPr>
            </a:br>
            <a:r>
              <a:rPr lang="zh-CN" altLang="en-US" sz="6000" b="1" dirty="0" smtClean="0">
                <a:solidFill>
                  <a:srgbClr val="990099"/>
                </a:solidFill>
              </a:rPr>
              <a:t>译</a:t>
            </a:r>
            <a:r>
              <a:rPr lang="zh-CN" altLang="en-US" sz="6000" b="1" dirty="0" smtClean="0">
                <a:solidFill>
                  <a:srgbClr val="990099"/>
                </a:solidFill>
              </a:rPr>
              <a:t>文</a:t>
            </a:r>
            <a:br>
              <a:rPr lang="zh-CN" altLang="en-US" sz="6000" b="1" dirty="0" smtClean="0">
                <a:solidFill>
                  <a:srgbClr val="990099"/>
                </a:solidFill>
              </a:rPr>
            </a:br>
            <a:endParaRPr lang="zh-CN" altLang="en-US" sz="60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0033CC"/>
                </a:solidFill>
              </a:rPr>
              <a:t>阵</a:t>
            </a:r>
            <a:r>
              <a:rPr lang="zh-CN" altLang="en-US" b="1" dirty="0" smtClean="0">
                <a:solidFill>
                  <a:srgbClr val="0033CC"/>
                </a:solidFill>
              </a:rPr>
              <a:t>阵悠扬的笛声，从谁家中飘出？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随着春风飘扬，传遍洛阳全城。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就在今夜，听到哀伤的</a:t>
            </a:r>
            <a:r>
              <a:rPr lang="en-US" altLang="zh-CN" b="1" dirty="0" smtClean="0">
                <a:solidFill>
                  <a:srgbClr val="0033CC"/>
                </a:solidFill>
              </a:rPr>
              <a:t>《</a:t>
            </a:r>
            <a:r>
              <a:rPr lang="zh-CN" altLang="en-US" b="1" dirty="0" smtClean="0">
                <a:solidFill>
                  <a:srgbClr val="0033CC"/>
                </a:solidFill>
              </a:rPr>
              <a:t>折杨柳</a:t>
            </a:r>
            <a:r>
              <a:rPr lang="en-US" altLang="zh-CN" b="1" dirty="0" smtClean="0">
                <a:solidFill>
                  <a:srgbClr val="0033CC"/>
                </a:solidFill>
              </a:rPr>
              <a:t>》</a:t>
            </a:r>
            <a:r>
              <a:rPr lang="zh-CN" altLang="en-US" b="1" dirty="0" smtClean="0">
                <a:solidFill>
                  <a:srgbClr val="0033CC"/>
                </a:solidFill>
              </a:rPr>
              <a:t>，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谁能不勾起思乡之情吗</a:t>
            </a:r>
            <a:r>
              <a:rPr lang="zh-CN" altLang="en-US" b="1" dirty="0" smtClean="0">
                <a:solidFill>
                  <a:srgbClr val="0033CC"/>
                </a:solidFill>
              </a:rPr>
              <a:t>？</a:t>
            </a:r>
            <a:r>
              <a:rPr lang="zh-CN" altLang="en-US" b="1" dirty="0" smtClean="0">
                <a:solidFill>
                  <a:srgbClr val="0033CC"/>
                </a:solidFill>
              </a:rPr>
              <a:t/>
            </a:r>
            <a:br>
              <a:rPr lang="zh-CN" altLang="en-US" b="1" dirty="0" smtClean="0">
                <a:solidFill>
                  <a:srgbClr val="0033CC"/>
                </a:solidFill>
              </a:rPr>
            </a:br>
            <a:endParaRPr lang="zh-CN" altLang="en-US" b="1" dirty="0">
              <a:solidFill>
                <a:srgbClr val="0033CC"/>
              </a:solidFill>
            </a:endParaRPr>
          </a:p>
        </p:txBody>
      </p:sp>
      <p:pic>
        <p:nvPicPr>
          <p:cNvPr id="4" name="内容占位符 3" descr="微信图片_20180425172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1556792"/>
            <a:ext cx="3305587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4800" b="1" dirty="0" smtClean="0">
                <a:solidFill>
                  <a:srgbClr val="990099"/>
                </a:solidFill>
              </a:rPr>
              <a:t/>
            </a:r>
            <a:br>
              <a:rPr lang="en-US" altLang="zh-CN" sz="4800" b="1" dirty="0" smtClean="0">
                <a:solidFill>
                  <a:srgbClr val="990099"/>
                </a:solidFill>
              </a:rPr>
            </a:br>
            <a:r>
              <a:rPr lang="zh-CN" altLang="en-US" sz="4800" b="1" dirty="0" smtClean="0">
                <a:solidFill>
                  <a:srgbClr val="990099"/>
                </a:solidFill>
              </a:rPr>
              <a:t>赏</a:t>
            </a:r>
            <a:r>
              <a:rPr lang="zh-CN" altLang="en-US" sz="4800" b="1" dirty="0" smtClean="0">
                <a:solidFill>
                  <a:srgbClr val="990099"/>
                </a:solidFill>
              </a:rPr>
              <a:t>析</a:t>
            </a:r>
            <a:br>
              <a:rPr lang="zh-CN" altLang="en-US" sz="4800" b="1" dirty="0" smtClean="0">
                <a:solidFill>
                  <a:srgbClr val="990099"/>
                </a:solidFill>
              </a:rPr>
            </a:br>
            <a:endParaRPr lang="zh-CN" altLang="en-US" sz="48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752528"/>
          </a:xfrm>
        </p:spPr>
        <p:txBody>
          <a:bodyPr>
            <a:noAutofit/>
          </a:bodyPr>
          <a:lstStyle/>
          <a:p>
            <a:r>
              <a:rPr lang="zh-CN" altLang="en-US" sz="2200" b="1" dirty="0" smtClean="0">
                <a:solidFill>
                  <a:srgbClr val="0033CC"/>
                </a:solidFill>
              </a:rPr>
              <a:t>这首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诗写乡思，题作</a:t>
            </a:r>
            <a:r>
              <a:rPr lang="en-US" altLang="zh-CN" sz="2200" b="1" dirty="0" smtClean="0">
                <a:solidFill>
                  <a:srgbClr val="0033CC"/>
                </a:solidFill>
              </a:rPr>
              <a:t>《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春夜洛城闻笛</a:t>
            </a:r>
            <a:r>
              <a:rPr lang="en-US" altLang="zh-CN" sz="2200" b="1" dirty="0" smtClean="0">
                <a:solidFill>
                  <a:srgbClr val="0033CC"/>
                </a:solidFill>
              </a:rPr>
              <a:t>》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，明示诗因闻笛声而感发。题中“洛城”表明是客居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，“春夜”点出季节及具体时间。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起句即从笛声落笔。已经是深夜，诗人难于成寐，忽而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传来几缕断续的笛声。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这笛声立刻触动诗人的羁旅情怀。诗人不说闻笛，而说笛声“暗飞”，变客体为主体。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“暗”字为一句关键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。这里“暗”字有多重意蕴。主要是说笛声暗送，似乎专意飞来给在外作客的人听，以动其离愁别恨。全句表现出一种难于为怀的心绪，以主观写客观。此外，“暗”也有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断续、隐约之意，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这与诗的情境是一致的。“谁家”，意即不知谁家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，“谁”与“暗”照应。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第二句着意渲染笛声，说它“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散入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春风”，“满洛城”，仿佛无处不在，无处不闻。这自然是有心人的主观感觉的极度夸张。“散”字用得妙。“散”是均匀、遍布。笛声“散入春风”，随着春风传到各处，无东无西，无南无北。即为“满洛城”的“满”字预设地步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；“满”字从“散”字引绎而出，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二者密合无间，</a:t>
            </a:r>
            <a:r>
              <a:rPr lang="zh-CN" altLang="en-US" sz="2200" b="1" dirty="0" smtClean="0">
                <a:solidFill>
                  <a:srgbClr val="FF0000"/>
                </a:solidFill>
              </a:rPr>
              <a:t>同时衬托其城之静，</a:t>
            </a:r>
            <a:r>
              <a:rPr lang="zh-CN" altLang="en-US" sz="2200" b="1" dirty="0" smtClean="0">
                <a:solidFill>
                  <a:srgbClr val="0033CC"/>
                </a:solidFill>
              </a:rPr>
              <a:t>表达诗人的思乡心切。</a:t>
            </a:r>
          </a:p>
          <a:p>
            <a:pPr>
              <a:buNone/>
            </a:pPr>
            <a:r>
              <a:rPr lang="zh-CN" altLang="en-US" sz="2200" b="1" dirty="0" smtClean="0">
                <a:solidFill>
                  <a:srgbClr val="0033CC"/>
                </a:solidFill>
              </a:rPr>
              <a:t>　　</a:t>
            </a:r>
            <a:endParaRPr lang="zh-CN" altLang="en-US" sz="22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solidFill>
                  <a:srgbClr val="0033CC"/>
                </a:solidFill>
              </a:rPr>
              <a:t>听到笛声以后，诗人触动了乡思的情怀，于是第三句点出了</a:t>
            </a:r>
            <a:r>
              <a:rPr lang="en-US" altLang="zh-CN" b="1" dirty="0" smtClean="0">
                <a:solidFill>
                  <a:srgbClr val="0033CC"/>
                </a:solidFill>
              </a:rPr>
              <a:t>《</a:t>
            </a:r>
            <a:r>
              <a:rPr lang="zh-CN" altLang="en-US" b="1" dirty="0" smtClean="0">
                <a:solidFill>
                  <a:srgbClr val="0033CC"/>
                </a:solidFill>
              </a:rPr>
              <a:t>折杨柳</a:t>
            </a:r>
            <a:r>
              <a:rPr lang="en-US" altLang="zh-CN" b="1" dirty="0" smtClean="0">
                <a:solidFill>
                  <a:srgbClr val="0033CC"/>
                </a:solidFill>
              </a:rPr>
              <a:t>》</a:t>
            </a:r>
            <a:r>
              <a:rPr lang="zh-CN" altLang="en-US" b="1" dirty="0" smtClean="0">
                <a:solidFill>
                  <a:srgbClr val="0033CC"/>
                </a:solidFill>
              </a:rPr>
              <a:t>曲。古人送别时折柳，盼望亲人归来也折柳。据说“柳”谐“留”音，故</a:t>
            </a:r>
            <a:r>
              <a:rPr lang="zh-CN" altLang="en-US" b="1" dirty="0" smtClean="0">
                <a:solidFill>
                  <a:srgbClr val="FF0000"/>
                </a:solidFill>
              </a:rPr>
              <a:t>折柳</a:t>
            </a:r>
            <a:r>
              <a:rPr lang="zh-CN" altLang="en-US" b="1" dirty="0" smtClean="0">
                <a:solidFill>
                  <a:srgbClr val="0033CC"/>
                </a:solidFill>
              </a:rPr>
              <a:t>送行表示</a:t>
            </a:r>
            <a:r>
              <a:rPr lang="zh-CN" altLang="en-US" b="1" dirty="0" smtClean="0">
                <a:solidFill>
                  <a:srgbClr val="FF0000"/>
                </a:solidFill>
              </a:rPr>
              <a:t>别情</a:t>
            </a:r>
            <a:r>
              <a:rPr lang="zh-CN" altLang="en-US" b="1" dirty="0" smtClean="0">
                <a:solidFill>
                  <a:srgbClr val="0033CC"/>
                </a:solidFill>
              </a:rPr>
              <a:t>。三，四两句写诗人自己的情怀，却从他人反说。强调“此夜”，是面对所有客居洛阳城的人讲话，</a:t>
            </a:r>
            <a:r>
              <a:rPr lang="zh-CN" altLang="en-US" b="1" dirty="0" smtClean="0">
                <a:solidFill>
                  <a:srgbClr val="FF0000"/>
                </a:solidFill>
              </a:rPr>
              <a:t>为结句“何人不起故园情”作势。</a:t>
            </a:r>
            <a:r>
              <a:rPr lang="zh-CN" altLang="en-US" b="1" dirty="0" smtClean="0">
                <a:solidFill>
                  <a:srgbClr val="0033CC"/>
                </a:solidFill>
              </a:rPr>
              <a:t>这是主观情感的推衍，不言“我”，却更见“我”感触之深，乡思之切。</a:t>
            </a:r>
          </a:p>
          <a:p>
            <a:r>
              <a:rPr lang="zh-CN" altLang="en-US" b="1" dirty="0" smtClean="0">
                <a:solidFill>
                  <a:srgbClr val="0033CC"/>
                </a:solidFill>
              </a:rPr>
              <a:t>　　全诗扣紧一个“闻”字，抒写自己闻笛的感受。诗的第一句是</a:t>
            </a:r>
            <a:r>
              <a:rPr lang="zh-CN" altLang="en-US" b="1" dirty="0" smtClean="0">
                <a:solidFill>
                  <a:srgbClr val="FF0000"/>
                </a:solidFill>
              </a:rPr>
              <a:t>猜测性的问句</a:t>
            </a:r>
            <a:r>
              <a:rPr lang="zh-CN" altLang="en-US" b="1" dirty="0" smtClean="0">
                <a:solidFill>
                  <a:srgbClr val="0033CC"/>
                </a:solidFill>
              </a:rPr>
              <a:t>。那未曾露面的吹笛人只管自吹自听，却不期然而打动了许许多多听众，这就是句中“暗”字所包含的意味。第二句说笛声由春风吹散，传遍了洛阳城。这是诗人的想象，也是艺术的夸张。第三句说明春风传来的笛声，吹奏的是表现离情别绪的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折杨柳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0033CC"/>
                </a:solidFill>
              </a:rPr>
              <a:t>，于是紧接一句说，哪个能不被引发思念故乡家园的情感呢！水到渠成而戛然而止，因而余韵袅袅，久久萦绕于读者心间，令人回味无穷</a:t>
            </a:r>
          </a:p>
          <a:p>
            <a:endParaRPr lang="zh-CN" altLang="en-US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主题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363272" cy="266429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李</a:t>
            </a:r>
            <a:r>
              <a:rPr lang="zh-CN" altLang="en-US" b="1" dirty="0" smtClean="0">
                <a:solidFill>
                  <a:srgbClr val="990099"/>
                </a:solidFill>
              </a:rPr>
              <a:t>白的老家在四川，二十多岁就离家东游，后长期居住湖北、山东，春夜闻笛</a:t>
            </a:r>
            <a:r>
              <a:rPr lang="en-US" altLang="zh-CN" b="1" dirty="0" smtClean="0">
                <a:solidFill>
                  <a:srgbClr val="990099"/>
                </a:solidFill>
              </a:rPr>
              <a:t>《</a:t>
            </a:r>
            <a:r>
              <a:rPr lang="zh-CN" altLang="en-US" b="1" dirty="0" smtClean="0">
                <a:solidFill>
                  <a:srgbClr val="990099"/>
                </a:solidFill>
              </a:rPr>
              <a:t>折杨柳</a:t>
            </a:r>
            <a:r>
              <a:rPr lang="en-US" altLang="zh-CN" b="1" dirty="0" smtClean="0">
                <a:solidFill>
                  <a:srgbClr val="990099"/>
                </a:solidFill>
              </a:rPr>
              <a:t>》</a:t>
            </a:r>
            <a:r>
              <a:rPr lang="zh-CN" altLang="en-US" b="1" dirty="0" smtClean="0">
                <a:solidFill>
                  <a:srgbClr val="990099"/>
                </a:solidFill>
              </a:rPr>
              <a:t>曲，触发深长的乡思当是再自然不过的了。因此情真意切，扣人心弦，千百年来在旅人游子心中引发强烈的共鸣。</a:t>
            </a:r>
          </a:p>
          <a:p>
            <a:endParaRPr lang="zh-CN" altLang="en-US" b="1" dirty="0">
              <a:solidFill>
                <a:srgbClr val="990099"/>
              </a:solidFill>
            </a:endParaRPr>
          </a:p>
        </p:txBody>
      </p:sp>
      <p:pic>
        <p:nvPicPr>
          <p:cNvPr id="5" name="图片 4" descr="微信图片_20180425173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221088"/>
            <a:ext cx="6984776" cy="263691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8587" r="-117" b="868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4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8681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4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270" b="1027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微信图片_201804251058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077" b="8681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8681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7090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8681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7090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116" b="8681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微信图片_201804251735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077" b="8681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6700" b="1" dirty="0" smtClean="0">
                <a:solidFill>
                  <a:srgbClr val="990099"/>
                </a:solidFill>
              </a:rPr>
              <a:t>晚</a:t>
            </a:r>
            <a:r>
              <a:rPr lang="zh-CN" altLang="en-US" sz="6700" b="1" dirty="0" smtClean="0">
                <a:solidFill>
                  <a:srgbClr val="990099"/>
                </a:solidFill>
              </a:rPr>
              <a:t>春</a:t>
            </a:r>
            <a:r>
              <a:rPr lang="zh-CN" altLang="en-US" b="1" dirty="0" smtClean="0">
                <a:solidFill>
                  <a:srgbClr val="990099"/>
                </a:solidFill>
              </a:rPr>
              <a:t>    </a:t>
            </a:r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dirty="0" smtClean="0">
                <a:solidFill>
                  <a:srgbClr val="990099"/>
                </a:solidFill>
              </a:rPr>
              <a:t>唐</a:t>
            </a:r>
            <a:r>
              <a:rPr lang="en-US" altLang="zh-CN" dirty="0" smtClean="0">
                <a:solidFill>
                  <a:srgbClr val="990099"/>
                </a:solidFill>
              </a:rPr>
              <a:t>•</a:t>
            </a:r>
            <a:r>
              <a:rPr lang="zh-CN" altLang="en-US" dirty="0" smtClean="0">
                <a:solidFill>
                  <a:srgbClr val="990099"/>
                </a:solidFill>
              </a:rPr>
              <a:t>韩愈</a:t>
            </a:r>
            <a:br>
              <a:rPr lang="zh-CN" altLang="en-US" dirty="0" smtClean="0">
                <a:solidFill>
                  <a:srgbClr val="990099"/>
                </a:solidFill>
              </a:rPr>
            </a:br>
            <a:endParaRPr lang="zh-CN" altLang="en-US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332037"/>
            <a:ext cx="8229600" cy="4525963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 smtClean="0">
              <a:solidFill>
                <a:srgbClr val="0066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>草木知春不久归，百般红紫斗芳菲。</a:t>
            </a:r>
          </a:p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>杨花榆荚无才思，惟解漫天作雪飞。</a:t>
            </a:r>
          </a:p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作者链接</a:t>
            </a: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>韩愈是唐代著名的文学家、思想家，“唐宋八大家”之首，唐代古文运动的倡导者。韩愈不仅文章写得好，作诗也是很拿手，与孟郊等人一道开创了韩孟诗派，为唐诗的发展注入新的活力。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 smtClean="0">
              <a:solidFill>
                <a:srgbClr val="006600"/>
              </a:solidFill>
            </a:endParaRP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我们说过，好诗都被盛唐诗人写尽了，要想超过盛唐人，就要道前人所未道，发前人所未发，这首</a:t>
            </a:r>
            <a:r>
              <a:rPr lang="en-US" altLang="zh-CN" b="1" dirty="0" smtClean="0">
                <a:solidFill>
                  <a:srgbClr val="006600"/>
                </a:solidFill>
              </a:rPr>
              <a:t>《</a:t>
            </a:r>
            <a:r>
              <a:rPr lang="zh-CN" altLang="en-US" b="1" dirty="0" smtClean="0">
                <a:solidFill>
                  <a:srgbClr val="006600"/>
                </a:solidFill>
              </a:rPr>
              <a:t>晚春</a:t>
            </a:r>
            <a:r>
              <a:rPr lang="en-US" altLang="zh-CN" b="1" dirty="0" smtClean="0">
                <a:solidFill>
                  <a:srgbClr val="0066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和他的两首</a:t>
            </a:r>
            <a:r>
              <a:rPr lang="en-US" altLang="zh-CN" b="1" dirty="0" smtClean="0">
                <a:solidFill>
                  <a:srgbClr val="006600"/>
                </a:solidFill>
              </a:rPr>
              <a:t>《</a:t>
            </a:r>
            <a:r>
              <a:rPr lang="zh-CN" altLang="en-US" b="1" dirty="0" smtClean="0">
                <a:solidFill>
                  <a:srgbClr val="006600"/>
                </a:solidFill>
              </a:rPr>
              <a:t>早春呈水部张十八员外</a:t>
            </a:r>
            <a:r>
              <a:rPr lang="en-US" altLang="zh-CN" b="1" dirty="0" smtClean="0">
                <a:solidFill>
                  <a:srgbClr val="0066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都是剑走偏锋，写前人很少关注的时令景象。</a:t>
            </a:r>
          </a:p>
          <a:p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b="1" dirty="0" smtClean="0">
                <a:solidFill>
                  <a:srgbClr val="990099"/>
                </a:solidFill>
              </a:rPr>
              <a:t>草</a:t>
            </a:r>
            <a:r>
              <a:rPr lang="zh-CN" altLang="en-US" b="1" dirty="0" smtClean="0">
                <a:solidFill>
                  <a:srgbClr val="990099"/>
                </a:solidFill>
              </a:rPr>
              <a:t>木知春不久归，百般红紫斗芳菲。</a:t>
            </a:r>
            <a:br>
              <a:rPr lang="zh-CN" altLang="en-US" b="1" dirty="0" smtClean="0">
                <a:solidFill>
                  <a:srgbClr val="990099"/>
                </a:solidFill>
              </a:rPr>
            </a:br>
            <a:endParaRPr lang="zh-CN" altLang="en-US" dirty="0">
              <a:solidFill>
                <a:srgbClr val="990099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571500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990099"/>
                </a:solidFill>
                <a:latin typeface="楷体" pitchFamily="49" charset="-122"/>
                <a:ea typeface="楷体" pitchFamily="49" charset="-122"/>
              </a:rPr>
              <a:t>竹里馆</a:t>
            </a:r>
            <a:endParaRPr lang="zh-CN" altLang="en-US" sz="6000" dirty="0">
              <a:solidFill>
                <a:srgbClr val="990099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277072"/>
          </a:xfrm>
        </p:spPr>
        <p:txBody>
          <a:bodyPr>
            <a:noAutofit/>
          </a:bodyPr>
          <a:lstStyle/>
          <a:p>
            <a:r>
              <a:rPr lang="zh-CN" altLang="en-US" sz="3600" dirty="0" smtClean="0">
                <a:solidFill>
                  <a:srgbClr val="006600"/>
                </a:solidFill>
              </a:rPr>
              <a:t>　　</a:t>
            </a:r>
          </a:p>
          <a:p>
            <a:pPr algn="ctr"/>
            <a:r>
              <a:rPr lang="zh-CN" altLang="en-US" sz="3600" b="1" dirty="0" smtClean="0">
                <a:solidFill>
                  <a:srgbClr val="006600"/>
                </a:solidFill>
              </a:rPr>
              <a:t>王维（唐）</a:t>
            </a:r>
            <a:br>
              <a:rPr lang="zh-CN" altLang="en-US" sz="3600" b="1" dirty="0" smtClean="0">
                <a:solidFill>
                  <a:srgbClr val="006600"/>
                </a:solidFill>
              </a:rPr>
            </a:br>
            <a:endParaRPr lang="en-US" altLang="zh-CN" sz="3600" b="1" dirty="0" smtClean="0">
              <a:solidFill>
                <a:srgbClr val="006600"/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rgbClr val="006600"/>
                </a:solidFill>
              </a:rPr>
              <a:t>独坐幽篁里，</a:t>
            </a:r>
          </a:p>
          <a:p>
            <a:pPr algn="ctr"/>
            <a:r>
              <a:rPr lang="zh-CN" altLang="en-US" sz="3600" b="1" dirty="0" smtClean="0">
                <a:solidFill>
                  <a:srgbClr val="006600"/>
                </a:solidFill>
              </a:rPr>
              <a:t>弹琴复长啸。</a:t>
            </a:r>
          </a:p>
          <a:p>
            <a:pPr algn="ctr"/>
            <a:r>
              <a:rPr lang="zh-CN" altLang="en-US" sz="3600" b="1" dirty="0" smtClean="0">
                <a:solidFill>
                  <a:srgbClr val="006600"/>
                </a:solidFill>
              </a:rPr>
              <a:t>深林人不知，</a:t>
            </a:r>
          </a:p>
          <a:p>
            <a:pPr algn="ctr"/>
            <a:r>
              <a:rPr lang="zh-CN" altLang="en-US" sz="3600" b="1" dirty="0" smtClean="0">
                <a:solidFill>
                  <a:srgbClr val="006600"/>
                </a:solidFill>
              </a:rPr>
              <a:t>明月来相照。</a:t>
            </a:r>
          </a:p>
          <a:p>
            <a:pPr algn="ctr"/>
            <a:r>
              <a:rPr lang="zh-CN" altLang="en-US" sz="3600" dirty="0" smtClean="0">
                <a:solidFill>
                  <a:srgbClr val="006600"/>
                </a:solidFill>
              </a:rPr>
              <a:t/>
            </a:r>
            <a:br>
              <a:rPr lang="zh-CN" altLang="en-US" sz="3600" dirty="0" smtClean="0">
                <a:solidFill>
                  <a:srgbClr val="006600"/>
                </a:solidFill>
              </a:rPr>
            </a:br>
            <a:endParaRPr lang="zh-CN" altLang="en-US" sz="3600" dirty="0" smtClean="0">
              <a:solidFill>
                <a:srgbClr val="006600"/>
              </a:solidFill>
            </a:endParaRPr>
          </a:p>
          <a:p>
            <a:r>
              <a:rPr lang="zh-CN" altLang="en-US" sz="3600" dirty="0" smtClean="0">
                <a:solidFill>
                  <a:srgbClr val="006600"/>
                </a:solidFill>
              </a:rPr>
              <a:t/>
            </a:r>
            <a:br>
              <a:rPr lang="zh-CN" altLang="en-US" sz="3600" dirty="0" smtClean="0">
                <a:solidFill>
                  <a:srgbClr val="006600"/>
                </a:solidFill>
              </a:rPr>
            </a:br>
            <a:endParaRPr lang="zh-CN" altLang="en-US" sz="36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b="1" dirty="0" smtClean="0">
                <a:solidFill>
                  <a:srgbClr val="990099"/>
                </a:solidFill>
              </a:rPr>
              <a:t>杨</a:t>
            </a:r>
            <a:r>
              <a:rPr lang="zh-CN" altLang="en-US" b="1" dirty="0" smtClean="0">
                <a:solidFill>
                  <a:srgbClr val="990099"/>
                </a:solidFill>
              </a:rPr>
              <a:t>花榆荚无才思，惟解漫天作雪飞。</a:t>
            </a:r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962"/>
          <a:stretch>
            <a:fillRect/>
          </a:stretch>
        </p:blipFill>
        <p:spPr bwMode="auto">
          <a:xfrm>
            <a:off x="611560" y="1916832"/>
            <a:ext cx="36004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r="-1058" b="16405"/>
          <a:stretch>
            <a:fillRect/>
          </a:stretch>
        </p:blipFill>
        <p:spPr bwMode="auto">
          <a:xfrm>
            <a:off x="4788024" y="1916832"/>
            <a:ext cx="36004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268760"/>
            <a:ext cx="30092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755576" y="1988840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990099"/>
                </a:solidFill>
              </a:rPr>
              <a:t>注释</a:t>
            </a:r>
          </a:p>
          <a:p>
            <a:r>
              <a:rPr lang="zh-CN" altLang="en-US" sz="2400" b="1" dirty="0" smtClean="0">
                <a:solidFill>
                  <a:srgbClr val="990099"/>
                </a:solidFill>
              </a:rPr>
              <a:t/>
            </a:r>
            <a:br>
              <a:rPr lang="zh-CN" altLang="en-US" sz="2400" b="1" dirty="0" smtClean="0">
                <a:solidFill>
                  <a:srgbClr val="990099"/>
                </a:solidFill>
              </a:rPr>
            </a:br>
            <a:r>
              <a:rPr lang="zh-CN" altLang="en-US" sz="2400" b="1" dirty="0" smtClean="0">
                <a:solidFill>
                  <a:srgbClr val="990099"/>
                </a:solidFill>
              </a:rPr>
              <a:t>不久归：将结束。</a:t>
            </a:r>
            <a:br>
              <a:rPr lang="zh-CN" altLang="en-US" sz="2400" b="1" dirty="0" smtClean="0">
                <a:solidFill>
                  <a:srgbClr val="990099"/>
                </a:solidFill>
              </a:rPr>
            </a:br>
            <a:r>
              <a:rPr lang="zh-CN" altLang="en-US" sz="2400" b="1" dirty="0" smtClean="0">
                <a:solidFill>
                  <a:srgbClr val="990099"/>
                </a:solidFill>
              </a:rPr>
              <a:t>杨花：指柳絮</a:t>
            </a:r>
            <a:br>
              <a:rPr lang="zh-CN" altLang="en-US" sz="2400" b="1" dirty="0" smtClean="0">
                <a:solidFill>
                  <a:srgbClr val="990099"/>
                </a:solidFill>
              </a:rPr>
            </a:br>
            <a:r>
              <a:rPr lang="zh-CN" altLang="en-US" sz="2400" b="1" dirty="0" smtClean="0">
                <a:solidFill>
                  <a:srgbClr val="990099"/>
                </a:solidFill>
              </a:rPr>
              <a:t>榆荚：亦称榆钱。榆未生叶时，先在枝间生荚，荚小，形如钱，荚花呈白色，随风飘落。</a:t>
            </a:r>
            <a:br>
              <a:rPr lang="zh-CN" altLang="en-US" sz="2400" b="1" dirty="0" smtClean="0">
                <a:solidFill>
                  <a:srgbClr val="990099"/>
                </a:solidFill>
              </a:rPr>
            </a:br>
            <a:r>
              <a:rPr lang="zh-CN" altLang="en-US" sz="2400" b="1" dirty="0" smtClean="0">
                <a:solidFill>
                  <a:srgbClr val="990099"/>
                </a:solidFill>
              </a:rPr>
              <a:t>才思：才华和能力。</a:t>
            </a:r>
            <a:br>
              <a:rPr lang="zh-CN" altLang="en-US" sz="2400" b="1" dirty="0" smtClean="0">
                <a:solidFill>
                  <a:srgbClr val="990099"/>
                </a:solidFill>
              </a:rPr>
            </a:br>
            <a:r>
              <a:rPr lang="zh-CN" altLang="en-US" sz="2400" b="1" dirty="0" smtClean="0">
                <a:solidFill>
                  <a:srgbClr val="990099"/>
                </a:solidFill>
              </a:rPr>
              <a:t>解：</a:t>
            </a:r>
            <a:r>
              <a:rPr lang="zh-CN" altLang="en-US" sz="2400" b="1" dirty="0" smtClean="0">
                <a:solidFill>
                  <a:srgbClr val="990099"/>
                </a:solidFill>
              </a:rPr>
              <a:t>知道。</a:t>
            </a:r>
            <a:endParaRPr lang="zh-CN" altLang="en-US" sz="24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rgbClr val="990099"/>
                </a:solidFill>
              </a:rPr>
              <a:t/>
            </a:r>
            <a:br>
              <a:rPr lang="en-US" altLang="zh-CN" b="1" dirty="0" smtClean="0">
                <a:solidFill>
                  <a:srgbClr val="990099"/>
                </a:solidFill>
              </a:rPr>
            </a:br>
            <a:r>
              <a:rPr lang="zh-CN" altLang="en-US" sz="6000" b="1" dirty="0" smtClean="0">
                <a:solidFill>
                  <a:srgbClr val="990099"/>
                </a:solidFill>
              </a:rPr>
              <a:t>译</a:t>
            </a:r>
            <a:r>
              <a:rPr lang="zh-CN" altLang="en-US" sz="6000" b="1" dirty="0" smtClean="0">
                <a:solidFill>
                  <a:srgbClr val="990099"/>
                </a:solidFill>
              </a:rPr>
              <a:t>文</a:t>
            </a:r>
            <a:br>
              <a:rPr lang="zh-CN" altLang="en-US" sz="6000" b="1" dirty="0" smtClean="0">
                <a:solidFill>
                  <a:srgbClr val="990099"/>
                </a:solidFill>
              </a:rPr>
            </a:br>
            <a:endParaRPr lang="zh-CN" altLang="en-US" sz="60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花草树木知道春天即将归去，都想留住春天的脚步，纷纷争奇斗艳。就连那没有美丽颜色的杨花和榆钱也不甘寂寞，随风起舞，化作漫天飞雪。</a:t>
            </a:r>
          </a:p>
          <a:p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6000" b="1" dirty="0" smtClean="0">
                <a:solidFill>
                  <a:srgbClr val="990099"/>
                </a:solidFill>
              </a:rPr>
              <a:t/>
            </a:r>
            <a:br>
              <a:rPr lang="en-US" altLang="zh-CN" sz="6000" b="1" dirty="0" smtClean="0">
                <a:solidFill>
                  <a:srgbClr val="990099"/>
                </a:solidFill>
              </a:rPr>
            </a:br>
            <a:r>
              <a:rPr lang="zh-CN" altLang="en-US" sz="6000" b="1" dirty="0" smtClean="0">
                <a:solidFill>
                  <a:srgbClr val="990099"/>
                </a:solidFill>
              </a:rPr>
              <a:t>赏</a:t>
            </a:r>
            <a:r>
              <a:rPr lang="zh-CN" altLang="en-US" sz="6000" b="1" dirty="0" smtClean="0">
                <a:solidFill>
                  <a:srgbClr val="990099"/>
                </a:solidFill>
              </a:rPr>
              <a:t>析</a:t>
            </a:r>
            <a:br>
              <a:rPr lang="zh-CN" altLang="en-US" sz="6000" b="1" dirty="0" smtClean="0">
                <a:solidFill>
                  <a:srgbClr val="990099"/>
                </a:solidFill>
              </a:rPr>
            </a:br>
            <a:endParaRPr lang="zh-CN" altLang="en-US" sz="60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本诗似</a:t>
            </a:r>
            <a:r>
              <a:rPr lang="zh-CN" altLang="en-US" b="1" dirty="0" smtClean="0">
                <a:solidFill>
                  <a:srgbClr val="006600"/>
                </a:solidFill>
              </a:rPr>
              <a:t>乎只是用拟人化的手法描绘了晚春的繁丽景色，其实，它还寄寓着人们应该乘时而进，抓紧时机去创造有价值的东西这一层意思。但这里值得一提的是，榆荚杨花虽缺乏草木的“才思”，但不因此藏拙，而为晚春增添一景，虽然不美，但尽了努力，这种精神是值得赞扬了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　　这是一首描绘暮春景色的七绝。乍看来，只是写百卉千花争奇斗艳的常景，但进一步品味便不难发现，诗写得工巧奇特，别开生面。诗人不写百花稀落、暮春凋零，却写草木留春而呈万紫千红的动人情景：花草树木探得春将归去的消息，便各自施展出浑身解数，吐艳争芳，色彩缤纷，繁花似锦，就连那本来乏色少香的杨花、榆荚也不甘示弱，而化作雪花随风飞舞，加入了留春的行列。诗人体物入微，发前人未得之秘，反一般诗人晚春迟暮之感，摹花草灿烂之情状，展晚春满目之风采。寥寥几笔，便给人以满眼风光、耳目一新的印象。</a:t>
            </a:r>
          </a:p>
          <a:p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990099"/>
                </a:solidFill>
              </a:rPr>
              <a:t>主题</a:t>
            </a:r>
            <a:endParaRPr lang="zh-CN" altLang="en-US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>
                <a:solidFill>
                  <a:srgbClr val="006600"/>
                </a:solidFill>
              </a:rPr>
              <a:t>《晚春》是唐代文学家韩愈的诗作。这是一首写暮春景物的七绝。此诗运用拟人的修辞手法，通过描写花草树木得知春天不久就要归去，于是各逞姿色，争芳斗艳，欲将春天留住，就连那本来没有任何姿色的杨花、榆荚也不甘示弱，好像雪花随风飞舞，加入了留春的行列。全诗表达了诗人惜春的思想感情，同时也蕴含应抓住时机，乘时而进，创造美好未来之意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990099"/>
                </a:solidFill>
              </a:rPr>
              <a:t>作者链接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维（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701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年－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761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年，一说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699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—761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年），河东蒲州（今山西运城）人，祖籍山西祁县。唐朝著名诗人、画家，字摩诘，号摩诘居士。</a:t>
            </a:r>
          </a:p>
          <a:p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王维出身河东王氏，于开元十九年（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731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年）状元及第。历官右拾遗、监察御史、河西节度使判官。唐玄宗天宝年间，王维拜吏部郎中、给事中。安禄山攻陷长安时，王维被迫受伪职。长安收复后，被责授太子中允。唐肃宗乾元年间任尚书右丞，故世称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王右丞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王维参禅悟理，学庄信道，精通诗、书、画、音乐等，以诗名盛于开元、天宝间，尤长五言，多咏山水田园，与孟浩然合称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王孟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，有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诗佛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称。书画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特臻其妙，后人推其为南宗山水画之祖。苏轼评价其：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味摩诘之诗，诗中有画；观摩诘之画，画中有诗。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b="1" baseline="30000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 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存诗</a:t>
            </a:r>
            <a:r>
              <a:rPr lang="en-US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400</a:t>
            </a:r>
            <a:r>
              <a:rPr lang="zh-CN" altLang="zh-CN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余首，代表诗作有《相思》、《山居秋暝》等。著作有《王右丞集》、《画学秘诀》。</a:t>
            </a:r>
          </a:p>
          <a:p>
            <a:endParaRPr lang="zh-CN" altLang="en-US" b="1" dirty="0">
              <a:solidFill>
                <a:srgbClr val="0066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700" b="1" dirty="0" smtClean="0">
                <a:solidFill>
                  <a:srgbClr val="990099"/>
                </a:solidFill>
              </a:rPr>
              <a:t>背景链接</a:t>
            </a:r>
            <a:endParaRPr lang="zh-CN" altLang="en-US" sz="6700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b="1" dirty="0" smtClean="0">
                <a:solidFill>
                  <a:srgbClr val="006600"/>
                </a:solidFill>
              </a:rPr>
              <a:t>      《</a:t>
            </a:r>
            <a:r>
              <a:rPr lang="zh-CN" altLang="en-US" b="1" dirty="0" smtClean="0">
                <a:solidFill>
                  <a:srgbClr val="006600"/>
                </a:solidFill>
              </a:rPr>
              <a:t>辋川集</a:t>
            </a:r>
            <a:r>
              <a:rPr lang="en-US" altLang="zh-CN" b="1" dirty="0" smtClean="0">
                <a:solidFill>
                  <a:srgbClr val="0066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二十首是王维辋川山水诗的集成</a:t>
            </a:r>
            <a:r>
              <a:rPr lang="zh-CN" altLang="en-US" b="1" dirty="0" smtClean="0">
                <a:solidFill>
                  <a:srgbClr val="006600"/>
                </a:solidFill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</a:rPr>
              <a:t>《</a:t>
            </a:r>
            <a:r>
              <a:rPr lang="zh-CN" altLang="en-US" b="1" dirty="0" smtClean="0">
                <a:solidFill>
                  <a:srgbClr val="FF0000"/>
                </a:solidFill>
              </a:rPr>
              <a:t>竹里馆</a:t>
            </a:r>
            <a:r>
              <a:rPr lang="en-US" altLang="zh-CN" b="1" dirty="0" smtClean="0">
                <a:solidFill>
                  <a:srgbClr val="FF00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是其中的第十七首。</a:t>
            </a:r>
          </a:p>
          <a:p>
            <a:r>
              <a:rPr lang="en-US" altLang="zh-CN" b="1" dirty="0" smtClean="0">
                <a:solidFill>
                  <a:srgbClr val="006600"/>
                </a:solidFill>
              </a:rPr>
              <a:t>《</a:t>
            </a:r>
            <a:r>
              <a:rPr lang="zh-CN" altLang="en-US" b="1" dirty="0" smtClean="0">
                <a:solidFill>
                  <a:srgbClr val="006600"/>
                </a:solidFill>
              </a:rPr>
              <a:t>辋川集</a:t>
            </a:r>
            <a:r>
              <a:rPr lang="en-US" altLang="zh-CN" b="1" dirty="0" smtClean="0">
                <a:solidFill>
                  <a:srgbClr val="006600"/>
                </a:solidFill>
              </a:rPr>
              <a:t>》</a:t>
            </a:r>
            <a:r>
              <a:rPr lang="zh-CN" altLang="en-US" b="1" dirty="0" smtClean="0">
                <a:solidFill>
                  <a:srgbClr val="006600"/>
                </a:solidFill>
              </a:rPr>
              <a:t>序：余别业在辋川山谷，其游止有孟城坳、华子冈、文杏馆、斤竹岭、鹿柴、木兰柴、茱萸泮、宫槐陌、临湖亭、南垞、欹湖、柳浪、栾家濑、金屑泉、白石滩、北垞、竹里馆、辛夷坞、漆园、椒园等，与裴迪闲暇，各赋绝句云尔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辋川别业是唐代诗人兼画家王维在辋川山谷（今陕西省蓝田县西南</a:t>
            </a:r>
            <a:r>
              <a:rPr lang="en-US" altLang="zh-CN" b="1" dirty="0" smtClean="0">
                <a:solidFill>
                  <a:srgbClr val="006600"/>
                </a:solidFill>
              </a:rPr>
              <a:t>10</a:t>
            </a:r>
            <a:r>
              <a:rPr lang="zh-CN" altLang="en-US" b="1" dirty="0" smtClean="0">
                <a:solidFill>
                  <a:srgbClr val="006600"/>
                </a:solidFill>
              </a:rPr>
              <a:t>余公里处）在宋之问辋川山庄的基础上营建的园林，这是一片拥有林泉之胜、因地而建的天然园林。辋川别业营建在具山林湖水之胜的天然山谷区，因植物和山川泉石所形成的景物题名，使山貌水态林姿的美更加集中地突出地表现出来，仅在可歇处、可观处、可借景处，相地面筑宇屋亭馆，创作成既富自然之趣，又有诗情画意的自然园林。</a:t>
            </a:r>
          </a:p>
          <a:p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6700" b="1" dirty="0" smtClean="0">
                <a:solidFill>
                  <a:srgbClr val="990099"/>
                </a:solidFill>
              </a:rPr>
              <a:t>注释：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b="1" dirty="0" smtClean="0">
                <a:solidFill>
                  <a:srgbClr val="006600"/>
                </a:solidFill>
              </a:rPr>
              <a:t>竹里馆：辋川别墅胜景之一，房屋周围有竹林，故名。</a:t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幽篁（</a:t>
            </a:r>
            <a:r>
              <a:rPr lang="en-US" altLang="zh-CN" b="1" dirty="0" err="1" smtClean="0">
                <a:solidFill>
                  <a:srgbClr val="FF0000"/>
                </a:solidFill>
              </a:rPr>
              <a:t>huáng</a:t>
            </a:r>
            <a:r>
              <a:rPr lang="zh-CN" altLang="en-US" b="1" dirty="0" smtClean="0">
                <a:solidFill>
                  <a:srgbClr val="006600"/>
                </a:solidFill>
              </a:rPr>
              <a:t>）：幽深的竹林。</a:t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啸（</a:t>
            </a:r>
            <a:r>
              <a:rPr lang="en-US" altLang="zh-CN" b="1" dirty="0" err="1" smtClean="0">
                <a:solidFill>
                  <a:srgbClr val="FF0000"/>
                </a:solidFill>
              </a:rPr>
              <a:t>xiào</a:t>
            </a:r>
            <a:r>
              <a:rPr lang="zh-CN" altLang="en-US" b="1" dirty="0" smtClean="0">
                <a:solidFill>
                  <a:srgbClr val="006600"/>
                </a:solidFill>
              </a:rPr>
              <a:t>）：嘬口发出长而清脆的声音，类似于打口哨。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长啸：撮口而呼，这里指吟咏、歌唱。古代一些超逸之士常用来抒发感情。魏晋名士称吹口哨为啸。</a:t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深林：指“幽篁”。</a:t>
            </a:r>
          </a:p>
          <a:p>
            <a:endParaRPr lang="zh-CN" altLang="en-US" b="1" dirty="0" smtClean="0">
              <a:solidFill>
                <a:srgbClr val="006600"/>
              </a:solidFill>
            </a:endParaRP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/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endParaRPr lang="zh-CN" altLang="en-US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 dirty="0" smtClean="0">
                <a:solidFill>
                  <a:srgbClr val="990099"/>
                </a:solidFill>
              </a:rPr>
              <a:t>译文</a:t>
            </a:r>
            <a:endParaRPr lang="zh-CN" altLang="en-US" sz="5400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b="1" dirty="0" smtClean="0"/>
              <a:t/>
            </a:r>
            <a:br>
              <a:rPr lang="zh-CN" altLang="en-US" b="1" dirty="0" smtClean="0"/>
            </a:br>
            <a:r>
              <a:rPr lang="zh-CN" altLang="en-US" b="1" dirty="0" smtClean="0">
                <a:solidFill>
                  <a:srgbClr val="006600"/>
                </a:solidFill>
              </a:rPr>
              <a:t>独</a:t>
            </a:r>
            <a:r>
              <a:rPr lang="zh-CN" altLang="en-US" b="1" dirty="0" smtClean="0">
                <a:solidFill>
                  <a:srgbClr val="006600"/>
                </a:solidFill>
              </a:rPr>
              <a:t>自闲坐幽静竹林</a:t>
            </a:r>
            <a:r>
              <a:rPr lang="zh-CN" altLang="en-US" b="1" dirty="0" smtClean="0">
                <a:solidFill>
                  <a:srgbClr val="006600"/>
                </a:solidFill>
              </a:rPr>
              <a:t>，</a:t>
            </a:r>
            <a:endParaRPr lang="en-US" altLang="zh-CN" b="1" dirty="0" smtClean="0">
              <a:solidFill>
                <a:srgbClr val="0066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>时</a:t>
            </a:r>
            <a:r>
              <a:rPr lang="zh-CN" altLang="en-US" b="1" dirty="0" smtClean="0">
                <a:solidFill>
                  <a:srgbClr val="006600"/>
                </a:solidFill>
              </a:rPr>
              <a:t>而弹琴时而长啸。</a:t>
            </a:r>
            <a:br>
              <a:rPr lang="zh-CN" altLang="en-US" b="1" dirty="0" smtClean="0">
                <a:solidFill>
                  <a:srgbClr val="006600"/>
                </a:solidFill>
              </a:rPr>
            </a:br>
            <a:r>
              <a:rPr lang="zh-CN" altLang="en-US" b="1" dirty="0" smtClean="0">
                <a:solidFill>
                  <a:srgbClr val="006600"/>
                </a:solidFill>
              </a:rPr>
              <a:t>密林之中何人知晓我在这里</a:t>
            </a:r>
            <a:r>
              <a:rPr lang="zh-CN" altLang="en-US" b="1" dirty="0" smtClean="0">
                <a:solidFill>
                  <a:srgbClr val="006600"/>
                </a:solidFill>
              </a:rPr>
              <a:t>？</a:t>
            </a:r>
            <a:endParaRPr lang="en-US" altLang="zh-CN" b="1" dirty="0" smtClean="0">
              <a:solidFill>
                <a:srgbClr val="006600"/>
              </a:solidFill>
            </a:endParaRPr>
          </a:p>
          <a:p>
            <a:pPr algn="ctr"/>
            <a:r>
              <a:rPr lang="zh-CN" altLang="en-US" b="1" dirty="0" smtClean="0">
                <a:solidFill>
                  <a:srgbClr val="006600"/>
                </a:solidFill>
              </a:rPr>
              <a:t>只</a:t>
            </a:r>
            <a:r>
              <a:rPr lang="zh-CN" altLang="en-US" b="1" dirty="0" smtClean="0">
                <a:solidFill>
                  <a:srgbClr val="006600"/>
                </a:solidFill>
              </a:rPr>
              <a:t>有一轮明月静静与我相伴。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990099"/>
                </a:solidFill>
              </a:rPr>
              <a:t>诗句赏析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 </a:t>
            </a:r>
          </a:p>
          <a:p>
            <a:pPr algn="ctr"/>
            <a:r>
              <a:rPr lang="zh-CN" altLang="en-US" b="1" dirty="0" smtClean="0">
                <a:solidFill>
                  <a:srgbClr val="990099"/>
                </a:solidFill>
              </a:rPr>
              <a:t>“独坐幽篁里”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一</a:t>
            </a:r>
            <a:r>
              <a:rPr lang="zh-CN" altLang="en-US" b="1" dirty="0" smtClean="0">
                <a:solidFill>
                  <a:srgbClr val="006600"/>
                </a:solidFill>
              </a:rPr>
              <a:t>个人，一片幽深的竹林，还有一颗向往宁静的佛子心。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古代文人们，大都喜欢竹子，认为竹子是节气的象征，仿佛和竹子同时出现，骨气就有了，文气也有了。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宋代的苏轼曾有诗为证：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无肉</a:t>
            </a:r>
            <a:r>
              <a:rPr lang="zh-CN" altLang="en-US" b="1" dirty="0" smtClean="0">
                <a:solidFill>
                  <a:srgbClr val="006600"/>
                </a:solidFill>
              </a:rPr>
              <a:t>令人瘦，无竹令人俗。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人瘦尚可肥，士俗不可医。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所</a:t>
            </a:r>
            <a:r>
              <a:rPr lang="zh-CN" altLang="en-US" b="1" dirty="0" smtClean="0">
                <a:solidFill>
                  <a:srgbClr val="006600"/>
                </a:solidFill>
              </a:rPr>
              <a:t>以，文人们抒情时最好坐在竹林里，这样才符合身份。</a:t>
            </a:r>
          </a:p>
          <a:p>
            <a:r>
              <a:rPr lang="zh-CN" altLang="en-US" b="1" dirty="0" smtClean="0">
                <a:solidFill>
                  <a:srgbClr val="006600"/>
                </a:solidFill>
              </a:rPr>
              <a:t>所以，王维的隐居之所便建在了竹林里，一切都理所当然</a:t>
            </a:r>
            <a:r>
              <a:rPr lang="zh-CN" altLang="en-US" b="1" dirty="0" smtClean="0">
                <a:solidFill>
                  <a:srgbClr val="006600"/>
                </a:solidFill>
              </a:rPr>
              <a:t>。</a:t>
            </a:r>
            <a:endParaRPr lang="zh-CN" altLang="en-US" b="1" dirty="0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2922</Words>
  <Application>Microsoft Office PowerPoint</Application>
  <PresentationFormat>全屏显示(4:3)</PresentationFormat>
  <Paragraphs>113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课外古诗词诵读</vt:lpstr>
      <vt:lpstr>导入新课</vt:lpstr>
      <vt:lpstr>幻灯片 3</vt:lpstr>
      <vt:lpstr>竹里馆</vt:lpstr>
      <vt:lpstr>作者链接</vt:lpstr>
      <vt:lpstr>背景链接</vt:lpstr>
      <vt:lpstr> 注释： </vt:lpstr>
      <vt:lpstr>译文</vt:lpstr>
      <vt:lpstr>诗句赏析</vt:lpstr>
      <vt:lpstr>幻灯片 10</vt:lpstr>
      <vt:lpstr>幻灯片 11</vt:lpstr>
      <vt:lpstr>幻灯片 12</vt:lpstr>
      <vt:lpstr> 内容解析 </vt:lpstr>
      <vt:lpstr>写法解析</vt:lpstr>
      <vt:lpstr>主题</vt:lpstr>
      <vt:lpstr>春夜洛城闻笛</vt:lpstr>
      <vt:lpstr>幻灯片 17</vt:lpstr>
      <vt:lpstr> 诗句赏析 </vt:lpstr>
      <vt:lpstr>幻灯片 19</vt:lpstr>
      <vt:lpstr>幻灯片 20</vt:lpstr>
      <vt:lpstr>幻灯片 21</vt:lpstr>
      <vt:lpstr> 诗意解读 </vt:lpstr>
      <vt:lpstr> 译文 </vt:lpstr>
      <vt:lpstr> 赏析 </vt:lpstr>
      <vt:lpstr>幻灯片 25</vt:lpstr>
      <vt:lpstr>主题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  晚春     唐•韩愈 </vt:lpstr>
      <vt:lpstr>作者链接</vt:lpstr>
      <vt:lpstr> 草木知春不久归，百般红紫斗芳菲。 </vt:lpstr>
      <vt:lpstr>  杨花榆荚无才思，惟解漫天作雪飞。 </vt:lpstr>
      <vt:lpstr>幻灯片 41</vt:lpstr>
      <vt:lpstr> 译文 </vt:lpstr>
      <vt:lpstr> 赏析 </vt:lpstr>
      <vt:lpstr>主题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29</cp:revision>
  <dcterms:modified xsi:type="dcterms:W3CDTF">2018-04-25T10:17:57Z</dcterms:modified>
</cp:coreProperties>
</file>