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508" r:id="rId3"/>
    <p:sldId id="562" r:id="rId4"/>
    <p:sldId id="457" r:id="rId5"/>
    <p:sldId id="613" r:id="rId6"/>
    <p:sldId id="461" r:id="rId7"/>
    <p:sldId id="464" r:id="rId8"/>
    <p:sldId id="467" r:id="rId9"/>
    <p:sldId id="466" r:id="rId10"/>
    <p:sldId id="541" r:id="rId11"/>
    <p:sldId id="655" r:id="rId12"/>
    <p:sldId id="479" r:id="rId13"/>
    <p:sldId id="590" r:id="rId14"/>
    <p:sldId id="591" r:id="rId15"/>
    <p:sldId id="594" r:id="rId16"/>
    <p:sldId id="656" r:id="rId17"/>
    <p:sldId id="697" r:id="rId18"/>
    <p:sldId id="741" r:id="rId19"/>
    <p:sldId id="650" r:id="rId20"/>
    <p:sldId id="653" r:id="rId21"/>
    <p:sldId id="651" r:id="rId22"/>
    <p:sldId id="658" r:id="rId23"/>
    <p:sldId id="659" r:id="rId24"/>
    <p:sldId id="681" r:id="rId25"/>
    <p:sldId id="696" r:id="rId26"/>
    <p:sldId id="484" r:id="rId27"/>
    <p:sldId id="711" r:id="rId28"/>
    <p:sldId id="717" r:id="rId29"/>
    <p:sldId id="718" r:id="rId30"/>
    <p:sldId id="719" r:id="rId31"/>
    <p:sldId id="720" r:id="rId32"/>
    <p:sldId id="722" r:id="rId33"/>
    <p:sldId id="721" r:id="rId34"/>
    <p:sldId id="726" r:id="rId35"/>
    <p:sldId id="733" r:id="rId36"/>
    <p:sldId id="734" r:id="rId37"/>
    <p:sldId id="724" r:id="rId38"/>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3" userDrawn="1">
          <p15:clr>
            <a:srgbClr val="A4A3A4"/>
          </p15:clr>
        </p15:guide>
        <p15:guide id="2" pos="38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 id="0" name="zhaoqingju" initials="z"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18DA"/>
    <a:srgbClr val="CC00CC"/>
    <a:srgbClr val="FF33CC"/>
    <a:srgbClr val="F71DDD"/>
    <a:srgbClr val="FFFF66"/>
    <a:srgbClr val="FF99FF"/>
    <a:srgbClr val="FF00FF"/>
    <a:srgbClr val="FA7AEB"/>
    <a:srgbClr val="F963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64" d="100"/>
          <a:sy n="64" d="100"/>
        </p:scale>
        <p:origin x="-864" y="-162"/>
      </p:cViewPr>
      <p:guideLst>
        <p:guide orient="horz" pos="2163"/>
        <p:guide pos="3816"/>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gs" Target="tags/tag114.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矩形 1"/>
          <p:cNvSpPr/>
          <p:nvPr userDrawn="1"/>
        </p:nvSpPr>
        <p:spPr>
          <a:xfrm>
            <a:off x="0" y="0"/>
            <a:ext cx="12192000" cy="6858073"/>
          </a:xfrm>
          <a:prstGeom prst="rect">
            <a:avLst/>
          </a:prstGeom>
          <a:solidFill>
            <a:srgbClr val="A1C45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58" name="组合 57"/>
          <p:cNvGrpSpPr/>
          <p:nvPr userDrawn="1"/>
        </p:nvGrpSpPr>
        <p:grpSpPr>
          <a:xfrm>
            <a:off x="10106661" y="127001"/>
            <a:ext cx="1938867" cy="284483"/>
            <a:chOff x="16838" y="31"/>
            <a:chExt cx="2290" cy="336"/>
          </a:xfrm>
        </p:grpSpPr>
        <p:pic>
          <p:nvPicPr>
            <p:cNvPr id="59" name="图片 5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98" y="71"/>
              <a:ext cx="930" cy="296"/>
            </a:xfrm>
            <a:prstGeom prst="rect">
              <a:avLst/>
            </a:prstGeom>
          </p:spPr>
        </p:pic>
        <p:grpSp>
          <p:nvGrpSpPr>
            <p:cNvPr id="60" name="组合 59"/>
            <p:cNvGrpSpPr/>
            <p:nvPr userDrawn="1"/>
          </p:nvGrpSpPr>
          <p:grpSpPr>
            <a:xfrm>
              <a:off x="16838" y="31"/>
              <a:ext cx="1101" cy="330"/>
              <a:chOff x="11194442" y="138245"/>
              <a:chExt cx="727657" cy="228093"/>
            </a:xfrm>
          </p:grpSpPr>
          <p:grpSp>
            <p:nvGrpSpPr>
              <p:cNvPr id="61" name="组合 60"/>
              <p:cNvGrpSpPr/>
              <p:nvPr userDrawn="1"/>
            </p:nvGrpSpPr>
            <p:grpSpPr>
              <a:xfrm>
                <a:off x="11194442" y="138245"/>
                <a:ext cx="115312" cy="220650"/>
                <a:chOff x="1720218" y="2436790"/>
                <a:chExt cx="1328564" cy="2542220"/>
              </a:xfrm>
            </p:grpSpPr>
            <p:sp>
              <p:nvSpPr>
                <p:cNvPr id="62" name="任意多边形 61"/>
                <p:cNvSpPr/>
                <p:nvPr/>
              </p:nvSpPr>
              <p:spPr>
                <a:xfrm flipH="1">
                  <a:off x="1720218" y="3135503"/>
                  <a:ext cx="1328564" cy="1843507"/>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9" tIns="60959" rIns="121919" bIns="60959" numCol="1" spcCol="0" rtlCol="0" fromWordArt="0" anchor="ctr" anchorCtr="0" forceAA="0" compatLnSpc="1">
                  <a:noAutofit/>
                </a:bodyPr>
                <a:lstStyle/>
                <a:p>
                  <a:pPr algn="ctr"/>
                  <a:endParaRPr lang="zh-CN" altLang="en-US" sz="2400">
                    <a:solidFill>
                      <a:srgbClr val="FFFFFF"/>
                    </a:solidFill>
                  </a:endParaRPr>
                </a:p>
              </p:txBody>
            </p:sp>
            <p:sp>
              <p:nvSpPr>
                <p:cNvPr id="63" name="任意多边形 62"/>
                <p:cNvSpPr/>
                <p:nvPr/>
              </p:nvSpPr>
              <p:spPr>
                <a:xfrm>
                  <a:off x="1998487" y="2436790"/>
                  <a:ext cx="770124" cy="1303556"/>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9" tIns="60959" rIns="121919" bIns="60959" numCol="1" spcCol="0" rtlCol="0" fromWordArt="0" anchor="ctr" anchorCtr="0" forceAA="0" compatLnSpc="1">
                  <a:noAutofit/>
                </a:bodyPr>
                <a:lstStyle/>
                <a:p>
                  <a:pPr algn="ctr"/>
                  <a:endParaRPr lang="zh-CN" altLang="en-US" sz="2400">
                    <a:solidFill>
                      <a:srgbClr val="FFFFFF"/>
                    </a:solidFill>
                  </a:endParaRPr>
                </a:p>
              </p:txBody>
            </p:sp>
          </p:grpSp>
          <p:sp>
            <p:nvSpPr>
              <p:cNvPr id="64" name="任意多边形 63"/>
              <p:cNvSpPr/>
              <p:nvPr userDrawn="1"/>
            </p:nvSpPr>
            <p:spPr>
              <a:xfrm>
                <a:off x="11364520" y="185856"/>
                <a:ext cx="557579" cy="180482"/>
              </a:xfrm>
              <a:custGeom>
                <a:avLst/>
                <a:gdLst/>
                <a:ahLst/>
                <a:cxnLst/>
                <a:rect l="l" t="t" r="r" b="b"/>
                <a:pathLst>
                  <a:path w="5564915" h="1801295">
                    <a:moveTo>
                      <a:pt x="410468" y="1114127"/>
                    </a:moveTo>
                    <a:cubicBezTo>
                      <a:pt x="406803" y="1117792"/>
                      <a:pt x="380538" y="1134590"/>
                      <a:pt x="331673" y="1164520"/>
                    </a:cubicBezTo>
                    <a:cubicBezTo>
                      <a:pt x="282807" y="1194449"/>
                      <a:pt x="233331" y="1221631"/>
                      <a:pt x="183244" y="1246063"/>
                    </a:cubicBezTo>
                    <a:lnTo>
                      <a:pt x="417798" y="1202085"/>
                    </a:lnTo>
                    <a:lnTo>
                      <a:pt x="417798" y="1158106"/>
                    </a:lnTo>
                    <a:lnTo>
                      <a:pt x="513085" y="1158106"/>
                    </a:lnTo>
                    <a:lnTo>
                      <a:pt x="549734" y="1114127"/>
                    </a:lnTo>
                    <a:close/>
                    <a:moveTo>
                      <a:pt x="3166467" y="1040829"/>
                    </a:moveTo>
                    <a:cubicBezTo>
                      <a:pt x="3164024" y="1049381"/>
                      <a:pt x="3142034" y="1098552"/>
                      <a:pt x="3100499" y="1188341"/>
                    </a:cubicBezTo>
                    <a:cubicBezTo>
                      <a:pt x="3058963" y="1278131"/>
                      <a:pt x="3010098" y="1363340"/>
                      <a:pt x="2953903" y="1443968"/>
                    </a:cubicBezTo>
                    <a:cubicBezTo>
                      <a:pt x="2964898" y="1451297"/>
                      <a:pt x="3005517" y="1448243"/>
                      <a:pt x="3075761" y="1434805"/>
                    </a:cubicBezTo>
                    <a:cubicBezTo>
                      <a:pt x="3146005" y="1421367"/>
                      <a:pt x="3176240" y="1360897"/>
                      <a:pt x="3166467" y="1253393"/>
                    </a:cubicBezTo>
                    <a:close/>
                    <a:moveTo>
                      <a:pt x="776957" y="798947"/>
                    </a:moveTo>
                    <a:cubicBezTo>
                      <a:pt x="776957" y="800168"/>
                      <a:pt x="747638" y="827044"/>
                      <a:pt x="689000" y="879574"/>
                    </a:cubicBezTo>
                    <a:cubicBezTo>
                      <a:pt x="685335" y="884461"/>
                      <a:pt x="678005" y="889347"/>
                      <a:pt x="667010" y="894234"/>
                    </a:cubicBezTo>
                    <a:lnTo>
                      <a:pt x="901311" y="894234"/>
                    </a:lnTo>
                    <a:lnTo>
                      <a:pt x="835595" y="798947"/>
                    </a:lnTo>
                    <a:close/>
                    <a:moveTo>
                      <a:pt x="1304702" y="608372"/>
                    </a:moveTo>
                    <a:cubicBezTo>
                      <a:pt x="1304702" y="614480"/>
                      <a:pt x="1309283" y="647159"/>
                      <a:pt x="1318445" y="706408"/>
                    </a:cubicBezTo>
                    <a:cubicBezTo>
                      <a:pt x="1327607" y="765657"/>
                      <a:pt x="1340129" y="816049"/>
                      <a:pt x="1356010" y="857585"/>
                    </a:cubicBezTo>
                    <a:cubicBezTo>
                      <a:pt x="1356010" y="861250"/>
                      <a:pt x="1359675" y="849034"/>
                      <a:pt x="1367005" y="820936"/>
                    </a:cubicBezTo>
                    <a:cubicBezTo>
                      <a:pt x="1374335" y="792838"/>
                      <a:pt x="1385329" y="734200"/>
                      <a:pt x="1399989" y="645021"/>
                    </a:cubicBezTo>
                    <a:cubicBezTo>
                      <a:pt x="1398767" y="640135"/>
                      <a:pt x="1401211" y="627918"/>
                      <a:pt x="1407319" y="608372"/>
                    </a:cubicBezTo>
                    <a:close/>
                    <a:moveTo>
                      <a:pt x="5050222" y="527745"/>
                    </a:moveTo>
                    <a:lnTo>
                      <a:pt x="5050222" y="769627"/>
                    </a:lnTo>
                    <a:cubicBezTo>
                      <a:pt x="5056329" y="770849"/>
                      <a:pt x="5080151" y="765352"/>
                      <a:pt x="5121686" y="753135"/>
                    </a:cubicBezTo>
                    <a:cubicBezTo>
                      <a:pt x="5163222" y="740919"/>
                      <a:pt x="5185822" y="721984"/>
                      <a:pt x="5189487" y="696330"/>
                    </a:cubicBezTo>
                    <a:cubicBezTo>
                      <a:pt x="5191930" y="696330"/>
                      <a:pt x="5186738" y="682281"/>
                      <a:pt x="5173912" y="654183"/>
                    </a:cubicBezTo>
                    <a:cubicBezTo>
                      <a:pt x="5161084" y="626086"/>
                      <a:pt x="5119854" y="583940"/>
                      <a:pt x="5050222" y="527745"/>
                    </a:cubicBezTo>
                    <a:close/>
                    <a:moveTo>
                      <a:pt x="601042" y="447117"/>
                    </a:moveTo>
                    <a:lnTo>
                      <a:pt x="601042" y="505755"/>
                    </a:lnTo>
                    <a:lnTo>
                      <a:pt x="637691" y="505755"/>
                    </a:lnTo>
                    <a:lnTo>
                      <a:pt x="681670" y="447117"/>
                    </a:lnTo>
                    <a:close/>
                    <a:moveTo>
                      <a:pt x="5050222" y="278532"/>
                    </a:moveTo>
                    <a:lnTo>
                      <a:pt x="5050222" y="432457"/>
                    </a:lnTo>
                    <a:lnTo>
                      <a:pt x="5182158" y="278532"/>
                    </a:lnTo>
                    <a:close/>
                    <a:moveTo>
                      <a:pt x="4133999" y="21989"/>
                    </a:moveTo>
                    <a:lnTo>
                      <a:pt x="4493158" y="21989"/>
                    </a:lnTo>
                    <a:lnTo>
                      <a:pt x="4493158" y="102617"/>
                    </a:lnTo>
                    <a:lnTo>
                      <a:pt x="4683733" y="102617"/>
                    </a:lnTo>
                    <a:lnTo>
                      <a:pt x="4683733" y="322511"/>
                    </a:lnTo>
                    <a:lnTo>
                      <a:pt x="4478499" y="322511"/>
                    </a:lnTo>
                    <a:cubicBezTo>
                      <a:pt x="4479720" y="326175"/>
                      <a:pt x="4477277" y="340835"/>
                      <a:pt x="4471169" y="366489"/>
                    </a:cubicBezTo>
                    <a:lnTo>
                      <a:pt x="4661743" y="366489"/>
                    </a:lnTo>
                    <a:lnTo>
                      <a:pt x="4661743" y="593713"/>
                    </a:lnTo>
                    <a:lnTo>
                      <a:pt x="4463839" y="593713"/>
                    </a:lnTo>
                    <a:cubicBezTo>
                      <a:pt x="4461396" y="592491"/>
                      <a:pt x="4458952" y="602264"/>
                      <a:pt x="4456509" y="623032"/>
                    </a:cubicBezTo>
                    <a:cubicBezTo>
                      <a:pt x="4454066" y="627918"/>
                      <a:pt x="4451623" y="632805"/>
                      <a:pt x="4449179" y="637691"/>
                    </a:cubicBezTo>
                    <a:lnTo>
                      <a:pt x="4683733" y="637691"/>
                    </a:lnTo>
                    <a:lnTo>
                      <a:pt x="4683733" y="872244"/>
                    </a:lnTo>
                    <a:lnTo>
                      <a:pt x="4412531" y="872244"/>
                    </a:lnTo>
                    <a:cubicBezTo>
                      <a:pt x="4411309" y="875909"/>
                      <a:pt x="4396955" y="899731"/>
                      <a:pt x="4369468" y="943710"/>
                    </a:cubicBezTo>
                    <a:cubicBezTo>
                      <a:pt x="4341981" y="987689"/>
                      <a:pt x="4302584" y="1034721"/>
                      <a:pt x="4251275" y="1084808"/>
                    </a:cubicBezTo>
                    <a:lnTo>
                      <a:pt x="4507818" y="1084808"/>
                    </a:lnTo>
                    <a:lnTo>
                      <a:pt x="4507818" y="930883"/>
                    </a:lnTo>
                    <a:lnTo>
                      <a:pt x="4727711" y="930883"/>
                    </a:lnTo>
                    <a:lnTo>
                      <a:pt x="4727711" y="36649"/>
                    </a:lnTo>
                    <a:lnTo>
                      <a:pt x="5519328" y="36649"/>
                    </a:lnTo>
                    <a:lnTo>
                      <a:pt x="5519328" y="307851"/>
                    </a:lnTo>
                    <a:lnTo>
                      <a:pt x="5402051" y="454447"/>
                    </a:lnTo>
                    <a:cubicBezTo>
                      <a:pt x="5409381" y="458112"/>
                      <a:pt x="5437784" y="489263"/>
                      <a:pt x="5487260" y="547901"/>
                    </a:cubicBezTo>
                    <a:cubicBezTo>
                      <a:pt x="5536736" y="606540"/>
                      <a:pt x="5562084" y="675562"/>
                      <a:pt x="5563306" y="754968"/>
                    </a:cubicBezTo>
                    <a:cubicBezTo>
                      <a:pt x="5570636" y="764741"/>
                      <a:pt x="5552922" y="807193"/>
                      <a:pt x="5510166" y="882323"/>
                    </a:cubicBezTo>
                    <a:cubicBezTo>
                      <a:pt x="5467408" y="957453"/>
                      <a:pt x="5353186" y="1010289"/>
                      <a:pt x="5167498" y="1040829"/>
                    </a:cubicBezTo>
                    <a:lnTo>
                      <a:pt x="5050222" y="798947"/>
                    </a:lnTo>
                    <a:lnTo>
                      <a:pt x="5050222" y="1048159"/>
                    </a:lnTo>
                    <a:lnTo>
                      <a:pt x="4844988" y="1048159"/>
                    </a:lnTo>
                    <a:lnTo>
                      <a:pt x="4844988" y="1084808"/>
                    </a:lnTo>
                    <a:lnTo>
                      <a:pt x="5409381" y="1084808"/>
                    </a:lnTo>
                    <a:lnTo>
                      <a:pt x="5409381" y="1531925"/>
                    </a:lnTo>
                    <a:cubicBezTo>
                      <a:pt x="5410603" y="1534368"/>
                      <a:pt x="5410297" y="1546585"/>
                      <a:pt x="5408464" y="1568574"/>
                    </a:cubicBezTo>
                    <a:cubicBezTo>
                      <a:pt x="5406632" y="1590563"/>
                      <a:pt x="5394111" y="1616218"/>
                      <a:pt x="5370900" y="1645537"/>
                    </a:cubicBezTo>
                    <a:cubicBezTo>
                      <a:pt x="5347688" y="1674856"/>
                      <a:pt x="5305542" y="1699899"/>
                      <a:pt x="5244460" y="1720667"/>
                    </a:cubicBezTo>
                    <a:cubicBezTo>
                      <a:pt x="5183380" y="1741435"/>
                      <a:pt x="5094200" y="1751208"/>
                      <a:pt x="4976924" y="1749986"/>
                    </a:cubicBezTo>
                    <a:lnTo>
                      <a:pt x="4881637" y="1465957"/>
                    </a:lnTo>
                    <a:cubicBezTo>
                      <a:pt x="4890188" y="1468400"/>
                      <a:pt x="4923172" y="1468095"/>
                      <a:pt x="4980589" y="1465041"/>
                    </a:cubicBezTo>
                    <a:cubicBezTo>
                      <a:pt x="5038005" y="1461987"/>
                      <a:pt x="5066103" y="1442746"/>
                      <a:pt x="5064881" y="1407319"/>
                    </a:cubicBezTo>
                    <a:lnTo>
                      <a:pt x="4844988" y="1407319"/>
                    </a:lnTo>
                    <a:lnTo>
                      <a:pt x="4844988" y="1786635"/>
                    </a:lnTo>
                    <a:lnTo>
                      <a:pt x="4507818" y="1786635"/>
                    </a:lnTo>
                    <a:lnTo>
                      <a:pt x="4507818" y="1407319"/>
                    </a:lnTo>
                    <a:lnTo>
                      <a:pt x="4302584" y="1407319"/>
                    </a:lnTo>
                    <a:lnTo>
                      <a:pt x="4302584" y="1727997"/>
                    </a:lnTo>
                    <a:lnTo>
                      <a:pt x="3972743" y="1727997"/>
                    </a:lnTo>
                    <a:lnTo>
                      <a:pt x="3972743" y="1165436"/>
                    </a:lnTo>
                    <a:lnTo>
                      <a:pt x="3848137" y="989521"/>
                    </a:lnTo>
                    <a:cubicBezTo>
                      <a:pt x="3860353" y="990743"/>
                      <a:pt x="3909218" y="951650"/>
                      <a:pt x="3994733" y="872244"/>
                    </a:cubicBezTo>
                    <a:lnTo>
                      <a:pt x="3840807" y="872244"/>
                    </a:lnTo>
                    <a:lnTo>
                      <a:pt x="3840807" y="637691"/>
                    </a:lnTo>
                    <a:lnTo>
                      <a:pt x="4090020" y="637691"/>
                    </a:lnTo>
                    <a:lnTo>
                      <a:pt x="4090020" y="635859"/>
                    </a:lnTo>
                    <a:cubicBezTo>
                      <a:pt x="4090020" y="633416"/>
                      <a:pt x="4090020" y="629140"/>
                      <a:pt x="4090020" y="623032"/>
                    </a:cubicBezTo>
                    <a:cubicBezTo>
                      <a:pt x="4092463" y="620589"/>
                      <a:pt x="4094907" y="610815"/>
                      <a:pt x="4097350" y="593713"/>
                    </a:cubicBezTo>
                    <a:lnTo>
                      <a:pt x="3877456" y="593713"/>
                    </a:lnTo>
                    <a:lnTo>
                      <a:pt x="3877456" y="366489"/>
                    </a:lnTo>
                    <a:lnTo>
                      <a:pt x="4126669" y="366489"/>
                    </a:lnTo>
                    <a:cubicBezTo>
                      <a:pt x="4126669" y="362824"/>
                      <a:pt x="4126669" y="348165"/>
                      <a:pt x="4126669" y="322511"/>
                    </a:cubicBezTo>
                    <a:lnTo>
                      <a:pt x="3833477" y="322511"/>
                    </a:lnTo>
                    <a:lnTo>
                      <a:pt x="3833477" y="102617"/>
                    </a:lnTo>
                    <a:lnTo>
                      <a:pt x="4133999" y="102617"/>
                    </a:lnTo>
                    <a:close/>
                    <a:moveTo>
                      <a:pt x="300521" y="7330"/>
                    </a:moveTo>
                    <a:lnTo>
                      <a:pt x="623032" y="7330"/>
                    </a:lnTo>
                    <a:lnTo>
                      <a:pt x="623032" y="161255"/>
                    </a:lnTo>
                    <a:lnTo>
                      <a:pt x="820936" y="161255"/>
                    </a:lnTo>
                    <a:lnTo>
                      <a:pt x="842925" y="117277"/>
                    </a:lnTo>
                    <a:lnTo>
                      <a:pt x="1092138" y="212564"/>
                    </a:lnTo>
                    <a:cubicBezTo>
                      <a:pt x="1090916" y="216229"/>
                      <a:pt x="1077784" y="247991"/>
                      <a:pt x="1052740" y="307851"/>
                    </a:cubicBezTo>
                    <a:cubicBezTo>
                      <a:pt x="1027697" y="367711"/>
                      <a:pt x="996851" y="433679"/>
                      <a:pt x="960202" y="505755"/>
                    </a:cubicBezTo>
                    <a:lnTo>
                      <a:pt x="996851" y="505755"/>
                    </a:lnTo>
                    <a:cubicBezTo>
                      <a:pt x="1000515" y="502090"/>
                      <a:pt x="1024337" y="452309"/>
                      <a:pt x="1068316" y="356411"/>
                    </a:cubicBezTo>
                    <a:cubicBezTo>
                      <a:pt x="1112295" y="260513"/>
                      <a:pt x="1149555" y="144153"/>
                      <a:pt x="1180095" y="7330"/>
                    </a:cubicBezTo>
                    <a:lnTo>
                      <a:pt x="1502606" y="43979"/>
                    </a:lnTo>
                    <a:cubicBezTo>
                      <a:pt x="1501384" y="46422"/>
                      <a:pt x="1494971" y="69022"/>
                      <a:pt x="1483365" y="111779"/>
                    </a:cubicBezTo>
                    <a:cubicBezTo>
                      <a:pt x="1471760" y="154536"/>
                      <a:pt x="1458627" y="202791"/>
                      <a:pt x="1443967" y="256542"/>
                    </a:cubicBezTo>
                    <a:lnTo>
                      <a:pt x="1825116" y="256542"/>
                    </a:lnTo>
                    <a:lnTo>
                      <a:pt x="1825116" y="608372"/>
                    </a:lnTo>
                    <a:lnTo>
                      <a:pt x="1744489" y="608372"/>
                    </a:lnTo>
                    <a:cubicBezTo>
                      <a:pt x="1744489" y="616924"/>
                      <a:pt x="1733189" y="687778"/>
                      <a:pt x="1710588" y="820936"/>
                    </a:cubicBezTo>
                    <a:cubicBezTo>
                      <a:pt x="1687988" y="954094"/>
                      <a:pt x="1647980" y="1098246"/>
                      <a:pt x="1590563" y="1253393"/>
                    </a:cubicBezTo>
                    <a:cubicBezTo>
                      <a:pt x="1591785" y="1259501"/>
                      <a:pt x="1618050" y="1286072"/>
                      <a:pt x="1669359" y="1333105"/>
                    </a:cubicBezTo>
                    <a:cubicBezTo>
                      <a:pt x="1720667" y="1380137"/>
                      <a:pt x="1782359" y="1417092"/>
                      <a:pt x="1854436" y="1443968"/>
                    </a:cubicBezTo>
                    <a:lnTo>
                      <a:pt x="1641872" y="1786635"/>
                    </a:lnTo>
                    <a:cubicBezTo>
                      <a:pt x="1646758" y="1797630"/>
                      <a:pt x="1556358" y="1722499"/>
                      <a:pt x="1370670" y="1561244"/>
                    </a:cubicBezTo>
                    <a:cubicBezTo>
                      <a:pt x="1365783" y="1564909"/>
                      <a:pt x="1328524" y="1593617"/>
                      <a:pt x="1258891" y="1647369"/>
                    </a:cubicBezTo>
                    <a:cubicBezTo>
                      <a:pt x="1189258" y="1701121"/>
                      <a:pt x="1114127" y="1752429"/>
                      <a:pt x="1033500" y="1801295"/>
                    </a:cubicBezTo>
                    <a:lnTo>
                      <a:pt x="813606" y="1531925"/>
                    </a:lnTo>
                    <a:cubicBezTo>
                      <a:pt x="819714" y="1531925"/>
                      <a:pt x="861250" y="1508103"/>
                      <a:pt x="938212" y="1460460"/>
                    </a:cubicBezTo>
                    <a:cubicBezTo>
                      <a:pt x="1015175" y="1412816"/>
                      <a:pt x="1088473" y="1346237"/>
                      <a:pt x="1158106" y="1260723"/>
                    </a:cubicBezTo>
                    <a:cubicBezTo>
                      <a:pt x="1153219" y="1266831"/>
                      <a:pt x="1111684" y="1159328"/>
                      <a:pt x="1033500" y="938212"/>
                    </a:cubicBezTo>
                    <a:lnTo>
                      <a:pt x="982191" y="1011510"/>
                    </a:lnTo>
                    <a:lnTo>
                      <a:pt x="901563" y="894600"/>
                    </a:lnTo>
                    <a:lnTo>
                      <a:pt x="901563" y="1055489"/>
                    </a:lnTo>
                    <a:lnTo>
                      <a:pt x="820936" y="1165436"/>
                    </a:lnTo>
                    <a:lnTo>
                      <a:pt x="1011510" y="1128787"/>
                    </a:lnTo>
                    <a:lnTo>
                      <a:pt x="1011510" y="1378000"/>
                    </a:lnTo>
                    <a:lnTo>
                      <a:pt x="740308" y="1421978"/>
                    </a:lnTo>
                    <a:lnTo>
                      <a:pt x="740308" y="1610720"/>
                    </a:lnTo>
                    <a:cubicBezTo>
                      <a:pt x="741530" y="1614385"/>
                      <a:pt x="737559" y="1633626"/>
                      <a:pt x="728397" y="1668442"/>
                    </a:cubicBezTo>
                    <a:cubicBezTo>
                      <a:pt x="719235" y="1703259"/>
                      <a:pt x="693886" y="1730440"/>
                      <a:pt x="652351" y="1749986"/>
                    </a:cubicBezTo>
                    <a:cubicBezTo>
                      <a:pt x="654794" y="1751208"/>
                      <a:pt x="628834" y="1757011"/>
                      <a:pt x="574472" y="1767394"/>
                    </a:cubicBezTo>
                    <a:cubicBezTo>
                      <a:pt x="520109" y="1777778"/>
                      <a:pt x="421462" y="1784192"/>
                      <a:pt x="278532" y="1786635"/>
                    </a:cubicBezTo>
                    <a:lnTo>
                      <a:pt x="190574" y="1546585"/>
                    </a:lnTo>
                    <a:cubicBezTo>
                      <a:pt x="196683" y="1547806"/>
                      <a:pt x="224780" y="1549028"/>
                      <a:pt x="274867" y="1550250"/>
                    </a:cubicBezTo>
                    <a:cubicBezTo>
                      <a:pt x="324954" y="1551471"/>
                      <a:pt x="360381" y="1550250"/>
                      <a:pt x="381149" y="1546585"/>
                    </a:cubicBezTo>
                    <a:cubicBezTo>
                      <a:pt x="393365" y="1551471"/>
                      <a:pt x="405581" y="1534368"/>
                      <a:pt x="417798" y="1495276"/>
                    </a:cubicBezTo>
                    <a:lnTo>
                      <a:pt x="417798" y="1465957"/>
                    </a:lnTo>
                    <a:lnTo>
                      <a:pt x="73298" y="1517266"/>
                    </a:lnTo>
                    <a:lnTo>
                      <a:pt x="43978" y="1268053"/>
                    </a:lnTo>
                    <a:lnTo>
                      <a:pt x="131936" y="1253393"/>
                    </a:lnTo>
                    <a:lnTo>
                      <a:pt x="0" y="974861"/>
                    </a:lnTo>
                    <a:cubicBezTo>
                      <a:pt x="4886" y="973640"/>
                      <a:pt x="41230" y="955621"/>
                      <a:pt x="109031" y="920804"/>
                    </a:cubicBezTo>
                    <a:cubicBezTo>
                      <a:pt x="176831" y="885988"/>
                      <a:pt x="243105" y="845369"/>
                      <a:pt x="307851" y="798947"/>
                    </a:cubicBezTo>
                    <a:lnTo>
                      <a:pt x="58638" y="798947"/>
                    </a:lnTo>
                    <a:lnTo>
                      <a:pt x="58638" y="505755"/>
                    </a:lnTo>
                    <a:lnTo>
                      <a:pt x="300521" y="505755"/>
                    </a:lnTo>
                    <a:lnTo>
                      <a:pt x="300521" y="454447"/>
                    </a:lnTo>
                    <a:lnTo>
                      <a:pt x="95287" y="454447"/>
                    </a:lnTo>
                    <a:lnTo>
                      <a:pt x="95287" y="153925"/>
                    </a:lnTo>
                    <a:lnTo>
                      <a:pt x="300521" y="153925"/>
                    </a:lnTo>
                    <a:close/>
                    <a:moveTo>
                      <a:pt x="2191606" y="0"/>
                    </a:moveTo>
                    <a:lnTo>
                      <a:pt x="2536105" y="0"/>
                    </a:lnTo>
                    <a:lnTo>
                      <a:pt x="2536105" y="271202"/>
                    </a:lnTo>
                    <a:lnTo>
                      <a:pt x="2734010" y="271202"/>
                    </a:lnTo>
                    <a:lnTo>
                      <a:pt x="2734010" y="630362"/>
                    </a:lnTo>
                    <a:lnTo>
                      <a:pt x="2558095" y="630362"/>
                    </a:lnTo>
                    <a:cubicBezTo>
                      <a:pt x="2555651" y="630362"/>
                      <a:pt x="2567868" y="645021"/>
                      <a:pt x="2594744" y="674340"/>
                    </a:cubicBezTo>
                    <a:cubicBezTo>
                      <a:pt x="2600852" y="680448"/>
                      <a:pt x="2631393" y="707935"/>
                      <a:pt x="2686366" y="756800"/>
                    </a:cubicBezTo>
                    <a:cubicBezTo>
                      <a:pt x="2741339" y="805666"/>
                      <a:pt x="2781653" y="841704"/>
                      <a:pt x="2807307" y="864915"/>
                    </a:cubicBezTo>
                    <a:lnTo>
                      <a:pt x="2638722" y="1187425"/>
                    </a:lnTo>
                    <a:cubicBezTo>
                      <a:pt x="2642387" y="1188647"/>
                      <a:pt x="2620398" y="1171544"/>
                      <a:pt x="2572754" y="1136117"/>
                    </a:cubicBezTo>
                    <a:cubicBezTo>
                      <a:pt x="2567868" y="1132452"/>
                      <a:pt x="2555651" y="1117792"/>
                      <a:pt x="2536105" y="1092138"/>
                    </a:cubicBezTo>
                    <a:lnTo>
                      <a:pt x="2536105" y="1341351"/>
                    </a:lnTo>
                    <a:cubicBezTo>
                      <a:pt x="2547100" y="1338907"/>
                      <a:pt x="2606655" y="1273856"/>
                      <a:pt x="2714769" y="1146195"/>
                    </a:cubicBezTo>
                    <a:cubicBezTo>
                      <a:pt x="2822883" y="1018535"/>
                      <a:pt x="2912368" y="846590"/>
                      <a:pt x="2983222" y="630362"/>
                    </a:cubicBezTo>
                    <a:lnTo>
                      <a:pt x="2770659" y="630362"/>
                    </a:lnTo>
                    <a:lnTo>
                      <a:pt x="2770659" y="278532"/>
                    </a:lnTo>
                    <a:lnTo>
                      <a:pt x="3166467" y="278532"/>
                    </a:lnTo>
                    <a:lnTo>
                      <a:pt x="3166467" y="0"/>
                    </a:lnTo>
                    <a:lnTo>
                      <a:pt x="3503637" y="0"/>
                    </a:lnTo>
                    <a:lnTo>
                      <a:pt x="3503637" y="271202"/>
                    </a:lnTo>
                    <a:lnTo>
                      <a:pt x="3686882" y="271202"/>
                    </a:lnTo>
                    <a:lnTo>
                      <a:pt x="3686882" y="630362"/>
                    </a:lnTo>
                    <a:lnTo>
                      <a:pt x="3503637" y="630362"/>
                    </a:lnTo>
                    <a:lnTo>
                      <a:pt x="3503637" y="1414649"/>
                    </a:lnTo>
                    <a:cubicBezTo>
                      <a:pt x="3504859" y="1426865"/>
                      <a:pt x="3502415" y="1476952"/>
                      <a:pt x="3496307" y="1564909"/>
                    </a:cubicBezTo>
                    <a:cubicBezTo>
                      <a:pt x="3490199" y="1652867"/>
                      <a:pt x="3468210" y="1712116"/>
                      <a:pt x="3430339" y="1742656"/>
                    </a:cubicBezTo>
                    <a:cubicBezTo>
                      <a:pt x="3436447" y="1745100"/>
                      <a:pt x="3413847" y="1754262"/>
                      <a:pt x="3362539" y="1770143"/>
                    </a:cubicBezTo>
                    <a:cubicBezTo>
                      <a:pt x="3311230" y="1786024"/>
                      <a:pt x="3192121" y="1793965"/>
                      <a:pt x="3005212" y="1793965"/>
                    </a:cubicBezTo>
                    <a:lnTo>
                      <a:pt x="2887935" y="1517266"/>
                    </a:lnTo>
                    <a:cubicBezTo>
                      <a:pt x="2884270" y="1522152"/>
                      <a:pt x="2864113" y="1543836"/>
                      <a:pt x="2827464" y="1582317"/>
                    </a:cubicBezTo>
                    <a:cubicBezTo>
                      <a:pt x="2790815" y="1620799"/>
                      <a:pt x="2759664" y="1649812"/>
                      <a:pt x="2734010" y="1669359"/>
                    </a:cubicBezTo>
                    <a:lnTo>
                      <a:pt x="2536105" y="1429308"/>
                    </a:lnTo>
                    <a:lnTo>
                      <a:pt x="2536105" y="1801295"/>
                    </a:lnTo>
                    <a:lnTo>
                      <a:pt x="2191606" y="1801295"/>
                    </a:lnTo>
                    <a:lnTo>
                      <a:pt x="2191606" y="1238734"/>
                    </a:lnTo>
                    <a:cubicBezTo>
                      <a:pt x="2189162" y="1244842"/>
                      <a:pt x="2172365" y="1271718"/>
                      <a:pt x="2141213" y="1319361"/>
                    </a:cubicBezTo>
                    <a:cubicBezTo>
                      <a:pt x="2110062" y="1367005"/>
                      <a:pt x="2075551" y="1406097"/>
                      <a:pt x="2037680" y="1436638"/>
                    </a:cubicBezTo>
                    <a:lnTo>
                      <a:pt x="1898414" y="1062819"/>
                    </a:lnTo>
                    <a:cubicBezTo>
                      <a:pt x="1903301" y="1059154"/>
                      <a:pt x="1936590" y="1015786"/>
                      <a:pt x="1998283" y="932715"/>
                    </a:cubicBezTo>
                    <a:cubicBezTo>
                      <a:pt x="2059975" y="849644"/>
                      <a:pt x="2119529" y="748860"/>
                      <a:pt x="2176946" y="630362"/>
                    </a:cubicBezTo>
                    <a:lnTo>
                      <a:pt x="1942393" y="630362"/>
                    </a:lnTo>
                    <a:lnTo>
                      <a:pt x="1942393" y="271202"/>
                    </a:lnTo>
                    <a:lnTo>
                      <a:pt x="2191606" y="271202"/>
                    </a:lnTo>
                    <a:close/>
                  </a:path>
                </a:pathLst>
              </a:custGeom>
              <a:solidFill>
                <a:srgbClr val="44A9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9" tIns="60959" rIns="121919" bIns="60959" numCol="1" spcCol="0" rtlCol="0" fromWordArt="0" anchor="ctr" anchorCtr="0" forceAA="0" compatLnSpc="1">
                <a:noAutofit/>
              </a:bodyPr>
              <a:lstStyle/>
              <a:p>
                <a:pPr algn="ctr"/>
                <a:endParaRPr lang="zh-CN" altLang="en-US" sz="2400">
                  <a:solidFill>
                    <a:srgbClr val="FFFFFF"/>
                  </a:solidFill>
                </a:endParaRPr>
              </a:p>
            </p:txBody>
          </p:sp>
        </p:grpSp>
        <p:cxnSp>
          <p:nvCxnSpPr>
            <p:cNvPr id="65" name="直接连接符 64"/>
            <p:cNvCxnSpPr/>
            <p:nvPr userDrawn="1"/>
          </p:nvCxnSpPr>
          <p:spPr>
            <a:xfrm flipH="1">
              <a:off x="18061" y="99"/>
              <a:ext cx="0" cy="2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903605" y="1498600"/>
            <a:ext cx="10297160" cy="374332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减号 6"/>
          <p:cNvSpPr/>
          <p:nvPr userDrawn="1">
            <p:custDataLst>
              <p:tags r:id="rId3"/>
            </p:custDataLst>
          </p:nvPr>
        </p:nvSpPr>
        <p:spPr>
          <a:xfrm>
            <a:off x="238125" y="1171575"/>
            <a:ext cx="4324350" cy="552450"/>
          </a:xfrm>
          <a:prstGeom prst="mathMinu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减号 7"/>
          <p:cNvSpPr/>
          <p:nvPr userDrawn="1">
            <p:custDataLst>
              <p:tags r:id="rId4"/>
            </p:custDataLst>
          </p:nvPr>
        </p:nvSpPr>
        <p:spPr>
          <a:xfrm rot="5400000">
            <a:off x="-1823085" y="3077845"/>
            <a:ext cx="5358765" cy="552450"/>
          </a:xfrm>
          <a:prstGeom prst="mathMinu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减号 8"/>
          <p:cNvSpPr/>
          <p:nvPr userDrawn="1">
            <p:custDataLst>
              <p:tags r:id="rId5"/>
            </p:custDataLst>
          </p:nvPr>
        </p:nvSpPr>
        <p:spPr>
          <a:xfrm>
            <a:off x="-34925" y="5013325"/>
            <a:ext cx="6248400" cy="552450"/>
          </a:xfrm>
          <a:prstGeom prst="mathMinu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18"/>
          <p:cNvSpPr/>
          <p:nvPr>
            <p:custDataLst>
              <p:tags r:id="rId6"/>
            </p:custDataLst>
          </p:nvPr>
        </p:nvSpPr>
        <p:spPr>
          <a:xfrm rot="20880000" flipH="1">
            <a:off x="10808335" y="5910580"/>
            <a:ext cx="1381125" cy="1076960"/>
          </a:xfrm>
          <a:custGeom>
            <a:avLst/>
            <a:gdLst>
              <a:gd name="ir" fmla="*/ w 3 4"/>
              <a:gd name="ib" fmla="*/ h 3 4"/>
            </a:gdLst>
            <a:ahLst/>
            <a:cxnLst>
              <a:cxn ang="3">
                <a:pos x="hc" y="t"/>
              </a:cxn>
              <a:cxn ang="cd2">
                <a:pos x="l" y="vc"/>
              </a:cxn>
              <a:cxn ang="cd4">
                <a:pos x="hc" y="b"/>
              </a:cxn>
              <a:cxn ang="0">
                <a:pos x="r" y="vc"/>
              </a:cxn>
            </a:cxnLst>
            <a:rect l="l" t="t" r="r" b="b"/>
            <a:pathLst>
              <a:path w="2175" h="1695">
                <a:moveTo>
                  <a:pt x="860" y="0"/>
                </a:moveTo>
                <a:lnTo>
                  <a:pt x="2175" y="1273"/>
                </a:lnTo>
                <a:lnTo>
                  <a:pt x="183" y="1696"/>
                </a:lnTo>
                <a:lnTo>
                  <a:pt x="0" y="833"/>
                </a:lnTo>
                <a:lnTo>
                  <a:pt x="860" y="0"/>
                </a:lnTo>
                <a:close/>
              </a:path>
            </a:pathLst>
          </a:custGeom>
          <a:pattFill prst="dkHorz">
            <a:fgClr>
              <a:schemeClr val="accent1"/>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19"/>
          <p:cNvSpPr/>
          <p:nvPr>
            <p:custDataLst>
              <p:tags r:id="rId7"/>
            </p:custDataLst>
          </p:nvPr>
        </p:nvSpPr>
        <p:spPr>
          <a:xfrm rot="20880000" flipH="1">
            <a:off x="9941560" y="5784850"/>
            <a:ext cx="1179830" cy="1082675"/>
          </a:xfrm>
          <a:custGeom>
            <a:avLst/>
            <a:gdLst>
              <a:gd name="ir" fmla="*/ w 3 4"/>
              <a:gd name="ib" fmla="*/ h 3 4"/>
            </a:gdLst>
            <a:ahLst/>
            <a:cxnLst>
              <a:cxn ang="3">
                <a:pos x="hc" y="t"/>
              </a:cxn>
              <a:cxn ang="cd2">
                <a:pos x="l" y="vc"/>
              </a:cxn>
              <a:cxn ang="cd4">
                <a:pos x="hc" y="b"/>
              </a:cxn>
              <a:cxn ang="0">
                <a:pos x="r" y="vc"/>
              </a:cxn>
            </a:cxnLst>
            <a:rect l="l" t="t" r="r" b="b"/>
            <a:pathLst>
              <a:path w="1858" h="1705">
                <a:moveTo>
                  <a:pt x="929" y="0"/>
                </a:moveTo>
                <a:lnTo>
                  <a:pt x="1858" y="900"/>
                </a:lnTo>
                <a:lnTo>
                  <a:pt x="1081" y="1652"/>
                </a:lnTo>
                <a:lnTo>
                  <a:pt x="832" y="1705"/>
                </a:lnTo>
                <a:lnTo>
                  <a:pt x="0" y="900"/>
                </a:lnTo>
                <a:lnTo>
                  <a:pt x="92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菱形 12"/>
          <p:cNvSpPr/>
          <p:nvPr>
            <p:custDataLst>
              <p:tags r:id="rId8"/>
            </p:custDataLst>
          </p:nvPr>
        </p:nvSpPr>
        <p:spPr>
          <a:xfrm rot="20880000" flipH="1">
            <a:off x="10824210" y="5606415"/>
            <a:ext cx="642620" cy="624205"/>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21"/>
          <p:cNvSpPr/>
          <p:nvPr>
            <p:custDataLst>
              <p:tags r:id="rId9"/>
            </p:custDataLst>
          </p:nvPr>
        </p:nvSpPr>
        <p:spPr>
          <a:xfrm rot="20880000" flipH="1">
            <a:off x="9667875" y="6621145"/>
            <a:ext cx="487680" cy="288290"/>
          </a:xfrm>
          <a:custGeom>
            <a:avLst/>
            <a:gdLst>
              <a:gd name="ir" fmla="*/ w 3 4"/>
              <a:gd name="ib" fmla="*/ h 3 4"/>
            </a:gdLst>
            <a:ahLst/>
            <a:cxnLst>
              <a:cxn ang="3">
                <a:pos x="hc" y="t"/>
              </a:cxn>
              <a:cxn ang="cd2">
                <a:pos x="l" y="vc"/>
              </a:cxn>
              <a:cxn ang="cd4">
                <a:pos x="hc" y="b"/>
              </a:cxn>
              <a:cxn ang="0">
                <a:pos x="r" y="vc"/>
              </a:cxn>
            </a:cxnLst>
            <a:rect l="l" t="t" r="r" b="b"/>
            <a:pathLst>
              <a:path w="768" h="453">
                <a:moveTo>
                  <a:pt x="468" y="0"/>
                </a:moveTo>
                <a:lnTo>
                  <a:pt x="768" y="291"/>
                </a:lnTo>
                <a:lnTo>
                  <a:pt x="0" y="454"/>
                </a:lnTo>
                <a:lnTo>
                  <a:pt x="46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任意多边形 22"/>
          <p:cNvSpPr/>
          <p:nvPr>
            <p:custDataLst>
              <p:tags r:id="rId10"/>
            </p:custDataLst>
          </p:nvPr>
        </p:nvSpPr>
        <p:spPr>
          <a:xfrm rot="20880000" flipH="1">
            <a:off x="8787130" y="5784850"/>
            <a:ext cx="1179830" cy="1093470"/>
          </a:xfrm>
          <a:custGeom>
            <a:avLst/>
            <a:gdLst>
              <a:gd name="ir" fmla="*/ w 3 4"/>
              <a:gd name="ib" fmla="*/ h 3 4"/>
            </a:gdLst>
            <a:ahLst/>
            <a:cxnLst>
              <a:cxn ang="3">
                <a:pos x="hc" y="t"/>
              </a:cxn>
              <a:cxn ang="cd2">
                <a:pos x="l" y="vc"/>
              </a:cxn>
              <a:cxn ang="cd4">
                <a:pos x="hc" y="b"/>
              </a:cxn>
              <a:cxn ang="0">
                <a:pos x="r" y="vc"/>
              </a:cxn>
            </a:cxnLst>
            <a:rect l="l" t="t" r="r" b="b"/>
            <a:pathLst>
              <a:path w="1858" h="1722">
                <a:moveTo>
                  <a:pt x="929" y="0"/>
                </a:moveTo>
                <a:lnTo>
                  <a:pt x="1858" y="900"/>
                </a:lnTo>
                <a:lnTo>
                  <a:pt x="1053" y="1679"/>
                </a:lnTo>
                <a:lnTo>
                  <a:pt x="850" y="1722"/>
                </a:lnTo>
                <a:lnTo>
                  <a:pt x="0" y="900"/>
                </a:lnTo>
                <a:lnTo>
                  <a:pt x="929" y="0"/>
                </a:lnTo>
                <a:close/>
              </a:path>
            </a:pathLst>
          </a:custGeom>
          <a:pattFill prst="ltHorz">
            <a:fgClr>
              <a:schemeClr val="accent1"/>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任意多边形 25"/>
          <p:cNvSpPr/>
          <p:nvPr userDrawn="1">
            <p:custDataLst>
              <p:tags r:id="rId11"/>
            </p:custDataLst>
          </p:nvPr>
        </p:nvSpPr>
        <p:spPr>
          <a:xfrm rot="720000">
            <a:off x="-123894" y="-20008"/>
            <a:ext cx="816288" cy="962944"/>
          </a:xfrm>
          <a:custGeom>
            <a:avLst/>
            <a:gdLst>
              <a:gd name="ir" fmla="*/ w 3 4"/>
              <a:gd name="ib" fmla="*/ h 3 4"/>
            </a:gdLst>
            <a:ahLst/>
            <a:cxnLst>
              <a:cxn ang="3">
                <a:pos x="hc" y="t"/>
              </a:cxn>
              <a:cxn ang="cd2">
                <a:pos x="l" y="vc"/>
              </a:cxn>
              <a:cxn ang="cd4">
                <a:pos x="hc" y="b"/>
              </a:cxn>
              <a:cxn ang="0">
                <a:pos x="r" y="vc"/>
              </a:cxn>
            </a:cxnLst>
            <a:rect l="l" t="t" r="r" b="b"/>
            <a:pathLst>
              <a:path w="1285" h="1516">
                <a:moveTo>
                  <a:pt x="715" y="0"/>
                </a:moveTo>
                <a:lnTo>
                  <a:pt x="1285" y="553"/>
                </a:lnTo>
                <a:lnTo>
                  <a:pt x="290" y="1516"/>
                </a:lnTo>
                <a:lnTo>
                  <a:pt x="0" y="152"/>
                </a:lnTo>
                <a:lnTo>
                  <a:pt x="715" y="0"/>
                </a:lnTo>
                <a:close/>
              </a:path>
            </a:pathLst>
          </a:custGeom>
          <a:pattFill prst="ltHorz">
            <a:fgClr>
              <a:schemeClr val="accent1"/>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26"/>
          <p:cNvSpPr/>
          <p:nvPr userDrawn="1">
            <p:custDataLst>
              <p:tags r:id="rId12"/>
            </p:custDataLst>
          </p:nvPr>
        </p:nvSpPr>
        <p:spPr>
          <a:xfrm rot="720000">
            <a:off x="634767" y="-67693"/>
            <a:ext cx="623042" cy="405155"/>
          </a:xfrm>
          <a:custGeom>
            <a:avLst/>
            <a:gdLst>
              <a:gd name="ir" fmla="*/ w 3 4"/>
              <a:gd name="ib" fmla="*/ h 3 4"/>
            </a:gdLst>
            <a:ahLst/>
            <a:cxnLst>
              <a:cxn ang="3">
                <a:pos x="hc" y="t"/>
              </a:cxn>
              <a:cxn ang="cd2">
                <a:pos x="l" y="vc"/>
              </a:cxn>
              <a:cxn ang="cd4">
                <a:pos x="hc" y="b"/>
              </a:cxn>
              <a:cxn ang="0">
                <a:pos x="r" y="vc"/>
              </a:cxn>
            </a:cxnLst>
            <a:rect l="l" t="t" r="r" b="b"/>
            <a:pathLst>
              <a:path w="981" h="638">
                <a:moveTo>
                  <a:pt x="830" y="0"/>
                </a:moveTo>
                <a:lnTo>
                  <a:pt x="981" y="147"/>
                </a:lnTo>
                <a:lnTo>
                  <a:pt x="475" y="638"/>
                </a:lnTo>
                <a:lnTo>
                  <a:pt x="0" y="176"/>
                </a:lnTo>
                <a:lnTo>
                  <a:pt x="8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27"/>
          <p:cNvSpPr/>
          <p:nvPr userDrawn="1">
            <p:custDataLst>
              <p:tags r:id="rId13"/>
            </p:custDataLst>
          </p:nvPr>
        </p:nvSpPr>
        <p:spPr>
          <a:xfrm rot="720000">
            <a:off x="-54584" y="820947"/>
            <a:ext cx="576466" cy="624205"/>
          </a:xfrm>
          <a:custGeom>
            <a:avLst/>
            <a:gdLst>
              <a:gd name="ir" fmla="*/ w 3 4"/>
              <a:gd name="ib" fmla="*/ h 3 4"/>
            </a:gdLst>
            <a:ahLst/>
            <a:cxnLst>
              <a:cxn ang="3">
                <a:pos x="hc" y="t"/>
              </a:cxn>
              <a:cxn ang="cd2">
                <a:pos x="l" y="vc"/>
              </a:cxn>
              <a:cxn ang="cd4">
                <a:pos x="hc" y="b"/>
              </a:cxn>
              <a:cxn ang="0">
                <a:pos x="r" y="vc"/>
              </a:cxn>
            </a:cxnLst>
            <a:rect l="l" t="t" r="r" b="b"/>
            <a:pathLst>
              <a:path w="907" h="983">
                <a:moveTo>
                  <a:pt x="402" y="0"/>
                </a:moveTo>
                <a:lnTo>
                  <a:pt x="908" y="492"/>
                </a:lnTo>
                <a:lnTo>
                  <a:pt x="402" y="983"/>
                </a:lnTo>
                <a:lnTo>
                  <a:pt x="54" y="645"/>
                </a:lnTo>
                <a:lnTo>
                  <a:pt x="0" y="390"/>
                </a:lnTo>
                <a:lnTo>
                  <a:pt x="40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任意多边形 28"/>
          <p:cNvSpPr/>
          <p:nvPr userDrawn="1">
            <p:custDataLst>
              <p:tags r:id="rId14"/>
            </p:custDataLst>
          </p:nvPr>
        </p:nvSpPr>
        <p:spPr>
          <a:xfrm rot="720000">
            <a:off x="1918102" y="-67693"/>
            <a:ext cx="623042" cy="405155"/>
          </a:xfrm>
          <a:custGeom>
            <a:avLst/>
            <a:gdLst>
              <a:gd name="ir" fmla="*/ w 3 4"/>
              <a:gd name="ib" fmla="*/ h 3 4"/>
            </a:gdLst>
            <a:ahLst/>
            <a:cxnLst>
              <a:cxn ang="3">
                <a:pos x="hc" y="t"/>
              </a:cxn>
              <a:cxn ang="cd2">
                <a:pos x="l" y="vc"/>
              </a:cxn>
              <a:cxn ang="cd4">
                <a:pos x="hc" y="b"/>
              </a:cxn>
              <a:cxn ang="0">
                <a:pos x="r" y="vc"/>
              </a:cxn>
            </a:cxnLst>
            <a:rect l="l" t="t" r="r" b="b"/>
            <a:pathLst>
              <a:path w="981" h="638">
                <a:moveTo>
                  <a:pt x="830" y="0"/>
                </a:moveTo>
                <a:lnTo>
                  <a:pt x="981" y="147"/>
                </a:lnTo>
                <a:lnTo>
                  <a:pt x="475" y="638"/>
                </a:lnTo>
                <a:lnTo>
                  <a:pt x="0" y="176"/>
                </a:lnTo>
                <a:lnTo>
                  <a:pt x="83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29"/>
          <p:cNvSpPr/>
          <p:nvPr userDrawn="1">
            <p:custDataLst>
              <p:tags r:id="rId15"/>
            </p:custDataLst>
          </p:nvPr>
        </p:nvSpPr>
        <p:spPr>
          <a:xfrm rot="720000">
            <a:off x="1124011" y="-34509"/>
            <a:ext cx="944245" cy="884447"/>
          </a:xfrm>
          <a:custGeom>
            <a:avLst/>
            <a:gdLst>
              <a:gd name="ir" fmla="*/ w 3 4"/>
              <a:gd name="ib" fmla="*/ h 3 4"/>
            </a:gdLst>
            <a:ahLst/>
            <a:cxnLst>
              <a:cxn ang="3">
                <a:pos x="hc" y="t"/>
              </a:cxn>
              <a:cxn ang="cd2">
                <a:pos x="l" y="vc"/>
              </a:cxn>
              <a:cxn ang="cd4">
                <a:pos x="hc" y="b"/>
              </a:cxn>
              <a:cxn ang="0">
                <a:pos x="r" y="vc"/>
              </a:cxn>
            </a:cxnLst>
            <a:rect l="l" t="t" r="r" b="b"/>
            <a:pathLst>
              <a:path w="1487" h="1393">
                <a:moveTo>
                  <a:pt x="792" y="0"/>
                </a:moveTo>
                <a:lnTo>
                  <a:pt x="1487" y="673"/>
                </a:lnTo>
                <a:lnTo>
                  <a:pt x="744" y="1393"/>
                </a:lnTo>
                <a:lnTo>
                  <a:pt x="0" y="673"/>
                </a:lnTo>
                <a:lnTo>
                  <a:pt x="667" y="27"/>
                </a:lnTo>
                <a:lnTo>
                  <a:pt x="792" y="0"/>
                </a:lnTo>
                <a:close/>
              </a:path>
            </a:pathLst>
          </a:custGeom>
          <a:pattFill prst="ltHorz">
            <a:fgClr>
              <a:schemeClr val="accent1"/>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菱形 20"/>
          <p:cNvSpPr/>
          <p:nvPr userDrawn="1">
            <p:custDataLst>
              <p:tags r:id="rId16"/>
            </p:custDataLst>
          </p:nvPr>
        </p:nvSpPr>
        <p:spPr>
          <a:xfrm rot="600000">
            <a:off x="1780540" y="553085"/>
            <a:ext cx="478155" cy="462915"/>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userDrawn="1">
            <p:custDataLst>
              <p:tags r:id="rId17"/>
            </p:custDataLst>
          </p:nvPr>
        </p:nvCxnSpPr>
        <p:spPr>
          <a:xfrm>
            <a:off x="3724275" y="3524250"/>
            <a:ext cx="476504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日期占位符 2"/>
          <p:cNvSpPr>
            <a:spLocks noGrp="1"/>
          </p:cNvSpPr>
          <p:nvPr userDrawn="1">
            <p:ph type="dt" sz="half" idx="10"/>
            <p:custDataLst>
              <p:tags r:id="rId1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9"/>
            </p:custDataLst>
          </p:nvPr>
        </p:nvSpPr>
        <p:spPr/>
        <p:txBody>
          <a:bodyPr/>
          <a:lstStyle/>
          <a:p>
            <a:endParaRPr lang="zh-CN" altLang="en-US"/>
          </a:p>
        </p:txBody>
      </p:sp>
      <p:sp>
        <p:nvSpPr>
          <p:cNvPr id="5" name="灯片编号占位符 4"/>
          <p:cNvSpPr>
            <a:spLocks noGrp="1"/>
          </p:cNvSpPr>
          <p:nvPr userDrawn="1">
            <p:ph type="sldNum" sz="quarter" idx="12"/>
            <p:custDataLst>
              <p:tags r:id="rId20"/>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userDrawn="1">
            <p:ph type="title" hasCustomPrompt="1"/>
            <p:custDataLst>
              <p:tags r:id="rId21"/>
            </p:custDataLst>
          </p:nvPr>
        </p:nvSpPr>
        <p:spPr>
          <a:xfrm>
            <a:off x="2805433" y="2019300"/>
            <a:ext cx="6416672" cy="1356035"/>
          </a:xfrm>
        </p:spPr>
        <p:txBody>
          <a:bodyPr vert="horz" wrap="square" lIns="91440" tIns="45720" rIns="91440" bIns="45720" rtlCol="0" anchor="t" anchorCtr="0">
            <a:normAutofit/>
          </a:bodyPr>
          <a:lstStyle>
            <a:lvl1pPr marL="0" marR="0" algn="ctr" defTabSz="914400" rtl="0" eaLnBrk="1" fontAlgn="auto" latinLnBrk="0" hangingPunct="1">
              <a:lnSpc>
                <a:spcPct val="100000"/>
              </a:lnSpc>
              <a:buNone/>
              <a:defRPr kumimoji="0" lang="zh-CN" altLang="en-US" sz="8000" b="0" i="0" u="none" strike="noStrike" kern="1200" cap="none" spc="600" normalizeH="0" baseline="0" noProof="1">
                <a:solidFill>
                  <a:schemeClr val="accent1"/>
                </a:solidFill>
                <a:effectLst>
                  <a:outerShdw blurRad="38100" dist="38100" dir="2700000" algn="tl">
                    <a:schemeClr val="tx1">
                      <a:alpha val="43000"/>
                    </a:schemeClr>
                  </a:outerShdw>
                </a:effectLst>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28" name="文本占位符 27"/>
          <p:cNvSpPr>
            <a:spLocks noGrp="1"/>
          </p:cNvSpPr>
          <p:nvPr userDrawn="1">
            <p:ph type="body" sz="quarter" idx="13" hasCustomPrompt="1"/>
            <p:custDataLst>
              <p:tags r:id="rId22"/>
            </p:custDataLst>
          </p:nvPr>
        </p:nvSpPr>
        <p:spPr>
          <a:xfrm>
            <a:off x="2768937" y="3648392"/>
            <a:ext cx="6497210" cy="1039150"/>
          </a:xfrm>
        </p:spPr>
        <p:txBody>
          <a:bodyPr wrap="square" lIns="91440" tIns="45720" rIns="91440" bIns="45720">
            <a:normAutofit/>
          </a:bodyPr>
          <a:lstStyle>
            <a:lvl1pPr marL="0" indent="0" algn="ctr">
              <a:buNone/>
              <a:defRPr sz="1800" baseline="0"/>
            </a:lvl1pPr>
          </a:lstStyle>
          <a:p>
            <a:pPr lvl="0"/>
            <a:r>
              <a:rPr lang="zh-CN" altLang="en-US"/>
              <a:t>单击此处编辑文本</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7.xml"/><Relationship Id="rId1" Type="http://schemas.openxmlformats.org/officeDocument/2006/relationships/tags" Target="../tags/tag4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tags" Target="../tags/tag4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tags" Target="../tags/tag5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tags" Target="../tags/tag6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8.xml"/><Relationship Id="rId1" Type="http://schemas.openxmlformats.org/officeDocument/2006/relationships/tags" Target="../tags/tag77.xml"/></Relationships>
</file>

<file path=ppt/slides/_rels/slide23.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1" Type="http://schemas.openxmlformats.org/officeDocument/2006/relationships/slideLayout" Target="../slideLayouts/slideLayout2.xml"/><Relationship Id="rId10" Type="http://schemas.openxmlformats.org/officeDocument/2006/relationships/tags" Target="../tags/tag88.xml"/><Relationship Id="rId1" Type="http://schemas.openxmlformats.org/officeDocument/2006/relationships/tags" Target="../tags/tag79.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3.xml"/><Relationship Id="rId1" Type="http://schemas.openxmlformats.org/officeDocument/2006/relationships/tags" Target="../tags/tag92.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9.xml"/><Relationship Id="rId1" Type="http://schemas.openxmlformats.org/officeDocument/2006/relationships/tags" Target="../tags/tag9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7.xml"/><Relationship Id="rId1" Type="http://schemas.openxmlformats.org/officeDocument/2006/relationships/tags" Target="../tags/tag10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0.xml"/><Relationship Id="rId1" Type="http://schemas.openxmlformats.org/officeDocument/2006/relationships/tags" Target="../tags/tag109.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5.xml"/><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8.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4" Type="http://schemas.openxmlformats.org/officeDocument/2006/relationships/slideLayout" Target="../slideLayouts/slideLayout7.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90" y="6930498"/>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00" name="文本框 99"/>
          <p:cNvSpPr txBox="1"/>
          <p:nvPr/>
        </p:nvSpPr>
        <p:spPr>
          <a:xfrm>
            <a:off x="478155" y="1492885"/>
            <a:ext cx="11235690" cy="1076325"/>
          </a:xfrm>
          <a:prstGeom prst="rect">
            <a:avLst/>
          </a:prstGeom>
          <a:noFill/>
          <a:ln w="9525">
            <a:noFill/>
          </a:ln>
        </p:spPr>
        <p:txBody>
          <a:bodyPr wrap="square">
            <a:spAutoFit/>
          </a:bodyPr>
          <a:p>
            <a:pPr indent="266700"/>
            <a:r>
              <a:rPr lang="en-US" altLang="zh-CN" sz="3200" b="1">
                <a:latin typeface="Calibri" panose="020F0502020204030204" charset="0"/>
                <a:ea typeface="宋体" panose="02010600030101010101" pitchFamily="2" charset="-122"/>
              </a:rPr>
              <a:t>      </a:t>
            </a:r>
            <a:r>
              <a:rPr lang="zh-CN" sz="3200" b="1">
                <a:latin typeface="Calibri" panose="020F0502020204030204" charset="0"/>
                <a:ea typeface="宋体" panose="02010600030101010101" pitchFamily="2" charset="-122"/>
              </a:rPr>
              <a:t>通过下表梳理已学过的鲁迅的文章</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回望鲁迅笔下的人物</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他们对鲁迅人生态度的影响。</a:t>
            </a:r>
            <a:endParaRPr lang="zh-CN" altLang="en-US" sz="3200" b="1">
              <a:latin typeface="Calibri" panose="020F0502020204030204" charset="0"/>
              <a:ea typeface="宋体" panose="02010600030101010101" pitchFamily="2" charset="-122"/>
            </a:endParaRPr>
          </a:p>
        </p:txBody>
      </p:sp>
      <p:graphicFrame>
        <p:nvGraphicFramePr>
          <p:cNvPr id="23555" name="表格 23554"/>
          <p:cNvGraphicFramePr/>
          <p:nvPr>
            <p:custDataLst>
              <p:tags r:id="rId1"/>
            </p:custDataLst>
          </p:nvPr>
        </p:nvGraphicFramePr>
        <p:xfrm>
          <a:off x="99060" y="2569210"/>
          <a:ext cx="11967845" cy="2039620"/>
        </p:xfrm>
        <a:graphic>
          <a:graphicData uri="http://schemas.openxmlformats.org/drawingml/2006/table">
            <a:tbl>
              <a:tblPr/>
              <a:tblGrid>
                <a:gridCol w="1435100"/>
                <a:gridCol w="2220595"/>
                <a:gridCol w="3978910"/>
                <a:gridCol w="4333240"/>
              </a:tblGrid>
              <a:tr h="556260">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人物</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作品</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令人印象深刻的描写</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对鲁迅人生态度的影响</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1680">
                <a:tc>
                  <a:txBody>
                    <a:bodyPr/>
                    <a:p>
                      <a:pPr lvl="0" indent="0" algn="l" fontAlgn="auto">
                        <a:lnSpc>
                          <a:spcPct val="130000"/>
                        </a:lnSpc>
                        <a:buNone/>
                      </a:pPr>
                      <a:r>
                        <a:rPr lang="zh-CN" altLang="en-US" sz="3200" b="1">
                          <a:solidFill>
                            <a:schemeClr val="tx1"/>
                          </a:solidFill>
                          <a:uFillTx/>
                          <a:latin typeface="宋体" panose="02010600030101010101" pitchFamily="2" charset="-122"/>
                          <a:ea typeface="宋体" panose="02010600030101010101" pitchFamily="2" charset="-122"/>
                          <a:sym typeface="+mn-ea"/>
                        </a:rPr>
                        <a:t>长妈妈</a:t>
                      </a:r>
                      <a:endParaRPr lang="zh-CN" altLang="en-US" sz="3200" b="1">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2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2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2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1680">
                <a:tc>
                  <a:txBody>
                    <a:bodyPr/>
                    <a:p>
                      <a:pPr lvl="0" indent="0" algn="l" fontAlgn="auto">
                        <a:lnSpc>
                          <a:spcPct val="130000"/>
                        </a:lnSpc>
                        <a:buNone/>
                      </a:pPr>
                      <a:endParaRPr lang="zh-CN" altLang="en-US" sz="3200" b="1">
                        <a:solidFill>
                          <a:schemeClr val="tx1"/>
                        </a:solidFill>
                        <a:uFillTx/>
                        <a:latin typeface="宋体" panose="02010600030101010101" pitchFamily="2" charset="-122"/>
                        <a:ea typeface="宋体" panose="02010600030101010101" pitchFamily="2" charset="-122"/>
                        <a:sym typeface="+mn-ea"/>
                      </a:endParaRPr>
                    </a:p>
                    <a:p>
                      <a:pPr lvl="0" indent="0" algn="l" fontAlgn="auto">
                        <a:lnSpc>
                          <a:spcPct val="180000"/>
                        </a:lnSpc>
                        <a:buNone/>
                      </a:pPr>
                      <a:r>
                        <a:rPr lang="zh-CN" altLang="en-US" sz="3200" b="1">
                          <a:solidFill>
                            <a:schemeClr val="tx1"/>
                          </a:solidFill>
                          <a:uFillTx/>
                          <a:latin typeface="宋体" panose="02010600030101010101" pitchFamily="2" charset="-122"/>
                          <a:ea typeface="宋体" panose="02010600030101010101" pitchFamily="2" charset="-122"/>
                          <a:sym typeface="+mn-ea"/>
                        </a:rPr>
                        <a:t>寿镜吾</a:t>
                      </a:r>
                      <a:endParaRPr lang="zh-CN" altLang="en-US" sz="3200" b="1">
                        <a:solidFill>
                          <a:schemeClr val="tx1"/>
                        </a:solidFill>
                        <a:uFillTx/>
                        <a:latin typeface="宋体" panose="02010600030101010101" pitchFamily="2" charset="-122"/>
                        <a:ea typeface="宋体" panose="02010600030101010101" pitchFamily="2" charset="-122"/>
                        <a:sym typeface="+mn-ea"/>
                      </a:endParaRPr>
                    </a:p>
                    <a:p>
                      <a:pPr lvl="0" indent="0" algn="l" fontAlgn="auto">
                        <a:lnSpc>
                          <a:spcPct val="130000"/>
                        </a:lnSpc>
                        <a:buNone/>
                      </a:pPr>
                      <a:endParaRPr lang="zh-CN" altLang="en-US" sz="3200" b="1">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2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3000" b="1">
                          <a:solidFill>
                            <a:schemeClr val="tx1"/>
                          </a:solidFill>
                          <a:uFillTx/>
                          <a:latin typeface="宋体" panose="02010600030101010101" pitchFamily="2" charset="-122"/>
                          <a:ea typeface="宋体" panose="02010600030101010101" pitchFamily="2" charset="-122"/>
                        </a:rPr>
                        <a:t>我疑心这是极好的文章</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因为读到这里</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他总是微笑起来</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而且将头仰起</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摇着</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向后面拗过去</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拗过去。</a:t>
                      </a: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2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529080" y="4846320"/>
            <a:ext cx="2388870" cy="1014730"/>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rPr>
              <a:t>《从百草园到三味书屋》</a:t>
            </a:r>
            <a:endParaRPr lang="zh-CN" altLang="en-US" sz="3000" b="1">
              <a:latin typeface="宋体" panose="02010600030101010101" pitchFamily="2" charset="-122"/>
              <a:ea typeface="宋体" panose="02010600030101010101" pitchFamily="2" charset="-122"/>
            </a:endParaRPr>
          </a:p>
        </p:txBody>
      </p:sp>
      <p:sp>
        <p:nvSpPr>
          <p:cNvPr id="19" name="文本框 18"/>
          <p:cNvSpPr txBox="1"/>
          <p:nvPr/>
        </p:nvSpPr>
        <p:spPr>
          <a:xfrm>
            <a:off x="7776210" y="3822065"/>
            <a:ext cx="4290695" cy="2399665"/>
          </a:xfrm>
          <a:prstGeom prst="rect">
            <a:avLst/>
          </a:prstGeom>
          <a:noFill/>
        </p:spPr>
        <p:txBody>
          <a:bodyPr wrap="square" rtlCol="0" anchor="t">
            <a:spAutoFit/>
          </a:bodyPr>
          <a:p>
            <a:pPr indent="0">
              <a:lnSpc>
                <a:spcPct val="100000"/>
              </a:lnSpc>
              <a:spcBef>
                <a:spcPts val="0"/>
              </a:spcBef>
              <a:spcAft>
                <a:spcPts val="0"/>
              </a:spcAft>
            </a:pPr>
            <a:r>
              <a:rPr lang="zh-CN" sz="30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寿镜吾表面严厉实则和蔼</a:t>
            </a:r>
            <a:r>
              <a:rPr lang="zh-CN" altLang="zh-CN" sz="3000" b="1" dirty="0">
                <a:solidFill>
                  <a:srgbClr val="2618DA"/>
                </a:solidFill>
                <a:latin typeface="Arial" panose="020B0604020202020204" pitchFamily="34" charset="0"/>
                <a:cs typeface="+mn-ea"/>
                <a:sym typeface="宋体" panose="02010600030101010101" pitchFamily="2" charset="-122"/>
              </a:rPr>
              <a:t>,</a:t>
            </a:r>
            <a:r>
              <a:rPr lang="zh-CN" sz="30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方正博学、宽容淳朴</a:t>
            </a:r>
            <a:r>
              <a:rPr lang="zh-CN" altLang="zh-CN" sz="3000" b="1" dirty="0">
                <a:solidFill>
                  <a:srgbClr val="2618DA"/>
                </a:solidFill>
                <a:latin typeface="Arial" panose="020B0604020202020204" pitchFamily="34" charset="0"/>
                <a:cs typeface="+mn-ea"/>
                <a:sym typeface="宋体" panose="02010600030101010101" pitchFamily="2" charset="-122"/>
              </a:rPr>
              <a:t>,</a:t>
            </a:r>
            <a:r>
              <a:rPr lang="zh-CN" sz="30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让童年鲁迅感悟到读书的快乐</a:t>
            </a:r>
            <a:r>
              <a:rPr lang="zh-CN" altLang="zh-CN" sz="3000" b="1" dirty="0">
                <a:solidFill>
                  <a:srgbClr val="2618DA"/>
                </a:solidFill>
                <a:latin typeface="Arial" panose="020B0604020202020204" pitchFamily="34" charset="0"/>
                <a:cs typeface="+mn-ea"/>
                <a:sym typeface="宋体" panose="02010600030101010101" pitchFamily="2" charset="-122"/>
              </a:rPr>
              <a:t>,</a:t>
            </a:r>
            <a:r>
              <a:rPr lang="zh-CN" sz="30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且达到神往读书的境界</a:t>
            </a:r>
            <a:endParaRPr lang="zh-CN" altLang="en-US" sz="30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nvSpPr>
        <p:spPr>
          <a:xfrm>
            <a:off x="1043305" y="588645"/>
            <a:ext cx="6096000" cy="645160"/>
          </a:xfrm>
          <a:prstGeom prst="rect">
            <a:avLst/>
          </a:prstGeom>
          <a:noFill/>
        </p:spPr>
        <p:txBody>
          <a:bodyPr wrap="square" rtlCol="0" anchor="t">
            <a:spAutoFit/>
          </a:bodyPr>
          <a:p>
            <a:r>
              <a:rPr lang="zh-CN" altLang="en-US" sz="3600" b="1" dirty="0" smtClean="0">
                <a:solidFill>
                  <a:schemeClr val="tx1"/>
                </a:solidFill>
                <a:latin typeface="楷体" panose="02010609060101010101" pitchFamily="49" charset="-122"/>
                <a:ea typeface="楷体" panose="02010609060101010101" pitchFamily="49" charset="-122"/>
                <a:sym typeface="+mn-ea"/>
              </a:rPr>
              <a:t>导入新课</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9369" name="Rectangle 793"/>
          <p:cNvSpPr/>
          <p:nvPr/>
        </p:nvSpPr>
        <p:spPr>
          <a:xfrm>
            <a:off x="2063750" y="3284538"/>
            <a:ext cx="3389313" cy="705485"/>
          </a:xfrm>
          <a:prstGeom prst="rect">
            <a:avLst/>
          </a:prstGeom>
          <a:noFill/>
          <a:ln w="9525">
            <a:noFill/>
          </a:ln>
        </p:spPr>
        <p:txBody>
          <a:bodyPr wrap="square" lIns="91433" tIns="45717" rIns="91433" bIns="45717" anchor="t" anchorCtr="0">
            <a:spAutoFit/>
          </a:bodyPr>
          <a:p>
            <a:r>
              <a:rPr lang="zh-CN" altLang="en-US" sz="4000" b="1" dirty="0">
                <a:solidFill>
                  <a:srgbClr val="0033CC"/>
                </a:solidFill>
                <a:latin typeface="楷体_GB2312" panose="02010609030101010101" pitchFamily="49" charset="-122"/>
                <a:ea typeface="楷体_GB2312" panose="02010609030101010101" pitchFamily="49" charset="-122"/>
              </a:rPr>
              <a:t>目睹印象</a:t>
            </a:r>
            <a:r>
              <a:rPr lang="en-US" altLang="zh-CN" sz="4000" b="1" dirty="0">
                <a:solidFill>
                  <a:srgbClr val="0033CC"/>
                </a:solidFill>
                <a:latin typeface="Arial" panose="020B0604020202020204" pitchFamily="34" charset="0"/>
                <a:ea typeface="楷体_GB2312" panose="02010609030101010101" pitchFamily="49" charset="-122"/>
              </a:rPr>
              <a:t>——</a:t>
            </a:r>
            <a:endParaRPr lang="zh-CN" altLang="zh-CN" dirty="0">
              <a:latin typeface="Arial" panose="020B0604020202020204" pitchFamily="34" charset="0"/>
              <a:ea typeface="宋体" panose="02010600030101010101" pitchFamily="2" charset="-122"/>
            </a:endParaRPr>
          </a:p>
        </p:txBody>
      </p:sp>
      <p:sp>
        <p:nvSpPr>
          <p:cNvPr id="1049371" name="Rectangle 795"/>
          <p:cNvSpPr/>
          <p:nvPr/>
        </p:nvSpPr>
        <p:spPr>
          <a:xfrm>
            <a:off x="2135505" y="3860800"/>
            <a:ext cx="4710430" cy="705485"/>
          </a:xfrm>
          <a:prstGeom prst="rect">
            <a:avLst/>
          </a:prstGeom>
          <a:noFill/>
          <a:ln w="9525">
            <a:noFill/>
          </a:ln>
        </p:spPr>
        <p:txBody>
          <a:bodyPr wrap="square" lIns="91433" tIns="45717" rIns="91433" bIns="45717" anchor="t" anchorCtr="0">
            <a:spAutoFit/>
          </a:bodyPr>
          <a:p>
            <a:r>
              <a:rPr lang="zh-CN" altLang="en-US" sz="4000" b="1" dirty="0">
                <a:solidFill>
                  <a:srgbClr val="0033CC"/>
                </a:solidFill>
                <a:latin typeface="楷体_GB2312" panose="02010609030101010101" pitchFamily="49" charset="-122"/>
                <a:ea typeface="楷体_GB2312" panose="02010609030101010101" pitchFamily="49" charset="-122"/>
              </a:rPr>
              <a:t>耳闻亲见</a:t>
            </a:r>
            <a:r>
              <a:rPr lang="en-US" altLang="zh-CN" sz="4000" b="1">
                <a:solidFill>
                  <a:srgbClr val="0033CC"/>
                </a:solidFill>
                <a:latin typeface="Arial" panose="020B0604020202020204" pitchFamily="34" charset="0"/>
                <a:ea typeface="楷体_GB2312" panose="02010609030101010101" pitchFamily="49" charset="-122"/>
              </a:rPr>
              <a:t>——</a:t>
            </a:r>
            <a:endParaRPr lang="zh-CN" altLang="zh-CN" dirty="0">
              <a:latin typeface="Arial" panose="020B0604020202020204" pitchFamily="34" charset="0"/>
              <a:ea typeface="宋体" panose="02010600030101010101" pitchFamily="2" charset="-122"/>
            </a:endParaRPr>
          </a:p>
        </p:txBody>
      </p:sp>
      <p:sp>
        <p:nvSpPr>
          <p:cNvPr id="1049373" name="Rectangle 797"/>
          <p:cNvSpPr/>
          <p:nvPr/>
        </p:nvSpPr>
        <p:spPr>
          <a:xfrm>
            <a:off x="5375275" y="3284538"/>
            <a:ext cx="2447925" cy="643890"/>
          </a:xfrm>
          <a:prstGeom prst="rect">
            <a:avLst/>
          </a:prstGeom>
          <a:noFill/>
          <a:ln w="9525">
            <a:noFill/>
          </a:ln>
        </p:spPr>
        <p:txBody>
          <a:bodyPr lIns="91433" tIns="45717" rIns="91433" bIns="45717" anchor="t" anchorCtr="0">
            <a:spAutoFit/>
          </a:bodyPr>
          <a:p>
            <a:r>
              <a:rPr lang="zh-CN" altLang="en-US" sz="3600" b="1" dirty="0">
                <a:solidFill>
                  <a:srgbClr val="FF3399"/>
                </a:solidFill>
                <a:latin typeface="Times New Roman" panose="02020603050405020304" pitchFamily="18" charset="0"/>
                <a:ea typeface="宋体" panose="02010600030101010101" pitchFamily="2" charset="-122"/>
              </a:rPr>
              <a:t>治学严谨</a:t>
            </a:r>
            <a:endParaRPr lang="zh-CN" altLang="zh-CN" dirty="0">
              <a:latin typeface="Arial" panose="020B0604020202020204" pitchFamily="34" charset="0"/>
              <a:ea typeface="宋体" panose="02010600030101010101" pitchFamily="2" charset="-122"/>
            </a:endParaRPr>
          </a:p>
        </p:txBody>
      </p:sp>
      <p:sp>
        <p:nvSpPr>
          <p:cNvPr id="1049375" name="Rectangle 799"/>
          <p:cNvSpPr/>
          <p:nvPr/>
        </p:nvSpPr>
        <p:spPr>
          <a:xfrm>
            <a:off x="5448300" y="3860800"/>
            <a:ext cx="4669790" cy="643890"/>
          </a:xfrm>
          <a:prstGeom prst="rect">
            <a:avLst/>
          </a:prstGeom>
          <a:noFill/>
          <a:ln w="9525">
            <a:noFill/>
          </a:ln>
        </p:spPr>
        <p:txBody>
          <a:bodyPr wrap="square" lIns="91433" tIns="45717" rIns="91433" bIns="45717" anchor="t" anchorCtr="0">
            <a:spAutoFit/>
          </a:bodyPr>
          <a:p>
            <a:r>
              <a:rPr lang="zh-CN" altLang="en-US" sz="3600" b="1" dirty="0">
                <a:solidFill>
                  <a:srgbClr val="FF3399"/>
                </a:solidFill>
                <a:latin typeface="Times New Roman" panose="02020603050405020304" pitchFamily="18" charset="0"/>
                <a:ea typeface="宋体" panose="02010600030101010101" pitchFamily="2" charset="-122"/>
              </a:rPr>
              <a:t>生活俭朴、不修边幅</a:t>
            </a:r>
            <a:endParaRPr lang="zh-CN" altLang="zh-CN" dirty="0">
              <a:latin typeface="Arial" panose="020B0604020202020204" pitchFamily="34" charset="0"/>
              <a:ea typeface="宋体" panose="02010600030101010101" pitchFamily="2" charset="-122"/>
            </a:endParaRPr>
          </a:p>
        </p:txBody>
      </p:sp>
      <p:sp>
        <p:nvSpPr>
          <p:cNvPr id="13318" name="Line 801"/>
          <p:cNvSpPr/>
          <p:nvPr/>
        </p:nvSpPr>
        <p:spPr>
          <a:xfrm>
            <a:off x="4133850" y="4583113"/>
            <a:ext cx="0" cy="514350"/>
          </a:xfrm>
          <a:prstGeom prst="line">
            <a:avLst/>
          </a:prstGeom>
          <a:ln w="9525">
            <a:noFill/>
          </a:ln>
        </p:spPr>
      </p:sp>
      <p:sp>
        <p:nvSpPr>
          <p:cNvPr id="1049379" name="Line 803"/>
          <p:cNvSpPr/>
          <p:nvPr/>
        </p:nvSpPr>
        <p:spPr>
          <a:xfrm>
            <a:off x="6672263" y="4508500"/>
            <a:ext cx="0" cy="742950"/>
          </a:xfrm>
          <a:prstGeom prst="line">
            <a:avLst/>
          </a:prstGeom>
          <a:ln w="152400" cap="sq" cmpd="sng">
            <a:solidFill>
              <a:srgbClr val="FF6600"/>
            </a:solidFill>
            <a:prstDash val="solid"/>
            <a:round/>
            <a:headEnd type="none" w="med" len="med"/>
            <a:tailEnd type="triangle" w="med" len="med"/>
          </a:ln>
        </p:spPr>
      </p:sp>
      <p:sp>
        <p:nvSpPr>
          <p:cNvPr id="1049381" name="Rectangle 805"/>
          <p:cNvSpPr/>
          <p:nvPr/>
        </p:nvSpPr>
        <p:spPr>
          <a:xfrm>
            <a:off x="5448300" y="5157788"/>
            <a:ext cx="2223770" cy="705485"/>
          </a:xfrm>
          <a:prstGeom prst="rect">
            <a:avLst/>
          </a:prstGeom>
          <a:noFill/>
          <a:ln w="9525">
            <a:noFill/>
          </a:ln>
        </p:spPr>
        <p:txBody>
          <a:bodyPr wrap="none" lIns="91433" tIns="45717" rIns="91433" bIns="45717" anchor="t" anchorCtr="0">
            <a:spAutoFit/>
          </a:bodyPr>
          <a:p>
            <a:r>
              <a:rPr lang="zh-CN" altLang="en-US" sz="4000" b="1" dirty="0">
                <a:latin typeface="Times New Roman" panose="02020603050405020304" pitchFamily="18" charset="0"/>
                <a:ea typeface="黑体" panose="02010609060101010101" charset="-122"/>
              </a:rPr>
              <a:t>学者形象</a:t>
            </a:r>
            <a:endParaRPr lang="zh-CN" altLang="zh-CN" dirty="0">
              <a:latin typeface="Arial" panose="020B0604020202020204" pitchFamily="34" charset="0"/>
              <a:ea typeface="宋体" panose="02010600030101010101" pitchFamily="2" charset="-122"/>
            </a:endParaRPr>
          </a:p>
        </p:txBody>
      </p:sp>
      <p:sp>
        <p:nvSpPr>
          <p:cNvPr id="1049383" name="Rectangle 807"/>
          <p:cNvSpPr/>
          <p:nvPr/>
        </p:nvSpPr>
        <p:spPr>
          <a:xfrm>
            <a:off x="2063750" y="1844675"/>
            <a:ext cx="6870700" cy="1567180"/>
          </a:xfrm>
          <a:prstGeom prst="rect">
            <a:avLst/>
          </a:prstGeom>
          <a:noFill/>
          <a:ln w="9525">
            <a:noFill/>
          </a:ln>
        </p:spPr>
        <p:txBody>
          <a:bodyPr wrap="square" lIns="91433" tIns="45717" rIns="91433" bIns="45717" anchor="t" anchorCtr="0">
            <a:spAutoFit/>
          </a:bodyPr>
          <a:p>
            <a:pPr algn="just"/>
            <a:r>
              <a:rPr lang="zh-CN" altLang="en-US" sz="3200" b="1" dirty="0">
                <a:solidFill>
                  <a:srgbClr val="FF3399"/>
                </a:solidFill>
                <a:latin typeface="楷体_GB2312" panose="02010609030101010101" pitchFamily="49" charset="-122"/>
                <a:ea typeface="楷体_GB2312" panose="02010609030101010101" pitchFamily="49" charset="-122"/>
              </a:rPr>
              <a:t>外貌</a:t>
            </a:r>
            <a:r>
              <a:rPr lang="en-US" altLang="zh-CN" sz="3200" b="1">
                <a:solidFill>
                  <a:srgbClr val="FF3399"/>
                </a:solidFill>
                <a:latin typeface="Arial" panose="020B0604020202020204" pitchFamily="34" charset="0"/>
                <a:ea typeface="楷体_GB2312" panose="02010609030101010101" pitchFamily="49" charset="-122"/>
              </a:rPr>
              <a:t>——</a:t>
            </a:r>
            <a:r>
              <a:rPr lang="zh-CN" altLang="en-US" sz="3200" b="1" dirty="0">
                <a:solidFill>
                  <a:srgbClr val="0033CC"/>
                </a:solidFill>
                <a:latin typeface="楷体_GB2312" panose="02010609030101010101" pitchFamily="49" charset="-122"/>
                <a:ea typeface="楷体_GB2312" panose="02010609030101010101" pitchFamily="49" charset="-122"/>
              </a:rPr>
              <a:t>黑瘦、八字须、戴着眼镜</a:t>
            </a:r>
            <a:r>
              <a:rPr lang="zh-CN" altLang="en-US" sz="3200" b="1" dirty="0">
                <a:latin typeface="楷体_GB2312" panose="02010609030101010101" pitchFamily="49" charset="-122"/>
                <a:ea typeface="楷体_GB2312" panose="02010609030101010101" pitchFamily="49" charset="-122"/>
              </a:rPr>
              <a:t>                </a:t>
            </a:r>
            <a:endParaRPr lang="zh-CN" altLang="zh-CN" dirty="0">
              <a:latin typeface="Arial" panose="020B0604020202020204" pitchFamily="34" charset="0"/>
              <a:ea typeface="宋体" panose="02010600030101010101" pitchFamily="2" charset="-122"/>
            </a:endParaRPr>
          </a:p>
          <a:p>
            <a:pPr algn="just"/>
            <a:r>
              <a:rPr lang="en-US" altLang="zh-CN" sz="3200" b="1" err="1">
                <a:solidFill>
                  <a:srgbClr val="FF3399"/>
                </a:solidFill>
                <a:latin typeface="楷体_GB2312" panose="02010609030101010101" pitchFamily="49" charset="-122"/>
                <a:ea typeface="楷体_GB2312" panose="02010609030101010101" pitchFamily="49" charset="-122"/>
              </a:rPr>
              <a:t>举止</a:t>
            </a:r>
            <a:r>
              <a:rPr lang="en-US" altLang="zh-CN" sz="3200" b="1">
                <a:solidFill>
                  <a:srgbClr val="FF3399"/>
                </a:solidFill>
                <a:latin typeface="Arial" panose="020B0604020202020204" pitchFamily="34" charset="0"/>
                <a:ea typeface="楷体_GB2312" panose="02010609030101010101" pitchFamily="49" charset="-122"/>
              </a:rPr>
              <a:t>——</a:t>
            </a:r>
            <a:r>
              <a:rPr lang="zh-CN" altLang="en-US" sz="3200" b="1" dirty="0">
                <a:solidFill>
                  <a:srgbClr val="0033CC"/>
                </a:solidFill>
                <a:latin typeface="楷体_GB2312" panose="02010609030101010101" pitchFamily="49" charset="-122"/>
                <a:ea typeface="楷体_GB2312" panose="02010609030101010101" pitchFamily="49" charset="-122"/>
              </a:rPr>
              <a:t>挟着一叠大大小小的书</a:t>
            </a:r>
            <a:endParaRPr lang="zh-CN" altLang="zh-CN" dirty="0">
              <a:latin typeface="Arial" panose="020B0604020202020204" pitchFamily="34" charset="0"/>
              <a:ea typeface="宋体" panose="02010600030101010101" pitchFamily="2" charset="-122"/>
            </a:endParaRPr>
          </a:p>
          <a:p>
            <a:pPr algn="just"/>
            <a:r>
              <a:rPr lang="en-US" altLang="zh-CN" sz="3200" b="1" err="1">
                <a:solidFill>
                  <a:srgbClr val="FF3399"/>
                </a:solidFill>
                <a:latin typeface="楷体_GB2312" panose="02010609030101010101" pitchFamily="49" charset="-122"/>
                <a:ea typeface="楷体_GB2312" panose="02010609030101010101" pitchFamily="49" charset="-122"/>
              </a:rPr>
              <a:t>声调</a:t>
            </a:r>
            <a:r>
              <a:rPr lang="en-US" altLang="zh-CN" sz="3200" b="1">
                <a:solidFill>
                  <a:srgbClr val="FF3399"/>
                </a:solidFill>
                <a:latin typeface="Arial" panose="020B0604020202020204" pitchFamily="34" charset="0"/>
                <a:ea typeface="楷体_GB2312" panose="02010609030101010101" pitchFamily="49" charset="-122"/>
              </a:rPr>
              <a:t>——</a:t>
            </a:r>
            <a:r>
              <a:rPr lang="zh-CN" altLang="en-US" sz="3200" b="1" dirty="0">
                <a:solidFill>
                  <a:srgbClr val="0033CC"/>
                </a:solidFill>
                <a:latin typeface="楷体_GB2312" panose="02010609030101010101" pitchFamily="49" charset="-122"/>
                <a:ea typeface="楷体_GB2312" panose="02010609030101010101" pitchFamily="49" charset="-122"/>
              </a:rPr>
              <a:t>缓慢而很有顿挫</a:t>
            </a:r>
            <a:r>
              <a:rPr lang="en-US" altLang="zh-CN" sz="3200" b="1" dirty="0">
                <a:solidFill>
                  <a:srgbClr val="0033CC"/>
                </a:solidFill>
                <a:latin typeface="楷体_GB2312" panose="02010609030101010101" pitchFamily="49" charset="-122"/>
                <a:ea typeface="楷体_GB2312" panose="02010609030101010101" pitchFamily="49" charset="-122"/>
              </a:rPr>
              <a:t>  </a:t>
            </a:r>
            <a:endParaRPr lang="zh-CN" altLang="en-US" sz="3200" b="1" dirty="0">
              <a:solidFill>
                <a:srgbClr val="0033CC"/>
              </a:solidFill>
              <a:latin typeface="楷体_GB2312" panose="02010609030101010101" pitchFamily="49" charset="-122"/>
              <a:ea typeface="楷体_GB2312" panose="02010609030101010101" pitchFamily="49" charset="-122"/>
            </a:endParaRPr>
          </a:p>
        </p:txBody>
      </p:sp>
      <p:sp>
        <p:nvSpPr>
          <p:cNvPr id="1049385" name="AutoShape 809"/>
          <p:cNvSpPr/>
          <p:nvPr/>
        </p:nvSpPr>
        <p:spPr>
          <a:xfrm>
            <a:off x="8935085" y="1908175"/>
            <a:ext cx="215900" cy="1655763"/>
          </a:xfrm>
          <a:prstGeom prst="rightBrace">
            <a:avLst>
              <a:gd name="adj1" fmla="val 131795"/>
              <a:gd name="adj2" fmla="val 50000"/>
            </a:avLst>
          </a:prstGeom>
          <a:noFill/>
          <a:ln w="9525" cap="flat" cmpd="sng">
            <a:solidFill>
              <a:srgbClr val="000000"/>
            </a:solidFill>
            <a:prstDash val="solid"/>
            <a:round/>
            <a:headEnd type="none" w="med" len="med"/>
            <a:tailEnd type="none" w="med" len="med"/>
          </a:ln>
        </p:spPr>
        <p:txBody>
          <a:bodyPr lIns="91433" tIns="45717" rIns="91433" bIns="45717" anchor="t" anchorCtr="0"/>
          <a:p>
            <a:endParaRPr lang="zh-CN" altLang="en-US" dirty="0">
              <a:latin typeface="Arial" panose="020B0604020202020204" pitchFamily="34" charset="0"/>
              <a:ea typeface="宋体" panose="02010600030101010101" pitchFamily="2" charset="-122"/>
            </a:endParaRPr>
          </a:p>
        </p:txBody>
      </p:sp>
      <p:sp>
        <p:nvSpPr>
          <p:cNvPr id="1049387" name="Rectangle 811"/>
          <p:cNvSpPr>
            <a:spLocks noChangeArrowheads="1"/>
          </p:cNvSpPr>
          <p:nvPr/>
        </p:nvSpPr>
        <p:spPr bwMode="auto">
          <a:xfrm>
            <a:off x="9356408" y="2143443"/>
            <a:ext cx="1727200" cy="828675"/>
          </a:xfrm>
          <a:prstGeom prst="rect">
            <a:avLst/>
          </a:prstGeom>
          <a:noFill/>
          <a:ln w="9525">
            <a:noFill/>
            <a:miter lim="800000"/>
          </a:ln>
        </p:spPr>
        <p:txBody>
          <a:bodyPr lIns="91433" tIns="45717" rIns="91433" bIns="45717">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4800" b="1" i="0" u="none" strike="noStrike" kern="1200" cap="none" spc="0" normalizeH="0" baseline="0" noProof="0">
                <a:ln>
                  <a:noFill/>
                </a:ln>
                <a:solidFill>
                  <a:srgbClr val="FF7C80"/>
                </a:solidFill>
                <a:effectLst>
                  <a:outerShdw blurRad="38100" dist="38100" dir="2700000" algn="tl">
                    <a:srgbClr val="C0C0C0"/>
                  </a:outerShdw>
                </a:effectLst>
                <a:uLnTx/>
                <a:uFillTx/>
                <a:latin typeface="Arial" panose="020B0604020202020204" pitchFamily="34" charset="0"/>
                <a:ea typeface="华文新魏" panose="02010800040101010101" pitchFamily="2" charset="-122"/>
                <a:cs typeface="华文新魏" panose="02010800040101010101" pitchFamily="2" charset="-122"/>
                <a:sym typeface="Arial" panose="020B0604020202020204" pitchFamily="34" charset="0"/>
              </a:rPr>
              <a:t>白描</a:t>
            </a:r>
            <a:endParaRPr kumimoji="0" lang="zh-CN"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sp>
        <p:nvSpPr>
          <p:cNvPr id="3" name="文本框 2"/>
          <p:cNvSpPr txBox="1"/>
          <p:nvPr>
            <p:custDataLst>
              <p:tags r:id="rId1"/>
            </p:custDataLst>
          </p:nvPr>
        </p:nvSpPr>
        <p:spPr>
          <a:xfrm>
            <a:off x="699770" y="1051560"/>
            <a:ext cx="11492230" cy="560070"/>
          </a:xfrm>
          <a:prstGeom prst="rect">
            <a:avLst/>
          </a:prstGeom>
          <a:noFill/>
          <a:ln w="12700" cmpd="sng">
            <a:noFill/>
            <a:prstDash val="solid"/>
          </a:ln>
          <a:extLst>
            <a:ext uri="{909E8E84-426E-40DD-AFC4-6F175D3DCCD1}">
              <a14:hiddenFill xmlns:a14="http://schemas.microsoft.com/office/drawing/2010/main">
                <a:solidFill>
                  <a:schemeClr val="accent6">
                    <a:lumMod val="20000"/>
                    <a:lumOff val="80000"/>
                  </a:schemeClr>
                </a:solidFill>
              </a14:hiddenFill>
            </a:ext>
          </a:extLst>
        </p:spPr>
        <p:txBody>
          <a:bodyPr wrap="square">
            <a:noAutofit/>
          </a:bodyPr>
          <a:p>
            <a:pPr indent="0">
              <a:lnSpc>
                <a:spcPct val="100000"/>
              </a:lnSpc>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3.</a:t>
            </a:r>
            <a:r>
              <a:rPr lang="zh-CN" sz="3200" b="1">
                <a:latin typeface="宋体" panose="02010600030101010101" pitchFamily="2" charset="-122"/>
                <a:ea typeface="宋体" panose="02010600030101010101" pitchFamily="2" charset="-122"/>
                <a:cs typeface="楷体" panose="02010609060101010101" pitchFamily="49" charset="-122"/>
                <a:sym typeface="+mn-ea"/>
              </a:rPr>
              <a:t>阅读第</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6—10</a:t>
            </a:r>
            <a:r>
              <a:rPr lang="zh-CN" altLang="en-US" sz="3200" b="1">
                <a:latin typeface="宋体" panose="02010600030101010101" pitchFamily="2" charset="-122"/>
                <a:ea typeface="宋体" panose="02010600030101010101" pitchFamily="2" charset="-122"/>
                <a:cs typeface="楷体" panose="02010609060101010101" pitchFamily="49" charset="-122"/>
                <a:sym typeface="+mn-ea"/>
              </a:rPr>
              <a:t>段</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思考：课文如何描写</a:t>
            </a:r>
            <a:r>
              <a:rPr lang="zh-CN" sz="3200" b="1">
                <a:latin typeface="宋体" panose="02010600030101010101" pitchFamily="2" charset="-122"/>
                <a:ea typeface="宋体" panose="02010600030101010101" pitchFamily="2" charset="-122"/>
                <a:cs typeface="楷体" panose="02010609060101010101" pitchFamily="49" charset="-122"/>
                <a:sym typeface="+mn-ea"/>
              </a:rPr>
              <a:t>初见藤野先生的形象？</a:t>
            </a:r>
            <a:endParaRPr lang="zh-CN" sz="3200" b="1">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2" name="Rectangle 797"/>
          <p:cNvSpPr/>
          <p:nvPr>
            <p:custDataLst>
              <p:tags r:id="rId2"/>
            </p:custDataLst>
          </p:nvPr>
        </p:nvSpPr>
        <p:spPr>
          <a:xfrm>
            <a:off x="6908800" y="2785110"/>
            <a:ext cx="2098675" cy="643890"/>
          </a:xfrm>
          <a:prstGeom prst="rect">
            <a:avLst/>
          </a:prstGeom>
          <a:noFill/>
          <a:ln w="9525">
            <a:noFill/>
          </a:ln>
        </p:spPr>
        <p:txBody>
          <a:bodyPr wrap="square" lIns="91433" tIns="45717" rIns="91433" bIns="45717" anchor="t" anchorCtr="0">
            <a:spAutoFit/>
          </a:bodyPr>
          <a:p>
            <a:r>
              <a:rPr lang="zh-CN" altLang="en-US" sz="3600" b="1" dirty="0">
                <a:solidFill>
                  <a:srgbClr val="FF3399"/>
                </a:solidFill>
                <a:latin typeface="Times New Roman" panose="02020603050405020304" pitchFamily="18" charset="0"/>
                <a:ea typeface="宋体" panose="02010600030101010101" pitchFamily="2" charset="-122"/>
              </a:rPr>
              <a:t>幽默亲切</a:t>
            </a:r>
            <a:endParaRPr lang="zh-CN" altLang="en-US" sz="3600" b="1" dirty="0">
              <a:solidFill>
                <a:srgbClr val="FF3399"/>
              </a:solidFill>
              <a:latin typeface="Times New Roman" panose="02020603050405020304" pitchFamily="18" charset="0"/>
              <a:ea typeface="宋体" panose="02010600030101010101" pitchFamily="2"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iterate type="lt">
                                    <p:tmPct val="100000"/>
                                  </p:iterate>
                                  <p:childTnLst>
                                    <p:set>
                                      <p:cBhvr>
                                        <p:cTn id="6" dur="1" fill="hold">
                                          <p:stCondLst>
                                            <p:cond delay="0"/>
                                          </p:stCondLst>
                                        </p:cTn>
                                        <p:tgtEl>
                                          <p:spTgt spid="1049383">
                                            <p:txEl>
                                              <p:charRg st="0" end="32"/>
                                            </p:txEl>
                                          </p:spTgt>
                                        </p:tgtEl>
                                        <p:attrNameLst>
                                          <p:attrName>style.visibility</p:attrName>
                                        </p:attrNameLst>
                                      </p:cBhvr>
                                      <p:to>
                                        <p:strVal val="visible"/>
                                      </p:to>
                                    </p:set>
                                    <p:animEffect transition="in" filter="slide(fromLeft)">
                                      <p:cBhvr>
                                        <p:cTn id="7" dur="500"/>
                                        <p:tgtEl>
                                          <p:spTgt spid="1049383">
                                            <p:txEl>
                                              <p:charRg st="0" end="3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iterate type="lt">
                                    <p:tmPct val="100000"/>
                                  </p:iterate>
                                  <p:childTnLst>
                                    <p:set>
                                      <p:cBhvr>
                                        <p:cTn id="11" dur="1" fill="hold">
                                          <p:stCondLst>
                                            <p:cond delay="0"/>
                                          </p:stCondLst>
                                        </p:cTn>
                                        <p:tgtEl>
                                          <p:spTgt spid="1049383">
                                            <p:txEl>
                                              <p:charRg st="32" end="47"/>
                                            </p:txEl>
                                          </p:spTgt>
                                        </p:tgtEl>
                                        <p:attrNameLst>
                                          <p:attrName>style.visibility</p:attrName>
                                        </p:attrNameLst>
                                      </p:cBhvr>
                                      <p:to>
                                        <p:strVal val="visible"/>
                                      </p:to>
                                    </p:set>
                                    <p:animEffect transition="in" filter="slide(fromLeft)">
                                      <p:cBhvr>
                                        <p:cTn id="12" dur="75"/>
                                        <p:tgtEl>
                                          <p:spTgt spid="1049383">
                                            <p:txEl>
                                              <p:charRg st="32" end="4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iterate type="lt">
                                    <p:tmPct val="100000"/>
                                  </p:iterate>
                                  <p:childTnLst>
                                    <p:set>
                                      <p:cBhvr>
                                        <p:cTn id="16" dur="1" fill="hold">
                                          <p:stCondLst>
                                            <p:cond delay="0"/>
                                          </p:stCondLst>
                                        </p:cTn>
                                        <p:tgtEl>
                                          <p:spTgt spid="1049383">
                                            <p:txEl>
                                              <p:charRg st="47" end="59"/>
                                            </p:txEl>
                                          </p:spTgt>
                                        </p:tgtEl>
                                        <p:attrNameLst>
                                          <p:attrName>style.visibility</p:attrName>
                                        </p:attrNameLst>
                                      </p:cBhvr>
                                      <p:to>
                                        <p:strVal val="visible"/>
                                      </p:to>
                                    </p:set>
                                    <p:animEffect transition="in" filter="slide(fromLeft)">
                                      <p:cBhvr>
                                        <p:cTn id="17" dur="75"/>
                                        <p:tgtEl>
                                          <p:spTgt spid="1049383">
                                            <p:txEl>
                                              <p:charRg st="47" end="59"/>
                                            </p:txEl>
                                          </p:spTgt>
                                        </p:tgtEl>
                                      </p:cBhvr>
                                    </p:animEffect>
                                  </p:childTnLst>
                                </p:cTn>
                              </p:par>
                            </p:childTnLst>
                          </p:cTn>
                        </p:par>
                        <p:par>
                          <p:cTn id="18" fill="hold">
                            <p:stCondLst>
                              <p:cond delay="975"/>
                            </p:stCondLst>
                            <p:childTnLst>
                              <p:par>
                                <p:cTn id="19" presetID="9"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ssolv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049369"/>
                                        </p:tgtEl>
                                        <p:attrNameLst>
                                          <p:attrName>style.visibility</p:attrName>
                                        </p:attrNameLst>
                                      </p:cBhvr>
                                      <p:to>
                                        <p:strVal val="visible"/>
                                      </p:to>
                                    </p:set>
                                    <p:anim calcmode="lin" valueType="num">
                                      <p:cBhvr>
                                        <p:cTn id="26" dur="500" fill="hold"/>
                                        <p:tgtEl>
                                          <p:spTgt spid="1049369"/>
                                        </p:tgtEl>
                                        <p:attrNameLst>
                                          <p:attrName>ppt_x</p:attrName>
                                        </p:attrNameLst>
                                      </p:cBhvr>
                                      <p:tavLst>
                                        <p:tav tm="100000">
                                          <p:val>
                                            <p:strVal val="0-#ppt_w/2"/>
                                          </p:val>
                                        </p:tav>
                                        <p:tav tm="100000">
                                          <p:val>
                                            <p:strVal val="#ppt_x"/>
                                          </p:val>
                                        </p:tav>
                                      </p:tavLst>
                                    </p:anim>
                                    <p:anim calcmode="lin" valueType="num">
                                      <p:cBhvr>
                                        <p:cTn id="27" dur="500" fill="hold"/>
                                        <p:tgtEl>
                                          <p:spTgt spid="1049369"/>
                                        </p:tgtEl>
                                        <p:attrNameLst>
                                          <p:attrName>ppt_y</p:attrName>
                                        </p:attrNameLst>
                                      </p:cBhvr>
                                      <p:tavLst>
                                        <p:tav tm="100000">
                                          <p:val>
                                            <p:strVal val="#ppt_y"/>
                                          </p:val>
                                        </p:tav>
                                        <p:tav tm="100000">
                                          <p:val>
                                            <p:strVal val="#ppt_y"/>
                                          </p:val>
                                        </p:tav>
                                      </p:tavLst>
                                    </p:anim>
                                  </p:childTnLst>
                                </p:cTn>
                              </p:par>
                            </p:childTnLst>
                          </p:cTn>
                        </p:par>
                        <p:par>
                          <p:cTn id="28" fill="hold">
                            <p:stCondLst>
                              <p:cond delay="500"/>
                            </p:stCondLst>
                            <p:childTnLst>
                              <p:par>
                                <p:cTn id="29" presetID="9" presetClass="entr" presetSubtype="0" fill="hold" nodeType="afterEffect">
                                  <p:stCondLst>
                                    <p:cond delay="0"/>
                                  </p:stCondLst>
                                  <p:childTnLst>
                                    <p:set>
                                      <p:cBhvr>
                                        <p:cTn id="30" dur="1" fill="hold">
                                          <p:stCondLst>
                                            <p:cond delay="0"/>
                                          </p:stCondLst>
                                        </p:cTn>
                                        <p:tgtEl>
                                          <p:spTgt spid="1049373"/>
                                        </p:tgtEl>
                                        <p:attrNameLst>
                                          <p:attrName>style.visibility</p:attrName>
                                        </p:attrNameLst>
                                      </p:cBhvr>
                                      <p:to>
                                        <p:strVal val="visible"/>
                                      </p:to>
                                    </p:set>
                                    <p:animEffect transition="in" filter="dissolve">
                                      <p:cBhvr>
                                        <p:cTn id="31" dur="500"/>
                                        <p:tgtEl>
                                          <p:spTgt spid="104937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1049371"/>
                                        </p:tgtEl>
                                        <p:attrNameLst>
                                          <p:attrName>style.visibility</p:attrName>
                                        </p:attrNameLst>
                                      </p:cBhvr>
                                      <p:to>
                                        <p:strVal val="visible"/>
                                      </p:to>
                                    </p:set>
                                    <p:anim calcmode="lin" valueType="num">
                                      <p:cBhvr>
                                        <p:cTn id="36" dur="500" fill="hold"/>
                                        <p:tgtEl>
                                          <p:spTgt spid="1049371"/>
                                        </p:tgtEl>
                                        <p:attrNameLst>
                                          <p:attrName>ppt_x</p:attrName>
                                        </p:attrNameLst>
                                      </p:cBhvr>
                                      <p:tavLst>
                                        <p:tav tm="100000">
                                          <p:val>
                                            <p:strVal val="0-#ppt_w/2"/>
                                          </p:val>
                                        </p:tav>
                                        <p:tav tm="100000">
                                          <p:val>
                                            <p:strVal val="#ppt_x"/>
                                          </p:val>
                                        </p:tav>
                                      </p:tavLst>
                                    </p:anim>
                                    <p:anim calcmode="lin" valueType="num">
                                      <p:cBhvr>
                                        <p:cTn id="37" dur="500" fill="hold"/>
                                        <p:tgtEl>
                                          <p:spTgt spid="1049371"/>
                                        </p:tgtEl>
                                        <p:attrNameLst>
                                          <p:attrName>ppt_y</p:attrName>
                                        </p:attrNameLst>
                                      </p:cBhvr>
                                      <p:tavLst>
                                        <p:tav tm="100000">
                                          <p:val>
                                            <p:strVal val="#ppt_y"/>
                                          </p:val>
                                        </p:tav>
                                        <p:tav tm="100000">
                                          <p:val>
                                            <p:strVal val="#ppt_y"/>
                                          </p:val>
                                        </p:tav>
                                      </p:tavLst>
                                    </p:anim>
                                  </p:childTnLst>
                                </p:cTn>
                              </p:par>
                            </p:childTnLst>
                          </p:cTn>
                        </p:par>
                        <p:par>
                          <p:cTn id="38" fill="hold">
                            <p:stCondLst>
                              <p:cond delay="500"/>
                            </p:stCondLst>
                            <p:childTnLst>
                              <p:par>
                                <p:cTn id="39" presetID="9" presetClass="entr" presetSubtype="0" fill="hold" nodeType="afterEffect">
                                  <p:stCondLst>
                                    <p:cond delay="0"/>
                                  </p:stCondLst>
                                  <p:childTnLst>
                                    <p:set>
                                      <p:cBhvr>
                                        <p:cTn id="40" dur="1" fill="hold">
                                          <p:stCondLst>
                                            <p:cond delay="0"/>
                                          </p:stCondLst>
                                        </p:cTn>
                                        <p:tgtEl>
                                          <p:spTgt spid="1049375"/>
                                        </p:tgtEl>
                                        <p:attrNameLst>
                                          <p:attrName>style.visibility</p:attrName>
                                        </p:attrNameLst>
                                      </p:cBhvr>
                                      <p:to>
                                        <p:strVal val="visible"/>
                                      </p:to>
                                    </p:set>
                                    <p:animEffect transition="in" filter="dissolve">
                                      <p:cBhvr>
                                        <p:cTn id="41" dur="500"/>
                                        <p:tgtEl>
                                          <p:spTgt spid="1049375"/>
                                        </p:tgtEl>
                                      </p:cBhvr>
                                    </p:animEffect>
                                  </p:childTnLst>
                                </p:cTn>
                              </p:par>
                            </p:childTnLst>
                          </p:cTn>
                        </p:par>
                        <p:par>
                          <p:cTn id="42" fill="hold">
                            <p:stCondLst>
                              <p:cond delay="1000"/>
                            </p:stCondLst>
                            <p:childTnLst>
                              <p:par>
                                <p:cTn id="43" presetID="17" presetClass="entr" presetSubtype="1" fill="hold" nodeType="afterEffect">
                                  <p:stCondLst>
                                    <p:cond delay="0"/>
                                  </p:stCondLst>
                                  <p:childTnLst>
                                    <p:set>
                                      <p:cBhvr>
                                        <p:cTn id="44" dur="1" fill="hold">
                                          <p:stCondLst>
                                            <p:cond delay="0"/>
                                          </p:stCondLst>
                                        </p:cTn>
                                        <p:tgtEl>
                                          <p:spTgt spid="1049379"/>
                                        </p:tgtEl>
                                        <p:attrNameLst>
                                          <p:attrName>style.visibility</p:attrName>
                                        </p:attrNameLst>
                                      </p:cBhvr>
                                      <p:to>
                                        <p:strVal val="visible"/>
                                      </p:to>
                                    </p:set>
                                    <p:anim calcmode="lin" valueType="num">
                                      <p:cBhvr>
                                        <p:cTn id="45" dur="500" fill="hold"/>
                                        <p:tgtEl>
                                          <p:spTgt spid="1049379"/>
                                        </p:tgtEl>
                                        <p:attrNameLst>
                                          <p:attrName>ppt_x</p:attrName>
                                        </p:attrNameLst>
                                      </p:cBhvr>
                                      <p:tavLst>
                                        <p:tav tm="100000">
                                          <p:val>
                                            <p:strVal val="#ppt_x"/>
                                          </p:val>
                                        </p:tav>
                                        <p:tav tm="100000">
                                          <p:val>
                                            <p:strVal val="#ppt_x"/>
                                          </p:val>
                                        </p:tav>
                                      </p:tavLst>
                                    </p:anim>
                                    <p:anim calcmode="lin" valueType="num">
                                      <p:cBhvr>
                                        <p:cTn id="46" dur="500" fill="hold"/>
                                        <p:tgtEl>
                                          <p:spTgt spid="1049379"/>
                                        </p:tgtEl>
                                        <p:attrNameLst>
                                          <p:attrName>ppt_y</p:attrName>
                                        </p:attrNameLst>
                                      </p:cBhvr>
                                      <p:tavLst>
                                        <p:tav tm="100000">
                                          <p:val>
                                            <p:strVal val="#ppt_y-#ppt_h/2"/>
                                          </p:val>
                                        </p:tav>
                                        <p:tav tm="100000">
                                          <p:val>
                                            <p:strVal val="#ppt_y"/>
                                          </p:val>
                                        </p:tav>
                                      </p:tavLst>
                                    </p:anim>
                                    <p:anim calcmode="lin" valueType="num">
                                      <p:cBhvr>
                                        <p:cTn id="47" dur="500" fill="hold"/>
                                        <p:tgtEl>
                                          <p:spTgt spid="1049379"/>
                                        </p:tgtEl>
                                        <p:attrNameLst>
                                          <p:attrName>ppt_w</p:attrName>
                                        </p:attrNameLst>
                                      </p:cBhvr>
                                      <p:tavLst>
                                        <p:tav tm="100000">
                                          <p:val>
                                            <p:strVal val="#ppt_w"/>
                                          </p:val>
                                        </p:tav>
                                        <p:tav tm="100000">
                                          <p:val>
                                            <p:strVal val="#ppt_w"/>
                                          </p:val>
                                        </p:tav>
                                      </p:tavLst>
                                    </p:anim>
                                    <p:anim calcmode="lin" valueType="num">
                                      <p:cBhvr>
                                        <p:cTn id="48" dur="500" fill="hold"/>
                                        <p:tgtEl>
                                          <p:spTgt spid="1049379"/>
                                        </p:tgtEl>
                                        <p:attrNameLst>
                                          <p:attrName>ppt_h</p:attrName>
                                        </p:attrNameLst>
                                      </p:cBhvr>
                                      <p:tavLst>
                                        <p:tav tm="100000">
                                          <p:val>
                                            <p:fltVal val="0.00000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iterate type="wd">
                                    <p:tmPct val="100000"/>
                                  </p:iterate>
                                  <p:childTnLst>
                                    <p:set>
                                      <p:cBhvr>
                                        <p:cTn id="52" dur="1" fill="hold">
                                          <p:stCondLst>
                                            <p:cond delay="0"/>
                                          </p:stCondLst>
                                        </p:cTn>
                                        <p:tgtEl>
                                          <p:spTgt spid="1049381"/>
                                        </p:tgtEl>
                                        <p:attrNameLst>
                                          <p:attrName>style.visibility</p:attrName>
                                        </p:attrNameLst>
                                      </p:cBhvr>
                                      <p:to>
                                        <p:strVal val="visible"/>
                                      </p:to>
                                    </p:set>
                                    <p:anim calcmode="lin" valueType="num">
                                      <p:cBhvr>
                                        <p:cTn id="53" dur="300" fill="hold"/>
                                        <p:tgtEl>
                                          <p:spTgt spid="1049381"/>
                                        </p:tgtEl>
                                        <p:attrNameLst>
                                          <p:attrName>ppt_x</p:attrName>
                                        </p:attrNameLst>
                                      </p:cBhvr>
                                      <p:tavLst>
                                        <p:tav tm="100000">
                                          <p:val>
                                            <p:strVal val="#ppt_x"/>
                                          </p:val>
                                        </p:tav>
                                        <p:tav tm="100000">
                                          <p:val>
                                            <p:strVal val="#ppt_x"/>
                                          </p:val>
                                        </p:tav>
                                      </p:tavLst>
                                    </p:anim>
                                    <p:anim calcmode="lin" valueType="num">
                                      <p:cBhvr>
                                        <p:cTn id="54" dur="300" fill="hold"/>
                                        <p:tgtEl>
                                          <p:spTgt spid="1049381"/>
                                        </p:tgtEl>
                                        <p:attrNameLst>
                                          <p:attrName>ppt_y</p:attrName>
                                        </p:attrNameLst>
                                      </p:cBhvr>
                                      <p:tavLst>
                                        <p:tav tm="10000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1049385"/>
                                        </p:tgtEl>
                                        <p:attrNameLst>
                                          <p:attrName>style.visibility</p:attrName>
                                        </p:attrNameLst>
                                      </p:cBhvr>
                                      <p:to>
                                        <p:strVal val="visible"/>
                                      </p:to>
                                    </p:set>
                                    <p:animEffect transition="in" filter="blinds(horizontal)">
                                      <p:cBhvr>
                                        <p:cTn id="59" dur="500"/>
                                        <p:tgtEl>
                                          <p:spTgt spid="1049385"/>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1049387"/>
                                        </p:tgtEl>
                                        <p:attrNameLst>
                                          <p:attrName>style.visibility</p:attrName>
                                        </p:attrNameLst>
                                      </p:cBhvr>
                                      <p:to>
                                        <p:strVal val="visible"/>
                                      </p:to>
                                    </p:set>
                                    <p:anim calcmode="lin" valueType="num">
                                      <p:cBhvr>
                                        <p:cTn id="64" dur="500" fill="hold"/>
                                        <p:tgtEl>
                                          <p:spTgt spid="1049387"/>
                                        </p:tgtEl>
                                        <p:attrNameLst>
                                          <p:attrName>ppt_x</p:attrName>
                                        </p:attrNameLst>
                                      </p:cBhvr>
                                      <p:tavLst>
                                        <p:tav tm="100000">
                                          <p:val>
                                            <p:strVal val="1+#ppt_w/2"/>
                                          </p:val>
                                        </p:tav>
                                        <p:tav tm="100000">
                                          <p:val>
                                            <p:strVal val="#ppt_x"/>
                                          </p:val>
                                        </p:tav>
                                      </p:tavLst>
                                    </p:anim>
                                    <p:anim calcmode="lin" valueType="num">
                                      <p:cBhvr>
                                        <p:cTn id="65" dur="500" fill="hold"/>
                                        <p:tgtEl>
                                          <p:spTgt spid="1049387"/>
                                        </p:tgtEl>
                                        <p:attrNameLst>
                                          <p:attrName>ppt_y</p:attrName>
                                        </p:attrNameLst>
                                      </p:cBhvr>
                                      <p:tavLst>
                                        <p:tav tm="10000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90" y="6465803"/>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3" name="文本框 2"/>
          <p:cNvSpPr txBox="1"/>
          <p:nvPr>
            <p:custDataLst>
              <p:tags r:id="rId1"/>
            </p:custDataLst>
          </p:nvPr>
        </p:nvSpPr>
        <p:spPr>
          <a:xfrm>
            <a:off x="448945" y="652780"/>
            <a:ext cx="11492230" cy="1033780"/>
          </a:xfrm>
          <a:prstGeom prst="rect">
            <a:avLst/>
          </a:prstGeom>
          <a:noFill/>
          <a:ln w="12700" cmpd="sng">
            <a:noFill/>
            <a:prstDash val="solid"/>
          </a:ln>
          <a:extLst>
            <a:ext uri="{909E8E84-426E-40DD-AFC4-6F175D3DCCD1}">
              <a14:hiddenFill xmlns:a14="http://schemas.microsoft.com/office/drawing/2010/main">
                <a:solidFill>
                  <a:schemeClr val="accent6">
                    <a:lumMod val="20000"/>
                    <a:lumOff val="80000"/>
                  </a:schemeClr>
                </a:solidFill>
              </a14:hiddenFill>
            </a:ext>
          </a:extLst>
        </p:spPr>
        <p:txBody>
          <a:bodyPr wrap="square">
            <a:noAutofit/>
          </a:bodyPr>
          <a:p>
            <a:pPr indent="0">
              <a:lnSpc>
                <a:spcPct val="100000"/>
              </a:lnSpc>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4.</a:t>
            </a:r>
            <a:r>
              <a:rPr lang="zh-CN" sz="3200" b="1">
                <a:latin typeface="宋体" panose="02010600030101010101" pitchFamily="2" charset="-122"/>
                <a:ea typeface="宋体" panose="02010600030101010101" pitchFamily="2" charset="-122"/>
                <a:cs typeface="楷体" panose="02010609060101010101" pitchFamily="49" charset="-122"/>
                <a:sym typeface="+mn-ea"/>
              </a:rPr>
              <a:t>细读第</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11—23</a:t>
            </a:r>
            <a:r>
              <a:rPr lang="zh-CN" altLang="en-US" sz="3200" b="1">
                <a:latin typeface="宋体" panose="02010600030101010101" pitchFamily="2" charset="-122"/>
                <a:ea typeface="宋体" panose="02010600030101010101" pitchFamily="2" charset="-122"/>
                <a:cs typeface="楷体" panose="02010609060101010101" pitchFamily="49" charset="-122"/>
                <a:sym typeface="+mn-ea"/>
              </a:rPr>
              <a:t>段</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宋体" panose="02010600030101010101" pitchFamily="2" charset="-122"/>
                <a:ea typeface="宋体" panose="02010600030101010101" pitchFamily="2" charset="-122"/>
                <a:cs typeface="楷体" panose="02010609060101010101" pitchFamily="49" charset="-122"/>
                <a:sym typeface="+mn-ea"/>
              </a:rPr>
              <a:t>作者选取了和藤野先生交往中的哪几件事？请结合具体词句谈谈</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宋体" panose="02010600030101010101" pitchFamily="2" charset="-122"/>
                <a:ea typeface="宋体" panose="02010600030101010101" pitchFamily="2" charset="-122"/>
                <a:cs typeface="楷体" panose="02010609060101010101" pitchFamily="49" charset="-122"/>
                <a:sym typeface="+mn-ea"/>
              </a:rPr>
              <a:t>藤野先生有着怎样的性格。</a:t>
            </a:r>
            <a:endParaRPr lang="zh-CN" sz="3200" b="1">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23" name="文本框 22"/>
          <p:cNvSpPr txBox="1"/>
          <p:nvPr/>
        </p:nvSpPr>
        <p:spPr>
          <a:xfrm>
            <a:off x="629285" y="1773555"/>
            <a:ext cx="10673715" cy="2553335"/>
          </a:xfrm>
          <a:prstGeom prst="rect">
            <a:avLst/>
          </a:prstGeom>
          <a:noFill/>
        </p:spPr>
        <p:txBody>
          <a:bodyPr wrap="square" rtlCol="0" anchor="t">
            <a:spAutoFit/>
          </a:bodyPr>
          <a:p>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①</a:t>
            </a:r>
            <a:r>
              <a:rPr lang="zh-CN" sz="3200" b="1">
                <a:latin typeface="楷体" panose="02010609060101010101" pitchFamily="49" charset="-122"/>
                <a:ea typeface="楷体" panose="02010609060101010101" pitchFamily="49" charset="-122"/>
                <a:cs typeface="楷体" panose="02010609060101010101" pitchFamily="49" charset="-122"/>
                <a:sym typeface="+mn-ea"/>
              </a:rPr>
              <a:t>语言：</a:t>
            </a:r>
            <a:r>
              <a:rPr lang="zh-CN" sz="3200" b="1">
                <a:latin typeface="SimSun-ExtB" panose="02010609060101010101" charset="-122"/>
                <a:ea typeface="SimSun-ExtB" panose="02010609060101010101" charset="-122"/>
                <a:cs typeface="楷体" panose="02010609060101010101" pitchFamily="49" charset="-122"/>
                <a:sym typeface="+mn-ea"/>
              </a:rPr>
              <a:t>“我的讲义</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SimSun-ExtB" panose="02010609060101010101" charset="-122"/>
                <a:ea typeface="SimSun-ExtB" panose="02010609060101010101" charset="-122"/>
                <a:cs typeface="楷体" panose="02010609060101010101" pitchFamily="49" charset="-122"/>
                <a:sym typeface="+mn-ea"/>
              </a:rPr>
              <a:t>你能抄下来么？</a:t>
            </a:r>
            <a:r>
              <a:rPr lang="en-US" altLang="zh-CN" sz="3200" b="1">
                <a:latin typeface="SimSun-ExtB" panose="02010609060101010101" charset="-122"/>
                <a:ea typeface="SimSun-ExtB" panose="02010609060101010101" charset="-122"/>
                <a:cs typeface="楷体" panose="02010609060101010101" pitchFamily="49" charset="-122"/>
                <a:sym typeface="+mn-ea"/>
              </a:rPr>
              <a:t>”“拿来我看！”</a:t>
            </a:r>
            <a:endPar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endParaRPr lang="en-US" altLang="zh-CN" sz="3200" b="1">
              <a:solidFill>
                <a:schemeClr val="tx1"/>
              </a:solidFill>
              <a:latin typeface="SimSun-ExtB" panose="02010609060101010101" charset="-122"/>
              <a:ea typeface="SimSun-ExtB" panose="02010609060101010101" charset="-122"/>
              <a:cs typeface="楷体" panose="02010609060101010101" pitchFamily="49" charset="-122"/>
              <a:sym typeface="+mn-ea"/>
            </a:endParaRPr>
          </a:p>
          <a:p>
            <a:endParaRPr lang="en-US" altLang="zh-CN" sz="3200" b="1">
              <a:solidFill>
                <a:schemeClr val="tx1"/>
              </a:solidFill>
              <a:latin typeface="SimSun-ExtB" panose="02010609060101010101" charset="-122"/>
              <a:ea typeface="SimSun-ExtB" panose="02010609060101010101" charset="-122"/>
              <a:cs typeface="楷体" panose="02010609060101010101" pitchFamily="49" charset="-122"/>
              <a:sym typeface="+mn-ea"/>
            </a:endParaRPr>
          </a:p>
          <a:p>
            <a:r>
              <a:rPr lang="en-US" altLang="zh-CN" sz="3200" b="1">
                <a:solidFill>
                  <a:schemeClr val="tx1"/>
                </a:solidFill>
                <a:latin typeface="SimSun-ExtB" panose="02010609060101010101" charset="-122"/>
                <a:ea typeface="SimSun-ExtB" panose="02010609060101010101" charset="-122"/>
                <a:cs typeface="楷体" panose="02010609060101010101" pitchFamily="49" charset="-122"/>
                <a:sym typeface="+mn-ea"/>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我的讲义已经从头到末</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都用红笔</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添改</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过了</a:t>
            </a:r>
            <a:r>
              <a:rPr lang="en-US"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solidFill>
                  <a:srgbClr val="000000"/>
                </a:solidFill>
                <a:latin typeface="楷体" panose="02010609060101010101" pitchFamily="49" charset="-122"/>
                <a:ea typeface="楷体" panose="02010609060101010101" pitchFamily="49" charset="-122"/>
                <a:cs typeface="+mn-ea"/>
                <a:sym typeface="宋体" panose="02010600030101010101" pitchFamily="2" charset="-122"/>
              </a:rPr>
              <a:t>中的</a:t>
            </a:r>
            <a:r>
              <a:rPr lang="en-US" altLang="zh-CN" sz="3200" b="1">
                <a:latin typeface="SimSun-ExtB" panose="02010609060101010101" charset="-122"/>
                <a:ea typeface="SimSun-ExtB" panose="02010609060101010101" charset="-122"/>
                <a:cs typeface="楷体" panose="02010609060101010101" pitchFamily="49" charset="-122"/>
                <a:sym typeface="+mn-ea"/>
              </a:rPr>
              <a:t>“</a:t>
            </a:r>
            <a:r>
              <a:rPr lang="zh-CN" sz="3200" b="1">
                <a:latin typeface="楷体" panose="02010609060101010101" pitchFamily="49" charset="-122"/>
                <a:ea typeface="楷体" panose="02010609060101010101" pitchFamily="49" charset="-122"/>
                <a:cs typeface="楷体" panose="02010609060101010101" pitchFamily="49" charset="-122"/>
                <a:sym typeface="+mn-ea"/>
              </a:rPr>
              <a:t>添改</a:t>
            </a:r>
            <a:r>
              <a:rPr lang="en-US"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solidFill>
                  <a:srgbClr val="000000"/>
                </a:solidFill>
                <a:latin typeface="楷体" panose="02010609060101010101" pitchFamily="49" charset="-122"/>
                <a:ea typeface="楷体" panose="02010609060101010101" pitchFamily="49" charset="-122"/>
                <a:cs typeface="+mn-ea"/>
                <a:sym typeface="宋体" panose="02010600030101010101" pitchFamily="2" charset="-122"/>
              </a:rPr>
              <a:t>能不能</a:t>
            </a:r>
            <a:r>
              <a:rPr lang="zh-CN" sz="3200" b="1">
                <a:latin typeface="楷体" panose="02010609060101010101" pitchFamily="49" charset="-122"/>
                <a:ea typeface="楷体" panose="02010609060101010101" pitchFamily="49" charset="-122"/>
                <a:cs typeface="楷体" panose="02010609060101010101" pitchFamily="49" charset="-122"/>
                <a:sym typeface="+mn-ea"/>
              </a:rPr>
              <a:t>改为</a:t>
            </a:r>
            <a:r>
              <a:rPr lang="en-US" altLang="zh-CN" sz="3200" b="1">
                <a:latin typeface="SimSun-ExtB" panose="02010609060101010101" charset="-122"/>
                <a:ea typeface="SimSun-ExtB" panose="02010609060101010101" charset="-122"/>
                <a:cs typeface="楷体" panose="02010609060101010101" pitchFamily="49" charset="-122"/>
                <a:sym typeface="+mn-ea"/>
              </a:rPr>
              <a:t>“</a:t>
            </a:r>
            <a:r>
              <a:rPr lang="zh-CN" sz="3200" b="1">
                <a:latin typeface="楷体" panose="02010609060101010101" pitchFamily="49" charset="-122"/>
                <a:ea typeface="楷体" panose="02010609060101010101" pitchFamily="49" charset="-122"/>
                <a:cs typeface="楷体" panose="02010609060101010101" pitchFamily="49" charset="-122"/>
                <a:sym typeface="+mn-ea"/>
              </a:rPr>
              <a:t>修改</a:t>
            </a:r>
            <a:r>
              <a:rPr lang="en-US"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solidFill>
                  <a:srgbClr val="000000"/>
                </a:solidFill>
                <a:latin typeface="楷体" panose="02010609060101010101" pitchFamily="49" charset="-122"/>
                <a:ea typeface="楷体" panose="02010609060101010101" pitchFamily="49" charset="-122"/>
                <a:cs typeface="+mn-ea"/>
                <a:sym typeface="宋体" panose="02010600030101010101" pitchFamily="2" charset="-122"/>
              </a:rPr>
              <a:t>或</a:t>
            </a:r>
            <a:r>
              <a:rPr lang="en-US" altLang="zh-CN" sz="3200" b="1">
                <a:latin typeface="SimSun-ExtB" panose="02010609060101010101" charset="-122"/>
                <a:ea typeface="SimSun-ExtB" panose="02010609060101010101" charset="-122"/>
                <a:cs typeface="楷体" panose="02010609060101010101" pitchFamily="49" charset="-122"/>
                <a:sym typeface="+mn-ea"/>
              </a:rPr>
              <a:t>“</a:t>
            </a:r>
            <a:r>
              <a:rPr lang="zh-CN" sz="3200" b="1">
                <a:latin typeface="楷体" panose="02010609060101010101" pitchFamily="49" charset="-122"/>
                <a:ea typeface="楷体" panose="02010609060101010101" pitchFamily="49" charset="-122"/>
                <a:cs typeface="楷体" panose="02010609060101010101" pitchFamily="49" charset="-122"/>
                <a:sym typeface="+mn-ea"/>
              </a:rPr>
              <a:t>订正</a:t>
            </a:r>
            <a:r>
              <a:rPr lang="en-US"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4" name="文本框 23"/>
          <p:cNvSpPr txBox="1"/>
          <p:nvPr/>
        </p:nvSpPr>
        <p:spPr>
          <a:xfrm>
            <a:off x="808355" y="4324350"/>
            <a:ext cx="11002645" cy="1568450"/>
          </a:xfrm>
          <a:prstGeom prst="rect">
            <a:avLst/>
          </a:prstGeom>
          <a:noFill/>
        </p:spPr>
        <p:txBody>
          <a:bodyPr wrap="square" rtlCol="0" anchor="t">
            <a:spAutoFit/>
          </a:bodyPr>
          <a:p>
            <a:pPr indent="0">
              <a:lnSpc>
                <a:spcPct val="100000"/>
              </a:lnSpc>
            </a:pPr>
            <a:r>
              <a:rPr lang="zh-CN" altLang="en-US" sz="3200" b="1">
                <a:solidFill>
                  <a:srgbClr val="2618DA"/>
                </a:solidFill>
                <a:latin typeface="SimSun-ExtB" panose="02010609060101010101" charset="-122"/>
                <a:ea typeface="SimSun-ExtB" panose="02010609060101010101" charset="-122"/>
                <a:cs typeface="楷体" panose="02010609060101010101" pitchFamily="49" charset="-122"/>
                <a:sym typeface="+mn-ea"/>
              </a:rPr>
              <a:t>不能。</a:t>
            </a:r>
            <a:r>
              <a:rPr lang="en-US" altLang="zh-CN" sz="3200" b="1">
                <a:solidFill>
                  <a:srgbClr val="FF0000"/>
                </a:solidFill>
                <a:latin typeface="SimSun-ExtB" panose="02010609060101010101" charset="-122"/>
                <a:ea typeface="SimSun-ExtB" panose="02010609060101010101" charset="-122"/>
                <a:cs typeface="楷体" panose="02010609060101010101" pitchFamily="49" charset="-122"/>
                <a:sym typeface="+mn-ea"/>
              </a:rPr>
              <a:t>“</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添改</a:t>
            </a:r>
            <a:r>
              <a:rPr lang="en-US" altLang="zh-CN" sz="3200" b="1" dirty="0">
                <a:solidFill>
                  <a:srgbClr val="FF0000"/>
                </a:solidFill>
                <a:latin typeface="Arial" panose="020B0604020202020204" pitchFamily="34" charset="0"/>
                <a:cs typeface="+mn-ea"/>
                <a:sym typeface="宋体" panose="02010600030101010101" pitchFamily="2" charset="-122"/>
              </a:rPr>
              <a:t>”</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即增加和订正</a:t>
            </a:r>
            <a:r>
              <a:rPr lang="zh-CN" sz="3200" b="1">
                <a:solidFill>
                  <a:srgbClr val="2618DA"/>
                </a:solidFill>
                <a:latin typeface="宋体" panose="02010600030101010101" pitchFamily="2" charset="-122"/>
                <a:ea typeface="宋体" panose="02010600030101010101" pitchFamily="2" charset="-122"/>
                <a:cs typeface="楷体" panose="02010609060101010101" pitchFamily="49" charset="-122"/>
                <a:sym typeface="+mn-ea"/>
              </a:rPr>
              <a:t>。如果说增加讲义中脱漏的地方还是一位医学老师的职责的话</a:t>
            </a:r>
            <a:r>
              <a:rPr lang="zh-CN" altLang="zh-CN" sz="3200" b="1" dirty="0">
                <a:solidFill>
                  <a:srgbClr val="2618DA"/>
                </a:solidFill>
                <a:latin typeface="Arial" panose="020B0604020202020204" pitchFamily="34" charset="0"/>
                <a:cs typeface="+mn-ea"/>
                <a:sym typeface="宋体" panose="02010600030101010101" pitchFamily="2" charset="-122"/>
              </a:rPr>
              <a:t>,</a:t>
            </a:r>
            <a:r>
              <a:rPr lang="zh-CN" altLang="zh-CN" sz="3200" b="1" dirty="0">
                <a:solidFill>
                  <a:srgbClr val="2618DA"/>
                </a:solidFill>
                <a:latin typeface="宋体" panose="02010600030101010101" pitchFamily="2" charset="-122"/>
                <a:ea typeface="宋体" panose="02010600030101010101" pitchFamily="2" charset="-122"/>
                <a:cs typeface="+mn-ea"/>
                <a:sym typeface="宋体" panose="02010600030101010101" pitchFamily="2" charset="-122"/>
              </a:rPr>
              <a:t>订正</a:t>
            </a:r>
            <a:r>
              <a:rPr sz="3200" b="1">
                <a:solidFill>
                  <a:srgbClr val="2618DA"/>
                </a:solidFill>
                <a:latin typeface="宋体" panose="02010600030101010101" pitchFamily="2" charset="-122"/>
                <a:ea typeface="宋体" panose="02010600030101010101" pitchFamily="2" charset="-122"/>
                <a:cs typeface="楷体" panose="02010609060101010101" pitchFamily="49" charset="-122"/>
                <a:sym typeface="+mn-ea"/>
              </a:rPr>
              <a:t>文法的错误</a:t>
            </a:r>
            <a:r>
              <a:rPr lang="zh-CN" sz="3200" b="1">
                <a:solidFill>
                  <a:srgbClr val="2618DA"/>
                </a:solidFill>
                <a:latin typeface="宋体" panose="02010600030101010101" pitchFamily="2" charset="-122"/>
                <a:ea typeface="宋体" panose="02010600030101010101" pitchFamily="2" charset="-122"/>
                <a:cs typeface="楷体" panose="02010609060101010101" pitchFamily="49" charset="-122"/>
                <a:sym typeface="+mn-ea"/>
              </a:rPr>
              <a:t>就不是他的份内的事</a:t>
            </a:r>
            <a:r>
              <a:rPr sz="32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表现先生的认真负责</a:t>
            </a:r>
            <a:r>
              <a:rPr lang="en-US" altLang="zh-CN" sz="3200">
                <a:effectLst/>
                <a:latin typeface="方正楷体_GBK" charset="0"/>
                <a:ea typeface="微软雅黑" panose="020B0503020204020204" charset="-122"/>
                <a:sym typeface="微软雅黑" panose="020B0503020204020204" charset="-122"/>
              </a:rPr>
              <a:t>(</a:t>
            </a:r>
            <a:r>
              <a:rPr lang="zh-CN" altLang="en-US" sz="3200" b="1" dirty="0">
                <a:solidFill>
                  <a:srgbClr val="FF0000"/>
                </a:solidFill>
                <a:uFillTx/>
                <a:latin typeface="楷体" panose="02010609060101010101" pitchFamily="49" charset="-122"/>
                <a:ea typeface="楷体" panose="02010609060101010101" pitchFamily="49" charset="-122"/>
                <a:sym typeface="+mn-ea"/>
              </a:rPr>
              <a:t>一丝不苟</a:t>
            </a:r>
            <a:r>
              <a:rPr lang="en-US" altLang="zh-CN" sz="3200">
                <a:effectLst/>
                <a:latin typeface="方正楷体_GBK" charset="0"/>
                <a:ea typeface="微软雅黑" panose="020B0503020204020204" charset="-122"/>
                <a:sym typeface="微软雅黑" panose="020B0503020204020204" charset="-122"/>
              </a:rPr>
              <a:t>)</a:t>
            </a:r>
            <a:r>
              <a:rPr lang="zh-CN" altLang="en-US"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32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custDataLst>
              <p:tags r:id="rId2"/>
            </p:custDataLst>
          </p:nvPr>
        </p:nvSpPr>
        <p:spPr>
          <a:xfrm>
            <a:off x="808355" y="2272030"/>
            <a:ext cx="10888980" cy="1076325"/>
          </a:xfrm>
          <a:prstGeom prst="rect">
            <a:avLst/>
          </a:prstGeom>
          <a:noFill/>
          <a:ln w="9525">
            <a:noFill/>
          </a:ln>
        </p:spPr>
        <p:txBody>
          <a:bodyPr wrap="square" anchor="t" anchorCtr="0">
            <a:spAutoFit/>
          </a:bodyPr>
          <a:p>
            <a:pPr>
              <a:lnSpc>
                <a:spcPct val="100000"/>
              </a:lnSpc>
            </a:pPr>
            <a:r>
              <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语言描写</a:t>
            </a:r>
            <a:r>
              <a:rPr lang="zh-CN" altLang="en-US"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a:t>
            </a:r>
            <a:r>
              <a:rPr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感叹句</a:t>
            </a:r>
            <a:r>
              <a:rPr lang="zh-CN" altLang="zh-CN" sz="3200" b="1" dirty="0">
                <a:solidFill>
                  <a:srgbClr val="2618DA"/>
                </a:solidFill>
                <a:latin typeface="Arial" panose="020B0604020202020204" pitchFamily="34" charset="0"/>
                <a:cs typeface="+mn-ea"/>
                <a:sym typeface="宋体" panose="02010600030101010101" pitchFamily="2" charset="-122"/>
              </a:rPr>
              <a:t>,</a:t>
            </a:r>
            <a:r>
              <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更能表现</a:t>
            </a:r>
            <a:r>
              <a:rPr lang="zh-CN" altLang="en-US" sz="3200" b="1" dirty="0">
                <a:solidFill>
                  <a:srgbClr val="2618DA"/>
                </a:solidFill>
                <a:latin typeface="楷体" panose="02010609060101010101" pitchFamily="49" charset="-122"/>
                <a:ea typeface="楷体" panose="02010609060101010101" pitchFamily="49" charset="-122"/>
                <a:sym typeface="宋体" panose="02010600030101010101" pitchFamily="2" charset="-122"/>
              </a:rPr>
              <a:t>先生的</a:t>
            </a:r>
            <a:r>
              <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认真负责</a:t>
            </a:r>
            <a:r>
              <a:rPr lang="zh-CN" altLang="zh-CN" sz="3200" b="1" dirty="0">
                <a:solidFill>
                  <a:srgbClr val="2618DA"/>
                </a:solidFill>
                <a:latin typeface="Arial" panose="020B0604020202020204" pitchFamily="34" charset="0"/>
                <a:cs typeface="+mn-ea"/>
                <a:sym typeface="宋体" panose="02010600030101010101" pitchFamily="2" charset="-122"/>
              </a:rPr>
              <a:t>,</a:t>
            </a:r>
            <a:r>
              <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关爱学生</a:t>
            </a:r>
            <a:r>
              <a:rPr lang="zh-CN" altLang="zh-CN" sz="3200" b="1" dirty="0">
                <a:solidFill>
                  <a:srgbClr val="2618DA"/>
                </a:solidFill>
                <a:latin typeface="Arial" panose="020B0604020202020204" pitchFamily="34" charset="0"/>
                <a:cs typeface="+mn-ea"/>
                <a:sym typeface="宋体" panose="02010600030101010101" pitchFamily="2" charset="-122"/>
              </a:rPr>
              <a:t>,</a:t>
            </a:r>
            <a:r>
              <a:rPr lang="zh-CN" altLang="en-US"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严格要求学生</a:t>
            </a:r>
            <a:r>
              <a:rPr lang="zh-CN" altLang="en-US"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3200" b="1" dirty="0">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ppt_x"/>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1174115" y="713740"/>
            <a:ext cx="10673715" cy="3046095"/>
          </a:xfrm>
          <a:prstGeom prst="rect">
            <a:avLst/>
          </a:prstGeom>
          <a:noFill/>
        </p:spPr>
        <p:txBody>
          <a:bodyPr wrap="square" rtlCol="0" anchor="t">
            <a:spAutoFit/>
          </a:bodyPr>
          <a:p>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②</a:t>
            </a:r>
            <a:r>
              <a:rPr lang="zh-CN" sz="3200" b="1">
                <a:solidFill>
                  <a:schemeClr val="tx1"/>
                </a:solidFill>
                <a:latin typeface="宋体" panose="02010600030101010101" pitchFamily="2" charset="-122"/>
                <a:ea typeface="宋体" panose="02010600030101010101" pitchFamily="2" charset="-122"/>
                <a:cs typeface="楷体" panose="02010609060101010101" pitchFamily="49" charset="-122"/>
                <a:sym typeface="+mn-ea"/>
              </a:rPr>
              <a:t>请你为下面</a:t>
            </a:r>
            <a:r>
              <a:rPr lang="zh-CN" sz="3200" b="1">
                <a:latin typeface="宋体" panose="02010600030101010101" pitchFamily="2" charset="-122"/>
                <a:ea typeface="宋体" panose="02010600030101010101" pitchFamily="2" charset="-122"/>
              </a:rPr>
              <a:t>这句话提供朗读表演的建议。</a:t>
            </a:r>
            <a:endParaRPr lang="zh-CN" sz="3200" b="1"/>
          </a:p>
          <a:p>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语言：</a:t>
            </a:r>
            <a:r>
              <a:rPr lang="zh-CN" sz="3200" b="1">
                <a:solidFill>
                  <a:schemeClr val="tx1"/>
                </a:solidFill>
                <a:latin typeface="SimSun-ExtB" panose="02010609060101010101" charset="-122"/>
                <a:ea typeface="SimSun-ExtB" panose="02010609060101010101" charset="-122"/>
                <a:cs typeface="楷体" panose="02010609060101010101" pitchFamily="49" charset="-122"/>
                <a:sym typeface="+mn-ea"/>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你看</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你将这条血管移了一点位置了。──自然</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这样一移</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的确比较的好看些</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然而解剖图不是美术</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实物是那么样的</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我们没法改换它。现在我给你改好了</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以后你要全照着黑板上那样的画。</a:t>
            </a:r>
            <a:r>
              <a:rPr lang="zh-CN" sz="3200" b="1">
                <a:solidFill>
                  <a:schemeClr val="tx1"/>
                </a:solidFill>
                <a:latin typeface="SimSun-ExtB" panose="02010609060101010101" charset="-122"/>
                <a:ea typeface="SimSun-ExtB" panose="02010609060101010101" charset="-122"/>
                <a:cs typeface="楷体" panose="02010609060101010101" pitchFamily="49" charset="-122"/>
                <a:sym typeface="+mn-ea"/>
              </a:rPr>
              <a:t>”</a:t>
            </a:r>
            <a:endParaRPr lang="zh-CN" sz="3200" b="1">
              <a:solidFill>
                <a:schemeClr val="tx1"/>
              </a:solidFill>
              <a:latin typeface="SimSun-ExtB" panose="02010609060101010101" charset="-122"/>
              <a:ea typeface="SimSun-ExtB" panose="02010609060101010101" charset="-122"/>
              <a:cs typeface="楷体" panose="02010609060101010101" pitchFamily="49" charset="-122"/>
              <a:sym typeface="+mn-ea"/>
            </a:endParaRPr>
          </a:p>
          <a:p>
            <a:r>
              <a:rPr lang="zh-CN" sz="3200" b="1">
                <a:solidFill>
                  <a:schemeClr val="tx1"/>
                </a:solidFill>
                <a:latin typeface="SimSun-ExtB" panose="02010609060101010101" charset="-122"/>
                <a:ea typeface="SimSun-ExtB" panose="02010609060101010101" charset="-122"/>
                <a:cs typeface="楷体" panose="02010609060101010101" pitchFamily="49" charset="-122"/>
                <a:sym typeface="+mn-ea"/>
              </a:rPr>
              <a:t>建议：</a:t>
            </a:r>
            <a:endParaRPr lang="zh-CN" sz="3200" b="1">
              <a:solidFill>
                <a:schemeClr val="tx1"/>
              </a:solidFill>
              <a:latin typeface="SimSun-ExtB" panose="02010609060101010101" charset="-122"/>
              <a:ea typeface="SimSun-ExtB" panose="02010609060101010101" charset="-122"/>
              <a:cs typeface="楷体" panose="02010609060101010101" pitchFamily="49" charset="-122"/>
              <a:sym typeface="+mn-ea"/>
            </a:endParaRPr>
          </a:p>
        </p:txBody>
      </p:sp>
      <p:sp>
        <p:nvSpPr>
          <p:cNvPr id="11" name="文本框 10"/>
          <p:cNvSpPr txBox="1"/>
          <p:nvPr/>
        </p:nvSpPr>
        <p:spPr>
          <a:xfrm>
            <a:off x="1194435" y="3150870"/>
            <a:ext cx="10427335" cy="3046095"/>
          </a:xfrm>
          <a:prstGeom prst="rect">
            <a:avLst/>
          </a:prstGeom>
          <a:noFill/>
        </p:spPr>
        <p:txBody>
          <a:bodyPr wrap="square" rtlCol="0" anchor="t">
            <a:spAutoFit/>
          </a:bodyPr>
          <a:p>
            <a:r>
              <a:rPr lang="en-US" altLang="zh-CN" sz="3200" b="1">
                <a:solidFill>
                  <a:srgbClr val="2618DA"/>
                </a:solidFill>
                <a:latin typeface="SimSun-ExtB" panose="02010609060101010101" charset="-122"/>
                <a:ea typeface="SimSun-ExtB" panose="02010609060101010101" charset="-122"/>
                <a:cs typeface="SimSun-ExtB" panose="02010609060101010101" charset="-122"/>
              </a:rPr>
              <a:t>     </a:t>
            </a:r>
            <a:r>
              <a:rPr lang="zh-CN" altLang="en-US" sz="3200" b="1">
                <a:solidFill>
                  <a:srgbClr val="2618DA"/>
                </a:solidFill>
                <a:latin typeface="SimSun-ExtB" panose="02010609060101010101" charset="-122"/>
                <a:ea typeface="SimSun-ExtB" panose="02010609060101010101" charset="-122"/>
                <a:cs typeface="SimSun-ExtB" panose="02010609060101010101" charset="-122"/>
              </a:rPr>
              <a:t>因为鲁迅所画的解剖图把血管“移了一点位置”,藤野先生就主动、和蔼地给鲁迅指出错误</a:t>
            </a:r>
            <a:r>
              <a:rPr lang="zh-CN" altLang="zh-CN" sz="3200" b="1" dirty="0">
                <a:solidFill>
                  <a:srgbClr val="2618DA"/>
                </a:solidFill>
                <a:latin typeface="Arial" panose="020B0604020202020204" pitchFamily="34" charset="0"/>
                <a:cs typeface="+mn-ea"/>
                <a:sym typeface="宋体" panose="02010600030101010101" pitchFamily="2" charset="-122"/>
              </a:rPr>
              <a:t>,</a:t>
            </a:r>
            <a:r>
              <a:rPr lang="zh-CN" altLang="en-US" sz="3200" b="1">
                <a:solidFill>
                  <a:srgbClr val="2618DA"/>
                </a:solidFill>
                <a:latin typeface="SimSun-ExtB" panose="02010609060101010101" charset="-122"/>
                <a:ea typeface="SimSun-ExtB" panose="02010609060101010101" charset="-122"/>
                <a:cs typeface="SimSun-ExtB" panose="02010609060101010101" charset="-122"/>
              </a:rPr>
              <a:t>表现出他对学生既</a:t>
            </a:r>
            <a:r>
              <a:rPr lang="zh-CN" altLang="en-US" sz="3200" b="1">
                <a:solidFill>
                  <a:srgbClr val="FF0000"/>
                </a:solidFill>
                <a:latin typeface="SimSun-ExtB" panose="02010609060101010101" charset="-122"/>
                <a:ea typeface="SimSun-ExtB" panose="02010609060101010101" charset="-122"/>
                <a:cs typeface="SimSun-ExtB" panose="02010609060101010101" charset="-122"/>
              </a:rPr>
              <a:t>严格要求</a:t>
            </a:r>
            <a:r>
              <a:rPr lang="zh-CN" altLang="en-US" sz="3200" b="1">
                <a:solidFill>
                  <a:srgbClr val="2618DA"/>
                </a:solidFill>
                <a:latin typeface="SimSun-ExtB" panose="02010609060101010101" charset="-122"/>
                <a:ea typeface="SimSun-ExtB" panose="02010609060101010101" charset="-122"/>
                <a:cs typeface="SimSun-ExtB" panose="02010609060101010101" charset="-122"/>
              </a:rPr>
              <a:t>又</a:t>
            </a:r>
            <a:r>
              <a:rPr lang="zh-CN" altLang="en-US" sz="3200" b="1">
                <a:solidFill>
                  <a:srgbClr val="FF0000"/>
                </a:solidFill>
                <a:latin typeface="SimSun-ExtB" panose="02010609060101010101" charset="-122"/>
                <a:ea typeface="SimSun-ExtB" panose="02010609060101010101" charset="-122"/>
                <a:cs typeface="SimSun-ExtB" panose="02010609060101010101" charset="-122"/>
              </a:rPr>
              <a:t>耐心</a:t>
            </a:r>
            <a:r>
              <a:rPr lang="zh-CN" altLang="en-US" sz="3200" b="1">
                <a:solidFill>
                  <a:srgbClr val="2618DA"/>
                </a:solidFill>
                <a:latin typeface="SimSun-ExtB" panose="02010609060101010101" charset="-122"/>
                <a:ea typeface="SimSun-ExtB" panose="02010609060101010101" charset="-122"/>
                <a:cs typeface="SimSun-ExtB" panose="02010609060101010101" charset="-122"/>
              </a:rPr>
              <a:t>指导。朗读时</a:t>
            </a:r>
            <a:r>
              <a:rPr lang="zh-CN" altLang="zh-CN" sz="3200" b="1" dirty="0">
                <a:solidFill>
                  <a:srgbClr val="2618DA"/>
                </a:solidFill>
                <a:latin typeface="Arial" panose="020B0604020202020204" pitchFamily="34" charset="0"/>
                <a:cs typeface="+mn-ea"/>
                <a:sym typeface="宋体" panose="02010600030101010101" pitchFamily="2" charset="-122"/>
              </a:rPr>
              <a:t>,</a:t>
            </a:r>
            <a:r>
              <a:rPr lang="zh-CN" altLang="en-US" sz="3200" b="1">
                <a:solidFill>
                  <a:srgbClr val="2618DA"/>
                </a:solidFill>
                <a:latin typeface="SimSun-ExtB" panose="02010609060101010101" charset="-122"/>
                <a:ea typeface="SimSun-ExtB" panose="02010609060101010101" charset="-122"/>
                <a:cs typeface="SimSun-ExtB" panose="02010609060101010101" charset="-122"/>
              </a:rPr>
              <a:t>“你看”“自然”“的确”要读出亲切感</a:t>
            </a:r>
            <a:r>
              <a:rPr lang="zh-CN" altLang="zh-CN" sz="3200" b="1" dirty="0">
                <a:solidFill>
                  <a:srgbClr val="2618DA"/>
                </a:solidFill>
                <a:latin typeface="Arial" panose="020B0604020202020204" pitchFamily="34" charset="0"/>
                <a:cs typeface="+mn-ea"/>
                <a:sym typeface="宋体" panose="02010600030101010101" pitchFamily="2" charset="-122"/>
              </a:rPr>
              <a:t>,</a:t>
            </a:r>
            <a:r>
              <a:rPr lang="zh-CN" altLang="en-US" sz="3200" b="1">
                <a:solidFill>
                  <a:srgbClr val="2618DA"/>
                </a:solidFill>
                <a:latin typeface="SimSun-ExtB" panose="02010609060101010101" charset="-122"/>
                <a:ea typeface="SimSun-ExtB" panose="02010609060101010101" charset="-122"/>
                <a:cs typeface="SimSun-ExtB" panose="02010609060101010101" charset="-122"/>
              </a:rPr>
              <a:t>体现出先生对待学生</a:t>
            </a:r>
            <a:r>
              <a:rPr lang="zh-CN" altLang="en-US" sz="3200" b="1">
                <a:solidFill>
                  <a:srgbClr val="FF0000"/>
                </a:solidFill>
                <a:latin typeface="SimSun-ExtB" panose="02010609060101010101" charset="-122"/>
                <a:ea typeface="SimSun-ExtB" panose="02010609060101010101" charset="-122"/>
                <a:cs typeface="SimSun-ExtB" panose="02010609060101010101" charset="-122"/>
              </a:rPr>
              <a:t>亲切和善</a:t>
            </a:r>
            <a:r>
              <a:rPr lang="zh-CN" altLang="en-US" sz="3200" b="1">
                <a:solidFill>
                  <a:srgbClr val="2618DA"/>
                </a:solidFill>
                <a:latin typeface="SimSun-ExtB" panose="02010609060101010101" charset="-122"/>
                <a:ea typeface="SimSun-ExtB" panose="02010609060101010101" charset="-122"/>
                <a:cs typeface="SimSun-ExtB" panose="02010609060101010101" charset="-122"/>
              </a:rPr>
              <a:t>的态度</a:t>
            </a:r>
            <a:r>
              <a:rPr lang="zh-CN" altLang="zh-CN" sz="3200" b="1" dirty="0">
                <a:solidFill>
                  <a:srgbClr val="2618DA"/>
                </a:solidFill>
                <a:latin typeface="Arial" panose="020B0604020202020204" pitchFamily="34" charset="0"/>
                <a:cs typeface="+mn-ea"/>
                <a:sym typeface="宋体" panose="02010600030101010101" pitchFamily="2" charset="-122"/>
              </a:rPr>
              <a:t>,</a:t>
            </a:r>
            <a:r>
              <a:rPr lang="zh-CN" altLang="en-US" sz="3200" b="1">
                <a:solidFill>
                  <a:srgbClr val="2618DA"/>
                </a:solidFill>
                <a:latin typeface="SimSun-ExtB" panose="02010609060101010101" charset="-122"/>
                <a:ea typeface="SimSun-ExtB" panose="02010609060101010101" charset="-122"/>
                <a:cs typeface="SimSun-ExtB" panose="02010609060101010101" charset="-122"/>
              </a:rPr>
              <a:t>“然而”</a:t>
            </a:r>
            <a:endParaRPr lang="zh-CN" altLang="en-US" sz="3200" b="1">
              <a:solidFill>
                <a:srgbClr val="2618DA"/>
              </a:solidFill>
              <a:latin typeface="SimSun-ExtB" panose="02010609060101010101" charset="-122"/>
              <a:ea typeface="SimSun-ExtB" panose="02010609060101010101" charset="-122"/>
              <a:cs typeface="SimSun-ExtB" panose="02010609060101010101" charset="-122"/>
            </a:endParaRPr>
          </a:p>
          <a:p>
            <a:r>
              <a:rPr lang="zh-CN" altLang="en-US" sz="3200" b="1">
                <a:solidFill>
                  <a:srgbClr val="2618DA"/>
                </a:solidFill>
                <a:latin typeface="SimSun-ExtB" panose="02010609060101010101" charset="-122"/>
                <a:ea typeface="SimSun-ExtB" panose="02010609060101010101" charset="-122"/>
                <a:cs typeface="SimSun-ExtB" panose="02010609060101010101" charset="-122"/>
              </a:rPr>
              <a:t>“不是”“全照着”要注意重读或拖长</a:t>
            </a:r>
            <a:r>
              <a:rPr lang="zh-CN" altLang="zh-CN" sz="3200" b="1" dirty="0">
                <a:solidFill>
                  <a:srgbClr val="2618DA"/>
                </a:solidFill>
                <a:latin typeface="Arial" panose="020B0604020202020204" pitchFamily="34" charset="0"/>
                <a:cs typeface="+mn-ea"/>
                <a:sym typeface="宋体" panose="02010600030101010101" pitchFamily="2" charset="-122"/>
              </a:rPr>
              <a:t>,</a:t>
            </a:r>
            <a:r>
              <a:rPr lang="zh-CN" altLang="en-US" sz="3200" b="1">
                <a:solidFill>
                  <a:srgbClr val="2618DA"/>
                </a:solidFill>
                <a:latin typeface="SimSun-ExtB" panose="02010609060101010101" charset="-122"/>
                <a:ea typeface="SimSun-ExtB" panose="02010609060101010101" charset="-122"/>
                <a:cs typeface="SimSun-ExtB" panose="02010609060101010101" charset="-122"/>
              </a:rPr>
              <a:t>进行强调</a:t>
            </a:r>
            <a:r>
              <a:rPr lang="zh-CN" altLang="zh-CN" sz="3200" b="1" dirty="0">
                <a:solidFill>
                  <a:srgbClr val="2618DA"/>
                </a:solidFill>
                <a:latin typeface="Arial" panose="020B0604020202020204" pitchFamily="34" charset="0"/>
                <a:cs typeface="+mn-ea"/>
                <a:sym typeface="宋体" panose="02010600030101010101" pitchFamily="2" charset="-122"/>
              </a:rPr>
              <a:t>,</a:t>
            </a:r>
            <a:r>
              <a:rPr lang="zh-CN" altLang="en-US" sz="3200" b="1">
                <a:solidFill>
                  <a:srgbClr val="2618DA"/>
                </a:solidFill>
                <a:latin typeface="SimSun-ExtB" panose="02010609060101010101" charset="-122"/>
                <a:ea typeface="SimSun-ExtB" panose="02010609060101010101" charset="-122"/>
                <a:cs typeface="SimSun-ExtB" panose="02010609060101010101" charset="-122"/>
              </a:rPr>
              <a:t>体现出先生</a:t>
            </a:r>
            <a:r>
              <a:rPr lang="zh-CN" altLang="en-US" sz="3200" b="1">
                <a:solidFill>
                  <a:srgbClr val="FF0000"/>
                </a:solidFill>
                <a:latin typeface="SimSun-ExtB" panose="02010609060101010101" charset="-122"/>
                <a:ea typeface="SimSun-ExtB" panose="02010609060101010101" charset="-122"/>
                <a:cs typeface="SimSun-ExtB" panose="02010609060101010101" charset="-122"/>
              </a:rPr>
              <a:t>治学严谨</a:t>
            </a:r>
            <a:r>
              <a:rPr lang="en-US" altLang="zh-CN" sz="3200">
                <a:effectLst/>
                <a:latin typeface="方正楷体_GBK" charset="0"/>
                <a:ea typeface="微软雅黑" panose="020B0503020204020204" charset="-122"/>
                <a:sym typeface="微软雅黑" panose="020B0503020204020204" charset="-122"/>
              </a:rPr>
              <a:t>(</a:t>
            </a:r>
            <a:r>
              <a:rPr lang="zh-CN" altLang="en-US" sz="3200" b="1">
                <a:solidFill>
                  <a:srgbClr val="FF0000"/>
                </a:solidFill>
                <a:latin typeface="SimSun-ExtB" panose="02010609060101010101" charset="-122"/>
                <a:ea typeface="SimSun-ExtB" panose="02010609060101010101" charset="-122"/>
                <a:cs typeface="SimSun-ExtB" panose="02010609060101010101" charset="-122"/>
                <a:sym typeface="+mn-ea"/>
              </a:rPr>
              <a:t>尊重科学</a:t>
            </a:r>
            <a:r>
              <a:rPr lang="en-US" altLang="zh-CN" sz="3200">
                <a:effectLst/>
                <a:latin typeface="方正楷体_GBK" charset="0"/>
                <a:ea typeface="微软雅黑" panose="020B0503020204020204" charset="-122"/>
                <a:sym typeface="微软雅黑" panose="020B0503020204020204" charset="-122"/>
              </a:rPr>
              <a:t>)</a:t>
            </a:r>
            <a:r>
              <a:rPr lang="zh-CN" altLang="en-US" sz="3200" b="1">
                <a:solidFill>
                  <a:srgbClr val="FF0000"/>
                </a:solidFill>
                <a:latin typeface="SimSun-ExtB" panose="02010609060101010101" charset="-122"/>
                <a:ea typeface="SimSun-ExtB" panose="02010609060101010101" charset="-122"/>
                <a:cs typeface="SimSun-ExtB" panose="02010609060101010101" charset="-122"/>
              </a:rPr>
              <a:t>、循循善诱</a:t>
            </a:r>
            <a:r>
              <a:rPr lang="zh-CN" altLang="en-US" sz="3200" b="1">
                <a:solidFill>
                  <a:srgbClr val="2618DA"/>
                </a:solidFill>
                <a:latin typeface="SimSun-ExtB" panose="02010609060101010101" charset="-122"/>
                <a:ea typeface="SimSun-ExtB" panose="02010609060101010101" charset="-122"/>
                <a:cs typeface="SimSun-ExtB" panose="02010609060101010101" charset="-122"/>
              </a:rPr>
              <a:t>。</a:t>
            </a:r>
            <a:endParaRPr lang="zh-CN" altLang="en-US" sz="3200" b="1">
              <a:solidFill>
                <a:srgbClr val="2618DA"/>
              </a:solidFill>
              <a:latin typeface="SimSun-ExtB" panose="02010609060101010101" charset="-122"/>
              <a:ea typeface="SimSun-ExtB" panose="02010609060101010101" charset="-122"/>
              <a:cs typeface="SimSun-ExtB"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custDataLst>
              <p:tags r:id="rId1"/>
            </p:custDataLst>
          </p:nvPr>
        </p:nvSpPr>
        <p:spPr>
          <a:xfrm>
            <a:off x="1235710" y="1649730"/>
            <a:ext cx="10673715" cy="2520950"/>
          </a:xfrm>
          <a:prstGeom prst="rect">
            <a:avLst/>
          </a:prstGeom>
          <a:noFill/>
        </p:spPr>
        <p:txBody>
          <a:bodyPr wrap="square" rtlCol="0" anchor="t">
            <a:noAutofit/>
          </a:bodyPr>
          <a:p>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③试比较下面两句话</a:t>
            </a:r>
            <a:r>
              <a:rPr lang="zh-CN" altLang="zh-CN" sz="3200" b="1" dirty="0">
                <a:solidFill>
                  <a:srgbClr val="000000"/>
                </a:solidFill>
                <a:latin typeface="楷体" panose="02010609060101010101" pitchFamily="49" charset="-122"/>
                <a:ea typeface="楷体" panose="02010609060101010101" pitchFamily="49" charset="-122"/>
                <a:cs typeface="+mn-ea"/>
                <a:sym typeface="宋体" panose="02010600030101010101" pitchFamily="2" charset="-122"/>
              </a:rPr>
              <a:t>的表达效果</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原文：</a:t>
            </a:r>
            <a:r>
              <a:rPr lang="zh-CN" sz="3200" b="1">
                <a:solidFill>
                  <a:schemeClr val="tx1"/>
                </a:solidFill>
                <a:latin typeface="SimSun-ExtB" panose="02010609060101010101" charset="-122"/>
                <a:ea typeface="SimSun-ExtB" panose="02010609060101010101" charset="-122"/>
                <a:cs typeface="楷体" panose="02010609060101010101" pitchFamily="49" charset="-122"/>
                <a:sym typeface="+mn-ea"/>
              </a:rPr>
              <a:t>“</a:t>
            </a:r>
            <a:r>
              <a:rPr lang="zh-CN" sz="3200" b="1">
                <a:latin typeface="楷体" panose="02010609060101010101" pitchFamily="49" charset="-122"/>
                <a:ea typeface="楷体" panose="02010609060101010101" pitchFamily="49" charset="-122"/>
              </a:rPr>
              <a:t>听说中国人是很</a:t>
            </a:r>
            <a:r>
              <a:rPr lang="zh-CN" sz="3200" b="1">
                <a:solidFill>
                  <a:srgbClr val="FF0000"/>
                </a:solidFill>
                <a:latin typeface="楷体" panose="02010609060101010101" pitchFamily="49" charset="-122"/>
                <a:ea typeface="楷体" panose="02010609060101010101" pitchFamily="49" charset="-122"/>
              </a:rPr>
              <a:t>敬重</a:t>
            </a:r>
            <a:r>
              <a:rPr lang="zh-CN" sz="3200" b="1">
                <a:latin typeface="楷体" panose="02010609060101010101" pitchFamily="49" charset="-122"/>
                <a:ea typeface="楷体" panose="02010609060101010101" pitchFamily="49" charset="-122"/>
              </a:rPr>
              <a:t>鬼的</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所以很担心</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怕你不肯解剖尸体。现在</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总算</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放心了</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没有这回事</a:t>
            </a:r>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sz="3200" b="1">
                <a:solidFill>
                  <a:schemeClr val="tx1"/>
                </a:solidFill>
                <a:latin typeface="SimSun-ExtB" panose="02010609060101010101" charset="-122"/>
                <a:ea typeface="SimSun-ExtB" panose="02010609060101010101" charset="-122"/>
                <a:cs typeface="楷体" panose="02010609060101010101" pitchFamily="49" charset="-122"/>
                <a:sym typeface="+mn-ea"/>
              </a:rPr>
              <a:t>”</a:t>
            </a:r>
            <a:endParaRPr lang="zh-CN" sz="3200" b="1">
              <a:solidFill>
                <a:schemeClr val="tx1"/>
              </a:solidFill>
              <a:latin typeface="SimSun-ExtB" panose="02010609060101010101" charset="-122"/>
              <a:ea typeface="SimSun-ExtB" panose="02010609060101010101" charset="-122"/>
              <a:cs typeface="楷体" panose="02010609060101010101" pitchFamily="49" charset="-122"/>
              <a:sym typeface="+mn-ea"/>
            </a:endParaRPr>
          </a:p>
          <a:p>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改句</a:t>
            </a:r>
            <a:r>
              <a:rPr lang="zh-CN" sz="3200" b="1">
                <a:solidFill>
                  <a:schemeClr val="tx1"/>
                </a:solidFill>
                <a:latin typeface="SimSun-ExtB" panose="02010609060101010101" charset="-122"/>
                <a:ea typeface="SimSun-ExtB" panose="02010609060101010101" charset="-122"/>
                <a:cs typeface="楷体" panose="02010609060101010101" pitchFamily="49" charset="-122"/>
                <a:sym typeface="+mn-ea"/>
              </a:rPr>
              <a:t>：“</a:t>
            </a:r>
            <a:r>
              <a:rPr lang="zh-CN" sz="3200" b="1">
                <a:latin typeface="楷体" panose="02010609060101010101" pitchFamily="49" charset="-122"/>
                <a:ea typeface="楷体" panose="02010609060101010101" pitchFamily="49" charset="-122"/>
                <a:sym typeface="+mn-ea"/>
              </a:rPr>
              <a:t>听说中国人是很</a:t>
            </a:r>
            <a:r>
              <a:rPr lang="zh-CN" sz="3200" b="1">
                <a:solidFill>
                  <a:srgbClr val="FF0000"/>
                </a:solidFill>
                <a:latin typeface="楷体" panose="02010609060101010101" pitchFamily="49" charset="-122"/>
                <a:ea typeface="楷体" panose="02010609060101010101" pitchFamily="49" charset="-122"/>
                <a:sym typeface="+mn-ea"/>
              </a:rPr>
              <a:t>迷信</a:t>
            </a:r>
            <a:r>
              <a:rPr lang="zh-CN" sz="3200" b="1">
                <a:latin typeface="楷体" panose="02010609060101010101" pitchFamily="49" charset="-122"/>
                <a:ea typeface="楷体" panose="02010609060101010101" pitchFamily="49" charset="-122"/>
                <a:sym typeface="+mn-ea"/>
              </a:rPr>
              <a:t>鬼的</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楷体" panose="02010609060101010101" pitchFamily="49" charset="-122"/>
                <a:ea typeface="楷体" panose="02010609060101010101" pitchFamily="49" charset="-122"/>
                <a:sym typeface="+mn-ea"/>
              </a:rPr>
              <a:t>所以很担心</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楷体" panose="02010609060101010101" pitchFamily="49" charset="-122"/>
                <a:ea typeface="楷体" panose="02010609060101010101" pitchFamily="49" charset="-122"/>
                <a:sym typeface="+mn-ea"/>
              </a:rPr>
              <a:t>怕你不肯解剖尸体。现在放心了</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楷体" panose="02010609060101010101" pitchFamily="49" charset="-122"/>
                <a:ea typeface="楷体" panose="02010609060101010101" pitchFamily="49" charset="-122"/>
                <a:sym typeface="+mn-ea"/>
              </a:rPr>
              <a:t>没有这回事</a:t>
            </a:r>
            <a:r>
              <a:rPr lang="zh-CN" sz="3200" b="1">
                <a:solidFill>
                  <a:schemeClr val="tx1"/>
                </a:solidFill>
                <a:latin typeface="SimSun-ExtB" panose="02010609060101010101" charset="-122"/>
                <a:ea typeface="SimSun-ExtB" panose="02010609060101010101" charset="-122"/>
                <a:cs typeface="楷体" panose="02010609060101010101" pitchFamily="49" charset="-122"/>
                <a:sym typeface="+mn-ea"/>
              </a:rPr>
              <a:t>。”</a:t>
            </a:r>
            <a:endParaRPr lang="zh-CN" sz="3200" b="1">
              <a:solidFill>
                <a:schemeClr val="tx1"/>
              </a:solidFill>
              <a:latin typeface="SimSun-ExtB" panose="02010609060101010101" charset="-122"/>
              <a:ea typeface="SimSun-ExtB" panose="02010609060101010101" charset="-122"/>
              <a:cs typeface="楷体" panose="02010609060101010101" pitchFamily="49" charset="-122"/>
              <a:sym typeface="+mn-ea"/>
            </a:endParaRPr>
          </a:p>
          <a:p>
            <a:endParaRPr lang="zh-CN" sz="3200" b="1">
              <a:solidFill>
                <a:schemeClr val="tx1"/>
              </a:solidFill>
              <a:latin typeface="SimSun-ExtB" panose="02010609060101010101" charset="-122"/>
              <a:ea typeface="SimSun-ExtB" panose="02010609060101010101" charset="-122"/>
              <a:cs typeface="楷体" panose="02010609060101010101" pitchFamily="49" charset="-122"/>
              <a:sym typeface="+mn-ea"/>
            </a:endParaRPr>
          </a:p>
        </p:txBody>
      </p:sp>
      <p:sp>
        <p:nvSpPr>
          <p:cNvPr id="10" name="文本框 9"/>
          <p:cNvSpPr txBox="1"/>
          <p:nvPr/>
        </p:nvSpPr>
        <p:spPr>
          <a:xfrm>
            <a:off x="1235710" y="4240530"/>
            <a:ext cx="10407015" cy="1568450"/>
          </a:xfrm>
          <a:prstGeom prst="rect">
            <a:avLst/>
          </a:prstGeom>
          <a:noFill/>
        </p:spPr>
        <p:txBody>
          <a:bodyPr wrap="square" rtlCol="0" anchor="t">
            <a:spAutoFit/>
          </a:bodyPr>
          <a:p>
            <a:r>
              <a:rPr sz="3200" b="1">
                <a:solidFill>
                  <a:srgbClr val="2618DA"/>
                </a:solidFill>
                <a:latin typeface="SimSun-ExtB" panose="02010609060101010101" charset="-122"/>
                <a:ea typeface="SimSun-ExtB" panose="02010609060101010101" charset="-122"/>
                <a:cs typeface="SimSun-ExtB" panose="02010609060101010101" charset="-122"/>
              </a:rPr>
              <a:t>说“敬重”而不说“迷信”</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sz="3200" b="1">
                <a:solidFill>
                  <a:srgbClr val="2618DA"/>
                </a:solidFill>
                <a:latin typeface="SimSun-ExtB" panose="02010609060101010101" charset="-122"/>
                <a:ea typeface="SimSun-ExtB" panose="02010609060101010101" charset="-122"/>
                <a:cs typeface="SimSun-ExtB" panose="02010609060101010101" charset="-122"/>
              </a:rPr>
              <a:t>这是</a:t>
            </a:r>
            <a:r>
              <a:rPr sz="3200" b="1">
                <a:solidFill>
                  <a:srgbClr val="FF0000"/>
                </a:solidFill>
                <a:latin typeface="SimSun-ExtB" panose="02010609060101010101" charset="-122"/>
                <a:ea typeface="SimSun-ExtB" panose="02010609060101010101" charset="-122"/>
                <a:cs typeface="SimSun-ExtB" panose="02010609060101010101" charset="-122"/>
              </a:rPr>
              <a:t>对“我”的尊重</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sz="3200" b="1">
                <a:solidFill>
                  <a:srgbClr val="2618DA"/>
                </a:solidFill>
                <a:latin typeface="SimSun-ExtB" panose="02010609060101010101" charset="-122"/>
                <a:ea typeface="SimSun-ExtB" panose="02010609060101010101" charset="-122"/>
                <a:cs typeface="SimSun-ExtB" panose="02010609060101010101" charset="-122"/>
              </a:rPr>
              <a:t>也</a:t>
            </a:r>
            <a:r>
              <a:rPr sz="3200" b="1">
                <a:solidFill>
                  <a:srgbClr val="FF0000"/>
                </a:solidFill>
                <a:latin typeface="SimSun-ExtB" panose="02010609060101010101" charset="-122"/>
                <a:ea typeface="SimSun-ExtB" panose="02010609060101010101" charset="-122"/>
                <a:cs typeface="SimSun-ExtB" panose="02010609060101010101" charset="-122"/>
              </a:rPr>
              <a:t>对中国文化的尊重</a:t>
            </a:r>
            <a:r>
              <a:rPr sz="3200" b="1">
                <a:solidFill>
                  <a:srgbClr val="2618DA"/>
                </a:solidFill>
                <a:latin typeface="SimSun-ExtB" panose="02010609060101010101" charset="-122"/>
                <a:ea typeface="SimSun-ExtB" panose="02010609060101010101" charset="-122"/>
                <a:cs typeface="SimSun-ExtB" panose="02010609060101010101" charset="-122"/>
              </a:rPr>
              <a:t>。“总算”体现了藤野先生的</a:t>
            </a:r>
            <a:r>
              <a:rPr sz="3200" b="1">
                <a:solidFill>
                  <a:srgbClr val="FF0000"/>
                </a:solidFill>
                <a:latin typeface="SimSun-ExtB" panose="02010609060101010101" charset="-122"/>
                <a:ea typeface="SimSun-ExtB" panose="02010609060101010101" charset="-122"/>
                <a:cs typeface="SimSun-ExtB" panose="02010609060101010101" charset="-122"/>
              </a:rPr>
              <a:t>正直热诚</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sz="3200" b="1">
                <a:solidFill>
                  <a:srgbClr val="FF0000"/>
                </a:solidFill>
                <a:latin typeface="SimSun-ExtB" panose="02010609060101010101" charset="-122"/>
                <a:ea typeface="SimSun-ExtB" panose="02010609060101010101" charset="-122"/>
                <a:cs typeface="SimSun-ExtB" panose="02010609060101010101" charset="-122"/>
              </a:rPr>
              <a:t>对</a:t>
            </a:r>
            <a:r>
              <a:rPr sz="3200" b="1">
                <a:solidFill>
                  <a:srgbClr val="FF0000"/>
                </a:solidFill>
                <a:latin typeface="SimSun-ExtB" panose="02010609060101010101" charset="-122"/>
                <a:ea typeface="SimSun-ExtB" panose="02010609060101010101" charset="-122"/>
                <a:cs typeface="SimSun-ExtB" panose="02010609060101010101" charset="-122"/>
                <a:sym typeface="+mn-ea"/>
              </a:rPr>
              <a:t>“我”</a:t>
            </a:r>
            <a:r>
              <a:rPr lang="zh-CN" sz="3200" b="1">
                <a:solidFill>
                  <a:srgbClr val="FF0000"/>
                </a:solidFill>
                <a:latin typeface="SimSun-ExtB" panose="02010609060101010101" charset="-122"/>
                <a:ea typeface="SimSun-ExtB" panose="02010609060101010101" charset="-122"/>
                <a:cs typeface="SimSun-ExtB" panose="02010609060101010101" charset="-122"/>
              </a:rPr>
              <a:t>无微不至的</a:t>
            </a:r>
            <a:r>
              <a:rPr sz="3200" b="1">
                <a:solidFill>
                  <a:srgbClr val="FF0000"/>
                </a:solidFill>
                <a:latin typeface="SimSun-ExtB" panose="02010609060101010101" charset="-122"/>
                <a:ea typeface="SimSun-ExtB" panose="02010609060101010101" charset="-122"/>
                <a:cs typeface="SimSun-ExtB" panose="02010609060101010101" charset="-122"/>
              </a:rPr>
              <a:t>关心</a:t>
            </a:r>
            <a:r>
              <a:rPr sz="3200" b="1">
                <a:solidFill>
                  <a:srgbClr val="2618DA"/>
                </a:solidFill>
                <a:latin typeface="SimSun-ExtB" panose="02010609060101010101" charset="-122"/>
                <a:ea typeface="SimSun-ExtB" panose="02010609060101010101" charset="-122"/>
                <a:cs typeface="SimSun-ExtB" panose="02010609060101010101" charset="-122"/>
              </a:rPr>
              <a:t>。</a:t>
            </a:r>
            <a:endPar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文本框 22"/>
          <p:cNvSpPr txBox="1"/>
          <p:nvPr>
            <p:custDataLst>
              <p:tags r:id="rId1"/>
            </p:custDataLst>
          </p:nvPr>
        </p:nvSpPr>
        <p:spPr>
          <a:xfrm>
            <a:off x="871855" y="1184275"/>
            <a:ext cx="10673715" cy="2181860"/>
          </a:xfrm>
          <a:prstGeom prst="rect">
            <a:avLst/>
          </a:prstGeom>
          <a:noFill/>
        </p:spPr>
        <p:txBody>
          <a:bodyPr wrap="square" rtlCol="0" anchor="t">
            <a:noAutofit/>
          </a:bodyPr>
          <a:p>
            <a:r>
              <a:rPr lang="zh-CN" sz="3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④</a:t>
            </a:r>
            <a:r>
              <a:rPr lang="zh-CN" sz="3200" b="1">
                <a:solidFill>
                  <a:schemeClr val="tx1"/>
                </a:solidFill>
                <a:latin typeface="SimSun-ExtB" panose="02010609060101010101" charset="-122"/>
                <a:ea typeface="SimSun-ExtB" panose="02010609060101010101" charset="-122"/>
                <a:cs typeface="楷体" panose="02010609060101010101" pitchFamily="49" charset="-122"/>
                <a:sym typeface="+mn-ea"/>
              </a:rPr>
              <a:t>“他听说中国的女人是裹脚的</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solidFill>
                  <a:schemeClr val="tx1"/>
                </a:solidFill>
                <a:latin typeface="SimSun-ExtB" panose="02010609060101010101" charset="-122"/>
                <a:ea typeface="SimSun-ExtB" panose="02010609060101010101" charset="-122"/>
                <a:cs typeface="楷体" panose="02010609060101010101" pitchFamily="49" charset="-122"/>
                <a:sym typeface="+mn-ea"/>
              </a:rPr>
              <a:t>但不知道详细</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SimSun-ExtB" panose="02010609060101010101" charset="-122"/>
                <a:ea typeface="SimSun-ExtB" panose="02010609060101010101" charset="-122"/>
                <a:cs typeface="SimSun-ExtB" panose="02010609060101010101" charset="-122"/>
              </a:rPr>
              <a:t>在所以要问我怎么裹法</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SimSun-ExtB" panose="02010609060101010101" charset="-122"/>
                <a:ea typeface="SimSun-ExtB" panose="02010609060101010101" charset="-122"/>
                <a:cs typeface="SimSun-ExtB" panose="02010609060101010101" charset="-122"/>
              </a:rPr>
              <a:t>足骨变成怎样的畸形</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SimSun-ExtB" panose="02010609060101010101" charset="-122"/>
                <a:ea typeface="SimSun-ExtB" panose="02010609060101010101" charset="-122"/>
                <a:cs typeface="SimSun-ExtB" panose="02010609060101010101" charset="-122"/>
              </a:rPr>
              <a:t>还</a:t>
            </a:r>
            <a:r>
              <a:rPr lang="zh-CN" sz="3200" b="1">
                <a:solidFill>
                  <a:srgbClr val="FF0000"/>
                </a:solidFill>
                <a:latin typeface="SimSun-ExtB" panose="02010609060101010101" charset="-122"/>
                <a:ea typeface="SimSun-ExtB" panose="02010609060101010101" charset="-122"/>
                <a:cs typeface="SimSun-ExtB" panose="02010609060101010101" charset="-122"/>
              </a:rPr>
              <a:t>叹息</a:t>
            </a:r>
            <a:r>
              <a:rPr lang="zh-CN" sz="3200" b="1">
                <a:latin typeface="SimSun-ExtB" panose="02010609060101010101" charset="-122"/>
                <a:ea typeface="SimSun-ExtB" panose="02010609060101010101" charset="-122"/>
                <a:cs typeface="SimSun-ExtB" panose="02010609060101010101" charset="-122"/>
              </a:rPr>
              <a:t>道</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SimSun-ExtB" panose="02010609060101010101" charset="-122"/>
                <a:ea typeface="SimSun-ExtB" panose="02010609060101010101" charset="-122"/>
                <a:cs typeface="SimSun-ExtB" panose="02010609060101010101" charset="-122"/>
              </a:rPr>
              <a:t>“总要</a:t>
            </a:r>
            <a:r>
              <a:rPr lang="zh-CN" sz="3200" b="1">
                <a:solidFill>
                  <a:srgbClr val="FF0000"/>
                </a:solidFill>
                <a:latin typeface="SimSun-ExtB" panose="02010609060101010101" charset="-122"/>
                <a:ea typeface="SimSun-ExtB" panose="02010609060101010101" charset="-122"/>
                <a:cs typeface="SimSun-ExtB" panose="02010609060101010101" charset="-122"/>
              </a:rPr>
              <a:t>看一看</a:t>
            </a:r>
            <a:r>
              <a:rPr lang="zh-CN" sz="3200" b="1">
                <a:latin typeface="SimSun-ExtB" panose="02010609060101010101" charset="-122"/>
                <a:ea typeface="SimSun-ExtB" panose="02010609060101010101" charset="-122"/>
                <a:cs typeface="SimSun-ExtB" panose="02010609060101010101" charset="-122"/>
              </a:rPr>
              <a:t>才知道。究竟是怎么一回事呢？”</a:t>
            </a:r>
            <a:endParaRPr lang="zh-CN" sz="3200" b="1">
              <a:latin typeface="SimSun-ExtB" panose="02010609060101010101" charset="-122"/>
              <a:ea typeface="SimSun-ExtB" panose="02010609060101010101" charset="-122"/>
              <a:cs typeface="SimSun-ExtB" panose="02010609060101010101" charset="-122"/>
            </a:endParaRPr>
          </a:p>
          <a:p>
            <a:r>
              <a:rPr lang="zh-CN" sz="3200" b="1">
                <a:solidFill>
                  <a:schemeClr val="accent5">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（品析</a:t>
            </a:r>
            <a:r>
              <a:rPr lang="zh-CN" sz="3200" b="1">
                <a:solidFill>
                  <a:schemeClr val="accent5">
                    <a:lumMod val="50000"/>
                  </a:schemeClr>
                </a:solidFill>
                <a:latin typeface="SimSun-ExtB" panose="02010609060101010101" charset="-122"/>
                <a:ea typeface="SimSun-ExtB" panose="02010609060101010101" charset="-122"/>
                <a:cs typeface="楷体" panose="02010609060101010101" pitchFamily="49" charset="-122"/>
                <a:sym typeface="+mn-ea"/>
              </a:rPr>
              <a:t>“</a:t>
            </a:r>
            <a:r>
              <a:rPr lang="zh-CN" sz="3200" b="1">
                <a:solidFill>
                  <a:schemeClr val="accent5">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叹息</a:t>
            </a:r>
            <a:r>
              <a:rPr lang="zh-CN" sz="3200" b="1">
                <a:solidFill>
                  <a:schemeClr val="accent5">
                    <a:lumMod val="50000"/>
                  </a:schemeClr>
                </a:solidFill>
                <a:latin typeface="SimSun-ExtB" panose="02010609060101010101" charset="-122"/>
                <a:ea typeface="SimSun-ExtB" panose="02010609060101010101" charset="-122"/>
                <a:cs typeface="楷体" panose="02010609060101010101" pitchFamily="49" charset="-122"/>
                <a:sym typeface="+mn-ea"/>
              </a:rPr>
              <a:t>”</a:t>
            </a:r>
            <a:r>
              <a:rPr lang="zh-CN" sz="3200" b="1">
                <a:solidFill>
                  <a:schemeClr val="accent5">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和</a:t>
            </a:r>
            <a:r>
              <a:rPr lang="zh-CN" sz="3200" b="1">
                <a:solidFill>
                  <a:schemeClr val="accent5">
                    <a:lumMod val="50000"/>
                  </a:schemeClr>
                </a:solidFill>
                <a:latin typeface="SimSun-ExtB" panose="02010609060101010101" charset="-122"/>
                <a:ea typeface="SimSun-ExtB" panose="02010609060101010101" charset="-122"/>
                <a:cs typeface="楷体" panose="02010609060101010101" pitchFamily="49" charset="-122"/>
                <a:sym typeface="+mn-ea"/>
              </a:rPr>
              <a:t>“</a:t>
            </a:r>
            <a:r>
              <a:rPr lang="zh-CN" sz="3200" b="1">
                <a:solidFill>
                  <a:schemeClr val="accent5">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看一看</a:t>
            </a:r>
            <a:r>
              <a:rPr lang="zh-CN" sz="3200" b="1">
                <a:solidFill>
                  <a:schemeClr val="accent5">
                    <a:lumMod val="50000"/>
                  </a:schemeClr>
                </a:solidFill>
                <a:latin typeface="SimSun-ExtB" panose="02010609060101010101" charset="-122"/>
                <a:ea typeface="SimSun-ExtB" panose="02010609060101010101" charset="-122"/>
                <a:cs typeface="楷体" panose="02010609060101010101" pitchFamily="49" charset="-122"/>
                <a:sym typeface="+mn-ea"/>
              </a:rPr>
              <a:t>”</a:t>
            </a:r>
            <a:r>
              <a:rPr lang="zh-CN" sz="3200" b="1">
                <a:solidFill>
                  <a:schemeClr val="accent5">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的作用）</a:t>
            </a:r>
            <a:endParaRPr lang="zh-CN" sz="3200" b="1">
              <a:solidFill>
                <a:schemeClr val="tx1"/>
              </a:solidFill>
              <a:latin typeface="SimSun-ExtB" panose="02010609060101010101" charset="-122"/>
              <a:ea typeface="SimSun-ExtB" panose="02010609060101010101" charset="-122"/>
              <a:cs typeface="楷体" panose="02010609060101010101" pitchFamily="49" charset="-122"/>
              <a:sym typeface="+mn-ea"/>
            </a:endParaRPr>
          </a:p>
        </p:txBody>
      </p:sp>
      <p:sp>
        <p:nvSpPr>
          <p:cNvPr id="10" name="文本框 9"/>
          <p:cNvSpPr txBox="1"/>
          <p:nvPr>
            <p:custDataLst>
              <p:tags r:id="rId2"/>
            </p:custDataLst>
          </p:nvPr>
        </p:nvSpPr>
        <p:spPr>
          <a:xfrm>
            <a:off x="998855" y="3263265"/>
            <a:ext cx="10407015" cy="1076325"/>
          </a:xfrm>
          <a:prstGeom prst="rect">
            <a:avLst/>
          </a:prstGeom>
          <a:noFill/>
        </p:spPr>
        <p:txBody>
          <a:bodyPr wrap="square" rtlCol="0" anchor="t">
            <a:spAutoFit/>
          </a:bodyPr>
          <a:p>
            <a:r>
              <a:rPr sz="3200" b="1">
                <a:solidFill>
                  <a:srgbClr val="2618DA"/>
                </a:solidFill>
                <a:latin typeface="SimSun-ExtB" panose="02010609060101010101" charset="-122"/>
                <a:ea typeface="SimSun-ExtB" panose="02010609060101010101" charset="-122"/>
                <a:cs typeface="SimSun-ExtB" panose="02010609060101010101" charset="-122"/>
              </a:rPr>
              <a:t>“叹息”是先生对中国女人裹脚的</a:t>
            </a:r>
            <a:r>
              <a:rPr sz="3200" b="1">
                <a:solidFill>
                  <a:srgbClr val="FF0000"/>
                </a:solidFill>
                <a:latin typeface="SimSun-ExtB" panose="02010609060101010101" charset="-122"/>
                <a:ea typeface="SimSun-ExtB" panose="02010609060101010101" charset="-122"/>
                <a:cs typeface="SimSun-ExtB" panose="02010609060101010101" charset="-122"/>
              </a:rPr>
              <a:t>同情和遗憾</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zh-CN" sz="3200" b="1">
                <a:solidFill>
                  <a:srgbClr val="2618DA"/>
                </a:solidFill>
                <a:latin typeface="SimSun-ExtB" panose="02010609060101010101" charset="-122"/>
                <a:ea typeface="SimSun-ExtB" panose="02010609060101010101" charset="-122"/>
                <a:cs typeface="SimSun-ExtB" panose="02010609060101010101" charset="-122"/>
              </a:rPr>
              <a:t>表现先生</a:t>
            </a:r>
            <a:r>
              <a:rPr sz="3200" b="1">
                <a:solidFill>
                  <a:srgbClr val="2618DA"/>
                </a:solidFill>
                <a:latin typeface="SimSun-ExtB" panose="02010609060101010101" charset="-122"/>
                <a:ea typeface="SimSun-ExtB" panose="02010609060101010101" charset="-122"/>
                <a:cs typeface="SimSun-ExtB" panose="02010609060101010101" charset="-122"/>
              </a:rPr>
              <a:t>的</a:t>
            </a:r>
            <a:r>
              <a:rPr sz="3200" b="1">
                <a:solidFill>
                  <a:srgbClr val="FF0000"/>
                </a:solidFill>
                <a:latin typeface="SimSun-ExtB" panose="02010609060101010101" charset="-122"/>
                <a:ea typeface="SimSun-ExtB" panose="02010609060101010101" charset="-122"/>
                <a:cs typeface="SimSun-ExtB" panose="02010609060101010101" charset="-122"/>
              </a:rPr>
              <a:t>心地善良</a:t>
            </a:r>
            <a:r>
              <a:rPr sz="3200" b="1">
                <a:solidFill>
                  <a:srgbClr val="2618DA"/>
                </a:solidFill>
                <a:latin typeface="SimSun-ExtB" panose="02010609060101010101" charset="-122"/>
                <a:ea typeface="SimSun-ExtB" panose="02010609060101010101" charset="-122"/>
                <a:cs typeface="SimSun-ExtB" panose="02010609060101010101" charset="-122"/>
              </a:rPr>
              <a:t>。“看一看”表现了先生</a:t>
            </a:r>
            <a:r>
              <a:rPr lang="zh-CN" sz="3200" b="1">
                <a:solidFill>
                  <a:srgbClr val="2618DA"/>
                </a:solidFill>
                <a:latin typeface="SimSun-ExtB" panose="02010609060101010101" charset="-122"/>
                <a:ea typeface="SimSun-ExtB" panose="02010609060101010101" charset="-122"/>
                <a:cs typeface="SimSun-ExtB" panose="02010609060101010101" charset="-122"/>
              </a:rPr>
              <a:t>的</a:t>
            </a:r>
            <a:r>
              <a:rPr lang="zh-CN" sz="3200" b="1">
                <a:solidFill>
                  <a:srgbClr val="FF0000"/>
                </a:solidFill>
                <a:latin typeface="SimSun-ExtB" panose="02010609060101010101" charset="-122"/>
                <a:ea typeface="SimSun-ExtB" panose="02010609060101010101" charset="-122"/>
                <a:cs typeface="SimSun-ExtB" panose="02010609060101010101" charset="-122"/>
              </a:rPr>
              <a:t>认真</a:t>
            </a:r>
            <a:r>
              <a:rPr sz="3200" b="1">
                <a:solidFill>
                  <a:srgbClr val="FF0000"/>
                </a:solidFill>
                <a:latin typeface="SimSun-ExtB" panose="02010609060101010101" charset="-122"/>
                <a:ea typeface="SimSun-ExtB" panose="02010609060101010101" charset="-122"/>
                <a:cs typeface="SimSun-ExtB" panose="02010609060101010101" charset="-122"/>
              </a:rPr>
              <a:t>求实</a:t>
            </a:r>
            <a:r>
              <a:rPr lang="zh-CN" sz="3200" b="1">
                <a:solidFill>
                  <a:srgbClr val="FF0000"/>
                </a:solidFill>
                <a:latin typeface="SimSun-ExtB" panose="02010609060101010101" charset="-122"/>
                <a:ea typeface="SimSun-ExtB" panose="02010609060101010101" charset="-122"/>
                <a:cs typeface="SimSun-ExtB" panose="02010609060101010101" charset="-122"/>
              </a:rPr>
              <a:t>、治学严谨</a:t>
            </a:r>
            <a:r>
              <a:rPr sz="3200" b="1">
                <a:solidFill>
                  <a:srgbClr val="2618DA"/>
                </a:solidFill>
                <a:latin typeface="SimSun-ExtB" panose="02010609060101010101" charset="-122"/>
                <a:ea typeface="SimSun-ExtB" panose="02010609060101010101" charset="-122"/>
                <a:cs typeface="SimSun-ExtB" panose="02010609060101010101" charset="-122"/>
              </a:rPr>
              <a:t>。</a:t>
            </a:r>
            <a:endPar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9391" name="Rectangle 815"/>
          <p:cNvSpPr/>
          <p:nvPr/>
        </p:nvSpPr>
        <p:spPr>
          <a:xfrm>
            <a:off x="1956435" y="2468880"/>
            <a:ext cx="2519363" cy="582295"/>
          </a:xfrm>
          <a:prstGeom prst="rect">
            <a:avLst/>
          </a:prstGeom>
          <a:noFill/>
          <a:ln w="9525">
            <a:noFill/>
          </a:ln>
        </p:spPr>
        <p:txBody>
          <a:bodyPr wrap="square" lIns="91433" tIns="45717" rIns="91433" bIns="45717" anchor="t" anchorCtr="0">
            <a:spAutoFit/>
          </a:bodyPr>
          <a:p>
            <a:pPr algn="l"/>
            <a:r>
              <a:rPr lang="zh-CN" altLang="en-US" sz="3200" b="1" dirty="0">
                <a:latin typeface="华文新魏" panose="02010800040101010101" pitchFamily="2" charset="-122"/>
                <a:ea typeface="华文新魏" panose="02010800040101010101" pitchFamily="2" charset="-122"/>
              </a:rPr>
              <a:t>添改讲义</a:t>
            </a:r>
            <a:endParaRPr lang="zh-CN" altLang="en-US" sz="3200" b="1" dirty="0">
              <a:latin typeface="华文新魏" panose="02010800040101010101" pitchFamily="2" charset="-122"/>
              <a:ea typeface="华文新魏" panose="02010800040101010101" pitchFamily="2" charset="-122"/>
            </a:endParaRPr>
          </a:p>
        </p:txBody>
      </p:sp>
      <p:sp>
        <p:nvSpPr>
          <p:cNvPr id="1049393" name="Rectangle 817"/>
          <p:cNvSpPr/>
          <p:nvPr/>
        </p:nvSpPr>
        <p:spPr>
          <a:xfrm>
            <a:off x="5170488" y="2457450"/>
            <a:ext cx="1941512" cy="582295"/>
          </a:xfrm>
          <a:prstGeom prst="rect">
            <a:avLst/>
          </a:prstGeom>
          <a:noFill/>
          <a:ln w="9525">
            <a:noFill/>
          </a:ln>
        </p:spPr>
        <p:txBody>
          <a:bodyPr wrap="square" lIns="91433" tIns="45717" rIns="91433" bIns="45717" anchor="t" anchorCtr="0">
            <a:spAutoFit/>
          </a:bodyPr>
          <a:p>
            <a:r>
              <a:rPr lang="zh-CN" altLang="en-US" sz="3200" b="1" dirty="0">
                <a:solidFill>
                  <a:srgbClr val="CC0000"/>
                </a:solidFill>
                <a:latin typeface="华文新魏" panose="02010800040101010101" pitchFamily="2" charset="-122"/>
                <a:ea typeface="华文新魏" panose="02010800040101010101" pitchFamily="2" charset="-122"/>
              </a:rPr>
              <a:t>认真负责</a:t>
            </a:r>
            <a:endParaRPr lang="zh-CN" altLang="en-US" sz="3200" b="1" dirty="0">
              <a:solidFill>
                <a:srgbClr val="CC0000"/>
              </a:solidFill>
              <a:latin typeface="华文新魏" panose="02010800040101010101" pitchFamily="2" charset="-122"/>
              <a:ea typeface="华文新魏" panose="02010800040101010101" pitchFamily="2" charset="-122"/>
            </a:endParaRPr>
          </a:p>
        </p:txBody>
      </p:sp>
      <p:sp>
        <p:nvSpPr>
          <p:cNvPr id="1049395" name="Rectangle 819"/>
          <p:cNvSpPr/>
          <p:nvPr/>
        </p:nvSpPr>
        <p:spPr>
          <a:xfrm>
            <a:off x="1822450" y="3341370"/>
            <a:ext cx="2519363" cy="582295"/>
          </a:xfrm>
          <a:prstGeom prst="rect">
            <a:avLst/>
          </a:prstGeom>
          <a:noFill/>
          <a:ln w="9525">
            <a:noFill/>
          </a:ln>
        </p:spPr>
        <p:txBody>
          <a:bodyPr wrap="square" lIns="91433" tIns="45717" rIns="91433" bIns="45717" anchor="t" anchorCtr="0">
            <a:spAutoFit/>
          </a:bodyPr>
          <a:p>
            <a:pPr algn="l"/>
            <a:r>
              <a:rPr lang="zh-CN" altLang="en-US" sz="3200" b="1" dirty="0">
                <a:latin typeface="华文新魏" panose="02010800040101010101" pitchFamily="2" charset="-122"/>
                <a:ea typeface="华文新魏" panose="02010800040101010101" pitchFamily="2" charset="-122"/>
              </a:rPr>
              <a:t>纠正解剖图</a:t>
            </a:r>
            <a:endParaRPr lang="zh-CN" altLang="en-US" sz="3200" b="1" dirty="0">
              <a:latin typeface="华文新魏" panose="02010800040101010101" pitchFamily="2" charset="-122"/>
              <a:ea typeface="华文新魏" panose="02010800040101010101" pitchFamily="2" charset="-122"/>
            </a:endParaRPr>
          </a:p>
        </p:txBody>
      </p:sp>
      <p:sp>
        <p:nvSpPr>
          <p:cNvPr id="1049397" name="Rectangle 821"/>
          <p:cNvSpPr/>
          <p:nvPr/>
        </p:nvSpPr>
        <p:spPr>
          <a:xfrm>
            <a:off x="5170488" y="3354388"/>
            <a:ext cx="2008187" cy="582295"/>
          </a:xfrm>
          <a:prstGeom prst="rect">
            <a:avLst/>
          </a:prstGeom>
          <a:noFill/>
          <a:ln w="9525">
            <a:noFill/>
          </a:ln>
        </p:spPr>
        <p:txBody>
          <a:bodyPr wrap="square" lIns="91433" tIns="45717" rIns="91433" bIns="45717" anchor="t" anchorCtr="0">
            <a:spAutoFit/>
          </a:bodyPr>
          <a:p>
            <a:r>
              <a:rPr lang="zh-CN" altLang="en-US" sz="3200" b="1" dirty="0">
                <a:solidFill>
                  <a:srgbClr val="CC0000"/>
                </a:solidFill>
                <a:latin typeface="华文新魏" panose="02010800040101010101" pitchFamily="2" charset="-122"/>
                <a:ea typeface="华文新魏" panose="02010800040101010101" pitchFamily="2" charset="-122"/>
              </a:rPr>
              <a:t>严格耐心</a:t>
            </a:r>
            <a:endParaRPr lang="zh-CN" altLang="en-US" sz="3200" b="1" dirty="0">
              <a:solidFill>
                <a:srgbClr val="CC0000"/>
              </a:solidFill>
              <a:latin typeface="华文新魏" panose="02010800040101010101" pitchFamily="2" charset="-122"/>
              <a:ea typeface="华文新魏" panose="02010800040101010101" pitchFamily="2" charset="-122"/>
            </a:endParaRPr>
          </a:p>
        </p:txBody>
      </p:sp>
      <p:sp>
        <p:nvSpPr>
          <p:cNvPr id="1049399" name="Rectangle 823"/>
          <p:cNvSpPr/>
          <p:nvPr/>
        </p:nvSpPr>
        <p:spPr>
          <a:xfrm>
            <a:off x="1901825" y="4206875"/>
            <a:ext cx="3384550" cy="582295"/>
          </a:xfrm>
          <a:prstGeom prst="rect">
            <a:avLst/>
          </a:prstGeom>
          <a:noFill/>
          <a:ln w="9525">
            <a:noFill/>
          </a:ln>
        </p:spPr>
        <p:txBody>
          <a:bodyPr lIns="91433" tIns="45717" rIns="91433" bIns="45717" anchor="t" anchorCtr="0">
            <a:spAutoFit/>
          </a:bodyPr>
          <a:p>
            <a:r>
              <a:rPr lang="zh-CN" altLang="en-US" sz="3200" b="1" dirty="0">
                <a:latin typeface="华文新魏" panose="02010800040101010101" pitchFamily="2" charset="-122"/>
                <a:ea typeface="华文新魏" panose="02010800040101010101" pitchFamily="2" charset="-122"/>
              </a:rPr>
              <a:t>关心实习</a:t>
            </a:r>
            <a:endParaRPr lang="zh-CN" altLang="en-US" sz="3200" b="1" dirty="0">
              <a:latin typeface="华文新魏" panose="02010800040101010101" pitchFamily="2" charset="-122"/>
              <a:ea typeface="华文新魏" panose="02010800040101010101" pitchFamily="2" charset="-122"/>
            </a:endParaRPr>
          </a:p>
        </p:txBody>
      </p:sp>
      <p:sp>
        <p:nvSpPr>
          <p:cNvPr id="1049401" name="Rectangle 825"/>
          <p:cNvSpPr/>
          <p:nvPr/>
        </p:nvSpPr>
        <p:spPr>
          <a:xfrm>
            <a:off x="5133975" y="4238625"/>
            <a:ext cx="1939925" cy="582295"/>
          </a:xfrm>
          <a:prstGeom prst="rect">
            <a:avLst/>
          </a:prstGeom>
          <a:noFill/>
          <a:ln w="9525">
            <a:noFill/>
          </a:ln>
        </p:spPr>
        <p:txBody>
          <a:bodyPr wrap="square" lIns="91433" tIns="45717" rIns="91433" bIns="45717" anchor="t" anchorCtr="0">
            <a:spAutoFit/>
          </a:bodyPr>
          <a:p>
            <a:r>
              <a:rPr lang="zh-CN" altLang="en-US" sz="3200" b="1" dirty="0">
                <a:solidFill>
                  <a:srgbClr val="CC0000"/>
                </a:solidFill>
                <a:latin typeface="华文新魏" panose="02010800040101010101" pitchFamily="2" charset="-122"/>
                <a:ea typeface="华文新魏" panose="02010800040101010101" pitchFamily="2" charset="-122"/>
              </a:rPr>
              <a:t>热情诚恳</a:t>
            </a:r>
            <a:endParaRPr lang="zh-CN" altLang="en-US" sz="3200" b="1" dirty="0">
              <a:solidFill>
                <a:srgbClr val="CC0000"/>
              </a:solidFill>
              <a:latin typeface="华文新魏" panose="02010800040101010101" pitchFamily="2" charset="-122"/>
              <a:ea typeface="华文新魏" panose="02010800040101010101" pitchFamily="2" charset="-122"/>
            </a:endParaRPr>
          </a:p>
        </p:txBody>
      </p:sp>
      <p:sp>
        <p:nvSpPr>
          <p:cNvPr id="1049403" name="Rectangle 827"/>
          <p:cNvSpPr/>
          <p:nvPr/>
        </p:nvSpPr>
        <p:spPr>
          <a:xfrm>
            <a:off x="1901825" y="5058728"/>
            <a:ext cx="2439988" cy="582295"/>
          </a:xfrm>
          <a:prstGeom prst="rect">
            <a:avLst/>
          </a:prstGeom>
          <a:noFill/>
          <a:ln w="9525">
            <a:noFill/>
          </a:ln>
        </p:spPr>
        <p:txBody>
          <a:bodyPr wrap="square" lIns="91433" tIns="45717" rIns="91433" bIns="45717" anchor="t" anchorCtr="0">
            <a:spAutoFit/>
          </a:bodyPr>
          <a:p>
            <a:pPr algn="l"/>
            <a:r>
              <a:rPr lang="zh-CN" altLang="en-US" sz="3200" b="1" dirty="0">
                <a:latin typeface="华文新魏" panose="02010800040101010101" pitchFamily="2" charset="-122"/>
                <a:ea typeface="华文新魏" panose="02010800040101010101" pitchFamily="2" charset="-122"/>
              </a:rPr>
              <a:t>了解裹脚</a:t>
            </a:r>
            <a:endParaRPr lang="zh-CN" altLang="en-US" sz="3200" b="1" dirty="0">
              <a:latin typeface="华文新魏" panose="02010800040101010101" pitchFamily="2" charset="-122"/>
              <a:ea typeface="华文新魏" panose="02010800040101010101" pitchFamily="2" charset="-122"/>
            </a:endParaRPr>
          </a:p>
        </p:txBody>
      </p:sp>
      <p:sp>
        <p:nvSpPr>
          <p:cNvPr id="1049405" name="Rectangle 829"/>
          <p:cNvSpPr/>
          <p:nvPr/>
        </p:nvSpPr>
        <p:spPr>
          <a:xfrm>
            <a:off x="5133975" y="5072063"/>
            <a:ext cx="2119313" cy="582295"/>
          </a:xfrm>
          <a:prstGeom prst="rect">
            <a:avLst/>
          </a:prstGeom>
          <a:noFill/>
          <a:ln w="9525">
            <a:noFill/>
          </a:ln>
        </p:spPr>
        <p:txBody>
          <a:bodyPr wrap="square" lIns="91433" tIns="45717" rIns="91433" bIns="45717" anchor="t" anchorCtr="0">
            <a:spAutoFit/>
          </a:bodyPr>
          <a:p>
            <a:r>
              <a:rPr lang="zh-CN" altLang="en-US" sz="3200" b="1" dirty="0">
                <a:solidFill>
                  <a:srgbClr val="CC0000"/>
                </a:solidFill>
                <a:latin typeface="华文新魏" panose="02010800040101010101" pitchFamily="2" charset="-122"/>
                <a:ea typeface="华文新魏" panose="02010800040101010101" pitchFamily="2" charset="-122"/>
              </a:rPr>
              <a:t>求实严谨</a:t>
            </a:r>
            <a:endParaRPr lang="zh-CN" altLang="en-US" sz="3200" b="1" dirty="0">
              <a:solidFill>
                <a:srgbClr val="CC0000"/>
              </a:solidFill>
              <a:latin typeface="华文新魏" panose="02010800040101010101" pitchFamily="2" charset="-122"/>
              <a:ea typeface="华文新魏" panose="02010800040101010101" pitchFamily="2" charset="-122"/>
            </a:endParaRPr>
          </a:p>
        </p:txBody>
      </p:sp>
      <p:sp>
        <p:nvSpPr>
          <p:cNvPr id="1049407" name="Line 831"/>
          <p:cNvSpPr/>
          <p:nvPr/>
        </p:nvSpPr>
        <p:spPr>
          <a:xfrm>
            <a:off x="3963988" y="2747963"/>
            <a:ext cx="1081087" cy="0"/>
          </a:xfrm>
          <a:prstGeom prst="line">
            <a:avLst/>
          </a:prstGeom>
          <a:ln w="76200" cap="flat" cmpd="sng">
            <a:solidFill>
              <a:srgbClr val="0000CC"/>
            </a:solidFill>
            <a:prstDash val="solid"/>
            <a:round/>
            <a:headEnd type="none" w="med" len="med"/>
            <a:tailEnd type="triangle" w="med" len="med"/>
          </a:ln>
        </p:spPr>
      </p:sp>
      <p:sp>
        <p:nvSpPr>
          <p:cNvPr id="1049409" name="Line 833"/>
          <p:cNvSpPr/>
          <p:nvPr/>
        </p:nvSpPr>
        <p:spPr>
          <a:xfrm>
            <a:off x="3963988" y="3644900"/>
            <a:ext cx="1081087" cy="0"/>
          </a:xfrm>
          <a:prstGeom prst="line">
            <a:avLst/>
          </a:prstGeom>
          <a:ln w="76200" cap="flat" cmpd="sng">
            <a:solidFill>
              <a:srgbClr val="0000CC"/>
            </a:solidFill>
            <a:prstDash val="solid"/>
            <a:round/>
            <a:headEnd type="none" w="med" len="med"/>
            <a:tailEnd type="triangle" w="med" len="med"/>
          </a:ln>
        </p:spPr>
      </p:sp>
      <p:sp>
        <p:nvSpPr>
          <p:cNvPr id="1049411" name="Line 835"/>
          <p:cNvSpPr/>
          <p:nvPr/>
        </p:nvSpPr>
        <p:spPr>
          <a:xfrm>
            <a:off x="4043363" y="4498975"/>
            <a:ext cx="1081087" cy="0"/>
          </a:xfrm>
          <a:prstGeom prst="line">
            <a:avLst/>
          </a:prstGeom>
          <a:ln w="76200" cap="flat" cmpd="sng">
            <a:solidFill>
              <a:srgbClr val="0000CC"/>
            </a:solidFill>
            <a:prstDash val="solid"/>
            <a:round/>
            <a:headEnd type="none" w="med" len="med"/>
            <a:tailEnd type="triangle" w="med" len="med"/>
          </a:ln>
        </p:spPr>
      </p:sp>
      <p:sp>
        <p:nvSpPr>
          <p:cNvPr id="1049413" name="Line 837"/>
          <p:cNvSpPr/>
          <p:nvPr/>
        </p:nvSpPr>
        <p:spPr>
          <a:xfrm>
            <a:off x="4043363" y="5395913"/>
            <a:ext cx="1081087" cy="0"/>
          </a:xfrm>
          <a:prstGeom prst="line">
            <a:avLst/>
          </a:prstGeom>
          <a:ln w="76200" cap="flat" cmpd="sng">
            <a:solidFill>
              <a:srgbClr val="0000CC"/>
            </a:solidFill>
            <a:prstDash val="solid"/>
            <a:round/>
            <a:headEnd type="none" w="med" len="med"/>
            <a:tailEnd type="triangle" w="med" len="med"/>
          </a:ln>
        </p:spPr>
      </p:sp>
      <p:sp>
        <p:nvSpPr>
          <p:cNvPr id="1049415" name="Rectangle 839"/>
          <p:cNvSpPr/>
          <p:nvPr/>
        </p:nvSpPr>
        <p:spPr>
          <a:xfrm>
            <a:off x="7178675" y="3089275"/>
            <a:ext cx="576263" cy="2059940"/>
          </a:xfrm>
          <a:prstGeom prst="rect">
            <a:avLst/>
          </a:prstGeom>
          <a:noFill/>
          <a:ln w="9525">
            <a:noFill/>
          </a:ln>
        </p:spPr>
        <p:txBody>
          <a:bodyPr lIns="91433" tIns="45717" rIns="91433" bIns="45717" anchor="t" anchorCtr="0">
            <a:spAutoFit/>
          </a:bodyPr>
          <a:p>
            <a:r>
              <a:rPr lang="zh-CN" altLang="en-US" sz="3200" b="1" dirty="0">
                <a:solidFill>
                  <a:srgbClr val="000099"/>
                </a:solidFill>
                <a:latin typeface="华文新魏" panose="02010800040101010101" pitchFamily="2" charset="-122"/>
                <a:ea typeface="华文新魏" panose="02010800040101010101" pitchFamily="2" charset="-122"/>
              </a:rPr>
              <a:t>生活俭朴</a:t>
            </a:r>
            <a:endParaRPr lang="zh-CN" altLang="zh-CN" sz="3200" dirty="0">
              <a:latin typeface="Arial" panose="020B0604020202020204" pitchFamily="34" charset="0"/>
              <a:ea typeface="宋体" panose="02010600030101010101" pitchFamily="2" charset="-122"/>
            </a:endParaRPr>
          </a:p>
        </p:txBody>
      </p:sp>
      <p:sp>
        <p:nvSpPr>
          <p:cNvPr id="1049417" name="Rectangle 841"/>
          <p:cNvSpPr/>
          <p:nvPr/>
        </p:nvSpPr>
        <p:spPr>
          <a:xfrm>
            <a:off x="9146223" y="2351405"/>
            <a:ext cx="792162" cy="3044825"/>
          </a:xfrm>
          <a:prstGeom prst="rect">
            <a:avLst/>
          </a:prstGeom>
          <a:noFill/>
          <a:ln w="9525">
            <a:noFill/>
          </a:ln>
        </p:spPr>
        <p:txBody>
          <a:bodyPr lIns="91433" tIns="45717" rIns="91433" bIns="45717" anchor="t" anchorCtr="0">
            <a:spAutoFit/>
          </a:bodyPr>
          <a:p>
            <a:r>
              <a:rPr lang="zh-CN" altLang="en-US" sz="3200" b="1" dirty="0">
                <a:solidFill>
                  <a:srgbClr val="000099"/>
                </a:solidFill>
                <a:latin typeface="华文新魏" panose="02010800040101010101" pitchFamily="2" charset="-122"/>
                <a:ea typeface="华文新魏" panose="02010800040101010101" pitchFamily="2" charset="-122"/>
              </a:rPr>
              <a:t>没有民族偏见</a:t>
            </a:r>
            <a:endParaRPr lang="zh-CN" altLang="zh-CN" sz="3200" dirty="0">
              <a:latin typeface="Arial" panose="020B0604020202020204" pitchFamily="34" charset="0"/>
              <a:ea typeface="宋体" panose="02010600030101010101" pitchFamily="2" charset="-122"/>
            </a:endParaRPr>
          </a:p>
        </p:txBody>
      </p:sp>
      <p:sp>
        <p:nvSpPr>
          <p:cNvPr id="1049419" name="Rectangle 843"/>
          <p:cNvSpPr/>
          <p:nvPr/>
        </p:nvSpPr>
        <p:spPr>
          <a:xfrm>
            <a:off x="8395970" y="3089275"/>
            <a:ext cx="719138" cy="2059940"/>
          </a:xfrm>
          <a:prstGeom prst="rect">
            <a:avLst/>
          </a:prstGeom>
          <a:noFill/>
          <a:ln w="9525">
            <a:noFill/>
          </a:ln>
        </p:spPr>
        <p:txBody>
          <a:bodyPr lIns="91433" tIns="45717" rIns="91433" bIns="45717" anchor="t" anchorCtr="0">
            <a:spAutoFit/>
          </a:bodyPr>
          <a:p>
            <a:r>
              <a:rPr lang="zh-CN" altLang="en-US" sz="3200" b="1" dirty="0">
                <a:solidFill>
                  <a:srgbClr val="000099"/>
                </a:solidFill>
                <a:latin typeface="华文新魏" panose="02010800040101010101" pitchFamily="2" charset="-122"/>
                <a:ea typeface="华文新魏" panose="02010800040101010101" pitchFamily="2" charset="-122"/>
              </a:rPr>
              <a:t>治学严谨</a:t>
            </a:r>
            <a:endParaRPr lang="zh-CN" altLang="zh-CN" sz="3200" dirty="0">
              <a:latin typeface="Arial" panose="020B0604020202020204" pitchFamily="34" charset="0"/>
              <a:ea typeface="宋体" panose="02010600030101010101" pitchFamily="2" charset="-122"/>
            </a:endParaRPr>
          </a:p>
        </p:txBody>
      </p:sp>
      <p:sp>
        <p:nvSpPr>
          <p:cNvPr id="1049421" name="AutoShape 845"/>
          <p:cNvSpPr/>
          <p:nvPr/>
        </p:nvSpPr>
        <p:spPr>
          <a:xfrm>
            <a:off x="6986588" y="2498725"/>
            <a:ext cx="125412" cy="3155950"/>
          </a:xfrm>
          <a:prstGeom prst="rightBrace">
            <a:avLst>
              <a:gd name="adj1" fmla="val 171492"/>
              <a:gd name="adj2" fmla="val 50412"/>
            </a:avLst>
          </a:prstGeom>
          <a:noFill/>
          <a:ln w="12700" cap="flat" cmpd="sng">
            <a:solidFill>
              <a:srgbClr val="000000"/>
            </a:solidFill>
            <a:prstDash val="solid"/>
            <a:round/>
            <a:headEnd type="none" w="med" len="med"/>
            <a:tailEnd type="none" w="med" len="med"/>
          </a:ln>
        </p:spPr>
        <p:txBody>
          <a:bodyPr lIns="91433" tIns="45717" rIns="91433" bIns="45717" anchor="t" anchorCtr="0"/>
          <a:p>
            <a:endParaRPr lang="zh-CN" altLang="en-US" dirty="0">
              <a:latin typeface="Arial" panose="020B0604020202020204" pitchFamily="34" charset="0"/>
              <a:ea typeface="宋体" panose="02010600030101010101" pitchFamily="2" charset="-122"/>
            </a:endParaRPr>
          </a:p>
        </p:txBody>
      </p:sp>
      <p:sp>
        <p:nvSpPr>
          <p:cNvPr id="20" name="左大括号 19"/>
          <p:cNvSpPr/>
          <p:nvPr>
            <p:custDataLst>
              <p:tags r:id="rId1"/>
            </p:custDataLst>
          </p:nvPr>
        </p:nvSpPr>
        <p:spPr>
          <a:xfrm>
            <a:off x="1747520" y="2656205"/>
            <a:ext cx="189865" cy="2998470"/>
          </a:xfrm>
          <a:prstGeom prst="leftBrace">
            <a:avLst/>
          </a:prstGeom>
          <a:noFill/>
          <a:ln>
            <a:solidFill>
              <a:srgbClr val="0000FF"/>
            </a:solidFill>
          </a:ln>
        </p:spPr>
        <p:style>
          <a:lnRef idx="1">
            <a:schemeClr val="dk1"/>
          </a:lnRef>
          <a:fillRef idx="0">
            <a:schemeClr val="dk1"/>
          </a:fillRef>
          <a:effectRef idx="0">
            <a:schemeClr val="dk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19" name="文本框 18"/>
          <p:cNvSpPr txBox="1"/>
          <p:nvPr>
            <p:custDataLst>
              <p:tags r:id="rId2"/>
            </p:custDataLst>
          </p:nvPr>
        </p:nvSpPr>
        <p:spPr>
          <a:xfrm>
            <a:off x="1179830" y="1141095"/>
            <a:ext cx="6096000" cy="645160"/>
          </a:xfrm>
          <a:prstGeom prst="rect">
            <a:avLst/>
          </a:prstGeom>
          <a:noFill/>
        </p:spPr>
        <p:txBody>
          <a:bodyPr wrap="square" rtlCol="0" anchor="t">
            <a:spAutoFit/>
          </a:bodyPr>
          <a:p>
            <a:r>
              <a:rPr lang="zh-CN" altLang="en-US" sz="3600" b="1" dirty="0" smtClean="0">
                <a:latin typeface="楷体" panose="02010609060101010101" pitchFamily="49" charset="-122"/>
                <a:ea typeface="楷体" panose="02010609060101010101" pitchFamily="49" charset="-122"/>
                <a:sym typeface="+mn-ea"/>
              </a:rPr>
              <a:t>板书设计</a:t>
            </a:r>
            <a:endParaRPr lang="zh-CN" altLang="en-US" sz="3600" b="1" dirty="0" smtClean="0">
              <a:latin typeface="楷体" panose="02010609060101010101" pitchFamily="49" charset="-122"/>
              <a:ea typeface="楷体" panose="02010609060101010101" pitchFamily="49" charset="-122"/>
              <a:sym typeface="+mn-ea"/>
            </a:endParaRPr>
          </a:p>
        </p:txBody>
      </p:sp>
      <p:sp>
        <p:nvSpPr>
          <p:cNvPr id="28680" name="文本框 12"/>
          <p:cNvSpPr txBox="1"/>
          <p:nvPr>
            <p:custDataLst>
              <p:tags r:id="rId3"/>
            </p:custDataLst>
          </p:nvPr>
        </p:nvSpPr>
        <p:spPr>
          <a:xfrm>
            <a:off x="1072515" y="3234055"/>
            <a:ext cx="675005" cy="1838325"/>
          </a:xfrm>
          <a:prstGeom prst="rect">
            <a:avLst/>
          </a:prstGeom>
          <a:noFill/>
          <a:ln w="9525">
            <a:noFill/>
          </a:ln>
        </p:spPr>
        <p:txBody>
          <a:bodyPr vert="eaVert" wrap="square" anchor="t" anchorCtr="0">
            <a:spAutoFit/>
          </a:bodyPr>
          <a:p>
            <a:r>
              <a:rPr lang="zh-CN" altLang="en-US" sz="3200" b="1" dirty="0">
                <a:solidFill>
                  <a:schemeClr val="tx1"/>
                </a:solidFill>
                <a:latin typeface="Arial" panose="020B0604020202020204" pitchFamily="34" charset="0"/>
                <a:ea typeface="宋体" panose="02010600030101010101" pitchFamily="2" charset="-122"/>
              </a:rPr>
              <a:t>藤野先生</a:t>
            </a:r>
            <a:endParaRPr lang="zh-CN" altLang="en-US" sz="3200" b="1" dirty="0">
              <a:solidFill>
                <a:schemeClr val="tx1"/>
              </a:solidFill>
              <a:latin typeface="Arial" panose="020B0604020202020204" pitchFamily="34" charset="0"/>
              <a:ea typeface="宋体" panose="02010600030101010101" pitchFamily="2" charset="-122"/>
            </a:endParaRPr>
          </a:p>
        </p:txBody>
      </p:sp>
      <p:sp>
        <p:nvSpPr>
          <p:cNvPr id="2" name="Rectangle 839"/>
          <p:cNvSpPr/>
          <p:nvPr>
            <p:custDataLst>
              <p:tags r:id="rId4"/>
            </p:custDataLst>
          </p:nvPr>
        </p:nvSpPr>
        <p:spPr>
          <a:xfrm>
            <a:off x="7821930" y="3089275"/>
            <a:ext cx="576263" cy="2059940"/>
          </a:xfrm>
          <a:prstGeom prst="rect">
            <a:avLst/>
          </a:prstGeom>
          <a:noFill/>
          <a:ln w="9525">
            <a:noFill/>
          </a:ln>
        </p:spPr>
        <p:txBody>
          <a:bodyPr lIns="91433" tIns="45717" rIns="91433" bIns="45717" anchor="t" anchorCtr="0">
            <a:spAutoFit/>
          </a:bodyPr>
          <a:p>
            <a:r>
              <a:rPr lang="zh-CN" altLang="en-US" sz="3200" b="1" dirty="0">
                <a:solidFill>
                  <a:srgbClr val="000099"/>
                </a:solidFill>
                <a:latin typeface="华文新魏" panose="02010800040101010101" pitchFamily="2" charset="-122"/>
                <a:ea typeface="华文新魏" panose="02010800040101010101" pitchFamily="2" charset="-122"/>
              </a:rPr>
              <a:t>正直热诚</a:t>
            </a:r>
            <a:endParaRPr lang="zh-CN" altLang="zh-CN" sz="3200" dirty="0">
              <a:latin typeface="Arial" panose="020B0604020202020204" pitchFamily="34" charset="0"/>
              <a:ea typeface="宋体" panose="02010600030101010101" pitchFamily="2" charset="-122"/>
            </a:endParaRPr>
          </a:p>
        </p:txBody>
      </p:sp>
    </p:spTree>
  </p:cSld>
  <p:clrMapOvr>
    <a:masterClrMapping/>
  </p:clrMapOvr>
  <p:transition>
    <p:wheel spokes="4"/>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90" y="6465803"/>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9" name="TextBox 18"/>
          <p:cNvSpPr txBox="1"/>
          <p:nvPr/>
        </p:nvSpPr>
        <p:spPr>
          <a:xfrm>
            <a:off x="389890" y="1887855"/>
            <a:ext cx="11444605" cy="2617470"/>
          </a:xfrm>
          <a:prstGeom prst="rect">
            <a:avLst/>
          </a:prstGeom>
          <a:noFill/>
        </p:spPr>
        <p:txBody>
          <a:bodyPr wrap="square" rtlCol="0">
            <a:spAutoFit/>
          </a:bodyPr>
          <a:lstStyle/>
          <a:p>
            <a:pPr>
              <a:lnSpc>
                <a:spcPts val="3700"/>
              </a:lnSpc>
            </a:pPr>
            <a:r>
              <a:rPr lang="zh-CN" altLang="en-US" sz="3200" b="1" dirty="0" smtClean="0">
                <a:latin typeface="宋体" panose="02010600030101010101" pitchFamily="2" charset="-122"/>
                <a:ea typeface="宋体" panose="02010600030101010101" pitchFamily="2" charset="-122"/>
                <a:cs typeface="宋体" panose="02010600030101010101" pitchFamily="2" charset="-122"/>
              </a:rPr>
              <a:t>本文运用正面刻画、侧面衬托、反面反衬的手法描绘了作为学者藤野先生在作者心中的</a:t>
            </a:r>
            <a:r>
              <a:rPr sz="3200" b="1" dirty="0">
                <a:latin typeface="+mn-cs"/>
                <a:sym typeface="+mn-ea"/>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伟大</a:t>
            </a:r>
            <a:r>
              <a:rPr sz="3200" b="1" dirty="0">
                <a:latin typeface="+mn-cs"/>
                <a:sym typeface="+mn-ea"/>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形象：</a:t>
            </a:r>
            <a:endParaRPr lang="en-US" altLang="zh-CN" sz="3200" b="1" dirty="0" smtClean="0">
              <a:latin typeface="宋体" panose="02010600030101010101" pitchFamily="2" charset="-122"/>
              <a:ea typeface="宋体" panose="02010600030101010101" pitchFamily="2" charset="-122"/>
              <a:cs typeface="宋体" panose="02010600030101010101" pitchFamily="2" charset="-122"/>
            </a:endParaRPr>
          </a:p>
          <a:p>
            <a:pPr>
              <a:lnSpc>
                <a:spcPts val="4100"/>
              </a:lnSpc>
            </a:pPr>
            <a:r>
              <a:rPr lang="zh-CN" altLang="en-US" sz="3000" b="1" dirty="0">
                <a:solidFill>
                  <a:srgbClr val="000099"/>
                </a:solidFill>
                <a:latin typeface="Arial" panose="020B0604020202020204" pitchFamily="34" charset="0"/>
                <a:ea typeface="黑体" panose="02010609060101010101" charset="-122"/>
              </a:rPr>
              <a:t>个人生活角度：不修边幅、生活</a:t>
            </a:r>
            <a:r>
              <a:rPr lang="zh-CN" altLang="en-US" sz="3000" b="1" dirty="0" smtClean="0">
                <a:solidFill>
                  <a:srgbClr val="000099"/>
                </a:solidFill>
                <a:latin typeface="Arial" panose="020B0604020202020204" pitchFamily="34" charset="0"/>
                <a:ea typeface="黑体" panose="02010609060101010101" charset="-122"/>
              </a:rPr>
              <a:t>俭朴。</a:t>
            </a:r>
            <a:endParaRPr lang="en-US" altLang="zh-CN" sz="3000" b="1" dirty="0" smtClean="0">
              <a:solidFill>
                <a:srgbClr val="000099"/>
              </a:solidFill>
              <a:latin typeface="Arial" panose="020B0604020202020204" pitchFamily="34" charset="0"/>
              <a:ea typeface="黑体" panose="02010609060101010101" charset="-122"/>
            </a:endParaRPr>
          </a:p>
          <a:p>
            <a:pPr>
              <a:lnSpc>
                <a:spcPts val="4100"/>
              </a:lnSpc>
            </a:pPr>
            <a:r>
              <a:rPr lang="zh-CN" altLang="en-US" sz="3000" b="1" dirty="0" smtClean="0">
                <a:solidFill>
                  <a:srgbClr val="000099"/>
                </a:solidFill>
                <a:latin typeface="Arial" panose="020B0604020202020204" pitchFamily="34" charset="0"/>
                <a:ea typeface="黑体" panose="02010609060101010101" charset="-122"/>
              </a:rPr>
              <a:t>治学角度</a:t>
            </a:r>
            <a:r>
              <a:rPr lang="en-US" altLang="zh-CN" sz="3000">
                <a:effectLst/>
                <a:latin typeface="方正楷体_GBK" charset="0"/>
                <a:ea typeface="微软雅黑" panose="020B0503020204020204" charset="-122"/>
                <a:sym typeface="微软雅黑" panose="020B0503020204020204" charset="-122"/>
              </a:rPr>
              <a:t>(</a:t>
            </a:r>
            <a:r>
              <a:rPr lang="zh-CN" altLang="en-US" sz="3000" b="1" dirty="0" smtClean="0">
                <a:solidFill>
                  <a:srgbClr val="000099"/>
                </a:solidFill>
                <a:latin typeface="Arial" panose="020B0604020202020204" pitchFamily="34" charset="0"/>
                <a:ea typeface="黑体" panose="02010609060101010101" charset="-122"/>
              </a:rPr>
              <a:t>作为学者</a:t>
            </a:r>
            <a:r>
              <a:rPr lang="en-US" altLang="zh-CN" sz="3000">
                <a:effectLst/>
                <a:latin typeface="方正楷体_GBK" charset="0"/>
                <a:ea typeface="微软雅黑" panose="020B0503020204020204" charset="-122"/>
                <a:sym typeface="微软雅黑" panose="020B0503020204020204" charset="-122"/>
              </a:rPr>
              <a:t>)</a:t>
            </a:r>
            <a:r>
              <a:rPr lang="zh-CN" altLang="en-US" sz="3000" b="1" dirty="0" smtClean="0">
                <a:solidFill>
                  <a:srgbClr val="000099"/>
                </a:solidFill>
                <a:latin typeface="Arial" panose="020B0604020202020204" pitchFamily="34" charset="0"/>
                <a:ea typeface="黑体" panose="02010609060101010101" charset="-122"/>
              </a:rPr>
              <a:t>：正直热诚、严谨治学、一丝不苟、</a:t>
            </a:r>
            <a:r>
              <a:rPr lang="zh-CN" altLang="en-US" sz="3000" b="1" dirty="0">
                <a:solidFill>
                  <a:srgbClr val="000099"/>
                </a:solidFill>
                <a:latin typeface="Arial" panose="020B0604020202020204" pitchFamily="34" charset="0"/>
                <a:ea typeface="黑体" panose="02010609060101010101" charset="-122"/>
              </a:rPr>
              <a:t>认真</a:t>
            </a:r>
            <a:r>
              <a:rPr lang="zh-CN" altLang="en-US" sz="3000" b="1" dirty="0" smtClean="0">
                <a:solidFill>
                  <a:srgbClr val="000099"/>
                </a:solidFill>
                <a:latin typeface="Arial" panose="020B0604020202020204" pitchFamily="34" charset="0"/>
                <a:ea typeface="黑体" panose="02010609060101010101" charset="-122"/>
              </a:rPr>
              <a:t>求实。</a:t>
            </a:r>
            <a:endParaRPr lang="en-US" altLang="zh-CN" sz="3000" b="1" dirty="0" smtClean="0">
              <a:solidFill>
                <a:srgbClr val="000099"/>
              </a:solidFill>
              <a:latin typeface="Arial" panose="020B0604020202020204" pitchFamily="34" charset="0"/>
              <a:ea typeface="黑体" panose="02010609060101010101" charset="-122"/>
            </a:endParaRPr>
          </a:p>
          <a:p>
            <a:pPr>
              <a:lnSpc>
                <a:spcPts val="4100"/>
              </a:lnSpc>
            </a:pPr>
            <a:r>
              <a:rPr lang="zh-CN" altLang="en-US" sz="3000" b="1" dirty="0">
                <a:solidFill>
                  <a:srgbClr val="000099"/>
                </a:solidFill>
                <a:latin typeface="Arial" panose="020B0604020202020204" pitchFamily="34" charset="0"/>
                <a:ea typeface="黑体" panose="02010609060101010101" charset="-122"/>
              </a:rPr>
              <a:t>对待</a:t>
            </a:r>
            <a:r>
              <a:rPr lang="zh-CN" altLang="en-US" sz="3000" b="1" dirty="0" smtClean="0">
                <a:solidFill>
                  <a:srgbClr val="000099"/>
                </a:solidFill>
                <a:latin typeface="Arial" panose="020B0604020202020204" pitchFamily="34" charset="0"/>
                <a:ea typeface="黑体" panose="02010609060101010101" charset="-122"/>
              </a:rPr>
              <a:t>学生态度</a:t>
            </a:r>
            <a:r>
              <a:rPr lang="en-US" altLang="zh-CN" sz="3000">
                <a:effectLst/>
                <a:latin typeface="方正楷体_GBK" charset="0"/>
                <a:ea typeface="微软雅黑" panose="020B0503020204020204" charset="-122"/>
                <a:sym typeface="微软雅黑" panose="020B0503020204020204" charset="-122"/>
              </a:rPr>
              <a:t>(</a:t>
            </a:r>
            <a:r>
              <a:rPr lang="zh-CN" altLang="en-US" sz="3000" b="1" dirty="0" smtClean="0">
                <a:solidFill>
                  <a:srgbClr val="000099"/>
                </a:solidFill>
                <a:latin typeface="Arial" panose="020B0604020202020204" pitchFamily="34" charset="0"/>
                <a:ea typeface="黑体" panose="02010609060101010101" charset="-122"/>
              </a:rPr>
              <a:t>作为老师</a:t>
            </a:r>
            <a:r>
              <a:rPr lang="en-US" altLang="zh-CN" sz="3000">
                <a:effectLst/>
                <a:latin typeface="方正楷体_GBK" charset="0"/>
                <a:ea typeface="微软雅黑" panose="020B0503020204020204" charset="-122"/>
                <a:sym typeface="微软雅黑" panose="020B0503020204020204" charset="-122"/>
              </a:rPr>
              <a:t>)</a:t>
            </a:r>
            <a:r>
              <a:rPr lang="zh-CN" altLang="en-US" sz="3000" b="1" dirty="0" smtClean="0">
                <a:solidFill>
                  <a:srgbClr val="000099"/>
                </a:solidFill>
                <a:latin typeface="Arial" panose="020B0604020202020204" pitchFamily="34" charset="0"/>
                <a:ea typeface="黑体" panose="02010609060101010101" charset="-122"/>
              </a:rPr>
              <a:t>：热情真诚、严格要求、没有民族偏见。</a:t>
            </a:r>
            <a:endParaRPr lang="zh-CN" altLang="en-US" sz="3000" b="1" dirty="0">
              <a:solidFill>
                <a:srgbClr val="000099"/>
              </a:solidFill>
              <a:latin typeface="Arial" panose="020B0604020202020204" pitchFamily="34" charset="0"/>
              <a:ea typeface="黑体" panose="02010609060101010101" charset="-122"/>
            </a:endParaRPr>
          </a:p>
        </p:txBody>
      </p:sp>
      <p:sp>
        <p:nvSpPr>
          <p:cNvPr id="22" name="圆角矩形 21"/>
          <p:cNvSpPr/>
          <p:nvPr/>
        </p:nvSpPr>
        <p:spPr>
          <a:xfrm>
            <a:off x="6076012" y="4883843"/>
            <a:ext cx="3682651" cy="158196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smtClean="0">
                <a:solidFill>
                  <a:srgbClr val="FF0000"/>
                </a:solidFill>
                <a:latin typeface="Times New Roman" panose="02020603050405020304" pitchFamily="18" charset="0"/>
                <a:ea typeface="宋体" panose="02010600030101010101" pitchFamily="2" charset="-122"/>
                <a:sym typeface="+mn-ea"/>
              </a:rPr>
              <a:t>选择</a:t>
            </a:r>
            <a:r>
              <a:rPr lang="zh-CN" altLang="en-US" sz="3200" b="1" dirty="0">
                <a:solidFill>
                  <a:srgbClr val="FF0000"/>
                </a:solidFill>
                <a:latin typeface="Times New Roman" panose="02020603050405020304" pitchFamily="18" charset="0"/>
                <a:ea typeface="宋体" panose="02010600030101010101" pitchFamily="2" charset="-122"/>
                <a:sym typeface="+mn-ea"/>
              </a:rPr>
              <a:t>典型事例</a:t>
            </a:r>
            <a:r>
              <a:rPr lang="zh-CN" altLang="en-US" sz="3200" b="1" dirty="0">
                <a:latin typeface="Times New Roman" panose="02020603050405020304" pitchFamily="18" charset="0"/>
                <a:ea typeface="宋体" panose="02010600030101010101" pitchFamily="2" charset="-122"/>
                <a:sym typeface="+mn-ea"/>
              </a:rPr>
              <a:t>，</a:t>
            </a:r>
            <a:endParaRPr lang="en-US" altLang="zh-CN" sz="3200" b="1" dirty="0">
              <a:latin typeface="Times New Roman" panose="02020603050405020304" pitchFamily="18" charset="0"/>
              <a:ea typeface="宋体" panose="02010600030101010101" pitchFamily="2" charset="-122"/>
              <a:sym typeface="+mn-ea"/>
            </a:endParaRPr>
          </a:p>
          <a:p>
            <a:r>
              <a:rPr lang="zh-CN" altLang="en-US" sz="3200" b="1" dirty="0">
                <a:solidFill>
                  <a:srgbClr val="FF0000"/>
                </a:solidFill>
                <a:latin typeface="Times New Roman" panose="02020603050405020304" pitchFamily="18" charset="0"/>
                <a:ea typeface="宋体" panose="02010600030101010101" pitchFamily="2" charset="-122"/>
                <a:sym typeface="+mn-ea"/>
              </a:rPr>
              <a:t>多种写作</a:t>
            </a:r>
            <a:r>
              <a:rPr lang="zh-CN" altLang="en-US" sz="3200" b="1" dirty="0" smtClean="0">
                <a:solidFill>
                  <a:srgbClr val="FF0000"/>
                </a:solidFill>
                <a:latin typeface="Times New Roman" panose="02020603050405020304" pitchFamily="18" charset="0"/>
                <a:ea typeface="宋体" panose="02010600030101010101" pitchFamily="2" charset="-122"/>
                <a:sym typeface="+mn-ea"/>
              </a:rPr>
              <a:t>手法、</a:t>
            </a:r>
            <a:endParaRPr lang="en-US" altLang="zh-CN" sz="3200" b="1" dirty="0" smtClean="0">
              <a:solidFill>
                <a:srgbClr val="FF0000"/>
              </a:solidFill>
              <a:latin typeface="Times New Roman" panose="02020603050405020304" pitchFamily="18" charset="0"/>
              <a:ea typeface="宋体" panose="02010600030101010101" pitchFamily="2" charset="-122"/>
              <a:sym typeface="+mn-ea"/>
            </a:endParaRPr>
          </a:p>
          <a:p>
            <a:r>
              <a:rPr lang="zh-CN" altLang="en-US" sz="3200" b="1" dirty="0" smtClean="0">
                <a:solidFill>
                  <a:srgbClr val="FF0000"/>
                </a:solidFill>
                <a:latin typeface="Times New Roman" panose="02020603050405020304" pitchFamily="18" charset="0"/>
                <a:ea typeface="宋体" panose="02010600030101010101" pitchFamily="2" charset="-122"/>
                <a:sym typeface="+mn-ea"/>
              </a:rPr>
              <a:t>多种角度综合</a:t>
            </a:r>
            <a:r>
              <a:rPr lang="zh-CN" altLang="en-US" sz="3200" b="1" dirty="0">
                <a:solidFill>
                  <a:srgbClr val="FF0000"/>
                </a:solidFill>
                <a:latin typeface="Times New Roman" panose="02020603050405020304" pitchFamily="18" charset="0"/>
                <a:ea typeface="宋体" panose="02010600030101010101" pitchFamily="2" charset="-122"/>
                <a:sym typeface="+mn-ea"/>
              </a:rPr>
              <a:t>运用</a:t>
            </a:r>
            <a:endParaRPr lang="zh-CN" altLang="en-US" sz="3200" dirty="0">
              <a:solidFill>
                <a:srgbClr val="FF0000"/>
              </a:solidFill>
            </a:endParaRPr>
          </a:p>
        </p:txBody>
      </p:sp>
      <p:sp>
        <p:nvSpPr>
          <p:cNvPr id="21" name="矩形 20"/>
          <p:cNvSpPr/>
          <p:nvPr/>
        </p:nvSpPr>
        <p:spPr>
          <a:xfrm>
            <a:off x="2288358" y="5341235"/>
            <a:ext cx="2954655" cy="646331"/>
          </a:xfrm>
          <a:prstGeom prst="rect">
            <a:avLst/>
          </a:prstGeom>
        </p:spPr>
        <p:txBody>
          <a:bodyPr wrap="none">
            <a:spAutoFit/>
          </a:bodyPr>
          <a:lstStyle/>
          <a:p>
            <a:r>
              <a:rPr lang="zh-CN" altLang="en-US" sz="3600" b="1" dirty="0">
                <a:solidFill>
                  <a:srgbClr val="CC00CC"/>
                </a:solidFill>
                <a:latin typeface="华文楷体" panose="02010600040101010101" pitchFamily="2" charset="-122"/>
                <a:ea typeface="华文楷体" panose="02010600040101010101" pitchFamily="2" charset="-122"/>
                <a:sym typeface="+mn-ea"/>
              </a:rPr>
              <a:t>刻画</a:t>
            </a:r>
            <a:r>
              <a:rPr lang="zh-CN" altLang="en-US" sz="3600" b="1" dirty="0" smtClean="0">
                <a:solidFill>
                  <a:srgbClr val="CC00CC"/>
                </a:solidFill>
                <a:latin typeface="华文楷体" panose="02010600040101010101" pitchFamily="2" charset="-122"/>
                <a:ea typeface="华文楷体" panose="02010600040101010101" pitchFamily="2" charset="-122"/>
                <a:sym typeface="+mn-ea"/>
              </a:rPr>
              <a:t>人物方法</a:t>
            </a:r>
            <a:endParaRPr lang="zh-CN" altLang="en-US" sz="3600" dirty="0">
              <a:solidFill>
                <a:srgbClr val="CC00CC"/>
              </a:solidFill>
              <a:latin typeface="华文楷体" panose="02010600040101010101" pitchFamily="2" charset="-122"/>
              <a:ea typeface="华文楷体" panose="02010600040101010101" pitchFamily="2" charset="-122"/>
            </a:endParaRPr>
          </a:p>
        </p:txBody>
      </p:sp>
      <p:sp>
        <p:nvSpPr>
          <p:cNvPr id="23" name="TextBox 22"/>
          <p:cNvSpPr txBox="1"/>
          <p:nvPr/>
        </p:nvSpPr>
        <p:spPr>
          <a:xfrm>
            <a:off x="389743" y="5339137"/>
            <a:ext cx="1369179" cy="578882"/>
          </a:xfrm>
          <a:prstGeom prst="roundRect">
            <a:avLst/>
          </a:prstGeom>
          <a:solidFill>
            <a:schemeClr val="accent1"/>
          </a:solidFill>
        </p:spPr>
        <p:txBody>
          <a:bodyPr wrap="square" rtlCol="0">
            <a:spAutoFit/>
          </a:bodyPr>
          <a:lstStyle/>
          <a:p>
            <a:r>
              <a:rPr lang="zh-CN" altLang="en-US" sz="2800" dirty="0" smtClean="0"/>
              <a:t>小贴士</a:t>
            </a:r>
            <a:endParaRPr lang="zh-CN" altLang="en-US" sz="2800" dirty="0"/>
          </a:p>
        </p:txBody>
      </p:sp>
      <p:sp>
        <p:nvSpPr>
          <p:cNvPr id="24" name="右箭头 23"/>
          <p:cNvSpPr/>
          <p:nvPr/>
        </p:nvSpPr>
        <p:spPr>
          <a:xfrm>
            <a:off x="5428937" y="5434998"/>
            <a:ext cx="374754" cy="4724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1"/>
            </p:custDataLst>
          </p:nvPr>
        </p:nvSpPr>
        <p:spPr>
          <a:xfrm>
            <a:off x="1179830" y="1141095"/>
            <a:ext cx="6096000" cy="645160"/>
          </a:xfrm>
          <a:prstGeom prst="rect">
            <a:avLst/>
          </a:prstGeom>
          <a:noFill/>
        </p:spPr>
        <p:txBody>
          <a:bodyPr wrap="square" rtlCol="0" anchor="t">
            <a:spAutoFit/>
          </a:bodyPr>
          <a:p>
            <a:r>
              <a:rPr lang="zh-CN" altLang="en-US" sz="3600" b="1" dirty="0" smtClean="0">
                <a:latin typeface="楷体" panose="02010609060101010101" pitchFamily="49" charset="-122"/>
                <a:ea typeface="楷体" panose="02010609060101010101" pitchFamily="49" charset="-122"/>
                <a:sym typeface="+mn-ea"/>
              </a:rPr>
              <a:t>小结：</a:t>
            </a:r>
            <a:endParaRPr lang="zh-CN" altLang="en-US" sz="3600" b="1" dirty="0" smtClean="0">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xEl>
                                              <p:pRg st="1" end="1"/>
                                            </p:txEl>
                                          </p:spTgt>
                                        </p:tgtEl>
                                        <p:attrNameLst>
                                          <p:attrName>style.visibility</p:attrName>
                                        </p:attrNameLst>
                                      </p:cBhvr>
                                      <p:to>
                                        <p:strVal val="visible"/>
                                      </p:to>
                                    </p:set>
                                    <p:anim calcmode="lin" valueType="num">
                                      <p:cBhvr additive="base">
                                        <p:cTn id="7"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xEl>
                                              <p:pRg st="2" end="2"/>
                                            </p:txEl>
                                          </p:spTgt>
                                        </p:tgtEl>
                                        <p:attrNameLst>
                                          <p:attrName>style.visibility</p:attrName>
                                        </p:attrNameLst>
                                      </p:cBhvr>
                                      <p:to>
                                        <p:strVal val="visible"/>
                                      </p:to>
                                    </p:set>
                                    <p:anim calcmode="lin" valueType="num">
                                      <p:cBhvr additive="base">
                                        <p:cTn id="13" dur="500" fill="hold"/>
                                        <p:tgtEl>
                                          <p:spTgt spid="1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xEl>
                                              <p:pRg st="3" end="3"/>
                                            </p:txEl>
                                          </p:spTgt>
                                        </p:tgtEl>
                                        <p:attrNameLst>
                                          <p:attrName>style.visibility</p:attrName>
                                        </p:attrNameLst>
                                      </p:cBhvr>
                                      <p:to>
                                        <p:strVal val="visible"/>
                                      </p:to>
                                    </p:set>
                                    <p:anim calcmode="lin" valueType="num">
                                      <p:cBhvr additive="base">
                                        <p:cTn id="19" dur="500" fill="hold"/>
                                        <p:tgtEl>
                                          <p:spTgt spid="1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17"/>
          <p:cNvSpPr/>
          <p:nvPr/>
        </p:nvSpPr>
        <p:spPr>
          <a:xfrm>
            <a:off x="5846445" y="6054090"/>
            <a:ext cx="5761038" cy="553085"/>
          </a:xfrm>
          <a:prstGeom prst="rect">
            <a:avLst/>
          </a:prstGeom>
          <a:noFill/>
          <a:ln w="9525">
            <a:noFill/>
          </a:ln>
        </p:spPr>
        <p:txBody>
          <a:bodyPr>
            <a:spAutoFit/>
          </a:bodyPr>
          <a:p>
            <a:pPr>
              <a:lnSpc>
                <a:spcPct val="150000"/>
              </a:lnSpc>
            </a:pPr>
            <a:r>
              <a:rPr lang="zh-CN" altLang="en-US" sz="2000" b="1" dirty="0">
                <a:latin typeface="微软雅黑" panose="020B0503020204020204" charset="-122"/>
                <a:ea typeface="微软雅黑" panose="020B0503020204020204" charset="-122"/>
              </a:rPr>
              <a:t>，</a:t>
            </a:r>
            <a:endParaRPr lang="zh-CN" altLang="en-US" sz="2000" b="1" dirty="0">
              <a:latin typeface="微软雅黑" panose="020B0503020204020204" charset="-122"/>
              <a:ea typeface="微软雅黑" panose="020B0503020204020204" charset="-122"/>
            </a:endParaRPr>
          </a:p>
        </p:txBody>
      </p:sp>
      <p:sp>
        <p:nvSpPr>
          <p:cNvPr id="14" name="矩形 13"/>
          <p:cNvSpPr/>
          <p:nvPr/>
        </p:nvSpPr>
        <p:spPr>
          <a:xfrm>
            <a:off x="1496695" y="2794635"/>
            <a:ext cx="9325610" cy="2553335"/>
          </a:xfrm>
          <a:prstGeom prst="rect">
            <a:avLst/>
          </a:prstGeom>
          <a:noFill/>
          <a:ln w="9525">
            <a:noFill/>
          </a:ln>
        </p:spPr>
        <p:txBody>
          <a:bodyPr wrap="square">
            <a:spAutoFit/>
          </a:bodyPr>
          <a:p>
            <a:pPr indent="457200" algn="just" fontAlgn="auto">
              <a:lnSpc>
                <a:spcPct val="100000"/>
              </a:lnSpc>
            </a:pPr>
            <a:r>
              <a:rPr lang="en-US" altLang="zh-CN" sz="3200" b="1" dirty="0">
                <a:solidFill>
                  <a:srgbClr val="C00000"/>
                </a:solidFill>
                <a:latin typeface="宋体" panose="02010600030101010101" pitchFamily="2" charset="-122"/>
                <a:ea typeface="宋体" panose="02010600030101010101" pitchFamily="2" charset="-122"/>
              </a:rPr>
              <a:t>  </a:t>
            </a:r>
            <a:r>
              <a:rPr lang="zh-CN" altLang="en-US" sz="3200" b="1" dirty="0">
                <a:solidFill>
                  <a:srgbClr val="2618DA"/>
                </a:solidFill>
                <a:latin typeface="宋体" panose="02010600030101010101" pitchFamily="2" charset="-122"/>
                <a:ea typeface="宋体" panose="02010600030101010101" pitchFamily="2" charset="-122"/>
              </a:rPr>
              <a:t>鲁迅的人生选择以国家利益为重</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rgbClr val="2618DA"/>
                </a:solidFill>
                <a:latin typeface="宋体" panose="02010600030101010101" pitchFamily="2" charset="-122"/>
                <a:ea typeface="宋体" panose="02010600030101010101" pitchFamily="2" charset="-122"/>
              </a:rPr>
              <a:t>表现出崇高的爱国精神。启示我们：在生活中</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rgbClr val="2618DA"/>
                </a:solidFill>
                <a:latin typeface="宋体" panose="02010600030101010101" pitchFamily="2" charset="-122"/>
                <a:ea typeface="宋体" panose="02010600030101010101" pitchFamily="2" charset="-122"/>
              </a:rPr>
              <a:t>要热爱自己的国家</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rgbClr val="2618DA"/>
                </a:solidFill>
                <a:latin typeface="宋体" panose="02010600030101010101" pitchFamily="2" charset="-122"/>
                <a:ea typeface="宋体" panose="02010600030101010101" pitchFamily="2" charset="-122"/>
              </a:rPr>
              <a:t>当个人利益、个人感情与国家利益、民族利益产生冲突时</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rgbClr val="2618DA"/>
                </a:solidFill>
                <a:latin typeface="宋体" panose="02010600030101010101" pitchFamily="2" charset="-122"/>
                <a:ea typeface="宋体" panose="02010600030101010101" pitchFamily="2" charset="-122"/>
              </a:rPr>
              <a:t>我们</a:t>
            </a:r>
            <a:r>
              <a:rPr lang="zh-CN" altLang="en-US" sz="3200" b="1" dirty="0">
                <a:solidFill>
                  <a:srgbClr val="FF0000"/>
                </a:solidFill>
                <a:latin typeface="楷体" panose="02010609060101010101" pitchFamily="49" charset="-122"/>
                <a:ea typeface="楷体" panose="02010609060101010101" pitchFamily="49" charset="-122"/>
              </a:rPr>
              <a:t>要以国家利益为重</a:t>
            </a:r>
            <a:r>
              <a:rPr lang="zh-CN" alt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rgbClr val="FF0000"/>
                </a:solidFill>
                <a:latin typeface="楷体" panose="02010609060101010101" pitchFamily="49" charset="-122"/>
                <a:ea typeface="楷体" panose="02010609060101010101" pitchFamily="49" charset="-122"/>
                <a:sym typeface="+mn-ea"/>
              </a:rPr>
              <a:t>根据国家、民族的需要来选择自己的人生道路</a:t>
            </a:r>
            <a:r>
              <a:rPr lang="zh-CN" altLang="en-US" sz="3200" b="1" dirty="0">
                <a:solidFill>
                  <a:srgbClr val="2618DA"/>
                </a:solidFill>
                <a:latin typeface="宋体" panose="02010600030101010101" pitchFamily="2" charset="-122"/>
                <a:ea typeface="宋体" panose="02010600030101010101" pitchFamily="2" charset="-122"/>
              </a:rPr>
              <a:t>。</a:t>
            </a:r>
            <a:endParaRPr lang="zh-CN" altLang="en-US" sz="3200" b="1" dirty="0">
              <a:solidFill>
                <a:srgbClr val="2618DA"/>
              </a:solidFill>
              <a:latin typeface="宋体" panose="02010600030101010101" pitchFamily="2" charset="-122"/>
              <a:ea typeface="宋体" panose="02010600030101010101" pitchFamily="2" charset="-122"/>
            </a:endParaRPr>
          </a:p>
        </p:txBody>
      </p:sp>
      <p:sp>
        <p:nvSpPr>
          <p:cNvPr id="5" name="文本框 4"/>
          <p:cNvSpPr txBox="1"/>
          <p:nvPr>
            <p:custDataLst>
              <p:tags r:id="rId1"/>
            </p:custDataLst>
          </p:nvPr>
        </p:nvSpPr>
        <p:spPr>
          <a:xfrm>
            <a:off x="669290" y="973455"/>
            <a:ext cx="6096000" cy="645160"/>
          </a:xfrm>
          <a:prstGeom prst="rect">
            <a:avLst/>
          </a:prstGeom>
          <a:noFill/>
        </p:spPr>
        <p:txBody>
          <a:bodyPr wrap="square" rtlCol="0" anchor="t">
            <a:spAutoFit/>
          </a:bodyPr>
          <a:p>
            <a:r>
              <a:rPr lang="zh-CN" altLang="en-US" sz="3600" b="1" dirty="0" smtClean="0">
                <a:solidFill>
                  <a:schemeClr val="tx1"/>
                </a:solidFill>
                <a:latin typeface="楷体" panose="02010609060101010101" pitchFamily="49" charset="-122"/>
                <a:ea typeface="楷体" panose="02010609060101010101" pitchFamily="49" charset="-122"/>
                <a:sym typeface="+mn-ea"/>
              </a:rPr>
              <a:t>课后拓展</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
        <p:nvSpPr>
          <p:cNvPr id="3" name="矩形 2"/>
          <p:cNvSpPr/>
          <p:nvPr>
            <p:custDataLst>
              <p:tags r:id="rId2"/>
            </p:custDataLst>
          </p:nvPr>
        </p:nvSpPr>
        <p:spPr>
          <a:xfrm>
            <a:off x="1496695" y="1718310"/>
            <a:ext cx="9660255" cy="1076325"/>
          </a:xfrm>
          <a:prstGeom prst="rect">
            <a:avLst/>
          </a:prstGeom>
        </p:spPr>
        <p:txBody>
          <a:bodyPr wrap="square">
            <a:spAutoFit/>
          </a:bodyPr>
          <a:p>
            <a:pPr lvl="0">
              <a:lnSpc>
                <a:spcPct val="100000"/>
              </a:lnSpc>
              <a:spcBef>
                <a:spcPts val="0"/>
              </a:spcBef>
              <a:spcAft>
                <a:spcPts val="0"/>
              </a:spcAft>
            </a:pPr>
            <a:r>
              <a:rPr sz="3200" b="1">
                <a:latin typeface="宋体" panose="02010600030101010101" pitchFamily="2" charset="-122"/>
                <a:ea typeface="宋体" panose="02010600030101010101" pitchFamily="2" charset="-122"/>
                <a:cs typeface="宋体" panose="02010600030101010101" pitchFamily="2" charset="-122"/>
                <a:sym typeface="+mn-ea"/>
              </a:rPr>
              <a:t>联系实际</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altLang="zh-CN" sz="3200" b="1" dirty="0">
                <a:ea typeface="宋体" panose="02010600030101010101" pitchFamily="2" charset="-122"/>
              </a:rPr>
              <a:t>说说鲁迅弃医从文的人生选择给了你哪些启示？</a:t>
            </a:r>
            <a:endParaRPr altLang="zh-CN" sz="3200" b="1" dirty="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charRg st="0" end="79"/>
                                            </p:txEl>
                                          </p:spTgt>
                                        </p:tgtEl>
                                        <p:attrNameLst>
                                          <p:attrName>style.visibility</p:attrName>
                                        </p:attrNameLst>
                                      </p:cBhvr>
                                      <p:to>
                                        <p:strVal val="visible"/>
                                      </p:to>
                                    </p:set>
                                    <p:anim calcmode="lin" valueType="num">
                                      <p:cBhvr>
                                        <p:cTn id="7" dur="500" fill="hold"/>
                                        <p:tgtEl>
                                          <p:spTgt spid="14">
                                            <p:txEl>
                                              <p:charRg st="0" end="79"/>
                                            </p:txEl>
                                          </p:spTgt>
                                        </p:tgtEl>
                                        <p:attrNameLst>
                                          <p:attrName>ppt_x</p:attrName>
                                        </p:attrNameLst>
                                      </p:cBhvr>
                                      <p:tavLst>
                                        <p:tav tm="0">
                                          <p:val>
                                            <p:strVal val="#ppt_x"/>
                                          </p:val>
                                        </p:tav>
                                        <p:tav tm="100000">
                                          <p:val>
                                            <p:strVal val="#ppt_x"/>
                                          </p:val>
                                        </p:tav>
                                      </p:tavLst>
                                    </p:anim>
                                    <p:anim calcmode="lin" valueType="num">
                                      <p:cBhvr>
                                        <p:cTn id="8" dur="500" fill="hold"/>
                                        <p:tgtEl>
                                          <p:spTgt spid="14">
                                            <p:txEl>
                                              <p:charRg st="0" end="7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90" y="6930498"/>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9" name="TextBox 18"/>
          <p:cNvSpPr txBox="1"/>
          <p:nvPr/>
        </p:nvSpPr>
        <p:spPr>
          <a:xfrm>
            <a:off x="708025" y="2110740"/>
            <a:ext cx="10776585" cy="3538220"/>
          </a:xfrm>
          <a:prstGeom prst="rect">
            <a:avLst/>
          </a:prstGeom>
          <a:noFill/>
        </p:spPr>
        <p:txBody>
          <a:bodyPr wrap="square" rtlCol="0">
            <a:spAutoFit/>
          </a:bodyPr>
          <a:lstStyle/>
          <a:p>
            <a:pPr>
              <a:lnSpc>
                <a:spcPct val="100000"/>
              </a:lnSpc>
              <a:spcBef>
                <a:spcPts val="0"/>
              </a:spcBef>
              <a:spcAft>
                <a:spcPts val="0"/>
              </a:spcAft>
            </a:pPr>
            <a:r>
              <a:rPr lang="en-US" sz="3200" dirty="0">
                <a:latin typeface="Arial" panose="020B0604020202020204" pitchFamily="34" charset="0"/>
                <a:cs typeface="Arial" panose="020B0604020202020204" pitchFamily="34" charset="0"/>
              </a:rPr>
              <a:t>       </a:t>
            </a:r>
            <a:r>
              <a:rPr sz="3200" dirty="0">
                <a:latin typeface="Arial" panose="020B0604020202020204" pitchFamily="34" charset="0"/>
                <a:cs typeface="Arial" panose="020B0604020202020204" pitchFamily="34" charset="0"/>
              </a:rPr>
              <a:t>1902</a:t>
            </a:r>
            <a:r>
              <a:rPr sz="3200" b="1" dirty="0"/>
              <a:t>年他东渡日本</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开始在东京补习日语</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后来进入仙台医专</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遇到了藤野先生。他之所以选择学医</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意在</a:t>
            </a:r>
            <a:r>
              <a:rPr sz="3200" b="1" dirty="0">
                <a:solidFill>
                  <a:srgbClr val="FF0000"/>
                </a:solidFill>
              </a:rPr>
              <a:t>救治像他父亲那样被庸医所害的病人</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改善被讥为</a:t>
            </a:r>
            <a:r>
              <a:rPr sz="3200" b="1" dirty="0">
                <a:latin typeface="+mn-cs"/>
              </a:rPr>
              <a:t>“</a:t>
            </a:r>
            <a:r>
              <a:rPr sz="3200" b="1" dirty="0"/>
              <a:t>东亚病夫</a:t>
            </a:r>
            <a:r>
              <a:rPr sz="3200" b="1" dirty="0">
                <a:latin typeface="+mn-cs"/>
              </a:rPr>
              <a:t>”</a:t>
            </a:r>
            <a:r>
              <a:rPr sz="3200" b="1" dirty="0"/>
              <a:t>的中国人的健康状况</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并通过医学启发中国人的觉悟。但他的这种梦想并没有维持多久</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就被严酷的现实粉碎了</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在仙台的一系列经历</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使他认识到</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solidFill>
                  <a:srgbClr val="FF0000"/>
                </a:solidFill>
              </a:rPr>
              <a:t>精神上的麻木比身体上的虚弱更加可怕</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于是鲁迅</a:t>
            </a:r>
            <a:r>
              <a:rPr sz="3200" b="1" dirty="0">
                <a:solidFill>
                  <a:srgbClr val="FF0000"/>
                </a:solidFill>
              </a:rPr>
              <a:t>弃医从文</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要从</a:t>
            </a:r>
            <a:r>
              <a:rPr sz="3200" b="1" dirty="0">
                <a:solidFill>
                  <a:srgbClr val="FF0000"/>
                </a:solidFill>
              </a:rPr>
              <a:t>改变国民精神</a:t>
            </a:r>
            <a:r>
              <a:rPr sz="3200" b="1" dirty="0"/>
              <a:t>入手</a:t>
            </a:r>
            <a:r>
              <a:rPr lang="zh-CN" altLang="zh-CN" sz="3200" b="1" dirty="0">
                <a:solidFill>
                  <a:srgbClr val="000000"/>
                </a:solidFill>
                <a:latin typeface="Arial" panose="020B0604020202020204" pitchFamily="34" charset="0"/>
                <a:cs typeface="+mn-ea"/>
                <a:sym typeface="宋体" panose="02010600030101010101" pitchFamily="2" charset="-122"/>
              </a:rPr>
              <a:t>,</a:t>
            </a:r>
            <a:r>
              <a:rPr sz="3200" b="1" dirty="0"/>
              <a:t>挽救民族危亡</a:t>
            </a:r>
            <a:r>
              <a:rPr lang="zh-CN" altLang="en-US" sz="3200" b="1" dirty="0" smtClean="0">
                <a:solidFill>
                  <a:schemeClr val="tx1"/>
                </a:solidFill>
                <a:latin typeface="华文宋体" panose="02010600040101010101" pitchFamily="2" charset="-122"/>
                <a:ea typeface="华文宋体" panose="02010600040101010101" pitchFamily="2" charset="-122"/>
              </a:rPr>
              <a:t>。</a:t>
            </a:r>
            <a:endParaRPr lang="zh-CN" altLang="en-US" sz="3200" b="1" dirty="0" smtClean="0">
              <a:solidFill>
                <a:schemeClr val="tx1"/>
              </a:solidFill>
              <a:latin typeface="华文宋体" panose="02010600040101010101" pitchFamily="2" charset="-122"/>
              <a:ea typeface="华文宋体" panose="02010600040101010101" pitchFamily="2" charset="-122"/>
            </a:endParaRPr>
          </a:p>
        </p:txBody>
      </p:sp>
      <p:sp>
        <p:nvSpPr>
          <p:cNvPr id="5" name="文本框 4"/>
          <p:cNvSpPr txBox="1"/>
          <p:nvPr>
            <p:custDataLst>
              <p:tags r:id="rId1"/>
            </p:custDataLst>
          </p:nvPr>
        </p:nvSpPr>
        <p:spPr>
          <a:xfrm>
            <a:off x="1179830" y="1141095"/>
            <a:ext cx="6096000" cy="645160"/>
          </a:xfrm>
          <a:prstGeom prst="rect">
            <a:avLst/>
          </a:prstGeom>
          <a:noFill/>
        </p:spPr>
        <p:txBody>
          <a:bodyPr wrap="square" rtlCol="0" anchor="t">
            <a:spAutoFit/>
          </a:bodyPr>
          <a:p>
            <a:r>
              <a:rPr lang="zh-CN" altLang="en-US" sz="3600" b="1" dirty="0" smtClean="0">
                <a:solidFill>
                  <a:schemeClr val="tx1"/>
                </a:solidFill>
                <a:latin typeface="楷体" panose="02010609060101010101" pitchFamily="49" charset="-122"/>
                <a:ea typeface="楷体" panose="02010609060101010101" pitchFamily="49" charset="-122"/>
                <a:sym typeface="+mn-ea"/>
              </a:rPr>
              <a:t>背景链接</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543" y="6435822"/>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9" name="矩形 18"/>
          <p:cNvSpPr/>
          <p:nvPr/>
        </p:nvSpPr>
        <p:spPr>
          <a:xfrm>
            <a:off x="985520" y="1714500"/>
            <a:ext cx="9849485" cy="1076325"/>
          </a:xfrm>
          <a:prstGeom prst="rect">
            <a:avLst/>
          </a:prstGeom>
        </p:spPr>
        <p:txBody>
          <a:bodyPr wrap="square">
            <a:spAutoFit/>
          </a:bodyPr>
          <a:lstStyle/>
          <a:p>
            <a:pPr lvl="0">
              <a:lnSpc>
                <a:spcPct val="100000"/>
              </a:lnSpc>
              <a:spcBef>
                <a:spcPts val="0"/>
              </a:spcBef>
              <a:spcAft>
                <a:spcPts val="0"/>
              </a:spcAft>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32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阅读</a:t>
            </a:r>
            <a:r>
              <a:rPr lang="zh-CN" sz="3200" b="1">
                <a:latin typeface="宋体" panose="02010600030101010101" pitchFamily="2" charset="-122"/>
                <a:ea typeface="宋体" panose="02010600030101010101" pitchFamily="2" charset="-122"/>
                <a:cs typeface="楷体" panose="02010609060101010101" pitchFamily="49" charset="-122"/>
                <a:sym typeface="+mn-ea"/>
              </a:rPr>
              <a:t>第</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1—5</a:t>
            </a:r>
            <a:r>
              <a:rPr lang="zh-CN" altLang="en-US" sz="3200" b="1">
                <a:latin typeface="宋体" panose="02010600030101010101" pitchFamily="2" charset="-122"/>
                <a:ea typeface="宋体" panose="02010600030101010101" pitchFamily="2" charset="-122"/>
                <a:cs typeface="楷体" panose="02010609060101010101" pitchFamily="49" charset="-122"/>
                <a:sym typeface="+mn-ea"/>
              </a:rPr>
              <a:t>段</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思考：</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在东京、到仙台鲁迅的心情或境遇怎样？这和写藤野先生有什么关系</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1" name="Text Box 7"/>
          <p:cNvSpPr txBox="1"/>
          <p:nvPr/>
        </p:nvSpPr>
        <p:spPr>
          <a:xfrm>
            <a:off x="986155" y="3477260"/>
            <a:ext cx="9989185" cy="575945"/>
          </a:xfrm>
          <a:prstGeom prst="rect">
            <a:avLst/>
          </a:prstGeom>
          <a:noFill/>
          <a:ln w="9525">
            <a:solidFill>
              <a:schemeClr val="tx1"/>
            </a:solidFill>
          </a:ln>
          <a:extLst>
            <a:ext uri="{909E8E84-426E-40DD-AFC4-6F175D3DCCD1}">
              <a14:hiddenFill xmlns:a14="http://schemas.microsoft.com/office/drawing/2010/main">
                <a:solidFill>
                  <a:schemeClr val="accent2"/>
                </a:solidFill>
              </a14:hiddenFill>
            </a:ext>
          </a:extLst>
        </p:spPr>
        <p:txBody>
          <a:bodyPr wrap="square" anchor="t">
            <a:spAutoFit/>
          </a:bodyPr>
          <a:lstStyle/>
          <a:p>
            <a:pPr marL="457200" indent="-457200">
              <a:lnSpc>
                <a:spcPct val="100000"/>
              </a:lnSpc>
              <a:spcBef>
                <a:spcPct val="0"/>
              </a:spcBef>
              <a:buFont typeface="Wingdings" panose="05000000000000000000" pitchFamily="2" charset="2"/>
              <a:buChar char="u"/>
            </a:pPr>
            <a:r>
              <a:rPr lang="zh-CN" altLang="en-US" sz="3150" b="1" dirty="0" smtClean="0">
                <a:latin typeface="仿宋_GB2312" pitchFamily="49" charset="-122"/>
                <a:ea typeface="仿宋_GB2312" pitchFamily="49" charset="-122"/>
                <a:sym typeface="+mn-ea"/>
              </a:rPr>
              <a:t>成群结队的</a:t>
            </a:r>
            <a:r>
              <a:rPr lang="en-US" altLang="zh-CN" sz="3150" b="1" dirty="0" smtClean="0">
                <a:latin typeface="SimSun-ExtB" panose="02010609060101010101" charset="-122"/>
                <a:ea typeface="SimSun-ExtB" panose="02010609060101010101" charset="-122"/>
                <a:sym typeface="+mn-ea"/>
              </a:rPr>
              <a:t>“</a:t>
            </a:r>
            <a:r>
              <a:rPr lang="zh-CN" altLang="en-US" sz="3150" b="1" dirty="0">
                <a:latin typeface="仿宋_GB2312" pitchFamily="49" charset="-122"/>
                <a:ea typeface="仿宋_GB2312" pitchFamily="49" charset="-122"/>
                <a:sym typeface="+mn-ea"/>
              </a:rPr>
              <a:t>清国留学生</a:t>
            </a:r>
            <a:r>
              <a:rPr lang="en-US" altLang="zh-CN" sz="3150" b="1" dirty="0">
                <a:latin typeface="SimSun-ExtB" panose="02010609060101010101" charset="-122"/>
                <a:ea typeface="SimSun-ExtB" panose="02010609060101010101" charset="-122"/>
                <a:sym typeface="+mn-ea"/>
              </a:rPr>
              <a:t>”</a:t>
            </a:r>
            <a:r>
              <a:rPr lang="zh-CN" altLang="en-US" sz="3150" b="1" dirty="0">
                <a:latin typeface="仿宋_GB2312" pitchFamily="49" charset="-122"/>
                <a:ea typeface="仿宋_GB2312" pitchFamily="49" charset="-122"/>
                <a:sym typeface="+mn-ea"/>
              </a:rPr>
              <a:t>的速成班</a:t>
            </a:r>
            <a:r>
              <a:rPr lang="en-US" altLang="zh-CN" sz="3150" b="1" dirty="0">
                <a:latin typeface="仿宋_GB2312" pitchFamily="49" charset="-122"/>
                <a:ea typeface="仿宋_GB2312" pitchFamily="49" charset="-122"/>
                <a:sym typeface="+mn-ea"/>
              </a:rPr>
              <a:t>……</a:t>
            </a:r>
            <a:r>
              <a:rPr lang="zh-CN" altLang="en-US" sz="3150" b="1" dirty="0">
                <a:latin typeface="仿宋_GB2312" pitchFamily="49" charset="-122"/>
                <a:ea typeface="仿宋_GB2312" pitchFamily="49" charset="-122"/>
                <a:sym typeface="+mn-ea"/>
              </a:rPr>
              <a:t>实在</a:t>
            </a:r>
            <a:r>
              <a:rPr lang="zh-CN" altLang="en-US" sz="3150" b="1" dirty="0">
                <a:solidFill>
                  <a:srgbClr val="FF0000"/>
                </a:solidFill>
                <a:latin typeface="仿宋_GB2312" pitchFamily="49" charset="-122"/>
                <a:ea typeface="仿宋_GB2312" pitchFamily="49" charset="-122"/>
                <a:sym typeface="+mn-ea"/>
              </a:rPr>
              <a:t>标致</a:t>
            </a:r>
            <a:r>
              <a:rPr lang="zh-CN" altLang="en-US" sz="3150" b="1" dirty="0">
                <a:latin typeface="仿宋_GB2312" pitchFamily="49" charset="-122"/>
                <a:ea typeface="仿宋_GB2312" pitchFamily="49" charset="-122"/>
                <a:sym typeface="+mn-ea"/>
              </a:rPr>
              <a:t>极了。</a:t>
            </a:r>
            <a:endParaRPr lang="en-US" altLang="zh-CN" sz="3150" b="1" dirty="0">
              <a:latin typeface="仿宋_GB2312" pitchFamily="49" charset="-122"/>
              <a:ea typeface="仿宋_GB2312" pitchFamily="49" charset="-122"/>
              <a:sym typeface="+mn-ea"/>
            </a:endParaRPr>
          </a:p>
        </p:txBody>
      </p:sp>
      <p:sp>
        <p:nvSpPr>
          <p:cNvPr id="5" name="文本框 4"/>
          <p:cNvSpPr txBox="1"/>
          <p:nvPr>
            <p:custDataLst>
              <p:tags r:id="rId1"/>
            </p:custDataLst>
          </p:nvPr>
        </p:nvSpPr>
        <p:spPr>
          <a:xfrm>
            <a:off x="1179830" y="955040"/>
            <a:ext cx="6096000" cy="645160"/>
          </a:xfrm>
          <a:prstGeom prst="rect">
            <a:avLst/>
          </a:prstGeom>
          <a:noFill/>
        </p:spPr>
        <p:txBody>
          <a:bodyPr wrap="square" rtlCol="0" anchor="t">
            <a:spAutoFit/>
          </a:bodyPr>
          <a:p>
            <a:r>
              <a:rPr lang="zh-CN" altLang="en-US" sz="3600" b="1" dirty="0" smtClean="0">
                <a:solidFill>
                  <a:schemeClr val="tx1"/>
                </a:solidFill>
                <a:latin typeface="楷体" panose="02010609060101010101" pitchFamily="49" charset="-122"/>
                <a:ea typeface="楷体" panose="02010609060101010101" pitchFamily="49" charset="-122"/>
                <a:sym typeface="+mn-ea"/>
              </a:rPr>
              <a:t>深入背景，升华伟大</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1616710" y="2790825"/>
            <a:ext cx="3760470" cy="583565"/>
          </a:xfrm>
          <a:prstGeom prst="rect">
            <a:avLst/>
          </a:prstGeom>
          <a:solidFill>
            <a:schemeClr val="tx1"/>
          </a:solidFill>
        </p:spPr>
        <p:txBody>
          <a:bodyPr wrap="square" rtlCol="0" anchor="t">
            <a:spAutoFit/>
          </a:bodyPr>
          <a:p>
            <a:r>
              <a:rPr sz="32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东京也无非是这样。</a:t>
            </a:r>
            <a:endParaRPr lang="zh-CN" altLang="en-US" sz="32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5290820" y="2749550"/>
            <a:ext cx="5901055" cy="632460"/>
          </a:xfrm>
          <a:prstGeom prst="rect">
            <a:avLst/>
          </a:prstGeom>
          <a:noFill/>
        </p:spPr>
        <p:txBody>
          <a:bodyPr wrap="square" rtlCol="0" anchor="t">
            <a:spAutoFit/>
          </a:bodyPr>
          <a:p>
            <a:pPr indent="0">
              <a:lnSpc>
                <a:spcPct val="110000"/>
              </a:lnSpc>
            </a:pPr>
            <a:r>
              <a:rPr 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内心</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充满</a:t>
            </a:r>
            <a:r>
              <a:rPr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失望、痛苦和愤懑</a:t>
            </a:r>
            <a:endPar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Text Box 7"/>
          <p:cNvSpPr txBox="1"/>
          <p:nvPr>
            <p:custDataLst>
              <p:tags r:id="rId2"/>
            </p:custDataLst>
          </p:nvPr>
        </p:nvSpPr>
        <p:spPr>
          <a:xfrm>
            <a:off x="985520" y="4406265"/>
            <a:ext cx="9990455" cy="1060450"/>
          </a:xfrm>
          <a:prstGeom prst="rect">
            <a:avLst/>
          </a:prstGeom>
          <a:noFill/>
          <a:ln w="9525">
            <a:solidFill>
              <a:schemeClr val="tx1"/>
            </a:solidFill>
          </a:ln>
          <a:extLst>
            <a:ext uri="{909E8E84-426E-40DD-AFC4-6F175D3DCCD1}">
              <a14:hiddenFill xmlns:a14="http://schemas.microsoft.com/office/drawing/2010/main">
                <a:solidFill>
                  <a:schemeClr val="accent2">
                    <a:lumMod val="40000"/>
                    <a:lumOff val="60000"/>
                  </a:schemeClr>
                </a:solidFill>
              </a14:hiddenFill>
            </a:ext>
          </a:extLst>
        </p:spPr>
        <p:txBody>
          <a:bodyPr wrap="square" anchor="t">
            <a:spAutoFit/>
          </a:bodyPr>
          <a:p>
            <a:pPr marL="457200" indent="-457200">
              <a:lnSpc>
                <a:spcPct val="100000"/>
              </a:lnSpc>
              <a:spcBef>
                <a:spcPct val="0"/>
              </a:spcBef>
              <a:buFont typeface="Wingdings" panose="05000000000000000000" pitchFamily="2" charset="2"/>
              <a:buChar char="u"/>
            </a:pPr>
            <a:r>
              <a:rPr lang="zh-CN" altLang="en-US" sz="3150" b="1" dirty="0" smtClean="0">
                <a:latin typeface="仿宋_GB2312" pitchFamily="49" charset="-122"/>
                <a:ea typeface="仿宋_GB2312" pitchFamily="49" charset="-122"/>
                <a:sym typeface="+mn-ea"/>
              </a:rPr>
              <a:t>有一间的地板便常不免要咚咚咚地响得震天</a:t>
            </a:r>
            <a:r>
              <a:rPr lang="en-US" altLang="zh-CN" sz="3150" b="1" dirty="0">
                <a:latin typeface="仿宋_GB2312" pitchFamily="49" charset="-122"/>
                <a:ea typeface="仿宋_GB2312" pitchFamily="49" charset="-122"/>
                <a:sym typeface="+mn-ea"/>
              </a:rPr>
              <a:t>……</a:t>
            </a:r>
            <a:r>
              <a:rPr lang="zh-CN" altLang="en-US" sz="3150" b="1" dirty="0">
                <a:latin typeface="仿宋_GB2312" pitchFamily="49" charset="-122"/>
                <a:ea typeface="仿宋_GB2312" pitchFamily="49" charset="-122"/>
                <a:sym typeface="+mn-ea"/>
              </a:rPr>
              <a:t>问问</a:t>
            </a:r>
            <a:r>
              <a:rPr lang="zh-CN" altLang="en-US" sz="3150" b="1" dirty="0">
                <a:solidFill>
                  <a:srgbClr val="FF0000"/>
                </a:solidFill>
                <a:latin typeface="仿宋_GB2312" pitchFamily="49" charset="-122"/>
                <a:ea typeface="仿宋_GB2312" pitchFamily="49" charset="-122"/>
                <a:sym typeface="+mn-ea"/>
              </a:rPr>
              <a:t>精通时事</a:t>
            </a:r>
            <a:r>
              <a:rPr lang="zh-CN" altLang="en-US" sz="3150" b="1" dirty="0">
                <a:latin typeface="仿宋_GB2312" pitchFamily="49" charset="-122"/>
                <a:ea typeface="仿宋_GB2312" pitchFamily="49" charset="-122"/>
                <a:sym typeface="+mn-ea"/>
              </a:rPr>
              <a:t>的人</a:t>
            </a:r>
            <a:r>
              <a:rPr lang="zh-CN" altLang="zh-CN" sz="3150" b="1" dirty="0">
                <a:solidFill>
                  <a:srgbClr val="000000"/>
                </a:solidFill>
                <a:latin typeface="Arial" panose="020B0604020202020204" pitchFamily="34" charset="0"/>
                <a:cs typeface="+mn-ea"/>
                <a:sym typeface="宋体" panose="02010600030101010101" pitchFamily="2" charset="-122"/>
              </a:rPr>
              <a:t>,</a:t>
            </a:r>
            <a:r>
              <a:rPr lang="zh-CN" altLang="en-US" sz="3150" b="1" dirty="0">
                <a:latin typeface="仿宋_GB2312" pitchFamily="49" charset="-122"/>
                <a:ea typeface="仿宋_GB2312" pitchFamily="49" charset="-122"/>
                <a:sym typeface="+mn-ea"/>
              </a:rPr>
              <a:t>答道</a:t>
            </a:r>
            <a:r>
              <a:rPr lang="zh-CN" altLang="zh-CN" sz="3150" b="1" dirty="0">
                <a:solidFill>
                  <a:srgbClr val="000000"/>
                </a:solidFill>
                <a:latin typeface="Arial" panose="020B0604020202020204" pitchFamily="34" charset="0"/>
                <a:cs typeface="+mn-ea"/>
                <a:sym typeface="宋体" panose="02010600030101010101" pitchFamily="2" charset="-122"/>
              </a:rPr>
              <a:t>,</a:t>
            </a:r>
            <a:r>
              <a:rPr lang="en-US" altLang="zh-CN" sz="3150" b="1" dirty="0" smtClean="0">
                <a:latin typeface="SimSun-ExtB" panose="02010609060101010101" charset="-122"/>
                <a:ea typeface="SimSun-ExtB" panose="02010609060101010101" charset="-122"/>
                <a:sym typeface="+mn-ea"/>
              </a:rPr>
              <a:t>“</a:t>
            </a:r>
            <a:r>
              <a:rPr lang="zh-CN" altLang="en-US" sz="3150" b="1" dirty="0">
                <a:latin typeface="仿宋_GB2312" pitchFamily="49" charset="-122"/>
                <a:ea typeface="仿宋_GB2312" pitchFamily="49" charset="-122"/>
                <a:sym typeface="+mn-ea"/>
              </a:rPr>
              <a:t>那是在学跳舞。</a:t>
            </a:r>
            <a:r>
              <a:rPr lang="en-US" altLang="zh-CN" sz="3150" b="1" dirty="0">
                <a:latin typeface="SimSun-ExtB" panose="02010609060101010101" charset="-122"/>
                <a:ea typeface="SimSun-ExtB" panose="02010609060101010101" charset="-122"/>
                <a:sym typeface="+mn-ea"/>
              </a:rPr>
              <a:t>”</a:t>
            </a:r>
            <a:endParaRPr lang="zh-CN" altLang="en-US" sz="3150" b="1" dirty="0">
              <a:latin typeface="仿宋_GB2312" pitchFamily="49" charset="-122"/>
              <a:ea typeface="仿宋_GB2312" pitchFamily="49" charset="-122"/>
              <a:sym typeface="+mn-ea"/>
            </a:endParaRPr>
          </a:p>
        </p:txBody>
      </p:sp>
      <p:sp>
        <p:nvSpPr>
          <p:cNvPr id="7" name="文本框 6"/>
          <p:cNvSpPr txBox="1"/>
          <p:nvPr>
            <p:custDataLst>
              <p:tags r:id="rId3"/>
            </p:custDataLst>
          </p:nvPr>
        </p:nvSpPr>
        <p:spPr>
          <a:xfrm>
            <a:off x="1180465" y="5561965"/>
            <a:ext cx="10106025" cy="632460"/>
          </a:xfrm>
          <a:prstGeom prst="rect">
            <a:avLst/>
          </a:prstGeom>
          <a:noFill/>
        </p:spPr>
        <p:txBody>
          <a:bodyPr wrap="square" rtlCol="0" anchor="t">
            <a:spAutoFit/>
          </a:bodyPr>
          <a:p>
            <a:pPr indent="0">
              <a:lnSpc>
                <a:spcPct val="110000"/>
              </a:lnSpc>
            </a:pPr>
            <a:r>
              <a:rPr 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夸张</a:t>
            </a:r>
            <a:r>
              <a:rPr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比喻、反语</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zh-CN" sz="3200" b="1" dirty="0">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清国留学生</a:t>
            </a: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不学无术、思想腐朽</a:t>
            </a:r>
            <a:endPar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linds(horizontal)">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3" grpId="0" bldLvl="0" animBg="1"/>
      <p:bldP spid="4" grpId="0"/>
      <p:bldP spid="6" grpId="0" bldLvl="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3555" name="表格 23554"/>
          <p:cNvGraphicFramePr/>
          <p:nvPr>
            <p:custDataLst>
              <p:tags r:id="rId1"/>
            </p:custDataLst>
          </p:nvPr>
        </p:nvGraphicFramePr>
        <p:xfrm>
          <a:off x="112395" y="1139190"/>
          <a:ext cx="11967845" cy="3793490"/>
        </p:xfrm>
        <a:graphic>
          <a:graphicData uri="http://schemas.openxmlformats.org/drawingml/2006/table">
            <a:tbl>
              <a:tblPr/>
              <a:tblGrid>
                <a:gridCol w="996315"/>
                <a:gridCol w="2735580"/>
                <a:gridCol w="3979545"/>
                <a:gridCol w="4256405"/>
              </a:tblGrid>
              <a:tr h="556260">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人物</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作品</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令人印象深刻的描写</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对鲁迅人生态度的影响</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37230">
                <a:tc>
                  <a:txBody>
                    <a:bodyPr/>
                    <a:p>
                      <a:pPr lvl="0" indent="0" algn="l" fontAlgn="auto">
                        <a:lnSpc>
                          <a:spcPct val="130000"/>
                        </a:lnSpc>
                        <a:buNone/>
                      </a:pPr>
                      <a:endParaRPr lang="zh-CN" altLang="en-US" sz="3200" b="1">
                        <a:solidFill>
                          <a:schemeClr val="tx1"/>
                        </a:solidFill>
                        <a:uFillTx/>
                        <a:latin typeface="宋体" panose="02010600030101010101" pitchFamily="2" charset="-122"/>
                        <a:ea typeface="宋体" panose="02010600030101010101" pitchFamily="2" charset="-122"/>
                        <a:sym typeface="+mn-ea"/>
                      </a:endParaRPr>
                    </a:p>
                    <a:p>
                      <a:pPr lvl="0" indent="0" algn="l" fontAlgn="auto">
                        <a:lnSpc>
                          <a:spcPct val="130000"/>
                        </a:lnSpc>
                        <a:buNone/>
                      </a:pPr>
                      <a:r>
                        <a:rPr lang="zh-CN" altLang="en-US" sz="3200" b="1">
                          <a:solidFill>
                            <a:schemeClr val="tx1"/>
                          </a:solidFill>
                          <a:uFillTx/>
                          <a:latin typeface="宋体" panose="02010600030101010101" pitchFamily="2" charset="-122"/>
                          <a:ea typeface="宋体" panose="02010600030101010101" pitchFamily="2" charset="-122"/>
                          <a:sym typeface="+mn-ea"/>
                        </a:rPr>
                        <a:t>藤野先生</a:t>
                      </a:r>
                      <a:endParaRPr lang="zh-CN" altLang="en-US" sz="3200" b="1">
                        <a:solidFill>
                          <a:schemeClr val="tx1"/>
                        </a:solidFill>
                        <a:uFillTx/>
                        <a:latin typeface="宋体" panose="02010600030101010101" pitchFamily="2" charset="-122"/>
                        <a:ea typeface="宋体" panose="02010600030101010101" pitchFamily="2" charset="-122"/>
                        <a:sym typeface="+mn-ea"/>
                      </a:endParaRPr>
                    </a:p>
                    <a:p>
                      <a:pPr lvl="0" indent="0" algn="l" fontAlgn="auto">
                        <a:lnSpc>
                          <a:spcPct val="130000"/>
                        </a:lnSpc>
                        <a:buNone/>
                      </a:pPr>
                      <a:endParaRPr lang="zh-CN" altLang="en-US" sz="3200" b="1">
                        <a:solidFill>
                          <a:schemeClr val="tx1"/>
                        </a:solidFill>
                        <a:uFillTx/>
                        <a:latin typeface="宋体" panose="02010600030101010101" pitchFamily="2" charset="-122"/>
                        <a:ea typeface="宋体" panose="02010600030101010101" pitchFamily="2" charset="-122"/>
                        <a:sym typeface="+mn-ea"/>
                      </a:endParaRPr>
                    </a:p>
                    <a:p>
                      <a:pPr lvl="0" indent="0" algn="l" fontAlgn="auto">
                        <a:lnSpc>
                          <a:spcPct val="130000"/>
                        </a:lnSpc>
                        <a:buNone/>
                      </a:pPr>
                      <a:endParaRPr lang="zh-CN" altLang="en-US" sz="3200" b="1">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200" b="1">
                        <a:uFillTx/>
                        <a:latin typeface="宋体" panose="02010600030101010101" pitchFamily="2" charset="-122"/>
                        <a:ea typeface="宋体" panose="02010600030101010101" pitchFamily="2" charset="-122"/>
                        <a:sym typeface="+mn-ea"/>
                      </a:endParaRPr>
                    </a:p>
                    <a:p>
                      <a:pPr marL="0" lvl="0" indent="0">
                        <a:buNone/>
                      </a:pPr>
                      <a:endParaRPr lang="zh-CN" altLang="en-US" sz="3200" b="1">
                        <a:uFillTx/>
                        <a:latin typeface="宋体" panose="02010600030101010101" pitchFamily="2" charset="-122"/>
                        <a:ea typeface="宋体" panose="02010600030101010101" pitchFamily="2" charset="-122"/>
                        <a:sym typeface="+mn-ea"/>
                      </a:endParaRPr>
                    </a:p>
                    <a:p>
                      <a:pPr marL="0" lvl="0" indent="0">
                        <a:buNone/>
                      </a:pPr>
                      <a:r>
                        <a:rPr lang="zh-CN" altLang="en-US" sz="3200" b="1">
                          <a:uFillTx/>
                          <a:latin typeface="宋体" panose="02010600030101010101" pitchFamily="2" charset="-122"/>
                          <a:ea typeface="宋体" panose="02010600030101010101" pitchFamily="2" charset="-122"/>
                          <a:sym typeface="+mn-ea"/>
                        </a:rPr>
                        <a:t>《藤野先生》</a:t>
                      </a:r>
                      <a:endParaRPr lang="zh-CN" altLang="en-US" sz="3200" b="1">
                        <a:solidFill>
                          <a:schemeClr val="tx1"/>
                        </a:solidFill>
                        <a:uFillTx/>
                        <a:latin typeface="宋体" panose="02010600030101010101" pitchFamily="2" charset="-122"/>
                        <a:ea typeface="宋体" panose="02010600030101010101" pitchFamily="2" charset="-122"/>
                        <a:sym typeface="+mn-ea"/>
                      </a:endParaRPr>
                    </a:p>
                    <a:p>
                      <a:pPr marL="0" lvl="0" indent="0">
                        <a:buNone/>
                      </a:pPr>
                      <a:endParaRPr lang="zh-CN" altLang="en-US" sz="32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en-US" altLang="zh-CN" sz="3200" b="1">
                          <a:solidFill>
                            <a:schemeClr val="tx1"/>
                          </a:solidFill>
                          <a:uFillTx/>
                          <a:latin typeface="宋体" panose="02010600030101010101" pitchFamily="2" charset="-122"/>
                          <a:ea typeface="宋体" panose="02010600030101010101" pitchFamily="2" charset="-122"/>
                        </a:rPr>
                        <a:t>   </a:t>
                      </a:r>
                      <a:endParaRPr lang="zh-CN" altLang="en-US" sz="32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2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7821930" y="1696720"/>
            <a:ext cx="4258310" cy="3322955"/>
          </a:xfrm>
          <a:prstGeom prst="rect">
            <a:avLst/>
          </a:prstGeom>
          <a:noFill/>
        </p:spPr>
        <p:txBody>
          <a:bodyPr wrap="square" rtlCol="0" anchor="t">
            <a:spAutoFit/>
          </a:bodyPr>
          <a:p>
            <a:pPr indent="0">
              <a:lnSpc>
                <a:spcPct val="100000"/>
              </a:lnSpc>
              <a:spcBef>
                <a:spcPts val="0"/>
              </a:spcBef>
              <a:spcAft>
                <a:spcPts val="0"/>
              </a:spcAft>
            </a:pPr>
            <a:r>
              <a:rPr lang="zh-CN" sz="30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藤野先生给予求学的鲁迅无私关爱和热情鼓励</a:t>
            </a:r>
            <a:r>
              <a:rPr lang="zh-CN" altLang="zh-CN" sz="3000" b="1" dirty="0">
                <a:solidFill>
                  <a:srgbClr val="2618DA"/>
                </a:solidFill>
                <a:latin typeface="Arial" panose="020B0604020202020204" pitchFamily="34" charset="0"/>
                <a:cs typeface="+mn-ea"/>
                <a:sym typeface="宋体" panose="02010600030101010101" pitchFamily="2" charset="-122"/>
              </a:rPr>
              <a:t>,</a:t>
            </a:r>
            <a:r>
              <a:rPr lang="zh-CN" sz="30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他正直高尚的思想品德、严肃认真的科学态度和一丝不苟的工作作风深刻影响着为国家民族而艰苦探索的鲁迅</a:t>
            </a:r>
            <a:endParaRPr lang="zh-CN" altLang="en-US" sz="30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nvSpPr>
        <p:spPr>
          <a:xfrm>
            <a:off x="3860165" y="1696720"/>
            <a:ext cx="4023360" cy="3322955"/>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rPr>
              <a:t>其时进来的是一个黑瘦的先生</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八字须</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戴着</a:t>
            </a:r>
            <a:endParaRPr lang="zh-CN" altLang="en-US" sz="3000" b="1">
              <a:latin typeface="宋体" panose="02010600030101010101" pitchFamily="2" charset="-122"/>
              <a:ea typeface="宋体" panose="02010600030101010101" pitchFamily="2" charset="-122"/>
            </a:endParaRPr>
          </a:p>
          <a:p>
            <a:r>
              <a:rPr lang="zh-CN" altLang="en-US" sz="3000" b="1">
                <a:latin typeface="宋体" panose="02010600030101010101" pitchFamily="2" charset="-122"/>
                <a:ea typeface="宋体" panose="02010600030101010101" pitchFamily="2" charset="-122"/>
              </a:rPr>
              <a:t>眼镜</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挟着一叠大大小小的书。一将书放在讲台上</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便用了缓慢而很有顿挫的声调</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向学生介绍自己道</a:t>
            </a:r>
            <a:endParaRPr lang="zh-CN" altLang="en-US" sz="30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598170" y="661035"/>
            <a:ext cx="7011035" cy="583565"/>
          </a:xfrm>
          <a:prstGeom prst="rect">
            <a:avLst/>
          </a:prstGeom>
          <a:solidFill>
            <a:schemeClr val="tx1"/>
          </a:solidFill>
        </p:spPr>
        <p:txBody>
          <a:bodyPr wrap="square" rtlCol="0" anchor="t">
            <a:spAutoFit/>
          </a:bodyPr>
          <a:p>
            <a:r>
              <a:rPr lang="zh-CN" sz="32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到别的地方去看看</a:t>
            </a:r>
            <a:r>
              <a:rPr lang="zh-CN" altLang="zh-CN" sz="3200" b="1" dirty="0">
                <a:solidFill>
                  <a:schemeClr val="bg1"/>
                </a:solidFill>
                <a:latin typeface="Arial" panose="020B0604020202020204" pitchFamily="34" charset="0"/>
                <a:cs typeface="+mn-ea"/>
                <a:sym typeface="宋体" panose="02010600030101010101" pitchFamily="2" charset="-122"/>
              </a:rPr>
              <a:t>,</a:t>
            </a:r>
            <a:r>
              <a:rPr lang="zh-CN" altLang="zh-CN" sz="3200" b="1" dirty="0">
                <a:solidFill>
                  <a:schemeClr val="bg1"/>
                </a:solidFill>
                <a:latin typeface="楷体" panose="02010609060101010101" pitchFamily="49" charset="-122"/>
                <a:ea typeface="楷体" panose="02010609060101010101" pitchFamily="49" charset="-122"/>
                <a:cs typeface="+mn-ea"/>
                <a:sym typeface="宋体" panose="02010600030101010101" pitchFamily="2" charset="-122"/>
              </a:rPr>
              <a:t>如何呢</a:t>
            </a:r>
            <a:r>
              <a:rPr sz="32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a:t>
            </a:r>
            <a:r>
              <a:rPr lang="en-US" sz="32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32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仙台</a:t>
            </a:r>
            <a:endParaRPr lang="zh-CN" altLang="en-US" sz="3200" b="1">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9" name="矩形 18"/>
          <p:cNvSpPr/>
          <p:nvPr>
            <p:custDataLst>
              <p:tags r:id="rId2"/>
            </p:custDataLst>
          </p:nvPr>
        </p:nvSpPr>
        <p:spPr>
          <a:xfrm>
            <a:off x="985520" y="1477645"/>
            <a:ext cx="10126980" cy="1076325"/>
          </a:xfrm>
          <a:prstGeom prst="rect">
            <a:avLst/>
          </a:prstGeom>
        </p:spPr>
        <p:txBody>
          <a:bodyPr wrap="square">
            <a:spAutoFit/>
          </a:bodyPr>
          <a:p>
            <a:pPr lvl="0">
              <a:lnSpc>
                <a:spcPct val="100000"/>
              </a:lnSpc>
              <a:spcBef>
                <a:spcPts val="0"/>
              </a:spcBef>
              <a:spcAft>
                <a:spcPts val="0"/>
              </a:spcAft>
            </a:pPr>
            <a:r>
              <a:rPr lang="en-US"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    </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在仙台</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让作者印象深刻的两个地名是什么？为什么会</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印象深刻</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049391" name="Rectangle 815"/>
          <p:cNvSpPr/>
          <p:nvPr/>
        </p:nvSpPr>
        <p:spPr>
          <a:xfrm>
            <a:off x="1627505" y="2836545"/>
            <a:ext cx="1511935" cy="582295"/>
          </a:xfrm>
          <a:prstGeom prst="rect">
            <a:avLst/>
          </a:prstGeom>
          <a:noFill/>
          <a:ln w="9525">
            <a:noFill/>
          </a:ln>
        </p:spPr>
        <p:txBody>
          <a:bodyPr wrap="square" lIns="91433" tIns="45717" rIns="91433" bIns="45717" anchor="t" anchorCtr="0">
            <a:spAutoFit/>
          </a:bodyPr>
          <a:p>
            <a:pPr algn="l"/>
            <a:r>
              <a:rPr lang="zh-CN" altLang="en-US" sz="3200" b="1" dirty="0">
                <a:latin typeface="宋体" panose="02010600030101010101" pitchFamily="2" charset="-122"/>
                <a:ea typeface="宋体" panose="02010600030101010101" pitchFamily="2" charset="-122"/>
              </a:rPr>
              <a:t>日暮里</a:t>
            </a:r>
            <a:endParaRPr lang="zh-CN" altLang="en-US" sz="3200" b="1" dirty="0">
              <a:latin typeface="宋体" panose="02010600030101010101" pitchFamily="2" charset="-122"/>
              <a:ea typeface="宋体" panose="02010600030101010101" pitchFamily="2" charset="-122"/>
            </a:endParaRPr>
          </a:p>
        </p:txBody>
      </p:sp>
      <p:sp>
        <p:nvSpPr>
          <p:cNvPr id="1049407" name="Line 831"/>
          <p:cNvSpPr/>
          <p:nvPr>
            <p:custDataLst>
              <p:tags r:id="rId3"/>
            </p:custDataLst>
          </p:nvPr>
        </p:nvSpPr>
        <p:spPr>
          <a:xfrm>
            <a:off x="3066098" y="3127058"/>
            <a:ext cx="1081087" cy="0"/>
          </a:xfrm>
          <a:prstGeom prst="line">
            <a:avLst/>
          </a:prstGeom>
          <a:ln w="76200" cap="flat" cmpd="sng">
            <a:solidFill>
              <a:srgbClr val="0000CC"/>
            </a:solidFill>
            <a:prstDash val="solid"/>
            <a:round/>
            <a:headEnd type="none" w="med" len="med"/>
            <a:tailEnd type="triangle" w="med" len="med"/>
          </a:ln>
        </p:spPr>
      </p:sp>
      <p:sp>
        <p:nvSpPr>
          <p:cNvPr id="1049393" name="Rectangle 817"/>
          <p:cNvSpPr/>
          <p:nvPr/>
        </p:nvSpPr>
        <p:spPr>
          <a:xfrm>
            <a:off x="4305935" y="2838450"/>
            <a:ext cx="2919095" cy="582295"/>
          </a:xfrm>
          <a:prstGeom prst="rect">
            <a:avLst/>
          </a:prstGeom>
          <a:noFill/>
          <a:ln w="9525">
            <a:noFill/>
          </a:ln>
        </p:spPr>
        <p:txBody>
          <a:bodyPr wrap="square" lIns="91433" tIns="45717" rIns="91433" bIns="45717" anchor="t" anchorCtr="0">
            <a:spAutoFit/>
          </a:bodyPr>
          <a:p>
            <a:r>
              <a:rPr lang="zh-CN" altLang="en-US" sz="3200" b="1" dirty="0">
                <a:solidFill>
                  <a:srgbClr val="FF0000"/>
                </a:solidFill>
                <a:latin typeface="仿宋" panose="02010609060101010101" pitchFamily="49" charset="-122"/>
                <a:ea typeface="仿宋" panose="02010609060101010101" pitchFamily="49" charset="-122"/>
              </a:rPr>
              <a:t>触发忧国之情</a:t>
            </a:r>
            <a:endParaRPr lang="zh-CN" altLang="en-US" sz="3200" b="1" dirty="0">
              <a:solidFill>
                <a:srgbClr val="FF0000"/>
              </a:solidFill>
              <a:latin typeface="仿宋" panose="02010609060101010101" pitchFamily="49" charset="-122"/>
              <a:ea typeface="仿宋" panose="02010609060101010101" pitchFamily="49" charset="-122"/>
            </a:endParaRPr>
          </a:p>
        </p:txBody>
      </p:sp>
      <p:sp>
        <p:nvSpPr>
          <p:cNvPr id="2" name="Rectangle 815"/>
          <p:cNvSpPr/>
          <p:nvPr/>
        </p:nvSpPr>
        <p:spPr>
          <a:xfrm>
            <a:off x="1627505" y="3545840"/>
            <a:ext cx="1511935" cy="582295"/>
          </a:xfrm>
          <a:prstGeom prst="rect">
            <a:avLst/>
          </a:prstGeom>
          <a:noFill/>
          <a:ln w="9525">
            <a:noFill/>
          </a:ln>
        </p:spPr>
        <p:txBody>
          <a:bodyPr wrap="square" lIns="91433" tIns="45717" rIns="91433" bIns="45717" anchor="t" anchorCtr="0">
            <a:spAutoFit/>
          </a:bodyPr>
          <a:p>
            <a:pPr algn="l"/>
            <a:r>
              <a:rPr lang="zh-CN" altLang="en-US" sz="3200" b="1" dirty="0">
                <a:latin typeface="Times New Roman" panose="02020603050405020304" pitchFamily="18" charset="0"/>
                <a:ea typeface="宋体" panose="02010600030101010101" pitchFamily="2" charset="-122"/>
                <a:sym typeface="+mn-ea"/>
              </a:rPr>
              <a:t>水户</a:t>
            </a:r>
            <a:endParaRPr lang="zh-CN" altLang="en-US" sz="3200" b="1" dirty="0">
              <a:latin typeface="Times New Roman" panose="02020603050405020304" pitchFamily="18" charset="0"/>
              <a:ea typeface="宋体" panose="02010600030101010101" pitchFamily="2" charset="-122"/>
              <a:sym typeface="+mn-ea"/>
            </a:endParaRPr>
          </a:p>
        </p:txBody>
      </p:sp>
      <p:sp>
        <p:nvSpPr>
          <p:cNvPr id="4" name="Line 831"/>
          <p:cNvSpPr/>
          <p:nvPr>
            <p:custDataLst>
              <p:tags r:id="rId4"/>
            </p:custDataLst>
          </p:nvPr>
        </p:nvSpPr>
        <p:spPr>
          <a:xfrm>
            <a:off x="3066098" y="3836353"/>
            <a:ext cx="1081087" cy="0"/>
          </a:xfrm>
          <a:prstGeom prst="line">
            <a:avLst/>
          </a:prstGeom>
          <a:ln w="76200" cap="flat" cmpd="sng">
            <a:solidFill>
              <a:srgbClr val="0000CC"/>
            </a:solidFill>
            <a:prstDash val="solid"/>
            <a:round/>
            <a:headEnd type="none" w="med" len="med"/>
            <a:tailEnd type="triangle" w="med" len="med"/>
          </a:ln>
        </p:spPr>
      </p:sp>
      <p:sp>
        <p:nvSpPr>
          <p:cNvPr id="5" name="Rectangle 817"/>
          <p:cNvSpPr/>
          <p:nvPr/>
        </p:nvSpPr>
        <p:spPr>
          <a:xfrm>
            <a:off x="4305935" y="3578860"/>
            <a:ext cx="3514725" cy="582295"/>
          </a:xfrm>
          <a:prstGeom prst="rect">
            <a:avLst/>
          </a:prstGeom>
          <a:noFill/>
          <a:ln w="9525">
            <a:noFill/>
          </a:ln>
        </p:spPr>
        <p:txBody>
          <a:bodyPr wrap="square" lIns="91433" tIns="45717" rIns="91433" bIns="45717" anchor="t" anchorCtr="0">
            <a:spAutoFit/>
          </a:bodyPr>
          <a:p>
            <a:r>
              <a:rPr lang="zh-CN" altLang="en-US" sz="3200" b="1" dirty="0">
                <a:solidFill>
                  <a:srgbClr val="FF0000"/>
                </a:solidFill>
                <a:latin typeface="仿宋" panose="02010609060101010101" pitchFamily="49" charset="-122"/>
                <a:ea typeface="仿宋" panose="02010609060101010101" pitchFamily="49" charset="-122"/>
              </a:rPr>
              <a:t>反清志士客死之地</a:t>
            </a:r>
            <a:r>
              <a:rPr lang="en-US" altLang="zh-CN" sz="3200" b="1" dirty="0">
                <a:solidFill>
                  <a:srgbClr val="FF0000"/>
                </a:solidFill>
                <a:latin typeface="仿宋" panose="02010609060101010101" pitchFamily="49" charset="-122"/>
                <a:ea typeface="仿宋" panose="02010609060101010101" pitchFamily="49" charset="-122"/>
              </a:rPr>
              <a:t>  </a:t>
            </a:r>
            <a:endParaRPr lang="zh-CN" altLang="en-US" sz="3200" b="1" dirty="0">
              <a:solidFill>
                <a:srgbClr val="FF0000"/>
              </a:solidFill>
              <a:latin typeface="仿宋" panose="02010609060101010101" pitchFamily="49" charset="-122"/>
              <a:ea typeface="仿宋" panose="02010609060101010101" pitchFamily="49" charset="-122"/>
            </a:endParaRPr>
          </a:p>
        </p:txBody>
      </p:sp>
      <p:sp>
        <p:nvSpPr>
          <p:cNvPr id="6" name="Rectangle 815"/>
          <p:cNvSpPr/>
          <p:nvPr/>
        </p:nvSpPr>
        <p:spPr>
          <a:xfrm>
            <a:off x="1627505" y="4440555"/>
            <a:ext cx="1830705" cy="582295"/>
          </a:xfrm>
          <a:prstGeom prst="rect">
            <a:avLst/>
          </a:prstGeom>
          <a:noFill/>
          <a:ln w="9525">
            <a:noFill/>
          </a:ln>
        </p:spPr>
        <p:txBody>
          <a:bodyPr wrap="square" lIns="91433" tIns="45717" rIns="91433" bIns="45717" anchor="t" anchorCtr="0">
            <a:spAutoFit/>
          </a:bodyPr>
          <a:p>
            <a:pPr algn="l"/>
            <a:r>
              <a:rPr lang="zh-CN" altLang="en-US" sz="3200" b="1" dirty="0">
                <a:latin typeface="Times New Roman" panose="02020603050405020304" pitchFamily="18" charset="0"/>
                <a:ea typeface="宋体" panose="02010600030101010101" pitchFamily="2" charset="-122"/>
                <a:sym typeface="+mn-ea"/>
              </a:rPr>
              <a:t>受到优待</a:t>
            </a:r>
            <a:endParaRPr lang="zh-CN" altLang="en-US" sz="3200" b="1" dirty="0">
              <a:latin typeface="Times New Roman" panose="02020603050405020304" pitchFamily="18" charset="0"/>
              <a:ea typeface="宋体" panose="02010600030101010101" pitchFamily="2" charset="-122"/>
              <a:sym typeface="+mn-ea"/>
            </a:endParaRPr>
          </a:p>
        </p:txBody>
      </p:sp>
      <p:sp>
        <p:nvSpPr>
          <p:cNvPr id="7" name="Line 831"/>
          <p:cNvSpPr/>
          <p:nvPr>
            <p:custDataLst>
              <p:tags r:id="rId5"/>
            </p:custDataLst>
          </p:nvPr>
        </p:nvSpPr>
        <p:spPr>
          <a:xfrm>
            <a:off x="3357563" y="4735513"/>
            <a:ext cx="1081087" cy="0"/>
          </a:xfrm>
          <a:prstGeom prst="line">
            <a:avLst/>
          </a:prstGeom>
          <a:ln w="76200" cap="flat" cmpd="sng">
            <a:solidFill>
              <a:srgbClr val="0000CC"/>
            </a:solidFill>
            <a:prstDash val="solid"/>
            <a:round/>
            <a:headEnd type="none" w="med" len="med"/>
            <a:tailEnd type="triangle" w="med" len="med"/>
          </a:ln>
        </p:spPr>
      </p:sp>
      <p:sp>
        <p:nvSpPr>
          <p:cNvPr id="8" name="Rectangle 815"/>
          <p:cNvSpPr/>
          <p:nvPr/>
        </p:nvSpPr>
        <p:spPr>
          <a:xfrm>
            <a:off x="4438650" y="4448810"/>
            <a:ext cx="1830705" cy="582295"/>
          </a:xfrm>
          <a:prstGeom prst="rect">
            <a:avLst/>
          </a:prstGeom>
          <a:noFill/>
          <a:ln w="9525">
            <a:noFill/>
          </a:ln>
        </p:spPr>
        <p:txBody>
          <a:bodyPr wrap="square" lIns="91433" tIns="45717" rIns="91433" bIns="45717" anchor="t" anchorCtr="0">
            <a:spAutoFit/>
          </a:bodyPr>
          <a:p>
            <a:pPr algn="l"/>
            <a:r>
              <a:rPr lang="zh-CN" altLang="en-US" sz="3200" b="1" dirty="0">
                <a:latin typeface="Times New Roman" panose="02020603050405020304" pitchFamily="18" charset="0"/>
                <a:ea typeface="宋体" panose="02010600030101010101" pitchFamily="2" charset="-122"/>
                <a:sym typeface="+mn-ea"/>
              </a:rPr>
              <a:t>难以下咽</a:t>
            </a:r>
            <a:endParaRPr lang="zh-CN" altLang="en-US" sz="3200" b="1" dirty="0">
              <a:latin typeface="Times New Roman" panose="02020603050405020304" pitchFamily="18" charset="0"/>
              <a:ea typeface="宋体" panose="02010600030101010101" pitchFamily="2" charset="-122"/>
              <a:sym typeface="+mn-ea"/>
            </a:endParaRPr>
          </a:p>
        </p:txBody>
      </p:sp>
      <p:sp>
        <p:nvSpPr>
          <p:cNvPr id="9" name="Line 831"/>
          <p:cNvSpPr/>
          <p:nvPr>
            <p:custDataLst>
              <p:tags r:id="rId6"/>
            </p:custDataLst>
          </p:nvPr>
        </p:nvSpPr>
        <p:spPr>
          <a:xfrm>
            <a:off x="6385878" y="4735513"/>
            <a:ext cx="1081087" cy="0"/>
          </a:xfrm>
          <a:prstGeom prst="line">
            <a:avLst/>
          </a:prstGeom>
          <a:ln w="76200" cap="flat" cmpd="sng">
            <a:solidFill>
              <a:srgbClr val="0000CC"/>
            </a:solidFill>
            <a:prstDash val="solid"/>
            <a:round/>
            <a:headEnd type="none" w="med" len="med"/>
            <a:tailEnd type="triangle" w="med" len="med"/>
          </a:ln>
        </p:spPr>
      </p:sp>
      <p:sp>
        <p:nvSpPr>
          <p:cNvPr id="10" name="Rectangle 817"/>
          <p:cNvSpPr/>
          <p:nvPr/>
        </p:nvSpPr>
        <p:spPr>
          <a:xfrm>
            <a:off x="7466965" y="4440555"/>
            <a:ext cx="2318385" cy="1075055"/>
          </a:xfrm>
          <a:prstGeom prst="rect">
            <a:avLst/>
          </a:prstGeom>
          <a:noFill/>
          <a:ln w="9525">
            <a:noFill/>
          </a:ln>
        </p:spPr>
        <p:txBody>
          <a:bodyPr wrap="square" lIns="91433" tIns="45717" rIns="91433" bIns="45717" anchor="t" anchorCtr="0">
            <a:spAutoFit/>
          </a:bodyPr>
          <a:p>
            <a:r>
              <a:rPr lang="zh-CN" altLang="en-US" sz="3200" b="1" dirty="0">
                <a:solidFill>
                  <a:srgbClr val="FF0000"/>
                </a:solidFill>
                <a:latin typeface="仿宋" panose="02010609060101010101" pitchFamily="49" charset="-122"/>
                <a:ea typeface="仿宋" panose="02010609060101010101" pitchFamily="49" charset="-122"/>
              </a:rPr>
              <a:t>民族自尊心受到重创</a:t>
            </a:r>
            <a:endParaRPr lang="zh-CN" altLang="en-US" sz="3200" b="1" dirty="0">
              <a:solidFill>
                <a:srgbClr val="FF0000"/>
              </a:solidFill>
              <a:latin typeface="仿宋" panose="02010609060101010101" pitchFamily="49" charset="-122"/>
              <a:ea typeface="仿宋" panose="02010609060101010101" pitchFamily="49" charset="-122"/>
            </a:endParaRPr>
          </a:p>
        </p:txBody>
      </p:sp>
      <p:sp>
        <p:nvSpPr>
          <p:cNvPr id="1049421" name="AutoShape 845"/>
          <p:cNvSpPr/>
          <p:nvPr/>
        </p:nvSpPr>
        <p:spPr>
          <a:xfrm>
            <a:off x="9785350" y="2846070"/>
            <a:ext cx="115570" cy="1953260"/>
          </a:xfrm>
          <a:prstGeom prst="rightBrace">
            <a:avLst>
              <a:gd name="adj1" fmla="val 171492"/>
              <a:gd name="adj2" fmla="val 50412"/>
            </a:avLst>
          </a:prstGeom>
          <a:noFill/>
          <a:ln w="12700" cap="flat" cmpd="sng">
            <a:solidFill>
              <a:srgbClr val="000000"/>
            </a:solidFill>
            <a:prstDash val="solid"/>
            <a:round/>
            <a:headEnd type="none" w="med" len="med"/>
            <a:tailEnd type="none" w="med" len="med"/>
          </a:ln>
        </p:spPr>
        <p:txBody>
          <a:bodyPr lIns="91433" tIns="45717" rIns="91433" bIns="45717" anchor="t" anchorCtr="0"/>
          <a:p>
            <a:endParaRPr lang="zh-CN" altLang="en-US" dirty="0">
              <a:latin typeface="Arial" panose="020B0604020202020204" pitchFamily="34" charset="0"/>
              <a:ea typeface="宋体" panose="02010600030101010101" pitchFamily="2" charset="-122"/>
            </a:endParaRPr>
          </a:p>
        </p:txBody>
      </p:sp>
      <p:sp>
        <p:nvSpPr>
          <p:cNvPr id="1049417" name="Rectangle 841"/>
          <p:cNvSpPr/>
          <p:nvPr/>
        </p:nvSpPr>
        <p:spPr>
          <a:xfrm>
            <a:off x="9900920" y="3284855"/>
            <a:ext cx="1079500" cy="1075055"/>
          </a:xfrm>
          <a:prstGeom prst="rect">
            <a:avLst/>
          </a:prstGeom>
          <a:noFill/>
          <a:ln w="9525">
            <a:noFill/>
          </a:ln>
        </p:spPr>
        <p:txBody>
          <a:bodyPr wrap="square" lIns="91433" tIns="45717" rIns="91433" bIns="45717" anchor="t" anchorCtr="0">
            <a:spAutoFit/>
          </a:bodyPr>
          <a:p>
            <a:r>
              <a:rPr lang="zh-CN" altLang="en-US" sz="3200" b="1" dirty="0">
                <a:solidFill>
                  <a:srgbClr val="FF0000"/>
                </a:solidFill>
                <a:latin typeface="黑体" panose="02010609060101010101" charset="-122"/>
                <a:ea typeface="黑体" panose="02010609060101010101" charset="-122"/>
              </a:rPr>
              <a:t>爱国情怀</a:t>
            </a:r>
            <a:endParaRPr lang="zh-CN" altLang="en-US" sz="3200" b="1" dirty="0">
              <a:solidFill>
                <a:srgbClr val="FF0000"/>
              </a:solidFill>
              <a:latin typeface="黑体" panose="02010609060101010101" charset="-122"/>
              <a:ea typeface="黑体" panose="02010609060101010101"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9391"/>
                                        </p:tgtEl>
                                        <p:attrNameLst>
                                          <p:attrName>style.visibility</p:attrName>
                                        </p:attrNameLst>
                                      </p:cBhvr>
                                      <p:to>
                                        <p:strVal val="visible"/>
                                      </p:to>
                                    </p:set>
                                    <p:anim calcmode="lin" valueType="num">
                                      <p:cBhvr additive="base">
                                        <p:cTn id="13" dur="500" fill="hold"/>
                                        <p:tgtEl>
                                          <p:spTgt spid="1049391"/>
                                        </p:tgtEl>
                                        <p:attrNameLst>
                                          <p:attrName>ppt_x</p:attrName>
                                        </p:attrNameLst>
                                      </p:cBhvr>
                                      <p:tavLst>
                                        <p:tav tm="0">
                                          <p:val>
                                            <p:strVal val="#ppt_x"/>
                                          </p:val>
                                        </p:tav>
                                        <p:tav tm="100000">
                                          <p:val>
                                            <p:strVal val="#ppt_x"/>
                                          </p:val>
                                        </p:tav>
                                      </p:tavLst>
                                    </p:anim>
                                    <p:anim calcmode="lin" valueType="num">
                                      <p:cBhvr additive="base">
                                        <p:cTn id="14" dur="500" fill="hold"/>
                                        <p:tgtEl>
                                          <p:spTgt spid="104939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9393"/>
                                        </p:tgtEl>
                                        <p:attrNameLst>
                                          <p:attrName>style.visibility</p:attrName>
                                        </p:attrNameLst>
                                      </p:cBhvr>
                                      <p:to>
                                        <p:strVal val="visible"/>
                                      </p:to>
                                    </p:set>
                                    <p:anim calcmode="lin" valueType="num">
                                      <p:cBhvr additive="base">
                                        <p:cTn id="19" dur="500" fill="hold"/>
                                        <p:tgtEl>
                                          <p:spTgt spid="1049393"/>
                                        </p:tgtEl>
                                        <p:attrNameLst>
                                          <p:attrName>ppt_x</p:attrName>
                                        </p:attrNameLst>
                                      </p:cBhvr>
                                      <p:tavLst>
                                        <p:tav tm="0">
                                          <p:val>
                                            <p:strVal val="#ppt_x"/>
                                          </p:val>
                                        </p:tav>
                                        <p:tav tm="100000">
                                          <p:val>
                                            <p:strVal val="#ppt_x"/>
                                          </p:val>
                                        </p:tav>
                                      </p:tavLst>
                                    </p:anim>
                                    <p:anim calcmode="lin" valueType="num">
                                      <p:cBhvr additive="base">
                                        <p:cTn id="20" dur="500" fill="hold"/>
                                        <p:tgtEl>
                                          <p:spTgt spid="104939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49421"/>
                                        </p:tgtEl>
                                        <p:attrNameLst>
                                          <p:attrName>style.visibility</p:attrName>
                                        </p:attrNameLst>
                                      </p:cBhvr>
                                      <p:to>
                                        <p:strVal val="visible"/>
                                      </p:to>
                                    </p:set>
                                    <p:anim calcmode="lin" valueType="num">
                                      <p:cBhvr additive="base">
                                        <p:cTn id="55" dur="500" fill="hold"/>
                                        <p:tgtEl>
                                          <p:spTgt spid="1049421"/>
                                        </p:tgtEl>
                                        <p:attrNameLst>
                                          <p:attrName>ppt_x</p:attrName>
                                        </p:attrNameLst>
                                      </p:cBhvr>
                                      <p:tavLst>
                                        <p:tav tm="0">
                                          <p:val>
                                            <p:strVal val="#ppt_x"/>
                                          </p:val>
                                        </p:tav>
                                        <p:tav tm="100000">
                                          <p:val>
                                            <p:strVal val="#ppt_x"/>
                                          </p:val>
                                        </p:tav>
                                      </p:tavLst>
                                    </p:anim>
                                    <p:anim calcmode="lin" valueType="num">
                                      <p:cBhvr additive="base">
                                        <p:cTn id="56" dur="500" fill="hold"/>
                                        <p:tgtEl>
                                          <p:spTgt spid="10494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1049417">
                                            <p:txEl>
                                              <p:pRg st="0" end="0"/>
                                            </p:txEl>
                                          </p:spTgt>
                                        </p:tgtEl>
                                        <p:attrNameLst>
                                          <p:attrName>style.visibility</p:attrName>
                                        </p:attrNameLst>
                                      </p:cBhvr>
                                      <p:to>
                                        <p:strVal val="visible"/>
                                      </p:to>
                                    </p:set>
                                    <p:animEffect transition="in" filter="blinds(horizontal)">
                                      <p:cBhvr>
                                        <p:cTn id="61" dur="500"/>
                                        <p:tgtEl>
                                          <p:spTgt spid="10494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049391" grpId="0"/>
      <p:bldP spid="1049393" grpId="0"/>
      <p:bldP spid="2" grpId="0"/>
      <p:bldP spid="5" grpId="0"/>
      <p:bldP spid="6" grpId="0"/>
      <p:bldP spid="8" grpId="0"/>
      <p:bldP spid="10" grpId="0"/>
      <p:bldP spid="10494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1117600" y="1117600"/>
            <a:ext cx="9849485" cy="1076325"/>
          </a:xfrm>
          <a:prstGeom prst="rect">
            <a:avLst/>
          </a:prstGeom>
        </p:spPr>
        <p:txBody>
          <a:bodyPr wrap="square">
            <a:spAutoFit/>
          </a:bodyPr>
          <a:p>
            <a:pPr lvl="0">
              <a:lnSpc>
                <a:spcPct val="100000"/>
              </a:lnSpc>
              <a:spcBef>
                <a:spcPts val="0"/>
              </a:spcBef>
              <a:spcAft>
                <a:spcPts val="0"/>
              </a:spcAft>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32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阅读</a:t>
            </a:r>
            <a:r>
              <a:rPr lang="zh-CN" sz="3200" b="1">
                <a:latin typeface="宋体" panose="02010600030101010101" pitchFamily="2" charset="-122"/>
                <a:ea typeface="宋体" panose="02010600030101010101" pitchFamily="2" charset="-122"/>
                <a:cs typeface="楷体" panose="02010609060101010101" pitchFamily="49" charset="-122"/>
                <a:sym typeface="+mn-ea"/>
              </a:rPr>
              <a:t>第</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1—5</a:t>
            </a:r>
            <a:r>
              <a:rPr lang="zh-CN" altLang="en-US" sz="3200" b="1">
                <a:latin typeface="宋体" panose="02010600030101010101" pitchFamily="2" charset="-122"/>
                <a:ea typeface="宋体" panose="02010600030101010101" pitchFamily="2" charset="-122"/>
                <a:cs typeface="楷体" panose="02010609060101010101" pitchFamily="49" charset="-122"/>
                <a:sym typeface="+mn-ea"/>
              </a:rPr>
              <a:t>段</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思考：</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在东京、到仙台鲁迅的心情或境遇怎样？这和写藤野先生有什么关系</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0241" name="文本框 99"/>
          <p:cNvSpPr txBox="1"/>
          <p:nvPr/>
        </p:nvSpPr>
        <p:spPr>
          <a:xfrm>
            <a:off x="1242060" y="2193925"/>
            <a:ext cx="9827895" cy="3538220"/>
          </a:xfrm>
          <a:prstGeom prst="rect">
            <a:avLst/>
          </a:prstGeom>
          <a:noFill/>
          <a:ln w="9525">
            <a:noFill/>
          </a:ln>
        </p:spPr>
        <p:txBody>
          <a:bodyPr wrap="square" anchor="t" anchorCtr="0">
            <a:spAutoFit/>
          </a:bodyPr>
          <a:p>
            <a:r>
              <a:rPr lang="en-US" altLang="zh-CN" sz="3200" b="1" dirty="0">
                <a:solidFill>
                  <a:srgbClr val="2618DA"/>
                </a:solidFill>
                <a:latin typeface="宋体" panose="02010600030101010101" pitchFamily="2" charset="-122"/>
                <a:ea typeface="宋体" panose="02010600030101010101" pitchFamily="2" charset="-122"/>
              </a:rPr>
              <a:t>    </a:t>
            </a:r>
            <a:r>
              <a:rPr lang="zh-CN" altLang="en-US" sz="3200" b="1" dirty="0">
                <a:solidFill>
                  <a:srgbClr val="2618DA"/>
                </a:solidFill>
                <a:latin typeface="宋体" panose="02010600030101010101" pitchFamily="2" charset="-122"/>
                <a:ea typeface="宋体" panose="02010600030101010101" pitchFamily="2" charset="-122"/>
              </a:rPr>
              <a:t>写清国留学生赏樱花、学跳舞是作者离开东京往仙台见到藤野先生的</a:t>
            </a:r>
            <a:r>
              <a:rPr lang="zh-CN" altLang="en-US" sz="3200" b="1" dirty="0">
                <a:solidFill>
                  <a:srgbClr val="FF0000"/>
                </a:solidFill>
                <a:latin typeface="宋体" panose="02010600030101010101" pitchFamily="2" charset="-122"/>
                <a:ea typeface="宋体" panose="02010600030101010101" pitchFamily="2" charset="-122"/>
              </a:rPr>
              <a:t>缘由</a:t>
            </a:r>
            <a:r>
              <a:rPr lang="zh-CN" altLang="en-US" sz="3200" b="1" dirty="0">
                <a:solidFill>
                  <a:srgbClr val="2618DA"/>
                </a:solidFill>
                <a:latin typeface="宋体" panose="02010600030101010101" pitchFamily="2" charset="-122"/>
                <a:ea typeface="宋体" panose="02010600030101010101" pitchFamily="2" charset="-122"/>
              </a:rPr>
              <a:t>；写途经日暮里和水户表现</a:t>
            </a:r>
            <a:r>
              <a:rPr lang="zh-CN" altLang="en-US" sz="3200" b="1" dirty="0">
                <a:solidFill>
                  <a:srgbClr val="FF0000"/>
                </a:solidFill>
                <a:latin typeface="宋体" panose="02010600030101010101" pitchFamily="2" charset="-122"/>
                <a:ea typeface="宋体" panose="02010600030101010101" pitchFamily="2" charset="-122"/>
              </a:rPr>
              <a:t>作者的忧国之情</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zh-CN" altLang="en-US" sz="3200" b="1" dirty="0">
                <a:solidFill>
                  <a:srgbClr val="2618DA"/>
                </a:solidFill>
                <a:latin typeface="宋体" panose="02010600030101010101" pitchFamily="2" charset="-122"/>
                <a:ea typeface="宋体" panose="02010600030101010101" pitchFamily="2" charset="-122"/>
              </a:rPr>
              <a:t>是作者学医的</a:t>
            </a:r>
            <a:r>
              <a:rPr lang="zh-CN" altLang="en-US" sz="3200" b="1" dirty="0">
                <a:solidFill>
                  <a:srgbClr val="FF0000"/>
                </a:solidFill>
                <a:latin typeface="宋体" panose="02010600030101010101" pitchFamily="2" charset="-122"/>
                <a:ea typeface="宋体" panose="02010600030101010101" pitchFamily="2" charset="-122"/>
              </a:rPr>
              <a:t>主要动机</a:t>
            </a:r>
            <a:r>
              <a:rPr lang="zh-CN" altLang="en-US" sz="3200" b="1" dirty="0">
                <a:solidFill>
                  <a:srgbClr val="2618DA"/>
                </a:solidFill>
                <a:latin typeface="宋体" panose="02010600030101010101" pitchFamily="2" charset="-122"/>
                <a:ea typeface="宋体" panose="02010600030101010101" pitchFamily="2" charset="-122"/>
              </a:rPr>
              <a:t>；写仙台医专的职员对作者的优待</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,作者的</a:t>
            </a:r>
            <a:r>
              <a:rPr lang="zh-CN" altLang="en-US" sz="3200" b="1">
                <a:solidFill>
                  <a:srgbClr val="FF0000"/>
                </a:solidFill>
                <a:latin typeface="SimSun-ExtB" panose="02010609060101010101" charset="-122"/>
                <a:ea typeface="SimSun-ExtB" panose="02010609060101010101" charset="-122"/>
                <a:cs typeface="SimSun-ExtB" panose="02010609060101010101" charset="-122"/>
                <a:sym typeface="+mn-ea"/>
              </a:rPr>
              <a:t>民族自尊心受到重创</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zh-CN" altLang="en-US" sz="3200" b="1" dirty="0">
                <a:solidFill>
                  <a:srgbClr val="2618DA"/>
                </a:solidFill>
                <a:latin typeface="宋体" panose="02010600030101010101" pitchFamily="2" charset="-122"/>
                <a:ea typeface="宋体" panose="02010600030101010101" pitchFamily="2" charset="-122"/>
              </a:rPr>
              <a:t>正是在这样的处境下</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zh-CN" altLang="en-US" sz="3200" b="1" dirty="0">
                <a:solidFill>
                  <a:srgbClr val="2618DA"/>
                </a:solidFill>
                <a:latin typeface="宋体" panose="02010600030101010101" pitchFamily="2" charset="-122"/>
                <a:ea typeface="宋体" panose="02010600030101010101" pitchFamily="2" charset="-122"/>
              </a:rPr>
              <a:t>藤野先生的出现给了他一丝温暖和希望！是藤野先生给了鲁迅最及时、最急需的帮助</a:t>
            </a:r>
            <a:r>
              <a:rPr lang="en-US" altLang="zh-CN" sz="3200">
                <a:effectLst/>
                <a:latin typeface="方正楷体_GBK" charset="0"/>
                <a:ea typeface="微软雅黑" panose="020B0503020204020204" charset="-122"/>
                <a:sym typeface="微软雅黑" panose="020B0503020204020204" charset="-122"/>
              </a:rPr>
              <a:t>(</a:t>
            </a:r>
            <a:r>
              <a:rPr lang="zh-CN" altLang="en-US" sz="3200" b="1" dirty="0">
                <a:solidFill>
                  <a:srgbClr val="FF0000"/>
                </a:solidFill>
                <a:latin typeface="宋体" panose="02010600030101010101" pitchFamily="2" charset="-122"/>
                <a:ea typeface="宋体" panose="02010600030101010101" pitchFamily="2" charset="-122"/>
                <a:sym typeface="+mn-ea"/>
              </a:rPr>
              <a:t>正面衬托</a:t>
            </a:r>
            <a:r>
              <a:rPr lang="zh-CN" altLang="en-US" sz="3200" b="1" dirty="0">
                <a:solidFill>
                  <a:srgbClr val="FF0000"/>
                </a:solidFill>
                <a:latin typeface="宋体" panose="02010600030101010101" pitchFamily="2" charset="-122"/>
                <a:ea typeface="宋体" panose="02010600030101010101" pitchFamily="2" charset="-122"/>
              </a:rPr>
              <a:t>藤野先生</a:t>
            </a:r>
            <a:r>
              <a:rPr lang="en-US" altLang="zh-CN" sz="3200">
                <a:effectLst/>
                <a:latin typeface="方正楷体_GBK" charset="0"/>
                <a:ea typeface="微软雅黑" panose="020B0503020204020204" charset="-122"/>
                <a:sym typeface="微软雅黑" panose="020B0503020204020204" charset="-122"/>
              </a:rPr>
              <a:t>)</a:t>
            </a:r>
            <a:r>
              <a:rPr lang="zh-CN" altLang="en-US" sz="3200" b="1" dirty="0">
                <a:solidFill>
                  <a:srgbClr val="2618DA"/>
                </a:solidFill>
                <a:latin typeface="宋体" panose="02010600030101010101" pitchFamily="2" charset="-122"/>
                <a:ea typeface="宋体" panose="02010600030101010101" pitchFamily="2" charset="-122"/>
              </a:rPr>
              <a:t>！</a:t>
            </a:r>
            <a:endParaRPr lang="zh-CN" altLang="en-US" sz="3200" b="1" dirty="0">
              <a:solidFill>
                <a:srgbClr val="2618DA"/>
              </a:solidFill>
              <a:latin typeface="宋体" panose="02010600030101010101" pitchFamily="2" charset="-122"/>
              <a:ea typeface="宋体" panose="0201060003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1"/>
                                        </p:tgtEl>
                                        <p:attrNameLst>
                                          <p:attrName>style.visibility</p:attrName>
                                        </p:attrNameLst>
                                      </p:cBhvr>
                                      <p:to>
                                        <p:strVal val="visible"/>
                                      </p:to>
                                    </p:set>
                                    <p:anim calcmode="lin" valueType="num">
                                      <p:cBhvr additive="base">
                                        <p:cTn id="7" dur="500" fill="hold"/>
                                        <p:tgtEl>
                                          <p:spTgt spid="10241"/>
                                        </p:tgtEl>
                                        <p:attrNameLst>
                                          <p:attrName>ppt_x</p:attrName>
                                        </p:attrNameLst>
                                      </p:cBhvr>
                                      <p:tavLst>
                                        <p:tav tm="0">
                                          <p:val>
                                            <p:strVal val="#ppt_x"/>
                                          </p:val>
                                        </p:tav>
                                        <p:tav tm="100000">
                                          <p:val>
                                            <p:strVal val="#ppt_x"/>
                                          </p:val>
                                        </p:tav>
                                      </p:tavLst>
                                    </p:anim>
                                    <p:anim calcmode="lin" valueType="num">
                                      <p:cBhvr additive="base">
                                        <p:cTn id="8" dur="500" fill="hold"/>
                                        <p:tgtEl>
                                          <p:spTgt spid="102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543" y="6435822"/>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9" name="矩形 18"/>
          <p:cNvSpPr/>
          <p:nvPr/>
        </p:nvSpPr>
        <p:spPr>
          <a:xfrm>
            <a:off x="985520" y="860425"/>
            <a:ext cx="9849485" cy="1076325"/>
          </a:xfrm>
          <a:prstGeom prst="rect">
            <a:avLst/>
          </a:prstGeom>
        </p:spPr>
        <p:txBody>
          <a:bodyPr wrap="square">
            <a:spAutoFit/>
          </a:bodyPr>
          <a:lstStyle/>
          <a:p>
            <a:pPr lvl="0">
              <a:lnSpc>
                <a:spcPct val="100000"/>
              </a:lnSpc>
              <a:spcBef>
                <a:spcPts val="0"/>
              </a:spcBef>
              <a:spcAft>
                <a:spcPts val="0"/>
              </a:spcAft>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32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阅读</a:t>
            </a:r>
            <a:r>
              <a:rPr lang="zh-CN" sz="3200" b="1">
                <a:latin typeface="宋体" panose="02010600030101010101" pitchFamily="2" charset="-122"/>
                <a:ea typeface="宋体" panose="02010600030101010101" pitchFamily="2" charset="-122"/>
                <a:cs typeface="楷体" panose="02010609060101010101" pitchFamily="49" charset="-122"/>
                <a:sym typeface="+mn-ea"/>
              </a:rPr>
              <a:t>第</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24—31</a:t>
            </a:r>
            <a:r>
              <a:rPr lang="zh-CN" altLang="en-US" sz="3200" b="1">
                <a:latin typeface="宋体" panose="02010600030101010101" pitchFamily="2" charset="-122"/>
                <a:ea typeface="宋体" panose="02010600030101010101" pitchFamily="2" charset="-122"/>
                <a:cs typeface="楷体" panose="02010609060101010101" pitchFamily="49" charset="-122"/>
                <a:sym typeface="+mn-ea"/>
              </a:rPr>
              <a:t>段</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思考：</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鲁迅是怀着什么心情回忆匿名信事件和看电影事件的？</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1" name="Text Box 7"/>
          <p:cNvSpPr txBox="1"/>
          <p:nvPr/>
        </p:nvSpPr>
        <p:spPr>
          <a:xfrm>
            <a:off x="847090" y="2468880"/>
            <a:ext cx="9989185" cy="1060450"/>
          </a:xfrm>
          <a:prstGeom prst="rect">
            <a:avLst/>
          </a:prstGeom>
          <a:noFill/>
          <a:ln w="9525">
            <a:solidFill>
              <a:schemeClr val="tx1"/>
            </a:solidFill>
          </a:ln>
          <a:extLst>
            <a:ext uri="{909E8E84-426E-40DD-AFC4-6F175D3DCCD1}">
              <a14:hiddenFill xmlns:a14="http://schemas.microsoft.com/office/drawing/2010/main">
                <a:solidFill>
                  <a:schemeClr val="accent2">
                    <a:lumMod val="40000"/>
                    <a:lumOff val="60000"/>
                  </a:schemeClr>
                </a:solidFill>
              </a14:hiddenFill>
            </a:ext>
          </a:extLst>
        </p:spPr>
        <p:txBody>
          <a:bodyPr wrap="square" anchor="t">
            <a:spAutoFit/>
          </a:bodyPr>
          <a:lstStyle/>
          <a:p>
            <a:pPr indent="0">
              <a:lnSpc>
                <a:spcPct val="100000"/>
              </a:lnSpc>
              <a:spcBef>
                <a:spcPct val="0"/>
              </a:spcBef>
              <a:buFont typeface="Wingdings" panose="05000000000000000000" pitchFamily="2" charset="2"/>
              <a:buNone/>
            </a:pPr>
            <a:r>
              <a:rPr lang="en-US" sz="3150" b="1" dirty="0">
                <a:solidFill>
                  <a:srgbClr val="FF0000"/>
                </a:solidFill>
                <a:sym typeface="+mn-ea"/>
              </a:rPr>
              <a:t>         </a:t>
            </a:r>
            <a:r>
              <a:rPr sz="3150" b="1" dirty="0">
                <a:solidFill>
                  <a:srgbClr val="FF0000"/>
                </a:solidFill>
                <a:sym typeface="+mn-ea"/>
              </a:rPr>
              <a:t>中国是弱国</a:t>
            </a:r>
            <a:r>
              <a:rPr lang="zh-CN" altLang="zh-CN" sz="3150" b="1" dirty="0">
                <a:solidFill>
                  <a:srgbClr val="000000"/>
                </a:solidFill>
                <a:latin typeface="Arial" panose="020B0604020202020204" pitchFamily="34" charset="0"/>
                <a:cs typeface="+mn-ea"/>
                <a:sym typeface="宋体" panose="02010600030101010101" pitchFamily="2" charset="-122"/>
              </a:rPr>
              <a:t>,</a:t>
            </a:r>
            <a:r>
              <a:rPr sz="3150" b="1" dirty="0">
                <a:sym typeface="+mn-ea"/>
              </a:rPr>
              <a:t>所以中国人当然是低能儿</a:t>
            </a:r>
            <a:r>
              <a:rPr lang="zh-CN" altLang="zh-CN" sz="3150" b="1" dirty="0">
                <a:solidFill>
                  <a:srgbClr val="000000"/>
                </a:solidFill>
                <a:latin typeface="Arial" panose="020B0604020202020204" pitchFamily="34" charset="0"/>
                <a:cs typeface="+mn-ea"/>
                <a:sym typeface="宋体" panose="02010600030101010101" pitchFamily="2" charset="-122"/>
              </a:rPr>
              <a:t>,</a:t>
            </a:r>
            <a:r>
              <a:rPr sz="3150" b="1" dirty="0">
                <a:sym typeface="+mn-ea"/>
              </a:rPr>
              <a:t>分数在六十分以上</a:t>
            </a:r>
            <a:r>
              <a:rPr lang="zh-CN" altLang="zh-CN" sz="3150" b="1" dirty="0">
                <a:solidFill>
                  <a:srgbClr val="000000"/>
                </a:solidFill>
                <a:latin typeface="Arial" panose="020B0604020202020204" pitchFamily="34" charset="0"/>
                <a:cs typeface="+mn-ea"/>
                <a:sym typeface="宋体" panose="02010600030101010101" pitchFamily="2" charset="-122"/>
              </a:rPr>
              <a:t>,</a:t>
            </a:r>
            <a:r>
              <a:rPr sz="3150" b="1" dirty="0">
                <a:sym typeface="+mn-ea"/>
              </a:rPr>
              <a:t>便不是自己的能力了：也</a:t>
            </a:r>
            <a:r>
              <a:rPr sz="3150" b="1" dirty="0">
                <a:solidFill>
                  <a:srgbClr val="FF0000"/>
                </a:solidFill>
                <a:sym typeface="+mn-ea"/>
              </a:rPr>
              <a:t>无怪</a:t>
            </a:r>
            <a:r>
              <a:rPr sz="3150" b="1" dirty="0">
                <a:sym typeface="+mn-ea"/>
              </a:rPr>
              <a:t>他们疑惑。</a:t>
            </a:r>
            <a:endParaRPr lang="en-US" altLang="zh-CN" sz="3150" b="1" dirty="0">
              <a:latin typeface="仿宋_GB2312" pitchFamily="49" charset="-122"/>
              <a:ea typeface="仿宋_GB2312" pitchFamily="49" charset="-122"/>
              <a:sym typeface="+mn-ea"/>
            </a:endParaRPr>
          </a:p>
        </p:txBody>
      </p:sp>
      <p:sp>
        <p:nvSpPr>
          <p:cNvPr id="4" name="文本框 3"/>
          <p:cNvSpPr txBox="1"/>
          <p:nvPr/>
        </p:nvSpPr>
        <p:spPr>
          <a:xfrm>
            <a:off x="5897880" y="1772285"/>
            <a:ext cx="2485390" cy="632460"/>
          </a:xfrm>
          <a:prstGeom prst="rect">
            <a:avLst/>
          </a:prstGeom>
          <a:noFill/>
        </p:spPr>
        <p:txBody>
          <a:bodyPr wrap="square" rtlCol="0" anchor="t">
            <a:spAutoFit/>
          </a:bodyPr>
          <a:p>
            <a:pPr indent="0">
              <a:lnSpc>
                <a:spcPct val="110000"/>
              </a:lnSpc>
            </a:pPr>
            <a:r>
              <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愤慨、辛酸</a:t>
            </a:r>
            <a:endParaRPr 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Text Box 7"/>
          <p:cNvSpPr txBox="1"/>
          <p:nvPr>
            <p:custDataLst>
              <p:tags r:id="rId1"/>
            </p:custDataLst>
          </p:nvPr>
        </p:nvSpPr>
        <p:spPr>
          <a:xfrm>
            <a:off x="845820" y="3655695"/>
            <a:ext cx="9990455" cy="1060450"/>
          </a:xfrm>
          <a:prstGeom prst="rect">
            <a:avLst/>
          </a:prstGeom>
          <a:noFill/>
          <a:ln w="9525">
            <a:solidFill>
              <a:schemeClr val="tx1"/>
            </a:solidFill>
          </a:ln>
          <a:extLst>
            <a:ext uri="{909E8E84-426E-40DD-AFC4-6F175D3DCCD1}">
              <a14:hiddenFill xmlns:a14="http://schemas.microsoft.com/office/drawing/2010/main">
                <a:solidFill>
                  <a:schemeClr val="accent2">
                    <a:lumMod val="40000"/>
                    <a:lumOff val="60000"/>
                  </a:schemeClr>
                </a:solidFill>
              </a14:hiddenFill>
            </a:ext>
          </a:extLst>
        </p:spPr>
        <p:txBody>
          <a:bodyPr wrap="square" anchor="t">
            <a:spAutoFit/>
          </a:bodyPr>
          <a:p>
            <a:pPr indent="0">
              <a:lnSpc>
                <a:spcPct val="100000"/>
              </a:lnSpc>
              <a:spcBef>
                <a:spcPct val="0"/>
              </a:spcBef>
              <a:buFont typeface="Wingdings" panose="05000000000000000000" pitchFamily="2" charset="2"/>
              <a:buNone/>
            </a:pPr>
            <a:r>
              <a:rPr lang="en-US" altLang="zh-CN" sz="3150" b="1" dirty="0" smtClean="0">
                <a:latin typeface="宋体" panose="02010600030101010101" pitchFamily="2" charset="-122"/>
                <a:ea typeface="宋体" panose="02010600030101010101" pitchFamily="2" charset="-122"/>
                <a:sym typeface="+mn-ea"/>
              </a:rPr>
              <a:t>    </a:t>
            </a:r>
            <a:r>
              <a:rPr lang="zh-CN" altLang="en-US" sz="3150" b="1" dirty="0" smtClean="0">
                <a:latin typeface="宋体" panose="02010600030101010101" pitchFamily="2" charset="-122"/>
                <a:ea typeface="宋体" panose="02010600030101010101" pitchFamily="2" charset="-122"/>
                <a:sym typeface="+mn-ea"/>
              </a:rPr>
              <a:t>这种欢呼</a:t>
            </a:r>
            <a:r>
              <a:rPr lang="zh-CN" altLang="zh-CN" sz="3150" b="1" dirty="0">
                <a:solidFill>
                  <a:srgbClr val="000000"/>
                </a:solidFill>
                <a:latin typeface="Arial" panose="020B0604020202020204" pitchFamily="34" charset="0"/>
                <a:cs typeface="+mn-ea"/>
                <a:sym typeface="宋体" panose="02010600030101010101" pitchFamily="2" charset="-122"/>
              </a:rPr>
              <a:t>,</a:t>
            </a:r>
            <a:r>
              <a:rPr sz="3150" b="1" dirty="0">
                <a:latin typeface="宋体" panose="02010600030101010101" pitchFamily="2" charset="-122"/>
                <a:ea typeface="宋体" panose="02010600030101010101" pitchFamily="2" charset="-122"/>
              </a:rPr>
              <a:t>是每看一片都有的</a:t>
            </a:r>
            <a:r>
              <a:rPr lang="zh-CN" altLang="zh-CN" sz="3150" b="1" dirty="0">
                <a:solidFill>
                  <a:srgbClr val="000000"/>
                </a:solidFill>
                <a:latin typeface="Arial" panose="020B0604020202020204" pitchFamily="34" charset="0"/>
                <a:cs typeface="+mn-ea"/>
                <a:sym typeface="宋体" panose="02010600030101010101" pitchFamily="2" charset="-122"/>
              </a:rPr>
              <a:t>,</a:t>
            </a:r>
            <a:r>
              <a:rPr sz="3150" b="1" dirty="0">
                <a:latin typeface="宋体" panose="02010600030101010101" pitchFamily="2" charset="-122"/>
                <a:ea typeface="宋体" panose="02010600030101010101" pitchFamily="2" charset="-122"/>
                <a:cs typeface="宋体" panose="02010600030101010101" pitchFamily="2" charset="-122"/>
              </a:rPr>
              <a:t>但在我</a:t>
            </a:r>
            <a:r>
              <a:rPr lang="zh-CN" altLang="zh-CN" sz="3150" b="1" dirty="0">
                <a:solidFill>
                  <a:srgbClr val="000000"/>
                </a:solidFill>
                <a:latin typeface="Arial" panose="020B0604020202020204" pitchFamily="34" charset="0"/>
                <a:cs typeface="+mn-ea"/>
                <a:sym typeface="宋体" panose="02010600030101010101" pitchFamily="2" charset="-122"/>
              </a:rPr>
              <a:t>,</a:t>
            </a:r>
            <a:r>
              <a:rPr sz="3150" b="1" dirty="0">
                <a:latin typeface="宋体" panose="02010600030101010101" pitchFamily="2" charset="-122"/>
                <a:ea typeface="宋体" panose="02010600030101010101" pitchFamily="2" charset="-122"/>
                <a:cs typeface="宋体" panose="02010600030101010101" pitchFamily="2" charset="-122"/>
              </a:rPr>
              <a:t>这一声却特别听得</a:t>
            </a:r>
            <a:r>
              <a:rPr sz="3150" b="1" dirty="0">
                <a:solidFill>
                  <a:srgbClr val="FF0000"/>
                </a:solidFill>
                <a:latin typeface="宋体" panose="02010600030101010101" pitchFamily="2" charset="-122"/>
                <a:ea typeface="宋体" panose="02010600030101010101" pitchFamily="2" charset="-122"/>
                <a:cs typeface="宋体" panose="02010600030101010101" pitchFamily="2" charset="-122"/>
              </a:rPr>
              <a:t>刺耳</a:t>
            </a:r>
            <a:r>
              <a:rPr sz="3150" b="1" dirty="0">
                <a:latin typeface="宋体" panose="02010600030101010101" pitchFamily="2" charset="-122"/>
                <a:ea typeface="宋体" panose="02010600030101010101" pitchFamily="2" charset="-122"/>
                <a:cs typeface="宋体" panose="02010600030101010101" pitchFamily="2" charset="-122"/>
              </a:rPr>
              <a:t>。</a:t>
            </a:r>
            <a:r>
              <a:rPr lang="en-US" sz="3150" b="1" dirty="0">
                <a:latin typeface="宋体" panose="02010600030101010101" pitchFamily="2" charset="-122"/>
                <a:ea typeface="宋体" panose="02010600030101010101" pitchFamily="2" charset="-122"/>
                <a:cs typeface="宋体" panose="02010600030101010101" pitchFamily="2" charset="-122"/>
              </a:rPr>
              <a:t>……</a:t>
            </a:r>
            <a:r>
              <a:rPr sz="3150" b="1" dirty="0">
                <a:latin typeface="宋体" panose="02010600030101010101" pitchFamily="2" charset="-122"/>
                <a:ea typeface="宋体" panose="02010600030101010101" pitchFamily="2" charset="-122"/>
                <a:cs typeface="宋体" panose="02010600030101010101" pitchFamily="2" charset="-122"/>
              </a:rPr>
              <a:t>但在那时那地</a:t>
            </a:r>
            <a:r>
              <a:rPr lang="zh-CN" altLang="zh-CN" sz="3150" b="1" dirty="0">
                <a:solidFill>
                  <a:srgbClr val="000000"/>
                </a:solidFill>
                <a:latin typeface="Arial" panose="020B0604020202020204" pitchFamily="34" charset="0"/>
                <a:cs typeface="+mn-ea"/>
                <a:sym typeface="宋体" panose="02010600030101010101" pitchFamily="2" charset="-122"/>
              </a:rPr>
              <a:t>,</a:t>
            </a:r>
            <a:r>
              <a:rPr sz="3150" b="1" dirty="0">
                <a:latin typeface="宋体" panose="02010600030101010101" pitchFamily="2" charset="-122"/>
                <a:ea typeface="宋体" panose="02010600030101010101" pitchFamily="2" charset="-122"/>
                <a:cs typeface="宋体" panose="02010600030101010101" pitchFamily="2" charset="-122"/>
              </a:rPr>
              <a:t>我的意见却变化了</a:t>
            </a:r>
            <a:r>
              <a:rPr lang="zh-CN" altLang="en-US" sz="3150" b="1" dirty="0">
                <a:latin typeface="SimSun-ExtB" panose="02010609060101010101" charset="-122"/>
                <a:ea typeface="SimSun-ExtB" panose="02010609060101010101" charset="-122"/>
                <a:sym typeface="+mn-ea"/>
              </a:rPr>
              <a:t>。</a:t>
            </a:r>
            <a:endParaRPr lang="zh-CN" altLang="en-US" sz="3150" b="1" dirty="0">
              <a:latin typeface="SimSun-ExtB" panose="02010609060101010101" charset="-122"/>
              <a:ea typeface="SimSun-ExtB" panose="02010609060101010101" charset="-122"/>
              <a:sym typeface="+mn-ea"/>
            </a:endParaRPr>
          </a:p>
        </p:txBody>
      </p:sp>
      <p:sp>
        <p:nvSpPr>
          <p:cNvPr id="3" name="Text Box 7"/>
          <p:cNvSpPr txBox="1"/>
          <p:nvPr>
            <p:custDataLst>
              <p:tags r:id="rId2"/>
            </p:custDataLst>
          </p:nvPr>
        </p:nvSpPr>
        <p:spPr>
          <a:xfrm>
            <a:off x="2711450" y="4939030"/>
            <a:ext cx="6801485" cy="1060450"/>
          </a:xfrm>
          <a:prstGeom prst="rect">
            <a:avLst/>
          </a:prstGeom>
          <a:noFill/>
          <a:ln w="9525">
            <a:solidFill>
              <a:schemeClr val="tx1"/>
            </a:solidFill>
          </a:ln>
          <a:extLst>
            <a:ext uri="{909E8E84-426E-40DD-AFC4-6F175D3DCCD1}">
              <a14:hiddenFill xmlns:a14="http://schemas.microsoft.com/office/drawing/2010/main">
                <a:solidFill>
                  <a:schemeClr val="accent2">
                    <a:lumMod val="40000"/>
                    <a:lumOff val="60000"/>
                  </a:schemeClr>
                </a:solidFill>
              </a14:hiddenFill>
            </a:ext>
          </a:extLst>
        </p:spPr>
        <p:txBody>
          <a:bodyPr wrap="square" anchor="t">
            <a:spAutoFit/>
          </a:bodyPr>
          <a:p>
            <a:pPr indent="0">
              <a:lnSpc>
                <a:spcPct val="100000"/>
              </a:lnSpc>
              <a:spcBef>
                <a:spcPct val="0"/>
              </a:spcBef>
              <a:buFont typeface="Wingdings" panose="05000000000000000000" pitchFamily="2" charset="2"/>
              <a:buNone/>
            </a:pPr>
            <a:r>
              <a:rPr lang="zh-CN" altLang="en-US" sz="3150" b="1" dirty="0" smtClean="0">
                <a:solidFill>
                  <a:srgbClr val="FF0000"/>
                </a:solidFill>
                <a:latin typeface="宋体" panose="02010600030101010101" pitchFamily="2" charset="-122"/>
                <a:ea typeface="宋体" panose="02010600030101010101" pitchFamily="2" charset="-122"/>
                <a:sym typeface="+mn-ea"/>
              </a:rPr>
              <a:t>社会背景：日本举国都在歧视中国人</a:t>
            </a:r>
            <a:r>
              <a:rPr lang="en-US" altLang="zh-CN" sz="3150" b="1" dirty="0" smtClean="0">
                <a:solidFill>
                  <a:srgbClr val="FF0000"/>
                </a:solidFill>
                <a:latin typeface="宋体" panose="02010600030101010101" pitchFamily="2" charset="-122"/>
                <a:ea typeface="宋体" panose="02010600030101010101" pitchFamily="2" charset="-122"/>
                <a:sym typeface="+mn-ea"/>
              </a:rPr>
              <a:t>  </a:t>
            </a:r>
            <a:endParaRPr lang="en-US" altLang="zh-CN" sz="3150" b="1" dirty="0" smtClean="0">
              <a:solidFill>
                <a:srgbClr val="FF0000"/>
              </a:solidFill>
              <a:latin typeface="宋体" panose="02010600030101010101" pitchFamily="2" charset="-122"/>
              <a:ea typeface="宋体" panose="02010600030101010101" pitchFamily="2" charset="-122"/>
              <a:sym typeface="+mn-ea"/>
            </a:endParaRPr>
          </a:p>
          <a:p>
            <a:pPr indent="0">
              <a:lnSpc>
                <a:spcPct val="100000"/>
              </a:lnSpc>
              <a:spcBef>
                <a:spcPct val="0"/>
              </a:spcBef>
              <a:buFont typeface="Wingdings" panose="05000000000000000000" pitchFamily="2" charset="2"/>
              <a:buNone/>
            </a:pPr>
            <a:r>
              <a:rPr lang="en-US" altLang="zh-CN" sz="3150" b="1" dirty="0" smtClean="0">
                <a:solidFill>
                  <a:srgbClr val="FF0000"/>
                </a:solidFill>
                <a:latin typeface="宋体" panose="02010600030101010101" pitchFamily="2" charset="-122"/>
                <a:ea typeface="宋体" panose="02010600030101010101" pitchFamily="2" charset="-122"/>
                <a:sym typeface="+mn-ea"/>
              </a:rPr>
              <a:t>          </a:t>
            </a:r>
            <a:r>
              <a:rPr lang="zh-CN" altLang="zh-CN" sz="3150" b="1" dirty="0">
                <a:solidFill>
                  <a:srgbClr val="FF0000"/>
                </a:solidFill>
                <a:latin typeface="宋体" panose="02010600030101010101" pitchFamily="2" charset="-122"/>
                <a:ea typeface="宋体" panose="02010600030101010101" pitchFamily="2" charset="-122"/>
                <a:cs typeface="+mn-ea"/>
                <a:sym typeface="宋体" panose="02010600030101010101" pitchFamily="2" charset="-122"/>
              </a:rPr>
              <a:t>中国人自己也麻木不仁</a:t>
            </a:r>
            <a:endParaRPr lang="zh-CN" altLang="zh-CN" sz="3150" b="1" dirty="0">
              <a:solidFill>
                <a:srgbClr val="FF0000"/>
              </a:solidFill>
              <a:latin typeface="宋体" panose="02010600030101010101" pitchFamily="2" charset="-122"/>
              <a:ea typeface="宋体" panose="02010600030101010101" pitchFamily="2" charset="-122"/>
              <a:cs typeface="+mn-ea"/>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4" grpId="0"/>
      <p:bldP spid="6" grpId="0" bldLvl="0" animBg="1"/>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890905" y="747395"/>
            <a:ext cx="10528300" cy="1568450"/>
          </a:xfrm>
          <a:prstGeom prst="rect">
            <a:avLst/>
          </a:prstGeom>
        </p:spPr>
        <p:txBody>
          <a:bodyPr wrap="square">
            <a:spAutoFit/>
          </a:bodyPr>
          <a:p>
            <a:pPr lvl="0">
              <a:lnSpc>
                <a:spcPct val="100000"/>
              </a:lnSpc>
              <a:spcBef>
                <a:spcPts val="0"/>
              </a:spcBef>
              <a:spcAft>
                <a:spcPts val="0"/>
              </a:spcAft>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阅读</a:t>
            </a:r>
            <a:r>
              <a:rPr lang="zh-CN" sz="3200" b="1">
                <a:latin typeface="宋体" panose="02010600030101010101" pitchFamily="2" charset="-122"/>
                <a:ea typeface="宋体" panose="02010600030101010101" pitchFamily="2" charset="-122"/>
                <a:cs typeface="楷体" panose="02010609060101010101" pitchFamily="49" charset="-122"/>
                <a:sym typeface="+mn-ea"/>
              </a:rPr>
              <a:t>第</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24—31</a:t>
            </a:r>
            <a:r>
              <a:rPr lang="zh-CN" altLang="en-US" sz="3200" b="1">
                <a:latin typeface="宋体" panose="02010600030101010101" pitchFamily="2" charset="-122"/>
                <a:ea typeface="宋体" panose="02010600030101010101" pitchFamily="2" charset="-122"/>
                <a:cs typeface="楷体" panose="02010609060101010101" pitchFamily="49" charset="-122"/>
                <a:sym typeface="+mn-ea"/>
              </a:rPr>
              <a:t>段</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思考：鲁迅是怀着什么心情回忆匿名信事件和看电影事件的？这两件事带给鲁迅怎样的影响？</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这和写藤野先生有什么关系</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21" name="组合 20"/>
          <p:cNvGrpSpPr/>
          <p:nvPr/>
        </p:nvGrpSpPr>
        <p:grpSpPr>
          <a:xfrm>
            <a:off x="1693545" y="2442210"/>
            <a:ext cx="8681720" cy="3686811"/>
            <a:chOff x="568319" y="2818356"/>
            <a:chExt cx="7561072" cy="3686882"/>
          </a:xfrm>
        </p:grpSpPr>
        <p:sp>
          <p:nvSpPr>
            <p:cNvPr id="22" name="TextBox 21"/>
            <p:cNvSpPr txBox="1"/>
            <p:nvPr>
              <p:custDataLst>
                <p:tags r:id="rId2"/>
              </p:custDataLst>
            </p:nvPr>
          </p:nvSpPr>
          <p:spPr>
            <a:xfrm>
              <a:off x="568319" y="2818356"/>
              <a:ext cx="2337720" cy="1906942"/>
            </a:xfrm>
            <a:prstGeom prst="rect">
              <a:avLst/>
            </a:prstGeom>
            <a:noFill/>
          </p:spPr>
          <p:txBody>
            <a:bodyPr wrap="square" rtlCol="0">
              <a:spAutoFit/>
            </a:bodyPr>
            <a:p>
              <a:r>
                <a:rPr lang="zh-CN" altLang="en-US" sz="3200" b="1" dirty="0" smtClean="0">
                  <a:latin typeface="宋体" panose="02010600030101010101" pitchFamily="2" charset="-122"/>
                  <a:ea typeface="宋体" panose="02010600030101010101" pitchFamily="2" charset="-122"/>
                </a:rPr>
                <a:t>匿名信事件</a:t>
              </a:r>
              <a:endParaRPr lang="en-US" altLang="zh-CN" sz="3200" b="1" dirty="0" smtClean="0">
                <a:latin typeface="宋体" panose="02010600030101010101" pitchFamily="2" charset="-122"/>
                <a:ea typeface="宋体" panose="02010600030101010101" pitchFamily="2" charset="-122"/>
              </a:endParaRPr>
            </a:p>
            <a:p>
              <a:endParaRPr lang="en-US" altLang="zh-CN" dirty="0"/>
            </a:p>
            <a:p>
              <a:endParaRPr lang="en-US" altLang="zh-CN" dirty="0" smtClean="0"/>
            </a:p>
            <a:p>
              <a:endParaRPr lang="en-US" altLang="zh-CN" dirty="0"/>
            </a:p>
            <a:p>
              <a:r>
                <a:rPr lang="zh-CN" altLang="en-US" sz="3200" b="1" dirty="0" smtClean="0">
                  <a:latin typeface="宋体" panose="02010600030101010101" pitchFamily="2" charset="-122"/>
                  <a:ea typeface="宋体" panose="02010600030101010101" pitchFamily="2" charset="-122"/>
                </a:rPr>
                <a:t>看电影事件</a:t>
              </a:r>
              <a:endParaRPr lang="zh-CN" altLang="en-US" sz="3200" b="1" dirty="0" smtClean="0">
                <a:latin typeface="宋体" panose="02010600030101010101" pitchFamily="2" charset="-122"/>
                <a:ea typeface="宋体" panose="02010600030101010101" pitchFamily="2" charset="-122"/>
              </a:endParaRPr>
            </a:p>
          </p:txBody>
        </p:sp>
        <p:sp>
          <p:nvSpPr>
            <p:cNvPr id="23" name="TextBox 22"/>
            <p:cNvSpPr txBox="1"/>
            <p:nvPr>
              <p:custDataLst>
                <p:tags r:id="rId3"/>
              </p:custDataLst>
            </p:nvPr>
          </p:nvSpPr>
          <p:spPr>
            <a:xfrm>
              <a:off x="3144032" y="2818356"/>
              <a:ext cx="4985359" cy="583576"/>
            </a:xfrm>
            <a:prstGeom prst="rect">
              <a:avLst/>
            </a:prstGeom>
            <a:noFill/>
          </p:spPr>
          <p:txBody>
            <a:bodyPr wrap="square" rtlCol="0">
              <a:spAutoFit/>
            </a:bodyPr>
            <a:p>
              <a:endParaRPr lang="zh-CN" altLang="en-US" sz="3200" dirty="0" smtClean="0">
                <a:solidFill>
                  <a:srgbClr val="FF0000"/>
                </a:solidFill>
                <a:latin typeface="仿宋" panose="02010609060101010101" pitchFamily="49" charset="-122"/>
                <a:ea typeface="仿宋" panose="02010609060101010101" pitchFamily="49" charset="-122"/>
              </a:endParaRPr>
            </a:p>
          </p:txBody>
        </p:sp>
        <p:sp>
          <p:nvSpPr>
            <p:cNvPr id="24" name="右箭头 23"/>
            <p:cNvSpPr/>
            <p:nvPr>
              <p:custDataLst>
                <p:tags r:id="rId4"/>
              </p:custDataLst>
            </p:nvPr>
          </p:nvSpPr>
          <p:spPr>
            <a:xfrm>
              <a:off x="2642992" y="3018771"/>
              <a:ext cx="350728" cy="1628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右箭头 24"/>
            <p:cNvSpPr/>
            <p:nvPr>
              <p:custDataLst>
                <p:tags r:id="rId5"/>
              </p:custDataLst>
            </p:nvPr>
          </p:nvSpPr>
          <p:spPr>
            <a:xfrm>
              <a:off x="2617940" y="4194131"/>
              <a:ext cx="350728" cy="1628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TextBox 25"/>
            <p:cNvSpPr txBox="1"/>
            <p:nvPr>
              <p:custDataLst>
                <p:tags r:id="rId6"/>
              </p:custDataLst>
            </p:nvPr>
          </p:nvSpPr>
          <p:spPr>
            <a:xfrm>
              <a:off x="2617778" y="5428963"/>
              <a:ext cx="2010068" cy="583576"/>
            </a:xfrm>
            <a:prstGeom prst="rect">
              <a:avLst/>
            </a:prstGeom>
            <a:noFill/>
          </p:spPr>
          <p:txBody>
            <a:bodyPr wrap="square" rtlCol="0">
              <a:spAutoFit/>
            </a:bodyPr>
            <a:p>
              <a:r>
                <a:rPr lang="zh-CN" altLang="en-US" sz="3200" b="1" dirty="0" smtClean="0">
                  <a:solidFill>
                    <a:srgbClr val="FF0000"/>
                  </a:solidFill>
                  <a:latin typeface="宋体" panose="02010600030101010101" pitchFamily="2" charset="-122"/>
                  <a:ea typeface="宋体" panose="02010600030101010101" pitchFamily="2" charset="-122"/>
                </a:rPr>
                <a:t>弃医从文</a:t>
              </a:r>
              <a:endParaRPr lang="zh-CN" altLang="en-US" sz="3200" b="1" dirty="0" smtClean="0">
                <a:solidFill>
                  <a:srgbClr val="FF0000"/>
                </a:solidFill>
                <a:latin typeface="宋体" panose="02010600030101010101" pitchFamily="2" charset="-122"/>
                <a:ea typeface="宋体" panose="02010600030101010101" pitchFamily="2" charset="-122"/>
              </a:endParaRPr>
            </a:p>
          </p:txBody>
        </p:sp>
        <p:sp>
          <p:nvSpPr>
            <p:cNvPr id="27" name="右箭头 26"/>
            <p:cNvSpPr/>
            <p:nvPr>
              <p:custDataLst>
                <p:tags r:id="rId7"/>
              </p:custDataLst>
            </p:nvPr>
          </p:nvSpPr>
          <p:spPr>
            <a:xfrm flipV="1">
              <a:off x="4188476" y="5611140"/>
              <a:ext cx="655345" cy="3384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TextBox 27"/>
            <p:cNvSpPr txBox="1"/>
            <p:nvPr>
              <p:custDataLst>
                <p:tags r:id="rId8"/>
              </p:custDataLst>
            </p:nvPr>
          </p:nvSpPr>
          <p:spPr>
            <a:xfrm>
              <a:off x="4979313" y="5428892"/>
              <a:ext cx="1831093" cy="1076346"/>
            </a:xfrm>
            <a:prstGeom prst="rect">
              <a:avLst/>
            </a:prstGeom>
            <a:noFill/>
          </p:spPr>
          <p:txBody>
            <a:bodyPr wrap="square" rtlCol="0">
              <a:spAutoFit/>
            </a:bodyPr>
            <a:p>
              <a:r>
                <a:rPr lang="zh-CN" altLang="en-US" sz="3200" b="1" dirty="0" smtClean="0">
                  <a:solidFill>
                    <a:srgbClr val="FF0000"/>
                  </a:solidFill>
                  <a:latin typeface="黑体" panose="02010609060101010101" charset="-122"/>
                  <a:ea typeface="黑体" panose="02010609060101010101" charset="-122"/>
                </a:rPr>
                <a:t>忧国忧民爱国情怀</a:t>
              </a:r>
              <a:endParaRPr lang="zh-CN" altLang="en-US" sz="3200" b="1" dirty="0" smtClean="0">
                <a:solidFill>
                  <a:srgbClr val="FF0000"/>
                </a:solidFill>
                <a:latin typeface="黑体" panose="02010609060101010101" charset="-122"/>
                <a:ea typeface="黑体" panose="02010609060101010101" charset="-122"/>
              </a:endParaRPr>
            </a:p>
          </p:txBody>
        </p:sp>
      </p:grpSp>
      <p:sp>
        <p:nvSpPr>
          <p:cNvPr id="2" name="文本框 1"/>
          <p:cNvSpPr txBox="1"/>
          <p:nvPr/>
        </p:nvSpPr>
        <p:spPr>
          <a:xfrm>
            <a:off x="4650740" y="2417445"/>
            <a:ext cx="6096000" cy="583565"/>
          </a:xfrm>
          <a:prstGeom prst="rect">
            <a:avLst/>
          </a:prstGeom>
          <a:noFill/>
        </p:spPr>
        <p:txBody>
          <a:bodyPr wrap="square" rtlCol="0" anchor="t">
            <a:spAutoFit/>
          </a:bodyPr>
          <a:p>
            <a:r>
              <a:rPr lang="zh-CN" altLang="en-US" sz="3200" b="1" dirty="0">
                <a:solidFill>
                  <a:srgbClr val="FF0000"/>
                </a:solidFill>
                <a:latin typeface="仿宋" panose="02010609060101010101" pitchFamily="49" charset="-122"/>
                <a:ea typeface="仿宋" panose="02010609060101010101" pitchFamily="49" charset="-122"/>
                <a:sym typeface="+mn-ea"/>
              </a:rPr>
              <a:t>个人与祖国的尊严受到</a:t>
            </a:r>
            <a:r>
              <a:rPr lang="zh-CN" altLang="en-US" sz="3200" b="1" dirty="0" smtClean="0">
                <a:solidFill>
                  <a:srgbClr val="FF0000"/>
                </a:solidFill>
                <a:latin typeface="仿宋" panose="02010609060101010101" pitchFamily="49" charset="-122"/>
                <a:ea typeface="仿宋" panose="02010609060101010101" pitchFamily="49" charset="-122"/>
                <a:sym typeface="+mn-ea"/>
              </a:rPr>
              <a:t>侵犯</a:t>
            </a:r>
            <a:endParaRPr lang="zh-CN" altLang="en-US" sz="3200" b="1" dirty="0" smtClean="0">
              <a:solidFill>
                <a:srgbClr val="FF0000"/>
              </a:solidFill>
              <a:latin typeface="仿宋" panose="02010609060101010101" pitchFamily="49" charset="-122"/>
              <a:ea typeface="仿宋" panose="02010609060101010101" pitchFamily="49" charset="-122"/>
              <a:sym typeface="+mn-ea"/>
            </a:endParaRPr>
          </a:p>
        </p:txBody>
      </p:sp>
      <p:sp>
        <p:nvSpPr>
          <p:cNvPr id="3" name="文本框 2"/>
          <p:cNvSpPr txBox="1"/>
          <p:nvPr/>
        </p:nvSpPr>
        <p:spPr>
          <a:xfrm>
            <a:off x="4478655" y="3669030"/>
            <a:ext cx="6096000" cy="1076325"/>
          </a:xfrm>
          <a:prstGeom prst="rect">
            <a:avLst/>
          </a:prstGeom>
          <a:noFill/>
        </p:spPr>
        <p:txBody>
          <a:bodyPr wrap="square" rtlCol="0" anchor="t">
            <a:spAutoFit/>
          </a:bodyPr>
          <a:p>
            <a:r>
              <a:rPr lang="zh-CN" altLang="en-US" sz="3200" b="1" dirty="0">
                <a:solidFill>
                  <a:srgbClr val="FF0000"/>
                </a:solidFill>
                <a:latin typeface="仿宋" panose="02010609060101010101" pitchFamily="49" charset="-122"/>
                <a:ea typeface="仿宋" panose="02010609060101010101" pitchFamily="49" charset="-122"/>
                <a:sym typeface="+mn-ea"/>
              </a:rPr>
              <a:t>思想</a:t>
            </a:r>
            <a:r>
              <a:rPr lang="zh-CN" altLang="en-US" sz="3200" b="1" dirty="0" smtClean="0">
                <a:solidFill>
                  <a:srgbClr val="FF0000"/>
                </a:solidFill>
                <a:latin typeface="仿宋" panose="02010609060101010101" pitchFamily="49" charset="-122"/>
                <a:ea typeface="仿宋" panose="02010609060101010101" pitchFamily="49" charset="-122"/>
                <a:sym typeface="+mn-ea"/>
              </a:rPr>
              <a:t>受到极</a:t>
            </a:r>
            <a:r>
              <a:rPr lang="zh-CN" altLang="en-US" sz="3200" b="1" dirty="0">
                <a:solidFill>
                  <a:srgbClr val="FF0000"/>
                </a:solidFill>
                <a:latin typeface="仿宋" panose="02010609060101010101" pitchFamily="49" charset="-122"/>
                <a:ea typeface="仿宋" panose="02010609060101010101" pitchFamily="49" charset="-122"/>
                <a:sym typeface="+mn-ea"/>
              </a:rPr>
              <a:t>大震动，民族自尊心受到严重</a:t>
            </a:r>
            <a:r>
              <a:rPr lang="zh-CN" altLang="en-US" sz="3200" b="1" dirty="0" smtClean="0">
                <a:solidFill>
                  <a:srgbClr val="FF0000"/>
                </a:solidFill>
                <a:latin typeface="仿宋" panose="02010609060101010101" pitchFamily="49" charset="-122"/>
                <a:ea typeface="仿宋" panose="02010609060101010101" pitchFamily="49" charset="-122"/>
                <a:sym typeface="+mn-ea"/>
              </a:rPr>
              <a:t>挫伤</a:t>
            </a:r>
            <a:endParaRPr lang="zh-CN" altLang="en-US" sz="3200" b="1" dirty="0" smtClean="0">
              <a:solidFill>
                <a:srgbClr val="FF0000"/>
              </a:solidFill>
              <a:latin typeface="仿宋" panose="02010609060101010101" pitchFamily="49" charset="-122"/>
              <a:ea typeface="仿宋" panose="02010609060101010101" pitchFamily="49" charset="-122"/>
              <a:sym typeface="+mn-ea"/>
            </a:endParaRPr>
          </a:p>
        </p:txBody>
      </p:sp>
      <p:sp>
        <p:nvSpPr>
          <p:cNvPr id="29" name="直角双向箭头 28"/>
          <p:cNvSpPr/>
          <p:nvPr>
            <p:custDataLst>
              <p:tags r:id="rId9"/>
            </p:custDataLst>
          </p:nvPr>
        </p:nvSpPr>
        <p:spPr>
          <a:xfrm rot="5400000">
            <a:off x="2472690" y="4060825"/>
            <a:ext cx="1195070" cy="1955165"/>
          </a:xfrm>
          <a:prstGeom prst="lef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TextBox 29"/>
          <p:cNvSpPr txBox="1"/>
          <p:nvPr/>
        </p:nvSpPr>
        <p:spPr>
          <a:xfrm>
            <a:off x="2653030" y="4651375"/>
            <a:ext cx="1049655" cy="583565"/>
          </a:xfrm>
          <a:prstGeom prst="rect">
            <a:avLst/>
          </a:prstGeom>
          <a:noFill/>
        </p:spPr>
        <p:txBody>
          <a:bodyPr wrap="square" rtlCol="0">
            <a:spAutoFit/>
          </a:bodyPr>
          <a:p>
            <a:r>
              <a:rPr lang="zh-CN" altLang="en-US" sz="3200" b="1" dirty="0" smtClean="0">
                <a:solidFill>
                  <a:srgbClr val="FF0000"/>
                </a:solidFill>
                <a:latin typeface="宋体" panose="02010600030101010101" pitchFamily="2" charset="-122"/>
                <a:ea typeface="宋体" panose="02010600030101010101" pitchFamily="2" charset="-122"/>
              </a:rPr>
              <a:t>原因</a:t>
            </a:r>
            <a:endParaRPr lang="zh-CN" altLang="en-US" sz="3200" b="1" dirty="0" smtClean="0">
              <a:solidFill>
                <a:srgbClr val="FF0000"/>
              </a:solidFill>
              <a:latin typeface="宋体" panose="02010600030101010101" pitchFamily="2" charset="-122"/>
              <a:ea typeface="宋体" panose="02010600030101010101" pitchFamily="2"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linds(horizontal)">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890905" y="747395"/>
            <a:ext cx="10528300" cy="1568450"/>
          </a:xfrm>
          <a:prstGeom prst="rect">
            <a:avLst/>
          </a:prstGeom>
        </p:spPr>
        <p:txBody>
          <a:bodyPr wrap="square">
            <a:spAutoFit/>
          </a:bodyPr>
          <a:p>
            <a:pPr lvl="0">
              <a:lnSpc>
                <a:spcPct val="100000"/>
              </a:lnSpc>
              <a:spcBef>
                <a:spcPts val="0"/>
              </a:spcBef>
              <a:spcAft>
                <a:spcPts val="0"/>
              </a:spcAft>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阅读</a:t>
            </a:r>
            <a:r>
              <a:rPr lang="zh-CN" sz="3200" b="1">
                <a:latin typeface="宋体" panose="02010600030101010101" pitchFamily="2" charset="-122"/>
                <a:ea typeface="宋体" panose="02010600030101010101" pitchFamily="2" charset="-122"/>
                <a:cs typeface="楷体" panose="02010609060101010101" pitchFamily="49" charset="-122"/>
                <a:sym typeface="+mn-ea"/>
              </a:rPr>
              <a:t>第</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24—31</a:t>
            </a:r>
            <a:r>
              <a:rPr lang="zh-CN" altLang="en-US" sz="3200" b="1">
                <a:latin typeface="宋体" panose="02010600030101010101" pitchFamily="2" charset="-122"/>
                <a:ea typeface="宋体" panose="02010600030101010101" pitchFamily="2" charset="-122"/>
                <a:cs typeface="楷体" panose="02010609060101010101" pitchFamily="49" charset="-122"/>
                <a:sym typeface="+mn-ea"/>
              </a:rPr>
              <a:t>段</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思考：鲁迅是怀着什么心情回忆匿名信事件和看电影事件的？这两件事带给鲁迅怎样的影响？</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这和写藤野先生有什么关系</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0241" name="文本框 99"/>
          <p:cNvSpPr txBox="1"/>
          <p:nvPr>
            <p:custDataLst>
              <p:tags r:id="rId2"/>
            </p:custDataLst>
          </p:nvPr>
        </p:nvSpPr>
        <p:spPr>
          <a:xfrm>
            <a:off x="890905" y="2315845"/>
            <a:ext cx="10434955" cy="4030980"/>
          </a:xfrm>
          <a:prstGeom prst="rect">
            <a:avLst/>
          </a:prstGeom>
          <a:noFill/>
          <a:ln w="9525">
            <a:noFill/>
          </a:ln>
        </p:spPr>
        <p:txBody>
          <a:bodyPr wrap="square" anchor="t" anchorCtr="0">
            <a:spAutoFit/>
          </a:bodyPr>
          <a:p>
            <a:r>
              <a:rPr lang="en-US" altLang="zh-CN" sz="3200" b="1" dirty="0">
                <a:solidFill>
                  <a:srgbClr val="2618DA"/>
                </a:solidFill>
                <a:latin typeface="宋体" panose="02010600030101010101" pitchFamily="2" charset="-122"/>
                <a:ea typeface="宋体" panose="02010600030101010101" pitchFamily="2" charset="-122"/>
              </a:rPr>
              <a:t>    </a:t>
            </a:r>
            <a:r>
              <a:rPr lang="zh-CN" altLang="en-US" sz="3200" b="1" dirty="0">
                <a:solidFill>
                  <a:srgbClr val="2618DA"/>
                </a:solidFill>
                <a:latin typeface="宋体" panose="02010600030101010101" pitchFamily="2" charset="-122"/>
                <a:ea typeface="宋体" panose="02010600030101010101" pitchFamily="2" charset="-122"/>
              </a:rPr>
              <a:t>这两件事不仅是鲁迅弃医从文和藤野先生分别的</a:t>
            </a:r>
            <a:r>
              <a:rPr lang="zh-CN" altLang="en-US" sz="3200" b="1" dirty="0">
                <a:solidFill>
                  <a:srgbClr val="FF0000"/>
                </a:solidFill>
                <a:latin typeface="宋体" panose="02010600030101010101" pitchFamily="2" charset="-122"/>
                <a:ea typeface="宋体" panose="02010600030101010101" pitchFamily="2" charset="-122"/>
              </a:rPr>
              <a:t>直接原因</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；更重要的是</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zh-CN" altLang="en-US" sz="3200" b="1" dirty="0">
                <a:solidFill>
                  <a:srgbClr val="FF0000"/>
                </a:solidFill>
                <a:latin typeface="宋体" panose="02010600030101010101" pitchFamily="2" charset="-122"/>
                <a:ea typeface="宋体" panose="02010600030101010101" pitchFamily="2" charset="-122"/>
              </a:rPr>
              <a:t>日本学生内心充满民族偏见</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zh-CN" altLang="en-US" sz="3200" b="1" dirty="0">
                <a:solidFill>
                  <a:srgbClr val="FF0000"/>
                </a:solidFill>
                <a:latin typeface="宋体" panose="02010600030101010101" pitchFamily="2" charset="-122"/>
                <a:ea typeface="宋体" panose="02010600030101010101" pitchFamily="2" charset="-122"/>
              </a:rPr>
              <a:t>反衬出藤野先生的正直无私和没有民族偏见的博大胸襟</a:t>
            </a:r>
            <a:r>
              <a:rPr lang="zh-CN" altLang="en-US" sz="3200" b="1" dirty="0">
                <a:solidFill>
                  <a:srgbClr val="2618DA"/>
                </a:solidFill>
                <a:latin typeface="宋体" panose="02010600030101010101" pitchFamily="2" charset="-122"/>
                <a:ea typeface="宋体" panose="02010600030101010101" pitchFamily="2" charset="-122"/>
              </a:rPr>
              <a:t>：藤野先生对鲁迅的关怀</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zh-CN" altLang="en-US" sz="3200" b="1" dirty="0">
                <a:solidFill>
                  <a:srgbClr val="2618DA"/>
                </a:solidFill>
                <a:latin typeface="宋体" panose="02010600030101010101" pitchFamily="2" charset="-122"/>
                <a:ea typeface="宋体" panose="02010600030101010101" pitchFamily="2" charset="-122"/>
              </a:rPr>
              <a:t>是发生在这样的情况之下：</a:t>
            </a:r>
            <a:endParaRPr lang="zh-CN" altLang="en-US" sz="3200" b="1" dirty="0">
              <a:solidFill>
                <a:srgbClr val="2618DA"/>
              </a:solidFill>
              <a:latin typeface="宋体" panose="02010600030101010101" pitchFamily="2" charset="-122"/>
              <a:ea typeface="宋体" panose="02010600030101010101" pitchFamily="2" charset="-122"/>
            </a:endParaRPr>
          </a:p>
          <a:p>
            <a:r>
              <a:rPr lang="zh-CN" altLang="en-US" sz="3200" b="1" dirty="0">
                <a:solidFill>
                  <a:srgbClr val="FF0000"/>
                </a:solidFill>
                <a:latin typeface="宋体" panose="02010600030101010101" pitchFamily="2" charset="-122"/>
                <a:ea typeface="宋体" panose="02010600030101010101" pitchFamily="2" charset="-122"/>
              </a:rPr>
              <a:t>心理背景</a:t>
            </a:r>
            <a:r>
              <a:rPr lang="zh-CN" altLang="en-US" sz="3200" b="1" dirty="0">
                <a:solidFill>
                  <a:srgbClr val="2618DA"/>
                </a:solidFill>
                <a:latin typeface="宋体" panose="02010600030101010101" pitchFamily="2" charset="-122"/>
                <a:ea typeface="宋体" panose="02010600030101010101" pitchFamily="2" charset="-122"/>
              </a:rPr>
              <a:t>：不但是在</a:t>
            </a:r>
            <a:r>
              <a:rPr lang="zh-CN" altLang="en-US" sz="3200" b="1" dirty="0">
                <a:solidFill>
                  <a:srgbClr val="FF0000"/>
                </a:solidFill>
                <a:latin typeface="宋体" panose="02010600030101010101" pitchFamily="2" charset="-122"/>
                <a:ea typeface="宋体" panose="02010600030101010101" pitchFamily="2" charset="-122"/>
              </a:rPr>
              <a:t>失望中苦苦追求</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zh-CN" altLang="en-US" sz="3200" b="1" dirty="0">
                <a:solidFill>
                  <a:srgbClr val="2618DA"/>
                </a:solidFill>
                <a:latin typeface="宋体" panose="02010600030101010101" pitchFamily="2" charset="-122"/>
                <a:ea typeface="宋体" panose="02010600030101010101" pitchFamily="2" charset="-122"/>
              </a:rPr>
              <a:t>而且在</a:t>
            </a:r>
            <a:r>
              <a:rPr lang="zh-CN" altLang="en-US" sz="3200" b="1" dirty="0">
                <a:solidFill>
                  <a:srgbClr val="FF0000"/>
                </a:solidFill>
                <a:latin typeface="宋体" panose="02010600030101010101" pitchFamily="2" charset="-122"/>
                <a:ea typeface="宋体" panose="02010600030101010101" pitchFamily="2" charset="-122"/>
              </a:rPr>
              <a:t>追求中常常受辱</a:t>
            </a:r>
            <a:r>
              <a:rPr lang="zh-CN" altLang="en-US" sz="3200" b="1" dirty="0">
                <a:solidFill>
                  <a:srgbClr val="2618DA"/>
                </a:solidFill>
                <a:latin typeface="宋体" panose="02010600030101010101" pitchFamily="2" charset="-122"/>
                <a:ea typeface="宋体" panose="02010600030101010101" pitchFamily="2" charset="-122"/>
              </a:rPr>
              <a:t>；</a:t>
            </a:r>
            <a:endParaRPr lang="zh-CN" altLang="en-US" sz="3200" b="1" dirty="0">
              <a:solidFill>
                <a:srgbClr val="2618DA"/>
              </a:solidFill>
              <a:latin typeface="宋体" panose="02010600030101010101" pitchFamily="2" charset="-122"/>
              <a:ea typeface="宋体" panose="02010600030101010101" pitchFamily="2" charset="-122"/>
            </a:endParaRPr>
          </a:p>
          <a:p>
            <a:pPr indent="0">
              <a:lnSpc>
                <a:spcPct val="100000"/>
              </a:lnSpc>
              <a:spcBef>
                <a:spcPct val="0"/>
              </a:spcBef>
              <a:buFont typeface="Wingdings" panose="05000000000000000000" pitchFamily="2" charset="2"/>
              <a:buNone/>
            </a:pPr>
            <a:r>
              <a:rPr lang="zh-CN" altLang="en-US" sz="3200" b="1" dirty="0">
                <a:solidFill>
                  <a:srgbClr val="FF0000"/>
                </a:solidFill>
                <a:latin typeface="宋体" panose="02010600030101010101" pitchFamily="2" charset="-122"/>
                <a:ea typeface="宋体" panose="02010600030101010101" pitchFamily="2" charset="-122"/>
              </a:rPr>
              <a:t>社会背景</a:t>
            </a:r>
            <a:r>
              <a:rPr lang="zh-CN" altLang="en-US" sz="3200" b="1" dirty="0">
                <a:solidFill>
                  <a:srgbClr val="2618DA"/>
                </a:solidFill>
                <a:latin typeface="宋体" panose="02010600030101010101" pitchFamily="2" charset="-122"/>
                <a:ea typeface="宋体" panose="02010600030101010101" pitchFamily="2" charset="-122"/>
              </a:rPr>
              <a:t>：</a:t>
            </a:r>
            <a:r>
              <a:rPr lang="zh-CN" altLang="en-US" sz="3200" b="1" dirty="0" smtClean="0">
                <a:solidFill>
                  <a:srgbClr val="FF0000"/>
                </a:solidFill>
                <a:latin typeface="宋体" panose="02010600030101010101" pitchFamily="2" charset="-122"/>
                <a:ea typeface="宋体" panose="02010600030101010101" pitchFamily="2" charset="-122"/>
                <a:sym typeface="+mn-ea"/>
              </a:rPr>
              <a:t>日本举国都在歧视中国人；</a:t>
            </a:r>
            <a:r>
              <a:rPr lang="zh-CN" altLang="zh-CN" sz="3200" b="1" dirty="0">
                <a:solidFill>
                  <a:srgbClr val="FF0000"/>
                </a:solidFill>
                <a:latin typeface="宋体" panose="02010600030101010101" pitchFamily="2" charset="-122"/>
                <a:ea typeface="宋体" panose="02010600030101010101" pitchFamily="2" charset="-122"/>
                <a:cs typeface="+mn-ea"/>
                <a:sym typeface="宋体" panose="02010600030101010101" pitchFamily="2" charset="-122"/>
              </a:rPr>
              <a:t>中国人自己也麻木不仁</a:t>
            </a:r>
            <a:r>
              <a:rPr lang="zh-CN" altLang="en-US" sz="3200" b="1" dirty="0">
                <a:solidFill>
                  <a:srgbClr val="2618DA"/>
                </a:solidFill>
                <a:latin typeface="宋体" panose="02010600030101010101" pitchFamily="2" charset="-122"/>
                <a:ea typeface="宋体" panose="02010600030101010101" pitchFamily="2" charset="-122"/>
              </a:rPr>
              <a:t>。</a:t>
            </a:r>
            <a:endParaRPr lang="zh-CN" altLang="en-US" sz="3200" b="1" dirty="0">
              <a:solidFill>
                <a:srgbClr val="2618DA"/>
              </a:solidFill>
              <a:latin typeface="宋体" panose="02010600030101010101" pitchFamily="2" charset="-122"/>
              <a:ea typeface="宋体" panose="02010600030101010101" pitchFamily="2" charset="-122"/>
            </a:endParaRPr>
          </a:p>
        </p:txBody>
      </p:sp>
    </p:spTree>
    <p:custDataLst>
      <p:tags r:id="rId3"/>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90" y="6465803"/>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9" name="矩形 18"/>
          <p:cNvSpPr/>
          <p:nvPr>
            <p:custDataLst>
              <p:tags r:id="rId1"/>
            </p:custDataLst>
          </p:nvPr>
        </p:nvSpPr>
        <p:spPr>
          <a:xfrm>
            <a:off x="831850" y="1924685"/>
            <a:ext cx="10528300" cy="583565"/>
          </a:xfrm>
          <a:prstGeom prst="rect">
            <a:avLst/>
          </a:prstGeom>
        </p:spPr>
        <p:txBody>
          <a:bodyPr wrap="square">
            <a:spAutoFit/>
          </a:bodyPr>
          <a:p>
            <a:pPr lvl="0">
              <a:lnSpc>
                <a:spcPct val="100000"/>
              </a:lnSpc>
              <a:spcBef>
                <a:spcPts val="0"/>
              </a:spcBef>
              <a:spcAft>
                <a:spcPts val="0"/>
              </a:spcAft>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阅读</a:t>
            </a:r>
            <a:r>
              <a:rPr lang="zh-CN" sz="3200" b="1">
                <a:latin typeface="宋体" panose="02010600030101010101" pitchFamily="2" charset="-122"/>
                <a:ea typeface="宋体" panose="02010600030101010101" pitchFamily="2" charset="-122"/>
                <a:cs typeface="楷体" panose="02010609060101010101" pitchFamily="49" charset="-122"/>
                <a:sym typeface="+mn-ea"/>
              </a:rPr>
              <a:t>第</a:t>
            </a: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37</a:t>
            </a:r>
            <a:r>
              <a:rPr lang="zh-CN" altLang="en-US" sz="3200" b="1">
                <a:latin typeface="宋体" panose="02010600030101010101" pitchFamily="2" charset="-122"/>
                <a:ea typeface="宋体" panose="02010600030101010101" pitchFamily="2" charset="-122"/>
                <a:cs typeface="楷体" panose="02010609060101010101" pitchFamily="49" charset="-122"/>
                <a:sym typeface="+mn-ea"/>
              </a:rPr>
              <a:t>段</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楷体" panose="02010609060101010101" pitchFamily="49" charset="-122"/>
                <a:sym typeface="+mn-ea"/>
              </a:rPr>
              <a:t>讨论</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：为什么他</a:t>
            </a:r>
            <a:r>
              <a:rPr lang="en-US" altLang="zh-CN" sz="3200" b="1" dirty="0" smtClean="0">
                <a:latin typeface="SimSun-ExtB" panose="02010609060101010101" charset="-122"/>
                <a:ea typeface="SimSun-ExtB" panose="02010609060101010101" charset="-122"/>
                <a:sym typeface="+mn-ea"/>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在我眼里和心理是伟大的</a:t>
            </a:r>
            <a:r>
              <a:rPr lang="en-US" altLang="zh-CN" sz="3200" b="1" dirty="0" smtClean="0">
                <a:latin typeface="SimSun-ExtB" panose="02010609060101010101" charset="-122"/>
                <a:ea typeface="SimSun-ExtB" panose="02010609060101010101" charset="-122"/>
                <a:sym typeface="+mn-ea"/>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5" name="文本框 4"/>
          <p:cNvSpPr txBox="1"/>
          <p:nvPr>
            <p:custDataLst>
              <p:tags r:id="rId2"/>
            </p:custDataLst>
          </p:nvPr>
        </p:nvSpPr>
        <p:spPr>
          <a:xfrm>
            <a:off x="1372870" y="2713990"/>
            <a:ext cx="9175115" cy="2257425"/>
          </a:xfrm>
          <a:prstGeom prst="rect">
            <a:avLst/>
          </a:prstGeom>
          <a:noFill/>
          <a:ln w="9525">
            <a:noFill/>
          </a:ln>
          <a:extLst>
            <a:ext uri="{909E8E84-426E-40DD-AFC4-6F175D3DCCD1}">
              <a14:hiddenFill xmlns:a14="http://schemas.microsoft.com/office/drawing/2010/main">
                <a:solidFill>
                  <a:schemeClr val="accent3">
                    <a:lumMod val="40000"/>
                    <a:lumOff val="60000"/>
                  </a:schemeClr>
                </a:solidFill>
              </a14:hiddenFill>
            </a:ext>
          </a:extLst>
        </p:spPr>
        <p:txBody>
          <a:bodyPr wrap="square">
            <a:spAutoFit/>
          </a:bodyPr>
          <a:p>
            <a:pPr lvl="0" algn="l">
              <a:lnSpc>
                <a:spcPct val="100000"/>
              </a:lnSpc>
              <a:buClrTx/>
              <a:buSzTx/>
              <a:buFontTx/>
            </a:pPr>
            <a:r>
              <a:rPr lang="en-US" altLang="zh-CN" sz="3200" b="1">
                <a:solidFill>
                  <a:srgbClr val="FF0000"/>
                </a:solidFill>
                <a:latin typeface="宋体" panose="02010600030101010101" pitchFamily="2" charset="-122"/>
                <a:ea typeface="宋体" panose="02010600030101010101" pitchFamily="2" charset="-122"/>
                <a:sym typeface="+mn-ea"/>
              </a:rPr>
              <a:t>对</a:t>
            </a:r>
            <a:r>
              <a:rPr lang="en-US" altLang="zh-CN" sz="3200" b="1" dirty="0" smtClean="0">
                <a:solidFill>
                  <a:srgbClr val="FF0000"/>
                </a:solidFill>
                <a:latin typeface="SimSun-ExtB" panose="02010609060101010101" charset="-122"/>
                <a:ea typeface="SimSun-ExtB" panose="02010609060101010101" charset="-122"/>
                <a:sym typeface="+mn-ea"/>
              </a:rPr>
              <a:t>“</a:t>
            </a:r>
            <a:r>
              <a:rPr lang="en-US" altLang="zh-CN" sz="3200" b="1">
                <a:solidFill>
                  <a:srgbClr val="FF0000"/>
                </a:solidFill>
                <a:latin typeface="宋体" panose="02010600030101010101" pitchFamily="2" charset="-122"/>
                <a:ea typeface="宋体" panose="02010600030101010101" pitchFamily="2" charset="-122"/>
                <a:sym typeface="+mn-ea"/>
              </a:rPr>
              <a:t>我</a:t>
            </a:r>
            <a:r>
              <a:rPr lang="en-US" altLang="zh-CN" sz="3200" b="1" dirty="0" smtClean="0">
                <a:solidFill>
                  <a:srgbClr val="FF0000"/>
                </a:solidFill>
                <a:latin typeface="SimSun-ExtB" panose="02010609060101010101" charset="-122"/>
                <a:ea typeface="SimSun-ExtB" panose="02010609060101010101" charset="-122"/>
                <a:sym typeface="+mn-ea"/>
              </a:rPr>
              <a:t>”</a:t>
            </a:r>
            <a:r>
              <a:rPr lang="en-US" altLang="zh-CN" sz="3200" b="1">
                <a:solidFill>
                  <a:srgbClr val="FF0000"/>
                </a:solidFill>
                <a:latin typeface="宋体" panose="02010600030101010101" pitchFamily="2" charset="-122"/>
                <a:ea typeface="宋体" panose="02010600030101010101" pitchFamily="2" charset="-122"/>
                <a:sym typeface="+mn-ea"/>
              </a:rPr>
              <a:t>：</a:t>
            </a:r>
            <a:r>
              <a:rPr lang="en-US" altLang="zh-CN" sz="3200" b="1">
                <a:solidFill>
                  <a:srgbClr val="FF0000"/>
                </a:solidFill>
                <a:latin typeface="楷体" panose="02010609060101010101" pitchFamily="49" charset="-122"/>
                <a:ea typeface="楷体" panose="02010609060101010101" pitchFamily="49" charset="-122"/>
                <a:sym typeface="+mn-ea"/>
              </a:rPr>
              <a:t>热心的</a:t>
            </a:r>
            <a:r>
              <a:rPr lang="zh-CN" altLang="en-US" sz="3200" b="1">
                <a:solidFill>
                  <a:srgbClr val="FF0000"/>
                </a:solidFill>
                <a:latin typeface="楷体" panose="02010609060101010101" pitchFamily="49" charset="-122"/>
                <a:ea typeface="楷体" panose="02010609060101010101" pitchFamily="49" charset="-122"/>
                <a:sym typeface="+mn-ea"/>
              </a:rPr>
              <a:t>希</a:t>
            </a:r>
            <a:r>
              <a:rPr lang="en-US" altLang="zh-CN" sz="3200" b="1">
                <a:solidFill>
                  <a:srgbClr val="FF0000"/>
                </a:solidFill>
                <a:latin typeface="楷体" panose="02010609060101010101" pitchFamily="49" charset="-122"/>
                <a:ea typeface="楷体" panose="02010609060101010101" pitchFamily="49" charset="-122"/>
                <a:sym typeface="+mn-ea"/>
              </a:rPr>
              <a:t>望</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en-US" altLang="zh-CN" sz="3200" b="1">
                <a:solidFill>
                  <a:srgbClr val="FF0000"/>
                </a:solidFill>
                <a:latin typeface="楷体" panose="02010609060101010101" pitchFamily="49" charset="-122"/>
                <a:ea typeface="楷体" panose="02010609060101010101" pitchFamily="49" charset="-122"/>
                <a:sym typeface="+mn-ea"/>
              </a:rPr>
              <a:t>不倦的教诲</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zh-CN" altLang="en-US" sz="3200" b="1">
                <a:solidFill>
                  <a:srgbClr val="FF0000"/>
                </a:solidFill>
                <a:latin typeface="楷体" panose="02010609060101010101" pitchFamily="49" charset="-122"/>
                <a:ea typeface="楷体" panose="02010609060101010101" pitchFamily="49" charset="-122"/>
                <a:cs typeface="SimSun-ExtB" panose="02010609060101010101" charset="-122"/>
                <a:sym typeface="+mn-ea"/>
              </a:rPr>
              <a:t>没有民族偏见</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r>
              <a:rPr lang="zh-CN" altLang="en-US" sz="3200" b="1">
                <a:solidFill>
                  <a:srgbClr val="FF0000"/>
                </a:solidFill>
                <a:latin typeface="楷体" panose="02010609060101010101" pitchFamily="49" charset="-122"/>
                <a:ea typeface="楷体" panose="02010609060101010101" pitchFamily="49" charset="-122"/>
                <a:cs typeface="SimSun-ExtB" panose="02010609060101010101" charset="-122"/>
                <a:sym typeface="+mn-ea"/>
              </a:rPr>
              <a:t>无私真诚的帮助</a:t>
            </a:r>
            <a:r>
              <a:rPr lang="zh-CN" altLang="en-US" sz="3200" b="1">
                <a:solidFill>
                  <a:srgbClr val="2618DA"/>
                </a:solidFill>
                <a:latin typeface="SimSun-ExtB" panose="02010609060101010101" charset="-122"/>
                <a:ea typeface="SimSun-ExtB" panose="02010609060101010101" charset="-122"/>
                <a:cs typeface="SimSun-ExtB" panose="02010609060101010101" charset="-122"/>
                <a:sym typeface="+mn-ea"/>
              </a:rPr>
              <a:t>；</a:t>
            </a:r>
            <a:endParaRPr lang="en-US" altLang="zh-CN" sz="3200" b="1">
              <a:solidFill>
                <a:srgbClr val="2618DA"/>
              </a:solidFill>
              <a:latin typeface="宋体" panose="02010600030101010101" pitchFamily="2" charset="-122"/>
              <a:ea typeface="宋体" panose="02010600030101010101" pitchFamily="2" charset="-122"/>
              <a:sym typeface="+mn-ea"/>
            </a:endParaRPr>
          </a:p>
          <a:p>
            <a:pPr lvl="0" algn="l">
              <a:lnSpc>
                <a:spcPct val="120000"/>
              </a:lnSpc>
              <a:buClrTx/>
              <a:buSzTx/>
              <a:buFontTx/>
            </a:pPr>
            <a:r>
              <a:rPr lang="zh-CN" altLang="en-US" sz="3200" b="1">
                <a:solidFill>
                  <a:srgbClr val="FF0000"/>
                </a:solidFill>
                <a:latin typeface="宋体" panose="02010600030101010101" pitchFamily="2" charset="-122"/>
                <a:ea typeface="宋体" panose="02010600030101010101" pitchFamily="2" charset="-122"/>
                <a:sym typeface="+mn-ea"/>
              </a:rPr>
              <a:t>为</a:t>
            </a:r>
            <a:r>
              <a:rPr lang="en-US" altLang="zh-CN" sz="3200" b="1">
                <a:solidFill>
                  <a:srgbClr val="FF0000"/>
                </a:solidFill>
                <a:latin typeface="宋体" panose="02010600030101010101" pitchFamily="2" charset="-122"/>
                <a:ea typeface="宋体" panose="02010600030101010101" pitchFamily="2" charset="-122"/>
                <a:sym typeface="+mn-ea"/>
              </a:rPr>
              <a:t>中国：</a:t>
            </a:r>
            <a:r>
              <a:rPr lang="en-US" alt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希望中国有新的医学</a:t>
            </a:r>
            <a:r>
              <a:rPr lang="en-US" altLang="zh-CN" sz="32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中国医学进步</a:t>
            </a:r>
            <a:r>
              <a:rPr lang="zh-CN" altLang="en-US" sz="32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3200" b="1">
              <a:solidFill>
                <a:srgbClr val="7030A0"/>
              </a:solidFill>
              <a:latin typeface="宋体" panose="02010600030101010101" pitchFamily="2" charset="-122"/>
              <a:ea typeface="宋体" panose="02010600030101010101" pitchFamily="2" charset="-122"/>
              <a:sym typeface="+mn-ea"/>
            </a:endParaRPr>
          </a:p>
          <a:p>
            <a:pPr lvl="0" algn="l">
              <a:lnSpc>
                <a:spcPct val="120000"/>
              </a:lnSpc>
              <a:buClrTx/>
              <a:buSzTx/>
              <a:buFontTx/>
            </a:pPr>
            <a:r>
              <a:rPr lang="zh-CN" altLang="en-US" sz="3200" b="1">
                <a:solidFill>
                  <a:srgbClr val="FF0000"/>
                </a:solidFill>
                <a:latin typeface="宋体" panose="02010600030101010101" pitchFamily="2" charset="-122"/>
                <a:ea typeface="宋体" panose="02010600030101010101" pitchFamily="2" charset="-122"/>
                <a:sym typeface="+mn-ea"/>
              </a:rPr>
              <a:t>为学术</a:t>
            </a:r>
            <a:r>
              <a:rPr lang="en-US" altLang="zh-CN" sz="3200" b="1">
                <a:solidFill>
                  <a:srgbClr val="FF0000"/>
                </a:solidFill>
                <a:latin typeface="宋体" panose="02010600030101010101" pitchFamily="2" charset="-122"/>
                <a:ea typeface="宋体" panose="02010600030101010101" pitchFamily="2" charset="-122"/>
                <a:sym typeface="+mn-ea"/>
              </a:rPr>
              <a:t>：</a:t>
            </a:r>
            <a:r>
              <a:rPr lang="en-US" alt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希望新的医学传到中国去</a:t>
            </a:r>
            <a:r>
              <a:rPr lang="en-US" altLang="zh-CN" sz="32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医学无国界</a:t>
            </a:r>
            <a:r>
              <a:rPr lang="zh-CN" altLang="en-US" sz="32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a:solidFill>
                <a:srgbClr val="2618DA"/>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to="" calcmode="lin" valueType="num">
                                      <p:cBhvr>
                                        <p:cTn id="7" dur="1" fill="hold"/>
                                        <p:tgtEl>
                                          <p:spTgt spid="5">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to="" calcmode="lin" valueType="num">
                                      <p:cBhvr>
                                        <p:cTn id="12" dur="1" fill="hold"/>
                                        <p:tgtEl>
                                          <p:spTgt spid="5">
                                            <p:txEl>
                                              <p:pRg st="1" end="1"/>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to="" calcmode="lin" valueType="num">
                                      <p:cBhvr>
                                        <p:cTn id="17" dur="1" fill="hold"/>
                                        <p:tgtEl>
                                          <p:spTgt spid="5">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5184140" y="1778000"/>
            <a:ext cx="2205990" cy="645160"/>
          </a:xfrm>
          <a:prstGeom prst="rect">
            <a:avLst/>
          </a:prstGeom>
          <a:noFill/>
          <a:ln w="9525">
            <a:noFill/>
          </a:ln>
        </p:spPr>
        <p:txBody>
          <a:bodyPr wrap="square">
            <a:spAutoFit/>
          </a:bodyPr>
          <a:lstStyle/>
          <a:p>
            <a:pPr indent="0"/>
            <a:r>
              <a:rPr lang="zh-CN" altLang="en-US" sz="3600" b="1">
                <a:solidFill>
                  <a:srgbClr val="000000"/>
                </a:solidFill>
                <a:ea typeface="宋体" panose="02010600030101010101" pitchFamily="2" charset="-122"/>
              </a:rPr>
              <a:t>藤野先生</a:t>
            </a:r>
            <a:endParaRPr lang="zh-CN" altLang="en-US" sz="3600" b="1">
              <a:solidFill>
                <a:srgbClr val="000000"/>
              </a:solidFill>
              <a:ea typeface="宋体" panose="02010600030101010101" pitchFamily="2" charset="-122"/>
            </a:endParaRPr>
          </a:p>
        </p:txBody>
      </p:sp>
      <p:sp>
        <p:nvSpPr>
          <p:cNvPr id="10" name="文本框 9"/>
          <p:cNvSpPr txBox="1"/>
          <p:nvPr/>
        </p:nvSpPr>
        <p:spPr>
          <a:xfrm>
            <a:off x="2309495" y="3016250"/>
            <a:ext cx="3871595" cy="583565"/>
          </a:xfrm>
          <a:prstGeom prst="rect">
            <a:avLst/>
          </a:prstGeom>
          <a:noFill/>
          <a:ln w="9525">
            <a:noFill/>
          </a:ln>
        </p:spPr>
        <p:txBody>
          <a:bodyPr wrap="square">
            <a:spAutoFit/>
          </a:bodyPr>
          <a:lstStyle/>
          <a:p>
            <a:pPr indent="0"/>
            <a:r>
              <a:rPr lang="zh-CN" sz="3200" b="1">
                <a:ea typeface="楷体" panose="02010609060101010101" pitchFamily="49" charset="-122"/>
              </a:rPr>
              <a:t>生活俭朴、求实严谨</a:t>
            </a:r>
            <a:endParaRPr lang="zh-CN" sz="3200" b="1">
              <a:ea typeface="楷体" panose="02010609060101010101" pitchFamily="49" charset="-122"/>
            </a:endParaRPr>
          </a:p>
        </p:txBody>
      </p:sp>
      <p:sp>
        <p:nvSpPr>
          <p:cNvPr id="24" name="文本框 23"/>
          <p:cNvSpPr txBox="1"/>
          <p:nvPr/>
        </p:nvSpPr>
        <p:spPr>
          <a:xfrm>
            <a:off x="2310130" y="4071620"/>
            <a:ext cx="4211320" cy="583565"/>
          </a:xfrm>
          <a:prstGeom prst="rect">
            <a:avLst/>
          </a:prstGeom>
          <a:noFill/>
          <a:ln w="9525">
            <a:noFill/>
          </a:ln>
        </p:spPr>
        <p:txBody>
          <a:bodyPr wrap="square">
            <a:spAutoFit/>
          </a:bodyPr>
          <a:lstStyle/>
          <a:p>
            <a:pPr>
              <a:buClrTx/>
              <a:buSzTx/>
              <a:buFontTx/>
            </a:pPr>
            <a:r>
              <a:rPr lang="zh-CN" sz="3200" b="1">
                <a:ea typeface="楷体" panose="02010609060101010101" pitchFamily="49" charset="-122"/>
                <a:sym typeface="+mn-ea"/>
              </a:rPr>
              <a:t>幽默亲切、认真负责</a:t>
            </a:r>
            <a:endParaRPr lang="zh-CN" sz="3200" b="1">
              <a:ea typeface="楷体" panose="02010609060101010101" pitchFamily="49" charset="-122"/>
              <a:sym typeface="+mn-ea"/>
            </a:endParaRPr>
          </a:p>
        </p:txBody>
      </p:sp>
      <p:sp>
        <p:nvSpPr>
          <p:cNvPr id="26" name="文本框 25"/>
          <p:cNvSpPr txBox="1"/>
          <p:nvPr/>
        </p:nvSpPr>
        <p:spPr>
          <a:xfrm>
            <a:off x="2309495" y="4979035"/>
            <a:ext cx="3881120" cy="583565"/>
          </a:xfrm>
          <a:prstGeom prst="rect">
            <a:avLst/>
          </a:prstGeom>
          <a:noFill/>
          <a:ln w="9525">
            <a:noFill/>
          </a:ln>
        </p:spPr>
        <p:txBody>
          <a:bodyPr wrap="square">
            <a:spAutoFit/>
          </a:bodyPr>
          <a:lstStyle/>
          <a:p>
            <a:pPr>
              <a:buClrTx/>
              <a:buSzTx/>
              <a:buFontTx/>
            </a:pPr>
            <a:r>
              <a:rPr lang="zh-CN" sz="3200" b="1">
                <a:ea typeface="楷体" panose="02010609060101010101" pitchFamily="49" charset="-122"/>
                <a:sym typeface="+mn-ea"/>
              </a:rPr>
              <a:t>循循善诱、无私关爱</a:t>
            </a:r>
            <a:endParaRPr lang="zh-CN" sz="3200" b="1">
              <a:ea typeface="楷体" panose="02010609060101010101" pitchFamily="49" charset="-122"/>
              <a:sym typeface="+mn-ea"/>
            </a:endParaRPr>
          </a:p>
        </p:txBody>
      </p:sp>
      <p:sp>
        <p:nvSpPr>
          <p:cNvPr id="27" name="文本框 26"/>
          <p:cNvSpPr txBox="1"/>
          <p:nvPr/>
        </p:nvSpPr>
        <p:spPr>
          <a:xfrm>
            <a:off x="6264275" y="2381250"/>
            <a:ext cx="1339215" cy="583565"/>
          </a:xfrm>
          <a:prstGeom prst="rect">
            <a:avLst/>
          </a:prstGeom>
          <a:noFill/>
          <a:ln w="9525">
            <a:noFill/>
          </a:ln>
        </p:spPr>
        <p:txBody>
          <a:bodyPr wrap="square">
            <a:spAutoFit/>
          </a:bodyPr>
          <a:lstStyle/>
          <a:p>
            <a:pPr indent="0"/>
            <a:r>
              <a:rPr lang="zh-CN" sz="3200" b="1">
                <a:ea typeface="楷体" panose="02010609060101010101" pitchFamily="49" charset="-122"/>
              </a:rPr>
              <a:t>鲁迅</a:t>
            </a:r>
            <a:endParaRPr lang="zh-CN" altLang="en-US" sz="3200" b="1">
              <a:ea typeface="楷体" panose="02010609060101010101" pitchFamily="49" charset="-122"/>
            </a:endParaRPr>
          </a:p>
        </p:txBody>
      </p:sp>
      <p:sp>
        <p:nvSpPr>
          <p:cNvPr id="31" name="文本框 30"/>
          <p:cNvSpPr txBox="1"/>
          <p:nvPr/>
        </p:nvSpPr>
        <p:spPr>
          <a:xfrm>
            <a:off x="9060815" y="3488055"/>
            <a:ext cx="1495425" cy="583565"/>
          </a:xfrm>
          <a:prstGeom prst="rect">
            <a:avLst/>
          </a:prstGeom>
          <a:noFill/>
          <a:ln w="9525">
            <a:noFill/>
          </a:ln>
        </p:spPr>
        <p:txBody>
          <a:bodyPr wrap="square">
            <a:spAutoFit/>
          </a:bodyPr>
          <a:lstStyle/>
          <a:p>
            <a:pPr indent="0"/>
            <a:r>
              <a:rPr lang="zh-CN" sz="3200" b="1">
                <a:solidFill>
                  <a:srgbClr val="FF0000"/>
                </a:solidFill>
                <a:ea typeface="宋体" panose="02010600030101010101" pitchFamily="2" charset="-122"/>
              </a:rPr>
              <a:t>为中国</a:t>
            </a:r>
            <a:endParaRPr lang="zh-CN" sz="3200" b="1">
              <a:solidFill>
                <a:srgbClr val="FF0000"/>
              </a:solidFill>
              <a:ea typeface="宋体" panose="02010600030101010101" pitchFamily="2" charset="-122"/>
            </a:endParaRPr>
          </a:p>
        </p:txBody>
      </p:sp>
      <p:sp>
        <p:nvSpPr>
          <p:cNvPr id="32" name="文本框 31"/>
          <p:cNvSpPr txBox="1"/>
          <p:nvPr/>
        </p:nvSpPr>
        <p:spPr>
          <a:xfrm>
            <a:off x="9060815" y="4395470"/>
            <a:ext cx="1537970" cy="583565"/>
          </a:xfrm>
          <a:prstGeom prst="rect">
            <a:avLst/>
          </a:prstGeom>
          <a:noFill/>
          <a:ln w="9525">
            <a:noFill/>
          </a:ln>
        </p:spPr>
        <p:txBody>
          <a:bodyPr wrap="square">
            <a:spAutoFit/>
          </a:bodyPr>
          <a:lstStyle/>
          <a:p>
            <a:pPr indent="0"/>
            <a:r>
              <a:rPr lang="zh-CN" sz="3200" b="1">
                <a:solidFill>
                  <a:srgbClr val="FF0000"/>
                </a:solidFill>
                <a:ea typeface="宋体" panose="02010600030101010101" pitchFamily="2" charset="-122"/>
              </a:rPr>
              <a:t>为学术</a:t>
            </a:r>
            <a:endParaRPr lang="zh-CN" altLang="en-US" sz="3200" b="1">
              <a:solidFill>
                <a:srgbClr val="FF0000"/>
              </a:solidFill>
              <a:ea typeface="宋体" panose="02010600030101010101" pitchFamily="2" charset="-122"/>
            </a:endParaRPr>
          </a:p>
        </p:txBody>
      </p:sp>
      <p:sp>
        <p:nvSpPr>
          <p:cNvPr id="33" name="左大括号 32"/>
          <p:cNvSpPr/>
          <p:nvPr/>
        </p:nvSpPr>
        <p:spPr>
          <a:xfrm>
            <a:off x="2194560" y="3272155"/>
            <a:ext cx="213995" cy="2079625"/>
          </a:xfrm>
          <a:prstGeom prst="leftBrace">
            <a:avLst/>
          </a:prstGeom>
          <a:ln w="31750">
            <a:gradFill>
              <a:gsLst>
                <a:gs pos="0">
                  <a:prstClr val="black">
                    <a:hueOff val="-4200000"/>
                  </a:prstClr>
                </a:gs>
                <a:gs pos="100000">
                  <a:prstClr val="black"/>
                </a:gs>
              </a:gsLst>
            </a:gradFill>
          </a:ln>
        </p:spPr>
        <p:style>
          <a:lnRef idx="0">
            <a:srgbClr val="FFFFFF"/>
          </a:lnRef>
          <a:fillRef idx="0">
            <a:srgbClr val="FFFFFF"/>
          </a:fillRef>
          <a:effectRef idx="0">
            <a:srgbClr val="FFFFFF"/>
          </a:effectRef>
          <a:fontRef idx="minor">
            <a:schemeClr val="tx1"/>
          </a:fontRef>
        </p:style>
        <p:txBody>
          <a:bodyPr rtlCol="0" anchor="ctr"/>
          <a:lstStyle/>
          <a:p>
            <a:pPr algn="ctr"/>
            <a:endParaRPr lang="zh-CN" altLang="en-US"/>
          </a:p>
        </p:txBody>
      </p:sp>
      <p:sp>
        <p:nvSpPr>
          <p:cNvPr id="2" name="右箭头 9"/>
          <p:cNvSpPr/>
          <p:nvPr>
            <p:custDataLst>
              <p:tags r:id="rId1"/>
            </p:custDataLst>
          </p:nvPr>
        </p:nvSpPr>
        <p:spPr>
          <a:xfrm>
            <a:off x="6342380" y="4015740"/>
            <a:ext cx="499745" cy="663575"/>
          </a:xfrm>
          <a:prstGeom prst="rightArrow">
            <a:avLst/>
          </a:prstGeom>
          <a:solidFill>
            <a:schemeClr val="accent2">
              <a:lumMod val="60000"/>
              <a:lumOff val="40000"/>
            </a:schemeClr>
          </a:solidFill>
          <a:ln>
            <a:noFill/>
          </a:ln>
        </p:spPr>
        <p:style>
          <a:lnRef idx="2">
            <a:schemeClr val="accent5"/>
          </a:lnRef>
          <a:fillRef idx="2">
            <a:schemeClr val="accent5"/>
          </a:fillRef>
          <a:effectRef idx="0">
            <a:srgbClr val="FFFFFF"/>
          </a:effectRef>
          <a:fontRef idx="minor">
            <a:schemeClr val="lt1"/>
          </a:fontRef>
        </p:style>
        <p:txBody>
          <a:bodyPr/>
          <a:lstStyle/>
          <a:p/>
        </p:txBody>
      </p:sp>
      <p:sp>
        <p:nvSpPr>
          <p:cNvPr id="101" name="文本框 100"/>
          <p:cNvSpPr txBox="1"/>
          <p:nvPr/>
        </p:nvSpPr>
        <p:spPr>
          <a:xfrm>
            <a:off x="6819900" y="4071620"/>
            <a:ext cx="2029460" cy="583565"/>
          </a:xfrm>
          <a:prstGeom prst="rect">
            <a:avLst/>
          </a:prstGeom>
          <a:noFill/>
          <a:ln w="9525">
            <a:noFill/>
          </a:ln>
        </p:spPr>
        <p:txBody>
          <a:bodyPr wrap="square">
            <a:spAutoFit/>
          </a:bodyPr>
          <a:lstStyle/>
          <a:p>
            <a:pPr indent="0"/>
            <a:r>
              <a:rPr lang="zh-CN" sz="3200" b="1">
                <a:solidFill>
                  <a:srgbClr val="FF0000"/>
                </a:solidFill>
                <a:highlight>
                  <a:srgbClr val="00FF00"/>
                </a:highlight>
                <a:ea typeface="宋体" panose="02010600030101010101" pitchFamily="2" charset="-122"/>
              </a:rPr>
              <a:t>伟大</a:t>
            </a:r>
            <a:endParaRPr lang="zh-CN" altLang="en-US" sz="3200" b="1">
              <a:solidFill>
                <a:srgbClr val="FF0000"/>
              </a:solidFill>
              <a:highlight>
                <a:srgbClr val="00FF00"/>
              </a:highlight>
              <a:ea typeface="宋体" panose="02010600030101010101" pitchFamily="2" charset="-122"/>
            </a:endParaRPr>
          </a:p>
        </p:txBody>
      </p:sp>
      <p:sp>
        <p:nvSpPr>
          <p:cNvPr id="3" name="左大括号 2"/>
          <p:cNvSpPr/>
          <p:nvPr>
            <p:custDataLst>
              <p:tags r:id="rId2"/>
            </p:custDataLst>
          </p:nvPr>
        </p:nvSpPr>
        <p:spPr>
          <a:xfrm>
            <a:off x="8969375" y="3689985"/>
            <a:ext cx="194310" cy="1244600"/>
          </a:xfrm>
          <a:prstGeom prst="leftBrace">
            <a:avLst/>
          </a:prstGeom>
          <a:ln w="31750">
            <a:gradFill>
              <a:gsLst>
                <a:gs pos="0">
                  <a:prstClr val="black">
                    <a:hueOff val="-4200000"/>
                  </a:prstClr>
                </a:gs>
                <a:gs pos="100000">
                  <a:prstClr val="black"/>
                </a:gs>
              </a:gsLst>
            </a:gradFill>
          </a:ln>
        </p:spPr>
        <p:style>
          <a:lnRef idx="0">
            <a:srgbClr val="FFFFFF"/>
          </a:lnRef>
          <a:fillRef idx="0">
            <a:srgbClr val="FFFFFF"/>
          </a:fillRef>
          <a:effectRef idx="0">
            <a:srgbClr val="FFFFFF"/>
          </a:effectRef>
          <a:fontRef idx="minor">
            <a:schemeClr val="tx1"/>
          </a:fontRef>
        </p:style>
        <p:txBody>
          <a:bodyPr rtlCol="0" anchor="ctr"/>
          <a:lstStyle/>
          <a:p>
            <a:pPr algn="ctr"/>
            <a:endParaRPr lang="zh-CN" altLang="en-US"/>
          </a:p>
        </p:txBody>
      </p:sp>
      <p:sp>
        <p:nvSpPr>
          <p:cNvPr id="11" name="文本框 10"/>
          <p:cNvSpPr txBox="1"/>
          <p:nvPr/>
        </p:nvSpPr>
        <p:spPr>
          <a:xfrm>
            <a:off x="1136650" y="3689985"/>
            <a:ext cx="1172845" cy="1198880"/>
          </a:xfrm>
          <a:prstGeom prst="rect">
            <a:avLst/>
          </a:prstGeom>
          <a:noFill/>
        </p:spPr>
        <p:txBody>
          <a:bodyPr wrap="square" rtlCol="0" anchor="t">
            <a:spAutoFit/>
          </a:bodyPr>
          <a:lstStyle/>
          <a:p>
            <a:r>
              <a:rPr lang="zh-CN" altLang="en-US" sz="3600" b="1">
                <a:solidFill>
                  <a:srgbClr val="000000"/>
                </a:solidFill>
                <a:ea typeface="宋体" panose="02010600030101010101" pitchFamily="2" charset="-122"/>
                <a:sym typeface="+mn-ea"/>
              </a:rPr>
              <a:t>藤野</a:t>
            </a:r>
            <a:endParaRPr lang="zh-CN" altLang="en-US" sz="3600" b="1">
              <a:solidFill>
                <a:srgbClr val="000000"/>
              </a:solidFill>
              <a:ea typeface="宋体" panose="02010600030101010101" pitchFamily="2" charset="-122"/>
              <a:sym typeface="+mn-ea"/>
            </a:endParaRPr>
          </a:p>
          <a:p>
            <a:r>
              <a:rPr lang="zh-CN" altLang="en-US" sz="3600" b="1">
                <a:solidFill>
                  <a:srgbClr val="000000"/>
                </a:solidFill>
                <a:ea typeface="宋体" panose="02010600030101010101" pitchFamily="2" charset="-122"/>
                <a:sym typeface="+mn-ea"/>
              </a:rPr>
              <a:t>先生</a:t>
            </a:r>
            <a:endParaRPr lang="zh-CN" altLang="en-US" sz="3600" b="1">
              <a:solidFill>
                <a:srgbClr val="000000"/>
              </a:solidFill>
              <a:ea typeface="宋体" panose="02010600030101010101" pitchFamily="2" charset="-122"/>
              <a:sym typeface="+mn-ea"/>
            </a:endParaRPr>
          </a:p>
        </p:txBody>
      </p:sp>
      <p:sp>
        <p:nvSpPr>
          <p:cNvPr id="12" name="文本框 11"/>
          <p:cNvSpPr txBox="1"/>
          <p:nvPr/>
        </p:nvSpPr>
        <p:spPr>
          <a:xfrm>
            <a:off x="6264275" y="4679315"/>
            <a:ext cx="3011170" cy="521970"/>
          </a:xfrm>
          <a:prstGeom prst="rect">
            <a:avLst/>
          </a:prstGeom>
          <a:noFill/>
          <a:ln w="9525">
            <a:noFill/>
          </a:ln>
        </p:spPr>
        <p:txBody>
          <a:bodyPr wrap="square">
            <a:spAutoFit/>
          </a:bodyPr>
          <a:lstStyle/>
          <a:p>
            <a:pPr indent="0"/>
            <a:r>
              <a:rPr lang="zh-CN" sz="2800" b="1">
                <a:ea typeface="宋体" panose="02010600030101010101" pitchFamily="2" charset="-122"/>
              </a:rPr>
              <a:t>（</a:t>
            </a:r>
            <a:r>
              <a:rPr lang="zh-CN" sz="2800" b="1">
                <a:solidFill>
                  <a:srgbClr val="FF0000"/>
                </a:solidFill>
                <a:ea typeface="楷体" panose="02010609060101010101" pitchFamily="49" charset="-122"/>
              </a:rPr>
              <a:t>没有</a:t>
            </a:r>
            <a:r>
              <a:rPr lang="zh-CN" sz="2800" b="1">
                <a:solidFill>
                  <a:srgbClr val="FF0000"/>
                </a:solidFill>
                <a:ea typeface="楷体" panose="02010609060101010101" pitchFamily="49" charset="-122"/>
              </a:rPr>
              <a:t>民族偏见</a:t>
            </a:r>
            <a:r>
              <a:rPr lang="zh-CN" sz="2800" b="1">
                <a:ea typeface="宋体" panose="02010600030101010101" pitchFamily="2" charset="-122"/>
              </a:rPr>
              <a:t>）</a:t>
            </a:r>
            <a:endParaRPr lang="zh-CN" altLang="en-US" sz="2800" b="1">
              <a:ea typeface="宋体" panose="02010600030101010101" pitchFamily="2" charset="-122"/>
            </a:endParaRPr>
          </a:p>
        </p:txBody>
      </p:sp>
      <p:sp>
        <p:nvSpPr>
          <p:cNvPr id="19" name="文本框 18"/>
          <p:cNvSpPr txBox="1"/>
          <p:nvPr>
            <p:custDataLst>
              <p:tags r:id="rId3"/>
            </p:custDataLst>
          </p:nvPr>
        </p:nvSpPr>
        <p:spPr>
          <a:xfrm>
            <a:off x="1179830" y="1141095"/>
            <a:ext cx="6096000" cy="645160"/>
          </a:xfrm>
          <a:prstGeom prst="rect">
            <a:avLst/>
          </a:prstGeom>
          <a:noFill/>
        </p:spPr>
        <p:txBody>
          <a:bodyPr wrap="square" rtlCol="0" anchor="t">
            <a:spAutoFit/>
          </a:bodyPr>
          <a:p>
            <a:r>
              <a:rPr lang="zh-CN" altLang="en-US" sz="3600" b="1" dirty="0" smtClean="0">
                <a:latin typeface="楷体" panose="02010609060101010101" pitchFamily="49" charset="-122"/>
                <a:ea typeface="楷体" panose="02010609060101010101" pitchFamily="49" charset="-122"/>
                <a:sym typeface="+mn-ea"/>
              </a:rPr>
              <a:t>板书设计</a:t>
            </a:r>
            <a:endParaRPr lang="zh-CN" altLang="en-US" sz="3600" b="1" dirty="0" smtClean="0">
              <a:latin typeface="楷体" panose="02010609060101010101" pitchFamily="49" charset="-122"/>
              <a:ea typeface="楷体" panose="02010609060101010101" pitchFamily="49" charset="-122"/>
              <a:sym typeface="+mn-ea"/>
            </a:endParaRPr>
          </a:p>
        </p:txBody>
      </p:sp>
    </p:spTree>
    <p:custDataLst>
      <p:tags r:id="rId4"/>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739775" y="708025"/>
            <a:ext cx="6096000" cy="645160"/>
          </a:xfrm>
          <a:prstGeom prst="rect">
            <a:avLst/>
          </a:prstGeom>
          <a:noFill/>
        </p:spPr>
        <p:txBody>
          <a:bodyPr wrap="square" rtlCol="0" anchor="t">
            <a:spAutoFit/>
          </a:bodyPr>
          <a:p>
            <a:r>
              <a:rPr lang="zh-CN" altLang="en-US" sz="3600" b="1" dirty="0" smtClean="0">
                <a:solidFill>
                  <a:schemeClr val="tx1"/>
                </a:solidFill>
                <a:latin typeface="楷体" panose="02010609060101010101" pitchFamily="49" charset="-122"/>
                <a:ea typeface="楷体" panose="02010609060101010101" pitchFamily="49" charset="-122"/>
                <a:sym typeface="+mn-ea"/>
              </a:rPr>
              <a:t>对比手法，赏析思考</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
        <p:nvSpPr>
          <p:cNvPr id="19" name="矩形 18"/>
          <p:cNvSpPr/>
          <p:nvPr>
            <p:custDataLst>
              <p:tags r:id="rId2"/>
            </p:custDataLst>
          </p:nvPr>
        </p:nvSpPr>
        <p:spPr>
          <a:xfrm>
            <a:off x="739775" y="1614170"/>
            <a:ext cx="10876915" cy="4523105"/>
          </a:xfrm>
          <a:prstGeom prst="rect">
            <a:avLst/>
          </a:prstGeom>
        </p:spPr>
        <p:txBody>
          <a:bodyPr wrap="square">
            <a:spAutoFit/>
          </a:bodyPr>
          <a:p>
            <a:pPr lvl="0">
              <a:lnSpc>
                <a:spcPct val="100000"/>
              </a:lnSpc>
              <a:spcBef>
                <a:spcPts val="0"/>
              </a:spcBef>
              <a:spcAft>
                <a:spcPts val="0"/>
              </a:spcAft>
            </a:pP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《藤野先生》多处运用了对比的手法</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表明鲁迅鲜明的人生态度。请参照①</a:t>
            </a:r>
            <a:r>
              <a:rPr lang="en-US"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④</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将</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⑤补充完整。并参照示例</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根据自己的阅读思考</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从</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①</a:t>
            </a:r>
            <a:r>
              <a:rPr lang="en-US"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⑤</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中任选两处</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做简要赏析。</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a:p>
            <a:pPr lvl="0">
              <a:lnSpc>
                <a:spcPct val="100000"/>
              </a:lnSpc>
              <a:spcBef>
                <a:spcPts val="0"/>
              </a:spcBef>
              <a:spcAft>
                <a:spcPts val="0"/>
              </a:spcAft>
            </a:pPr>
            <a:r>
              <a:rPr lang="zh-CN" altLang="en-US" sz="3200" b="1" dirty="0" smtClean="0">
                <a:latin typeface="楷体" panose="02010609060101010101" pitchFamily="49" charset="-122"/>
                <a:ea typeface="楷体" panose="02010609060101010101" pitchFamily="49" charset="-122"/>
                <a:sym typeface="+mn-ea"/>
              </a:rPr>
              <a:t>[对比手法]</a:t>
            </a:r>
            <a:endParaRPr lang="zh-CN" altLang="en-US" sz="3200" b="1" dirty="0" smtClean="0">
              <a:latin typeface="楷体" panose="02010609060101010101" pitchFamily="49" charset="-122"/>
              <a:ea typeface="楷体" panose="02010609060101010101" pitchFamily="49" charset="-122"/>
              <a:sym typeface="+mn-ea"/>
            </a:endParaRPr>
          </a:p>
          <a:p>
            <a:pPr lvl="0">
              <a:lnSpc>
                <a:spcPct val="100000"/>
              </a:lnSpc>
              <a:spcBef>
                <a:spcPts val="0"/>
              </a:spcBef>
              <a:spcAft>
                <a:spcPts val="0"/>
              </a:spcAft>
            </a:pP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①麻木与狂热</a:t>
            </a:r>
            <a:r>
              <a:rPr lang="en-US" altLang="zh-CN" sz="3200" b="1" dirty="0" smtClean="0">
                <a:solidFill>
                  <a:srgbClr val="000000"/>
                </a:solidFill>
                <a:latin typeface="楷体" panose="02010609060101010101" pitchFamily="49" charset="-122"/>
                <a:ea typeface="楷体" panose="02010609060101010101" pitchFamily="49" charset="-122"/>
                <a:cs typeface="+mn-ea"/>
                <a:sym typeface="+mn-ea"/>
              </a:rPr>
              <a:t>——</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中国民众的麻木与日本学生的欢呼</a:t>
            </a:r>
            <a:endParaRPr lang="zh-CN" altLang="en-US" sz="3200" b="1" dirty="0" smtClean="0">
              <a:solidFill>
                <a:srgbClr val="000000"/>
              </a:solidFill>
              <a:latin typeface="楷体" panose="02010609060101010101" pitchFamily="49" charset="-122"/>
              <a:ea typeface="楷体" panose="02010609060101010101" pitchFamily="49" charset="-122"/>
              <a:cs typeface="+mn-ea"/>
              <a:sym typeface="+mn-ea"/>
            </a:endParaRPr>
          </a:p>
          <a:p>
            <a:pPr lvl="0">
              <a:lnSpc>
                <a:spcPct val="100000"/>
              </a:lnSpc>
              <a:spcBef>
                <a:spcPts val="0"/>
              </a:spcBef>
              <a:spcAft>
                <a:spcPts val="0"/>
              </a:spcAft>
            </a:pP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②警醒与狂妄</a:t>
            </a:r>
            <a:r>
              <a:rPr lang="en-US" altLang="zh-CN" sz="3200" b="1" dirty="0" smtClean="0">
                <a:solidFill>
                  <a:srgbClr val="000000"/>
                </a:solidFill>
                <a:latin typeface="楷体" panose="02010609060101010101" pitchFamily="49" charset="-122"/>
                <a:ea typeface="楷体" panose="02010609060101010101" pitchFamily="49" charset="-122"/>
                <a:cs typeface="+mn-ea"/>
                <a:sym typeface="+mn-ea"/>
              </a:rPr>
              <a:t>——</a:t>
            </a:r>
            <a:r>
              <a:rPr lang="en-US" altLang="zh-CN" sz="3200" b="1" dirty="0" smtClean="0">
                <a:latin typeface="SimSun-ExtB" panose="02010609060101010101" charset="-122"/>
                <a:ea typeface="SimSun-ExtB" panose="02010609060101010101" charset="-122"/>
                <a:sym typeface="+mn-ea"/>
              </a:rPr>
              <a:t>“</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我</a:t>
            </a:r>
            <a:r>
              <a:rPr lang="en-US" altLang="zh-CN" sz="3200" b="1" dirty="0" smtClean="0">
                <a:latin typeface="SimSun-ExtB" panose="02010609060101010101" charset="-122"/>
                <a:ea typeface="SimSun-ExtB" panose="02010609060101010101" charset="-122"/>
                <a:sym typeface="+mn-ea"/>
              </a:rPr>
              <a:t>”</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的民族自尊心与日本学生的狂妄</a:t>
            </a:r>
            <a:r>
              <a:rPr lang="en-US" altLang="zh-CN" sz="3200" b="1" dirty="0" smtClean="0">
                <a:solidFill>
                  <a:srgbClr val="000000"/>
                </a:solidFill>
                <a:latin typeface="楷体" panose="02010609060101010101" pitchFamily="49" charset="-122"/>
                <a:ea typeface="楷体" panose="02010609060101010101" pitchFamily="49" charset="-122"/>
                <a:cs typeface="+mn-ea"/>
                <a:sym typeface="+mn-ea"/>
              </a:rPr>
              <a:t>   </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③享受与艰苦</a:t>
            </a:r>
            <a:r>
              <a:rPr lang="en-US" altLang="zh-CN" sz="3200" b="1" dirty="0" smtClean="0">
                <a:solidFill>
                  <a:srgbClr val="000000"/>
                </a:solidFill>
                <a:latin typeface="楷体" panose="02010609060101010101" pitchFamily="49" charset="-122"/>
                <a:ea typeface="楷体" panose="02010609060101010101" pitchFamily="49" charset="-122"/>
                <a:cs typeface="+mn-ea"/>
                <a:sym typeface="+mn-ea"/>
              </a:rPr>
              <a:t>——</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清国留学生的浮华与</a:t>
            </a:r>
            <a:r>
              <a:rPr lang="en-US" altLang="zh-CN" sz="3200" b="1" dirty="0" smtClean="0">
                <a:latin typeface="SimSun-ExtB" panose="02010609060101010101" charset="-122"/>
                <a:ea typeface="SimSun-ExtB" panose="02010609060101010101" charset="-122"/>
                <a:sym typeface="+mn-ea"/>
              </a:rPr>
              <a:t>“</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我</a:t>
            </a:r>
            <a:r>
              <a:rPr lang="en-US" altLang="zh-CN" sz="3200" b="1" dirty="0" smtClean="0">
                <a:latin typeface="SimSun-ExtB" panose="02010609060101010101" charset="-122"/>
                <a:ea typeface="SimSun-ExtB" panose="02010609060101010101" charset="-122"/>
                <a:sym typeface="+mn-ea"/>
              </a:rPr>
              <a:t>”</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的坚毅爱国</a:t>
            </a:r>
            <a:r>
              <a:rPr lang="en-US" altLang="zh-CN" sz="3200" b="1" dirty="0" smtClean="0">
                <a:solidFill>
                  <a:srgbClr val="000000"/>
                </a:solidFill>
                <a:latin typeface="楷体" panose="02010609060101010101" pitchFamily="49" charset="-122"/>
                <a:ea typeface="楷体" panose="02010609060101010101" pitchFamily="49" charset="-122"/>
                <a:cs typeface="+mn-ea"/>
                <a:sym typeface="+mn-ea"/>
              </a:rPr>
              <a:t>   </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④尊重与蔑视</a:t>
            </a:r>
            <a:r>
              <a:rPr lang="en-US" altLang="zh-CN" sz="3200" b="1" dirty="0" smtClean="0">
                <a:solidFill>
                  <a:srgbClr val="000000"/>
                </a:solidFill>
                <a:latin typeface="楷体" panose="02010609060101010101" pitchFamily="49" charset="-122"/>
                <a:ea typeface="楷体" panose="02010609060101010101" pitchFamily="49" charset="-122"/>
                <a:cs typeface="+mn-ea"/>
                <a:sym typeface="+mn-ea"/>
              </a:rPr>
              <a:t>——</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藤野先生的尊重与日本</a:t>
            </a:r>
            <a:r>
              <a:rPr lang="en-US" altLang="zh-CN" sz="3200" b="1" dirty="0" smtClean="0">
                <a:latin typeface="SimSun-ExtB" panose="02010609060101010101" charset="-122"/>
                <a:ea typeface="SimSun-ExtB" panose="02010609060101010101" charset="-122"/>
                <a:sym typeface="+mn-ea"/>
              </a:rPr>
              <a:t>“</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爱国青年</a:t>
            </a:r>
            <a:r>
              <a:rPr lang="en-US" altLang="zh-CN" sz="3200" b="1" dirty="0" smtClean="0">
                <a:latin typeface="SimSun-ExtB" panose="02010609060101010101" charset="-122"/>
                <a:ea typeface="SimSun-ExtB" panose="02010609060101010101" charset="-122"/>
                <a:sym typeface="+mn-ea"/>
              </a:rPr>
              <a:t>”</a:t>
            </a: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的蔑视</a:t>
            </a:r>
            <a:endParaRPr lang="zh-CN" altLang="en-US" sz="3200" b="1" dirty="0" smtClean="0">
              <a:solidFill>
                <a:srgbClr val="000000"/>
              </a:solidFill>
              <a:latin typeface="楷体" panose="02010609060101010101" pitchFamily="49" charset="-122"/>
              <a:ea typeface="楷体" panose="02010609060101010101" pitchFamily="49" charset="-122"/>
              <a:cs typeface="+mn-ea"/>
              <a:sym typeface="+mn-ea"/>
            </a:endParaRPr>
          </a:p>
          <a:p>
            <a:pPr lvl="0">
              <a:lnSpc>
                <a:spcPct val="100000"/>
              </a:lnSpc>
              <a:spcBef>
                <a:spcPts val="0"/>
              </a:spcBef>
              <a:spcAft>
                <a:spcPts val="0"/>
              </a:spcAft>
            </a:pPr>
            <a:r>
              <a:rPr lang="zh-CN" altLang="en-US" sz="3200" b="1" dirty="0" smtClean="0">
                <a:solidFill>
                  <a:srgbClr val="000000"/>
                </a:solidFill>
                <a:latin typeface="楷体" panose="02010609060101010101" pitchFamily="49" charset="-122"/>
                <a:ea typeface="楷体" panose="02010609060101010101" pitchFamily="49" charset="-122"/>
                <a:cs typeface="+mn-ea"/>
                <a:sym typeface="+mn-ea"/>
              </a:rPr>
              <a:t>⑤</a:t>
            </a:r>
            <a:endPar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 name="文本框 2"/>
          <p:cNvSpPr txBox="1"/>
          <p:nvPr/>
        </p:nvSpPr>
        <p:spPr>
          <a:xfrm>
            <a:off x="1196340" y="5491480"/>
            <a:ext cx="9964420" cy="583565"/>
          </a:xfrm>
          <a:prstGeom prst="rect">
            <a:avLst/>
          </a:prstGeom>
          <a:noFill/>
        </p:spPr>
        <p:txBody>
          <a:bodyPr wrap="square" rtlCol="0" anchor="t">
            <a:spAutoFit/>
          </a:bodyPr>
          <a:p>
            <a:r>
              <a:rPr lang="zh-CN" altLang="en-US" sz="3200" b="1" u="sng">
                <a:latin typeface="楷体" panose="02010609060101010101" pitchFamily="49" charset="-122"/>
                <a:ea typeface="楷体" panose="02010609060101010101" pitchFamily="49" charset="-122"/>
                <a:cs typeface="楷体" panose="02010609060101010101" pitchFamily="49" charset="-122"/>
              </a:rPr>
              <a:t>模糊与认真——藤野先生生活的简朴和治学的严谨</a:t>
            </a:r>
            <a:endParaRPr lang="zh-CN" altLang="en-US" sz="3200" b="1" u="sng">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0715" y="853440"/>
            <a:ext cx="11054715" cy="452310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rPr>
              <a:t>对比：</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赏析：</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对比：</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赏析：</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693545" y="853440"/>
            <a:ext cx="11054715" cy="583565"/>
          </a:xfrm>
          <a:prstGeom prst="rect">
            <a:avLst/>
          </a:prstGeom>
          <a:noFill/>
        </p:spPr>
        <p:txBody>
          <a:bodyPr wrap="square" rtlCol="0" anchor="t">
            <a:spAutoFit/>
          </a:bodyPr>
          <a:p>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②</a:t>
            </a:r>
            <a:r>
              <a:rPr lang="zh-CN" altLang="en-US" sz="3200" b="1">
                <a:latin typeface="宋体" panose="02010600030101010101" pitchFamily="2" charset="-122"/>
                <a:ea typeface="宋体" panose="02010600030101010101" pitchFamily="2" charset="-122"/>
                <a:cs typeface="宋体" panose="02010600030101010101" pitchFamily="2" charset="-122"/>
              </a:rPr>
              <a:t>警醒与狂妄——</a:t>
            </a:r>
            <a:r>
              <a:rPr lang="en-US" altLang="zh-CN" sz="3200" b="1" dirty="0" smtClean="0">
                <a:latin typeface="SimSun-ExtB" panose="02010609060101010101" charset="-122"/>
                <a:ea typeface="SimSun-ExtB" panose="02010609060101010101"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我</a:t>
            </a:r>
            <a:r>
              <a:rPr lang="en-US" altLang="zh-CN" sz="3200" b="1" dirty="0" smtClean="0">
                <a:latin typeface="SimSun-ExtB" panose="02010609060101010101" charset="-122"/>
                <a:ea typeface="SimSun-ExtB" panose="02010609060101010101"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的民族自尊心与日本学生的狂妄</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793240" y="1437005"/>
            <a:ext cx="9839960" cy="2061210"/>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rPr>
              <a:t>在</a:t>
            </a:r>
            <a:r>
              <a:rPr lang="en-US" altLang="zh-CN" sz="3200" b="1" dirty="0" smtClean="0">
                <a:latin typeface="SimSun-ExtB" panose="02010609060101010101" charset="-122"/>
                <a:ea typeface="SimSun-ExtB" panose="02010609060101010101"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匿名信事件</a:t>
            </a:r>
            <a:r>
              <a:rPr lang="en-US" altLang="zh-CN" sz="3200" b="1" dirty="0" smtClean="0">
                <a:latin typeface="SimSun-ExtB" panose="02010609060101010101" charset="-122"/>
                <a:ea typeface="SimSun-ExtB" panose="02010609060101010101"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和</a:t>
            </a:r>
            <a:r>
              <a:rPr lang="en-US" altLang="zh-CN" sz="3200" b="1" dirty="0" smtClean="0">
                <a:latin typeface="SimSun-ExtB" panose="02010609060101010101" charset="-122"/>
                <a:ea typeface="SimSun-ExtB" panose="02010609060101010101"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看电影事件</a:t>
            </a:r>
            <a:r>
              <a:rPr lang="en-US" altLang="zh-CN" sz="3200" b="1" dirty="0" smtClean="0">
                <a:latin typeface="SimSun-ExtB" panose="02010609060101010101" charset="-122"/>
                <a:ea typeface="SimSun-ExtB" panose="02010609060101010101"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中</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日本青年学生深受军国主义思想的毒害</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自以为是</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狂妄自大。而鲁迅认识到民族衰落的根源</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承受着弱国子民受歧视的屈辱</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强烈的民族自尊心驱使鲁迅寻找改变人们精神的道路。</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693545" y="3764915"/>
            <a:ext cx="10128885" cy="583565"/>
          </a:xfrm>
          <a:prstGeom prst="rect">
            <a:avLst/>
          </a:prstGeom>
          <a:noFill/>
        </p:spPr>
        <p:txBody>
          <a:bodyPr wrap="square" rtlCol="0" anchor="t">
            <a:spAutoFit/>
          </a:bodyPr>
          <a:p>
            <a:r>
              <a:rPr lang="zh-CN" altLang="en-US" sz="3200" b="1" dirty="0" smtClean="0">
                <a:solidFill>
                  <a:srgbClr val="2618DA"/>
                </a:solidFill>
                <a:latin typeface="宋体" panose="02010600030101010101" pitchFamily="2" charset="-122"/>
                <a:ea typeface="宋体" panose="02010600030101010101" pitchFamily="2" charset="-122"/>
                <a:cs typeface="宋体" panose="02010600030101010101" pitchFamily="2" charset="-122"/>
                <a:sym typeface="+mn-ea"/>
              </a:rPr>
              <a:t>③</a:t>
            </a:r>
            <a:r>
              <a:rPr lang="zh-CN" altLang="en-US" sz="3200" b="1"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享受与艰苦</a:t>
            </a:r>
            <a:r>
              <a:rPr lang="en-US" altLang="zh-CN" sz="3200" b="1"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清国留学生的浮华与</a:t>
            </a:r>
            <a:r>
              <a:rPr lang="en-US" altLang="zh-CN" sz="3200" b="1" dirty="0" smtClean="0">
                <a:latin typeface="SimSun-ExtB" panose="02010609060101010101" charset="-122"/>
                <a:ea typeface="SimSun-ExtB" panose="02010609060101010101" charset="-122"/>
                <a:sym typeface="+mn-ea"/>
              </a:rPr>
              <a:t>“</a:t>
            </a:r>
            <a:r>
              <a:rPr lang="zh-CN" altLang="en-US" sz="3200" b="1" dirty="0" smtClean="0">
                <a:solidFill>
                  <a:srgbClr val="000000"/>
                </a:solidFill>
                <a:latin typeface="宋体" panose="02010600030101010101" pitchFamily="2" charset="-122"/>
                <a:ea typeface="宋体" panose="02010600030101010101" pitchFamily="2" charset="-122"/>
                <a:cs typeface="+mn-ea"/>
                <a:sym typeface="+mn-ea"/>
              </a:rPr>
              <a:t>我</a:t>
            </a:r>
            <a:r>
              <a:rPr lang="en-US" altLang="zh-CN" sz="3200" b="1" dirty="0" smtClean="0">
                <a:latin typeface="SimSun-ExtB" panose="02010609060101010101" charset="-122"/>
                <a:ea typeface="SimSun-ExtB" panose="02010609060101010101" charset="-122"/>
                <a:sym typeface="+mn-ea"/>
              </a:rPr>
              <a:t>”</a:t>
            </a:r>
            <a:r>
              <a:rPr lang="zh-CN" altLang="en-US" sz="3200" b="1" dirty="0" smtClean="0">
                <a:solidFill>
                  <a:srgbClr val="000000"/>
                </a:solidFill>
                <a:latin typeface="宋体" panose="02010600030101010101" pitchFamily="2" charset="-122"/>
                <a:ea typeface="宋体" panose="02010600030101010101" pitchFamily="2" charset="-122"/>
                <a:cs typeface="+mn-ea"/>
                <a:sym typeface="+mn-ea"/>
              </a:rPr>
              <a:t>的坚毅爱国</a:t>
            </a:r>
            <a:endParaRPr lang="zh-CN" altLang="en-US" sz="3200" b="1" dirty="0" smtClean="0">
              <a:solidFill>
                <a:srgbClr val="000000"/>
              </a:solidFill>
              <a:latin typeface="宋体" panose="02010600030101010101" pitchFamily="2" charset="-122"/>
              <a:ea typeface="宋体" panose="02010600030101010101" pitchFamily="2" charset="-122"/>
              <a:cs typeface="+mn-ea"/>
              <a:sym typeface="+mn-ea"/>
            </a:endParaRPr>
          </a:p>
        </p:txBody>
      </p:sp>
      <p:sp>
        <p:nvSpPr>
          <p:cNvPr id="6" name="文本框 5"/>
          <p:cNvSpPr txBox="1"/>
          <p:nvPr/>
        </p:nvSpPr>
        <p:spPr>
          <a:xfrm>
            <a:off x="1793240" y="4348480"/>
            <a:ext cx="9839960" cy="2061210"/>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rPr>
              <a:t>清国留学生中</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一些人不学无术、尽情享乐</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鲁迅却抱定</a:t>
            </a:r>
            <a:r>
              <a:rPr lang="en-US" altLang="zh-CN" sz="3200" b="1" dirty="0" smtClean="0">
                <a:latin typeface="SimSun-ExtB" panose="02010609060101010101" charset="-122"/>
                <a:ea typeface="SimSun-ExtB" panose="02010609060101010101"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我以我血荐轩辕</a:t>
            </a:r>
            <a:r>
              <a:rPr lang="en-US" altLang="zh-CN" sz="3200" b="1" dirty="0" smtClean="0">
                <a:latin typeface="SimSun-ExtB" panose="02010609060101010101" charset="-122"/>
                <a:ea typeface="SimSun-ExtB" panose="02010609060101010101" charset="-122"/>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rPr>
              <a:t>的信念</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在对那些清国留学生的失望和厌恶中</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决意离开东京</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去重新寻一处能安心学医救国的处所。</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445770" y="853440"/>
            <a:ext cx="11054715" cy="4523105"/>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cs typeface="宋体" panose="02010600030101010101" pitchFamily="2" charset="-122"/>
              </a:rPr>
              <a:t>对比：</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rPr>
              <a:t>赏析：</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对比：</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r>
              <a:rPr lang="zh-CN" altLang="en-US" sz="3200" b="1">
                <a:latin typeface="宋体" panose="02010600030101010101" pitchFamily="2" charset="-122"/>
                <a:ea typeface="宋体" panose="02010600030101010101" pitchFamily="2" charset="-122"/>
                <a:cs typeface="宋体" panose="02010600030101010101" pitchFamily="2" charset="-122"/>
                <a:sym typeface="+mn-ea"/>
              </a:rPr>
              <a:t>赏析：</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464310" y="853440"/>
            <a:ext cx="10271760" cy="553085"/>
          </a:xfrm>
          <a:prstGeom prst="rect">
            <a:avLst/>
          </a:prstGeom>
          <a:noFill/>
        </p:spPr>
        <p:txBody>
          <a:bodyPr wrap="square" rtlCol="0" anchor="t">
            <a:spAutoFit/>
          </a:bodyPr>
          <a:p>
            <a:r>
              <a:rPr lang="zh-CN" altLang="en-US" sz="3000" b="1" dirty="0" smtClean="0">
                <a:solidFill>
                  <a:srgbClr val="2618DA"/>
                </a:solidFill>
                <a:latin typeface="宋体" panose="02010600030101010101" pitchFamily="2" charset="-122"/>
                <a:ea typeface="宋体" panose="02010600030101010101" pitchFamily="2" charset="-122"/>
                <a:cs typeface="宋体" panose="02010600030101010101" pitchFamily="2" charset="-122"/>
                <a:sym typeface="+mn-ea"/>
              </a:rPr>
              <a:t>④</a:t>
            </a:r>
            <a:r>
              <a:rPr lang="zh-CN" altLang="en-US" sz="3000" b="1"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尊重与蔑视</a:t>
            </a:r>
            <a:r>
              <a:rPr lang="en-US" altLang="zh-CN" sz="3000" b="1"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smtClean="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藤野先生的尊重与日本</a:t>
            </a:r>
            <a:r>
              <a:rPr lang="en-US" altLang="zh-CN" sz="3000" b="1" dirty="0" smtClean="0">
                <a:latin typeface="SimSun-ExtB" panose="02010609060101010101" charset="-122"/>
                <a:ea typeface="SimSun-ExtB" panose="02010609060101010101" charset="-122"/>
                <a:sym typeface="+mn-ea"/>
              </a:rPr>
              <a:t>“</a:t>
            </a:r>
            <a:r>
              <a:rPr lang="zh-CN" altLang="en-US" sz="3000" b="1" dirty="0" smtClean="0">
                <a:solidFill>
                  <a:srgbClr val="000000"/>
                </a:solidFill>
                <a:latin typeface="宋体" panose="02010600030101010101" pitchFamily="2" charset="-122"/>
                <a:ea typeface="宋体" panose="02010600030101010101" pitchFamily="2" charset="-122"/>
                <a:cs typeface="+mn-ea"/>
                <a:sym typeface="+mn-ea"/>
              </a:rPr>
              <a:t>爱国青年</a:t>
            </a:r>
            <a:r>
              <a:rPr lang="en-US" altLang="zh-CN" sz="3000" b="1" dirty="0" smtClean="0">
                <a:latin typeface="SimSun-ExtB" panose="02010609060101010101" charset="-122"/>
                <a:ea typeface="SimSun-ExtB" panose="02010609060101010101" charset="-122"/>
                <a:sym typeface="+mn-ea"/>
              </a:rPr>
              <a:t>”</a:t>
            </a:r>
            <a:r>
              <a:rPr lang="zh-CN" altLang="en-US" sz="3000" b="1" dirty="0" smtClean="0">
                <a:solidFill>
                  <a:srgbClr val="000000"/>
                </a:solidFill>
                <a:latin typeface="宋体" panose="02010600030101010101" pitchFamily="2" charset="-122"/>
                <a:ea typeface="宋体" panose="02010600030101010101" pitchFamily="2" charset="-122"/>
                <a:cs typeface="+mn-ea"/>
                <a:sym typeface="+mn-ea"/>
              </a:rPr>
              <a:t>的蔑视</a:t>
            </a:r>
            <a:endParaRPr lang="zh-CN" altLang="en-US" sz="3000" b="1" dirty="0" smtClean="0">
              <a:solidFill>
                <a:srgbClr val="000000"/>
              </a:solidFill>
              <a:latin typeface="宋体" panose="02010600030101010101" pitchFamily="2" charset="-122"/>
              <a:ea typeface="宋体" panose="02010600030101010101" pitchFamily="2" charset="-122"/>
              <a:cs typeface="+mn-ea"/>
              <a:sym typeface="+mn-ea"/>
            </a:endParaRPr>
          </a:p>
        </p:txBody>
      </p:sp>
      <p:sp>
        <p:nvSpPr>
          <p:cNvPr id="4" name="文本框 3"/>
          <p:cNvSpPr txBox="1"/>
          <p:nvPr/>
        </p:nvSpPr>
        <p:spPr>
          <a:xfrm>
            <a:off x="1464310" y="1406525"/>
            <a:ext cx="10036175" cy="1938020"/>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rPr>
              <a:t>藤野先生对中国留学生孜孜不倦的教诲及对学生的一视同仁</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与日本学生对中国留学生的轻蔑态度形成鲜明的对比</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体现出藤野先生没有民族偏见</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是一个真正的君子。而正是这种行为维护着在异乡的鲁迅那强烈的民族自尊心。</a:t>
            </a:r>
            <a:endParaRPr lang="zh-CN" altLang="en-US" sz="3000" b="1">
              <a:latin typeface="宋体" panose="02010600030101010101" pitchFamily="2" charset="-122"/>
              <a:ea typeface="宋体" panose="02010600030101010101" pitchFamily="2" charset="-122"/>
            </a:endParaRPr>
          </a:p>
        </p:txBody>
      </p:sp>
      <p:sp>
        <p:nvSpPr>
          <p:cNvPr id="5" name="文本框 4"/>
          <p:cNvSpPr txBox="1"/>
          <p:nvPr/>
        </p:nvSpPr>
        <p:spPr>
          <a:xfrm>
            <a:off x="1536065" y="3814445"/>
            <a:ext cx="9305925" cy="553085"/>
          </a:xfrm>
          <a:prstGeom prst="rect">
            <a:avLst/>
          </a:prstGeom>
          <a:noFill/>
        </p:spPr>
        <p:txBody>
          <a:bodyPr wrap="square" rtlCol="0" anchor="t">
            <a:spAutoFit/>
          </a:bodyPr>
          <a:p>
            <a:r>
              <a:rPr lang="zh-CN" altLang="zh-CN" sz="3000" b="1" dirty="0">
                <a:solidFill>
                  <a:srgbClr val="2618DA"/>
                </a:solidFill>
                <a:latin typeface="宋体" panose="02010600030101010101" pitchFamily="2" charset="-122"/>
                <a:ea typeface="宋体" panose="02010600030101010101" pitchFamily="2" charset="-122"/>
                <a:cs typeface="+mn-ea"/>
                <a:sym typeface="宋体" panose="02010600030101010101" pitchFamily="2" charset="-122"/>
              </a:rPr>
              <a:t>⑤</a:t>
            </a:r>
            <a:r>
              <a:rPr lang="zh-CN" altLang="en-US" sz="3000" b="1">
                <a:latin typeface="宋体" panose="02010600030101010101" pitchFamily="2" charset="-122"/>
                <a:ea typeface="宋体" panose="02010600030101010101" pitchFamily="2" charset="-122"/>
                <a:cs typeface="宋体" panose="02010600030101010101" pitchFamily="2" charset="-122"/>
              </a:rPr>
              <a:t>模糊与认真——藤野先生生活的简朴和治学的严谨</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536065" y="4305935"/>
            <a:ext cx="9829800" cy="1938020"/>
          </a:xfrm>
          <a:prstGeom prst="rect">
            <a:avLst/>
          </a:prstGeom>
          <a:noFill/>
        </p:spPr>
        <p:txBody>
          <a:bodyPr wrap="square" rtlCol="0" anchor="t">
            <a:spAutoFit/>
          </a:bodyPr>
          <a:p>
            <a:r>
              <a:rPr lang="zh-CN" altLang="en-US" sz="3000" b="1">
                <a:latin typeface="宋体" panose="02010600030101010101" pitchFamily="2" charset="-122"/>
                <a:ea typeface="宋体" panose="02010600030101010101" pitchFamily="2" charset="-122"/>
              </a:rPr>
              <a:t>藤野先生穿着不拘小节</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会忘打领结</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冬天穿一件旧外套</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但他对工作是极其认真的</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帮鲁迅从头到尾修改讲义</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连文法的错误也全都订正</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latin typeface="宋体" panose="02010600030101010101" pitchFamily="2" charset="-122"/>
                <a:ea typeface="宋体" panose="02010600030101010101" pitchFamily="2" charset="-122"/>
              </a:rPr>
              <a:t>他正直、治学严谨、工作认真的品质令人景仰。</a:t>
            </a:r>
            <a:endParaRPr lang="zh-CN" altLang="en-US" sz="30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61080" y="515620"/>
            <a:ext cx="5620385" cy="829945"/>
          </a:xfrm>
          <a:prstGeom prst="rect">
            <a:avLst/>
          </a:prstGeom>
          <a:noFill/>
        </p:spPr>
        <p:txBody>
          <a:bodyPr wrap="square" rtlCol="0">
            <a:spAutoFit/>
          </a:bodyPr>
          <a:lstStyle/>
          <a:p>
            <a:r>
              <a:rPr lang="en-US" altLang="zh-CN" sz="4800" b="1" dirty="0" smtClean="0">
                <a:solidFill>
                  <a:schemeClr val="tx1"/>
                </a:solidFill>
                <a:latin typeface="楷体" panose="02010609060101010101" pitchFamily="49" charset="-122"/>
                <a:ea typeface="楷体" panose="02010609060101010101" pitchFamily="49" charset="-122"/>
              </a:rPr>
              <a:t>6  </a:t>
            </a:r>
            <a:r>
              <a:rPr lang="zh-CN" altLang="en-US" sz="4800" b="1" dirty="0" smtClean="0">
                <a:solidFill>
                  <a:schemeClr val="tx1"/>
                </a:solidFill>
                <a:latin typeface="楷体" panose="02010609060101010101" pitchFamily="49" charset="-122"/>
                <a:ea typeface="楷体" panose="02010609060101010101" pitchFamily="49" charset="-122"/>
              </a:rPr>
              <a:t>藤野先生   </a:t>
            </a:r>
            <a:r>
              <a:rPr lang="zh-CN" altLang="en-US" sz="3600" b="1" dirty="0" smtClean="0">
                <a:solidFill>
                  <a:schemeClr val="tx1"/>
                </a:solidFill>
                <a:latin typeface="楷体" panose="02010609060101010101" pitchFamily="49" charset="-122"/>
                <a:ea typeface="楷体" panose="02010609060101010101" pitchFamily="49" charset="-122"/>
              </a:rPr>
              <a:t>鲁迅</a:t>
            </a:r>
            <a:endParaRPr lang="zh-CN" altLang="en-US" sz="3600" b="1" dirty="0" smtClean="0">
              <a:solidFill>
                <a:schemeClr val="tx1"/>
              </a:solidFill>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224473" y="1838929"/>
            <a:ext cx="3725194" cy="4471792"/>
          </a:xfrm>
          <a:prstGeom prst="rect">
            <a:avLst/>
          </a:prstGeom>
          <a:ln>
            <a:noFill/>
          </a:ln>
          <a:effectLst>
            <a:outerShdw blurRad="76200" dir="18900000" sy="23000" kx="-1200000" algn="bl" rotWithShape="0">
              <a:prstClr val="black">
                <a:alpha val="20000"/>
              </a:prstClr>
            </a:outerShdw>
            <a:softEdge rad="127000"/>
          </a:effectLst>
          <a:scene3d>
            <a:camera prst="orthographicFront">
              <a:rot lat="0" lon="0" rev="0"/>
            </a:camera>
            <a:lightRig rig="balanced" dir="t">
              <a:rot lat="0" lon="0" rev="8700000"/>
            </a:lightRig>
          </a:scene3d>
          <a:sp3d>
            <a:bevelT w="190500" h="38100"/>
          </a:sp3d>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5797" y="1484897"/>
            <a:ext cx="2286000" cy="30480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1184" y="3537676"/>
            <a:ext cx="2235429" cy="3147417"/>
          </a:xfrm>
          <a:prstGeom prst="rect">
            <a:avLst/>
          </a:prstGeom>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584835" y="360045"/>
            <a:ext cx="6096000" cy="645160"/>
          </a:xfrm>
          <a:prstGeom prst="rect">
            <a:avLst/>
          </a:prstGeom>
          <a:noFill/>
        </p:spPr>
        <p:txBody>
          <a:bodyPr wrap="square" rtlCol="0" anchor="t">
            <a:spAutoFit/>
          </a:bodyPr>
          <a:p>
            <a:r>
              <a:rPr lang="zh-CN" altLang="en-US" sz="3600" b="1" dirty="0" smtClean="0">
                <a:solidFill>
                  <a:schemeClr val="tx1"/>
                </a:solidFill>
                <a:latin typeface="楷体" panose="02010609060101010101" pitchFamily="49" charset="-122"/>
                <a:ea typeface="楷体" panose="02010609060101010101" pitchFamily="49" charset="-122"/>
                <a:sym typeface="+mn-ea"/>
              </a:rPr>
              <a:t>比读两稿，揣摩修改用意</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
        <p:nvSpPr>
          <p:cNvPr id="3" name="矩形 2"/>
          <p:cNvSpPr/>
          <p:nvPr>
            <p:custDataLst>
              <p:tags r:id="rId2"/>
            </p:custDataLst>
          </p:nvPr>
        </p:nvSpPr>
        <p:spPr>
          <a:xfrm>
            <a:off x="89535" y="1005205"/>
            <a:ext cx="12031345" cy="1076325"/>
          </a:xfrm>
          <a:prstGeom prst="rect">
            <a:avLst/>
          </a:prstGeom>
        </p:spPr>
        <p:txBody>
          <a:bodyPr wrap="square">
            <a:spAutoFit/>
          </a:bodyPr>
          <a:p>
            <a:pPr lvl="0">
              <a:lnSpc>
                <a:spcPct val="100000"/>
              </a:lnSpc>
              <a:spcBef>
                <a:spcPts val="0"/>
              </a:spcBef>
              <a:spcAft>
                <a:spcPts val="0"/>
              </a:spcAft>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a:t>
            </a:r>
            <a:r>
              <a:rPr lang="zh-CN" sz="3200" b="1">
                <a:latin typeface="宋体" panose="02010600030101010101" pitchFamily="2" charset="-122"/>
                <a:ea typeface="宋体" panose="02010600030101010101" pitchFamily="2" charset="-122"/>
                <a:cs typeface="宋体" panose="02010600030101010101" pitchFamily="2" charset="-122"/>
                <a:sym typeface="+mn-ea"/>
              </a:rPr>
              <a:t>下面是鲁迅所写的部分原稿和改定稿</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,请仔细比读,</a:t>
            </a:r>
            <a:r>
              <a:rPr lang="zh-CN" sz="3200" b="1" dirty="0">
                <a:latin typeface="宋体" panose="02010600030101010101" pitchFamily="2" charset="-122"/>
                <a:ea typeface="宋体" panose="02010600030101010101" pitchFamily="2" charset="-122"/>
              </a:rPr>
              <a:t>结合课文内容</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,揣摩鲁迅这样修改的用意。</a:t>
            </a:r>
            <a:endParaRPr altLang="zh-CN" sz="3200" b="1" dirty="0">
              <a:latin typeface="宋体" panose="02010600030101010101" pitchFamily="2" charset="-122"/>
              <a:ea typeface="宋体" panose="02010600030101010101" pitchFamily="2" charset="-122"/>
            </a:endParaRPr>
          </a:p>
        </p:txBody>
      </p:sp>
      <p:graphicFrame>
        <p:nvGraphicFramePr>
          <p:cNvPr id="32815" name="表格 32814"/>
          <p:cNvGraphicFramePr/>
          <p:nvPr>
            <p:custDataLst>
              <p:tags r:id="rId3"/>
            </p:custDataLst>
          </p:nvPr>
        </p:nvGraphicFramePr>
        <p:xfrm>
          <a:off x="153670" y="2081530"/>
          <a:ext cx="11903075" cy="4135755"/>
        </p:xfrm>
        <a:graphic>
          <a:graphicData uri="http://schemas.openxmlformats.org/drawingml/2006/table">
            <a:tbl>
              <a:tblPr/>
              <a:tblGrid>
                <a:gridCol w="1819275"/>
                <a:gridCol w="3270885"/>
                <a:gridCol w="6812915"/>
              </a:tblGrid>
              <a:tr h="5562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200" b="1" dirty="0">
                          <a:solidFill>
                            <a:schemeClr val="tx1"/>
                          </a:solidFill>
                          <a:uFillTx/>
                          <a:ea typeface="宋体" panose="02010600030101010101" pitchFamily="2" charset="-122"/>
                        </a:rPr>
                        <a:t>修改位置</a:t>
                      </a:r>
                      <a:endParaRPr lang="zh-CN" altLang="en-US" sz="3200" b="1" dirty="0">
                        <a:solidFill>
                          <a:schemeClr val="tx1"/>
                        </a:solidFill>
                        <a:uFillTx/>
                        <a:ea typeface="宋体" panose="02010600030101010101" pitchFamily="2" charset="-122"/>
                      </a:endParaRPr>
                    </a:p>
                  </a:txBody>
                  <a:tcPr marL="68580" marR="68580" marT="34290" marB="3429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200" b="1" dirty="0">
                          <a:solidFill>
                            <a:schemeClr val="tx1"/>
                          </a:solidFill>
                          <a:uFillTx/>
                          <a:ea typeface="宋体" panose="02010600030101010101" pitchFamily="2" charset="-122"/>
                        </a:rPr>
                        <a:t>修改内容</a:t>
                      </a:r>
                      <a:endParaRPr lang="zh-CN" altLang="en-US" sz="3200" b="1" dirty="0">
                        <a:solidFill>
                          <a:schemeClr val="tx1"/>
                        </a:solidFill>
                        <a:uFillTx/>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200" b="1" dirty="0">
                          <a:solidFill>
                            <a:schemeClr val="tx1"/>
                          </a:solidFill>
                          <a:uFillTx/>
                          <a:ea typeface="宋体" panose="02010600030101010101" pitchFamily="2" charset="-122"/>
                        </a:rPr>
                        <a:t>我的发现</a:t>
                      </a:r>
                      <a:endParaRPr lang="zh-CN" altLang="en-US" sz="3200" b="1" dirty="0">
                        <a:solidFill>
                          <a:schemeClr val="tx1"/>
                        </a:solidFill>
                        <a:uFillTx/>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2085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endPar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marL="0" lvl="0" indent="0" algn="l">
                        <a:lnSpc>
                          <a:spcPct val="100000"/>
                        </a:lnSpc>
                        <a:buNone/>
                      </a:pPr>
                      <a:endPar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marL="0" lvl="0" indent="0" algn="l">
                        <a:lnSpc>
                          <a:spcPct val="100000"/>
                        </a:lnSpc>
                        <a:buNone/>
                      </a:pPr>
                      <a:r>
                        <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比读</a:t>
                      </a:r>
                      <a:r>
                        <a:rPr lang="en-US" altLang="zh-CN"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A</a:t>
                      </a:r>
                      <a:r>
                        <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句和</a:t>
                      </a:r>
                      <a:r>
                        <a:rPr lang="en-US" altLang="zh-CN"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C</a:t>
                      </a:r>
                      <a:r>
                        <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句</a:t>
                      </a:r>
                      <a:endPar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txBody>
                  <a:tcPr marL="68580" marR="68580" marT="34290" marB="3429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endParaRPr lang="zh-CN" altLang="en-US" sz="3200" b="1" dirty="0">
                        <a:solidFill>
                          <a:schemeClr val="tx1"/>
                        </a:solidFill>
                        <a:ea typeface="宋体" panose="02010600030101010101" pitchFamily="2" charset="-122"/>
                      </a:endParaRPr>
                    </a:p>
                    <a:p>
                      <a:pPr marL="0" lvl="0" indent="0" algn="l">
                        <a:lnSpc>
                          <a:spcPct val="100000"/>
                        </a:lnSpc>
                        <a:buNone/>
                      </a:pPr>
                      <a:r>
                        <a:rPr lang="zh-CN" altLang="en-US" sz="3200" b="1" dirty="0">
                          <a:solidFill>
                            <a:schemeClr val="tx1"/>
                          </a:solidFill>
                          <a:ea typeface="宋体" panose="02010600030101010101" pitchFamily="2" charset="-122"/>
                        </a:rPr>
                        <a:t>将</a:t>
                      </a:r>
                      <a:r>
                        <a:rPr lang="en-US" altLang="zh-CN" sz="3200" b="1" dirty="0">
                          <a:solidFill>
                            <a:schemeClr val="tx1"/>
                          </a:solidFill>
                          <a:latin typeface="+mn-cs"/>
                          <a:ea typeface="宋体" panose="02010600030101010101" pitchFamily="2" charset="-122"/>
                        </a:rPr>
                        <a:t>“</a:t>
                      </a:r>
                      <a:r>
                        <a:rPr lang="zh-CN" altLang="en-US" sz="3200" b="1" dirty="0">
                          <a:solidFill>
                            <a:schemeClr val="tx1"/>
                          </a:solidFill>
                          <a:latin typeface="+mn-cs"/>
                          <a:ea typeface="宋体" panose="02010600030101010101" pitchFamily="2" charset="-122"/>
                        </a:rPr>
                        <a:t>新的先生</a:t>
                      </a:r>
                      <a:r>
                        <a:rPr lang="en-US" altLang="zh-CN" sz="3200" b="1" dirty="0">
                          <a:solidFill>
                            <a:schemeClr val="tx1"/>
                          </a:solidFill>
                          <a:latin typeface="+mn-cs"/>
                          <a:ea typeface="宋体" panose="02010600030101010101" pitchFamily="2" charset="-122"/>
                        </a:rPr>
                        <a:t>”</a:t>
                      </a:r>
                      <a:r>
                        <a:rPr lang="zh-CN" altLang="en-US" sz="3200" b="1" dirty="0">
                          <a:solidFill>
                            <a:schemeClr val="tx1"/>
                          </a:solidFill>
                          <a:latin typeface="+mn-cs"/>
                          <a:ea typeface="宋体" panose="02010600030101010101" pitchFamily="2" charset="-122"/>
                        </a:rPr>
                        <a:t>改为</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陌生的先生</a:t>
                      </a:r>
                      <a:r>
                        <a:rPr lang="en-US" altLang="zh-CN" sz="3200" b="1" dirty="0">
                          <a:solidFill>
                            <a:schemeClr val="tx1"/>
                          </a:solidFill>
                          <a:latin typeface="+mn-cs"/>
                          <a:ea typeface="宋体" panose="02010600030101010101" pitchFamily="2" charset="-122"/>
                          <a:sym typeface="+mn-ea"/>
                        </a:rPr>
                        <a:t>”</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chemeClr val="tx1"/>
                          </a:solidFill>
                          <a:ea typeface="宋体" panose="02010600030101010101" pitchFamily="2" charset="-122"/>
                          <a:sym typeface="+mn-ea"/>
                        </a:rPr>
                        <a:t>将</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新的讲义</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改为</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许多新鲜的讲义</a:t>
                      </a:r>
                      <a:r>
                        <a:rPr lang="en-US" altLang="zh-CN" sz="3200" b="1" dirty="0">
                          <a:solidFill>
                            <a:schemeClr val="tx1"/>
                          </a:solidFill>
                          <a:latin typeface="+mn-cs"/>
                          <a:ea typeface="宋体" panose="02010600030101010101" pitchFamily="2" charset="-122"/>
                          <a:sym typeface="+mn-ea"/>
                        </a:rPr>
                        <a:t>”</a:t>
                      </a:r>
                      <a:endParaRPr lang="en-US" altLang="zh-CN" sz="3200" b="1" dirty="0">
                        <a:solidFill>
                          <a:schemeClr val="tx1"/>
                        </a:solidFill>
                        <a:latin typeface="+mn-cs"/>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r>
                        <a:rPr lang="zh-CN" altLang="en-US" sz="3200" b="1" dirty="0">
                          <a:solidFill>
                            <a:schemeClr val="tx1"/>
                          </a:solidFill>
                          <a:ea typeface="宋体" panose="02010600030101010101" pitchFamily="2" charset="-122"/>
                          <a:sym typeface="+mn-ea"/>
                        </a:rPr>
                        <a:t>将</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新的先生</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改为</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陌生的先生</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更为恰当</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陌生的先生</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强调的是</a:t>
                      </a:r>
                      <a:endParaRPr lang="zh-CN" altLang="en-US" sz="3200" b="1" dirty="0">
                        <a:solidFill>
                          <a:schemeClr val="tx1"/>
                        </a:solidFill>
                        <a:latin typeface="+mn-cs"/>
                        <a:ea typeface="宋体" panose="02010600030101010101" pitchFamily="2" charset="-122"/>
                        <a:sym typeface="+mn-ea"/>
                      </a:endParaRPr>
                    </a:p>
                    <a:p>
                      <a:pPr marL="0" lvl="0" indent="0" algn="l">
                        <a:lnSpc>
                          <a:spcPct val="100000"/>
                        </a:lnSpc>
                        <a:buNone/>
                      </a:pPr>
                      <a:r>
                        <a:rPr lang="en-US" altLang="zh-CN" sz="3200" b="1" dirty="0">
                          <a:solidFill>
                            <a:schemeClr val="tx1"/>
                          </a:solidFill>
                          <a:effectLst/>
                          <a:latin typeface="+mn-cs"/>
                          <a:ea typeface="宋体" panose="02010600030101010101" pitchFamily="2" charset="-122"/>
                          <a:sym typeface="+mn-ea"/>
                        </a:rPr>
                        <a:t>                                             </a:t>
                      </a:r>
                      <a:r>
                        <a:rPr lang="zh-CN" altLang="en-US" sz="3200" b="1" dirty="0">
                          <a:solidFill>
                            <a:schemeClr val="tx1"/>
                          </a:solidFill>
                          <a:effectLst/>
                          <a:latin typeface="+mn-cs"/>
                          <a:ea typeface="宋体" panose="02010600030101010101" pitchFamily="2" charset="-122"/>
                          <a:sym typeface="+mn-ea"/>
                        </a:rPr>
                        <a:t>；</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新鲜的讲义</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除了表示原来没有学过的讲义</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新鲜</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还包含</a:t>
                      </a:r>
                      <a:r>
                        <a:rPr lang="en-US" altLang="zh-CN" sz="3200" b="1" dirty="0">
                          <a:solidFill>
                            <a:schemeClr val="tx1"/>
                          </a:solidFill>
                          <a:latin typeface="+mn-cs"/>
                          <a:ea typeface="宋体" panose="02010600030101010101" pitchFamily="2" charset="-122"/>
                          <a:sym typeface="+mn-ea"/>
                        </a:rPr>
                        <a:t>                </a:t>
                      </a:r>
                      <a:r>
                        <a:rPr lang="zh-CN" altLang="en-US" sz="3200" b="1" dirty="0">
                          <a:solidFill>
                            <a:schemeClr val="tx1"/>
                          </a:solidFill>
                          <a:latin typeface="+mn-cs"/>
                          <a:ea typeface="宋体" panose="02010600030101010101" pitchFamily="2" charset="-122"/>
                          <a:sym typeface="+mn-ea"/>
                        </a:rPr>
                        <a:t>的意思。从中可以看出鲁迅修改文章注重用词的准确生动</a:t>
                      </a:r>
                      <a:endParaRPr lang="zh-CN" altLang="en-US" sz="3200" b="1" dirty="0">
                        <a:solidFill>
                          <a:schemeClr val="tx1"/>
                        </a:solidFill>
                        <a:effectLst/>
                        <a:latin typeface="+mn-cs"/>
                        <a:ea typeface="宋体" panose="02010600030101010101" pitchFamily="2" charset="-122"/>
                        <a:sym typeface="+mn-ea"/>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5253990" y="3060700"/>
            <a:ext cx="6802755" cy="1173480"/>
          </a:xfrm>
          <a:prstGeom prst="rect">
            <a:avLst/>
          </a:prstGeom>
          <a:noFill/>
        </p:spPr>
        <p:txBody>
          <a:bodyPr wrap="square" rtlCol="0" anchor="t">
            <a:spAutoFit/>
          </a:bodyPr>
          <a:p>
            <a:pPr>
              <a:lnSpc>
                <a:spcPct val="110000"/>
              </a:lnSpc>
              <a:spcBef>
                <a:spcPts val="0"/>
              </a:spcBef>
              <a:spcAft>
                <a:spcPts val="0"/>
              </a:spcAft>
            </a:pPr>
            <a:r>
              <a:rPr lang="en-US" altLang="zh-CN" sz="3200" b="1" dirty="0">
                <a:solidFill>
                  <a:srgbClr val="FF0000"/>
                </a:solidFill>
                <a:latin typeface="+mn-cs"/>
                <a:ea typeface="宋体" panose="02010600030101010101" pitchFamily="2" charset="-122"/>
                <a:sym typeface="+mn-ea"/>
              </a:rPr>
              <a:t>                                           </a:t>
            </a:r>
            <a:r>
              <a:rPr lang="en-US" altLang="zh-CN" sz="3200" b="1" u="sng" dirty="0">
                <a:solidFill>
                  <a:srgbClr val="FF0000"/>
                </a:solidFill>
                <a:latin typeface="+mn-cs"/>
                <a:ea typeface="宋体" panose="02010600030101010101" pitchFamily="2" charset="-122"/>
                <a:sym typeface="+mn-ea"/>
              </a:rPr>
              <a:t>“</a:t>
            </a:r>
            <a:r>
              <a:rPr lang="zh-CN" altLang="en-US" sz="3200" b="1" u="sng">
                <a:solidFill>
                  <a:srgbClr val="FF0000"/>
                </a:solidFill>
                <a:latin typeface="宋体" panose="02010600030101010101" pitchFamily="2" charset="-122"/>
                <a:ea typeface="宋体" panose="02010600030101010101" pitchFamily="2" charset="-122"/>
                <a:cs typeface="宋体" panose="02010600030101010101" pitchFamily="2" charset="-122"/>
              </a:rPr>
              <a:t>我</a:t>
            </a:r>
            <a:r>
              <a:rPr lang="en-US" altLang="zh-CN" sz="3200" b="1" u="sng" dirty="0">
                <a:solidFill>
                  <a:srgbClr val="FF0000"/>
                </a:solidFill>
                <a:latin typeface="+mn-cs"/>
                <a:ea typeface="宋体" panose="02010600030101010101" pitchFamily="2" charset="-122"/>
                <a:sym typeface="+mn-ea"/>
              </a:rPr>
              <a:t>”</a:t>
            </a:r>
            <a:r>
              <a:rPr lang="zh-CN" altLang="en-US" sz="3200" b="1" u="sng">
                <a:solidFill>
                  <a:srgbClr val="FF0000"/>
                </a:solidFill>
                <a:latin typeface="宋体" panose="02010600030101010101" pitchFamily="2" charset="-122"/>
                <a:ea typeface="宋体" panose="02010600030101010101" pitchFamily="2" charset="-122"/>
                <a:cs typeface="宋体" panose="02010600030101010101" pitchFamily="2" charset="-122"/>
              </a:rPr>
              <a:t>刚来这个地方</a:t>
            </a:r>
            <a:r>
              <a:rPr lang="zh-CN" altLang="zh-CN" sz="3200" b="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u="sng">
                <a:solidFill>
                  <a:srgbClr val="FF0000"/>
                </a:solidFill>
                <a:latin typeface="宋体" panose="02010600030101010101" pitchFamily="2" charset="-122"/>
                <a:ea typeface="宋体" panose="02010600030101010101" pitchFamily="2" charset="-122"/>
                <a:cs typeface="宋体" panose="02010600030101010101" pitchFamily="2" charset="-122"/>
              </a:rPr>
              <a:t>没有一个熟识的人</a:t>
            </a:r>
            <a:endParaRPr lang="zh-CN" altLang="en-US" sz="3200" b="1" u="sng">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8354695" y="4643120"/>
            <a:ext cx="1911350" cy="583565"/>
          </a:xfrm>
          <a:prstGeom prst="rect">
            <a:avLst/>
          </a:prstGeom>
          <a:noFill/>
        </p:spPr>
        <p:txBody>
          <a:bodyPr wrap="square" rtlCol="0" anchor="t">
            <a:spAutoFit/>
          </a:bodyPr>
          <a:p>
            <a:r>
              <a:rPr lang="zh-CN" altLang="en-US" sz="3200" b="1" u="sng">
                <a:solidFill>
                  <a:srgbClr val="FF0000"/>
                </a:solidFill>
                <a:latin typeface="宋体" panose="02010600030101010101" pitchFamily="2" charset="-122"/>
                <a:ea typeface="宋体" panose="02010600030101010101" pitchFamily="2" charset="-122"/>
              </a:rPr>
              <a:t>内容新颖</a:t>
            </a:r>
            <a:endParaRPr lang="zh-CN" altLang="en-US" sz="3200" b="1" u="sng">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815" name="表格 32814"/>
          <p:cNvGraphicFramePr/>
          <p:nvPr>
            <p:custDataLst>
              <p:tags r:id="rId1"/>
            </p:custDataLst>
          </p:nvPr>
        </p:nvGraphicFramePr>
        <p:xfrm>
          <a:off x="0" y="401955"/>
          <a:ext cx="12192000" cy="5512435"/>
        </p:xfrm>
        <a:graphic>
          <a:graphicData uri="http://schemas.openxmlformats.org/drawingml/2006/table">
            <a:tbl>
              <a:tblPr/>
              <a:tblGrid>
                <a:gridCol w="1849755"/>
                <a:gridCol w="3109595"/>
                <a:gridCol w="7232650"/>
              </a:tblGrid>
              <a:tr h="55753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200" b="1" dirty="0">
                          <a:solidFill>
                            <a:schemeClr val="tx1"/>
                          </a:solidFill>
                          <a:uFillTx/>
                          <a:ea typeface="宋体" panose="02010600030101010101" pitchFamily="2" charset="-122"/>
                        </a:rPr>
                        <a:t>修改位置</a:t>
                      </a:r>
                      <a:endParaRPr lang="zh-CN" altLang="en-US" sz="3200" b="1" dirty="0">
                        <a:solidFill>
                          <a:schemeClr val="tx1"/>
                        </a:solidFill>
                        <a:uFillTx/>
                        <a:ea typeface="宋体" panose="02010600030101010101" pitchFamily="2" charset="-122"/>
                      </a:endParaRPr>
                    </a:p>
                  </a:txBody>
                  <a:tcPr marL="68580" marR="68580" marT="34290" marB="3429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200" b="1" dirty="0">
                          <a:solidFill>
                            <a:schemeClr val="tx1"/>
                          </a:solidFill>
                          <a:uFillTx/>
                          <a:ea typeface="宋体" panose="02010600030101010101" pitchFamily="2" charset="-122"/>
                        </a:rPr>
                        <a:t>修改内容</a:t>
                      </a:r>
                      <a:endParaRPr lang="zh-CN" altLang="en-US" sz="3200" b="1" dirty="0">
                        <a:solidFill>
                          <a:schemeClr val="tx1"/>
                        </a:solidFill>
                        <a:uFillTx/>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200" b="1" dirty="0">
                          <a:solidFill>
                            <a:schemeClr val="tx1"/>
                          </a:solidFill>
                          <a:uFillTx/>
                          <a:ea typeface="宋体" panose="02010600030101010101" pitchFamily="2" charset="-122"/>
                        </a:rPr>
                        <a:t>我的发现</a:t>
                      </a:r>
                      <a:endParaRPr lang="zh-CN" altLang="en-US" sz="3200" b="1" dirty="0">
                        <a:solidFill>
                          <a:schemeClr val="tx1"/>
                        </a:solidFill>
                        <a:uFillTx/>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54905">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endPar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marL="0" lvl="0" indent="0" algn="l">
                        <a:lnSpc>
                          <a:spcPct val="100000"/>
                        </a:lnSpc>
                        <a:buNone/>
                      </a:pPr>
                      <a:endPar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marL="0" lvl="0" indent="0" algn="l">
                        <a:lnSpc>
                          <a:spcPct val="100000"/>
                        </a:lnSpc>
                        <a:buNone/>
                      </a:pPr>
                      <a:endPar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marL="0" lvl="0" indent="0" algn="l">
                        <a:lnSpc>
                          <a:spcPct val="100000"/>
                        </a:lnSpc>
                        <a:buNone/>
                      </a:pPr>
                      <a:endPar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marL="0" lvl="0" indent="0" algn="l">
                        <a:lnSpc>
                          <a:spcPct val="100000"/>
                        </a:lnSpc>
                        <a:buNone/>
                      </a:pPr>
                      <a:r>
                        <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比读</a:t>
                      </a:r>
                      <a:r>
                        <a:rPr lang="en-US" altLang="zh-CN"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B</a:t>
                      </a:r>
                      <a:r>
                        <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句和</a:t>
                      </a:r>
                      <a:r>
                        <a:rPr lang="en-US" altLang="zh-CN"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D</a:t>
                      </a:r>
                      <a:r>
                        <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句</a:t>
                      </a:r>
                      <a:endPar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txBody>
                  <a:tcPr marL="68580" marR="68580" marT="34290" marB="3429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endParaRPr lang="zh-CN" altLang="en-US" sz="3200" b="1" dirty="0">
                        <a:solidFill>
                          <a:schemeClr val="tx1"/>
                        </a:solidFill>
                        <a:ea typeface="宋体" panose="02010600030101010101" pitchFamily="2" charset="-122"/>
                      </a:endParaRPr>
                    </a:p>
                    <a:p>
                      <a:pPr marL="0" lvl="0" indent="0" algn="l">
                        <a:lnSpc>
                          <a:spcPct val="100000"/>
                        </a:lnSpc>
                        <a:buNone/>
                      </a:pPr>
                      <a:endParaRPr lang="zh-CN" altLang="en-US" sz="3200" b="1" dirty="0">
                        <a:solidFill>
                          <a:schemeClr val="tx1"/>
                        </a:solidFill>
                        <a:ea typeface="宋体" panose="02010600030101010101" pitchFamily="2" charset="-122"/>
                      </a:endParaRPr>
                    </a:p>
                    <a:p>
                      <a:pPr marL="0" lvl="0" indent="0" algn="l">
                        <a:lnSpc>
                          <a:spcPct val="100000"/>
                        </a:lnSpc>
                        <a:buNone/>
                      </a:pPr>
                      <a:endParaRPr lang="en-US" altLang="zh-CN" sz="3200" b="1" dirty="0">
                        <a:solidFill>
                          <a:schemeClr val="tx1"/>
                        </a:solidFill>
                        <a:latin typeface="+mn-cs"/>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r>
                        <a:rPr lang="zh-CN" altLang="en-US" sz="3200" b="1" dirty="0">
                          <a:solidFill>
                            <a:schemeClr val="tx1"/>
                          </a:solidFill>
                          <a:latin typeface="+mn-cs"/>
                          <a:ea typeface="宋体" panose="02010600030101010101" pitchFamily="2" charset="-122"/>
                          <a:sym typeface="+mn-ea"/>
                        </a:rPr>
                        <a:t>鲁迅改用这几个极富特征的词语</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chemeClr val="tx1"/>
                          </a:solidFill>
                          <a:latin typeface="+mn-cs"/>
                          <a:ea typeface="宋体" panose="02010600030101010101" pitchFamily="2" charset="-122"/>
                          <a:sym typeface="+mn-ea"/>
                        </a:rPr>
                        <a:t>形象地勾勒了藤野先生的外貌。</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便用了缓慢而很有顿挫的声调</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一句在全文有两处照应</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chemeClr val="tx1"/>
                          </a:solidFill>
                          <a:latin typeface="+mn-cs"/>
                          <a:ea typeface="宋体" panose="02010600030101010101" pitchFamily="2" charset="-122"/>
                          <a:sym typeface="+mn-ea"/>
                        </a:rPr>
                        <a:t>一处是藤野先生在得知</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我</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肯解剖尸体时很高兴</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chemeClr val="tx1"/>
                          </a:solidFill>
                          <a:latin typeface="+mn-cs"/>
                          <a:ea typeface="宋体" panose="02010600030101010101" pitchFamily="2" charset="-122"/>
                          <a:sym typeface="+mn-ea"/>
                        </a:rPr>
                        <a:t>用了</a:t>
                      </a:r>
                      <a:r>
                        <a:rPr lang="en-US" altLang="zh-CN" sz="3200" b="1" dirty="0">
                          <a:solidFill>
                            <a:schemeClr val="tx1"/>
                          </a:solidFill>
                          <a:latin typeface="+mn-cs"/>
                          <a:ea typeface="宋体" panose="02010600030101010101" pitchFamily="2" charset="-122"/>
                          <a:sym typeface="+mn-ea"/>
                        </a:rPr>
                        <a:t>“ </a:t>
                      </a:r>
                      <a:r>
                        <a:rPr lang="zh-CN" altLang="en-US" sz="3200" b="1" dirty="0">
                          <a:solidFill>
                            <a:schemeClr val="tx1"/>
                          </a:solidFill>
                          <a:latin typeface="+mn-cs"/>
                          <a:ea typeface="宋体" panose="02010600030101010101" pitchFamily="2" charset="-122"/>
                          <a:sym typeface="+mn-ea"/>
                        </a:rPr>
                        <a:t>   </a:t>
                      </a:r>
                      <a:r>
                        <a:rPr lang="en-US" altLang="zh-CN" sz="3200" b="1" dirty="0">
                          <a:solidFill>
                            <a:schemeClr val="tx1"/>
                          </a:solidFill>
                          <a:latin typeface="+mn-cs"/>
                          <a:ea typeface="宋体" panose="02010600030101010101" pitchFamily="2" charset="-122"/>
                          <a:sym typeface="+mn-ea"/>
                        </a:rPr>
                        <a:t>                       </a:t>
                      </a:r>
                      <a:endParaRPr lang="en-US" altLang="zh-CN" sz="3200" b="1" dirty="0">
                        <a:solidFill>
                          <a:schemeClr val="tx1"/>
                        </a:solidFill>
                        <a:latin typeface="+mn-cs"/>
                        <a:ea typeface="宋体" panose="02010600030101010101" pitchFamily="2" charset="-122"/>
                        <a:sym typeface="+mn-ea"/>
                      </a:endParaRPr>
                    </a:p>
                    <a:p>
                      <a:pPr marL="0" lvl="0" indent="0" algn="l">
                        <a:lnSpc>
                          <a:spcPct val="100000"/>
                        </a:lnSpc>
                        <a:spcBef>
                          <a:spcPts val="0"/>
                        </a:spcBef>
                        <a:buNone/>
                      </a:pPr>
                      <a:r>
                        <a:rPr lang="en-US" altLang="zh-CN" sz="3200" b="1" dirty="0">
                          <a:solidFill>
                            <a:schemeClr val="tx1"/>
                          </a:solidFill>
                          <a:latin typeface="+mn-cs"/>
                          <a:ea typeface="宋体" panose="02010600030101010101" pitchFamily="2" charset="-122"/>
                          <a:sym typeface="+mn-ea"/>
                        </a:rPr>
                        <a:t>     </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对</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我</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说话；另一处是</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我</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瞥见他的照片</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chemeClr val="tx1"/>
                          </a:solidFill>
                          <a:latin typeface="+mn-cs"/>
                          <a:ea typeface="宋体" panose="02010600030101010101" pitchFamily="2" charset="-122"/>
                          <a:sym typeface="+mn-ea"/>
                        </a:rPr>
                        <a:t>回忆起他的样子</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chemeClr val="tx1"/>
                          </a:solidFill>
                          <a:latin typeface="+mn-cs"/>
                          <a:ea typeface="宋体" panose="02010600030101010101" pitchFamily="2" charset="-122"/>
                          <a:sym typeface="+mn-ea"/>
                        </a:rPr>
                        <a:t>他似乎</a:t>
                      </a:r>
                      <a:r>
                        <a:rPr lang="en-US" altLang="zh-CN" sz="3200" b="1" dirty="0">
                          <a:solidFill>
                            <a:schemeClr val="tx1"/>
                          </a:solidFill>
                          <a:latin typeface="+mn-cs"/>
                          <a:ea typeface="宋体" panose="02010600030101010101" pitchFamily="2" charset="-122"/>
                          <a:sym typeface="+mn-ea"/>
                        </a:rPr>
                        <a:t>“            </a:t>
                      </a:r>
                      <a:endParaRPr lang="en-US" altLang="zh-CN" sz="3200" b="1" dirty="0">
                        <a:solidFill>
                          <a:schemeClr val="tx1"/>
                        </a:solidFill>
                        <a:latin typeface="+mn-cs"/>
                        <a:ea typeface="宋体" panose="02010600030101010101" pitchFamily="2" charset="-122"/>
                        <a:sym typeface="+mn-ea"/>
                      </a:endParaRPr>
                    </a:p>
                    <a:p>
                      <a:pPr marL="0" lvl="0" indent="0" algn="l">
                        <a:lnSpc>
                          <a:spcPct val="100000"/>
                        </a:lnSpc>
                        <a:spcBef>
                          <a:spcPts val="0"/>
                        </a:spcBef>
                        <a:buNone/>
                      </a:pPr>
                      <a:r>
                        <a:rPr lang="en-US" altLang="zh-CN" sz="3200" b="1" dirty="0">
                          <a:solidFill>
                            <a:schemeClr val="tx1"/>
                          </a:solidFill>
                          <a:latin typeface="+mn-cs"/>
                          <a:ea typeface="宋体" panose="02010600030101010101" pitchFamily="2" charset="-122"/>
                          <a:sym typeface="+mn-ea"/>
                        </a:rPr>
                        <a:t>                                    ”</a:t>
                      </a:r>
                      <a:r>
                        <a:rPr lang="zh-CN" altLang="en-US" sz="3200" b="1" dirty="0">
                          <a:solidFill>
                            <a:schemeClr val="tx1"/>
                          </a:solidFill>
                          <a:latin typeface="+mn-cs"/>
                          <a:ea typeface="宋体" panose="02010600030101010101" pitchFamily="2" charset="-122"/>
                          <a:sym typeface="+mn-ea"/>
                        </a:rPr>
                        <a:t>。对藤野先生</a:t>
                      </a:r>
                      <a:r>
                        <a:rPr lang="en-US" altLang="zh-CN" sz="3200" b="1" dirty="0">
                          <a:solidFill>
                            <a:schemeClr val="tx1"/>
                          </a:solidFill>
                          <a:latin typeface="+mn-cs"/>
                          <a:ea typeface="宋体" panose="02010600030101010101" pitchFamily="2" charset="-122"/>
                          <a:sym typeface="+mn-ea"/>
                        </a:rPr>
                        <a:t>  </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抑扬顿挫</a:t>
                      </a:r>
                      <a:r>
                        <a:rPr lang="en-US" altLang="zh-CN" sz="3200" b="1" dirty="0">
                          <a:solidFill>
                            <a:schemeClr val="tx1"/>
                          </a:solidFill>
                          <a:latin typeface="+mn-cs"/>
                          <a:ea typeface="宋体" panose="02010600030101010101" pitchFamily="2" charset="-122"/>
                          <a:sym typeface="+mn-ea"/>
                        </a:rPr>
                        <a:t>”</a:t>
                      </a:r>
                      <a:r>
                        <a:rPr lang="zh-CN" altLang="en-US" sz="3200" b="1" dirty="0">
                          <a:solidFill>
                            <a:schemeClr val="tx1"/>
                          </a:solidFill>
                          <a:latin typeface="+mn-cs"/>
                          <a:ea typeface="宋体" panose="02010600030101010101" pitchFamily="2" charset="-122"/>
                          <a:sym typeface="+mn-ea"/>
                        </a:rPr>
                        <a:t>说话细节的反复描绘</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chemeClr val="tx1"/>
                          </a:solidFill>
                          <a:latin typeface="+mn-cs"/>
                          <a:ea typeface="宋体" panose="02010600030101010101" pitchFamily="2" charset="-122"/>
                          <a:sym typeface="+mn-ea"/>
                        </a:rPr>
                        <a:t>勾勒出他鲜明的形象特征</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dirty="0">
                          <a:solidFill>
                            <a:schemeClr val="tx1"/>
                          </a:solidFill>
                          <a:latin typeface="+mn-cs"/>
                          <a:ea typeface="宋体" panose="02010600030101010101" pitchFamily="2" charset="-122"/>
                          <a:sym typeface="+mn-ea"/>
                        </a:rPr>
                        <a:t>这也与藤野先生</a:t>
                      </a:r>
                      <a:r>
                        <a:rPr lang="en-US" altLang="zh-CN" sz="3200" b="1" dirty="0">
                          <a:solidFill>
                            <a:schemeClr val="tx1"/>
                          </a:solidFill>
                          <a:latin typeface="+mn-cs"/>
                          <a:ea typeface="宋体" panose="02010600030101010101" pitchFamily="2" charset="-122"/>
                          <a:sym typeface="+mn-ea"/>
                        </a:rPr>
                        <a:t>   </a:t>
                      </a:r>
                      <a:r>
                        <a:rPr lang="zh-CN" altLang="en-US" sz="3200" b="1" dirty="0">
                          <a:solidFill>
                            <a:schemeClr val="tx1"/>
                          </a:solidFill>
                          <a:latin typeface="+mn-cs"/>
                          <a:ea typeface="宋体" panose="02010600030101010101" pitchFamily="2" charset="-122"/>
                          <a:sym typeface="+mn-ea"/>
                        </a:rPr>
                        <a:t> </a:t>
                      </a:r>
                      <a:r>
                        <a:rPr lang="en-US" altLang="zh-CN" sz="3200" b="1" dirty="0">
                          <a:solidFill>
                            <a:schemeClr val="tx1"/>
                          </a:solidFill>
                          <a:latin typeface="+mn-cs"/>
                          <a:ea typeface="宋体" panose="02010600030101010101" pitchFamily="2" charset="-122"/>
                          <a:sym typeface="+mn-ea"/>
                        </a:rPr>
                        <a:t>  </a:t>
                      </a:r>
                      <a:endParaRPr lang="en-US" altLang="zh-CN" sz="3200" b="1" dirty="0">
                        <a:solidFill>
                          <a:schemeClr val="tx1"/>
                        </a:solidFill>
                        <a:latin typeface="+mn-cs"/>
                        <a:ea typeface="宋体" panose="02010600030101010101" pitchFamily="2" charset="-122"/>
                        <a:sym typeface="+mn-ea"/>
                      </a:endParaRPr>
                    </a:p>
                    <a:p>
                      <a:pPr marL="0" lvl="0" indent="0" algn="l">
                        <a:lnSpc>
                          <a:spcPct val="100000"/>
                        </a:lnSpc>
                        <a:spcBef>
                          <a:spcPts val="0"/>
                        </a:spcBef>
                        <a:buNone/>
                      </a:pPr>
                      <a:r>
                        <a:rPr lang="en-US" altLang="zh-CN" sz="3200" b="1" dirty="0">
                          <a:solidFill>
                            <a:schemeClr val="tx1"/>
                          </a:solidFill>
                          <a:latin typeface="+mn-cs"/>
                          <a:ea typeface="宋体" panose="02010600030101010101" pitchFamily="2" charset="-122"/>
                          <a:sym typeface="+mn-ea"/>
                        </a:rPr>
                        <a:t>                                  </a:t>
                      </a:r>
                      <a:r>
                        <a:rPr lang="zh-CN" altLang="en-US" sz="3200" b="1" dirty="0">
                          <a:solidFill>
                            <a:schemeClr val="tx1"/>
                          </a:solidFill>
                          <a:latin typeface="+mn-cs"/>
                          <a:ea typeface="宋体" panose="02010600030101010101" pitchFamily="2" charset="-122"/>
                          <a:sym typeface="+mn-ea"/>
                        </a:rPr>
                        <a:t>的性格相符</a:t>
                      </a:r>
                      <a:endParaRPr lang="zh-CN" altLang="en-US" sz="3200" b="1" dirty="0">
                        <a:solidFill>
                          <a:schemeClr val="tx1"/>
                        </a:solidFill>
                        <a:latin typeface="+mn-cs"/>
                        <a:ea typeface="宋体" panose="02010600030101010101" pitchFamily="2" charset="-122"/>
                        <a:sym typeface="+mn-ea"/>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1833245" y="2045970"/>
            <a:ext cx="3061335" cy="3538220"/>
          </a:xfrm>
          <a:prstGeom prst="rect">
            <a:avLst/>
          </a:prstGeom>
          <a:noFill/>
        </p:spPr>
        <p:txBody>
          <a:bodyPr wrap="square" rtlCol="0" anchor="t">
            <a:spAutoFit/>
          </a:bodyPr>
          <a:p>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将外貌描写改为</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其时进来的是</a:t>
            </a:r>
            <a:r>
              <a:rPr lang="en-US" altLang="zh-CN" sz="3200" b="1">
                <a:solidFill>
                  <a:srgbClr val="2618DA"/>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一个黑瘦的先生</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八字须</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戴着眼镜</a:t>
            </a:r>
            <a:r>
              <a:rPr lang="en-US" altLang="zh-CN" sz="3200" b="1" dirty="0">
                <a:solidFill>
                  <a:srgbClr val="2618DA"/>
                </a:solidFill>
                <a:latin typeface="+mn-cs"/>
                <a:ea typeface="宋体" panose="02010600030101010101" pitchFamily="2" charset="-122"/>
                <a:sym typeface="+mn-ea"/>
              </a:rPr>
              <a:t>”</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增加了</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便用了缓慢而很有顿挫的声调</a:t>
            </a:r>
            <a:r>
              <a:rPr lang="en-US" altLang="zh-CN" sz="3200" b="1" dirty="0">
                <a:solidFill>
                  <a:srgbClr val="2618DA"/>
                </a:solidFill>
                <a:latin typeface="+mn-cs"/>
                <a:ea typeface="宋体" panose="02010600030101010101" pitchFamily="2" charset="-122"/>
                <a:sym typeface="+mn-ea"/>
              </a:rPr>
              <a:t>”</a:t>
            </a:r>
            <a:endParaRPr lang="en-US" altLang="zh-CN" sz="3200" b="1" dirty="0">
              <a:solidFill>
                <a:srgbClr val="2618DA"/>
              </a:solidFill>
              <a:latin typeface="+mn-cs"/>
              <a:ea typeface="宋体" panose="02010600030101010101" pitchFamily="2" charset="-122"/>
              <a:sym typeface="+mn-ea"/>
            </a:endParaRPr>
          </a:p>
        </p:txBody>
      </p:sp>
      <p:sp>
        <p:nvSpPr>
          <p:cNvPr id="3" name="文本框 2"/>
          <p:cNvSpPr txBox="1"/>
          <p:nvPr/>
        </p:nvSpPr>
        <p:spPr>
          <a:xfrm>
            <a:off x="4982845" y="2874645"/>
            <a:ext cx="7209790" cy="841375"/>
          </a:xfrm>
          <a:prstGeom prst="rect">
            <a:avLst/>
          </a:prstGeom>
          <a:noFill/>
        </p:spPr>
        <p:txBody>
          <a:bodyPr wrap="square" rtlCol="0" anchor="t">
            <a:noAutofit/>
          </a:bodyPr>
          <a:p>
            <a:r>
              <a:rPr lang="en-US" altLang="zh-CN" sz="3000" b="1">
                <a:solidFill>
                  <a:srgbClr val="FF0000"/>
                </a:solidFill>
                <a:latin typeface="宋体" panose="02010600030101010101" pitchFamily="2" charset="-122"/>
                <a:ea typeface="宋体" panose="02010600030101010101" pitchFamily="2" charset="-122"/>
              </a:rPr>
              <a:t>                       </a:t>
            </a:r>
            <a:r>
              <a:rPr lang="zh-CN" altLang="en-US" sz="3200" b="1" u="sng">
                <a:solidFill>
                  <a:srgbClr val="FF0000"/>
                </a:solidFill>
                <a:latin typeface="宋体" panose="02010600030101010101" pitchFamily="2" charset="-122"/>
                <a:ea typeface="宋体" panose="02010600030101010101" pitchFamily="2" charset="-122"/>
              </a:rPr>
              <a:t>极有抑扬的声调</a:t>
            </a:r>
            <a:endParaRPr lang="zh-CN" altLang="en-US" sz="3200" b="1" u="sng">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5048250" y="3845560"/>
            <a:ext cx="7143750" cy="1076325"/>
          </a:xfrm>
          <a:prstGeom prst="rect">
            <a:avLst/>
          </a:prstGeom>
          <a:noFill/>
        </p:spPr>
        <p:txBody>
          <a:bodyPr wrap="square" rtlCol="0" anchor="t">
            <a:spAutoFit/>
          </a:bodyPr>
          <a:p>
            <a:r>
              <a:rPr lang="en-US" altLang="zh-CN" sz="3200" b="1">
                <a:solidFill>
                  <a:srgbClr val="FF0000"/>
                </a:solidFill>
                <a:latin typeface="宋体" panose="02010600030101010101" pitchFamily="2" charset="-122"/>
                <a:ea typeface="宋体" panose="02010600030101010101" pitchFamily="2" charset="-122"/>
              </a:rPr>
              <a:t>                             </a:t>
            </a:r>
            <a:r>
              <a:rPr lang="zh-CN" altLang="en-US" sz="3200" b="1" u="sng">
                <a:solidFill>
                  <a:srgbClr val="FF0000"/>
                </a:solidFill>
                <a:latin typeface="宋体" panose="02010600030101010101" pitchFamily="2" charset="-122"/>
                <a:ea typeface="宋体" panose="02010600030101010101" pitchFamily="2" charset="-122"/>
              </a:rPr>
              <a:t>正要说出抑扬顿挫的话来</a:t>
            </a:r>
            <a:endParaRPr lang="zh-CN" altLang="en-US" sz="3200" b="1" u="sng">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4982845" y="5808980"/>
            <a:ext cx="6096000" cy="583565"/>
          </a:xfrm>
          <a:prstGeom prst="rect">
            <a:avLst/>
          </a:prstGeom>
          <a:noFill/>
        </p:spPr>
        <p:txBody>
          <a:bodyPr wrap="square" rtlCol="0" anchor="t">
            <a:spAutoFit/>
          </a:bodyPr>
          <a:p>
            <a:r>
              <a:rPr lang="zh-CN" altLang="en-US" sz="3200" b="1" u="sng">
                <a:solidFill>
                  <a:srgbClr val="FF0000"/>
                </a:solidFill>
                <a:latin typeface="宋体" panose="02010600030101010101" pitchFamily="2" charset="-122"/>
                <a:ea typeface="宋体" panose="02010600030101010101" pitchFamily="2" charset="-122"/>
              </a:rPr>
              <a:t>真诚正直、朴实严谨</a:t>
            </a:r>
            <a:endParaRPr lang="zh-CN" altLang="en-US" sz="3200" b="1" u="sng">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815" name="表格 32814"/>
          <p:cNvGraphicFramePr/>
          <p:nvPr>
            <p:custDataLst>
              <p:tags r:id="rId1"/>
            </p:custDataLst>
          </p:nvPr>
        </p:nvGraphicFramePr>
        <p:xfrm>
          <a:off x="125095" y="2010410"/>
          <a:ext cx="11912600" cy="3208655"/>
        </p:xfrm>
        <a:graphic>
          <a:graphicData uri="http://schemas.openxmlformats.org/drawingml/2006/table">
            <a:tbl>
              <a:tblPr/>
              <a:tblGrid>
                <a:gridCol w="1777365"/>
                <a:gridCol w="2876550"/>
                <a:gridCol w="7258685"/>
              </a:tblGrid>
              <a:tr h="5562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200" b="1" dirty="0">
                          <a:solidFill>
                            <a:schemeClr val="tx1"/>
                          </a:solidFill>
                          <a:uFillTx/>
                          <a:ea typeface="宋体" panose="02010600030101010101" pitchFamily="2" charset="-122"/>
                        </a:rPr>
                        <a:t>修改位置</a:t>
                      </a:r>
                      <a:endParaRPr lang="zh-CN" altLang="en-US" sz="3200" b="1" dirty="0">
                        <a:solidFill>
                          <a:schemeClr val="tx1"/>
                        </a:solidFill>
                        <a:uFillTx/>
                        <a:ea typeface="宋体" panose="02010600030101010101" pitchFamily="2" charset="-122"/>
                      </a:endParaRPr>
                    </a:p>
                  </a:txBody>
                  <a:tcPr marL="68580" marR="68580" marT="34290" marB="3429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200" b="1" dirty="0">
                          <a:solidFill>
                            <a:schemeClr val="tx1"/>
                          </a:solidFill>
                          <a:uFillTx/>
                          <a:ea typeface="宋体" panose="02010600030101010101" pitchFamily="2" charset="-122"/>
                        </a:rPr>
                        <a:t>修改内容</a:t>
                      </a:r>
                      <a:endParaRPr lang="zh-CN" altLang="en-US" sz="3200" b="1" dirty="0">
                        <a:solidFill>
                          <a:schemeClr val="tx1"/>
                        </a:solidFill>
                        <a:uFillTx/>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200" b="1" dirty="0">
                          <a:solidFill>
                            <a:schemeClr val="tx1"/>
                          </a:solidFill>
                          <a:uFillTx/>
                          <a:ea typeface="宋体" panose="02010600030101010101" pitchFamily="2" charset="-122"/>
                        </a:rPr>
                        <a:t>我的发现</a:t>
                      </a:r>
                      <a:endParaRPr lang="zh-CN" altLang="en-US" sz="3200" b="1" dirty="0">
                        <a:solidFill>
                          <a:schemeClr val="tx1"/>
                        </a:solidFill>
                        <a:uFillTx/>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652395">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endPar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marL="0" lvl="0" indent="0" algn="l">
                        <a:lnSpc>
                          <a:spcPct val="100000"/>
                        </a:lnSpc>
                        <a:buNone/>
                      </a:pPr>
                      <a:r>
                        <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比读</a:t>
                      </a:r>
                      <a:r>
                        <a:rPr lang="en-US" altLang="zh-CN"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E</a:t>
                      </a:r>
                      <a:r>
                        <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句和</a:t>
                      </a:r>
                      <a:r>
                        <a:rPr lang="en-US" altLang="zh-CN"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F</a:t>
                      </a:r>
                      <a:r>
                        <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句</a:t>
                      </a:r>
                      <a:endParaRPr lang="zh-CN" altLang="en-US" sz="32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marL="0" lvl="0" indent="0" algn="l">
                        <a:lnSpc>
                          <a:spcPct val="100000"/>
                        </a:lnSpc>
                        <a:buNone/>
                      </a:pPr>
                      <a:endParaRPr lang="zh-CN" altLang="en-US" sz="28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marL="0" lvl="0" indent="0" algn="l">
                        <a:lnSpc>
                          <a:spcPct val="100000"/>
                        </a:lnSpc>
                        <a:buNone/>
                      </a:pPr>
                      <a:endParaRPr lang="zh-CN" altLang="en-US" sz="28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txBody>
                  <a:tcPr marL="68580" marR="68580" marT="34290" marB="34290">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endParaRPr lang="zh-CN" altLang="en-US" sz="3200" b="1" dirty="0">
                        <a:solidFill>
                          <a:schemeClr val="tx1"/>
                        </a:solidFill>
                        <a:ea typeface="宋体" panose="02010600030101010101" pitchFamily="2" charset="-122"/>
                      </a:endParaRPr>
                    </a:p>
                    <a:p>
                      <a:pPr marL="0" lvl="0" indent="0" algn="l">
                        <a:lnSpc>
                          <a:spcPct val="100000"/>
                        </a:lnSpc>
                        <a:buNone/>
                      </a:pPr>
                      <a:endParaRPr lang="zh-CN" altLang="en-US" sz="3200" b="1" dirty="0">
                        <a:solidFill>
                          <a:schemeClr val="tx1"/>
                        </a:solidFill>
                        <a:ea typeface="宋体" panose="02010600030101010101" pitchFamily="2" charset="-122"/>
                      </a:endParaRPr>
                    </a:p>
                    <a:p>
                      <a:pPr marL="0" lvl="0" indent="0" algn="l">
                        <a:lnSpc>
                          <a:spcPct val="100000"/>
                        </a:lnSpc>
                        <a:buNone/>
                      </a:pPr>
                      <a:endParaRPr lang="en-US" altLang="zh-CN" sz="3200" b="1" dirty="0">
                        <a:solidFill>
                          <a:schemeClr val="tx1"/>
                        </a:solidFill>
                        <a:latin typeface="+mn-cs"/>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100000"/>
                        </a:lnSpc>
                        <a:buNone/>
                      </a:pPr>
                      <a:endParaRPr lang="zh-CN" altLang="en-US" sz="3200" b="1" dirty="0">
                        <a:solidFill>
                          <a:schemeClr val="tx1"/>
                        </a:solidFill>
                        <a:effectLst/>
                        <a:latin typeface="+mn-cs"/>
                        <a:ea typeface="宋体" panose="02010600030101010101" pitchFamily="2" charset="-122"/>
                        <a:sym typeface="+mn-ea"/>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1874520" y="3187700"/>
            <a:ext cx="2877185" cy="1568450"/>
          </a:xfrm>
          <a:prstGeom prst="rect">
            <a:avLst/>
          </a:prstGeom>
          <a:noFill/>
        </p:spPr>
        <p:txBody>
          <a:bodyPr wrap="square" rtlCol="0" anchor="t">
            <a:spAutoFit/>
          </a:bodyPr>
          <a:p>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添加</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而且增加勇气了</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于是点上一枝烟</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一句</a:t>
            </a:r>
            <a:endPar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4751705" y="2593340"/>
            <a:ext cx="7348220" cy="2553335"/>
          </a:xfrm>
          <a:prstGeom prst="rect">
            <a:avLst/>
          </a:prstGeom>
          <a:noFill/>
        </p:spPr>
        <p:txBody>
          <a:bodyPr wrap="square" rtlCol="0" anchor="t">
            <a:spAutoFit/>
          </a:bodyPr>
          <a:p>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添加</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而且增加勇气了</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一句</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把语意推进一层</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表明藤野先生的精神力量之大。</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于是点上一枝烟</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和前文</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每当夜间疲倦</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相照应</a:t>
            </a:r>
            <a:r>
              <a:rPr lang="zh-CN" altLang="zh-CN" sz="3200" b="1" dirty="0">
                <a:solidFill>
                  <a:srgbClr val="2618DA"/>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更凸显了鲁迅在藤野先生的影响下希望用行动改变国民精神的决心</a:t>
            </a:r>
            <a:endPar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740410" y="1238250"/>
            <a:ext cx="11027410" cy="583565"/>
          </a:xfrm>
          <a:prstGeom prst="rect">
            <a:avLst/>
          </a:prstGeom>
        </p:spPr>
        <p:txBody>
          <a:bodyPr wrap="square">
            <a:spAutoFit/>
          </a:bodyPr>
          <a:p>
            <a:pPr lvl="0">
              <a:lnSpc>
                <a:spcPct val="100000"/>
              </a:lnSpc>
              <a:spcBef>
                <a:spcPts val="0"/>
              </a:spcBef>
              <a:spcAft>
                <a:spcPts val="0"/>
              </a:spcAft>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2.仔细</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比较</a:t>
            </a:r>
            <a:r>
              <a:rPr lang="zh-CN" sz="3200" b="1">
                <a:latin typeface="宋体" panose="02010600030101010101" pitchFamily="2" charset="-122"/>
                <a:ea typeface="宋体" panose="02010600030101010101" pitchFamily="2" charset="-122"/>
                <a:cs typeface="宋体" panose="02010600030101010101" pitchFamily="2" charset="-122"/>
                <a:sym typeface="+mn-ea"/>
              </a:rPr>
              <a:t>下面的原稿和改定稿</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,谈谈这些修改好在哪里。</a:t>
            </a:r>
            <a:endParaRPr altLang="zh-CN" sz="3200" b="1" dirty="0">
              <a:latin typeface="宋体" panose="02010600030101010101" pitchFamily="2" charset="-122"/>
              <a:ea typeface="宋体" panose="02010600030101010101" pitchFamily="2" charset="-122"/>
            </a:endParaRPr>
          </a:p>
        </p:txBody>
      </p:sp>
      <p:graphicFrame>
        <p:nvGraphicFramePr>
          <p:cNvPr id="32815" name="表格 32814"/>
          <p:cNvGraphicFramePr/>
          <p:nvPr>
            <p:custDataLst>
              <p:tags r:id="rId2"/>
            </p:custDataLst>
          </p:nvPr>
        </p:nvGraphicFramePr>
        <p:xfrm>
          <a:off x="106680" y="1942465"/>
          <a:ext cx="11997690" cy="3409315"/>
        </p:xfrm>
        <a:graphic>
          <a:graphicData uri="http://schemas.openxmlformats.org/drawingml/2006/table">
            <a:tbl>
              <a:tblPr/>
              <a:tblGrid>
                <a:gridCol w="3293745"/>
                <a:gridCol w="3264535"/>
                <a:gridCol w="5439410"/>
              </a:tblGrid>
              <a:tr h="575945">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000" b="1" dirty="0">
                          <a:solidFill>
                            <a:schemeClr val="tx1"/>
                          </a:solidFill>
                          <a:uFillTx/>
                          <a:ea typeface="宋体" panose="02010600030101010101" pitchFamily="2" charset="-122"/>
                        </a:rPr>
                        <a:t>原稿</a:t>
                      </a:r>
                      <a:endParaRPr lang="zh-CN" altLang="en-US" sz="3000" b="1" dirty="0">
                        <a:solidFill>
                          <a:schemeClr val="tx1"/>
                        </a:solidFill>
                        <a:uFillTx/>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sz="3000" b="1">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改定稿</a:t>
                      </a:r>
                      <a:endParaRPr lang="zh-CN" altLang="en-US" sz="30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100000"/>
                        </a:lnSpc>
                        <a:buNone/>
                      </a:pP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好在哪里</a:t>
                      </a:r>
                      <a:endParaRPr lang="zh-CN" altLang="en-US" sz="30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83337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90000"/>
                        </a:lnSpc>
                        <a:buNone/>
                      </a:pPr>
                      <a:r>
                        <a:rPr lang="zh-CN" altLang="en-US" sz="3000" b="1" dirty="0">
                          <a:solidFill>
                            <a:schemeClr val="tx1"/>
                          </a:solidFill>
                          <a:ea typeface="宋体" panose="02010600030101010101" pitchFamily="2" charset="-122"/>
                        </a:rPr>
                        <a:t>上野的樱花烂熳的时节</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chemeClr val="tx1"/>
                          </a:solidFill>
                          <a:ea typeface="宋体" panose="02010600030101010101" pitchFamily="2" charset="-122"/>
                        </a:rPr>
                        <a:t>望去确也像绯红的轻云</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chemeClr val="tx1"/>
                          </a:solidFill>
                          <a:ea typeface="宋体" panose="02010600030101010101" pitchFamily="2" charset="-122"/>
                        </a:rPr>
                        <a:t>但也缺不了</a:t>
                      </a:r>
                      <a:r>
                        <a:rPr lang="en-US" altLang="zh-CN" sz="3000" b="1" dirty="0">
                          <a:solidFill>
                            <a:schemeClr val="tx1"/>
                          </a:solidFill>
                          <a:latin typeface="+mn-cs"/>
                          <a:ea typeface="宋体" panose="02010600030101010101" pitchFamily="2" charset="-122"/>
                          <a:sym typeface="+mn-ea"/>
                        </a:rPr>
                        <a:t>“</a:t>
                      </a:r>
                      <a:r>
                        <a:rPr lang="zh-CN" altLang="en-US" sz="3000" b="1" dirty="0">
                          <a:solidFill>
                            <a:schemeClr val="tx1"/>
                          </a:solidFill>
                          <a:ea typeface="宋体" panose="02010600030101010101" pitchFamily="2" charset="-122"/>
                        </a:rPr>
                        <a:t>清国留学生</a:t>
                      </a:r>
                      <a:r>
                        <a:rPr lang="en-US" altLang="zh-CN" sz="3000" b="1" dirty="0">
                          <a:solidFill>
                            <a:schemeClr val="tx1"/>
                          </a:solidFill>
                          <a:latin typeface="+mn-cs"/>
                          <a:ea typeface="宋体" panose="02010600030101010101" pitchFamily="2" charset="-122"/>
                          <a:sym typeface="+mn-ea"/>
                        </a:rPr>
                        <a:t>”</a:t>
                      </a:r>
                      <a:r>
                        <a:rPr lang="zh-CN" altLang="en-US" sz="3000" b="1" dirty="0">
                          <a:solidFill>
                            <a:schemeClr val="tx1"/>
                          </a:solidFill>
                          <a:ea typeface="宋体" panose="02010600030101010101" pitchFamily="2" charset="-122"/>
                        </a:rPr>
                        <a:t>的速成班</a:t>
                      </a:r>
                      <a:r>
                        <a:rPr lang="zh-CN" altLang="en-US" sz="3000" b="1" dirty="0">
                          <a:solidFill>
                            <a:schemeClr val="tx1"/>
                          </a:solidFill>
                          <a:latin typeface="宋体" panose="02010600030101010101" pitchFamily="2" charset="-122"/>
                          <a:ea typeface="宋体" panose="02010600030101010101" pitchFamily="2" charset="-122"/>
                        </a:rPr>
                        <a:t>……</a:t>
                      </a:r>
                      <a:endParaRPr lang="zh-CN" altLang="en-US" sz="3000" b="1" dirty="0">
                        <a:solidFill>
                          <a:schemeClr val="tx1"/>
                        </a:solidFill>
                        <a:latin typeface="宋体" panose="02010600030101010101" pitchFamily="2" charset="-122"/>
                        <a:ea typeface="宋体" panose="02010600030101010101" pitchFamily="2" charset="-122"/>
                      </a:endParaRPr>
                    </a:p>
                    <a:p>
                      <a:pPr marL="0" lvl="0" indent="0" algn="l">
                        <a:lnSpc>
                          <a:spcPct val="90000"/>
                        </a:lnSpc>
                        <a:buNone/>
                      </a:pPr>
                      <a:endParaRPr lang="zh-CN" altLang="en-US" sz="3000" b="1" dirty="0">
                        <a:solidFill>
                          <a:schemeClr val="tx1"/>
                        </a:solidFill>
                        <a:latin typeface="宋体" panose="02010600030101010101" pitchFamily="2" charset="-122"/>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90000"/>
                        </a:lnSpc>
                        <a:buNone/>
                      </a:pPr>
                      <a:r>
                        <a:rPr sz="3000" b="1" dirty="0">
                          <a:solidFill>
                            <a:schemeClr val="tx1"/>
                          </a:solidFill>
                          <a:latin typeface="宋体" panose="02010600030101010101" pitchFamily="2" charset="-122"/>
                          <a:ea typeface="宋体" panose="02010600030101010101" pitchFamily="2" charset="-122"/>
                          <a:cs typeface="宋体" panose="02010600030101010101" pitchFamily="2" charset="-122"/>
                        </a:rPr>
                        <a:t>上野的樱花烂熳的时节</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sz="3000" b="1" dirty="0">
                          <a:solidFill>
                            <a:schemeClr val="tx1"/>
                          </a:solidFill>
                          <a:latin typeface="宋体" panose="02010600030101010101" pitchFamily="2" charset="-122"/>
                          <a:ea typeface="宋体" panose="02010600030101010101" pitchFamily="2" charset="-122"/>
                          <a:cs typeface="宋体" panose="02010600030101010101" pitchFamily="2" charset="-122"/>
                        </a:rPr>
                        <a:t>望去确也像绯红的轻云</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sz="3000" b="1" dirty="0">
                          <a:solidFill>
                            <a:schemeClr val="tx1"/>
                          </a:solidFill>
                          <a:latin typeface="宋体" panose="02010600030101010101" pitchFamily="2" charset="-122"/>
                          <a:ea typeface="宋体" panose="02010600030101010101" pitchFamily="2" charset="-122"/>
                          <a:cs typeface="宋体" panose="02010600030101010101" pitchFamily="2" charset="-122"/>
                        </a:rPr>
                        <a:t>但</a:t>
                      </a:r>
                      <a:r>
                        <a:rPr sz="3000" b="1" u="sng" dirty="0">
                          <a:solidFill>
                            <a:srgbClr val="FF0000"/>
                          </a:solidFill>
                          <a:latin typeface="宋体" panose="02010600030101010101" pitchFamily="2" charset="-122"/>
                          <a:ea typeface="宋体" panose="02010600030101010101" pitchFamily="2" charset="-122"/>
                          <a:cs typeface="宋体" panose="02010600030101010101" pitchFamily="2" charset="-122"/>
                        </a:rPr>
                        <a:t>花下</a:t>
                      </a:r>
                      <a:r>
                        <a:rPr sz="3000" b="1" dirty="0">
                          <a:solidFill>
                            <a:schemeClr val="tx1"/>
                          </a:solidFill>
                          <a:latin typeface="宋体" panose="02010600030101010101" pitchFamily="2" charset="-122"/>
                          <a:ea typeface="宋体" panose="02010600030101010101" pitchFamily="2" charset="-122"/>
                          <a:cs typeface="宋体" panose="02010600030101010101" pitchFamily="2" charset="-122"/>
                        </a:rPr>
                        <a:t>也缺不了</a:t>
                      </a:r>
                      <a:r>
                        <a:rPr sz="3000" b="1" u="sng" dirty="0">
                          <a:solidFill>
                            <a:srgbClr val="FF0000"/>
                          </a:solidFill>
                          <a:latin typeface="宋体" panose="02010600030101010101" pitchFamily="2" charset="-122"/>
                          <a:ea typeface="宋体" panose="02010600030101010101" pitchFamily="2" charset="-122"/>
                          <a:cs typeface="宋体" panose="02010600030101010101" pitchFamily="2" charset="-122"/>
                        </a:rPr>
                        <a:t>成群结队</a:t>
                      </a:r>
                      <a:r>
                        <a:rPr sz="3000" b="1" dirty="0">
                          <a:solidFill>
                            <a:schemeClr val="tx1"/>
                          </a:solidFill>
                          <a:latin typeface="宋体" panose="02010600030101010101" pitchFamily="2" charset="-122"/>
                          <a:ea typeface="宋体" panose="02010600030101010101" pitchFamily="2" charset="-122"/>
                          <a:cs typeface="宋体" panose="02010600030101010101" pitchFamily="2" charset="-122"/>
                        </a:rPr>
                        <a:t>的</a:t>
                      </a:r>
                      <a:r>
                        <a:rPr lang="en-US" altLang="zh-CN" sz="3000" b="1" dirty="0">
                          <a:solidFill>
                            <a:schemeClr val="tx1"/>
                          </a:solidFill>
                          <a:latin typeface="+mn-cs"/>
                          <a:ea typeface="宋体" panose="02010600030101010101" pitchFamily="2" charset="-122"/>
                          <a:sym typeface="+mn-ea"/>
                        </a:rPr>
                        <a:t>“</a:t>
                      </a:r>
                      <a:r>
                        <a:rPr sz="3000" b="1" dirty="0">
                          <a:solidFill>
                            <a:schemeClr val="tx1"/>
                          </a:solidFill>
                          <a:latin typeface="宋体" panose="02010600030101010101" pitchFamily="2" charset="-122"/>
                          <a:ea typeface="宋体" panose="02010600030101010101" pitchFamily="2" charset="-122"/>
                          <a:cs typeface="宋体" panose="02010600030101010101" pitchFamily="2" charset="-122"/>
                        </a:rPr>
                        <a:t>清国留学生的速成班……</a:t>
                      </a:r>
                      <a:endParaRPr sz="3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90000"/>
                        </a:lnSpc>
                        <a:buNone/>
                      </a:pPr>
                      <a:endPar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1989" name="TextBox 12"/>
          <p:cNvSpPr txBox="1"/>
          <p:nvPr/>
        </p:nvSpPr>
        <p:spPr>
          <a:xfrm>
            <a:off x="6703695" y="2490470"/>
            <a:ext cx="5400675" cy="2861310"/>
          </a:xfrm>
          <a:prstGeom prst="rect">
            <a:avLst/>
          </a:prstGeom>
          <a:noFill/>
          <a:ln w="9525">
            <a:noFill/>
          </a:ln>
        </p:spPr>
        <p:txBody>
          <a:bodyPr wrap="square">
            <a:spAutoFit/>
          </a:bodyPr>
          <a:p>
            <a:pPr algn="just">
              <a:lnSpc>
                <a:spcPct val="100000"/>
              </a:lnSpc>
            </a:pPr>
            <a:r>
              <a:rPr lang="zh-CN" altLang="en-US" sz="3000" b="1" dirty="0">
                <a:solidFill>
                  <a:srgbClr val="FF0000"/>
                </a:solidFill>
                <a:latin typeface="+mn-cs"/>
                <a:ea typeface="宋体" panose="02010600030101010101" pitchFamily="2" charset="-122"/>
                <a:sym typeface="+mn-ea"/>
              </a:rPr>
              <a:t>增加</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花下</a:t>
            </a:r>
            <a:r>
              <a:rPr lang="en-US" altLang="zh-CN" sz="3000" b="1" dirty="0">
                <a:solidFill>
                  <a:srgbClr val="FF0000"/>
                </a:solidFill>
                <a:latin typeface="+mn-cs"/>
                <a:ea typeface="宋体" panose="02010600030101010101" pitchFamily="2" charset="-122"/>
                <a:sym typeface="+mn-ea"/>
              </a:rPr>
              <a:t>”</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具体说明了清国留学生的位置</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将美丽的樱花与附庸风雅的清国留学生形成鲜明对比</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,增加</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成群结队的</a:t>
            </a:r>
            <a:r>
              <a:rPr lang="en-US" altLang="zh-CN" sz="3000" b="1" dirty="0">
                <a:solidFill>
                  <a:srgbClr val="FF0000"/>
                </a:solidFill>
                <a:latin typeface="+mn-cs"/>
                <a:ea typeface="宋体" panose="02010600030101010101" pitchFamily="2" charset="-122"/>
                <a:sym typeface="+mn-ea"/>
              </a:rPr>
              <a:t>”</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突出了他们人员众多</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招摇过市</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浸透着作者对他们的厌恶之情。</a:t>
            </a:r>
            <a:endPar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 calcmode="lin" valueType="num">
                                      <p:cBhvr additive="base">
                                        <p:cTn id="7" dur="500" fill="hold"/>
                                        <p:tgtEl>
                                          <p:spTgt spid="41989"/>
                                        </p:tgtEl>
                                        <p:attrNameLst>
                                          <p:attrName>ppt_x</p:attrName>
                                        </p:attrNameLst>
                                      </p:cBhvr>
                                      <p:tavLst>
                                        <p:tav tm="0">
                                          <p:val>
                                            <p:strVal val="#ppt_x"/>
                                          </p:val>
                                        </p:tav>
                                        <p:tav tm="100000">
                                          <p:val>
                                            <p:strVal val="#ppt_x"/>
                                          </p:val>
                                        </p:tav>
                                      </p:tavLst>
                                    </p:anim>
                                    <p:anim calcmode="lin" valueType="num">
                                      <p:cBhvr additive="base">
                                        <p:cTn id="8" dur="500" fill="hold"/>
                                        <p:tgtEl>
                                          <p:spTgt spid="419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815" name="表格 32814"/>
          <p:cNvGraphicFramePr/>
          <p:nvPr>
            <p:custDataLst>
              <p:tags r:id="rId1"/>
            </p:custDataLst>
          </p:nvPr>
        </p:nvGraphicFramePr>
        <p:xfrm>
          <a:off x="65405" y="1438910"/>
          <a:ext cx="11995150" cy="4274185"/>
        </p:xfrm>
        <a:graphic>
          <a:graphicData uri="http://schemas.openxmlformats.org/drawingml/2006/table">
            <a:tbl>
              <a:tblPr/>
              <a:tblGrid>
                <a:gridCol w="3435985"/>
                <a:gridCol w="3630930"/>
                <a:gridCol w="4928235"/>
              </a:tblGrid>
              <a:tr h="55245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000" b="1" dirty="0">
                          <a:solidFill>
                            <a:schemeClr val="tx1"/>
                          </a:solidFill>
                          <a:uFillTx/>
                          <a:ea typeface="宋体" panose="02010600030101010101" pitchFamily="2" charset="-122"/>
                        </a:rPr>
                        <a:t>原稿</a:t>
                      </a:r>
                      <a:endParaRPr lang="zh-CN" altLang="en-US" sz="3000" b="1" dirty="0">
                        <a:solidFill>
                          <a:schemeClr val="tx1"/>
                        </a:solidFill>
                        <a:uFillTx/>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100000"/>
                        </a:lnSpc>
                        <a:buNone/>
                      </a:pPr>
                      <a:r>
                        <a:rPr lang="zh-CN" sz="3000" b="1">
                          <a:uFillTx/>
                          <a:latin typeface="宋体" panose="02010600030101010101" pitchFamily="2" charset="-122"/>
                          <a:ea typeface="宋体" panose="02010600030101010101" pitchFamily="2" charset="-122"/>
                          <a:cs typeface="宋体" panose="02010600030101010101" pitchFamily="2" charset="-122"/>
                          <a:sym typeface="+mn-ea"/>
                        </a:rPr>
                        <a:t>改定稿</a:t>
                      </a:r>
                      <a:endParaRPr lang="zh-CN" altLang="en-US" sz="3000" b="1" dirty="0">
                        <a:solidFill>
                          <a:schemeClr val="tx1"/>
                        </a:solidFill>
                        <a:uFillTx/>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100000"/>
                        </a:lnSpc>
                        <a:buNone/>
                      </a:pP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好在哪里</a:t>
                      </a:r>
                      <a:endParaRPr lang="zh-CN" altLang="en-US" sz="30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721735">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90000"/>
                        </a:lnSpc>
                        <a:buNone/>
                      </a:pPr>
                      <a:endParaRPr lang="zh-CN" altLang="en-US" sz="3000" b="1" dirty="0">
                        <a:solidFill>
                          <a:schemeClr val="tx1"/>
                        </a:solidFill>
                        <a:latin typeface="宋体" panose="02010600030101010101" pitchFamily="2" charset="-122"/>
                        <a:ea typeface="宋体" panose="02010600030101010101" pitchFamily="2" charset="-122"/>
                        <a:sym typeface="+mn-ea"/>
                      </a:endParaRPr>
                    </a:p>
                    <a:p>
                      <a:pPr marL="0" lvl="0" indent="0" algn="l">
                        <a:lnSpc>
                          <a:spcPct val="100000"/>
                        </a:lnSpc>
                        <a:buNone/>
                      </a:pPr>
                      <a:r>
                        <a:rPr lang="zh-CN" altLang="en-US" sz="3000" b="1" dirty="0">
                          <a:solidFill>
                            <a:schemeClr val="tx1"/>
                          </a:solidFill>
                          <a:latin typeface="宋体" panose="02010600030101010101" pitchFamily="2" charset="-122"/>
                          <a:ea typeface="宋体" panose="02010600030101010101" pitchFamily="2" charset="-122"/>
                          <a:sym typeface="+mn-ea"/>
                        </a:rPr>
                        <a:t>但到傍晚</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sym typeface="+mn-ea"/>
                        </a:rPr>
                        <a:t>地板便常不免要</a:t>
                      </a:r>
                      <a:r>
                        <a:rPr lang="zh-CN" altLang="en-US" sz="3000" b="1" u="sng" dirty="0">
                          <a:solidFill>
                            <a:schemeClr val="tx1"/>
                          </a:solidFill>
                          <a:latin typeface="宋体" panose="02010600030101010101" pitchFamily="2" charset="-122"/>
                          <a:ea typeface="宋体" panose="02010600030101010101" pitchFamily="2" charset="-122"/>
                          <a:sym typeface="+mn-ea"/>
                        </a:rPr>
                        <a:t>咚咚</a:t>
                      </a:r>
                      <a:r>
                        <a:rPr lang="zh-CN" altLang="en-US" sz="3000" b="1" dirty="0">
                          <a:solidFill>
                            <a:schemeClr val="tx1"/>
                          </a:solidFill>
                          <a:latin typeface="宋体" panose="02010600030101010101" pitchFamily="2" charset="-122"/>
                          <a:ea typeface="宋体" panose="02010600030101010101" pitchFamily="2" charset="-122"/>
                          <a:sym typeface="+mn-ea"/>
                        </a:rPr>
                        <a:t>地响得震天</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sym typeface="+mn-ea"/>
                        </a:rPr>
                        <a:t>兼以满房烟尘斗乱；问问</a:t>
                      </a:r>
                      <a:r>
                        <a:rPr lang="zh-CN" altLang="en-US" sz="3000" b="1" u="sng" dirty="0">
                          <a:solidFill>
                            <a:schemeClr val="tx1"/>
                          </a:solidFill>
                          <a:latin typeface="宋体" panose="02010600030101010101" pitchFamily="2" charset="-122"/>
                          <a:ea typeface="宋体" panose="02010600030101010101" pitchFamily="2" charset="-122"/>
                          <a:sym typeface="+mn-ea"/>
                        </a:rPr>
                        <a:t>熟识</a:t>
                      </a:r>
                      <a:r>
                        <a:rPr lang="zh-CN" altLang="en-US" sz="3000" b="1" dirty="0">
                          <a:solidFill>
                            <a:schemeClr val="tx1"/>
                          </a:solidFill>
                          <a:latin typeface="宋体" panose="02010600030101010101" pitchFamily="2" charset="-122"/>
                          <a:ea typeface="宋体" panose="02010600030101010101" pitchFamily="2" charset="-122"/>
                          <a:sym typeface="+mn-ea"/>
                        </a:rPr>
                        <a:t>时事的人</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sym typeface="+mn-ea"/>
                        </a:rPr>
                        <a:t>答道</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en-US" altLang="zh-CN" sz="3000" b="1" dirty="0">
                          <a:solidFill>
                            <a:schemeClr val="tx1"/>
                          </a:solidFill>
                          <a:latin typeface="+mn-cs"/>
                          <a:ea typeface="宋体" panose="02010600030101010101" pitchFamily="2" charset="-122"/>
                          <a:sym typeface="+mn-ea"/>
                        </a:rPr>
                        <a:t>“</a:t>
                      </a:r>
                      <a:r>
                        <a:rPr lang="zh-CN" altLang="en-US" sz="3000" b="1" dirty="0">
                          <a:solidFill>
                            <a:schemeClr val="tx1"/>
                          </a:solidFill>
                          <a:latin typeface="宋体" panose="02010600030101010101" pitchFamily="2" charset="-122"/>
                          <a:ea typeface="宋体" panose="02010600030101010101" pitchFamily="2" charset="-122"/>
                          <a:sym typeface="+mn-ea"/>
                        </a:rPr>
                        <a:t>那是在学跳舞。</a:t>
                      </a:r>
                      <a:r>
                        <a:rPr lang="en-US" altLang="zh-CN" sz="3000" b="1" dirty="0">
                          <a:solidFill>
                            <a:schemeClr val="tx1"/>
                          </a:solidFill>
                          <a:latin typeface="+mn-cs"/>
                          <a:ea typeface="宋体" panose="02010600030101010101" pitchFamily="2" charset="-122"/>
                          <a:sym typeface="+mn-ea"/>
                        </a:rPr>
                        <a:t>”</a:t>
                      </a:r>
                      <a:endParaRPr lang="en-US" altLang="zh-CN" sz="3000" b="1" dirty="0">
                        <a:solidFill>
                          <a:schemeClr val="tx1"/>
                        </a:solidFill>
                        <a:latin typeface="宋体" panose="02010600030101010101" pitchFamily="2" charset="-122"/>
                        <a:ea typeface="宋体" panose="02010600030101010101" pitchFamily="2" charset="-122"/>
                      </a:endParaRPr>
                    </a:p>
                    <a:p>
                      <a:pPr marL="0" lvl="0" indent="0" algn="l">
                        <a:lnSpc>
                          <a:spcPct val="90000"/>
                        </a:lnSpc>
                        <a:buNone/>
                      </a:pPr>
                      <a:endParaRPr lang="zh-CN" altLang="en-US" sz="3000" b="1" dirty="0">
                        <a:solidFill>
                          <a:schemeClr val="tx1"/>
                        </a:solidFill>
                        <a:latin typeface="宋体" panose="02010600030101010101" pitchFamily="2" charset="-122"/>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90000"/>
                        </a:lnSpc>
                        <a:buNone/>
                      </a:pPr>
                      <a:endParaRPr lang="zh-CN" altLang="en-US" sz="3000" b="1" dirty="0">
                        <a:latin typeface="宋体" panose="02010600030101010101" pitchFamily="2" charset="-122"/>
                        <a:ea typeface="宋体" panose="02010600030101010101" pitchFamily="2" charset="-122"/>
                        <a:cs typeface="宋体" panose="02010600030101010101" pitchFamily="2" charset="-122"/>
                        <a:sym typeface="+mn-ea"/>
                      </a:endParaRPr>
                    </a:p>
                    <a:p>
                      <a:pPr marL="0" lvl="0" indent="0" algn="l">
                        <a:lnSpc>
                          <a:spcPct val="110000"/>
                        </a:lnSpc>
                        <a:buNone/>
                      </a:pP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但到傍晚</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有一间的</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地板便常不免要</a:t>
                      </a:r>
                      <a:r>
                        <a:rPr lang="zh-CN" altLang="en-US" sz="3000" b="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咚咚咚</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地响得震天</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兼以满房烟尘斗乱；问</a:t>
                      </a:r>
                      <a:r>
                        <a:rPr lang="zh-CN" altLang="en-US" sz="3000" b="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精通</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时事的人</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,答</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道</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endPar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p>
                      <a:pPr marL="0" lvl="0" indent="0" algn="l">
                        <a:lnSpc>
                          <a:spcPct val="110000"/>
                        </a:lnSpc>
                        <a:buNone/>
                      </a:pPr>
                      <a:r>
                        <a:rPr lang="en-US" altLang="zh-CN" sz="3000" b="1" dirty="0">
                          <a:latin typeface="+mn-cs"/>
                          <a:ea typeface="宋体" panose="02010600030101010101" pitchFamily="2" charset="-122"/>
                          <a:sym typeface="+mn-ea"/>
                        </a:rPr>
                        <a:t>“</a:t>
                      </a:r>
                      <a:r>
                        <a:rPr lang="zh-CN" altLang="en-US" sz="3000" b="1" dirty="0">
                          <a:latin typeface="宋体" panose="02010600030101010101" pitchFamily="2" charset="-122"/>
                          <a:ea typeface="宋体" panose="02010600030101010101" pitchFamily="2" charset="-122"/>
                          <a:cs typeface="宋体" panose="02010600030101010101" pitchFamily="2" charset="-122"/>
                          <a:sym typeface="+mn-ea"/>
                        </a:rPr>
                        <a:t>那是在学跳舞。</a:t>
                      </a:r>
                      <a:r>
                        <a:rPr lang="en-US" altLang="zh-CN" sz="3000" b="1" dirty="0">
                          <a:latin typeface="+mn-cs"/>
                          <a:ea typeface="宋体" panose="02010600030101010101" pitchFamily="2" charset="-122"/>
                          <a:sym typeface="+mn-ea"/>
                        </a:rPr>
                        <a:t>”</a:t>
                      </a:r>
                      <a:endPar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lvl="0" indent="0" algn="l">
                        <a:lnSpc>
                          <a:spcPct val="90000"/>
                        </a:lnSpc>
                        <a:buNone/>
                      </a:pPr>
                      <a:endParaRPr lang="zh-CN" altLang="en-US" sz="3000" b="1" dirty="0">
                        <a:solidFill>
                          <a:schemeClr val="tx1"/>
                        </a:solidFill>
                        <a:latin typeface="宋体" panose="02010600030101010101" pitchFamily="2" charset="-122"/>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90000"/>
                        </a:lnSpc>
                        <a:buNone/>
                      </a:pPr>
                      <a:endPar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1989" name="TextBox 12"/>
          <p:cNvSpPr txBox="1"/>
          <p:nvPr/>
        </p:nvSpPr>
        <p:spPr>
          <a:xfrm>
            <a:off x="7186930" y="1996440"/>
            <a:ext cx="4874260" cy="3784600"/>
          </a:xfrm>
          <a:prstGeom prst="rect">
            <a:avLst/>
          </a:prstGeom>
          <a:noFill/>
          <a:ln w="9525">
            <a:noFill/>
          </a:ln>
        </p:spPr>
        <p:txBody>
          <a:bodyPr wrap="square">
            <a:spAutoFit/>
          </a:bodyPr>
          <a:p>
            <a:pPr algn="just">
              <a:lnSpc>
                <a:spcPct val="100000"/>
              </a:lnSpc>
            </a:pPr>
            <a:r>
              <a:rPr lang="zh-CN" altLang="en-US" sz="3000" b="1" dirty="0">
                <a:solidFill>
                  <a:srgbClr val="FF0000"/>
                </a:solidFill>
                <a:latin typeface="+mn-cs"/>
                <a:ea typeface="宋体" panose="02010600030101010101" pitchFamily="2" charset="-122"/>
                <a:sym typeface="+mn-ea"/>
              </a:rPr>
              <a:t>增加</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有一间的</a:t>
            </a:r>
            <a:r>
              <a:rPr lang="en-US" altLang="zh-CN" sz="3000" b="1" dirty="0">
                <a:solidFill>
                  <a:srgbClr val="FF0000"/>
                </a:solidFill>
                <a:latin typeface="+mn-cs"/>
                <a:ea typeface="宋体" panose="02010600030101010101" pitchFamily="2" charset="-122"/>
                <a:sym typeface="+mn-ea"/>
              </a:rPr>
              <a:t>”</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说明</a:t>
            </a:r>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rPr>
              <a:t>是一部分留学生</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rPr>
              <a:t>不是全部留学生</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rPr>
              <a:t>与实际情况相符合</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rPr>
              <a:t>语意准确。</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咚咚</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mn-cs"/>
                <a:ea typeface="宋体" panose="02010600030101010101" pitchFamily="2" charset="-122"/>
                <a:sym typeface="+mn-ea"/>
              </a:rPr>
              <a:t>改为</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咚咚</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咚</a:t>
            </a:r>
            <a:r>
              <a:rPr lang="en-US" altLang="zh-CN" sz="3000" b="1" dirty="0">
                <a:solidFill>
                  <a:srgbClr val="FF0000"/>
                </a:solidFill>
                <a:latin typeface="+mn-cs"/>
                <a:ea typeface="宋体" panose="02010600030101010101" pitchFamily="2" charset="-122"/>
                <a:sym typeface="+mn-ea"/>
              </a:rPr>
              <a:t>”</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突出了跳舞的动作和声音巨大、嘈杂。</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熟识</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mn-cs"/>
                <a:ea typeface="宋体" panose="02010600030101010101" pitchFamily="2" charset="-122"/>
                <a:sym typeface="+mn-ea"/>
              </a:rPr>
              <a:t>改为</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精通</a:t>
            </a:r>
            <a:r>
              <a:rPr lang="en-US" altLang="zh-CN" sz="3000" b="1" dirty="0">
                <a:solidFill>
                  <a:srgbClr val="FF0000"/>
                </a:solidFill>
                <a:latin typeface="+mn-cs"/>
                <a:ea typeface="宋体" panose="02010600030101010101" pitchFamily="2" charset="-122"/>
                <a:sym typeface="+mn-ea"/>
              </a:rPr>
              <a:t>”</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,突出作者的讽刺、厌恶之意</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9">
                                            <p:txEl>
                                              <p:pRg st="0" end="0"/>
                                            </p:txEl>
                                          </p:spTgt>
                                        </p:tgtEl>
                                        <p:attrNameLst>
                                          <p:attrName>style.visibility</p:attrName>
                                        </p:attrNameLst>
                                      </p:cBhvr>
                                      <p:to>
                                        <p:strVal val="visible"/>
                                      </p:to>
                                    </p:set>
                                    <p:anim calcmode="lin" valueType="num">
                                      <p:cBhvr additive="base">
                                        <p:cTn id="7" dur="500" fill="hold"/>
                                        <p:tgtEl>
                                          <p:spTgt spid="4198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815" name="表格 32814"/>
          <p:cNvGraphicFramePr/>
          <p:nvPr>
            <p:custDataLst>
              <p:tags r:id="rId1"/>
            </p:custDataLst>
          </p:nvPr>
        </p:nvGraphicFramePr>
        <p:xfrm>
          <a:off x="106680" y="1942465"/>
          <a:ext cx="11997690" cy="3870960"/>
        </p:xfrm>
        <a:graphic>
          <a:graphicData uri="http://schemas.openxmlformats.org/drawingml/2006/table">
            <a:tbl>
              <a:tblPr/>
              <a:tblGrid>
                <a:gridCol w="3221990"/>
                <a:gridCol w="3974465"/>
                <a:gridCol w="4801235"/>
              </a:tblGrid>
              <a:tr h="616585">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altLang="en-US" sz="3000" b="1" dirty="0">
                          <a:solidFill>
                            <a:schemeClr val="tx1"/>
                          </a:solidFill>
                          <a:uFillTx/>
                          <a:ea typeface="宋体" panose="02010600030101010101" pitchFamily="2" charset="-122"/>
                        </a:rPr>
                        <a:t>原稿</a:t>
                      </a:r>
                      <a:endParaRPr lang="zh-CN" altLang="en-US" sz="3000" b="1" dirty="0">
                        <a:solidFill>
                          <a:schemeClr val="tx1"/>
                        </a:solidFill>
                        <a:uFillTx/>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lnSpc>
                          <a:spcPct val="100000"/>
                        </a:lnSpc>
                        <a:buNone/>
                      </a:pPr>
                      <a:r>
                        <a:rPr lang="zh-CN" sz="3000" b="1">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改定稿</a:t>
                      </a:r>
                      <a:endParaRPr lang="zh-CN" altLang="en-US" sz="30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lnSpc>
                          <a:spcPct val="100000"/>
                        </a:lnSpc>
                        <a:buNone/>
                      </a:pP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好在哪里</a:t>
                      </a:r>
                      <a:endParaRPr lang="zh-CN" altLang="en-US" sz="30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54375">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90000"/>
                        </a:lnSpc>
                        <a:buNone/>
                      </a:pPr>
                      <a:r>
                        <a:rPr lang="en-US" altLang="zh-CN" sz="3000" b="1" dirty="0">
                          <a:solidFill>
                            <a:schemeClr val="tx1"/>
                          </a:solidFill>
                          <a:latin typeface="宋体" panose="02010600030101010101" pitchFamily="2" charset="-122"/>
                          <a:ea typeface="宋体" panose="02010600030101010101" pitchFamily="2" charset="-122"/>
                          <a:sym typeface="+mn-ea"/>
                        </a:rPr>
                        <a:t>……似乎正要说出抑扬顿挫的话来</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en-US" altLang="zh-CN" sz="3000" b="1" dirty="0">
                          <a:solidFill>
                            <a:schemeClr val="tx1"/>
                          </a:solidFill>
                          <a:latin typeface="宋体" panose="02010600030101010101" pitchFamily="2" charset="-122"/>
                          <a:ea typeface="宋体" panose="02010600030101010101" pitchFamily="2" charset="-122"/>
                          <a:sym typeface="+mn-ea"/>
                        </a:rPr>
                        <a:t>便使我忽又良心发现</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en-US" altLang="zh-CN" sz="3000" b="1" dirty="0">
                          <a:solidFill>
                            <a:schemeClr val="tx1"/>
                          </a:solidFill>
                          <a:latin typeface="宋体" panose="02010600030101010101" pitchFamily="2" charset="-122"/>
                          <a:ea typeface="宋体" panose="02010600030101010101" pitchFamily="2" charset="-122"/>
                          <a:sym typeface="+mn-ea"/>
                        </a:rPr>
                        <a:t>再继续写些为</a:t>
                      </a:r>
                      <a:r>
                        <a:rPr lang="en-US" altLang="zh-CN" sz="3000" b="1" dirty="0">
                          <a:solidFill>
                            <a:schemeClr val="tx1"/>
                          </a:solidFill>
                          <a:latin typeface="+mn-cs"/>
                          <a:ea typeface="宋体" panose="02010600030101010101" pitchFamily="2" charset="-122"/>
                          <a:sym typeface="+mn-ea"/>
                        </a:rPr>
                        <a:t>“</a:t>
                      </a:r>
                      <a:r>
                        <a:rPr lang="en-US" altLang="zh-CN" sz="3000" b="1" dirty="0">
                          <a:solidFill>
                            <a:schemeClr val="tx1"/>
                          </a:solidFill>
                          <a:latin typeface="宋体" panose="02010600030101010101" pitchFamily="2" charset="-122"/>
                          <a:ea typeface="宋体" panose="02010600030101010101" pitchFamily="2" charset="-122"/>
                          <a:sym typeface="+mn-ea"/>
                        </a:rPr>
                        <a:t>正人君子</a:t>
                      </a:r>
                      <a:r>
                        <a:rPr lang="en-US" altLang="zh-CN" sz="3000" b="1" dirty="0">
                          <a:solidFill>
                            <a:schemeClr val="tx1"/>
                          </a:solidFill>
                          <a:latin typeface="+mn-cs"/>
                          <a:ea typeface="宋体" panose="02010600030101010101" pitchFamily="2" charset="-122"/>
                          <a:sym typeface="+mn-ea"/>
                        </a:rPr>
                        <a:t>”</a:t>
                      </a:r>
                      <a:r>
                        <a:rPr lang="en-US" altLang="zh-CN" sz="3000" b="1" dirty="0">
                          <a:solidFill>
                            <a:schemeClr val="tx1"/>
                          </a:solidFill>
                          <a:latin typeface="宋体" panose="02010600030101010101" pitchFamily="2" charset="-122"/>
                          <a:ea typeface="宋体" panose="02010600030101010101" pitchFamily="2" charset="-122"/>
                          <a:sym typeface="+mn-ea"/>
                        </a:rPr>
                        <a:t>之流所深恶痛疾的文字</a:t>
                      </a:r>
                      <a:r>
                        <a:rPr lang="zh-CN" altLang="en-US" sz="3000" b="1" dirty="0">
                          <a:solidFill>
                            <a:schemeClr val="tx1"/>
                          </a:solidFill>
                          <a:latin typeface="宋体" panose="02010600030101010101" pitchFamily="2" charset="-122"/>
                          <a:ea typeface="宋体" panose="02010600030101010101" pitchFamily="2" charset="-122"/>
                          <a:sym typeface="+mn-ea"/>
                        </a:rPr>
                        <a:t>。</a:t>
                      </a:r>
                      <a:endParaRPr lang="en-US" altLang="zh-CN" sz="3000" b="1" dirty="0">
                        <a:solidFill>
                          <a:schemeClr val="tx1"/>
                        </a:solidFill>
                        <a:latin typeface="宋体" panose="02010600030101010101" pitchFamily="2" charset="-122"/>
                        <a:ea typeface="宋体" panose="02010600030101010101" pitchFamily="2" charset="-122"/>
                      </a:endParaRPr>
                    </a:p>
                    <a:p>
                      <a:pPr marL="0" lvl="0" indent="0" algn="l">
                        <a:lnSpc>
                          <a:spcPct val="90000"/>
                        </a:lnSpc>
                        <a:buNone/>
                      </a:pPr>
                      <a:endParaRPr lang="zh-CN" altLang="en-US" sz="3000" b="1" dirty="0">
                        <a:solidFill>
                          <a:schemeClr val="tx1"/>
                        </a:solidFill>
                        <a:latin typeface="宋体" panose="02010600030101010101" pitchFamily="2" charset="-122"/>
                        <a:ea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l">
                        <a:lnSpc>
                          <a:spcPct val="90000"/>
                        </a:lnSpc>
                        <a:buNone/>
                      </a:pPr>
                      <a:r>
                        <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……似乎正要说出抑扬顿挫的话来</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便使我忽又良心发现</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而且增加勇气了</a:t>
                      </a:r>
                      <a:r>
                        <a:rPr lang="zh-CN" altLang="zh-CN" sz="30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于是</a:t>
                      </a:r>
                      <a:r>
                        <a:rPr lang="zh-CN" altLang="en-US" sz="3000" b="1" u="sng"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点上一枝烟</a:t>
                      </a:r>
                      <a:r>
                        <a:rPr lang="zh-CN" alt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再继续写些为 </a:t>
                      </a:r>
                      <a:r>
                        <a:rPr lang="en-US" altLang="zh-CN" sz="3000" b="1" dirty="0">
                          <a:solidFill>
                            <a:schemeClr val="tx1"/>
                          </a:solidFill>
                          <a:latin typeface="+mn-cs"/>
                          <a:ea typeface="宋体" panose="02010600030101010101" pitchFamily="2" charset="-122"/>
                          <a:sym typeface="+mn-ea"/>
                        </a:rPr>
                        <a:t>“</a:t>
                      </a:r>
                      <a:r>
                        <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正人君子</a:t>
                      </a:r>
                      <a:r>
                        <a:rPr lang="en-US" altLang="zh-CN" sz="3000" b="1" dirty="0">
                          <a:solidFill>
                            <a:schemeClr val="tx1"/>
                          </a:solidFill>
                          <a:latin typeface="+mn-cs"/>
                          <a:ea typeface="宋体" panose="02010600030101010101" pitchFamily="2" charset="-122"/>
                          <a:sym typeface="+mn-ea"/>
                        </a:rPr>
                        <a:t>”</a:t>
                      </a:r>
                      <a:r>
                        <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之流所深恶痛疾的文字。</a:t>
                      </a:r>
                      <a:endParaRPr sz="3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lnSpc>
                          <a:spcPct val="90000"/>
                        </a:lnSpc>
                        <a:buNone/>
                      </a:pPr>
                      <a:endPar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68580" marR="68580" marT="34290" marB="34290">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1989" name="TextBox 12"/>
          <p:cNvSpPr txBox="1"/>
          <p:nvPr>
            <p:custDataLst>
              <p:tags r:id="rId2"/>
            </p:custDataLst>
          </p:nvPr>
        </p:nvSpPr>
        <p:spPr>
          <a:xfrm>
            <a:off x="7310755" y="2490470"/>
            <a:ext cx="4793615" cy="3322955"/>
          </a:xfrm>
          <a:prstGeom prst="rect">
            <a:avLst/>
          </a:prstGeom>
          <a:noFill/>
          <a:ln w="9525">
            <a:noFill/>
          </a:ln>
        </p:spPr>
        <p:txBody>
          <a:bodyPr wrap="square">
            <a:spAutoFit/>
          </a:bodyPr>
          <a:p>
            <a:pPr algn="just">
              <a:lnSpc>
                <a:spcPct val="100000"/>
              </a:lnSpc>
            </a:pPr>
            <a:r>
              <a:rPr lang="zh-CN" altLang="en-US" sz="3000" b="1" dirty="0">
                <a:solidFill>
                  <a:srgbClr val="FF0000"/>
                </a:solidFill>
                <a:latin typeface="+mn-cs"/>
                <a:ea typeface="宋体" panose="02010600030101010101" pitchFamily="2" charset="-122"/>
                <a:sym typeface="+mn-ea"/>
              </a:rPr>
              <a:t>增加</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而且增加勇气了</a:t>
            </a:r>
            <a:r>
              <a:rPr lang="en-US" altLang="zh-CN" sz="3000" b="1" dirty="0">
                <a:solidFill>
                  <a:srgbClr val="FF0000"/>
                </a:solidFill>
                <a:latin typeface="+mn-cs"/>
                <a:ea typeface="宋体" panose="02010600030101010101" pitchFamily="2" charset="-122"/>
                <a:sym typeface="+mn-ea"/>
              </a:rPr>
              <a:t>”</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rPr>
              <a:t>这句话表现了鲁迅长期遭受反动势力的迫害</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rPr>
              <a:t>一想到藤野先生对自己乃至对中国的希望</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rPr>
              <a:t>便增加了勇气；增加</a:t>
            </a:r>
            <a:r>
              <a:rPr lang="en-US" altLang="zh-CN" sz="3000" b="1" dirty="0">
                <a:solidFill>
                  <a:srgbClr val="FF0000"/>
                </a:solidFill>
                <a:latin typeface="+mn-cs"/>
                <a:ea typeface="宋体" panose="02010600030101010101" pitchFamily="2" charset="-122"/>
                <a:sym typeface="+mn-ea"/>
              </a:rPr>
              <a:t>“</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点上一枝烟</a:t>
            </a:r>
            <a:r>
              <a:rPr lang="en-US" altLang="zh-CN" sz="3000" b="1" dirty="0">
                <a:solidFill>
                  <a:srgbClr val="FF0000"/>
                </a:solidFill>
                <a:latin typeface="+mn-cs"/>
                <a:ea typeface="宋体" panose="02010600030101010101" pitchFamily="2" charset="-122"/>
                <a:sym typeface="+mn-ea"/>
              </a:rPr>
              <a:t>”</a:t>
            </a:r>
            <a:r>
              <a:rPr lang="zh-CN" alt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sz="3000" b="1" dirty="0">
                <a:solidFill>
                  <a:srgbClr val="FF0000"/>
                </a:solidFill>
                <a:latin typeface="宋体" panose="02010600030101010101" pitchFamily="2" charset="-122"/>
                <a:ea typeface="宋体" panose="02010600030101010101" pitchFamily="2" charset="-122"/>
                <a:cs typeface="宋体" panose="02010600030101010101" pitchFamily="2" charset="-122"/>
              </a:rPr>
              <a:t>表现了鲁迅先生对反动势力迫害的藐视</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584835" y="360045"/>
            <a:ext cx="6096000" cy="645160"/>
          </a:xfrm>
          <a:prstGeom prst="rect">
            <a:avLst/>
          </a:prstGeom>
          <a:noFill/>
        </p:spPr>
        <p:txBody>
          <a:bodyPr wrap="square" rtlCol="0" anchor="t">
            <a:spAutoFit/>
          </a:bodyPr>
          <a:p>
            <a:r>
              <a:rPr lang="zh-CN" altLang="en-US" sz="3600" b="1" dirty="0" smtClean="0">
                <a:solidFill>
                  <a:schemeClr val="tx1"/>
                </a:solidFill>
                <a:latin typeface="楷体" panose="02010609060101010101" pitchFamily="49" charset="-122"/>
                <a:ea typeface="楷体" panose="02010609060101010101" pitchFamily="49" charset="-122"/>
                <a:sym typeface="+mn-ea"/>
              </a:rPr>
              <a:t>课后拓展</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
        <p:nvSpPr>
          <p:cNvPr id="3" name="矩形 2"/>
          <p:cNvSpPr/>
          <p:nvPr>
            <p:custDataLst>
              <p:tags r:id="rId2"/>
            </p:custDataLst>
          </p:nvPr>
        </p:nvSpPr>
        <p:spPr>
          <a:xfrm>
            <a:off x="669290" y="1076960"/>
            <a:ext cx="10692765" cy="1076325"/>
          </a:xfrm>
          <a:prstGeom prst="rect">
            <a:avLst/>
          </a:prstGeom>
        </p:spPr>
        <p:txBody>
          <a:bodyPr wrap="square">
            <a:spAutoFit/>
          </a:bodyPr>
          <a:p>
            <a:pPr lvl="0">
              <a:lnSpc>
                <a:spcPct val="100000"/>
              </a:lnSpc>
              <a:spcBef>
                <a:spcPts val="0"/>
              </a:spcBef>
              <a:spcAft>
                <a:spcPts val="0"/>
              </a:spcAft>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比较下列材料和课文内容</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,请简要概括这些研究资料认为《藤野先生》中鲁迅回忆的哪些细节是</a:t>
            </a:r>
            <a:r>
              <a:rPr lang="en-US" altLang="zh-CN" sz="3200" b="1" dirty="0">
                <a:latin typeface="+mn-cs"/>
                <a:ea typeface="宋体" panose="02010600030101010101" pitchFamily="2" charset="-122"/>
                <a:sym typeface="+mn-ea"/>
              </a:rPr>
              <a:t>“</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失真的</a:t>
            </a:r>
            <a:r>
              <a:rPr lang="en-US" altLang="zh-CN" sz="3200" b="1" dirty="0">
                <a:latin typeface="+mn-cs"/>
                <a:ea typeface="宋体" panose="02010600030101010101" pitchFamily="2" charset="-122"/>
                <a:sym typeface="+mn-ea"/>
              </a:rPr>
              <a:t>”</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endParaRPr altLang="zh-CN" sz="3200" b="1" dirty="0">
              <a:latin typeface="宋体" panose="02010600030101010101" pitchFamily="2" charset="-122"/>
              <a:ea typeface="宋体" panose="02010600030101010101" pitchFamily="2" charset="-122"/>
            </a:endParaRPr>
          </a:p>
        </p:txBody>
      </p:sp>
      <p:sp>
        <p:nvSpPr>
          <p:cNvPr id="2" name="文本框 1"/>
          <p:cNvSpPr txBox="1"/>
          <p:nvPr/>
        </p:nvSpPr>
        <p:spPr>
          <a:xfrm>
            <a:off x="908050" y="2173605"/>
            <a:ext cx="10454640" cy="583565"/>
          </a:xfrm>
          <a:prstGeom prst="rect">
            <a:avLst/>
          </a:prstGeom>
          <a:noFill/>
        </p:spPr>
        <p:txBody>
          <a:bodyPr wrap="square" rtlCol="0" anchor="t">
            <a:spAutoFit/>
          </a:bodyPr>
          <a:p>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①鲁迅回忆从东京到仙台的路上有个叫</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日暮里</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的驿站；</a:t>
            </a:r>
            <a:endPar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08050" y="2757170"/>
            <a:ext cx="9984740" cy="583565"/>
          </a:xfrm>
          <a:prstGeom prst="rect">
            <a:avLst/>
          </a:prstGeom>
          <a:noFill/>
        </p:spPr>
        <p:txBody>
          <a:bodyPr wrap="square" rtlCol="0" anchor="t">
            <a:spAutoFit/>
          </a:bodyPr>
          <a:p>
            <a:r>
              <a:rPr lang="zh-CN" altLang="en-US" sz="3200" b="1">
                <a:solidFill>
                  <a:srgbClr val="2618DA"/>
                </a:solidFill>
                <a:latin typeface="宋体" panose="02010600030101010101" pitchFamily="2" charset="-122"/>
                <a:ea typeface="宋体" panose="02010600030101010101" pitchFamily="2" charset="-122"/>
              </a:rPr>
              <a:t>②鲁迅回忆他到仙台时当地还没有其他中国学生；</a:t>
            </a:r>
            <a:endParaRPr lang="zh-CN" altLang="en-US" sz="3200" b="1">
              <a:solidFill>
                <a:srgbClr val="2618DA"/>
              </a:solidFill>
              <a:latin typeface="宋体" panose="02010600030101010101" pitchFamily="2" charset="-122"/>
              <a:ea typeface="宋体" panose="02010600030101010101" pitchFamily="2" charset="-122"/>
            </a:endParaRPr>
          </a:p>
        </p:txBody>
      </p:sp>
      <p:sp>
        <p:nvSpPr>
          <p:cNvPr id="6" name="文本框 5"/>
          <p:cNvSpPr txBox="1"/>
          <p:nvPr/>
        </p:nvSpPr>
        <p:spPr>
          <a:xfrm>
            <a:off x="908050" y="3340735"/>
            <a:ext cx="10454005" cy="1076325"/>
          </a:xfrm>
          <a:prstGeom prst="rect">
            <a:avLst/>
          </a:prstGeom>
          <a:noFill/>
        </p:spPr>
        <p:txBody>
          <a:bodyPr wrap="square" rtlCol="0" anchor="t">
            <a:spAutoFit/>
          </a:bodyPr>
          <a:p>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③鲁迅回忆在仙台医学专门学校看到过中国</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俄探</a:t>
            </a:r>
            <a:r>
              <a:rPr lang="en-US" altLang="zh-CN" sz="3200" b="1" dirty="0">
                <a:solidFill>
                  <a:srgbClr val="2618DA"/>
                </a:solidFill>
                <a:latin typeface="+mn-cs"/>
                <a:ea typeface="宋体" panose="02010600030101010101" pitchFamily="2" charset="-122"/>
                <a:sym typeface="+mn-ea"/>
              </a:rPr>
              <a:t>”</a:t>
            </a:r>
            <a:r>
              <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rPr>
              <a:t>被处死的幻灯片。</a:t>
            </a:r>
            <a:endParaRPr lang="zh-CN" altLang="en-US" sz="3200" b="1">
              <a:solidFill>
                <a:srgbClr val="2618DA"/>
              </a:solidFill>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custDataLst>
              <p:tags r:id="rId3"/>
            </p:custDataLst>
          </p:nvPr>
        </p:nvSpPr>
        <p:spPr>
          <a:xfrm>
            <a:off x="669925" y="4537710"/>
            <a:ext cx="10836275" cy="1076325"/>
          </a:xfrm>
          <a:prstGeom prst="rect">
            <a:avLst/>
          </a:prstGeom>
        </p:spPr>
        <p:txBody>
          <a:bodyPr wrap="square">
            <a:spAutoFit/>
          </a:bodyPr>
          <a:p>
            <a:pPr lvl="0">
              <a:lnSpc>
                <a:spcPct val="100000"/>
              </a:lnSpc>
              <a:spcBef>
                <a:spcPts val="0"/>
              </a:spcBef>
              <a:spcAft>
                <a:spcPts val="0"/>
              </a:spcAft>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阅读下列材料</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,谈谈你在文学创作时会如何处理</a:t>
            </a:r>
            <a:r>
              <a:rPr lang="en-US" altLang="zh-CN" sz="3200" b="1" dirty="0">
                <a:latin typeface="+mn-cs"/>
                <a:ea typeface="宋体" panose="02010600030101010101" pitchFamily="2" charset="-122"/>
                <a:sym typeface="+mn-ea"/>
              </a:rPr>
              <a:t>“</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细节失真</a:t>
            </a:r>
            <a:r>
              <a:rPr lang="en-US" altLang="zh-CN" sz="3200" b="1" dirty="0">
                <a:latin typeface="+mn-cs"/>
                <a:ea typeface="宋体" panose="02010600030101010101" pitchFamily="2" charset="-122"/>
                <a:sym typeface="+mn-ea"/>
              </a:rPr>
              <a:t>”</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的问题</a:t>
            </a:r>
            <a:r>
              <a:rPr lang="zh-CN"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endParaRPr altLang="zh-CN" sz="3200" b="1" dirty="0">
              <a:latin typeface="宋体" panose="02010600030101010101" pitchFamily="2" charset="-122"/>
              <a:ea typeface="宋体" panose="02010600030101010101" pitchFamily="2" charset="-122"/>
            </a:endParaRPr>
          </a:p>
        </p:txBody>
      </p:sp>
      <p:sp>
        <p:nvSpPr>
          <p:cNvPr id="8" name="文本框 7"/>
          <p:cNvSpPr txBox="1"/>
          <p:nvPr/>
        </p:nvSpPr>
        <p:spPr>
          <a:xfrm>
            <a:off x="739140" y="5528945"/>
            <a:ext cx="10890885" cy="1076325"/>
          </a:xfrm>
          <a:prstGeom prst="rect">
            <a:avLst/>
          </a:prstGeom>
          <a:noFill/>
        </p:spPr>
        <p:txBody>
          <a:bodyPr wrap="square" rtlCol="0" anchor="t">
            <a:spAutoFit/>
          </a:bodyPr>
          <a:p>
            <a:r>
              <a:rPr lang="en-US" altLang="zh-CN" sz="3200" b="1">
                <a:latin typeface="宋体" panose="02010600030101010101" pitchFamily="2" charset="-122"/>
                <a:ea typeface="宋体" panose="02010600030101010101" pitchFamily="2" charset="-122"/>
              </a:rPr>
              <a:t>    </a:t>
            </a:r>
            <a:r>
              <a:rPr lang="zh-CN" altLang="en-US" sz="3200" b="1">
                <a:solidFill>
                  <a:srgbClr val="FF0000"/>
                </a:solidFill>
                <a:latin typeface="宋体" panose="02010600030101010101" pitchFamily="2" charset="-122"/>
                <a:ea typeface="宋体" panose="02010600030101010101" pitchFamily="2" charset="-122"/>
              </a:rPr>
              <a:t>在创作回忆性作品时</a:t>
            </a:r>
            <a:r>
              <a:rPr lang="zh-CN" alt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可以适当地虚构</a:t>
            </a:r>
            <a:r>
              <a:rPr lang="zh-CN" alt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rPr>
              <a:t>虚构的前提条件是情感真实。</a:t>
            </a:r>
            <a:endParaRPr lang="zh-CN" altLang="en-US" sz="32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 name="矩形 85"/>
          <p:cNvSpPr/>
          <p:nvPr/>
        </p:nvSpPr>
        <p:spPr>
          <a:xfrm>
            <a:off x="982980" y="2332355"/>
            <a:ext cx="9533890" cy="2192655"/>
          </a:xfrm>
          <a:prstGeom prst="rect">
            <a:avLst/>
          </a:prstGeom>
          <a:noFill/>
          <a:ln>
            <a:no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fontAlgn="auto">
              <a:lnSpc>
                <a:spcPct val="125000"/>
              </a:lnSpc>
              <a:spcBef>
                <a:spcPts val="0"/>
              </a:spcBef>
              <a:spcAft>
                <a:spcPts val="0"/>
              </a:spcAft>
              <a:buClrTx/>
              <a:buSzTx/>
              <a:buFont typeface="Wingdings" panose="05000000000000000000" pitchFamily="2" charset="2"/>
            </a:pPr>
            <a:r>
              <a:rPr lang="en-US" altLang="zh-CN" sz="3200" b="1" smtClean="0">
                <a:solidFill>
                  <a:schemeClr val="tx1"/>
                </a:solidFill>
                <a:effectLst/>
                <a:latin typeface="方正苏新诗柳楷简体" panose="02000000000000000000" charset="-122"/>
                <a:ea typeface="方正苏新诗柳楷简体" panose="02000000000000000000" charset="-122"/>
                <a:cs typeface="方正苏新诗柳楷简体" panose="02000000000000000000" charset="-122"/>
                <a:sym typeface="+mn-ea"/>
              </a:rPr>
              <a:t>1.</a:t>
            </a:r>
            <a:r>
              <a:rPr lang="zh-CN" altLang="en-US" sz="3200" b="1" noProof="0" dirty="0">
                <a:ln>
                  <a:noFill/>
                </a:ln>
                <a:solidFill>
                  <a:schemeClr val="tx1"/>
                </a:solidFill>
                <a:effectLst/>
                <a:uLnTx/>
                <a:uFillTx/>
                <a:latin typeface="楷体" panose="02010609060101010101" pitchFamily="49" charset="-122"/>
                <a:ea typeface="楷体" panose="02010609060101010101" pitchFamily="49" charset="-122"/>
                <a:sym typeface="+mn-ea"/>
              </a:rPr>
              <a:t>理清文章思路、结构</a:t>
            </a:r>
            <a:r>
              <a:rPr lang="en-US" altLang="zh-CN" sz="3200" b="1" dirty="0">
                <a:solidFill>
                  <a:schemeClr val="tx1"/>
                </a:solidFill>
                <a:effectLst/>
                <a:latin typeface="宋体" panose="02010600030101010101" pitchFamily="2" charset="-122"/>
                <a:sym typeface="宋体" panose="02010600030101010101" pitchFamily="2" charset="-122"/>
              </a:rPr>
              <a:t>,</a:t>
            </a:r>
            <a:r>
              <a:rPr lang="zh-CN" altLang="en-US" sz="3200" b="1" noProof="0" dirty="0">
                <a:ln>
                  <a:noFill/>
                </a:ln>
                <a:solidFill>
                  <a:schemeClr val="tx1"/>
                </a:solidFill>
                <a:effectLst/>
                <a:uLnTx/>
                <a:uFillTx/>
                <a:latin typeface="楷体" panose="02010609060101010101" pitchFamily="49" charset="-122"/>
                <a:ea typeface="楷体" panose="02010609060101010101" pitchFamily="49" charset="-122"/>
                <a:sym typeface="+mn-ea"/>
              </a:rPr>
              <a:t>把握线索</a:t>
            </a:r>
            <a:r>
              <a:rPr lang="en-US" altLang="zh-CN" sz="3200" b="1" dirty="0">
                <a:solidFill>
                  <a:schemeClr val="tx1"/>
                </a:solidFill>
                <a:effectLst/>
                <a:latin typeface="宋体" panose="02010600030101010101" pitchFamily="2" charset="-122"/>
                <a:sym typeface="宋体" panose="02010600030101010101" pitchFamily="2" charset="-122"/>
              </a:rPr>
              <a:t>,</a:t>
            </a:r>
            <a:r>
              <a:rPr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体会鲁迅的爱国情怀</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重点</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noProof="0" dirty="0">
                <a:ln>
                  <a:noFill/>
                </a:ln>
                <a:solidFill>
                  <a:schemeClr val="tx1"/>
                </a:solidFill>
                <a:effectLst/>
                <a:uLnTx/>
                <a:uFillTx/>
                <a:latin typeface="楷体" panose="02010609060101010101" pitchFamily="49" charset="-122"/>
                <a:ea typeface="楷体" panose="02010609060101010101" pitchFamily="49" charset="-122"/>
                <a:sym typeface="+mn-ea"/>
              </a:rPr>
              <a:t>。</a:t>
            </a:r>
            <a:endParaRPr lang="zh-CN" altLang="en-US" sz="3200" b="1" noProof="0" dirty="0">
              <a:ln>
                <a:noFill/>
              </a:ln>
              <a:solidFill>
                <a:schemeClr val="tx1"/>
              </a:solidFill>
              <a:effectLst/>
              <a:uLnTx/>
              <a:uFillTx/>
              <a:latin typeface="楷体" panose="02010609060101010101" pitchFamily="49" charset="-122"/>
              <a:ea typeface="楷体" panose="02010609060101010101" pitchFamily="49" charset="-122"/>
              <a:sym typeface="+mn-ea"/>
            </a:endParaRPr>
          </a:p>
          <a:p>
            <a:pPr marR="0" lvl="0" algn="l" defTabSz="914400" rtl="0" fontAlgn="auto">
              <a:lnSpc>
                <a:spcPct val="125000"/>
              </a:lnSpc>
              <a:spcBef>
                <a:spcPts val="0"/>
              </a:spcBef>
              <a:spcAft>
                <a:spcPts val="0"/>
              </a:spcAft>
              <a:buClrTx/>
              <a:buSzTx/>
              <a:buFont typeface="Wingdings" panose="05000000000000000000" pitchFamily="2" charset="2"/>
            </a:pPr>
            <a:r>
              <a:rPr lang="en-US" altLang="zh-CN" sz="3200" b="1" smtClean="0">
                <a:solidFill>
                  <a:schemeClr val="tx1"/>
                </a:solidFill>
                <a:effectLst/>
                <a:latin typeface="方正苏新诗柳楷简体" panose="02000000000000000000" charset="-122"/>
                <a:ea typeface="方正苏新诗柳楷简体" panose="02000000000000000000" charset="-122"/>
                <a:cs typeface="方正苏新诗柳楷简体" panose="02000000000000000000" charset="-122"/>
                <a:sym typeface="+mn-ea"/>
              </a:rPr>
              <a:t>2.</a:t>
            </a:r>
            <a:r>
              <a:rPr lang="zh-CN" altLang="en-US" sz="3200" b="1" noProof="0" dirty="0">
                <a:ln>
                  <a:noFill/>
                </a:ln>
                <a:solidFill>
                  <a:schemeClr val="tx1"/>
                </a:solidFill>
                <a:effectLst/>
                <a:uLnTx/>
                <a:uFillTx/>
                <a:latin typeface="楷体" panose="02010609060101010101" pitchFamily="49" charset="-122"/>
                <a:ea typeface="楷体" panose="02010609060101010101" pitchFamily="49" charset="-122"/>
                <a:sym typeface="+mn-ea"/>
              </a:rPr>
              <a:t>学习选取典型事例</a:t>
            </a:r>
            <a:r>
              <a:rPr sz="3200" b="1" dirty="0">
                <a:solidFill>
                  <a:schemeClr val="tx1"/>
                </a:solidFill>
                <a:effectLst/>
                <a:latin typeface="楷体" panose="02010609060101010101" pitchFamily="49" charset="-122"/>
                <a:ea typeface="楷体" panose="02010609060101010101" pitchFamily="49" charset="-122"/>
              </a:rPr>
              <a:t>突出人物形象</a:t>
            </a:r>
            <a:r>
              <a:rPr lang="zh-CN" sz="3200" b="1" dirty="0">
                <a:solidFill>
                  <a:schemeClr val="tx1"/>
                </a:solidFill>
                <a:effectLst/>
                <a:latin typeface="楷体" panose="02010609060101010101" pitchFamily="49" charset="-122"/>
                <a:ea typeface="楷体" panose="02010609060101010101" pitchFamily="49" charset="-122"/>
              </a:rPr>
              <a:t>的写法</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难点</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R="0" lvl="0" algn="l" defTabSz="914400" rtl="0" fontAlgn="auto">
              <a:lnSpc>
                <a:spcPct val="125000"/>
              </a:lnSpc>
              <a:spcBef>
                <a:spcPts val="0"/>
              </a:spcBef>
              <a:spcAft>
                <a:spcPts val="0"/>
              </a:spcAft>
              <a:buClrTx/>
              <a:buSzTx/>
              <a:buFont typeface="Wingdings" panose="05000000000000000000" pitchFamily="2" charset="2"/>
            </a:pPr>
            <a:r>
              <a:rPr lang="en-US" altLang="zh-CN" sz="3200" b="1" smtClean="0">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3200" b="1" smtClean="0">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学习对比手法理解鲁迅鲜明的人生态度</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难</a:t>
            </a:r>
            <a:r>
              <a:rPr lang="zh-CN" altLang="en-US"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点</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9" name="文本框 18"/>
          <p:cNvSpPr txBox="1"/>
          <p:nvPr/>
        </p:nvSpPr>
        <p:spPr>
          <a:xfrm>
            <a:off x="3575685" y="1557020"/>
            <a:ext cx="2519680" cy="645160"/>
          </a:xfrm>
          <a:prstGeom prst="rect">
            <a:avLst/>
          </a:prstGeom>
          <a:noFill/>
        </p:spPr>
        <p:txBody>
          <a:bodyPr wrap="square" rtlCol="0">
            <a:spAutoFit/>
          </a:bodyPr>
          <a:p>
            <a:pPr algn="ctr"/>
            <a:r>
              <a:rPr lang="zh-CN" altLang="en-US" sz="3600" b="1" spc="400">
                <a:solidFill>
                  <a:srgbClr val="FF0000"/>
                </a:solidFill>
                <a:uFillTx/>
                <a:latin typeface="黑体" panose="02010609060101010101" charset="-122"/>
                <a:ea typeface="黑体" panose="02010609060101010101" charset="-122"/>
              </a:rPr>
              <a:t>学习目标</a:t>
            </a:r>
            <a:endParaRPr lang="zh-CN" altLang="en-US" sz="3600" b="1" spc="400">
              <a:solidFill>
                <a:srgbClr val="FF0000"/>
              </a:solidFill>
              <a:uFillTx/>
              <a:latin typeface="黑体" panose="02010609060101010101" charset="-122"/>
              <a:ea typeface="黑体" panose="02010609060101010101" charset="-122"/>
            </a:endParaRPr>
          </a:p>
        </p:txBody>
      </p:sp>
    </p:spTree>
  </p:cSld>
  <p:clrMapOvr>
    <a:masterClrMapping/>
  </p:clrMapOvr>
  <p:transition spd="slow" advTm="1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90" y="6930498"/>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9" name="圆角矩形 18"/>
          <p:cNvSpPr/>
          <p:nvPr/>
        </p:nvSpPr>
        <p:spPr>
          <a:xfrm>
            <a:off x="714615" y="1668622"/>
            <a:ext cx="7250829" cy="2892868"/>
          </a:xfrm>
          <a:prstGeom prst="roundRect">
            <a:avLst/>
          </a:prstGeom>
          <a:solidFill>
            <a:schemeClr val="accent1">
              <a:lumMod val="20000"/>
              <a:lumOff val="80000"/>
            </a:schemeClr>
          </a:solidFill>
        </p:spPr>
        <p:txBody>
          <a:bodyPr wrap="square">
            <a:spAutoFit/>
          </a:bodyPr>
          <a:lstStyle/>
          <a:p>
            <a:pPr>
              <a:lnSpc>
                <a:spcPct val="100000"/>
              </a:lnSpc>
            </a:pPr>
            <a:r>
              <a:rPr lang="zh-CN" altLang="en-US" sz="3200" b="1" dirty="0" smtClean="0">
                <a:latin typeface="仿宋" panose="02010609060101010101" pitchFamily="49" charset="-122"/>
                <a:ea typeface="仿宋" panose="02010609060101010101" pitchFamily="49" charset="-122"/>
              </a:rPr>
              <a:t>  </a:t>
            </a:r>
            <a:r>
              <a:rPr lang="en-US" altLang="zh-CN" sz="3200" b="1" dirty="0" smtClean="0">
                <a:latin typeface="仿宋" panose="02010609060101010101" pitchFamily="49" charset="-122"/>
                <a:ea typeface="仿宋" panose="02010609060101010101" pitchFamily="49" charset="-122"/>
              </a:rPr>
              <a:t>  </a:t>
            </a:r>
            <a:r>
              <a:rPr lang="zh-CN" altLang="en-US" sz="3600" b="1" dirty="0" smtClean="0">
                <a:solidFill>
                  <a:srgbClr val="FF0000"/>
                </a:solidFill>
                <a:latin typeface="宋体" panose="02010600030101010101" pitchFamily="2" charset="-122"/>
                <a:ea typeface="宋体" panose="02010600030101010101" pitchFamily="2" charset="-122"/>
              </a:rPr>
              <a:t>鲁迅</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原</a:t>
            </a:r>
            <a:r>
              <a:rPr lang="zh-CN" altLang="en-US" sz="3200" b="1" dirty="0">
                <a:latin typeface="宋体" panose="02010600030101010101" pitchFamily="2" charset="-122"/>
                <a:ea typeface="宋体" panose="02010600030101010101" pitchFamily="2" charset="-122"/>
                <a:cs typeface="宋体" panose="02010600030101010101" pitchFamily="2" charset="-122"/>
              </a:rPr>
              <a:t>名</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周树人</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字</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豫</a:t>
            </a: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才</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sym typeface="+mn-ea"/>
              </a:rPr>
              <a:t>浙江绍兴人。</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 </a:t>
            </a:r>
            <a:r>
              <a:rPr lang="zh-CN" altLang="en-US" sz="3200" b="1" dirty="0" smtClean="0">
                <a:latin typeface="SimSun-ExtB" panose="02010609060101010101" charset="-122"/>
                <a:ea typeface="SimSun-ExtB" panose="02010609060101010101" charset="-122"/>
              </a:rPr>
              <a:t>“</a:t>
            </a:r>
            <a:r>
              <a:rPr lang="zh-CN" altLang="en-US" sz="3200" b="1" dirty="0" smtClean="0">
                <a:latin typeface="宋体" panose="02010600030101010101" pitchFamily="2" charset="-122"/>
                <a:ea typeface="宋体" panose="02010600030101010101" pitchFamily="2" charset="-122"/>
              </a:rPr>
              <a:t>鲁迅</a:t>
            </a:r>
            <a:r>
              <a:rPr lang="en-US" altLang="zh-CN" sz="3200" b="1" dirty="0" smtClean="0">
                <a:latin typeface="SimSun-ExtB" panose="02010609060101010101" charset="-122"/>
                <a:ea typeface="SimSun-ExtB" panose="02010609060101010101" charset="-122"/>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是他</a:t>
            </a:r>
            <a:r>
              <a:rPr lang="en-US" altLang="zh-CN" sz="3200" b="1" dirty="0">
                <a:latin typeface="宋体" panose="02010600030101010101" pitchFamily="2" charset="-122"/>
                <a:ea typeface="宋体" panose="02010600030101010101" pitchFamily="2" charset="-122"/>
                <a:cs typeface="宋体" panose="02010600030101010101" pitchFamily="2" charset="-122"/>
              </a:rPr>
              <a:t>1918</a:t>
            </a:r>
            <a:r>
              <a:rPr lang="zh-CN" altLang="en-US" sz="3200" b="1" dirty="0">
                <a:latin typeface="宋体" panose="02010600030101010101" pitchFamily="2" charset="-122"/>
                <a:ea typeface="宋体" panose="02010600030101010101" pitchFamily="2" charset="-122"/>
                <a:cs typeface="宋体" panose="02010600030101010101" pitchFamily="2" charset="-122"/>
              </a:rPr>
              <a:t>年发表</a:t>
            </a:r>
            <a:r>
              <a:rPr lang="en-US" altLang="zh-CN" sz="3200" b="1" dirty="0">
                <a:latin typeface="宋体" panose="02010600030101010101" pitchFamily="2" charset="-122"/>
                <a:ea typeface="宋体" panose="02010600030101010101" pitchFamily="2" charset="-122"/>
                <a:cs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狂人日记</a:t>
            </a:r>
            <a:r>
              <a:rPr lang="en-US" altLang="zh-CN" sz="3200" b="1" dirty="0">
                <a:latin typeface="宋体" panose="02010600030101010101" pitchFamily="2" charset="-122"/>
                <a:ea typeface="宋体" panose="02010600030101010101" pitchFamily="2" charset="-122"/>
                <a:cs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时所用的</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笔名。</a:t>
            </a:r>
            <a:r>
              <a:rPr lang="zh-CN" altLang="en-US" sz="3200" b="1" dirty="0">
                <a:solidFill>
                  <a:srgbClr val="F71DDD"/>
                </a:solidFill>
                <a:latin typeface="宋体" panose="02010600030101010101" pitchFamily="2" charset="-122"/>
                <a:ea typeface="宋体" panose="02010600030101010101" pitchFamily="2" charset="-122"/>
                <a:cs typeface="宋体" panose="02010600030101010101" pitchFamily="2" charset="-122"/>
              </a:rPr>
              <a:t>文学家</a:t>
            </a: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zh-CN" altLang="en-US" sz="3200" b="1" dirty="0">
                <a:solidFill>
                  <a:srgbClr val="F71DDD"/>
                </a:solidFill>
                <a:latin typeface="宋体" panose="02010600030101010101" pitchFamily="2" charset="-122"/>
                <a:ea typeface="宋体" panose="02010600030101010101" pitchFamily="2" charset="-122"/>
                <a:cs typeface="宋体" panose="02010600030101010101" pitchFamily="2" charset="-122"/>
              </a:rPr>
              <a:t>思想家</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a:t>
            </a:r>
            <a:r>
              <a:rPr lang="zh-CN" altLang="en-US" sz="3200" b="1" dirty="0" smtClean="0">
                <a:solidFill>
                  <a:srgbClr val="F71DDD"/>
                </a:solidFill>
                <a:latin typeface="宋体" panose="02010600030101010101" pitchFamily="2" charset="-122"/>
                <a:ea typeface="宋体" panose="02010600030101010101" pitchFamily="2" charset="-122"/>
                <a:cs typeface="宋体" panose="02010600030101010101" pitchFamily="2" charset="-122"/>
              </a:rPr>
              <a:t>革命家</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五四新文化运动的重要参与者</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宋体" panose="02010600030101010101" pitchFamily="2" charset="-122"/>
              </a:rPr>
              <a:t>中国现代文学的</a:t>
            </a:r>
            <a:r>
              <a:rPr lang="zh-CN" altLang="en-US" sz="3200" b="1" dirty="0" smtClean="0">
                <a:latin typeface="宋体" panose="02010600030101010101" pitchFamily="2" charset="-122"/>
                <a:ea typeface="宋体" panose="02010600030101010101" pitchFamily="2" charset="-122"/>
                <a:cs typeface="宋体" panose="02010600030101010101" pitchFamily="2" charset="-122"/>
              </a:rPr>
              <a:t>奠基人</a:t>
            </a:r>
            <a:r>
              <a:rPr lang="zh-CN" altLang="en-US" sz="3200" b="1" dirty="0">
                <a:latin typeface="宋体" panose="02010600030101010101" pitchFamily="2" charset="-122"/>
                <a:ea typeface="宋体" panose="02010600030101010101" pitchFamily="2" charset="-122"/>
                <a:cs typeface="宋体" panose="02010600030101010101" pitchFamily="2" charset="-122"/>
              </a:rPr>
              <a:t>。</a:t>
            </a:r>
            <a:endParaRPr lang="en-US" altLang="zh-CN" sz="3200"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52510" y="2049851"/>
            <a:ext cx="3017499" cy="40304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矩形 2"/>
          <p:cNvSpPr/>
          <p:nvPr/>
        </p:nvSpPr>
        <p:spPr>
          <a:xfrm>
            <a:off x="714083" y="4629548"/>
            <a:ext cx="7250829" cy="1568450"/>
          </a:xfrm>
          <a:prstGeom prst="rect">
            <a:avLst/>
          </a:prstGeom>
          <a:solidFill>
            <a:schemeClr val="bg1"/>
          </a:solidFill>
        </p:spPr>
        <p:txBody>
          <a:bodyPr wrap="square">
            <a:spAutoFit/>
          </a:bodyPr>
          <a:lstStyle/>
          <a:p>
            <a:pPr lvl="0">
              <a:lnSpc>
                <a:spcPct val="100000"/>
              </a:lnSpc>
            </a:pPr>
            <a:r>
              <a:rPr lang="zh-CN" altLang="en-US" sz="2800" b="1" dirty="0" smtClean="0">
                <a:solidFill>
                  <a:prstClr val="black"/>
                </a:solidFill>
                <a:latin typeface="仿宋" panose="02010609060101010101" pitchFamily="49" charset="-122"/>
                <a:ea typeface="仿宋" panose="02010609060101010101" pitchFamily="49" charset="-122"/>
              </a:rPr>
              <a:t>   </a:t>
            </a:r>
            <a:r>
              <a:rPr lang="en-US" altLang="zh-CN" sz="2800" b="1" dirty="0" smtClean="0">
                <a:solidFill>
                  <a:prstClr val="black"/>
                </a:solidFill>
                <a:latin typeface="仿宋" panose="02010609060101010101" pitchFamily="49" charset="-122"/>
                <a:ea typeface="仿宋" panose="02010609060101010101" pitchFamily="49" charset="-122"/>
              </a:rPr>
              <a:t>  </a:t>
            </a:r>
            <a:r>
              <a:rPr lang="zh-CN" altLang="en-US" sz="3200" b="1" dirty="0" smtClean="0">
                <a:solidFill>
                  <a:prstClr val="black"/>
                </a:solidFill>
                <a:latin typeface="宋体" panose="02010600030101010101" pitchFamily="2" charset="-122"/>
                <a:ea typeface="宋体" panose="02010600030101010101" pitchFamily="2" charset="-122"/>
              </a:rPr>
              <a:t>他</a:t>
            </a:r>
            <a:r>
              <a:rPr lang="zh-CN" altLang="en-US" sz="3200" b="1" dirty="0">
                <a:solidFill>
                  <a:prstClr val="black"/>
                </a:solidFill>
                <a:latin typeface="宋体" panose="02010600030101010101" pitchFamily="2" charset="-122"/>
                <a:ea typeface="宋体" panose="02010600030101010101" pitchFamily="2" charset="-122"/>
              </a:rPr>
              <a:t>的作品语言犀利精辟</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solidFill>
                  <a:prstClr val="black"/>
                </a:solidFill>
                <a:latin typeface="宋体" panose="02010600030101010101" pitchFamily="2" charset="-122"/>
                <a:ea typeface="宋体" panose="02010600030101010101" pitchFamily="2" charset="-122"/>
              </a:rPr>
              <a:t>如匕首</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solidFill>
                  <a:prstClr val="black"/>
                </a:solidFill>
                <a:latin typeface="宋体" panose="02010600030101010101" pitchFamily="2" charset="-122"/>
                <a:ea typeface="宋体" panose="02010600030101010101" pitchFamily="2" charset="-122"/>
              </a:rPr>
              <a:t>他被誉为</a:t>
            </a:r>
            <a:r>
              <a:rPr lang="zh-CN" altLang="en-US" sz="3200" b="1" dirty="0" smtClean="0">
                <a:latin typeface="SimSun-ExtB" panose="02010609060101010101" charset="-122"/>
                <a:ea typeface="SimSun-ExtB" panose="02010609060101010101" charset="-122"/>
                <a:sym typeface="+mn-ea"/>
              </a:rPr>
              <a:t>“</a:t>
            </a:r>
            <a:r>
              <a:rPr lang="zh-CN" altLang="en-US" sz="3200" b="1" dirty="0">
                <a:solidFill>
                  <a:srgbClr val="FF33CC"/>
                </a:solidFill>
                <a:latin typeface="宋体" panose="02010600030101010101" pitchFamily="2" charset="-122"/>
                <a:ea typeface="宋体" panose="02010600030101010101" pitchFamily="2" charset="-122"/>
              </a:rPr>
              <a:t>民族魂</a:t>
            </a:r>
            <a:r>
              <a:rPr lang="en-US" altLang="zh-CN" sz="3200" b="1" dirty="0" smtClean="0">
                <a:latin typeface="SimSun-ExtB" panose="02010609060101010101" charset="-122"/>
                <a:ea typeface="SimSun-ExtB" panose="02010609060101010101" charset="-122"/>
                <a:sym typeface="+mn-ea"/>
              </a:rPr>
              <a:t>”</a:t>
            </a:r>
            <a:r>
              <a:rPr lang="zh-CN" altLang="en-US" sz="3200" b="1" dirty="0">
                <a:solidFill>
                  <a:prstClr val="black"/>
                </a:solidFill>
                <a:latin typeface="宋体" panose="02010600030101010101" pitchFamily="2" charset="-122"/>
                <a:ea typeface="宋体" panose="02010600030101010101" pitchFamily="2" charset="-122"/>
              </a:rPr>
              <a:t>。毛泽东曾评价：</a:t>
            </a:r>
            <a:r>
              <a:rPr lang="zh-CN" altLang="en-US" sz="3200" b="1" dirty="0" smtClean="0">
                <a:latin typeface="SimSun-ExtB" panose="02010609060101010101" charset="-122"/>
                <a:ea typeface="SimSun-ExtB" panose="02010609060101010101" charset="-122"/>
                <a:sym typeface="+mn-ea"/>
              </a:rPr>
              <a:t>“</a:t>
            </a:r>
            <a:r>
              <a:rPr lang="zh-CN" altLang="en-US" sz="3200" b="1" dirty="0">
                <a:solidFill>
                  <a:prstClr val="black"/>
                </a:solidFill>
                <a:latin typeface="宋体" panose="02010600030101010101" pitchFamily="2" charset="-122"/>
                <a:ea typeface="宋体" panose="02010600030101010101" pitchFamily="2" charset="-122"/>
              </a:rPr>
              <a:t>鲁迅的方向</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solidFill>
                  <a:prstClr val="black"/>
                </a:solidFill>
                <a:latin typeface="宋体" panose="02010600030101010101" pitchFamily="2" charset="-122"/>
                <a:ea typeface="宋体" panose="02010600030101010101" pitchFamily="2" charset="-122"/>
              </a:rPr>
              <a:t>就是中华民族新文化的方向。</a:t>
            </a:r>
            <a:r>
              <a:rPr lang="en-US" altLang="zh-CN" sz="3200" b="1" dirty="0" smtClean="0">
                <a:latin typeface="SimSun-ExtB" panose="02010609060101010101" charset="-122"/>
                <a:ea typeface="SimSun-ExtB" panose="02010609060101010101" charset="-122"/>
                <a:sym typeface="+mn-ea"/>
              </a:rPr>
              <a:t>”</a:t>
            </a:r>
            <a:endParaRPr lang="zh-CN" altLang="en-US" sz="3200" b="1" dirty="0">
              <a:solidFill>
                <a:prstClr val="black"/>
              </a:solidFill>
              <a:latin typeface="仿宋" panose="02010609060101010101" pitchFamily="49" charset="-122"/>
              <a:ea typeface="仿宋" panose="02010609060101010101" pitchFamily="49" charset="-122"/>
            </a:endParaRPr>
          </a:p>
        </p:txBody>
      </p:sp>
      <p:sp>
        <p:nvSpPr>
          <p:cNvPr id="5" name="文本框 4"/>
          <p:cNvSpPr txBox="1"/>
          <p:nvPr>
            <p:custDataLst>
              <p:tags r:id="rId2"/>
            </p:custDataLst>
          </p:nvPr>
        </p:nvSpPr>
        <p:spPr>
          <a:xfrm>
            <a:off x="1179830" y="704215"/>
            <a:ext cx="6096000" cy="645160"/>
          </a:xfrm>
          <a:prstGeom prst="rect">
            <a:avLst/>
          </a:prstGeom>
          <a:noFill/>
        </p:spPr>
        <p:txBody>
          <a:bodyPr wrap="square" rtlCol="0" anchor="t">
            <a:spAutoFit/>
          </a:bodyPr>
          <a:p>
            <a:r>
              <a:rPr lang="zh-CN" altLang="en-US" sz="3600" b="1" dirty="0" smtClean="0">
                <a:solidFill>
                  <a:schemeClr val="tx1"/>
                </a:solidFill>
                <a:latin typeface="楷体" panose="02010609060101010101" pitchFamily="49" charset="-122"/>
                <a:ea typeface="楷体" panose="02010609060101010101" pitchFamily="49" charset="-122"/>
                <a:sym typeface="+mn-ea"/>
              </a:rPr>
              <a:t>走近作者</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90" y="6930498"/>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9" name="TextBox 18"/>
          <p:cNvSpPr txBox="1"/>
          <p:nvPr/>
        </p:nvSpPr>
        <p:spPr>
          <a:xfrm>
            <a:off x="487680" y="2110740"/>
            <a:ext cx="6065520" cy="3046095"/>
          </a:xfrm>
          <a:prstGeom prst="rect">
            <a:avLst/>
          </a:prstGeom>
          <a:noFill/>
        </p:spPr>
        <p:txBody>
          <a:bodyPr wrap="square" rtlCol="0">
            <a:spAutoFit/>
          </a:bodyPr>
          <a:lstStyle/>
          <a:p>
            <a:pPr>
              <a:lnSpc>
                <a:spcPct val="100000"/>
              </a:lnSpc>
              <a:spcBef>
                <a:spcPts val="0"/>
              </a:spcBef>
              <a:spcAft>
                <a:spcPts val="0"/>
              </a:spcAft>
            </a:pP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散文集</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朝花夕拾</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3200" b="1" dirty="0">
                <a:solidFill>
                  <a:srgbClr val="000000"/>
                </a:solidFill>
                <a:latin typeface="Arial" panose="020B0604020202020204" pitchFamily="34" charset="0"/>
                <a:cs typeface="+mn-ea"/>
                <a:sym typeface="宋体" panose="02010600030101010101" pitchFamily="2" charset="-122"/>
              </a:rPr>
              <a:t>,</a:t>
            </a:r>
            <a:endPar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nSpc>
                <a:spcPct val="100000"/>
              </a:lnSpc>
              <a:spcBef>
                <a:spcPts val="0"/>
              </a:spcBef>
              <a:spcAft>
                <a:spcPts val="0"/>
              </a:spcAft>
            </a:pP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散文诗集《野草》</a:t>
            </a:r>
            <a:r>
              <a:rPr lang="zh-CN" altLang="zh-CN" sz="3200" b="1" dirty="0">
                <a:solidFill>
                  <a:srgbClr val="000000"/>
                </a:solidFill>
                <a:latin typeface="Arial" panose="020B0604020202020204" pitchFamily="34" charset="0"/>
                <a:cs typeface="+mn-ea"/>
                <a:sym typeface="宋体" panose="02010600030101010101" pitchFamily="2" charset="-122"/>
              </a:rPr>
              <a:t>,</a:t>
            </a:r>
            <a:endPar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nSpc>
                <a:spcPct val="100000"/>
              </a:lnSpc>
              <a:spcBef>
                <a:spcPts val="0"/>
              </a:spcBef>
              <a:spcAft>
                <a:spcPts val="0"/>
              </a:spcAft>
            </a:pP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小说集</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呐喊</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彷徨</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》《故事新编》</a:t>
            </a:r>
            <a:r>
              <a:rPr lang="zh-CN" altLang="zh-CN" sz="3200" b="1" dirty="0">
                <a:solidFill>
                  <a:srgbClr val="000000"/>
                </a:solidFill>
                <a:latin typeface="Arial" panose="020B0604020202020204" pitchFamily="34" charset="0"/>
                <a:cs typeface="+mn-ea"/>
                <a:sym typeface="宋体" panose="02010600030101010101" pitchFamily="2" charset="-122"/>
              </a:rPr>
              <a:t>,</a:t>
            </a:r>
            <a:endPar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nSpc>
                <a:spcPct val="100000"/>
              </a:lnSpc>
              <a:spcBef>
                <a:spcPts val="0"/>
              </a:spcBef>
              <a:spcAft>
                <a:spcPts val="0"/>
              </a:spcAft>
            </a:pP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杂文集《华盖集》</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二心集</a:t>
            </a:r>
            <a:r>
              <a:rPr lang="en-US" altLang="zh-CN"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rPr>
              <a:t>《坟》</a:t>
            </a:r>
            <a:r>
              <a:rPr lang="zh-CN" altLang="en-US" sz="32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等</a:t>
            </a:r>
            <a:r>
              <a:rPr lang="zh-CN" altLang="en-US" sz="3200" b="1" dirty="0" smtClean="0">
                <a:solidFill>
                  <a:schemeClr val="tx1"/>
                </a:solidFill>
                <a:latin typeface="华文宋体" panose="02010600040101010101" pitchFamily="2" charset="-122"/>
                <a:ea typeface="华文宋体" panose="02010600040101010101" pitchFamily="2" charset="-122"/>
              </a:rPr>
              <a:t>。</a:t>
            </a:r>
            <a:endParaRPr lang="zh-CN" altLang="en-US" sz="3200" b="1" dirty="0" smtClean="0">
              <a:solidFill>
                <a:schemeClr val="tx1"/>
              </a:solidFill>
              <a:latin typeface="华文宋体" panose="02010600040101010101" pitchFamily="2" charset="-122"/>
              <a:ea typeface="华文宋体" panose="02010600040101010101" pitchFamily="2"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626000" y="742990"/>
            <a:ext cx="1978551" cy="2904043"/>
          </a:xfrm>
          <a:prstGeom prst="rect">
            <a:avLst/>
          </a:prstGeom>
        </p:spPr>
      </p:pic>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6000" y="3990686"/>
            <a:ext cx="2068644" cy="2491565"/>
          </a:xfrm>
          <a:prstGeom prst="rect">
            <a:avLst/>
          </a:prstGeom>
        </p:spPr>
      </p:pic>
      <p:pic>
        <p:nvPicPr>
          <p:cNvPr id="22" name="图片 21"/>
          <p:cNvPicPr>
            <a:picLocks noChangeAspect="1"/>
          </p:cNvPicPr>
          <p:nvPr/>
        </p:nvPicPr>
        <p:blipFill rotWithShape="1">
          <a:blip r:embed="rId3">
            <a:extLst>
              <a:ext uri="{BEBA8EAE-BF5A-486C-A8C5-ECC9F3942E4B}">
                <a14:imgProps xmlns:a14="http://schemas.microsoft.com/office/drawing/2010/main">
                  <a14:imgLayer r:embed="rId4">
                    <a14:imgEffect>
                      <a14:backgroundRemoval t="4500" b="94500" l="8696" r="92547"/>
                    </a14:imgEffect>
                  </a14:imgLayer>
                </a14:imgProps>
              </a:ext>
              <a:ext uri="{28A0092B-C50C-407E-A947-70E740481C1C}">
                <a14:useLocalDpi xmlns:a14="http://schemas.microsoft.com/office/drawing/2010/main" val="0"/>
              </a:ext>
            </a:extLst>
          </a:blip>
          <a:srcRect l="7060" t="2350" r="7356" b="5369"/>
          <a:stretch>
            <a:fillRect/>
          </a:stretch>
        </p:blipFill>
        <p:spPr>
          <a:xfrm>
            <a:off x="6553461" y="1845627"/>
            <a:ext cx="3073034" cy="3946637"/>
          </a:xfrm>
          <a:prstGeom prst="rect">
            <a:avLst/>
          </a:prstGeom>
        </p:spPr>
      </p:pic>
      <p:sp>
        <p:nvSpPr>
          <p:cNvPr id="20" name="文本框 19"/>
          <p:cNvSpPr txBox="1"/>
          <p:nvPr>
            <p:custDataLst>
              <p:tags r:id="rId5"/>
            </p:custDataLst>
          </p:nvPr>
        </p:nvSpPr>
        <p:spPr>
          <a:xfrm>
            <a:off x="696595" y="1039495"/>
            <a:ext cx="6096000" cy="645160"/>
          </a:xfrm>
          <a:prstGeom prst="rect">
            <a:avLst/>
          </a:prstGeom>
          <a:noFill/>
        </p:spPr>
        <p:txBody>
          <a:bodyPr wrap="square" rtlCol="0" anchor="t">
            <a:spAutoFit/>
          </a:bodyPr>
          <a:p>
            <a:r>
              <a:rPr lang="zh-CN" altLang="en-US" sz="3600" b="1" dirty="0" smtClean="0">
                <a:solidFill>
                  <a:schemeClr val="tx1"/>
                </a:solidFill>
                <a:latin typeface="楷体" panose="02010609060101010101" pitchFamily="49" charset="-122"/>
                <a:ea typeface="楷体" panose="02010609060101010101" pitchFamily="49" charset="-122"/>
                <a:sym typeface="+mn-ea"/>
              </a:rPr>
              <a:t>作品简介</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2533" y="6331455"/>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9" name="文本框 18"/>
          <p:cNvSpPr txBox="1"/>
          <p:nvPr/>
        </p:nvSpPr>
        <p:spPr>
          <a:xfrm>
            <a:off x="1432560" y="1880870"/>
            <a:ext cx="6096000" cy="645160"/>
          </a:xfrm>
          <a:prstGeom prst="rect">
            <a:avLst/>
          </a:prstGeom>
          <a:noFill/>
        </p:spPr>
        <p:txBody>
          <a:bodyPr wrap="square" rtlCol="0" anchor="t">
            <a:spAutoFit/>
          </a:bodyPr>
          <a:p>
            <a:r>
              <a:rPr lang="zh-CN" altLang="zh-CN" sz="3600" b="1">
                <a:latin typeface="楷体" panose="02010609060101010101" pitchFamily="49" charset="-122"/>
                <a:ea typeface="楷体" panose="02010609060101010101" pitchFamily="49" charset="-122"/>
                <a:sym typeface="+mn-ea"/>
              </a:rPr>
              <a:t>读准字音</a:t>
            </a:r>
            <a:r>
              <a:rPr lang="zh-CN" altLang="zh-CN" sz="3600" b="1" dirty="0">
                <a:solidFill>
                  <a:srgbClr val="000000"/>
                </a:solidFill>
                <a:latin typeface="Arial" panose="020B0604020202020204" pitchFamily="34" charset="0"/>
                <a:cs typeface="+mn-ea"/>
                <a:sym typeface="宋体" panose="02010600030101010101" pitchFamily="2" charset="-122"/>
              </a:rPr>
              <a:t>,</a:t>
            </a:r>
            <a:r>
              <a:rPr lang="zh-CN" altLang="zh-CN" sz="3600" b="1">
                <a:latin typeface="楷体" panose="02010609060101010101" pitchFamily="49" charset="-122"/>
                <a:ea typeface="楷体" panose="02010609060101010101" pitchFamily="49" charset="-122"/>
                <a:sym typeface="+mn-ea"/>
              </a:rPr>
              <a:t>根据拼音写汉字</a:t>
            </a:r>
            <a:endParaRPr lang="zh-CN" altLang="zh-CN" sz="3600" b="1">
              <a:latin typeface="楷体" panose="02010609060101010101" pitchFamily="49" charset="-122"/>
              <a:ea typeface="楷体" panose="02010609060101010101" pitchFamily="49" charset="-122"/>
              <a:sym typeface="+mn-ea"/>
            </a:endParaRPr>
          </a:p>
        </p:txBody>
      </p:sp>
      <p:sp>
        <p:nvSpPr>
          <p:cNvPr id="42" name="文本框 41"/>
          <p:cNvSpPr txBox="1"/>
          <p:nvPr>
            <p:custDataLst>
              <p:tags r:id="rId1"/>
            </p:custDataLst>
          </p:nvPr>
        </p:nvSpPr>
        <p:spPr>
          <a:xfrm>
            <a:off x="869315" y="2606675"/>
            <a:ext cx="11322685" cy="3093085"/>
          </a:xfrm>
          <a:prstGeom prst="rect">
            <a:avLst/>
          </a:prstGeom>
          <a:noFill/>
          <a:ln w="12700" cmpd="sng">
            <a:noFill/>
            <a:prstDash val="solid"/>
          </a:ln>
        </p:spPr>
        <p:txBody>
          <a:bodyPr wrap="square">
            <a:spAutoFit/>
          </a:bodyPr>
          <a:p>
            <a:pPr indent="0">
              <a:lnSpc>
                <a:spcPct val="135000"/>
              </a:lnSpc>
              <a:spcBef>
                <a:spcPts val="0"/>
              </a:spcBef>
              <a:spcAft>
                <a:spcPts val="0"/>
              </a:spcAft>
            </a:pPr>
            <a:r>
              <a:rPr lang="zh-CN" sz="3200" b="1">
                <a:solidFill>
                  <a:srgbClr val="FF0000"/>
                </a:solidFill>
                <a:latin typeface="黑体" panose="02010609060101010101" charset="-122"/>
                <a:ea typeface="黑体" panose="02010609060101010101" charset="-122"/>
                <a:cs typeface="黑体" panose="02010609060101010101" charset="-122"/>
                <a:sym typeface="+mn-ea"/>
              </a:rPr>
              <a:t>绯</a:t>
            </a:r>
            <a:r>
              <a:rPr lang="zh-CN" sz="3200" b="1">
                <a:latin typeface="黑体" panose="02010609060101010101" charset="-122"/>
                <a:ea typeface="黑体" panose="02010609060101010101" charset="-122"/>
                <a:cs typeface="黑体" panose="02010609060101010101" charset="-122"/>
                <a:sym typeface="+mn-ea"/>
              </a:rPr>
              <a:t>红（</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解</a:t>
            </a:r>
            <a:r>
              <a:rPr lang="zh-CN" sz="3200" b="1">
                <a:solidFill>
                  <a:srgbClr val="FF0000"/>
                </a:solidFill>
                <a:latin typeface="黑体" panose="02010609060101010101" charset="-122"/>
                <a:ea typeface="黑体" panose="02010609060101010101" charset="-122"/>
                <a:cs typeface="黑体" panose="02010609060101010101" charset="-122"/>
                <a:sym typeface="+mn-ea"/>
              </a:rPr>
              <a:t>剖</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不</a:t>
            </a:r>
            <a:r>
              <a:rPr lang="zh-CN" sz="3200" b="1">
                <a:solidFill>
                  <a:srgbClr val="FF0000"/>
                </a:solidFill>
                <a:latin typeface="黑体" panose="02010609060101010101" charset="-122"/>
                <a:ea typeface="黑体" panose="02010609060101010101" charset="-122"/>
                <a:cs typeface="黑体" panose="02010609060101010101" charset="-122"/>
                <a:sym typeface="+mn-ea"/>
              </a:rPr>
              <a:t>逊</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  </a:t>
            </a:r>
            <a:endParaRPr lang="zh-CN" sz="3200" b="1">
              <a:latin typeface="黑体" panose="02010609060101010101" charset="-122"/>
              <a:ea typeface="黑体" panose="02010609060101010101" charset="-122"/>
              <a:cs typeface="黑体" panose="02010609060101010101" charset="-122"/>
              <a:sym typeface="+mn-ea"/>
            </a:endParaRPr>
          </a:p>
          <a:p>
            <a:pPr indent="0">
              <a:lnSpc>
                <a:spcPct val="135000"/>
              </a:lnSpc>
              <a:spcBef>
                <a:spcPts val="0"/>
              </a:spcBef>
              <a:spcAft>
                <a:spcPts val="0"/>
              </a:spcAft>
            </a:pPr>
            <a:r>
              <a:rPr lang="zh-CN" sz="3200" b="1">
                <a:solidFill>
                  <a:srgbClr val="FF0000"/>
                </a:solidFill>
                <a:latin typeface="黑体" panose="02010609060101010101" charset="-122"/>
                <a:ea typeface="黑体" panose="02010609060101010101" charset="-122"/>
                <a:cs typeface="黑体" panose="02010609060101010101" charset="-122"/>
                <a:sym typeface="+mn-ea"/>
              </a:rPr>
              <a:t>瞥</a:t>
            </a:r>
            <a:r>
              <a:rPr lang="zh-CN" sz="3200" b="1">
                <a:latin typeface="黑体" panose="02010609060101010101" charset="-122"/>
                <a:ea typeface="黑体" panose="02010609060101010101" charset="-122"/>
                <a:cs typeface="黑体" panose="02010609060101010101" charset="-122"/>
                <a:sym typeface="+mn-ea"/>
              </a:rPr>
              <a:t>见（</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en-US" altLang="zh-CN" sz="3200" b="1">
                <a:solidFill>
                  <a:srgbClr val="FF0000"/>
                </a:solidFill>
                <a:latin typeface="黑体" panose="02010609060101010101" charset="-122"/>
                <a:ea typeface="黑体" panose="02010609060101010101" charset="-122"/>
                <a:cs typeface="黑体" panose="02010609060101010101" charset="-122"/>
                <a:sym typeface="+mn-ea"/>
              </a:rPr>
              <a:t>诘</a:t>
            </a:r>
            <a:r>
              <a:rPr lang="en-US" altLang="zh-CN" sz="3200" b="1">
                <a:latin typeface="黑体" panose="02010609060101010101" charset="-122"/>
                <a:ea typeface="黑体" panose="02010609060101010101" charset="-122"/>
                <a:cs typeface="黑体" panose="02010609060101010101" charset="-122"/>
                <a:sym typeface="+mn-ea"/>
              </a:rPr>
              <a:t>责</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深</a:t>
            </a:r>
            <a:r>
              <a:rPr lang="zh-CN" sz="3200" b="1">
                <a:solidFill>
                  <a:srgbClr val="FF0000"/>
                </a:solidFill>
                <a:latin typeface="黑体" panose="02010609060101010101" charset="-122"/>
                <a:ea typeface="黑体" panose="02010609060101010101" charset="-122"/>
                <a:cs typeface="黑体" panose="02010609060101010101" charset="-122"/>
                <a:sym typeface="+mn-ea"/>
              </a:rPr>
              <a:t>恶</a:t>
            </a:r>
            <a:r>
              <a:rPr lang="zh-CN" sz="3200" b="1">
                <a:latin typeface="黑体" panose="02010609060101010101" charset="-122"/>
                <a:ea typeface="黑体" panose="02010609060101010101" charset="-122"/>
                <a:cs typeface="黑体" panose="02010609060101010101" charset="-122"/>
                <a:sym typeface="+mn-ea"/>
              </a:rPr>
              <a:t>痛疾（</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endParaRPr lang="zh-CN" sz="2800" b="1">
              <a:latin typeface="黑体" panose="02010609060101010101" charset="-122"/>
              <a:ea typeface="黑体" panose="02010609060101010101" charset="-122"/>
              <a:cs typeface="黑体" panose="02010609060101010101" charset="-122"/>
              <a:sym typeface="+mn-ea"/>
            </a:endParaRPr>
          </a:p>
          <a:p>
            <a:pPr indent="0">
              <a:lnSpc>
                <a:spcPct val="170000"/>
              </a:lnSpc>
            </a:pPr>
            <a:r>
              <a:rPr lang="zh-CN" sz="3200" b="1">
                <a:solidFill>
                  <a:schemeClr val="tx1"/>
                </a:solidFill>
                <a:latin typeface="黑体" panose="02010609060101010101" charset="-122"/>
                <a:ea typeface="黑体" panose="02010609060101010101" charset="-122"/>
                <a:cs typeface="黑体" panose="02010609060101010101" charset="-122"/>
                <a:sym typeface="+mn-ea"/>
              </a:rPr>
              <a:t>发</a:t>
            </a:r>
            <a:r>
              <a:rPr 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jì</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jī</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黑体" panose="02010609060101010101" charset="-122"/>
                <a:ea typeface="黑体" panose="02010609060101010101" charset="-122"/>
                <a:cs typeface="黑体" panose="02010609060101010101" charset="-122"/>
                <a:sym typeface="+mn-ea"/>
              </a:rPr>
              <a:t>）形</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nì</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）名</a:t>
            </a:r>
            <a:endParaRPr lang="zh-CN" sz="3200" b="1">
              <a:solidFill>
                <a:schemeClr val="tx1"/>
              </a:solidFill>
              <a:latin typeface="黑体" panose="02010609060101010101" charset="-122"/>
              <a:ea typeface="黑体" panose="02010609060101010101" charset="-122"/>
              <a:cs typeface="黑体" panose="02010609060101010101" charset="-122"/>
              <a:sym typeface="+mn-ea"/>
            </a:endParaRPr>
          </a:p>
          <a:p>
            <a:pPr indent="0">
              <a:lnSpc>
                <a:spcPct val="170000"/>
              </a:lnSpc>
            </a:pP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教</a:t>
            </a:r>
            <a:r>
              <a:rPr lang="en-US" alt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huì</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y</a:t>
            </a:r>
            <a:r>
              <a:rPr lang="zh-CN" sz="3200" b="1">
                <a:solidFill>
                  <a:schemeClr val="tx1"/>
                </a:solidFill>
                <a:latin typeface="宋体" panose="02010600030101010101" pitchFamily="2" charset="-122"/>
                <a:ea typeface="宋体" panose="02010600030101010101" pitchFamily="2" charset="-122"/>
                <a:cs typeface="Arial" panose="020B0604020202020204" pitchFamily="34" charset="0"/>
                <a:sym typeface="+mn-ea"/>
              </a:rPr>
              <a:t>ǎ</a:t>
            </a:r>
            <a:r>
              <a:rPr 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o</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zh-CN" sz="3200" b="1">
                <a:solidFill>
                  <a:schemeClr val="tx1"/>
                </a:solidFill>
                <a:latin typeface="黑体" panose="02010609060101010101" charset="-122"/>
                <a:ea typeface="黑体" panose="02010609060101010101" charset="-122"/>
                <a:cs typeface="黑体" panose="02010609060101010101" charset="-122"/>
                <a:sym typeface="+mn-ea"/>
              </a:rPr>
              <a:t>无消息</a:t>
            </a:r>
            <a:r>
              <a:rPr lang="zh-CN" sz="2800" b="1">
                <a:latin typeface="黑体" panose="02010609060101010101" charset="-122"/>
                <a:ea typeface="黑体" panose="02010609060101010101" charset="-122"/>
                <a:cs typeface="黑体" panose="02010609060101010101" charset="-122"/>
                <a:sym typeface="+mn-ea"/>
              </a:rPr>
              <a:t>  </a:t>
            </a:r>
            <a:endParaRPr lang="zh-CN" sz="2800" b="1">
              <a:latin typeface="黑体" panose="02010609060101010101" charset="-122"/>
              <a:ea typeface="黑体" panose="02010609060101010101" charset="-122"/>
              <a:cs typeface="黑体" panose="02010609060101010101" charset="-122"/>
              <a:sym typeface="+mn-ea"/>
            </a:endParaRPr>
          </a:p>
        </p:txBody>
      </p:sp>
      <p:sp>
        <p:nvSpPr>
          <p:cNvPr id="43" name="文本框 42"/>
          <p:cNvSpPr txBox="1"/>
          <p:nvPr>
            <p:custDataLst>
              <p:tags r:id="rId2"/>
            </p:custDataLst>
          </p:nvPr>
        </p:nvSpPr>
        <p:spPr>
          <a:xfrm>
            <a:off x="2402205" y="2606675"/>
            <a:ext cx="8756650" cy="1507490"/>
          </a:xfrm>
          <a:prstGeom prst="rect">
            <a:avLst/>
          </a:prstGeom>
          <a:noFill/>
          <a:ln w="9525">
            <a:noFill/>
          </a:ln>
        </p:spPr>
        <p:txBody>
          <a:bodyPr wrap="square">
            <a:noAutofit/>
          </a:bodyPr>
          <a:p>
            <a:pPr>
              <a:lnSpc>
                <a:spcPct val="135000"/>
              </a:lnSpc>
              <a:spcBef>
                <a:spcPts val="0"/>
              </a:spcBef>
              <a:spcAft>
                <a:spcPts val="0"/>
              </a:spcAft>
              <a:buClrTx/>
              <a:buSzTx/>
              <a:buFontTx/>
            </a:pPr>
            <a:r>
              <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fēi                        pōu                       xùn</a:t>
            </a:r>
            <a:endPar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a:p>
            <a:pPr>
              <a:lnSpc>
                <a:spcPct val="135000"/>
              </a:lnSpc>
              <a:spcBef>
                <a:spcPts val="0"/>
              </a:spcBef>
              <a:spcAft>
                <a:spcPts val="0"/>
              </a:spcAft>
              <a:buClrTx/>
              <a:buSzTx/>
              <a:buFontTx/>
            </a:pPr>
            <a:r>
              <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piē                        jié                                wù</a:t>
            </a:r>
            <a:endPar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44" name="文本框 43"/>
          <p:cNvSpPr txBox="1"/>
          <p:nvPr>
            <p:custDataLst>
              <p:tags r:id="rId3"/>
            </p:custDataLst>
          </p:nvPr>
        </p:nvSpPr>
        <p:spPr>
          <a:xfrm>
            <a:off x="2254885" y="3997960"/>
            <a:ext cx="8756650" cy="1507490"/>
          </a:xfrm>
          <a:prstGeom prst="rect">
            <a:avLst/>
          </a:prstGeom>
          <a:noFill/>
          <a:ln w="9525">
            <a:noFill/>
          </a:ln>
        </p:spPr>
        <p:txBody>
          <a:bodyPr wrap="square">
            <a:noAutofit/>
          </a:bodyPr>
          <a:p>
            <a:pPr>
              <a:lnSpc>
                <a:spcPct val="140000"/>
              </a:lnSpc>
              <a:spcBef>
                <a:spcPts val="0"/>
              </a:spcBef>
              <a:spcAft>
                <a:spcPts val="0"/>
              </a:spcAft>
              <a:buClrTx/>
              <a:buSzTx/>
              <a:buFontTx/>
            </a:pPr>
            <a:r>
              <a:rPr lang="en-US" sz="36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髻                   畸                        匿</a:t>
            </a:r>
            <a:endParaRPr lang="en-US" sz="3600" b="1">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a:p>
            <a:pPr>
              <a:lnSpc>
                <a:spcPct val="140000"/>
              </a:lnSpc>
              <a:spcBef>
                <a:spcPts val="0"/>
              </a:spcBef>
              <a:spcAft>
                <a:spcPts val="0"/>
              </a:spcAft>
              <a:buClrTx/>
              <a:buSzTx/>
              <a:buFontTx/>
            </a:pPr>
            <a:r>
              <a:rPr lang="en-US" sz="36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   诲                    杳</a:t>
            </a:r>
            <a:endParaRPr lang="en-US" sz="3600" b="1">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5" name="文本框 4"/>
          <p:cNvSpPr txBox="1"/>
          <p:nvPr>
            <p:custDataLst>
              <p:tags r:id="rId4"/>
            </p:custDataLst>
          </p:nvPr>
        </p:nvSpPr>
        <p:spPr>
          <a:xfrm>
            <a:off x="1179830" y="955040"/>
            <a:ext cx="6096000" cy="645160"/>
          </a:xfrm>
          <a:prstGeom prst="rect">
            <a:avLst/>
          </a:prstGeom>
          <a:noFill/>
        </p:spPr>
        <p:txBody>
          <a:bodyPr wrap="square" rtlCol="0" anchor="t">
            <a:spAutoFit/>
          </a:bodyPr>
          <a:p>
            <a:r>
              <a:rPr lang="zh-CN" altLang="en-US" sz="3600" b="1" dirty="0" smtClean="0">
                <a:latin typeface="楷体" panose="02010609060101010101" pitchFamily="49" charset="-122"/>
                <a:ea typeface="楷体" panose="02010609060101010101" pitchFamily="49" charset="-122"/>
                <a:sym typeface="+mn-ea"/>
              </a:rPr>
              <a:t>初读课文，</a:t>
            </a:r>
            <a:r>
              <a:rPr lang="zh-CN" altLang="en-US" sz="3600" b="1" dirty="0" smtClean="0">
                <a:solidFill>
                  <a:schemeClr val="tx1"/>
                </a:solidFill>
                <a:latin typeface="楷体" panose="02010609060101010101" pitchFamily="49" charset="-122"/>
                <a:ea typeface="楷体" panose="02010609060101010101" pitchFamily="49" charset="-122"/>
                <a:sym typeface="+mn-ea"/>
              </a:rPr>
              <a:t>字词清单</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to="" calcmode="lin" valueType="num">
                                      <p:cBhvr>
                                        <p:cTn id="7" dur="1" fill="hold"/>
                                        <p:tgtEl>
                                          <p:spTgt spid="4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 to="" calcmode="lin" valueType="num">
                                      <p:cBhvr>
                                        <p:cTn id="12" dur="1" fill="hold"/>
                                        <p:tgtEl>
                                          <p:spTgt spid="4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543" y="6435822"/>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9" name="矩形 18"/>
          <p:cNvSpPr/>
          <p:nvPr/>
        </p:nvSpPr>
        <p:spPr>
          <a:xfrm>
            <a:off x="985520" y="1714500"/>
            <a:ext cx="9849485" cy="681990"/>
          </a:xfrm>
          <a:prstGeom prst="rect">
            <a:avLst/>
          </a:prstGeom>
        </p:spPr>
        <p:txBody>
          <a:bodyPr wrap="square">
            <a:spAutoFit/>
          </a:bodyPr>
          <a:lstStyle/>
          <a:p>
            <a:pPr lvl="0">
              <a:lnSpc>
                <a:spcPct val="120000"/>
              </a:lnSpc>
              <a:spcBef>
                <a:spcPts val="0"/>
              </a:spcBef>
              <a:spcAft>
                <a:spcPts val="0"/>
              </a:spcAft>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32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请</a:t>
            </a:r>
            <a:r>
              <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rPr>
              <a:t>找出文中表明地点转换的语句</a:t>
            </a:r>
            <a:r>
              <a:rPr lang="zh-CN" altLang="en-US" sz="3200" b="1" dirty="0" smtClean="0">
                <a:solidFill>
                  <a:srgbClr val="0070C0"/>
                </a:solidFill>
                <a:latin typeface="Arial" panose="020B0604020202020204" pitchFamily="34" charset="0"/>
                <a:ea typeface="黑体" panose="02010609060101010101" charset="-122"/>
              </a:rPr>
              <a:t>。</a:t>
            </a:r>
            <a:endParaRPr lang="zh-CN" altLang="en-US" sz="3200" dirty="0">
              <a:solidFill>
                <a:srgbClr val="0070C0"/>
              </a:solidFill>
            </a:endParaRPr>
          </a:p>
        </p:txBody>
      </p:sp>
      <p:sp>
        <p:nvSpPr>
          <p:cNvPr id="5" name="文本框 4"/>
          <p:cNvSpPr txBox="1"/>
          <p:nvPr>
            <p:custDataLst>
              <p:tags r:id="rId1"/>
            </p:custDataLst>
          </p:nvPr>
        </p:nvSpPr>
        <p:spPr>
          <a:xfrm>
            <a:off x="1179830" y="955040"/>
            <a:ext cx="6096000" cy="645160"/>
          </a:xfrm>
          <a:prstGeom prst="rect">
            <a:avLst/>
          </a:prstGeom>
          <a:noFill/>
        </p:spPr>
        <p:txBody>
          <a:bodyPr wrap="square" rtlCol="0" anchor="t">
            <a:spAutoFit/>
          </a:bodyPr>
          <a:p>
            <a:r>
              <a:rPr lang="zh-CN" altLang="en-US" sz="3600" b="1" dirty="0" smtClean="0">
                <a:solidFill>
                  <a:schemeClr val="tx1"/>
                </a:solidFill>
                <a:latin typeface="楷体" panose="02010609060101010101" pitchFamily="49" charset="-122"/>
                <a:ea typeface="楷体" panose="02010609060101010101" pitchFamily="49" charset="-122"/>
                <a:sym typeface="+mn-ea"/>
              </a:rPr>
              <a:t>理清事件，感受伟大</a:t>
            </a:r>
            <a:endParaRPr lang="zh-CN" altLang="en-US" sz="3600" b="1" dirty="0" smtClean="0">
              <a:solidFill>
                <a:schemeClr val="tx1"/>
              </a:solidFill>
              <a:latin typeface="楷体" panose="02010609060101010101" pitchFamily="49" charset="-122"/>
              <a:ea typeface="楷体" panose="02010609060101010101" pitchFamily="49" charset="-122"/>
              <a:sym typeface="+mn-ea"/>
            </a:endParaRPr>
          </a:p>
        </p:txBody>
      </p:sp>
      <p:sp>
        <p:nvSpPr>
          <p:cNvPr id="1049335" name="Rectangle 759"/>
          <p:cNvSpPr/>
          <p:nvPr>
            <p:custDataLst>
              <p:tags r:id="rId2"/>
            </p:custDataLst>
          </p:nvPr>
        </p:nvSpPr>
        <p:spPr>
          <a:xfrm>
            <a:off x="1524000" y="2396490"/>
            <a:ext cx="9144000" cy="1628775"/>
          </a:xfrm>
          <a:prstGeom prst="rect">
            <a:avLst/>
          </a:prstGeom>
          <a:noFill/>
          <a:ln w="9525">
            <a:noFill/>
          </a:ln>
        </p:spPr>
        <p:txBody>
          <a:bodyPr lIns="91433" tIns="45717" rIns="91433" bIns="45717" anchor="t" anchorCtr="0">
            <a:spAutoFit/>
          </a:bodyPr>
          <a:p>
            <a:r>
              <a:rPr lang="en-US" altLang="zh-CN" sz="3600" b="1">
                <a:latin typeface="Arial" panose="020B0604020202020204" pitchFamily="34" charset="0"/>
                <a:ea typeface="黑体" panose="02010609060101010101" charset="-122"/>
              </a:rPr>
              <a:t>      </a:t>
            </a:r>
            <a:r>
              <a:rPr lang="zh-CN" altLang="en-US" sz="3200" b="1" dirty="0">
                <a:latin typeface="宋体" panose="02010600030101010101" pitchFamily="2" charset="-122"/>
                <a:ea typeface="宋体" panose="02010600030101010101" pitchFamily="2" charset="-122"/>
              </a:rPr>
              <a:t>“东京也无非是这样”</a:t>
            </a:r>
            <a:r>
              <a:rPr lang="zh-CN" sz="3200" b="1">
                <a:latin typeface="宋体" panose="02010600030101010101" pitchFamily="2" charset="-122"/>
                <a:ea typeface="宋体" panose="02010600030101010101" pitchFamily="2" charset="-122"/>
              </a:rPr>
              <a:t>；</a:t>
            </a:r>
            <a:endParaRPr lang="zh-CN" sz="3200" b="1">
              <a:latin typeface="宋体" panose="02010600030101010101" pitchFamily="2" charset="-122"/>
              <a:ea typeface="宋体" panose="02010600030101010101" pitchFamily="2" charset="-122"/>
            </a:endParaRPr>
          </a:p>
          <a:p>
            <a:r>
              <a:rPr lang="en-US" altLang="zh-CN" sz="3200" b="1">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我就往仙台的医学专门学校去”</a:t>
            </a:r>
            <a:r>
              <a:rPr lang="zh-CN" sz="3200" b="1">
                <a:latin typeface="宋体" panose="02010600030101010101" pitchFamily="2" charset="-122"/>
                <a:ea typeface="宋体" panose="02010600030101010101" pitchFamily="2" charset="-122"/>
              </a:rPr>
              <a:t>；</a:t>
            </a:r>
            <a:r>
              <a:rPr lang="en-US" altLang="zh-CN" sz="3200" b="1">
                <a:latin typeface="宋体" panose="02010600030101010101" pitchFamily="2" charset="-122"/>
                <a:ea typeface="宋体" panose="02010600030101010101" pitchFamily="2" charset="-122"/>
              </a:rPr>
              <a:t>       </a:t>
            </a:r>
            <a:endParaRPr lang="en-US" altLang="zh-CN" sz="3200" b="1">
              <a:latin typeface="宋体" panose="02010600030101010101" pitchFamily="2" charset="-122"/>
              <a:ea typeface="宋体" panose="02010600030101010101" pitchFamily="2" charset="-122"/>
            </a:endParaRPr>
          </a:p>
          <a:p>
            <a:r>
              <a:rPr lang="en-US" altLang="zh-CN" sz="3200" b="1">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我离开仙台之后”。</a:t>
            </a:r>
            <a:endParaRPr lang="zh-CN" altLang="zh-CN" dirty="0">
              <a:latin typeface="Arial" panose="020B0604020202020204" pitchFamily="34" charset="0"/>
              <a:ea typeface="宋体" panose="02010600030101010101" pitchFamily="2" charset="-122"/>
            </a:endParaRPr>
          </a:p>
        </p:txBody>
      </p:sp>
      <p:sp>
        <p:nvSpPr>
          <p:cNvPr id="1049337" name="Rectangle 761"/>
          <p:cNvSpPr/>
          <p:nvPr>
            <p:custDataLst>
              <p:tags r:id="rId3"/>
            </p:custDataLst>
          </p:nvPr>
        </p:nvSpPr>
        <p:spPr>
          <a:xfrm>
            <a:off x="1457008" y="4205288"/>
            <a:ext cx="1439862" cy="828675"/>
          </a:xfrm>
          <a:prstGeom prst="rect">
            <a:avLst/>
          </a:prstGeom>
          <a:noFill/>
          <a:ln w="9525">
            <a:noFill/>
          </a:ln>
        </p:spPr>
        <p:txBody>
          <a:bodyPr lIns="91433" tIns="45717" rIns="91433" bIns="45717" anchor="t" anchorCtr="0">
            <a:spAutoFit/>
          </a:bodyPr>
          <a:p>
            <a:pPr>
              <a:spcBef>
                <a:spcPct val="50000"/>
              </a:spcBef>
            </a:pPr>
            <a:r>
              <a:rPr lang="zh-CN" altLang="en-US" sz="4800" b="1" dirty="0">
                <a:latin typeface="Arial" panose="020B0604020202020204" pitchFamily="34" charset="0"/>
                <a:ea typeface="华文新魏" panose="02010800040101010101" pitchFamily="2" charset="-122"/>
              </a:rPr>
              <a:t>东京</a:t>
            </a:r>
            <a:endParaRPr lang="zh-CN" altLang="zh-CN" dirty="0">
              <a:latin typeface="Arial" panose="020B0604020202020204" pitchFamily="34" charset="0"/>
              <a:ea typeface="宋体" panose="02010600030101010101" pitchFamily="2" charset="-122"/>
            </a:endParaRPr>
          </a:p>
        </p:txBody>
      </p:sp>
      <p:sp>
        <p:nvSpPr>
          <p:cNvPr id="1049339" name="Line 763"/>
          <p:cNvSpPr/>
          <p:nvPr>
            <p:custDataLst>
              <p:tags r:id="rId4"/>
            </p:custDataLst>
          </p:nvPr>
        </p:nvSpPr>
        <p:spPr>
          <a:xfrm>
            <a:off x="2896553" y="4619625"/>
            <a:ext cx="1081087" cy="0"/>
          </a:xfrm>
          <a:prstGeom prst="line">
            <a:avLst/>
          </a:prstGeom>
          <a:ln w="9525" cap="flat" cmpd="sng">
            <a:solidFill>
              <a:srgbClr val="000000"/>
            </a:solidFill>
            <a:prstDash val="solid"/>
            <a:round/>
            <a:headEnd type="none" w="med" len="med"/>
            <a:tailEnd type="triangle" w="med" len="med"/>
          </a:ln>
        </p:spPr>
      </p:sp>
      <p:sp>
        <p:nvSpPr>
          <p:cNvPr id="1049341" name="Rectangle 765"/>
          <p:cNvSpPr/>
          <p:nvPr>
            <p:custDataLst>
              <p:tags r:id="rId5"/>
            </p:custDataLst>
          </p:nvPr>
        </p:nvSpPr>
        <p:spPr>
          <a:xfrm>
            <a:off x="4151948" y="4205288"/>
            <a:ext cx="1728787" cy="828675"/>
          </a:xfrm>
          <a:prstGeom prst="rect">
            <a:avLst/>
          </a:prstGeom>
          <a:noFill/>
          <a:ln w="9525">
            <a:noFill/>
          </a:ln>
        </p:spPr>
        <p:txBody>
          <a:bodyPr lIns="91433" tIns="45717" rIns="91433" bIns="45717" anchor="t" anchorCtr="0">
            <a:spAutoFit/>
          </a:bodyPr>
          <a:p>
            <a:pPr>
              <a:spcBef>
                <a:spcPct val="50000"/>
              </a:spcBef>
            </a:pPr>
            <a:r>
              <a:rPr lang="zh-CN" altLang="en-US" sz="4800" b="1" dirty="0">
                <a:latin typeface="Arial" panose="020B0604020202020204" pitchFamily="34" charset="0"/>
                <a:ea typeface="华文新魏" panose="02010800040101010101" pitchFamily="2" charset="-122"/>
              </a:rPr>
              <a:t>仙台</a:t>
            </a:r>
            <a:endParaRPr lang="zh-CN" altLang="zh-CN" dirty="0">
              <a:latin typeface="Arial" panose="020B0604020202020204" pitchFamily="34" charset="0"/>
              <a:ea typeface="宋体" panose="02010600030101010101" pitchFamily="2" charset="-122"/>
            </a:endParaRPr>
          </a:p>
        </p:txBody>
      </p:sp>
      <p:sp>
        <p:nvSpPr>
          <p:cNvPr id="1049343" name="Line 767"/>
          <p:cNvSpPr/>
          <p:nvPr>
            <p:custDataLst>
              <p:tags r:id="rId6"/>
            </p:custDataLst>
          </p:nvPr>
        </p:nvSpPr>
        <p:spPr>
          <a:xfrm>
            <a:off x="5706110" y="4619625"/>
            <a:ext cx="1008063" cy="0"/>
          </a:xfrm>
          <a:prstGeom prst="line">
            <a:avLst/>
          </a:prstGeom>
          <a:ln w="9525" cap="flat" cmpd="sng">
            <a:solidFill>
              <a:srgbClr val="000000"/>
            </a:solidFill>
            <a:prstDash val="solid"/>
            <a:round/>
            <a:headEnd type="none" w="med" len="med"/>
            <a:tailEnd type="triangle" w="med" len="med"/>
          </a:ln>
        </p:spPr>
      </p:sp>
      <p:sp>
        <p:nvSpPr>
          <p:cNvPr id="1049345" name="Rectangle 769"/>
          <p:cNvSpPr/>
          <p:nvPr>
            <p:custDataLst>
              <p:tags r:id="rId7"/>
            </p:custDataLst>
          </p:nvPr>
        </p:nvSpPr>
        <p:spPr>
          <a:xfrm>
            <a:off x="7062470" y="4205288"/>
            <a:ext cx="1512888" cy="828675"/>
          </a:xfrm>
          <a:prstGeom prst="rect">
            <a:avLst/>
          </a:prstGeom>
          <a:noFill/>
          <a:ln w="9525">
            <a:noFill/>
          </a:ln>
        </p:spPr>
        <p:txBody>
          <a:bodyPr lIns="91433" tIns="45717" rIns="91433" bIns="45717" anchor="t" anchorCtr="0">
            <a:spAutoFit/>
          </a:bodyPr>
          <a:p>
            <a:pPr>
              <a:spcBef>
                <a:spcPct val="50000"/>
              </a:spcBef>
            </a:pPr>
            <a:r>
              <a:rPr lang="zh-CN" altLang="en-US" sz="4800" b="1" dirty="0">
                <a:latin typeface="Arial" panose="020B0604020202020204" pitchFamily="34" charset="0"/>
                <a:ea typeface="华文新魏" panose="02010800040101010101" pitchFamily="2" charset="-122"/>
              </a:rPr>
              <a:t>北京</a:t>
            </a:r>
            <a:endParaRPr lang="zh-CN" altLang="zh-CN" dirty="0">
              <a:latin typeface="Arial" panose="020B0604020202020204" pitchFamily="34" charset="0"/>
              <a:ea typeface="宋体" panose="02010600030101010101" pitchFamily="2" charset="-122"/>
            </a:endParaRPr>
          </a:p>
        </p:txBody>
      </p:sp>
      <p:sp>
        <p:nvSpPr>
          <p:cNvPr id="1049347" name="Line 771"/>
          <p:cNvSpPr/>
          <p:nvPr>
            <p:custDataLst>
              <p:tags r:id="rId8"/>
            </p:custDataLst>
          </p:nvPr>
        </p:nvSpPr>
        <p:spPr>
          <a:xfrm flipH="1">
            <a:off x="3606165" y="4821555"/>
            <a:ext cx="1080770" cy="534035"/>
          </a:xfrm>
          <a:prstGeom prst="line">
            <a:avLst/>
          </a:prstGeom>
          <a:ln w="9525" cap="flat" cmpd="sng">
            <a:solidFill>
              <a:srgbClr val="000000"/>
            </a:solidFill>
            <a:prstDash val="solid"/>
            <a:round/>
            <a:headEnd type="none" w="med" len="med"/>
            <a:tailEnd type="triangle" w="med" len="med"/>
          </a:ln>
        </p:spPr>
      </p:sp>
      <p:sp>
        <p:nvSpPr>
          <p:cNvPr id="1049353" name="Rectangle 777"/>
          <p:cNvSpPr/>
          <p:nvPr>
            <p:custDataLst>
              <p:tags r:id="rId9"/>
            </p:custDataLst>
          </p:nvPr>
        </p:nvSpPr>
        <p:spPr>
          <a:xfrm>
            <a:off x="2537460" y="5219065"/>
            <a:ext cx="1439863" cy="767080"/>
          </a:xfrm>
          <a:prstGeom prst="rect">
            <a:avLst/>
          </a:prstGeom>
          <a:noFill/>
          <a:ln w="9525">
            <a:noFill/>
          </a:ln>
        </p:spPr>
        <p:txBody>
          <a:bodyPr lIns="91433" tIns="45717" rIns="91433" bIns="45717" anchor="t" anchorCtr="0">
            <a:spAutoFit/>
          </a:bodyPr>
          <a:p>
            <a:pPr>
              <a:spcBef>
                <a:spcPct val="50000"/>
              </a:spcBef>
            </a:pPr>
            <a:r>
              <a:rPr lang="zh-CN" altLang="en-US" sz="4400" dirty="0">
                <a:latin typeface="Arial" panose="020B0604020202020204" pitchFamily="34" charset="0"/>
                <a:ea typeface="黑体" panose="02010609060101010101" charset="-122"/>
              </a:rPr>
              <a:t>相识</a:t>
            </a:r>
            <a:endParaRPr lang="zh-CN" altLang="zh-CN" dirty="0">
              <a:latin typeface="Arial" panose="020B0604020202020204" pitchFamily="34" charset="0"/>
              <a:ea typeface="宋体" panose="02010600030101010101" pitchFamily="2" charset="-122"/>
            </a:endParaRPr>
          </a:p>
        </p:txBody>
      </p:sp>
      <p:sp>
        <p:nvSpPr>
          <p:cNvPr id="1049349" name="Line 773"/>
          <p:cNvSpPr/>
          <p:nvPr>
            <p:custDataLst>
              <p:tags r:id="rId10"/>
            </p:custDataLst>
          </p:nvPr>
        </p:nvSpPr>
        <p:spPr>
          <a:xfrm>
            <a:off x="4851718" y="4928235"/>
            <a:ext cx="0" cy="703263"/>
          </a:xfrm>
          <a:prstGeom prst="line">
            <a:avLst/>
          </a:prstGeom>
          <a:ln w="9525" cap="flat" cmpd="sng">
            <a:solidFill>
              <a:srgbClr val="000000"/>
            </a:solidFill>
            <a:prstDash val="solid"/>
            <a:round/>
            <a:headEnd type="none" w="med" len="med"/>
            <a:tailEnd type="triangle" w="med" len="med"/>
          </a:ln>
        </p:spPr>
      </p:sp>
      <p:sp>
        <p:nvSpPr>
          <p:cNvPr id="1049355" name="Rectangle 779"/>
          <p:cNvSpPr/>
          <p:nvPr>
            <p:custDataLst>
              <p:tags r:id="rId11"/>
            </p:custDataLst>
          </p:nvPr>
        </p:nvSpPr>
        <p:spPr>
          <a:xfrm>
            <a:off x="4266248" y="5668328"/>
            <a:ext cx="1439862" cy="767080"/>
          </a:xfrm>
          <a:prstGeom prst="rect">
            <a:avLst/>
          </a:prstGeom>
          <a:noFill/>
          <a:ln w="9525">
            <a:noFill/>
          </a:ln>
        </p:spPr>
        <p:txBody>
          <a:bodyPr lIns="91433" tIns="45717" rIns="91433" bIns="45717" anchor="t" anchorCtr="0">
            <a:spAutoFit/>
          </a:bodyPr>
          <a:p>
            <a:pPr>
              <a:spcBef>
                <a:spcPct val="50000"/>
              </a:spcBef>
            </a:pPr>
            <a:r>
              <a:rPr lang="zh-CN" altLang="en-US" sz="4400" dirty="0">
                <a:latin typeface="Arial" panose="020B0604020202020204" pitchFamily="34" charset="0"/>
                <a:ea typeface="黑体" panose="02010609060101010101" charset="-122"/>
              </a:rPr>
              <a:t>相处</a:t>
            </a:r>
            <a:endParaRPr lang="zh-CN" altLang="zh-CN" dirty="0">
              <a:latin typeface="Arial" panose="020B0604020202020204" pitchFamily="34" charset="0"/>
              <a:ea typeface="宋体" panose="02010600030101010101" pitchFamily="2" charset="-122"/>
            </a:endParaRPr>
          </a:p>
        </p:txBody>
      </p:sp>
      <p:sp>
        <p:nvSpPr>
          <p:cNvPr id="1049351" name="Line 775"/>
          <p:cNvSpPr/>
          <p:nvPr>
            <p:custDataLst>
              <p:tags r:id="rId12"/>
            </p:custDataLst>
          </p:nvPr>
        </p:nvSpPr>
        <p:spPr>
          <a:xfrm>
            <a:off x="5396230" y="4928235"/>
            <a:ext cx="792163" cy="485775"/>
          </a:xfrm>
          <a:prstGeom prst="line">
            <a:avLst/>
          </a:prstGeom>
          <a:ln w="9525" cap="flat" cmpd="sng">
            <a:solidFill>
              <a:srgbClr val="000000"/>
            </a:solidFill>
            <a:prstDash val="solid"/>
            <a:round/>
            <a:headEnd type="none" w="med" len="med"/>
            <a:tailEnd type="triangle" w="med" len="med"/>
          </a:ln>
        </p:spPr>
      </p:sp>
      <p:sp>
        <p:nvSpPr>
          <p:cNvPr id="1049357" name="Rectangle 781"/>
          <p:cNvSpPr/>
          <p:nvPr>
            <p:custDataLst>
              <p:tags r:id="rId13"/>
            </p:custDataLst>
          </p:nvPr>
        </p:nvSpPr>
        <p:spPr>
          <a:xfrm>
            <a:off x="5994718" y="5414010"/>
            <a:ext cx="1439862" cy="767080"/>
          </a:xfrm>
          <a:prstGeom prst="rect">
            <a:avLst/>
          </a:prstGeom>
          <a:noFill/>
          <a:ln w="9525">
            <a:noFill/>
          </a:ln>
        </p:spPr>
        <p:txBody>
          <a:bodyPr lIns="91433" tIns="45717" rIns="91433" bIns="45717" anchor="t" anchorCtr="0">
            <a:spAutoFit/>
          </a:bodyPr>
          <a:p>
            <a:pPr>
              <a:spcBef>
                <a:spcPct val="50000"/>
              </a:spcBef>
            </a:pPr>
            <a:r>
              <a:rPr lang="zh-CN" altLang="en-US" sz="4400" dirty="0">
                <a:latin typeface="Arial" panose="020B0604020202020204" pitchFamily="34" charset="0"/>
                <a:ea typeface="黑体" panose="02010609060101010101" charset="-122"/>
              </a:rPr>
              <a:t>离别</a:t>
            </a:r>
            <a:endParaRPr lang="zh-CN" altLang="zh-CN"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1049335"/>
                                        </p:tgtEl>
                                        <p:attrNameLst>
                                          <p:attrName>style.visibility</p:attrName>
                                        </p:attrNameLst>
                                      </p:cBhvr>
                                      <p:to>
                                        <p:strVal val="visible"/>
                                      </p:to>
                                    </p:set>
                                    <p:anim calcmode="lin" valueType="num">
                                      <p:cBhvr>
                                        <p:cTn id="7" dur="500" fill="hold"/>
                                        <p:tgtEl>
                                          <p:spTgt spid="1049335"/>
                                        </p:tgtEl>
                                        <p:attrNameLst>
                                          <p:attrName>ppt_x</p:attrName>
                                        </p:attrNameLst>
                                      </p:cBhvr>
                                      <p:tavLst>
                                        <p:tav tm="50000">
                                          <p:val>
                                            <p:strVal val="#ppt_x"/>
                                          </p:val>
                                        </p:tav>
                                        <p:tav tm="100000">
                                          <p:val>
                                            <p:strVal val="#ppt_x+.1"/>
                                          </p:val>
                                        </p:tav>
                                        <p:tav tm="100000">
                                          <p:val>
                                            <p:strVal val="#ppt_x"/>
                                          </p:val>
                                        </p:tav>
                                      </p:tavLst>
                                    </p:anim>
                                    <p:anim calcmode="lin" valueType="num">
                                      <p:cBhvr>
                                        <p:cTn id="8" dur="500" fill="hold"/>
                                        <p:tgtEl>
                                          <p:spTgt spid="1049335"/>
                                        </p:tgtEl>
                                        <p:attrNameLst>
                                          <p:attrName>ppt_y</p:attrName>
                                        </p:attrNameLst>
                                      </p:cBhvr>
                                      <p:tavLst>
                                        <p:tav tm="100000">
                                          <p:val>
                                            <p:strVal val="#ppt_y"/>
                                          </p:val>
                                        </p:tav>
                                        <p:tav tm="100000">
                                          <p:val>
                                            <p:strVal val="#ppt_y"/>
                                          </p:val>
                                        </p:tav>
                                      </p:tavLst>
                                    </p:anim>
                                    <p:anim calcmode="lin" valueType="num">
                                      <p:cBhvr>
                                        <p:cTn id="9" dur="500" fill="hold"/>
                                        <p:tgtEl>
                                          <p:spTgt spid="1049335"/>
                                        </p:tgtEl>
                                        <p:attrNameLst>
                                          <p:attrName>ppt_h</p:attrName>
                                        </p:attrNameLst>
                                      </p:cBhvr>
                                      <p:tavLst>
                                        <p:tav tm="50000">
                                          <p:val>
                                            <p:strVal val="#ppt_h/10"/>
                                          </p:val>
                                        </p:tav>
                                        <p:tav tm="100000">
                                          <p:val>
                                            <p:strVal val="#ppt_h+.01"/>
                                          </p:val>
                                        </p:tav>
                                        <p:tav tm="100000">
                                          <p:val>
                                            <p:strVal val="#ppt_h"/>
                                          </p:val>
                                        </p:tav>
                                      </p:tavLst>
                                    </p:anim>
                                    <p:anim calcmode="lin" valueType="num">
                                      <p:cBhvr>
                                        <p:cTn id="10" dur="500" fill="hold"/>
                                        <p:tgtEl>
                                          <p:spTgt spid="1049335"/>
                                        </p:tgtEl>
                                        <p:attrNameLst>
                                          <p:attrName>ppt_w</p:attrName>
                                        </p:attrNameLst>
                                      </p:cBhvr>
                                      <p:tavLst>
                                        <p:tav tm="50000">
                                          <p:val>
                                            <p:strVal val="#ppt_w/10"/>
                                          </p:val>
                                        </p:tav>
                                        <p:tav tm="100000">
                                          <p:val>
                                            <p:strVal val="#ppt_w+.01"/>
                                          </p:val>
                                        </p:tav>
                                        <p:tav tm="100000">
                                          <p:val>
                                            <p:strVal val="#ppt_w"/>
                                          </p:val>
                                        </p:tav>
                                      </p:tavLst>
                                    </p:anim>
                                    <p:animEffect transition="in" filter="fade">
                                      <p:cBhvr>
                                        <p:cTn id="11" dur="500" tmFilter="0,0; .5, 1; 1, 1"/>
                                        <p:tgtEl>
                                          <p:spTgt spid="104933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049337"/>
                                        </p:tgtEl>
                                        <p:attrNameLst>
                                          <p:attrName>style.visibility</p:attrName>
                                        </p:attrNameLst>
                                      </p:cBhvr>
                                      <p:to>
                                        <p:strVal val="visible"/>
                                      </p:to>
                                    </p:set>
                                    <p:anim calcmode="lin" valueType="num">
                                      <p:cBhvr>
                                        <p:cTn id="16" dur="500" fill="hold"/>
                                        <p:tgtEl>
                                          <p:spTgt spid="1049337"/>
                                        </p:tgtEl>
                                        <p:attrNameLst>
                                          <p:attrName>ppt_x</p:attrName>
                                        </p:attrNameLst>
                                      </p:cBhvr>
                                      <p:tavLst>
                                        <p:tav tm="100000">
                                          <p:val>
                                            <p:strVal val="0-#ppt_w/2"/>
                                          </p:val>
                                        </p:tav>
                                        <p:tav tm="100000">
                                          <p:val>
                                            <p:strVal val="#ppt_x"/>
                                          </p:val>
                                        </p:tav>
                                      </p:tavLst>
                                    </p:anim>
                                    <p:anim calcmode="lin" valueType="num">
                                      <p:cBhvr>
                                        <p:cTn id="17" dur="500" fill="hold"/>
                                        <p:tgtEl>
                                          <p:spTgt spid="1049337"/>
                                        </p:tgtEl>
                                        <p:attrNameLst>
                                          <p:attrName>ppt_y</p:attrName>
                                        </p:attrNameLst>
                                      </p:cBhvr>
                                      <p:tavLst>
                                        <p:tav tm="10000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49339"/>
                                        </p:tgtEl>
                                        <p:attrNameLst>
                                          <p:attrName>style.visibility</p:attrName>
                                        </p:attrNameLst>
                                      </p:cBhvr>
                                      <p:to>
                                        <p:strVal val="visible"/>
                                      </p:to>
                                    </p:set>
                                    <p:animEffect transition="in" filter="blinds(horizontal)">
                                      <p:cBhvr>
                                        <p:cTn id="22" dur="500"/>
                                        <p:tgtEl>
                                          <p:spTgt spid="104933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49341"/>
                                        </p:tgtEl>
                                        <p:attrNameLst>
                                          <p:attrName>style.visibility</p:attrName>
                                        </p:attrNameLst>
                                      </p:cBhvr>
                                      <p:to>
                                        <p:strVal val="visible"/>
                                      </p:to>
                                    </p:set>
                                    <p:anim calcmode="lin" valueType="num">
                                      <p:cBhvr>
                                        <p:cTn id="27" dur="500" fill="hold"/>
                                        <p:tgtEl>
                                          <p:spTgt spid="1049341"/>
                                        </p:tgtEl>
                                        <p:attrNameLst>
                                          <p:attrName>ppt_x</p:attrName>
                                        </p:attrNameLst>
                                      </p:cBhvr>
                                      <p:tavLst>
                                        <p:tav tm="100000">
                                          <p:val>
                                            <p:strVal val="#ppt_x"/>
                                          </p:val>
                                        </p:tav>
                                        <p:tav tm="100000">
                                          <p:val>
                                            <p:strVal val="#ppt_x"/>
                                          </p:val>
                                        </p:tav>
                                      </p:tavLst>
                                    </p:anim>
                                    <p:anim calcmode="lin" valueType="num">
                                      <p:cBhvr>
                                        <p:cTn id="28" dur="500" fill="hold"/>
                                        <p:tgtEl>
                                          <p:spTgt spid="1049341"/>
                                        </p:tgtEl>
                                        <p:attrNameLst>
                                          <p:attrName>ppt_y</p:attrName>
                                        </p:attrNameLst>
                                      </p:cBhvr>
                                      <p:tavLst>
                                        <p:tav tm="10000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049343"/>
                                        </p:tgtEl>
                                        <p:attrNameLst>
                                          <p:attrName>style.visibility</p:attrName>
                                        </p:attrNameLst>
                                      </p:cBhvr>
                                      <p:to>
                                        <p:strVal val="visible"/>
                                      </p:to>
                                    </p:set>
                                    <p:animEffect transition="in" filter="blinds(horizontal)">
                                      <p:cBhvr>
                                        <p:cTn id="33" dur="500"/>
                                        <p:tgtEl>
                                          <p:spTgt spid="104934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1049345"/>
                                        </p:tgtEl>
                                        <p:attrNameLst>
                                          <p:attrName>style.visibility</p:attrName>
                                        </p:attrNameLst>
                                      </p:cBhvr>
                                      <p:to>
                                        <p:strVal val="visible"/>
                                      </p:to>
                                    </p:set>
                                    <p:anim calcmode="lin" valueType="num">
                                      <p:cBhvr>
                                        <p:cTn id="38" dur="500" fill="hold"/>
                                        <p:tgtEl>
                                          <p:spTgt spid="1049345"/>
                                        </p:tgtEl>
                                        <p:attrNameLst>
                                          <p:attrName>ppt_x</p:attrName>
                                        </p:attrNameLst>
                                      </p:cBhvr>
                                      <p:tavLst>
                                        <p:tav tm="100000">
                                          <p:val>
                                            <p:strVal val="1+#ppt_w/2"/>
                                          </p:val>
                                        </p:tav>
                                        <p:tav tm="100000">
                                          <p:val>
                                            <p:strVal val="#ppt_x"/>
                                          </p:val>
                                        </p:tav>
                                      </p:tavLst>
                                    </p:anim>
                                    <p:anim calcmode="lin" valueType="num">
                                      <p:cBhvr>
                                        <p:cTn id="39" dur="500" fill="hold"/>
                                        <p:tgtEl>
                                          <p:spTgt spid="1049345"/>
                                        </p:tgtEl>
                                        <p:attrNameLst>
                                          <p:attrName>ppt_y</p:attrName>
                                        </p:attrNameLst>
                                      </p:cBhvr>
                                      <p:tavLst>
                                        <p:tav tm="10000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049347"/>
                                        </p:tgtEl>
                                        <p:attrNameLst>
                                          <p:attrName>style.visibility</p:attrName>
                                        </p:attrNameLst>
                                      </p:cBhvr>
                                      <p:to>
                                        <p:strVal val="visible"/>
                                      </p:to>
                                    </p:set>
                                    <p:animEffect transition="in" filter="blinds(horizontal)">
                                      <p:cBhvr>
                                        <p:cTn id="44" dur="500"/>
                                        <p:tgtEl>
                                          <p:spTgt spid="1049347"/>
                                        </p:tgtEl>
                                      </p:cBhvr>
                                    </p:animEffect>
                                  </p:childTnLst>
                                </p:cTn>
                              </p:par>
                              <p:par>
                                <p:cTn id="45" presetID="2" presetClass="entr" presetSubtype="4" fill="hold" nodeType="withEffect">
                                  <p:stCondLst>
                                    <p:cond delay="0"/>
                                  </p:stCondLst>
                                  <p:childTnLst>
                                    <p:set>
                                      <p:cBhvr>
                                        <p:cTn id="46" dur="1" fill="hold">
                                          <p:stCondLst>
                                            <p:cond delay="0"/>
                                          </p:stCondLst>
                                        </p:cTn>
                                        <p:tgtEl>
                                          <p:spTgt spid="1049353"/>
                                        </p:tgtEl>
                                        <p:attrNameLst>
                                          <p:attrName>style.visibility</p:attrName>
                                        </p:attrNameLst>
                                      </p:cBhvr>
                                      <p:to>
                                        <p:strVal val="visible"/>
                                      </p:to>
                                    </p:set>
                                    <p:anim calcmode="lin" valueType="num">
                                      <p:cBhvr>
                                        <p:cTn id="47" dur="500" fill="hold"/>
                                        <p:tgtEl>
                                          <p:spTgt spid="1049353"/>
                                        </p:tgtEl>
                                        <p:attrNameLst>
                                          <p:attrName>ppt_x</p:attrName>
                                        </p:attrNameLst>
                                      </p:cBhvr>
                                      <p:tavLst>
                                        <p:tav tm="100000">
                                          <p:val>
                                            <p:strVal val="#ppt_x"/>
                                          </p:val>
                                        </p:tav>
                                        <p:tav tm="100000">
                                          <p:val>
                                            <p:strVal val="#ppt_x"/>
                                          </p:val>
                                        </p:tav>
                                      </p:tavLst>
                                    </p:anim>
                                    <p:anim calcmode="lin" valueType="num">
                                      <p:cBhvr>
                                        <p:cTn id="48" dur="500" fill="hold"/>
                                        <p:tgtEl>
                                          <p:spTgt spid="1049353"/>
                                        </p:tgtEl>
                                        <p:attrNameLst>
                                          <p:attrName>ppt_y</p:attrName>
                                        </p:attrNameLst>
                                      </p:cBhvr>
                                      <p:tavLst>
                                        <p:tav tm="10000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049349"/>
                                        </p:tgtEl>
                                        <p:attrNameLst>
                                          <p:attrName>style.visibility</p:attrName>
                                        </p:attrNameLst>
                                      </p:cBhvr>
                                      <p:to>
                                        <p:strVal val="visible"/>
                                      </p:to>
                                    </p:set>
                                    <p:animEffect transition="in" filter="blinds(horizontal)">
                                      <p:cBhvr>
                                        <p:cTn id="53" dur="500"/>
                                        <p:tgtEl>
                                          <p:spTgt spid="1049349"/>
                                        </p:tgtEl>
                                      </p:cBhvr>
                                    </p:animEffect>
                                  </p:childTnLst>
                                </p:cTn>
                              </p:par>
                              <p:par>
                                <p:cTn id="54" presetID="2" presetClass="entr" presetSubtype="4" fill="hold" nodeType="withEffect">
                                  <p:stCondLst>
                                    <p:cond delay="0"/>
                                  </p:stCondLst>
                                  <p:childTnLst>
                                    <p:set>
                                      <p:cBhvr>
                                        <p:cTn id="55" dur="1" fill="hold">
                                          <p:stCondLst>
                                            <p:cond delay="0"/>
                                          </p:stCondLst>
                                        </p:cTn>
                                        <p:tgtEl>
                                          <p:spTgt spid="1049355"/>
                                        </p:tgtEl>
                                        <p:attrNameLst>
                                          <p:attrName>style.visibility</p:attrName>
                                        </p:attrNameLst>
                                      </p:cBhvr>
                                      <p:to>
                                        <p:strVal val="visible"/>
                                      </p:to>
                                    </p:set>
                                    <p:anim calcmode="lin" valueType="num">
                                      <p:cBhvr>
                                        <p:cTn id="56" dur="500" fill="hold"/>
                                        <p:tgtEl>
                                          <p:spTgt spid="1049355"/>
                                        </p:tgtEl>
                                        <p:attrNameLst>
                                          <p:attrName>ppt_x</p:attrName>
                                        </p:attrNameLst>
                                      </p:cBhvr>
                                      <p:tavLst>
                                        <p:tav tm="100000">
                                          <p:val>
                                            <p:strVal val="#ppt_x"/>
                                          </p:val>
                                        </p:tav>
                                        <p:tav tm="100000">
                                          <p:val>
                                            <p:strVal val="#ppt_x"/>
                                          </p:val>
                                        </p:tav>
                                      </p:tavLst>
                                    </p:anim>
                                    <p:anim calcmode="lin" valueType="num">
                                      <p:cBhvr>
                                        <p:cTn id="57" dur="500" fill="hold"/>
                                        <p:tgtEl>
                                          <p:spTgt spid="1049355"/>
                                        </p:tgtEl>
                                        <p:attrNameLst>
                                          <p:attrName>ppt_y</p:attrName>
                                        </p:attrNameLst>
                                      </p:cBhvr>
                                      <p:tavLst>
                                        <p:tav tm="10000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049351"/>
                                        </p:tgtEl>
                                        <p:attrNameLst>
                                          <p:attrName>style.visibility</p:attrName>
                                        </p:attrNameLst>
                                      </p:cBhvr>
                                      <p:to>
                                        <p:strVal val="visible"/>
                                      </p:to>
                                    </p:set>
                                    <p:animEffect transition="in" filter="blinds(horizontal)">
                                      <p:cBhvr>
                                        <p:cTn id="62" dur="500"/>
                                        <p:tgtEl>
                                          <p:spTgt spid="1049351"/>
                                        </p:tgtEl>
                                      </p:cBhvr>
                                    </p:animEffect>
                                  </p:childTnLst>
                                </p:cTn>
                              </p:par>
                              <p:par>
                                <p:cTn id="63" presetID="2" presetClass="entr" presetSubtype="4" fill="hold" nodeType="withEffect">
                                  <p:stCondLst>
                                    <p:cond delay="0"/>
                                  </p:stCondLst>
                                  <p:childTnLst>
                                    <p:set>
                                      <p:cBhvr>
                                        <p:cTn id="64" dur="1" fill="hold">
                                          <p:stCondLst>
                                            <p:cond delay="0"/>
                                          </p:stCondLst>
                                        </p:cTn>
                                        <p:tgtEl>
                                          <p:spTgt spid="1049357"/>
                                        </p:tgtEl>
                                        <p:attrNameLst>
                                          <p:attrName>style.visibility</p:attrName>
                                        </p:attrNameLst>
                                      </p:cBhvr>
                                      <p:to>
                                        <p:strVal val="visible"/>
                                      </p:to>
                                    </p:set>
                                    <p:anim calcmode="lin" valueType="num">
                                      <p:cBhvr>
                                        <p:cTn id="65" dur="500" fill="hold"/>
                                        <p:tgtEl>
                                          <p:spTgt spid="1049357"/>
                                        </p:tgtEl>
                                        <p:attrNameLst>
                                          <p:attrName>ppt_x</p:attrName>
                                        </p:attrNameLst>
                                      </p:cBhvr>
                                      <p:tavLst>
                                        <p:tav tm="100000">
                                          <p:val>
                                            <p:strVal val="#ppt_x"/>
                                          </p:val>
                                        </p:tav>
                                        <p:tav tm="100000">
                                          <p:val>
                                            <p:strVal val="#ppt_x"/>
                                          </p:val>
                                        </p:tav>
                                      </p:tavLst>
                                    </p:anim>
                                    <p:anim calcmode="lin" valueType="num">
                                      <p:cBhvr>
                                        <p:cTn id="66" dur="500" fill="hold"/>
                                        <p:tgtEl>
                                          <p:spTgt spid="1049357"/>
                                        </p:tgtEl>
                                        <p:attrNameLst>
                                          <p:attrName>ppt_y</p:attrName>
                                        </p:attrNameLst>
                                      </p:cBhvr>
                                      <p:tavLst>
                                        <p:tav tm="10000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20040" y="200660"/>
            <a:ext cx="11650345" cy="601345"/>
          </a:xfrm>
          <a:prstGeom prst="rect">
            <a:avLst/>
          </a:prstGeom>
          <a:noFill/>
          <a:ln w="12700" cmpd="sng">
            <a:noFill/>
            <a:prstDash val="solid"/>
          </a:ln>
          <a:extLst>
            <a:ext uri="{909E8E84-426E-40DD-AFC4-6F175D3DCCD1}">
              <a14:hiddenFill xmlns:a14="http://schemas.microsoft.com/office/drawing/2010/main">
                <a:solidFill>
                  <a:schemeClr val="accent6">
                    <a:lumMod val="20000"/>
                    <a:lumOff val="80000"/>
                  </a:schemeClr>
                </a:solidFill>
              </a14:hiddenFill>
            </a:ext>
          </a:extLst>
        </p:spPr>
        <p:txBody>
          <a:bodyPr wrap="square">
            <a:noAutofit/>
          </a:bodyPr>
          <a:lstStyle/>
          <a:p>
            <a:pPr indent="0">
              <a:lnSpc>
                <a:spcPct val="110000"/>
              </a:lnSpc>
            </a:pPr>
            <a:r>
              <a:rPr lang="en-US" altLang="zh-CN" sz="3200" b="1">
                <a:latin typeface="楷体" panose="02010609060101010101" pitchFamily="49" charset="-122"/>
                <a:ea typeface="楷体" panose="02010609060101010101" pitchFamily="49" charset="-122"/>
                <a:cs typeface="楷体" panose="02010609060101010101" pitchFamily="49" charset="-122"/>
                <a:sym typeface="+mn-ea"/>
              </a:rPr>
              <a:t>2.</a:t>
            </a:r>
            <a:r>
              <a:rPr lang="zh-CN" sz="3200" b="1">
                <a:latin typeface="宋体" panose="02010600030101010101" pitchFamily="2" charset="-122"/>
                <a:ea typeface="宋体" panose="02010600030101010101" pitchFamily="2" charset="-122"/>
                <a:cs typeface="楷体" panose="02010609060101010101" pitchFamily="49" charset="-122"/>
                <a:sym typeface="+mn-ea"/>
              </a:rPr>
              <a:t>精读课文</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宋体" panose="02010600030101010101" pitchFamily="2" charset="-122"/>
                <a:ea typeface="宋体" panose="02010600030101010101" pitchFamily="2" charset="-122"/>
                <a:cs typeface="楷体" panose="02010609060101010101" pitchFamily="49" charset="-122"/>
                <a:sym typeface="+mn-ea"/>
              </a:rPr>
              <a:t>梳理课文脉络</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宋体" panose="02010600030101010101" pitchFamily="2" charset="-122"/>
                <a:ea typeface="宋体" panose="02010600030101010101" pitchFamily="2" charset="-122"/>
                <a:cs typeface="楷体" panose="02010609060101010101" pitchFamily="49" charset="-122"/>
                <a:sym typeface="+mn-ea"/>
              </a:rPr>
              <a:t>把握叙事线索</a:t>
            </a:r>
            <a:r>
              <a:rPr lang="en-US" altLang="zh-CN" sz="3200">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明线</a:t>
            </a:r>
            <a:r>
              <a:rPr lang="en-US" altLang="zh-CN" sz="3200">
                <a:effectLst/>
                <a:latin typeface="方正楷体_GBK" charset="0"/>
                <a:ea typeface="微软雅黑" panose="020B0503020204020204" charset="-122"/>
                <a:sym typeface="微软雅黑" panose="020B0503020204020204" charset="-122"/>
              </a:rPr>
              <a:t>)</a:t>
            </a:r>
            <a:r>
              <a:rPr lang="zh-CN" sz="3200" b="1">
                <a:latin typeface="宋体" panose="02010600030101010101" pitchFamily="2" charset="-122"/>
                <a:ea typeface="宋体" panose="02010600030101010101" pitchFamily="2" charset="-122"/>
                <a:cs typeface="楷体" panose="02010609060101010101" pitchFamily="49" charset="-122"/>
                <a:sym typeface="+mn-ea"/>
              </a:rPr>
              <a:t>和情感线索</a:t>
            </a:r>
            <a:r>
              <a:rPr lang="en-US" altLang="zh-CN" sz="3200">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暗线</a:t>
            </a:r>
            <a:r>
              <a:rPr lang="en-US" altLang="zh-CN" sz="3200">
                <a:effectLst/>
                <a:latin typeface="方正楷体_GBK" charset="0"/>
                <a:ea typeface="微软雅黑" panose="020B0503020204020204" charset="-122"/>
                <a:sym typeface="微软雅黑" panose="020B0503020204020204" charset="-122"/>
              </a:rPr>
              <a:t>)</a:t>
            </a:r>
            <a:r>
              <a:rPr lang="zh-CN" sz="3200" b="1">
                <a:latin typeface="宋体" panose="02010600030101010101" pitchFamily="2" charset="-122"/>
                <a:ea typeface="宋体" panose="02010600030101010101" pitchFamily="2" charset="-122"/>
                <a:cs typeface="楷体" panose="02010609060101010101" pitchFamily="49" charset="-122"/>
                <a:sym typeface="+mn-ea"/>
              </a:rPr>
              <a:t>。</a:t>
            </a:r>
            <a:endParaRPr lang="zh-CN" sz="3200" b="1">
              <a:latin typeface="宋体" panose="02010600030101010101" pitchFamily="2" charset="-122"/>
              <a:ea typeface="宋体" panose="02010600030101010101" pitchFamily="2" charset="-122"/>
              <a:cs typeface="楷体" panose="02010609060101010101" pitchFamily="49" charset="-122"/>
              <a:sym typeface="+mn-ea"/>
            </a:endParaRPr>
          </a:p>
          <a:p>
            <a:pPr indent="0">
              <a:lnSpc>
                <a:spcPct val="110000"/>
              </a:lnSpc>
            </a:pPr>
            <a:r>
              <a:rPr lang="zh-CN" sz="3200" b="1">
                <a:latin typeface="宋体" panose="02010600030101010101" pitchFamily="2" charset="-122"/>
                <a:ea typeface="宋体" panose="02010600030101010101" pitchFamily="2" charset="-122"/>
                <a:cs typeface="楷体" panose="02010609060101010101" pitchFamily="49" charset="-122"/>
                <a:sym typeface="+mn-ea"/>
              </a:rPr>
              <a:t>      索线索</a:t>
            </a:r>
            <a:r>
              <a:rPr lang="zh-CN" sz="3200" b="1">
                <a:latin typeface="宋体" panose="02010600030101010101" pitchFamily="2" charset="-122"/>
                <a:ea typeface="宋体" panose="02010600030101010101" pitchFamily="2" charset="-122"/>
                <a:cs typeface="楷体" panose="02010609060101010101" pitchFamily="49" charset="-122"/>
                <a:sym typeface="+mn-ea"/>
              </a:rPr>
              <a:t>。</a:t>
            </a:r>
            <a:endParaRPr lang="zh-CN" sz="3200" b="1">
              <a:latin typeface="宋体" panose="02010600030101010101" pitchFamily="2" charset="-122"/>
              <a:ea typeface="宋体" panose="02010600030101010101" pitchFamily="2" charset="-122"/>
              <a:cs typeface="楷体" panose="02010609060101010101" pitchFamily="49" charset="-122"/>
              <a:sym typeface="+mn-ea"/>
            </a:endParaRPr>
          </a:p>
        </p:txBody>
      </p:sp>
      <p:graphicFrame>
        <p:nvGraphicFramePr>
          <p:cNvPr id="10" name="表格 9"/>
          <p:cNvGraphicFramePr>
            <a:graphicFrameLocks noGrp="1"/>
          </p:cNvGraphicFramePr>
          <p:nvPr>
            <p:custDataLst>
              <p:tags r:id="rId2"/>
            </p:custDataLst>
          </p:nvPr>
        </p:nvGraphicFramePr>
        <p:xfrm>
          <a:off x="110490" y="802005"/>
          <a:ext cx="11859895" cy="5589270"/>
        </p:xfrm>
        <a:graphic>
          <a:graphicData uri="http://schemas.openxmlformats.org/drawingml/2006/table">
            <a:tbl>
              <a:tblPr/>
              <a:tblGrid>
                <a:gridCol w="2604770"/>
                <a:gridCol w="3954145"/>
                <a:gridCol w="5300980"/>
              </a:tblGrid>
              <a:tr h="508635">
                <a:tc>
                  <a:txBody>
                    <a:bodyPr wrap="square"/>
                    <a:lstStyle/>
                    <a:p>
                      <a:pPr indent="0" algn="ctr">
                        <a:buNone/>
                      </a:pPr>
                      <a:r>
                        <a:rPr 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事件</a:t>
                      </a:r>
                      <a:endParaRPr lang="en-US" altLang="en-US" sz="3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60000"/>
                        <a:lumOff val="40000"/>
                      </a:schemeClr>
                    </a:solidFill>
                  </a:tcPr>
                </a:tc>
                <a:tc>
                  <a:txBody>
                    <a:bodyPr/>
                    <a:p>
                      <a:pPr indent="0" algn="ctr">
                        <a:buNone/>
                      </a:pPr>
                      <a:r>
                        <a:rPr lang="en-US" sz="3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地点</a:t>
                      </a:r>
                      <a:endParaRPr lang="en-US" altLang="en-US" sz="3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60000"/>
                        <a:lumOff val="40000"/>
                      </a:schemeClr>
                    </a:solidFill>
                  </a:tcPr>
                </a:tc>
                <a:tc>
                  <a:txBody>
                    <a:bodyPr/>
                    <a:p>
                      <a:pPr indent="0" algn="ctr">
                        <a:buNone/>
                      </a:pPr>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感受</a:t>
                      </a:r>
                      <a:endPar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60000"/>
                        <a:lumOff val="40000"/>
                      </a:schemeClr>
                    </a:solidFill>
                  </a:tcPr>
                </a:tc>
              </a:tr>
              <a:tr h="506730">
                <a:tc>
                  <a:txBody>
                    <a:bodyPr wrap="square"/>
                    <a:lstStyle/>
                    <a:p>
                      <a:pPr indent="0">
                        <a:buNone/>
                      </a:pP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a:txBody>
                    <a:bodyPr/>
                    <a:p>
                      <a:pPr indent="0">
                        <a:buNone/>
                      </a:pPr>
                      <a:r>
                        <a:rPr lang="en-US" sz="3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在东京的见闻</a:t>
                      </a:r>
                      <a:r>
                        <a:rPr lang="zh-CN" altLang="en-US" sz="3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和感受</a:t>
                      </a:r>
                      <a:endParaRPr lang="zh-CN" altLang="en-US" sz="30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a:txBody>
                    <a:bodyPr/>
                    <a:p>
                      <a:pPr indent="0">
                        <a:buNone/>
                      </a:pPr>
                      <a:r>
                        <a:rPr lang="zh-CN" altLang="en-US" sz="3000" b="1">
                          <a:solidFill>
                            <a:schemeClr val="tx1"/>
                          </a:solidFill>
                          <a:latin typeface="楷体" panose="02010609060101010101" pitchFamily="49" charset="-122"/>
                          <a:ea typeface="楷体" panose="02010609060101010101" pitchFamily="49" charset="-122"/>
                          <a:cs typeface="楷体" panose="02010609060101010101" pitchFamily="49" charset="-122"/>
                        </a:rPr>
                        <a:t>对清国留学生的丑行充满</a:t>
                      </a:r>
                      <a:r>
                        <a:rPr lang="zh-CN" altLang="en-US" sz="3000" b="1">
                          <a:solidFill>
                            <a:srgbClr val="FF0000"/>
                          </a:solidFill>
                          <a:latin typeface="楷体" panose="02010609060101010101" pitchFamily="49" charset="-122"/>
                          <a:ea typeface="楷体" panose="02010609060101010101" pitchFamily="49" charset="-122"/>
                          <a:cs typeface="楷体" panose="02010609060101010101" pitchFamily="49" charset="-122"/>
                        </a:rPr>
                        <a:t>厌恶</a:t>
                      </a:r>
                      <a:endParaRPr lang="zh-CN" altLang="en-US" sz="30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r>
              <a:tr h="508000">
                <a:tc>
                  <a:txBody>
                    <a:bodyPr/>
                    <a:p>
                      <a:pPr indent="0">
                        <a:buNone/>
                      </a:pP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a:txBody>
                    <a:bodyPr/>
                    <a:p>
                      <a:pPr indent="0">
                        <a:buNone/>
                      </a:pP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a:txBody>
                    <a:bodyPr/>
                    <a:p>
                      <a:pPr indent="0">
                        <a:buNone/>
                      </a:pP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作为弱国子民</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内心心酸</a:t>
                      </a:r>
                      <a:endPar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r>
              <a:tr h="507365">
                <a:tc>
                  <a:txBody>
                    <a:bodyPr wrap="square"/>
                    <a:lstStyle/>
                    <a:p>
                      <a:pPr indent="0">
                        <a:buNone/>
                      </a:pPr>
                      <a:r>
                        <a:rPr lang="en-US"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添改讲义</a:t>
                      </a:r>
                      <a:endParaRPr lang="en-US"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rowSpan="4">
                  <a:txBody>
                    <a:bodyPr/>
                    <a:p>
                      <a:pPr indent="0">
                        <a:lnSpc>
                          <a:spcPct val="290000"/>
                        </a:lnSpc>
                        <a:buNone/>
                      </a:pP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与藤野先生的交往</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rowSpan="6">
                  <a:txBody>
                    <a:bodyPr/>
                    <a:p>
                      <a:pPr indent="0">
                        <a:buNone/>
                      </a:pP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r>
              <a:tr h="508635">
                <a:tc>
                  <a:txBody>
                    <a:bodyPr wrap="square"/>
                    <a:lstStyle/>
                    <a:p>
                      <a:pPr indent="0">
                        <a:buNone/>
                      </a:pP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vMerge="1">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vMerge="1">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r>
              <a:tr h="508635">
                <a:tc>
                  <a:txBody>
                    <a:bodyPr wrap="square"/>
                    <a:lstStyle/>
                    <a:p>
                      <a:pPr indent="0">
                        <a:buNone/>
                      </a:pP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vMerge="1">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vMerge="1">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r>
              <a:tr h="507365">
                <a:tc>
                  <a:txBody>
                    <a:bodyPr wrap="square"/>
                    <a:lstStyle/>
                    <a:p>
                      <a:pPr indent="0">
                        <a:buNone/>
                      </a:pPr>
                      <a:r>
                        <a:rPr lang="en-US"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了解裹脚</a:t>
                      </a:r>
                      <a:endParaRPr lang="en-US"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vMerge="1">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vMerge="1">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r>
              <a:tr h="508635">
                <a:tc>
                  <a:txBody>
                    <a:bodyPr wrap="square"/>
                    <a:lstStyle/>
                    <a:p>
                      <a:pPr indent="0">
                        <a:buNone/>
                      </a:pP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rowSpan="2">
                  <a:txBody>
                    <a:bodyPr/>
                    <a:p>
                      <a:pPr indent="0">
                        <a:lnSpc>
                          <a:spcPct val="160000"/>
                        </a:lnSpc>
                        <a:buNone/>
                      </a:pP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弃医从文的经过</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vMerge="1">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r>
              <a:tr h="508000">
                <a:tc>
                  <a:txBody>
                    <a:bodyPr wrap="square"/>
                    <a:lstStyle/>
                    <a:p>
                      <a:pPr indent="0">
                        <a:buNone/>
                      </a:pP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vMerge="1">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vMerge="1">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r>
              <a:tr h="508635">
                <a:tc>
                  <a:txBody>
                    <a:bodyPr/>
                    <a:p>
                      <a:pPr indent="0">
                        <a:buNone/>
                      </a:pP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a:txBody>
                    <a:bodyPr/>
                    <a:p>
                      <a:pPr indent="0" fontAlgn="auto">
                        <a:lnSpc>
                          <a:spcPct val="100000"/>
                        </a:lnSpc>
                        <a:buNone/>
                      </a:pP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离别后对先生的怀念</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a:txBody>
                    <a:bodyPr/>
                    <a:p>
                      <a:pPr indent="0">
                        <a:buNone/>
                      </a:pP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为改变国民精神</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充满斗志</a:t>
                      </a:r>
                      <a:endPar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r>
              <a:tr h="508635">
                <a:tc>
                  <a:txBody>
                    <a:bodyPr/>
                    <a:p>
                      <a:pPr indent="0" algn="ctr">
                        <a:buNone/>
                      </a:pP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线索</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a:txBody>
                    <a:bodyPr/>
                    <a:p>
                      <a:pPr indent="0" fontAlgn="auto">
                        <a:lnSpc>
                          <a:spcPct val="100000"/>
                        </a:lnSpc>
                        <a:buNone/>
                      </a:pPr>
                      <a:r>
                        <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rPr>
                        <a:t>明线：怀念先生</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c>
                  <a:txBody>
                    <a:bodyPr/>
                    <a:p>
                      <a:pPr indent="0">
                        <a:buNone/>
                      </a:pPr>
                      <a:r>
                        <a:rPr lang="zh-CN" altLang="en-US" sz="3200" b="1">
                          <a:solidFill>
                            <a:schemeClr val="tx1"/>
                          </a:solidFill>
                          <a:uFillTx/>
                          <a:latin typeface="楷体" panose="02010609060101010101" pitchFamily="49" charset="-122"/>
                          <a:ea typeface="楷体" panose="02010609060101010101" pitchFamily="49" charset="-122"/>
                          <a:cs typeface="楷体" panose="02010609060101010101" pitchFamily="49" charset="-122"/>
                        </a:rPr>
                        <a:t>暗线：</a:t>
                      </a:r>
                      <a:endParaRPr lang="zh-CN" altLang="en-US" sz="3200" b="1">
                        <a:solidFill>
                          <a:schemeClr val="tx1"/>
                        </a:solidFill>
                        <a:uFillTx/>
                        <a:latin typeface="楷体" panose="02010609060101010101" pitchFamily="49" charset="-122"/>
                        <a:ea typeface="楷体" panose="02010609060101010101" pitchFamily="49" charset="-122"/>
                        <a:cs typeface="楷体" panose="02010609060101010101" pitchFamily="49" charset="-122"/>
                      </a:endParaRPr>
                    </a:p>
                  </a:txBody>
                  <a:tcPr marL="68580" marR="68580" marT="0" marB="0" vert="horz">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3">
                        <a:lumMod val="20000"/>
                        <a:lumOff val="80000"/>
                      </a:schemeClr>
                    </a:solidFill>
                  </a:tcPr>
                </a:tc>
              </a:tr>
            </a:tbl>
          </a:graphicData>
        </a:graphic>
      </p:graphicFrame>
      <p:sp>
        <p:nvSpPr>
          <p:cNvPr id="12" name="文本框 11"/>
          <p:cNvSpPr txBox="1"/>
          <p:nvPr/>
        </p:nvSpPr>
        <p:spPr>
          <a:xfrm>
            <a:off x="110490" y="2845435"/>
            <a:ext cx="2567305" cy="583565"/>
          </a:xfrm>
          <a:prstGeom prst="rect">
            <a:avLst/>
          </a:prstGeom>
          <a:noFill/>
        </p:spPr>
        <p:txBody>
          <a:bodyPr wrap="square" rtlCol="0" anchor="t">
            <a:spAutoFit/>
          </a:bodyPr>
          <a:p>
            <a:r>
              <a:rPr 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纠正解剖图</a:t>
            </a: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3" name="文本框 12"/>
          <p:cNvSpPr txBox="1"/>
          <p:nvPr/>
        </p:nvSpPr>
        <p:spPr>
          <a:xfrm>
            <a:off x="109855" y="3314065"/>
            <a:ext cx="2567940" cy="583565"/>
          </a:xfrm>
          <a:prstGeom prst="rect">
            <a:avLst/>
          </a:prstGeom>
          <a:noFill/>
        </p:spPr>
        <p:txBody>
          <a:bodyPr wrap="square" rtlCol="0" anchor="t">
            <a:spAutoFit/>
          </a:bodyPr>
          <a:p>
            <a:pPr indent="0">
              <a:buNone/>
            </a:pPr>
            <a:r>
              <a:rPr 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关心实习</a:t>
            </a:r>
            <a:endParaRPr lang="en-US"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5" name="文本框 14"/>
          <p:cNvSpPr txBox="1"/>
          <p:nvPr/>
        </p:nvSpPr>
        <p:spPr>
          <a:xfrm>
            <a:off x="110490" y="4347210"/>
            <a:ext cx="2637790" cy="553085"/>
          </a:xfrm>
          <a:prstGeom prst="rect">
            <a:avLst/>
          </a:prstGeom>
          <a:noFill/>
        </p:spPr>
        <p:txBody>
          <a:bodyPr wrap="square" rtlCol="0" anchor="t">
            <a:spAutoFit/>
          </a:bodyPr>
          <a:p>
            <a:r>
              <a:rPr lang="en-US" sz="3000" b="1">
                <a:solidFill>
                  <a:srgbClr val="FF0000"/>
                </a:solidFill>
                <a:latin typeface="SimSun-ExtB" panose="02010609060101010101" charset="-122"/>
                <a:ea typeface="SimSun-ExtB" panose="02010609060101010101" charset="-122"/>
                <a:cs typeface="楷体" panose="02010609060101010101" pitchFamily="49" charset="-122"/>
                <a:sym typeface="+mn-ea"/>
              </a:rPr>
              <a:t>“</a:t>
            </a:r>
            <a:r>
              <a:rPr lang="en-US" sz="3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匿名信</a:t>
            </a:r>
            <a:r>
              <a:rPr lang="en-US" sz="3000" b="1">
                <a:solidFill>
                  <a:srgbClr val="FF0000"/>
                </a:solidFill>
                <a:latin typeface="SimSun-ExtB" panose="02010609060101010101" charset="-122"/>
                <a:ea typeface="SimSun-ExtB" panose="02010609060101010101" charset="-122"/>
                <a:cs typeface="楷体" panose="02010609060101010101" pitchFamily="49" charset="-122"/>
                <a:sym typeface="+mn-ea"/>
              </a:rPr>
              <a:t>”</a:t>
            </a:r>
            <a:r>
              <a:rPr lang="en-US" sz="3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事件</a:t>
            </a:r>
            <a:endParaRPr lang="en-US" altLang="en-US" sz="3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文本框 15"/>
          <p:cNvSpPr txBox="1"/>
          <p:nvPr/>
        </p:nvSpPr>
        <p:spPr>
          <a:xfrm>
            <a:off x="110490" y="4900295"/>
            <a:ext cx="2637155" cy="553085"/>
          </a:xfrm>
          <a:prstGeom prst="rect">
            <a:avLst/>
          </a:prstGeom>
          <a:noFill/>
        </p:spPr>
        <p:txBody>
          <a:bodyPr wrap="square" rtlCol="0" anchor="t">
            <a:spAutoFit/>
          </a:bodyPr>
          <a:p>
            <a:r>
              <a:rPr lang="en-US" sz="3000" b="1">
                <a:solidFill>
                  <a:srgbClr val="FF0000"/>
                </a:solidFill>
                <a:latin typeface="SimSun-ExtB" panose="02010609060101010101" charset="-122"/>
                <a:ea typeface="SimSun-ExtB" panose="02010609060101010101" charset="-122"/>
                <a:cs typeface="楷体" panose="02010609060101010101" pitchFamily="49" charset="-122"/>
                <a:sym typeface="+mn-ea"/>
              </a:rPr>
              <a:t>“</a:t>
            </a:r>
            <a:r>
              <a:rPr lang="en-US" sz="3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看电影</a:t>
            </a:r>
            <a:r>
              <a:rPr lang="en-US" sz="3000" b="1">
                <a:solidFill>
                  <a:srgbClr val="FF0000"/>
                </a:solidFill>
                <a:latin typeface="SimSun-ExtB" panose="02010609060101010101" charset="-122"/>
                <a:ea typeface="SimSun-ExtB" panose="02010609060101010101" charset="-122"/>
                <a:cs typeface="楷体" panose="02010609060101010101" pitchFamily="49" charset="-122"/>
                <a:sym typeface="+mn-ea"/>
              </a:rPr>
              <a:t>”</a:t>
            </a:r>
            <a:r>
              <a:rPr lang="en-US" sz="3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事件</a:t>
            </a:r>
            <a:endParaRPr lang="en-US" altLang="en-US" sz="3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7" name="文本框 16"/>
          <p:cNvSpPr txBox="1"/>
          <p:nvPr/>
        </p:nvSpPr>
        <p:spPr>
          <a:xfrm>
            <a:off x="2748280" y="1802130"/>
            <a:ext cx="3912870" cy="553085"/>
          </a:xfrm>
          <a:prstGeom prst="rect">
            <a:avLst/>
          </a:prstGeom>
          <a:noFill/>
        </p:spPr>
        <p:txBody>
          <a:bodyPr wrap="square" rtlCol="0" anchor="t">
            <a:spAutoFit/>
          </a:bodyPr>
          <a:p>
            <a:r>
              <a:rPr lang="zh-CN" altLang="en-US" sz="3000" b="1">
                <a:latin typeface="楷体" panose="02010609060101010101" pitchFamily="49" charset="-122"/>
                <a:ea typeface="楷体" panose="02010609060101010101" pitchFamily="49" charset="-122"/>
                <a:cs typeface="楷体" panose="02010609060101010101" pitchFamily="49" charset="-122"/>
                <a:sym typeface="+mn-ea"/>
              </a:rPr>
              <a:t>初到仙台</a:t>
            </a:r>
            <a:r>
              <a:rPr lang="en-US" sz="3000" b="1">
                <a:latin typeface="楷体" panose="02010609060101010101" pitchFamily="49" charset="-122"/>
                <a:ea typeface="楷体" panose="02010609060101010101" pitchFamily="49" charset="-122"/>
                <a:cs typeface="楷体" panose="02010609060101010101" pitchFamily="49" charset="-122"/>
                <a:sym typeface="+mn-ea"/>
              </a:rPr>
              <a:t>的</a:t>
            </a:r>
            <a:r>
              <a:rPr lang="zh-CN" altLang="en-US" sz="3000" b="1">
                <a:latin typeface="楷体" panose="02010609060101010101" pitchFamily="49" charset="-122"/>
                <a:ea typeface="楷体" panose="02010609060101010101" pitchFamily="49" charset="-122"/>
                <a:cs typeface="楷体" panose="02010609060101010101" pitchFamily="49" charset="-122"/>
                <a:sym typeface="+mn-ea"/>
              </a:rPr>
              <a:t>所</a:t>
            </a:r>
            <a:r>
              <a:rPr lang="en-US" sz="3000" b="1">
                <a:latin typeface="楷体" panose="02010609060101010101" pitchFamily="49" charset="-122"/>
                <a:ea typeface="楷体" panose="02010609060101010101" pitchFamily="49" charset="-122"/>
                <a:cs typeface="楷体" panose="02010609060101010101" pitchFamily="49" charset="-122"/>
                <a:sym typeface="+mn-ea"/>
              </a:rPr>
              <a:t>见</a:t>
            </a:r>
            <a:r>
              <a:rPr lang="zh-CN" altLang="en-US" sz="3000" b="1">
                <a:latin typeface="楷体" panose="02010609060101010101" pitchFamily="49" charset="-122"/>
                <a:ea typeface="楷体" panose="02010609060101010101" pitchFamily="49" charset="-122"/>
                <a:cs typeface="楷体" panose="02010609060101010101" pitchFamily="49" charset="-122"/>
                <a:sym typeface="+mn-ea"/>
              </a:rPr>
              <a:t>所</a:t>
            </a:r>
            <a:r>
              <a:rPr lang="en-US" sz="3000" b="1">
                <a:latin typeface="楷体" panose="02010609060101010101" pitchFamily="49" charset="-122"/>
                <a:ea typeface="楷体" panose="02010609060101010101" pitchFamily="49" charset="-122"/>
                <a:cs typeface="楷体" panose="02010609060101010101" pitchFamily="49" charset="-122"/>
                <a:sym typeface="+mn-ea"/>
              </a:rPr>
              <a:t>闻</a:t>
            </a:r>
            <a:endParaRPr lang="zh-CN" altLang="en-US" sz="3000" b="1">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8" name="文本框 17"/>
          <p:cNvSpPr txBox="1"/>
          <p:nvPr/>
        </p:nvSpPr>
        <p:spPr>
          <a:xfrm>
            <a:off x="6741795" y="2993390"/>
            <a:ext cx="5227955" cy="1419860"/>
          </a:xfrm>
          <a:prstGeom prst="rect">
            <a:avLst/>
          </a:prstGeom>
          <a:noFill/>
        </p:spPr>
        <p:txBody>
          <a:bodyPr wrap="square" rtlCol="0" anchor="t">
            <a:spAutoFit/>
          </a:bodyPr>
          <a:p>
            <a:pPr>
              <a:lnSpc>
                <a:spcPct val="135000"/>
              </a:lnSpc>
              <a:spcBef>
                <a:spcPts val="0"/>
              </a:spcBef>
              <a:spcAft>
                <a:spcPts val="0"/>
              </a:spcAft>
            </a:pPr>
            <a:r>
              <a:rPr lang="zh-CN" altLang="en-US" sz="3200" b="1">
                <a:solidFill>
                  <a:srgbClr val="FF0000"/>
                </a:solidFill>
                <a:latin typeface="楷体" panose="02010609060101010101" pitchFamily="49" charset="-122"/>
                <a:ea typeface="楷体" panose="02010609060101010101" pitchFamily="49" charset="-122"/>
              </a:rPr>
              <a:t>激发救国救民的强烈愿望，坚定改变国民精神的信念</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9" name="文本框 18"/>
          <p:cNvSpPr txBox="1"/>
          <p:nvPr/>
        </p:nvSpPr>
        <p:spPr>
          <a:xfrm>
            <a:off x="7770495" y="5888990"/>
            <a:ext cx="1816100" cy="583565"/>
          </a:xfrm>
          <a:prstGeom prst="rect">
            <a:avLst/>
          </a:prstGeom>
          <a:noFill/>
        </p:spPr>
        <p:txBody>
          <a:bodyPr wrap="square" rtlCol="0" anchor="t">
            <a:spAutoFit/>
          </a:bodyPr>
          <a:p>
            <a:r>
              <a:rPr lang="zh-CN" altLang="en-US" sz="3200" b="1">
                <a:solidFill>
                  <a:srgbClr val="FF0000"/>
                </a:solidFill>
                <a:latin typeface="楷体" panose="02010609060101010101" pitchFamily="49" charset="-122"/>
                <a:ea typeface="楷体" panose="02010609060101010101" pitchFamily="49" charset="-122"/>
              </a:rPr>
              <a:t>爱国之情</a:t>
            </a:r>
            <a:endParaRPr lang="zh-CN" altLang="en-US" sz="3200" b="1">
              <a:solidFill>
                <a:srgbClr val="FF0000"/>
              </a:solidFill>
              <a:latin typeface="楷体" panose="02010609060101010101" pitchFamily="49" charset="-122"/>
              <a:ea typeface="楷体" panose="02010609060101010101" pitchFamily="49"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2" grpId="0"/>
      <p:bldP spid="13" grpId="0"/>
      <p:bldP spid="15" grpId="0"/>
      <p:bldP spid="16" grpId="0"/>
      <p:bldP spid="18" grpId="0"/>
      <p:bldP spid="19"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TABLE_ENDDRAG_ORIGIN_RECT" val="949*179"/>
  <p:tag name="TABLE_ENDDRAG_RECT" val="10*201*949*179"/>
  <p:tag name="KSO_WM_BEAUTIFY_FLAG" val=""/>
</p:tagLst>
</file>

<file path=ppt/tags/tag104.xml><?xml version="1.0" encoding="utf-8"?>
<p:tagLst xmlns:p="http://schemas.openxmlformats.org/presentationml/2006/main">
  <p:tag name="TABLE_ENDDRAG_ORIGIN_RECT" val="959*434"/>
  <p:tag name="TABLE_ENDDRAG_RECT" val="0*47*960*434"/>
  <p:tag name="KSO_WM_BEAUTIFY_FLAG" val=""/>
</p:tagLst>
</file>

<file path=ppt/tags/tag105.xml><?xml version="1.0" encoding="utf-8"?>
<p:tagLst xmlns:p="http://schemas.openxmlformats.org/presentationml/2006/main">
  <p:tag name="TABLE_ENDDRAG_ORIGIN_RECT" val="949*248"/>
  <p:tag name="TABLE_ENDDRAG_RECT" val="10*91*949*248"/>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TABLE_ENDDRAG_ORIGIN_RECT" val="944*268"/>
  <p:tag name="TABLE_ENDDRAG_RECT" val="8*78*944*268"/>
  <p:tag name="KSO_WM_BEAUTIFY_FLAG" val=""/>
</p:tagLst>
</file>

<file path=ppt/tags/tag108.xml><?xml version="1.0" encoding="utf-8"?>
<p:tagLst xmlns:p="http://schemas.openxmlformats.org/presentationml/2006/main">
  <p:tag name="TABLE_ENDDRAG_ORIGIN_RECT" val="944*336"/>
  <p:tag name="TABLE_ENDDRAG_RECT" val="5*113*944*336"/>
</p:tagLst>
</file>

<file path=ppt/tags/tag109.xml><?xml version="1.0" encoding="utf-8"?>
<p:tagLst xmlns:p="http://schemas.openxmlformats.org/presentationml/2006/main">
  <p:tag name="TABLE_ENDDRAG_ORIGIN_RECT" val="944*304"/>
  <p:tag name="TABLE_ENDDRAG_RECT" val="8*152*944*304"/>
  <p:tag name="KSO_WM_BEAUTIFY_FLAG" val=""/>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AS_OS" val="Unix 3.10 unknown"/>
  <p:tag name="AS_RELEASE_DATE" val="2020.11.30"/>
  <p:tag name="AS_TITLE" val="Aspose.Slides for Java"/>
  <p:tag name="AS_VERSION" val="20.11"/>
  <p:tag name="commondata" val="eyJoZGlkIjoiZjM1MDU3MjRkMGIzNjliNDRhNmZhZDFlNDFkYmY5MmUifQ=="/>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xml><?xml version="1.0" encoding="utf-8"?>
<p:tagLst xmlns:p="http://schemas.openxmlformats.org/presentationml/2006/main">
  <p:tag name="TABLE_ENDDRAG_ORIGIN_RECT" val="942*98"/>
  <p:tag name="TABLE_ENDDRAG_RECT" val="7*230*942*98"/>
  <p:tag name="KSO_WM_BEAUTIFY_FLAG" val=""/>
</p:tagLst>
</file>

<file path=ppt/tags/tag23.xml><?xml version="1.0" encoding="utf-8"?>
<p:tagLst xmlns:p="http://schemas.openxmlformats.org/presentationml/2006/main">
  <p:tag name="TABLE_ENDDRAG_ORIGIN_RECT" val="942*280"/>
  <p:tag name="TABLE_ENDDRAG_RECT" val="8*89*942*280"/>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TABLE_ENDDRAG_ORIGIN_RECT" val="933*400"/>
  <p:tag name="TABLE_ENDDRAG_RECT" val="8*63*933*400"/>
</p:tagLst>
</file>

<file path=ppt/tags/tag45.xml><?xml version="1.0" encoding="utf-8"?>
<p:tagLst xmlns:p="http://schemas.openxmlformats.org/presentationml/2006/main">
  <p:tag name="KSO_WM_BEAUTIFY_FLAG" val="#wm#"/>
  <p:tag name="KSO_WM_TEMPLATE_CATEGORY" val="custom"/>
  <p:tag name="KSO_WM_TEMPLATE_INDEX" val="20205081"/>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wm#"/>
  <p:tag name="KSO_WM_TEMPLATE_CATEGORY" val="custom"/>
  <p:tag name="KSO_WM_TEMPLATE_INDEX" val="20205081"/>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wm#"/>
  <p:tag name="KSO_WM_TEMPLATE_CATEGORY" val="custom"/>
  <p:tag name="KSO_WM_TEMPLATE_INDEX" val="20205081"/>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6467</Words>
  <Application>WPS 演示</Application>
  <PresentationFormat>自定义</PresentationFormat>
  <Paragraphs>555</Paragraphs>
  <Slides>36</Slides>
  <Notes>0</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36</vt:i4>
      </vt:variant>
    </vt:vector>
  </HeadingPairs>
  <TitlesOfParts>
    <vt:vector size="57" baseType="lpstr">
      <vt:lpstr>Arial</vt:lpstr>
      <vt:lpstr>宋体</vt:lpstr>
      <vt:lpstr>Wingdings</vt:lpstr>
      <vt:lpstr>微软雅黑</vt:lpstr>
      <vt:lpstr>汉仪旗黑-85S</vt:lpstr>
      <vt:lpstr>黑体</vt:lpstr>
      <vt:lpstr>Calibri</vt:lpstr>
      <vt:lpstr>楷体</vt:lpstr>
      <vt:lpstr>方正苏新诗柳楷简体</vt:lpstr>
      <vt:lpstr>方正楷体_GBK</vt:lpstr>
      <vt:lpstr>Times New Roman</vt:lpstr>
      <vt:lpstr>仿宋</vt:lpstr>
      <vt:lpstr>SimSun-ExtB</vt:lpstr>
      <vt:lpstr>华文宋体</vt:lpstr>
      <vt:lpstr>华文新魏</vt:lpstr>
      <vt:lpstr>楷体_GB2312</vt:lpstr>
      <vt:lpstr>新宋体</vt:lpstr>
      <vt:lpstr>Arial Unicode MS</vt:lpstr>
      <vt:lpstr>华文楷体</vt:lpstr>
      <vt:lpstr>仿宋_GB2312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黄红政</cp:lastModifiedBy>
  <cp:revision>430</cp:revision>
  <cp:lastPrinted>2021-08-30T10:50:00Z</cp:lastPrinted>
  <dcterms:created xsi:type="dcterms:W3CDTF">2021-08-30T10:50:00Z</dcterms:created>
  <dcterms:modified xsi:type="dcterms:W3CDTF">2023-10-15T07:48:44Z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3031C444B1794C4F90E378BD66B71058_12</vt:lpwstr>
  </property>
  <property fmtid="{D5CDD505-2E9C-101B-9397-08002B2CF9AE}" pid="7" name="KSOProductBuildVer">
    <vt:lpwstr>2052-12.1.0.15712</vt:lpwstr>
  </property>
</Properties>
</file>