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1" r:id="rId2"/>
    <p:sldId id="256" r:id="rId3"/>
    <p:sldId id="259" r:id="rId4"/>
    <p:sldId id="257" r:id="rId5"/>
    <p:sldId id="261" r:id="rId6"/>
    <p:sldId id="262" r:id="rId7"/>
    <p:sldId id="263" r:id="rId8"/>
    <p:sldId id="258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-32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610" y="1122170"/>
            <a:ext cx="9144781" cy="2388137"/>
          </a:xfrm>
        </p:spPr>
        <p:txBody>
          <a:bodyPr anchor="b"/>
          <a:lstStyle>
            <a:lvl1pPr algn="ctr">
              <a:defRPr sz="508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610" y="3601693"/>
            <a:ext cx="9144781" cy="1655704"/>
          </a:xfrm>
        </p:spPr>
        <p:txBody>
          <a:bodyPr/>
          <a:lstStyle>
            <a:lvl1pPr marL="0" indent="0" algn="ctr">
              <a:buNone/>
              <a:defRPr sz="2032"/>
            </a:lvl1pPr>
            <a:lvl2pPr marL="387066" indent="0" algn="ctr">
              <a:buNone/>
              <a:defRPr sz="1693"/>
            </a:lvl2pPr>
            <a:lvl3pPr marL="774131" indent="0" algn="ctr">
              <a:buNone/>
              <a:defRPr sz="1524"/>
            </a:lvl3pPr>
            <a:lvl4pPr marL="1161197" indent="0" algn="ctr">
              <a:buNone/>
              <a:defRPr sz="1355"/>
            </a:lvl4pPr>
            <a:lvl5pPr marL="1548262" indent="0" algn="ctr">
              <a:buNone/>
              <a:defRPr sz="1355"/>
            </a:lvl5pPr>
            <a:lvl6pPr marL="1935328" indent="0" algn="ctr">
              <a:buNone/>
              <a:defRPr sz="1355"/>
            </a:lvl6pPr>
            <a:lvl7pPr marL="2322393" indent="0" algn="ctr">
              <a:buNone/>
              <a:defRPr sz="1355"/>
            </a:lvl7pPr>
            <a:lvl8pPr marL="2709459" indent="0" algn="ctr">
              <a:buNone/>
              <a:defRPr sz="1355"/>
            </a:lvl8pPr>
            <a:lvl9pPr marL="3096524" indent="0" algn="ctr">
              <a:buNone/>
              <a:defRPr sz="135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96E5F-9250-463D-893C-49967A78D5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0A14E-B068-4C9D-9821-09FFFE71E1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60" y="275503"/>
            <a:ext cx="2742496" cy="58500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444" y="275503"/>
            <a:ext cx="8080599" cy="58500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A92D5-CEFA-4682-97E9-02CB96B114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9017F-ED59-4222-8EDB-6A61E94434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344" y="1709460"/>
            <a:ext cx="10516811" cy="2853133"/>
          </a:xfrm>
        </p:spPr>
        <p:txBody>
          <a:bodyPr anchor="b"/>
          <a:lstStyle>
            <a:lvl1pPr>
              <a:defRPr sz="508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344" y="4589471"/>
            <a:ext cx="10516811" cy="1499809"/>
          </a:xfrm>
        </p:spPr>
        <p:txBody>
          <a:bodyPr/>
          <a:lstStyle>
            <a:lvl1pPr marL="0" indent="0">
              <a:buNone/>
              <a:defRPr sz="2032"/>
            </a:lvl1pPr>
            <a:lvl2pPr marL="387066" indent="0">
              <a:buNone/>
              <a:defRPr sz="1693"/>
            </a:lvl2pPr>
            <a:lvl3pPr marL="774131" indent="0">
              <a:buNone/>
              <a:defRPr sz="1524"/>
            </a:lvl3pPr>
            <a:lvl4pPr marL="1161197" indent="0">
              <a:buNone/>
              <a:defRPr sz="1355"/>
            </a:lvl4pPr>
            <a:lvl5pPr marL="1548262" indent="0">
              <a:buNone/>
              <a:defRPr sz="1355"/>
            </a:lvl5pPr>
            <a:lvl6pPr marL="1935328" indent="0">
              <a:buNone/>
              <a:defRPr sz="1355"/>
            </a:lvl6pPr>
            <a:lvl7pPr marL="2322393" indent="0">
              <a:buNone/>
              <a:defRPr sz="1355"/>
            </a:lvl7pPr>
            <a:lvl8pPr marL="2709459" indent="0">
              <a:buNone/>
              <a:defRPr sz="1355"/>
            </a:lvl8pPr>
            <a:lvl9pPr marL="3096524" indent="0">
              <a:buNone/>
              <a:defRPr sz="135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7D3D6-EDFA-4CE4-94F4-E13C507293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444" y="1600604"/>
            <a:ext cx="5411548" cy="45249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009" y="1600604"/>
            <a:ext cx="5411547" cy="45249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F070F-562D-4208-BA0B-E44177EDC3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158" y="365546"/>
            <a:ext cx="10516811" cy="13251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158" y="1681239"/>
            <a:ext cx="5158394" cy="823820"/>
          </a:xfrm>
        </p:spPr>
        <p:txBody>
          <a:bodyPr anchor="b"/>
          <a:lstStyle>
            <a:lvl1pPr marL="0" indent="0">
              <a:buNone/>
              <a:defRPr sz="2032" b="1"/>
            </a:lvl1pPr>
            <a:lvl2pPr marL="387066" indent="0">
              <a:buNone/>
              <a:defRPr sz="1693" b="1"/>
            </a:lvl2pPr>
            <a:lvl3pPr marL="774131" indent="0">
              <a:buNone/>
              <a:defRPr sz="1524" b="1"/>
            </a:lvl3pPr>
            <a:lvl4pPr marL="1161197" indent="0">
              <a:buNone/>
              <a:defRPr sz="1355" b="1"/>
            </a:lvl4pPr>
            <a:lvl5pPr marL="1548262" indent="0">
              <a:buNone/>
              <a:defRPr sz="1355" b="1"/>
            </a:lvl5pPr>
            <a:lvl6pPr marL="1935328" indent="0">
              <a:buNone/>
              <a:defRPr sz="1355" b="1"/>
            </a:lvl6pPr>
            <a:lvl7pPr marL="2322393" indent="0">
              <a:buNone/>
              <a:defRPr sz="1355" b="1"/>
            </a:lvl7pPr>
            <a:lvl8pPr marL="2709459" indent="0">
              <a:buNone/>
              <a:defRPr sz="1355" b="1"/>
            </a:lvl8pPr>
            <a:lvl9pPr marL="3096524" indent="0">
              <a:buNone/>
              <a:defRPr sz="135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158" y="2505058"/>
            <a:ext cx="5158394" cy="368501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571" y="1681239"/>
            <a:ext cx="5183398" cy="823820"/>
          </a:xfrm>
        </p:spPr>
        <p:txBody>
          <a:bodyPr anchor="b"/>
          <a:lstStyle>
            <a:lvl1pPr marL="0" indent="0">
              <a:buNone/>
              <a:defRPr sz="2032" b="1"/>
            </a:lvl1pPr>
            <a:lvl2pPr marL="387066" indent="0">
              <a:buNone/>
              <a:defRPr sz="1693" b="1"/>
            </a:lvl2pPr>
            <a:lvl3pPr marL="774131" indent="0">
              <a:buNone/>
              <a:defRPr sz="1524" b="1"/>
            </a:lvl3pPr>
            <a:lvl4pPr marL="1161197" indent="0">
              <a:buNone/>
              <a:defRPr sz="1355" b="1"/>
            </a:lvl4pPr>
            <a:lvl5pPr marL="1548262" indent="0">
              <a:buNone/>
              <a:defRPr sz="1355" b="1"/>
            </a:lvl5pPr>
            <a:lvl6pPr marL="1935328" indent="0">
              <a:buNone/>
              <a:defRPr sz="1355" b="1"/>
            </a:lvl6pPr>
            <a:lvl7pPr marL="2322393" indent="0">
              <a:buNone/>
              <a:defRPr sz="1355" b="1"/>
            </a:lvl7pPr>
            <a:lvl8pPr marL="2709459" indent="0">
              <a:buNone/>
              <a:defRPr sz="1355" b="1"/>
            </a:lvl8pPr>
            <a:lvl9pPr marL="3096524" indent="0">
              <a:buNone/>
              <a:defRPr sz="135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571" y="2505058"/>
            <a:ext cx="5183398" cy="368501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C9D54-4E20-4704-BADB-47908BD251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B756C-1E11-4560-8043-F07B4AF630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F3EB4-6A90-4DA1-A22D-9230522963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158" y="456932"/>
            <a:ext cx="3933256" cy="1600603"/>
          </a:xfrm>
        </p:spPr>
        <p:txBody>
          <a:bodyPr anchor="b"/>
          <a:lstStyle>
            <a:lvl1pPr>
              <a:defRPr sz="270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398" y="987778"/>
            <a:ext cx="6172571" cy="4873037"/>
          </a:xfrm>
        </p:spPr>
        <p:txBody>
          <a:bodyPr/>
          <a:lstStyle>
            <a:lvl1pPr>
              <a:defRPr sz="2709"/>
            </a:lvl1pPr>
            <a:lvl2pPr>
              <a:defRPr sz="2370"/>
            </a:lvl2pPr>
            <a:lvl3pPr>
              <a:defRPr sz="2032"/>
            </a:lvl3pPr>
            <a:lvl4pPr>
              <a:defRPr sz="1693"/>
            </a:lvl4pPr>
            <a:lvl5pPr>
              <a:defRPr sz="1693"/>
            </a:lvl5pPr>
            <a:lvl6pPr>
              <a:defRPr sz="1693"/>
            </a:lvl6pPr>
            <a:lvl7pPr>
              <a:defRPr sz="1693"/>
            </a:lvl7pPr>
            <a:lvl8pPr>
              <a:defRPr sz="1693"/>
            </a:lvl8pPr>
            <a:lvl9pPr>
              <a:defRPr sz="169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158" y="2057535"/>
            <a:ext cx="3933256" cy="3811344"/>
          </a:xfrm>
        </p:spPr>
        <p:txBody>
          <a:bodyPr/>
          <a:lstStyle>
            <a:lvl1pPr marL="0" indent="0">
              <a:buNone/>
              <a:defRPr sz="1355"/>
            </a:lvl1pPr>
            <a:lvl2pPr marL="387066" indent="0">
              <a:buNone/>
              <a:defRPr sz="1185"/>
            </a:lvl2pPr>
            <a:lvl3pPr marL="774131" indent="0">
              <a:buNone/>
              <a:defRPr sz="1016"/>
            </a:lvl3pPr>
            <a:lvl4pPr marL="1161197" indent="0">
              <a:buNone/>
              <a:defRPr sz="847"/>
            </a:lvl4pPr>
            <a:lvl5pPr marL="1548262" indent="0">
              <a:buNone/>
              <a:defRPr sz="847"/>
            </a:lvl5pPr>
            <a:lvl6pPr marL="1935328" indent="0">
              <a:buNone/>
              <a:defRPr sz="847"/>
            </a:lvl6pPr>
            <a:lvl7pPr marL="2322393" indent="0">
              <a:buNone/>
              <a:defRPr sz="847"/>
            </a:lvl7pPr>
            <a:lvl8pPr marL="2709459" indent="0">
              <a:buNone/>
              <a:defRPr sz="847"/>
            </a:lvl8pPr>
            <a:lvl9pPr marL="3096524" indent="0">
              <a:buNone/>
              <a:defRPr sz="84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C71D0-7163-40E2-A39E-02E73D5645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158" y="456932"/>
            <a:ext cx="3933256" cy="1600603"/>
          </a:xfrm>
        </p:spPr>
        <p:txBody>
          <a:bodyPr anchor="b"/>
          <a:lstStyle>
            <a:lvl1pPr>
              <a:defRPr sz="270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98" y="987778"/>
            <a:ext cx="6172571" cy="4873037"/>
          </a:xfrm>
        </p:spPr>
        <p:txBody>
          <a:bodyPr/>
          <a:lstStyle>
            <a:lvl1pPr marL="0" indent="0">
              <a:buNone/>
              <a:defRPr sz="2709"/>
            </a:lvl1pPr>
            <a:lvl2pPr marL="387066" indent="0">
              <a:buNone/>
              <a:defRPr sz="2370"/>
            </a:lvl2pPr>
            <a:lvl3pPr marL="774131" indent="0">
              <a:buNone/>
              <a:defRPr sz="2032"/>
            </a:lvl3pPr>
            <a:lvl4pPr marL="1161197" indent="0">
              <a:buNone/>
              <a:defRPr sz="1693"/>
            </a:lvl4pPr>
            <a:lvl5pPr marL="1548262" indent="0">
              <a:buNone/>
              <a:defRPr sz="1693"/>
            </a:lvl5pPr>
            <a:lvl6pPr marL="1935328" indent="0">
              <a:buNone/>
              <a:defRPr sz="1693"/>
            </a:lvl6pPr>
            <a:lvl7pPr marL="2322393" indent="0">
              <a:buNone/>
              <a:defRPr sz="1693"/>
            </a:lvl7pPr>
            <a:lvl8pPr marL="2709459" indent="0">
              <a:buNone/>
              <a:defRPr sz="1693"/>
            </a:lvl8pPr>
            <a:lvl9pPr marL="3096524" indent="0">
              <a:buNone/>
              <a:defRPr sz="1693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158" y="2057535"/>
            <a:ext cx="3933256" cy="3811344"/>
          </a:xfrm>
        </p:spPr>
        <p:txBody>
          <a:bodyPr/>
          <a:lstStyle>
            <a:lvl1pPr marL="0" indent="0">
              <a:buNone/>
              <a:defRPr sz="1355"/>
            </a:lvl1pPr>
            <a:lvl2pPr marL="387066" indent="0">
              <a:buNone/>
              <a:defRPr sz="1185"/>
            </a:lvl2pPr>
            <a:lvl3pPr marL="774131" indent="0">
              <a:buNone/>
              <a:defRPr sz="1016"/>
            </a:lvl3pPr>
            <a:lvl4pPr marL="1161197" indent="0">
              <a:buNone/>
              <a:defRPr sz="847"/>
            </a:lvl4pPr>
            <a:lvl5pPr marL="1548262" indent="0">
              <a:buNone/>
              <a:defRPr sz="847"/>
            </a:lvl5pPr>
            <a:lvl6pPr marL="1935328" indent="0">
              <a:buNone/>
              <a:defRPr sz="847"/>
            </a:lvl6pPr>
            <a:lvl7pPr marL="2322393" indent="0">
              <a:buNone/>
              <a:defRPr sz="847"/>
            </a:lvl7pPr>
            <a:lvl8pPr marL="2709459" indent="0">
              <a:buNone/>
              <a:defRPr sz="847"/>
            </a:lvl8pPr>
            <a:lvl9pPr marL="3096524" indent="0">
              <a:buNone/>
              <a:defRPr sz="84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5DA78-C6E7-46A4-BBAD-0C3829ACB7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6225"/>
            <a:ext cx="10972800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185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85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85" b="0">
                <a:latin typeface="+mn-lt"/>
                <a:ea typeface="+mn-ea"/>
              </a:defRPr>
            </a:lvl1pPr>
          </a:lstStyle>
          <a:p>
            <a:pPr>
              <a:defRPr/>
            </a:pPr>
            <a:fld id="{E5A28EA8-6D88-40BF-8EF8-DA780533F6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87066" algn="ctr" rtl="0" fontAlgn="base">
        <a:spcBef>
          <a:spcPct val="0"/>
        </a:spcBef>
        <a:spcAft>
          <a:spcPct val="0"/>
        </a:spcAft>
        <a:defRPr sz="372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774131" algn="ctr" rtl="0" fontAlgn="base">
        <a:spcBef>
          <a:spcPct val="0"/>
        </a:spcBef>
        <a:spcAft>
          <a:spcPct val="0"/>
        </a:spcAft>
        <a:defRPr sz="372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161197" algn="ctr" rtl="0" fontAlgn="base">
        <a:spcBef>
          <a:spcPct val="0"/>
        </a:spcBef>
        <a:spcAft>
          <a:spcPct val="0"/>
        </a:spcAft>
        <a:defRPr sz="372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548262" algn="ctr" rtl="0" fontAlgn="base">
        <a:spcBef>
          <a:spcPct val="0"/>
        </a:spcBef>
        <a:spcAft>
          <a:spcPct val="0"/>
        </a:spcAft>
        <a:defRPr sz="372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88925" indent="-288925" algn="l" rtl="0" eaLnBrk="0" fontAlgn="base" hangingPunct="0">
        <a:spcBef>
          <a:spcPct val="20000"/>
        </a:spcBef>
        <a:spcAft>
          <a:spcPct val="0"/>
        </a:spcAft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41300" algn="l" rtl="0" eaLnBrk="0" fontAlgn="base" hangingPunct="0">
        <a:spcBef>
          <a:spcPct val="20000"/>
        </a:spcBef>
        <a:spcAft>
          <a:spcPct val="0"/>
        </a:spcAft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66788" indent="-192088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54138" indent="-192088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41488" indent="-192088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28860" indent="-193533" algn="l" defTabSz="774131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515926" indent="-193533" algn="l" defTabSz="774131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902991" indent="-193533" algn="l" defTabSz="774131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290057" indent="-193533" algn="l" defTabSz="774131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7066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4131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1197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8262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5328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2393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9459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6524" algn="l" defTabSz="774131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/>
            </a:extLst>
          </p:cNvPr>
          <p:cNvSpPr txBox="1"/>
          <p:nvPr/>
        </p:nvSpPr>
        <p:spPr>
          <a:xfrm>
            <a:off x="95250" y="0"/>
            <a:ext cx="12096750" cy="5654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773113" eaLnBrk="0" hangingPunct="0"/>
            <a:r>
              <a:rPr lang="en-US" altLang="zh-CN" sz="27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                                    </a:t>
            </a:r>
            <a:r>
              <a:rPr lang="zh-CN" altLang="zh-CN" sz="45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等线" pitchFamily="2" charset="-122"/>
                <a:ea typeface="等线" pitchFamily="2" charset="-122"/>
                <a:cs typeface="Times New Roman" pitchFamily="18" charset="0"/>
              </a:rPr>
              <a:t>写在前面的话</a:t>
            </a:r>
          </a:p>
          <a:p>
            <a:pPr algn="just" defTabSz="773113" eaLnBrk="0" hangingPunct="0"/>
            <a:r>
              <a:rPr lang="en-US" altLang="zh-CN" sz="37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  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闲暇时间，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修改并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整理了高三阶段作文评讲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范例若干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，这些作文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有的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是学生作文，也有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教师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的下水作文。把近十年的优秀作文集成一个系列上传共享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，每一个话题的作文都附有一篇教师对文章结构的简评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。</a:t>
            </a:r>
            <a:endParaRPr lang="en-US" altLang="zh-CN" sz="4000" b="1">
              <a:solidFill>
                <a:srgbClr val="000000"/>
              </a:solidFill>
              <a:latin typeface="等线" pitchFamily="2" charset="-122"/>
              <a:ea typeface="等线" pitchFamily="2" charset="-122"/>
              <a:cs typeface="Times New Roman" pitchFamily="18" charset="0"/>
            </a:endParaRPr>
          </a:p>
          <a:p>
            <a:pPr algn="just" defTabSz="773113" eaLnBrk="0" hangingPunct="0"/>
            <a:r>
              <a:rPr lang="en-US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   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选文都是考试优秀范文，即使是教师修改，也尽量贴近学生作文的水平与实际能力，绝无越俎代庖之类的假文，目的是讲评有效，切合实际。</a:t>
            </a:r>
            <a:endParaRPr lang="en-US" altLang="zh-CN" sz="4000" b="1">
              <a:solidFill>
                <a:srgbClr val="000000"/>
              </a:solidFill>
              <a:latin typeface="等线" pitchFamily="2" charset="-122"/>
              <a:ea typeface="等线" pitchFamily="2" charset="-122"/>
              <a:cs typeface="Times New Roman" pitchFamily="18" charset="0"/>
            </a:endParaRPr>
          </a:p>
          <a:p>
            <a:pPr algn="just" defTabSz="773113" eaLnBrk="0" hangingPunct="0"/>
            <a:r>
              <a:rPr lang="en-US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  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用</a:t>
            </a:r>
            <a:r>
              <a:rPr lang="en-US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PPT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格式，主要是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方便</a:t>
            </a:r>
            <a:r>
              <a:rPr lang="zh-CN" altLang="en-US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教师</a:t>
            </a:r>
            <a:r>
              <a:rPr lang="zh-CN" altLang="zh-CN" sz="4000" b="1">
                <a:solidFill>
                  <a:srgbClr val="000000"/>
                </a:solidFill>
                <a:latin typeface="等线" pitchFamily="2" charset="-122"/>
                <a:ea typeface="等线" pitchFamily="2" charset="-122"/>
                <a:cs typeface="Times New Roman" pitchFamily="18" charset="0"/>
              </a:rPr>
              <a:t>课堂评讲。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4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愿意接受别人给他在北京买房子，仍自称为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作家莫言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的他是高贵的，他又回到老家，又看到了那片高粱地，他仍在笔耕不辍，耕耘不息，续写他的辉煌。</a:t>
            </a:r>
            <a:endParaRPr lang="en-US" altLang="zh-CN" sz="3048" b="1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048" b="1">
                <a:solidFill>
                  <a:srgbClr val="000000"/>
                </a:solidFill>
                <a:ea typeface="黑体" panose="02010609060101010101" pitchFamily="49" charset="-122"/>
              </a:rPr>
              <a:t>　　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真正的高贵不是高位在身，不是钱财万贯，不是俗世繁华的堆叠，而是心的本真，胸的旷达，志的高远。唯愿我们都能真正的高贵一回！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-82550" y="0"/>
            <a:ext cx="1227455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阅读下面的文字，按照要求作文。</a:t>
            </a:r>
            <a:b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　　网上上流传着一个段子：一部高档手机，</a:t>
            </a:r>
            <a:r>
              <a:rPr lang="en-US" altLang="zh-CN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70%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的功能都是没用的；一款高档轿车，</a:t>
            </a:r>
            <a:r>
              <a:rPr lang="en-US" altLang="zh-CN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70%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的速度都是多余的；一栋豪华别墅，</a:t>
            </a:r>
            <a:r>
              <a:rPr lang="en-US" altLang="zh-CN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70%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的房间都是空闲的。你是否也会恍然大悟：哦，是这么回事！环视一下自己，你那高配置的生活里，有多少资源待在角落里被闲置着，浪费着</a:t>
            </a:r>
            <a:r>
              <a:rPr lang="en-US" altLang="zh-CN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?</a:t>
            </a:r>
            <a:br>
              <a:rPr lang="en-US" altLang="zh-CN" sz="3386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　　也许是时候，我们把身段放低一点儿，要求降低一点儿了。低配一点儿。</a:t>
            </a:r>
            <a:b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　　</a:t>
            </a:r>
            <a:r>
              <a:rPr lang="zh-CN" altLang="en-US" sz="3386" b="1" dirty="0">
                <a:solidFill>
                  <a:srgbClr val="0000CC"/>
                </a:solidFill>
                <a:ea typeface="黑体" panose="02010609060101010101" pitchFamily="49" charset="-122"/>
              </a:rPr>
              <a:t>要求：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选好角度，确定立意，明确文体，自拟标题；不要脱离材料内容及含意范围，不要套作，不得抄袭。写一篇不少于</a:t>
            </a:r>
            <a:r>
              <a:rPr lang="en-US" altLang="zh-CN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800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字的文章。</a:t>
            </a:r>
            <a:b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2709" b="1" dirty="0">
                <a:solidFill>
                  <a:srgbClr val="000000"/>
                </a:solidFill>
                <a:ea typeface="黑体" panose="02010609060101010101" pitchFamily="49" charset="-122"/>
              </a:rPr>
              <a:t/>
            </a:r>
            <a:br>
              <a:rPr lang="zh-CN" altLang="en-US" sz="2709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endParaRPr lang="zh-CN" altLang="en-US" sz="2709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645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048" b="1" dirty="0">
                <a:solidFill>
                  <a:srgbClr val="0000CC"/>
                </a:solidFill>
                <a:ea typeface="黑体" panose="02010609060101010101" pitchFamily="49" charset="-122"/>
              </a:rPr>
              <a:t>                                             </a:t>
            </a:r>
            <a:r>
              <a:rPr lang="zh-CN" altLang="en-US" sz="4800" b="1" dirty="0">
                <a:solidFill>
                  <a:srgbClr val="FF0000"/>
                </a:solidFill>
                <a:ea typeface="黑体" panose="02010609060101010101" pitchFamily="49" charset="-122"/>
              </a:rPr>
              <a:t>审   题</a:t>
            </a:r>
            <a:endParaRPr lang="en-US" altLang="zh-CN" sz="48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en-US" altLang="zh-CN" sz="3048" b="1">
                <a:solidFill>
                  <a:srgbClr val="000000"/>
                </a:solidFill>
                <a:ea typeface="黑体" panose="02010609060101010101" pitchFamily="49" charset="-122"/>
              </a:rPr>
              <a:t>     </a:t>
            </a:r>
            <a:r>
              <a:rPr lang="zh-CN" altLang="en-US" sz="3048" b="1">
                <a:solidFill>
                  <a:srgbClr val="000000"/>
                </a:solidFill>
                <a:ea typeface="黑体" panose="02010609060101010101" pitchFamily="49" charset="-122"/>
              </a:rPr>
              <a:t>低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配人生，并不是让我们忆苦思苦，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艰苦奋斗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，过苦行僧的生活，也不是要压缩自己的生存空间，降低生活质量，而是要在这个欲望不断扩张的世界里，学会辨别与放弃。这种生活态度，才是真正的幸福人生。这条微博之所以引起大家的共鸣，是因为，我们殚精竭虑追求的原来是一些自己本来就不需要的东西。对于这些无用价值、多余的追求，使很多人付出了时间、精力、心灵乃至家庭幸福的代价。回过头来看看，才发现自己误入岐途，悔之已晚。这是一个给材料的命题作文题目，审题立意环节首先要廓清题义，即明确概念的内涵界定概念的外延，以防偏题跑题。什么是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低配人生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？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低配人生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是就什么而言的？商品经济高度发达，物质文明长足发展。（背景）崇尚简单实用，摒弃奢华虚荣，倡导低配生活。（观点）联系题目提供的材料，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低配人生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应该是针对生活，无关其他的。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686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en-US" altLang="zh-CN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                                   </a:t>
            </a:r>
            <a:r>
              <a:rPr lang="zh-CN" altLang="en-US" sz="4400" b="1" dirty="0">
                <a:solidFill>
                  <a:srgbClr val="0070C0"/>
                </a:solidFill>
                <a:ea typeface="黑体" panose="02010609060101010101" pitchFamily="49" charset="-122"/>
              </a:rPr>
              <a:t>立     意</a:t>
            </a:r>
            <a:r>
              <a:rPr lang="zh-CN" altLang="en-US" sz="3725" b="1" dirty="0">
                <a:solidFill>
                  <a:srgbClr val="000000"/>
                </a:solidFill>
                <a:ea typeface="黑体" panose="02010609060101010101" pitchFamily="49" charset="-122"/>
              </a:rPr>
              <a:t/>
            </a:r>
            <a:br>
              <a:rPr lang="zh-CN" altLang="en-US" sz="3725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725" b="1" dirty="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我们追求的大多数东西并没有什么特别实用的价值，只是在追求虚荣的心理，在这个过程中，我们渐渐忘记我们到底需要什么，忘了我们的初衷，被外表繁华迷失了双眼，让心灵蒙上尘埃。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   围绕</a:t>
            </a:r>
            <a:r>
              <a:rPr lang="zh-CN" altLang="en-US" sz="3386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减</a:t>
            </a:r>
            <a:r>
              <a:rPr lang="zh-CN" altLang="en-US" sz="3386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简</a:t>
            </a:r>
            <a:r>
              <a:rPr lang="zh-CN" altLang="en-US" sz="3386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俭</a:t>
            </a:r>
            <a:r>
              <a:rPr lang="zh-CN" altLang="en-US" sz="3386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适度</a:t>
            </a:r>
            <a:r>
              <a:rPr lang="zh-CN" altLang="en-US" sz="3386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386" b="1" dirty="0">
                <a:solidFill>
                  <a:srgbClr val="000000"/>
                </a:solidFill>
                <a:ea typeface="黑体" panose="02010609060101010101" pitchFamily="49" charset="-122"/>
              </a:rPr>
              <a:t>几个词立意，如：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①知足常乐</a:t>
            </a:r>
            <a:r>
              <a:rPr lang="en-US" altLang="zh-CN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725" b="1" dirty="0">
                <a:solidFill>
                  <a:srgbClr val="000000"/>
                </a:solidFill>
                <a:ea typeface="黑体" panose="02010609060101010101" pitchFamily="49" charset="-122"/>
              </a:rPr>
              <a:t>物质与精神的富有</a:t>
            </a:r>
            <a:endParaRPr lang="zh-CN" altLang="en-US" sz="372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②学会放下</a:t>
            </a:r>
            <a:r>
              <a:rPr lang="en-US" altLang="zh-CN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懂得舍弃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③享受简单生活，不要让心灵太累 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④不为外物所累，追求真实的人生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⑤俭以养德，俭以修身</a:t>
            </a:r>
            <a:r>
              <a:rPr lang="en-US" altLang="zh-CN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成由勤俭败由奢 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725" b="1" dirty="0">
                <a:solidFill>
                  <a:srgbClr val="000000"/>
                </a:solidFill>
                <a:ea typeface="黑体" panose="02010609060101010101" pitchFamily="49" charset="-122"/>
              </a:rPr>
              <a:t>⑥</a:t>
            </a:r>
            <a:r>
              <a:rPr lang="zh-CN" altLang="en-US" sz="372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为生活减负</a:t>
            </a:r>
            <a:endParaRPr lang="zh-CN" altLang="en-US" sz="2709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en-US" altLang="zh-CN" sz="2709" b="1" dirty="0">
                <a:solidFill>
                  <a:srgbClr val="000000"/>
                </a:solidFill>
                <a:ea typeface="黑体" panose="02010609060101010101" pitchFamily="49" charset="-122"/>
              </a:rPr>
              <a:t>                                      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2709" b="1" dirty="0">
                <a:solidFill>
                  <a:srgbClr val="000000"/>
                </a:solidFill>
                <a:ea typeface="黑体" panose="02010609060101010101" pitchFamily="49" charset="-122"/>
              </a:rPr>
              <a:t>                                          </a:t>
            </a:r>
            <a:r>
              <a:rPr lang="zh-CN" altLang="en-US" sz="4400" b="1" dirty="0">
                <a:solidFill>
                  <a:srgbClr val="0000CC"/>
                </a:solidFill>
                <a:ea typeface="黑体" panose="02010609060101010101" pitchFamily="49" charset="-122"/>
              </a:rPr>
              <a:t>平平淡淡才是真　　</a:t>
            </a:r>
            <a:endParaRPr lang="en-US" altLang="zh-CN" sz="4400" b="1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en-US" altLang="zh-CN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       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何谓之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淡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”呢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？淡名、淡利、淡欲也。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/>
            </a:r>
            <a:b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　　名誉装饰外表，难得内心之华。</a:t>
            </a:r>
            <a:b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　　高档手机、高级轿车、豪华别墅、奢华装饰彰显的只是外表，却不一定拥有内心的优雅。都市丽人熟知城市各个时尚名牌店，却不一定知晓书店、博物馆的位置。我实在疑惑，今天的许多人一辈子都那么热衷于追求身外之物，到底为何？</a:t>
            </a:r>
            <a:b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　　古代方仲永其父携子游于饮宴之间而不勉其勤学，，后终泯然众矣，其父为享其名而忘其实，惑也。陶渊明只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方宅十余亩，草屋八九间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，却能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悦亲戚之情话，乐琴书以消忧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  <a:b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　　刘禹锡亦云：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斯是陋室，惟吾德馨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南阳诸葛庐，西蜀子云亭，何陋之有？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一个人应该注重内心的充实， 而不是一味的</a:t>
            </a:r>
          </a:p>
        </p:txBody>
      </p:sp>
      <p:sp>
        <p:nvSpPr>
          <p:cNvPr id="6147" name="文本框 1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27432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2709" b="1" dirty="0">
                <a:solidFill>
                  <a:srgbClr val="0000CC"/>
                </a:solidFill>
                <a:ea typeface="黑体" panose="02010609060101010101" pitchFamily="49" charset="-122"/>
              </a:rPr>
              <a:t>【</a:t>
            </a:r>
            <a:r>
              <a:rPr lang="zh-CN" altLang="en-US" sz="2709" b="1" dirty="0">
                <a:solidFill>
                  <a:srgbClr val="0000CC"/>
                </a:solidFill>
                <a:ea typeface="黑体" panose="02010609060101010101" pitchFamily="49" charset="-122"/>
              </a:rPr>
              <a:t>优秀例文</a:t>
            </a:r>
            <a:r>
              <a:rPr lang="en-US" altLang="zh-CN" sz="2709" b="1" dirty="0">
                <a:solidFill>
                  <a:srgbClr val="FF0000"/>
                </a:solidFill>
                <a:ea typeface="黑体" panose="02010609060101010101" pitchFamily="49" charset="-122"/>
              </a:rPr>
              <a:t>1】</a:t>
            </a:r>
            <a:endParaRPr lang="zh-CN" altLang="en-US" sz="2709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665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注重外在的物质享受。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利益充斥生活，难守美德。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金钱、利益的诱惑让人目盲心盲。对于高档生活的主球，总需要一定的物质基础。可是一味的沉溺于此，终究难免深陷泥潭，难以自拔。那些为了自身利益、享受而忘却国家、百姓利益的人，如乾隆之于和珅，晚清之于慈禧，都是民族的罪人、祸首。而林徽因即使在身体患病的情况下，也不去国外，而是跟着自己丈夫一起，为国家的古建筑文化跋山涉水、殚精竭虑。新中国建立后，诸如钱学深一批资深科学家毅然放弃国外优厚的生活，辗转回国，为自己的国家建设鞠躬尽瘁。相反，为利失德，恐一生难以心安理得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欲望麻木内心，难得真趣。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今天我们这个时代，是物质充裕的时代，同时也是欲望泛滥的时代。几多人为了寻求刺激贸然结婚而后又随意离婚；几多人为自己的奢华享受一掷千金而不觉可惜，却对社会中苦难之人无动于衷。几多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525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人到处旅游到处奔走，泛滥的时代。许多人为了寻求刺激贸然结婚而后又随意离婚；许多人为自己的奢华享受一掷千金而不觉可惜，却对社会中苦难之人无动于衷、视而不见。许多人到处旅游到处奔走，内心却无所适从、一片茫然。对情感的随意，对贫困的漠视，缺少同情心，就是内心的麻木表现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我期待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执子之手，与子偕老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的爱情；我期待流浪的小狗有个温暖的家，我期待有难时有人伸出援助之手，我期待人们能够淡化物质欲望，能诗意地栖居于大地之上。人生少些内心的麻木，便多份人生的真趣。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不为名誉盲目，不为利益忘德，不为欲望失趣。安贫乐道，俭以养德。结庐在淡境，方可见南山。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680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en-US" altLang="zh-CN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                                       </a:t>
            </a: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en-US" altLang="zh-CN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                                                </a:t>
            </a:r>
            <a:r>
              <a:rPr lang="zh-CN" altLang="en-US" sz="4000" b="1" dirty="0">
                <a:solidFill>
                  <a:srgbClr val="0000CC"/>
                </a:solidFill>
                <a:ea typeface="黑体" panose="02010609060101010101" pitchFamily="49" charset="-122"/>
              </a:rPr>
              <a:t>真正的高贵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/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高档手机、高档轿车、高档别墅都是高贵奢侈的，然而它们过半的配置都是闲置的。由此可见，落尽繁华，方见真纯。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真正的高贵是不为功名利禄所扰，坚守本心，弃俗世繁华换山水逍遥。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张子房作为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汉初三杰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之一，官至留侯却辞官归隐，只为回归那云天；林逋泛舟游于湖上，以梅为妻，以鹤为子，不为官名所扰；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进不入以离尤兮，退将复修吾初服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，沈复没有在封妻荫子的厚禄中迷失自我，而是辞官归隐，游乐山水，著成</a:t>
            </a:r>
            <a:r>
              <a:rPr lang="en-US" altLang="zh-CN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浮生六记</a:t>
            </a:r>
            <a:r>
              <a:rPr lang="en-US" altLang="zh-CN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他们虽一身布衣，但他们却远比彩袍加身的贵族大臣要高贵得多，因为他们没有迷失自己的初心，没有向世俗妥协。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真正的高贵是自身命途坎坷，多灾多难，却依然胸怀天下。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安得广厦千万间，大庇天下寒士俱欢颜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，那面黄肌瘦的杜甫</a:t>
            </a:r>
          </a:p>
        </p:txBody>
      </p:sp>
      <p:sp>
        <p:nvSpPr>
          <p:cNvPr id="9219" name="文本框 1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21336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 eaLnBrk="0" hangingPunct="0">
              <a:spcBef>
                <a:spcPct val="0"/>
              </a:spcBef>
              <a:buFontTx/>
              <a:buNone/>
              <a:defRPr/>
            </a:pPr>
            <a:r>
              <a:rPr lang="zh-CN" altLang="en-US" sz="2709" b="1" dirty="0">
                <a:solidFill>
                  <a:srgbClr val="0000CC"/>
                </a:solidFill>
                <a:ea typeface="黑体" panose="02010609060101010101" pitchFamily="49" charset="-122"/>
              </a:rPr>
              <a:t>优秀例文</a:t>
            </a:r>
            <a:r>
              <a:rPr lang="en-US" altLang="zh-CN" sz="2709" b="1" dirty="0">
                <a:solidFill>
                  <a:srgbClr val="FF0000"/>
                </a:solidFill>
                <a:ea typeface="黑体" panose="02010609060101010101" pitchFamily="49" charset="-122"/>
              </a:rPr>
              <a:t>2</a:t>
            </a:r>
            <a:endParaRPr lang="zh-CN" altLang="en-US" sz="2709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665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一心装满了国家和人民，却忘了自己所经受的病痛，在病危之时仍想着要为国尽忠为民效力；不惟有他，屈原在遭到不公正待遇后仍然不逝忠心，自投汨罗江，誓与楚国同生死 。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回首向来萧瑟处，归去，也无风雨也无晴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，苏轼是命途多舛的，他却始终保持一颗乐观向上的心，他为了黎民，在被贬期间仍然修筑了千古一堤</a:t>
            </a:r>
            <a:r>
              <a:rPr lang="en-US" altLang="zh-CN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苏堤。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臣之壮也，尤不如人，今老矣，无能为也矣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，郑国待烛之武是不公的，弃置几十年，如今他已年老体衰，但事关郑国危亡，这位老者仍旧夜缒而出，不畏年轻气盛的秦王，细数利弊，终保郑存。还有那年近古稀的廉颇，在闲置数十载之后，当听闻皇帝有意让他带兵打仗时，他食一斗米，十斤肉，还披甲上马，表示自己还可有用。</a:t>
            </a:r>
            <a:endParaRPr lang="en-US" altLang="zh-CN" sz="3048" b="1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defTabSz="774131">
              <a:spcBef>
                <a:spcPct val="0"/>
              </a:spcBef>
              <a:buFontTx/>
              <a:buNone/>
              <a:defRPr/>
            </a:pP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真正的高贵是身在繁华却能心静如水。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问君何能尔，心远地自偏</a:t>
            </a:r>
            <a:r>
              <a:rPr lang="zh-CN" altLang="en-US" sz="3048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，纳兰容若不因身居高位而恃才傲物，他依旧沉心于他的词，才铸就他一世才子一生情。</a:t>
            </a:r>
            <a:b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</a:br>
            <a:r>
              <a:rPr lang="zh-CN" altLang="en-US" sz="3048" b="1" dirty="0">
                <a:solidFill>
                  <a:srgbClr val="000000"/>
                </a:solidFill>
                <a:ea typeface="黑体" panose="02010609060101010101" pitchFamily="49" charset="-122"/>
              </a:rPr>
              <a:t>　　那镁光灯聚合处仍是穿着朴素，笑容朴实，不为名利所累，不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2340</Words>
  <Application>Microsoft Office PowerPoint</Application>
  <PresentationFormat>Custom</PresentationFormat>
  <Paragraphs>28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等线</vt:lpstr>
      <vt:lpstr>Times New Roman</vt:lpstr>
      <vt:lpstr>黑体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存明 彭</dc:creator>
  <cp:lastModifiedBy>Windows</cp:lastModifiedBy>
  <cp:revision>16</cp:revision>
  <dcterms:created xsi:type="dcterms:W3CDTF">2023-05-15T04:02:23Z</dcterms:created>
  <dcterms:modified xsi:type="dcterms:W3CDTF">2026-03-04T04:43:39Z</dcterms:modified>
</cp:coreProperties>
</file>