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tags" Target="tags/tag1.xml" /><Relationship Id="rId19" Type="http://schemas.openxmlformats.org/officeDocument/2006/relationships/presProps" Target="presProps.xml" /><Relationship Id="rId2" Type="http://schemas.openxmlformats.org/officeDocument/2006/relationships/slide" Target="slides/slide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圆角矩形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830" indent="0" algn="r">
              <a:spcBef>
                <a:spcPct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2" name="日期占位符 18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10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/>
          <a:p>
            <a:pPr algn="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Verdana" panose="020b060403050404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Verdana" panose="020b060403050404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Verdana" panose="020b060403050404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圆角矩形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830" indent="0" algn="l"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/>
          <a:p>
            <a:pPr algn="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Verdana" panose="020b060403050404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Verdana" panose="020b060403050404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Verdana" panose="020b060403050404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圆角矩形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日期占位符 1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页脚占位符 2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/>
          <a:p>
            <a:pPr algn="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415" marR="18415" indent="0">
              <a:spcBef>
                <a:spcPct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>
                <a:latin typeface="Verdana" panose="020b060403050404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圆角矩形 9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ct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 vert="horz" lIns="182880" tIns="91440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ACA5-2E27-42F2-9B58-A826B2F799DD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5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/>
          <a:p>
            <a:pPr algn="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7" name="圆角矩形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3" cy="10509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</a:p>
        </p:txBody>
      </p:sp>
      <p:sp>
        <p:nvSpPr>
          <p:cNvPr id="1031" name="文本占位符 3"/>
          <p:cNvSpPr>
            <a:spLocks noGrp="1"/>
          </p:cNvSpPr>
          <p:nvPr>
            <p:ph type="body" idx="1"/>
          </p:nvPr>
        </p:nvSpPr>
        <p:spPr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</a:ln>
        </p:spPr>
        <p:txBody>
          <a:bodyPr lIns="182880" tIns="9144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CC40E9-467F-4698-8B8A-D780F42ED056}" type="datetimeFigureOut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000">
                <a:solidFill>
                  <a:srgbClr val="A7A399"/>
                </a:solidFill>
              </a:defRPr>
            </a:lvl1pPr>
          </a:lstStyle>
          <a:p>
            <a:pPr lvl="0">
              <a:buNone/>
            </a:pPr>
            <a:fld id="{BFCA5587-36BB-44E8-B332-ED1D38DEC878}" type="slidenum">
              <a:rPr lang="zh-CN" altLang="en-US">
                <a:latin typeface="Verdana" panose="020b0604030504040204" pitchFamily="34" charset="0"/>
                <a:ea typeface="微软雅黑" panose="020b0503020204020204" pitchFamily="34" charset="-122"/>
              </a:rPr>
              <a:t/>
            </a:fld>
            <a:endParaRPr lang="zh-CN" altLang="en-US"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65430" indent="-265430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 panose="05020102010507070707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295" algn="l" rtl="0" eaLnBrk="1" latinLnBrk="0" hangingPunct="1">
        <a:spcBef>
          <a:spcPts val="250"/>
        </a:spcBef>
        <a:buClr>
          <a:schemeClr val="accent1"/>
        </a:buClr>
        <a:buSzTx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130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Tx/>
        <a:buFont typeface="Wingdings 2" panose="05020102010507070707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255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345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53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 vert="horz" lIns="45720" rIns="45720" bIns="45720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《诫子书》说课稿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第二课时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3" cy="4187825"/>
          </a:xfrm>
        </p:spPr>
        <p:txBody>
          <a:bodyPr vert="horz" lIns="182880" tIns="91440">
            <a:normAutofit fontScale="77500" lnSpcReduction="20000"/>
          </a:bodyPr>
          <a:lstStyle/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第一环节——导入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诸葛亮是三国时期著名的政治家，军事家，他躬耕陇亩时“苟全姓名于乱世，不求闻达于诸侯”，但注意结交名士，研读古籍，留心时政，常以管仲、乐毅自励。被刘备三顾茅庐请做军师之后就提出著名的《隆中对》，策动孙、刘联盟，大破曹操，奠定三国鼎立的基础。蜀汉建立，拜为丞相。为完成统一中原，兴复汉室的大业，他效忠先主，辅佐后主，外联东吴，内修政理，南征平叛，北抗强魏，先后五次北伐魏国，终因积劳成疾而逝世，享年54岁，临终遗嘱“掘棺材之地，穿平常服饰，不配器物”，留给子孙的财产只有桑800株，薄田15公顷。他以自身言行感染激励自己的子孙，“善政嘉事”，“美声溢誉”，其子诸葛瞻、诸葛尚均义无返顾，为国捐躯，一家三代，鞠躬尽瘁，死而后已，深为后人传诵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第二课时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3" cy="4187825"/>
          </a:xfrm>
        </p:spPr>
        <p:txBody>
          <a:bodyPr vert="horz" lIns="182880" tIns="91440">
            <a:normAutofit fontScale="77500" lnSpcReduction="20000"/>
          </a:bodyPr>
          <a:lstStyle/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第二环节——研读、赏析文章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1、集体探究：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（1）诸葛亮写这封家信的用意是什么？（静以修身，俭以养德）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（2）请按照议论文的结构来给文章分层，并找出论点句，治学、修身、惜时句，再次品读。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A、论点句：静以修身，俭以养德；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B、治学（静）：夫学须静也，才须学也，非学/无以广才，非志/无以成学（正）。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C、修身：（躁）：淫慢则不能励精，险躁则不能治性（反）。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D、惜时：年与时驰，意与日去，遂成枯萎，多不接世，悲守穷庐，将复何及！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第二课时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3" cy="4187825"/>
          </a:xfrm>
        </p:spPr>
        <p:txBody>
          <a:bodyPr vert="horz" lIns="182880" tIns="91440">
            <a:normAutofit fontScale="92500" lnSpcReduction="10000"/>
          </a:bodyPr>
          <a:lstStyle/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第二环节——研读、赏析文章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2.集体讨论。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问题引申：联系现实人世，充满诱惑的滚滚红尘，品析本文的现实意义。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第一课：宁静的力量 。“静以修身”“ 非宁静无以致远”“夫学须静也” 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他忠告孩子，宁静才能够修养身心，静思反省。而且学习的首要条件，就是有安宁的环境。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现代人多数终日忙碌，你是否应在忙乱中静下来，反思人生方向？ 　　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3" cy="4187825"/>
          </a:xfrm>
        </p:spPr>
        <p:txBody>
          <a:bodyPr vert="horz" lIns="182880" tIns="91440">
            <a:normAutofit fontScale="92500" lnSpcReduction="20000"/>
          </a:bodyPr>
          <a:lstStyle/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第二课：节俭的力量。 “俭以养德”  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他告知孩子要节俭，以培养自己的德行。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在鼓励消费的文明社会，你是否想过节俭的好处呢？ 　　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第三课：计划的力量。 “非淡泊无以明志 ，非宁静无以致远” 　　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告诉孩子要计划人生，不要事事讲求名利，才能够了解自己的志向。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要静下来，才能够把细心计划将来。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面对未来，你有理想吗？你有使命感吗？你有自己的价值观吗？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3" cy="4187825"/>
          </a:xfrm>
        </p:spPr>
        <p:txBody>
          <a:bodyPr vert="horz" lIns="182880" tIns="91440">
            <a:normAutofit fontScale="85000" lnSpcReduction="20000"/>
          </a:bodyPr>
          <a:lstStyle/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第四课：学习的力量。 “夫学须静也， 才须学也” 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告诉孩子宁静的环境对学习大有益处，配合专注的平静心境，就更加事半功倍。诸葛亮不信天才论，他相信才能是学习的结果。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你有否全心全力的学习？你是否相信努力才有成就？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第五课：增值的力量。“非学无以广才 ，非志无以成学” 　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  他忠告孩子，人生的投资要想增值先要立志，不愿意努力学习，就不能够增加自己的才干。但学习的过程中，没有决心和毅力就会半途而废。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你是否想过：一鼓作气的人多，坚持到底的人少的道理？　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3" cy="4187825"/>
          </a:xfrm>
        </p:spPr>
        <p:txBody>
          <a:bodyPr vert="horz" lIns="182880" tIns="91440">
            <a:normAutofit fontScale="77500" lnSpcReduction="20000"/>
          </a:bodyPr>
          <a:lstStyle/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第六课：速度的力量。“淫慢则不能励精” 　　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他警告孩子凡事拖延就不能够快速的掌握要点。 快人一步，不但容易达到理想，而且有更多的时间去修正与改善！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你在学习、生活中是否有过懒惰、拖延的现象呢？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第七课：性格的力量。 “险躁则不能治性” 　　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诸葛亮忠告孩子，太过急躁就不能够陶冶性情。心理学家说：“思想影响行为，行为影响习惯，习惯影响性格，性格影响命运。”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你要提升自己性格的品质吗？ 　　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第八课：时间的力量。 “年与时驰 ，意与岁去” 　　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他警告孩子时光飞逝如梭，意志力又会被时间消磨掉，“少壮不努力，老大徒伤悲”。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静心想一想，你有蹉跎岁月吗？ 　　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第二课时</a:t>
            </a:r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 vert="horz" wrap="square" lIns="182880" tIns="91440" anchor="t"/>
          <a:lstStyle/>
          <a:p>
            <a:r>
              <a:rPr lang="zh-CN" altLang="en-US"/>
              <a:t>第三环节——作业设置</a:t>
            </a:r>
          </a:p>
          <a:p>
            <a:r>
              <a:rPr lang="zh-CN" altLang="en-US"/>
              <a:t>1、背诵全文，积累警句。</a:t>
            </a:r>
          </a:p>
          <a:p>
            <a:r>
              <a:rPr lang="zh-CN" altLang="en-US"/>
              <a:t>2、《诫子书》以父亲的身份告诫儿子读书修身，静心养德，保国爱民，平治天下，既有慈父的殷殷期待，更有圣贤的谆谆教诲，感人肺腑。古往今来，抒发人间真情的诗词浩如烟海，或抒爱国之情，或赞亲密友情，或歌殷殷亲情，或咏浓浓乡情……请同学们查找历代歌咏人间真情的诗词，分门别类加以整理。</a:t>
            </a:r>
          </a:p>
        </p:txBody>
      </p:sp>
      <p:pic>
        <p:nvPicPr>
          <p:cNvPr id="2150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76000" y="101600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说教材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3" cy="4187825"/>
          </a:xfrm>
        </p:spPr>
        <p:txBody>
          <a:bodyPr vert="horz" lIns="182880" tIns="91440">
            <a:normAutofit fontScale="77500" lnSpcReduction="20000"/>
          </a:bodyPr>
          <a:lstStyle/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《诫子书》是人教版七年级上册第四单元的第4课。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个单元课文从不同方面诠释了人生的意义和价值，学习本单元，在指导学生学会通过抓关键词句、划分段落层次等方法理清作者思路的同时，结合课文内容，更要借助文章所彰显出来的理想光辉和人格力量，对学生进行人文关怀和思想道德、修身养性方面的教育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本文是修身养德的名篇，文章短小精悍，言简义丰，字字珠玑，蕴含作者对其子的谆谆教诲，更是充满着殷切盼望之情。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主旨是劝勉儿子勤学励志、修身养性要从“淡泊”“宁静”中下功夫，最忌“淫慢”“险躁”。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习本文在要在引导学生理解课文内容，把握主旨的基础上，去体会诸葛亮的情感以及人格魅力，最终来提高己的对于学习，修身养性方面的思想认识，从而提升自身的思想品德素养，并积累背诵相关名言警句来自我勉励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说学生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 vert="horz" wrap="square" lIns="182880" tIns="91440" anchor="t"/>
          <a:lstStyle/>
          <a:p>
            <a:r>
              <a:rPr lang="zh-CN" altLang="zh-CN"/>
              <a:t>本文面对的刚进入校园的七年级学生群体，文言文的学习与理解对于初一级的学生来说是一个重点也是难点，本文是这册书的第三篇文言文，虽然已经学习了两篇文言文，但是对于文言实词、虚词的积累仍然是不够的，所以在翻译上仍然需要注意文言文实词虚词的积累，不过，在课文的翻译上可以尝试着让学生自主翻译理解课文内容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说教学目标</a:t>
            </a: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 vert="horz" wrap="square" lIns="182880" tIns="91440" anchor="t"/>
          <a:lstStyle/>
          <a:p>
            <a:r>
              <a:rPr lang="en-US" altLang="zh-CN"/>
              <a:t>1、诵读课文，掌握关键词句，理解文章内容。</a:t>
            </a:r>
          </a:p>
          <a:p>
            <a:r>
              <a:rPr lang="en-US" altLang="zh-CN"/>
              <a:t>2、精读课文，体会作者情感，把握文章主旨。</a:t>
            </a:r>
          </a:p>
          <a:p>
            <a:r>
              <a:rPr lang="en-US" altLang="zh-CN"/>
              <a:t>3、研读课文，赏析精彩妙点，积累名言警句。</a:t>
            </a:r>
          </a:p>
          <a:p>
            <a:r>
              <a:rPr lang="en-US" altLang="zh-CN"/>
              <a:t>4、熟读文章成诵，聆听先哲教导，汲取精神养料。</a:t>
            </a:r>
          </a:p>
          <a:p>
            <a:r>
              <a:rPr lang="en-US" altLang="zh-CN"/>
              <a:t>教学重点：背诵课文，积累警句; 理解主旨: 勤学励志，修身养性</a:t>
            </a:r>
          </a:p>
          <a:p>
            <a:r>
              <a:rPr lang="en-US" altLang="zh-CN"/>
              <a:t>教学难点：体会作者情感，赏析精彩妙点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说教法和学法</a:t>
            </a: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 vert="horz" wrap="square" lIns="182880" tIns="91440" anchor="t"/>
          <a:lstStyle/>
          <a:p>
            <a:r>
              <a:rPr lang="en-US" altLang="zh-CN"/>
              <a:t>1、教法</a:t>
            </a:r>
          </a:p>
          <a:p>
            <a:r>
              <a:rPr lang="en-US" altLang="zh-CN"/>
              <a:t>诵读法</a:t>
            </a:r>
          </a:p>
          <a:p>
            <a:r>
              <a:rPr lang="en-US" altLang="zh-CN"/>
              <a:t>2、学法</a:t>
            </a:r>
          </a:p>
          <a:p>
            <a:r>
              <a:rPr lang="en-US" altLang="zh-CN"/>
              <a:t>自主、合作、探究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说教学过程</a:t>
            </a: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 vert="horz" wrap="square" lIns="182880" tIns="91440" anchor="t"/>
          <a:lstStyle/>
          <a:p>
            <a:r>
              <a:rPr lang="zh-CN" altLang="zh-CN"/>
              <a:t>本课设计为两个课时，第一课时实现第一个教学目标，掌握关键词句，理解文章内容，重点放在朗读课文，翻译课文，并尝试背诵课文。第二课时重点在于把握文章的主旨，研读课文。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第一课时</a:t>
            </a:r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 vert="horz" wrap="square" lIns="182880" tIns="91440" anchor="t"/>
          <a:lstStyle/>
          <a:p>
            <a:r>
              <a:rPr lang="zh-CN" altLang="en-US"/>
              <a:t>第一环节——导入新课</a:t>
            </a:r>
          </a:p>
          <a:p>
            <a:r>
              <a:rPr lang="zh-CN" altLang="en-US"/>
              <a:t>“丞相名垂汗简青，书台犹在谁复登”“出师一表真名世，千载谁堪伯仲间”“汉贼明大义，赤心贯苍穹”……千古良相诸葛亮不但是陆游、文天祥笔下的精英忠魂，更是后人眼中的智慧化身。他一生立志“兴复汉室，还于旧都”，为此鞠躬尽瘁，死而后已；他更以淡泊明志，宁静致远的高风亮节言传身教，惠及子女。今天让我们走进诸葛亮《诫子书》去聆听他对子女的谆谆教诲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第一课时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3" cy="4187825"/>
          </a:xfrm>
        </p:spPr>
        <p:txBody>
          <a:bodyPr vert="horz" lIns="182880" tIns="91440">
            <a:normAutofit fontScale="92500" lnSpcReduction="20000"/>
          </a:bodyPr>
          <a:lstStyle/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第二环节——听读和朗读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1、解题：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《诫子书》，告诫儿子的一封家书。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2、播放录音，学生听读，完成下列任务：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（1）标记生字注音。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（2）注意词句停顿。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示例：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非澹泊/无以明志，非宁静/无以致远……非学/无以广才，非志/无以成学。（指定学生诵读，余生纠正，后齐读）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4、学生自由朗读，互读，齐读，指名读。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3" cy="1052513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第一课时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3" cy="4187825"/>
          </a:xfrm>
        </p:spPr>
        <p:txBody>
          <a:bodyPr vert="horz" lIns="182880" tIns="91440">
            <a:normAutofit fontScale="85000" lnSpcReduction="20000"/>
          </a:bodyPr>
          <a:lstStyle/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第三环节——疏通文意，理解内容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（1）难点预见：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A、词语：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静以修身…俭以养德…以明志…以致远…；广才；励精；治性；驰；去；非志无以成学…遂成枯落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B、句子：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a、非澹泊无以明志，非宁静无以致远……非学无以广才，非志无以成学；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b、年与时驰，意与日去，遂成枯萎，多不接世。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3、总结交流：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（1）四人一组互相翻译课文，交流指正；</a:t>
            </a:r>
          </a:p>
          <a:p>
            <a:pPr marL="265430" marR="0" lvl="0" indent="-26543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（2）典型代表两名译文，师阐述自己观点，供参考。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r="http://schemas.openxmlformats.org/officeDocument/2006/relationships" xmlns:a="http://schemas.openxmlformats.org/drawingml/2006/main" name="视点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视点">
      <a:majorFont>
        <a:latin typeface="Verdana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92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2">
      <vt:lpstr>Arial</vt:lpstr>
      <vt:lpstr>Verdana</vt:lpstr>
      <vt:lpstr>微软雅黑</vt:lpstr>
      <vt:lpstr>Wingdings 2</vt:lpstr>
      <vt:lpstr>宋体</vt:lpstr>
      <vt:lpstr>视点</vt:lpstr>
      <vt:lpstr>《诫子书》说课稿</vt:lpstr>
      <vt:lpstr>说教材</vt:lpstr>
      <vt:lpstr>说学生</vt:lpstr>
      <vt:lpstr>说教学目标</vt:lpstr>
      <vt:lpstr>说教法和学法</vt:lpstr>
      <vt:lpstr>说教学过程</vt:lpstr>
      <vt:lpstr>第一课时</vt:lpstr>
      <vt:lpstr>第一课时</vt:lpstr>
      <vt:lpstr>第一课时</vt:lpstr>
      <vt:lpstr>第二课时</vt:lpstr>
      <vt:lpstr>第二课时</vt:lpstr>
      <vt:lpstr>第二课时</vt:lpstr>
      <vt:lpstr>PowerPoint Presentation</vt:lpstr>
      <vt:lpstr>PowerPoint Presentation</vt:lpstr>
      <vt:lpstr>PowerPoint Presentation</vt:lpstr>
      <vt:lpstr>第二课时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2021-09-14T14:10:59.709</cp:lastPrinted>
  <dcterms:created xsi:type="dcterms:W3CDTF">2021-09-14T14:10:59Z</dcterms:created>
  <dcterms:modified xsi:type="dcterms:W3CDTF">2021-09-14T06:11:00Z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