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952" r:id="rId3"/>
    <p:sldId id="256" r:id="rId4"/>
    <p:sldId id="293" r:id="rId5"/>
    <p:sldId id="257" r:id="rId6"/>
    <p:sldId id="656" r:id="rId7"/>
    <p:sldId id="260" r:id="rId8"/>
    <p:sldId id="655" r:id="rId9"/>
    <p:sldId id="289" r:id="rId10"/>
    <p:sldId id="953" r:id="rId11"/>
    <p:sldId id="276" r:id="rId12"/>
    <p:sldId id="652" r:id="rId13"/>
    <p:sldId id="268" r:id="rId14"/>
    <p:sldId id="970" r:id="rId15"/>
    <p:sldId id="653" r:id="rId16"/>
    <p:sldId id="957" r:id="rId17"/>
    <p:sldId id="987" r:id="rId18"/>
    <p:sldId id="988" r:id="rId19"/>
    <p:sldId id="989" r:id="rId20"/>
    <p:sldId id="990" r:id="rId21"/>
    <p:sldId id="991" r:id="rId22"/>
    <p:sldId id="992" r:id="rId23"/>
    <p:sldId id="993" r:id="rId24"/>
    <p:sldId id="994" r:id="rId25"/>
    <p:sldId id="995" r:id="rId26"/>
    <p:sldId id="996" r:id="rId27"/>
    <p:sldId id="997" r:id="rId28"/>
    <p:sldId id="998" r:id="rId29"/>
    <p:sldId id="999" r:id="rId30"/>
    <p:sldId id="1000" r:id="rId31"/>
    <p:sldId id="1001" r:id="rId32"/>
    <p:sldId id="1002" r:id="rId33"/>
    <p:sldId id="312" r:id="rId34"/>
    <p:sldId id="654" r:id="rId35"/>
    <p:sldId id="483" r:id="rId36"/>
    <p:sldId id="1003" r:id="rId37"/>
    <p:sldId id="1004" r:id="rId38"/>
    <p:sldId id="783" r:id="rId39"/>
    <p:sldId id="265" r:id="rId40"/>
  </p:sldIdLst>
  <p:sldSz cx="12192000" cy="6858000"/>
  <p:notesSz cx="7104063" cy="10234613"/>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58" autoAdjust="0"/>
    <p:restoredTop sz="94660"/>
  </p:normalViewPr>
  <p:slideViewPr>
    <p:cSldViewPr snapToGrid="0">
      <p:cViewPr varScale="1">
        <p:scale>
          <a:sx n="69" d="100"/>
          <a:sy n="69" d="100"/>
        </p:scale>
        <p:origin x="216" y="1080"/>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tags" Target="tags/tag1.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2021/3/15</a:t>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641118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213386633"/>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947743750"/>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3553743740"/>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38</a:t>
            </a:fld>
            <a:endParaRPr kumimoji="1" lang="zh-CN" altLang="en-US"/>
          </a:p>
        </p:txBody>
      </p:sp>
    </p:spTree>
    <p:extLst>
      <p:ext uri="{BB962C8B-B14F-4D97-AF65-F5344CB8AC3E}">
        <p14:creationId xmlns:p14="http://schemas.microsoft.com/office/powerpoint/2010/main" val="2386907227"/>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22313624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2684453931"/>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19912943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1107586558"/>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4144724132"/>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596914830"/>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253167940"/>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50618602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8" name="图片 7">
            <a:extLst>
              <a:ext uri="{FF2B5EF4-FFF2-40B4-BE49-F238E27FC236}">
                <a16:creationId xmlns:a16="http://schemas.microsoft.com/office/drawing/2014/main" id="{1C2CE589-E490-DD49-BE09-3BD6421859CD}"/>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6.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0.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0.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0.xml" /><Relationship Id="rId3" Type="http://schemas.openxmlformats.org/officeDocument/2006/relationships/image" Target="../media/image6.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2.xml" /><Relationship Id="rId3" Type="http://schemas.openxmlformats.org/officeDocument/2006/relationships/image" Target="../media/image12.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 Id="rId3" Type="http://schemas.openxmlformats.org/officeDocument/2006/relationships/image" Target="../media/image3.png" /><Relationship Id="rId4" Type="http://schemas.microsoft.com/office/2007/relationships/hdphoto" Target="../media/image4.wdp"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 Id="rId3" Type="http://schemas.openxmlformats.org/officeDocument/2006/relationships/image" Target="../media/image7.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9.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313690" y="1135316"/>
            <a:ext cx="11494770" cy="4192879"/>
          </a:xfrm>
          <a:prstGeom prst="rect">
            <a:avLst/>
          </a:prstGeom>
          <a:noFill/>
          <a:effectLst/>
        </p:spPr>
        <p:txBody>
          <a:bodyPr wrap="square" rtlCol="0">
            <a:spAutoFit/>
          </a:bodyPr>
          <a:lstStyle/>
          <a:p>
            <a:pPr algn="ctr">
              <a:lnSpc>
                <a:spcPct val="150000"/>
              </a:lnSpc>
            </a:pPr>
            <a:r>
              <a:rPr lang="en-US" altLang="zh-CN" sz="2000" b="1">
                <a:solidFill>
                  <a:schemeClr val="bg1"/>
                </a:solidFill>
                <a:latin typeface="Microsoft YaHei" panose="020b0503020204020204" pitchFamily="34" charset="-122"/>
                <a:ea typeface="Microsoft YaHei" panose="020b0503020204020204" pitchFamily="34" charset="-122"/>
              </a:rPr>
              <a:t>【</a:t>
            </a:r>
            <a:r>
              <a:rPr lang="zh-CN" altLang="en-US" sz="2000" b="1">
                <a:solidFill>
                  <a:schemeClr val="bg1"/>
                </a:solidFill>
                <a:latin typeface="Microsoft YaHei" panose="020b0503020204020204" pitchFamily="34" charset="-122"/>
                <a:ea typeface="Microsoft YaHei" panose="020b0503020204020204" pitchFamily="34" charset="-122"/>
              </a:rPr>
              <a:t>文本解读</a:t>
            </a:r>
            <a:r>
              <a:rPr lang="en-US" altLang="zh-CN" sz="20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边城</a:t>
            </a:r>
            <a:r>
              <a:rPr lang="en-US" altLang="zh-CN" sz="2000">
                <a:solidFill>
                  <a:schemeClr val="bg1"/>
                </a:solidFill>
                <a:latin typeface="Microsoft YaHei" panose="020b0503020204020204" pitchFamily="34" charset="-122"/>
                <a:ea typeface="Microsoft YaHei" panose="020b0503020204020204" pitchFamily="34" charset="-122"/>
              </a:rPr>
              <a:t>》</a:t>
            </a:r>
            <a:r>
              <a:rPr lang="zh-CN" altLang="en-US" sz="2000">
                <a:solidFill>
                  <a:schemeClr val="bg1"/>
                </a:solidFill>
                <a:latin typeface="Microsoft YaHei" panose="020b0503020204020204" pitchFamily="34" charset="-122"/>
                <a:ea typeface="Microsoft YaHei" panose="020b0503020204020204" pitchFamily="34" charset="-122"/>
              </a:rPr>
              <a:t>是沈从文的一篇带有田园牧歌情调的散文化的小说，反映了作者对“优美，健康，自然，而又不悖乎人性的人生形式”的向往。小说围绕撑渡船的老人和他的孙女翠翠，描写了湘西淳朴的风土人情，展现出人性的善良美好，也写出了人在命运面前的无奈和悲凉。</a:t>
            </a:r>
          </a:p>
          <a:p>
            <a:pPr indent="457200">
              <a:lnSpc>
                <a:spcPct val="150000"/>
              </a:lnSpc>
            </a:pPr>
            <a:r>
              <a:rPr lang="zh-CN" altLang="en-US" sz="2000">
                <a:solidFill>
                  <a:schemeClr val="bg1"/>
                </a:solidFill>
                <a:latin typeface="Microsoft YaHei" panose="020b0503020204020204" pitchFamily="34" charset="-122"/>
                <a:ea typeface="Microsoft YaHei" panose="020b0503020204020204" pitchFamily="34" charset="-122"/>
              </a:rPr>
              <a:t>学习本文，可以通过比较阅读，看看散文化的小说具有怎样的特点，抓住动作、语言和心理描写，把握翠翠等人的性格特征；文中有大量的风俗和景物描写，体会这些描写的作用；还可以结合当时的社会背景和作者独特的人生经历，思考他为什么会写这样一个“世外桃源”式的乡村社会，表达了怎样的社会理想。</a:t>
            </a:r>
          </a:p>
          <a:p>
            <a:pPr>
              <a:lnSpc>
                <a:spcPct val="150000"/>
              </a:lnSpc>
            </a:pPr>
            <a:endParaRPr lang="zh-CN" altLang="en-US" sz="2000">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7687284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287395" y="776605"/>
            <a:ext cx="76200" cy="5304155"/>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Calibri"/>
                <a:ea typeface="宋体" panose="02010600030101010101" pitchFamily="2" charset="-122"/>
              </a:defRPr>
            </a:lvl5pPr>
          </a:lstStyle>
          <a:p>
            <a:pPr lvl="0" algn="ctr"/>
            <a:endParaRPr lang="zh-CN" altLang="en-US">
              <a:solidFill>
                <a:srgbClr val="FFFFFF"/>
              </a:solidFill>
              <a:latin typeface="Calibri"/>
              <a:ea typeface="MComic PRC Medium"/>
            </a:endParaRPr>
          </a:p>
        </p:txBody>
      </p:sp>
      <p:sp>
        <p:nvSpPr>
          <p:cNvPr id="6" name="矩形 5"/>
          <p:cNvSpPr/>
          <p:nvPr/>
        </p:nvSpPr>
        <p:spPr>
          <a:xfrm>
            <a:off x="1413933" y="776605"/>
            <a:ext cx="1117601" cy="2226945"/>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679998" y="1099820"/>
            <a:ext cx="620818" cy="1396473"/>
          </a:xfrm>
          <a:prstGeom prst="rect">
            <a:avLst/>
          </a:prstGeom>
          <a:noFill/>
        </p:spPr>
        <p:txBody>
          <a:bodyPr wrap="square" rtlCol="0">
            <a:spAutoFit/>
          </a:bodyPr>
          <a:lstStyle/>
          <a:p>
            <a:pPr algn="l">
              <a:lnSpc>
                <a:spcPct val="14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解题</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p:txBody>
      </p:sp>
      <p:sp>
        <p:nvSpPr>
          <p:cNvPr id="9" name="文本框 8">
            <a:extLst>
              <a:ext uri="{FF2B5EF4-FFF2-40B4-BE49-F238E27FC236}">
                <a16:creationId xmlns:a16="http://schemas.microsoft.com/office/drawing/2014/main" id="{BB0B13A2-7723-1441-96E7-6DF92B897931}"/>
              </a:ext>
            </a:extLst>
          </p:cNvPr>
          <p:cNvSpPr txBox="1"/>
          <p:nvPr/>
        </p:nvSpPr>
        <p:spPr>
          <a:xfrm>
            <a:off x="3649556" y="1798056"/>
            <a:ext cx="8097944" cy="1873718"/>
          </a:xfrm>
          <a:prstGeom prst="rect">
            <a:avLst/>
          </a:prstGeom>
          <a:noFill/>
        </p:spPr>
        <p:txBody>
          <a:bodyPr wrap="square" rtlCol="0">
            <a:spAutoFit/>
          </a:bodyPr>
          <a:lstStyle/>
          <a:p>
            <a:pPr algn="ctr">
              <a:lnSpc>
                <a:spcPct val="150000"/>
              </a:lnSpc>
            </a:pP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边城（节选）</a:t>
            </a:r>
            <a:r>
              <a:rPr lang="en-US" altLang="zh-CN" sz="3200" b="1">
                <a:latin typeface="Microsoft YaHei" panose="020b0503020204020204" pitchFamily="34" charset="-122"/>
                <a:ea typeface="Microsoft YaHei" panose="020b0503020204020204" pitchFamily="34" charset="-122"/>
              </a:rPr>
              <a:t>》</a:t>
            </a:r>
          </a:p>
          <a:p>
            <a:pPr>
              <a:lnSpc>
                <a:spcPct val="150000"/>
              </a:lnSpc>
            </a:pPr>
            <a:r>
              <a:rPr lang="zh-CN" altLang="en-US" sz="2400" b="1">
                <a:solidFill>
                  <a:srgbClr val="C00000"/>
                </a:solidFill>
                <a:latin typeface="Microsoft YaHei" panose="020b0503020204020204" pitchFamily="34" charset="-122"/>
                <a:ea typeface="Microsoft YaHei" panose="020b0503020204020204" pitchFamily="34" charset="-122"/>
              </a:rPr>
              <a:t>①“边城”，</a:t>
            </a:r>
            <a:r>
              <a:rPr lang="zh-CN" altLang="en-US" sz="2400">
                <a:latin typeface="Microsoft YaHei" panose="020b0503020204020204" pitchFamily="34" charset="-122"/>
                <a:ea typeface="Microsoft YaHei" panose="020b0503020204020204" pitchFamily="34" charset="-122"/>
              </a:rPr>
              <a:t>从地理上说，指远离城市的边远小镇，是大城市的对立面，这是“中国另外一个地方另外一种事情”。 </a:t>
            </a:r>
          </a:p>
        </p:txBody>
      </p:sp>
    </p:spTree>
    <p:extLst>
      <p:ext uri="{BB962C8B-B14F-4D97-AF65-F5344CB8AC3E}">
        <p14:creationId xmlns:p14="http://schemas.microsoft.com/office/powerpoint/2010/main" val="30045119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1"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500"/>
                                        <p:tgtEl>
                                          <p:spTgt spid="6"/>
                                        </p:tgtEl>
                                      </p:cBhvr>
                                    </p:animEffect>
                                  </p:childTnLst>
                                </p:cTn>
                              </p:par>
                            </p:childTnLst>
                          </p:cTn>
                        </p:par>
                        <p:par>
                          <p:cTn id="8" fill="hold" nodeType="afterGroup">
                            <p:stCondLst>
                              <p:cond delay="500"/>
                            </p:stCondLst>
                            <p:childTnLst>
                              <p:par>
                                <p:cTn id="9" presetID="29"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500" fill="hold"/>
                                        <p:tgtEl>
                                          <p:spTgt spid="26"/>
                                        </p:tgtEl>
                                        <p:attrNameLst>
                                          <p:attrName>ppt_x</p:attrName>
                                        </p:attrNameLst>
                                      </p:cBhvr>
                                      <p:tavLst>
                                        <p:tav tm="0">
                                          <p:val>
                                            <p:strVal val="#ppt_x-.2"/>
                                          </p:val>
                                        </p:tav>
                                        <p:tav tm="100000">
                                          <p:val>
                                            <p:strVal val="#ppt_x"/>
                                          </p:val>
                                        </p:tav>
                                      </p:tavLst>
                                    </p:anim>
                                    <p:anim calcmode="lin" valueType="num">
                                      <p:cBhvr>
                                        <p:cTn id="12" dur="5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13" dur="500"/>
                                        <p:tgtEl>
                                          <p:spTgt spid="26"/>
                                        </p:tgtEl>
                                      </p:cBhvr>
                                    </p:animEffect>
                                  </p:childTnLst>
                                </p:cTn>
                              </p:par>
                            </p:childTnLst>
                          </p:cTn>
                        </p:par>
                        <p:par>
                          <p:cTn id="14" fill="hold" nodeType="afterGroup">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up)">
                                      <p:cBhvr>
                                        <p:cTn id="17" dur="500"/>
                                        <p:tgtEl>
                                          <p:spTgt spid="10"/>
                                        </p:tgtEl>
                                      </p:cBhvr>
                                    </p:animEffect>
                                  </p:childTnLst>
                                </p:cTn>
                              </p:par>
                            </p:childTnLst>
                          </p:cTn>
                        </p:par>
                        <p:par>
                          <p:cTn id="18" fill="hold" nodeType="afterGroup">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anim calcmode="lin" valueType="num">
                                      <p:cBhvr>
                                        <p:cTn id="22" dur="500" fill="hold"/>
                                        <p:tgtEl>
                                          <p:spTgt spid="9"/>
                                        </p:tgtEl>
                                        <p:attrNameLst>
                                          <p:attrName>ppt_x</p:attrName>
                                        </p:attrNameLst>
                                      </p:cBhvr>
                                      <p:tavLst>
                                        <p:tav tm="0">
                                          <p:val>
                                            <p:strVal val="#ppt_x"/>
                                          </p:val>
                                        </p:tav>
                                        <p:tav tm="100000">
                                          <p:val>
                                            <p:strVal val="#ppt_x"/>
                                          </p:val>
                                        </p:tav>
                                      </p:tavLst>
                                    </p:anim>
                                    <p:anim calcmode="lin" valueType="num">
                                      <p:cBhvr>
                                        <p:cTn id="23"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6" grpId="1"/>
      <p:bldP spid="26" grpId="0"/>
      <p:bldP spid="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初读课文</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第二部分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5742229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647329" y="1360246"/>
            <a:ext cx="10425487" cy="3749404"/>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1.</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泅水（</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qiú</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茶峒（</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dònɡ</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傩送（</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nuó</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氽着（</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tǔn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饱蘸（</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zhàn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蚱蜢（</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zhà</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měnɡ</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鞶鼓（</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pán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碧溪岨（</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jū</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悖时（</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bèi</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喧阗（</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tián</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棕榈（</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lǘ</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       糍粑（</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cí</a:t>
            </a:r>
            <a:r>
              <a:rPr lang="en-US" altLang="zh-CN" sz="2400">
                <a:solidFill>
                  <a:schemeClr val="bg1">
                    <a:lumMod val="95000"/>
                  </a:schemeClr>
                </a:solidFill>
                <a:latin typeface="Microsoft YaHei" panose="020b0503020204020204" pitchFamily="34" charset="-122"/>
                <a:ea typeface="Microsoft YaHei" panose="020b0503020204020204" pitchFamily="34" charset="-122"/>
              </a:rPr>
              <a:t> </a:t>
            </a:r>
            <a:r>
              <a:rPr lang="en-US" altLang="zh-CN" sz="2400" b="1" err="1">
                <a:solidFill>
                  <a:schemeClr val="accent1">
                    <a:lumMod val="40000"/>
                    <a:lumOff val="60000"/>
                  </a:schemeClr>
                </a:solidFill>
                <a:latin typeface="Microsoft YaHei" panose="020b0503020204020204" pitchFamily="34" charset="-122"/>
                <a:ea typeface="Microsoft YaHei" panose="020b0503020204020204" pitchFamily="34" charset="-122"/>
              </a:rPr>
              <a:t>bā</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9316146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9419" b="9419"/>
          <a:stretch>
            <a:fillRect/>
          </a:stretch>
        </p:blipFill>
        <p:spPr>
          <a:xfrm>
            <a:off x="546947" y="608623"/>
            <a:ext cx="5210386" cy="5640754"/>
          </a:xfrm>
          <a:prstGeom prst="rect">
            <a:avLst/>
          </a:prstGeom>
          <a:ln w="228600" cap="sq" cmpd="thickThin">
            <a:solidFill>
              <a:srgbClr val="000000"/>
            </a:solidFill>
            <a:prstDash val="solid"/>
            <a:miter lim="800000"/>
          </a:ln>
          <a:effectLst>
            <a:innerShdw blurRad="76200">
              <a:srgbClr val="000000"/>
            </a:innerShdw>
          </a:effectLst>
        </p:spPr>
      </p:pic>
      <p:sp>
        <p:nvSpPr>
          <p:cNvPr id="5" name="矩形 4"/>
          <p:cNvSpPr/>
          <p:nvPr/>
        </p:nvSpPr>
        <p:spPr>
          <a:xfrm>
            <a:off x="1221925" y="1360246"/>
            <a:ext cx="10425487" cy="3791910"/>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2400">
                <a:solidFill>
                  <a:schemeClr val="bg1">
                    <a:lumMod val="95000"/>
                  </a:schemeClr>
                </a:solidFill>
                <a:latin typeface="Microsoft YaHei" panose="020b0503020204020204" pitchFamily="34" charset="-122"/>
                <a:ea typeface="Microsoft YaHei" panose="020b0503020204020204" pitchFamily="34" charset="-122"/>
              </a:rPr>
              <a:t>2.</a:t>
            </a:r>
            <a:r>
              <a:rPr lang="zh-CN" altLang="en-US" sz="2400">
                <a:solidFill>
                  <a:schemeClr val="bg1">
                    <a:lumMod val="9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①缓促：</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快慢。</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②拮据：</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缺少钱，境况窘迫。</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③怏怏：</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形容不满意或不高兴的神情。</a:t>
            </a:r>
          </a:p>
          <a:p>
            <a:pPr>
              <a:lnSpc>
                <a:spcPct val="150000"/>
              </a:lnSpc>
            </a:pPr>
            <a:r>
              <a:rPr lang="zh-CN" altLang="en-US" sz="2400">
                <a:solidFill>
                  <a:schemeClr val="bg1">
                    <a:lumMod val="95000"/>
                  </a:schemeClr>
                </a:solidFill>
                <a:latin typeface="Microsoft YaHei" panose="020b0503020204020204" pitchFamily="34" charset="-122"/>
                <a:ea typeface="Microsoft YaHei" panose="020b0503020204020204" pitchFamily="34" charset="-122"/>
              </a:rPr>
              <a:t>④平淡无奇：</a:t>
            </a:r>
            <a:r>
              <a:rPr lang="zh-CN" altLang="en-US" sz="2400" b="1">
                <a:solidFill>
                  <a:schemeClr val="accent1">
                    <a:lumMod val="40000"/>
                    <a:lumOff val="60000"/>
                  </a:schemeClr>
                </a:solidFill>
                <a:latin typeface="Microsoft YaHei" panose="020b0503020204020204" pitchFamily="34" charset="-122"/>
                <a:ea typeface="Microsoft YaHei" panose="020b0503020204020204" pitchFamily="34" charset="-122"/>
              </a:rPr>
              <a:t>事物或诗文平平常常，没有吸引人的地方。</a:t>
            </a:r>
          </a:p>
        </p:txBody>
      </p:sp>
      <p:sp>
        <p:nvSpPr>
          <p:cNvPr id="6" name="文本框 5"/>
          <p:cNvSpPr txBox="1"/>
          <p:nvPr/>
        </p:nvSpPr>
        <p:spPr>
          <a:xfrm>
            <a:off x="10045382" y="653193"/>
            <a:ext cx="4293235" cy="707053"/>
          </a:xfrm>
          <a:prstGeom prst="rect">
            <a:avLst/>
          </a:prstGeom>
          <a:noFill/>
        </p:spPr>
        <p:txBody>
          <a:bodyPr wrap="square" rtlCol="0">
            <a:spAutoFit/>
          </a:bodyPr>
          <a:lstStyle/>
          <a:p>
            <a:pPr algn="l">
              <a:lnSpc>
                <a:spcPct val="140000"/>
              </a:lnSpc>
            </a:pPr>
            <a:r>
              <a:rPr lang="zh-CN" altLang="en-US" sz="3200" b="1">
                <a:solidFill>
                  <a:schemeClr val="bg1">
                    <a:lumMod val="50000"/>
                  </a:schemeClr>
                </a:solidFill>
                <a:latin typeface="Microsoft YaHei" panose="020b0503020204020204" pitchFamily="34" charset="-122"/>
                <a:ea typeface="Microsoft YaHei" panose="020b0503020204020204" pitchFamily="34" charset="-122"/>
              </a:rPr>
              <a:t>预习检查</a:t>
            </a:r>
            <a:endParaRPr sz="3200" b="1">
              <a:solidFill>
                <a:schemeClr val="bg1">
                  <a:lumMod val="50000"/>
                </a:schemeClr>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67523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文本研读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第三部分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3063727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81401" y="1809429"/>
            <a:ext cx="8072342"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概括故事情节。</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第三节：湘西过端午的风俗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第四节：翠翠与傩送的相遇</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第五节：翠翠与天保的见面</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第六节：老船夫对翠翠的试探</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2FB1F4CB-F33F-E643-95B3-188382E6A5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38677697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4613892"/>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分析环境</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小说所描写的社会环境有何特点？</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①湘西山城充满了安静活泼、生机盎然的风景美：</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天朗，风轻，水清，是个健康、自然、优美的世界。</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②山城具有风俗美：</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中秋夜，青年男女用对歌的方式在月夜倾吐爱慕之情；每到端午节，家家锁门闭户外出观赏龙舟竞赛，参加在河中捉鸭子的活动；正月十五，舞龙、耍狮子、放烟火，使小小的山城沉浸在一片欢乐之中</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这些山花流水般的风俗画笔，散发着泥土的清香，显示了湘西山城特有的地方色彩。</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边城</a:t>
            </a:r>
            <a:r>
              <a:rPr lang="en-US" altLang="zh-CN" b="1">
                <a:solidFill>
                  <a:srgbClr val="C00000"/>
                </a:solidFill>
                <a:latin typeface="Microsoft YaHei" panose="020b0503020204020204" pitchFamily="34" charset="-122"/>
                <a:ea typeface="Microsoft YaHei" panose="020b0503020204020204" pitchFamily="34" charset="-122"/>
              </a:rPr>
              <a:t>》</a:t>
            </a:r>
            <a:r>
              <a:rPr lang="zh-CN" altLang="en-US" b="1">
                <a:solidFill>
                  <a:srgbClr val="C00000"/>
                </a:solidFill>
                <a:latin typeface="Microsoft YaHei" panose="020b0503020204020204" pitchFamily="34" charset="-122"/>
                <a:ea typeface="Microsoft YaHei" panose="020b0503020204020204" pitchFamily="34" charset="-122"/>
              </a:rPr>
              <a:t>的社会中还洋溢着人性美：</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民风古朴而淳厚，老船夫、翠翠、天保、傩送，还有士兵、水手、过往的商旅，尽管物质条件不同，但质朴、纯真、善良的品性却是相同的，都具有一种单纯的善良、原始的可爱。</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8726D3D5-572B-2045-A455-83C66FB692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8223075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分析环境</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小说写端午节热闹的龙舟比赛、捉鸭游戏和人们争相观看的场景有什么作用？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①表现了这里的淳朴民风及鲜明的地域色彩。②表现了湘西民众的热血性格、团结精神和对生活的热爱。③为主要人物翠翠、老船夫、顺顺等相继出场并表现出各自的性格特点和兴趣爱好做了铺垫。</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58ECC46C-A4E5-2148-B78E-608E398400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6461298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分析心理活动。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老船夫即刻把船拉过来，一面拉船，一面哑声儿喊问：“翠翠，翠翠，是不是你？”翠翠不理会祖父，口中却轻轻地说：“不是翠翠，不是翠翠，翠翠早被大河里鲤鱼吃去了。”</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翠翠因为祖父没有接自己而赌气。“不是翠翠，不是翠翠，翠翠早被大河里鲤鱼吃去了”非常形象地表现了少女的薄怒心理。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3967D0B1-22AD-2440-BB4E-A3E27CBEDA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9478863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分析心理活动。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祖父说：“顺顺真是个好人，大方得很。大老也很好。这一家人都好！”翠翠说：“一家人都好，你认识他们一家人吗？”</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祖父夸顺顺一家人，但是漏说了二老傩送，翠翠心里有些嗔怪，所以问：“一家人都好，你认识他们一家人吗？”言外之意是：祖父你没说全。</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F93C56C4-1AD0-7F4C-96C2-46AD1FDB50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840129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3">
            <a:lum/>
          </a:blip>
          <a:stretch>
            <a:fillRect/>
          </a:stretch>
        </a:blipFill>
        <a:effectLst/>
      </p:bgPr>
    </p:bg>
    <p:spTree>
      <p:nvGrpSpPr>
        <p:cNvPr id="1" name=""/>
        <p:cNvGrpSpPr/>
        <p:nvPr/>
      </p:nvGrpSpPr>
      <p:grpSpPr>
        <a:xfrm>
          <a:off x="0" y="0"/>
          <a:ext cx="0" cy="0"/>
        </a:xfrm>
      </p:grpSpPr>
      <p:grpSp>
        <p:nvGrpSpPr>
          <p:cNvPr id="3" name="组合 2">
            <a:extLst>
              <a:ext uri="{FF2B5EF4-FFF2-40B4-BE49-F238E27FC236}">
                <a16:creationId xmlns:a16="http://schemas.microsoft.com/office/drawing/2014/main" id="{B69586ED-2748-3544-987A-57C59077163F}"/>
              </a:ext>
            </a:extLst>
          </p:cNvPr>
          <p:cNvGrpSpPr/>
          <p:nvPr/>
        </p:nvGrpSpPr>
        <p:grpSpPr>
          <a:xfrm>
            <a:off x="1090411" y="1246505"/>
            <a:ext cx="10011178" cy="4364990"/>
            <a:chOff x="3913505" y="1246505"/>
            <a:chExt cx="4364990" cy="4364990"/>
          </a:xfrm>
        </p:grpSpPr>
        <p:sp>
          <p:nvSpPr>
            <p:cNvPr id="6" name="Rectangle 3"/>
            <p:cNvSpPr/>
            <p:nvPr/>
          </p:nvSpPr>
          <p:spPr bwMode="auto">
            <a:xfrm>
              <a:off x="3913505" y="1246505"/>
              <a:ext cx="4364990" cy="4364990"/>
            </a:xfrm>
            <a:prstGeom prst="rect">
              <a:avLst/>
            </a:prstGeom>
            <a:solidFill>
              <a:schemeClr val="bg1">
                <a:alpha val="85000"/>
              </a:schemeClr>
            </a:solidFill>
            <a:ln>
              <a:noFill/>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sp>
          <p:nvSpPr>
            <p:cNvPr id="7" name="Rectangle 4"/>
            <p:cNvSpPr/>
            <p:nvPr/>
          </p:nvSpPr>
          <p:spPr bwMode="auto">
            <a:xfrm>
              <a:off x="4132580" y="1465580"/>
              <a:ext cx="3926840" cy="3926840"/>
            </a:xfrm>
            <a:prstGeom prst="rect">
              <a:avLst/>
            </a:prstGeom>
            <a:noFill/>
            <a:ln w="38100">
              <a:solidFill>
                <a:schemeClr val="bg2">
                  <a:lumMod val="50000"/>
                </a:schemeClr>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n-lt"/>
                <a:ea typeface="+mn-ea"/>
                <a:cs typeface="+mn-cs"/>
              </a:endParaRPr>
            </a:p>
          </p:txBody>
        </p:sp>
      </p:grpSp>
      <p:sp>
        <p:nvSpPr>
          <p:cNvPr id="12" name="文本框 11">
            <a:extLst>
              <a:ext uri="{FF2B5EF4-FFF2-40B4-BE49-F238E27FC236}">
                <a16:creationId xmlns:a16="http://schemas.microsoft.com/office/drawing/2014/main" id="{18D36CAA-1B4A-454C-B01D-DB1E2061DC27}"/>
              </a:ext>
            </a:extLst>
          </p:cNvPr>
          <p:cNvSpPr txBox="1"/>
          <p:nvPr/>
        </p:nvSpPr>
        <p:spPr>
          <a:xfrm>
            <a:off x="2111048" y="2474053"/>
            <a:ext cx="5178393"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ln w="0"/>
                <a:latin typeface="Microsoft YaHei" panose="020b0503020204020204" pitchFamily="34" charset="-122"/>
                <a:ea typeface="Microsoft YaHei" panose="020b0503020204020204" pitchFamily="34" charset="-122"/>
                <a:sym typeface="+mn-ea"/>
              </a:rPr>
              <a:t>部编版高中语文选择性必修下册</a:t>
            </a:r>
            <a:r>
              <a:rPr lang="en-US" altLang="zh-CN" sz="2000">
                <a:ln w="0"/>
                <a:latin typeface="Microsoft YaHei" panose="020b0503020204020204" pitchFamily="34" charset="-122"/>
                <a:ea typeface="Microsoft YaHei" panose="020b0503020204020204" pitchFamily="34" charset="-122"/>
                <a:sym typeface="+mn-ea"/>
              </a:rPr>
              <a:t>—</a:t>
            </a:r>
            <a:r>
              <a:rPr lang="zh-CN" altLang="en-US" sz="2000">
                <a:ln w="0"/>
                <a:latin typeface="Microsoft YaHei" panose="020b0503020204020204" pitchFamily="34" charset="-122"/>
                <a:ea typeface="Microsoft YaHei" panose="020b0503020204020204" pitchFamily="34" charset="-122"/>
                <a:sym typeface="+mn-ea"/>
              </a:rPr>
              <a:t>第二单元</a:t>
            </a:r>
            <a:endParaRPr lang="en-US" altLang="zh-CN" sz="1400">
              <a:ln w="0"/>
              <a:latin typeface="Microsoft YaHei" panose="020b0503020204020204" pitchFamily="34" charset="-122"/>
              <a:ea typeface="Microsoft YaHei" panose="020b0503020204020204" pitchFamily="34" charset="-122"/>
              <a:sym typeface="+mn-ea"/>
            </a:endParaRPr>
          </a:p>
        </p:txBody>
      </p:sp>
      <p:sp>
        <p:nvSpPr>
          <p:cNvPr id="13" name="文本框 12">
            <a:extLst>
              <a:ext uri="{FF2B5EF4-FFF2-40B4-BE49-F238E27FC236}">
                <a16:creationId xmlns:a16="http://schemas.microsoft.com/office/drawing/2014/main" id="{4BCFC07F-9940-EC42-805D-61488C31F6A0}"/>
              </a:ext>
            </a:extLst>
          </p:cNvPr>
          <p:cNvSpPr txBox="1"/>
          <p:nvPr/>
        </p:nvSpPr>
        <p:spPr>
          <a:xfrm>
            <a:off x="3289087" y="3155980"/>
            <a:ext cx="6128979" cy="584775"/>
          </a:xfrm>
          <a:prstGeom prst="rect">
            <a:avLst/>
          </a:prstGeom>
          <a:noFill/>
        </p:spPr>
        <p:txBody>
          <a:bodyPr wrap="square" rtlCol="0">
            <a:spAutoFit/>
          </a:bodyPr>
          <a:lstStyle/>
          <a:p>
            <a:pPr algn="ctr"/>
            <a:r>
              <a:rPr lang="zh-CN" altLang="en-US" sz="3200" b="1">
                <a:latin typeface="Microsoft YaHei" panose="020b0503020204020204" pitchFamily="34" charset="-122"/>
                <a:ea typeface="Microsoft YaHei" panose="020b0503020204020204" pitchFamily="34" charset="-122"/>
              </a:rPr>
              <a:t>第</a:t>
            </a:r>
            <a:r>
              <a:rPr lang="en-US" altLang="zh-CN" sz="3200" b="1">
                <a:latin typeface="Microsoft YaHei" panose="020b0503020204020204" pitchFamily="34" charset="-122"/>
                <a:ea typeface="Microsoft YaHei" panose="020b0503020204020204" pitchFamily="34" charset="-122"/>
              </a:rPr>
              <a:t>5.2</a:t>
            </a:r>
            <a:r>
              <a:rPr lang="zh-CN" altLang="en-US" sz="3200" b="1">
                <a:latin typeface="Microsoft YaHei" panose="020b0503020204020204" pitchFamily="34" charset="-122"/>
                <a:ea typeface="Microsoft YaHei" panose="020b0503020204020204" pitchFamily="34" charset="-122"/>
              </a:rPr>
              <a:t>课   </a:t>
            </a:r>
            <a:r>
              <a:rPr lang="en-US" altLang="zh-CN" sz="3200" b="1">
                <a:latin typeface="Microsoft YaHei" panose="020b0503020204020204" pitchFamily="34" charset="-122"/>
                <a:ea typeface="Microsoft YaHei" panose="020b0503020204020204" pitchFamily="34" charset="-122"/>
              </a:rPr>
              <a:t>《</a:t>
            </a:r>
            <a:r>
              <a:rPr lang="zh-CN" altLang="en-US" sz="3200" b="1">
                <a:latin typeface="Microsoft YaHei" panose="020b0503020204020204" pitchFamily="34" charset="-122"/>
                <a:ea typeface="Microsoft YaHei" panose="020b0503020204020204" pitchFamily="34" charset="-122"/>
              </a:rPr>
              <a:t>边城（节选）</a:t>
            </a:r>
            <a:r>
              <a:rPr lang="en-US" altLang="zh-CN" sz="3200" b="1">
                <a:latin typeface="Microsoft YaHei" panose="020b0503020204020204" pitchFamily="34" charset="-122"/>
                <a:ea typeface="Microsoft YaHei" panose="020b0503020204020204" pitchFamily="34" charset="-122"/>
              </a:rPr>
              <a:t>》</a:t>
            </a:r>
          </a:p>
        </p:txBody>
      </p:sp>
      <p:cxnSp>
        <p:nvCxnSpPr>
          <p:cNvPr id="14" name="直接连接符 1">
            <a:extLst>
              <a:ext uri="{FF2B5EF4-FFF2-40B4-BE49-F238E27FC236}">
                <a16:creationId xmlns:a16="http://schemas.microsoft.com/office/drawing/2014/main" id="{D2ECB782-AB67-FC44-9358-DEAD67864034}"/>
              </a:ext>
            </a:extLst>
          </p:cNvPr>
          <p:cNvCxnSpPr/>
          <p:nvPr/>
        </p:nvCxnSpPr>
        <p:spPr>
          <a:xfrm>
            <a:off x="2111049" y="3740755"/>
            <a:ext cx="7612500" cy="0"/>
          </a:xfrm>
          <a:prstGeom prst="line">
            <a:avLst/>
          </a:prstGeom>
          <a:ln w="190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1000"/>
                                        <p:tgtEl>
                                          <p:spTgt spid="12"/>
                                        </p:tgtEl>
                                        <p:attrNameLst>
                                          <p:attrName>ppt_y</p:attrName>
                                        </p:attrNameLst>
                                      </p:cBhvr>
                                      <p:tavLst>
                                        <p:tav tm="0">
                                          <p:val>
                                            <p:strVal val="#ppt_y+#ppt_h*1.125000"/>
                                          </p:val>
                                        </p:tav>
                                        <p:tav tm="100000">
                                          <p:val>
                                            <p:strVal val="#ppt_y"/>
                                          </p:val>
                                        </p:tav>
                                      </p:tavLst>
                                    </p:anim>
                                    <p:animEffect transition="in" filter="wipe(up)">
                                      <p:cBhvr>
                                        <p:cTn id="8" dur="1000"/>
                                        <p:tgtEl>
                                          <p:spTgt spid="1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1000" fill="hold"/>
                                        <p:tgtEl>
                                          <p:spTgt spid="13"/>
                                        </p:tgtEl>
                                        <p:attrNameLst>
                                          <p:attrName>ppt_x</p:attrName>
                                        </p:attrNameLst>
                                      </p:cBhvr>
                                      <p:tavLst>
                                        <p:tav tm="0">
                                          <p:val>
                                            <p:strVal val="#ppt_x-.2"/>
                                          </p:val>
                                        </p:tav>
                                        <p:tav tm="100000">
                                          <p:val>
                                            <p:strVal val="#ppt_x"/>
                                          </p:val>
                                        </p:tav>
                                      </p:tavLst>
                                    </p:anim>
                                    <p:anim calcmode="lin" valueType="num">
                                      <p:cBhvr>
                                        <p:cTn id="13"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分析心理活动。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祖父</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便不加检点笑着说：“翠翠，假若大老要你做媳妇，请人来做媒，你答应不答应？”翠翠就说：“爷爷，你疯了！再说我就生你的气！”</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祖父提大老来做媒，而翠翠心里喜欢的是二老傩送，自然不喜欢祖父再说下去了。这里边有少女羞于提起婚嫁之事的心理。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59E66EB2-0B66-E84D-8794-A64C077348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3132994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分析心理活动。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祖父：</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翠翠，莫闹，我摔到河里去，鸭子会走脱的！”“谁也不稀罕那只鸭子！”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鸭子是大老捉来送给祖父的，翠翠自然“不稀罕”，她心里想的是二老傩送。</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E0DF85F2-4F27-0E47-A2A1-5CAF4CEF1A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20786309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51744" y="895136"/>
            <a:ext cx="11056843" cy="544488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翠翠是爱与美的化身，请结合课文，分析翠翠这一人物形象。</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①纯真、可爱。</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比如回答傩送“我是翠翠”时那种内心极其着急、急于有人认定、希望有人能认识她的心理，后来回家回答爷爷“不是翠翠，不是翠翠，翠翠早被大河里鲤鱼吃去了”，既有祖孙情深，又有少女的纯真可爱。</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②聪慧、矜持。</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比如课文第五部分中顺顺和老船夫谈话时，“翠翠虽装作眺望河中景致，耳朵却把每一句话听得清清楚楚”的神态；课文第六部分中祖父问及翠翠是否记得两年前端午的事情，翠翠本正想着两年前端午的一切事情，但祖父一问，“翠翠却微带点儿恼着的神气，把头摇摇，故意说：‘我记不得，我记不得，我全记不得！’”</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③对爱执着、纯粹。</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翠翠爱得自然，爱得朦胧，爱得执着，爱得纤尘不染，爱得水晶般纯洁透明。翠翠爱的方式和爱情来临时的表现，脱胎于湘西古风犹存的风土人情，典型地体现了人情美、人性美。</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总之，翠翠是一个善良纯真、聪慧多情的少女，她外表的温婉羞涩与内心的炽热多情融为一体，是作者理想中的爱和美的极致。这一形象的塑造，集中体现了作者对质朴、自然人生的热烈追求。</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40945525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51744" y="895136"/>
            <a:ext cx="11056843" cy="502939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鉴赏人物形象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如何认识祖父</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老船夫</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这一人物形象？</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①对翠翠亲情无限，疼爱有加。</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翠翠觉得一个人进城看划船不好玩，祖父便连夜赶到城里请熟人替自己看一天渡船，自己陪翠翠进城。还给卖皮纸的过渡人铜钱时留下一枚，“闭上一只眼睛，装成狡猾得意神气笑着”，把那枚铜子送给翠翠。</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②为孙女的亲事操心担忧。</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顺顺夸翠翠长得很美时，祖父“很快乐地夸奖了翠翠不少”，他虽“似乎不许别人来关心翠翠的婚事”，其实自己内心十分操心；“不加检点笑着”问翠翠假如大老要娶她，她是否愿意，以及翠翠回绝后他虽不再说了，“心中却很显然地还转着这些可笑的不好的念头”；后来又试探翠翠的意思：“翠翠，宋家堡子里新嫁娘年纪还只十五岁。”</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③善良、纯朴，工作尽职。</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祖父虽然陪翠翠进城了，到路上时，又“想起什么似的”，回去替那位帮他看船的朋友，让他去看看城里的热闹；老朋友醉倒后，祖父心里虽着急回去找翠翠，但为了责任，他没有离开渡船；卖皮纸的过渡人送他一把铜钱，老船夫执意要把钱还给人家。</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2476936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探讨写作意图</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作者刻意写边城的人性美，有什么深刻用意？</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的用意在于要用两种现实进行“对照”：一是把边城人的淳朴、善良、正直、热情跟都市上流社会的虚伪、懦弱、自私、势利、男盗女娼相对照；二是把湘西社会的“过去”与“当前”相对照，即把过去的“人性美”与今天的“唯利是图的庸俗人生观”相对照。这两种对照，使人们能够“从一个描写乡下人的作品中，发现一种燃烧的感情，对于人类智慧与美丽的倾心、健康诚实的赞颂，以及对于愚蠢自私极端憎恶的感情”，从而引起人们“对人生向上的憧憬，对当前一切腐烂现实的怀疑”。</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DD7E772D-390D-BC4B-BBD7-9AD8439F39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7296362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530601" y="1324978"/>
            <a:ext cx="8072342"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小说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边城</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的语言具有怎样的特点？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①如水一般的抒情笔致，语言柔和清丽，明净澄澈，自然流畅，平缓深远，充溢着水的气息。</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边城</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的环境、风情、人物的对话，以及小说中的人物翠翠、老船夫、二老、大老无不显示着这一特色。②语言既质朴自然，又深沉蕴藉，将诗和散文的优美凝重融入乡土写实小说的写作，产生了纯和真的美文效果。</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5" name="图片 4">
            <a:extLst>
              <a:ext uri="{FF2B5EF4-FFF2-40B4-BE49-F238E27FC236}">
                <a16:creationId xmlns:a16="http://schemas.microsoft.com/office/drawing/2014/main" id="{4929D942-A7FB-824F-AFEB-04D7140A78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4443" y="1966746"/>
            <a:ext cx="3043144" cy="203158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1318997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35000" y="1324978"/>
            <a:ext cx="10967943"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鉴赏心理活动</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本文是怎样表现人物心理活动的？请结合文字说明。</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小说没有细微地描写人物的心理，主要是通过对话和感情变化来表现人物的内心世界。如翠翠知道自己误会了傩送，“翠翠想起自己先前骂人那句话，心里又吃惊又害羞，再也不说什么，默默地随了那火把走去”。翠翠吃惊、羞涩，默然无语，正是傩送在她心里投下一道影子的表现；后来翠翠和打火把送她回家的人重逢，那人调侃翠翠：“二老说你在河边大鱼会吃你，我们这里河中的鱼，现在可吞不下你了。”已经“长大了”的翠翠“一句话不说，只是抿起嘴唇笑着”。不说话却笑，表现了翠翠对往事美好的记忆和微妙的感情涟漪。最后祖父借和翠翠同岁的新嫁娘喻示翠翠时，翠翠“明白祖父这句话的意思所在，不作理会，静静地把船拉动起来”。情窦初开的翠翠并不是对祖父的话无动于衷，而是少女已经心有所属，默默相思。</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20080791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96194" y="711602"/>
            <a:ext cx="10967943" cy="542885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阅读与思考</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生</a:t>
            </a:r>
          </a:p>
          <a:p>
            <a:pPr indent="457200" algn="ctr">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沈从文</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场坪上，白日照着，有一圈没事可做的闲人，为小小热闹粘合在那里。</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一个年纪已经过了六十的老人扛了一对大傀儡走来，到了场坪，四下望人，似乎很明白这不是玩傀儡的地方，但莫可奈何却停顿下来。</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老头子把傀儡坐在场中烈日下，轻轻地咳着，调理他那副枯嗓子。他除了那对脸儿一黑一白简陋呆板的傀儡以外，什么也没有！看的人也没有。</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他把那双发红小眼睛四方瞟着，场坪位置既不适宜，天又那么热，若无什么花样做出来，绝不能把闲人引过来。老头子便瞻望傀儡中白脸的一个，亲昵地低声地打着招呼，也似乎正在用这种话安慰他自己。</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王九，不要着急，慢慢地会有人来的。咱们呆一会儿，就来玩个什么给爷们看看，玩得好，还愁爷们不赏三枚五枚？玩得好，大爷们回去还会说：‘王九赵四摔跤多扎实，六月天大日头下扭着，蹩着，搂着，还不出汗！’可不是，天那么热，你也不累，好汉子！”</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560547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96194" y="711602"/>
            <a:ext cx="10967943" cy="5860387"/>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来了一个学生。</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老头子瞥了这学生一眼，便微笑着，全身做成年轻人灵便姿势，膀子向上向下摇着，自言自语地说话，亲昵得如同家人父子。</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“王九，你瞧，先生可来了。好，咱们动手，先生不会走的。你小心，别让赵四小子扔倒。先生帮咱们绷个场面，看你摔赵四这小子，先生准不走。”</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于是他把傀儡扶起，整理傀儡身上那件破旧长衫，又从衣下取出两只假腿来，把它缚在自己裤带上，把傀儡举起，弯着腰，钻进傀儡所穿衣服里面去，用衣服罩好了自己，且把两只手套进假腿里，改正了两只假腿的位置，开始独自在灰土坪里扮演两人殴打的样子。他变动着傀儡的姿势，跳着，蹿着，有时又用真脚去捞那双用手套着的脚，装作掼跤盘脚的动作。他自己既不能看清楚头上的傀儡，又不能看清楚场面上的观众，表演得却极有生气。</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学生笑了，有人注意到了这边，第二个人跑来了。再不久，第三个以至于第十三个皆跑来了。</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闲人聚集在四周的越来越多。</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众人嘻嘻地笑着，从衣角里，老头子依稀看得出场面上一圈观众的腿脚，他便替王九用真脚绊倒了赵四的假脚，傀儡与藏在衣下玩傀儡的，一齐颓然倒在灰土里，场面上起了哄然的笑声。</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9806656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96194" y="995671"/>
            <a:ext cx="10967943" cy="542885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老头子慢慢地从一堆破旧衣服里爬出来，露出一个白发苍苍满是热汗的头颅，发红的小脸上写着疲倦的微笑，把傀儡重新扶起，自言自语：“王九，好小子！你玩得好，把赵四这小子扔倒了，大爷会大把子铜子儿撒来，回头咱们就有窝窝头啃了。你累了吗？怕热吗？来，再来一趟，咱们赶明儿还上南京国术会打擂台，给北方挣个大面子！”</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众人又哄然大笑。</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过一阵，他看看围在四方的帮场人已不少，便四向作揖说：“大爷们，大热天委屈了各位。爷们身边带了铜子儿的，帮忙随手撒几个。荷包空了的，帮忙呆一会儿。”</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观众中有人丢一枚两枚的，与其他袖手的，皆各站定原来位置不曾挪动。一个青年军官，却掷了一把铜子儿，皱着眉毛走开了。老头子为拾取这一把散乱满地的铜子儿，照例沿了场子走去，系在腰带上那两只假脚，便很可笑地左右摆着。</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这老头子也同社会上某种人差不多，扮戏给别人看，连唱带做，并不因为做得特别好，就只因为在做，故多数人皆用稀奇怜悯眼光瞧着。应出钱时，有钱的也照例不吝惜钱，但只要有了一件新鲜事情，大家便会忘了这里一切，各自跑开了。</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1901760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34359" y="1560424"/>
            <a:ext cx="6769322" cy="3731214"/>
          </a:xfrm>
          <a:prstGeom prst="rect">
            <a:avLst/>
          </a:prstGeom>
          <a:noFill/>
        </p:spPr>
        <p:txBody>
          <a:bodyPr wrap="square" rtlCol="0">
            <a:spAutoFit/>
          </a:bodyPr>
          <a:lstStyle/>
          <a:p>
            <a:pPr indent="457200">
              <a:lnSpc>
                <a:spcPct val="150000"/>
              </a:lnSpc>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“我轻轻叹息了好些次。山头夕阳极感动我，水底各色圆石也极感动我。我心中似乎毫无什么渣滓，透明烛照，对河水，对夕阳，对拉船人同船，皆那么爱着，十分温暖地爱着</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我看到小小渔船，载了它的黑色鸬鹚向下流划去，看到石滩上拉船人的姿势，我皆异常感动且异常爱他们。”</a:t>
            </a:r>
            <a:b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b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    这是沈从文先生写给他的夫人张兆和女士的一段话。从这段文字中我们可以感受到从文先生对边城炽热的爱。今天，我们就一起走近这</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边城</a:t>
            </a:r>
            <a:r>
              <a:rPr lang="en-US" altLang="zh-CN" sz="20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65" y="1853860"/>
            <a:ext cx="2959858" cy="26434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872960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96194" y="895136"/>
            <a:ext cx="10967943" cy="5844357"/>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柳树荫下卖莲子的小摊，有人中了暑，大家不知发生了什么事，见有人跑去，也跟着跑去。只一会儿，观众就走去了大半，少数人也似乎才察觉了头上的烈日，渐渐散去了。</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场中剩了七个人。</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老头子微笑着，一句话不说，两只手互相捏了一会儿，又蹲下去把傀儡举起，罩在自己的头上，两手套进假腿里去，开始剧烈地摇着肩背。古怪动作招来了四个人，但不久之间却走去了五个人。等到另外一个地方真的殴打发生后，人便全跑去了。</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老头子依然玩着，依然常常故意把假脚举起，作为其中一个全身均被举起的姿势，又把肩背极力倾斜向左向右，便仿佛傀儡相扑极烈。到后便依然在一种规矩中倒下，毫不苟且地倒下。王九又把赵四战胜了。</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他从那堆敝旧衣里爬出时，已空无一人。</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于是他同傀儡一个样子坐在地下，计数身边的铜子儿，一面向白脸傀儡王九笑着，说着前后相同既在博取观者大笑，又在自作嘲笑的笑话。他把话说得那么亲昵，那么柔和。他不让人知道他死去了的儿子就是王九，儿子的死乃是由于同赵四相拼，也不说明。他决不提这些事。他只让人眼见愧儡王九与傀儡赵四相殴相扑时，虽场面上王九常常不大顺手，上风皆由赵四占去，但每次最后的胜利，总仍然归那王九。</a:t>
            </a:r>
          </a:p>
          <a:p>
            <a:pPr indent="457200">
              <a:lnSpc>
                <a:spcPct val="150000"/>
              </a:lnSpc>
            </a:pPr>
            <a:r>
              <a:rPr lang="zh-CN" altLang="en-US">
                <a:solidFill>
                  <a:schemeClr val="tx1">
                    <a:lumMod val="65000"/>
                    <a:lumOff val="35000"/>
                  </a:schemeClr>
                </a:solidFill>
                <a:latin typeface="KaiTi" panose="02010609060101010101" pitchFamily="49" charset="-122"/>
                <a:ea typeface="KaiTi" panose="02010609060101010101" pitchFamily="49" charset="-122"/>
              </a:rPr>
              <a:t>王九死了十年，老头子表演王九打倒赵四也有了十年。真的赵四，五年前害黄疽病死掉了。（有删改）</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60794701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12028" y="1682536"/>
            <a:ext cx="10967943" cy="3367397"/>
          </a:xfrm>
          <a:prstGeom prst="rect">
            <a:avLst/>
          </a:prstGeom>
          <a:noFill/>
        </p:spPr>
        <p:txBody>
          <a:bodyPr wrap="square" rtlCol="0">
            <a:spAutoFit/>
          </a:bodyPr>
          <a:lstStyle/>
          <a:p>
            <a:pPr indent="457200">
              <a:lnSpc>
                <a:spcPct val="150000"/>
              </a:lnSpc>
            </a:pPr>
            <a:r>
              <a:rPr lang="zh-CN" altLang="en-US" b="1">
                <a:solidFill>
                  <a:schemeClr val="tx1">
                    <a:lumMod val="65000"/>
                    <a:lumOff val="35000"/>
                  </a:schemeClr>
                </a:solidFill>
                <a:latin typeface="Microsoft YaHei" panose="020b0503020204020204" pitchFamily="34" charset="-122"/>
                <a:ea typeface="Microsoft YaHei" panose="020b0503020204020204" pitchFamily="34" charset="-122"/>
              </a:rPr>
              <a:t>问题：小说的题目“生”是解读作品主题的关键，请结合全文谈一谈你对这篇小说主题的理解。</a:t>
            </a:r>
          </a:p>
          <a:p>
            <a:pPr indent="457200">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①生的顽强。</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白发老人只能借傀儡戏中王九的一次次胜利来纪念死去的儿子，那衰老的身躯吃力地进行表演，表现了慈父深沉的爱，这种爱支撑着他活下去。</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indent="457200">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②生的寂寞。</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于表演傀儡打架的老头子，人们只见到他的可笑可怜，却不了解他的内心世界。没有人知道他是在同他的儿子说话，没有人知道他的儿子已经死去，更没有人知道打死他儿子的就是那个赵四。他把一切埋在心里，这是一种深入骨子里的寂寞。</a:t>
            </a:r>
            <a:endParaRPr lang="en-US" altLang="zh-CN">
              <a:solidFill>
                <a:schemeClr val="tx1">
                  <a:lumMod val="65000"/>
                  <a:lumOff val="35000"/>
                </a:schemeClr>
              </a:solidFill>
              <a:latin typeface="Microsoft YaHei" panose="020b0503020204020204" pitchFamily="34" charset="-122"/>
              <a:ea typeface="Microsoft YaHei" panose="020b0503020204020204" pitchFamily="34" charset="-122"/>
            </a:endParaRPr>
          </a:p>
          <a:p>
            <a:pPr indent="457200">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③生的无常。</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赵四也无法逃脱命运的拨弄，而且，也像王九一样已经死去了。作者想要表现的并不是王九和赵四之间的恩怨，而是命运拨弄之下生命的无常。</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924906" y="43347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16717890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737845" y="3787929"/>
            <a:ext cx="10684641" cy="2797048"/>
          </a:xfrm>
          <a:prstGeom prst="rect">
            <a:avLst/>
          </a:prstGeom>
          <a:solidFill>
            <a:schemeClr val="bg1"/>
          </a:solidFill>
          <a:effectLst/>
        </p:spPr>
        <p:txBody>
          <a:bodyPr wrap="square" rtlCol="0">
            <a:spAutoFit/>
          </a:bodyPr>
          <a:lstStyle/>
          <a:p>
            <a:pPr indent="457200">
              <a:lnSpc>
                <a:spcPct val="150000"/>
              </a:lnSpc>
            </a:pPr>
            <a:r>
              <a:rPr lang="zh-CN" altLang="en-US" sz="2400">
                <a:latin typeface="Microsoft YaHei" panose="020b0503020204020204" pitchFamily="34" charset="-122"/>
                <a:ea typeface="Microsoft YaHei" panose="020b0503020204020204" pitchFamily="34" charset="-122"/>
                <a:sym typeface="+mn-ea"/>
              </a:rPr>
              <a:t>文章主要叙述了翠翠在第一、二个端午节遇到傩送和天保的故事，初步显露了翠翠与傩送、天保感情纠葛的端倪，写出了翠翠傩送、天保、祖父等人物的人性美，展现了湘西特有的秀美别致的风俗人情。作者以大量的篇幅对湘西的人性美进行了热情的讴歌，从而体现出对理想的“人生的形式”、对生命自由的追求。</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36B2B58C-6111-D341-8934-D0DE0C98E170}"/>
              </a:ext>
            </a:extLst>
          </p:cNvPr>
          <p:cNvPicPr>
            <a:picLocks noChangeAspect="1"/>
          </p:cNvPicPr>
          <p:nvPr/>
        </p:nvPicPr>
        <p:blipFill>
          <a:blip r:embed="rId2">
            <a:extLst>
              <a:ext uri="{28A0092B-C50C-407E-A947-70E740481C1C}">
                <a14:useLocalDpi xmlns:a14="http://schemas.microsoft.com/office/drawing/2010/main" val="0"/>
              </a:ext>
            </a:extLst>
          </a:blip>
          <a:srcRect t="11297" b="11297"/>
          <a:stretch>
            <a:fillRect/>
          </a:stretch>
        </p:blipFill>
        <p:spPr>
          <a:xfrm>
            <a:off x="3871583" y="1190018"/>
            <a:ext cx="4150254" cy="227118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17992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5"/>
            <a:chOff x="213360" y="202565"/>
            <a:chExt cx="11765280" cy="6452235"/>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5"/>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拓展阅读</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第四部分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51221122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071540"/>
            <a:ext cx="11125711" cy="4708981"/>
          </a:xfrm>
          <a:prstGeom prst="rect">
            <a:avLst/>
          </a:prstGeom>
          <a:noFill/>
        </p:spPr>
        <p:txBody>
          <a:bodyPr wrap="square" rtlCol="0">
            <a:spAutoFit/>
          </a:bodyPr>
          <a:lstStyle/>
          <a:p>
            <a:pPr indent="457200" fontAlgn="ctr">
              <a:lnSpc>
                <a:spcPct val="150000"/>
              </a:lnSpc>
            </a:pP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边城</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故事并不复杂。但是摊开小说，读着读着，心内一种说不清道不明的情感在流淌。一种如沈从文写到的淡淡的“美丽的忧愁”溢上心头。</a:t>
            </a:r>
          </a:p>
          <a:p>
            <a:pPr indent="457200" fontAlgn="ctr">
              <a:lnSpc>
                <a:spcPct val="150000"/>
              </a:lnSpc>
            </a:pPr>
            <a:r>
              <a:rPr lang="zh-CN" altLang="en-US" sz="2000">
                <a:latin typeface="KaiTi" panose="02010609060101010101" pitchFamily="49" charset="-122"/>
                <a:ea typeface="KaiTi" panose="02010609060101010101" pitchFamily="49" charset="-122"/>
              </a:rPr>
              <a:t>正如沈从文自己对</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边城</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的解说</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一切充满了善，然而到处是不凑巧。既然是不凑巧，因之素朴的善难免产生悲剧。”他告知我们，</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边城</a:t>
            </a:r>
            <a:r>
              <a:rPr lang="en-US" altLang="zh-CN" sz="2000">
                <a:latin typeface="KaiTi" panose="02010609060101010101" pitchFamily="49" charset="-122"/>
                <a:ea typeface="KaiTi" panose="02010609060101010101" pitchFamily="49" charset="-122"/>
              </a:rPr>
              <a:t>》</a:t>
            </a:r>
            <a:r>
              <a:rPr lang="zh-CN" altLang="en-US" sz="2000">
                <a:latin typeface="KaiTi" panose="02010609060101010101" pitchFamily="49" charset="-122"/>
                <a:ea typeface="KaiTi" panose="02010609060101010101" pitchFamily="49" charset="-122"/>
              </a:rPr>
              <a:t>故事没有剑拔弩张式的矛盾冲突，也没有黑白分明式的善恶判断，而只是“不凑巧”，发展中的事态充满了偶然性，实际上只是人性中善与“异化”初起时的两种力量在朦胧中碰撞，从而引发了悲剧的萌端。</a:t>
            </a:r>
          </a:p>
          <a:p>
            <a:pPr indent="457200" fontAlgn="ctr">
              <a:lnSpc>
                <a:spcPct val="150000"/>
              </a:lnSpc>
            </a:pPr>
            <a:r>
              <a:rPr lang="zh-CN" altLang="en-US" sz="2000">
                <a:latin typeface="KaiTi" panose="02010609060101010101" pitchFamily="49" charset="-122"/>
                <a:ea typeface="KaiTi" panose="02010609060101010101" pitchFamily="49" charset="-122"/>
              </a:rPr>
              <a:t>在沈从文的笔下，湘西“一切充满了善”，生于斯、长于斯的男男女女皆为善的化身。翠翠是青山秀水滋养出来的纯的生灵，“长得真标致，像个观音样子”，“从不想到残忍事情，从不发愁，从不动怒，从不动气”。她是超越了善恶观念的女性生命的原生态之美。二佬傩送善良、刚勇、健美，是湘西青年男子的佼佼者。 </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4992517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071540"/>
            <a:ext cx="11125711" cy="5493812"/>
          </a:xfrm>
          <a:prstGeom prst="rect">
            <a:avLst/>
          </a:prstGeom>
          <a:noFill/>
        </p:spPr>
        <p:txBody>
          <a:bodyPr wrap="square" rtlCol="0">
            <a:spAutoFit/>
          </a:bodyPr>
          <a:lstStyle/>
          <a:p>
            <a:pPr indent="457200" fontAlgn="ctr">
              <a:lnSpc>
                <a:spcPct val="150000"/>
              </a:lnSpc>
            </a:pPr>
            <a:r>
              <a:rPr lang="zh-CN" altLang="en-US">
                <a:latin typeface="KaiTi" panose="02010609060101010101" pitchFamily="49" charset="-122"/>
                <a:ea typeface="KaiTi" panose="02010609060101010101" pitchFamily="49" charset="-122"/>
              </a:rPr>
              <a:t>翠翠与二佬的爱，并没有什么惊心动魄、感天动地的事件。小说中翠翠跟二佬的接触像是只有四次，第一次是偶遇。两年前端午节划船、捉鸭竞赛，爷爷因喝酒忘了去接翠翠回家，二佬见天黑就派伙计送她回去，但翠翠却连二佬的模样都没看清。第二次是登门。二佬特地把爷爷的酒葫芦送回家中，翠翠把他当成“陌生人”，认不准是不是心中的“岳云”。第三次是相约。当年端午节，翠翠应二佬邀请到城里看赛事，却因听到“碾坊陪嫁”的事，堵气不理他，擦肩而过，失之交臂。第四次是路过。二佬沿河六百里寻找哥哥尸体而不得，后从川东押货回来路过渡口，“翠翠大吃一惊，同小兽物见到猎人一样，回头便向山竹林跑掉了。”</a:t>
            </a:r>
          </a:p>
          <a:p>
            <a:pPr indent="457200" fontAlgn="ctr">
              <a:lnSpc>
                <a:spcPct val="150000"/>
              </a:lnSpc>
            </a:pPr>
            <a:r>
              <a:rPr lang="zh-CN" altLang="en-US">
                <a:latin typeface="KaiTi" panose="02010609060101010101" pitchFamily="49" charset="-122"/>
                <a:ea typeface="KaiTi" panose="02010609060101010101" pitchFamily="49" charset="-122"/>
              </a:rPr>
              <a:t>当然，还有一种接触，是心灵碰触。二佬与天保赛歌，他晚上到碧溪崖上唱了半夜的歌。小说第十四节写到翠翠第二天醒来，跟爷爷说</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我昨天就在梦里听到一种顶好听的歌声，又软又绵，我跟了这声音各处飞，飞到对溪悬崖半腰，摘了一大把虎耳草。”这是心灵对心灵的歌唱，是无迹无痕的心神交融，翠翠梦中听歌，平添了小说诗的意趣。</a:t>
            </a:r>
          </a:p>
          <a:p>
            <a:pPr indent="457200" fontAlgn="ctr">
              <a:lnSpc>
                <a:spcPct val="150000"/>
              </a:lnSpc>
            </a:pPr>
            <a:r>
              <a:rPr lang="zh-CN" altLang="en-US">
                <a:latin typeface="KaiTi" panose="02010609060101010101" pitchFamily="49" charset="-122"/>
                <a:ea typeface="KaiTi" panose="02010609060101010101" pitchFamily="49" charset="-122"/>
              </a:rPr>
              <a:t>小说的设定，让二位主人公甚至连静静地坐下交换点内心真实念头的机会都没有，它只像一道清澈的溪涧，在生活中细细地从从容容地流来。沈从文为</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边城</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设下的基调是唯美的，二佬和翠翠的爱就像是一枚沾着晨露，迎着第一缕霞光，在山风中摇曳，欲开未放的花蕾。这也就是“诗化小说”特色所在、美之所在。</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755646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7310" y="1302372"/>
            <a:ext cx="11125711" cy="4247317"/>
          </a:xfrm>
          <a:prstGeom prst="rect">
            <a:avLst/>
          </a:prstGeom>
          <a:noFill/>
        </p:spPr>
        <p:txBody>
          <a:bodyPr wrap="square" rtlCol="0">
            <a:spAutoFit/>
          </a:bodyPr>
          <a:lstStyle/>
          <a:p>
            <a:pPr indent="457200" fontAlgn="ctr">
              <a:lnSpc>
                <a:spcPct val="150000"/>
              </a:lnSpc>
            </a:pPr>
            <a:r>
              <a:rPr lang="zh-CN" altLang="en-US">
                <a:latin typeface="KaiTi" panose="02010609060101010101" pitchFamily="49" charset="-122"/>
                <a:ea typeface="KaiTi" panose="02010609060101010101" pitchFamily="49" charset="-122"/>
              </a:rPr>
              <a:t>沈从文摒弃了通常小说追求事件撞击的外在强度，而从人物心理角度展开细腻精到的叙述，着重于从内心写出翠翠感情的变化、漾动与发展。例如小说里，有一语象我们切不可忽略，即“大鱼会咬你”。第一次见面，二佬见天已黑，便叫翠翠到他家中去等爷爷来，翠翠以为他欺侮人，就轻轻地说了句：“你个悖时砍脑壳的</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二佬笑着说：“要耽在这儿，回头水里大鱼来咬了你，可不要叫喊救命</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回到渡口，爷爷叫她，她不理爷爷，却轻轻地说：“翠翠早被大河里鲤鱼吃去了。”“大鱼会咬你”深深地烙在了翠翠的心中，因为二佬话中的体贴关爱与善解人意，拨动了从未涉及爱河的少女的心弦。这句话实际上成了他二人的“爱”的隐语，在其后小说进展中多次重复出现。大鱼是“咬”住了翠翠的心，沈从文这个“咬”字用神了</a:t>
            </a:r>
            <a:r>
              <a:rPr lang="en-US" altLang="zh-CN">
                <a:latin typeface="KaiTi" panose="02010609060101010101" pitchFamily="49" charset="-122"/>
                <a:ea typeface="KaiTi" panose="02010609060101010101" pitchFamily="49" charset="-122"/>
              </a:rPr>
              <a:t>!</a:t>
            </a:r>
          </a:p>
          <a:p>
            <a:pPr indent="457200" fontAlgn="ctr">
              <a:lnSpc>
                <a:spcPct val="150000"/>
              </a:lnSpc>
            </a:pPr>
            <a:r>
              <a:rPr lang="zh-CN" altLang="en-US">
                <a:latin typeface="KaiTi" panose="02010609060101010101" pitchFamily="49" charset="-122"/>
                <a:ea typeface="KaiTi" panose="02010609060101010101" pitchFamily="49" charset="-122"/>
              </a:rPr>
              <a:t>沈从文作品之行文有着诗意之美，但也不是下笔成章、一挥而就的。黄永玉曾问过他，</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边城</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你改过多少遍？沈从文说，一百多遍吧。其呕心沥血、千锤百炼之甘苦，读者应细加体味。</a:t>
            </a:r>
          </a:p>
          <a:p>
            <a:pPr indent="457200" fontAlgn="ctr">
              <a:lnSpc>
                <a:spcPct val="150000"/>
              </a:lnSpc>
            </a:pPr>
            <a:r>
              <a:rPr lang="zh-CN" altLang="en-US">
                <a:latin typeface="KaiTi" panose="02010609060101010101" pitchFamily="49" charset="-122"/>
                <a:ea typeface="KaiTi" panose="02010609060101010101" pitchFamily="49" charset="-122"/>
              </a:rPr>
              <a:t>（摘编自俞兆平</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沈从文的</a:t>
            </a:r>
            <a:r>
              <a:rPr lang="en-US" altLang="zh-CN">
                <a:latin typeface="KaiTi" panose="02010609060101010101" pitchFamily="49" charset="-122"/>
                <a:ea typeface="KaiTi" panose="02010609060101010101" pitchFamily="49" charset="-122"/>
              </a:rPr>
              <a:t>&lt;</a:t>
            </a:r>
            <a:r>
              <a:rPr lang="zh-CN" altLang="en-US">
                <a:latin typeface="KaiTi" panose="02010609060101010101" pitchFamily="49" charset="-122"/>
                <a:ea typeface="KaiTi" panose="02010609060101010101" pitchFamily="49" charset="-122"/>
              </a:rPr>
              <a:t>边城</a:t>
            </a:r>
            <a:r>
              <a:rPr lang="en-US" altLang="zh-CN">
                <a:latin typeface="KaiTi" panose="02010609060101010101" pitchFamily="49" charset="-122"/>
                <a:ea typeface="KaiTi" panose="02010609060101010101" pitchFamily="49" charset="-122"/>
              </a:rPr>
              <a:t>&gt;</a:t>
            </a:r>
            <a:r>
              <a:rPr lang="zh-CN" altLang="en-US">
                <a:latin typeface="KaiTi" panose="02010609060101010101" pitchFamily="49" charset="-122"/>
                <a:ea typeface="KaiTi" panose="02010609060101010101" pitchFamily="49" charset="-122"/>
              </a:rPr>
              <a:t>及其美学追求</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a:t>
            </a:r>
            <a:r>
              <a:rPr lang="en-US" altLang="zh-CN">
                <a:latin typeface="KaiTi" panose="02010609060101010101" pitchFamily="49" charset="-122"/>
                <a:ea typeface="KaiTi" panose="02010609060101010101" pitchFamily="49" charset="-122"/>
              </a:rPr>
              <a:t>《</a:t>
            </a:r>
            <a:r>
              <a:rPr lang="zh-CN" altLang="en-US">
                <a:latin typeface="KaiTi" panose="02010609060101010101" pitchFamily="49" charset="-122"/>
                <a:ea typeface="KaiTi" panose="02010609060101010101" pitchFamily="49" charset="-122"/>
              </a:rPr>
              <a:t>名作欣赏</a:t>
            </a:r>
            <a:r>
              <a:rPr lang="en-US" altLang="zh-CN">
                <a:latin typeface="KaiTi" panose="02010609060101010101" pitchFamily="49" charset="-122"/>
                <a:ea typeface="KaiTi" panose="02010609060101010101" pitchFamily="49" charset="-122"/>
              </a:rPr>
              <a:t>》2019</a:t>
            </a:r>
            <a:r>
              <a:rPr lang="zh-CN" altLang="en-US">
                <a:latin typeface="KaiTi" panose="02010609060101010101" pitchFamily="49" charset="-122"/>
                <a:ea typeface="KaiTi" panose="02010609060101010101" pitchFamily="49" charset="-122"/>
              </a:rPr>
              <a:t>年第</a:t>
            </a:r>
            <a:r>
              <a:rPr lang="en-US" altLang="zh-CN">
                <a:latin typeface="KaiTi" panose="02010609060101010101" pitchFamily="49" charset="-122"/>
                <a:ea typeface="KaiTi" panose="02010609060101010101" pitchFamily="49" charset="-122"/>
              </a:rPr>
              <a:t>11</a:t>
            </a:r>
            <a:r>
              <a:rPr lang="zh-CN" altLang="en-US">
                <a:latin typeface="KaiTi" panose="02010609060101010101" pitchFamily="49" charset="-122"/>
                <a:ea typeface="KaiTi" panose="02010609060101010101" pitchFamily="49" charset="-122"/>
              </a:rPr>
              <a:t>期）</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7088F2C8-37DD-DE4A-BB9A-5D2245885B52}"/>
              </a:ext>
            </a:extLst>
          </p:cNvPr>
          <p:cNvSpPr txBox="1"/>
          <p:nvPr/>
        </p:nvSpPr>
        <p:spPr>
          <a:xfrm>
            <a:off x="398078" y="130629"/>
            <a:ext cx="1944290" cy="738664"/>
          </a:xfrm>
          <a:prstGeom prst="rect">
            <a:avLst/>
          </a:prstGeom>
          <a:noFill/>
        </p:spPr>
        <p:txBody>
          <a:bodyPr wrap="square" rtlCol="0">
            <a:spAutoFit/>
          </a:bodyPr>
          <a:lstStyle/>
          <a:p>
            <a:pPr fontAlgn="ctr">
              <a:lnSpc>
                <a:spcPct val="150000"/>
              </a:lnSpc>
            </a:pPr>
            <a:r>
              <a:rPr lang="zh-CN" altLang="en-US" sz="2800" b="1">
                <a:latin typeface="Microsoft YaHei" panose="020b0503020204020204" pitchFamily="34" charset="-122"/>
                <a:ea typeface="Microsoft YaHei" panose="020b0503020204020204" pitchFamily="34" charset="-122"/>
              </a:rPr>
              <a:t>拓展阅读</a:t>
            </a:r>
            <a:endParaRPr lang="en-US" altLang="zh-CN" sz="2800" b="1">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30129868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4312" y="656042"/>
            <a:ext cx="11223375" cy="5539978"/>
          </a:xfrm>
          <a:prstGeom prst="rect">
            <a:avLst/>
          </a:prstGeom>
          <a:noFill/>
        </p:spPr>
        <p:txBody>
          <a:bodyPr wrap="square" rtlCol="0">
            <a:spAutoFit/>
          </a:bodyPr>
          <a:lstStyle/>
          <a:p>
            <a:pPr marL="285750" indent="-285750" fontAlgn="ctr">
              <a:lnSpc>
                <a:spcPct val="150000"/>
              </a:lnSpc>
              <a:buFont typeface="Wingdings" pitchFamily="2" charset="2"/>
              <a:buChar char="n"/>
            </a:pPr>
            <a:r>
              <a:rPr lang="zh-CN" altLang="en-US" sz="2800" b="1">
                <a:latin typeface="Microsoft YaHei" panose="020b0503020204020204" pitchFamily="34" charset="-122"/>
                <a:ea typeface="Microsoft YaHei" panose="020b0503020204020204" pitchFamily="34" charset="-122"/>
              </a:rPr>
              <a:t>素材积累</a:t>
            </a:r>
            <a:r>
              <a:rPr lang="en-US" altLang="zh-CN" sz="2800" b="1">
                <a:latin typeface="Microsoft YaHei" panose="020b0503020204020204" pitchFamily="34" charset="-122"/>
                <a:ea typeface="Microsoft YaHei" panose="020b0503020204020204" pitchFamily="34" charset="-122"/>
              </a:rPr>
              <a:t>--</a:t>
            </a:r>
            <a:r>
              <a:rPr lang="zh-CN" altLang="en-US" sz="2800" b="1">
                <a:latin typeface="Microsoft YaHei" panose="020b0503020204020204" pitchFamily="34" charset="-122"/>
                <a:ea typeface="Microsoft YaHei" panose="020b0503020204020204" pitchFamily="34" charset="-122"/>
              </a:rPr>
              <a:t>沈从文名句</a:t>
            </a:r>
          </a:p>
          <a:p>
            <a:pPr fontAlgn="ctr">
              <a:lnSpc>
                <a:spcPct val="150000"/>
              </a:lnSpc>
            </a:pPr>
            <a:r>
              <a:rPr lang="en-US" altLang="zh-CN" sz="1600">
                <a:latin typeface="KaiTi" panose="02010609060101010101" pitchFamily="49" charset="-122"/>
                <a:ea typeface="KaiTi" panose="02010609060101010101" pitchFamily="49" charset="-122"/>
              </a:rPr>
              <a:t>1.</a:t>
            </a:r>
            <a:r>
              <a:rPr lang="zh-CN" altLang="en-US" sz="1600">
                <a:latin typeface="KaiTi" panose="02010609060101010101" pitchFamily="49" charset="-122"/>
                <a:ea typeface="KaiTi" panose="02010609060101010101" pitchFamily="49" charset="-122"/>
              </a:rPr>
              <a:t>接近人生时，我永远是个艺术家的情感，却不是所谓道德君子的感情。</a:t>
            </a:r>
          </a:p>
          <a:p>
            <a:pPr fontAlgn="ctr">
              <a:lnSpc>
                <a:spcPct val="150000"/>
              </a:lnSpc>
            </a:pPr>
            <a:r>
              <a:rPr lang="en-US" altLang="zh-CN" sz="1600">
                <a:latin typeface="KaiTi" panose="02010609060101010101" pitchFamily="49" charset="-122"/>
                <a:ea typeface="KaiTi" panose="02010609060101010101" pitchFamily="49" charset="-122"/>
              </a:rPr>
              <a:t>2.</a:t>
            </a:r>
            <a:r>
              <a:rPr lang="zh-CN" altLang="en-US" sz="1600">
                <a:latin typeface="KaiTi" panose="02010609060101010101" pitchFamily="49" charset="-122"/>
                <a:ea typeface="KaiTi" panose="02010609060101010101" pitchFamily="49" charset="-122"/>
              </a:rPr>
              <a:t>看过很多地方的云，走过很多地方的桥，喝过很多地方的酒，但只爱过一个正当好年华的女子。 </a:t>
            </a:r>
          </a:p>
          <a:p>
            <a:pPr fontAlgn="ctr">
              <a:lnSpc>
                <a:spcPct val="150000"/>
              </a:lnSpc>
            </a:pPr>
            <a:r>
              <a:rPr lang="en-US" altLang="zh-CN" sz="1600">
                <a:latin typeface="KaiTi" panose="02010609060101010101" pitchFamily="49" charset="-122"/>
                <a:ea typeface="KaiTi" panose="02010609060101010101" pitchFamily="49" charset="-122"/>
              </a:rPr>
              <a:t>3.</a:t>
            </a:r>
            <a:r>
              <a:rPr lang="zh-CN" altLang="en-US" sz="1600">
                <a:latin typeface="KaiTi" panose="02010609060101010101" pitchFamily="49" charset="-122"/>
                <a:ea typeface="KaiTi" panose="02010609060101010101" pitchFamily="49" charset="-122"/>
              </a:rPr>
              <a:t>在青山绿水之间，我想牵着你的手，走过这座桥，桥上是绿叶红花，桥下是流水人家，桥的那头是青丝，桥的这头是白发。</a:t>
            </a:r>
          </a:p>
          <a:p>
            <a:pPr fontAlgn="ctr">
              <a:lnSpc>
                <a:spcPct val="150000"/>
              </a:lnSpc>
            </a:pPr>
            <a:r>
              <a:rPr lang="en-US" altLang="zh-CN" sz="1600">
                <a:latin typeface="KaiTi" panose="02010609060101010101" pitchFamily="49" charset="-122"/>
                <a:ea typeface="KaiTi" panose="02010609060101010101" pitchFamily="49" charset="-122"/>
              </a:rPr>
              <a:t>4.</a:t>
            </a:r>
            <a:r>
              <a:rPr lang="zh-CN" altLang="en-US" sz="1600">
                <a:latin typeface="KaiTi" panose="02010609060101010101" pitchFamily="49" charset="-122"/>
                <a:ea typeface="KaiTi" panose="02010609060101010101" pitchFamily="49" charset="-122"/>
              </a:rPr>
              <a:t>战争给了许多人一种有关生活的教育，走了许多路，过了许多桥，睡了许多床，此外还必然吃了许多想象不到的苦头。然而真正具有深刻教育意义的，说不定倒是明白许多地方各有各的天气，天气不同还多少影响到一点人事。云有云的地方性：中国北部的云厚重，人也同样那么厚重。</a:t>
            </a:r>
          </a:p>
          <a:p>
            <a:pPr fontAlgn="ctr">
              <a:lnSpc>
                <a:spcPct val="150000"/>
              </a:lnSpc>
            </a:pPr>
            <a:r>
              <a:rPr lang="en-US" altLang="zh-CN" sz="1600">
                <a:latin typeface="KaiTi" panose="02010609060101010101" pitchFamily="49" charset="-122"/>
                <a:ea typeface="KaiTi" panose="02010609060101010101" pitchFamily="49" charset="-122"/>
              </a:rPr>
              <a:t>5.</a:t>
            </a:r>
            <a:r>
              <a:rPr lang="zh-CN" altLang="en-US" sz="1600">
                <a:latin typeface="KaiTi" panose="02010609060101010101" pitchFamily="49" charset="-122"/>
                <a:ea typeface="KaiTi" panose="02010609060101010101" pitchFamily="49" charset="-122"/>
              </a:rPr>
              <a:t>风大得很，我手脚皆冷透了，我的心却很暖和。但我不明白为什么原因，心里总柔软得很。我要傍近你，方不至于难过。</a:t>
            </a:r>
          </a:p>
          <a:p>
            <a:pPr fontAlgn="ctr">
              <a:lnSpc>
                <a:spcPct val="150000"/>
              </a:lnSpc>
            </a:pPr>
            <a:r>
              <a:rPr lang="en-US" altLang="zh-CN" sz="1600">
                <a:latin typeface="KaiTi" panose="02010609060101010101" pitchFamily="49" charset="-122"/>
                <a:ea typeface="KaiTi" panose="02010609060101010101" pitchFamily="49" charset="-122"/>
              </a:rPr>
              <a:t>6.</a:t>
            </a:r>
            <a:r>
              <a:rPr lang="zh-CN" altLang="en-US" sz="1600">
                <a:latin typeface="KaiTi" panose="02010609060101010101" pitchFamily="49" charset="-122"/>
                <a:ea typeface="KaiTi" panose="02010609060101010101" pitchFamily="49" charset="-122"/>
              </a:rPr>
              <a:t>说的出的比不上说不出的。</a:t>
            </a:r>
          </a:p>
          <a:p>
            <a:pPr fontAlgn="ctr">
              <a:lnSpc>
                <a:spcPct val="150000"/>
              </a:lnSpc>
            </a:pPr>
            <a:r>
              <a:rPr lang="en-US" altLang="zh-CN" sz="1600">
                <a:latin typeface="KaiTi" panose="02010609060101010101" pitchFamily="49" charset="-122"/>
                <a:ea typeface="KaiTi" panose="02010609060101010101" pitchFamily="49" charset="-122"/>
              </a:rPr>
              <a:t>7.</a:t>
            </a:r>
            <a:r>
              <a:rPr lang="zh-CN" altLang="en-US" sz="1600">
                <a:latin typeface="KaiTi" panose="02010609060101010101" pitchFamily="49" charset="-122"/>
                <a:ea typeface="KaiTi" panose="02010609060101010101" pitchFamily="49" charset="-122"/>
              </a:rPr>
              <a:t>活得比人长久一点可真是一件可怕的事情，因为一切死去了的，都有机会排日重新来活在自己记忆里，这实在是一种沉重的担负。</a:t>
            </a:r>
          </a:p>
          <a:p>
            <a:pPr fontAlgn="ctr">
              <a:lnSpc>
                <a:spcPct val="150000"/>
              </a:lnSpc>
            </a:pPr>
            <a:r>
              <a:rPr lang="en-US" altLang="zh-CN" sz="1600">
                <a:latin typeface="KaiTi" panose="02010609060101010101" pitchFamily="49" charset="-122"/>
                <a:ea typeface="KaiTi" panose="02010609060101010101" pitchFamily="49" charset="-122"/>
              </a:rPr>
              <a:t>8.</a:t>
            </a:r>
            <a:r>
              <a:rPr lang="zh-CN" altLang="en-US" sz="1600">
                <a:latin typeface="KaiTi" panose="02010609060101010101" pitchFamily="49" charset="-122"/>
                <a:ea typeface="KaiTi" panose="02010609060101010101" pitchFamily="49" charset="-122"/>
              </a:rPr>
              <a:t>读书虽不能增加收入，情绪总好多了。</a:t>
            </a:r>
          </a:p>
          <a:p>
            <a:pPr fontAlgn="ctr">
              <a:lnSpc>
                <a:spcPct val="150000"/>
              </a:lnSpc>
            </a:pPr>
            <a:r>
              <a:rPr lang="en-US" altLang="zh-CN" sz="1600">
                <a:latin typeface="KaiTi" panose="02010609060101010101" pitchFamily="49" charset="-122"/>
                <a:ea typeface="KaiTi" panose="02010609060101010101" pitchFamily="49" charset="-122"/>
              </a:rPr>
              <a:t>9.</a:t>
            </a:r>
            <a:r>
              <a:rPr lang="zh-CN" altLang="en-US" sz="1600">
                <a:latin typeface="KaiTi" panose="02010609060101010101" pitchFamily="49" charset="-122"/>
                <a:ea typeface="KaiTi" panose="02010609060101010101" pitchFamily="49" charset="-122"/>
              </a:rPr>
              <a:t>以清明的眼，对一切人生景物凝眸，不为爱欲所眩目，不为污秽所恶心，同时，也不为尘俗卑猥的一片生活厌烦而有所逃遁；永远是那么看，那么透明的看，细小处，幽僻处，在诗人的眼中，皆闪耀一种光明。</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9399720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xfrm>
      </p:grpSpPr>
      <p:sp>
        <p:nvSpPr>
          <p:cNvPr id="21" name="矩形 20"/>
          <p:cNvSpPr/>
          <p:nvPr/>
        </p:nvSpPr>
        <p:spPr>
          <a:xfrm>
            <a:off x="-60008"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3"/>
          <a:stretch>
            <a:fillRect/>
          </a:stretch>
        </p:blipFill>
        <p:spPr>
          <a:xfrm>
            <a:off x="10731500" y="10617200"/>
            <a:ext cx="495300" cy="381000"/>
          </a:xfrm>
          <a:prstGeom prst="cube">
            <a:avLst/>
          </a:prstGeom>
        </p:spPr>
      </p:pic>
    </p:spTree>
    <p:extLst>
      <p:ext uri="{BB962C8B-B14F-4D97-AF65-F5344CB8AC3E}">
        <p14:creationId xmlns:p14="http://schemas.microsoft.com/office/powerpoint/2010/main" val="251389076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a:extLst>
              <a:ext uri="{FF2B5EF4-FFF2-40B4-BE49-F238E27FC236}">
                <a16:creationId xmlns:a16="http://schemas.microsoft.com/office/drawing/2014/main" id="{39259A4A-B2B1-D947-9ED7-B91CD5AB4F64}"/>
              </a:ext>
            </a:extLst>
          </p:cNvPr>
          <p:cNvGrpSpPr/>
          <p:nvPr/>
        </p:nvGrpSpPr>
        <p:grpSpPr>
          <a:xfrm>
            <a:off x="473894" y="2603841"/>
            <a:ext cx="3630504" cy="1650318"/>
            <a:chOff x="115910" y="768032"/>
            <a:chExt cx="4954270" cy="4954270"/>
          </a:xfrm>
        </p:grpSpPr>
        <p:pic>
          <p:nvPicPr>
            <p:cNvPr id="2" name="图片 1"/>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23894" r="23894"/>
            <a:stretch>
              <a:fillRect/>
            </a:stretch>
          </p:blipFill>
          <p:spPr>
            <a:xfrm>
              <a:off x="115910" y="768032"/>
              <a:ext cx="4954270" cy="49542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6" name="文本框 5"/>
            <p:cNvSpPr txBox="1"/>
            <p:nvPr/>
          </p:nvSpPr>
          <p:spPr>
            <a:xfrm>
              <a:off x="1342390" y="2553968"/>
              <a:ext cx="2522219" cy="945950"/>
            </a:xfrm>
            <a:prstGeom prst="rect">
              <a:avLst/>
            </a:prstGeom>
            <a:solidFill>
              <a:schemeClr val="accent2">
                <a:lumMod val="20000"/>
                <a:lumOff val="80000"/>
                <a:alpha val="62000"/>
              </a:schemeClr>
            </a:solidFill>
          </p:spPr>
          <p:txBody>
            <a:bodyPr wrap="square" rtlCol="0">
              <a:spAutoFit/>
            </a:bodyPr>
            <a:lstStyle/>
            <a:p>
              <a:pPr algn="l">
                <a:lnSpc>
                  <a:spcPct val="120000"/>
                </a:lnSpc>
              </a:pPr>
              <a:r>
                <a:rPr lang="zh-CN" altLang="en-US" sz="3200" b="1">
                  <a:latin typeface="Microsoft YaHei" panose="020b0503020204020204" pitchFamily="34" charset="-122"/>
                  <a:ea typeface="Microsoft YaHei" panose="020b0503020204020204" pitchFamily="34" charset="-122"/>
                </a:rPr>
                <a:t>素养目标</a:t>
              </a:r>
              <a:endParaRPr lang="en-US" altLang="zh-CN" sz="3200" b="1">
                <a:latin typeface="Microsoft YaHei" panose="020b0503020204020204" pitchFamily="34" charset="-122"/>
                <a:ea typeface="Microsoft YaHei" panose="020b0503020204020204" pitchFamily="34" charset="-122"/>
              </a:endParaRPr>
            </a:p>
          </p:txBody>
        </p:sp>
      </p:grpSp>
      <p:sp>
        <p:nvSpPr>
          <p:cNvPr id="17" name="文本框 16">
            <a:extLst>
              <a:ext uri="{FF2B5EF4-FFF2-40B4-BE49-F238E27FC236}">
                <a16:creationId xmlns:a16="http://schemas.microsoft.com/office/drawing/2014/main" id="{80BF7935-3655-4047-BE88-ABD7E0840718}"/>
              </a:ext>
            </a:extLst>
          </p:cNvPr>
          <p:cNvSpPr txBox="1"/>
          <p:nvPr/>
        </p:nvSpPr>
        <p:spPr>
          <a:xfrm>
            <a:off x="4308707" y="2486691"/>
            <a:ext cx="7409399" cy="188455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了解沈从文的生平及其文学成就，了解其以湘西生活为背景的文学形式。</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通过人物的语言描写、心理描写，鉴赏人物形象。</a:t>
            </a:r>
            <a:b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b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通过分析环境描写来把握文章的主题。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extLst>
      <p:ext uri="{BB962C8B-B14F-4D97-AF65-F5344CB8AC3E}">
        <p14:creationId xmlns:p14="http://schemas.microsoft.com/office/powerpoint/2010/main" val="34359701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6" name="组合 5"/>
          <p:cNvGrpSpPr/>
          <p:nvPr/>
        </p:nvGrpSpPr>
        <p:grpSpPr>
          <a:xfrm>
            <a:off x="213360" y="274780"/>
            <a:ext cx="11765280" cy="6452236"/>
            <a:chOff x="213360" y="202564"/>
            <a:chExt cx="11765280" cy="6452236"/>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rcRect t="1303" b="1303"/>
            <a:stretch>
              <a:fillRect/>
            </a:stretch>
          </p:blipFill>
          <p:spPr>
            <a:xfrm>
              <a:off x="213360" y="202565"/>
              <a:ext cx="11765280" cy="6452235"/>
            </a:xfrm>
            <a:prstGeom prst="rect">
              <a:avLst/>
            </a:prstGeom>
          </p:spPr>
        </p:pic>
        <p:sp>
          <p:nvSpPr>
            <p:cNvPr id="9" name="矩形 8"/>
            <p:cNvSpPr/>
            <p:nvPr/>
          </p:nvSpPr>
          <p:spPr>
            <a:xfrm>
              <a:off x="213360" y="202564"/>
              <a:ext cx="11765280" cy="6452235"/>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5" name="Freeform: Shape 14"/>
          <p:cNvSpPr/>
          <p:nvPr/>
        </p:nvSpPr>
        <p:spPr bwMode="auto">
          <a:xfrm>
            <a:off x="958531" y="927099"/>
            <a:ext cx="3634105" cy="4159250"/>
          </a:xfrm>
          <a:custGeom>
            <a:gdLst>
              <a:gd name="connsiteX0" fmla="*/ 0 w 9074052"/>
              <a:gd name="connsiteY0" fmla="*/ 0 h 9074052"/>
              <a:gd name="connsiteX1" fmla="*/ 9074052 w 9074052"/>
              <a:gd name="connsiteY1" fmla="*/ 0 h 9074052"/>
              <a:gd name="connsiteX2" fmla="*/ 9074052 w 9074052"/>
              <a:gd name="connsiteY2" fmla="*/ 6552727 h 9074052"/>
              <a:gd name="connsiteX3" fmla="*/ 6552727 w 9074052"/>
              <a:gd name="connsiteY3" fmla="*/ 9074052 h 9074052"/>
              <a:gd name="connsiteX4" fmla="*/ 0 w 9074052"/>
              <a:gd name="connsiteY4" fmla="*/ 9074052 h 9074052"/>
            </a:gdLst>
            <a:cxnLst>
              <a:cxn ang="0">
                <a:pos x="connsiteX0" y="connsiteY0"/>
              </a:cxn>
              <a:cxn ang="0">
                <a:pos x="connsiteX1" y="connsiteY1"/>
              </a:cxn>
              <a:cxn ang="0">
                <a:pos x="connsiteX2" y="connsiteY2"/>
              </a:cxn>
              <a:cxn ang="0">
                <a:pos x="connsiteX3" y="connsiteY3"/>
              </a:cxn>
              <a:cxn ang="0">
                <a:pos x="connsiteX4" y="connsiteY4"/>
              </a:cxn>
            </a:cxnLst>
            <a:rect l="l" t="t" r="r" b="b"/>
            <a:pathLst>
              <a:path w="9074052" h="9074052">
                <a:moveTo>
                  <a:pt x="0" y="0"/>
                </a:moveTo>
                <a:lnTo>
                  <a:pt x="9074052" y="0"/>
                </a:lnTo>
                <a:lnTo>
                  <a:pt x="9074052" y="6552727"/>
                </a:lnTo>
                <a:lnTo>
                  <a:pt x="6552727" y="9074052"/>
                </a:lnTo>
                <a:lnTo>
                  <a:pt x="0" y="9074052"/>
                </a:lnTo>
                <a:close/>
              </a:path>
            </a:pathLst>
          </a:custGeom>
          <a:solidFill>
            <a:schemeClr val="accent1">
              <a:lumMod val="20000"/>
              <a:lumOff val="80000"/>
              <a:alpha val="32000"/>
            </a:schemeClr>
          </a:solidFill>
          <a:ln w="63500">
            <a:solidFill>
              <a:schemeClr val="bg1"/>
            </a:solidFill>
            <a:miter lim="800000"/>
          </a:ln>
        </p:spPr>
        <p:txBody>
          <a:bodyPr vert="horz" wrap="square" lIns="91440" tIns="45720" rIns="91440" bIns="45720" numCol="1" rtlCol="0" anchor="t" anchorCtr="0" compatLnSpc="1"/>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id-ID" sz="1800" b="0" i="0" u="none" strike="noStrike" kern="0" cap="none" spc="0" normalizeH="0" baseline="0" noProof="0">
              <a:ln>
                <a:noFill/>
              </a:ln>
              <a:solidFill>
                <a:sysClr val="windowText" lastClr="000000"/>
              </a:solidFill>
              <a:effectLst/>
              <a:uLnTx/>
              <a:uFillTx/>
              <a:latin typeface="Microsoft YaHei" panose="020b0503020204020204" pitchFamily="34" charset="-122"/>
              <a:ea typeface="Microsoft YaHei" panose="020b0503020204020204" pitchFamily="34" charset="-122"/>
            </a:endParaRPr>
          </a:p>
        </p:txBody>
      </p:sp>
      <p:sp>
        <p:nvSpPr>
          <p:cNvPr id="16" name="TextBox 15"/>
          <p:cNvSpPr txBox="1"/>
          <p:nvPr/>
        </p:nvSpPr>
        <p:spPr>
          <a:xfrm>
            <a:off x="1255077" y="2512551"/>
            <a:ext cx="3041015" cy="988347"/>
          </a:xfrm>
          <a:prstGeom prst="rect">
            <a:avLst/>
          </a:prstGeom>
          <a:noFill/>
        </p:spPr>
        <p:txBody>
          <a:bodyPr wrap="square" rtlCol="0">
            <a:spAutoFit/>
          </a:bodyPr>
          <a:lstStyle/>
          <a:p>
            <a:pPr marL="571500" marR="0" indent="-571500" algn="l" defTabSz="914400" fontAlgn="auto">
              <a:lnSpc>
                <a:spcPct val="150000"/>
              </a:lnSpc>
              <a:spcBef>
                <a:spcPct val="0"/>
              </a:spcBef>
              <a:spcAft>
                <a:spcPct val="0"/>
              </a:spcAft>
              <a:buClrTx/>
              <a:buSzTx/>
              <a:buFont typeface="Wingdings" pitchFamily="2" charset="2"/>
              <a:buChar char="n"/>
              <a:defRPr/>
            </a:pPr>
            <a:r>
              <a:rPr lang="zh-CN" altLang="en-US" sz="4400" b="1">
                <a:solidFill>
                  <a:schemeClr val="bg1"/>
                </a:solidFill>
                <a:latin typeface="Microsoft YaHei" panose="020b0503020204020204" pitchFamily="34" charset="-122"/>
                <a:ea typeface="Microsoft YaHei" panose="020b0503020204020204" pitchFamily="34" charset="-122"/>
                <a:sym typeface="+mn-ea"/>
              </a:rPr>
              <a:t>知人论世</a:t>
            </a:r>
            <a:endParaRPr kumimoji="0" lang="zh-CN" altLang="en-US" sz="4400" b="1" i="1" kern="0" cap="none" spc="600" normalizeH="0" baseline="0" noProof="0">
              <a:solidFill>
                <a:schemeClr val="bg1"/>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238250" y="1816735"/>
            <a:ext cx="2738755"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第一部分</a:t>
            </a:r>
            <a:endParaRPr lang="en-US" altLang="zh-CN" sz="3200" b="1">
              <a:solidFill>
                <a:schemeClr val="bg1"/>
              </a:solidFill>
              <a:latin typeface="Microsoft YaHei" panose="020b0503020204020204" pitchFamily="34" charset="-122"/>
              <a:ea typeface="Microsoft YaHei"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heel(1)">
                                      <p:cBhvr>
                                        <p:cTn id="13" dur="500"/>
                                        <p:tgtEl>
                                          <p:spTgt spid="15"/>
                                        </p:tgtEl>
                                      </p:cBhvr>
                                    </p:animEffect>
                                  </p:childTnLst>
                                </p:cTn>
                              </p:par>
                            </p:childTnLst>
                          </p:cTn>
                        </p:par>
                        <p:par>
                          <p:cTn id="14" fill="hold" nodeType="afterGroup">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ppt_x</p:attrName>
                                        </p:attrNameLst>
                                      </p:cBhvr>
                                      <p:tavLst>
                                        <p:tav tm="0">
                                          <p:val>
                                            <p:strVal val="#ppt_x-.2"/>
                                          </p:val>
                                        </p:tav>
                                        <p:tav tm="100000">
                                          <p:val>
                                            <p:strVal val="#ppt_x"/>
                                          </p:val>
                                        </p:tav>
                                      </p:tavLst>
                                    </p:anim>
                                    <p:anim calcmode="lin" valueType="num">
                                      <p:cBhvr>
                                        <p:cTn id="18"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9" dur="500"/>
                                        <p:tgtEl>
                                          <p:spTgt spid="7"/>
                                        </p:tgtEl>
                                      </p:cBhvr>
                                    </p:animEffect>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anim calcmode="lin" valueType="num">
                                      <p:cBhvr>
                                        <p:cTn id="24" dur="500" fill="hold"/>
                                        <p:tgtEl>
                                          <p:spTgt spid="16"/>
                                        </p:tgtEl>
                                        <p:attrNameLst>
                                          <p:attrName>ppt_x</p:attrName>
                                        </p:attrNameLst>
                                      </p:cBhvr>
                                      <p:tavLst>
                                        <p:tav tm="0">
                                          <p:val>
                                            <p:strVal val="#ppt_x"/>
                                          </p:val>
                                        </p:tav>
                                        <p:tav tm="100000">
                                          <p:val>
                                            <p:strVal val="#ppt_x"/>
                                          </p:val>
                                        </p:tav>
                                      </p:tavLst>
                                    </p:anim>
                                    <p:anim calcmode="lin" valueType="num">
                                      <p:cBhvr>
                                        <p:cTn id="2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rcRect t="4682" b="4682"/>
          <a:stretch>
            <a:fillRect/>
          </a:stretch>
        </p:blipFill>
        <p:spPr>
          <a:xfrm>
            <a:off x="155331" y="779050"/>
            <a:ext cx="4895536" cy="5299899"/>
          </a:xfrm>
          <a:prstGeom prst="rect">
            <a:avLst/>
          </a:prstGeom>
          <a:ln w="88900" cap="sq" cmpd="thickThin">
            <a:solidFill>
              <a:srgbClr val="000000"/>
            </a:solidFill>
            <a:prstDash val="solid"/>
            <a:miter lim="800000"/>
          </a:ln>
          <a:effectLst>
            <a:innerShdw blurRad="76200">
              <a:srgbClr val="000000"/>
            </a:innerShdw>
          </a:effectLst>
        </p:spPr>
      </p:pic>
      <p:sp>
        <p:nvSpPr>
          <p:cNvPr id="5" name="矩形 4"/>
          <p:cNvSpPr/>
          <p:nvPr/>
        </p:nvSpPr>
        <p:spPr>
          <a:xfrm>
            <a:off x="4321581" y="1164584"/>
            <a:ext cx="7715088" cy="4528827"/>
          </a:xfrm>
          <a:prstGeom prst="rect">
            <a:avLst/>
          </a:prstGeom>
          <a:solidFill>
            <a:schemeClr val="tx1">
              <a:lumMod val="50000"/>
              <a:lumOff val="50000"/>
            </a:schemeClr>
          </a:solidFill>
          <a:ln w="571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文本框 5"/>
          <p:cNvSpPr txBox="1"/>
          <p:nvPr/>
        </p:nvSpPr>
        <p:spPr>
          <a:xfrm>
            <a:off x="7743434" y="189106"/>
            <a:ext cx="4293235" cy="783869"/>
          </a:xfrm>
          <a:prstGeom prst="rect">
            <a:avLst/>
          </a:prstGeom>
          <a:noFill/>
        </p:spPr>
        <p:txBody>
          <a:bodyPr wrap="square" rtlCol="0">
            <a:spAutoFit/>
          </a:bodyPr>
          <a:lstStyle/>
          <a:p>
            <a:pPr algn="l">
              <a:lnSpc>
                <a:spcPct val="140000"/>
              </a:lnSpc>
            </a:pPr>
            <a:r>
              <a:rPr lang="zh-CN" altLang="en-US" sz="3600" b="1">
                <a:solidFill>
                  <a:schemeClr val="tx1"/>
                </a:solidFill>
                <a:latin typeface="Microsoft YaHei" panose="020b0503020204020204" pitchFamily="34" charset="-122"/>
                <a:ea typeface="Microsoft YaHei" panose="020b0503020204020204" pitchFamily="34" charset="-122"/>
              </a:rPr>
              <a:t>了解</a:t>
            </a:r>
            <a:r>
              <a:rPr lang="zh-CN" altLang="en-US" sz="3600" b="1">
                <a:latin typeface="Microsoft YaHei" panose="020b0503020204020204" pitchFamily="34" charset="-122"/>
                <a:ea typeface="Microsoft YaHei" panose="020b0503020204020204" pitchFamily="34" charset="-122"/>
              </a:rPr>
              <a:t>作者</a:t>
            </a:r>
            <a:endParaRPr sz="3600" b="1">
              <a:solidFill>
                <a:schemeClr val="tx1"/>
              </a:solidFill>
              <a:latin typeface="Microsoft YaHei" panose="020b0503020204020204" pitchFamily="34" charset="-122"/>
              <a:ea typeface="Microsoft YaHei" panose="020b0503020204020204" pitchFamily="34" charset="-122"/>
            </a:endParaRPr>
          </a:p>
        </p:txBody>
      </p:sp>
      <p:sp>
        <p:nvSpPr>
          <p:cNvPr id="17" name="文本框 16"/>
          <p:cNvSpPr txBox="1"/>
          <p:nvPr/>
        </p:nvSpPr>
        <p:spPr>
          <a:xfrm>
            <a:off x="4436207" y="1329800"/>
            <a:ext cx="7485836" cy="4198393"/>
          </a:xfrm>
          <a:prstGeom prst="rect">
            <a:avLst/>
          </a:prstGeom>
          <a:noFill/>
        </p:spPr>
        <p:txBody>
          <a:bodyPr wrap="square" rtlCol="0">
            <a:spAutoFit/>
          </a:bodyPr>
          <a:lstStyle/>
          <a:p>
            <a:pPr indent="457200">
              <a:lnSpc>
                <a:spcPct val="150000"/>
              </a:lnSpc>
            </a:pP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沈从文</a:t>
            </a:r>
            <a:r>
              <a:rPr lang="en-US" altLang="zh-CN"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(1902—1988)</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，原名沈岳焕，字崇文，湖南凤凰人，苗族，现代著名作家、历史文物研究家、京派小说代表人物。</a:t>
            </a:r>
            <a:r>
              <a:rPr lang="en-US" altLang="zh-CN">
                <a:solidFill>
                  <a:schemeClr val="bg1"/>
                </a:solidFill>
                <a:latin typeface="Microsoft YaHei" panose="020b0503020204020204" pitchFamily="34" charset="-122"/>
                <a:ea typeface="Microsoft YaHei" panose="020b0503020204020204" pitchFamily="34" charset="-122"/>
                <a:sym typeface="+mn-ea"/>
              </a:rPr>
              <a:t>14</a:t>
            </a:r>
            <a:r>
              <a:rPr lang="zh-CN" altLang="en-US">
                <a:solidFill>
                  <a:schemeClr val="bg1"/>
                </a:solidFill>
                <a:latin typeface="Microsoft YaHei" panose="020b0503020204020204" pitchFamily="34" charset="-122"/>
                <a:ea typeface="Microsoft YaHei" panose="020b0503020204020204" pitchFamily="34" charset="-122"/>
                <a:sym typeface="+mn-ea"/>
              </a:rPr>
              <a:t>岁时，他投身行伍，浪迹湘川黔边境地区，</a:t>
            </a:r>
            <a:r>
              <a:rPr lang="en-US" altLang="zh-CN">
                <a:solidFill>
                  <a:schemeClr val="bg1"/>
                </a:solidFill>
                <a:latin typeface="Microsoft YaHei" panose="020b0503020204020204" pitchFamily="34" charset="-122"/>
                <a:ea typeface="Microsoft YaHei" panose="020b0503020204020204" pitchFamily="34" charset="-122"/>
                <a:sym typeface="+mn-ea"/>
              </a:rPr>
              <a:t>1924</a:t>
            </a:r>
            <a:r>
              <a:rPr lang="zh-CN" altLang="en-US">
                <a:solidFill>
                  <a:schemeClr val="bg1"/>
                </a:solidFill>
                <a:latin typeface="Microsoft YaHei" panose="020b0503020204020204" pitchFamily="34" charset="-122"/>
                <a:ea typeface="Microsoft YaHei" panose="020b0503020204020204" pitchFamily="34" charset="-122"/>
                <a:sym typeface="+mn-ea"/>
              </a:rPr>
              <a:t>年开始文学创作。他是唯一一个能赖一汪清泉写实生命的作家。代表作有小说</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边城</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长河</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等，散文集</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湘行散记</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a:t>
            </a:r>
            <a:r>
              <a:rPr lang="zh-CN" altLang="en-US" b="1">
                <a:solidFill>
                  <a:schemeClr val="accent1">
                    <a:lumMod val="40000"/>
                    <a:lumOff val="60000"/>
                  </a:schemeClr>
                </a:solidFill>
                <a:latin typeface="Microsoft YaHei" panose="020b0503020204020204" pitchFamily="34" charset="-122"/>
                <a:ea typeface="Microsoft YaHei" panose="020b0503020204020204" pitchFamily="34" charset="-122"/>
                <a:sym typeface="+mn-ea"/>
              </a:rPr>
              <a:t>他以“乡下人”的主体视角审视当时城乡对峙的现状，批判现代文明在进入中国的过程中所显露出的丑陋，这种与新文学主将们相悖的观念大大丰富了现代小说的表现范围。</a:t>
            </a:r>
          </a:p>
          <a:p>
            <a:pPr indent="457200">
              <a:lnSpc>
                <a:spcPct val="150000"/>
              </a:lnSpc>
            </a:pPr>
            <a:r>
              <a:rPr lang="zh-CN" altLang="en-US">
                <a:solidFill>
                  <a:schemeClr val="bg1"/>
                </a:solidFill>
                <a:latin typeface="Microsoft YaHei" panose="020b0503020204020204" pitchFamily="34" charset="-122"/>
                <a:ea typeface="Microsoft YaHei" panose="020b0503020204020204" pitchFamily="34" charset="-122"/>
                <a:sym typeface="+mn-ea"/>
              </a:rPr>
              <a:t>主要作品集有</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鸭子</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蜜柑</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八骏图</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湘西散记</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边城</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长河</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等，其中短篇小说</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丈夫</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贵生</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三三</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、长篇小说</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边城</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长河</a:t>
            </a:r>
            <a:r>
              <a:rPr lang="en-US" altLang="zh-CN">
                <a:solidFill>
                  <a:schemeClr val="bg1"/>
                </a:solidFill>
                <a:latin typeface="Microsoft YaHei" panose="020b0503020204020204" pitchFamily="34" charset="-122"/>
                <a:ea typeface="Microsoft YaHei" panose="020b0503020204020204" pitchFamily="34" charset="-122"/>
                <a:sym typeface="+mn-ea"/>
              </a:rPr>
              <a:t>》</a:t>
            </a:r>
            <a:r>
              <a:rPr lang="zh-CN" altLang="en-US">
                <a:solidFill>
                  <a:schemeClr val="bg1"/>
                </a:solidFill>
                <a:latin typeface="Microsoft YaHei" panose="020b0503020204020204" pitchFamily="34" charset="-122"/>
                <a:ea typeface="Microsoft YaHei" panose="020b0503020204020204" pitchFamily="34" charset="-122"/>
                <a:sym typeface="+mn-ea"/>
              </a:rPr>
              <a:t>是其代表作。</a:t>
            </a:r>
          </a:p>
        </p:txBody>
      </p:sp>
    </p:spTree>
    <p:extLst>
      <p:ext uri="{BB962C8B-B14F-4D97-AF65-F5344CB8AC3E}">
        <p14:creationId xmlns:p14="http://schemas.microsoft.com/office/powerpoint/2010/main" val="17815335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6"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500"/>
                                        <p:tgtEl>
                                          <p:spTgt spid="2"/>
                                        </p:tgtEl>
                                      </p:cBhvr>
                                    </p:animEffect>
                                  </p:childTnLst>
                                </p:cTn>
                              </p:par>
                            </p:childTnLst>
                          </p:cTn>
                        </p:par>
                        <p:par>
                          <p:cTn id="8" fill="hold" nodeType="afterGroup">
                            <p:stCondLst>
                              <p:cond delay="500"/>
                            </p:stCondLst>
                            <p:childTnLst>
                              <p:par>
                                <p:cTn id="9" presetID="41" presetClass="entr" presetSubtype="0" fill="hold" grpId="1"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6"/>
                                        </p:tgtEl>
                                        <p:attrNameLst>
                                          <p:attrName>ppt_y</p:attrName>
                                        </p:attrNameLst>
                                      </p:cBhvr>
                                      <p:tavLst>
                                        <p:tav tm="0">
                                          <p:val>
                                            <p:strVal val="#ppt_y"/>
                                          </p:val>
                                        </p:tav>
                                        <p:tav tm="100000">
                                          <p:val>
                                            <p:strVal val="#ppt_y"/>
                                          </p:val>
                                        </p:tav>
                                      </p:tavLst>
                                    </p:anim>
                                    <p:anim calcmode="lin" valueType="num">
                                      <p:cBhvr>
                                        <p:cTn id="13"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6"/>
                                        </p:tgtEl>
                                      </p:cBhvr>
                                    </p:animEffect>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47" presetClass="entr" presetSubtype="0"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anim calcmode="lin" valueType="num">
                                      <p:cBhvr>
                                        <p:cTn id="26" dur="500" fill="hold"/>
                                        <p:tgtEl>
                                          <p:spTgt spid="17"/>
                                        </p:tgtEl>
                                        <p:attrNameLst>
                                          <p:attrName>ppt_x</p:attrName>
                                        </p:attrNameLst>
                                      </p:cBhvr>
                                      <p:tavLst>
                                        <p:tav tm="0">
                                          <p:val>
                                            <p:strVal val="#ppt_x"/>
                                          </p:val>
                                        </p:tav>
                                        <p:tav tm="100000">
                                          <p:val>
                                            <p:strVal val="#ppt_x"/>
                                          </p:val>
                                        </p:tav>
                                      </p:tavLst>
                                    </p:anim>
                                    <p:anim calcmode="lin" valueType="num">
                                      <p:cBhvr>
                                        <p:cTn id="2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1"/>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294120"/>
            <a:chOff x="448" y="464"/>
            <a:chExt cx="18304" cy="9912"/>
          </a:xfrm>
        </p:grpSpPr>
        <p:sp>
          <p:nvSpPr>
            <p:cNvPr id="9" name="矩形 8"/>
            <p:cNvSpPr/>
            <p:nvPr/>
          </p:nvSpPr>
          <p:spPr>
            <a:xfrm>
              <a:off x="448" y="464"/>
              <a:ext cx="18304" cy="989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相关背景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847605" y="106877"/>
            <a:ext cx="9175932" cy="8409889"/>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713382" y="2225904"/>
            <a:ext cx="6775502" cy="3269549"/>
          </a:xfrm>
          <a:prstGeom prst="rect">
            <a:avLst/>
          </a:prstGeom>
          <a:noFill/>
          <a:effectLst/>
        </p:spPr>
        <p:txBody>
          <a:bodyPr wrap="square" rtlCol="0">
            <a:spAutoFit/>
          </a:bodyPr>
          <a:lstStyle/>
          <a:p>
            <a:pPr indent="457200">
              <a:lnSpc>
                <a:spcPct val="150000"/>
              </a:lnSpc>
            </a:pPr>
            <a:r>
              <a:rPr lang="en-US" altLang="zh-CN" sz="2000" b="1">
                <a:latin typeface="Microsoft YaHei" panose="020b0503020204020204" pitchFamily="34" charset="-122"/>
                <a:ea typeface="Microsoft YaHei" panose="020b0503020204020204" pitchFamily="34" charset="-122"/>
              </a:rPr>
              <a:t>1933</a:t>
            </a:r>
            <a:r>
              <a:rPr lang="zh-CN" altLang="en-US" sz="2000" b="1">
                <a:latin typeface="Microsoft YaHei" panose="020b0503020204020204" pitchFamily="34" charset="-122"/>
                <a:ea typeface="Microsoft YaHei" panose="020b0503020204020204" pitchFamily="34" charset="-122"/>
              </a:rPr>
              <a:t>年夏，沈从文偕夫人游崂山，在一条名叫“九水”的溪边，看到对岸有一个十五六岁的少女，穿一身孝服，先在岸上烧了一堆纸钱，后又从溪里拎起一桶水向来时的方向走去。看着她孤单怜弱的身影，沈从文想到了家乡小辈用河里或井里的水为去世的长辈抹洗尘垢的风俗，想到湘西一些小溪渡口人家常有的家庭格局，以及自己从湘西走出来艰苦奋斗的经历，不禁产生了写作</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边城</a:t>
            </a:r>
            <a:r>
              <a:rPr lang="en-US" altLang="zh-CN" sz="2000" b="1">
                <a:latin typeface="Microsoft YaHei" panose="020b0503020204020204" pitchFamily="34" charset="-122"/>
                <a:ea typeface="Microsoft YaHei" panose="020b0503020204020204" pitchFamily="34" charset="-122"/>
              </a:rPr>
              <a:t>》</a:t>
            </a:r>
            <a:r>
              <a:rPr lang="zh-CN" altLang="en-US" sz="2000" b="1">
                <a:latin typeface="Microsoft YaHei" panose="020b0503020204020204" pitchFamily="34" charset="-122"/>
                <a:ea typeface="Microsoft YaHei" panose="020b0503020204020204" pitchFamily="34" charset="-122"/>
              </a:rPr>
              <a:t>的冲动。</a:t>
            </a:r>
          </a:p>
        </p:txBody>
      </p:sp>
    </p:spTree>
    <p:extLst>
      <p:ext uri="{BB962C8B-B14F-4D97-AF65-F5344CB8AC3E}">
        <p14:creationId xmlns:p14="http://schemas.microsoft.com/office/powerpoint/2010/main" val="3256050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3781405" y="426588"/>
            <a:ext cx="7832097" cy="5998886"/>
          </a:xfrm>
          <a:prstGeom prst="rect">
            <a:avLst/>
          </a:prstGeom>
          <a:noFill/>
        </p:spPr>
        <p:txBody>
          <a:bodyPr wrap="square" rtlCol="0">
            <a:spAutoFit/>
          </a:bodyPr>
          <a:lstStyle/>
          <a:p>
            <a:pPr algn="ctr">
              <a:lnSpc>
                <a:spcPct val="150000"/>
              </a:lnSpc>
            </a:pP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边城</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故事梗概</a:t>
            </a:r>
          </a:p>
          <a:p>
            <a:pPr indent="457200">
              <a:lnSpc>
                <a:spcPct val="150000"/>
              </a:lnSpc>
            </a:pPr>
            <a:r>
              <a:rPr lang="zh-CN" altLang="en-US">
                <a:latin typeface="Microsoft YaHei" panose="020b0503020204020204" pitchFamily="34" charset="-122"/>
                <a:ea typeface="Microsoft YaHei" panose="020b0503020204020204" pitchFamily="34" charset="-122"/>
              </a:rPr>
              <a:t>在湘西风光秀丽、人情质朴的边远小城，生活着靠摆渡为生的祖孙二人。外公年逾</a:t>
            </a:r>
            <a:r>
              <a:rPr lang="en-US" altLang="zh-CN">
                <a:latin typeface="Microsoft YaHei" panose="020b0503020204020204" pitchFamily="34" charset="-122"/>
                <a:ea typeface="Microsoft YaHei" panose="020b0503020204020204" pitchFamily="34" charset="-122"/>
              </a:rPr>
              <a:t>70</a:t>
            </a:r>
            <a:r>
              <a:rPr lang="zh-CN" altLang="en-US">
                <a:latin typeface="Microsoft YaHei" panose="020b0503020204020204" pitchFamily="34" charset="-122"/>
                <a:ea typeface="Microsoft YaHei" panose="020b0503020204020204" pitchFamily="34" charset="-122"/>
              </a:rPr>
              <a:t>，仍很健壮；孙女翠翠</a:t>
            </a:r>
            <a:r>
              <a:rPr lang="en-US" altLang="zh-CN">
                <a:latin typeface="Microsoft YaHei" panose="020b0503020204020204" pitchFamily="34" charset="-122"/>
                <a:ea typeface="Microsoft YaHei" panose="020b0503020204020204" pitchFamily="34" charset="-122"/>
              </a:rPr>
              <a:t>15</a:t>
            </a:r>
            <a:r>
              <a:rPr lang="zh-CN" altLang="en-US">
                <a:latin typeface="Microsoft YaHei" panose="020b0503020204020204" pitchFamily="34" charset="-122"/>
                <a:ea typeface="Microsoft YaHei" panose="020b0503020204020204" pitchFamily="34" charset="-122"/>
              </a:rPr>
              <a:t>岁，情窦初开。他们热情助人，淳朴善良，生活恬淡平静，与世无争。两年前，在端午节赛龙舟的盛会上，翠翠邂逅了当地船总的二少爷傩送，从此种下情苗。傩送的哥哥天保喜欢上了美丽清纯的翠翠，托人向翠翠的外公求亲。而地方上的王团总也看上了傩送，情愿以碾坊作陪嫁把女儿嫁给傩送。傩送不要碾坊，只想娶翠翠为妻，做个摆渡人。本来翠翠也只喜欢二老傩送，但天保先提出求婚，于是兄弟俩夜晚上山为翠翠唱歌，谁得到回答谁就得到翠翠。次日，天保知道没有唱过弟弟，也知道翠翠喜欢弟弟傩送，为了成全弟弟，决定驾船离家，外出闯滩，结果意外失事淹死。傩送觉得自己对哥哥的死负有责任，他在两难之间也驾船远行，抛下翠翠出走他乡。外公因翠翠的婚事操心担忧，在风雨之夜忧伤去世。翠翠孤独地守着渡船，在惆怅和期待中生活，痴心地等着傩送归来，“这个人也许永远不回来了，也许明天回来！”</a:t>
            </a:r>
          </a:p>
        </p:txBody>
      </p:sp>
      <p:sp>
        <p:nvSpPr>
          <p:cNvPr id="3" name="矩形 2">
            <a:extLst>
              <a:ext uri="{FF2B5EF4-FFF2-40B4-BE49-F238E27FC236}">
                <a16:creationId xmlns:a16="http://schemas.microsoft.com/office/drawing/2014/main" id="{7BF66FC2-2994-CF45-A269-1FFA3FC2D050}"/>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 name="图片 3">
            <a:extLst>
              <a:ext uri="{FF2B5EF4-FFF2-40B4-BE49-F238E27FC236}">
                <a16:creationId xmlns:a16="http://schemas.microsoft.com/office/drawing/2014/main" id="{5CD9D744-E5E4-9E45-9E46-993A9DB98A61}"/>
              </a:ext>
            </a:extLst>
          </p:cNvPr>
          <p:cNvPicPr>
            <a:picLocks noChangeAspect="1"/>
          </p:cNvPicPr>
          <p:nvPr/>
        </p:nvPicPr>
        <p:blipFill>
          <a:blip r:embed="rId3">
            <a:extLst>
              <a:ext uri="{28A0092B-C50C-407E-A947-70E740481C1C}">
                <a14:useLocalDpi xmlns:a14="http://schemas.microsoft.com/office/drawing/2010/main" val="0"/>
              </a:ext>
            </a:extLst>
          </a:blip>
          <a:srcRect l="8892" r="11374"/>
          <a:stretch>
            <a:fillRect/>
          </a:stretch>
        </p:blipFill>
        <p:spPr>
          <a:xfrm>
            <a:off x="497350" y="1596613"/>
            <a:ext cx="2917334" cy="3658836"/>
          </a:xfrm>
          <a:prstGeom prst="rect">
            <a:avLst/>
          </a:prstGeom>
        </p:spPr>
      </p:pic>
    </p:spTree>
    <p:extLst>
      <p:ext uri="{BB962C8B-B14F-4D97-AF65-F5344CB8AC3E}">
        <p14:creationId xmlns:p14="http://schemas.microsoft.com/office/powerpoint/2010/main" val="7907732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NET" val="4.0.30319.42000"/>
  <p:tag name="AS_OS" val="Microsoft Windows NT 6.2.9200.0"/>
  <p:tag name="AS_RELEASE_DATE" val="2020.05.14"/>
  <p:tag name="AS_TITLE" val="Aspose.Slides for .NET 4.0 Client Profile"/>
  <p:tag name="AS_VERSION" val="20.5"/>
  <p:tag name="ISPRING_PRESENTATION_TITLE" val="PowerPoint 演示文稿"/>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171</Paragraphs>
  <Slides>38</Slides>
  <Notes>12</Notes>
  <TotalTime>745</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38</vt:i4>
      </vt:variant>
    </vt:vector>
  </HeadingPairs>
  <TitlesOfParts>
    <vt:vector baseType="lpstr" size="47">
      <vt:lpstr>Arial</vt:lpstr>
      <vt:lpstr>Calibri Light</vt:lpstr>
      <vt:lpstr>Calibri</vt:lpstr>
      <vt:lpstr>Microsoft YaHei</vt:lpstr>
      <vt:lpstr>Wingdings</vt:lpstr>
      <vt:lpstr>宋体</vt:lpstr>
      <vt:lpstr>MComic PRC Medium</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Microsoft Office User</cp:lastModifiedBy>
  <cp:revision>139</cp:revision>
  <dcterms:created xsi:type="dcterms:W3CDTF">2017-08-30T09:00:00Z</dcterms:created>
  <dcterms:modified xsi:type="dcterms:W3CDTF">2021-04-02T02:06:30Z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2052-10.1.0.6749</vt:lpwstr>
  </property>
</Properties>
</file>