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17" r:id="rId4"/>
    <p:sldId id="366" r:id="rId5"/>
    <p:sldId id="367" r:id="rId6"/>
    <p:sldId id="368" r:id="rId7"/>
    <p:sldId id="369" r:id="rId8"/>
    <p:sldId id="370" r:id="rId9"/>
    <p:sldId id="371" r:id="rId10"/>
    <p:sldId id="471" r:id="rId11"/>
    <p:sldId id="472" r:id="rId12"/>
    <p:sldId id="473" r:id="rId13"/>
    <p:sldId id="474" r:id="rId14"/>
    <p:sldId id="481" r:id="rId15"/>
    <p:sldId id="476" r:id="rId16"/>
    <p:sldId id="477" r:id="rId17"/>
    <p:sldId id="478" r:id="rId18"/>
    <p:sldId id="479" r:id="rId19"/>
    <p:sldId id="482" r:id="rId20"/>
    <p:sldId id="440" r:id="rId21"/>
    <p:sldId id="483" r:id="rId22"/>
    <p:sldId id="451" r:id="rId23"/>
    <p:sldId id="454" r:id="rId24"/>
    <p:sldId id="455" r:id="rId25"/>
    <p:sldId id="462" r:id="rId26"/>
    <p:sldId id="464" r:id="rId27"/>
    <p:sldId id="374" r:id="rId28"/>
    <p:sldId id="375"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88" r:id="rId42"/>
    <p:sldId id="389" r:id="rId43"/>
    <p:sldId id="390" r:id="rId44"/>
    <p:sldId id="391" r:id="rId45"/>
    <p:sldId id="392" r:id="rId46"/>
    <p:sldId id="393" r:id="rId47"/>
    <p:sldId id="394" r:id="rId48"/>
    <p:sldId id="395" r:id="rId49"/>
    <p:sldId id="396" r:id="rId50"/>
    <p:sldId id="397" r:id="rId51"/>
    <p:sldId id="398" r:id="rId52"/>
    <p:sldId id="399" r:id="rId53"/>
    <p:sldId id="400" r:id="rId54"/>
    <p:sldId id="401" r:id="rId55"/>
    <p:sldId id="402" r:id="rId56"/>
    <p:sldId id="403" r:id="rId57"/>
    <p:sldId id="404" r:id="rId58"/>
    <p:sldId id="405" r:id="rId59"/>
    <p:sldId id="406" r:id="rId60"/>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6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tags" Target="tags/tag72.xml" /><Relationship Id="rId62" Type="http://schemas.openxmlformats.org/officeDocument/2006/relationships/presProps" Target="presProps.xml" /><Relationship Id="rId63" Type="http://schemas.openxmlformats.org/officeDocument/2006/relationships/viewProps" Target="viewProps.xml" /><Relationship Id="rId64" Type="http://schemas.openxmlformats.org/officeDocument/2006/relationships/theme" Target="theme/theme1.xml" /><Relationship Id="rId65"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0.w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4.emf" /><Relationship Id="rId2" Type="http://schemas.openxmlformats.org/officeDocument/2006/relationships/image" Target="../media/image15.emf" /><Relationship Id="rId3" Type="http://schemas.openxmlformats.org/officeDocument/2006/relationships/image" Target="../media/image16.emf" /><Relationship Id="rId4" Type="http://schemas.openxmlformats.org/officeDocument/2006/relationships/image" Target="../media/image17.emf" /><Relationship Id="rId5" Type="http://schemas.openxmlformats.org/officeDocument/2006/relationships/image" Target="../media/image18.emf" /><Relationship Id="rId6" Type="http://schemas.openxmlformats.org/officeDocument/2006/relationships/image" Target="../media/image19.emf" /><Relationship Id="rId7" Type="http://schemas.openxmlformats.org/officeDocument/2006/relationships/image" Target="../media/image20.emf" /><Relationship Id="rId8" Type="http://schemas.openxmlformats.org/officeDocument/2006/relationships/image" Target="../media/image21.emf" /><Relationship Id="rId9" Type="http://schemas.openxmlformats.org/officeDocument/2006/relationships/image" Target="../media/image22.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6" name="Rectangle 7"/>
          <p:cNvSpPr>
            <a:spLocks noGrp="1" noChangeArrowheads="1"/>
          </p:cNvSpPr>
          <p:nvPr>
            <p:ph type="sldNum" sz="quarter" idx="5"/>
          </p:nvPr>
        </p:nvSpPr>
        <p:spPr>
          <a:noFill/>
        </p:spPr>
        <p:txBody>
          <a:bodyPr/>
          <a:lstStyle>
            <a:lvl1pPr>
              <a:defRPr sz="4400" b="1">
                <a:solidFill>
                  <a:schemeClr val="tx1"/>
                </a:solidFill>
                <a:latin typeface="黑体" panose="02010609060101010101" pitchFamily="49" charset="-122"/>
                <a:ea typeface="黑体" panose="02010609060101010101" pitchFamily="49" charset="-122"/>
              </a:defRPr>
            </a:lvl1pPr>
            <a:lvl2pPr marL="742950" indent="-285750">
              <a:defRPr sz="4400" b="1">
                <a:solidFill>
                  <a:schemeClr val="tx1"/>
                </a:solidFill>
                <a:latin typeface="黑体" panose="02010609060101010101" pitchFamily="49" charset="-122"/>
                <a:ea typeface="黑体" panose="02010609060101010101" pitchFamily="49" charset="-122"/>
              </a:defRPr>
            </a:lvl2pPr>
            <a:lvl3pPr marL="1143000" indent="-228600">
              <a:defRPr sz="4400" b="1">
                <a:solidFill>
                  <a:schemeClr val="tx1"/>
                </a:solidFill>
                <a:latin typeface="黑体" panose="02010609060101010101" pitchFamily="49" charset="-122"/>
                <a:ea typeface="黑体" panose="02010609060101010101" pitchFamily="49" charset="-122"/>
              </a:defRPr>
            </a:lvl3pPr>
            <a:lvl4pPr marL="1600200" indent="-228600">
              <a:defRPr sz="4400" b="1">
                <a:solidFill>
                  <a:schemeClr val="tx1"/>
                </a:solidFill>
                <a:latin typeface="黑体" panose="02010609060101010101" pitchFamily="49" charset="-122"/>
                <a:ea typeface="黑体" panose="02010609060101010101" pitchFamily="49" charset="-122"/>
              </a:defRPr>
            </a:lvl4pPr>
            <a:lvl5pPr marL="2057400" indent="-228600">
              <a:defRPr sz="4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9pPr>
          </a:lstStyle>
          <a:p>
            <a:fld id="{13D3C1C3-CE21-4BDE-A5C2-0A615555ADBB}" type="slidenum">
              <a:rPr lang="en-US" altLang="zh-CN" sz="1200" b="0" smtClean="0">
                <a:latin typeface="Arial" panose="020b0604020202020204" pitchFamily="34" charset="0"/>
                <a:ea typeface="宋体" panose="02010600030101010101" pitchFamily="2" charset="-122"/>
              </a:rPr>
              <a:t>25</a:t>
            </a:fld>
            <a:endParaRPr lang="en-US" altLang="zh-CN" sz="1200" b="0">
              <a:latin typeface="Arial" panose="020b0604020202020204" pitchFamily="34" charset="0"/>
              <a:ea typeface="宋体" panose="02010600030101010101" pitchFamily="2" charset="-122"/>
            </a:endParaRPr>
          </a:p>
        </p:txBody>
      </p:sp>
      <p:sp>
        <p:nvSpPr>
          <p:cNvPr id="26627" name="Rectangle 2"/>
          <p:cNvSpPr>
            <a:spLocks noGrp="1" noRot="1" noChangeAspect="1" noChangeArrowheads="1" noTextEdit="1"/>
          </p:cNvSpPr>
          <p:nvPr>
            <p:ph type="sldImg"/>
          </p:nvPr>
        </p:nvSpPr>
        <p:spPr/>
      </p:sp>
      <p:sp>
        <p:nvSpPr>
          <p:cNvPr id="26628" name="Rectangle 3"/>
          <p:cNvSpPr>
            <a:spLocks noGrp="1" noChangeArrowheads="1"/>
          </p:cNvSpPr>
          <p:nvPr>
            <p:ph type="body" idx="1"/>
          </p:nvPr>
        </p:nvSpPr>
        <p:spPr>
          <a:xfrm>
            <a:off x="914400" y="4724956"/>
            <a:ext cx="5029200" cy="4476274"/>
          </a:xfrm>
          <a:noFill/>
        </p:spPr>
        <p:txBody>
          <a:bodyPr/>
          <a:lstStyle/>
          <a:p>
            <a:pPr eaLnBrk="1" hangingPunct="1"/>
            <a:r>
              <a:rPr lang="en-US" altLang="zh-CN" b="1"/>
              <a:t>【</a:t>
            </a:r>
            <a:r>
              <a:rPr lang="zh-CN" altLang="en-US" b="1"/>
              <a:t>精彩解析</a:t>
            </a:r>
            <a:r>
              <a:rPr lang="en-US" altLang="zh-CN" b="1"/>
              <a:t>】</a:t>
            </a:r>
            <a:endParaRPr lang="en-US" altLang="zh-CN" b="1"/>
          </a:p>
          <a:p>
            <a:pPr eaLnBrk="1" hangingPunct="1"/>
            <a:r>
              <a:rPr lang="zh-CN" altLang="en-US" b="1"/>
              <a:t>第一步：诗歌中描写的景物有：秋夜、烛花、梧桐、明月；</a:t>
            </a:r>
            <a:endParaRPr lang="zh-CN" altLang="en-US" b="1"/>
          </a:p>
          <a:p>
            <a:pPr eaLnBrk="1" hangingPunct="1"/>
            <a:r>
              <a:rPr lang="zh-CN" altLang="en-US" b="1"/>
              <a:t>第二步：联想景物固定意义。在古典文学中，秋多表愁情，梧桐多表寂寞悲凉之情，明月多表团圆，烛光多表深夜。了解这些，诗词的主旨立即呈现出来。</a:t>
            </a:r>
            <a:endParaRPr lang="zh-CN" altLang="en-US" b="1"/>
          </a:p>
          <a:p>
            <a:pPr eaLnBrk="1" hangingPunct="1"/>
            <a:r>
              <a:rPr lang="zh-CN" altLang="en-US" b="1"/>
              <a:t>第三步：再看修饰词语。“凉”字既写天凉，又写心境的孤寂。愁情、凉床、月影和梧桐，共同营造出孤寂（离愁别怨）的意境。通过上面的三步，就可以确定这首诗的主旨了。</a:t>
            </a:r>
            <a:endParaRPr lang="zh-CN" altLang="en-US" b="1"/>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8674" name="Rectangle 7"/>
          <p:cNvSpPr>
            <a:spLocks noGrp="1" noChangeArrowheads="1"/>
          </p:cNvSpPr>
          <p:nvPr>
            <p:ph type="sldNum" sz="quarter" idx="5"/>
          </p:nvPr>
        </p:nvSpPr>
        <p:spPr>
          <a:noFill/>
        </p:spPr>
        <p:txBody>
          <a:bodyPr/>
          <a:lstStyle>
            <a:lvl1pPr>
              <a:defRPr sz="4400" b="1">
                <a:solidFill>
                  <a:schemeClr val="tx1"/>
                </a:solidFill>
                <a:latin typeface="黑体" panose="02010609060101010101" pitchFamily="49" charset="-122"/>
                <a:ea typeface="黑体" panose="02010609060101010101" pitchFamily="49" charset="-122"/>
              </a:defRPr>
            </a:lvl1pPr>
            <a:lvl2pPr marL="742950" indent="-285750">
              <a:defRPr sz="4400" b="1">
                <a:solidFill>
                  <a:schemeClr val="tx1"/>
                </a:solidFill>
                <a:latin typeface="黑体" panose="02010609060101010101" pitchFamily="49" charset="-122"/>
                <a:ea typeface="黑体" panose="02010609060101010101" pitchFamily="49" charset="-122"/>
              </a:defRPr>
            </a:lvl2pPr>
            <a:lvl3pPr marL="1143000" indent="-228600">
              <a:defRPr sz="4400" b="1">
                <a:solidFill>
                  <a:schemeClr val="tx1"/>
                </a:solidFill>
                <a:latin typeface="黑体" panose="02010609060101010101" pitchFamily="49" charset="-122"/>
                <a:ea typeface="黑体" panose="02010609060101010101" pitchFamily="49" charset="-122"/>
              </a:defRPr>
            </a:lvl3pPr>
            <a:lvl4pPr marL="1600200" indent="-228600">
              <a:defRPr sz="4400" b="1">
                <a:solidFill>
                  <a:schemeClr val="tx1"/>
                </a:solidFill>
                <a:latin typeface="黑体" panose="02010609060101010101" pitchFamily="49" charset="-122"/>
                <a:ea typeface="黑体" panose="02010609060101010101" pitchFamily="49" charset="-122"/>
              </a:defRPr>
            </a:lvl4pPr>
            <a:lvl5pPr marL="2057400" indent="-228600">
              <a:defRPr sz="4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4400" b="1">
                <a:solidFill>
                  <a:schemeClr val="tx1"/>
                </a:solidFill>
                <a:latin typeface="黑体" panose="02010609060101010101" pitchFamily="49" charset="-122"/>
                <a:ea typeface="黑体" panose="02010609060101010101" pitchFamily="49" charset="-122"/>
              </a:defRPr>
            </a:lvl9pPr>
          </a:lstStyle>
          <a:p>
            <a:fld id="{F8CF354A-E6C6-4959-81EB-8E3ED3B387BC}" type="slidenum">
              <a:rPr lang="en-US" altLang="zh-CN" sz="1200" b="0" smtClean="0">
                <a:latin typeface="Arial" panose="020b0604020202020204" pitchFamily="34" charset="0"/>
                <a:ea typeface="宋体" panose="02010600030101010101" pitchFamily="2" charset="-122"/>
              </a:rPr>
              <a:t>26</a:t>
            </a:fld>
            <a:endParaRPr lang="en-US" altLang="zh-CN" sz="1200" b="0">
              <a:latin typeface="Arial" panose="020b0604020202020204" pitchFamily="34" charset="0"/>
              <a:ea typeface="宋体" panose="02010600030101010101" pitchFamily="2" charset="-122"/>
            </a:endParaRPr>
          </a:p>
        </p:txBody>
      </p:sp>
      <p:sp>
        <p:nvSpPr>
          <p:cNvPr id="28675" name="Rectangle 2"/>
          <p:cNvSpPr>
            <a:spLocks noGrp="1" noRot="1" noChangeAspect="1" noChangeArrowheads="1" noTextEdit="1"/>
          </p:cNvSpPr>
          <p:nvPr>
            <p:ph type="sldImg"/>
          </p:nvPr>
        </p:nvSpPr>
        <p:spPr/>
      </p:sp>
      <p:sp>
        <p:nvSpPr>
          <p:cNvPr id="28676" name="Rectangle 3"/>
          <p:cNvSpPr>
            <a:spLocks noGrp="1" noChangeArrowheads="1"/>
          </p:cNvSpPr>
          <p:nvPr>
            <p:ph type="body" idx="1"/>
          </p:nvPr>
        </p:nvSpPr>
        <p:spPr>
          <a:xfrm>
            <a:off x="914400" y="4724956"/>
            <a:ext cx="5029200" cy="4476274"/>
          </a:xfrm>
          <a:noFill/>
        </p:spPr>
        <p:txBody>
          <a:bodyPr/>
          <a:lstStyle/>
          <a:p>
            <a:pPr eaLnBrk="1" hangingPunct="1"/>
            <a:endParaRPr lang="zh-CN" altLang="zh-CN" b="1"/>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12B186-E0E0-4D76-B02B-DC2D40E6BEC3}" type="slidenum">
              <a:rPr lang="zh-CN" altLang="en-US" smtClean="0"/>
              <a:t>53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 Target="../slides/slide1.xml" TargetMode="Internal" /><Relationship Id="rId2"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栏目一">
    <p:spTree>
      <p:nvGrpSpPr>
        <p:cNvPr id="1" name=""/>
        <p:cNvGrpSpPr/>
        <p:nvPr/>
      </p:nvGrpSpPr>
      <p:grpSpPr>
        <a:xfrm>
          <a:off x="0" y="0"/>
          <a:ext cx="0" cy="0"/>
        </a:xfrm>
      </p:grpSpPr>
      <p:sp>
        <p:nvSpPr>
          <p:cNvPr id="17" name="矩形: 圆顶角 6">
            <a:hlinkClick action="ppaction://noaction"/>
          </p:cNvPr>
          <p:cNvSpPr/>
          <p:nvPr userDrawn="1"/>
        </p:nvSpPr>
        <p:spPr>
          <a:xfrm>
            <a:off x="3864607" y="71120"/>
            <a:ext cx="1939416"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宋体" panose="02010600030101010101" pitchFamily="2" charset="-122"/>
              </a:rPr>
              <a:t>知识构建</a:t>
            </a:r>
            <a:endParaRPr lang="zh-CN" altLang="en-US" sz="1600" b="1">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slow">
    <p:push/>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Title and Content">
    <p:spTree>
      <p:nvGrpSpPr>
        <p:cNvPr id="1" name=""/>
        <p:cNvGrpSpPr/>
        <p:nvPr/>
      </p:nvGrpSpPr>
      <p:grpSpPr>
        <a:xfrm>
          <a:off x="0" y="0"/>
          <a: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
            </a:fld>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栏目二">
    <p:spTree>
      <p:nvGrpSpPr>
        <p:cNvPr id="1" name=""/>
        <p:cNvGrpSpPr/>
        <p:nvPr/>
      </p:nvGrpSpPr>
      <p:grpSpPr>
        <a:xfrm>
          <a:off x="0" y="0"/>
          <a:ext cx="0" cy="0"/>
        </a:xfrm>
      </p:grpSpPr>
      <p:sp>
        <p:nvSpPr>
          <p:cNvPr id="3" name="矩形: 圆顶角 6">
            <a:hlinkClick r:id="rId1" action="ppaction://hlinksldjump"/>
          </p:cNvPr>
          <p:cNvSpPr/>
          <p:nvPr userDrawn="1"/>
        </p:nvSpPr>
        <p:spPr>
          <a:xfrm>
            <a:off x="5945803" y="71120"/>
            <a:ext cx="1939416" cy="395392"/>
          </a:xfrm>
          <a:prstGeom prst="round2SameRect">
            <a:avLst/>
          </a:prstGeom>
          <a:solidFill>
            <a:srgbClr val="028C85"/>
          </a:solidFill>
          <a:ln>
            <a:solidFill>
              <a:srgbClr val="7BD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b="1" smtClean="0">
                <a:solidFill>
                  <a:schemeClr val="bg1"/>
                </a:solidFill>
                <a:latin typeface="宋体" panose="02010600030101010101" pitchFamily="2" charset="-122"/>
                <a:ea typeface="+mn-ea"/>
              </a:rPr>
              <a:t>试题类编</a:t>
            </a:r>
            <a:endParaRPr lang="zh-CN" altLang="en-US" sz="1600" b="1" smtClean="0">
              <a:solidFill>
                <a:schemeClr val="bg1"/>
              </a:solidFill>
              <a:latin typeface="宋体" panose="02010600030101010101" pitchFamily="2" charset="-122"/>
              <a:ea typeface="+mn-ea"/>
            </a:endParaRPr>
          </a:p>
        </p:txBody>
      </p:sp>
    </p:spTree>
  </p:cSld>
  <p:clrMapOvr>
    <a:masterClrMapping/>
  </p:clrMapOvr>
  <p:transition spd="slow">
    <p:push/>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Blank">
    <p:spTree>
      <p:nvGrpSpPr>
        <p:cNvPr id="1" name=""/>
        <p:cNvGrpSpPr/>
        <p:nvPr/>
      </p:nvGrpSpPr>
      <p:grpSpPr>
        <a:xfrm>
          <a:off x="0" y="0"/>
          <a:ext cx="0" cy="0"/>
        </a:xfrm>
      </p:grpSpPr>
      <p:sp>
        <p:nvSpPr>
          <p:cNvPr id="16" name="bk object 16"/>
          <p:cNvSpPr/>
          <p:nvPr/>
        </p:nvSpPr>
        <p:spPr>
          <a:xfrm>
            <a:off x="0" y="0"/>
            <a:ext cx="12192000" cy="6858000"/>
          </a:xfrm>
          <a:prstGeom prst="rect">
            <a:avLst/>
          </a:prstGeom>
          <a:blipFill>
            <a:blip r:embed="rId1"/>
            <a:stretch>
              <a:fillRect/>
            </a:stretch>
          </a:blipFill>
        </p:spPr>
        <p:txBody>
          <a:bodyPr wrap="square" lIns="0" tIns="0" rIns="0" bIns="0" rtlCol="0"/>
          <a:lstStyle/>
          <a:p/>
        </p:txBody>
      </p:sp>
      <p:sp>
        <p:nvSpPr>
          <p:cNvPr id="17" name="bk object 17"/>
          <p:cNvSpPr/>
          <p:nvPr/>
        </p:nvSpPr>
        <p:spPr>
          <a:xfrm>
            <a:off x="9765792" y="348995"/>
            <a:ext cx="2103120" cy="335279"/>
          </a:xfrm>
          <a:prstGeom prst="rect">
            <a:avLst/>
          </a:prstGeom>
          <a:blipFill>
            <a:blip r:embed="rId2"/>
            <a:stretch>
              <a:fillRect/>
            </a:stretch>
          </a:blipFill>
        </p:spPr>
        <p:txBody>
          <a:bodyPr wrap="square" lIns="0" tIns="0" rIns="0" bIns="0" rtlCol="0"/>
          <a:lstStyle/>
          <a:p/>
        </p:txBody>
      </p:sp>
      <p:sp>
        <p:nvSpPr>
          <p:cNvPr id="18" name="bk object 18"/>
          <p:cNvSpPr/>
          <p:nvPr/>
        </p:nvSpPr>
        <p:spPr>
          <a:xfrm>
            <a:off x="0" y="0"/>
            <a:ext cx="12192000" cy="6858000"/>
          </a:xfrm>
          <a:prstGeom prst="rect">
            <a:avLst/>
          </a:prstGeom>
          <a:blipFill>
            <a:blip r:embed="rId1"/>
            <a:stretch>
              <a:fillRect/>
            </a:stretch>
          </a:blipFill>
        </p:spPr>
        <p:txBody>
          <a:bodyPr wrap="square" lIns="0" tIns="0" rIns="0" bIns="0" rtlCol="0"/>
          <a:lstStyle/>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
            </a:fld>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通用">
    <p:spTree>
      <p:nvGrpSpPr>
        <p:cNvPr id="1" name=""/>
        <p:cNvGrpSpPr/>
        <p:nvPr/>
      </p:nvGrpSpPr>
      <p:grpSpPr>
        <a:xfrm>
          <a:off x="0" y="0"/>
          <a:ext cx="0" cy="0"/>
        </a:xfrm>
      </p:grpSpPr>
      <p:pic>
        <p:nvPicPr>
          <p:cNvPr id="3" name="图片 7"/>
          <p:cNvPicPr>
            <a:picLocks noChangeAspect="1" noChangeArrowheads="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bwMode="auto">
          <a:xfrm>
            <a:off x="0" y="6540500"/>
            <a:ext cx="121920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hidden="1"/>
          <p:cNvSpPr>
            <a:spLocks noGrp="1"/>
          </p:cNvSpPr>
          <p:nvPr>
            <p:ph type="title"/>
          </p:nvPr>
        </p:nvSpPr>
        <p:spPr/>
        <p:txBody>
          <a:bodyPr lIns="90000" tIns="46800" rIns="90000" bIns="46800">
            <a:normAutofit/>
          </a:bodyPr>
          <a:lstStyle>
            <a:lvl1pPr>
              <a:defRPr baseline="0">
                <a:solidFill>
                  <a:schemeClr val="tx1">
                    <a:lumMod val="85000"/>
                    <a:lumOff val="15000"/>
                  </a:schemeClr>
                </a:solidFill>
                <a:latin typeface="隶书" panose="02010509060101010101" pitchFamily="49" charset="-122"/>
                <a:ea typeface="隶书" panose="02010509060101010101" pitchFamily="49" charset="-122"/>
              </a:defRPr>
            </a:lvl1pPr>
          </a:lstStyle>
          <a:p>
            <a:r>
              <a:rPr lang="zh-CN" altLang="en-US" noProof="1"/>
              <a:t>单击此处编辑母版标题样式</a:t>
            </a:r>
            <a:endParaRPr lang="zh-CN" altLang="en-US" noProof="1"/>
          </a:p>
        </p:txBody>
      </p:sp>
      <p:sp>
        <p:nvSpPr>
          <p:cNvPr id="4" name="日期占位符 2" hidden="1"/>
          <p:cNvSpPr>
            <a:spLocks noGrp="1"/>
          </p:cNvSpPr>
          <p:nvPr>
            <p:ph type="dt" sz="half" idx="10"/>
            <p:custDataLst>
              <p:tags r:id="rId3"/>
            </p:custDataLst>
          </p:nvPr>
        </p:nvSpPr>
        <p:spPr/>
        <p:txBody>
          <a:bodyPr/>
          <a:lstStyle>
            <a:lvl1pPr>
              <a:defRPr baseline="0" smtClean="0">
                <a:latin typeface="隶书" panose="02010509060101010101" pitchFamily="49" charset="-122"/>
                <a:ea typeface="隶书" panose="02010509060101010101" pitchFamily="49" charset="-122"/>
              </a:defRPr>
            </a:lvl1pPr>
          </a:lstStyle>
          <a:p>
            <a:pPr>
              <a:defRPr/>
            </a:pPr>
            <a:fld id="{760FBDFE-C587-4B4C-A407-44438C67B59E}" type="datetimeFigureOut">
              <a:rPr lang="zh-CN" altLang="en-US"/>
              <a:t/>
            </a:fld>
            <a:endParaRPr lang="zh-CN" altLang="en-US"/>
          </a:p>
        </p:txBody>
      </p:sp>
      <p:sp>
        <p:nvSpPr>
          <p:cNvPr id="5" name="页脚占位符 3" hidden="1"/>
          <p:cNvSpPr>
            <a:spLocks noGrp="1"/>
          </p:cNvSpPr>
          <p:nvPr>
            <p:ph type="ftr" sz="quarter" idx="11"/>
            <p:custDataLst>
              <p:tags r:id="rId4"/>
            </p:custDataLst>
          </p:nvPr>
        </p:nvSpPr>
        <p:spPr/>
        <p:txBody>
          <a:bodyPr/>
          <a:lstStyle>
            <a:lvl1pPr>
              <a:defRPr baseline="0">
                <a:latin typeface="隶书" panose="02010509060101010101" pitchFamily="49" charset="-122"/>
                <a:ea typeface="隶书" panose="02010509060101010101" pitchFamily="49" charset="-122"/>
              </a:defRPr>
            </a:lvl1pPr>
          </a:lstStyle>
          <a:p>
            <a:pPr>
              <a:defRPr/>
            </a:pPr>
            <a:endParaRPr lang="zh-CN" altLang="en-US"/>
          </a:p>
        </p:txBody>
      </p:sp>
      <p:sp>
        <p:nvSpPr>
          <p:cNvPr id="6" name="灯片编号占位符 4" hidden="1"/>
          <p:cNvSpPr>
            <a:spLocks noGrp="1"/>
          </p:cNvSpPr>
          <p:nvPr>
            <p:ph type="sldNum" sz="quarter" idx="12"/>
            <p:custDataLst>
              <p:tags r:id="rId5"/>
            </p:custDataLst>
          </p:nvPr>
        </p:nvSpPr>
        <p:spPr/>
        <p:txBody>
          <a:bodyPr/>
          <a:lstStyle>
            <a:lvl1pPr>
              <a:defRPr>
                <a:latin typeface="隶书" panose="02010509060101010101" pitchFamily="49" charset="-122"/>
                <a:ea typeface="隶书" panose="02010509060101010101" pitchFamily="49" charset="-122"/>
              </a:defRPr>
            </a:lvl1pPr>
          </a:lstStyle>
          <a:p>
            <a:fld id="{46197EB2-8B46-47A6-BC78-1D181836A722}" type="slidenum">
              <a:rPr lang="zh-CN" altLang="en-US"/>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3FAF8EE-0015-4A76-8DBC-93637EC1F9D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ED8F1-7E65-4513-B769-FE4E1B9EA625}"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FAF8EE-0015-4A76-8DBC-93637EC1F9D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ED8F1-7E65-4513-B769-FE4E1B9EA625}"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image" Target="../media/image4.jpeg" /><Relationship Id="rId5" Type="http://schemas.openxmlformats.org/officeDocument/2006/relationships/tags" Target="../tags/tag7.xml" /><Relationship Id="rId6" Type="http://schemas.openxmlformats.org/officeDocument/2006/relationships/tags" Target="../tags/tag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tags" Target="../tags/tag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tags" Target="../tags/tag58.xml" /><Relationship Id="rId8" Type="http://schemas.openxmlformats.org/officeDocument/2006/relationships/tags" Target="../tags/tag5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 Id="rId3" Type="http://schemas.openxmlformats.org/officeDocument/2006/relationships/image" Target="../media/image7.jpeg" /><Relationship Id="rId4" Type="http://schemas.openxmlformats.org/officeDocument/2006/relationships/image" Target="../media/image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67.xml" /><Relationship Id="rId11" Type="http://schemas.openxmlformats.org/officeDocument/2006/relationships/tags" Target="../tags/tag68.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image" Target="../media/image9.png" /><Relationship Id="rId7" Type="http://schemas.openxmlformats.org/officeDocument/2006/relationships/tags" Target="../tags/tag64.xml" /><Relationship Id="rId8" Type="http://schemas.openxmlformats.org/officeDocument/2006/relationships/tags" Target="../tags/tag65.xml" /><Relationship Id="rId9" Type="http://schemas.openxmlformats.org/officeDocument/2006/relationships/tags" Target="../tags/tag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1.bin" TargetMode="Internal" /><Relationship Id="rId3" Type="http://schemas.openxmlformats.org/officeDocument/2006/relationships/image" Target="../media/image10.wmf" /><Relationship Id="rId4" Type="http://schemas.openxmlformats.org/officeDocument/2006/relationships/vmlDrawing" Target="../drawings/vmlDrawing1.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2.bin" TargetMode="Internal" /><Relationship Id="rId3" Type="http://schemas.openxmlformats.org/officeDocument/2006/relationships/image" Target="../media/image13.emf" /><Relationship Id="rId4" Type="http://schemas.openxmlformats.org/officeDocument/2006/relationships/vmlDrawing" Target="../drawings/vmlDrawing2.v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oleObject" Target="../embeddings/oleObject7.bin" TargetMode="Internal" /><Relationship Id="rId11" Type="http://schemas.openxmlformats.org/officeDocument/2006/relationships/image" Target="../media/image18.emf" /><Relationship Id="rId12" Type="http://schemas.openxmlformats.org/officeDocument/2006/relationships/oleObject" Target="../embeddings/oleObject8.bin" TargetMode="Internal" /><Relationship Id="rId13" Type="http://schemas.openxmlformats.org/officeDocument/2006/relationships/image" Target="../media/image19.emf" /><Relationship Id="rId14" Type="http://schemas.openxmlformats.org/officeDocument/2006/relationships/oleObject" Target="../embeddings/oleObject9.bin" TargetMode="Internal" /><Relationship Id="rId15" Type="http://schemas.openxmlformats.org/officeDocument/2006/relationships/image" Target="../media/image20.emf" /><Relationship Id="rId16" Type="http://schemas.openxmlformats.org/officeDocument/2006/relationships/oleObject" Target="../embeddings/oleObject10.bin" TargetMode="Internal" /><Relationship Id="rId17" Type="http://schemas.openxmlformats.org/officeDocument/2006/relationships/image" Target="../media/image21.emf" /><Relationship Id="rId18" Type="http://schemas.openxmlformats.org/officeDocument/2006/relationships/oleObject" Target="../embeddings/oleObject11.bin" TargetMode="Internal" /><Relationship Id="rId19" Type="http://schemas.openxmlformats.org/officeDocument/2006/relationships/image" Target="../media/image22.emf" /><Relationship Id="rId2" Type="http://schemas.openxmlformats.org/officeDocument/2006/relationships/oleObject" Target="../embeddings/oleObject3.bin" TargetMode="Internal" /><Relationship Id="rId20" Type="http://schemas.openxmlformats.org/officeDocument/2006/relationships/vmlDrawing" Target="../drawings/vmlDrawing3.vml" /><Relationship Id="rId3" Type="http://schemas.openxmlformats.org/officeDocument/2006/relationships/image" Target="../media/image14.emf" /><Relationship Id="rId4" Type="http://schemas.openxmlformats.org/officeDocument/2006/relationships/oleObject" Target="../embeddings/oleObject4.bin" TargetMode="Internal" /><Relationship Id="rId5" Type="http://schemas.openxmlformats.org/officeDocument/2006/relationships/image" Target="../media/image15.emf" /><Relationship Id="rId6" Type="http://schemas.openxmlformats.org/officeDocument/2006/relationships/oleObject" Target="../embeddings/oleObject5.bin" TargetMode="Internal" /><Relationship Id="rId7" Type="http://schemas.openxmlformats.org/officeDocument/2006/relationships/image" Target="../media/image16.emf" /><Relationship Id="rId8" Type="http://schemas.openxmlformats.org/officeDocument/2006/relationships/oleObject" Target="../embeddings/oleObject6.bin" TargetMode="Internal" /><Relationship Id="rId9" Type="http://schemas.openxmlformats.org/officeDocument/2006/relationships/image" Target="../media/image17.emf"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70.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image" Target="../media/image31.png" /><Relationship Id="rId11" Type="http://schemas.openxmlformats.org/officeDocument/2006/relationships/tags" Target="../tags/tag71.xml" /><Relationship Id="rId2" Type="http://schemas.openxmlformats.org/officeDocument/2006/relationships/image" Target="../media/image23.png"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image" Target="../media/image26.png" /><Relationship Id="rId6" Type="http://schemas.openxmlformats.org/officeDocument/2006/relationships/image" Target="../media/image27.png" /><Relationship Id="rId7" Type="http://schemas.openxmlformats.org/officeDocument/2006/relationships/image" Target="../media/image28.png" /><Relationship Id="rId8" Type="http://schemas.openxmlformats.org/officeDocument/2006/relationships/image" Target="../media/image29.png" /><Relationship Id="rId9" Type="http://schemas.openxmlformats.org/officeDocument/2006/relationships/image" Target="../media/image30.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2.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2.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41.png" /><Relationship Id="rId11" Type="http://schemas.openxmlformats.org/officeDocument/2006/relationships/image" Target="../media/image42.png" /><Relationship Id="rId2" Type="http://schemas.openxmlformats.org/officeDocument/2006/relationships/image" Target="../media/image33.png" /><Relationship Id="rId3" Type="http://schemas.openxmlformats.org/officeDocument/2006/relationships/image" Target="../media/image34.png" /><Relationship Id="rId4" Type="http://schemas.openxmlformats.org/officeDocument/2006/relationships/image" Target="../media/image35.png" /><Relationship Id="rId5" Type="http://schemas.openxmlformats.org/officeDocument/2006/relationships/image" Target="../media/image36.png" /><Relationship Id="rId6" Type="http://schemas.openxmlformats.org/officeDocument/2006/relationships/image" Target="../media/image37.png" /><Relationship Id="rId7" Type="http://schemas.openxmlformats.org/officeDocument/2006/relationships/image" Target="../media/image38.png" /><Relationship Id="rId8" Type="http://schemas.openxmlformats.org/officeDocument/2006/relationships/image" Target="../media/image39.png" /><Relationship Id="rId9" Type="http://schemas.openxmlformats.org/officeDocument/2006/relationships/image" Target="../media/image40.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3.xml" /><Relationship Id="rId11" Type="http://schemas.openxmlformats.org/officeDocument/2006/relationships/tags" Target="../tags/tag24.xml" /><Relationship Id="rId12" Type="http://schemas.openxmlformats.org/officeDocument/2006/relationships/tags" Target="../tags/tag25.xml" /><Relationship Id="rId13" Type="http://schemas.openxmlformats.org/officeDocument/2006/relationships/tags" Target="../tags/tag26.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 Id="rId9" Type="http://schemas.openxmlformats.org/officeDocument/2006/relationships/tags" Target="../tags/tag2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圆角矩形 8"/>
          <p:cNvSpPr/>
          <p:nvPr>
            <p:custDataLst>
              <p:tags r:id="rId2"/>
            </p:custDataLst>
          </p:nvPr>
        </p:nvSpPr>
        <p:spPr>
          <a:xfrm>
            <a:off x="172720" y="635"/>
            <a:ext cx="12019915" cy="6759575"/>
          </a:xfrm>
          <a:prstGeom prst="roundRect">
            <a:avLst>
              <a:gd name="adj" fmla="val 6305"/>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 name="Title 6"/>
          <p:cNvSpPr txBox="1"/>
          <p:nvPr>
            <p:custDataLst>
              <p:tags r:id="rId3"/>
            </p:custDataLst>
          </p:nvPr>
        </p:nvSpPr>
        <p:spPr>
          <a:xfrm>
            <a:off x="172720" y="365760"/>
            <a:ext cx="7445375" cy="56597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rPr>
              <a:t>2021届一轮复习</a:t>
            </a:r>
            <a:endParaRPr lang="en-US" sz="6600" spc="200">
              <a:ln w="3175">
                <a:noFill/>
                <a:prstDash val="dash"/>
              </a:ln>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panose="05000000000000000000" charset="0"/>
              <a:buNone/>
            </a:pPr>
            <a:r>
              <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rPr>
              <a:t>古诗词鉴赏</a:t>
            </a: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a:p>
            <a:pPr marL="0" lvl="0" indent="-285750" algn="r" fontAlgn="ctr">
              <a:lnSpc>
                <a:spcPct val="130000"/>
              </a:lnSpc>
              <a:spcBef>
                <a:spcPts val="1000"/>
              </a:spcBef>
              <a:spcAft>
                <a:spcPct val="0"/>
              </a:spcAft>
              <a:buSzTx/>
              <a:buFont typeface="Wingdings" panose="05000000000000000000" charset="0"/>
              <a:buNone/>
            </a:pPr>
            <a:endParaRPr lang="zh-CN" altLang="en-US" sz="6600" spc="200">
              <a:ln w="3175">
                <a:noFill/>
                <a:prstDash val="dash"/>
              </a:ln>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3119120" y="4800600"/>
            <a:ext cx="2316480" cy="706755"/>
          </a:xfrm>
          <a:prstGeom prst="rect">
            <a:avLst/>
          </a:prstGeom>
          <a:noFill/>
        </p:spPr>
        <p:txBody>
          <a:bodyPr wrap="none" rtlCol="0" anchor="t">
            <a:spAutoFit/>
          </a:bodyPr>
          <a:lstStyle/>
          <a:p>
            <a:r>
              <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rPr>
              <a:t>第四课时</a:t>
            </a:r>
            <a:endParaRPr lang="zh-CN" altLang="en-US" sz="4000" spc="200">
              <a:ln w="3175">
                <a:noFill/>
                <a:prstDash val="dash"/>
              </a:ln>
              <a:solidFill>
                <a:schemeClr val="tx2"/>
              </a:solidFill>
              <a:latin typeface="Aa语文老师的字" panose="02010600010101010101" charset="-122"/>
              <a:ea typeface="Aa语文老师的字" panose="02010600010101010101" charset="-122"/>
              <a:cs typeface="方正粗黑宋简体" panose="02000000000000000000" charset="-122"/>
              <a:sym typeface="+mn-ea"/>
            </a:endParaRPr>
          </a:p>
        </p:txBody>
      </p:sp>
      <p:pic>
        <p:nvPicPr>
          <p:cNvPr id="2" name="图片 1"/>
          <p:cNvPicPr>
            <a:picLocks noChangeAspect="1"/>
          </p:cNvPicPr>
          <p:nvPr>
            <p:custDataLst>
              <p:tags r:id="rId5"/>
            </p:custDataLst>
          </p:nvPr>
        </p:nvPicPr>
        <p:blipFill>
          <a:blip r:embed="rId4"/>
          <a:srcRect l="6672" r="6672"/>
          <a:stretch>
            <a:fillRect/>
          </a:stretch>
        </p:blipFill>
        <p:spPr>
          <a:xfrm>
            <a:off x="7801610" y="365760"/>
            <a:ext cx="4075430" cy="4852670"/>
          </a:xfrm>
          <a:custGeom>
            <a:cxnLst>
              <a:cxn ang="3">
                <a:pos x="hc" y="t"/>
              </a:cxn>
              <a:cxn ang="cd2">
                <a:pos x="l" y="vc"/>
              </a:cxn>
              <a:cxn ang="cd4">
                <a:pos x="hc" y="b"/>
              </a:cxn>
              <a:cxn ang="0">
                <a:pos x="r" y="vc"/>
              </a:cxn>
            </a:cxnLst>
            <a:rect l="l" t="t" r="r" b="b"/>
            <a:pathLst>
              <a:path w="11520" h="7920">
                <a:moveTo>
                  <a:pt x="0" y="0"/>
                </a:moveTo>
                <a:lnTo>
                  <a:pt x="11520" y="0"/>
                </a:lnTo>
                <a:lnTo>
                  <a:pt x="11520" y="7920"/>
                </a:lnTo>
                <a:lnTo>
                  <a:pt x="0" y="7920"/>
                </a:lnTo>
                <a:lnTo>
                  <a:pt x="0" y="0"/>
                </a:lnTo>
                <a:close/>
              </a:path>
            </a:pathLst>
          </a:custGeom>
        </p:spPr>
      </p:pic>
      <p:sp>
        <p:nvSpPr>
          <p:cNvPr id="5" name="矩形 4"/>
          <p:cNvSpPr/>
          <p:nvPr/>
        </p:nvSpPr>
        <p:spPr>
          <a:xfrm>
            <a:off x="7991475" y="5919470"/>
            <a:ext cx="3695700" cy="398780"/>
          </a:xfrm>
          <a:prstGeom prst="rect">
            <a:avLst/>
          </a:prstGeom>
        </p:spPr>
        <p:txBody>
          <a:bodyPr wrap="square">
            <a:spAutoFit/>
          </a:bodyPr>
          <a:lstStyle/>
          <a:p>
            <a:r>
              <a:rPr lang="zh-CN" altLang="en-US" sz="2000" b="1" spc="300">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如何读懂诗歌第三课</a:t>
            </a:r>
            <a:endParaRPr lang="zh-CN" altLang="en-US" sz="2000" b="1" spc="300">
              <a:solidFill>
                <a:srgbClr val="FF0000"/>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6"/>
    </p:custData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1673" y="153080"/>
            <a:ext cx="9525001" cy="707886"/>
          </a:xfrm>
          <a:prstGeom prst="rect">
            <a:avLst/>
          </a:prstGeom>
        </p:spPr>
        <p:txBody>
          <a:bodyPr wrap="square">
            <a:spAutoFit/>
          </a:bodyPr>
          <a:lstStyle/>
          <a:p>
            <a:r>
              <a:rPr lang="zh-CN" altLang="en-US" sz="4000" b="1" kern="0" spc="40" smtClean="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意象、物象、意境</a:t>
            </a:r>
            <a:endPar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5" name="矩形 4"/>
          <p:cNvSpPr/>
          <p:nvPr/>
        </p:nvSpPr>
        <p:spPr>
          <a:xfrm>
            <a:off x="1" y="997526"/>
            <a:ext cx="12192000" cy="5860473"/>
          </a:xfrm>
          <a:prstGeom prst="rect">
            <a:avLst/>
          </a:prstGeom>
        </p:spPr>
        <p:txBody>
          <a:bodyPr wrap="square">
            <a:spAutoFit/>
          </a:bodyPr>
          <a:lstStyle/>
          <a:p>
            <a:pPr>
              <a:lnSpc>
                <a:spcPts val="4100"/>
              </a:lnSpc>
            </a:pPr>
            <a:r>
              <a:rPr lang="zh-CN" altLang="zh-CN" sz="3200" spc="40">
                <a:latin typeface="宋体" panose="02010600030101010101" pitchFamily="2" charset="-122"/>
                <a:ea typeface="宋体" panose="02010600030101010101" pitchFamily="2" charset="-122"/>
                <a:cs typeface="宋体" panose="02010600030101010101" pitchFamily="2" charset="-122"/>
              </a:rPr>
              <a:t>意</a:t>
            </a:r>
            <a:r>
              <a:rPr lang="zh-CN" altLang="zh-CN" sz="3200" spc="40" smtClean="0">
                <a:latin typeface="宋体" panose="02010600030101010101" pitchFamily="2" charset="-122"/>
                <a:ea typeface="宋体" panose="02010600030101010101" pitchFamily="2" charset="-122"/>
                <a:cs typeface="宋体" panose="02010600030101010101" pitchFamily="2" charset="-122"/>
              </a:rPr>
              <a:t>象</a:t>
            </a:r>
            <a:r>
              <a:rPr lang="zh-CN" altLang="en-US" sz="3200" spc="40" smtClean="0">
                <a:latin typeface="宋体" panose="02010600030101010101" pitchFamily="2" charset="-122"/>
                <a:ea typeface="宋体" panose="02010600030101010101" pitchFamily="2" charset="-122"/>
                <a:cs typeface="宋体" panose="02010600030101010101" pitchFamily="2" charset="-122"/>
              </a:rPr>
              <a:t>：</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①</a:t>
            </a:r>
            <a:r>
              <a:rPr lang="zh-CN" altLang="zh-CN" sz="3200" kern="0">
                <a:solidFill>
                  <a:srgbClr val="FF0000"/>
                </a:solidFill>
                <a:latin typeface="Times New Roman" panose="02020603050405020304" pitchFamily="18" charset="0"/>
                <a:ea typeface="宋体" panose="02010600030101010101" pitchFamily="2" charset="-122"/>
                <a:cs typeface="宋体" panose="02010600030101010101" pitchFamily="2" charset="-122"/>
              </a:rPr>
              <a:t>画面意</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象</a:t>
            </a:r>
            <a:r>
              <a:rPr lang="en-US"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  </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②</a:t>
            </a:r>
            <a:r>
              <a:rPr lang="zh-CN" altLang="zh-CN" sz="3200" kern="0">
                <a:solidFill>
                  <a:srgbClr val="FF0000"/>
                </a:solidFill>
                <a:latin typeface="Times New Roman" panose="02020603050405020304" pitchFamily="18" charset="0"/>
                <a:ea typeface="宋体" panose="02010600030101010101" pitchFamily="2" charset="-122"/>
                <a:cs typeface="宋体" panose="02010600030101010101" pitchFamily="2" charset="-122"/>
              </a:rPr>
              <a:t>传统意</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象</a:t>
            </a:r>
            <a:r>
              <a:rPr lang="en-US"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    </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③</a:t>
            </a:r>
            <a:r>
              <a:rPr lang="zh-CN" altLang="zh-CN" sz="3200" kern="0">
                <a:solidFill>
                  <a:srgbClr val="FF0000"/>
                </a:solidFill>
                <a:latin typeface="Times New Roman" panose="02020603050405020304" pitchFamily="18" charset="0"/>
                <a:ea typeface="宋体" panose="02010600030101010101" pitchFamily="2" charset="-122"/>
                <a:cs typeface="宋体" panose="02010600030101010101" pitchFamily="2" charset="-122"/>
              </a:rPr>
              <a:t>比喻意</a:t>
            </a:r>
            <a:r>
              <a:rPr lang="zh-CN"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象</a:t>
            </a:r>
            <a:r>
              <a:rPr lang="en-US" altLang="zh-CN" sz="3200" kern="0" smtClean="0">
                <a:solidFill>
                  <a:srgbClr val="FF0000"/>
                </a:solidFill>
                <a:latin typeface="Times New Roman" panose="02020603050405020304" pitchFamily="18" charset="0"/>
                <a:ea typeface="宋体" panose="02010600030101010101" pitchFamily="2" charset="-122"/>
                <a:cs typeface="宋体" panose="02010600030101010101" pitchFamily="2" charset="-122"/>
              </a:rPr>
              <a:t>     </a:t>
            </a:r>
            <a:r>
              <a:rPr lang="en-US" altLang="zh-CN" sz="3200" kern="0" smtClean="0">
                <a:solidFill>
                  <a:srgbClr val="FF0000"/>
                </a:solidFill>
                <a:latin typeface="宋体" panose="02010600030101010101" pitchFamily="2" charset="-122"/>
                <a:ea typeface="宋体" panose="02010600030101010101" pitchFamily="2" charset="-122"/>
                <a:cs typeface="宋体" panose="02010600030101010101" pitchFamily="2" charset="-122"/>
              </a:rPr>
              <a:t>④</a:t>
            </a:r>
            <a:r>
              <a:rPr lang="zh-CN" altLang="zh-CN" sz="3200" kern="0">
                <a:solidFill>
                  <a:srgbClr val="FF0000"/>
                </a:solidFill>
                <a:latin typeface="Times New Roman" panose="02020603050405020304" pitchFamily="18" charset="0"/>
                <a:ea typeface="宋体" panose="02010600030101010101" pitchFamily="2" charset="-122"/>
                <a:cs typeface="宋体" panose="02010600030101010101" pitchFamily="2" charset="-122"/>
              </a:rPr>
              <a:t>象征意象</a:t>
            </a:r>
            <a:endParaRPr lang="zh-CN" altLang="zh-CN" sz="3200">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just">
              <a:lnSpc>
                <a:spcPts val="4100"/>
              </a:lnSpc>
              <a:spcAft>
                <a:spcPct val="0"/>
              </a:spcAft>
            </a:pPr>
            <a:r>
              <a:rPr lang="zh-CN" altLang="zh-CN" sz="3200" spc="40" smtClean="0">
                <a:solidFill>
                  <a:schemeClr val="accent6">
                    <a:lumMod val="50000"/>
                  </a:schemeClr>
                </a:solidFill>
                <a:latin typeface="华文行楷" panose="02010800040101010101" pitchFamily="2" charset="-122"/>
                <a:ea typeface="华文行楷" panose="02010800040101010101" pitchFamily="2" charset="-122"/>
                <a:cs typeface="宋体" panose="02010600030101010101" pitchFamily="2" charset="-122"/>
              </a:rPr>
              <a:t>一</a:t>
            </a:r>
            <a:r>
              <a:rPr lang="zh-CN" altLang="zh-CN" sz="3200" spc="40">
                <a:solidFill>
                  <a:schemeClr val="accent6">
                    <a:lumMod val="50000"/>
                  </a:schemeClr>
                </a:solidFill>
                <a:latin typeface="华文行楷" panose="02010800040101010101" pitchFamily="2" charset="-122"/>
                <a:ea typeface="华文行楷" panose="02010800040101010101" pitchFamily="2" charset="-122"/>
                <a:cs typeface="宋体" panose="02010600030101010101" pitchFamily="2" charset="-122"/>
              </a:rPr>
              <a:t>个</a:t>
            </a:r>
            <a:r>
              <a:rPr lang="zh-CN" altLang="zh-CN" sz="3200" spc="40">
                <a:solidFill>
                  <a:srgbClr val="FF0000"/>
                </a:solidFill>
                <a:latin typeface="华文行楷" panose="02010800040101010101" pitchFamily="2" charset="-122"/>
                <a:ea typeface="华文行楷" panose="02010800040101010101" pitchFamily="2" charset="-122"/>
                <a:cs typeface="宋体" panose="02010600030101010101" pitchFamily="2" charset="-122"/>
              </a:rPr>
              <a:t>物象</a:t>
            </a:r>
            <a:r>
              <a:rPr lang="zh-CN" altLang="zh-CN" sz="3200" spc="40">
                <a:solidFill>
                  <a:schemeClr val="accent6">
                    <a:lumMod val="50000"/>
                  </a:schemeClr>
                </a:solidFill>
                <a:latin typeface="华文行楷" panose="02010800040101010101" pitchFamily="2" charset="-122"/>
                <a:ea typeface="华文行楷" panose="02010800040101010101" pitchFamily="2" charset="-122"/>
                <a:cs typeface="宋体" panose="02010600030101010101" pitchFamily="2" charset="-122"/>
              </a:rPr>
              <a:t>可以构成意趣各不相同的许多</a:t>
            </a:r>
            <a:r>
              <a:rPr lang="zh-CN" altLang="zh-CN" sz="3200" spc="40">
                <a:solidFill>
                  <a:srgbClr val="FF0000"/>
                </a:solidFill>
                <a:latin typeface="华文行楷" panose="02010800040101010101" pitchFamily="2" charset="-122"/>
                <a:ea typeface="华文行楷" panose="02010800040101010101" pitchFamily="2" charset="-122"/>
                <a:cs typeface="宋体" panose="02010600030101010101" pitchFamily="2" charset="-122"/>
              </a:rPr>
              <a:t>意</a:t>
            </a:r>
            <a:r>
              <a:rPr lang="zh-CN" altLang="zh-CN" sz="3200" spc="40" smtClean="0">
                <a:solidFill>
                  <a:srgbClr val="FF0000"/>
                </a:solidFill>
                <a:latin typeface="华文行楷" panose="02010800040101010101" pitchFamily="2" charset="-122"/>
                <a:ea typeface="华文行楷" panose="02010800040101010101" pitchFamily="2" charset="-122"/>
                <a:cs typeface="宋体" panose="02010600030101010101" pitchFamily="2" charset="-122"/>
              </a:rPr>
              <a:t>象</a:t>
            </a:r>
            <a:r>
              <a:rPr lang="zh-CN" altLang="en-US" sz="3200" spc="40" smtClean="0">
                <a:solidFill>
                  <a:schemeClr val="accent6">
                    <a:lumMod val="50000"/>
                  </a:schemeClr>
                </a:solidFill>
                <a:latin typeface="华文行楷" panose="02010800040101010101" pitchFamily="2" charset="-122"/>
                <a:ea typeface="华文行楷" panose="02010800040101010101" pitchFamily="2" charset="-122"/>
                <a:cs typeface="宋体" panose="02010600030101010101" pitchFamily="2" charset="-122"/>
              </a:rPr>
              <a:t>：</a:t>
            </a:r>
            <a:endParaRPr lang="en-US" altLang="zh-CN" sz="3200" spc="40" smtClean="0">
              <a:solidFill>
                <a:schemeClr val="accent6">
                  <a:lumMod val="50000"/>
                </a:schemeClr>
              </a:solidFill>
              <a:latin typeface="华文行楷" pitchFamily="2" charset="-122"/>
              <a:ea typeface="华文行楷" pitchFamily="2" charset="-122"/>
              <a:cs typeface="宋体" panose="02010600030101010101" pitchFamily="2" charset="-122"/>
            </a:endParaRPr>
          </a:p>
          <a:p>
            <a:pPr algn="just">
              <a:lnSpc>
                <a:spcPts val="4100"/>
              </a:lnSpc>
              <a:spcAft>
                <a:spcPct val="0"/>
              </a:spcAft>
            </a:pPr>
            <a:r>
              <a:rPr lang="zh-CN" altLang="zh-CN" sz="3200" b="1" spc="4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3200" b="1" spc="40">
                <a:solidFill>
                  <a:srgbClr val="FF0000"/>
                </a:solidFill>
                <a:latin typeface="宋体" panose="02010600030101010101" pitchFamily="2" charset="-122"/>
                <a:ea typeface="宋体" panose="02010600030101010101" pitchFamily="2" charset="-122"/>
                <a:cs typeface="宋体" panose="02010600030101010101" pitchFamily="2" charset="-122"/>
              </a:rPr>
              <a:t>孤云”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，带着贫士幽人的孤高，陶渊明《咏贫士》：“万族各有托，</a:t>
            </a:r>
            <a:r>
              <a:rPr lang="zh-CN" altLang="zh-CN" sz="3200" spc="40">
                <a:solidFill>
                  <a:srgbClr val="7030A0"/>
                </a:solidFill>
                <a:latin typeface="宋体" panose="02010600030101010101" pitchFamily="2" charset="-122"/>
                <a:ea typeface="宋体" panose="02010600030101010101" pitchFamily="2" charset="-122"/>
                <a:cs typeface="宋体" panose="02010600030101010101" pitchFamily="2" charset="-122"/>
              </a:rPr>
              <a:t>孤云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独无依。</a:t>
            </a:r>
            <a:r>
              <a:rPr lang="zh-CN"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a:lnSpc>
                <a:spcPts val="4100"/>
              </a:lnSpc>
              <a:spcAft>
                <a:spcPct val="0"/>
              </a:spcAft>
            </a:pPr>
            <a:r>
              <a:rPr lang="zh-CN"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杜</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甫《幽人》：“</a:t>
            </a:r>
            <a:r>
              <a:rPr lang="zh-CN" altLang="zh-CN" sz="3200" spc="40">
                <a:solidFill>
                  <a:srgbClr val="7030A0"/>
                </a:solidFill>
                <a:latin typeface="宋体" panose="02010600030101010101" pitchFamily="2" charset="-122"/>
                <a:ea typeface="宋体" panose="02010600030101010101" pitchFamily="2" charset="-122"/>
                <a:cs typeface="宋体" panose="02010600030101010101" pitchFamily="2" charset="-122"/>
              </a:rPr>
              <a:t>孤云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亦群游，神物有所归。</a:t>
            </a:r>
            <a:r>
              <a:rPr lang="zh-CN"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a:lnSpc>
                <a:spcPts val="4100"/>
              </a:lnSpc>
              <a:spcAft>
                <a:spcPct val="0"/>
              </a:spcAft>
            </a:pPr>
            <a:r>
              <a:rPr lang="zh-CN" altLang="zh-CN" sz="3200" b="1" spc="4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3200" b="1" spc="40">
                <a:solidFill>
                  <a:srgbClr val="FF0000"/>
                </a:solidFill>
                <a:latin typeface="宋体" panose="02010600030101010101" pitchFamily="2" charset="-122"/>
                <a:ea typeface="宋体" panose="02010600030101010101" pitchFamily="2" charset="-122"/>
                <a:cs typeface="宋体" panose="02010600030101010101" pitchFamily="2" charset="-122"/>
              </a:rPr>
              <a:t>暖云”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则带着春天的感受，罗隐《寄渭北徐从事》：“</a:t>
            </a:r>
            <a:r>
              <a:rPr lang="zh-CN" altLang="zh-CN" sz="3200" spc="40">
                <a:solidFill>
                  <a:srgbClr val="7030A0"/>
                </a:solidFill>
                <a:latin typeface="宋体" panose="02010600030101010101" pitchFamily="2" charset="-122"/>
                <a:ea typeface="宋体" panose="02010600030101010101" pitchFamily="2" charset="-122"/>
                <a:cs typeface="宋体" panose="02010600030101010101" pitchFamily="2" charset="-122"/>
              </a:rPr>
              <a:t>暖云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慵堕柳垂条，骢马徐郎过渭桥。</a:t>
            </a:r>
            <a:r>
              <a:rPr lang="zh-CN"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a:lnSpc>
                <a:spcPts val="4100"/>
              </a:lnSpc>
              <a:spcAft>
                <a:spcPct val="0"/>
              </a:spcAft>
            </a:pPr>
            <a:r>
              <a:rPr lang="zh-CN" altLang="zh-CN" sz="3200" b="1" spc="40" smtClean="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zh-CN" sz="3200" b="1" spc="40">
                <a:solidFill>
                  <a:srgbClr val="FF0000"/>
                </a:solidFill>
                <a:latin typeface="宋体" panose="02010600030101010101" pitchFamily="2" charset="-122"/>
                <a:ea typeface="宋体" panose="02010600030101010101" pitchFamily="2" charset="-122"/>
                <a:cs typeface="宋体" panose="02010600030101010101" pitchFamily="2" charset="-122"/>
              </a:rPr>
              <a:t>停云”</a:t>
            </a:r>
            <a:r>
              <a:rPr lang="zh-CN" altLang="zh-CN" sz="3200" spc="40">
                <a:solidFill>
                  <a:srgbClr val="000000"/>
                </a:solidFill>
                <a:latin typeface="宋体" panose="02010600030101010101" pitchFamily="2" charset="-122"/>
                <a:ea typeface="宋体" panose="02010600030101010101" pitchFamily="2" charset="-122"/>
                <a:cs typeface="宋体" panose="02010600030101010101" pitchFamily="2" charset="-122"/>
              </a:rPr>
              <a:t>却带着对亲友的思念，陶渊明《停云》：“霭霭停云，蒙蒙时雨，八表同昏，平路伊阻。”辛弃疾《贺新郎》：“一樽搔首东窗里，想渊明、停云诗就，此时风味。</a:t>
            </a:r>
            <a:r>
              <a:rPr lang="zh-CN"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just">
              <a:lnSpc>
                <a:spcPts val="4100"/>
              </a:lnSpc>
              <a:spcAft>
                <a:spcPct val="0"/>
              </a:spcAft>
            </a:pPr>
            <a:endParaRPr lang="en-US" altLang="zh-CN" sz="32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914400"/>
            <a:ext cx="12192000" cy="50292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6" name="文本框 5"/>
          <p:cNvSpPr txBox="1"/>
          <p:nvPr>
            <p:custDataLst>
              <p:tags r:id="rId3"/>
            </p:custDataLst>
          </p:nvPr>
        </p:nvSpPr>
        <p:spPr>
          <a:xfrm>
            <a:off x="1219159" y="1828800"/>
            <a:ext cx="3759238" cy="7620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000" b="1" spc="300">
                <a:solidFill>
                  <a:srgbClr val="2E75B6"/>
                </a:solidFill>
                <a:latin typeface="微软雅黑" panose="020b0503020204020204" charset="-122"/>
                <a:ea typeface="微软雅黑" panose="020b0503020204020204" charset="-122"/>
              </a:rPr>
              <a:t>象征性意象</a:t>
            </a:r>
            <a:endParaRPr lang="zh-CN" altLang="en-US" sz="4000" b="1" spc="300">
              <a:solidFill>
                <a:srgbClr val="2E75B6"/>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357505" y="2895600"/>
            <a:ext cx="4620895" cy="2133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19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“柳色”除了写春色外，还表达了哪些言外之意？</a:t>
            </a:r>
            <a:endParaRPr lang="zh-CN" altLang="en-US" sz="19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ct val="0"/>
              </a:spcAft>
              <a:buSzTx/>
              <a:buFont typeface="Wingdings" panose="05000000000000000000" charset="0"/>
              <a:buNone/>
            </a:pPr>
            <a:r>
              <a:rPr lang="zh-CN" altLang="en-US" sz="19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“杨柳”象征离别，折柳相赠表示留恋之情，增加了浓厚的离别情意。</a:t>
            </a:r>
            <a:endParaRPr lang="zh-CN" altLang="en-US" sz="19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
        <p:nvSpPr>
          <p:cNvPr id="7" name="Title 6"/>
          <p:cNvSpPr txBox="1"/>
          <p:nvPr>
            <p:custDataLst>
              <p:tags r:id="rId5"/>
            </p:custDataLst>
          </p:nvPr>
        </p:nvSpPr>
        <p:spPr>
          <a:xfrm>
            <a:off x="5323840" y="1646555"/>
            <a:ext cx="6429375" cy="338264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a:lnSpc>
                <a:spcPct val="130000"/>
              </a:lnSpc>
              <a:spcBef>
                <a:spcPct val="0"/>
              </a:spcBef>
              <a:spcAft>
                <a:spcPts val="800"/>
              </a:spcAft>
              <a:buSzTx/>
              <a:buFontTx/>
              <a:buNone/>
            </a:pPr>
            <a:r>
              <a:rPr lang="zh-CN" altLang="en-US" sz="32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送元二使安西</a:t>
            </a:r>
            <a:endParaRPr lang="zh-CN" altLang="en-US" sz="32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508000" lvl="1" indent="-222250" algn="ctr" fontAlgn="ctr">
              <a:lnSpc>
                <a:spcPct val="130000"/>
              </a:lnSpc>
              <a:spcBef>
                <a:spcPct val="0"/>
              </a:spcBef>
              <a:spcAft>
                <a:spcPct val="0"/>
              </a:spcAft>
              <a:buSzTx/>
              <a:buFont typeface="Arial" panose="020b0604020202020204" pitchFamily="34" charset="0"/>
              <a:buChar char="○"/>
            </a:pPr>
            <a:r>
              <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王维</a:t>
            </a:r>
            <a:endPar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508000" lvl="1" indent="-222250" algn="ctr" fontAlgn="ctr">
              <a:lnSpc>
                <a:spcPct val="130000"/>
              </a:lnSpc>
              <a:spcBef>
                <a:spcPct val="0"/>
              </a:spcBef>
              <a:spcAft>
                <a:spcPct val="0"/>
              </a:spcAft>
              <a:buSzTx/>
              <a:buFont typeface="Arial" panose="020b0604020202020204" pitchFamily="34" charset="0"/>
              <a:buChar char="○"/>
            </a:pPr>
            <a:r>
              <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渭城朝雨浥轻尘，客舍青青</a:t>
            </a:r>
            <a:r>
              <a:rPr lang="zh-CN" altLang="en-US" sz="2800"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柳色</a:t>
            </a:r>
            <a:r>
              <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新。</a:t>
            </a:r>
            <a:endPar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508000" lvl="1" indent="-222250" algn="ctr" fontAlgn="ctr">
              <a:lnSpc>
                <a:spcPct val="130000"/>
              </a:lnSpc>
              <a:spcBef>
                <a:spcPct val="0"/>
              </a:spcBef>
              <a:spcAft>
                <a:spcPct val="0"/>
              </a:spcAft>
              <a:buSzTx/>
              <a:buFont typeface="Arial" panose="020b0604020202020204" pitchFamily="34" charset="0"/>
              <a:buChar char="○"/>
            </a:pPr>
            <a:r>
              <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劝君更进一杯酒，西出阳关无故人。</a:t>
            </a:r>
            <a:endParaRPr lang="zh-CN" altLang="en-US" sz="2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292735" y="1219200"/>
            <a:ext cx="4996815" cy="44196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400" b="1" spc="300">
                <a:solidFill>
                  <a:srgbClr val="FF0000"/>
                </a:solidFill>
                <a:latin typeface="微软雅黑" panose="020b0503020204020204" charset="-122"/>
                <a:ea typeface="微软雅黑" panose="020b0503020204020204" charset="-122"/>
              </a:rPr>
              <a:t>象征性意蕴：</a:t>
            </a:r>
            <a:endParaRPr lang="zh-CN" altLang="en-US" sz="4400" b="1" spc="300">
              <a:solidFill>
                <a:srgbClr val="FF0000"/>
              </a:solidFill>
              <a:latin typeface="微软雅黑" panose="020b0503020204020204" charset="-122"/>
              <a:ea typeface="微软雅黑" panose="020b0503020204020204" charset="-122"/>
            </a:endParaRPr>
          </a:p>
          <a:p>
            <a:pPr marL="0" indent="0" algn="l">
              <a:lnSpc>
                <a:spcPct val="100000"/>
              </a:lnSpc>
              <a:spcBef>
                <a:spcPct val="0"/>
              </a:spcBef>
              <a:spcAft>
                <a:spcPct val="0"/>
              </a:spcAft>
              <a:buSzTx/>
              <a:buNone/>
            </a:pPr>
            <a:r>
              <a:rPr lang="zh-CN" altLang="en-US" sz="3600" b="1" spc="300">
                <a:solidFill>
                  <a:srgbClr val="5B9BD5"/>
                </a:solidFill>
                <a:latin typeface="楷体" panose="02010609060101010101" pitchFamily="49" charset="-122"/>
                <a:ea typeface="楷体" panose="02010609060101010101" pitchFamily="49" charset="-122"/>
              </a:rPr>
              <a:t>古代诗歌，以景、物传情达意，往往具有一定的固定性。</a:t>
            </a:r>
            <a:endParaRPr lang="zh-CN" altLang="en-US" sz="3600" b="1" spc="300">
              <a:solidFill>
                <a:srgbClr val="5B9BD5"/>
              </a:solidFill>
              <a:latin typeface="楷体" pitchFamily="49" charset="-122"/>
              <a:ea typeface="楷体" pitchFamily="49" charset="-122"/>
            </a:endParaRPr>
          </a:p>
        </p:txBody>
      </p:sp>
      <p:graphicFrame>
        <p:nvGraphicFramePr>
          <p:cNvPr id="5" name="表格 4"/>
          <p:cNvGraphicFramePr>
            <a:graphicFrameLocks noGrp="1"/>
          </p:cNvGraphicFramePr>
          <p:nvPr>
            <p:custDataLst>
              <p:tags r:id="rId4"/>
            </p:custDataLst>
          </p:nvPr>
        </p:nvGraphicFramePr>
        <p:xfrm>
          <a:off x="5705475" y="1219200"/>
          <a:ext cx="5271770" cy="4637405"/>
        </p:xfrm>
        <a:graphic>
          <a:graphicData uri="http://schemas.openxmlformats.org/drawingml/2006/table">
            <a:tbl>
              <a:tblPr firstRow="1" bandRow="1">
                <a:tableStyleId>{5C22544A-7EE6-4342-B048-85BDC9FD1C3A}</a:tableStyleId>
              </a:tblPr>
              <a:tblGrid>
                <a:gridCol w="2428240"/>
                <a:gridCol w="2843530"/>
              </a:tblGrid>
              <a:tr h="375920">
                <a:tc>
                  <a:txBody>
                    <a:bodyPr vert="horz" wrap="square"/>
                    <a:lstStyle/>
                    <a:p>
                      <a:pPr algn="ctr">
                        <a:lnSpc>
                          <a:spcPct val="120000"/>
                        </a:lnSpc>
                        <a:spcBef>
                          <a:spcPct val="0"/>
                        </a:spcBef>
                        <a:spcAft>
                          <a:spcPct val="0"/>
                        </a:spcAft>
                      </a:pPr>
                      <a:r>
                        <a:rPr lang="zh-CN" altLang="en-US" sz="1600" spc="120" smtClean="0">
                          <a:solidFill>
                            <a:schemeClr val="tx1"/>
                          </a:solidFill>
                          <a:latin typeface="微软雅黑" panose="020b0503020204020204" charset="-122"/>
                          <a:ea typeface="微软雅黑" panose="020b0503020204020204" charset="-122"/>
                        </a:rPr>
                        <a:t>意象</a:t>
                      </a:r>
                      <a:endParaRPr lang="zh-CN" altLang="en-US" sz="1600" spc="120" smtClean="0">
                        <a:solidFill>
                          <a:schemeClr val="tx1"/>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600" spc="120" smtClean="0">
                          <a:solidFill>
                            <a:schemeClr val="tx1"/>
                          </a:solidFill>
                          <a:latin typeface="微软雅黑" panose="020b0503020204020204" charset="-122"/>
                          <a:ea typeface="微软雅黑" panose="020b0503020204020204" charset="-122"/>
                        </a:rPr>
                        <a:t>内蕴</a:t>
                      </a:r>
                      <a:endParaRPr lang="zh-CN" altLang="en-US" sz="1600" spc="120" smtClean="0">
                        <a:solidFill>
                          <a:schemeClr val="tx1"/>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6550">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故乡明月</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思乡念亲情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91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松风山月</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隐逸淡泊情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718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寒林残月</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忧愁苦闷情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91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中秋圆月</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相思思人情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6550">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双燕单飞</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闺怨思妇情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91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长亭折柳</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友人惜别情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91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江湖扁舟</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羁旅漂泊情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7820">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烟柳断肠</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vert="horz" wrap="square"/>
                    <a:lstStyle/>
                    <a:p>
                      <a:pPr algn="ctr">
                        <a:lnSpc>
                          <a:spcPct val="120000"/>
                        </a:lnSpc>
                        <a:spcBef>
                          <a:spcPct val="0"/>
                        </a:spcBef>
                        <a:spcAft>
                          <a:spcPct val="0"/>
                        </a:spcAft>
                      </a:pPr>
                      <a:r>
                        <a:rPr lang="zh-CN" altLang="en-US" sz="1400" b="1" spc="120" smtClean="0">
                          <a:solidFill>
                            <a:schemeClr val="accent2"/>
                          </a:solidFill>
                          <a:latin typeface="微软雅黑" panose="020b0503020204020204" charset="-122"/>
                          <a:ea typeface="微软雅黑" panose="020b0503020204020204" charset="-122"/>
                        </a:rPr>
                        <a:t>悲欢离合情</a:t>
                      </a:r>
                      <a:endParaRPr lang="zh-CN" altLang="en-US" sz="1400" b="1" spc="120" smtClean="0">
                        <a:solidFill>
                          <a:schemeClr val="accent2"/>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5915">
                <a:tc>
                  <a:txBody>
                    <a:bodyPr vert="horz" wrap="square"/>
                    <a:lstStyle/>
                    <a:p>
                      <a:pPr algn="ctr">
                        <a:lnSpc>
                          <a:spcPct val="120000"/>
                        </a:lnSpc>
                        <a:spcBef>
                          <a:spcPct val="0"/>
                        </a:spcBef>
                        <a:spcAft>
                          <a:spcPct val="0"/>
                        </a:spcAft>
                      </a:pPr>
                      <a:r>
                        <a:rPr lang="zh-CN" altLang="en-US" sz="1400" b="1" spc="120" smtClean="0">
                          <a:solidFill>
                            <a:srgbClr val="FF0000"/>
                          </a:solidFill>
                          <a:latin typeface="微软雅黑" panose="020b0503020204020204" charset="-122"/>
                          <a:ea typeface="微软雅黑" panose="020b0503020204020204" charset="-122"/>
                        </a:rPr>
                        <a:t>残烛啼鹃</a:t>
                      </a:r>
                      <a:endParaRPr lang="zh-CN" altLang="en-US" sz="1400" b="1" spc="120" smtClean="0">
                        <a:solidFill>
                          <a:srgbClr val="FF0000"/>
                        </a:solidFill>
                        <a:latin typeface="微软雅黑" panose="020b0503020204020204" charset="-122"/>
                        <a:ea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vert="horz" wrap="square"/>
                    <a:lstStyle/>
                    <a:p/>
                  </a:txBody>
                  <a:tcPr/>
                </a:tc>
              </a:tr>
              <a:tr h="616585">
                <a:tc gridSpan="2">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en-US" sz="1400" b="1" spc="120" smtClean="0">
                          <a:solidFill>
                            <a:schemeClr val="tx1"/>
                          </a:solidFill>
                          <a:latin typeface="微软雅黑" panose="020b0503020204020204" charset="-122"/>
                          <a:ea typeface="微软雅黑" panose="020b0503020204020204" charset="-122"/>
                          <a:cs typeface="微软雅黑" panose="020b0503020204020204" charset="-122"/>
                        </a:rPr>
                        <a:t>昔荣今衰，几度</a:t>
                      </a:r>
                      <a:r>
                        <a:rPr lang="zh-CN" altLang="en-US" sz="1400" b="1" spc="120" smtClean="0">
                          <a:solidFill>
                            <a:srgbClr val="FF0000"/>
                          </a:solidFill>
                          <a:latin typeface="微软雅黑" panose="020b0503020204020204" charset="-122"/>
                          <a:ea typeface="微软雅黑" panose="020b0503020204020204" charset="-122"/>
                          <a:cs typeface="微软雅黑" panose="020b0503020204020204" charset="-122"/>
                        </a:rPr>
                        <a:t>夕阳红</a:t>
                      </a:r>
                      <a:r>
                        <a:rPr lang="zh-CN" altLang="en-US" sz="1400" b="1" spc="120" smtClean="0">
                          <a:solidFill>
                            <a:schemeClr val="tx1"/>
                          </a:solidFill>
                          <a:latin typeface="微软雅黑" panose="020b0503020204020204" charset="-122"/>
                          <a:ea typeface="微软雅黑" panose="020b0503020204020204" charset="-122"/>
                          <a:cs typeface="微软雅黑" panose="020b0503020204020204" charset="-122"/>
                        </a:rPr>
                        <a:t>  对世事沧桑的感叹</a:t>
                      </a:r>
                      <a:endParaRPr lang="zh-CN" altLang="en-US" sz="1400" b="1" spc="120" smtClean="0">
                        <a:solidFill>
                          <a:schemeClr val="tx1"/>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a:tc>
              </a:tr>
              <a:tr h="617220">
                <a:tc gridSpan="2">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en-US" sz="1400" b="1" spc="120" smtClean="0">
                          <a:solidFill>
                            <a:srgbClr val="FF0000"/>
                          </a:solidFill>
                          <a:latin typeface="微软雅黑" panose="020b0503020204020204" charset="-122"/>
                          <a:ea typeface="微软雅黑" panose="020b0503020204020204" charset="-122"/>
                          <a:cs typeface="微软雅黑" panose="020b0503020204020204" charset="-122"/>
                        </a:rPr>
                        <a:t>空城落花</a:t>
                      </a:r>
                      <a:r>
                        <a:rPr lang="zh-CN" altLang="en-US" sz="1400" b="1" spc="120" smtClean="0">
                          <a:solidFill>
                            <a:schemeClr val="tx1"/>
                          </a:solidFill>
                          <a:latin typeface="微软雅黑" panose="020b0503020204020204" charset="-122"/>
                          <a:ea typeface="微软雅黑" panose="020b0503020204020204" charset="-122"/>
                          <a:cs typeface="微软雅黑" panose="020b0503020204020204" charset="-122"/>
                        </a:rPr>
                        <a:t>，物是人非    对国势衰危的哀叹</a:t>
                      </a:r>
                      <a:endParaRPr lang="zh-CN" altLang="en-US" sz="1400" b="1" spc="120" smtClean="0">
                        <a:solidFill>
                          <a:schemeClr val="tx1"/>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a:tc>
              </a:tr>
            </a:tbl>
          </a:graphicData>
        </a:graphic>
      </p:graphicFrame>
    </p:spTree>
    <p:custDataLst>
      <p:tags r:id="rId5"/>
    </p:custDataLst>
  </p:cSld>
  <p:clrMapOvr>
    <a:masterClrMapping/>
  </p:clrMapOvr>
  <p:transition spd="med"/>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2939415"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graphicFrame>
        <p:nvGraphicFramePr>
          <p:cNvPr id="3" name="表格 2"/>
          <p:cNvGraphicFramePr>
            <a:graphicFrameLocks noGrp="1"/>
          </p:cNvGraphicFramePr>
          <p:nvPr>
            <p:custDataLst>
              <p:tags r:id="rId3"/>
            </p:custDataLst>
          </p:nvPr>
        </p:nvGraphicFramePr>
        <p:xfrm>
          <a:off x="3556635" y="0"/>
          <a:ext cx="8464550" cy="6826250"/>
        </p:xfrm>
        <a:graphic>
          <a:graphicData uri="http://schemas.openxmlformats.org/drawingml/2006/table">
            <a:tbl>
              <a:tblPr firstRow="1" bandRow="1">
                <a:tableStyleId>{5C22544A-7EE6-4342-B048-85BDC9FD1C3A}</a:tableStyleId>
              </a:tblPr>
              <a:tblGrid>
                <a:gridCol w="1276985"/>
                <a:gridCol w="1277620"/>
                <a:gridCol w="5909945"/>
              </a:tblGrid>
              <a:tr h="721360">
                <a:tc>
                  <a:txBody>
                    <a:bodyPr vert="horz" wrap="square"/>
                    <a:lstStyle/>
                    <a:p>
                      <a:pPr indent="0" algn="ctr">
                        <a:lnSpc>
                          <a:spcPct val="120000"/>
                        </a:lnSpc>
                        <a:spcBef>
                          <a:spcPct val="0"/>
                        </a:spcBef>
                        <a:spcAft>
                          <a:spcPct val="0"/>
                        </a:spcAft>
                      </a:pPr>
                      <a:r>
                        <a:rPr lang="zh-CN" altLang="en-US" sz="1900" b="1" spc="130">
                          <a:solidFill>
                            <a:srgbClr val="FFFFFF"/>
                          </a:solidFill>
                          <a:latin typeface="微软雅黑" panose="020b0503020204020204" charset="-122"/>
                          <a:ea typeface="微软雅黑" panose="020b0503020204020204" charset="-122"/>
                        </a:rPr>
                        <a:t>类别</a:t>
                      </a:r>
                      <a:endParaRPr lang="zh-CN" altLang="en-US" sz="1900" b="1" spc="130">
                        <a:solidFill>
                          <a:srgbClr val="FFFFFF"/>
                        </a:solidFill>
                        <a:latin typeface="微软雅黑" panose="020b0503020204020204" charset="-122"/>
                        <a:ea typeface="微软雅黑" panose="020b0503020204020204" charset="-122"/>
                      </a:endParaRPr>
                    </a:p>
                  </a:txBody>
                  <a:tcPr marL="215900" marR="215900" marT="133350" marB="133350" anchor="ctr">
                    <a:lnL>
                      <a:noFill/>
                    </a:lnL>
                    <a:lnR>
                      <a:noFill/>
                    </a:lnR>
                    <a:lnT>
                      <a:noFill/>
                    </a:lnT>
                    <a:lnB>
                      <a:noFill/>
                    </a:lnB>
                    <a:solidFill>
                      <a:srgbClr val="595959"/>
                    </a:solidFill>
                  </a:tcPr>
                </a:tc>
                <a:tc>
                  <a:txBody>
                    <a:bodyPr vert="horz" wrap="square"/>
                    <a:lstStyle/>
                    <a:p>
                      <a:pPr indent="0" algn="ctr">
                        <a:lnSpc>
                          <a:spcPct val="120000"/>
                        </a:lnSpc>
                        <a:spcBef>
                          <a:spcPct val="0"/>
                        </a:spcBef>
                        <a:spcAft>
                          <a:spcPct val="0"/>
                        </a:spcAft>
                      </a:pPr>
                      <a:r>
                        <a:rPr lang="zh-CN" altLang="en-US" sz="1900" b="1" spc="130">
                          <a:solidFill>
                            <a:srgbClr val="FFFFFF"/>
                          </a:solidFill>
                          <a:latin typeface="微软雅黑" panose="020b0503020204020204" charset="-122"/>
                          <a:ea typeface="微软雅黑" panose="020b0503020204020204" charset="-122"/>
                        </a:rPr>
                        <a:t>意象</a:t>
                      </a:r>
                      <a:endParaRPr lang="zh-CN" altLang="en-US" sz="1900" b="1" spc="130">
                        <a:solidFill>
                          <a:srgbClr val="FFFFFF"/>
                        </a:solidFill>
                        <a:latin typeface="微软雅黑" panose="020b0503020204020204" charset="-122"/>
                        <a:ea typeface="微软雅黑" panose="020b0503020204020204" charset="-122"/>
                      </a:endParaRPr>
                    </a:p>
                  </a:txBody>
                  <a:tcPr marL="215900" marR="215900" marT="133350" marB="133350" anchor="ctr">
                    <a:lnL>
                      <a:noFill/>
                    </a:lnL>
                    <a:lnR>
                      <a:noFill/>
                    </a:lnR>
                    <a:lnT>
                      <a:noFill/>
                    </a:lnT>
                    <a:lnB>
                      <a:noFill/>
                    </a:lnB>
                    <a:solidFill>
                      <a:srgbClr val="54C888"/>
                    </a:solidFill>
                  </a:tcPr>
                </a:tc>
                <a:tc>
                  <a:txBody>
                    <a:bodyPr vert="horz" wrap="square"/>
                    <a:lstStyle/>
                    <a:p>
                      <a:pPr indent="0" algn="ctr">
                        <a:lnSpc>
                          <a:spcPct val="120000"/>
                        </a:lnSpc>
                        <a:spcBef>
                          <a:spcPct val="0"/>
                        </a:spcBef>
                        <a:spcAft>
                          <a:spcPct val="0"/>
                        </a:spcAft>
                      </a:pPr>
                      <a:r>
                        <a:rPr lang="zh-CN" altLang="en-US" sz="1900" b="1" spc="130">
                          <a:solidFill>
                            <a:srgbClr val="FFFFFF"/>
                          </a:solidFill>
                          <a:latin typeface="微软雅黑" panose="020b0503020204020204" charset="-122"/>
                          <a:ea typeface="微软雅黑" panose="020b0503020204020204" charset="-122"/>
                        </a:rPr>
                        <a:t>内蕴（暗示性）</a:t>
                      </a:r>
                      <a:endParaRPr lang="zh-CN" altLang="en-US" sz="1900" b="1" spc="130">
                        <a:solidFill>
                          <a:srgbClr val="FFFFFF"/>
                        </a:solidFill>
                        <a:latin typeface="微软雅黑" panose="020b0503020204020204" charset="-122"/>
                        <a:ea typeface="微软雅黑" panose="020b0503020204020204" charset="-122"/>
                      </a:endParaRPr>
                    </a:p>
                  </a:txBody>
                  <a:tcPr marL="215900" marR="215900" marT="133350" marB="133350" anchor="ctr">
                    <a:lnL>
                      <a:noFill/>
                    </a:lnL>
                    <a:lnR>
                      <a:noFill/>
                    </a:lnR>
                    <a:lnT>
                      <a:noFill/>
                    </a:lnT>
                    <a:lnB>
                      <a:noFill/>
                    </a:lnB>
                    <a:solidFill>
                      <a:srgbClr val="42C2AA"/>
                    </a:solidFill>
                  </a:tcPr>
                </a:tc>
              </a:tr>
              <a:tr h="678815">
                <a:tc rowSpan="9">
                  <a:txBody>
                    <a:bodyPr vert="horz" wrap="square"/>
                    <a:lstStyle/>
                    <a:p>
                      <a:pPr indent="0" algn="l">
                        <a:lnSpc>
                          <a:spcPct val="120000"/>
                        </a:lnSpc>
                        <a:spcBef>
                          <a:spcPct val="0"/>
                        </a:spcBef>
                        <a:spcAft>
                          <a:spcPct val="0"/>
                        </a:spcAft>
                      </a:pP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植</a:t>
                      </a:r>
                      <a:endParaRPr lang="en-US" altLang="zh-CN" sz="1700" b="0" spc="130">
                        <a:solidFill>
                          <a:srgbClr val="404040"/>
                        </a:solidFill>
                        <a:latin typeface="微软雅黑" panose="020b0503020204020204" charset="-122"/>
                        <a:ea typeface="微软雅黑" panose="020b0503020204020204" charset="-122"/>
                        <a:cs typeface="微软雅黑" panose="020b0503020204020204" charset="-122"/>
                      </a:endParaRPr>
                    </a:p>
                    <a:p>
                      <a:pPr indent="0" algn="l">
                        <a:lnSpc>
                          <a:spcPct val="120000"/>
                        </a:lnSpc>
                        <a:spcBef>
                          <a:spcPct val="0"/>
                        </a:spcBef>
                        <a:spcAft>
                          <a:spcPct val="0"/>
                        </a:spcAft>
                      </a:pP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  </a:t>
                      </a:r>
                      <a:endParaRPr lang="en-US" altLang="zh-CN" sz="1700" b="0" spc="130">
                        <a:solidFill>
                          <a:srgbClr val="404040"/>
                        </a:solidFill>
                        <a:latin typeface="微软雅黑" panose="020b0503020204020204" charset="-122"/>
                        <a:ea typeface="微软雅黑" panose="020b0503020204020204" charset="-122"/>
                        <a:cs typeface="微软雅黑" panose="020b0503020204020204" charset="-122"/>
                      </a:endParaRPr>
                    </a:p>
                    <a:p>
                      <a:pPr indent="0" algn="l">
                        <a:lnSpc>
                          <a:spcPct val="120000"/>
                        </a:lnSpc>
                        <a:spcBef>
                          <a:spcPct val="0"/>
                        </a:spcBef>
                        <a:spcAft>
                          <a:spcPct val="0"/>
                        </a:spcAft>
                      </a:pPr>
                      <a:endParaRPr lang="en-US" altLang="zh-CN" sz="1700" b="0" spc="130">
                        <a:solidFill>
                          <a:srgbClr val="404040"/>
                        </a:solidFill>
                        <a:latin typeface="微软雅黑" panose="020b0503020204020204" charset="-122"/>
                        <a:ea typeface="微软雅黑" panose="020b0503020204020204" charset="-122"/>
                        <a:cs typeface="微软雅黑" panose="020b0503020204020204" charset="-122"/>
                      </a:endParaRPr>
                    </a:p>
                    <a:p>
                      <a:pPr indent="0" algn="l">
                        <a:lnSpc>
                          <a:spcPct val="120000"/>
                        </a:lnSpc>
                        <a:spcBef>
                          <a:spcPct val="0"/>
                        </a:spcBef>
                        <a:spcAft>
                          <a:spcPct val="0"/>
                        </a:spcAft>
                      </a:pPr>
                      <a:endParaRPr lang="en-US" altLang="zh-CN" sz="1700" b="0" spc="130">
                        <a:solidFill>
                          <a:srgbClr val="404040"/>
                        </a:solidFill>
                        <a:latin typeface="微软雅黑" panose="020b0503020204020204" charset="-122"/>
                        <a:ea typeface="微软雅黑" panose="020b0503020204020204" charset="-122"/>
                        <a:cs typeface="微软雅黑" panose="020b0503020204020204" charset="-122"/>
                      </a:endParaRPr>
                    </a:p>
                    <a:p>
                      <a:pPr indent="0" algn="l">
                        <a:lnSpc>
                          <a:spcPct val="120000"/>
                        </a:lnSpc>
                        <a:spcBef>
                          <a:spcPct val="0"/>
                        </a:spcBef>
                        <a:spcAft>
                          <a:spcPct val="0"/>
                        </a:spcAft>
                      </a:pPr>
                      <a:r>
                        <a:rPr lang="zh-CN" altLang="en-US" sz="1700" b="0" spc="130">
                          <a:solidFill>
                            <a:srgbClr val="404040"/>
                          </a:solidFill>
                          <a:latin typeface="微软雅黑" panose="020b0503020204020204" charset="-122"/>
                          <a:ea typeface="微软雅黑" panose="020b0503020204020204" charset="-122"/>
                          <a:cs typeface="微软雅黑" panose="020b0503020204020204" charset="-122"/>
                        </a:rPr>
                        <a:t>物</a:t>
                      </a:r>
                      <a:endParaRPr lang="zh-CN" altLang="en-US" sz="1700" b="0" spc="130">
                        <a:solidFill>
                          <a:srgbClr val="404040"/>
                        </a:solidFill>
                        <a:latin typeface="微软雅黑" panose="020b0503020204020204" charset="-122"/>
                        <a:ea typeface="微软雅黑" panose="020b0503020204020204" charset="-122"/>
                        <a:cs typeface="微软雅黑" panose="020b0503020204020204" charset="-122"/>
                      </a:endParaRPr>
                    </a:p>
                  </a:txBody>
                  <a:tcPr marL="215900" marR="215900" marT="133350" marB="133350" anchor="ctr">
                    <a:lnL>
                      <a:noFill/>
                    </a:lnL>
                    <a:lnR w="12700">
                      <a:solidFill>
                        <a:srgbClr val="D9D9D9"/>
                      </a:solidFill>
                      <a:prstDash val="solid"/>
                    </a:lnR>
                    <a:lnT>
                      <a:noFill/>
                    </a:lnT>
                    <a:lnB w="19050">
                      <a:solidFill>
                        <a:srgbClr val="59595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菊花</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a:noFill/>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坚贞高洁的品质</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a:noFill/>
                    </a:lnT>
                    <a:lnB w="6350">
                      <a:solidFill>
                        <a:srgbClr val="D9D9D9"/>
                      </a:solidFill>
                      <a:prstDash val="solid"/>
                    </a:lnB>
                    <a:solidFill>
                      <a:srgbClr val="FFFFFF"/>
                    </a:solidFill>
                  </a:tcPr>
                </a:tc>
              </a:tr>
              <a:tr h="67754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梅</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cs typeface="微软雅黑" panose="020b0503020204020204" charset="-122"/>
                        </a:rPr>
                        <a:t>坚强 不屈不挠 ，在严寒中最先开放</a:t>
                      </a:r>
                      <a:endParaRPr lang="zh-CN" altLang="en-US" sz="1700" b="1" spc="130">
                        <a:solidFill>
                          <a:srgbClr val="7030A0"/>
                        </a:solidFill>
                        <a:latin typeface="微软雅黑" panose="020b0503020204020204" charset="-122"/>
                        <a:ea typeface="微软雅黑" panose="020b0503020204020204" charset="-122"/>
                        <a:cs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881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梧桐</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凄凉悲伤的象征</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754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草木</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繁盛反衬荒凉，以抒发盛衰兴亡的感慨</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881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梅子</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成熟比喻少女的怀春</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754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松</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坚贞高洁</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8815">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莲</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表达爱情</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8180">
                <a:tc vMerge="1">
                  <a:txBody>
                    <a:bodyPr vert="horz" wrap="square"/>
                    <a:lstStyle/>
                    <a:p/>
                  </a:txBody>
                  <a:tcPr>
                    <a:lnL>
                      <a:noFill/>
                    </a:lnL>
                    <a:lnR w="12700">
                      <a:solidFill>
                        <a:srgbClr val="D9D9D9"/>
                      </a:solidFill>
                      <a:prstDash val="solid"/>
                    </a:lnR>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柳</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表达惜别</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678815">
                <a:tc vMerge="1">
                  <a:txBody>
                    <a:bodyPr vert="horz" wrap="square"/>
                    <a:lstStyle/>
                    <a:p/>
                  </a:txBody>
                  <a:tcPr>
                    <a:lnL>
                      <a:noFill/>
                    </a:lnL>
                    <a:lnR w="12700">
                      <a:solidFill>
                        <a:srgbClr val="D9D9D9"/>
                      </a:solidFill>
                      <a:prstDash val="solid"/>
                    </a:lnR>
                    <a:lnB w="19050">
                      <a:solidFill>
                        <a:srgbClr val="595959"/>
                      </a:solidFill>
                      <a:prstDash val="solid"/>
                    </a:lnB>
                  </a:tcPr>
                </a:tc>
                <a:tc>
                  <a:txBody>
                    <a:bodyPr vert="horz" wrap="square"/>
                    <a:lstStyle/>
                    <a:p>
                      <a:pPr indent="0" algn="ctr">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扬花</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12700">
                      <a:solidFill>
                        <a:srgbClr val="D9D9D9"/>
                      </a:solidFill>
                      <a:prstDash val="solid"/>
                    </a:lnL>
                    <a:lnR w="6350">
                      <a:solidFill>
                        <a:srgbClr val="D9D9D9"/>
                      </a:solidFill>
                      <a:prstDash val="solid"/>
                    </a:lnR>
                    <a:lnT w="6350">
                      <a:solidFill>
                        <a:srgbClr val="D9D9D9"/>
                      </a:solidFill>
                      <a:prstDash val="solid"/>
                    </a:lnT>
                    <a:lnB w="19050">
                      <a:solidFill>
                        <a:srgbClr val="595959"/>
                      </a:solidFill>
                      <a:prstDash val="solid"/>
                    </a:lnB>
                    <a:solidFill>
                      <a:srgbClr val="FFFFFF"/>
                    </a:solidFill>
                  </a:tcPr>
                </a:tc>
                <a:tc>
                  <a:txBody>
                    <a:bodyPr vert="horz" wrap="square"/>
                    <a:lstStyle/>
                    <a:p>
                      <a:pPr indent="0" algn="l">
                        <a:lnSpc>
                          <a:spcPct val="120000"/>
                        </a:lnSpc>
                        <a:spcBef>
                          <a:spcPct val="0"/>
                        </a:spcBef>
                        <a:spcAft>
                          <a:spcPct val="0"/>
                        </a:spcAft>
                      </a:pPr>
                      <a:r>
                        <a:rPr lang="zh-CN" altLang="en-US" sz="1700" b="1" spc="130">
                          <a:solidFill>
                            <a:srgbClr val="7030A0"/>
                          </a:solidFill>
                          <a:latin typeface="微软雅黑" panose="020b0503020204020204" charset="-122"/>
                          <a:ea typeface="微软雅黑" panose="020b0503020204020204" charset="-122"/>
                        </a:rPr>
                        <a:t>飘零、离散</a:t>
                      </a:r>
                      <a:endParaRPr lang="zh-CN" altLang="en-US" sz="1700" b="1" spc="130">
                        <a:solidFill>
                          <a:srgbClr val="7030A0"/>
                        </a:solidFill>
                        <a:latin typeface="微软雅黑" panose="020b0503020204020204" charset="-122"/>
                        <a:ea typeface="微软雅黑" panose="020b0503020204020204" charset="-122"/>
                      </a:endParaRPr>
                    </a:p>
                  </a:txBody>
                  <a:tcPr marL="215900" marR="215900" marT="133350" marB="133350" anchor="ctr">
                    <a:lnL w="6350">
                      <a:solidFill>
                        <a:srgbClr val="D9D9D9"/>
                      </a:solidFill>
                      <a:prstDash val="solid"/>
                    </a:lnL>
                    <a:lnR>
                      <a:noFill/>
                    </a:lnR>
                    <a:lnT w="6350">
                      <a:solidFill>
                        <a:srgbClr val="D9D9D9"/>
                      </a:solidFill>
                      <a:prstDash val="solid"/>
                    </a:lnT>
                    <a:lnB w="19050">
                      <a:solidFill>
                        <a:srgbClr val="595959"/>
                      </a:solidFill>
                      <a:prstDash val="solid"/>
                    </a:lnB>
                    <a:solidFill>
                      <a:srgbClr val="FFFFFF"/>
                    </a:solidFill>
                  </a:tcPr>
                </a:tc>
              </a:tr>
            </a:tbl>
          </a:graphicData>
        </a:graphic>
      </p:graphicFrame>
      <p:sp>
        <p:nvSpPr>
          <p:cNvPr id="2" name="文本框 1"/>
          <p:cNvSpPr txBox="1"/>
          <p:nvPr>
            <p:custDataLst>
              <p:tags r:id="rId4"/>
            </p:custDataLst>
          </p:nvPr>
        </p:nvSpPr>
        <p:spPr>
          <a:xfrm>
            <a:off x="214636" y="2052336"/>
            <a:ext cx="3048013" cy="2286013"/>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altLang="en-US" sz="4400" b="1" spc="300">
                <a:solidFill>
                  <a:srgbClr val="2E75B6"/>
                </a:solidFill>
                <a:latin typeface="微软雅黑" panose="020b0503020204020204" charset="-122"/>
                <a:ea typeface="微软雅黑" panose="020b0503020204020204" charset="-122"/>
              </a:rPr>
              <a:t>传统意象</a:t>
            </a:r>
            <a:endParaRPr lang="zh-CN" altLang="en-US" sz="4400" b="1" spc="300">
              <a:solidFill>
                <a:srgbClr val="2E75B6"/>
              </a:solidFill>
              <a:latin typeface="微软雅黑" panose="020b0503020204020204" charset="-122"/>
              <a:ea typeface="微软雅黑" panose="020b0503020204020204" charset="-122"/>
            </a:endParaRPr>
          </a:p>
        </p:txBody>
      </p:sp>
    </p:spTree>
    <p:custDataLst>
      <p:tags r:id="rId5"/>
    </p:custDataLst>
  </p:cSld>
  <p:clrMapOvr>
    <a:masterClrMapping/>
  </p:clrMapOvr>
  <p:transition spd="med"/>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userDrawn="1">
            <p:custDataLst>
              <p:tags r:id="rId2"/>
            </p:custDataLst>
          </p:nvPr>
        </p:nvSpPr>
        <p:spPr>
          <a:xfrm>
            <a:off x="0" y="0"/>
            <a:ext cx="2938145"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2" name="文本框 1"/>
          <p:cNvSpPr txBox="1"/>
          <p:nvPr>
            <p:custDataLst>
              <p:tags r:id="rId3"/>
            </p:custDataLst>
          </p:nvPr>
        </p:nvSpPr>
        <p:spPr>
          <a:xfrm>
            <a:off x="133350" y="2821305"/>
            <a:ext cx="2743200" cy="104902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rgbClr val="2E75B6"/>
                </a:solidFill>
                <a:latin typeface="微软雅黑" panose="020b0503020204020204" charset="-122"/>
                <a:ea typeface="微软雅黑" panose="020b0503020204020204" charset="-122"/>
              </a:rPr>
              <a:t>传统意象</a:t>
            </a:r>
            <a:endParaRPr lang="zh-CN" altLang="en-US" sz="4400" b="1" spc="300">
              <a:solidFill>
                <a:srgbClr val="2E75B6"/>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custDataLst>
              <p:tags r:id="rId4"/>
            </p:custDataLst>
          </p:nvPr>
        </p:nvGraphicFramePr>
        <p:xfrm>
          <a:off x="2999105" y="635"/>
          <a:ext cx="9205595" cy="6799580"/>
        </p:xfrm>
        <a:graphic>
          <a:graphicData uri="http://schemas.openxmlformats.org/drawingml/2006/table">
            <a:tbl>
              <a:tblPr firstRow="1" bandRow="1">
                <a:tableStyleId>{5C22544A-7EE6-4342-B048-85BDC9FD1C3A}</a:tableStyleId>
              </a:tblPr>
              <a:tblGrid>
                <a:gridCol w="989965"/>
                <a:gridCol w="1242060"/>
                <a:gridCol w="6973570"/>
              </a:tblGrid>
              <a:tr h="462915">
                <a:tc>
                  <a:txBody>
                    <a:bodyPr vert="horz" wrap="square"/>
                    <a:lstStyle/>
                    <a:p>
                      <a:pPr algn="ctr">
                        <a:lnSpc>
                          <a:spcPct val="120000"/>
                        </a:lnSpc>
                        <a:spcBef>
                          <a:spcPct val="0"/>
                        </a:spcBef>
                        <a:spcAft>
                          <a:spcPct val="0"/>
                        </a:spcAft>
                      </a:pPr>
                      <a:r>
                        <a:rPr lang="zh-CN" altLang="en-US" sz="2000" b="1" spc="120" smtClean="0">
                          <a:latin typeface="方正粗黑宋简体" panose="02000000000000000000" charset="-122"/>
                          <a:ea typeface="方正粗黑宋简体" panose="02000000000000000000" charset="-122"/>
                        </a:rPr>
                        <a:t>类别</a:t>
                      </a:r>
                      <a:endParaRPr lang="zh-CN" altLang="en-US" sz="2000" b="1" spc="120" smtClean="0">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en-US" sz="2000" b="1" spc="120" smtClean="0">
                          <a:latin typeface="方正粗黑宋简体" panose="02000000000000000000" charset="-122"/>
                          <a:ea typeface="方正粗黑宋简体" panose="02000000000000000000" charset="-122"/>
                        </a:rPr>
                        <a:t>意象</a:t>
                      </a:r>
                      <a:endParaRPr lang="zh-CN" altLang="en-US" sz="2000" b="1" spc="120" smtClean="0">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en-US" sz="2000" b="1" spc="120" smtClean="0">
                          <a:latin typeface="方正粗黑宋简体" panose="02000000000000000000" charset="-122"/>
                          <a:ea typeface="方正粗黑宋简体" panose="02000000000000000000" charset="-122"/>
                        </a:rPr>
                        <a:t>内蕴（暗示性）</a:t>
                      </a:r>
                      <a:endParaRPr lang="zh-CN" altLang="en-US" sz="2000" b="1" spc="120" smtClean="0">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910">
                <a:tc rowSpan="15">
                  <a:txBody>
                    <a:bodyPr vert="horz" wrap="square"/>
                    <a:lstStyle/>
                    <a:p>
                      <a:pPr algn="ctr">
                        <a:lnSpc>
                          <a:spcPct val="120000"/>
                        </a:lnSpc>
                        <a:spcBef>
                          <a:spcPct val="0"/>
                        </a:spcBef>
                        <a:spcAft>
                          <a:spcPct val="0"/>
                        </a:spcAft>
                      </a:pPr>
                      <a:r>
                        <a:rPr lang="zh-CN" altLang="en-US" sz="2800" b="1" spc="120" smtClean="0">
                          <a:latin typeface="方正粗黑宋简体" panose="02000000000000000000" charset="-122"/>
                          <a:ea typeface="方正粗黑宋简体" panose="02000000000000000000" charset="-122"/>
                          <a:cs typeface="方正粗黑宋简体" panose="02000000000000000000" charset="-122"/>
                        </a:rPr>
                        <a:t>动</a:t>
                      </a: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r>
                        <a:rPr lang="en-US" altLang="zh-CN" sz="2800" b="1" spc="120" smtClean="0">
                          <a:latin typeface="方正粗黑宋简体" panose="02000000000000000000" charset="-122"/>
                          <a:ea typeface="方正粗黑宋简体" panose="02000000000000000000" charset="-122"/>
                          <a:cs typeface="方正粗黑宋简体" panose="02000000000000000000" charset="-122"/>
                        </a:rPr>
                        <a:t>        </a:t>
                      </a:r>
                      <a:endParaRPr lang="en-US" altLang="zh-CN" sz="2800" b="1" spc="120" smtClean="0">
                        <a:latin typeface="方正粗黑宋简体" panose="02000000000000000000" charset="-122"/>
                        <a:ea typeface="方正粗黑宋简体" panose="02000000000000000000" charset="-122"/>
                        <a:cs typeface="方正粗黑宋简体" panose="02000000000000000000" charset="-122"/>
                      </a:endParaRPr>
                    </a:p>
                    <a:p>
                      <a:pPr algn="ctr">
                        <a:lnSpc>
                          <a:spcPct val="120000"/>
                        </a:lnSpc>
                        <a:spcBef>
                          <a:spcPct val="0"/>
                        </a:spcBef>
                        <a:spcAft>
                          <a:spcPct val="0"/>
                        </a:spcAft>
                      </a:pPr>
                      <a:r>
                        <a:rPr lang="zh-CN" altLang="en-US" sz="2800" b="1" spc="120" smtClean="0">
                          <a:latin typeface="方正粗黑宋简体" panose="02000000000000000000" charset="-122"/>
                          <a:ea typeface="方正粗黑宋简体" panose="02000000000000000000" charset="-122"/>
                          <a:cs typeface="方正粗黑宋简体" panose="02000000000000000000" charset="-122"/>
                        </a:rPr>
                        <a:t>物</a:t>
                      </a:r>
                      <a:endParaRPr lang="zh-CN" altLang="en-US" sz="2800" b="1" spc="120" smtClean="0">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猿猴</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哀伤 凄厉</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鸿鹄</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理想 追求</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en-US" altLang="zh-CN" sz="1800" b="1" kern="1200" spc="120" smtClean="0">
                          <a:solidFill>
                            <a:srgbClr val="FF0066"/>
                          </a:solidFill>
                          <a:latin typeface="方正粗黑宋简体" panose="02000000000000000000" charset="-122"/>
                          <a:ea typeface="方正粗黑宋简体" panose="02000000000000000000" charset="-122"/>
                          <a:cs typeface="方正粗黑宋简体" panose="02000000000000000000" charset="-122"/>
                        </a:rPr>
                        <a:t>(</a:t>
                      </a:r>
                      <a:r>
                        <a:rPr lang="zh-CN" altLang="en-US" sz="1800" b="1" kern="1200" spc="120" smtClean="0">
                          <a:solidFill>
                            <a:srgbClr val="FF0066"/>
                          </a:solidFill>
                          <a:latin typeface="方正粗黑宋简体" panose="02000000000000000000" charset="-122"/>
                          <a:ea typeface="方正粗黑宋简体" panose="02000000000000000000" charset="-122"/>
                          <a:cs typeface="方正粗黑宋简体" panose="02000000000000000000" charset="-122"/>
                        </a:rPr>
                        <a:t>瘦</a:t>
                      </a:r>
                      <a:r>
                        <a:rPr lang="en-US" altLang="zh-CN" sz="1800" b="1" kern="1200" spc="120" smtClean="0">
                          <a:solidFill>
                            <a:srgbClr val="FF0066"/>
                          </a:solidFill>
                          <a:latin typeface="方正粗黑宋简体" panose="02000000000000000000" charset="-122"/>
                          <a:ea typeface="方正粗黑宋简体" panose="02000000000000000000" charset="-122"/>
                          <a:cs typeface="方正粗黑宋简体" panose="02000000000000000000" charset="-122"/>
                        </a:rPr>
                        <a:t>)</a:t>
                      </a:r>
                      <a:r>
                        <a:rPr lang="zh-CN" altLang="en-US" sz="1800" b="1" kern="1200" spc="120" smtClean="0">
                          <a:solidFill>
                            <a:srgbClr val="FF0066"/>
                          </a:solidFill>
                          <a:latin typeface="方正粗黑宋简体" panose="02000000000000000000" charset="-122"/>
                          <a:ea typeface="方正粗黑宋简体" panose="02000000000000000000" charset="-122"/>
                          <a:cs typeface="方正粗黑宋简体" panose="02000000000000000000" charset="-122"/>
                        </a:rPr>
                        <a:t>马</a:t>
                      </a:r>
                      <a:endParaRPr lang="zh-CN" altLang="en-US" sz="1800" b="1" kern="1200" spc="120" smtClean="0">
                        <a:solidFill>
                          <a:srgbClr val="FF006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奔腾 追求 漂泊</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91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鱼</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自由 惬意</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en-US"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爱情  祝福</a:t>
                      </a:r>
                      <a:endParaRPr lang="zh-CN" altLang="en-US"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鹰</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刚劲 自由 人生的搏击 事业的成功</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狗、鸡</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生活气息 田园生活</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ctr" defTabSz="914400" rtl="0" eaLnBrk="1" latinLnBrk="0" hangingPunct="1">
                        <a:lnSpc>
                          <a:spcPct val="120000"/>
                        </a:lnSpc>
                        <a:spcBef>
                          <a:spcPct val="0"/>
                        </a:spcBef>
                        <a:spcAft>
                          <a:spcPct val="0"/>
                        </a:spcAft>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杜鹃鸟</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rPr>
                        <a:t>凄凉哀伤的象征</a:t>
                      </a:r>
                      <a:endParaRPr lang="zh-CN" altLang="zh-CN" sz="1800" b="1" spc="120" smtClean="0">
                        <a:solidFill>
                          <a:schemeClr val="accent6"/>
                        </a:solidFill>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蝉</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rPr>
                        <a:t>品行高洁</a:t>
                      </a:r>
                      <a:endParaRPr lang="zh-CN" altLang="zh-CN" sz="1800" b="1" spc="120" smtClean="0">
                        <a:solidFill>
                          <a:schemeClr val="accent6"/>
                        </a:solidFill>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91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乌鸦</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小人 俗客  庸夫 哀伤</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沙鸥</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飘零 伤感</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莼羹鲈脍</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lnSpc>
                          <a:spcPct val="120000"/>
                        </a:lnSpc>
                        <a:spcBef>
                          <a:spcPct val="0"/>
                        </a:spcBef>
                        <a:spcAft>
                          <a:spcPct val="0"/>
                        </a:spcAft>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家乡风味</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en-US"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思乡之情</a:t>
                      </a:r>
                      <a:endParaRPr lang="zh-CN" altLang="en-US"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20000"/>
                        </a:lnSpc>
                        <a:spcBef>
                          <a:spcPct val="0"/>
                        </a:spcBef>
                        <a:spcAft>
                          <a:spcPct val="0"/>
                        </a:spcAft>
                        <a:buClrTx/>
                        <a:buSzTx/>
                        <a:buFontTx/>
                        <a:buNone/>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双鲤</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lnSpc>
                          <a:spcPct val="120000"/>
                        </a:lnSpc>
                        <a:spcBef>
                          <a:spcPct val="0"/>
                        </a:spcBef>
                        <a:spcAft>
                          <a:spcPct val="0"/>
                        </a:spcAft>
                      </a:pPr>
                      <a:r>
                        <a:rPr lang="zh-CN" altLang="zh-CN" sz="1800" b="1" spc="120" smtClean="0">
                          <a:solidFill>
                            <a:schemeClr val="accent6"/>
                          </a:solidFill>
                          <a:latin typeface="方正粗黑宋简体" panose="02000000000000000000" charset="-122"/>
                          <a:ea typeface="方正粗黑宋简体" panose="02000000000000000000" charset="-122"/>
                        </a:rPr>
                        <a:t>书信</a:t>
                      </a:r>
                      <a:endParaRPr lang="zh-CN" altLang="zh-CN" sz="1800" b="1" spc="120" smtClean="0">
                        <a:solidFill>
                          <a:schemeClr val="accent6"/>
                        </a:solidFill>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ctr" defTabSz="914400" rtl="0" eaLnBrk="1" latinLnBrk="0" hangingPunct="1">
                        <a:lnSpc>
                          <a:spcPct val="120000"/>
                        </a:lnSpc>
                        <a:spcBef>
                          <a:spcPct val="0"/>
                        </a:spcBef>
                        <a:spcAft>
                          <a:spcPct val="0"/>
                        </a:spcAft>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鸿雁</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lnSpc>
                          <a:spcPct val="120000"/>
                        </a:lnSpc>
                        <a:spcBef>
                          <a:spcPct val="0"/>
                        </a:spcBef>
                        <a:spcAft>
                          <a:spcPct val="0"/>
                        </a:spcAft>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书信</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思乡怀亲之情</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羁旅伤感</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91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ctr" defTabSz="914400" rtl="0" eaLnBrk="1" latinLnBrk="0" hangingPunct="1">
                        <a:lnSpc>
                          <a:spcPct val="120000"/>
                        </a:lnSpc>
                        <a:spcBef>
                          <a:spcPct val="0"/>
                        </a:spcBef>
                        <a:spcAft>
                          <a:spcPct val="0"/>
                        </a:spcAft>
                      </a:pPr>
                      <a:r>
                        <a:rPr lang="zh-CN" altLang="zh-CN" sz="1800" b="1" kern="1200" spc="120" smtClean="0">
                          <a:solidFill>
                            <a:srgbClr val="FF0066"/>
                          </a:solidFill>
                          <a:latin typeface="方正粗黑宋简体" panose="02000000000000000000" charset="-122"/>
                          <a:ea typeface="方正粗黑宋简体" panose="02000000000000000000" charset="-122"/>
                          <a:cs typeface="+mn-cs"/>
                        </a:rPr>
                        <a:t>鹧鸪鸟</a:t>
                      </a:r>
                      <a:endParaRPr lang="zh-CN" altLang="zh-CN" sz="1800" b="1" kern="1200" spc="120" smtClean="0">
                        <a:solidFill>
                          <a:srgbClr val="FF0066"/>
                        </a:solidFill>
                        <a:latin typeface="方正粗黑宋简体" panose="02000000000000000000" charset="-122"/>
                        <a:ea typeface="方正粗黑宋简体" panose="02000000000000000000" charset="-122"/>
                        <a:cs typeface="+mn-cs"/>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lnSpc>
                          <a:spcPct val="120000"/>
                        </a:lnSpc>
                        <a:spcBef>
                          <a:spcPct val="0"/>
                        </a:spcBef>
                        <a:spcAft>
                          <a:spcPct val="0"/>
                        </a:spcAft>
                      </a:pP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行不得也哥哥</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勾起旅途艰险的联想</a:t>
                      </a:r>
                      <a:r>
                        <a:rPr lang="en-US"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   </a:t>
                      </a:r>
                      <a:r>
                        <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rPr>
                        <a:t>满腔的离愁别绪</a:t>
                      </a:r>
                      <a:endParaRPr lang="zh-CN" altLang="zh-CN" sz="1800" b="1" spc="120" smtClean="0">
                        <a:solidFill>
                          <a:schemeClr val="accent6"/>
                        </a:solidFill>
                        <a:latin typeface="方正粗黑宋简体" panose="02000000000000000000" charset="-122"/>
                        <a:ea typeface="方正粗黑宋简体" panose="02000000000000000000" charset="-122"/>
                        <a:cs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2275">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lnSpc>
                          <a:spcPct val="120000"/>
                        </a:lnSpc>
                        <a:spcBef>
                          <a:spcPct val="0"/>
                        </a:spcBef>
                        <a:spcAft>
                          <a:spcPct val="0"/>
                        </a:spcAft>
                      </a:pPr>
                      <a:r>
                        <a:rPr lang="zh-CN" altLang="zh-CN" sz="1800" b="1" spc="120" smtClean="0">
                          <a:solidFill>
                            <a:srgbClr val="FF0066"/>
                          </a:solidFill>
                          <a:latin typeface="方正粗黑宋简体" panose="02000000000000000000" charset="-122"/>
                          <a:ea typeface="方正粗黑宋简体" panose="02000000000000000000" charset="-122"/>
                        </a:rPr>
                        <a:t>鸳鸯</a:t>
                      </a:r>
                      <a:endParaRPr lang="zh-CN" altLang="zh-CN" sz="1800" b="1" spc="120" smtClean="0">
                        <a:solidFill>
                          <a:srgbClr val="FF0066"/>
                        </a:solidFill>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20000"/>
                        </a:lnSpc>
                        <a:spcBef>
                          <a:spcPct val="0"/>
                        </a:spcBef>
                        <a:spcAft>
                          <a:spcPct val="0"/>
                        </a:spcAft>
                        <a:buClrTx/>
                        <a:buSzTx/>
                        <a:buFontTx/>
                        <a:buNone/>
                      </a:pPr>
                      <a:r>
                        <a:rPr lang="zh-CN" altLang="zh-CN" sz="1800" b="1" spc="120" smtClean="0">
                          <a:solidFill>
                            <a:schemeClr val="accent6"/>
                          </a:solidFill>
                          <a:latin typeface="方正粗黑宋简体" panose="02000000000000000000" charset="-122"/>
                          <a:ea typeface="方正粗黑宋简体" panose="02000000000000000000" charset="-122"/>
                        </a:rPr>
                        <a:t>恩爱的夫妇</a:t>
                      </a:r>
                      <a:endParaRPr lang="zh-CN" altLang="zh-CN" sz="1800" b="1" spc="120" smtClean="0">
                        <a:solidFill>
                          <a:schemeClr val="accent6"/>
                        </a:solidFill>
                        <a:latin typeface="方正粗黑宋简体" panose="02000000000000000000" charset="-122"/>
                        <a:ea typeface="方正粗黑宋简体" panose="02000000000000000000" charset="-122"/>
                      </a:endParaRPr>
                    </a:p>
                  </a:txBody>
                  <a:tcPr marL="25400" marR="25400" marT="25400" marB="254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5"/>
    </p:custDataLst>
  </p:cSld>
  <p:clrMapOvr>
    <a:masterClrMapping/>
  </p:clrMapOvr>
  <p:transition spd="med"/>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0" y="0"/>
            <a:ext cx="2939415"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2" name="文本框 1"/>
          <p:cNvSpPr txBox="1"/>
          <p:nvPr>
            <p:custDataLst>
              <p:tags r:id="rId3"/>
            </p:custDataLst>
          </p:nvPr>
        </p:nvSpPr>
        <p:spPr>
          <a:xfrm>
            <a:off x="214636" y="2052336"/>
            <a:ext cx="3048013" cy="2286013"/>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altLang="en-US" sz="4400" b="1" spc="300">
                <a:solidFill>
                  <a:srgbClr val="2E75B6"/>
                </a:solidFill>
                <a:latin typeface="微软雅黑" panose="020b0503020204020204" charset="-122"/>
                <a:ea typeface="微软雅黑" panose="020b0503020204020204" charset="-122"/>
              </a:rPr>
              <a:t>传统意象</a:t>
            </a:r>
            <a:endParaRPr lang="zh-CN" altLang="en-US" sz="4400" b="1" spc="300">
              <a:solidFill>
                <a:srgbClr val="2E75B6"/>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custDataLst>
              <p:tags r:id="rId4"/>
            </p:custDataLst>
          </p:nvPr>
        </p:nvGraphicFramePr>
        <p:xfrm>
          <a:off x="3083560" y="354330"/>
          <a:ext cx="8964295" cy="2625090"/>
        </p:xfrm>
        <a:graphic>
          <a:graphicData uri="http://schemas.openxmlformats.org/drawingml/2006/table">
            <a:tbl>
              <a:tblPr firstRow="1" bandRow="1">
                <a:tableStyleId>{5C22544A-7EE6-4342-B048-85BDC9FD1C3A}</a:tableStyleId>
              </a:tblPr>
              <a:tblGrid>
                <a:gridCol w="791210"/>
                <a:gridCol w="4277995"/>
                <a:gridCol w="3895090"/>
              </a:tblGrid>
              <a:tr h="434975">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mtClean="0"/>
                        <a:t>意象</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mtClean="0"/>
                        <a:t>内蕴</a:t>
                      </a:r>
                      <a:r>
                        <a:rPr lang="zh-CN" altLang="en-US" sz="1800" smtClean="0"/>
                        <a:t>（多义性）</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t>诗句</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8935">
                <a:tc rowSpan="5">
                  <a:txBody>
                    <a:bodyPr vert="horz" wrap="square"/>
                    <a:lstStyle/>
                    <a:p>
                      <a:pPr algn="ctr"/>
                      <a:r>
                        <a:rPr lang="zh-CN" altLang="en-US" b="1" smtClean="0">
                          <a:solidFill>
                            <a:srgbClr val="FF0000"/>
                          </a:solidFill>
                        </a:rPr>
                        <a:t>燕子</a:t>
                      </a:r>
                      <a:endParaRPr lang="zh-CN" altLang="en-US" b="1">
                        <a:solidFill>
                          <a:srgbClr val="FF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宋体" panose="02010600030101010101" pitchFamily="2" charset="-122"/>
                          <a:ea typeface="宋体" panose="02010600030101010101" pitchFamily="2" charset="-122"/>
                        </a:rPr>
                        <a:t>表现春光的美好，传达惜春之情。</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t>莺莺燕燕春春，花花柳柳真真</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380">
                <a:tc vMerge="1">
                  <a:txBody>
                    <a:bodyPr vert="horz" wrap="square"/>
                    <a:lstStyle/>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宋体" panose="02010600030101010101" pitchFamily="2" charset="-122"/>
                          <a:ea typeface="宋体" panose="02010600030101010101" pitchFamily="2" charset="-122"/>
                        </a:rPr>
                        <a:t>表现爱情的美好，传达思念情人之切。</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t>思为双飞燕，衔泥巢君屋</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0405">
                <a:tc vMerge="1">
                  <a:txBody>
                    <a:bodyPr vert="horz" wrap="square"/>
                    <a:lstStyle/>
                    <a:p/>
                  </a:txBody>
                  <a:tcPr/>
                </a:tc>
                <a:tc>
                  <a:txBody>
                    <a:bodyPr vert="horz" wrap="square"/>
                    <a:lstStyle/>
                    <a:p>
                      <a:pPr marL="342900" indent="-342900" algn="l">
                        <a:spcBef>
                          <a:spcPct val="20000"/>
                        </a:spcBef>
                        <a:buFontTx/>
                        <a:buNone/>
                      </a:pPr>
                      <a:r>
                        <a:rPr lang="zh-CN" altLang="en-US" sz="1800" b="1" smtClean="0">
                          <a:solidFill>
                            <a:schemeClr val="accent6"/>
                          </a:solidFill>
                          <a:latin typeface="宋体" panose="02010600030101010101" pitchFamily="2" charset="-122"/>
                          <a:ea typeface="宋体" panose="02010600030101010101" pitchFamily="2" charset="-122"/>
                        </a:rPr>
                        <a:t>表现时事变迁，抒发昔盛今衰、人事</a:t>
                      </a:r>
                      <a:endParaRPr lang="en-US" altLang="zh-CN" sz="1800" b="1" smtClean="0">
                        <a:solidFill>
                          <a:schemeClr val="accent6"/>
                        </a:solidFill>
                        <a:latin typeface="宋体" panose="02010600030101010101" pitchFamily="2" charset="-122"/>
                        <a:ea typeface="宋体" panose="02010600030101010101" pitchFamily="2" charset="-122"/>
                      </a:endParaRPr>
                    </a:p>
                    <a:p>
                      <a:pPr marL="342900" indent="-342900" algn="l">
                        <a:spcBef>
                          <a:spcPct val="20000"/>
                        </a:spcBef>
                        <a:buFontTx/>
                        <a:buNone/>
                      </a:pPr>
                      <a:r>
                        <a:rPr lang="zh-CN" altLang="en-US" sz="1800" b="1" smtClean="0">
                          <a:solidFill>
                            <a:schemeClr val="accent6"/>
                          </a:solidFill>
                          <a:latin typeface="宋体" panose="02010600030101010101" pitchFamily="2" charset="-122"/>
                          <a:ea typeface="宋体" panose="02010600030101010101" pitchFamily="2" charset="-122"/>
                        </a:rPr>
                        <a:t>代谢、 亡国破家的感慨和悲愤。</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t>旧时王谢堂前燕，飞入寻常百姓家</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380">
                <a:tc vMerge="1">
                  <a:txBody>
                    <a:bodyPr vert="horz" wrap="square"/>
                    <a:lstStyle/>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宋体" panose="02010600030101010101" pitchFamily="2" charset="-122"/>
                          <a:ea typeface="宋体" panose="02010600030101010101" pitchFamily="2" charset="-122"/>
                        </a:rPr>
                        <a:t>代人传书，幽诉离情之苦。</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t>伤心燕足留红线，恼人鸾影闲团扇</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4015">
                <a:tc vMerge="1">
                  <a:txBody>
                    <a:bodyPr vert="horz" wrap="square"/>
                    <a:lstStyle/>
                    <a:p/>
                  </a:txBody>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宋体" panose="02010600030101010101" pitchFamily="2" charset="-122"/>
                          <a:ea typeface="宋体" panose="02010600030101010101" pitchFamily="2" charset="-122"/>
                        </a:rPr>
                        <a:t>表现羁旅情愁，状写漂泊流浪之苦。</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b="0" i="0" kern="1200" smtClean="0">
                          <a:solidFill>
                            <a:schemeClr val="dk1"/>
                          </a:solidFill>
                          <a:latin typeface="+mn-lt"/>
                          <a:ea typeface="+mn-ea"/>
                          <a:cs typeface="+mn-cs"/>
                        </a:rPr>
                        <a:t>年年如新燕，飘流瀚海，来寄修椽</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custDataLst>
              <p:tags r:id="rId5"/>
            </p:custDataLst>
          </p:nvPr>
        </p:nvGraphicFramePr>
        <p:xfrm>
          <a:off x="3083243" y="2979103"/>
          <a:ext cx="8964295" cy="3337560"/>
        </p:xfrm>
        <a:graphic>
          <a:graphicData uri="http://schemas.openxmlformats.org/drawingml/2006/table">
            <a:tbl>
              <a:tblPr firstRow="1" bandRow="1">
                <a:tableStyleId>{5C22544A-7EE6-4342-B048-85BDC9FD1C3A}</a:tableStyleId>
              </a:tblPr>
              <a:tblGrid>
                <a:gridCol w="775970"/>
                <a:gridCol w="1131570"/>
                <a:gridCol w="3147060"/>
                <a:gridCol w="3909695"/>
              </a:tblGrid>
              <a:tr h="370840">
                <a:tc>
                  <a:txBody>
                    <a:bodyPr vert="horz" wrap="square"/>
                    <a:lstStyle/>
                    <a:p>
                      <a:pPr algn="ctr"/>
                      <a:r>
                        <a:rPr lang="zh-CN" altLang="en-US" smtClean="0"/>
                        <a:t>意象</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t>类别</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mtClean="0"/>
                        <a:t>内蕴</a:t>
                      </a:r>
                      <a:r>
                        <a:rPr lang="zh-CN" altLang="en-US" sz="1800" smtClean="0"/>
                        <a:t>（多义性）</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t>例句</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rowSpan="8">
                  <a:txBody>
                    <a:bodyPr vert="horz" wrap="square"/>
                    <a:lstStyle/>
                    <a:p>
                      <a:endParaRPr lang="en-US" altLang="zh-CN" smtClean="0"/>
                    </a:p>
                    <a:p>
                      <a:endParaRPr lang="en-US" altLang="zh-CN" smtClean="0"/>
                    </a:p>
                    <a:p>
                      <a:endParaRPr lang="en-US" altLang="zh-CN" smtClean="0"/>
                    </a:p>
                    <a:p>
                      <a:endParaRPr lang="en-US" altLang="zh-CN" smtClean="0"/>
                    </a:p>
                    <a:p>
                      <a:endParaRPr lang="en-US" altLang="zh-CN" smtClean="0"/>
                    </a:p>
                    <a:p>
                      <a:r>
                        <a:rPr lang="en-US" altLang="zh-CN" baseline="0" smtClean="0"/>
                        <a:t>  </a:t>
                      </a:r>
                      <a:r>
                        <a:rPr lang="zh-CN" altLang="en-US" b="1" baseline="0" smtClean="0">
                          <a:solidFill>
                            <a:srgbClr val="FF0000"/>
                          </a:solidFill>
                        </a:rPr>
                        <a:t>柳</a:t>
                      </a:r>
                      <a:endParaRPr lang="en-US" altLang="zh-CN" b="1" smtClean="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zh-CN" sz="1800" smtClean="0">
                          <a:solidFill>
                            <a:srgbClr val="0000FF"/>
                          </a:solidFill>
                          <a:latin typeface="Arial" panose="020b0604020202020204" pitchFamily="34" charset="0"/>
                          <a:ea typeface="宋体" panose="02010600030101010101" pitchFamily="2" charset="-122"/>
                        </a:rPr>
                        <a:t>灞陵柳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z="1800" smtClean="0">
                          <a:solidFill>
                            <a:srgbClr val="FF0000"/>
                          </a:solidFill>
                          <a:latin typeface="Arial" panose="020b0604020202020204" pitchFamily="34" charset="0"/>
                          <a:ea typeface="宋体" panose="02010600030101010101" pitchFamily="2" charset="-122"/>
                        </a:rPr>
                        <a:t>挽留</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z="1800" smtClean="0">
                          <a:solidFill>
                            <a:srgbClr val="0000FF"/>
                          </a:solidFill>
                          <a:latin typeface="Arial" panose="020b0604020202020204" pitchFamily="34" charset="0"/>
                          <a:ea typeface="宋体" panose="02010600030101010101" pitchFamily="2" charset="-122"/>
                        </a:rPr>
                        <a:t>秦楼月，年年柳色，灞陵伤别</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zh-CN" smtClean="0">
                          <a:solidFill>
                            <a:srgbClr val="0000FF"/>
                          </a:solidFill>
                          <a:latin typeface="Arial" panose="020b0604020202020204" pitchFamily="34" charset="0"/>
                          <a:ea typeface="宋体" panose="02010600030101010101" pitchFamily="2" charset="-122"/>
                        </a:rPr>
                        <a:t>左公柳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FF0000"/>
                          </a:solidFill>
                          <a:latin typeface="Arial" panose="020b0604020202020204" pitchFamily="34" charset="0"/>
                          <a:ea typeface="宋体" panose="02010600030101010101" pitchFamily="2" charset="-122"/>
                        </a:rPr>
                        <a:t>春天的标志</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0000FF"/>
                          </a:solidFill>
                          <a:latin typeface="Arial" panose="020b0604020202020204" pitchFamily="34" charset="0"/>
                          <a:ea typeface="宋体" panose="02010600030101010101" pitchFamily="2" charset="-122"/>
                        </a:rPr>
                        <a:t>新栽杨柳三千里，引得春风度玉关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zh-CN" smtClean="0">
                          <a:solidFill>
                            <a:srgbClr val="0000FF"/>
                          </a:solidFill>
                          <a:latin typeface="Arial" panose="020b0604020202020204" pitchFamily="34" charset="0"/>
                          <a:ea typeface="宋体" panose="02010600030101010101" pitchFamily="2" charset="-122"/>
                        </a:rPr>
                        <a:t>宛城柳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FF0000"/>
                          </a:solidFill>
                          <a:latin typeface="Arial" panose="020b0604020202020204" pitchFamily="34" charset="0"/>
                          <a:ea typeface="宋体" panose="02010600030101010101" pitchFamily="2" charset="-122"/>
                        </a:rPr>
                        <a:t>爱情初萌的欢悦</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0000FF"/>
                          </a:solidFill>
                          <a:latin typeface="Arial" panose="020b0604020202020204" pitchFamily="34" charset="0"/>
                          <a:ea typeface="宋体" panose="02010600030101010101" pitchFamily="2" charset="-122"/>
                        </a:rPr>
                        <a:t>宛溪杨柳，依旧青青为谁好</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1800" smtClean="0">
                          <a:solidFill>
                            <a:srgbClr val="0000FF"/>
                          </a:solidFill>
                          <a:latin typeface="Arial" panose="020b0604020202020204" pitchFamily="34" charset="0"/>
                          <a:ea typeface="宋体" panose="02010600030101010101" pitchFamily="2" charset="-122"/>
                        </a:rPr>
                        <a:t>隋堤柳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smtClean="0">
                          <a:solidFill>
                            <a:srgbClr val="FF0000"/>
                          </a:solidFill>
                          <a:latin typeface="Arial" panose="020b0604020202020204" pitchFamily="34" charset="0"/>
                          <a:ea typeface="宋体" panose="02010600030101010101" pitchFamily="2" charset="-122"/>
                        </a:rPr>
                        <a:t>年华易逝、世事频更的感慨</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smtClean="0">
                          <a:solidFill>
                            <a:srgbClr val="0000FF"/>
                          </a:solidFill>
                          <a:latin typeface="Arial" panose="020b0604020202020204" pitchFamily="34" charset="0"/>
                          <a:ea typeface="宋体" panose="02010600030101010101" pitchFamily="2" charset="-122"/>
                        </a:rPr>
                        <a:t>无情最是台城柳，依旧烟笼十里堤</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1800" smtClean="0">
                          <a:solidFill>
                            <a:srgbClr val="0000FF"/>
                          </a:solidFill>
                          <a:latin typeface="Arial" panose="020b0604020202020204" pitchFamily="34" charset="0"/>
                          <a:ea typeface="宋体" panose="02010600030101010101" pitchFamily="2" charset="-122"/>
                        </a:rPr>
                        <a:t>沈园柳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smtClean="0">
                          <a:solidFill>
                            <a:srgbClr val="FF0000"/>
                          </a:solidFill>
                          <a:latin typeface="Arial" panose="020b0604020202020204" pitchFamily="34" charset="0"/>
                          <a:ea typeface="宋体" panose="02010600030101010101" pitchFamily="2" charset="-122"/>
                        </a:rPr>
                        <a:t>以柳怀人、伤情难诉</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smtClean="0">
                          <a:solidFill>
                            <a:srgbClr val="0000FF"/>
                          </a:solidFill>
                          <a:latin typeface="Arial" panose="020b0604020202020204" pitchFamily="34" charset="0"/>
                          <a:ea typeface="宋体" panose="02010600030101010101" pitchFamily="2" charset="-122"/>
                        </a:rPr>
                        <a:t>梦断香销四十年，沈园柳老不飞绵</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zh-CN" smtClean="0">
                          <a:solidFill>
                            <a:srgbClr val="0000FF"/>
                          </a:solidFill>
                          <a:latin typeface="Arial" panose="020b0604020202020204" pitchFamily="34" charset="0"/>
                          <a:ea typeface="宋体" panose="02010600030101010101" pitchFamily="2" charset="-122"/>
                        </a:rPr>
                        <a:t>章台柳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FF0000"/>
                          </a:solidFill>
                          <a:latin typeface="Arial" panose="020b0604020202020204" pitchFamily="34" charset="0"/>
                          <a:ea typeface="宋体" panose="02010600030101010101" pitchFamily="2" charset="-122"/>
                        </a:rPr>
                        <a:t>落入烟花的妓女</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zh-CN" smtClean="0">
                          <a:solidFill>
                            <a:srgbClr val="0000FF"/>
                          </a:solidFill>
                          <a:latin typeface="Arial" panose="020b0604020202020204" pitchFamily="34" charset="0"/>
                          <a:ea typeface="宋体" panose="02010600030101010101" pitchFamily="2" charset="-122"/>
                        </a:rPr>
                        <a:t>章台柳、章台柳，昔日青青今在否</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solidFill>
                            <a:srgbClr val="0000FF"/>
                          </a:solidFill>
                          <a:latin typeface="Arial" panose="020b0604020202020204" pitchFamily="34" charset="0"/>
                          <a:ea typeface="宋体" panose="02010600030101010101" pitchFamily="2" charset="-122"/>
                        </a:rPr>
                        <a:t>寒食柳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solidFill>
                            <a:srgbClr val="FF0000"/>
                          </a:solidFill>
                          <a:latin typeface="Arial" panose="020b0604020202020204" pitchFamily="34" charset="0"/>
                          <a:ea typeface="宋体" panose="02010600030101010101" pitchFamily="2" charset="-122"/>
                        </a:rPr>
                        <a:t>思亲恋乡之情</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solidFill>
                            <a:srgbClr val="0000FF"/>
                          </a:solidFill>
                          <a:latin typeface="Arial" panose="020b0604020202020204" pitchFamily="34" charset="0"/>
                          <a:ea typeface="宋体" panose="02010600030101010101" pitchFamily="2" charset="-122"/>
                        </a:rPr>
                        <a:t>折得一枝杨柳，归来插向谁家</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solidFill>
                            <a:srgbClr val="0000FF"/>
                          </a:solidFill>
                          <a:latin typeface="Arial" panose="020b0604020202020204" pitchFamily="34" charset="0"/>
                          <a:ea typeface="宋体" panose="02010600030101010101" pitchFamily="2" charset="-122"/>
                        </a:rPr>
                        <a:t>金雪柳</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solidFill>
                            <a:srgbClr val="FF0000"/>
                          </a:solidFill>
                          <a:latin typeface="Arial" panose="020b0604020202020204" pitchFamily="34" charset="0"/>
                          <a:ea typeface="宋体" panose="02010600030101010101" pitchFamily="2" charset="-122"/>
                        </a:rPr>
                        <a:t>妆扮女子，增添娇美</a:t>
                      </a:r>
                      <a:endParaRPr lang="zh-CN" altLang="en-US">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mtClean="0">
                          <a:solidFill>
                            <a:srgbClr val="0000FF"/>
                          </a:solidFill>
                          <a:latin typeface="Arial" panose="020b0604020202020204" pitchFamily="34" charset="0"/>
                          <a:ea typeface="宋体" panose="02010600030101010101" pitchFamily="2" charset="-122"/>
                        </a:rPr>
                        <a:t>清明不戴柳，红颜成皓首</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6"/>
    </p:custDataLst>
  </p:cSld>
  <p:clrMapOvr>
    <a:masterClrMapping/>
  </p:clrMapOvr>
  <p:transition spd="med"/>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userDrawn="1">
            <p:custDataLst>
              <p:tags r:id="rId2"/>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762000" y="925830"/>
            <a:ext cx="10668635" cy="7620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altLang="en-US" sz="4000" b="1" spc="300">
                <a:solidFill>
                  <a:srgbClr val="5B9BD5"/>
                </a:solidFill>
                <a:latin typeface="微软雅黑" panose="020b0503020204020204" charset="-122"/>
                <a:ea typeface="微软雅黑" panose="020b0503020204020204" charset="-122"/>
              </a:rPr>
              <a:t>传统意象</a:t>
            </a:r>
            <a:endParaRPr lang="zh-CN" altLang="en-US" sz="4000" b="1" spc="300">
              <a:solidFill>
                <a:srgbClr val="5B9BD5"/>
              </a:solidFill>
              <a:latin typeface="微软雅黑" panose="020b0503020204020204" charset="-122"/>
              <a:ea typeface="微软雅黑" panose="020b0503020204020204" charset="-122"/>
            </a:endParaRPr>
          </a:p>
        </p:txBody>
      </p:sp>
      <p:graphicFrame>
        <p:nvGraphicFramePr>
          <p:cNvPr id="6" name="表格 5"/>
          <p:cNvGraphicFramePr>
            <a:graphicFrameLocks noGrp="1"/>
          </p:cNvGraphicFramePr>
          <p:nvPr>
            <p:custDataLst>
              <p:tags r:id="rId4"/>
            </p:custDataLst>
          </p:nvPr>
        </p:nvGraphicFramePr>
        <p:xfrm>
          <a:off x="852805" y="2187922"/>
          <a:ext cx="7064375" cy="3714115"/>
        </p:xfrm>
        <a:graphic>
          <a:graphicData uri="http://schemas.openxmlformats.org/drawingml/2006/table">
            <a:tbl>
              <a:tblPr firstRow="1" bandRow="1">
                <a:tableStyleId>{5C22544A-7EE6-4342-B048-85BDC9FD1C3A}</a:tableStyleId>
              </a:tblPr>
              <a:tblGrid>
                <a:gridCol w="878840"/>
                <a:gridCol w="2185035"/>
                <a:gridCol w="4000500"/>
              </a:tblGrid>
              <a:tr h="563245">
                <a:tc>
                  <a:txBody>
                    <a:bodyPr vert="horz" wrap="square"/>
                    <a:lstStyle/>
                    <a:p>
                      <a:pPr indent="0" algn="ctr">
                        <a:lnSpc>
                          <a:spcPct val="120000"/>
                        </a:lnSpc>
                        <a:spcBef>
                          <a:spcPct val="0"/>
                        </a:spcBef>
                        <a:spcAft>
                          <a:spcPct val="0"/>
                        </a:spcAft>
                      </a:pPr>
                      <a:r>
                        <a:rPr lang="zh-CN" altLang="en-US" sz="1800" b="1" spc="130">
                          <a:solidFill>
                            <a:srgbClr val="FFFFFF"/>
                          </a:solidFill>
                          <a:latin typeface="微软雅黑" panose="020b0503020204020204" charset="-122"/>
                          <a:ea typeface="微软雅黑" panose="020b0503020204020204" charset="-122"/>
                        </a:rPr>
                        <a:t>意象</a:t>
                      </a:r>
                      <a:endParaRPr lang="zh-CN" altLang="en-US" sz="1800" b="1" spc="130">
                        <a:solidFill>
                          <a:srgbClr val="FFFFFF"/>
                        </a:solidFill>
                        <a:latin typeface="微软雅黑" panose="020b0503020204020204" charset="-122"/>
                        <a:ea typeface="微软雅黑" panose="020b0503020204020204" charset="-122"/>
                      </a:endParaRPr>
                    </a:p>
                  </a:txBody>
                  <a:tcPr marL="177800" marR="177800" marT="107950" marB="107950" anchor="ctr">
                    <a:lnL>
                      <a:noFill/>
                    </a:lnL>
                    <a:lnR>
                      <a:noFill/>
                    </a:lnR>
                    <a:lnT>
                      <a:noFill/>
                    </a:lnT>
                    <a:lnB>
                      <a:noFill/>
                    </a:lnB>
                    <a:solidFill>
                      <a:srgbClr val="595959"/>
                    </a:solidFill>
                  </a:tcPr>
                </a:tc>
                <a:tc>
                  <a:txBody>
                    <a:bodyPr vert="horz" wrap="square"/>
                    <a:lstStyle/>
                    <a:p>
                      <a:pPr marR="0" indent="0" algn="ctr" defTabSz="914400" rtl="0" eaLnBrk="1" fontAlgn="auto" latinLnBrk="0" hangingPunct="1">
                        <a:lnSpc>
                          <a:spcPct val="120000"/>
                        </a:lnSpc>
                        <a:spcBef>
                          <a:spcPct val="0"/>
                        </a:spcBef>
                        <a:spcAft>
                          <a:spcPct val="0"/>
                        </a:spcAft>
                        <a:buClrTx/>
                        <a:buSzTx/>
                        <a:buFontTx/>
                        <a:buNone/>
                      </a:pPr>
                      <a:r>
                        <a:rPr lang="zh-CN" altLang="en-US" sz="1800" b="1" spc="130">
                          <a:solidFill>
                            <a:srgbClr val="FFFFFF"/>
                          </a:solidFill>
                          <a:latin typeface="微软雅黑" panose="020b0503020204020204" charset="-122"/>
                          <a:ea typeface="微软雅黑" panose="020b0503020204020204" charset="-122"/>
                        </a:rPr>
                        <a:t>内蕴（多义性）</a:t>
                      </a:r>
                      <a:endParaRPr lang="zh-CN" altLang="en-US" sz="1800" b="1" spc="130">
                        <a:solidFill>
                          <a:srgbClr val="FFFFFF"/>
                        </a:solidFill>
                        <a:latin typeface="微软雅黑" panose="020b0503020204020204" charset="-122"/>
                        <a:ea typeface="微软雅黑" panose="020b0503020204020204" charset="-122"/>
                      </a:endParaRPr>
                    </a:p>
                  </a:txBody>
                  <a:tcPr marL="177800" marR="177800" marT="107950" marB="107950" anchor="ctr">
                    <a:lnL>
                      <a:noFill/>
                    </a:lnL>
                    <a:lnR>
                      <a:noFill/>
                    </a:lnR>
                    <a:lnT>
                      <a:noFill/>
                    </a:lnT>
                    <a:lnB>
                      <a:noFill/>
                    </a:lnB>
                    <a:solidFill>
                      <a:srgbClr val="D7B7C9"/>
                    </a:solidFill>
                  </a:tcPr>
                </a:tc>
                <a:tc>
                  <a:txBody>
                    <a:bodyPr vert="horz" wrap="square"/>
                    <a:lstStyle/>
                    <a:p>
                      <a:pPr indent="0" algn="ctr">
                        <a:lnSpc>
                          <a:spcPct val="120000"/>
                        </a:lnSpc>
                        <a:spcBef>
                          <a:spcPct val="0"/>
                        </a:spcBef>
                        <a:spcAft>
                          <a:spcPct val="0"/>
                        </a:spcAft>
                      </a:pPr>
                      <a:r>
                        <a:rPr lang="zh-CN" altLang="en-US" sz="1800" b="1" spc="130">
                          <a:solidFill>
                            <a:srgbClr val="FFFFFF"/>
                          </a:solidFill>
                          <a:latin typeface="微软雅黑" panose="020b0503020204020204" charset="-122"/>
                          <a:ea typeface="微软雅黑" panose="020b0503020204020204" charset="-122"/>
                        </a:rPr>
                        <a:t>例句</a:t>
                      </a:r>
                      <a:endParaRPr lang="zh-CN" altLang="en-US" sz="1800" b="1" spc="130">
                        <a:solidFill>
                          <a:srgbClr val="FFFFFF"/>
                        </a:solidFill>
                        <a:latin typeface="微软雅黑" panose="020b0503020204020204" charset="-122"/>
                        <a:ea typeface="微软雅黑" panose="020b0503020204020204" charset="-122"/>
                      </a:endParaRPr>
                    </a:p>
                  </a:txBody>
                  <a:tcPr marL="177800" marR="177800" marT="107950" marB="107950" anchor="ctr">
                    <a:lnL>
                      <a:noFill/>
                    </a:lnL>
                    <a:lnR>
                      <a:noFill/>
                    </a:lnR>
                    <a:lnT>
                      <a:noFill/>
                    </a:lnT>
                    <a:lnB>
                      <a:noFill/>
                    </a:lnB>
                    <a:solidFill>
                      <a:srgbClr val="D5C4B3"/>
                    </a:solidFill>
                  </a:tcPr>
                </a:tc>
              </a:tr>
              <a:tr h="525145">
                <a:tc rowSpan="6">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月</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a:noFill/>
                    </a:lnL>
                    <a:lnR w="12700">
                      <a:solidFill>
                        <a:srgbClr val="D9D9D9"/>
                      </a:solidFill>
                      <a:prstDash val="solid"/>
                    </a:lnR>
                    <a:lnT>
                      <a:noFill/>
                    </a:lnT>
                    <a:lnB w="19050">
                      <a:solidFill>
                        <a:srgbClr val="59595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象征故园、思乡</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a:noFill/>
                    </a:lnT>
                    <a:lnB w="6350">
                      <a:solidFill>
                        <a:srgbClr val="D9D9D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共看明月应垂泪，一夜乡心五处同</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a:noFill/>
                    </a:lnT>
                    <a:lnB w="6350">
                      <a:solidFill>
                        <a:srgbClr val="D9D9D9"/>
                      </a:solidFill>
                      <a:prstDash val="solid"/>
                    </a:lnB>
                    <a:solidFill>
                      <a:srgbClr val="FFFFFF"/>
                    </a:solidFill>
                  </a:tcPr>
                </a:tc>
              </a:tr>
              <a:tr h="525145">
                <a:tc vMerge="1">
                  <a:txBody>
                    <a:bodyPr vert="horz" wrap="square"/>
                    <a:lstStyle/>
                    <a:p/>
                  </a:txBody>
                  <a:tcPr>
                    <a:lnL>
                      <a:noFill/>
                    </a:lnL>
                    <a:lnR w="12700">
                      <a:solidFill>
                        <a:srgbClr val="D9D9D9"/>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象征团圆和思念</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我寄愁心与明月，随君直到夜郎西</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525145">
                <a:tc vMerge="1">
                  <a:txBody>
                    <a:bodyPr vert="horz" wrap="square"/>
                    <a:lstStyle/>
                    <a:p/>
                  </a:txBody>
                  <a:tcPr>
                    <a:lnL>
                      <a:noFill/>
                    </a:lnL>
                    <a:lnR w="12700">
                      <a:solidFill>
                        <a:srgbClr val="D9D9D9"/>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象征宇宙永恒</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人生代代无穷已，江月年年只相似</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525145">
                <a:tc vMerge="1">
                  <a:txBody>
                    <a:bodyPr vert="horz" wrap="square"/>
                    <a:lstStyle/>
                    <a:p/>
                  </a:txBody>
                  <a:tcPr>
                    <a:lnL>
                      <a:noFill/>
                    </a:lnL>
                    <a:lnR w="12700">
                      <a:solidFill>
                        <a:srgbClr val="D9D9D9"/>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象征自然美</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明月松间照，清泉石上流</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525145">
                <a:tc vMerge="1">
                  <a:txBody>
                    <a:bodyPr vert="horz" wrap="square"/>
                    <a:lstStyle/>
                    <a:p/>
                  </a:txBody>
                  <a:tcPr>
                    <a:lnL>
                      <a:noFill/>
                    </a:lnL>
                    <a:lnR w="12700">
                      <a:solidFill>
                        <a:srgbClr val="D9D9D9"/>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象征孤独与失意</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w="6350">
                      <a:solidFill>
                        <a:srgbClr val="D9D9D9"/>
                      </a:solidFill>
                      <a:prstDash val="solid"/>
                    </a:lnT>
                    <a:lnB w="6350">
                      <a:solidFill>
                        <a:srgbClr val="D9D9D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举杯邀明月，对影成三人</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w="6350">
                      <a:solidFill>
                        <a:srgbClr val="D9D9D9"/>
                      </a:solidFill>
                      <a:prstDash val="solid"/>
                    </a:lnT>
                    <a:lnB w="6350">
                      <a:solidFill>
                        <a:srgbClr val="D9D9D9"/>
                      </a:solidFill>
                      <a:prstDash val="solid"/>
                    </a:lnB>
                    <a:solidFill>
                      <a:srgbClr val="FFFFFF"/>
                    </a:solidFill>
                  </a:tcPr>
                </a:tc>
              </a:tr>
              <a:tr h="525145">
                <a:tc vMerge="1">
                  <a:txBody>
                    <a:bodyPr vert="horz" wrap="square"/>
                    <a:lstStyle/>
                    <a:p/>
                  </a:txBody>
                  <a:tcPr>
                    <a:lnL>
                      <a:noFill/>
                    </a:lnL>
                    <a:lnR w="12700">
                      <a:solidFill>
                        <a:srgbClr val="D9D9D9"/>
                      </a:solidFill>
                      <a:prstDash val="solid"/>
                    </a:lnR>
                    <a:lnT w="12700" cap="flat" cmpd="sng" algn="ctr">
                      <a:solidFill>
                        <a:schemeClr val="tx1"/>
                      </a:solidFill>
                      <a:prstDash val="solid"/>
                      <a:round/>
                      <a:headEnd type="none" w="med" len="med"/>
                      <a:tailEnd type="none" w="med" len="med"/>
                    </a:lnT>
                    <a:lnB w="19050">
                      <a:solidFill>
                        <a:srgbClr val="595959"/>
                      </a:solidFill>
                      <a:prstDash val="solid"/>
                    </a:lnB>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象征女性及女性美</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12700">
                      <a:solidFill>
                        <a:srgbClr val="D9D9D9"/>
                      </a:solidFill>
                      <a:prstDash val="solid"/>
                    </a:lnL>
                    <a:lnR w="6350">
                      <a:solidFill>
                        <a:srgbClr val="D9D9D9"/>
                      </a:solidFill>
                      <a:prstDash val="solid"/>
                    </a:lnR>
                    <a:lnT w="6350">
                      <a:solidFill>
                        <a:srgbClr val="D9D9D9"/>
                      </a:solidFill>
                      <a:prstDash val="solid"/>
                    </a:lnT>
                    <a:lnB w="19050">
                      <a:solidFill>
                        <a:srgbClr val="595959"/>
                      </a:solidFill>
                      <a:prstDash val="solid"/>
                    </a:lnB>
                    <a:solidFill>
                      <a:srgbClr val="FFFFFF"/>
                    </a:solidFill>
                  </a:tcPr>
                </a:tc>
                <a:tc>
                  <a:txBody>
                    <a:bodyPr vert="horz" wrap="square"/>
                    <a:lstStyle/>
                    <a:p>
                      <a:pPr indent="0" algn="ctr">
                        <a:lnSpc>
                          <a:spcPct val="120000"/>
                        </a:lnSpc>
                        <a:spcBef>
                          <a:spcPct val="0"/>
                        </a:spcBef>
                        <a:spcAft>
                          <a:spcPct val="0"/>
                        </a:spcAft>
                      </a:pPr>
                      <a:r>
                        <a:rPr lang="zh-CN" altLang="en-US" sz="1600" b="0" spc="120">
                          <a:solidFill>
                            <a:srgbClr val="404040"/>
                          </a:solidFill>
                          <a:latin typeface="微软雅黑" panose="020b0503020204020204" charset="-122"/>
                          <a:ea typeface="微软雅黑" panose="020b0503020204020204" charset="-122"/>
                        </a:rPr>
                        <a:t>青女素娥俱耐冷，月中霜里斗婵娟。</a:t>
                      </a:r>
                      <a:endParaRPr lang="zh-CN" altLang="en-US" sz="1600" b="0" spc="120">
                        <a:solidFill>
                          <a:srgbClr val="404040"/>
                        </a:solidFill>
                        <a:latin typeface="微软雅黑" panose="020b0503020204020204" charset="-122"/>
                        <a:ea typeface="微软雅黑" panose="020b0503020204020204" charset="-122"/>
                      </a:endParaRPr>
                    </a:p>
                  </a:txBody>
                  <a:tcPr marL="177800" marR="177800" marT="107950" marB="107950" anchor="ctr">
                    <a:lnL w="6350">
                      <a:solidFill>
                        <a:srgbClr val="D9D9D9"/>
                      </a:solidFill>
                      <a:prstDash val="solid"/>
                    </a:lnL>
                    <a:lnR>
                      <a:noFill/>
                    </a:lnR>
                    <a:lnT w="6350">
                      <a:solidFill>
                        <a:srgbClr val="D9D9D9"/>
                      </a:solidFill>
                      <a:prstDash val="solid"/>
                    </a:lnT>
                    <a:lnB w="19050">
                      <a:solidFill>
                        <a:srgbClr val="595959"/>
                      </a:solidFill>
                      <a:prstDash val="solid"/>
                    </a:lnB>
                    <a:solidFill>
                      <a:srgbClr val="FFFFFF"/>
                    </a:solidFill>
                  </a:tcPr>
                </a:tc>
              </a:tr>
            </a:tbl>
          </a:graphicData>
        </a:graphic>
      </p:graphicFrame>
      <p:sp>
        <p:nvSpPr>
          <p:cNvPr id="11" name="Title 6"/>
          <p:cNvSpPr txBox="1"/>
          <p:nvPr>
            <p:custDataLst>
              <p:tags r:id="rId5"/>
            </p:custDataLst>
          </p:nvPr>
        </p:nvSpPr>
        <p:spPr>
          <a:xfrm>
            <a:off x="8229666" y="2133617"/>
            <a:ext cx="3200400" cy="381002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u="none" strike="noStrike" spc="200" baseline="0">
                <a:solidFill>
                  <a:srgbClr val="FF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rPr>
              <a:t>月亮的别称</a:t>
            </a:r>
            <a:endParaRPr lang="zh-CN" altLang="en-US" sz="2400" b="1" u="none" strike="noStrike" spc="200" baseline="0">
              <a:solidFill>
                <a:srgbClr val="FF0000"/>
              </a:solidFill>
              <a:effectLst>
                <a:outerShdw blurRad="38100" dist="25400" dir="5400000" algn="ctr" rotWithShape="0">
                  <a:srgbClr val="6E747A">
                    <a:alpha val="43000"/>
                  </a:srgbClr>
                </a:outerShdw>
              </a:effectLst>
              <a:uLnTx/>
              <a:uFillTx/>
              <a:latin typeface="微软雅黑" panose="020b0503020204020204" charset="-122"/>
              <a:ea typeface="微软雅黑" panose="020b0503020204020204" charset="-122"/>
              <a:cs typeface="微软雅黑" panose="020b0503020204020204" charset="-122"/>
            </a:endParaRPr>
          </a:p>
          <a:p>
            <a:pPr marL="285750" marR="0" lvl="1" indent="0" algn="l" defTabSz="914400" rtl="0" eaLnBrk="1" fontAlgn="base" latinLnBrk="0" hangingPunct="1">
              <a:lnSpc>
                <a:spcPct val="130000"/>
              </a:lnSpc>
              <a:spcBef>
                <a:spcPct val="0"/>
              </a:spcBef>
              <a:spcAft>
                <a:spcPts val="800"/>
              </a:spcAft>
              <a:buSzTx/>
              <a:buFont typeface="Arial" panose="020b0604020202020204" pitchFamily="34" charset="0"/>
              <a:buNone/>
            </a:pPr>
            <a:r>
              <a:rPr lang="zh-CN" altLang="en-US" sz="2000" b="1" u="none" strike="noStrike" spc="200" baseline="0">
                <a:ln w="3175">
                  <a:noFill/>
                  <a:prstDash val="dash"/>
                </a:ln>
                <a:solidFill>
                  <a:srgbClr val="7030A0"/>
                </a:solidFill>
                <a:uLnTx/>
                <a:uFillTx/>
                <a:latin typeface="微软雅黑" panose="020b0503020204020204" charset="-122"/>
                <a:ea typeface="微软雅黑" panose="020b0503020204020204" charset="-122"/>
                <a:cs typeface="微软雅黑" panose="020b0503020204020204" charset="-122"/>
              </a:rPr>
              <a:t>桂宫、蟾宫、蟾蜍、玉盘、玉轮、玉环、玉镜、天镜、明镜、银钩、玉钩、玉弓、嫦娥、婵娟、玉兔。</a:t>
            </a:r>
            <a:endParaRPr lang="zh-CN" altLang="en-US" sz="2000" b="1" u="none" strike="noStrike" spc="200" baseline="0">
              <a:ln w="3175">
                <a:noFill/>
                <a:prstDash val="dash"/>
              </a:ln>
              <a:solidFill>
                <a:srgbClr val="7030A0"/>
              </a:solidFill>
              <a:uLnTx/>
              <a:uFillTx/>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custDataLst>
              <p:tags r:id="rId3"/>
            </p:custDataLst>
          </p:nvPr>
        </p:nvSpPr>
        <p:spPr>
          <a:xfrm>
            <a:off x="1231900" y="-20320"/>
            <a:ext cx="1435100" cy="91948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文本框 9"/>
          <p:cNvSpPr txBox="1"/>
          <p:nvPr>
            <p:custDataLst>
              <p:tags r:id="rId4"/>
            </p:custDataLst>
          </p:nvPr>
        </p:nvSpPr>
        <p:spPr>
          <a:xfrm>
            <a:off x="4060825" y="529272"/>
            <a:ext cx="7418705" cy="4318635"/>
          </a:xfrm>
          <a:prstGeom prst="rect">
            <a:avLst/>
          </a:prstGeom>
          <a:noFill/>
        </p:spPr>
        <p:txBody>
          <a:bodyPr vert="horz" lIns="91440" tIns="45720" rIns="91440" bIns="45720" rtlCol="0" anchor="ctr">
            <a:normAutofit lnSpcReduction="20000"/>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ctr" fontAlgn="ctr">
              <a:lnSpc>
                <a:spcPct val="130000"/>
              </a:lnSpc>
              <a:spcBef>
                <a:spcPts val="1000"/>
              </a:spcBef>
              <a:spcAft>
                <a:spcPct val="0"/>
              </a:spcAft>
              <a:buSzTx/>
              <a:buFont typeface="Wingdings" panose="05000000000000000000" charset="0"/>
              <a:buNone/>
            </a:pPr>
            <a:r>
              <a:rPr lang="zh-CN" altLang="en-US" sz="2400" b="1">
                <a:solidFill>
                  <a:srgbClr val="7030A0"/>
                </a:solidFill>
                <a:latin typeface="方正粗黑宋简体" panose="02000000000000000000" charset="-122"/>
                <a:ea typeface="方正粗黑宋简体" panose="02000000000000000000" charset="-122"/>
              </a:rPr>
              <a:t>山居秋暝</a:t>
            </a:r>
            <a:endParaRPr lang="zh-CN" altLang="en-US" sz="2400" b="1">
              <a:solidFill>
                <a:srgbClr val="7030A0"/>
              </a:solidFill>
              <a:latin typeface="方正粗黑宋简体" panose="02000000000000000000" charset="-122"/>
              <a:ea typeface="方正粗黑宋简体" panose="02000000000000000000" charset="-122"/>
            </a:endParaRPr>
          </a:p>
          <a:p>
            <a:pPr marL="0" lvl="0" indent="0" algn="ctr" fontAlgn="ctr">
              <a:lnSpc>
                <a:spcPct val="130000"/>
              </a:lnSpc>
              <a:spcBef>
                <a:spcPts val="1000"/>
              </a:spcBef>
              <a:spcAft>
                <a:spcPct val="0"/>
              </a:spcAft>
              <a:buSzTx/>
              <a:buFont typeface="Wingdings" panose="05000000000000000000" charset="0"/>
              <a:buNone/>
            </a:pPr>
            <a:r>
              <a:rPr lang="zh-CN" altLang="en-US" sz="2400" b="1">
                <a:solidFill>
                  <a:srgbClr val="7030A0"/>
                </a:solidFill>
                <a:latin typeface="方正粗黑宋简体" panose="02000000000000000000" charset="-122"/>
                <a:ea typeface="方正粗黑宋简体" panose="02000000000000000000" charset="-122"/>
              </a:rPr>
              <a:t>王维</a:t>
            </a:r>
            <a:endParaRPr lang="zh-CN" altLang="en-US" sz="2400" b="1">
              <a:solidFill>
                <a:srgbClr val="7030A0"/>
              </a:solidFill>
              <a:latin typeface="方正粗黑宋简体" panose="02000000000000000000" charset="-122"/>
              <a:ea typeface="方正粗黑宋简体" panose="02000000000000000000" charset="-122"/>
            </a:endParaRPr>
          </a:p>
          <a:p>
            <a:pPr marL="285750" lvl="0" indent="-285750" algn="ctr" fontAlgn="ctr">
              <a:lnSpc>
                <a:spcPct val="130000"/>
              </a:lnSpc>
              <a:spcBef>
                <a:spcPts val="1000"/>
              </a:spcBef>
              <a:spcAft>
                <a:spcPct val="0"/>
              </a:spcAft>
              <a:buSzTx/>
              <a:buFont typeface="Wingdings" panose="05000000000000000000" charset="0"/>
              <a:buChar char="Ø"/>
            </a:pPr>
            <a:r>
              <a:rPr lang="zh-CN" altLang="en-US" sz="2400" b="1">
                <a:solidFill>
                  <a:srgbClr val="7030A0"/>
                </a:solidFill>
                <a:latin typeface="方正粗黑宋简体" panose="02000000000000000000" charset="-122"/>
                <a:ea typeface="方正粗黑宋简体" panose="02000000000000000000" charset="-122"/>
              </a:rPr>
              <a:t>空山新雨后，天气晚来秋。</a:t>
            </a:r>
            <a:endParaRPr lang="zh-CN" altLang="en-US" sz="2400" b="1">
              <a:solidFill>
                <a:srgbClr val="7030A0"/>
              </a:solidFill>
              <a:latin typeface="方正粗黑宋简体" panose="02000000000000000000" charset="-122"/>
              <a:ea typeface="方正粗黑宋简体" panose="02000000000000000000" charset="-122"/>
            </a:endParaRPr>
          </a:p>
          <a:p>
            <a:pPr marL="285750" lvl="0" indent="-285750" algn="ctr" fontAlgn="ctr">
              <a:lnSpc>
                <a:spcPct val="130000"/>
              </a:lnSpc>
              <a:spcBef>
                <a:spcPts val="1000"/>
              </a:spcBef>
              <a:spcAft>
                <a:spcPct val="0"/>
              </a:spcAft>
              <a:buSzTx/>
              <a:buFont typeface="Wingdings" panose="05000000000000000000" charset="0"/>
              <a:buChar char="Ø"/>
            </a:pPr>
            <a:r>
              <a:rPr lang="zh-CN" altLang="en-US" sz="2400" b="1">
                <a:solidFill>
                  <a:srgbClr val="7030A0"/>
                </a:solidFill>
                <a:latin typeface="方正粗黑宋简体" panose="02000000000000000000" charset="-122"/>
                <a:ea typeface="方正粗黑宋简体" panose="02000000000000000000" charset="-122"/>
              </a:rPr>
              <a:t>明月松间照，清泉石上流。</a:t>
            </a:r>
            <a:endParaRPr lang="zh-CN" altLang="en-US" sz="2400" b="1">
              <a:solidFill>
                <a:srgbClr val="7030A0"/>
              </a:solidFill>
              <a:latin typeface="方正粗黑宋简体" panose="02000000000000000000" charset="-122"/>
              <a:ea typeface="方正粗黑宋简体" panose="02000000000000000000" charset="-122"/>
            </a:endParaRPr>
          </a:p>
          <a:p>
            <a:pPr marL="285750" lvl="0" indent="-285750" algn="ctr" fontAlgn="ctr">
              <a:lnSpc>
                <a:spcPct val="130000"/>
              </a:lnSpc>
              <a:spcBef>
                <a:spcPts val="1000"/>
              </a:spcBef>
              <a:spcAft>
                <a:spcPct val="0"/>
              </a:spcAft>
              <a:buSzTx/>
              <a:buFont typeface="Wingdings" panose="05000000000000000000" charset="0"/>
              <a:buChar char="Ø"/>
            </a:pPr>
            <a:r>
              <a:rPr lang="zh-CN" altLang="en-US" sz="2400" b="1">
                <a:solidFill>
                  <a:srgbClr val="7030A0"/>
                </a:solidFill>
                <a:latin typeface="方正粗黑宋简体" panose="02000000000000000000" charset="-122"/>
                <a:ea typeface="方正粗黑宋简体" panose="02000000000000000000" charset="-122"/>
              </a:rPr>
              <a:t>竹喧归浣女，莲动下渔舟。</a:t>
            </a:r>
            <a:endParaRPr lang="zh-CN" altLang="en-US" sz="2400" b="1">
              <a:solidFill>
                <a:srgbClr val="7030A0"/>
              </a:solidFill>
              <a:latin typeface="方正粗黑宋简体" panose="02000000000000000000" charset="-122"/>
              <a:ea typeface="方正粗黑宋简体" panose="02000000000000000000" charset="-122"/>
            </a:endParaRPr>
          </a:p>
          <a:p>
            <a:pPr marL="285750" lvl="0" indent="-285750" algn="ctr" fontAlgn="ctr">
              <a:lnSpc>
                <a:spcPct val="130000"/>
              </a:lnSpc>
              <a:spcBef>
                <a:spcPts val="1000"/>
              </a:spcBef>
              <a:spcAft>
                <a:spcPct val="0"/>
              </a:spcAft>
              <a:buSzTx/>
              <a:buFont typeface="Wingdings" panose="05000000000000000000" charset="0"/>
              <a:buChar char="Ø"/>
            </a:pPr>
            <a:r>
              <a:rPr lang="zh-CN" altLang="en-US" sz="2400" b="1">
                <a:solidFill>
                  <a:srgbClr val="7030A0"/>
                </a:solidFill>
                <a:latin typeface="方正粗黑宋简体" panose="02000000000000000000" charset="-122"/>
                <a:ea typeface="方正粗黑宋简体" panose="02000000000000000000" charset="-122"/>
              </a:rPr>
              <a:t>随意春芳歇，王孙自可留。</a:t>
            </a:r>
            <a:endParaRPr lang="zh-CN" altLang="en-US" sz="2400" b="1">
              <a:solidFill>
                <a:srgbClr val="7030A0"/>
              </a:solidFill>
              <a:latin typeface="方正粗黑宋简体" panose="02000000000000000000" charset="-122"/>
              <a:ea typeface="方正粗黑宋简体" panose="02000000000000000000" charset="-122"/>
            </a:endParaRPr>
          </a:p>
          <a:p>
            <a:pPr marL="285750" lvl="0" indent="-285750" algn="l" fontAlgn="ctr">
              <a:lnSpc>
                <a:spcPct val="130000"/>
              </a:lnSpc>
              <a:spcBef>
                <a:spcPts val="1000"/>
              </a:spcBef>
              <a:spcAft>
                <a:spcPct val="0"/>
              </a:spcAft>
              <a:buSzTx/>
              <a:buFont typeface="Wingdings" panose="05000000000000000000" charset="0"/>
              <a:buChar char="Ø"/>
            </a:pPr>
            <a:r>
              <a:rPr lang="zh-CN" altLang="en-US" sz="1600">
                <a:solidFill>
                  <a:schemeClr val="tx1">
                    <a:lumMod val="75000"/>
                    <a:lumOff val="25000"/>
                  </a:schemeClr>
                </a:solidFill>
                <a:latin typeface="Arial" panose="020b0604020202020204" pitchFamily="34" charset="0"/>
                <a:ea typeface="微软雅黑" panose="020b0503020204020204" charset="-122"/>
              </a:rPr>
              <a:t>注释：</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a:p>
            <a:pPr marL="749300" lvl="1" indent="-304800" algn="l" fontAlgn="ctr">
              <a:lnSpc>
                <a:spcPct val="130000"/>
              </a:lnSpc>
              <a:spcBef>
                <a:spcPct val="0"/>
              </a:spcBef>
              <a:spcAft>
                <a:spcPct val="0"/>
              </a:spcAft>
              <a:buSzTx/>
              <a:buFont typeface="Wingdings" panose="05000000000000000000" charset="0"/>
              <a:buChar char="Ø"/>
            </a:pPr>
            <a:r>
              <a:rPr lang="en-US" altLang="zh-CN" sz="1600">
                <a:solidFill>
                  <a:schemeClr val="tx1">
                    <a:lumMod val="75000"/>
                    <a:lumOff val="25000"/>
                  </a:schemeClr>
                </a:solidFill>
                <a:latin typeface="Arial" panose="020b0604020202020204" pitchFamily="34" charset="0"/>
                <a:ea typeface="微软雅黑" panose="020b0503020204020204" charset="-122"/>
              </a:rPr>
              <a:t>暝：夜，晚。此指傍晚。    随意：任凭。</a:t>
            </a:r>
            <a:endParaRPr lang="en-US" altLang="zh-CN" sz="1600">
              <a:solidFill>
                <a:schemeClr val="tx1">
                  <a:lumMod val="75000"/>
                  <a:lumOff val="25000"/>
                </a:schemeClr>
              </a:solidFill>
              <a:latin typeface="Arial" panose="020b0604020202020204" pitchFamily="34" charset="0"/>
              <a:ea typeface="微软雅黑" panose="020b0503020204020204" charset="-122"/>
            </a:endParaRPr>
          </a:p>
          <a:p>
            <a:pPr marL="793750" lvl="2" indent="-285750" algn="l" fontAlgn="ctr">
              <a:lnSpc>
                <a:spcPct val="130000"/>
              </a:lnSpc>
              <a:spcBef>
                <a:spcPct val="0"/>
              </a:spcBef>
              <a:spcAft>
                <a:spcPct val="0"/>
              </a:spcAft>
              <a:buSzTx/>
              <a:buFont typeface="Wingdings" panose="05000000000000000000" charset="0"/>
              <a:buChar char="Ø"/>
            </a:pPr>
            <a:endParaRPr lang="zh-CN" altLang="en-US" sz="1600">
              <a:solidFill>
                <a:schemeClr val="tx1">
                  <a:lumMod val="75000"/>
                  <a:lumOff val="25000"/>
                </a:schemeClr>
              </a:solidFill>
              <a:latin typeface="Arial" panose="020b0604020202020204" pitchFamily="34" charset="0"/>
              <a:ea typeface="微软雅黑" panose="020b0503020204020204" charset="-122"/>
            </a:endParaRPr>
          </a:p>
        </p:txBody>
      </p:sp>
      <p:sp>
        <p:nvSpPr>
          <p:cNvPr id="7" name="标题 1"/>
          <p:cNvSpPr>
            <a:spLocks noGrp="1"/>
          </p:cNvSpPr>
          <p:nvPr>
            <p:custDataLst>
              <p:tags r:id="rId5"/>
            </p:custDataLst>
          </p:nvPr>
        </p:nvSpPr>
        <p:spPr>
          <a:xfrm>
            <a:off x="782955" y="1230630"/>
            <a:ext cx="2454910" cy="3616325"/>
          </a:xfrm>
          <a:prstGeom prst="rect">
            <a:avLst/>
          </a:prstGeom>
        </p:spPr>
        <p:txBody>
          <a:bodyPr vert="horz" lIns="91440" tIns="45720" rIns="91440" bIns="4572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000" spc="300">
                <a:solidFill>
                  <a:srgbClr val="7030A0"/>
                </a:solidFill>
                <a:latin typeface="Arial" panose="020b0604020202020204" pitchFamily="34" charset="0"/>
                <a:ea typeface="微软雅黑" panose="020b0503020204020204" charset="-122"/>
                <a:sym typeface="+mn-ea"/>
              </a:rPr>
              <a:t>诗歌的意境</a:t>
            </a:r>
            <a:endParaRPr lang="zh-CN" altLang="en-US" sz="2000" spc="300">
              <a:solidFill>
                <a:srgbClr val="7030A0"/>
              </a:solidFill>
              <a:latin typeface="Arial" panose="020b0604020202020204" pitchFamily="34" charset="0"/>
              <a:ea typeface="微软雅黑" panose="020b0503020204020204" charset="-122"/>
              <a:sym typeface="+mn-ea"/>
            </a:endParaRPr>
          </a:p>
          <a:p>
            <a:pPr marL="0" lvl="0" indent="-285750" algn="l" fontAlgn="ctr">
              <a:lnSpc>
                <a:spcPct val="130000"/>
              </a:lnSpc>
              <a:spcBef>
                <a:spcPts val="1000"/>
              </a:spcBef>
              <a:spcAft>
                <a:spcPct val="0"/>
              </a:spcAft>
              <a:buSzTx/>
              <a:buFont typeface="Wingdings" panose="05000000000000000000" charset="0"/>
              <a:buNone/>
            </a:pPr>
            <a:r>
              <a:rPr lang="zh-CN" altLang="en-US" sz="2000" spc="300">
                <a:solidFill>
                  <a:srgbClr val="FF0000"/>
                </a:solidFill>
                <a:latin typeface="Arial" panose="020b0604020202020204" pitchFamily="34" charset="0"/>
                <a:ea typeface="微软雅黑" panose="020b0503020204020204" charset="-122"/>
              </a:rPr>
              <a:t>是诗人的主观思想感情与诗中所描绘的自然场景和生活场面有机融合而形成的一种耐人寻味的艺术境界。</a:t>
            </a:r>
            <a:endParaRPr lang="zh-CN" altLang="en-US" sz="2000" spc="300">
              <a:solidFill>
                <a:srgbClr val="FF0000"/>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231900" y="4946015"/>
            <a:ext cx="1475740" cy="191389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矩形 5"/>
          <p:cNvSpPr/>
          <p:nvPr>
            <p:custDataLst>
              <p:tags r:id="rId7"/>
            </p:custDataLst>
          </p:nvPr>
        </p:nvSpPr>
        <p:spPr>
          <a:xfrm>
            <a:off x="1191260" y="1038860"/>
            <a:ext cx="1475740" cy="19177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文本框 1"/>
          <p:cNvSpPr txBox="1"/>
          <p:nvPr/>
        </p:nvSpPr>
        <p:spPr>
          <a:xfrm>
            <a:off x="4899025" y="5762625"/>
            <a:ext cx="6784340" cy="891540"/>
          </a:xfrm>
          <a:prstGeom prst="rect">
            <a:avLst/>
          </a:prstGeom>
          <a:noFill/>
        </p:spPr>
        <p:txBody>
          <a:bodyPr wrap="none" rtlCol="0">
            <a:spAutoFit/>
          </a:bodyPr>
          <a:lstStyle/>
          <a:p>
            <a:pPr marL="730250" lvl="2" indent="-222250" algn="l" fontAlgn="ctr">
              <a:lnSpc>
                <a:spcPct val="130000"/>
              </a:lnSpc>
              <a:spcBef>
                <a:spcPct val="0"/>
              </a:spcBef>
              <a:spcAft>
                <a:spcPct val="0"/>
              </a:spcAft>
              <a:buSzTx/>
              <a:buFont typeface="Arial" panose="020b0604020202020204" pitchFamily="34" charset="0"/>
              <a:buChar char="●"/>
            </a:pPr>
            <a:r>
              <a:rPr lang="zh-CN" altLang="en-US" sz="2000" b="1">
                <a:solidFill>
                  <a:schemeClr val="tx1">
                    <a:lumMod val="75000"/>
                    <a:lumOff val="25000"/>
                  </a:schemeClr>
                </a:solidFill>
                <a:latin typeface="楷体" panose="02010609060101010101" pitchFamily="49" charset="-122"/>
                <a:ea typeface="楷体" panose="02010609060101010101" pitchFamily="49" charset="-122"/>
                <a:sym typeface="+mn-ea"/>
              </a:rPr>
              <a:t>初秋傍晚，山雨初霁，万物清新。</a:t>
            </a:r>
            <a:endParaRPr lang="zh-CN" altLang="en-US" sz="2000" b="1">
              <a:solidFill>
                <a:schemeClr val="tx1">
                  <a:lumMod val="75000"/>
                  <a:lumOff val="25000"/>
                </a:schemeClr>
              </a:solidFill>
              <a:latin typeface="楷体" pitchFamily="49" charset="-122"/>
              <a:ea typeface="楷体" pitchFamily="49" charset="-122"/>
              <a:sym typeface="+mn-ea"/>
            </a:endParaRPr>
          </a:p>
          <a:p>
            <a:pPr marL="730250" lvl="2" indent="-222250" algn="l" fontAlgn="ctr">
              <a:lnSpc>
                <a:spcPct val="130000"/>
              </a:lnSpc>
              <a:spcBef>
                <a:spcPct val="0"/>
              </a:spcBef>
              <a:spcAft>
                <a:spcPct val="0"/>
              </a:spcAft>
              <a:buSzTx/>
              <a:buFont typeface="Arial" panose="020b0604020202020204" pitchFamily="34" charset="0"/>
              <a:buChar char="●"/>
            </a:pPr>
            <a:r>
              <a:rPr lang="zh-CN" altLang="en-US" sz="2000" b="1">
                <a:solidFill>
                  <a:schemeClr val="tx1">
                    <a:lumMod val="75000"/>
                    <a:lumOff val="25000"/>
                  </a:schemeClr>
                </a:solidFill>
                <a:latin typeface="楷体" panose="02010609060101010101" pitchFamily="49" charset="-122"/>
                <a:ea typeface="楷体" panose="02010609060101010101" pitchFamily="49" charset="-122"/>
                <a:sym typeface="+mn-ea"/>
              </a:rPr>
              <a:t>自然幽清而明净，百姓和睦而勤劳。犹如世外桃源。</a:t>
            </a:r>
            <a:endParaRPr lang="zh-CN" altLang="en-US" sz="2000" b="1">
              <a:solidFill>
                <a:schemeClr val="tx1">
                  <a:lumMod val="75000"/>
                  <a:lumOff val="25000"/>
                </a:schemeClr>
              </a:solidFill>
              <a:latin typeface="楷体" panose="02010609060101010101" pitchFamily="49" charset="-122"/>
              <a:ea typeface="楷体" panose="02010609060101010101" pitchFamily="49" charset="-122"/>
              <a:sym typeface="+mn-ea"/>
            </a:endParaRPr>
          </a:p>
        </p:txBody>
      </p:sp>
      <p:grpSp>
        <p:nvGrpSpPr>
          <p:cNvPr id="35843" name="Group 4"/>
          <p:cNvGrpSpPr/>
          <p:nvPr/>
        </p:nvGrpSpPr>
        <p:grpSpPr>
          <a:xfrm>
            <a:off x="5531485" y="4692650"/>
            <a:ext cx="2947988" cy="676275"/>
            <a:chExt cx="1857" cy="426"/>
          </a:xfrm>
        </p:grpSpPr>
        <p:sp>
          <p:nvSpPr>
            <p:cNvPr id="35846" name="Text Box 5"/>
            <p:cNvSpPr txBox="1"/>
            <p:nvPr/>
          </p:nvSpPr>
          <p:spPr>
            <a:xfrm>
              <a:off x="0" y="0"/>
              <a:ext cx="1141" cy="426"/>
            </a:xfrm>
            <a:prstGeom prst="rect">
              <a:avLst/>
            </a:prstGeom>
            <a:gradFill rotWithShape="1">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gradFill>
            <a:ln w="9525">
              <a:noFill/>
            </a:ln>
          </p:spPr>
          <p:txBody>
            <a:bodyPr/>
            <a:lstStyle/>
            <a:p>
              <a:pPr algn="l">
                <a:buFontTx/>
              </a:pPr>
              <a:r>
                <a:rPr lang="zh-CN" altLang="en-US" sz="3200">
                  <a:latin typeface="Times New Roman" panose="02020603050405020304" pitchFamily="18" charset="0"/>
                  <a:ea typeface="宋体" panose="02010600030101010101" pitchFamily="2" charset="-122"/>
                </a:rPr>
                <a:t>自然形象</a:t>
              </a:r>
              <a:endParaRPr lang="zh-CN" altLang="en-US" sz="3200">
                <a:latin typeface="Times New Roman" panose="02020603050405020304" pitchFamily="18" charset="0"/>
                <a:ea typeface="宋体" panose="02010600030101010101" pitchFamily="2" charset="-122"/>
              </a:endParaRPr>
            </a:p>
          </p:txBody>
        </p:sp>
        <p:sp>
          <p:nvSpPr>
            <p:cNvPr id="35847" name="Text Box 6"/>
            <p:cNvSpPr txBox="1"/>
            <p:nvPr/>
          </p:nvSpPr>
          <p:spPr>
            <a:xfrm>
              <a:off x="1452" y="97"/>
              <a:ext cx="405" cy="232"/>
            </a:xfrm>
            <a:prstGeom prst="rect">
              <a:avLst/>
            </a:prstGeom>
            <a:gradFill rotWithShape="0">
              <a:gsLst>
                <a:gs pos="0">
                  <a:srgbClr val="FF66FF"/>
                </a:gs>
                <a:gs pos="100000">
                  <a:schemeClr val="bg1"/>
                </a:gs>
              </a:gsLst>
              <a:lin ang="5400000" scaled="1"/>
            </a:gradFill>
            <a:ln w="9525">
              <a:noFill/>
            </a:ln>
          </p:spPr>
          <p:txBody>
            <a:bodyPr wrap="none">
              <a:spAutoFit/>
            </a:bodyPr>
            <a:lstStyle/>
            <a:p>
              <a:pPr algn="l">
                <a:buFontTx/>
              </a:pPr>
              <a:r>
                <a:rPr lang="zh-CN" altLang="en-US" b="1">
                  <a:latin typeface="Arial" panose="020b0604020202020204" pitchFamily="34" charset="0"/>
                  <a:ea typeface="宋体" panose="02010600030101010101" pitchFamily="2" charset="-122"/>
                </a:rPr>
                <a:t>意境</a:t>
              </a:r>
              <a:endParaRPr lang="en-US" altLang="zh-CN" b="1">
                <a:latin typeface="Arial" panose="020b0604020202020204" pitchFamily="34" charset="0"/>
                <a:ea typeface="宋体" panose="02010600030101010101" pitchFamily="2" charset="-122"/>
              </a:endParaRPr>
            </a:p>
          </p:txBody>
        </p:sp>
        <p:sp>
          <p:nvSpPr>
            <p:cNvPr id="35848" name="AutoShape 7"/>
            <p:cNvSpPr/>
            <p:nvPr/>
          </p:nvSpPr>
          <p:spPr>
            <a:xfrm>
              <a:off x="1134" y="90"/>
              <a:ext cx="318" cy="227"/>
            </a:xfrm>
            <a:prstGeom prst="rightArrow">
              <a:avLst>
                <a:gd name="adj1" fmla="val 50000"/>
                <a:gd name="adj2" fmla="val 35022"/>
              </a:avLst>
            </a:prstGeom>
            <a:solidFill>
              <a:schemeClr val="accent1"/>
            </a:solidFill>
            <a:ln w="9525" cap="flat" cmpd="sng">
              <a:solidFill>
                <a:schemeClr val="tx1"/>
              </a:solidFill>
              <a:prstDash val="solid"/>
              <a:miter/>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grpSp>
    </p:spTree>
    <p:custDataLst>
      <p:tags r:id="rId8"/>
    </p:custDataLst>
  </p:cSld>
  <p:clrMapOvr>
    <a:masterClrMapping/>
  </p:clrMapOvr>
  <p:transition spd="med"/>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24"/>
          <p:cNvSpPr/>
          <p:nvPr/>
        </p:nvSpPr>
        <p:spPr>
          <a:xfrm>
            <a:off x="1981200" y="1600200"/>
            <a:ext cx="1981200" cy="609600"/>
          </a:xfrm>
          <a:prstGeom prst="rect">
            <a:avLst/>
          </a:prstGeom>
          <a:solidFill>
            <a:srgbClr val="9900FF"/>
          </a:solidFill>
          <a:ln w="9525">
            <a:noFill/>
          </a:ln>
        </p:spPr>
        <p:txBody>
          <a:bodyPr/>
          <a:lstStyle/>
          <a:p>
            <a:pPr marL="342900" indent="-342900" algn="l">
              <a:spcBef>
                <a:spcPct val="20000"/>
              </a:spcBef>
              <a:buFontTx/>
            </a:pPr>
            <a:r>
              <a:rPr lang="zh-CN" altLang="en-US" sz="3200">
                <a:solidFill>
                  <a:schemeClr val="bg1"/>
                </a:solidFill>
                <a:latin typeface="Times New Roman" panose="02020603050405020304" pitchFamily="18" charset="0"/>
                <a:ea typeface="宋体" panose="02010600030101010101" pitchFamily="2" charset="-122"/>
              </a:rPr>
              <a:t>一般意象</a:t>
            </a:r>
            <a:endParaRPr lang="zh-CN" altLang="en-US" sz="3200">
              <a:solidFill>
                <a:schemeClr val="bg1"/>
              </a:solidFill>
              <a:latin typeface="Times New Roman" panose="02020603050405020304" pitchFamily="18" charset="0"/>
              <a:ea typeface="宋体" panose="02010600030101010101" pitchFamily="2" charset="-122"/>
            </a:endParaRPr>
          </a:p>
        </p:txBody>
      </p:sp>
      <p:sp>
        <p:nvSpPr>
          <p:cNvPr id="36867" name="Text Box 25" descr="蓝色砂纸"/>
          <p:cNvSpPr txBox="1"/>
          <p:nvPr/>
        </p:nvSpPr>
        <p:spPr>
          <a:xfrm>
            <a:off x="915670" y="3423920"/>
            <a:ext cx="4243705" cy="2306955"/>
          </a:xfrm>
          <a:prstGeom prst="rect">
            <a:avLst/>
          </a:prstGeom>
          <a:blipFill rotWithShape="0">
            <a:blip r:embed="rId2"/>
            <a:stretch>
              <a:fillRect/>
            </a:stretch>
          </a:blipFill>
          <a:ln w="9525">
            <a:noFill/>
          </a:ln>
        </p:spPr>
        <p:txBody>
          <a:bodyPr wrap="square">
            <a:spAutoFit/>
          </a:bodyPr>
          <a:lstStyle/>
          <a:p>
            <a:pPr algn="l">
              <a:buFontTx/>
            </a:pPr>
            <a:r>
              <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独怜幽草涧边生，</a:t>
            </a:r>
            <a:endPar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lgn="l">
              <a:buFontTx/>
            </a:pPr>
            <a:r>
              <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上有黄鹂深树鸣。</a:t>
            </a:r>
            <a:endPar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lgn="l">
              <a:buFontTx/>
            </a:pPr>
            <a:r>
              <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春潮带雨晚来急，</a:t>
            </a:r>
            <a:endPar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a:p>
            <a:pPr algn="l">
              <a:buFontTx/>
            </a:pPr>
            <a:r>
              <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野渡无人舟自横。 </a:t>
            </a:r>
            <a:endParaRPr lang="zh-CN" altLang="en-US" sz="36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endParaRPr>
          </a:p>
        </p:txBody>
      </p:sp>
      <p:sp>
        <p:nvSpPr>
          <p:cNvPr id="36868" name="Text Box 26" descr="粉色砂纸"/>
          <p:cNvSpPr txBox="1"/>
          <p:nvPr/>
        </p:nvSpPr>
        <p:spPr>
          <a:xfrm>
            <a:off x="5410200" y="4876800"/>
            <a:ext cx="3810000" cy="368300"/>
          </a:xfrm>
          <a:prstGeom prst="rect">
            <a:avLst/>
          </a:prstGeom>
          <a:blipFill rotWithShape="0">
            <a:blip r:embed="rId3"/>
            <a:stretch>
              <a:fillRect/>
            </a:stretch>
          </a:blipFill>
          <a:ln w="9525">
            <a:noFill/>
          </a:ln>
        </p:spPr>
        <p:txBody>
          <a:bodyPr>
            <a:spAutoFit/>
          </a:bodyPr>
          <a:lstStyle/>
          <a:p>
            <a:pPr algn="l">
              <a:buFontTx/>
            </a:pPr>
            <a:r>
              <a:rPr lang="zh-CN" altLang="en-US">
                <a:latin typeface="Times New Roman" panose="02020603050405020304" pitchFamily="18" charset="0"/>
                <a:ea typeface="宋体" panose="02010600030101010101" pitchFamily="2" charset="-122"/>
              </a:rPr>
              <a:t>感情： 自甘寂寞的</a:t>
            </a:r>
            <a:r>
              <a:rPr lang="zh-CN" altLang="en-US">
                <a:solidFill>
                  <a:srgbClr val="FF0000"/>
                </a:solidFill>
                <a:latin typeface="Times New Roman" panose="02020603050405020304" pitchFamily="18" charset="0"/>
                <a:ea typeface="宋体" panose="02010600030101010101" pitchFamily="2" charset="-122"/>
              </a:rPr>
              <a:t>恬淡</a:t>
            </a:r>
            <a:r>
              <a:rPr lang="zh-CN" altLang="en-US">
                <a:latin typeface="Times New Roman" panose="02020603050405020304" pitchFamily="18" charset="0"/>
                <a:ea typeface="宋体" panose="02010600030101010101" pitchFamily="2" charset="-122"/>
              </a:rPr>
              <a:t>胸襟</a:t>
            </a:r>
            <a:endParaRPr lang="zh-CN" altLang="en-US">
              <a:latin typeface="Times New Roman" panose="02020603050405020304" pitchFamily="18" charset="0"/>
              <a:ea typeface="宋体" panose="02010600030101010101" pitchFamily="2" charset="-122"/>
            </a:endParaRPr>
          </a:p>
        </p:txBody>
      </p:sp>
      <p:sp>
        <p:nvSpPr>
          <p:cNvPr id="36869" name="Text Box 27" descr="花束"/>
          <p:cNvSpPr txBox="1"/>
          <p:nvPr/>
        </p:nvSpPr>
        <p:spPr>
          <a:xfrm>
            <a:off x="1768793" y="2678430"/>
            <a:ext cx="2774315" cy="521970"/>
          </a:xfrm>
          <a:prstGeom prst="rect">
            <a:avLst/>
          </a:prstGeom>
          <a:blipFill rotWithShape="0">
            <a:blip r:embed="rId4"/>
            <a:stretch>
              <a:fillRect/>
            </a:stretch>
          </a:blipFill>
          <a:ln w="9525">
            <a:noFill/>
          </a:ln>
        </p:spPr>
        <p:txBody>
          <a:bodyPr wrap="none">
            <a:spAutoFit/>
          </a:bodyPr>
          <a:lstStyle/>
          <a:p>
            <a:pPr algn="l">
              <a:buFontTx/>
            </a:pPr>
            <a:r>
              <a:rPr lang="zh-CN" altLang="en-US" sz="2800" b="1">
                <a:solidFill>
                  <a:srgbClr val="FF0000"/>
                </a:solidFill>
                <a:latin typeface="Times New Roman" panose="02020603050405020304" pitchFamily="18" charset="0"/>
                <a:ea typeface="宋体" panose="02010600030101010101" pitchFamily="2" charset="-122"/>
              </a:rPr>
              <a:t>滁州西涧 韦应物</a:t>
            </a:r>
            <a:endParaRPr lang="zh-CN" altLang="en-US" sz="2800" b="1">
              <a:solidFill>
                <a:srgbClr val="FF0000"/>
              </a:solidFill>
              <a:latin typeface="Times New Roman" panose="02020603050405020304" pitchFamily="18" charset="0"/>
              <a:ea typeface="宋体" panose="02010600030101010101" pitchFamily="2" charset="-122"/>
            </a:endParaRPr>
          </a:p>
        </p:txBody>
      </p:sp>
      <p:sp>
        <p:nvSpPr>
          <p:cNvPr id="36870" name="Text Box 28" descr="粉色砂纸"/>
          <p:cNvSpPr txBox="1"/>
          <p:nvPr/>
        </p:nvSpPr>
        <p:spPr>
          <a:xfrm>
            <a:off x="5410200" y="1752600"/>
            <a:ext cx="3886200" cy="645160"/>
          </a:xfrm>
          <a:prstGeom prst="rect">
            <a:avLst/>
          </a:prstGeom>
          <a:blipFill rotWithShape="0">
            <a:blip r:embed="rId3"/>
            <a:stretch>
              <a:fillRect/>
            </a:stretch>
          </a:blipFill>
          <a:ln w="9525">
            <a:noFill/>
          </a:ln>
        </p:spPr>
        <p:txBody>
          <a:bodyPr>
            <a:spAutoFit/>
          </a:bodyPr>
          <a:lstStyle/>
          <a:p>
            <a:pPr algn="l">
              <a:buFontTx/>
            </a:pPr>
            <a:r>
              <a:rPr lang="zh-CN" altLang="en-US">
                <a:latin typeface="Times New Roman" panose="02020603050405020304" pitchFamily="18" charset="0"/>
                <a:ea typeface="宋体" panose="02010600030101010101" pitchFamily="2" charset="-122"/>
              </a:rPr>
              <a:t>意象：幽草 涧 黄鹂    深树  春潮  雨  野渡 舟</a:t>
            </a:r>
            <a:endParaRPr lang="zh-CN" altLang="en-US">
              <a:latin typeface="Times New Roman" panose="02020603050405020304" pitchFamily="18" charset="0"/>
              <a:ea typeface="宋体" panose="02010600030101010101" pitchFamily="2" charset="-122"/>
            </a:endParaRPr>
          </a:p>
        </p:txBody>
      </p:sp>
      <p:sp>
        <p:nvSpPr>
          <p:cNvPr id="36871" name="Text Box 29" descr="粉色砂纸"/>
          <p:cNvSpPr txBox="1"/>
          <p:nvPr/>
        </p:nvSpPr>
        <p:spPr>
          <a:xfrm>
            <a:off x="5410200" y="3048000"/>
            <a:ext cx="3810000" cy="922020"/>
          </a:xfrm>
          <a:prstGeom prst="rect">
            <a:avLst/>
          </a:prstGeom>
          <a:blipFill rotWithShape="0">
            <a:blip r:embed="rId3"/>
            <a:stretch>
              <a:fillRect/>
            </a:stretch>
          </a:blipFill>
          <a:ln w="9525">
            <a:noFill/>
          </a:ln>
        </p:spPr>
        <p:txBody>
          <a:bodyPr>
            <a:spAutoFit/>
          </a:bodyPr>
          <a:lstStyle/>
          <a:p>
            <a:pPr algn="l">
              <a:buFontTx/>
            </a:pPr>
            <a:r>
              <a:rPr lang="zh-CN" altLang="en-US">
                <a:latin typeface="Times New Roman" panose="02020603050405020304" pitchFamily="18" charset="0"/>
                <a:ea typeface="宋体" panose="02010600030101010101" pitchFamily="2" charset="-122"/>
              </a:rPr>
              <a:t>意境： 诗人通过这些</a:t>
            </a:r>
            <a:endParaRPr lang="zh-CN" altLang="en-US">
              <a:latin typeface="Times New Roman" panose="02020603050405020304" pitchFamily="18" charset="0"/>
              <a:ea typeface="宋体" panose="02010600030101010101" pitchFamily="2" charset="-122"/>
            </a:endParaRPr>
          </a:p>
          <a:p>
            <a:pPr algn="l">
              <a:buFontTx/>
            </a:pPr>
            <a:r>
              <a:rPr lang="zh-CN" altLang="en-US">
                <a:latin typeface="Times New Roman" panose="02020603050405020304" pitchFamily="18" charset="0"/>
                <a:ea typeface="宋体" panose="02010600030101010101" pitchFamily="2" charset="-122"/>
              </a:rPr>
              <a:t>意象，创设出一种</a:t>
            </a:r>
            <a:r>
              <a:rPr lang="zh-CN" altLang="en-US">
                <a:solidFill>
                  <a:srgbClr val="FF0000"/>
                </a:solidFill>
                <a:latin typeface="Times New Roman" panose="02020603050405020304" pitchFamily="18" charset="0"/>
                <a:ea typeface="宋体" panose="02010600030101010101" pitchFamily="2" charset="-122"/>
              </a:rPr>
              <a:t>孤</a:t>
            </a:r>
            <a:endParaRPr lang="zh-CN" altLang="en-US">
              <a:solidFill>
                <a:srgbClr val="FF0000"/>
              </a:solidFill>
              <a:latin typeface="Times New Roman" panose="02020603050405020304" pitchFamily="18" charset="0"/>
              <a:ea typeface="宋体" panose="02010600030101010101" pitchFamily="2" charset="-122"/>
            </a:endParaRPr>
          </a:p>
          <a:p>
            <a:pPr algn="l">
              <a:buFontTx/>
            </a:pPr>
            <a:r>
              <a:rPr lang="zh-CN" altLang="en-US">
                <a:solidFill>
                  <a:srgbClr val="FF0000"/>
                </a:solidFill>
                <a:latin typeface="Times New Roman" panose="02020603050405020304" pitchFamily="18" charset="0"/>
                <a:ea typeface="宋体" panose="02010600030101010101" pitchFamily="2" charset="-122"/>
              </a:rPr>
              <a:t>寂、闲适</a:t>
            </a:r>
            <a:r>
              <a:rPr lang="zh-CN" altLang="en-US">
                <a:latin typeface="Times New Roman" panose="02020603050405020304" pitchFamily="18" charset="0"/>
                <a:ea typeface="宋体" panose="02010600030101010101" pitchFamily="2" charset="-122"/>
              </a:rPr>
              <a:t>的意境 </a:t>
            </a:r>
            <a:endParaRPr lang="zh-CN" altLang="en-US">
              <a:latin typeface="Times New Roman" panose="02020603050405020304" pitchFamily="18" charset="0"/>
              <a:ea typeface="宋体" panose="02010600030101010101" pitchFamily="2" charset="-122"/>
            </a:endParaRPr>
          </a:p>
        </p:txBody>
      </p:sp>
      <p:sp>
        <p:nvSpPr>
          <p:cNvPr id="36872" name="AutoShape 30"/>
          <p:cNvSpPr/>
          <p:nvPr/>
        </p:nvSpPr>
        <p:spPr>
          <a:xfrm>
            <a:off x="5181600" y="2514600"/>
            <a:ext cx="152400" cy="2667000"/>
          </a:xfrm>
          <a:prstGeom prst="leftBrace">
            <a:avLst>
              <a:gd name="adj1" fmla="val 145833"/>
              <a:gd name="adj2" fmla="val 50000"/>
            </a:avLst>
          </a:prstGeom>
          <a:noFill/>
          <a:ln w="44450" cap="flat" cmpd="sng">
            <a:solidFill>
              <a:srgbClr val="FF66FF"/>
            </a:solidFill>
            <a:prstDash val="solid"/>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sp>
        <p:nvSpPr>
          <p:cNvPr id="36873" name="AutoShape 31"/>
          <p:cNvSpPr/>
          <p:nvPr/>
        </p:nvSpPr>
        <p:spPr>
          <a:xfrm>
            <a:off x="9448800" y="1828800"/>
            <a:ext cx="304800" cy="1371600"/>
          </a:xfrm>
          <a:prstGeom prst="curvedLeftArrow">
            <a:avLst>
              <a:gd name="adj1" fmla="val 90000"/>
              <a:gd name="adj2" fmla="val 180000"/>
              <a:gd name="adj3" fmla="val 48958"/>
            </a:avLst>
          </a:prstGeom>
          <a:solidFill>
            <a:srgbClr val="99CCFF"/>
          </a:solidFill>
          <a:ln w="41275" cap="flat" cmpd="sng">
            <a:solidFill>
              <a:srgbClr val="FF66FF"/>
            </a:solidFill>
            <a:prstDash val="solid"/>
            <a:miter/>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sp>
        <p:nvSpPr>
          <p:cNvPr id="36874" name="AutoShape 32"/>
          <p:cNvSpPr/>
          <p:nvPr/>
        </p:nvSpPr>
        <p:spPr>
          <a:xfrm>
            <a:off x="9448800" y="3962400"/>
            <a:ext cx="304800" cy="1371600"/>
          </a:xfrm>
          <a:prstGeom prst="curvedLeftArrow">
            <a:avLst>
              <a:gd name="adj1" fmla="val 90000"/>
              <a:gd name="adj2" fmla="val 180000"/>
              <a:gd name="adj3" fmla="val 48958"/>
            </a:avLst>
          </a:prstGeom>
          <a:solidFill>
            <a:srgbClr val="99CCFF"/>
          </a:solidFill>
          <a:ln w="41275" cap="flat" cmpd="sng">
            <a:solidFill>
              <a:srgbClr val="FF66FF"/>
            </a:solidFill>
            <a:prstDash val="solid"/>
            <a:miter/>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sp>
        <p:nvSpPr>
          <p:cNvPr id="23563" name="Rectangle 33"/>
          <p:cNvSpPr>
            <a:spLocks noChangeArrowheads="1"/>
          </p:cNvSpPr>
          <p:nvPr/>
        </p:nvSpPr>
        <p:spPr bwMode="auto">
          <a:xfrm>
            <a:off x="1981200" y="274638"/>
            <a:ext cx="82296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1"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诗歌形象的鉴赏分析</a:t>
            </a:r>
            <a:endParaRPr kumimoji="0" lang="zh-CN" altLang="en-US" sz="4400" b="1" i="1"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spd="med"/>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userDrawn="1">
            <p:custDataLst>
              <p:tags r:id="rId2"/>
            </p:custDataLst>
          </p:nvPr>
        </p:nvSpPr>
        <p:spPr>
          <a:xfrm>
            <a:off x="0" y="0"/>
            <a:ext cx="4102873"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grpSp>
        <p:nvGrpSpPr>
          <p:cNvPr id="10" name="组合 9"/>
          <p:cNvGrpSpPr/>
          <p:nvPr>
            <p:custDataLst>
              <p:tags r:id="rId3"/>
            </p:custDataLst>
          </p:nvPr>
        </p:nvGrpSpPr>
        <p:grpSpPr>
          <a:xfrm>
            <a:off x="484434" y="633894"/>
            <a:ext cx="907181" cy="314492"/>
            <a:chOff x="572509" y="277950"/>
            <a:chExt cx="907181" cy="314492"/>
          </a:xfrm>
        </p:grpSpPr>
        <p:sp>
          <p:nvSpPr>
            <p:cNvPr id="11" name="矩形: 圆角 4"/>
            <p:cNvSpPr/>
            <p:nvPr>
              <p:custDataLst>
                <p:tags r:id="rId4"/>
              </p:custDataLst>
            </p:nvPr>
          </p:nvSpPr>
          <p:spPr>
            <a:xfrm>
              <a:off x="572509" y="277950"/>
              <a:ext cx="907181" cy="313266"/>
            </a:xfrm>
            <a:prstGeom prst="roundRect">
              <a:avLst>
                <a:gd name="adj" fmla="val 50000"/>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 name="文本框 33"/>
            <p:cNvSpPr txBox="1"/>
            <p:nvPr>
              <p:custDataLst>
                <p:tags r:id="rId5"/>
              </p:custDataLst>
            </p:nvPr>
          </p:nvSpPr>
          <p:spPr>
            <a:xfrm>
              <a:off x="619578" y="284665"/>
              <a:ext cx="860112" cy="307777"/>
            </a:xfrm>
            <a:prstGeom prst="rect">
              <a:avLst/>
            </a:prstGeom>
            <a:noFill/>
          </p:spPr>
          <p:txBody>
            <a:bodyPr wrap="square" lIns="9000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altLang="zh-CN" sz="1400" b="1" i="0" spc="100" baseline="0" noProof="0">
                <a:ln>
                  <a:noFill/>
                </a:ln>
                <a:solidFill>
                  <a:srgbClr val="FFFFFF">
                    <a:alpha val="80000"/>
                  </a:srgbClr>
                </a:solidFill>
                <a:effectLst/>
                <a:uLnTx/>
                <a:uFillTx/>
                <a:latin typeface="微软雅黑" panose="020b0503020204020204" charset="-122"/>
                <a:ea typeface="微软雅黑" panose="020b0503020204020204" charset="-122"/>
                <a:cs typeface="Arial" panose="020b0604020202020204" pitchFamily="34" charset="0"/>
              </a:endParaRPr>
            </a:p>
          </p:txBody>
        </p:sp>
      </p:grpSp>
      <p:pic>
        <p:nvPicPr>
          <p:cNvPr id="13" name="图形 3"/>
          <p:cNvPicPr>
            <a:picLocks noChangeAspect="1"/>
          </p:cNvPicPr>
          <p:nvPr>
            <p:custDataLst>
              <p:tags r:id="rId7"/>
            </p:custDataLst>
          </p:nvPr>
        </p:nvPicPr>
        <p:blipFill>
          <a:blip r:embed="rId6"/>
          <a:stretch>
            <a:fillRect/>
          </a:stretch>
        </p:blipFill>
        <p:spPr>
          <a:xfrm rot="10800000">
            <a:off x="10558851" y="762587"/>
            <a:ext cx="869950" cy="746935"/>
          </a:xfrm>
          <a:prstGeom prst="rect">
            <a:avLst/>
          </a:prstGeom>
        </p:spPr>
      </p:pic>
      <p:sp>
        <p:nvSpPr>
          <p:cNvPr id="3" name="文本框 2"/>
          <p:cNvSpPr txBox="1"/>
          <p:nvPr>
            <p:custDataLst>
              <p:tags r:id="rId8"/>
            </p:custDataLst>
          </p:nvPr>
        </p:nvSpPr>
        <p:spPr>
          <a:xfrm>
            <a:off x="457202" y="1524012"/>
            <a:ext cx="3200425" cy="7620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000" b="1" spc="300">
                <a:solidFill>
                  <a:srgbClr val="2E75B6"/>
                </a:solidFill>
                <a:latin typeface="微软雅黑" panose="020b0503020204020204" charset="-122"/>
                <a:ea typeface="微软雅黑" panose="020b0503020204020204" charset="-122"/>
              </a:rPr>
              <a:t>意境</a:t>
            </a:r>
            <a:endParaRPr lang="zh-CN" altLang="en-US" sz="4000" b="1" spc="300">
              <a:solidFill>
                <a:srgbClr val="2E75B6"/>
              </a:solidFill>
              <a:latin typeface="微软雅黑" panose="020b0503020204020204" charset="-122"/>
              <a:ea typeface="微软雅黑" panose="020b0503020204020204" charset="-122"/>
            </a:endParaRPr>
          </a:p>
        </p:txBody>
      </p:sp>
      <p:sp>
        <p:nvSpPr>
          <p:cNvPr id="2" name="Title 6"/>
          <p:cNvSpPr txBox="1"/>
          <p:nvPr>
            <p:custDataLst>
              <p:tags r:id="rId9"/>
            </p:custDataLst>
          </p:nvPr>
        </p:nvSpPr>
        <p:spPr>
          <a:xfrm>
            <a:off x="902337" y="3716678"/>
            <a:ext cx="3200400" cy="2286013"/>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6600" u="none" strike="noStrike" spc="200" baseline="0">
                <a:ln w="3175">
                  <a:noFill/>
                  <a:prstDash val="dash"/>
                </a:ln>
                <a:gradFill>
                  <a:gsLst>
                    <a:gs pos="0">
                      <a:srgbClr val="7B32B2"/>
                    </a:gs>
                    <a:gs pos="100000">
                      <a:srgbClr val="401A5D"/>
                    </a:gs>
                  </a:gsLst>
                  <a:lin scaled="0"/>
                </a:gradFill>
                <a:uLnTx/>
                <a:uFillTx/>
                <a:latin typeface="明康欧楷" panose="02010609000101010101" charset="-122"/>
                <a:ea typeface="明康欧楷" panose="02010609000101010101" charset="-122"/>
                <a:cs typeface="微软雅黑" panose="020b0503020204020204" charset="-122"/>
              </a:rPr>
              <a:t>空静净</a:t>
            </a:r>
            <a:endParaRPr lang="zh-CN" altLang="en-US" sz="6600" u="none" strike="noStrike" spc="200" baseline="0">
              <a:ln w="3175">
                <a:noFill/>
                <a:prstDash val="dash"/>
              </a:ln>
              <a:gradFill>
                <a:gsLst>
                  <a:gs pos="0">
                    <a:srgbClr val="7B32B2"/>
                  </a:gs>
                  <a:gs pos="100000">
                    <a:srgbClr val="401A5D"/>
                  </a:gs>
                </a:gsLst>
                <a:lin scaled="0"/>
              </a:gradFill>
              <a:uLnTx/>
              <a:uFillTx/>
              <a:latin typeface="明康欧楷" panose="02010609000101010101" charset="-122"/>
              <a:ea typeface="明康欧楷" panose="02010609000101010101" charset="-122"/>
              <a:cs typeface="微软雅黑" panose="020b0503020204020204" charset="-122"/>
            </a:endParaRPr>
          </a:p>
        </p:txBody>
      </p:sp>
      <p:sp>
        <p:nvSpPr>
          <p:cNvPr id="5" name="Title 6"/>
          <p:cNvSpPr txBox="1"/>
          <p:nvPr>
            <p:custDataLst>
              <p:tags r:id="rId10"/>
            </p:custDataLst>
          </p:nvPr>
        </p:nvSpPr>
        <p:spPr>
          <a:xfrm>
            <a:off x="4102100" y="864235"/>
            <a:ext cx="7632700" cy="56673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空间：远近，上下（高低），点面。</a:t>
            </a:r>
            <a:endParaRPr lang="zh-CN" altLang="en-US" sz="2400" b="1" spc="200">
              <a:ln w="3175">
                <a:noFill/>
                <a:prstDash val="dash"/>
              </a:ln>
              <a:solidFill>
                <a:srgbClr val="404040"/>
              </a:solidFill>
              <a:latin typeface="楷体" pitchFamily="49" charset="-122"/>
              <a:ea typeface="楷体"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绘形绘色绘声绘味：视觉、听觉、触觉、嗅觉。</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动静结合</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虚实结合</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画境：明月松间照，清泉石上流</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人境：开筵面场圃，把酒话桑麻。</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仙境：青冥浩荡不见底，日月照耀金银台。</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342900" lvl="0" indent="-342900" algn="l" fontAlgn="ctr">
              <a:lnSpc>
                <a:spcPct val="130000"/>
              </a:lnSpc>
              <a:spcBef>
                <a:spcPts val="100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禅境：曲径通幽处，禅房花木深。</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628650" lvl="1" indent="-342900" algn="l" fontAlgn="ctr">
              <a:lnSpc>
                <a:spcPct val="130000"/>
              </a:lnSpc>
              <a:spcBef>
                <a:spcPct val="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rPr>
              <a:t>山光悦鸟性，潭影空人心。              </a:t>
            </a:r>
            <a:endPar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endParaRPr>
          </a:p>
          <a:p>
            <a:pPr marL="850900" lvl="2" indent="-342900" algn="l" fontAlgn="ctr">
              <a:lnSpc>
                <a:spcPct val="130000"/>
              </a:lnSpc>
              <a:spcBef>
                <a:spcPct val="0"/>
              </a:spcBef>
              <a:spcAft>
                <a:spcPct val="0"/>
              </a:spcAft>
              <a:buSzTx/>
              <a:buFont typeface="Wingdings" panose="05000000000000000000" charset="0"/>
              <a:buChar char="p"/>
            </a:pPr>
            <a:r>
              <a:rPr lang="zh-CN" altLang="en-US" sz="2400" b="1" spc="200">
                <a:ln w="3175">
                  <a:noFill/>
                  <a:prstDash val="dash"/>
                </a:ln>
                <a:solidFill>
                  <a:srgbClr val="404040"/>
                </a:solidFill>
                <a:latin typeface="楷体" panose="02010609060101010101" pitchFamily="49" charset="-122"/>
                <a:ea typeface="楷体" panose="02010609060101010101" pitchFamily="49" charset="-122"/>
                <a:cs typeface="楷体" panose="02010609060101010101" pitchFamily="49" charset="-122"/>
                <a:sym typeface="Arial" panose="020b0604020202020204" pitchFamily="34" charset="0"/>
              </a:rPr>
              <a:t>山花落尽山长在,山水空流山自闲。</a:t>
            </a:r>
            <a:endParaRPr lang="zh-CN" altLang="en-US" sz="2400" b="1" spc="200">
              <a:ln w="3175">
                <a:noFill/>
                <a:prstDash val="dash"/>
              </a:ln>
              <a:solidFill>
                <a:srgbClr val="404040"/>
              </a:solidFill>
              <a:latin typeface="楷体" pitchFamily="49" charset="-122"/>
              <a:ea typeface="楷体" pitchFamily="49" charset="-122"/>
              <a:cs typeface="楷体" panose="02010609060101010101" pitchFamily="49" charset="-122"/>
              <a:sym typeface="Arial" panose="020b0604020202020204" pitchFamily="34" charset="0"/>
            </a:endParaRPr>
          </a:p>
        </p:txBody>
      </p:sp>
    </p:spTree>
    <p:custDataLst>
      <p:tags r:id="rId11"/>
    </p:custDataLst>
  </p:cSld>
  <p:clrMapOvr>
    <a:masterClrMapping/>
  </p:clrMapOvr>
  <p:transition spd="med"/>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p:nvPr/>
        </p:nvSpPr>
        <p:spPr>
          <a:xfrm>
            <a:off x="438785" y="689791"/>
            <a:ext cx="12168851" cy="5109476"/>
          </a:xfrm>
          <a:prstGeom prst="rect">
            <a:avLst/>
          </a:prstGeom>
        </p:spPr>
        <p:txBody>
          <a:bodyPr vert="horz" wrap="square" lIns="0" tIns="182245" rIns="0" bIns="0" rtlCol="0">
            <a:spAutoFit/>
          </a:bodyPr>
          <a:lstStyle/>
          <a:p>
            <a:pPr marL="34925" algn="ctr">
              <a:lnSpc>
                <a:spcPct val="100000"/>
              </a:lnSpc>
              <a:spcBef>
                <a:spcPts val="1335"/>
              </a:spcBef>
            </a:pPr>
            <a:r>
              <a:rPr sz="2800" b="1" spc="-5" smtClean="0">
                <a:latin typeface="微软雅黑" panose="020b0503020204020204" charset="-122"/>
                <a:cs typeface="微软雅黑" panose="020b0503020204020204" charset="-122"/>
              </a:rPr>
              <a:t>残春旅舍</a:t>
            </a:r>
            <a:endParaRPr sz="2800">
              <a:latin typeface="微软雅黑" panose="020b0503020204020204" charset="-122"/>
              <a:cs typeface="微软雅黑" panose="020b0503020204020204" charset="-122"/>
            </a:endParaRPr>
          </a:p>
          <a:p>
            <a:pPr marL="109855" algn="ctr">
              <a:lnSpc>
                <a:spcPct val="100000"/>
              </a:lnSpc>
              <a:spcBef>
                <a:spcPts val="1275"/>
              </a:spcBef>
            </a:pPr>
            <a:r>
              <a:rPr sz="2000" b="1">
                <a:latin typeface="微软雅黑" panose="020b0503020204020204" charset="-122"/>
                <a:cs typeface="微软雅黑" panose="020b0503020204020204" charset="-122"/>
              </a:rPr>
              <a:t>韩偓</a:t>
            </a:r>
            <a:r>
              <a:rPr sz="1950" b="1" spc="-7" baseline="21000">
                <a:latin typeface="微软雅黑" panose="020b0503020204020204" charset="-122"/>
                <a:cs typeface="微软雅黑" panose="020b0503020204020204" charset="-122"/>
              </a:rPr>
              <a:t>①</a:t>
            </a:r>
            <a:endParaRPr sz="1950" baseline="21000">
              <a:latin typeface="微软雅黑" panose="020b0503020204020204" charset="-122"/>
              <a:cs typeface="微软雅黑" panose="020b0503020204020204" charset="-122"/>
            </a:endParaRPr>
          </a:p>
          <a:p>
            <a:pPr marL="2671445" marR="2406650" indent="-9525">
              <a:lnSpc>
                <a:spcPts val="4700"/>
              </a:lnSpc>
              <a:spcBef>
                <a:spcPts val="340"/>
              </a:spcBef>
            </a:pPr>
            <a:r>
              <a:rPr sz="2800" b="1">
                <a:latin typeface="微软雅黑" panose="020b0503020204020204" charset="-122"/>
                <a:cs typeface="微软雅黑" panose="020b0503020204020204" charset="-122"/>
              </a:rPr>
              <a:t>旅舍残春宿雨</a:t>
            </a:r>
            <a:r>
              <a:rPr sz="2800" b="1">
                <a:solidFill>
                  <a:srgbClr val="FF0000"/>
                </a:solidFill>
                <a:latin typeface="微软雅黑" panose="020b0503020204020204" charset="-122"/>
                <a:cs typeface="微软雅黑" panose="020b0503020204020204" charset="-122"/>
              </a:rPr>
              <a:t>晴</a:t>
            </a:r>
            <a:r>
              <a:rPr sz="2800" b="1">
                <a:latin typeface="微软雅黑" panose="020b0503020204020204" charset="-122"/>
                <a:cs typeface="微软雅黑" panose="020b0503020204020204" charset="-122"/>
              </a:rPr>
              <a:t>，恍然心地</a:t>
            </a:r>
            <a:r>
              <a:rPr sz="2800" b="1">
                <a:solidFill>
                  <a:srgbClr val="FF0000"/>
                </a:solidFill>
                <a:latin typeface="微软雅黑" panose="020b0503020204020204" charset="-122"/>
                <a:cs typeface="微软雅黑" panose="020b0503020204020204" charset="-122"/>
              </a:rPr>
              <a:t>忆</a:t>
            </a:r>
            <a:r>
              <a:rPr sz="2800" b="1">
                <a:latin typeface="微软雅黑" panose="020b0503020204020204" charset="-122"/>
                <a:cs typeface="微软雅黑" panose="020b0503020204020204" charset="-122"/>
              </a:rPr>
              <a:t>咸京</a:t>
            </a:r>
            <a:r>
              <a:rPr sz="2700" b="1" spc="30" baseline="22000">
                <a:latin typeface="微软雅黑" panose="020b0503020204020204" charset="-122"/>
                <a:cs typeface="微软雅黑" panose="020b0503020204020204" charset="-122"/>
              </a:rPr>
              <a:t>②</a:t>
            </a:r>
            <a:r>
              <a:rPr sz="2800" b="1" spc="-5">
                <a:latin typeface="微软雅黑" panose="020b0503020204020204" charset="-122"/>
                <a:cs typeface="微软雅黑" panose="020b0503020204020204" charset="-122"/>
              </a:rPr>
              <a:t>。 </a:t>
            </a:r>
            <a:endParaRPr sz="2800" b="1" spc="-5">
              <a:latin typeface="微软雅黑" panose="020b0503020204020204" charset="-122"/>
              <a:cs typeface="微软雅黑" panose="020b0503020204020204" charset="-122"/>
            </a:endParaRPr>
          </a:p>
          <a:p>
            <a:pPr marL="2671445" marR="2406650" indent="-9525">
              <a:lnSpc>
                <a:spcPts val="4700"/>
              </a:lnSpc>
              <a:spcBef>
                <a:spcPts val="340"/>
              </a:spcBef>
            </a:pPr>
            <a:r>
              <a:rPr sz="2800" b="1" spc="-5">
                <a:latin typeface="微软雅黑" panose="020b0503020204020204" charset="-122"/>
                <a:cs typeface="微软雅黑" panose="020b0503020204020204" charset="-122"/>
              </a:rPr>
              <a:t>树头蜂抱花须</a:t>
            </a:r>
            <a:r>
              <a:rPr sz="2800" b="1" spc="-5">
                <a:solidFill>
                  <a:srgbClr val="FF0000"/>
                </a:solidFill>
                <a:latin typeface="微软雅黑" panose="020b0503020204020204" charset="-122"/>
                <a:cs typeface="微软雅黑" panose="020b0503020204020204" charset="-122"/>
              </a:rPr>
              <a:t>落</a:t>
            </a:r>
            <a:r>
              <a:rPr sz="2800" b="1" spc="-5">
                <a:latin typeface="微软雅黑" panose="020b0503020204020204" charset="-122"/>
                <a:cs typeface="微软雅黑" panose="020b0503020204020204" charset="-122"/>
              </a:rPr>
              <a:t>，</a:t>
            </a:r>
            <a:r>
              <a:rPr sz="2800" b="1" spc="-10">
                <a:latin typeface="微软雅黑" panose="020b0503020204020204" charset="-122"/>
                <a:cs typeface="微软雅黑" panose="020b0503020204020204" charset="-122"/>
              </a:rPr>
              <a:t> </a:t>
            </a:r>
            <a:r>
              <a:rPr sz="2800" b="1" spc="-5">
                <a:latin typeface="微软雅黑" panose="020b0503020204020204" charset="-122"/>
                <a:cs typeface="微软雅黑" panose="020b0503020204020204" charset="-122"/>
              </a:rPr>
              <a:t>池面鱼吹柳絮</a:t>
            </a:r>
            <a:r>
              <a:rPr sz="2800" b="1" spc="-5">
                <a:solidFill>
                  <a:srgbClr val="FF0000"/>
                </a:solidFill>
                <a:latin typeface="微软雅黑" panose="020b0503020204020204" charset="-122"/>
                <a:cs typeface="微软雅黑" panose="020b0503020204020204" charset="-122"/>
              </a:rPr>
              <a:t>行</a:t>
            </a:r>
            <a:r>
              <a:rPr sz="2800" b="1" spc="-5">
                <a:latin typeface="微软雅黑" panose="020b0503020204020204" charset="-122"/>
                <a:cs typeface="微软雅黑" panose="020b0503020204020204" charset="-122"/>
              </a:rPr>
              <a:t>。 </a:t>
            </a:r>
            <a:endParaRPr sz="2800" b="1" spc="-5">
              <a:latin typeface="微软雅黑" panose="020b0503020204020204" charset="-122"/>
              <a:cs typeface="微软雅黑" panose="020b0503020204020204" charset="-122"/>
            </a:endParaRPr>
          </a:p>
          <a:p>
            <a:pPr marL="2671445" marR="2406650" indent="-9525">
              <a:lnSpc>
                <a:spcPts val="4700"/>
              </a:lnSpc>
              <a:spcBef>
                <a:spcPts val="340"/>
              </a:spcBef>
            </a:pPr>
            <a:r>
              <a:rPr sz="2800" b="1" spc="-5">
                <a:latin typeface="微软雅黑" panose="020b0503020204020204" charset="-122"/>
                <a:cs typeface="微软雅黑" panose="020b0503020204020204" charset="-122"/>
              </a:rPr>
              <a:t>禅伏诗魔</a:t>
            </a:r>
            <a:r>
              <a:rPr sz="2800" b="1" spc="-5">
                <a:solidFill>
                  <a:srgbClr val="FF0000"/>
                </a:solidFill>
                <a:latin typeface="微软雅黑" panose="020b0503020204020204" charset="-122"/>
                <a:cs typeface="微软雅黑" panose="020b0503020204020204" charset="-122"/>
              </a:rPr>
              <a:t>归</a:t>
            </a:r>
            <a:r>
              <a:rPr sz="2800" b="1" spc="-5">
                <a:latin typeface="微软雅黑" panose="020b0503020204020204" charset="-122"/>
                <a:cs typeface="微软雅黑" panose="020b0503020204020204" charset="-122"/>
              </a:rPr>
              <a:t>净域，酒冲愁阵</a:t>
            </a:r>
            <a:r>
              <a:rPr sz="2800" b="1" spc="-5">
                <a:solidFill>
                  <a:srgbClr val="FF0000"/>
                </a:solidFill>
                <a:latin typeface="微软雅黑" panose="020b0503020204020204" charset="-122"/>
                <a:cs typeface="微软雅黑" panose="020b0503020204020204" charset="-122"/>
              </a:rPr>
              <a:t>出</a:t>
            </a:r>
            <a:r>
              <a:rPr sz="2800" b="1" spc="-5">
                <a:latin typeface="微软雅黑" panose="020b0503020204020204" charset="-122"/>
                <a:cs typeface="微软雅黑" panose="020b0503020204020204" charset="-122"/>
              </a:rPr>
              <a:t>奇兵。</a:t>
            </a:r>
            <a:endParaRPr sz="2800">
              <a:latin typeface="微软雅黑" panose="020b0503020204020204" charset="-122"/>
              <a:cs typeface="微软雅黑" panose="020b0503020204020204" charset="-122"/>
            </a:endParaRPr>
          </a:p>
          <a:p>
            <a:pPr marL="2652395">
              <a:lnSpc>
                <a:spcPct val="100000"/>
              </a:lnSpc>
              <a:spcBef>
                <a:spcPts val="945"/>
              </a:spcBef>
            </a:pPr>
            <a:r>
              <a:rPr sz="2800" b="1" spc="-5">
                <a:latin typeface="微软雅黑" panose="020b0503020204020204" charset="-122"/>
                <a:cs typeface="微软雅黑" panose="020b0503020204020204" charset="-122"/>
              </a:rPr>
              <a:t>两梁</a:t>
            </a:r>
            <a:r>
              <a:rPr sz="2700" b="1" spc="22" baseline="22000">
                <a:latin typeface="微软雅黑" panose="020b0503020204020204" charset="-122"/>
                <a:cs typeface="微软雅黑" panose="020b0503020204020204" charset="-122"/>
              </a:rPr>
              <a:t>③</a:t>
            </a:r>
            <a:r>
              <a:rPr sz="2800" b="1" spc="-5">
                <a:latin typeface="微软雅黑" panose="020b0503020204020204" charset="-122"/>
                <a:cs typeface="微软雅黑" panose="020b0503020204020204" charset="-122"/>
              </a:rPr>
              <a:t>免被尘埃</a:t>
            </a:r>
            <a:r>
              <a:rPr sz="2800" b="1" spc="-5">
                <a:solidFill>
                  <a:srgbClr val="FF0000"/>
                </a:solidFill>
                <a:latin typeface="微软雅黑" panose="020b0503020204020204" charset="-122"/>
                <a:cs typeface="微软雅黑" panose="020b0503020204020204" charset="-122"/>
              </a:rPr>
              <a:t>污</a:t>
            </a:r>
            <a:r>
              <a:rPr sz="2800" b="1" spc="-5">
                <a:latin typeface="微软雅黑" panose="020b0503020204020204" charset="-122"/>
                <a:cs typeface="微软雅黑" panose="020b0503020204020204" charset="-122"/>
              </a:rPr>
              <a:t>，拂拭朝簪</a:t>
            </a:r>
            <a:r>
              <a:rPr sz="2700" b="1" spc="22" baseline="22000">
                <a:latin typeface="微软雅黑" panose="020b0503020204020204" charset="-122"/>
                <a:cs typeface="微软雅黑" panose="020b0503020204020204" charset="-122"/>
              </a:rPr>
              <a:t>④</a:t>
            </a:r>
            <a:r>
              <a:rPr sz="2800" b="1" spc="-5">
                <a:solidFill>
                  <a:srgbClr val="FF0000"/>
                </a:solidFill>
                <a:latin typeface="微软雅黑" panose="020b0503020204020204" charset="-122"/>
                <a:cs typeface="微软雅黑" panose="020b0503020204020204" charset="-122"/>
              </a:rPr>
              <a:t>待</a:t>
            </a:r>
            <a:r>
              <a:rPr sz="2800" b="1" spc="-5">
                <a:latin typeface="微软雅黑" panose="020b0503020204020204" charset="-122"/>
                <a:cs typeface="微软雅黑" panose="020b0503020204020204" charset="-122"/>
              </a:rPr>
              <a:t>眼明。</a:t>
            </a:r>
            <a:endParaRPr sz="2800">
              <a:latin typeface="微软雅黑" panose="020b0503020204020204" charset="-122"/>
              <a:cs typeface="微软雅黑" panose="020b0503020204020204" charset="-122"/>
            </a:endParaRPr>
          </a:p>
          <a:p>
            <a:pPr marL="12700" marR="5080">
              <a:lnSpc>
                <a:spcPct val="110000"/>
              </a:lnSpc>
              <a:spcBef>
                <a:spcPts val="1000"/>
              </a:spcBef>
            </a:pPr>
            <a:r>
              <a:rPr sz="2800" b="1" spc="-5">
                <a:latin typeface="微软雅黑" panose="020b0503020204020204" charset="-122"/>
                <a:cs typeface="微软雅黑" panose="020b0503020204020204" charset="-122"/>
              </a:rPr>
              <a:t>【注】①韩偓(约842—923)：字致尧，京兆万年（今陕西西安）</a:t>
            </a:r>
            <a:r>
              <a:rPr sz="2800" b="1" spc="35">
                <a:latin typeface="微软雅黑" panose="020b0503020204020204" charset="-122"/>
                <a:cs typeface="微软雅黑" panose="020b0503020204020204" charset="-122"/>
              </a:rPr>
              <a:t> </a:t>
            </a:r>
            <a:r>
              <a:rPr sz="2800" b="1" spc="-5">
                <a:latin typeface="微软雅黑" panose="020b0503020204020204" charset="-122"/>
                <a:cs typeface="微软雅黑" panose="020b0503020204020204" charset="-122"/>
              </a:rPr>
              <a:t>人。 这首诗是作者流徙闽地时所作。②咸京：这里指都城长安。③梁：官 帽上的横脊，古代以梁的多少区分官阶。④朝簪：</a:t>
            </a:r>
            <a:r>
              <a:rPr sz="2800" b="1" spc="10">
                <a:latin typeface="微软雅黑" panose="020b0503020204020204" charset="-122"/>
                <a:cs typeface="微软雅黑" panose="020b0503020204020204" charset="-122"/>
              </a:rPr>
              <a:t> </a:t>
            </a:r>
            <a:r>
              <a:rPr sz="2800" b="1" spc="-5">
                <a:latin typeface="微软雅黑" panose="020b0503020204020204" charset="-122"/>
                <a:cs typeface="微软雅黑" panose="020b0503020204020204" charset="-122"/>
              </a:rPr>
              <a:t>朝廷官员的冠饰</a:t>
            </a:r>
            <a:r>
              <a:rPr sz="2800" b="1" spc="-5" smtClean="0">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p:txBody>
      </p:sp>
      <p:sp>
        <p:nvSpPr>
          <p:cNvPr id="5" name="object 5"/>
          <p:cNvSpPr txBox="1">
            <a:spLocks noGrp="1"/>
          </p:cNvSpPr>
          <p:nvPr>
            <p:ph type="title" idx="4294967295"/>
          </p:nvPr>
        </p:nvSpPr>
        <p:spPr>
          <a:xfrm>
            <a:off x="0" y="72044"/>
            <a:ext cx="12335106" cy="774571"/>
          </a:xfrm>
          <a:prstGeom prst="rect">
            <a:avLst/>
          </a:prstGeom>
        </p:spPr>
        <p:txBody>
          <a:bodyPr vert="horz" wrap="square" lIns="0" tIns="12700" rIns="0" bIns="0" rtlCol="0">
            <a:spAutoFit/>
          </a:bodyPr>
          <a:lstStyle/>
          <a:p>
            <a:pPr>
              <a:lnSpc>
                <a:spcPct val="150000"/>
              </a:lnSpc>
              <a:spcBef>
                <a:spcPts val="100"/>
              </a:spcBef>
            </a:pPr>
            <a:r>
              <a:rPr lang="zh-CN" altLang="en-US" sz="3600">
                <a:solidFill>
                  <a:srgbClr val="FF0000"/>
                </a:solidFill>
                <a:latin typeface="Times New Roman" panose="02020603050405020304" pitchFamily="18" charset="0"/>
                <a:ea typeface="方正稚艺_GBK" pitchFamily="65" charset="-122"/>
                <a:cs typeface="Times New Roman" panose="02020603050405020304" pitchFamily="18" charset="0"/>
              </a:rPr>
              <a:t>作</a:t>
            </a:r>
            <a:r>
              <a:rPr lang="zh-CN" altLang="en-US" sz="3600" smtClean="0">
                <a:solidFill>
                  <a:srgbClr val="FF0000"/>
                </a:solidFill>
                <a:latin typeface="Times New Roman" panose="02020603050405020304" pitchFamily="18" charset="0"/>
                <a:ea typeface="方正稚艺_GBK" pitchFamily="65" charset="-122"/>
                <a:cs typeface="Times New Roman" panose="02020603050405020304" pitchFamily="18" charset="0"/>
              </a:rPr>
              <a:t>业</a:t>
            </a:r>
            <a:r>
              <a:rPr lang="zh-CN" altLang="en-US" sz="3600">
                <a:solidFill>
                  <a:srgbClr val="FF0000"/>
                </a:solidFill>
                <a:latin typeface="Times New Roman" panose="02020603050405020304" pitchFamily="18" charset="0"/>
                <a:ea typeface="方正稚艺_GBK" pitchFamily="65" charset="-122"/>
                <a:cs typeface="Times New Roman" panose="02020603050405020304" pitchFamily="18" charset="0"/>
              </a:rPr>
              <a:t>讲评</a:t>
            </a:r>
            <a:r>
              <a:rPr lang="zh-CN" altLang="en-US" sz="3600" smtClean="0">
                <a:solidFill>
                  <a:srgbClr val="FF0000"/>
                </a:solidFill>
                <a:latin typeface="Times New Roman" panose="02020603050405020304" pitchFamily="18" charset="0"/>
                <a:ea typeface="方正稚艺_GBK" pitchFamily="65" charset="-122"/>
                <a:cs typeface="Times New Roman" panose="02020603050405020304" pitchFamily="18" charset="0"/>
              </a:rPr>
              <a:t>：</a:t>
            </a:r>
            <a:r>
              <a:rPr lang="zh-CN" altLang="en-US" sz="3600">
                <a:solidFill>
                  <a:srgbClr val="FF0000"/>
                </a:solidFill>
                <a:latin typeface="Times New Roman" panose="02020603050405020304" pitchFamily="18" charset="0"/>
                <a:ea typeface="方正稚艺_GBK" pitchFamily="65" charset="-122"/>
                <a:cs typeface="Times New Roman" panose="02020603050405020304" pitchFamily="18" charset="0"/>
              </a:rPr>
              <a:t>为下面两首诗划分节奏并翻译</a:t>
            </a:r>
            <a:endParaRPr sz="3600">
              <a:solidFill>
                <a:srgbClr val="FF0000"/>
              </a:solidFill>
              <a:latin typeface="Times New Roman" panose="02020603050405020304" pitchFamily="18" charset="0"/>
              <a:ea typeface="方正稚艺_GBK" pitchFamily="65" charset="-122"/>
              <a:cs typeface="Times New Roman" panose="02020603050405020304" pitchFamily="18" charset="0"/>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Rectangle 2"/>
          <p:cNvSpPr>
            <a:spLocks noGrp="1"/>
          </p:cNvSpPr>
          <p:nvPr>
            <p:ph type="title"/>
          </p:nvPr>
        </p:nvSpPr>
        <p:spPr/>
        <p:txBody>
          <a:bodyPr vert="horz" wrap="square" lIns="91440" tIns="45720" rIns="91440" bIns="45720" anchor="ctr"/>
          <a:lstStyle/>
          <a:p>
            <a:r>
              <a:rPr lang="zh-CN" altLang="en-US">
                <a:solidFill>
                  <a:srgbClr val="FF0000"/>
                </a:solidFill>
                <a:sym typeface="Arial" panose="020b0604020202020204" pitchFamily="34" charset="0"/>
              </a:rPr>
              <a:t>人物形象——借人抒情</a:t>
            </a:r>
            <a:endParaRPr lang="zh-CN" altLang="en-US">
              <a:solidFill>
                <a:srgbClr val="FF0000"/>
              </a:solidFill>
              <a:sym typeface="Arial" panose="020b0604020202020204" pitchFamily="34" charset="0"/>
            </a:endParaRPr>
          </a:p>
        </p:txBody>
      </p:sp>
      <p:sp>
        <p:nvSpPr>
          <p:cNvPr id="48131" name="Rectangle 3"/>
          <p:cNvSpPr>
            <a:spLocks noGrp="1"/>
          </p:cNvSpPr>
          <p:nvPr>
            <p:ph idx="1"/>
          </p:nvPr>
        </p:nvSpPr>
        <p:spPr>
          <a:xfrm>
            <a:off x="4054158" y="5220653"/>
            <a:ext cx="2674937" cy="1439862"/>
          </a:xfrm>
        </p:spPr>
        <p:txBody>
          <a:bodyPr vert="horz" wrap="square" lIns="91440" tIns="45720" rIns="91440" bIns="45720" anchor="t"/>
          <a:lstStyle/>
          <a:p>
            <a:r>
              <a:rPr lang="zh-CN" altLang="en-US">
                <a:solidFill>
                  <a:srgbClr val="FF0000"/>
                </a:solidFill>
              </a:rPr>
              <a:t>他人形象</a:t>
            </a:r>
            <a:endParaRPr lang="zh-CN" altLang="en-US">
              <a:solidFill>
                <a:srgbClr val="FF0000"/>
              </a:solidFill>
            </a:endParaRPr>
          </a:p>
          <a:p>
            <a:r>
              <a:rPr lang="zh-CN" altLang="en-US">
                <a:solidFill>
                  <a:srgbClr val="FF0000"/>
                </a:solidFill>
              </a:rPr>
              <a:t>自我形象</a:t>
            </a:r>
            <a:endParaRPr lang="zh-CN" altLang="en-US">
              <a:solidFill>
                <a:srgbClr val="FF0000"/>
              </a:solidFill>
            </a:endParaRPr>
          </a:p>
        </p:txBody>
      </p:sp>
      <p:sp>
        <p:nvSpPr>
          <p:cNvPr id="48132" name="Text Box 4"/>
          <p:cNvSpPr txBox="1"/>
          <p:nvPr/>
        </p:nvSpPr>
        <p:spPr>
          <a:xfrm>
            <a:off x="2487613" y="1449388"/>
            <a:ext cx="6630987" cy="368300"/>
          </a:xfrm>
          <a:prstGeom prst="rect">
            <a:avLst/>
          </a:prstGeom>
          <a:noFill/>
          <a:ln w="9525">
            <a:noFill/>
          </a:ln>
        </p:spPr>
        <p:txBody>
          <a:bodyPr>
            <a:spAutoFit/>
          </a:bodyPr>
          <a:lstStyle/>
          <a:p>
            <a:r>
              <a:rPr lang="zh-CN" altLang="en-US">
                <a:solidFill>
                  <a:srgbClr val="CC3300"/>
                </a:solidFill>
                <a:latin typeface="Times New Roman" panose="02020603050405020304" pitchFamily="18" charset="0"/>
              </a:rPr>
              <a:t>              塑造人物形象，以抒发感情。</a:t>
            </a:r>
            <a:endParaRPr lang="zh-CN" altLang="en-US">
              <a:latin typeface="Times New Roman" panose="02020603050405020304" pitchFamily="18" charset="0"/>
            </a:endParaRPr>
          </a:p>
        </p:txBody>
      </p:sp>
      <p:sp>
        <p:nvSpPr>
          <p:cNvPr id="49155" name="Text Box 3"/>
          <p:cNvSpPr txBox="1"/>
          <p:nvPr/>
        </p:nvSpPr>
        <p:spPr>
          <a:xfrm>
            <a:off x="5677535" y="2029460"/>
            <a:ext cx="5562600" cy="2799080"/>
          </a:xfrm>
          <a:prstGeom prst="rect">
            <a:avLst/>
          </a:prstGeom>
          <a:noFill/>
          <a:ln w="9525">
            <a:noFill/>
          </a:ln>
        </p:spPr>
        <p:txBody>
          <a:bodyPr>
            <a:spAutoFit/>
          </a:bodyPr>
          <a:lstStyle/>
          <a:p>
            <a:pPr>
              <a:lnSpc>
                <a:spcPct val="90000"/>
              </a:lnSpc>
              <a:spcBef>
                <a:spcPct val="50000"/>
              </a:spcBef>
              <a:buFontTx/>
            </a:pPr>
            <a:r>
              <a:rPr lang="zh-CN" altLang="en-US" sz="3200" b="1">
                <a:solidFill>
                  <a:srgbClr val="F06100"/>
                </a:solidFill>
                <a:latin typeface="楷体_GB2312" pitchFamily="1" charset="-122"/>
                <a:ea typeface="楷体_GB2312" pitchFamily="1" charset="-122"/>
              </a:rPr>
              <a:t>人物形象</a:t>
            </a:r>
            <a:endParaRPr lang="zh-CN" altLang="en-US" sz="3200" b="1">
              <a:solidFill>
                <a:srgbClr val="F06100"/>
              </a:solidFill>
              <a:latin typeface="楷体_GB2312" pitchFamily="1" charset="-122"/>
              <a:ea typeface="楷体_GB2312" pitchFamily="1" charset="-122"/>
            </a:endParaRPr>
          </a:p>
          <a:p>
            <a:pPr algn="l">
              <a:lnSpc>
                <a:spcPct val="90000"/>
              </a:lnSpc>
              <a:spcBef>
                <a:spcPct val="50000"/>
              </a:spcBef>
              <a:buFontTx/>
            </a:pPr>
            <a:r>
              <a:rPr lang="en-US" altLang="zh-CN" sz="3200" b="1">
                <a:solidFill>
                  <a:schemeClr val="tx2"/>
                </a:solidFill>
                <a:latin typeface="楷体_GB2312" pitchFamily="1" charset="-122"/>
                <a:ea typeface="楷体_GB2312" pitchFamily="1" charset="-122"/>
              </a:rPr>
              <a:t>A</a:t>
            </a:r>
            <a:r>
              <a:rPr lang="zh-CN" altLang="en-US" sz="3200" b="1">
                <a:solidFill>
                  <a:schemeClr val="tx2"/>
                </a:solidFill>
                <a:latin typeface="楷体_GB2312" pitchFamily="1" charset="-122"/>
                <a:ea typeface="楷体_GB2312" pitchFamily="1" charset="-122"/>
              </a:rPr>
              <a:t>、 诗中的诗人形象</a:t>
            </a:r>
            <a:r>
              <a:rPr lang="zh-CN" altLang="en-US" sz="3200" b="1">
                <a:solidFill>
                  <a:schemeClr val="tx2"/>
                </a:solidFill>
                <a:latin typeface="Times New Roman" panose="02020603050405020304" pitchFamily="18" charset="0"/>
                <a:ea typeface="楷体_GB2312" pitchFamily="1" charset="-122"/>
              </a:rPr>
              <a:t>“</a:t>
            </a:r>
            <a:r>
              <a:rPr lang="zh-CN" altLang="en-US" sz="3200" b="1">
                <a:solidFill>
                  <a:schemeClr val="tx2"/>
                </a:solidFill>
                <a:latin typeface="楷体_GB2312" pitchFamily="1" charset="-122"/>
                <a:ea typeface="楷体_GB2312" pitchFamily="1" charset="-122"/>
              </a:rPr>
              <a:t>我</a:t>
            </a:r>
            <a:r>
              <a:rPr lang="zh-CN" altLang="en-US" sz="3200" b="1">
                <a:solidFill>
                  <a:schemeClr val="tx2"/>
                </a:solidFill>
                <a:latin typeface="Times New Roman" panose="02020603050405020304" pitchFamily="18" charset="0"/>
                <a:ea typeface="楷体_GB2312" pitchFamily="1" charset="-122"/>
              </a:rPr>
              <a:t>”</a:t>
            </a:r>
            <a:r>
              <a:rPr lang="zh-CN" altLang="en-US" sz="3200" b="1">
                <a:solidFill>
                  <a:schemeClr val="tx2"/>
                </a:solidFill>
                <a:latin typeface="楷体_GB2312" pitchFamily="1" charset="-122"/>
                <a:ea typeface="楷体_GB2312" pitchFamily="1" charset="-122"/>
              </a:rPr>
              <a:t>，一般指抒情主人公，即诗人自己；</a:t>
            </a:r>
            <a:endParaRPr lang="zh-CN" altLang="en-US" sz="3200" b="1">
              <a:solidFill>
                <a:schemeClr val="tx2"/>
              </a:solidFill>
              <a:latin typeface="楷体_GB2312" pitchFamily="1" charset="-122"/>
              <a:ea typeface="楷体_GB2312" pitchFamily="1" charset="-122"/>
            </a:endParaRPr>
          </a:p>
          <a:p>
            <a:pPr algn="l">
              <a:lnSpc>
                <a:spcPct val="90000"/>
              </a:lnSpc>
              <a:spcBef>
                <a:spcPct val="50000"/>
              </a:spcBef>
              <a:buFontTx/>
            </a:pPr>
            <a:r>
              <a:rPr lang="en-US" altLang="zh-CN" sz="3200" b="1">
                <a:solidFill>
                  <a:schemeClr val="tx2"/>
                </a:solidFill>
                <a:latin typeface="楷体_GB2312" pitchFamily="1" charset="-122"/>
                <a:ea typeface="楷体_GB2312" pitchFamily="1" charset="-122"/>
              </a:rPr>
              <a:t>B</a:t>
            </a:r>
            <a:r>
              <a:rPr lang="zh-CN" altLang="en-US" sz="3200" b="1">
                <a:solidFill>
                  <a:schemeClr val="tx2"/>
                </a:solidFill>
                <a:latin typeface="楷体_GB2312" pitchFamily="1" charset="-122"/>
                <a:ea typeface="楷体_GB2312" pitchFamily="1" charset="-122"/>
              </a:rPr>
              <a:t>、作品中其他人物。</a:t>
            </a:r>
            <a:endParaRPr lang="zh-CN" altLang="en-US" sz="3200" b="1">
              <a:solidFill>
                <a:schemeClr val="tx2"/>
              </a:solidFill>
              <a:latin typeface="楷体_GB2312" pitchFamily="1" charset="-122"/>
              <a:ea typeface="楷体_GB2312" pitchFamily="1" charset="-122"/>
            </a:endParaRPr>
          </a:p>
        </p:txBody>
      </p:sp>
    </p:spTree>
  </p:cSld>
  <p:clrMapOvr>
    <a:masterClrMapping/>
  </p:clrMapOvr>
  <p:transition spd="med"/>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3" name="Text Box 6"/>
          <p:cNvSpPr txBox="1"/>
          <p:nvPr/>
        </p:nvSpPr>
        <p:spPr>
          <a:xfrm>
            <a:off x="4464050" y="950913"/>
            <a:ext cx="6096000" cy="3163570"/>
          </a:xfrm>
          <a:prstGeom prst="rect">
            <a:avLst/>
          </a:prstGeom>
          <a:noFill/>
          <a:ln w="9525">
            <a:noFill/>
          </a:ln>
        </p:spPr>
        <p:txBody>
          <a:bodyPr>
            <a:spAutoFit/>
          </a:bodyPr>
          <a:lstStyle/>
          <a:p>
            <a:pPr>
              <a:lnSpc>
                <a:spcPct val="120000"/>
              </a:lnSpc>
              <a:spcBef>
                <a:spcPct val="50000"/>
              </a:spcBef>
              <a:buFontTx/>
            </a:pPr>
            <a:r>
              <a:rPr lang="zh-CN" altLang="en-US" b="1">
                <a:solidFill>
                  <a:schemeClr val="tx2"/>
                </a:solidFill>
                <a:latin typeface="宋体" panose="02010600030101010101" pitchFamily="2" charset="-122"/>
                <a:ea typeface="宋体" panose="02010600030101010101" pitchFamily="2" charset="-122"/>
              </a:rPr>
              <a:t>念奴娇  赤壁怀古</a:t>
            </a:r>
            <a:endParaRPr lang="zh-CN" altLang="en-US" b="1">
              <a:solidFill>
                <a:schemeClr val="tx2"/>
              </a:solidFill>
              <a:latin typeface="宋体" panose="02010600030101010101" pitchFamily="2" charset="-122"/>
              <a:ea typeface="宋体" panose="02010600030101010101" pitchFamily="2" charset="-122"/>
            </a:endParaRPr>
          </a:p>
          <a:p>
            <a:pPr>
              <a:lnSpc>
                <a:spcPct val="120000"/>
              </a:lnSpc>
              <a:spcBef>
                <a:spcPct val="50000"/>
              </a:spcBef>
              <a:buFontTx/>
            </a:pPr>
            <a:r>
              <a:rPr lang="zh-CN" altLang="en-US" b="1">
                <a:solidFill>
                  <a:schemeClr val="tx2"/>
                </a:solidFill>
                <a:latin typeface="宋体" panose="02010600030101010101" pitchFamily="2" charset="-122"/>
                <a:ea typeface="宋体" panose="02010600030101010101" pitchFamily="2" charset="-122"/>
              </a:rPr>
              <a:t>苏轼</a:t>
            </a:r>
            <a:endParaRPr lang="zh-CN" altLang="en-US" b="1">
              <a:solidFill>
                <a:schemeClr val="tx2"/>
              </a:solidFill>
              <a:latin typeface="宋体" panose="02010600030101010101" pitchFamily="2" charset="-122"/>
              <a:ea typeface="宋体" panose="02010600030101010101" pitchFamily="2" charset="-122"/>
            </a:endParaRPr>
          </a:p>
          <a:p>
            <a:pPr algn="l">
              <a:lnSpc>
                <a:spcPct val="120000"/>
              </a:lnSpc>
              <a:spcBef>
                <a:spcPct val="50000"/>
              </a:spcBef>
              <a:buFontTx/>
            </a:pPr>
            <a:r>
              <a:rPr lang="zh-CN" altLang="en-US" b="1">
                <a:solidFill>
                  <a:schemeClr val="tx2"/>
                </a:solidFill>
                <a:latin typeface="楷体_GB2312" pitchFamily="1" charset="-122"/>
                <a:ea typeface="楷体_GB2312" pitchFamily="1" charset="-122"/>
              </a:rPr>
              <a:t>大江东去，浪淘尽，千古风流人物。故垒西边，人道是：</a:t>
            </a:r>
            <a:r>
              <a:rPr lang="zh-CN" altLang="en-US" b="1">
                <a:solidFill>
                  <a:schemeClr val="accent2"/>
                </a:solidFill>
                <a:latin typeface="楷体_GB2312" pitchFamily="1" charset="-122"/>
                <a:ea typeface="楷体_GB2312" pitchFamily="1" charset="-122"/>
              </a:rPr>
              <a:t>三国周郎赤壁</a:t>
            </a:r>
            <a:r>
              <a:rPr lang="zh-CN" altLang="en-US" b="1">
                <a:solidFill>
                  <a:schemeClr val="tx2"/>
                </a:solidFill>
                <a:latin typeface="楷体_GB2312" pitchFamily="1" charset="-122"/>
                <a:ea typeface="楷体_GB2312" pitchFamily="1" charset="-122"/>
              </a:rPr>
              <a:t>。乱石穿空，惊涛拍岸，卷起千堆雪。江山如画，一时多少豪杰。 </a:t>
            </a:r>
            <a:endParaRPr lang="zh-CN" altLang="en-US" b="1">
              <a:solidFill>
                <a:schemeClr val="tx2"/>
              </a:solidFill>
              <a:latin typeface="楷体_GB2312" pitchFamily="1" charset="-122"/>
              <a:ea typeface="楷体_GB2312" pitchFamily="1" charset="-122"/>
            </a:endParaRPr>
          </a:p>
          <a:p>
            <a:pPr algn="l">
              <a:lnSpc>
                <a:spcPct val="120000"/>
              </a:lnSpc>
              <a:spcBef>
                <a:spcPct val="50000"/>
              </a:spcBef>
              <a:buFontTx/>
            </a:pPr>
            <a:r>
              <a:rPr lang="zh-CN" altLang="en-US" b="1">
                <a:solidFill>
                  <a:schemeClr val="accent2"/>
                </a:solidFill>
                <a:latin typeface="楷体_GB2312" pitchFamily="1" charset="-122"/>
                <a:ea typeface="楷体_GB2312" pitchFamily="1" charset="-122"/>
              </a:rPr>
              <a:t>遥想公瑾当年，小乔初嫁了，雄姿英发</a:t>
            </a:r>
            <a:r>
              <a:rPr lang="zh-CN" altLang="en-US" b="1">
                <a:solidFill>
                  <a:schemeClr val="tx2"/>
                </a:solidFill>
                <a:latin typeface="楷体_GB2312" pitchFamily="1" charset="-122"/>
                <a:ea typeface="楷体_GB2312" pitchFamily="1" charset="-122"/>
              </a:rPr>
              <a:t>。羽扇纶巾，谈笑间，樯橹灰飞烟灭。</a:t>
            </a:r>
            <a:r>
              <a:rPr lang="zh-CN" altLang="en-US" b="1">
                <a:solidFill>
                  <a:srgbClr val="F06100"/>
                </a:solidFill>
                <a:latin typeface="楷体_GB2312" pitchFamily="1" charset="-122"/>
                <a:ea typeface="楷体_GB2312" pitchFamily="1" charset="-122"/>
              </a:rPr>
              <a:t>故国神游，多情应笑我，早生华发</a:t>
            </a:r>
            <a:r>
              <a:rPr lang="zh-CN" altLang="en-US" b="1">
                <a:solidFill>
                  <a:schemeClr val="tx2"/>
                </a:solidFill>
                <a:latin typeface="楷体_GB2312" pitchFamily="1" charset="-122"/>
                <a:ea typeface="楷体_GB2312" pitchFamily="1" charset="-122"/>
              </a:rPr>
              <a:t>。人生如梦，一尊还酹江月。</a:t>
            </a:r>
            <a:endParaRPr lang="zh-CN" altLang="en-US" b="1">
              <a:solidFill>
                <a:schemeClr val="tx2"/>
              </a:solidFill>
              <a:latin typeface="楷体_GB2312" pitchFamily="1" charset="-122"/>
              <a:ea typeface="楷体_GB2312" pitchFamily="1" charset="-122"/>
            </a:endParaRPr>
          </a:p>
        </p:txBody>
      </p:sp>
      <p:grpSp>
        <p:nvGrpSpPr>
          <p:cNvPr id="51205" name="Group 11"/>
          <p:cNvGrpSpPr/>
          <p:nvPr/>
        </p:nvGrpSpPr>
        <p:grpSpPr>
          <a:xfrm>
            <a:off x="629603" y="2258695"/>
            <a:ext cx="4024312" cy="676275"/>
            <a:chExt cx="2535" cy="426"/>
          </a:xfrm>
        </p:grpSpPr>
        <p:sp>
          <p:nvSpPr>
            <p:cNvPr id="51206" name="Text Box 12"/>
            <p:cNvSpPr txBox="1"/>
            <p:nvPr/>
          </p:nvSpPr>
          <p:spPr>
            <a:xfrm>
              <a:off x="0" y="0"/>
              <a:ext cx="1141" cy="426"/>
            </a:xfrm>
            <a:prstGeom prst="rect">
              <a:avLst/>
            </a:prstGeom>
            <a:gradFill rotWithShape="1">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gradFill>
            <a:ln w="9525">
              <a:noFill/>
            </a:ln>
          </p:spPr>
          <p:txBody>
            <a:bodyPr/>
            <a:lstStyle/>
            <a:p>
              <a:pPr algn="l">
                <a:buFontTx/>
              </a:pPr>
              <a:r>
                <a:rPr lang="zh-CN" altLang="en-US" sz="3200">
                  <a:latin typeface="Times New Roman" panose="02020603050405020304" pitchFamily="18" charset="0"/>
                  <a:ea typeface="宋体" panose="02010600030101010101" pitchFamily="2" charset="-122"/>
                </a:rPr>
                <a:t>人物形象</a:t>
              </a:r>
              <a:endParaRPr lang="zh-CN" altLang="en-US" sz="3200">
                <a:latin typeface="Times New Roman" panose="02020603050405020304" pitchFamily="18" charset="0"/>
                <a:ea typeface="宋体" panose="02010600030101010101" pitchFamily="2" charset="-122"/>
              </a:endParaRPr>
            </a:p>
          </p:txBody>
        </p:sp>
        <p:sp>
          <p:nvSpPr>
            <p:cNvPr id="51207" name="Text Box 13"/>
            <p:cNvSpPr txBox="1"/>
            <p:nvPr/>
          </p:nvSpPr>
          <p:spPr>
            <a:xfrm>
              <a:off x="1406" y="45"/>
              <a:ext cx="1129" cy="232"/>
            </a:xfrm>
            <a:prstGeom prst="rect">
              <a:avLst/>
            </a:prstGeom>
            <a:gradFill rotWithShape="0">
              <a:gsLst>
                <a:gs pos="0">
                  <a:srgbClr val="FF66FF"/>
                </a:gs>
                <a:gs pos="100000">
                  <a:schemeClr val="bg1"/>
                </a:gs>
              </a:gsLst>
              <a:lin ang="5400000" scaled="1"/>
            </a:gradFill>
            <a:ln w="9525">
              <a:noFill/>
            </a:ln>
          </p:spPr>
          <p:txBody>
            <a:bodyPr wrap="none">
              <a:spAutoFit/>
            </a:bodyPr>
            <a:lstStyle/>
            <a:p>
              <a:pPr algn="l">
                <a:buFontTx/>
              </a:pPr>
              <a:r>
                <a:rPr lang="zh-CN" altLang="en-US" b="1">
                  <a:latin typeface="Arial" panose="020b0604020202020204" pitchFamily="34" charset="0"/>
                  <a:ea typeface="宋体" panose="02010600030101010101" pitchFamily="2" charset="-122"/>
                </a:rPr>
                <a:t>作品描绘的形象</a:t>
              </a:r>
              <a:endParaRPr lang="zh-CN" altLang="en-US" b="1">
                <a:latin typeface="Arial" panose="020b0604020202020204" pitchFamily="34" charset="0"/>
                <a:ea typeface="宋体" panose="02010600030101010101" pitchFamily="2" charset="-122"/>
              </a:endParaRPr>
            </a:p>
          </p:txBody>
        </p:sp>
        <p:sp>
          <p:nvSpPr>
            <p:cNvPr id="51208" name="AutoShape 14"/>
            <p:cNvSpPr/>
            <p:nvPr/>
          </p:nvSpPr>
          <p:spPr>
            <a:xfrm>
              <a:off x="1134" y="90"/>
              <a:ext cx="318" cy="227"/>
            </a:xfrm>
            <a:prstGeom prst="rightArrow">
              <a:avLst>
                <a:gd name="adj1" fmla="val 50000"/>
                <a:gd name="adj2" fmla="val 35022"/>
              </a:avLst>
            </a:prstGeom>
            <a:solidFill>
              <a:schemeClr val="accent1"/>
            </a:solidFill>
            <a:ln w="9525" cap="flat" cmpd="sng">
              <a:solidFill>
                <a:schemeClr val="tx1"/>
              </a:solidFill>
              <a:prstDash val="solid"/>
              <a:miter/>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grpSp>
    </p:spTree>
  </p:cSld>
  <p:clrMapOvr>
    <a:masterClrMapping/>
  </p:clrMapOvr>
  <p:transition spd="med"/>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259715" y="335280"/>
            <a:ext cx="6324600" cy="5715000"/>
            <a:chOff x="6000" y="480"/>
            <a:chExt cx="9960" cy="9000"/>
          </a:xfrm>
        </p:grpSpPr>
        <p:sp>
          <p:nvSpPr>
            <p:cNvPr id="52227" name="Text Box 2"/>
            <p:cNvSpPr txBox="1"/>
            <p:nvPr/>
          </p:nvSpPr>
          <p:spPr>
            <a:xfrm>
              <a:off x="6000" y="3240"/>
              <a:ext cx="1570" cy="2082"/>
            </a:xfrm>
            <a:prstGeom prst="rect">
              <a:avLst/>
            </a:prstGeom>
            <a:noFill/>
            <a:ln w="9525">
              <a:noFill/>
            </a:ln>
          </p:spPr>
          <p:txBody>
            <a:bodyPr>
              <a:spAutoFit/>
            </a:bodyPr>
            <a:lstStyle/>
            <a:p>
              <a:pPr algn="l">
                <a:buFontTx/>
              </a:pPr>
              <a:r>
                <a:rPr lang="zh-CN" altLang="en-US" sz="4000" b="1">
                  <a:solidFill>
                    <a:schemeClr val="accent2"/>
                  </a:solidFill>
                  <a:latin typeface="Times New Roman" panose="02020603050405020304" pitchFamily="18" charset="0"/>
                  <a:ea typeface="宋体" panose="02010600030101010101" pitchFamily="2" charset="-122"/>
                </a:rPr>
                <a:t>周瑜</a:t>
              </a:r>
              <a:endParaRPr lang="zh-CN" altLang="en-US" sz="4000" b="1">
                <a:solidFill>
                  <a:schemeClr val="accent2"/>
                </a:solidFill>
                <a:latin typeface="Times New Roman" panose="02020603050405020304" pitchFamily="18" charset="0"/>
                <a:ea typeface="宋体" panose="02010600030101010101" pitchFamily="2" charset="-122"/>
              </a:endParaRPr>
            </a:p>
          </p:txBody>
        </p:sp>
        <p:sp>
          <p:nvSpPr>
            <p:cNvPr id="52228" name="Text Box 3"/>
            <p:cNvSpPr txBox="1"/>
            <p:nvPr/>
          </p:nvSpPr>
          <p:spPr>
            <a:xfrm>
              <a:off x="7800" y="3163"/>
              <a:ext cx="2460" cy="2236"/>
            </a:xfrm>
            <a:prstGeom prst="rect">
              <a:avLst/>
            </a:prstGeom>
            <a:noFill/>
            <a:ln w="9525">
              <a:noFill/>
            </a:ln>
          </p:spPr>
          <p:txBody>
            <a:bodyPr wrap="none">
              <a:spAutoFit/>
            </a:bodyPr>
            <a:lstStyle/>
            <a:p>
              <a:pPr algn="l">
                <a:lnSpc>
                  <a:spcPct val="120000"/>
                </a:lnSpc>
                <a:buFontTx/>
              </a:pPr>
              <a:r>
                <a:rPr lang="zh-CN" altLang="en-US" b="1">
                  <a:solidFill>
                    <a:schemeClr val="tx2"/>
                  </a:solidFill>
                  <a:latin typeface="Times New Roman" panose="02020603050405020304" pitchFamily="18" charset="0"/>
                  <a:ea typeface="楷体_GB2312" pitchFamily="1" charset="-122"/>
                </a:rPr>
                <a:t>小乔初嫁</a:t>
              </a:r>
              <a:endParaRPr lang="zh-CN" altLang="en-US" b="1">
                <a:solidFill>
                  <a:schemeClr val="tx2"/>
                </a:solidFill>
                <a:latin typeface="Times New Roman" panose="02020603050405020304" pitchFamily="18" charset="0"/>
                <a:ea typeface="楷体_GB2312" pitchFamily="1" charset="-122"/>
              </a:endParaRPr>
            </a:p>
            <a:p>
              <a:pPr algn="l">
                <a:lnSpc>
                  <a:spcPct val="120000"/>
                </a:lnSpc>
                <a:buFontTx/>
              </a:pPr>
              <a:r>
                <a:rPr lang="zh-CN" altLang="en-US" b="1">
                  <a:solidFill>
                    <a:schemeClr val="tx2"/>
                  </a:solidFill>
                  <a:latin typeface="Times New Roman" panose="02020603050405020304" pitchFamily="18" charset="0"/>
                  <a:ea typeface="楷体_GB2312" pitchFamily="1" charset="-122"/>
                </a:rPr>
                <a:t>羽扇纶巾</a:t>
              </a:r>
              <a:endParaRPr lang="zh-CN" altLang="en-US" b="1">
                <a:solidFill>
                  <a:schemeClr val="tx2"/>
                </a:solidFill>
                <a:latin typeface="Times New Roman" panose="02020603050405020304" pitchFamily="18" charset="0"/>
                <a:ea typeface="楷体_GB2312" pitchFamily="1" charset="-122"/>
              </a:endParaRPr>
            </a:p>
            <a:p>
              <a:pPr algn="l">
                <a:lnSpc>
                  <a:spcPct val="120000"/>
                </a:lnSpc>
                <a:buFontTx/>
              </a:pPr>
              <a:r>
                <a:rPr lang="zh-CN" altLang="en-US" b="1">
                  <a:solidFill>
                    <a:schemeClr val="tx2"/>
                  </a:solidFill>
                  <a:latin typeface="Times New Roman" panose="02020603050405020304" pitchFamily="18" charset="0"/>
                  <a:ea typeface="楷体_GB2312" pitchFamily="1" charset="-122"/>
                </a:rPr>
                <a:t>谈笑间，</a:t>
              </a:r>
              <a:endParaRPr lang="zh-CN" altLang="en-US" b="1">
                <a:solidFill>
                  <a:schemeClr val="tx2"/>
                </a:solidFill>
                <a:latin typeface="Times New Roman" panose="02020603050405020304" pitchFamily="18" charset="0"/>
                <a:ea typeface="楷体_GB2312" pitchFamily="1" charset="-122"/>
              </a:endParaRPr>
            </a:p>
            <a:p>
              <a:pPr algn="l">
                <a:lnSpc>
                  <a:spcPct val="120000"/>
                </a:lnSpc>
                <a:buFontTx/>
              </a:pPr>
              <a:r>
                <a:rPr lang="zh-CN" altLang="en-US" b="1">
                  <a:solidFill>
                    <a:schemeClr val="tx2"/>
                  </a:solidFill>
                  <a:latin typeface="Times New Roman" panose="02020603050405020304" pitchFamily="18" charset="0"/>
                  <a:ea typeface="楷体_GB2312" pitchFamily="1" charset="-122"/>
                </a:rPr>
                <a:t>樯橹灰飞烟灭</a:t>
              </a:r>
              <a:endParaRPr lang="zh-CN" altLang="en-US" b="1">
                <a:solidFill>
                  <a:schemeClr val="tx2"/>
                </a:solidFill>
                <a:latin typeface="Times New Roman" panose="02020603050405020304" pitchFamily="18" charset="0"/>
                <a:ea typeface="楷体_GB2312" pitchFamily="1" charset="-122"/>
              </a:endParaRPr>
            </a:p>
          </p:txBody>
        </p:sp>
        <p:sp>
          <p:nvSpPr>
            <p:cNvPr id="52229" name="Text Box 4"/>
            <p:cNvSpPr txBox="1"/>
            <p:nvPr/>
          </p:nvSpPr>
          <p:spPr>
            <a:xfrm>
              <a:off x="6120" y="7200"/>
              <a:ext cx="1092" cy="2082"/>
            </a:xfrm>
            <a:prstGeom prst="rect">
              <a:avLst/>
            </a:prstGeom>
            <a:noFill/>
            <a:ln w="9525">
              <a:noFill/>
            </a:ln>
          </p:spPr>
          <p:txBody>
            <a:bodyPr wrap="none">
              <a:spAutoFit/>
            </a:bodyPr>
            <a:lstStyle/>
            <a:p>
              <a:pPr algn="l">
                <a:buFontTx/>
              </a:pPr>
              <a:r>
                <a:rPr lang="zh-CN" altLang="en-US" sz="4000" b="1">
                  <a:solidFill>
                    <a:srgbClr val="F06100"/>
                  </a:solidFill>
                  <a:latin typeface="Times New Roman" panose="02020603050405020304" pitchFamily="18" charset="0"/>
                  <a:ea typeface="宋体" panose="02010600030101010101" pitchFamily="2" charset="-122"/>
                </a:rPr>
                <a:t>诗</a:t>
              </a:r>
              <a:endParaRPr lang="zh-CN" altLang="en-US" sz="4000" b="1">
                <a:solidFill>
                  <a:srgbClr val="F06100"/>
                </a:solidFill>
                <a:latin typeface="Times New Roman" panose="02020603050405020304" pitchFamily="18" charset="0"/>
                <a:ea typeface="宋体" panose="02010600030101010101" pitchFamily="2" charset="-122"/>
              </a:endParaRPr>
            </a:p>
            <a:p>
              <a:pPr algn="l">
                <a:buFontTx/>
              </a:pPr>
              <a:r>
                <a:rPr lang="zh-CN" altLang="en-US" sz="4000" b="1">
                  <a:solidFill>
                    <a:srgbClr val="F06100"/>
                  </a:solidFill>
                  <a:latin typeface="Times New Roman" panose="02020603050405020304" pitchFamily="18" charset="0"/>
                  <a:ea typeface="宋体" panose="02010600030101010101" pitchFamily="2" charset="-122"/>
                </a:rPr>
                <a:t>人</a:t>
              </a:r>
              <a:endParaRPr lang="zh-CN" altLang="en-US" sz="4000" b="1">
                <a:solidFill>
                  <a:srgbClr val="F06100"/>
                </a:solidFill>
                <a:latin typeface="Times New Roman" panose="02020603050405020304" pitchFamily="18" charset="0"/>
                <a:ea typeface="宋体" panose="02010600030101010101" pitchFamily="2" charset="-122"/>
              </a:endParaRPr>
            </a:p>
          </p:txBody>
        </p:sp>
        <p:sp>
          <p:nvSpPr>
            <p:cNvPr id="52230" name="Text Box 5"/>
            <p:cNvSpPr txBox="1"/>
            <p:nvPr/>
          </p:nvSpPr>
          <p:spPr>
            <a:xfrm>
              <a:off x="7800" y="7439"/>
              <a:ext cx="5400" cy="1843"/>
            </a:xfrm>
            <a:prstGeom prst="rect">
              <a:avLst/>
            </a:prstGeom>
            <a:noFill/>
            <a:ln w="9525">
              <a:noFill/>
            </a:ln>
          </p:spPr>
          <p:txBody>
            <a:bodyPr>
              <a:spAutoFit/>
            </a:bodyPr>
            <a:lstStyle/>
            <a:p>
              <a:pPr algn="l">
                <a:lnSpc>
                  <a:spcPct val="130000"/>
                </a:lnSpc>
                <a:buFontTx/>
              </a:pPr>
              <a:r>
                <a:rPr lang="zh-CN" altLang="en-US" b="1">
                  <a:solidFill>
                    <a:schemeClr val="tx2"/>
                  </a:solidFill>
                  <a:latin typeface="Times New Roman" panose="02020603050405020304" pitchFamily="18" charset="0"/>
                  <a:ea typeface="楷体_GB2312" pitchFamily="1" charset="-122"/>
                </a:rPr>
                <a:t>多情应笑我</a:t>
              </a:r>
              <a:endParaRPr lang="zh-CN" altLang="en-US" b="1">
                <a:solidFill>
                  <a:schemeClr val="tx2"/>
                </a:solidFill>
                <a:latin typeface="Times New Roman" panose="02020603050405020304" pitchFamily="18" charset="0"/>
                <a:ea typeface="楷体_GB2312" pitchFamily="1" charset="-122"/>
              </a:endParaRPr>
            </a:p>
            <a:p>
              <a:pPr algn="l">
                <a:lnSpc>
                  <a:spcPct val="130000"/>
                </a:lnSpc>
                <a:buFontTx/>
              </a:pPr>
              <a:r>
                <a:rPr lang="zh-CN" altLang="en-US" b="1">
                  <a:solidFill>
                    <a:schemeClr val="tx2"/>
                  </a:solidFill>
                  <a:latin typeface="Times New Roman" panose="02020603050405020304" pitchFamily="18" charset="0"/>
                  <a:ea typeface="楷体_GB2312" pitchFamily="1" charset="-122"/>
                </a:rPr>
                <a:t>早生华发</a:t>
              </a:r>
              <a:endParaRPr lang="zh-CN" altLang="en-US" b="1">
                <a:solidFill>
                  <a:schemeClr val="tx2"/>
                </a:solidFill>
                <a:latin typeface="Times New Roman" panose="02020603050405020304" pitchFamily="18" charset="0"/>
                <a:ea typeface="楷体_GB2312" pitchFamily="1" charset="-122"/>
              </a:endParaRPr>
            </a:p>
            <a:p>
              <a:pPr algn="l">
                <a:lnSpc>
                  <a:spcPct val="130000"/>
                </a:lnSpc>
                <a:buFontTx/>
              </a:pPr>
              <a:r>
                <a:rPr lang="zh-CN" altLang="en-US" b="1">
                  <a:solidFill>
                    <a:schemeClr val="tx2"/>
                  </a:solidFill>
                  <a:latin typeface="Times New Roman" panose="02020603050405020304" pitchFamily="18" charset="0"/>
                  <a:ea typeface="楷体_GB2312" pitchFamily="1" charset="-122"/>
                </a:rPr>
                <a:t>一尊还酹江月</a:t>
              </a:r>
              <a:endParaRPr lang="zh-CN" altLang="en-US" b="1">
                <a:solidFill>
                  <a:schemeClr val="tx2"/>
                </a:solidFill>
                <a:latin typeface="Times New Roman" panose="02020603050405020304" pitchFamily="18" charset="0"/>
                <a:ea typeface="楷体_GB2312" pitchFamily="1" charset="-122"/>
              </a:endParaRPr>
            </a:p>
          </p:txBody>
        </p:sp>
        <p:sp>
          <p:nvSpPr>
            <p:cNvPr id="52231" name="AutoShape 6"/>
            <p:cNvSpPr/>
            <p:nvPr/>
          </p:nvSpPr>
          <p:spPr>
            <a:xfrm>
              <a:off x="7320" y="2880"/>
              <a:ext cx="480" cy="2760"/>
            </a:xfrm>
            <a:prstGeom prst="leftBrace">
              <a:avLst>
                <a:gd name="adj1" fmla="val 47916"/>
                <a:gd name="adj2" fmla="val 50000"/>
              </a:avLst>
            </a:prstGeom>
            <a:noFill/>
            <a:ln w="19050" cap="flat" cmpd="sng">
              <a:solidFill>
                <a:schemeClr val="tx2"/>
              </a:solidFill>
              <a:prstDash val="solid"/>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sp>
          <p:nvSpPr>
            <p:cNvPr id="52232" name="AutoShape 7"/>
            <p:cNvSpPr/>
            <p:nvPr/>
          </p:nvSpPr>
          <p:spPr>
            <a:xfrm>
              <a:off x="7440" y="7200"/>
              <a:ext cx="360" cy="2280"/>
            </a:xfrm>
            <a:prstGeom prst="leftBrace">
              <a:avLst>
                <a:gd name="adj1" fmla="val 52777"/>
                <a:gd name="adj2" fmla="val 50000"/>
              </a:avLst>
            </a:prstGeom>
            <a:noFill/>
            <a:ln w="19050" cap="flat" cmpd="sng">
              <a:solidFill>
                <a:schemeClr val="tx2"/>
              </a:solidFill>
              <a:prstDash val="solid"/>
              <a:headEnd type="none" w="med" len="med"/>
              <a:tailEnd type="none" w="med" len="med"/>
            </a:ln>
          </p:spPr>
          <p:txBody>
            <a:bodyPr wrap="none" anchor="ctr"/>
            <a:lstStyle/>
            <a:p>
              <a:pPr>
                <a:buFontTx/>
              </a:pPr>
              <a:endParaRPr lang="zh-CN" altLang="zh-CN">
                <a:latin typeface="Times New Roman" panose="02020603050405020304" pitchFamily="18" charset="0"/>
              </a:endParaRPr>
            </a:p>
          </p:txBody>
        </p:sp>
        <p:sp>
          <p:nvSpPr>
            <p:cNvPr id="52233" name="Line 8"/>
            <p:cNvSpPr/>
            <p:nvPr/>
          </p:nvSpPr>
          <p:spPr>
            <a:xfrm>
              <a:off x="10681" y="4024"/>
              <a:ext cx="1200" cy="0"/>
            </a:xfrm>
            <a:prstGeom prst="line">
              <a:avLst/>
            </a:prstGeom>
            <a:ln w="19050" cap="flat" cmpd="sng">
              <a:solidFill>
                <a:schemeClr val="tx2"/>
              </a:solidFill>
              <a:prstDash val="solid"/>
              <a:headEnd type="none" w="med" len="med"/>
              <a:tailEnd type="triangle" w="med" len="med"/>
            </a:ln>
          </p:spPr>
          <p:txBody>
            <a:bodyPr/>
            <a:lstStyle/>
            <a:p/>
          </p:txBody>
        </p:sp>
        <p:sp>
          <p:nvSpPr>
            <p:cNvPr id="52234" name="Text Box 10"/>
            <p:cNvSpPr txBox="1"/>
            <p:nvPr/>
          </p:nvSpPr>
          <p:spPr>
            <a:xfrm>
              <a:off x="9720" y="480"/>
              <a:ext cx="4920" cy="1016"/>
            </a:xfrm>
            <a:prstGeom prst="rect">
              <a:avLst/>
            </a:prstGeom>
            <a:noFill/>
            <a:ln w="9525">
              <a:noFill/>
            </a:ln>
          </p:spPr>
          <p:txBody>
            <a:bodyPr>
              <a:spAutoFit/>
            </a:bodyPr>
            <a:lstStyle/>
            <a:p>
              <a:pPr algn="l">
                <a:spcBef>
                  <a:spcPct val="50000"/>
                </a:spcBef>
                <a:buFontTx/>
              </a:pPr>
              <a:r>
                <a:rPr lang="zh-CN" altLang="en-US" sz="3600" b="1">
                  <a:solidFill>
                    <a:schemeClr val="tx2"/>
                  </a:solidFill>
                  <a:latin typeface="宋体" panose="02010600030101010101" pitchFamily="2" charset="-122"/>
                  <a:ea typeface="宋体" panose="02010600030101010101" pitchFamily="2" charset="-122"/>
                </a:rPr>
                <a:t>人 物 形 象</a:t>
              </a:r>
              <a:endParaRPr lang="zh-CN" altLang="en-US" sz="3600" b="1">
                <a:solidFill>
                  <a:schemeClr val="tx2"/>
                </a:solidFill>
                <a:latin typeface="宋体" panose="02010600030101010101" pitchFamily="2" charset="-122"/>
                <a:ea typeface="宋体" panose="02010600030101010101" pitchFamily="2" charset="-122"/>
              </a:endParaRPr>
            </a:p>
          </p:txBody>
        </p:sp>
        <p:sp>
          <p:nvSpPr>
            <p:cNvPr id="52235" name="AutoShape 11"/>
            <p:cNvSpPr/>
            <p:nvPr/>
          </p:nvSpPr>
          <p:spPr>
            <a:xfrm>
              <a:off x="12360" y="3720"/>
              <a:ext cx="3600" cy="840"/>
            </a:xfrm>
            <a:prstGeom prst="roundRect">
              <a:avLst>
                <a:gd name="adj" fmla="val 16667"/>
              </a:avLst>
            </a:prstGeom>
            <a:noFill/>
            <a:ln w="9525">
              <a:noFill/>
            </a:ln>
          </p:spPr>
          <p:txBody>
            <a:bodyPr wrap="none" anchor="ctr"/>
            <a:lstStyle/>
            <a:p>
              <a:pPr>
                <a:buFontTx/>
              </a:pPr>
              <a:r>
                <a:rPr lang="zh-CN" altLang="en-US" sz="3200" b="1">
                  <a:solidFill>
                    <a:schemeClr val="accent2"/>
                  </a:solidFill>
                  <a:latin typeface="宋体" panose="02010600030101010101" pitchFamily="2" charset="-122"/>
                  <a:ea typeface="宋体" panose="02010600030101010101" pitchFamily="2" charset="-122"/>
                </a:rPr>
                <a:t>雄姿英发</a:t>
              </a:r>
              <a:endParaRPr lang="zh-CN" altLang="en-US" sz="3200" b="1">
                <a:solidFill>
                  <a:schemeClr val="accent2"/>
                </a:solidFill>
                <a:latin typeface="宋体" panose="02010600030101010101" pitchFamily="2" charset="-122"/>
                <a:ea typeface="宋体" panose="02010600030101010101" pitchFamily="2" charset="-122"/>
              </a:endParaRPr>
            </a:p>
          </p:txBody>
        </p:sp>
        <p:sp>
          <p:nvSpPr>
            <p:cNvPr id="52236" name="AutoShape 12"/>
            <p:cNvSpPr/>
            <p:nvPr/>
          </p:nvSpPr>
          <p:spPr>
            <a:xfrm>
              <a:off x="13080" y="8023"/>
              <a:ext cx="2880" cy="960"/>
            </a:xfrm>
            <a:prstGeom prst="roundRect">
              <a:avLst>
                <a:gd name="adj" fmla="val 16667"/>
              </a:avLst>
            </a:prstGeom>
            <a:noFill/>
            <a:ln w="9525">
              <a:noFill/>
            </a:ln>
          </p:spPr>
          <p:txBody>
            <a:bodyPr wrap="none" anchor="ctr"/>
            <a:lstStyle/>
            <a:p>
              <a:pPr>
                <a:buFontTx/>
              </a:pPr>
              <a:r>
                <a:rPr lang="zh-CN" altLang="en-US" sz="3200" b="1">
                  <a:solidFill>
                    <a:srgbClr val="F06100"/>
                  </a:solidFill>
                  <a:latin typeface="宋体" panose="02010600030101010101" pitchFamily="2" charset="-122"/>
                  <a:ea typeface="宋体" panose="02010600030101010101" pitchFamily="2" charset="-122"/>
                </a:rPr>
                <a:t>人生如梦   </a:t>
              </a:r>
              <a:endParaRPr lang="zh-CN" altLang="en-US" sz="3200" b="1">
                <a:solidFill>
                  <a:srgbClr val="F06100"/>
                </a:solidFill>
                <a:latin typeface="宋体" panose="02010600030101010101" pitchFamily="2" charset="-122"/>
                <a:ea typeface="宋体" panose="02010600030101010101" pitchFamily="2" charset="-122"/>
              </a:endParaRPr>
            </a:p>
          </p:txBody>
        </p:sp>
        <p:sp>
          <p:nvSpPr>
            <p:cNvPr id="52237" name="Line 14"/>
            <p:cNvSpPr/>
            <p:nvPr/>
          </p:nvSpPr>
          <p:spPr>
            <a:xfrm>
              <a:off x="11340" y="8340"/>
              <a:ext cx="1200" cy="0"/>
            </a:xfrm>
            <a:prstGeom prst="line">
              <a:avLst/>
            </a:prstGeom>
            <a:ln w="19050" cap="flat" cmpd="sng">
              <a:solidFill>
                <a:schemeClr val="tx2"/>
              </a:solidFill>
              <a:prstDash val="solid"/>
              <a:headEnd type="none" w="med" len="med"/>
              <a:tailEnd type="triangle" w="med" len="med"/>
            </a:ln>
          </p:spPr>
          <p:txBody>
            <a:bodyPr/>
            <a:lstStyle/>
            <a:p/>
          </p:txBody>
        </p:sp>
        <p:sp>
          <p:nvSpPr>
            <p:cNvPr id="52238" name="Line 15"/>
            <p:cNvSpPr/>
            <p:nvPr/>
          </p:nvSpPr>
          <p:spPr>
            <a:xfrm>
              <a:off x="9720" y="1680"/>
              <a:ext cx="4440" cy="0"/>
            </a:xfrm>
            <a:prstGeom prst="line">
              <a:avLst/>
            </a:prstGeom>
            <a:ln w="9525" cap="flat" cmpd="sng">
              <a:solidFill>
                <a:srgbClr val="6185AD"/>
              </a:solidFill>
              <a:prstDash val="solid"/>
              <a:headEnd type="none" w="med" len="med"/>
              <a:tailEnd type="none" w="med" len="med"/>
            </a:ln>
          </p:spPr>
          <p:txBody>
            <a:bodyPr/>
            <a:lstStyle/>
            <a:p/>
          </p:txBody>
        </p:sp>
      </p:grpSp>
      <p:graphicFrame>
        <p:nvGraphicFramePr>
          <p:cNvPr id="1026" name="Object 2"/>
          <p:cNvGraphicFramePr>
            <a:graphicFrameLocks noChangeAspect="1"/>
          </p:cNvGraphicFramePr>
          <p:nvPr/>
        </p:nvGraphicFramePr>
        <p:xfrm>
          <a:off x="6334760" y="1291590"/>
          <a:ext cx="5857240" cy="3895090"/>
        </p:xfrm>
        <a:graphic>
          <a:graphicData uri="http://schemas.openxmlformats.org/presentationml/2006/ole">
            <mc:AlternateContent>
              <mc:Choice xmlns:v="urn:schemas-microsoft-com:vml" Requires="v">
                <p:oleObj spid="_x0000_s1038" r:id="rId2" imgW="6238875" imgH="4143375" progId="Word.Document.8">
                  <p:embed/>
                </p:oleObj>
              </mc:Choice>
              <mc:Fallback>
                <p:oleObj r:id="rId2" imgW="6238875" imgH="4143375" progId="Word.Document.8">
                  <p:embed/>
                  <p:pic>
                    <p:nvPicPr>
                      <p:cNvPr id="0" name="OLE substitute image"/>
                      <p:cNvPicPr/>
                      <p:nvPr/>
                    </p:nvPicPr>
                    <p:blipFill>
                      <a:blip r:embed="rId3"/>
                      <a:stretch>
                        <a:fillRect/>
                      </a:stretch>
                    </p:blipFill>
                    <p:spPr>
                      <a:xfrm>
                        <a:off x="6334760" y="1291590"/>
                        <a:ext cx="5857240" cy="3895090"/>
                      </a:xfrm>
                      <a:prstGeom prst="rect">
                        <a:avLst/>
                      </a:prstGeom>
                      <a:noFill/>
                      <a:ln w="38100">
                        <a:noFill/>
                        <a:miter/>
                      </a:ln>
                    </p:spPr>
                  </p:pic>
                </p:oleObj>
              </mc:Fallback>
            </mc:AlternateContent>
          </a:graphicData>
        </a:graphic>
      </p:graphicFrame>
      <p:sp>
        <p:nvSpPr>
          <p:cNvPr id="1029" name="Text Box 4"/>
          <p:cNvSpPr txBox="1"/>
          <p:nvPr/>
        </p:nvSpPr>
        <p:spPr>
          <a:xfrm>
            <a:off x="5441315" y="5924550"/>
            <a:ext cx="6297613" cy="706755"/>
          </a:xfrm>
          <a:prstGeom prst="rect">
            <a:avLst/>
          </a:prstGeom>
          <a:noFill/>
          <a:ln w="9525">
            <a:noFill/>
          </a:ln>
        </p:spPr>
        <p:txBody>
          <a:bodyPr>
            <a:spAutoFit/>
          </a:bodyPr>
          <a:lstStyle/>
          <a:p>
            <a:pPr algn="l">
              <a:spcBef>
                <a:spcPct val="50000"/>
              </a:spcBef>
              <a:buFontTx/>
            </a:pPr>
            <a:r>
              <a:rPr lang="en-US" altLang="zh-CN" sz="3600">
                <a:solidFill>
                  <a:srgbClr val="F06100"/>
                </a:solidFill>
                <a:latin typeface="华文新魏" panose="02010800040101010101" pitchFamily="2" charset="-122"/>
              </a:rPr>
              <a:t>      </a:t>
            </a:r>
            <a:r>
              <a:rPr lang="zh-CN" altLang="en-US" sz="4000" b="1">
                <a:solidFill>
                  <a:srgbClr val="F06100"/>
                </a:solidFill>
                <a:latin typeface="华文新魏" panose="02010800040101010101" pitchFamily="2" charset="-122"/>
              </a:rPr>
              <a:t>对比当中，感叹自我</a:t>
            </a:r>
            <a:endParaRPr lang="zh-CN" altLang="en-US" sz="4000" b="1">
              <a:solidFill>
                <a:srgbClr val="F06100"/>
              </a:solidFill>
              <a:latin typeface="华文新魏" pitchFamily="2" charset="-122"/>
            </a:endParaRPr>
          </a:p>
        </p:txBody>
      </p:sp>
    </p:spTree>
  </p:cSld>
  <p:clrMapOvr>
    <a:masterClrMapping/>
  </p:clrMapOvr>
  <p:transition spd="med"/>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nvGraphicFramePr>
        <p:xfrm>
          <a:off x="1919288" y="1125538"/>
          <a:ext cx="8347075" cy="4953000"/>
        </p:xfrm>
        <a:graphic>
          <a:graphicData uri="http://schemas.openxmlformats.org/drawingml/2006/table">
            <a:tbl>
              <a:tblPr firstRow="1" bandRow="1">
                <a:tableStyleId>{5C22544A-7EE6-4342-B048-85BDC9FD1C3A}</a:tableStyleId>
              </a:tblPr>
              <a:tblGrid>
                <a:gridCol w="4175760"/>
                <a:gridCol w="930910"/>
                <a:gridCol w="3240405"/>
              </a:tblGrid>
              <a:tr h="370840">
                <a:tc>
                  <a:txBody>
                    <a:bodyPr vert="horz" wrap="square"/>
                    <a:lstStyle/>
                    <a:p>
                      <a:pPr algn="ctr"/>
                      <a:r>
                        <a:rPr lang="zh-CN" altLang="en-US" smtClean="0"/>
                        <a:t>人物意象类举</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t>典例</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mtClean="0"/>
                        <a:t>代表性诗句</a:t>
                      </a: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kern="1200" smtClean="0">
                          <a:solidFill>
                            <a:srgbClr val="FF0000"/>
                          </a:solidFill>
                          <a:latin typeface="黑体" panose="02010609060101010101" pitchFamily="49" charset="-122"/>
                          <a:ea typeface="黑体" panose="02010609060101010101" pitchFamily="49" charset="-122"/>
                          <a:cs typeface="+mn-cs"/>
                        </a:rPr>
                        <a:t>矢志报国、慷慨激愤的形象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黑体" panose="02010609060101010101" pitchFamily="49" charset="-122"/>
                          <a:ea typeface="黑体" panose="02010609060101010101" pitchFamily="49" charset="-122"/>
                        </a:rPr>
                        <a:t>陆游</a:t>
                      </a:r>
                      <a:endParaRPr lang="zh-CN" altLang="en-US" smtClean="0">
                        <a:solidFill>
                          <a:schemeClr val="accent6"/>
                        </a:solidFill>
                      </a:endParaRPr>
                    </a:p>
                    <a:p>
                      <a:pPr algn="ctr"/>
                      <a:endParaRPr lang="en-US" altLang="zh-CN" sz="1800" b="1" smtClean="0">
                        <a:solidFill>
                          <a:schemeClr val="accent6"/>
                        </a:solidFill>
                        <a:latin typeface="黑体" panose="02010609060101010101" pitchFamily="49" charset="-122"/>
                        <a:ea typeface="黑体" panose="02010609060101010101" pitchFamily="49"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僵卧孤村不自哀，</a:t>
                      </a:r>
                      <a:endParaRPr lang="en-US" altLang="zh-CN" b="0" smtClean="0">
                        <a:solidFill>
                          <a:srgbClr val="F06100"/>
                        </a:solidFill>
                      </a:endParaRPr>
                    </a:p>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尚思为国戍轮台。</a:t>
                      </a:r>
                      <a:endParaRPr lang="zh-CN" altLang="en-US" b="0" smtClean="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algn="l" defTabSz="914400" rtl="0" eaLnBrk="1" latinLnBrk="0" hangingPunct="1"/>
                      <a:r>
                        <a:rPr lang="zh-CN" altLang="en-US" sz="1800" b="1" kern="1200" smtClean="0">
                          <a:solidFill>
                            <a:srgbClr val="FF0000"/>
                          </a:solidFill>
                          <a:latin typeface="黑体" panose="02010609060101010101" pitchFamily="49" charset="-122"/>
                          <a:ea typeface="黑体" panose="02010609060101010101" pitchFamily="49" charset="-122"/>
                          <a:cs typeface="+mn-cs"/>
                        </a:rPr>
                        <a:t>心忧天下、忧国忧民的形象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1800" b="1" smtClean="0">
                          <a:solidFill>
                            <a:schemeClr val="accent6"/>
                          </a:solidFill>
                          <a:latin typeface="黑体" panose="02010609060101010101" pitchFamily="49" charset="-122"/>
                          <a:ea typeface="黑体" panose="02010609060101010101" pitchFamily="49" charset="-122"/>
                        </a:rPr>
                        <a:t>杜甫</a:t>
                      </a: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b="0" smtClean="0">
                          <a:solidFill>
                            <a:srgbClr val="F06100"/>
                          </a:solidFill>
                          <a:latin typeface="黑体" panose="02010609060101010101" pitchFamily="49" charset="-122"/>
                          <a:ea typeface="黑体" panose="02010609060101010101" pitchFamily="49" charset="-122"/>
                        </a:rPr>
                        <a:t>安得广厦千万间，</a:t>
                      </a:r>
                      <a:endParaRPr lang="en-US" altLang="zh-CN" sz="1800" b="0" smtClean="0">
                        <a:solidFill>
                          <a:srgbClr val="F06100"/>
                        </a:solidFill>
                        <a:latin typeface="黑体" panose="02010609060101010101" pitchFamily="49" charset="-122"/>
                        <a:ea typeface="黑体" panose="02010609060101010101" pitchFamily="49" charset="-122"/>
                      </a:endParaRPr>
                    </a:p>
                    <a:p>
                      <a:r>
                        <a:rPr lang="zh-CN" altLang="en-US" sz="1800" b="0" smtClean="0">
                          <a:solidFill>
                            <a:srgbClr val="F06100"/>
                          </a:solidFill>
                          <a:latin typeface="黑体" panose="02010609060101010101" pitchFamily="49" charset="-122"/>
                          <a:ea typeface="黑体" panose="02010609060101010101" pitchFamily="49" charset="-122"/>
                        </a:rPr>
                        <a:t>大庇天下寒士俱欢颜。</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kern="1200" smtClean="0">
                          <a:solidFill>
                            <a:srgbClr val="FF0000"/>
                          </a:solidFill>
                          <a:latin typeface="黑体" panose="02010609060101010101" pitchFamily="49" charset="-122"/>
                          <a:ea typeface="黑体" panose="02010609060101010101" pitchFamily="49" charset="-122"/>
                          <a:cs typeface="+mn-cs"/>
                        </a:rPr>
                        <a:t>边塞报国或反对征伐的形象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黑体" panose="02010609060101010101" pitchFamily="49" charset="-122"/>
                          <a:ea typeface="黑体" panose="02010609060101010101" pitchFamily="49" charset="-122"/>
                        </a:rPr>
                        <a:t>王昌龄</a:t>
                      </a:r>
                      <a:endParaRPr lang="zh-CN" altLang="en-US" smtClean="0">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秦时明月汉时关，</a:t>
                      </a:r>
                      <a:endParaRPr lang="en-US" altLang="zh-CN" b="0" smtClean="0">
                        <a:solidFill>
                          <a:srgbClr val="F06100"/>
                        </a:solidFill>
                      </a:endParaRPr>
                    </a:p>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万里长征人未还。</a:t>
                      </a:r>
                      <a:endParaRPr lang="zh-CN" altLang="en-US" b="0" smtClean="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algn="l" defTabSz="914400" rtl="0" eaLnBrk="1" latinLnBrk="0" hangingPunct="1"/>
                      <a:r>
                        <a:rPr lang="zh-CN" altLang="en-US" sz="1800" b="1" kern="1200" smtClean="0">
                          <a:solidFill>
                            <a:srgbClr val="FF0000"/>
                          </a:solidFill>
                          <a:latin typeface="黑体" panose="02010609060101010101" pitchFamily="49" charset="-122"/>
                          <a:ea typeface="黑体" panose="02010609060101010101" pitchFamily="49" charset="-122"/>
                          <a:cs typeface="+mn-cs"/>
                        </a:rPr>
                        <a:t>怀才不遇、壮志难酬的形象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1800" b="1" smtClean="0">
                          <a:solidFill>
                            <a:schemeClr val="accent6"/>
                          </a:solidFill>
                          <a:latin typeface="黑体" panose="02010609060101010101" pitchFamily="49" charset="-122"/>
                          <a:ea typeface="黑体" panose="02010609060101010101" pitchFamily="49" charset="-122"/>
                        </a:rPr>
                        <a:t>陈子昂</a:t>
                      </a: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b="0" smtClean="0">
                          <a:solidFill>
                            <a:srgbClr val="F06100"/>
                          </a:solidFill>
                          <a:latin typeface="Arial" panose="020b0604020202020204" pitchFamily="34" charset="0"/>
                          <a:ea typeface="宋体" panose="02010600030101010101" pitchFamily="2" charset="-122"/>
                        </a:rPr>
                        <a:t>前不见古人，后不见来者</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kern="1200" smtClean="0">
                          <a:solidFill>
                            <a:srgbClr val="FF0000"/>
                          </a:solidFill>
                          <a:latin typeface="黑体" panose="02010609060101010101" pitchFamily="49" charset="-122"/>
                          <a:ea typeface="黑体" panose="02010609060101010101" pitchFamily="49" charset="-122"/>
                          <a:cs typeface="+mn-cs"/>
                        </a:rPr>
                        <a:t>不慕权贵、豪放洒脱、傲岸不羁的形象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黑体" panose="02010609060101010101" pitchFamily="49" charset="-122"/>
                          <a:ea typeface="黑体" panose="02010609060101010101" pitchFamily="49" charset="-122"/>
                        </a:rPr>
                        <a:t>李白</a:t>
                      </a:r>
                      <a:endParaRPr lang="zh-CN" altLang="en-US" smtClean="0">
                        <a:solidFill>
                          <a:schemeClr val="accent6"/>
                        </a:solidFill>
                      </a:endParaRPr>
                    </a:p>
                    <a:p>
                      <a:pPr algn="ct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0" smtClean="0">
                          <a:solidFill>
                            <a:srgbClr val="F06100"/>
                          </a:solidFill>
                          <a:latin typeface="黑体" panose="02010609060101010101" pitchFamily="49" charset="-122"/>
                          <a:ea typeface="黑体" panose="02010609060101010101" pitchFamily="49" charset="-122"/>
                        </a:rPr>
                        <a:t>安能摧眉折腰事权贵，</a:t>
                      </a:r>
                      <a:endParaRPr lang="en-US" altLang="zh-CN" sz="1800" b="0" smtClean="0">
                        <a:solidFill>
                          <a:srgbClr val="F06100"/>
                        </a:solidFill>
                        <a:latin typeface="黑体" panose="02010609060101010101" pitchFamily="49" charset="-122"/>
                        <a:ea typeface="黑体" panose="02010609060101010101" pitchFamily="49" charset="-122"/>
                      </a:endParaRPr>
                    </a:p>
                    <a:p>
                      <a:pPr marL="0" marR="0" indent="0" algn="l" defTabSz="914400" rtl="0" eaLnBrk="1" fontAlgn="auto" latinLnBrk="0" hangingPunct="1">
                        <a:lnSpc>
                          <a:spcPct val="100000"/>
                        </a:lnSpc>
                        <a:spcBef>
                          <a:spcPct val="0"/>
                        </a:spcBef>
                        <a:spcAft>
                          <a:spcPct val="0"/>
                        </a:spcAft>
                        <a:buClrTx/>
                        <a:buSzTx/>
                        <a:buFontTx/>
                        <a:buNone/>
                        <a:defRPr/>
                      </a:pPr>
                      <a:r>
                        <a:rPr lang="zh-CN" altLang="en-US" sz="1800" b="0" smtClean="0">
                          <a:solidFill>
                            <a:srgbClr val="F06100"/>
                          </a:solidFill>
                          <a:latin typeface="黑体" panose="02010609060101010101" pitchFamily="49" charset="-122"/>
                          <a:ea typeface="黑体" panose="02010609060101010101" pitchFamily="49" charset="-122"/>
                        </a:rPr>
                        <a:t>使我不得开心颜。</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3824">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kern="1200" smtClean="0">
                          <a:solidFill>
                            <a:srgbClr val="FF0000"/>
                          </a:solidFill>
                          <a:latin typeface="黑体" panose="02010609060101010101" pitchFamily="49" charset="-122"/>
                          <a:ea typeface="黑体" panose="02010609060101010101" pitchFamily="49" charset="-122"/>
                          <a:cs typeface="+mn-cs"/>
                        </a:rPr>
                        <a:t>寄情山水、归隐田园的隐者形象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p>
                      <a:pPr marL="0" algn="l" defTabSz="914400" rtl="0" eaLnBrk="1" latinLnBrk="0" hangingPunct="1"/>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黑体" panose="02010609060101010101" pitchFamily="49" charset="-122"/>
                          <a:ea typeface="黑体" panose="02010609060101010101" pitchFamily="49" charset="-122"/>
                        </a:rPr>
                        <a:t>陶渊明</a:t>
                      </a:r>
                      <a:endParaRPr lang="zh-CN" altLang="en-US" smtClean="0">
                        <a:solidFill>
                          <a:schemeClr val="accent6"/>
                        </a:solidFill>
                      </a:endParaRPr>
                    </a:p>
                    <a:p>
                      <a:pPr algn="ct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0" smtClean="0">
                          <a:solidFill>
                            <a:srgbClr val="F06100"/>
                          </a:solidFill>
                          <a:latin typeface="黑体" panose="02010609060101010101" pitchFamily="49" charset="-122"/>
                          <a:ea typeface="黑体" panose="02010609060101010101" pitchFamily="49" charset="-122"/>
                        </a:rPr>
                        <a:t>采菊东篱下，悠然见南山。</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b="1" kern="1200" smtClean="0">
                          <a:solidFill>
                            <a:srgbClr val="FF0000"/>
                          </a:solidFill>
                          <a:latin typeface="黑体" panose="02010609060101010101" pitchFamily="49" charset="-122"/>
                          <a:ea typeface="黑体" panose="02010609060101010101" pitchFamily="49" charset="-122"/>
                          <a:cs typeface="+mn-cs"/>
                        </a:rPr>
                        <a:t>友人送别、思念故乡的形象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p>
                      <a:pPr marL="0" algn="l" defTabSz="914400" rtl="0" eaLnBrk="1" latinLnBrk="0" hangingPunct="1"/>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b="1" smtClean="0">
                          <a:solidFill>
                            <a:schemeClr val="accent6"/>
                          </a:solidFill>
                          <a:latin typeface="黑体" panose="02010609060101010101" pitchFamily="49" charset="-122"/>
                          <a:ea typeface="黑体" panose="02010609060101010101" pitchFamily="49" charset="-122"/>
                        </a:rPr>
                        <a:t>王维</a:t>
                      </a:r>
                      <a:endParaRPr lang="zh-CN" altLang="en-US" smtClean="0">
                        <a:solidFill>
                          <a:schemeClr val="accent6"/>
                        </a:solidFill>
                      </a:endParaRPr>
                    </a:p>
                    <a:p>
                      <a:pPr algn="ct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独在异乡为异客，</a:t>
                      </a:r>
                      <a:endParaRPr lang="en-US" altLang="zh-CN" b="0" smtClean="0">
                        <a:solidFill>
                          <a:srgbClr val="F06100"/>
                        </a:solidFill>
                      </a:endParaRPr>
                    </a:p>
                    <a:p>
                      <a:pPr marL="0" marR="0" indent="0" algn="l" defTabSz="914400" rtl="0" eaLnBrk="1" fontAlgn="auto" latinLnBrk="0" hangingPunct="1">
                        <a:lnSpc>
                          <a:spcPct val="100000"/>
                        </a:lnSpc>
                        <a:spcBef>
                          <a:spcPct val="0"/>
                        </a:spcBef>
                        <a:spcAft>
                          <a:spcPct val="0"/>
                        </a:spcAft>
                        <a:buClrTx/>
                        <a:buSzTx/>
                        <a:buFontTx/>
                        <a:buNone/>
                        <a:defRPr/>
                      </a:pPr>
                      <a:r>
                        <a:rPr lang="zh-CN" altLang="en-US" b="0" smtClean="0">
                          <a:solidFill>
                            <a:srgbClr val="F06100"/>
                          </a:solidFill>
                        </a:rPr>
                        <a:t>每逢佳节倍思亲。</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vert="horz" wrap="square"/>
                    <a:lstStyle/>
                    <a:p>
                      <a:pPr marL="0" algn="l" defTabSz="914400" rtl="0" eaLnBrk="1" latinLnBrk="0" hangingPunct="1"/>
                      <a:r>
                        <a:rPr lang="zh-CN" altLang="en-US" sz="1800" b="1" kern="1200" smtClean="0">
                          <a:solidFill>
                            <a:srgbClr val="FF0000"/>
                          </a:solidFill>
                          <a:latin typeface="黑体" panose="02010609060101010101" pitchFamily="49" charset="-122"/>
                          <a:ea typeface="黑体" panose="02010609060101010101" pitchFamily="49" charset="-122"/>
                          <a:cs typeface="+mn-cs"/>
                        </a:rPr>
                        <a:t>爱恨情长的形象</a:t>
                      </a:r>
                      <a:endParaRPr lang="zh-CN" altLang="en-US" sz="1800" b="1" kern="1200" smtClean="0">
                        <a:solidFill>
                          <a:srgbClr val="FF0000"/>
                        </a:solidFill>
                        <a:latin typeface="黑体" panose="02010609060101010101" pitchFamily="49" charset="-122"/>
                        <a:ea typeface="黑体" panose="02010609060101010101" pitchFamily="49"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1800" b="1" smtClean="0">
                          <a:solidFill>
                            <a:schemeClr val="accent6"/>
                          </a:solidFill>
                          <a:latin typeface="黑体" panose="02010609060101010101" pitchFamily="49" charset="-122"/>
                          <a:ea typeface="黑体" panose="02010609060101010101" pitchFamily="49" charset="-122"/>
                        </a:rPr>
                        <a:t>柳永</a:t>
                      </a:r>
                      <a:endParaRPr lang="zh-CN" altLang="en-US">
                        <a:solidFill>
                          <a:schemeClr val="accent6"/>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1800" b="0" i="0" kern="1200" smtClean="0">
                          <a:solidFill>
                            <a:srgbClr val="F06100"/>
                          </a:solidFill>
                          <a:latin typeface="+mn-lt"/>
                          <a:ea typeface="+mn-ea"/>
                          <a:cs typeface="+mn-cs"/>
                        </a:rPr>
                        <a:t>执手相看泪眼，竟无语凝噎</a:t>
                      </a:r>
                      <a:endParaRPr lang="zh-CN" altLang="en-US" b="0">
                        <a:solidFill>
                          <a:srgbClr val="F061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Rectangle 2"/>
          <p:cNvSpPr>
            <a:spLocks noGrp="1"/>
          </p:cNvSpPr>
          <p:nvPr>
            <p:ph type="title"/>
          </p:nvPr>
        </p:nvSpPr>
        <p:spPr/>
        <p:txBody>
          <a:bodyPr vert="horz" wrap="square" lIns="91440" tIns="45720" rIns="91440" bIns="45720" anchor="ctr"/>
          <a:lstStyle/>
          <a:p>
            <a:r>
              <a:rPr lang="zh-CN" altLang="en-US">
                <a:solidFill>
                  <a:srgbClr val="FF0000"/>
                </a:solidFill>
                <a:sym typeface="Arial" panose="020b0604020202020204" pitchFamily="34" charset="0"/>
              </a:rPr>
              <a:t>⒋事件——借事抒情</a:t>
            </a:r>
            <a:endParaRPr lang="zh-CN" altLang="en-US">
              <a:solidFill>
                <a:srgbClr val="FF0000"/>
              </a:solidFill>
              <a:sym typeface="Arial" panose="020b0604020202020204" pitchFamily="34" charset="0"/>
            </a:endParaRPr>
          </a:p>
        </p:txBody>
      </p:sp>
      <p:sp>
        <p:nvSpPr>
          <p:cNvPr id="60419" name="Text Box 3"/>
          <p:cNvSpPr txBox="1"/>
          <p:nvPr/>
        </p:nvSpPr>
        <p:spPr>
          <a:xfrm>
            <a:off x="1905000" y="1700213"/>
            <a:ext cx="8382000" cy="368300"/>
          </a:xfrm>
          <a:prstGeom prst="rect">
            <a:avLst/>
          </a:prstGeom>
          <a:noFill/>
          <a:ln w="9525">
            <a:noFill/>
          </a:ln>
        </p:spPr>
        <p:txBody>
          <a:bodyPr>
            <a:spAutoFit/>
          </a:bodyPr>
          <a:lstStyle/>
          <a:p>
            <a:r>
              <a:rPr lang="zh-CN" altLang="en-US">
                <a:solidFill>
                  <a:srgbClr val="CC3300"/>
                </a:solidFill>
                <a:latin typeface="Times New Roman" panose="02020603050405020304" pitchFamily="18" charset="0"/>
              </a:rPr>
              <a:t>        寓情于事，叙述一件完整的事情，以抒发感情。</a:t>
            </a:r>
            <a:endParaRPr lang="zh-CN" altLang="en-US">
              <a:solidFill>
                <a:srgbClr val="0066FF"/>
              </a:solidFill>
              <a:latin typeface="Times New Roman" panose="02020603050405020304" pitchFamily="18" charset="0"/>
            </a:endParaRPr>
          </a:p>
        </p:txBody>
      </p:sp>
      <p:sp>
        <p:nvSpPr>
          <p:cNvPr id="60420" name="Text Box 4"/>
          <p:cNvSpPr txBox="1"/>
          <p:nvPr/>
        </p:nvSpPr>
        <p:spPr>
          <a:xfrm>
            <a:off x="2208213" y="2492375"/>
            <a:ext cx="7924800" cy="1568450"/>
          </a:xfrm>
          <a:prstGeom prst="rect">
            <a:avLst/>
          </a:prstGeom>
          <a:noFill/>
          <a:ln w="9525">
            <a:noFill/>
          </a:ln>
        </p:spPr>
        <p:txBody>
          <a:bodyPr>
            <a:spAutoFit/>
          </a:bodyPr>
          <a:lstStyle/>
          <a:p>
            <a:r>
              <a:rPr lang="zh-CN" altLang="en-US" sz="2400">
                <a:solidFill>
                  <a:srgbClr val="0066FF"/>
                </a:solidFill>
                <a:latin typeface="Times New Roman" panose="02020603050405020304" pitchFamily="18" charset="0"/>
              </a:rPr>
              <a:t>清明</a:t>
            </a:r>
            <a:endParaRPr lang="zh-CN" altLang="en-US" sz="2400">
              <a:solidFill>
                <a:srgbClr val="0066FF"/>
              </a:solidFill>
              <a:latin typeface="Times New Roman" panose="02020603050405020304" pitchFamily="18" charset="0"/>
            </a:endParaRPr>
          </a:p>
          <a:p>
            <a:r>
              <a:rPr lang="zh-CN" altLang="en-US" sz="2400">
                <a:solidFill>
                  <a:srgbClr val="0066FF"/>
                </a:solidFill>
                <a:latin typeface="Times New Roman" panose="02020603050405020304" pitchFamily="18" charset="0"/>
              </a:rPr>
              <a:t>杜牧</a:t>
            </a:r>
            <a:endParaRPr lang="zh-CN" altLang="en-US" sz="2400">
              <a:solidFill>
                <a:srgbClr val="0066FF"/>
              </a:solidFill>
              <a:latin typeface="Times New Roman" panose="02020603050405020304" pitchFamily="18" charset="0"/>
            </a:endParaRPr>
          </a:p>
          <a:p>
            <a:r>
              <a:rPr lang="zh-CN" altLang="en-US" sz="2400">
                <a:solidFill>
                  <a:srgbClr val="0066FF"/>
                </a:solidFill>
                <a:latin typeface="Times New Roman" panose="02020603050405020304" pitchFamily="18" charset="0"/>
              </a:rPr>
              <a:t>清明时节雨纷纷，路上行人欲断魂。</a:t>
            </a:r>
            <a:endParaRPr lang="zh-CN" altLang="en-US" sz="2400">
              <a:solidFill>
                <a:srgbClr val="0066FF"/>
              </a:solidFill>
              <a:latin typeface="Times New Roman" panose="02020603050405020304" pitchFamily="18" charset="0"/>
            </a:endParaRPr>
          </a:p>
          <a:p>
            <a:r>
              <a:rPr lang="zh-CN" altLang="en-US" sz="2400">
                <a:solidFill>
                  <a:srgbClr val="0066FF"/>
                </a:solidFill>
                <a:latin typeface="Times New Roman" panose="02020603050405020304" pitchFamily="18" charset="0"/>
              </a:rPr>
              <a:t>借问酒家何处有？牧童遥指杏花村。</a:t>
            </a:r>
            <a:endParaRPr lang="zh-CN" altLang="en-US" sz="2400">
              <a:solidFill>
                <a:srgbClr val="0066FF"/>
              </a:solidFill>
              <a:latin typeface="Times New Roman" panose="02020603050405020304" pitchFamily="18" charset="0"/>
            </a:endParaRPr>
          </a:p>
        </p:txBody>
      </p:sp>
      <p:sp>
        <p:nvSpPr>
          <p:cNvPr id="60421" name="Text Box 4"/>
          <p:cNvSpPr txBox="1"/>
          <p:nvPr/>
        </p:nvSpPr>
        <p:spPr>
          <a:xfrm>
            <a:off x="1595438" y="4324350"/>
            <a:ext cx="8893175" cy="2306955"/>
          </a:xfrm>
          <a:prstGeom prst="rect">
            <a:avLst/>
          </a:prstGeom>
          <a:noFill/>
          <a:ln w="9525" cap="flat" cmpd="sng">
            <a:solidFill>
              <a:srgbClr val="FF0000"/>
            </a:solidFill>
            <a:prstDash val="solid"/>
            <a:miter/>
            <a:headEnd type="none" w="med" len="med"/>
            <a:tailEnd type="none" w="med" len="med"/>
          </a:ln>
        </p:spPr>
        <p:txBody>
          <a:bodyPr>
            <a:spAutoFit/>
          </a:bodyPr>
          <a:lstStyle/>
          <a:p>
            <a:pPr algn="l"/>
            <a:r>
              <a:rPr lang="zh-CN" altLang="en-US" sz="2400">
                <a:solidFill>
                  <a:srgbClr val="0066FF"/>
                </a:solidFill>
                <a:latin typeface="Times New Roman" panose="02020603050405020304" pitchFamily="18" charset="0"/>
              </a:rPr>
              <a:t>        </a:t>
            </a:r>
            <a:r>
              <a:rPr lang="zh-CN" altLang="en-US" sz="2400">
                <a:solidFill>
                  <a:schemeClr val="accent2"/>
                </a:solidFill>
                <a:latin typeface="Times New Roman" panose="02020603050405020304" pitchFamily="18" charset="0"/>
              </a:rPr>
              <a:t>第一句交代情景、环境、气氛，是“起”；第二句是“承”，写出了人物，显示了人物的凄迷纷乱的心境；第三句是一“转”，然而也就提出了如何摆脱这种心境的办法；而这就直接逼出了第四句，成为整篇的精彩所在</a:t>
            </a:r>
            <a:r>
              <a:rPr lang="en-US" altLang="zh-CN" sz="2400">
                <a:solidFill>
                  <a:schemeClr val="accent2"/>
                </a:solidFill>
                <a:latin typeface="Times New Roman" panose="02020603050405020304" pitchFamily="18" charset="0"/>
              </a:rPr>
              <a:t>——“</a:t>
            </a:r>
            <a:r>
              <a:rPr lang="zh-CN" altLang="en-US" sz="2400">
                <a:solidFill>
                  <a:schemeClr val="accent2"/>
                </a:solidFill>
                <a:latin typeface="Times New Roman" panose="02020603050405020304" pitchFamily="18" charset="0"/>
              </a:rPr>
              <a:t>合”。在艺术上，这是由低而高、逐步上升、高潮顶点放在最后的手法。所谓高潮顶点，却又不是一览无余，索然兴尽，而是余韵邈然，耐人寻味。</a:t>
            </a:r>
            <a:endParaRPr lang="en-US" altLang="zh-CN" sz="2400">
              <a:solidFill>
                <a:schemeClr val="accent2"/>
              </a:solidFill>
              <a:latin typeface="Times New Roman" panose="02020603050405020304" pitchFamily="18" charset="0"/>
            </a:endParaRPr>
          </a:p>
        </p:txBody>
      </p:sp>
    </p:spTree>
  </p:cSld>
  <p:clrMapOvr>
    <a:masterClrMapping/>
  </p:clrMapOvr>
  <p:transition spd="med"/>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4" name="Text Box 4"/>
          <p:cNvSpPr txBox="1">
            <a:spLocks noChangeArrowheads="1"/>
          </p:cNvSpPr>
          <p:nvPr/>
        </p:nvSpPr>
        <p:spPr bwMode="auto">
          <a:xfrm>
            <a:off x="1703389" y="4365625"/>
            <a:ext cx="8785225" cy="579438"/>
          </a:xfrm>
          <a:prstGeom prst="rect">
            <a:avLst/>
          </a:prstGeom>
          <a:noFill/>
          <a:ln>
            <a:noFill/>
          </a:ln>
          <a:effectLst/>
          <a:extLst>
            <a:ext uri="{909E8E84-426E-40DD-AFC4-6F175D3DCCD1}">
              <a14:hiddenFill xmlns:a14="http://schemas.microsoft.com/office/drawing/2010/main">
                <a:gradFill rotWithShape="0">
                  <a:gsLst>
                    <a:gs pos="0">
                      <a:srgbClr val="FFE701"/>
                    </a:gs>
                    <a:gs pos="100000">
                      <a:srgbClr val="FE3E02"/>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FontTx/>
              <a:buNone/>
            </a:pPr>
            <a:endParaRPr kumimoji="1" lang="zh-CN" altLang="zh-CN">
              <a:solidFill>
                <a:srgbClr val="000000"/>
              </a:solidFill>
              <a:latin typeface="Times New Roman" panose="02020603050405020304" pitchFamily="18" charset="0"/>
              <a:ea typeface="黑体" panose="02010609060101010101" pitchFamily="49" charset="-122"/>
            </a:endParaRPr>
          </a:p>
        </p:txBody>
      </p:sp>
      <p:sp>
        <p:nvSpPr>
          <p:cNvPr id="24584" name="Rectangle 8"/>
          <p:cNvSpPr>
            <a:spLocks noChangeArrowheads="1"/>
          </p:cNvSpPr>
          <p:nvPr/>
        </p:nvSpPr>
        <p:spPr bwMode="auto">
          <a:xfrm>
            <a:off x="-1" y="867580"/>
            <a:ext cx="1162924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a:spcBef>
                <a:spcPct val="0"/>
              </a:spcBef>
              <a:buNone/>
            </a:pP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找出诗中景物</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联想景物固定义</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看景物前面修饰词语</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确定诗歌主</a:t>
            </a:r>
            <a:r>
              <a:rPr lang="zh-CN" altLang="en-US" sz="4000" b="1" kern="0" spc="40" smtClean="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旨</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a:solidFill>
                  <a:srgbClr val="FF0000"/>
                </a:solidFill>
                <a:latin typeface="楷体" panose="02010609060101010101" pitchFamily="49" charset="-122"/>
                <a:ea typeface="楷体" panose="02010609060101010101" pitchFamily="49" charset="-122"/>
              </a:rPr>
              <a:t>“解意象→品意境→悟诗情”</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endPar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24586" name="Rectangle 10"/>
          <p:cNvSpPr>
            <a:spLocks noChangeArrowheads="1"/>
          </p:cNvSpPr>
          <p:nvPr/>
        </p:nvSpPr>
        <p:spPr bwMode="auto">
          <a:xfrm>
            <a:off x="596735" y="2269557"/>
            <a:ext cx="1141905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lnSpc>
                <a:spcPct val="50000"/>
              </a:lnSpc>
              <a:spcBef>
                <a:spcPct val="50000"/>
              </a:spcBef>
              <a:buFontTx/>
              <a:buNone/>
            </a:pPr>
            <a:r>
              <a:rPr lang="en-US" altLang="zh-CN">
                <a:solidFill>
                  <a:srgbClr val="0000FF"/>
                </a:solidFill>
                <a:latin typeface="黑体" panose="02010609060101010101" pitchFamily="49" charset="-122"/>
                <a:ea typeface="黑体" panose="02010609060101010101" pitchFamily="49" charset="-122"/>
              </a:rPr>
              <a:t>              </a:t>
            </a:r>
            <a:endParaRPr lang="en-US" altLang="zh-CN">
              <a:solidFill>
                <a:srgbClr val="0000FF"/>
              </a:solidFill>
              <a:latin typeface="黑体" panose="02010609060101010101" pitchFamily="49" charset="-122"/>
              <a:ea typeface="黑体" panose="02010609060101010101" pitchFamily="49" charset="-122"/>
            </a:endParaRPr>
          </a:p>
          <a:p>
            <a:pPr algn="ctr" eaLnBrk="1" hangingPunct="1">
              <a:lnSpc>
                <a:spcPct val="50000"/>
              </a:lnSpc>
              <a:spcBef>
                <a:spcPct val="50000"/>
              </a:spcBef>
              <a:buFontTx/>
              <a:buNone/>
            </a:pPr>
            <a:r>
              <a:rPr lang="zh-CN" altLang="en-US">
                <a:solidFill>
                  <a:srgbClr val="0000FF"/>
                </a:solidFill>
                <a:latin typeface="黑体" panose="02010609060101010101" pitchFamily="49" charset="-122"/>
                <a:ea typeface="黑体" panose="02010609060101010101" pitchFamily="49" charset="-122"/>
              </a:rPr>
              <a:t>秋夜 </a:t>
            </a:r>
            <a:r>
              <a:rPr lang="zh-CN" altLang="en-US">
                <a:solidFill>
                  <a:srgbClr val="0000FF"/>
                </a:solidFill>
                <a:latin typeface="楷体" panose="02010609060101010101" pitchFamily="49" charset="-122"/>
                <a:ea typeface="楷体" panose="02010609060101010101" pitchFamily="49" charset="-122"/>
              </a:rPr>
              <a:t>朱淑真</a:t>
            </a:r>
            <a:endParaRPr lang="zh-CN" altLang="en-US">
              <a:solidFill>
                <a:srgbClr val="0000FF"/>
              </a:solidFill>
              <a:latin typeface="楷体" pitchFamily="49" charset="-122"/>
              <a:ea typeface="楷体" pitchFamily="49" charset="-122"/>
            </a:endParaRPr>
          </a:p>
          <a:p>
            <a:pPr algn="ctr" eaLnBrk="1" hangingPunct="1">
              <a:lnSpc>
                <a:spcPct val="50000"/>
              </a:lnSpc>
              <a:spcBef>
                <a:spcPct val="50000"/>
              </a:spcBef>
              <a:buFontTx/>
              <a:buNone/>
            </a:pPr>
            <a:r>
              <a:rPr lang="zh-CN" altLang="en-US">
                <a:solidFill>
                  <a:srgbClr val="0000FF"/>
                </a:solidFill>
                <a:latin typeface="黑体" panose="02010609060101010101" pitchFamily="49" charset="-122"/>
                <a:ea typeface="黑体" panose="02010609060101010101" pitchFamily="49" charset="-122"/>
              </a:rPr>
              <a:t> 夜久无眠秋气清，烛花频剪欲三更。</a:t>
            </a:r>
            <a:endParaRPr lang="zh-CN" altLang="en-US">
              <a:solidFill>
                <a:srgbClr val="0000FF"/>
              </a:solidFill>
              <a:latin typeface="黑体" panose="02010609060101010101" pitchFamily="49" charset="-122"/>
              <a:ea typeface="黑体" panose="02010609060101010101" pitchFamily="49" charset="-122"/>
            </a:endParaRPr>
          </a:p>
          <a:p>
            <a:pPr algn="ctr" eaLnBrk="1" hangingPunct="1">
              <a:lnSpc>
                <a:spcPct val="50000"/>
              </a:lnSpc>
              <a:spcBef>
                <a:spcPct val="50000"/>
              </a:spcBef>
              <a:buFontTx/>
              <a:buNone/>
            </a:pPr>
            <a:r>
              <a:rPr lang="zh-CN" altLang="en-US">
                <a:solidFill>
                  <a:srgbClr val="0000FF"/>
                </a:solidFill>
                <a:latin typeface="黑体" panose="02010609060101010101" pitchFamily="49" charset="-122"/>
                <a:ea typeface="黑体" panose="02010609060101010101" pitchFamily="49" charset="-122"/>
              </a:rPr>
              <a:t> </a:t>
            </a:r>
            <a:r>
              <a:rPr lang="zh-CN" altLang="en-US">
                <a:solidFill>
                  <a:srgbClr val="FF0066"/>
                </a:solidFill>
                <a:latin typeface="黑体" panose="02010609060101010101" pitchFamily="49" charset="-122"/>
                <a:ea typeface="黑体" panose="02010609060101010101" pitchFamily="49" charset="-122"/>
              </a:rPr>
              <a:t>铺床凉</a:t>
            </a:r>
            <a:r>
              <a:rPr lang="zh-CN" altLang="en-US">
                <a:solidFill>
                  <a:srgbClr val="0000FF"/>
                </a:solidFill>
                <a:latin typeface="黑体" panose="02010609060101010101" pitchFamily="49" charset="-122"/>
                <a:ea typeface="黑体" panose="02010609060101010101" pitchFamily="49" charset="-122"/>
              </a:rPr>
              <a:t>满</a:t>
            </a:r>
            <a:r>
              <a:rPr lang="zh-CN" altLang="en-US">
                <a:solidFill>
                  <a:srgbClr val="FF0066"/>
                </a:solidFill>
                <a:latin typeface="黑体" panose="02010609060101010101" pitchFamily="49" charset="-122"/>
                <a:ea typeface="黑体" panose="02010609060101010101" pitchFamily="49" charset="-122"/>
              </a:rPr>
              <a:t>梧桐</a:t>
            </a:r>
            <a:r>
              <a:rPr lang="zh-CN" altLang="en-US">
                <a:solidFill>
                  <a:srgbClr val="0000FF"/>
                </a:solidFill>
                <a:latin typeface="黑体" panose="02010609060101010101" pitchFamily="49" charset="-122"/>
                <a:ea typeface="黑体" panose="02010609060101010101" pitchFamily="49" charset="-122"/>
              </a:rPr>
              <a:t>月，月在梧桐缺处明。</a:t>
            </a:r>
            <a:endParaRPr lang="zh-CN" altLang="en-US">
              <a:solidFill>
                <a:srgbClr val="0000FF"/>
              </a:solidFill>
              <a:latin typeface="黑体" panose="02010609060101010101" pitchFamily="49" charset="-122"/>
              <a:ea typeface="黑体" panose="02010609060101010101" pitchFamily="49" charset="-122"/>
            </a:endParaRPr>
          </a:p>
          <a:p>
            <a:pPr eaLnBrk="1" hangingPunct="1">
              <a:spcBef>
                <a:spcPct val="50000"/>
              </a:spcBef>
              <a:buFontTx/>
              <a:buNone/>
            </a:pPr>
            <a:r>
              <a:rPr lang="zh-CN" altLang="en-US">
                <a:solidFill>
                  <a:srgbClr val="D60093"/>
                </a:solidFill>
                <a:latin typeface="黑体" panose="02010609060101010101" pitchFamily="49" charset="-122"/>
                <a:ea typeface="黑体" panose="02010609060101010101" pitchFamily="49" charset="-122"/>
              </a:rPr>
              <a:t>对译：</a:t>
            </a:r>
            <a:r>
              <a:rPr lang="zh-CN" altLang="en-US">
                <a:solidFill>
                  <a:srgbClr val="0000FF"/>
                </a:solidFill>
                <a:latin typeface="仿宋" panose="02010609060101010101" pitchFamily="49" charset="-122"/>
                <a:ea typeface="仿宋" panose="02010609060101010101" pitchFamily="49" charset="-122"/>
              </a:rPr>
              <a:t>秋夜，雾气收尽，远处能听到虫鸣，我，长夜难眠，灯花剪了又剪，夜半人无睡意，冷冷的月光撒满床，去铺床却满床冰凉，抬头望，梧桐树梢月光分外明亮。</a:t>
            </a:r>
            <a:endParaRPr lang="en-US" altLang="zh-CN">
              <a:solidFill>
                <a:srgbClr val="0000FF"/>
              </a:solidFill>
              <a:latin typeface="仿宋" panose="02010609060101010101" pitchFamily="49" charset="-122"/>
              <a:ea typeface="仿宋" panose="02010609060101010101" pitchFamily="49" charset="-122"/>
            </a:endParaRPr>
          </a:p>
        </p:txBody>
      </p:sp>
      <p:sp>
        <p:nvSpPr>
          <p:cNvPr id="6" name="矩形 5"/>
          <p:cNvSpPr/>
          <p:nvPr/>
        </p:nvSpPr>
        <p:spPr>
          <a:xfrm>
            <a:off x="184004" y="159694"/>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赏析意象之步骤</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4"/>
                                        </p:tgtEl>
                                        <p:attrNameLst>
                                          <p:attrName>style.visibility</p:attrName>
                                        </p:attrNameLst>
                                      </p:cBhvr>
                                      <p:to>
                                        <p:strVal val="visible"/>
                                      </p:to>
                                    </p:set>
                                    <p:animEffect transition="in" filter="blinds(horizontal)">
                                      <p:cBhvr>
                                        <p:cTn id="7" dur="500"/>
                                        <p:tgtEl>
                                          <p:spTgt spid="245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4586">
                                            <p:txEl>
                                              <p:pRg st="0" end="0"/>
                                            </p:txEl>
                                          </p:spTgt>
                                        </p:tgtEl>
                                        <p:attrNameLst>
                                          <p:attrName>style.visibility</p:attrName>
                                        </p:attrNameLst>
                                      </p:cBhvr>
                                      <p:to>
                                        <p:strVal val="visible"/>
                                      </p:to>
                                    </p:set>
                                    <p:animEffect transition="in" filter="blinds(horizontal)">
                                      <p:cBhvr>
                                        <p:cTn id="12" dur="500"/>
                                        <p:tgtEl>
                                          <p:spTgt spid="2458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4586">
                                            <p:txEl>
                                              <p:pRg st="1" end="1"/>
                                            </p:txEl>
                                          </p:spTgt>
                                        </p:tgtEl>
                                        <p:attrNameLst>
                                          <p:attrName>style.visibility</p:attrName>
                                        </p:attrNameLst>
                                      </p:cBhvr>
                                      <p:to>
                                        <p:strVal val="visible"/>
                                      </p:to>
                                    </p:set>
                                    <p:anim calcmode="lin" valueType="num">
                                      <p:cBhvr additive="base">
                                        <p:cTn id="17" dur="500" fill="hold"/>
                                        <p:tgtEl>
                                          <p:spTgt spid="2458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586">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586">
                                            <p:txEl>
                                              <p:pRg st="2" end="2"/>
                                            </p:txEl>
                                          </p:spTgt>
                                        </p:tgtEl>
                                        <p:attrNameLst>
                                          <p:attrName>style.visibility</p:attrName>
                                        </p:attrNameLst>
                                      </p:cBhvr>
                                      <p:to>
                                        <p:strVal val="visible"/>
                                      </p:to>
                                    </p:set>
                                    <p:anim calcmode="lin" valueType="num">
                                      <p:cBhvr additive="base">
                                        <p:cTn id="21" dur="500" fill="hold"/>
                                        <p:tgtEl>
                                          <p:spTgt spid="24586">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586">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586">
                                            <p:txEl>
                                              <p:pRg st="3" end="3"/>
                                            </p:txEl>
                                          </p:spTgt>
                                        </p:tgtEl>
                                        <p:attrNameLst>
                                          <p:attrName>style.visibility</p:attrName>
                                        </p:attrNameLst>
                                      </p:cBhvr>
                                      <p:to>
                                        <p:strVal val="visible"/>
                                      </p:to>
                                    </p:set>
                                    <p:anim calcmode="lin" valueType="num">
                                      <p:cBhvr additive="base">
                                        <p:cTn id="25" dur="500" fill="hold"/>
                                        <p:tgtEl>
                                          <p:spTgt spid="2458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24586">
                                            <p:txEl>
                                              <p:pRg st="4" end="4"/>
                                            </p:txEl>
                                          </p:spTgt>
                                        </p:tgtEl>
                                        <p:attrNameLst>
                                          <p:attrName>style.visibility</p:attrName>
                                        </p:attrNameLst>
                                      </p:cBhvr>
                                      <p:to>
                                        <p:strVal val="visible"/>
                                      </p:to>
                                    </p:set>
                                    <p:animEffect transition="in" filter="blinds(horizontal)">
                                      <p:cBhvr>
                                        <p:cTn id="31" dur="500"/>
                                        <p:tgtEl>
                                          <p:spTgt spid="2458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1" name="Text Box 3"/>
          <p:cNvSpPr txBox="1">
            <a:spLocks noChangeArrowheads="1"/>
          </p:cNvSpPr>
          <p:nvPr/>
        </p:nvSpPr>
        <p:spPr bwMode="auto">
          <a:xfrm>
            <a:off x="1703389" y="765175"/>
            <a:ext cx="8785225" cy="579438"/>
          </a:xfrm>
          <a:prstGeom prst="rect">
            <a:avLst/>
          </a:prstGeom>
          <a:noFill/>
          <a:ln>
            <a:noFill/>
          </a:ln>
          <a:effectLst/>
          <a:extLst>
            <a:ext uri="{909E8E84-426E-40DD-AFC4-6F175D3DCCD1}">
              <a14:hiddenFill xmlns:a14="http://schemas.microsoft.com/office/drawing/2010/main">
                <a:gradFill rotWithShape="0">
                  <a:gsLst>
                    <a:gs pos="0">
                      <a:srgbClr val="FFE701"/>
                    </a:gs>
                    <a:gs pos="100000">
                      <a:srgbClr val="FE3E02"/>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FontTx/>
              <a:buNone/>
            </a:pPr>
            <a:endParaRPr kumimoji="1" lang="zh-CN" altLang="zh-CN">
              <a:solidFill>
                <a:srgbClr val="000000"/>
              </a:solidFill>
              <a:latin typeface="Times New Roman" panose="02020603050405020304" pitchFamily="18" charset="0"/>
              <a:ea typeface="黑体" panose="02010609060101010101" pitchFamily="49" charset="-122"/>
            </a:endParaRPr>
          </a:p>
        </p:txBody>
      </p:sp>
      <p:sp>
        <p:nvSpPr>
          <p:cNvPr id="27652" name="Text Box 4"/>
          <p:cNvSpPr txBox="1">
            <a:spLocks noChangeArrowheads="1"/>
          </p:cNvSpPr>
          <p:nvPr/>
        </p:nvSpPr>
        <p:spPr bwMode="auto">
          <a:xfrm>
            <a:off x="1703389" y="4365625"/>
            <a:ext cx="8785225" cy="579438"/>
          </a:xfrm>
          <a:prstGeom prst="rect">
            <a:avLst/>
          </a:prstGeom>
          <a:noFill/>
          <a:ln>
            <a:noFill/>
          </a:ln>
          <a:effectLst/>
          <a:extLst>
            <a:ext uri="{909E8E84-426E-40DD-AFC4-6F175D3DCCD1}">
              <a14:hiddenFill xmlns:a14="http://schemas.microsoft.com/office/drawing/2010/main">
                <a:gradFill rotWithShape="0">
                  <a:gsLst>
                    <a:gs pos="0">
                      <a:srgbClr val="FFE701"/>
                    </a:gs>
                    <a:gs pos="100000">
                      <a:srgbClr val="FE3E02"/>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FontTx/>
              <a:buNone/>
            </a:pPr>
            <a:endParaRPr kumimoji="1" lang="zh-CN" altLang="zh-CN">
              <a:solidFill>
                <a:srgbClr val="000000"/>
              </a:solidFill>
              <a:latin typeface="Times New Roman" panose="02020603050405020304" pitchFamily="18" charset="0"/>
              <a:ea typeface="黑体" panose="02010609060101010101" pitchFamily="49" charset="-122"/>
            </a:endParaRPr>
          </a:p>
        </p:txBody>
      </p:sp>
      <p:sp>
        <p:nvSpPr>
          <p:cNvPr id="27653" name="Rectangle 5"/>
          <p:cNvSpPr>
            <a:spLocks noChangeArrowheads="1"/>
          </p:cNvSpPr>
          <p:nvPr/>
        </p:nvSpPr>
        <p:spPr bwMode="auto">
          <a:xfrm>
            <a:off x="0" y="161616"/>
            <a:ext cx="11776364"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a:spcBef>
                <a:spcPct val="0"/>
              </a:spcBef>
              <a:buFontTx/>
              <a:buNone/>
            </a:pP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找出诗中景物</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联想景物固定义</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看景物前面修饰词语</a:t>
            </a:r>
            <a:r>
              <a:rPr lang="en-US" altLang="zh-CN"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确定诗歌主</a:t>
            </a:r>
            <a:r>
              <a:rPr lang="zh-CN" altLang="en-US" sz="4000" b="1" kern="0" spc="40" smtClean="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旨（</a:t>
            </a:r>
            <a:r>
              <a:rPr lang="zh-CN" altLang="en-US" sz="4000">
                <a:solidFill>
                  <a:srgbClr val="FF0000"/>
                </a:solidFill>
                <a:latin typeface="楷体" panose="02010609060101010101" pitchFamily="49" charset="-122"/>
                <a:ea typeface="楷体" panose="02010609060101010101" pitchFamily="49" charset="-122"/>
              </a:rPr>
              <a:t>“解意象→品意境→悟诗情”</a:t>
            </a:r>
            <a:r>
              <a:rPr lang="zh-CN" altLang="en-US" sz="4000" b="1" kern="0" spc="40" smtClean="0">
                <a:solidFill>
                  <a:srgbClr val="7030A0"/>
                </a:solidFill>
                <a:latin typeface="迷你简启体" panose="03000509000000000000" pitchFamily="65" charset="-122"/>
                <a:ea typeface="迷你简启体" panose="03000509000000000000" pitchFamily="65" charset="-122"/>
                <a:cs typeface="宋体" panose="02010600030101010101" pitchFamily="2" charset="-122"/>
              </a:rPr>
              <a:t>）</a:t>
            </a:r>
            <a:endParaRPr lang="zh-CN" altLang="en-US" sz="4000" b="1" kern="0" spc="40">
              <a:solidFill>
                <a:srgbClr val="7030A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27654" name="Rectangle 6"/>
          <p:cNvSpPr>
            <a:spLocks noChangeArrowheads="1"/>
          </p:cNvSpPr>
          <p:nvPr/>
        </p:nvSpPr>
        <p:spPr bwMode="auto">
          <a:xfrm>
            <a:off x="2293504" y="2270454"/>
            <a:ext cx="8066088" cy="117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lnSpc>
                <a:spcPct val="50000"/>
              </a:lnSpc>
              <a:spcBef>
                <a:spcPct val="50000"/>
              </a:spcBef>
              <a:buFontTx/>
              <a:buNone/>
            </a:pPr>
            <a:r>
              <a:rPr lang="en-US" altLang="zh-CN" sz="2800">
                <a:solidFill>
                  <a:srgbClr val="0000FF"/>
                </a:solidFill>
                <a:latin typeface="黑体" panose="02010609060101010101" pitchFamily="49" charset="-122"/>
                <a:ea typeface="黑体" panose="02010609060101010101" pitchFamily="49" charset="-122"/>
              </a:rPr>
              <a:t>              </a:t>
            </a:r>
            <a:r>
              <a:rPr lang="zh-CN" altLang="en-US" sz="2800">
                <a:solidFill>
                  <a:srgbClr val="0000FF"/>
                </a:solidFill>
                <a:latin typeface="黑体" panose="02010609060101010101" pitchFamily="49" charset="-122"/>
                <a:ea typeface="黑体" panose="02010609060101010101" pitchFamily="49" charset="-122"/>
              </a:rPr>
              <a:t>秋夜 </a:t>
            </a:r>
            <a:r>
              <a:rPr lang="zh-CN" altLang="en-US" sz="2800">
                <a:solidFill>
                  <a:srgbClr val="0000FF"/>
                </a:solidFill>
                <a:latin typeface="楷体" panose="02010609060101010101" pitchFamily="49" charset="-122"/>
                <a:ea typeface="楷体" panose="02010609060101010101" pitchFamily="49" charset="-122"/>
              </a:rPr>
              <a:t>朱淑真</a:t>
            </a:r>
            <a:endParaRPr lang="zh-CN" altLang="en-US" sz="2800">
              <a:solidFill>
                <a:srgbClr val="0000FF"/>
              </a:solidFill>
              <a:latin typeface="楷体" pitchFamily="49" charset="-122"/>
              <a:ea typeface="楷体" pitchFamily="49" charset="-122"/>
            </a:endParaRPr>
          </a:p>
          <a:p>
            <a:pPr eaLnBrk="1" hangingPunct="1">
              <a:lnSpc>
                <a:spcPct val="50000"/>
              </a:lnSpc>
              <a:spcBef>
                <a:spcPct val="50000"/>
              </a:spcBef>
              <a:buFontTx/>
              <a:buNone/>
            </a:pPr>
            <a:r>
              <a:rPr lang="zh-CN" altLang="en-US" sz="2800">
                <a:solidFill>
                  <a:srgbClr val="0000FF"/>
                </a:solidFill>
                <a:latin typeface="黑体" panose="02010609060101010101" pitchFamily="49" charset="-122"/>
                <a:ea typeface="黑体" panose="02010609060101010101" pitchFamily="49" charset="-122"/>
              </a:rPr>
              <a:t>     </a:t>
            </a:r>
            <a:r>
              <a:rPr lang="zh-CN" altLang="en-US" sz="2800">
                <a:solidFill>
                  <a:srgbClr val="FF0000"/>
                </a:solidFill>
                <a:latin typeface="黑体" panose="02010609060101010101" pitchFamily="49" charset="-122"/>
                <a:ea typeface="黑体" panose="02010609060101010101" pitchFamily="49" charset="-122"/>
              </a:rPr>
              <a:t>夜</a:t>
            </a:r>
            <a:r>
              <a:rPr lang="zh-CN" altLang="en-US" sz="2800">
                <a:solidFill>
                  <a:srgbClr val="0000FF"/>
                </a:solidFill>
                <a:latin typeface="黑体" panose="02010609060101010101" pitchFamily="49" charset="-122"/>
                <a:ea typeface="黑体" panose="02010609060101010101" pitchFamily="49" charset="-122"/>
              </a:rPr>
              <a:t>久无眠</a:t>
            </a:r>
            <a:r>
              <a:rPr lang="zh-CN" altLang="en-US" sz="2800">
                <a:solidFill>
                  <a:srgbClr val="FF0000"/>
                </a:solidFill>
                <a:latin typeface="黑体" panose="02010609060101010101" pitchFamily="49" charset="-122"/>
                <a:ea typeface="黑体" panose="02010609060101010101" pitchFamily="49" charset="-122"/>
              </a:rPr>
              <a:t>秋</a:t>
            </a:r>
            <a:r>
              <a:rPr lang="zh-CN" altLang="en-US" sz="2800">
                <a:solidFill>
                  <a:srgbClr val="0000FF"/>
                </a:solidFill>
                <a:latin typeface="黑体" panose="02010609060101010101" pitchFamily="49" charset="-122"/>
                <a:ea typeface="黑体" panose="02010609060101010101" pitchFamily="49" charset="-122"/>
              </a:rPr>
              <a:t>气清，</a:t>
            </a:r>
            <a:r>
              <a:rPr lang="zh-CN" altLang="en-US" sz="2800">
                <a:solidFill>
                  <a:srgbClr val="FF0000"/>
                </a:solidFill>
                <a:latin typeface="黑体" panose="02010609060101010101" pitchFamily="49" charset="-122"/>
                <a:ea typeface="黑体" panose="02010609060101010101" pitchFamily="49" charset="-122"/>
              </a:rPr>
              <a:t>烛花</a:t>
            </a:r>
            <a:r>
              <a:rPr lang="zh-CN" altLang="en-US" sz="2800">
                <a:solidFill>
                  <a:srgbClr val="0000FF"/>
                </a:solidFill>
                <a:latin typeface="黑体" panose="02010609060101010101" pitchFamily="49" charset="-122"/>
                <a:ea typeface="黑体" panose="02010609060101010101" pitchFamily="49" charset="-122"/>
              </a:rPr>
              <a:t>频剪欲三更。</a:t>
            </a:r>
            <a:endParaRPr lang="zh-CN" altLang="en-US" sz="2800">
              <a:solidFill>
                <a:srgbClr val="0000FF"/>
              </a:solidFill>
              <a:latin typeface="黑体" panose="02010609060101010101" pitchFamily="49" charset="-122"/>
              <a:ea typeface="黑体" panose="02010609060101010101" pitchFamily="49" charset="-122"/>
            </a:endParaRPr>
          </a:p>
          <a:p>
            <a:pPr eaLnBrk="1" hangingPunct="1">
              <a:lnSpc>
                <a:spcPct val="50000"/>
              </a:lnSpc>
              <a:spcBef>
                <a:spcPct val="50000"/>
              </a:spcBef>
              <a:buFontTx/>
              <a:buNone/>
            </a:pPr>
            <a:r>
              <a:rPr lang="zh-CN" altLang="en-US" sz="2800">
                <a:solidFill>
                  <a:srgbClr val="0000FF"/>
                </a:solidFill>
                <a:latin typeface="黑体" panose="02010609060101010101" pitchFamily="49" charset="-122"/>
                <a:ea typeface="黑体" panose="02010609060101010101" pitchFamily="49" charset="-122"/>
              </a:rPr>
              <a:t>     铺床凉满</a:t>
            </a:r>
            <a:r>
              <a:rPr lang="zh-CN" altLang="en-US" sz="2800">
                <a:solidFill>
                  <a:srgbClr val="FF0000"/>
                </a:solidFill>
                <a:latin typeface="黑体" panose="02010609060101010101" pitchFamily="49" charset="-122"/>
                <a:ea typeface="黑体" panose="02010609060101010101" pitchFamily="49" charset="-122"/>
              </a:rPr>
              <a:t>梧桐月</a:t>
            </a:r>
            <a:r>
              <a:rPr lang="zh-CN" altLang="en-US" sz="2800">
                <a:solidFill>
                  <a:srgbClr val="0000FF"/>
                </a:solidFill>
                <a:latin typeface="黑体" panose="02010609060101010101" pitchFamily="49" charset="-122"/>
                <a:ea typeface="黑体" panose="02010609060101010101" pitchFamily="49" charset="-122"/>
              </a:rPr>
              <a:t>，月在梧桐缺处明。</a:t>
            </a:r>
            <a:endParaRPr lang="zh-CN" altLang="en-US" sz="2800">
              <a:solidFill>
                <a:srgbClr val="0000FF"/>
              </a:solidFill>
              <a:latin typeface="黑体" panose="02010609060101010101" pitchFamily="49" charset="-122"/>
              <a:ea typeface="黑体" panose="02010609060101010101" pitchFamily="49" charset="-122"/>
            </a:endParaRPr>
          </a:p>
        </p:txBody>
      </p:sp>
      <p:sp>
        <p:nvSpPr>
          <p:cNvPr id="7" name="Rectangle 7"/>
          <p:cNvSpPr>
            <a:spLocks noChangeArrowheads="1"/>
          </p:cNvSpPr>
          <p:nvPr/>
        </p:nvSpPr>
        <p:spPr bwMode="auto">
          <a:xfrm>
            <a:off x="841830" y="3521075"/>
            <a:ext cx="10508342"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FontTx/>
              <a:buNone/>
            </a:pPr>
            <a:r>
              <a:rPr lang="zh-CN" altLang="en-US" sz="2600">
                <a:solidFill>
                  <a:srgbClr val="000000"/>
                </a:solidFill>
                <a:latin typeface="黑体" panose="02010609060101010101" pitchFamily="49" charset="-122"/>
                <a:ea typeface="黑体" panose="02010609060101010101" pitchFamily="49" charset="-122"/>
              </a:rPr>
              <a:t>第一步：诗歌描写的景物有</a:t>
            </a:r>
            <a:r>
              <a:rPr lang="zh-CN" altLang="en-US" sz="2600">
                <a:solidFill>
                  <a:srgbClr val="0000FF"/>
                </a:solidFill>
                <a:latin typeface="黑体" panose="02010609060101010101" pitchFamily="49" charset="-122"/>
                <a:ea typeface="黑体" panose="02010609060101010101" pitchFamily="49" charset="-122"/>
              </a:rPr>
              <a:t>：秋夜、烛花、梧桐、明月；</a:t>
            </a:r>
            <a:endParaRPr lang="zh-CN" altLang="en-US" sz="2600">
              <a:solidFill>
                <a:srgbClr val="0000FF"/>
              </a:solidFill>
              <a:latin typeface="黑体" panose="02010609060101010101" pitchFamily="49" charset="-122"/>
              <a:ea typeface="黑体" panose="02010609060101010101" pitchFamily="49" charset="-122"/>
            </a:endParaRPr>
          </a:p>
          <a:p>
            <a:pPr marL="1262380" indent="-1262380" eaLnBrk="1" hangingPunct="1">
              <a:spcBef>
                <a:spcPct val="0"/>
              </a:spcBef>
              <a:buFontTx/>
              <a:buNone/>
            </a:pPr>
            <a:r>
              <a:rPr lang="zh-CN" altLang="en-US" sz="2600">
                <a:solidFill>
                  <a:srgbClr val="000000"/>
                </a:solidFill>
                <a:latin typeface="黑体" panose="02010609060101010101" pitchFamily="49" charset="-122"/>
                <a:ea typeface="黑体" panose="02010609060101010101" pitchFamily="49" charset="-122"/>
              </a:rPr>
              <a:t>第二步：联想景物固定意义</a:t>
            </a:r>
            <a:r>
              <a:rPr lang="zh-CN" altLang="en-US" sz="2600">
                <a:solidFill>
                  <a:srgbClr val="0000FF"/>
                </a:solidFill>
                <a:latin typeface="黑体" panose="02010609060101010101" pitchFamily="49" charset="-122"/>
                <a:ea typeface="黑体" panose="02010609060101010101" pitchFamily="49" charset="-122"/>
              </a:rPr>
              <a:t>。在古典文学中，秋多表愁情，梧桐多表寂寞悲凉之情，明月多表团圆，烛光多表深夜。了解这些，诗词的主旨立即呈现出来。</a:t>
            </a:r>
            <a:endParaRPr lang="zh-CN" altLang="en-US" sz="2600">
              <a:solidFill>
                <a:srgbClr val="0000FF"/>
              </a:solidFill>
              <a:latin typeface="黑体" panose="02010609060101010101" pitchFamily="49" charset="-122"/>
              <a:ea typeface="黑体" panose="02010609060101010101" pitchFamily="49" charset="-122"/>
            </a:endParaRPr>
          </a:p>
          <a:p>
            <a:pPr marL="1262380" indent="-1262380" eaLnBrk="1" hangingPunct="1">
              <a:spcBef>
                <a:spcPct val="0"/>
              </a:spcBef>
              <a:buFontTx/>
              <a:buNone/>
            </a:pPr>
            <a:r>
              <a:rPr lang="zh-CN" altLang="en-US" sz="2600">
                <a:solidFill>
                  <a:srgbClr val="000000"/>
                </a:solidFill>
                <a:latin typeface="黑体" panose="02010609060101010101" pitchFamily="49" charset="-122"/>
                <a:ea typeface="黑体" panose="02010609060101010101" pitchFamily="49" charset="-122"/>
              </a:rPr>
              <a:t>第三步：再看修饰词语。</a:t>
            </a:r>
            <a:r>
              <a:rPr lang="zh-CN" altLang="en-US" sz="2600">
                <a:solidFill>
                  <a:srgbClr val="0000FF"/>
                </a:solidFill>
                <a:latin typeface="Arial" panose="020b0604020202020204" pitchFamily="34" charset="0"/>
                <a:ea typeface="黑体" panose="02010609060101010101" pitchFamily="49" charset="-122"/>
              </a:rPr>
              <a:t>“</a:t>
            </a:r>
            <a:r>
              <a:rPr lang="zh-CN" altLang="en-US" sz="2600">
                <a:solidFill>
                  <a:srgbClr val="0000FF"/>
                </a:solidFill>
                <a:latin typeface="黑体" panose="02010609060101010101" pitchFamily="49" charset="-122"/>
                <a:ea typeface="黑体" panose="02010609060101010101" pitchFamily="49" charset="-122"/>
              </a:rPr>
              <a:t>凉</a:t>
            </a:r>
            <a:r>
              <a:rPr lang="zh-CN" altLang="en-US" sz="2600">
                <a:solidFill>
                  <a:srgbClr val="0000FF"/>
                </a:solidFill>
                <a:latin typeface="Arial" panose="020b0604020202020204" pitchFamily="34" charset="0"/>
                <a:ea typeface="黑体" panose="02010609060101010101" pitchFamily="49" charset="-122"/>
              </a:rPr>
              <a:t>”</a:t>
            </a:r>
            <a:r>
              <a:rPr lang="zh-CN" altLang="en-US" sz="2600">
                <a:solidFill>
                  <a:srgbClr val="0000FF"/>
                </a:solidFill>
                <a:latin typeface="黑体" panose="02010609060101010101" pitchFamily="49" charset="-122"/>
                <a:ea typeface="黑体" panose="02010609060101010101" pitchFamily="49" charset="-122"/>
              </a:rPr>
              <a:t>字既写天凉，又写心境的孤寂。愁情、凉床、月影和梧桐，共同营造出孤寂（离愁别怨）的意境。</a:t>
            </a:r>
            <a:endParaRPr lang="zh-CN" altLang="en-US" sz="2600">
              <a:solidFill>
                <a:srgbClr val="0000FF"/>
              </a:solidFill>
              <a:latin typeface="黑体" panose="02010609060101010101" pitchFamily="49" charset="-122"/>
              <a:ea typeface="黑体" panose="02010609060101010101" pitchFamily="49" charset="-122"/>
            </a:endParaRPr>
          </a:p>
          <a:p>
            <a:pPr>
              <a:spcBef>
                <a:spcPct val="0"/>
              </a:spcBef>
              <a:buNone/>
            </a:pPr>
            <a:r>
              <a:rPr lang="zh-CN" altLang="en-US" sz="2600">
                <a:solidFill>
                  <a:srgbClr val="0000FF"/>
                </a:solidFill>
                <a:latin typeface="黑体" panose="02010609060101010101" pitchFamily="49" charset="-122"/>
                <a:ea typeface="黑体" panose="02010609060101010101" pitchFamily="49" charset="-122"/>
              </a:rPr>
              <a:t>通过上面的三步，</a:t>
            </a:r>
            <a:r>
              <a:rPr lang="zh-CN" altLang="en-US" sz="2600" smtClean="0">
                <a:solidFill>
                  <a:srgbClr val="0000FF"/>
                </a:solidFill>
                <a:latin typeface="黑体" panose="02010609060101010101" pitchFamily="49" charset="-122"/>
                <a:ea typeface="黑体" panose="02010609060101010101" pitchFamily="49" charset="-122"/>
              </a:rPr>
              <a:t>就逐步</a:t>
            </a:r>
            <a:r>
              <a:rPr lang="zh-CN" altLang="en-US" sz="2600">
                <a:solidFill>
                  <a:srgbClr val="0000FF"/>
                </a:solidFill>
                <a:latin typeface="黑体" panose="02010609060101010101" pitchFamily="49" charset="-122"/>
                <a:ea typeface="黑体" panose="02010609060101010101" pitchFamily="49" charset="-122"/>
              </a:rPr>
              <a:t>确定了这首诗的主</a:t>
            </a:r>
            <a:r>
              <a:rPr lang="zh-CN" altLang="en-US" sz="2600" smtClean="0">
                <a:solidFill>
                  <a:srgbClr val="0000FF"/>
                </a:solidFill>
                <a:latin typeface="黑体" panose="02010609060101010101" pitchFamily="49" charset="-122"/>
                <a:ea typeface="黑体" panose="02010609060101010101" pitchFamily="49" charset="-122"/>
              </a:rPr>
              <a:t>旨</a:t>
            </a:r>
            <a:r>
              <a:rPr lang="en-US" altLang="zh-CN" sz="2600" smtClean="0">
                <a:solidFill>
                  <a:srgbClr val="0000FF"/>
                </a:solidFill>
                <a:latin typeface="黑体" panose="02010609060101010101" pitchFamily="49" charset="-122"/>
                <a:ea typeface="黑体" panose="02010609060101010101" pitchFamily="49" charset="-122"/>
              </a:rPr>
              <a:t>——</a:t>
            </a:r>
            <a:r>
              <a:rPr lang="zh-CN" altLang="en-US" sz="2600">
                <a:solidFill>
                  <a:srgbClr val="FF0000"/>
                </a:solidFill>
                <a:latin typeface="黑体" panose="02010609060101010101" pitchFamily="49" charset="-122"/>
                <a:ea typeface="黑体" panose="02010609060101010101" pitchFamily="49" charset="-122"/>
              </a:rPr>
              <a:t>表达了孤寂（离愁别怨、寂寞、孤独与愁苦）的感情。</a:t>
            </a:r>
            <a:endParaRPr lang="zh-CN" altLang="en-US" sz="260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 calcmode="lin" valueType="num">
                                      <p:cBhvr additive="base">
                                        <p:cTn id="22"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1450" y="185738"/>
            <a:ext cx="9639300" cy="1143000"/>
          </a:xfrm>
        </p:spPr>
        <p:txBody>
          <a:bodyPr/>
          <a:lstStyle/>
          <a:p>
            <a:r>
              <a:rPr lang="zh-CN" altLang="en-US"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鉴赏意象的角度</a:t>
            </a:r>
            <a:endParaRPr lang="zh-CN" altLang="en-US"/>
          </a:p>
        </p:txBody>
      </p:sp>
      <p:pic>
        <p:nvPicPr>
          <p:cNvPr id="4" name="内容占位符 3"/>
          <p:cNvPicPr>
            <a:picLocks noGrp="1" noChangeAspect="1"/>
          </p:cNvPicPr>
          <p:nvPr>
            <p:ph idx="1"/>
          </p:nvPr>
        </p:nvPicPr>
        <p:blipFill>
          <a:blip r:embed="rId2"/>
          <a:srcRect l="5174" t="10170" r="8846" b="10670"/>
          <a:stretch>
            <a:fillRect/>
          </a:stretch>
        </p:blipFill>
        <p:spPr>
          <a:xfrm>
            <a:off x="857250" y="1457324"/>
            <a:ext cx="10344150" cy="4557713"/>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spTree>
      <p:nvGrpSpPr>
        <p:cNvPr id="1" name=""/>
        <p:cNvGrpSpPr/>
        <p:nvPr/>
      </p:nvGrpSpPr>
      <p:grpSpPr>
        <a:xfrm>
          <a:off x="0" y="0"/>
          <a:ext cx="0" cy="0"/>
        </a:xfrm>
      </p:grpSpPr>
      <p:sp>
        <p:nvSpPr>
          <p:cNvPr id="32770" name="Rectangle 2"/>
          <p:cNvSpPr>
            <a:spLocks noGrp="1" noChangeArrowheads="1"/>
          </p:cNvSpPr>
          <p:nvPr>
            <p:ph type="body" idx="1"/>
          </p:nvPr>
        </p:nvSpPr>
        <p:spPr>
          <a:xfrm>
            <a:off x="429492" y="1447799"/>
            <a:ext cx="10695708" cy="5631873"/>
          </a:xfrm>
        </p:spPr>
        <p:txBody>
          <a:bodyPr>
            <a:normAutofit/>
          </a:bodyPr>
          <a:lstStyle/>
          <a:p>
            <a:pPr marL="0" indent="0">
              <a:buNone/>
            </a:pPr>
            <a:r>
              <a:rPr lang="zh-CN" altLang="en-US" sz="3200" b="1"/>
              <a:t>杨柳  长亭  孤帆  驿路  浮云</a:t>
            </a:r>
            <a:endParaRPr lang="zh-CN" altLang="en-US" sz="3200" b="1"/>
          </a:p>
          <a:p>
            <a:pPr marL="0" indent="0">
              <a:buNone/>
            </a:pPr>
            <a:r>
              <a:rPr lang="zh-CN" altLang="en-US" sz="3200" b="1"/>
              <a:t>大风  长云  寒霜  飞雪  苦雨</a:t>
            </a:r>
            <a:endParaRPr lang="zh-CN" altLang="en-US" sz="3200" b="1"/>
          </a:p>
          <a:p>
            <a:pPr marL="0" indent="0">
              <a:buNone/>
            </a:pPr>
            <a:r>
              <a:rPr lang="zh-CN" altLang="en-US" sz="3200" b="1"/>
              <a:t>梅花  翠竹  松柏  幽兰  菊花</a:t>
            </a:r>
            <a:endParaRPr lang="zh-CN" altLang="en-US" sz="3200" b="1"/>
          </a:p>
          <a:p>
            <a:pPr marL="0" indent="0">
              <a:buNone/>
            </a:pPr>
            <a:r>
              <a:rPr lang="zh-CN" altLang="en-US" sz="3200" b="1"/>
              <a:t>美人  神女  灵修 </a:t>
            </a:r>
            <a:endParaRPr lang="zh-CN" altLang="en-US" sz="3200" b="1"/>
          </a:p>
          <a:p>
            <a:pPr marL="0" indent="0">
              <a:buNone/>
            </a:pPr>
            <a:r>
              <a:rPr lang="zh-CN" altLang="en-US" sz="3200" b="1"/>
              <a:t>杜鹃  磁针</a:t>
            </a:r>
            <a:endParaRPr lang="zh-CN" altLang="en-US" sz="3200" b="1"/>
          </a:p>
          <a:p>
            <a:pPr marL="0" indent="0">
              <a:buNone/>
            </a:pPr>
            <a:r>
              <a:rPr lang="zh-CN" altLang="en-US" sz="3200" b="1"/>
              <a:t>羌笛  竹笛  羌管  寒蛩  蟋蟀</a:t>
            </a:r>
            <a:endParaRPr lang="zh-CN" altLang="en-US" sz="3200" b="1"/>
          </a:p>
          <a:p>
            <a:pPr marL="0" indent="0">
              <a:buNone/>
            </a:pPr>
            <a:r>
              <a:rPr lang="zh-CN" altLang="en-US" sz="3200" b="1"/>
              <a:t>青鸟  鸿雁  雁足  尺素 </a:t>
            </a:r>
            <a:endParaRPr lang="zh-CN" altLang="en-US" sz="3200" b="1"/>
          </a:p>
          <a:p>
            <a:pPr marL="0" indent="0">
              <a:buNone/>
            </a:pPr>
            <a:r>
              <a:rPr lang="zh-CN" altLang="en-US" sz="3200" b="1"/>
              <a:t>白雪  玉壶  冰心</a:t>
            </a:r>
            <a:endParaRPr lang="zh-CN" altLang="en-US" sz="3200" b="1"/>
          </a:p>
        </p:txBody>
      </p:sp>
      <p:sp>
        <p:nvSpPr>
          <p:cNvPr id="32771" name="AutoShape 3"/>
          <p:cNvSpPr>
            <a:spLocks noChangeArrowheads="1"/>
          </p:cNvSpPr>
          <p:nvPr/>
        </p:nvSpPr>
        <p:spPr bwMode="auto">
          <a:xfrm>
            <a:off x="6622473" y="1447800"/>
            <a:ext cx="1759527" cy="381000"/>
          </a:xfrm>
          <a:prstGeom prst="rightArrow">
            <a:avLst>
              <a:gd name="adj1" fmla="val 50000"/>
              <a:gd name="adj2" fmla="val 40000"/>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2" name="Text Box 4"/>
          <p:cNvSpPr txBox="1">
            <a:spLocks noChangeArrowheads="1"/>
          </p:cNvSpPr>
          <p:nvPr/>
        </p:nvSpPr>
        <p:spPr bwMode="auto">
          <a:xfrm>
            <a:off x="8382000" y="1295400"/>
            <a:ext cx="2743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离别、游子</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73" name="AutoShape 5"/>
          <p:cNvSpPr>
            <a:spLocks noChangeArrowheads="1"/>
          </p:cNvSpPr>
          <p:nvPr/>
        </p:nvSpPr>
        <p:spPr bwMode="auto">
          <a:xfrm>
            <a:off x="6622473" y="2057400"/>
            <a:ext cx="1759527" cy="381000"/>
          </a:xfrm>
          <a:prstGeom prst="rightArrow">
            <a:avLst>
              <a:gd name="adj1" fmla="val 50000"/>
              <a:gd name="adj2" fmla="val 40000"/>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4" name="Text Box 6"/>
          <p:cNvSpPr txBox="1">
            <a:spLocks noChangeArrowheads="1"/>
          </p:cNvSpPr>
          <p:nvPr/>
        </p:nvSpPr>
        <p:spPr bwMode="auto">
          <a:xfrm>
            <a:off x="8458200" y="1905000"/>
            <a:ext cx="2057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凄凉悲愁</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75" name="AutoShape 7"/>
          <p:cNvSpPr>
            <a:spLocks noChangeArrowheads="1"/>
          </p:cNvSpPr>
          <p:nvPr/>
        </p:nvSpPr>
        <p:spPr bwMode="auto">
          <a:xfrm>
            <a:off x="6622473" y="2667000"/>
            <a:ext cx="1759527" cy="381000"/>
          </a:xfrm>
          <a:prstGeom prst="rightArrow">
            <a:avLst>
              <a:gd name="adj1" fmla="val 50000"/>
              <a:gd name="adj2" fmla="val 35000"/>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6" name="Text Box 8"/>
          <p:cNvSpPr txBox="1">
            <a:spLocks noChangeArrowheads="1"/>
          </p:cNvSpPr>
          <p:nvPr/>
        </p:nvSpPr>
        <p:spPr bwMode="auto">
          <a:xfrm>
            <a:off x="8458201" y="2514600"/>
            <a:ext cx="21240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高洁隐逸</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77" name="AutoShape 9"/>
          <p:cNvSpPr>
            <a:spLocks noChangeArrowheads="1"/>
          </p:cNvSpPr>
          <p:nvPr/>
        </p:nvSpPr>
        <p:spPr bwMode="auto">
          <a:xfrm>
            <a:off x="5500255" y="3048000"/>
            <a:ext cx="3034145" cy="457200"/>
          </a:xfrm>
          <a:prstGeom prst="rightArrow">
            <a:avLst>
              <a:gd name="adj1" fmla="val 50000"/>
              <a:gd name="adj2" fmla="val 45833"/>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8" name="Text Box 10"/>
          <p:cNvSpPr txBox="1">
            <a:spLocks noChangeArrowheads="1"/>
          </p:cNvSpPr>
          <p:nvPr/>
        </p:nvSpPr>
        <p:spPr bwMode="auto">
          <a:xfrm>
            <a:off x="8648700" y="3037820"/>
            <a:ext cx="1600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国君</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79" name="AutoShape 11"/>
          <p:cNvSpPr>
            <a:spLocks noChangeArrowheads="1"/>
          </p:cNvSpPr>
          <p:nvPr/>
        </p:nvSpPr>
        <p:spPr bwMode="auto">
          <a:xfrm>
            <a:off x="5022273" y="3652510"/>
            <a:ext cx="3588327" cy="457200"/>
          </a:xfrm>
          <a:prstGeom prst="rightArrow">
            <a:avLst>
              <a:gd name="adj1" fmla="val 50000"/>
              <a:gd name="adj2" fmla="val 45833"/>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0" name="Text Box 12"/>
          <p:cNvSpPr txBox="1">
            <a:spLocks noChangeArrowheads="1"/>
          </p:cNvSpPr>
          <p:nvPr/>
        </p:nvSpPr>
        <p:spPr bwMode="auto">
          <a:xfrm>
            <a:off x="8610600" y="3665235"/>
            <a:ext cx="1066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坚贞</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81" name="AutoShape 13"/>
          <p:cNvSpPr>
            <a:spLocks noChangeArrowheads="1"/>
          </p:cNvSpPr>
          <p:nvPr/>
        </p:nvSpPr>
        <p:spPr bwMode="auto">
          <a:xfrm>
            <a:off x="6525491" y="4294201"/>
            <a:ext cx="2043545" cy="457200"/>
          </a:xfrm>
          <a:prstGeom prst="rightArrow">
            <a:avLst>
              <a:gd name="adj1" fmla="val 50000"/>
              <a:gd name="adj2" fmla="val 33333"/>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2" name="Text Box 14"/>
          <p:cNvSpPr txBox="1">
            <a:spLocks noChangeArrowheads="1"/>
          </p:cNvSpPr>
          <p:nvPr/>
        </p:nvSpPr>
        <p:spPr bwMode="auto">
          <a:xfrm>
            <a:off x="8648700" y="4292650"/>
            <a:ext cx="1143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思乡</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83" name="AutoShape 15"/>
          <p:cNvSpPr>
            <a:spLocks noChangeArrowheads="1"/>
          </p:cNvSpPr>
          <p:nvPr/>
        </p:nvSpPr>
        <p:spPr bwMode="auto">
          <a:xfrm>
            <a:off x="5223164" y="4953000"/>
            <a:ext cx="2473036" cy="457200"/>
          </a:xfrm>
          <a:prstGeom prst="rightArrow">
            <a:avLst>
              <a:gd name="adj1" fmla="val 50000"/>
              <a:gd name="adj2" fmla="val 41667"/>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4" name="Text Box 16"/>
          <p:cNvSpPr txBox="1">
            <a:spLocks noChangeArrowheads="1"/>
          </p:cNvSpPr>
          <p:nvPr/>
        </p:nvSpPr>
        <p:spPr bwMode="auto">
          <a:xfrm>
            <a:off x="7924800" y="4953000"/>
            <a:ext cx="2667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音信、书信</a:t>
            </a:r>
            <a:endParaRPr lang="zh-CN" altLang="zh-CN" sz="2800">
              <a:solidFill>
                <a:srgbClr val="FF0000"/>
              </a:solidFill>
              <a:latin typeface="Times New Roman" panose="02020603050405020304" pitchFamily="18" charset="0"/>
              <a:ea typeface="微软雅黑" panose="020b0503020204020204" charset="-122"/>
            </a:endParaRPr>
          </a:p>
        </p:txBody>
      </p:sp>
      <p:sp>
        <p:nvSpPr>
          <p:cNvPr id="32785" name="AutoShape 17"/>
          <p:cNvSpPr>
            <a:spLocks noChangeArrowheads="1"/>
          </p:cNvSpPr>
          <p:nvPr/>
        </p:nvSpPr>
        <p:spPr bwMode="auto">
          <a:xfrm>
            <a:off x="5181600" y="5486400"/>
            <a:ext cx="1828800" cy="533400"/>
          </a:xfrm>
          <a:prstGeom prst="rightArrow">
            <a:avLst>
              <a:gd name="adj1" fmla="val 50000"/>
              <a:gd name="adj2" fmla="val 35714"/>
            </a:avLst>
          </a:prstGeom>
          <a:solidFill>
            <a:schemeClr val="accent1"/>
          </a:solidFill>
          <a:ln w="9525"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6" name="Text Box 18"/>
          <p:cNvSpPr txBox="1">
            <a:spLocks noChangeArrowheads="1"/>
          </p:cNvSpPr>
          <p:nvPr/>
        </p:nvSpPr>
        <p:spPr bwMode="auto">
          <a:xfrm>
            <a:off x="7391400" y="5638800"/>
            <a:ext cx="152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800">
                <a:solidFill>
                  <a:srgbClr val="FF0000"/>
                </a:solidFill>
                <a:latin typeface="Times New Roman" panose="02020603050405020304" pitchFamily="18" charset="0"/>
                <a:ea typeface="微软雅黑" panose="020b0503020204020204" charset="-122"/>
              </a:rPr>
              <a:t>高洁</a:t>
            </a:r>
            <a:endParaRPr lang="zh-CN" altLang="zh-CN" sz="2800">
              <a:solidFill>
                <a:srgbClr val="FF0000"/>
              </a:solidFill>
              <a:latin typeface="Times New Roman" panose="02020603050405020304" pitchFamily="18" charset="0"/>
              <a:ea typeface="微软雅黑" panose="020b0503020204020204" charset="-122"/>
            </a:endParaRPr>
          </a:p>
        </p:txBody>
      </p:sp>
      <p:sp>
        <p:nvSpPr>
          <p:cNvPr id="19" name="矩形 18"/>
          <p:cNvSpPr/>
          <p:nvPr/>
        </p:nvSpPr>
        <p:spPr>
          <a:xfrm>
            <a:off x="533399" y="98930"/>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识诗歌意象之积累</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additive="base">
                                        <p:cTn id="7" dur="500" fill="hold"/>
                                        <p:tgtEl>
                                          <p:spTgt spid="32772"/>
                                        </p:tgtEl>
                                        <p:attrNameLst>
                                          <p:attrName>ppt_x</p:attrName>
                                        </p:attrNameLst>
                                      </p:cBhvr>
                                      <p:tavLst>
                                        <p:tav tm="0">
                                          <p:val>
                                            <p:strVal val="0-#ppt_w/2"/>
                                          </p:val>
                                        </p:tav>
                                        <p:tav tm="100000">
                                          <p:val>
                                            <p:strVal val="#ppt_x"/>
                                          </p:val>
                                        </p:tav>
                                      </p:tavLst>
                                    </p:anim>
                                    <p:anim calcmode="lin" valueType="num">
                                      <p:cBhvr additive="base">
                                        <p:cTn id="8" dur="500" fill="hold"/>
                                        <p:tgtEl>
                                          <p:spTgt spid="3277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4"/>
                                        </p:tgtEl>
                                        <p:attrNameLst>
                                          <p:attrName>style.visibility</p:attrName>
                                        </p:attrNameLst>
                                      </p:cBhvr>
                                      <p:to>
                                        <p:strVal val="visible"/>
                                      </p:to>
                                    </p:set>
                                    <p:anim calcmode="lin" valueType="num">
                                      <p:cBhvr additive="base">
                                        <p:cTn id="13" dur="500" fill="hold"/>
                                        <p:tgtEl>
                                          <p:spTgt spid="32774"/>
                                        </p:tgtEl>
                                        <p:attrNameLst>
                                          <p:attrName>ppt_x</p:attrName>
                                        </p:attrNameLst>
                                      </p:cBhvr>
                                      <p:tavLst>
                                        <p:tav tm="0">
                                          <p:val>
                                            <p:strVal val="0-#ppt_w/2"/>
                                          </p:val>
                                        </p:tav>
                                        <p:tav tm="100000">
                                          <p:val>
                                            <p:strVal val="#ppt_x"/>
                                          </p:val>
                                        </p:tav>
                                      </p:tavLst>
                                    </p:anim>
                                    <p:anim calcmode="lin" valueType="num">
                                      <p:cBhvr additive="base">
                                        <p:cTn id="14" dur="500" fill="hold"/>
                                        <p:tgtEl>
                                          <p:spTgt spid="3277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6"/>
                                        </p:tgtEl>
                                        <p:attrNameLst>
                                          <p:attrName>style.visibility</p:attrName>
                                        </p:attrNameLst>
                                      </p:cBhvr>
                                      <p:to>
                                        <p:strVal val="visible"/>
                                      </p:to>
                                    </p:set>
                                    <p:anim calcmode="lin" valueType="num">
                                      <p:cBhvr additive="base">
                                        <p:cTn id="19" dur="500" fill="hold"/>
                                        <p:tgtEl>
                                          <p:spTgt spid="32776"/>
                                        </p:tgtEl>
                                        <p:attrNameLst>
                                          <p:attrName>ppt_x</p:attrName>
                                        </p:attrNameLst>
                                      </p:cBhvr>
                                      <p:tavLst>
                                        <p:tav tm="0">
                                          <p:val>
                                            <p:strVal val="0-#ppt_w/2"/>
                                          </p:val>
                                        </p:tav>
                                        <p:tav tm="100000">
                                          <p:val>
                                            <p:strVal val="#ppt_x"/>
                                          </p:val>
                                        </p:tav>
                                      </p:tavLst>
                                    </p:anim>
                                    <p:anim calcmode="lin" valueType="num">
                                      <p:cBhvr additive="base">
                                        <p:cTn id="20" dur="500" fill="hold"/>
                                        <p:tgtEl>
                                          <p:spTgt spid="3277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2778"/>
                                        </p:tgtEl>
                                        <p:attrNameLst>
                                          <p:attrName>style.visibility</p:attrName>
                                        </p:attrNameLst>
                                      </p:cBhvr>
                                      <p:to>
                                        <p:strVal val="visible"/>
                                      </p:to>
                                    </p:set>
                                    <p:anim calcmode="lin" valueType="num">
                                      <p:cBhvr additive="base">
                                        <p:cTn id="25" dur="500" fill="hold"/>
                                        <p:tgtEl>
                                          <p:spTgt spid="32778"/>
                                        </p:tgtEl>
                                        <p:attrNameLst>
                                          <p:attrName>ppt_x</p:attrName>
                                        </p:attrNameLst>
                                      </p:cBhvr>
                                      <p:tavLst>
                                        <p:tav tm="0">
                                          <p:val>
                                            <p:strVal val="0-#ppt_w/2"/>
                                          </p:val>
                                        </p:tav>
                                        <p:tav tm="100000">
                                          <p:val>
                                            <p:strVal val="#ppt_x"/>
                                          </p:val>
                                        </p:tav>
                                      </p:tavLst>
                                    </p:anim>
                                    <p:anim calcmode="lin" valueType="num">
                                      <p:cBhvr additive="base">
                                        <p:cTn id="26" dur="500" fill="hold"/>
                                        <p:tgtEl>
                                          <p:spTgt spid="3277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80"/>
                                        </p:tgtEl>
                                        <p:attrNameLst>
                                          <p:attrName>style.visibility</p:attrName>
                                        </p:attrNameLst>
                                      </p:cBhvr>
                                      <p:to>
                                        <p:strVal val="visible"/>
                                      </p:to>
                                    </p:set>
                                    <p:anim calcmode="lin" valueType="num">
                                      <p:cBhvr additive="base">
                                        <p:cTn id="31" dur="500" fill="hold"/>
                                        <p:tgtEl>
                                          <p:spTgt spid="32780"/>
                                        </p:tgtEl>
                                        <p:attrNameLst>
                                          <p:attrName>ppt_x</p:attrName>
                                        </p:attrNameLst>
                                      </p:cBhvr>
                                      <p:tavLst>
                                        <p:tav tm="0">
                                          <p:val>
                                            <p:strVal val="0-#ppt_w/2"/>
                                          </p:val>
                                        </p:tav>
                                        <p:tav tm="100000">
                                          <p:val>
                                            <p:strVal val="#ppt_x"/>
                                          </p:val>
                                        </p:tav>
                                      </p:tavLst>
                                    </p:anim>
                                    <p:anim calcmode="lin" valueType="num">
                                      <p:cBhvr additive="base">
                                        <p:cTn id="32" dur="500" fill="hold"/>
                                        <p:tgtEl>
                                          <p:spTgt spid="3278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2782"/>
                                        </p:tgtEl>
                                        <p:attrNameLst>
                                          <p:attrName>style.visibility</p:attrName>
                                        </p:attrNameLst>
                                      </p:cBhvr>
                                      <p:to>
                                        <p:strVal val="visible"/>
                                      </p:to>
                                    </p:set>
                                    <p:anim calcmode="lin" valueType="num">
                                      <p:cBhvr additive="base">
                                        <p:cTn id="37" dur="500" fill="hold"/>
                                        <p:tgtEl>
                                          <p:spTgt spid="32782"/>
                                        </p:tgtEl>
                                        <p:attrNameLst>
                                          <p:attrName>ppt_x</p:attrName>
                                        </p:attrNameLst>
                                      </p:cBhvr>
                                      <p:tavLst>
                                        <p:tav tm="0">
                                          <p:val>
                                            <p:strVal val="0-#ppt_w/2"/>
                                          </p:val>
                                        </p:tav>
                                        <p:tav tm="100000">
                                          <p:val>
                                            <p:strVal val="#ppt_x"/>
                                          </p:val>
                                        </p:tav>
                                      </p:tavLst>
                                    </p:anim>
                                    <p:anim calcmode="lin" valueType="num">
                                      <p:cBhvr additive="base">
                                        <p:cTn id="38" dur="500" fill="hold"/>
                                        <p:tgtEl>
                                          <p:spTgt spid="3278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2784"/>
                                        </p:tgtEl>
                                        <p:attrNameLst>
                                          <p:attrName>style.visibility</p:attrName>
                                        </p:attrNameLst>
                                      </p:cBhvr>
                                      <p:to>
                                        <p:strVal val="visible"/>
                                      </p:to>
                                    </p:set>
                                    <p:anim calcmode="lin" valueType="num">
                                      <p:cBhvr additive="base">
                                        <p:cTn id="43" dur="500" fill="hold"/>
                                        <p:tgtEl>
                                          <p:spTgt spid="32784"/>
                                        </p:tgtEl>
                                        <p:attrNameLst>
                                          <p:attrName>ppt_x</p:attrName>
                                        </p:attrNameLst>
                                      </p:cBhvr>
                                      <p:tavLst>
                                        <p:tav tm="0">
                                          <p:val>
                                            <p:strVal val="0-#ppt_w/2"/>
                                          </p:val>
                                        </p:tav>
                                        <p:tav tm="100000">
                                          <p:val>
                                            <p:strVal val="#ppt_x"/>
                                          </p:val>
                                        </p:tav>
                                      </p:tavLst>
                                    </p:anim>
                                    <p:anim calcmode="lin" valueType="num">
                                      <p:cBhvr additive="base">
                                        <p:cTn id="44" dur="500" fill="hold"/>
                                        <p:tgtEl>
                                          <p:spTgt spid="32784"/>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2786"/>
                                        </p:tgtEl>
                                        <p:attrNameLst>
                                          <p:attrName>style.visibility</p:attrName>
                                        </p:attrNameLst>
                                      </p:cBhvr>
                                      <p:to>
                                        <p:strVal val="visible"/>
                                      </p:to>
                                    </p:set>
                                    <p:anim calcmode="lin" valueType="num">
                                      <p:cBhvr additive="base">
                                        <p:cTn id="49" dur="500" fill="hold"/>
                                        <p:tgtEl>
                                          <p:spTgt spid="32786"/>
                                        </p:tgtEl>
                                        <p:attrNameLst>
                                          <p:attrName>ppt_x</p:attrName>
                                        </p:attrNameLst>
                                      </p:cBhvr>
                                      <p:tavLst>
                                        <p:tav tm="0">
                                          <p:val>
                                            <p:strVal val="0-#ppt_w/2"/>
                                          </p:val>
                                        </p:tav>
                                        <p:tav tm="100000">
                                          <p:val>
                                            <p:strVal val="#ppt_x"/>
                                          </p:val>
                                        </p:tav>
                                      </p:tavLst>
                                    </p:anim>
                                    <p:anim calcmode="lin" valueType="num">
                                      <p:cBhvr additive="base">
                                        <p:cTn id="50" dur="500" fill="hold"/>
                                        <p:tgtEl>
                                          <p:spTgt spid="327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4" grpId="0"/>
      <p:bldP spid="32776" grpId="0"/>
      <p:bldP spid="32778" grpId="0"/>
      <p:bldP spid="32780" grpId="0"/>
      <p:bldP spid="32782" grpId="0"/>
      <p:bldP spid="32784" grpId="0"/>
      <p:bldP spid="3278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1748" name="Group 4"/>
          <p:cNvGraphicFramePr>
            <a:graphicFrameLocks noGrp="1"/>
          </p:cNvGraphicFramePr>
          <p:nvPr/>
        </p:nvGraphicFramePr>
        <p:xfrm>
          <a:off x="0" y="801272"/>
          <a:ext cx="6153976" cy="5280661"/>
        </p:xfrm>
        <a:graphic>
          <a:graphicData uri="http://schemas.openxmlformats.org/drawingml/2006/table">
            <a:tbl>
              <a:tblPr/>
              <a:tblGrid>
                <a:gridCol w="1538494"/>
                <a:gridCol w="1537329"/>
                <a:gridCol w="1538494"/>
                <a:gridCol w="1539659"/>
              </a:tblGrid>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意象</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象征义</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意象</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象征义</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栏杆</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寂寞离愁</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流水</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时光易逝</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鹧鸪</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离愁别绪</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芭蕉</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孤独忧愁</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西风</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落寞衰败</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长缨</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杀敌报国</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关山</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征戍离别</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梧桐</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孤独忧愁</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沙鸥</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漂泊无依</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乌鸦</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衰败荒凉</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00075">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竹子</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气节刚正</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草木</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兴衰之叹</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1080136">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莲花、红豆</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CC"/>
                          </a:solidFill>
                          <a:effectLst/>
                          <a:latin typeface="Calibri"/>
                          <a:ea typeface="宋体" panose="02010600030101010101" pitchFamily="2" charset="-122"/>
                        </a:rPr>
                        <a:t>爱情思念</a:t>
                      </a:r>
                      <a:endParaRPr kumimoji="0" lang="zh-CN" altLang="en-US" sz="2400" b="1" i="0" u="none" strike="noStrike" cap="none" normalizeH="0" baseline="0" smtClean="0">
                        <a:ln>
                          <a:noFill/>
                        </a:ln>
                        <a:solidFill>
                          <a:srgbClr val="0000CC"/>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00"/>
                          </a:solidFill>
                          <a:effectLst/>
                          <a:latin typeface="Calibri"/>
                          <a:ea typeface="宋体" panose="02010600030101010101" pitchFamily="2" charset="-122"/>
                        </a:rPr>
                        <a:t>鸿雁</a:t>
                      </a:r>
                      <a:endParaRPr kumimoji="0" lang="zh-CN" altLang="en-US" sz="2400" b="1" i="0" u="none" strike="noStrike" cap="none" normalizeH="0" baseline="0" smtClean="0">
                        <a:ln>
                          <a:noFill/>
                        </a:ln>
                        <a:solidFill>
                          <a:srgbClr val="000000"/>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vert="horz" wrap="square"/>
                    <a:lstStyle>
                      <a:lvl1pPr>
                        <a:spcBef>
                          <a:spcPct val="20000"/>
                        </a:spcBef>
                        <a:defRPr sz="2400">
                          <a:solidFill>
                            <a:schemeClr val="tx1"/>
                          </a:solidFill>
                          <a:latin typeface="微软雅黑" panose="020b0503020204020204" charset="-122"/>
                          <a:ea typeface="微软雅黑" panose="020b0503020204020204" charset="-122"/>
                        </a:defRPr>
                      </a:lvl1pPr>
                      <a:lvl2pPr>
                        <a:spcBef>
                          <a:spcPct val="20000"/>
                        </a:spcBef>
                        <a:defRPr sz="2000">
                          <a:solidFill>
                            <a:schemeClr val="tx1"/>
                          </a:solidFill>
                          <a:latin typeface="微软雅黑" panose="020b0503020204020204" charset="-122"/>
                          <a:ea typeface="微软雅黑" panose="020b0503020204020204" charset="-122"/>
                        </a:defRPr>
                      </a:lvl2pPr>
                      <a:lvl3pPr>
                        <a:spcBef>
                          <a:spcPct val="20000"/>
                        </a:spcBef>
                        <a:defRPr>
                          <a:solidFill>
                            <a:schemeClr val="tx1"/>
                          </a:solidFill>
                          <a:latin typeface="微软雅黑" panose="020b0503020204020204" charset="-122"/>
                          <a:ea typeface="微软雅黑" panose="020b0503020204020204" charset="-122"/>
                        </a:defRPr>
                      </a:lvl3pPr>
                      <a:lvl4pPr>
                        <a:spcBef>
                          <a:spcPct val="20000"/>
                        </a:spcBef>
                        <a:defRPr sz="1600">
                          <a:solidFill>
                            <a:schemeClr val="tx1"/>
                          </a:solidFill>
                          <a:latin typeface="微软雅黑" panose="020b0503020204020204" charset="-122"/>
                          <a:ea typeface="微软雅黑" panose="020b0503020204020204" charset="-122"/>
                        </a:defRPr>
                      </a:lvl4pPr>
                      <a:lvl5pPr>
                        <a:spcBef>
                          <a:spcPct val="20000"/>
                        </a:spcBef>
                        <a:defRPr sz="1600">
                          <a:solidFill>
                            <a:schemeClr val="tx1"/>
                          </a:solidFill>
                          <a:latin typeface="微软雅黑" panose="020b0503020204020204" charset="-122"/>
                          <a:ea typeface="微软雅黑" panose="020b0503020204020204" charset="-122"/>
                        </a:defRPr>
                      </a:lvl5pPr>
                      <a:lvl6pPr fontAlgn="base">
                        <a:spcBef>
                          <a:spcPct val="20000"/>
                        </a:spcBef>
                        <a:spcAft>
                          <a:spcPct val="0"/>
                        </a:spcAft>
                        <a:defRPr sz="1600">
                          <a:solidFill>
                            <a:schemeClr val="tx1"/>
                          </a:solidFill>
                          <a:latin typeface="微软雅黑" panose="020b0503020204020204" charset="-122"/>
                          <a:ea typeface="微软雅黑" panose="020b0503020204020204" charset="-122"/>
                        </a:defRPr>
                      </a:lvl6pPr>
                      <a:lvl7pPr fontAlgn="base">
                        <a:spcBef>
                          <a:spcPct val="20000"/>
                        </a:spcBef>
                        <a:spcAft>
                          <a:spcPct val="0"/>
                        </a:spcAft>
                        <a:defRPr sz="1600">
                          <a:solidFill>
                            <a:schemeClr val="tx1"/>
                          </a:solidFill>
                          <a:latin typeface="微软雅黑" panose="020b0503020204020204" charset="-122"/>
                          <a:ea typeface="微软雅黑" panose="020b0503020204020204" charset="-122"/>
                        </a:defRPr>
                      </a:lvl7pPr>
                      <a:lvl8pPr fontAlgn="base">
                        <a:spcBef>
                          <a:spcPct val="20000"/>
                        </a:spcBef>
                        <a:spcAft>
                          <a:spcPct val="0"/>
                        </a:spcAft>
                        <a:defRPr sz="1600">
                          <a:solidFill>
                            <a:schemeClr val="tx1"/>
                          </a:solidFill>
                          <a:latin typeface="微软雅黑" panose="020b0503020204020204" charset="-122"/>
                          <a:ea typeface="微软雅黑" panose="020b0503020204020204" charset="-122"/>
                        </a:defRPr>
                      </a:lvl8pPr>
                      <a:lvl9pPr fontAlgn="base">
                        <a:spcBef>
                          <a:spcPct val="20000"/>
                        </a:spcBef>
                        <a:spcAft>
                          <a:spcPct val="0"/>
                        </a:spcAft>
                        <a:defRPr sz="1600">
                          <a:solidFill>
                            <a:schemeClr val="tx1"/>
                          </a:solidFill>
                          <a:latin typeface="微软雅黑" panose="020b0503020204020204" charset="-122"/>
                          <a:ea typeface="微软雅黑" panose="020b0503020204020204"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smtClean="0">
                          <a:ln>
                            <a:noFill/>
                          </a:ln>
                          <a:solidFill>
                            <a:srgbClr val="0000FF"/>
                          </a:solidFill>
                          <a:effectLst/>
                          <a:latin typeface="Calibri"/>
                          <a:ea typeface="宋体" panose="02010600030101010101" pitchFamily="2" charset="-122"/>
                        </a:rPr>
                        <a:t>思乡怀亲</a:t>
                      </a:r>
                      <a:endParaRPr kumimoji="0" lang="zh-CN" altLang="en-US" sz="2400" b="1" i="0" u="none" strike="noStrike" cap="none" normalizeH="0" baseline="0" smtClean="0">
                        <a:ln>
                          <a:noFill/>
                        </a:ln>
                        <a:solidFill>
                          <a:srgbClr val="0000FF"/>
                        </a:solidFill>
                        <a:effectLst/>
                        <a:latin typeface="Calibri"/>
                        <a:ea typeface="宋体" panose="02010600030101010101"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3" name="object 5"/>
          <p:cNvSpPr txBox="1">
            <a:spLocks noGrp="1"/>
          </p:cNvSpPr>
          <p:nvPr>
            <p:ph type="title" idx="4294967295"/>
          </p:nvPr>
        </p:nvSpPr>
        <p:spPr>
          <a:xfrm>
            <a:off x="6457951" y="801272"/>
            <a:ext cx="5165480" cy="505267"/>
          </a:xfrm>
          <a:prstGeom prst="rect">
            <a:avLst/>
          </a:prstGeom>
        </p:spPr>
        <p:txBody>
          <a:bodyPr vert="horz" wrap="square" lIns="0" tIns="12700" rIns="0" bIns="0" rtlCol="0">
            <a:spAutoFit/>
          </a:bodyPr>
          <a:lstStyle/>
          <a:p>
            <a:pPr marL="12700" algn="ctr">
              <a:lnSpc>
                <a:spcPct val="100000"/>
              </a:lnSpc>
              <a:spcBef>
                <a:spcPts val="100"/>
              </a:spcBef>
            </a:pPr>
            <a:r>
              <a:rPr sz="3200">
                <a:solidFill>
                  <a:srgbClr val="C00000"/>
                </a:solidFill>
              </a:rPr>
              <a:t>常见意象归类总结</a:t>
            </a:r>
            <a:endParaRPr sz="3200">
              <a:solidFill>
                <a:srgbClr val="C00000"/>
              </a:solidFill>
            </a:endParaRPr>
          </a:p>
        </p:txBody>
      </p:sp>
      <p:sp>
        <p:nvSpPr>
          <p:cNvPr id="4" name="object 4"/>
          <p:cNvSpPr txBox="1"/>
          <p:nvPr/>
        </p:nvSpPr>
        <p:spPr>
          <a:xfrm>
            <a:off x="6339714" y="1896157"/>
            <a:ext cx="6312662" cy="2636619"/>
          </a:xfrm>
          <a:prstGeom prst="rect">
            <a:avLst/>
          </a:prstGeom>
        </p:spPr>
        <p:txBody>
          <a:bodyPr vert="horz" wrap="square" lIns="0" tIns="12700" rIns="0" bIns="0" rtlCol="0">
            <a:spAutoFit/>
          </a:bodyPr>
          <a:lstStyle/>
          <a:p>
            <a:pPr marL="12700" marR="5080" algn="just">
              <a:lnSpc>
                <a:spcPct val="150000"/>
              </a:lnSpc>
              <a:spcBef>
                <a:spcPts val="100"/>
              </a:spcBef>
            </a:pPr>
            <a:r>
              <a:rPr sz="2800" b="1">
                <a:solidFill>
                  <a:srgbClr val="333333"/>
                </a:solidFill>
                <a:latin typeface="微软雅黑" panose="020b0503020204020204" charset="-122"/>
                <a:cs typeface="微软雅黑" panose="020b0503020204020204" charset="-122"/>
              </a:rPr>
              <a:t>松梅竹菊寓高洁，借月托雁寄乡思</a:t>
            </a:r>
            <a:r>
              <a:rPr sz="2800" b="1" smtClean="0">
                <a:solidFill>
                  <a:srgbClr val="333333"/>
                </a:solidFill>
                <a:latin typeface="微软雅黑" panose="020b0503020204020204" charset="-122"/>
                <a:cs typeface="微软雅黑" panose="020b0503020204020204" charset="-122"/>
              </a:rPr>
              <a:t>。</a:t>
            </a:r>
            <a:endParaRPr lang="en-US" sz="2800" b="1" smtClean="0">
              <a:solidFill>
                <a:srgbClr val="333333"/>
              </a:solidFill>
              <a:latin typeface="微软雅黑" panose="020b0503020204020204" charset="-122"/>
              <a:cs typeface="微软雅黑" panose="020b0503020204020204" charset="-122"/>
            </a:endParaRPr>
          </a:p>
          <a:p>
            <a:pPr marL="12700" marR="5080" algn="just">
              <a:lnSpc>
                <a:spcPct val="150000"/>
              </a:lnSpc>
              <a:spcBef>
                <a:spcPts val="100"/>
              </a:spcBef>
            </a:pPr>
            <a:r>
              <a:rPr sz="2800" b="1" smtClean="0">
                <a:solidFill>
                  <a:srgbClr val="333333"/>
                </a:solidFill>
                <a:latin typeface="微软雅黑" panose="020b0503020204020204" charset="-122"/>
                <a:cs typeface="微软雅黑" panose="020b0503020204020204" charset="-122"/>
              </a:rPr>
              <a:t>杜鹃鹧鸪啼凄凄</a:t>
            </a:r>
            <a:r>
              <a:rPr sz="2800" b="1">
                <a:solidFill>
                  <a:srgbClr val="333333"/>
                </a:solidFill>
                <a:latin typeface="微软雅黑" panose="020b0503020204020204" charset="-122"/>
                <a:cs typeface="微软雅黑" panose="020b0503020204020204" charset="-122"/>
              </a:rPr>
              <a:t>，梧桐叶落透悲意。 </a:t>
            </a:r>
            <a:endParaRPr lang="en-US" sz="2800" b="1" smtClean="0">
              <a:solidFill>
                <a:srgbClr val="333333"/>
              </a:solidFill>
              <a:latin typeface="微软雅黑" panose="020b0503020204020204" charset="-122"/>
              <a:cs typeface="微软雅黑" panose="020b0503020204020204" charset="-122"/>
            </a:endParaRPr>
          </a:p>
          <a:p>
            <a:pPr marL="12700" marR="5080" algn="just">
              <a:lnSpc>
                <a:spcPct val="150000"/>
              </a:lnSpc>
              <a:spcBef>
                <a:spcPts val="100"/>
              </a:spcBef>
            </a:pPr>
            <a:r>
              <a:rPr sz="2800" b="1" smtClean="0">
                <a:solidFill>
                  <a:srgbClr val="333333"/>
                </a:solidFill>
                <a:latin typeface="微软雅黑" panose="020b0503020204020204" charset="-122"/>
                <a:cs typeface="微软雅黑" panose="020b0503020204020204" charset="-122"/>
              </a:rPr>
              <a:t>别时长亭柳依依</a:t>
            </a:r>
            <a:r>
              <a:rPr sz="2800" b="1">
                <a:solidFill>
                  <a:srgbClr val="333333"/>
                </a:solidFill>
                <a:latin typeface="微软雅黑" panose="020b0503020204020204" charset="-122"/>
                <a:cs typeface="微软雅黑" panose="020b0503020204020204" charset="-122"/>
              </a:rPr>
              <a:t>，落花流水传愁绪。 </a:t>
            </a:r>
            <a:endParaRPr lang="en-US" sz="2800" b="1" smtClean="0">
              <a:solidFill>
                <a:srgbClr val="333333"/>
              </a:solidFill>
              <a:latin typeface="微软雅黑" panose="020b0503020204020204" charset="-122"/>
              <a:cs typeface="微软雅黑" panose="020b0503020204020204" charset="-122"/>
            </a:endParaRPr>
          </a:p>
          <a:p>
            <a:pPr marL="12700" marR="5080" algn="just">
              <a:lnSpc>
                <a:spcPct val="150000"/>
              </a:lnSpc>
              <a:spcBef>
                <a:spcPts val="100"/>
              </a:spcBef>
            </a:pPr>
            <a:r>
              <a:rPr sz="2800" b="1" smtClean="0">
                <a:solidFill>
                  <a:srgbClr val="333333"/>
                </a:solidFill>
                <a:latin typeface="微软雅黑" panose="020b0503020204020204" charset="-122"/>
                <a:cs typeface="微软雅黑" panose="020b0503020204020204" charset="-122"/>
              </a:rPr>
              <a:t>乌鸦燕子系兴衰</a:t>
            </a:r>
            <a:r>
              <a:rPr sz="2800" b="1">
                <a:solidFill>
                  <a:srgbClr val="333333"/>
                </a:solidFill>
                <a:latin typeface="微软雅黑" panose="020b0503020204020204" charset="-122"/>
                <a:cs typeface="微软雅黑" panose="020b0503020204020204" charset="-122"/>
              </a:rPr>
              <a:t>，草木仍在人事移。</a:t>
            </a:r>
            <a:endParaRPr sz="2800">
              <a:latin typeface="微软雅黑" panose="020b0503020204020204" charset="-122"/>
              <a:cs typeface="微软雅黑" panose="020b0503020204020204" charset="-122"/>
            </a:endParaRPr>
          </a:p>
        </p:txBody>
      </p:sp>
      <p:sp>
        <p:nvSpPr>
          <p:cNvPr id="5" name="矩形 4"/>
          <p:cNvSpPr/>
          <p:nvPr/>
        </p:nvSpPr>
        <p:spPr>
          <a:xfrm>
            <a:off x="142440" y="83743"/>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识诗歌意象之积累</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
          </p:nvPr>
        </p:nvSpPr>
        <p:spPr>
          <a:xfrm>
            <a:off x="-20782" y="0"/>
            <a:ext cx="11956472" cy="6858000"/>
          </a:xfrm>
        </p:spPr>
        <p:txBody>
          <a:bodyPr>
            <a:normAutofit/>
          </a:bodyPr>
          <a:lstStyle/>
          <a:p>
            <a:pPr marL="0" indent="0">
              <a:lnSpc>
                <a:spcPct val="120000"/>
              </a:lnSpc>
              <a:spcBef>
                <a:spcPct val="0"/>
              </a:spcBef>
              <a:buNone/>
            </a:pPr>
            <a:r>
              <a:rPr lang="en-US" sz="2100" b="1">
                <a:solidFill>
                  <a:srgbClr val="FF0000"/>
                </a:solidFill>
                <a:latin typeface="黑体" panose="02010609060101010101" pitchFamily="49" charset="-122"/>
                <a:ea typeface="黑体" panose="02010609060101010101" pitchFamily="49" charset="-122"/>
                <a:sym typeface="+mn-ea"/>
              </a:rPr>
              <a:t>1</a:t>
            </a:r>
            <a:r>
              <a:rPr lang="zh-CN" altLang="en-US" sz="2100" b="1">
                <a:solidFill>
                  <a:srgbClr val="FF0000"/>
                </a:solidFill>
                <a:latin typeface="黑体" panose="02010609060101010101" pitchFamily="49" charset="-122"/>
                <a:ea typeface="黑体" panose="02010609060101010101" pitchFamily="49" charset="-122"/>
                <a:sym typeface="+mn-ea"/>
              </a:rPr>
              <a:t>、节奏</a:t>
            </a:r>
            <a:endParaRPr lang="en-US" altLang="zh-CN" sz="21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en-US" sz="2100" b="1">
                <a:solidFill>
                  <a:srgbClr val="FF0000"/>
                </a:solidFill>
                <a:latin typeface="黑体" panose="02010609060101010101" pitchFamily="49" charset="-122"/>
                <a:ea typeface="黑体" panose="02010609060101010101" pitchFamily="49" charset="-122"/>
                <a:sym typeface="+mn-ea"/>
              </a:rPr>
              <a:t>2</a:t>
            </a:r>
            <a:r>
              <a:rPr lang="zh-CN" altLang="en-US" sz="2100" b="1">
                <a:solidFill>
                  <a:srgbClr val="FF0000"/>
                </a:solidFill>
                <a:latin typeface="黑体" panose="02010609060101010101" pitchFamily="49" charset="-122"/>
                <a:ea typeface="黑体" panose="02010609060101010101" pitchFamily="49" charset="-122"/>
                <a:sym typeface="+mn-ea"/>
              </a:rPr>
              <a:t>、重要实词、虚</a:t>
            </a:r>
            <a:r>
              <a:rPr lang="zh-CN" altLang="en-US" sz="2100" b="1" smtClean="0">
                <a:solidFill>
                  <a:srgbClr val="FF0000"/>
                </a:solidFill>
                <a:latin typeface="黑体" panose="02010609060101010101" pitchFamily="49" charset="-122"/>
                <a:ea typeface="黑体" panose="02010609060101010101" pitchFamily="49" charset="-122"/>
                <a:sym typeface="+mn-ea"/>
              </a:rPr>
              <a:t>词，有没有变形变性等文言现象</a:t>
            </a:r>
            <a:endParaRPr lang="en-US" altLang="zh-CN" sz="21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en-US" sz="2100" b="1">
                <a:solidFill>
                  <a:srgbClr val="FF0000"/>
                </a:solidFill>
                <a:latin typeface="黑体" panose="02010609060101010101" pitchFamily="49" charset="-122"/>
                <a:ea typeface="黑体" panose="02010609060101010101" pitchFamily="49" charset="-122"/>
                <a:sym typeface="+mn-ea"/>
              </a:rPr>
              <a:t>3</a:t>
            </a:r>
            <a:r>
              <a:rPr sz="2100" b="1">
                <a:solidFill>
                  <a:srgbClr val="FF0000"/>
                </a:solidFill>
                <a:latin typeface="黑体" panose="02010609060101010101" pitchFamily="49" charset="-122"/>
                <a:ea typeface="黑体" panose="02010609060101010101" pitchFamily="49" charset="-122"/>
                <a:sym typeface="+mn-ea"/>
              </a:rPr>
              <a:t>、读题目</a:t>
            </a:r>
            <a:endParaRPr sz="21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sz="2000" b="1">
                <a:solidFill>
                  <a:srgbClr val="FF0000"/>
                </a:solidFill>
                <a:latin typeface="黑体" panose="02010609060101010101" pitchFamily="49" charset="-122"/>
                <a:ea typeface="黑体" panose="02010609060101010101" pitchFamily="49" charset="-122"/>
                <a:sym typeface="+mn-ea"/>
              </a:rPr>
              <a:t>残春</a:t>
            </a:r>
            <a:r>
              <a:rPr lang="zh-CN" sz="2000" b="1">
                <a:solidFill>
                  <a:schemeClr val="tx1"/>
                </a:solidFill>
                <a:latin typeface="黑体" panose="02010609060101010101" pitchFamily="49" charset="-122"/>
                <a:ea typeface="黑体" panose="02010609060101010101" pitchFamily="49" charset="-122"/>
                <a:sym typeface="+mn-ea"/>
              </a:rPr>
              <a:t>：</a:t>
            </a:r>
            <a:r>
              <a:rPr sz="2000" b="1">
                <a:solidFill>
                  <a:schemeClr val="tx1"/>
                </a:solidFill>
                <a:latin typeface="黑体" panose="02010609060101010101" pitchFamily="49" charset="-122"/>
                <a:ea typeface="黑体" panose="02010609060101010101" pitchFamily="49" charset="-122"/>
                <a:sym typeface="+mn-ea"/>
              </a:rPr>
              <a:t>春天将去时,春花凋残,故称“残春</a:t>
            </a:r>
            <a:r>
              <a:rPr sz="2000" b="1" smtClean="0">
                <a:solidFill>
                  <a:schemeClr val="tx1"/>
                </a:solidFill>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 </a:t>
            </a:r>
            <a:r>
              <a:rPr lang="en-US" altLang="zh-CN" sz="2000" b="1">
                <a:latin typeface="黑体" panose="02010609060101010101" pitchFamily="49" charset="-122"/>
                <a:ea typeface="黑体" panose="02010609060101010101" pitchFamily="49" charset="-122"/>
                <a:sym typeface="+mn-ea"/>
              </a:rPr>
              <a:t>—</a:t>
            </a:r>
            <a:r>
              <a:rPr lang="en-US" altLang="zh-CN" sz="2000" b="1">
                <a:solidFill>
                  <a:schemeClr val="tx2">
                    <a:lumMod val="75000"/>
                  </a:schemeClr>
                </a:solidFill>
                <a:latin typeface="黑体" panose="02010609060101010101" pitchFamily="49" charset="-122"/>
                <a:ea typeface="黑体" panose="02010609060101010101" pitchFamily="49" charset="-122"/>
                <a:sym typeface="+mn-ea"/>
              </a:rPr>
              <a:t>—</a:t>
            </a:r>
            <a:r>
              <a:rPr lang="zh-CN" altLang="en-US" sz="2000" b="1">
                <a:solidFill>
                  <a:schemeClr val="tx2">
                    <a:lumMod val="75000"/>
                  </a:schemeClr>
                </a:solidFill>
                <a:latin typeface="黑体" panose="02010609060101010101" pitchFamily="49" charset="-122"/>
                <a:ea typeface="黑体" panose="02010609060101010101" pitchFamily="49" charset="-122"/>
                <a:sym typeface="+mn-ea"/>
              </a:rPr>
              <a:t>写诗的时节</a:t>
            </a:r>
            <a:r>
              <a:rPr lang="en-US" altLang="zh-CN" sz="2000" b="1">
                <a:solidFill>
                  <a:schemeClr val="tx2">
                    <a:lumMod val="75000"/>
                  </a:schemeClr>
                </a:solidFill>
                <a:latin typeface="黑体" panose="02010609060101010101" pitchFamily="49" charset="-122"/>
                <a:ea typeface="黑体" panose="02010609060101010101" pitchFamily="49" charset="-122"/>
                <a:sym typeface="+mn-ea"/>
              </a:rPr>
              <a:t>,</a:t>
            </a:r>
            <a:r>
              <a:rPr lang="zh-CN" altLang="en-US" sz="2000" b="1">
                <a:solidFill>
                  <a:schemeClr val="tx2">
                    <a:lumMod val="75000"/>
                  </a:schemeClr>
                </a:solidFill>
                <a:latin typeface="黑体" panose="02010609060101010101" pitchFamily="49" charset="-122"/>
                <a:ea typeface="黑体" panose="02010609060101010101" pitchFamily="49" charset="-122"/>
                <a:sym typeface="+mn-ea"/>
              </a:rPr>
              <a:t>可能表达“</a:t>
            </a:r>
            <a:r>
              <a:rPr lang="zh-CN" altLang="en-US" sz="2000" b="1">
                <a:solidFill>
                  <a:srgbClr val="FF0000"/>
                </a:solidFill>
                <a:latin typeface="黑体" panose="02010609060101010101" pitchFamily="49" charset="-122"/>
                <a:ea typeface="黑体" panose="02010609060101010101" pitchFamily="49" charset="-122"/>
                <a:sym typeface="+mn-ea"/>
              </a:rPr>
              <a:t>感伤</a:t>
            </a:r>
            <a:r>
              <a:rPr lang="zh-CN" altLang="en-US" sz="2000" b="1">
                <a:solidFill>
                  <a:schemeClr val="tx2">
                    <a:lumMod val="75000"/>
                  </a:schemeClr>
                </a:solidFill>
                <a:latin typeface="黑体" panose="02010609060101010101" pitchFamily="49" charset="-122"/>
                <a:ea typeface="黑体" panose="02010609060101010101" pitchFamily="49" charset="-122"/>
                <a:sym typeface="+mn-ea"/>
              </a:rPr>
              <a:t>”之类的情感</a:t>
            </a:r>
            <a:endParaRPr lang="zh-CN" altLang="en-US" sz="2000" b="1">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sz="2000" b="1" smtClean="0">
                <a:solidFill>
                  <a:srgbClr val="FF0000"/>
                </a:solidFill>
                <a:latin typeface="黑体" panose="02010609060101010101" pitchFamily="49" charset="-122"/>
                <a:ea typeface="黑体" panose="02010609060101010101" pitchFamily="49" charset="-122"/>
                <a:sym typeface="+mn-ea"/>
              </a:rPr>
              <a:t>旅舍</a:t>
            </a:r>
            <a:r>
              <a:rPr lang="zh-CN" sz="2000" b="1">
                <a:solidFill>
                  <a:schemeClr val="tx1"/>
                </a:solidFill>
                <a:latin typeface="黑体" panose="02010609060101010101" pitchFamily="49" charset="-122"/>
                <a:ea typeface="黑体" panose="02010609060101010101" pitchFamily="49" charset="-122"/>
                <a:sym typeface="+mn-ea"/>
              </a:rPr>
              <a:t>：</a:t>
            </a:r>
            <a:r>
              <a:rPr sz="2000" b="1">
                <a:solidFill>
                  <a:schemeClr val="tx1"/>
                </a:solidFill>
                <a:latin typeface="黑体" panose="02010609060101010101" pitchFamily="49" charset="-122"/>
                <a:ea typeface="黑体" panose="02010609060101010101" pitchFamily="49" charset="-122"/>
                <a:sym typeface="+mn-ea"/>
              </a:rPr>
              <a:t>居住场所</a:t>
            </a:r>
            <a:r>
              <a:rPr sz="2000" b="1" smtClean="0">
                <a:solidFill>
                  <a:schemeClr val="tx1"/>
                </a:solidFill>
                <a:latin typeface="黑体" panose="02010609060101010101" pitchFamily="49" charset="-122"/>
                <a:ea typeface="黑体" panose="02010609060101010101" pitchFamily="49" charset="-122"/>
                <a:sym typeface="+mn-ea"/>
              </a:rPr>
              <a:t>。</a:t>
            </a:r>
            <a:r>
              <a:rPr lang="en-US" sz="2000" b="1" smtClean="0">
                <a:solidFill>
                  <a:schemeClr val="tx2">
                    <a:lumMod val="75000"/>
                  </a:schemeClr>
                </a:solidFill>
                <a:latin typeface="黑体" panose="02010609060101010101" pitchFamily="49" charset="-122"/>
                <a:ea typeface="黑体" panose="02010609060101010101" pitchFamily="49" charset="-122"/>
                <a:sym typeface="+mn-ea"/>
              </a:rPr>
              <a:t>——</a:t>
            </a:r>
            <a:r>
              <a:rPr sz="2000" b="1">
                <a:solidFill>
                  <a:schemeClr val="tx2">
                    <a:lumMod val="75000"/>
                  </a:schemeClr>
                </a:solidFill>
                <a:latin typeface="黑体" panose="02010609060101010101" pitchFamily="49" charset="-122"/>
                <a:ea typeface="黑体" panose="02010609060101010101" pitchFamily="49" charset="-122"/>
                <a:sym typeface="+mn-ea"/>
              </a:rPr>
              <a:t>说明诗人应在旅途中,诗作很可能与“</a:t>
            </a:r>
            <a:r>
              <a:rPr sz="2000" b="1">
                <a:solidFill>
                  <a:srgbClr val="FF0000"/>
                </a:solidFill>
                <a:latin typeface="黑体" panose="02010609060101010101" pitchFamily="49" charset="-122"/>
                <a:ea typeface="黑体" panose="02010609060101010101" pitchFamily="49" charset="-122"/>
                <a:sym typeface="+mn-ea"/>
              </a:rPr>
              <a:t>羁旅情怀</a:t>
            </a:r>
            <a:r>
              <a:rPr sz="2000" b="1">
                <a:solidFill>
                  <a:schemeClr val="tx2">
                    <a:lumMod val="75000"/>
                  </a:schemeClr>
                </a:solidFill>
                <a:latin typeface="黑体" panose="02010609060101010101" pitchFamily="49" charset="-122"/>
                <a:ea typeface="黑体" panose="02010609060101010101" pitchFamily="49" charset="-122"/>
                <a:sym typeface="+mn-ea"/>
              </a:rPr>
              <a:t>”有关</a:t>
            </a:r>
            <a:r>
              <a:rPr lang="zh-CN" sz="2000" b="1" smtClean="0">
                <a:solidFill>
                  <a:schemeClr val="tx2">
                    <a:lumMod val="75000"/>
                  </a:schemeClr>
                </a:solidFill>
                <a:latin typeface="黑体" panose="02010609060101010101" pitchFamily="49" charset="-122"/>
                <a:ea typeface="黑体" panose="02010609060101010101" pitchFamily="49" charset="-122"/>
                <a:sym typeface="+mn-ea"/>
              </a:rPr>
              <a:t>。</a:t>
            </a:r>
            <a:endParaRPr lang="en-US" altLang="zh-CN" sz="2000" b="1" smtClean="0">
              <a:solidFill>
                <a:schemeClr val="tx2">
                  <a:lumMod val="75000"/>
                </a:schemeClr>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en-US" altLang="zh-CN" sz="2000" b="1" smtClean="0">
                <a:solidFill>
                  <a:srgbClr val="FF0000"/>
                </a:solidFill>
                <a:latin typeface="黑体" panose="02010609060101010101" pitchFamily="49" charset="-122"/>
                <a:ea typeface="黑体" panose="02010609060101010101" pitchFamily="49" charset="-122"/>
                <a:sym typeface="+mn-ea"/>
              </a:rPr>
              <a:t>4</a:t>
            </a:r>
            <a:r>
              <a:rPr lang="zh-CN" altLang="en-US" sz="2000" b="1" smtClean="0">
                <a:solidFill>
                  <a:srgbClr val="FF0000"/>
                </a:solidFill>
                <a:latin typeface="黑体" panose="02010609060101010101" pitchFamily="49" charset="-122"/>
                <a:ea typeface="黑体" panose="02010609060101010101" pitchFamily="49" charset="-122"/>
                <a:sym typeface="+mn-ea"/>
              </a:rPr>
              <a:t>、结合注释读</a:t>
            </a:r>
            <a:r>
              <a:rPr lang="zh-CN" altLang="en-US" sz="2000" b="1">
                <a:solidFill>
                  <a:srgbClr val="FF0000"/>
                </a:solidFill>
                <a:latin typeface="黑体" panose="02010609060101010101" pitchFamily="49" charset="-122"/>
                <a:ea typeface="黑体" panose="02010609060101010101" pitchFamily="49" charset="-122"/>
                <a:sym typeface="+mn-ea"/>
              </a:rPr>
              <a:t>作者</a:t>
            </a:r>
            <a:endParaRPr lang="zh-CN" altLang="en-US" sz="20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zh-CN" altLang="en-US" sz="2000" b="1" smtClean="0">
                <a:latin typeface="黑体" panose="02010609060101010101" pitchFamily="49" charset="-122"/>
                <a:ea typeface="黑体" panose="02010609060101010101" pitchFamily="49" charset="-122"/>
                <a:sym typeface="+mn-ea"/>
              </a:rPr>
              <a:t>①</a:t>
            </a:r>
            <a:r>
              <a:rPr lang="zh-CN" altLang="en-US" sz="2000" b="1">
                <a:latin typeface="黑体" panose="02010609060101010101" pitchFamily="49" charset="-122"/>
                <a:ea typeface="黑体" panose="02010609060101010101" pitchFamily="49" charset="-122"/>
                <a:sym typeface="+mn-ea"/>
              </a:rPr>
              <a:t>韩偓约</a:t>
            </a:r>
            <a:r>
              <a:rPr lang="en-US" altLang="zh-CN" sz="2000" b="1">
                <a:latin typeface="黑体" panose="02010609060101010101" pitchFamily="49" charset="-122"/>
                <a:ea typeface="黑体" panose="02010609060101010101" pitchFamily="49" charset="-122"/>
                <a:sym typeface="+mn-ea"/>
              </a:rPr>
              <a:t>842~923):</a:t>
            </a:r>
            <a:r>
              <a:rPr lang="zh-CN" altLang="en-US" sz="2000" b="1">
                <a:latin typeface="黑体" panose="02010609060101010101" pitchFamily="49" charset="-122"/>
                <a:ea typeface="黑体" panose="02010609060101010101" pitchFamily="49" charset="-122"/>
                <a:sym typeface="+mn-ea"/>
              </a:rPr>
              <a:t>字致尧</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京兆万</a:t>
            </a:r>
            <a:r>
              <a:rPr lang="zh-CN" altLang="en-US" sz="2000" b="1" smtClean="0">
                <a:latin typeface="黑体" panose="02010609060101010101" pitchFamily="49" charset="-122"/>
                <a:ea typeface="黑体" panose="02010609060101010101" pitchFamily="49" charset="-122"/>
                <a:sym typeface="+mn-ea"/>
              </a:rPr>
              <a:t>年</a:t>
            </a:r>
            <a:r>
              <a:rPr lang="en-US" altLang="zh-CN" sz="2000" b="1" smtClean="0">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今陕西西安</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人。这首诗是作者流徙闽地时</a:t>
            </a:r>
            <a:r>
              <a:rPr lang="zh-CN" altLang="en-US" sz="2000" b="1" smtClean="0">
                <a:latin typeface="黑体" panose="02010609060101010101" pitchFamily="49" charset="-122"/>
                <a:ea typeface="黑体" panose="02010609060101010101" pitchFamily="49" charset="-122"/>
                <a:sym typeface="+mn-ea"/>
              </a:rPr>
              <a:t>所作</a:t>
            </a:r>
            <a:r>
              <a:rPr lang="zh-CN" altLang="en-US" sz="2000" b="1">
                <a:latin typeface="黑体" panose="02010609060101010101" pitchFamily="49" charset="-122"/>
                <a:ea typeface="黑体" panose="02010609060101010101" pitchFamily="49" charset="-122"/>
                <a:sym typeface="+mn-ea"/>
              </a:rPr>
              <a:t>。②咸京</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这里指都城长安。</a:t>
            </a:r>
            <a:r>
              <a:rPr lang="en-US" altLang="zh-CN" sz="2000" b="1">
                <a:latin typeface="黑体" panose="02010609060101010101" pitchFamily="49" charset="-122"/>
                <a:ea typeface="黑体" panose="02010609060101010101" pitchFamily="49" charset="-122"/>
                <a:sym typeface="+mn-ea"/>
              </a:rPr>
              <a:t>(3</a:t>
            </a:r>
            <a:r>
              <a:rPr lang="zh-CN" altLang="en-US" sz="2000" b="1">
                <a:latin typeface="黑体" panose="02010609060101010101" pitchFamily="49" charset="-122"/>
                <a:ea typeface="黑体" panose="02010609060101010101" pitchFamily="49" charset="-122"/>
                <a:sym typeface="+mn-ea"/>
              </a:rPr>
              <a:t>梁</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官帽上</a:t>
            </a:r>
            <a:r>
              <a:rPr lang="zh-CN" altLang="en-US" sz="2000" b="1" smtClean="0">
                <a:latin typeface="黑体" panose="02010609060101010101" pitchFamily="49" charset="-122"/>
                <a:ea typeface="黑体" panose="02010609060101010101" pitchFamily="49" charset="-122"/>
                <a:sym typeface="+mn-ea"/>
              </a:rPr>
              <a:t>的横</a:t>
            </a:r>
            <a:r>
              <a:rPr lang="zh-CN" altLang="en-US" sz="2000" b="1">
                <a:latin typeface="黑体" panose="02010609060101010101" pitchFamily="49" charset="-122"/>
                <a:ea typeface="黑体" panose="02010609060101010101" pitchFamily="49" charset="-122"/>
                <a:sym typeface="+mn-ea"/>
              </a:rPr>
              <a:t>脊</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古代以梁的多少区分官阶。④朝簪</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朝</a:t>
            </a:r>
            <a:r>
              <a:rPr lang="zh-CN" altLang="en-US" sz="2000" b="1" smtClean="0">
                <a:latin typeface="黑体" panose="02010609060101010101" pitchFamily="49" charset="-122"/>
                <a:ea typeface="黑体" panose="02010609060101010101" pitchFamily="49" charset="-122"/>
                <a:sym typeface="+mn-ea"/>
              </a:rPr>
              <a:t>廷官</a:t>
            </a:r>
            <a:r>
              <a:rPr lang="zh-CN" altLang="en-US" sz="2000" b="1">
                <a:latin typeface="黑体" panose="02010609060101010101" pitchFamily="49" charset="-122"/>
                <a:ea typeface="黑体" panose="02010609060101010101" pitchFamily="49" charset="-122"/>
                <a:sym typeface="+mn-ea"/>
              </a:rPr>
              <a:t>员的冠饰</a:t>
            </a:r>
            <a:endParaRPr lang="zh-CN" altLang="en-US" sz="2000" b="1">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zh-CN" altLang="en-US" sz="2000" b="1" smtClean="0">
                <a:solidFill>
                  <a:srgbClr val="FF0000"/>
                </a:solidFill>
                <a:latin typeface="黑体" panose="02010609060101010101" pitchFamily="49" charset="-122"/>
                <a:ea typeface="黑体" panose="02010609060101010101" pitchFamily="49" charset="-122"/>
                <a:sym typeface="+mn-ea"/>
              </a:rPr>
              <a:t>关</a:t>
            </a:r>
            <a:r>
              <a:rPr lang="zh-CN" altLang="en-US" sz="2000" b="1">
                <a:solidFill>
                  <a:srgbClr val="FF0000"/>
                </a:solidFill>
                <a:latin typeface="黑体" panose="02010609060101010101" pitchFamily="49" charset="-122"/>
                <a:ea typeface="黑体" panose="02010609060101010101" pitchFamily="49" charset="-122"/>
                <a:sym typeface="+mn-ea"/>
              </a:rPr>
              <a:t>键信息</a:t>
            </a:r>
            <a:r>
              <a:rPr lang="en-US" altLang="zh-CN" sz="2000" b="1" smtClean="0">
                <a:solidFill>
                  <a:srgbClr val="FF0000"/>
                </a:solidFill>
                <a:latin typeface="黑体" panose="02010609060101010101" pitchFamily="49" charset="-122"/>
                <a:ea typeface="黑体" panose="02010609060101010101" pitchFamily="49" charset="-122"/>
                <a:sym typeface="+mn-ea"/>
              </a:rPr>
              <a:t>: 842~923 </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作者流徙闽地时所作</a:t>
            </a:r>
            <a:r>
              <a:rPr lang="zh-CN" altLang="en-US" sz="2000" b="1" smtClean="0">
                <a:solidFill>
                  <a:srgbClr val="FF0000"/>
                </a:solidFill>
                <a:latin typeface="黑体" panose="02010609060101010101" pitchFamily="49" charset="-122"/>
                <a:ea typeface="黑体" panose="02010609060101010101" pitchFamily="49" charset="-122"/>
                <a:sym typeface="+mn-ea"/>
              </a:rPr>
              <a:t>”</a:t>
            </a:r>
            <a:r>
              <a:rPr lang="en-US" altLang="zh-CN" sz="2000" b="1" smtClean="0">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羁旅情怀、漂泊之感、贬谪之意、怀人思</a:t>
            </a:r>
            <a:r>
              <a:rPr lang="zh-CN" altLang="en-US" sz="2000" b="1" smtClean="0">
                <a:latin typeface="黑体" panose="02010609060101010101" pitchFamily="49" charset="-122"/>
                <a:ea typeface="黑体" panose="02010609060101010101" pitchFamily="49" charset="-122"/>
                <a:sym typeface="+mn-ea"/>
              </a:rPr>
              <a:t>乡</a:t>
            </a:r>
            <a:endParaRPr lang="en-US" altLang="zh-CN" sz="2000" b="1" smtClean="0">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en-US" altLang="zh-CN" sz="2000" b="1" smtClean="0">
                <a:solidFill>
                  <a:srgbClr val="FF0000"/>
                </a:solidFill>
                <a:latin typeface="黑体" panose="02010609060101010101" pitchFamily="49" charset="-122"/>
                <a:ea typeface="黑体" panose="02010609060101010101" pitchFamily="49" charset="-122"/>
                <a:sym typeface="+mn-ea"/>
              </a:rPr>
              <a:t>5</a:t>
            </a:r>
            <a:r>
              <a:rPr lang="zh-CN" altLang="en-US" sz="2000" b="1" smtClean="0">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读意</a:t>
            </a:r>
            <a:r>
              <a:rPr lang="zh-CN" altLang="en-US" sz="2000" b="1" smtClean="0">
                <a:solidFill>
                  <a:srgbClr val="FF0000"/>
                </a:solidFill>
                <a:latin typeface="黑体" panose="02010609060101010101" pitchFamily="49" charset="-122"/>
                <a:ea typeface="黑体" panose="02010609060101010101" pitchFamily="49" charset="-122"/>
                <a:sym typeface="+mn-ea"/>
              </a:rPr>
              <a:t>象：</a:t>
            </a:r>
            <a:r>
              <a:rPr lang="zh-CN" altLang="en-US" sz="2000" b="1" smtClean="0">
                <a:latin typeface="黑体" panose="02010609060101010101" pitchFamily="49" charset="-122"/>
                <a:ea typeface="黑体" panose="02010609060101010101" pitchFamily="49" charset="-122"/>
                <a:sym typeface="+mn-ea"/>
              </a:rPr>
              <a:t>旅舍 残春 宿雨 </a:t>
            </a:r>
            <a:r>
              <a:rPr lang="zh-CN" altLang="en-US" sz="2000" b="1" u="sng" smtClean="0">
                <a:latin typeface="黑体" panose="02010609060101010101" pitchFamily="49" charset="-122"/>
                <a:ea typeface="黑体" panose="02010609060101010101" pitchFamily="49" charset="-122"/>
                <a:sym typeface="+mn-ea"/>
              </a:rPr>
              <a:t>花须 </a:t>
            </a:r>
            <a:r>
              <a:rPr lang="zh-CN" altLang="en-US" sz="2000" b="1" u="sng" smtClean="0">
                <a:solidFill>
                  <a:srgbClr val="FF0000"/>
                </a:solidFill>
                <a:latin typeface="黑体" panose="02010609060101010101" pitchFamily="49" charset="-122"/>
                <a:ea typeface="黑体" panose="02010609060101010101" pitchFamily="49" charset="-122"/>
                <a:sym typeface="+mn-ea"/>
              </a:rPr>
              <a:t>鱼吹 </a:t>
            </a:r>
            <a:r>
              <a:rPr lang="zh-CN" altLang="en-US" sz="2000" b="1" u="sng" smtClean="0">
                <a:latin typeface="黑体" panose="02010609060101010101" pitchFamily="49" charset="-122"/>
                <a:ea typeface="黑体" panose="02010609060101010101" pitchFamily="49" charset="-122"/>
                <a:sym typeface="+mn-ea"/>
              </a:rPr>
              <a:t>柳絮</a:t>
            </a:r>
            <a:endParaRPr lang="en-US" altLang="zh-CN" sz="2000" b="1" u="sng" smtClean="0">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zh-CN" altLang="en-US" sz="2000" b="1" smtClean="0">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意象因描写生动而平添新意</a:t>
            </a:r>
            <a:r>
              <a:rPr lang="en-US" altLang="zh-CN" sz="2000" b="1">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生机盎然</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充满意趣</a:t>
            </a:r>
            <a:r>
              <a:rPr lang="zh-CN" altLang="en-US" sz="2000" b="1" smtClean="0">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景物描写技巧</a:t>
            </a:r>
            <a:r>
              <a:rPr lang="en-US" altLang="zh-CN" sz="2000" b="1">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细节</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动作</a:t>
            </a:r>
            <a:r>
              <a:rPr lang="zh-CN" altLang="en-US" sz="2000" b="1">
                <a:latin typeface="黑体" panose="02010609060101010101" pitchFamily="49" charset="-122"/>
                <a:ea typeface="黑体" panose="02010609060101010101" pitchFamily="49" charset="-122"/>
                <a:sym typeface="+mn-ea"/>
              </a:rPr>
              <a:t>描写</a:t>
            </a:r>
            <a:r>
              <a:rPr lang="en-US" altLang="zh-CN" sz="2000" b="1">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及效果</a:t>
            </a:r>
            <a:r>
              <a:rPr lang="en-US" altLang="zh-CN" sz="2000" b="1">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生动、活</a:t>
            </a:r>
            <a:r>
              <a:rPr lang="zh-CN" altLang="en-US" sz="2000" b="1" smtClean="0">
                <a:solidFill>
                  <a:srgbClr val="FF0000"/>
                </a:solidFill>
                <a:latin typeface="黑体" panose="02010609060101010101" pitchFamily="49" charset="-122"/>
                <a:ea typeface="黑体" panose="02010609060101010101" pitchFamily="49" charset="-122"/>
                <a:sym typeface="+mn-ea"/>
              </a:rPr>
              <a:t>泼</a:t>
            </a:r>
            <a:r>
              <a:rPr lang="zh-CN" altLang="en-US" sz="2000" b="1" smtClean="0">
                <a:latin typeface="黑体" panose="02010609060101010101" pitchFamily="49" charset="-122"/>
                <a:ea typeface="黑体" panose="02010609060101010101" pitchFamily="49" charset="-122"/>
                <a:sym typeface="+mn-ea"/>
              </a:rPr>
              <a:t>）</a:t>
            </a:r>
            <a:endParaRPr lang="zh-CN" altLang="en-US" sz="20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en-US" altLang="zh-CN" sz="2000" b="1" smtClean="0">
                <a:solidFill>
                  <a:srgbClr val="FF0000"/>
                </a:solidFill>
                <a:latin typeface="黑体" panose="02010609060101010101" pitchFamily="49" charset="-122"/>
                <a:ea typeface="黑体" panose="02010609060101010101" pitchFamily="49" charset="-122"/>
                <a:sym typeface="+mn-ea"/>
              </a:rPr>
              <a:t>6</a:t>
            </a:r>
            <a:r>
              <a:rPr lang="zh-CN" altLang="en-US" sz="2000" b="1" smtClean="0">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读关键</a:t>
            </a:r>
            <a:r>
              <a:rPr lang="zh-CN" altLang="en-US" sz="2000" b="1" smtClean="0">
                <a:solidFill>
                  <a:srgbClr val="FF0000"/>
                </a:solidFill>
                <a:latin typeface="黑体" panose="02010609060101010101" pitchFamily="49" charset="-122"/>
                <a:ea typeface="黑体" panose="02010609060101010101" pitchFamily="49" charset="-122"/>
                <a:sym typeface="+mn-ea"/>
              </a:rPr>
              <a:t>词句：忆（</a:t>
            </a:r>
            <a:r>
              <a:rPr lang="zh-CN" altLang="en-US" sz="2000" b="1">
                <a:latin typeface="黑体" panose="02010609060101010101" pitchFamily="49" charset="-122"/>
                <a:ea typeface="黑体" panose="02010609060101010101" pitchFamily="49" charset="-122"/>
                <a:sym typeface="+mn-ea"/>
              </a:rPr>
              <a:t>情感词体现的感情</a:t>
            </a:r>
            <a:r>
              <a:rPr lang="en-US" altLang="zh-CN" sz="2000" b="1">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回忆旧都</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思念留恋</a:t>
            </a:r>
            <a:r>
              <a:rPr lang="zh-CN" altLang="en-US" sz="2000" b="1" smtClean="0">
                <a:solidFill>
                  <a:srgbClr val="FF0000"/>
                </a:solidFill>
                <a:latin typeface="黑体" panose="02010609060101010101" pitchFamily="49" charset="-122"/>
                <a:ea typeface="黑体" panose="02010609060101010101" pitchFamily="49" charset="-122"/>
                <a:sym typeface="+mn-ea"/>
              </a:rPr>
              <a:t>）</a:t>
            </a:r>
            <a:r>
              <a:rPr lang="zh-CN" altLang="en-US" sz="2000" b="1" u="sng" spc="-5">
                <a:latin typeface="微软雅黑" panose="020b0503020204020204" charset="-122"/>
                <a:cs typeface="微软雅黑" panose="020b0503020204020204" charset="-122"/>
              </a:rPr>
              <a:t>愁</a:t>
            </a:r>
            <a:endParaRPr lang="zh-CN" altLang="en-US" sz="20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zh-CN" altLang="en-US" sz="2000" b="1" u="sng" spc="-5">
                <a:latin typeface="微软雅黑" panose="020b0503020204020204" charset="-122"/>
                <a:cs typeface="微软雅黑" panose="020b0503020204020204" charset="-122"/>
              </a:rPr>
              <a:t>禅伏诗魔归净域，酒冲愁阵出奇兵</a:t>
            </a:r>
            <a:r>
              <a:rPr lang="zh-CN" altLang="en-US" sz="2000" b="1" u="sng" spc="-5" smtClean="0">
                <a:latin typeface="微软雅黑" panose="020b0503020204020204" charset="-122"/>
                <a:cs typeface="微软雅黑" panose="020b0503020204020204" charset="-122"/>
              </a:rPr>
              <a:t>。</a:t>
            </a:r>
            <a:r>
              <a:rPr lang="zh-CN" altLang="en-US" sz="2000" b="1" smtClean="0">
                <a:latin typeface="黑体" panose="02010609060101010101" pitchFamily="49" charset="-122"/>
                <a:ea typeface="黑体" panose="02010609060101010101" pitchFamily="49" charset="-122"/>
                <a:sym typeface="+mn-ea"/>
              </a:rPr>
              <a:t>（</a:t>
            </a:r>
            <a:r>
              <a:rPr lang="zh-CN" altLang="en-US" sz="2000" b="1">
                <a:latin typeface="黑体" panose="02010609060101010101" pitchFamily="49" charset="-122"/>
                <a:ea typeface="黑体" panose="02010609060101010101" pitchFamily="49" charset="-122"/>
                <a:sym typeface="+mn-ea"/>
              </a:rPr>
              <a:t>颈联行动及情感词</a:t>
            </a:r>
            <a:r>
              <a:rPr lang="en-US" altLang="zh-CN" sz="2000" b="1">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借参禅</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饮酒化解愁苦</a:t>
            </a:r>
            <a:r>
              <a:rPr lang="en-US" altLang="zh-CN" sz="2000" b="1">
                <a:solidFill>
                  <a:srgbClr val="FF0000"/>
                </a:solidFill>
                <a:latin typeface="黑体" panose="02010609060101010101" pitchFamily="49" charset="-122"/>
                <a:ea typeface="黑体" panose="02010609060101010101" pitchFamily="49" charset="-122"/>
                <a:sym typeface="+mn-ea"/>
              </a:rPr>
              <a:t>,</a:t>
            </a:r>
            <a:r>
              <a:rPr lang="zh-CN" altLang="en-US" sz="2000" b="1">
                <a:solidFill>
                  <a:srgbClr val="FF0000"/>
                </a:solidFill>
                <a:latin typeface="黑体" panose="02010609060101010101" pitchFamily="49" charset="-122"/>
                <a:ea typeface="黑体" panose="02010609060101010101" pitchFamily="49" charset="-122"/>
                <a:sym typeface="+mn-ea"/>
              </a:rPr>
              <a:t>力图使自己内心归于平静</a:t>
            </a:r>
            <a:r>
              <a:rPr lang="zh-CN" altLang="en-US" sz="2000" b="1" smtClean="0">
                <a:latin typeface="黑体" panose="02010609060101010101" pitchFamily="49" charset="-122"/>
                <a:ea typeface="黑体" panose="02010609060101010101" pitchFamily="49" charset="-122"/>
                <a:sym typeface="+mn-ea"/>
              </a:rPr>
              <a:t>）</a:t>
            </a:r>
            <a:endParaRPr lang="zh-CN" altLang="en-US" sz="2000" b="1">
              <a:solidFill>
                <a:srgbClr val="FF0000"/>
              </a:solidFill>
              <a:latin typeface="黑体" panose="02010609060101010101" pitchFamily="49" charset="-122"/>
              <a:ea typeface="黑体" panose="02010609060101010101" pitchFamily="49" charset="-122"/>
              <a:sym typeface="+mn-ea"/>
            </a:endParaRPr>
          </a:p>
          <a:p>
            <a:pPr marL="0" indent="0">
              <a:lnSpc>
                <a:spcPct val="120000"/>
              </a:lnSpc>
              <a:spcBef>
                <a:spcPct val="0"/>
              </a:spcBef>
              <a:buNone/>
            </a:pPr>
            <a:r>
              <a:rPr lang="zh-CN" altLang="en-US" sz="2000" b="1" u="sng" spc="-5" smtClean="0">
                <a:latin typeface="微软雅黑" panose="020b0503020204020204" charset="-122"/>
                <a:cs typeface="微软雅黑" panose="020b0503020204020204" charset="-122"/>
              </a:rPr>
              <a:t>两梁</a:t>
            </a:r>
            <a:r>
              <a:rPr lang="zh-CN" altLang="en-US" sz="2000" b="1" u="sng" spc="-5" smtClean="0">
                <a:solidFill>
                  <a:srgbClr val="FF0000"/>
                </a:solidFill>
                <a:latin typeface="微软雅黑" panose="020b0503020204020204" charset="-122"/>
                <a:cs typeface="微软雅黑" panose="020b0503020204020204" charset="-122"/>
              </a:rPr>
              <a:t>免</a:t>
            </a:r>
            <a:r>
              <a:rPr lang="zh-CN" altLang="en-US" sz="2000" b="1" u="sng" spc="-5">
                <a:latin typeface="微软雅黑" panose="020b0503020204020204" charset="-122"/>
                <a:cs typeface="微软雅黑" panose="020b0503020204020204" charset="-122"/>
              </a:rPr>
              <a:t>被尘埃</a:t>
            </a:r>
            <a:r>
              <a:rPr lang="zh-CN" altLang="en-US" sz="2000" b="1" u="sng" spc="-5">
                <a:solidFill>
                  <a:srgbClr val="FF0000"/>
                </a:solidFill>
                <a:latin typeface="微软雅黑" panose="020b0503020204020204" charset="-122"/>
                <a:cs typeface="微软雅黑" panose="020b0503020204020204" charset="-122"/>
              </a:rPr>
              <a:t>污</a:t>
            </a:r>
            <a:r>
              <a:rPr lang="zh-CN" altLang="en-US" sz="2000" b="1" u="sng" spc="-5">
                <a:latin typeface="微软雅黑" panose="020b0503020204020204" charset="-122"/>
                <a:cs typeface="微软雅黑" panose="020b0503020204020204" charset="-122"/>
              </a:rPr>
              <a:t>，</a:t>
            </a:r>
            <a:r>
              <a:rPr lang="zh-CN" altLang="en-US" sz="2000" b="1" u="sng" spc="-5">
                <a:solidFill>
                  <a:srgbClr val="FF0000"/>
                </a:solidFill>
                <a:latin typeface="微软雅黑" panose="020b0503020204020204" charset="-122"/>
                <a:cs typeface="微软雅黑" panose="020b0503020204020204" charset="-122"/>
              </a:rPr>
              <a:t>拂拭</a:t>
            </a:r>
            <a:r>
              <a:rPr lang="zh-CN" altLang="en-US" sz="2000" b="1" u="sng" spc="-5">
                <a:latin typeface="微软雅黑" panose="020b0503020204020204" charset="-122"/>
                <a:cs typeface="微软雅黑" panose="020b0503020204020204" charset="-122"/>
              </a:rPr>
              <a:t>朝</a:t>
            </a:r>
            <a:r>
              <a:rPr lang="zh-CN" altLang="en-US" sz="2000" b="1" u="sng" spc="-5" smtClean="0">
                <a:latin typeface="微软雅黑" panose="020b0503020204020204" charset="-122"/>
                <a:cs typeface="微软雅黑" panose="020b0503020204020204" charset="-122"/>
              </a:rPr>
              <a:t>簪</a:t>
            </a:r>
            <a:r>
              <a:rPr lang="zh-CN" altLang="en-US" sz="2000" b="1" u="sng" spc="-5" smtClean="0">
                <a:solidFill>
                  <a:srgbClr val="FF0000"/>
                </a:solidFill>
                <a:latin typeface="微软雅黑" panose="020b0503020204020204" charset="-122"/>
                <a:cs typeface="微软雅黑" panose="020b0503020204020204" charset="-122"/>
              </a:rPr>
              <a:t>待</a:t>
            </a:r>
            <a:r>
              <a:rPr lang="zh-CN" altLang="en-US" sz="2000" b="1" u="sng" spc="-5">
                <a:solidFill>
                  <a:srgbClr val="FF0000"/>
                </a:solidFill>
                <a:latin typeface="微软雅黑" panose="020b0503020204020204" charset="-122"/>
                <a:cs typeface="微软雅黑" panose="020b0503020204020204" charset="-122"/>
              </a:rPr>
              <a:t>眼</a:t>
            </a:r>
            <a:r>
              <a:rPr lang="zh-CN" altLang="en-US" sz="2000" b="1" u="sng" spc="-5" smtClean="0">
                <a:solidFill>
                  <a:srgbClr val="FF0000"/>
                </a:solidFill>
                <a:latin typeface="微软雅黑" panose="020b0503020204020204" charset="-122"/>
                <a:cs typeface="微软雅黑" panose="020b0503020204020204" charset="-122"/>
              </a:rPr>
              <a:t>明</a:t>
            </a:r>
            <a:endParaRPr lang="en-US" altLang="zh-CN" sz="2000" b="1" spc="-5">
              <a:latin typeface="微软雅黑" panose="020b0503020204020204" charset="-122"/>
              <a:cs typeface="微软雅黑" panose="020b0503020204020204" charset="-122"/>
            </a:endParaRPr>
          </a:p>
          <a:p>
            <a:pPr marL="0" indent="0">
              <a:lnSpc>
                <a:spcPct val="120000"/>
              </a:lnSpc>
              <a:spcBef>
                <a:spcPct val="0"/>
              </a:spcBef>
              <a:buNone/>
            </a:pPr>
            <a:r>
              <a:rPr lang="zh-CN" altLang="en-US" sz="2000" b="1" smtClean="0">
                <a:solidFill>
                  <a:srgbClr val="FF0000"/>
                </a:solidFill>
                <a:latin typeface="黑体" panose="02010609060101010101" pitchFamily="49" charset="-122"/>
                <a:ea typeface="黑体" panose="02010609060101010101" pitchFamily="49" charset="-122"/>
              </a:rPr>
              <a:t>表</a:t>
            </a:r>
            <a:r>
              <a:rPr lang="zh-CN" altLang="en-US" sz="2000" b="1">
                <a:solidFill>
                  <a:srgbClr val="FF0000"/>
                </a:solidFill>
                <a:latin typeface="黑体" panose="02010609060101010101" pitchFamily="49" charset="-122"/>
                <a:ea typeface="黑体" panose="02010609060101010101" pitchFamily="49" charset="-122"/>
              </a:rPr>
              <a:t>面意</a:t>
            </a:r>
            <a:r>
              <a:rPr lang="en-US" altLang="zh-CN" sz="2000" b="1">
                <a:latin typeface="黑体" panose="02010609060101010101" pitchFamily="49" charset="-122"/>
                <a:ea typeface="黑体" panose="02010609060101010101" pitchFamily="49" charset="-122"/>
              </a:rPr>
              <a:t>:</a:t>
            </a:r>
            <a:r>
              <a:rPr lang="zh-CN" altLang="en-US" sz="2000" b="1">
                <a:latin typeface="黑体" panose="02010609060101010101" pitchFamily="49" charset="-122"/>
                <a:ea typeface="黑体" panose="02010609060101010101" pitchFamily="49" charset="-122"/>
              </a:rPr>
              <a:t>保存好官帽不要遭污损</a:t>
            </a:r>
            <a:r>
              <a:rPr lang="en-US" altLang="zh-CN" sz="2000" b="1">
                <a:latin typeface="黑体" panose="02010609060101010101" pitchFamily="49" charset="-122"/>
                <a:ea typeface="黑体" panose="02010609060101010101" pitchFamily="49" charset="-122"/>
              </a:rPr>
              <a:t>,</a:t>
            </a:r>
            <a:r>
              <a:rPr lang="zh-CN" altLang="en-US" sz="2000" b="1">
                <a:latin typeface="黑体" panose="02010609060101010101" pitchFamily="49" charset="-122"/>
                <a:ea typeface="黑体" panose="02010609060101010101" pitchFamily="49" charset="-122"/>
              </a:rPr>
              <a:t>擦拭干</a:t>
            </a:r>
            <a:r>
              <a:rPr lang="zh-CN" altLang="en-US" sz="2000" b="1" smtClean="0">
                <a:latin typeface="黑体" panose="02010609060101010101" pitchFamily="49" charset="-122"/>
                <a:ea typeface="黑体" panose="02010609060101010101" pitchFamily="49" charset="-122"/>
              </a:rPr>
              <a:t>净朝</a:t>
            </a:r>
            <a:r>
              <a:rPr lang="zh-CN" altLang="en-US" sz="2000" b="1">
                <a:latin typeface="黑体" panose="02010609060101010101" pitchFamily="49" charset="-122"/>
                <a:ea typeface="黑体" panose="02010609060101010101" pitchFamily="49" charset="-122"/>
              </a:rPr>
              <a:t>簪等待大唐复</a:t>
            </a:r>
            <a:r>
              <a:rPr lang="zh-CN" altLang="en-US" sz="2000" b="1" smtClean="0">
                <a:latin typeface="黑体" panose="02010609060101010101" pitchFamily="49" charset="-122"/>
                <a:ea typeface="黑体" panose="02010609060101010101" pitchFamily="49" charset="-122"/>
              </a:rPr>
              <a:t>兴。</a:t>
            </a:r>
            <a:endParaRPr lang="en-US" altLang="zh-CN" sz="2000" b="1" smtClean="0">
              <a:latin typeface="黑体" panose="02010609060101010101" pitchFamily="49" charset="-122"/>
              <a:ea typeface="黑体" panose="02010609060101010101" pitchFamily="49" charset="-122"/>
            </a:endParaRPr>
          </a:p>
          <a:p>
            <a:pPr marL="0" indent="0">
              <a:lnSpc>
                <a:spcPct val="120000"/>
              </a:lnSpc>
              <a:spcBef>
                <a:spcPct val="0"/>
              </a:spcBef>
              <a:buNone/>
            </a:pPr>
            <a:r>
              <a:rPr lang="zh-CN" altLang="en-US" sz="2000" b="1" smtClean="0">
                <a:solidFill>
                  <a:srgbClr val="FF0000"/>
                </a:solidFill>
                <a:latin typeface="黑体" panose="02010609060101010101" pitchFamily="49" charset="-122"/>
                <a:ea typeface="黑体" panose="02010609060101010101" pitchFamily="49" charset="-122"/>
              </a:rPr>
              <a:t>深</a:t>
            </a:r>
            <a:r>
              <a:rPr lang="zh-CN" altLang="en-US" sz="2000" b="1">
                <a:solidFill>
                  <a:srgbClr val="FF0000"/>
                </a:solidFill>
                <a:latin typeface="黑体" panose="02010609060101010101" pitchFamily="49" charset="-122"/>
                <a:ea typeface="黑体" panose="02010609060101010101" pitchFamily="49" charset="-122"/>
              </a:rPr>
              <a:t>层意</a:t>
            </a:r>
            <a:r>
              <a:rPr lang="en-US" altLang="zh-CN" sz="2000" b="1">
                <a:latin typeface="黑体" panose="02010609060101010101" pitchFamily="49" charset="-122"/>
                <a:ea typeface="黑体" panose="02010609060101010101" pitchFamily="49" charset="-122"/>
              </a:rPr>
              <a:t>:</a:t>
            </a:r>
            <a:r>
              <a:rPr lang="zh-CN" altLang="en-US" sz="2000" b="1">
                <a:latin typeface="黑体" panose="02010609060101010101" pitchFamily="49" charset="-122"/>
                <a:ea typeface="黑体" panose="02010609060101010101" pitchFamily="49" charset="-122"/>
              </a:rPr>
              <a:t>决不做异姓之臣</a:t>
            </a:r>
            <a:r>
              <a:rPr lang="en-US" altLang="zh-CN" sz="2000" b="1">
                <a:latin typeface="黑体" panose="02010609060101010101" pitchFamily="49" charset="-122"/>
                <a:ea typeface="黑体" panose="02010609060101010101" pitchFamily="49" charset="-122"/>
              </a:rPr>
              <a:t>,</a:t>
            </a:r>
            <a:r>
              <a:rPr lang="zh-CN" altLang="en-US" sz="2000" b="1">
                <a:latin typeface="黑体" panose="02010609060101010101" pitchFamily="49" charset="-122"/>
                <a:ea typeface="黑体" panose="02010609060101010101" pitchFamily="49" charset="-122"/>
              </a:rPr>
              <a:t>不改变自己</a:t>
            </a:r>
            <a:r>
              <a:rPr lang="zh-CN" altLang="en-US" sz="2000" b="1" smtClean="0">
                <a:latin typeface="黑体" panose="02010609060101010101" pitchFamily="49" charset="-122"/>
                <a:ea typeface="黑体" panose="02010609060101010101" pitchFamily="49" charset="-122"/>
              </a:rPr>
              <a:t>的气</a:t>
            </a:r>
            <a:r>
              <a:rPr lang="zh-CN" altLang="en-US" sz="2000" b="1">
                <a:latin typeface="黑体" panose="02010609060101010101" pitchFamily="49" charset="-122"/>
                <a:ea typeface="黑体" panose="02010609060101010101" pitchFamily="49" charset="-122"/>
              </a:rPr>
              <a:t>节</a:t>
            </a:r>
            <a:r>
              <a:rPr lang="en-US" altLang="zh-CN" sz="2000" b="1">
                <a:latin typeface="黑体" panose="02010609060101010101" pitchFamily="49" charset="-122"/>
                <a:ea typeface="黑体" panose="02010609060101010101" pitchFamily="49" charset="-122"/>
              </a:rPr>
              <a:t>,</a:t>
            </a:r>
            <a:r>
              <a:rPr lang="zh-CN" altLang="en-US" sz="2000" b="1">
                <a:latin typeface="黑体" panose="02010609060101010101" pitchFamily="49" charset="-122"/>
                <a:ea typeface="黑体" panose="02010609060101010101" pitchFamily="49" charset="-122"/>
              </a:rPr>
              <a:t>而是耐心等待大唐的复</a:t>
            </a:r>
            <a:r>
              <a:rPr lang="zh-CN" altLang="en-US" sz="2000" b="1" smtClean="0">
                <a:latin typeface="黑体" panose="02010609060101010101" pitchFamily="49" charset="-122"/>
                <a:ea typeface="黑体" panose="02010609060101010101" pitchFamily="49" charset="-122"/>
              </a:rPr>
              <a:t>兴</a:t>
            </a:r>
            <a:r>
              <a:rPr lang="zh-CN" altLang="en-US" sz="2000" b="1" smtClean="0">
                <a:solidFill>
                  <a:srgbClr val="FF0000"/>
                </a:solidFill>
                <a:latin typeface="黑体" panose="02010609060101010101" pitchFamily="49" charset="-122"/>
                <a:ea typeface="黑体" panose="02010609060101010101" pitchFamily="49" charset="-122"/>
              </a:rPr>
              <a:t>一</a:t>
            </a:r>
            <a:r>
              <a:rPr lang="zh-CN" altLang="en-US" sz="2000" b="1">
                <a:solidFill>
                  <a:srgbClr val="FF0000"/>
                </a:solidFill>
                <a:latin typeface="黑体" panose="02010609060101010101" pitchFamily="49" charset="-122"/>
                <a:ea typeface="黑体" panose="02010609060101010101" pitchFamily="49" charset="-122"/>
              </a:rPr>
              <a:t>一表明诗人不愿依附奸佞</a:t>
            </a:r>
            <a:r>
              <a:rPr lang="en-US" altLang="zh-CN" sz="2000" b="1">
                <a:solidFill>
                  <a:srgbClr val="FF0000"/>
                </a:solidFill>
                <a:latin typeface="黑体" panose="02010609060101010101" pitchFamily="49" charset="-122"/>
                <a:ea typeface="黑体" panose="02010609060101010101" pitchFamily="49" charset="-122"/>
              </a:rPr>
              <a:t>,</a:t>
            </a:r>
            <a:r>
              <a:rPr lang="zh-CN" altLang="en-US" sz="2000" b="1">
                <a:solidFill>
                  <a:srgbClr val="FF0000"/>
                </a:solidFill>
                <a:latin typeface="黑体" panose="02010609060101010101" pitchFamily="49" charset="-122"/>
                <a:ea typeface="黑体" panose="02010609060101010101" pitchFamily="49" charset="-122"/>
              </a:rPr>
              <a:t>对大唐一片忠心</a:t>
            </a:r>
            <a:r>
              <a:rPr lang="zh-CN" altLang="en-US" sz="2000" b="1" smtClean="0">
                <a:solidFill>
                  <a:srgbClr val="FF0000"/>
                </a:solidFill>
                <a:latin typeface="黑体" panose="02010609060101010101" pitchFamily="49" charset="-122"/>
                <a:ea typeface="黑体" panose="02010609060101010101" pitchFamily="49" charset="-122"/>
              </a:rPr>
              <a:t>。</a:t>
            </a:r>
            <a:endParaRPr lang="zh-CN" altLang="en-US" sz="2000" b="1">
              <a:solidFill>
                <a:srgbClr val="FF0000"/>
              </a:solidFill>
              <a:latin typeface="黑体" panose="02010609060101010101" pitchFamily="49" charset="-122"/>
              <a:ea typeface="黑体" panose="02010609060101010101" pitchFamily="49" charset="-122"/>
              <a:sym typeface="+mn-ea"/>
            </a:endParaRPr>
          </a:p>
        </p:txBody>
      </p:sp>
      <p:sp>
        <p:nvSpPr>
          <p:cNvPr id="3" name="文本占位符 1"/>
          <p:cNvSpPr txBox="1"/>
          <p:nvPr/>
        </p:nvSpPr>
        <p:spPr>
          <a:xfrm>
            <a:off x="0" y="2459990"/>
            <a:ext cx="12066270" cy="39662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zh-CN" altLang="en-US" b="1">
              <a:latin typeface="黑体" panose="02010609060101010101" pitchFamily="49" charset="-122"/>
              <a:ea typeface="黑体" panose="02010609060101010101" pitchFamily="49"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426" name="Picture 2" descr="6189166611535893461955.png"/>
          <p:cNvPicPr>
            <a:picLocks noChangeAspect="1" noChangeArrowheads="1"/>
          </p:cNvPicPr>
          <p:nvPr/>
        </p:nvPicPr>
        <p:blipFill>
          <a:blip r:embed="rId2"/>
          <a:srcRect l="1060" t="12562" r="152" b="1423"/>
          <a:stretch>
            <a:fillRect/>
          </a:stretch>
        </p:blipFill>
        <p:spPr bwMode="auto">
          <a:xfrm>
            <a:off x="1496717" y="1854377"/>
            <a:ext cx="9033164" cy="4187971"/>
          </a:xfrm>
          <a:prstGeom prst="snip2DiagRect">
            <a:avLst/>
          </a:prstGeom>
          <a:solidFill>
            <a:srgbClr val="FFFFFF">
              <a:shade val="85000"/>
            </a:srgbClr>
          </a:solidFill>
          <a:ln w="88900" cap="sq">
            <a:solidFill>
              <a:srgbClr val="FFFFFF"/>
            </a:solidFill>
            <a:miter lim="800000"/>
          </a:ln>
          <a:effectLst>
            <a:glow rad="1117600">
              <a:schemeClr val="bg2">
                <a:alpha val="49000"/>
              </a:schemeClr>
            </a:glow>
            <a:outerShdw blurRad="88900" algn="tl" rotWithShape="0">
              <a:srgbClr val="000000">
                <a:alpha val="45000"/>
              </a:srgbClr>
            </a:outerShdw>
          </a:effectLst>
          <a:scene3d>
            <a:camera prst="orthographicFront"/>
            <a:lightRig rig="twoPt" dir="t">
              <a:rot lat="0" lon="0" rev="7200000"/>
            </a:lightRig>
          </a:scene3d>
          <a:sp3d contourW="12700">
            <a:bevelT w="25400" h="19050"/>
            <a:contourClr>
              <a:srgbClr val="FF0000"/>
            </a:contourClr>
          </a:sp3d>
        </p:spPr>
      </p:pic>
      <p:sp>
        <p:nvSpPr>
          <p:cNvPr id="2" name="矩形 1"/>
          <p:cNvSpPr/>
          <p:nvPr/>
        </p:nvSpPr>
        <p:spPr>
          <a:xfrm>
            <a:off x="0" y="154390"/>
            <a:ext cx="9303434" cy="769441"/>
          </a:xfrm>
          <a:prstGeom prst="rect">
            <a:avLst/>
          </a:prstGeom>
        </p:spPr>
        <p:txBody>
          <a:bodyPr wrap="square">
            <a:spAutoFit/>
          </a:bodyPr>
          <a:lstStyle/>
          <a:p>
            <a:r>
              <a:rPr lang="zh-CN" altLang="en-US" sz="4400" smtClean="0">
                <a:solidFill>
                  <a:srgbClr val="FF0000"/>
                </a:solidFill>
                <a:latin typeface="启功字体简体" panose="03000509000000000000" pitchFamily="65" charset="-122"/>
                <a:ea typeface="启功字体简体" panose="03000509000000000000" pitchFamily="65" charset="-122"/>
              </a:rPr>
              <a:t>附：诗歌形象之人</a:t>
            </a:r>
            <a:r>
              <a:rPr lang="zh-CN" altLang="en-US" sz="4400">
                <a:solidFill>
                  <a:srgbClr val="FF0000"/>
                </a:solidFill>
                <a:latin typeface="启功字体简体" panose="03000509000000000000" pitchFamily="65" charset="-122"/>
                <a:ea typeface="启功字体简体" panose="03000509000000000000" pitchFamily="65" charset="-122"/>
              </a:rPr>
              <a:t>物形</a:t>
            </a:r>
            <a:r>
              <a:rPr lang="zh-CN" altLang="en-US" sz="4400" smtClean="0">
                <a:solidFill>
                  <a:srgbClr val="FF0000"/>
                </a:solidFill>
                <a:latin typeface="启功字体简体" panose="03000509000000000000" pitchFamily="65" charset="-122"/>
                <a:ea typeface="启功字体简体" panose="03000509000000000000" pitchFamily="65" charset="-122"/>
              </a:rPr>
              <a:t>象</a:t>
            </a:r>
            <a:r>
              <a:rPr lang="zh-CN" altLang="en-US" sz="4400">
                <a:solidFill>
                  <a:srgbClr val="FF0000"/>
                </a:solidFill>
                <a:latin typeface="启功字体简体" panose="03000509000000000000" pitchFamily="65" charset="-122"/>
                <a:ea typeface="启功字体简体" panose="03000509000000000000" pitchFamily="65" charset="-122"/>
              </a:rPr>
              <a:t>、</a:t>
            </a:r>
            <a:r>
              <a:rPr lang="zh-CN" altLang="en-US" sz="4400" smtClean="0">
                <a:solidFill>
                  <a:srgbClr val="FF0000"/>
                </a:solidFill>
                <a:latin typeface="启功字体简体" panose="03000509000000000000" pitchFamily="65" charset="-122"/>
                <a:ea typeface="启功字体简体" panose="03000509000000000000" pitchFamily="65" charset="-122"/>
              </a:rPr>
              <a:t>事</a:t>
            </a:r>
            <a:r>
              <a:rPr lang="zh-CN" altLang="en-US" sz="4400">
                <a:solidFill>
                  <a:srgbClr val="FF0000"/>
                </a:solidFill>
                <a:latin typeface="启功字体简体" panose="03000509000000000000" pitchFamily="65" charset="-122"/>
                <a:ea typeface="启功字体简体" panose="03000509000000000000" pitchFamily="65" charset="-122"/>
              </a:rPr>
              <a:t>物形象</a:t>
            </a:r>
            <a:endParaRPr lang="en-US" altLang="zh-CN" sz="4400">
              <a:solidFill>
                <a:srgbClr val="FF0000"/>
              </a:solidFill>
              <a:latin typeface="启功字体简体" panose="03000509000000000000" pitchFamily="65" charset="-122"/>
              <a:ea typeface="启功字体简体" panose="03000509000000000000" pitchFamily="65"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3"/>
          <p:cNvSpPr>
            <a:spLocks noGrp="1" noChangeArrowheads="1"/>
          </p:cNvSpPr>
          <p:nvPr>
            <p:ph type="body" idx="4294967295"/>
          </p:nvPr>
        </p:nvSpPr>
        <p:spPr>
          <a:xfrm>
            <a:off x="0" y="903471"/>
            <a:ext cx="4783015" cy="5661025"/>
          </a:xfrm>
        </p:spPr>
        <p:txBody>
          <a:bodyPr>
            <a:normAutofit fontScale="92500"/>
          </a:bodyPr>
          <a:lstStyle/>
          <a:p>
            <a:pPr>
              <a:lnSpc>
                <a:spcPct val="90000"/>
              </a:lnSpc>
              <a:buFontTx/>
              <a:buNone/>
            </a:pPr>
            <a:r>
              <a:rPr lang="en-US" altLang="zh-CN" b="1" smtClean="0"/>
              <a:t>2010</a:t>
            </a:r>
            <a:r>
              <a:rPr lang="en-US" altLang="zh-CN" b="1"/>
              <a:t>·</a:t>
            </a:r>
            <a:r>
              <a:rPr lang="zh-CN" altLang="en-US" b="1"/>
              <a:t>江西</a:t>
            </a:r>
            <a:r>
              <a:rPr lang="zh-CN" altLang="en-US" b="1" smtClean="0"/>
              <a:t>卷</a:t>
            </a:r>
            <a:endParaRPr lang="zh-CN" altLang="en-US" b="1"/>
          </a:p>
          <a:p>
            <a:pPr algn="ctr">
              <a:lnSpc>
                <a:spcPct val="90000"/>
              </a:lnSpc>
              <a:buFontTx/>
              <a:buNone/>
            </a:pPr>
            <a:r>
              <a:rPr lang="zh-CN" altLang="en-US" b="1">
                <a:solidFill>
                  <a:srgbClr val="6406AA"/>
                </a:solidFill>
                <a:ea typeface="楷体_GB2312" pitchFamily="1" charset="-122"/>
              </a:rPr>
              <a:t>      </a:t>
            </a:r>
            <a:r>
              <a:rPr lang="zh-CN" altLang="en-US" b="1" smtClean="0">
                <a:solidFill>
                  <a:srgbClr val="6406AA"/>
                </a:solidFill>
                <a:ea typeface="楷体_GB2312" pitchFamily="1" charset="-122"/>
              </a:rPr>
              <a:t>送</a:t>
            </a:r>
            <a:r>
              <a:rPr lang="zh-CN" altLang="en-US" b="1">
                <a:solidFill>
                  <a:srgbClr val="6406AA"/>
                </a:solidFill>
                <a:ea typeface="楷体_GB2312" pitchFamily="1" charset="-122"/>
              </a:rPr>
              <a:t>人归京师</a:t>
            </a:r>
            <a:r>
              <a:rPr lang="zh-CN" altLang="en-US" b="1" baseline="30000">
                <a:solidFill>
                  <a:srgbClr val="6406AA"/>
                </a:solidFill>
                <a:ea typeface="楷体_GB2312" pitchFamily="1" charset="-122"/>
              </a:rPr>
              <a:t>①</a:t>
            </a:r>
            <a:endParaRPr lang="zh-CN" altLang="en-US" b="1" baseline="30000">
              <a:solidFill>
                <a:srgbClr val="6406AA"/>
              </a:solidFill>
              <a:ea typeface="楷体_GB2312" pitchFamily="1" charset="-122"/>
            </a:endParaRPr>
          </a:p>
          <a:p>
            <a:pPr algn="ctr">
              <a:lnSpc>
                <a:spcPct val="90000"/>
              </a:lnSpc>
              <a:buFontTx/>
              <a:buNone/>
            </a:pPr>
            <a:r>
              <a:rPr lang="zh-CN" altLang="en-US" b="1">
                <a:solidFill>
                  <a:srgbClr val="6406AA"/>
                </a:solidFill>
                <a:ea typeface="楷体_GB2312" pitchFamily="1" charset="-122"/>
              </a:rPr>
              <a:t>   </a:t>
            </a:r>
            <a:r>
              <a:rPr lang="zh-CN" altLang="en-US" b="1" smtClean="0">
                <a:solidFill>
                  <a:srgbClr val="6406AA"/>
                </a:solidFill>
                <a:ea typeface="楷体_GB2312" pitchFamily="1" charset="-122"/>
              </a:rPr>
              <a:t>陈</a:t>
            </a:r>
            <a:r>
              <a:rPr lang="zh-CN" altLang="en-US" b="1">
                <a:solidFill>
                  <a:srgbClr val="6406AA"/>
                </a:solidFill>
                <a:ea typeface="楷体_GB2312" pitchFamily="1" charset="-122"/>
              </a:rPr>
              <a:t>与义</a:t>
            </a:r>
            <a:r>
              <a:rPr lang="zh-CN" altLang="en-US" b="1" baseline="30000">
                <a:solidFill>
                  <a:srgbClr val="6406AA"/>
                </a:solidFill>
                <a:ea typeface="楷体_GB2312" pitchFamily="1" charset="-122"/>
              </a:rPr>
              <a:t>②</a:t>
            </a:r>
            <a:endParaRPr lang="zh-CN" altLang="en-US" b="1" baseline="30000">
              <a:solidFill>
                <a:srgbClr val="6406AA"/>
              </a:solidFill>
              <a:ea typeface="楷体_GB2312" pitchFamily="1" charset="-122"/>
            </a:endParaRPr>
          </a:p>
          <a:p>
            <a:pPr algn="ctr">
              <a:lnSpc>
                <a:spcPct val="90000"/>
              </a:lnSpc>
              <a:buFontTx/>
              <a:buNone/>
            </a:pPr>
            <a:r>
              <a:rPr lang="zh-CN" altLang="en-US" b="1" smtClean="0">
                <a:solidFill>
                  <a:srgbClr val="6406AA"/>
                </a:solidFill>
                <a:ea typeface="楷体_GB2312" pitchFamily="1" charset="-122"/>
              </a:rPr>
              <a:t>门</a:t>
            </a:r>
            <a:r>
              <a:rPr lang="zh-CN" altLang="en-US" b="1">
                <a:solidFill>
                  <a:srgbClr val="6406AA"/>
                </a:solidFill>
                <a:ea typeface="楷体_GB2312" pitchFamily="1" charset="-122"/>
              </a:rPr>
              <a:t>外</a:t>
            </a:r>
            <a:r>
              <a:rPr lang="zh-CN" altLang="en-US" b="1">
                <a:solidFill>
                  <a:srgbClr val="FF0000"/>
                </a:solidFill>
                <a:ea typeface="楷体_GB2312" pitchFamily="1" charset="-122"/>
              </a:rPr>
              <a:t>子规</a:t>
            </a:r>
            <a:r>
              <a:rPr lang="zh-CN" altLang="en-US" b="1">
                <a:solidFill>
                  <a:srgbClr val="6406AA"/>
                </a:solidFill>
                <a:ea typeface="楷体_GB2312" pitchFamily="1" charset="-122"/>
              </a:rPr>
              <a:t>啼未休</a:t>
            </a:r>
            <a:r>
              <a:rPr lang="zh-CN" altLang="en-US" b="1" smtClean="0">
                <a:solidFill>
                  <a:srgbClr val="6406AA"/>
                </a:solidFill>
                <a:ea typeface="楷体_GB2312" pitchFamily="1" charset="-122"/>
              </a:rPr>
              <a:t>，</a:t>
            </a:r>
            <a:endParaRPr lang="en-US" altLang="zh-CN" b="1" smtClean="0">
              <a:solidFill>
                <a:srgbClr val="6406AA"/>
              </a:solidFill>
              <a:ea typeface="楷体_GB2312" pitchFamily="1" charset="-122"/>
            </a:endParaRPr>
          </a:p>
          <a:p>
            <a:pPr algn="ctr">
              <a:lnSpc>
                <a:spcPct val="90000"/>
              </a:lnSpc>
              <a:buFontTx/>
              <a:buNone/>
            </a:pPr>
            <a:r>
              <a:rPr lang="zh-CN" altLang="en-US" b="1" smtClean="0">
                <a:solidFill>
                  <a:srgbClr val="6406AA"/>
                </a:solidFill>
                <a:ea typeface="楷体_GB2312" pitchFamily="1" charset="-122"/>
              </a:rPr>
              <a:t>山</a:t>
            </a:r>
            <a:r>
              <a:rPr lang="zh-CN" altLang="en-US" b="1">
                <a:solidFill>
                  <a:srgbClr val="6406AA"/>
                </a:solidFill>
                <a:ea typeface="楷体_GB2312" pitchFamily="1" charset="-122"/>
              </a:rPr>
              <a:t>村落日梦悠悠。</a:t>
            </a:r>
            <a:endParaRPr lang="zh-CN" altLang="en-US" b="1">
              <a:solidFill>
                <a:srgbClr val="6406AA"/>
              </a:solidFill>
              <a:ea typeface="楷体_GB2312" pitchFamily="1" charset="-122"/>
            </a:endParaRPr>
          </a:p>
          <a:p>
            <a:pPr algn="ctr">
              <a:lnSpc>
                <a:spcPct val="90000"/>
              </a:lnSpc>
              <a:buFontTx/>
              <a:buNone/>
            </a:pPr>
            <a:r>
              <a:rPr lang="zh-CN" altLang="en-US" b="1" smtClean="0">
                <a:solidFill>
                  <a:srgbClr val="6406AA"/>
                </a:solidFill>
                <a:ea typeface="楷体_GB2312" pitchFamily="1" charset="-122"/>
              </a:rPr>
              <a:t>故</a:t>
            </a:r>
            <a:r>
              <a:rPr lang="zh-CN" altLang="en-US" b="1">
                <a:solidFill>
                  <a:srgbClr val="6406AA"/>
                </a:solidFill>
                <a:ea typeface="楷体_GB2312" pitchFamily="1" charset="-122"/>
              </a:rPr>
              <a:t>园便是无兵马</a:t>
            </a:r>
            <a:r>
              <a:rPr lang="zh-CN" altLang="en-US" b="1" smtClean="0">
                <a:solidFill>
                  <a:srgbClr val="6406AA"/>
                </a:solidFill>
                <a:ea typeface="楷体_GB2312" pitchFamily="1" charset="-122"/>
              </a:rPr>
              <a:t>，</a:t>
            </a:r>
            <a:endParaRPr lang="en-US" altLang="zh-CN" b="1" smtClean="0">
              <a:solidFill>
                <a:srgbClr val="6406AA"/>
              </a:solidFill>
              <a:ea typeface="楷体_GB2312" pitchFamily="1" charset="-122"/>
            </a:endParaRPr>
          </a:p>
          <a:p>
            <a:pPr algn="ctr">
              <a:lnSpc>
                <a:spcPct val="90000"/>
              </a:lnSpc>
              <a:buFontTx/>
              <a:buNone/>
            </a:pPr>
            <a:r>
              <a:rPr lang="zh-CN" altLang="en-US" b="1" smtClean="0">
                <a:solidFill>
                  <a:srgbClr val="6406AA"/>
                </a:solidFill>
                <a:ea typeface="楷体_GB2312" pitchFamily="1" charset="-122"/>
              </a:rPr>
              <a:t>犹</a:t>
            </a:r>
            <a:r>
              <a:rPr lang="zh-CN" altLang="en-US" b="1">
                <a:solidFill>
                  <a:srgbClr val="6406AA"/>
                </a:solidFill>
                <a:ea typeface="楷体_GB2312" pitchFamily="1" charset="-122"/>
              </a:rPr>
              <a:t>有归时一段愁。</a:t>
            </a:r>
            <a:endParaRPr lang="zh-CN" altLang="en-US" b="1">
              <a:solidFill>
                <a:srgbClr val="6406AA"/>
              </a:solidFill>
              <a:ea typeface="楷体_GB2312" pitchFamily="1" charset="-122"/>
            </a:endParaRPr>
          </a:p>
          <a:p>
            <a:pPr>
              <a:lnSpc>
                <a:spcPct val="110000"/>
              </a:lnSpc>
              <a:buFontTx/>
              <a:buNone/>
            </a:pPr>
            <a:r>
              <a:rPr lang="en-US" altLang="zh-CN" sz="1600" b="1"/>
              <a:t>【</a:t>
            </a:r>
            <a:r>
              <a:rPr lang="zh-CN" altLang="en-US" sz="1600" b="1"/>
              <a:t>注</a:t>
            </a:r>
            <a:r>
              <a:rPr lang="en-US" altLang="zh-CN" sz="1600" b="1"/>
              <a:t>】①</a:t>
            </a:r>
            <a:r>
              <a:rPr lang="zh-CN" altLang="en-US" sz="1600" b="1"/>
              <a:t>京师：指北宋都城汴梁。②陈与义：南宋初年爱国诗人，河南洛阳人。</a:t>
            </a:r>
            <a:endParaRPr lang="zh-CN" altLang="en-US" sz="1600" b="1"/>
          </a:p>
          <a:p>
            <a:pPr>
              <a:lnSpc>
                <a:spcPct val="110000"/>
              </a:lnSpc>
              <a:buFontTx/>
              <a:buNone/>
            </a:pPr>
            <a:r>
              <a:rPr lang="zh-CN" altLang="en-US" sz="2600" b="1" smtClean="0"/>
              <a:t>问</a:t>
            </a:r>
            <a:r>
              <a:rPr lang="zh-CN" altLang="en-US" sz="2600" b="1"/>
              <a:t>：指出诗中</a:t>
            </a:r>
            <a:r>
              <a:rPr lang="zh-CN" altLang="en-US" sz="2600" b="1">
                <a:solidFill>
                  <a:srgbClr val="FF0000"/>
                </a:solidFill>
              </a:rPr>
              <a:t>“子规”意象</a:t>
            </a:r>
            <a:r>
              <a:rPr lang="zh-CN" altLang="en-US" sz="2600" b="1"/>
              <a:t>的含义。</a:t>
            </a:r>
            <a:endParaRPr lang="zh-CN" altLang="en-US" sz="2600" b="1"/>
          </a:p>
          <a:p>
            <a:pPr>
              <a:lnSpc>
                <a:spcPct val="110000"/>
              </a:lnSpc>
              <a:buFontTx/>
              <a:buNone/>
            </a:pPr>
            <a:r>
              <a:rPr lang="zh-CN" altLang="en-US" sz="2600" b="1"/>
              <a:t>       答案：</a:t>
            </a:r>
            <a:r>
              <a:rPr lang="zh-CN" altLang="en-US" sz="2600" b="1">
                <a:solidFill>
                  <a:srgbClr val="FF0000"/>
                </a:solidFill>
              </a:rPr>
              <a:t>思念故土，有家难归</a:t>
            </a:r>
            <a:r>
              <a:rPr lang="zh-CN" altLang="en-US" sz="2600" b="1"/>
              <a:t>的悲伤。                       </a:t>
            </a:r>
            <a:endParaRPr lang="zh-CN" altLang="en-US" sz="2600" b="1"/>
          </a:p>
        </p:txBody>
      </p:sp>
      <p:sp>
        <p:nvSpPr>
          <p:cNvPr id="23555" name="Text Box 9"/>
          <p:cNvSpPr txBox="1">
            <a:spLocks noChangeArrowheads="1"/>
          </p:cNvSpPr>
          <p:nvPr/>
        </p:nvSpPr>
        <p:spPr bwMode="auto">
          <a:xfrm>
            <a:off x="5172821" y="165666"/>
            <a:ext cx="489743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Arial" panose="020b0604020202020204" pitchFamily="34" charset="0"/>
                <a:ea typeface="宋体" panose="02010600030101010101" pitchFamily="2" charset="-122"/>
              </a:defRPr>
            </a:lvl1pPr>
            <a:lvl2pPr marL="742950" indent="-285750" eaLnBrk="0" hangingPunct="0">
              <a:defRPr sz="4000">
                <a:solidFill>
                  <a:schemeClr val="tx1"/>
                </a:solidFill>
                <a:latin typeface="Arial" panose="020b0604020202020204" pitchFamily="34" charset="0"/>
                <a:ea typeface="宋体" panose="02010600030101010101" pitchFamily="2" charset="-122"/>
              </a:defRPr>
            </a:lvl2pPr>
            <a:lvl3pPr marL="1143000" indent="-228600" eaLnBrk="0" hangingPunct="0">
              <a:defRPr sz="4000">
                <a:solidFill>
                  <a:schemeClr val="tx1"/>
                </a:solidFill>
                <a:latin typeface="Arial" panose="020b0604020202020204" pitchFamily="34" charset="0"/>
                <a:ea typeface="宋体" panose="02010600030101010101" pitchFamily="2" charset="-122"/>
              </a:defRPr>
            </a:lvl3pPr>
            <a:lvl4pPr marL="1600200" indent="-228600" eaLnBrk="0" hangingPunct="0">
              <a:defRPr sz="4000">
                <a:solidFill>
                  <a:schemeClr val="tx1"/>
                </a:solidFill>
                <a:latin typeface="Arial" panose="020b0604020202020204" pitchFamily="34" charset="0"/>
                <a:ea typeface="宋体" panose="02010600030101010101" pitchFamily="2" charset="-122"/>
              </a:defRPr>
            </a:lvl4pPr>
            <a:lvl5pPr marL="2057400" indent="-228600" eaLnBrk="0" hangingPunct="0">
              <a:defRPr sz="4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a:solidFill>
                  <a:schemeClr val="accent1">
                    <a:lumMod val="50000"/>
                  </a:schemeClr>
                </a:solidFill>
                <a:latin typeface="启功字体简体" panose="03000509000000000000" pitchFamily="65" charset="-122"/>
                <a:ea typeface="启功字体简体" panose="03000509000000000000" pitchFamily="65" charset="-122"/>
              </a:rPr>
              <a:t>高考对接</a:t>
            </a:r>
            <a:endParaRPr lang="zh-CN" altLang="en-US" sz="4400">
              <a:solidFill>
                <a:schemeClr val="accent1">
                  <a:lumMod val="50000"/>
                </a:schemeClr>
              </a:solidFill>
              <a:latin typeface="启功字体简体" panose="03000509000000000000" pitchFamily="65" charset="-122"/>
              <a:ea typeface="启功字体简体" panose="03000509000000000000" pitchFamily="65" charset="-122"/>
            </a:endParaRPr>
          </a:p>
        </p:txBody>
      </p:sp>
      <p:sp>
        <p:nvSpPr>
          <p:cNvPr id="2" name="矩形 1"/>
          <p:cNvSpPr/>
          <p:nvPr/>
        </p:nvSpPr>
        <p:spPr>
          <a:xfrm>
            <a:off x="3865419" y="1300271"/>
            <a:ext cx="7966657" cy="2396554"/>
          </a:xfrm>
          <a:prstGeom prst="rect">
            <a:avLst/>
          </a:prstGeom>
        </p:spPr>
        <p:txBody>
          <a:bodyPr wrap="square">
            <a:spAutoFit/>
          </a:bodyPr>
          <a:lstStyle/>
          <a:p>
            <a:pPr algn="just">
              <a:lnSpc>
                <a:spcPct val="150000"/>
              </a:lnSpc>
              <a:spcAft>
                <a:spcPct val="0"/>
              </a:spcAft>
              <a:tabLst>
                <a:tab pos="2628900"/>
              </a:tabLst>
            </a:pPr>
            <a:r>
              <a:rPr lang="zh-CN" altLang="en-US" sz="2000" b="1" kern="100" smtClean="0">
                <a:latin typeface="楷体" panose="02010609060101010101" pitchFamily="49" charset="-122"/>
                <a:ea typeface="楷体" panose="02010609060101010101" pitchFamily="49" charset="-122"/>
                <a:cs typeface="Courier New" panose="02070309020205020404" pitchFamily="49" charset="0"/>
              </a:rPr>
              <a:t>改编</a:t>
            </a:r>
            <a:r>
              <a:rPr lang="en-US" altLang="zh-CN" sz="2000" b="1" kern="100" smtClean="0">
                <a:solidFill>
                  <a:srgbClr val="FF0000"/>
                </a:solidFill>
                <a:latin typeface="楷体" panose="02010609060101010101" pitchFamily="49" charset="-122"/>
                <a:ea typeface="楷体" panose="02010609060101010101" pitchFamily="49" charset="-122"/>
                <a:cs typeface="Courier New" panose="02070309020205020404" pitchFamily="49" charset="0"/>
              </a:rPr>
              <a:t>2013</a:t>
            </a:r>
            <a:r>
              <a:rPr lang="en-US" altLang="zh-CN" sz="2000" b="1" kern="100">
                <a:solidFill>
                  <a:srgbClr val="FF0000"/>
                </a:solidFill>
                <a:latin typeface="楷体" panose="02010609060101010101" pitchFamily="49" charset="-122"/>
                <a:ea typeface="楷体" panose="02010609060101010101" pitchFamily="49" charset="-122"/>
                <a:cs typeface="Courier New" panose="02070309020205020404" pitchFamily="49" charset="0"/>
              </a:rPr>
              <a:t>·</a:t>
            </a:r>
            <a:r>
              <a:rPr lang="zh-CN" altLang="zh-CN" sz="2000" b="1" kern="100">
                <a:solidFill>
                  <a:srgbClr val="FF0000"/>
                </a:solidFill>
                <a:latin typeface="楷体" panose="02010609060101010101" pitchFamily="49" charset="-122"/>
                <a:ea typeface="楷体" panose="02010609060101010101" pitchFamily="49" charset="-122"/>
                <a:cs typeface="Times New Roman" panose="02020603050405020304" pitchFamily="18" charset="0"/>
              </a:rPr>
              <a:t>湖南高</a:t>
            </a:r>
            <a:r>
              <a:rPr lang="zh-CN" altLang="zh-CN" sz="2000" b="1" kern="1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考</a:t>
            </a:r>
            <a:r>
              <a:rPr lang="zh-CN" altLang="en-US" sz="20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000" b="1" kern="100" smtClean="0">
                <a:latin typeface="楷体" panose="02010609060101010101" pitchFamily="49" charset="-122"/>
                <a:ea typeface="楷体" panose="02010609060101010101" pitchFamily="49" charset="-122"/>
                <a:cs typeface="Times New Roman" panose="02020603050405020304" pitchFamily="18" charset="0"/>
              </a:rPr>
              <a:t>阅</a:t>
            </a:r>
            <a:r>
              <a:rPr lang="zh-CN" altLang="zh-CN" sz="2000" b="1" kern="100">
                <a:latin typeface="楷体" panose="02010609060101010101" pitchFamily="49" charset="-122"/>
                <a:ea typeface="楷体" panose="02010609060101010101" pitchFamily="49" charset="-122"/>
                <a:cs typeface="Times New Roman" panose="02020603050405020304" pitchFamily="18" charset="0"/>
              </a:rPr>
              <a:t>读下面这首宋词，在横线上填入恰当的文字。</a:t>
            </a:r>
            <a:endParaRPr lang="zh-CN" altLang="zh-CN" sz="2000" kern="100">
              <a:latin typeface="楷体" pitchFamily="49" charset="-122"/>
              <a:ea typeface="楷体" pitchFamily="49" charset="-122"/>
              <a:cs typeface="Courier New" pitchFamily="49" charset="0"/>
            </a:endParaRPr>
          </a:p>
          <a:p>
            <a:pPr marL="228600" indent="-228600" algn="ctr">
              <a:lnSpc>
                <a:spcPct val="90000"/>
              </a:lnSpc>
              <a:spcBef>
                <a:spcPts val="1000"/>
              </a:spcBef>
              <a:spcAft>
                <a:spcPct val="0"/>
              </a:spcAft>
              <a:tabLst>
                <a:tab pos="2628900"/>
              </a:tabLst>
            </a:pPr>
            <a:r>
              <a:rPr lang="zh-CN" altLang="zh-CN" sz="2400" b="1">
                <a:solidFill>
                  <a:srgbClr val="FF0000"/>
                </a:solidFill>
                <a:ea typeface="楷体_GB2312" pitchFamily="1" charset="-122"/>
              </a:rPr>
              <a:t>钓 船 归</a:t>
            </a:r>
            <a:r>
              <a:rPr lang="en-US" altLang="zh-CN" sz="2400" b="1">
                <a:solidFill>
                  <a:srgbClr val="FF0000"/>
                </a:solidFill>
                <a:ea typeface="楷体_GB2312" pitchFamily="1" charset="-122"/>
              </a:rPr>
              <a:t> </a:t>
            </a:r>
            <a:endParaRPr lang="zh-CN" altLang="zh-CN" sz="2400" b="1">
              <a:solidFill>
                <a:srgbClr val="FF0000"/>
              </a:solidFill>
              <a:ea typeface="楷体_GB2312" pitchFamily="1" charset="-122"/>
            </a:endParaRPr>
          </a:p>
          <a:p>
            <a:pPr marL="228600" indent="-228600" algn="ctr">
              <a:lnSpc>
                <a:spcPct val="90000"/>
              </a:lnSpc>
              <a:spcBef>
                <a:spcPts val="1000"/>
              </a:spcBef>
              <a:spcAft>
                <a:spcPct val="0"/>
              </a:spcAft>
              <a:tabLst>
                <a:tab pos="2628900"/>
              </a:tabLst>
            </a:pPr>
            <a:r>
              <a:rPr lang="zh-CN" altLang="zh-CN" sz="2400" b="1">
                <a:solidFill>
                  <a:srgbClr val="FF0000"/>
                </a:solidFill>
                <a:ea typeface="楷体_GB2312" pitchFamily="1" charset="-122"/>
              </a:rPr>
              <a:t>贺　铸</a:t>
            </a:r>
            <a:r>
              <a:rPr lang="en-US" altLang="zh-CN" sz="2400" b="1">
                <a:solidFill>
                  <a:srgbClr val="FF0000"/>
                </a:solidFill>
                <a:ea typeface="楷体_GB2312" pitchFamily="1" charset="-122"/>
              </a:rPr>
              <a:t> </a:t>
            </a:r>
            <a:endParaRPr lang="zh-CN" altLang="zh-CN" sz="2400" b="1">
              <a:solidFill>
                <a:srgbClr val="FF0000"/>
              </a:solidFill>
              <a:ea typeface="楷体_GB2312" pitchFamily="1" charset="-122"/>
            </a:endParaRPr>
          </a:p>
          <a:p>
            <a:pPr marL="228600" indent="-228600" algn="ctr">
              <a:lnSpc>
                <a:spcPct val="90000"/>
              </a:lnSpc>
              <a:spcBef>
                <a:spcPts val="1000"/>
              </a:spcBef>
              <a:spcAft>
                <a:spcPct val="0"/>
              </a:spcAft>
              <a:tabLst>
                <a:tab pos="2628900"/>
              </a:tabLst>
            </a:pPr>
            <a:r>
              <a:rPr lang="zh-CN" altLang="zh-CN" sz="2400" b="1">
                <a:solidFill>
                  <a:srgbClr val="FF0000"/>
                </a:solidFill>
                <a:ea typeface="楷体_GB2312" pitchFamily="1" charset="-122"/>
              </a:rPr>
              <a:t>绿净春深好染衣，际柴扉。溶溶漾漾白鸥飞，两忘机。</a:t>
            </a:r>
            <a:endParaRPr lang="zh-CN" altLang="zh-CN" sz="2400" b="1">
              <a:solidFill>
                <a:srgbClr val="FF0000"/>
              </a:solidFill>
              <a:ea typeface="楷体_GB2312" pitchFamily="1" charset="-122"/>
            </a:endParaRPr>
          </a:p>
          <a:p>
            <a:pPr marL="228600" indent="-228600" algn="ctr">
              <a:lnSpc>
                <a:spcPct val="90000"/>
              </a:lnSpc>
              <a:spcBef>
                <a:spcPts val="1000"/>
              </a:spcBef>
              <a:spcAft>
                <a:spcPct val="0"/>
              </a:spcAft>
              <a:tabLst>
                <a:tab pos="2628900"/>
              </a:tabLst>
            </a:pPr>
            <a:r>
              <a:rPr lang="zh-CN" altLang="zh-CN" sz="2400" b="1">
                <a:solidFill>
                  <a:srgbClr val="FF0000"/>
                </a:solidFill>
                <a:ea typeface="楷体_GB2312" pitchFamily="1" charset="-122"/>
              </a:rPr>
              <a:t>南去北来徒自老，故人稀。夕阳长送钓船归，鳜鱼肥。</a:t>
            </a:r>
            <a:endParaRPr lang="zh-CN" altLang="zh-CN" sz="2400" b="1">
              <a:solidFill>
                <a:srgbClr val="FF0000"/>
              </a:solidFill>
              <a:ea typeface="楷体_GB2312" pitchFamily="1" charset="-122"/>
            </a:endParaRPr>
          </a:p>
        </p:txBody>
      </p:sp>
      <p:sp>
        <p:nvSpPr>
          <p:cNvPr id="3" name="矩形 2"/>
          <p:cNvSpPr/>
          <p:nvPr/>
        </p:nvSpPr>
        <p:spPr>
          <a:xfrm>
            <a:off x="4783015" y="4493723"/>
            <a:ext cx="7256879" cy="1273875"/>
          </a:xfrm>
          <a:prstGeom prst="rect">
            <a:avLst/>
          </a:prstGeom>
        </p:spPr>
        <p:txBody>
          <a:bodyPr wrap="square">
            <a:spAutoFit/>
          </a:bodyPr>
          <a:lstStyle/>
          <a:p>
            <a:pPr indent="612140" algn="just">
              <a:lnSpc>
                <a:spcPct val="150000"/>
              </a:lnSpc>
              <a:tabLst>
                <a:tab pos="2628900"/>
              </a:tabLst>
            </a:pPr>
            <a:r>
              <a:rPr lang="zh-CN" altLang="zh-CN" kern="100" smtClean="0">
                <a:latin typeface="宋体" panose="02010600030101010101" pitchFamily="2" charset="-122"/>
                <a:ea typeface="宋体" panose="02010600030101010101" pitchFamily="2" charset="-122"/>
                <a:cs typeface="Times New Roman" panose="02020603050405020304" pitchFamily="18" charset="0"/>
              </a:rPr>
              <a:t>词人通过对</a:t>
            </a:r>
            <a:r>
              <a:rPr lang="zh-CN" altLang="zh-CN" i="1" u="sng" kern="100" smtClean="0">
                <a:latin typeface="宋体" panose="02010600030101010101" pitchFamily="2" charset="-122"/>
                <a:ea typeface="宋体" panose="02010600030101010101" pitchFamily="2" charset="-122"/>
                <a:cs typeface="Times New Roman" panose="02020603050405020304" pitchFamily="18" charset="0"/>
              </a:rPr>
              <a:t>　　　　　　　</a:t>
            </a:r>
            <a:r>
              <a:rPr lang="en-US" altLang="zh-CN" i="1" u="sng" kern="100" smtClean="0">
                <a:latin typeface="宋体" panose="02010600030101010101" pitchFamily="2" charset="-122"/>
                <a:ea typeface="宋体" panose="02010600030101010101" pitchFamily="2" charset="-122"/>
                <a:cs typeface="Courier New" panose="02070309020205020404" pitchFamily="49" charset="0"/>
              </a:rPr>
              <a:t>     </a:t>
            </a:r>
            <a:r>
              <a:rPr lang="zh-CN" altLang="zh-CN" i="1" u="sng" kern="100" smtClean="0">
                <a:latin typeface="宋体" panose="02010600030101010101" pitchFamily="2" charset="-122"/>
                <a:ea typeface="宋体" panose="02010600030101010101" pitchFamily="2" charset="-122"/>
                <a:cs typeface="Times New Roman" panose="02020603050405020304" pitchFamily="18" charset="0"/>
              </a:rPr>
              <a:t>　　　　　</a:t>
            </a:r>
            <a:r>
              <a:rPr lang="en-US" altLang="zh-CN" i="1" u="sng" kern="100" smtClean="0">
                <a:latin typeface="宋体" panose="02010600030101010101" pitchFamily="2" charset="-122"/>
                <a:ea typeface="宋体" panose="02010600030101010101" pitchFamily="2" charset="-122"/>
                <a:cs typeface="Times New Roman" panose="02020603050405020304" pitchFamily="18" charset="0"/>
              </a:rPr>
              <a:t>       </a:t>
            </a:r>
            <a:r>
              <a:rPr lang="zh-CN" altLang="zh-CN" i="1" u="sng" kern="100" smtClean="0">
                <a:latin typeface="宋体" panose="02010600030101010101" pitchFamily="2" charset="-122"/>
                <a:ea typeface="宋体" panose="02010600030101010101" pitchFamily="2" charset="-122"/>
                <a:cs typeface="Times New Roman" panose="02020603050405020304" pitchFamily="18" charset="0"/>
              </a:rPr>
              <a:t>　</a:t>
            </a:r>
            <a:r>
              <a:rPr lang="zh-CN" altLang="zh-CN" kern="100" smtClean="0">
                <a:latin typeface="宋体" panose="02010600030101010101" pitchFamily="2" charset="-122"/>
                <a:ea typeface="宋体" panose="02010600030101010101" pitchFamily="2" charset="-122"/>
                <a:cs typeface="Times New Roman" panose="02020603050405020304" pitchFamily="18" charset="0"/>
              </a:rPr>
              <a:t>等意象的描写，展现出田园生活自然之美，寓示了词人</a:t>
            </a:r>
            <a:r>
              <a:rPr lang="zh-CN" altLang="zh-CN" b="1">
                <a:latin typeface="宋体" panose="02010600030101010101" pitchFamily="2" charset="-122"/>
                <a:ea typeface="宋体" panose="02010600030101010101" pitchFamily="2" charset="-122"/>
              </a:rPr>
              <a:t>自甘淡泊，以隐居为乐，不再以世事萦怀</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或回归自然、向往归隐</a:t>
            </a:r>
            <a:r>
              <a:rPr lang="en-US" altLang="zh-CN" b="1" smtClean="0">
                <a:latin typeface="宋体" panose="02010600030101010101" pitchFamily="2" charset="-122"/>
                <a:ea typeface="宋体" panose="02010600030101010101" pitchFamily="2" charset="-122"/>
              </a:rPr>
              <a:t>)</a:t>
            </a:r>
            <a:r>
              <a:rPr lang="zh-CN" altLang="en-US" b="1" smtClean="0">
                <a:latin typeface="宋体" panose="02010600030101010101" pitchFamily="2" charset="-122"/>
                <a:ea typeface="宋体" panose="02010600030101010101" pitchFamily="2" charset="-122"/>
              </a:rPr>
              <a:t>的情感。</a:t>
            </a:r>
            <a:endParaRPr lang="zh-CN" altLang="zh-CN">
              <a:latin typeface="宋体" panose="02010600030101010101" pitchFamily="2" charset="-122"/>
              <a:ea typeface="宋体" panose="02010600030101010101" pitchFamily="2" charset="-122"/>
            </a:endParaRPr>
          </a:p>
        </p:txBody>
      </p:sp>
      <p:graphicFrame>
        <p:nvGraphicFramePr>
          <p:cNvPr id="8" name="Object 14"/>
          <p:cNvGraphicFramePr>
            <a:graphicFrameLocks noChangeAspect="1"/>
          </p:cNvGraphicFramePr>
          <p:nvPr/>
        </p:nvGraphicFramePr>
        <p:xfrm>
          <a:off x="6852128" y="4493723"/>
          <a:ext cx="3732530" cy="325148"/>
        </p:xfrm>
        <a:graphic>
          <a:graphicData uri="http://schemas.openxmlformats.org/presentationml/2006/ole">
            <mc:AlternateContent>
              <mc:Choice xmlns:v="urn:schemas-microsoft-com:vml" Requires="v">
                <p:oleObj spid="_x0000_s1039" name="Document" r:id="rId2" imgW="7048500" imgH="546100" progId="Word.Document.8">
                  <p:embed/>
                </p:oleObj>
              </mc:Choice>
              <mc:Fallback>
                <p:oleObj name="Document" r:id="rId2" imgW="7048500" imgH="546100" progId="Word.Document.8">
                  <p:embed/>
                  <p:pic>
                    <p:nvPicPr>
                      <p:cNvPr id="0" name="OLE substitute image"/>
                      <p:cNvPicPr/>
                      <p:nvPr/>
                    </p:nvPicPr>
                    <p:blipFill>
                      <a:blip r:embed="rId3"/>
                      <a:stretch>
                        <a:fillRect/>
                      </a:stretch>
                    </p:blipFill>
                    <p:spPr>
                      <a:xfrm>
                        <a:off x="6852128" y="4493723"/>
                        <a:ext cx="3732530" cy="325148"/>
                      </a:xfrm>
                      <a:prstGeom prst="rect">
                        <a:avLst/>
                      </a:prstGeom>
                      <a:noFill/>
                      <a:ln>
                        <a:noFill/>
                      </a:ln>
                      <a:effectLst/>
                    </p:spPr>
                  </p:pic>
                </p:oleObj>
              </mc:Fallback>
            </mc:AlternateContent>
          </a:graphicData>
        </a:graphic>
      </p:graphicFrame>
      <p:sp>
        <p:nvSpPr>
          <p:cNvPr id="7" name="矩形 6"/>
          <p:cNvSpPr/>
          <p:nvPr/>
        </p:nvSpPr>
        <p:spPr>
          <a:xfrm>
            <a:off x="1915822" y="155174"/>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识诗歌意象之</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blinds(horizontal)">
                                      <p:cBhvr>
                                        <p:cTn id="7" dur="500"/>
                                        <p:tgtEl>
                                          <p:spTgt spid="2355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54">
                                            <p:txEl>
                                              <p:pRg st="1" end="1"/>
                                            </p:txEl>
                                          </p:spTgt>
                                        </p:tgtEl>
                                        <p:attrNameLst>
                                          <p:attrName>style.visibility</p:attrName>
                                        </p:attrNameLst>
                                      </p:cBhvr>
                                      <p:to>
                                        <p:strVal val="visible"/>
                                      </p:to>
                                    </p:set>
                                    <p:animEffect transition="in" filter="blinds(horizontal)">
                                      <p:cBhvr>
                                        <p:cTn id="10" dur="500"/>
                                        <p:tgtEl>
                                          <p:spTgt spid="2355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3554">
                                            <p:txEl>
                                              <p:pRg st="2" end="2"/>
                                            </p:txEl>
                                          </p:spTgt>
                                        </p:tgtEl>
                                        <p:attrNameLst>
                                          <p:attrName>style.visibility</p:attrName>
                                        </p:attrNameLst>
                                      </p:cBhvr>
                                      <p:to>
                                        <p:strVal val="visible"/>
                                      </p:to>
                                    </p:set>
                                    <p:animEffect transition="in" filter="blinds(horizontal)">
                                      <p:cBhvr>
                                        <p:cTn id="13" dur="500"/>
                                        <p:tgtEl>
                                          <p:spTgt spid="2355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3554">
                                            <p:txEl>
                                              <p:pRg st="3" end="3"/>
                                            </p:txEl>
                                          </p:spTgt>
                                        </p:tgtEl>
                                        <p:attrNameLst>
                                          <p:attrName>style.visibility</p:attrName>
                                        </p:attrNameLst>
                                      </p:cBhvr>
                                      <p:to>
                                        <p:strVal val="visible"/>
                                      </p:to>
                                    </p:set>
                                    <p:animEffect transition="in" filter="blinds(horizontal)">
                                      <p:cBhvr>
                                        <p:cTn id="16" dur="500"/>
                                        <p:tgtEl>
                                          <p:spTgt spid="2355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3554">
                                            <p:txEl>
                                              <p:pRg st="4" end="4"/>
                                            </p:txEl>
                                          </p:spTgt>
                                        </p:tgtEl>
                                        <p:attrNameLst>
                                          <p:attrName>style.visibility</p:attrName>
                                        </p:attrNameLst>
                                      </p:cBhvr>
                                      <p:to>
                                        <p:strVal val="visible"/>
                                      </p:to>
                                    </p:set>
                                    <p:animEffect transition="in" filter="blinds(horizontal)">
                                      <p:cBhvr>
                                        <p:cTn id="19" dur="500"/>
                                        <p:tgtEl>
                                          <p:spTgt spid="23554">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3554">
                                            <p:txEl>
                                              <p:pRg st="5" end="5"/>
                                            </p:txEl>
                                          </p:spTgt>
                                        </p:tgtEl>
                                        <p:attrNameLst>
                                          <p:attrName>style.visibility</p:attrName>
                                        </p:attrNameLst>
                                      </p:cBhvr>
                                      <p:to>
                                        <p:strVal val="visible"/>
                                      </p:to>
                                    </p:set>
                                    <p:animEffect transition="in" filter="blinds(horizontal)">
                                      <p:cBhvr>
                                        <p:cTn id="22" dur="500"/>
                                        <p:tgtEl>
                                          <p:spTgt spid="23554">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3554">
                                            <p:txEl>
                                              <p:pRg st="6" end="6"/>
                                            </p:txEl>
                                          </p:spTgt>
                                        </p:tgtEl>
                                        <p:attrNameLst>
                                          <p:attrName>style.visibility</p:attrName>
                                        </p:attrNameLst>
                                      </p:cBhvr>
                                      <p:to>
                                        <p:strVal val="visible"/>
                                      </p:to>
                                    </p:set>
                                    <p:animEffect transition="in" filter="blinds(horizontal)">
                                      <p:cBhvr>
                                        <p:cTn id="25" dur="500"/>
                                        <p:tgtEl>
                                          <p:spTgt spid="23554">
                                            <p:txEl>
                                              <p:pRg st="6" end="6"/>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23554">
                                            <p:txEl>
                                              <p:pRg st="7" end="7"/>
                                            </p:txEl>
                                          </p:spTgt>
                                        </p:tgtEl>
                                        <p:attrNameLst>
                                          <p:attrName>style.visibility</p:attrName>
                                        </p:attrNameLst>
                                      </p:cBhvr>
                                      <p:to>
                                        <p:strVal val="visible"/>
                                      </p:to>
                                    </p:set>
                                    <p:animEffect transition="in" filter="blinds(horizontal)">
                                      <p:cBhvr>
                                        <p:cTn id="30" dur="500"/>
                                        <p:tgtEl>
                                          <p:spTgt spid="23554">
                                            <p:txEl>
                                              <p:pRg st="7" end="7"/>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nodeType="clickEffect">
                                  <p:stCondLst>
                                    <p:cond delay="0"/>
                                  </p:stCondLst>
                                  <p:childTnLst>
                                    <p:set>
                                      <p:cBhvr>
                                        <p:cTn id="34" dur="1" fill="hold">
                                          <p:stCondLst>
                                            <p:cond delay="0"/>
                                          </p:stCondLst>
                                        </p:cTn>
                                        <p:tgtEl>
                                          <p:spTgt spid="23554">
                                            <p:txEl>
                                              <p:pRg st="8" end="8"/>
                                            </p:txEl>
                                          </p:spTgt>
                                        </p:tgtEl>
                                        <p:attrNameLst>
                                          <p:attrName>style.visibility</p:attrName>
                                        </p:attrNameLst>
                                      </p:cBhvr>
                                      <p:to>
                                        <p:strVal val="visible"/>
                                      </p:to>
                                    </p:set>
                                    <p:animEffect transition="in" filter="blinds(horizontal)">
                                      <p:cBhvr>
                                        <p:cTn id="35" dur="500"/>
                                        <p:tgtEl>
                                          <p:spTgt spid="23554">
                                            <p:txEl>
                                              <p:pRg st="8" end="8"/>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nodeType="clickEffect">
                                  <p:stCondLst>
                                    <p:cond delay="0"/>
                                  </p:stCondLst>
                                  <p:childTnLst>
                                    <p:set>
                                      <p:cBhvr>
                                        <p:cTn id="39" dur="1" fill="hold">
                                          <p:stCondLst>
                                            <p:cond delay="0"/>
                                          </p:stCondLst>
                                        </p:cTn>
                                        <p:tgtEl>
                                          <p:spTgt spid="23554">
                                            <p:txEl>
                                              <p:pRg st="9" end="9"/>
                                            </p:txEl>
                                          </p:spTgt>
                                        </p:tgtEl>
                                        <p:attrNameLst>
                                          <p:attrName>style.visibility</p:attrName>
                                        </p:attrNameLst>
                                      </p:cBhvr>
                                      <p:to>
                                        <p:strVal val="visible"/>
                                      </p:to>
                                    </p:set>
                                    <p:animEffect transition="in" filter="blinds(horizontal)">
                                      <p:cBhvr>
                                        <p:cTn id="40" dur="500"/>
                                        <p:tgtEl>
                                          <p:spTgt spid="23554">
                                            <p:txEl>
                                              <p:pRg st="9" end="9"/>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1054" y="561060"/>
            <a:ext cx="11720946" cy="1569660"/>
          </a:xfrm>
          <a:prstGeom prst="rect">
            <a:avLst/>
          </a:prstGeom>
        </p:spPr>
        <p:txBody>
          <a:bodyPr wrap="square">
            <a:spAutoFit/>
          </a:bodyPr>
          <a:lstStyle/>
          <a:p>
            <a:r>
              <a:rPr lang="zh-CN" altLang="zh-CN" sz="2400" b="1" spc="40">
                <a:solidFill>
                  <a:schemeClr val="tx2">
                    <a:lumMod val="50000"/>
                  </a:schemeClr>
                </a:solidFill>
                <a:latin typeface="Calibri"/>
                <a:ea typeface="宋体" panose="02010600030101010101" pitchFamily="2" charset="-122"/>
                <a:cs typeface="Times New Roman" panose="02020603050405020304" pitchFamily="18" charset="0"/>
              </a:rPr>
              <a:t>用</a:t>
            </a:r>
            <a:r>
              <a:rPr lang="zh-CN" altLang="zh-CN" sz="2400" b="1" spc="40" smtClean="0">
                <a:solidFill>
                  <a:schemeClr val="tx2">
                    <a:lumMod val="50000"/>
                  </a:schemeClr>
                </a:solidFill>
                <a:latin typeface="Calibri"/>
                <a:ea typeface="宋体" panose="02010600030101010101" pitchFamily="2" charset="-122"/>
                <a:cs typeface="Times New Roman" panose="02020603050405020304" pitchFamily="18" charset="0"/>
              </a:rPr>
              <a:t>典</a:t>
            </a:r>
            <a:r>
              <a:rPr lang="zh-CN" altLang="en-US" sz="2400" b="1" spc="40" smtClean="0">
                <a:solidFill>
                  <a:schemeClr val="tx2">
                    <a:lumMod val="50000"/>
                  </a:schemeClr>
                </a:solidFill>
                <a:latin typeface="Calibri"/>
                <a:ea typeface="宋体" panose="02010600030101010101" pitchFamily="2" charset="-122"/>
                <a:cs typeface="Times New Roman" panose="02020603050405020304" pitchFamily="18" charset="0"/>
              </a:rPr>
              <a:t>：指</a:t>
            </a:r>
            <a:r>
              <a:rPr lang="zh-CN" altLang="zh-CN" sz="2400" b="1" spc="40" smtClean="0">
                <a:solidFill>
                  <a:srgbClr val="FF0000"/>
                </a:solidFill>
                <a:latin typeface="Calibri"/>
                <a:ea typeface="宋体" panose="02010600030101010101" pitchFamily="2" charset="-122"/>
                <a:cs typeface="Times New Roman" panose="02020603050405020304" pitchFamily="18" charset="0"/>
              </a:rPr>
              <a:t>借</a:t>
            </a:r>
            <a:r>
              <a:rPr lang="zh-CN" altLang="zh-CN" sz="2400" b="1" spc="40">
                <a:solidFill>
                  <a:srgbClr val="FF0000"/>
                </a:solidFill>
                <a:latin typeface="Calibri"/>
                <a:ea typeface="宋体" panose="02010600030101010101" pitchFamily="2" charset="-122"/>
                <a:cs typeface="Times New Roman" panose="02020603050405020304" pitchFamily="18" charset="0"/>
              </a:rPr>
              <a:t>助过去的事情熔铸自己的思想</a:t>
            </a:r>
            <a:r>
              <a:rPr lang="zh-CN" altLang="zh-CN" sz="2400" b="1" spc="40">
                <a:solidFill>
                  <a:schemeClr val="tx2">
                    <a:lumMod val="50000"/>
                  </a:schemeClr>
                </a:solidFill>
                <a:latin typeface="Calibri"/>
                <a:ea typeface="宋体" panose="02010600030101010101" pitchFamily="2" charset="-122"/>
                <a:cs typeface="Times New Roman" panose="02020603050405020304" pitchFamily="18" charset="0"/>
              </a:rPr>
              <a:t>，既有“类义”</a:t>
            </a:r>
            <a:r>
              <a:rPr lang="zh-CN" altLang="zh-CN" sz="2400" b="1" spc="40" smtClean="0">
                <a:solidFill>
                  <a:schemeClr val="tx2">
                    <a:lumMod val="50000"/>
                  </a:schemeClr>
                </a:solidFill>
                <a:latin typeface="Calibri"/>
                <a:ea typeface="宋体" panose="02010600030101010101" pitchFamily="2" charset="-122"/>
                <a:cs typeface="Times New Roman" panose="02020603050405020304" pitchFamily="18" charset="0"/>
              </a:rPr>
              <a:t>的作</a:t>
            </a:r>
            <a:r>
              <a:rPr lang="zh-CN" altLang="zh-CN" sz="2400" b="1" spc="40">
                <a:solidFill>
                  <a:schemeClr val="tx2">
                    <a:lumMod val="50000"/>
                  </a:schemeClr>
                </a:solidFill>
                <a:latin typeface="Calibri"/>
                <a:ea typeface="宋体" panose="02010600030101010101" pitchFamily="2" charset="-122"/>
                <a:cs typeface="Times New Roman" panose="02020603050405020304" pitchFamily="18" charset="0"/>
              </a:rPr>
              <a:t>用，又能够“以古证今”。诗人把</a:t>
            </a:r>
            <a:r>
              <a:rPr lang="zh-CN" altLang="zh-CN" sz="2400" b="1" spc="40">
                <a:solidFill>
                  <a:srgbClr val="FF0000"/>
                </a:solidFill>
                <a:latin typeface="Calibri"/>
                <a:ea typeface="宋体" panose="02010600030101010101" pitchFamily="2" charset="-122"/>
                <a:cs typeface="Times New Roman" panose="02020603050405020304" pitchFamily="18" charset="0"/>
              </a:rPr>
              <a:t>历史、传说、故事及前人诗文等巧妙地融合到自己的作品</a:t>
            </a:r>
            <a:r>
              <a:rPr lang="zh-CN" altLang="zh-CN" sz="2400" b="1" spc="40">
                <a:solidFill>
                  <a:schemeClr val="tx2">
                    <a:lumMod val="50000"/>
                  </a:schemeClr>
                </a:solidFill>
                <a:latin typeface="Calibri"/>
                <a:ea typeface="宋体" panose="02010600030101010101" pitchFamily="2" charset="-122"/>
                <a:cs typeface="Times New Roman" panose="02020603050405020304" pitchFamily="18" charset="0"/>
              </a:rPr>
              <a:t>中，以简洁的文字含蓄婉转地表达复杂的思想感情</a:t>
            </a:r>
            <a:r>
              <a:rPr lang="zh-CN" altLang="zh-CN" sz="2400" b="1" spc="40" smtClean="0">
                <a:solidFill>
                  <a:schemeClr val="tx2">
                    <a:lumMod val="50000"/>
                  </a:schemeClr>
                </a:solidFill>
                <a:latin typeface="Calibri"/>
                <a:ea typeface="宋体" panose="02010600030101010101" pitchFamily="2" charset="-122"/>
                <a:cs typeface="Times New Roman" panose="02020603050405020304" pitchFamily="18" charset="0"/>
              </a:rPr>
              <a:t>。</a:t>
            </a:r>
            <a:endParaRPr lang="en-US" altLang="zh-CN" sz="2400" b="1" spc="40" smtClean="0">
              <a:solidFill>
                <a:schemeClr val="tx2">
                  <a:lumMod val="50000"/>
                </a:schemeClr>
              </a:solidFill>
              <a:latin typeface="Calibri"/>
              <a:ea typeface="宋体" panose="02010600030101010101" pitchFamily="2" charset="-122"/>
              <a:cs typeface="Times New Roman" panose="02020603050405020304" pitchFamily="18" charset="0"/>
            </a:endParaRPr>
          </a:p>
          <a:p>
            <a:endParaRPr lang="zh-CN" altLang="en-US" sz="2400" b="1">
              <a:solidFill>
                <a:schemeClr val="tx2">
                  <a:lumMod val="50000"/>
                </a:schemeClr>
              </a:solidFill>
            </a:endParaRPr>
          </a:p>
        </p:txBody>
      </p:sp>
      <p:sp>
        <p:nvSpPr>
          <p:cNvPr id="3" name="矩形 2"/>
          <p:cNvSpPr/>
          <p:nvPr/>
        </p:nvSpPr>
        <p:spPr>
          <a:xfrm>
            <a:off x="1971456" y="3187764"/>
            <a:ext cx="7806603" cy="3670236"/>
          </a:xfrm>
          <a:prstGeom prst="rect">
            <a:avLst/>
          </a:prstGeom>
        </p:spPr>
        <p:txBody>
          <a:bodyPr wrap="square">
            <a:spAutoFit/>
          </a:bodyPr>
          <a:lstStyle/>
          <a:p>
            <a:pPr indent="266700" algn="ctr">
              <a:lnSpc>
                <a:spcPts val="3100"/>
              </a:lnSpc>
              <a:spcAft>
                <a:spcPct val="0"/>
              </a:spcAft>
            </a:pP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安</a:t>
            </a:r>
            <a:r>
              <a:rPr lang="zh-CN" altLang="zh-CN" sz="2400" spc="40">
                <a:solidFill>
                  <a:srgbClr val="000000"/>
                </a:solidFill>
                <a:latin typeface="宋体" panose="02010600030101010101" pitchFamily="2" charset="-122"/>
                <a:ea typeface="宋体" panose="02010600030101010101" pitchFamily="2" charset="-122"/>
                <a:cs typeface="宋体" panose="02010600030101010101" pitchFamily="2" charset="-122"/>
              </a:rPr>
              <a:t>定城</a:t>
            </a: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楼</a:t>
            </a:r>
            <a:endParaRPr lang="en-US"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66700" algn="ctr">
              <a:lnSpc>
                <a:spcPts val="3100"/>
              </a:lnSpc>
              <a:spcAft>
                <a:spcPct val="0"/>
              </a:spcAft>
            </a:pP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李</a:t>
            </a:r>
            <a:r>
              <a:rPr lang="zh-CN" altLang="zh-CN" sz="2400" spc="40">
                <a:solidFill>
                  <a:srgbClr val="000000"/>
                </a:solidFill>
                <a:latin typeface="宋体" panose="02010600030101010101" pitchFamily="2" charset="-122"/>
                <a:ea typeface="宋体" panose="02010600030101010101" pitchFamily="2" charset="-122"/>
                <a:cs typeface="宋体" panose="02010600030101010101" pitchFamily="2" charset="-122"/>
              </a:rPr>
              <a:t>商隐</a:t>
            </a:r>
            <a:endParaRPr lang="zh-CN" altLang="zh-CN" sz="2400">
              <a:latin typeface="宋体" panose="02010600030101010101" pitchFamily="2" charset="-122"/>
              <a:ea typeface="宋体" panose="02010600030101010101" pitchFamily="2" charset="-122"/>
              <a:cs typeface="宋体" panose="02010600030101010101" pitchFamily="2" charset="-122"/>
            </a:endParaRPr>
          </a:p>
          <a:p>
            <a:pPr algn="ctr">
              <a:lnSpc>
                <a:spcPts val="3100"/>
              </a:lnSpc>
              <a:spcAft>
                <a:spcPct val="0"/>
              </a:spcAft>
            </a:pPr>
            <a:r>
              <a:rPr lang="zh-CN" altLang="zh-CN" sz="2400" spc="40">
                <a:solidFill>
                  <a:srgbClr val="000000"/>
                </a:solidFill>
                <a:latin typeface="宋体" panose="02010600030101010101" pitchFamily="2" charset="-122"/>
                <a:ea typeface="楷体" panose="02010609060101010101" pitchFamily="49" charset="-122"/>
                <a:cs typeface="宋体" panose="02010600030101010101" pitchFamily="2" charset="-122"/>
              </a:rPr>
              <a:t>迢递高城百尺楼，绿杨枝外尽汀洲。</a:t>
            </a:r>
            <a:endParaRPr lang="zh-CN" altLang="zh-CN" sz="2400">
              <a:latin typeface="宋体" panose="02010600030101010101" pitchFamily="2" charset="-122"/>
              <a:ea typeface="宋体" panose="02010600030101010101" pitchFamily="2" charset="-122"/>
              <a:cs typeface="宋体" panose="02010600030101010101" pitchFamily="2" charset="-122"/>
            </a:endParaRPr>
          </a:p>
          <a:p>
            <a:pPr algn="ctr">
              <a:lnSpc>
                <a:spcPts val="3100"/>
              </a:lnSpc>
              <a:spcAft>
                <a:spcPct val="0"/>
              </a:spcAft>
            </a:pPr>
            <a:r>
              <a:rPr lang="zh-CN" altLang="zh-CN" sz="2400" spc="40">
                <a:solidFill>
                  <a:srgbClr val="F30808"/>
                </a:solidFill>
                <a:latin typeface="宋体" panose="02010600030101010101" pitchFamily="2" charset="-122"/>
                <a:ea typeface="楷体" panose="02010609060101010101" pitchFamily="49" charset="-122"/>
                <a:cs typeface="宋体" panose="02010600030101010101" pitchFamily="2" charset="-122"/>
              </a:rPr>
              <a:t>贾生少年虚垂涕，王粲春来更远游。</a:t>
            </a:r>
            <a:endParaRPr lang="zh-CN" altLang="zh-CN" sz="2400">
              <a:latin typeface="宋体" panose="02010600030101010101" pitchFamily="2" charset="-122"/>
              <a:ea typeface="宋体" panose="02010600030101010101" pitchFamily="2" charset="-122"/>
              <a:cs typeface="宋体" panose="02010600030101010101" pitchFamily="2" charset="-122"/>
            </a:endParaRPr>
          </a:p>
          <a:p>
            <a:pPr algn="ctr">
              <a:lnSpc>
                <a:spcPts val="3100"/>
              </a:lnSpc>
              <a:spcAft>
                <a:spcPct val="0"/>
              </a:spcAft>
            </a:pPr>
            <a:r>
              <a:rPr lang="zh-CN" altLang="zh-CN" sz="2400" spc="40">
                <a:solidFill>
                  <a:srgbClr val="F30808"/>
                </a:solidFill>
                <a:latin typeface="宋体" panose="02010600030101010101" pitchFamily="2" charset="-122"/>
                <a:ea typeface="楷体" panose="02010609060101010101" pitchFamily="49" charset="-122"/>
                <a:cs typeface="宋体" panose="02010600030101010101" pitchFamily="2" charset="-122"/>
              </a:rPr>
              <a:t>永忆江湖归白发，欲回天地入扁舟。</a:t>
            </a:r>
            <a:endParaRPr lang="zh-CN" altLang="zh-CN" sz="2400">
              <a:latin typeface="宋体" panose="02010600030101010101" pitchFamily="2" charset="-122"/>
              <a:ea typeface="宋体" panose="02010600030101010101" pitchFamily="2" charset="-122"/>
              <a:cs typeface="宋体" panose="02010600030101010101" pitchFamily="2" charset="-122"/>
            </a:endParaRPr>
          </a:p>
          <a:p>
            <a:pPr algn="ctr">
              <a:lnSpc>
                <a:spcPts val="3100"/>
              </a:lnSpc>
              <a:spcAft>
                <a:spcPct val="0"/>
              </a:spcAft>
            </a:pPr>
            <a:r>
              <a:rPr lang="zh-CN" altLang="zh-CN" sz="2400" spc="40">
                <a:solidFill>
                  <a:srgbClr val="F30808"/>
                </a:solidFill>
                <a:latin typeface="宋体" panose="02010600030101010101" pitchFamily="2" charset="-122"/>
                <a:ea typeface="楷体" panose="02010609060101010101" pitchFamily="49" charset="-122"/>
                <a:cs typeface="宋体" panose="02010600030101010101" pitchFamily="2" charset="-122"/>
              </a:rPr>
              <a:t>不知腐鼠成滋味，猜意鵷雏竟未休。</a:t>
            </a:r>
            <a:endParaRPr lang="zh-CN" altLang="zh-CN" sz="2400">
              <a:latin typeface="宋体" panose="02010600030101010101" pitchFamily="2" charset="-122"/>
              <a:ea typeface="宋体" panose="02010600030101010101" pitchFamily="2" charset="-122"/>
              <a:cs typeface="宋体" panose="02010600030101010101" pitchFamily="2" charset="-122"/>
            </a:endParaRPr>
          </a:p>
          <a:p>
            <a:pPr indent="266700" algn="just">
              <a:lnSpc>
                <a:spcPts val="3100"/>
              </a:lnSpc>
              <a:spcAft>
                <a:spcPct val="0"/>
              </a:spcAft>
            </a:pP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三</a:t>
            </a:r>
            <a:r>
              <a:rPr lang="zh-CN" altLang="zh-CN" sz="2400" spc="40">
                <a:solidFill>
                  <a:srgbClr val="000000"/>
                </a:solidFill>
                <a:latin typeface="宋体" panose="02010600030101010101" pitchFamily="2" charset="-122"/>
                <a:ea typeface="宋体" panose="02010600030101010101" pitchFamily="2" charset="-122"/>
                <a:cs typeface="宋体" panose="02010600030101010101" pitchFamily="2" charset="-122"/>
              </a:rPr>
              <a:t>、四、五句分别引用了贾谊、王粲、范蠡的故事；最后两句引用了庄子的故事</a:t>
            </a: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400" spc="40">
                <a:solidFill>
                  <a:srgbClr val="000000"/>
                </a:solidFill>
                <a:latin typeface="宋体" panose="02010600030101010101" pitchFamily="2" charset="-122"/>
                <a:ea typeface="宋体" panose="02010600030101010101" pitchFamily="2" charset="-122"/>
                <a:cs typeface="宋体" panose="02010600030101010101" pitchFamily="2" charset="-122"/>
              </a:rPr>
              <a:t>庄子·秋</a:t>
            </a:r>
            <a:r>
              <a:rPr lang="zh-CN" altLang="zh-CN" sz="24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水》</a:t>
            </a:r>
            <a:r>
              <a:rPr lang="zh-CN" altLang="zh-CN" sz="2400" spc="40">
                <a:solidFill>
                  <a:srgbClr val="000000"/>
                </a:solidFill>
                <a:latin typeface="宋体" panose="02010600030101010101" pitchFamily="2" charset="-122"/>
                <a:ea typeface="宋体" panose="02010600030101010101" pitchFamily="2" charset="-122"/>
                <a:cs typeface="宋体" panose="02010600030101010101" pitchFamily="2" charset="-122"/>
              </a:rPr>
              <a:t>）。诗人以古人古事自喻，抒发了自己怀才不遇的悲愤感情。</a:t>
            </a:r>
            <a:endParaRPr lang="zh-CN" altLang="zh-CN" sz="240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1112258" y="5766"/>
            <a:ext cx="9525001" cy="707886"/>
          </a:xfrm>
          <a:prstGeom prst="rect">
            <a:avLst/>
          </a:prstGeom>
        </p:spPr>
        <p:txBody>
          <a:bodyPr wrap="square">
            <a:spAutoFit/>
          </a:bodyPr>
          <a:lstStyle/>
          <a:p>
            <a:pPr algn="ctr"/>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识诗歌意象典故之典故</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680415"/>
            <a:ext cx="12025745" cy="7350730"/>
          </a:xfrm>
          <a:prstGeom prst="rect">
            <a:avLst/>
          </a:prstGeom>
        </p:spPr>
        <p:txBody>
          <a:bodyPr wrap="square">
            <a:spAutoFit/>
          </a:bodyPr>
          <a:lstStyle/>
          <a:p>
            <a:pPr>
              <a:lnSpc>
                <a:spcPts val="3100"/>
              </a:lnSpc>
            </a:pPr>
            <a:r>
              <a:rPr lang="zh-CN" altLang="en-US" sz="2000" b="1" smtClean="0">
                <a:effectLst/>
                <a:latin typeface="华文新魏" panose="02010800040101010101" pitchFamily="2" charset="-122"/>
                <a:ea typeface="华文新魏" panose="02010800040101010101" pitchFamily="2" charset="-122"/>
                <a:cs typeface="宋体" panose="02010600030101010101" pitchFamily="2" charset="-122"/>
              </a:rPr>
              <a:t>典故类型</a:t>
            </a:r>
            <a:r>
              <a:rPr lang="zh-CN" altLang="en-US" sz="2000" b="1" smtClean="0">
                <a:effectLst/>
                <a:latin typeface="楷体" panose="02010609060101010101" pitchFamily="49" charset="-122"/>
                <a:ea typeface="楷体" panose="02010609060101010101" pitchFamily="49" charset="-122"/>
                <a:cs typeface="宋体" panose="02010600030101010101" pitchFamily="2" charset="-122"/>
              </a:rPr>
              <a:t>：</a:t>
            </a:r>
            <a:r>
              <a:rPr lang="en-US"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．历史事</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件</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en-US" sz="2000" b="1" smtClean="0">
                <a:latin typeface="楷体" panose="02010609060101010101" pitchFamily="49" charset="-122"/>
                <a:ea typeface="楷体" panose="02010609060101010101" pitchFamily="49" charset="-122"/>
              </a:rPr>
              <a:t>流</a:t>
            </a:r>
            <a:r>
              <a:rPr lang="zh-CN" altLang="en-US" sz="2000" b="1">
                <a:latin typeface="楷体" panose="02010609060101010101" pitchFamily="49" charset="-122"/>
                <a:ea typeface="楷体" panose="02010609060101010101" pitchFamily="49" charset="-122"/>
              </a:rPr>
              <a:t>芳虽可悦，会自</a:t>
            </a:r>
            <a:r>
              <a:rPr lang="zh-CN" altLang="en-US" sz="2000" b="1">
                <a:solidFill>
                  <a:srgbClr val="C00000"/>
                </a:solidFill>
                <a:latin typeface="楷体" panose="02010609060101010101" pitchFamily="49" charset="-122"/>
                <a:ea typeface="楷体" panose="02010609060101010101" pitchFamily="49" charset="-122"/>
              </a:rPr>
              <a:t>泣长沙</a:t>
            </a:r>
            <a:r>
              <a:rPr lang="zh-CN" altLang="en-US" sz="2000" b="1">
                <a:latin typeface="楷体" panose="02010609060101010101" pitchFamily="49" charset="-122"/>
                <a:ea typeface="楷体" panose="02010609060101010101" pitchFamily="49" charset="-122"/>
              </a:rPr>
              <a:t>。</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经梧州</a:t>
            </a:r>
            <a:r>
              <a:rPr lang="en-US" altLang="zh-CN" sz="2000" b="1">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宋之</a:t>
            </a:r>
            <a:r>
              <a:rPr lang="zh-CN" altLang="en-US" sz="2000" b="1" smtClean="0">
                <a:latin typeface="楷体" panose="02010609060101010101" pitchFamily="49" charset="-122"/>
                <a:ea typeface="楷体" panose="02010609060101010101" pitchFamily="49" charset="-122"/>
              </a:rPr>
              <a:t>问    </a:t>
            </a:r>
            <a:endParaRPr lang="en-US" altLang="zh-CN" sz="2000" b="1" smtClean="0">
              <a:latin typeface="楷体" pitchFamily="49" charset="-122"/>
              <a:ea typeface="楷体" pitchFamily="49" charset="-122"/>
            </a:endParaRPr>
          </a:p>
          <a:p>
            <a:pPr algn="ctr">
              <a:lnSpc>
                <a:spcPts val="3100"/>
              </a:lnSpc>
            </a:pPr>
            <a:r>
              <a:rPr lang="en-US" altLang="zh-CN"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                </a:t>
            </a:r>
            <a:r>
              <a:rPr lang="zh-CN" altLang="zh-CN"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易</a:t>
            </a:r>
            <a:r>
              <a:rPr lang="zh-CN" altLang="zh-CN" sz="2000" spc="40">
                <a:solidFill>
                  <a:srgbClr val="FF0000"/>
                </a:solidFill>
                <a:latin typeface="宋体" panose="02010600030101010101" pitchFamily="2" charset="-122"/>
                <a:ea typeface="楷体" panose="02010609060101010101" pitchFamily="49" charset="-122"/>
                <a:cs typeface="宋体" panose="02010600030101010101" pitchFamily="2" charset="-122"/>
              </a:rPr>
              <a:t>水萧萧西风冷，满座衣冠似</a:t>
            </a:r>
            <a:r>
              <a:rPr lang="zh-CN" altLang="zh-CN"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雪</a:t>
            </a:r>
            <a:r>
              <a:rPr lang="zh-CN" altLang="en-US"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辛弃</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疾《</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贺新郎·别茂嘉十二弟</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a:t>
            </a:r>
            <a:endParaRPr lang="zh-CN" altLang="en-US" sz="2000" b="1">
              <a:latin typeface="楷体" pitchFamily="49" charset="-122"/>
              <a:ea typeface="楷体" pitchFamily="49" charset="-122"/>
            </a:endParaRPr>
          </a:p>
          <a:p>
            <a:pPr>
              <a:lnSpc>
                <a:spcPts val="3100"/>
              </a:lnSpc>
            </a:pP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          2</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．历史人</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物</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FF0000"/>
                </a:solidFill>
                <a:latin typeface="宋体" panose="02010600030101010101" pitchFamily="2" charset="-122"/>
                <a:ea typeface="楷体" panose="02010609060101010101" pitchFamily="49" charset="-122"/>
                <a:cs typeface="宋体" panose="02010600030101010101" pitchFamily="2" charset="-122"/>
              </a:rPr>
              <a:t>持</a:t>
            </a:r>
            <a:r>
              <a:rPr lang="zh-CN" altLang="zh-CN" sz="2000" spc="40">
                <a:solidFill>
                  <a:srgbClr val="FF0000"/>
                </a:solidFill>
                <a:latin typeface="宋体" panose="02010600030101010101" pitchFamily="2" charset="-122"/>
                <a:ea typeface="楷体" panose="02010609060101010101" pitchFamily="49" charset="-122"/>
                <a:cs typeface="宋体" panose="02010600030101010101" pitchFamily="2" charset="-122"/>
              </a:rPr>
              <a:t>节云中，何日遣</a:t>
            </a:r>
            <a:r>
              <a:rPr lang="zh-CN" altLang="zh-CN" sz="2000" b="1" spc="40">
                <a:solidFill>
                  <a:srgbClr val="FF0000"/>
                </a:solidFill>
                <a:latin typeface="宋体" panose="02010600030101010101" pitchFamily="2" charset="-122"/>
                <a:ea typeface="楷体" panose="02010609060101010101" pitchFamily="49" charset="-122"/>
                <a:cs typeface="宋体" panose="02010600030101010101" pitchFamily="2" charset="-122"/>
              </a:rPr>
              <a:t>冯唐</a:t>
            </a:r>
            <a:r>
              <a:rPr lang="zh-CN" altLang="zh-CN" sz="2000" spc="40">
                <a:solidFill>
                  <a:srgbClr val="FF0000"/>
                </a:solidFill>
                <a:latin typeface="宋体" panose="02010600030101010101" pitchFamily="2" charset="-122"/>
                <a:ea typeface="楷体" panose="02010609060101010101" pitchFamily="49" charset="-122"/>
                <a:cs typeface="宋体" panose="02010600030101010101" pitchFamily="2" charset="-122"/>
              </a:rPr>
              <a:t>。</a:t>
            </a:r>
            <a:endParaRPr lang="en-US" altLang="zh-CN" sz="2000" b="1" spc="40" smtClean="0">
              <a:solidFill>
                <a:srgbClr val="000000"/>
              </a:solidFill>
              <a:latin typeface="楷体" pitchFamily="49" charset="-122"/>
              <a:ea typeface="楷体" pitchFamily="49" charset="-122"/>
              <a:cs typeface="宋体" panose="02010600030101010101" pitchFamily="2" charset="-122"/>
            </a:endParaRPr>
          </a:p>
          <a:p>
            <a:pPr indent="266700">
              <a:lnSpc>
                <a:spcPts val="3100"/>
              </a:lnSpc>
            </a:pPr>
            <a:r>
              <a:rPr lang="zh-CN" altLang="zh-CN" sz="2000" spc="4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    3</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．传说故</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事</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怀旧空吟闻笛赋，到乡翻似</a:t>
            </a:r>
            <a:r>
              <a:rPr lang="zh-CN" altLang="zh-CN" sz="2000" b="1" spc="40">
                <a:solidFill>
                  <a:srgbClr val="FF0000"/>
                </a:solidFill>
                <a:latin typeface="宋体" panose="02010600030101010101" pitchFamily="2" charset="-122"/>
                <a:ea typeface="宋体" panose="02010600030101010101" pitchFamily="2" charset="-122"/>
                <a:cs typeface="宋体" panose="02010600030101010101" pitchFamily="2" charset="-122"/>
              </a:rPr>
              <a:t>烂柯人</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 </a:t>
            </a:r>
            <a:endPar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66700">
              <a:lnSpc>
                <a:spcPts val="3100"/>
              </a:lnSpc>
            </a:pPr>
            <a:r>
              <a:rPr lang="en-US"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       4</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．前人诗</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文</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曹</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操的《短歌行》“青青子衿，悠悠我心。但为君故，沉吟至今。”</a:t>
            </a:r>
            <a:endPar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nSpc>
                <a:spcPts val="3100"/>
              </a:lnSpc>
              <a:spcAft>
                <a:spcPct val="0"/>
              </a:spcAft>
            </a:pPr>
            <a:r>
              <a:rPr lang="zh-CN" altLang="zh-CN" sz="2000" b="1" spc="40" smtClean="0">
                <a:solidFill>
                  <a:srgbClr val="000000"/>
                </a:solidFill>
                <a:latin typeface="华文新魏" panose="02010800040101010101" pitchFamily="2" charset="-122"/>
                <a:ea typeface="华文新魏" panose="02010800040101010101" pitchFamily="2" charset="-122"/>
                <a:cs typeface="宋体" panose="02010600030101010101" pitchFamily="2" charset="-122"/>
              </a:rPr>
              <a:t>用</a:t>
            </a:r>
            <a:r>
              <a:rPr lang="zh-CN" altLang="zh-CN" sz="2000" b="1" spc="40">
                <a:solidFill>
                  <a:srgbClr val="000000"/>
                </a:solidFill>
                <a:latin typeface="华文新魏" panose="02010800040101010101" pitchFamily="2" charset="-122"/>
                <a:ea typeface="华文新魏" panose="02010800040101010101" pitchFamily="2" charset="-122"/>
                <a:cs typeface="宋体" panose="02010600030101010101" pitchFamily="2" charset="-122"/>
              </a:rPr>
              <a:t>典的方</a:t>
            </a:r>
            <a:r>
              <a:rPr lang="zh-CN" altLang="zh-CN" sz="2000" b="1" spc="40" smtClean="0">
                <a:solidFill>
                  <a:srgbClr val="000000"/>
                </a:solidFill>
                <a:latin typeface="华文新魏" panose="02010800040101010101" pitchFamily="2" charset="-122"/>
                <a:ea typeface="华文新魏" panose="02010800040101010101" pitchFamily="2" charset="-122"/>
                <a:cs typeface="宋体" panose="02010600030101010101" pitchFamily="2" charset="-122"/>
              </a:rPr>
              <a:t>法</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endPar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a:lnSpc>
                <a:spcPts val="3100"/>
              </a:lnSpc>
              <a:spcAft>
                <a:spcPct val="0"/>
              </a:spcAft>
            </a:pP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1</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．明用典</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故</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rPr>
              <a:t>直</a:t>
            </a:r>
            <a:r>
              <a:rPr lang="zh-CN" altLang="zh-CN" sz="2000" spc="40">
                <a:solidFill>
                  <a:srgbClr val="FF0000"/>
                </a:solidFill>
                <a:latin typeface="楷体" panose="02010609060101010101" pitchFamily="49" charset="-122"/>
                <a:ea typeface="楷体" panose="02010609060101010101" pitchFamily="49" charset="-122"/>
                <a:cs typeface="宋体" panose="02010600030101010101" pitchFamily="2" charset="-122"/>
              </a:rPr>
              <a:t>接引用典故本事，用作正面的比喻寄托，达到诗人感情和所用典故思路一致</a:t>
            </a:r>
            <a:r>
              <a:rPr lang="zh-CN"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rPr>
              <a:t>。</a:t>
            </a:r>
            <a:endParaRPr lang="en-US" altLang="zh-CN" sz="2000" spc="40" smtClean="0">
              <a:solidFill>
                <a:srgbClr val="FF0000"/>
              </a:solidFill>
              <a:latin typeface="楷体" pitchFamily="49" charset="-122"/>
              <a:ea typeface="楷体" pitchFamily="49" charset="-122"/>
              <a:cs typeface="宋体" panose="02010600030101010101" pitchFamily="2" charset="-122"/>
            </a:endParaRPr>
          </a:p>
          <a:p>
            <a:pPr>
              <a:lnSpc>
                <a:spcPts val="3100"/>
              </a:lnSpc>
              <a:spcAft>
                <a:spcPct val="0"/>
              </a:spcAft>
            </a:pPr>
            <a:r>
              <a:rPr lang="en-US"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楚</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虽三户能亡秦，岂有堂堂中国空无人</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陆</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游《金错刀行</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100"/>
              </a:lnSpc>
              <a:spcAft>
                <a:spcPct val="0"/>
              </a:spcAft>
            </a:pP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2</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．暗用典</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故</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a:solidFill>
                  <a:srgbClr val="FF0000"/>
                </a:solidFill>
                <a:latin typeface="楷体" panose="02010609060101010101" pitchFamily="49" charset="-122"/>
                <a:ea typeface="楷体" panose="02010609060101010101" pitchFamily="49" charset="-122"/>
                <a:cs typeface="宋体" panose="02010600030101010101" pitchFamily="2" charset="-122"/>
              </a:rPr>
              <a:t>诗人把典故融化在诗歌中，行文流畅贯通，如若己出。即使不知其中用典，也可领会诗意；知道出典则更觉意味深长</a:t>
            </a:r>
            <a:r>
              <a:rPr lang="zh-CN"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会挽雕弓如满月，西北望，射天狼” 《江城子·密州出猎</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》暗</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用了《楚辞·东君》“举长矢射天狼”的典故。天狼是星名，古代用以代表贪残掠夺，作者在此代指辽和西夏统治者；</a:t>
            </a:r>
            <a:r>
              <a:rPr lang="zh-CN" altLang="zh-CN" sz="2000" spc="40">
                <a:solidFill>
                  <a:srgbClr val="FF0000"/>
                </a:solidFill>
                <a:latin typeface="宋体" panose="02010600030101010101" pitchFamily="2" charset="-122"/>
                <a:ea typeface="宋体" panose="02010600030101010101" pitchFamily="2" charset="-122"/>
                <a:cs typeface="宋体" panose="02010600030101010101" pitchFamily="2" charset="-122"/>
              </a:rPr>
              <a:t>“射天狼”则表明自己御敌保国的决心</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zh-CN" sz="2000">
              <a:latin typeface="楷体" pitchFamily="49" charset="-122"/>
              <a:ea typeface="楷体" pitchFamily="49" charset="-122"/>
              <a:cs typeface="宋体" panose="02010600030101010101" pitchFamily="2" charset="-122"/>
            </a:endParaRPr>
          </a:p>
          <a:p>
            <a:pPr>
              <a:lnSpc>
                <a:spcPts val="3100"/>
              </a:lnSpc>
              <a:spcAft>
                <a:spcPct val="0"/>
              </a:spcAft>
            </a:pP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3</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．正用典</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故</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a:solidFill>
                  <a:srgbClr val="FF0000"/>
                </a:solidFill>
                <a:latin typeface="楷体" panose="02010609060101010101" pitchFamily="49" charset="-122"/>
                <a:ea typeface="楷体" panose="02010609060101010101" pitchFamily="49" charset="-122"/>
                <a:cs typeface="宋体" panose="02010600030101010101" pitchFamily="2" charset="-122"/>
              </a:rPr>
              <a:t>正用就是直用其事，将典故的意思和作者表达的含义融为一体</a:t>
            </a:r>
            <a:r>
              <a:rPr lang="zh-CN"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ts val="3100"/>
              </a:lnSpc>
              <a:spcAft>
                <a:spcPct val="0"/>
              </a:spcAft>
            </a:pP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蓬莱文章建安骨，中间小谢又清发</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”李</a:t>
            </a:r>
            <a:r>
              <a:rPr lang="zh-CN" altLang="zh-CN" sz="2000" spc="40">
                <a:solidFill>
                  <a:srgbClr val="000000"/>
                </a:solidFill>
                <a:latin typeface="宋体" panose="02010600030101010101" pitchFamily="2" charset="-122"/>
                <a:ea typeface="宋体" panose="02010600030101010101" pitchFamily="2" charset="-122"/>
                <a:cs typeface="宋体" panose="02010600030101010101" pitchFamily="2" charset="-122"/>
              </a:rPr>
              <a:t>白《宣州谢眺楼饯别校书叔云</a:t>
            </a:r>
            <a:r>
              <a:rPr lang="zh-CN" altLang="zh-CN" sz="2000" spc="40" smtClean="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000">
              <a:latin typeface="楷体" pitchFamily="49" charset="-122"/>
              <a:ea typeface="楷体" pitchFamily="49" charset="-122"/>
              <a:cs typeface="宋体" panose="02010600030101010101" pitchFamily="2" charset="-122"/>
            </a:endParaRPr>
          </a:p>
          <a:p>
            <a:pPr>
              <a:lnSpc>
                <a:spcPts val="3100"/>
              </a:lnSpc>
              <a:spcAft>
                <a:spcPct val="0"/>
              </a:spcAft>
            </a:pPr>
            <a:r>
              <a:rPr lang="en-US"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4</a:t>
            </a:r>
            <a:r>
              <a:rPr lang="zh-CN" altLang="zh-CN" sz="2000" b="1" spc="40">
                <a:solidFill>
                  <a:srgbClr val="000000"/>
                </a:solidFill>
                <a:latin typeface="楷体" panose="02010609060101010101" pitchFamily="49" charset="-122"/>
                <a:ea typeface="楷体" panose="02010609060101010101" pitchFamily="49" charset="-122"/>
                <a:cs typeface="宋体" panose="02010600030101010101" pitchFamily="2" charset="-122"/>
              </a:rPr>
              <a:t>．反用典</a:t>
            </a:r>
            <a:r>
              <a:rPr lang="zh-CN" altLang="zh-CN"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故</a:t>
            </a:r>
            <a:r>
              <a:rPr lang="zh-CN" altLang="en-US" sz="2000" b="1" spc="40" smtClean="0">
                <a:solidFill>
                  <a:srgbClr val="000000"/>
                </a:solidFill>
                <a:latin typeface="楷体" panose="02010609060101010101" pitchFamily="49" charset="-122"/>
                <a:ea typeface="楷体" panose="02010609060101010101" pitchFamily="49" charset="-122"/>
                <a:cs typeface="宋体" panose="02010600030101010101" pitchFamily="2" charset="-122"/>
              </a:rPr>
              <a:t>：</a:t>
            </a:r>
            <a:r>
              <a:rPr lang="zh-CN" altLang="zh-CN" sz="2000" spc="40">
                <a:solidFill>
                  <a:srgbClr val="FF0000"/>
                </a:solidFill>
                <a:latin typeface="楷体" panose="02010609060101010101" pitchFamily="49" charset="-122"/>
                <a:ea typeface="楷体" panose="02010609060101010101" pitchFamily="49" charset="-122"/>
                <a:cs typeface="宋体" panose="02010600030101010101" pitchFamily="2" charset="-122"/>
              </a:rPr>
              <a:t>取典故所述之人事而反其意用之，借以抒发一种与典故相反的思想感情或见解</a:t>
            </a:r>
            <a:r>
              <a:rPr lang="zh-CN"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rPr>
              <a:t>。</a:t>
            </a:r>
            <a:endParaRPr lang="en-US" altLang="zh-CN" sz="2000" spc="40" smtClean="0">
              <a:solidFill>
                <a:srgbClr val="FF0000"/>
              </a:solidFill>
              <a:latin typeface="楷体" panose="02010609060101010101" pitchFamily="49" charset="-122"/>
              <a:ea typeface="楷体" panose="02010609060101010101" pitchFamily="49" charset="-122"/>
              <a:cs typeface="宋体" panose="02010600030101010101" pitchFamily="2" charset="-122"/>
            </a:endParaRPr>
          </a:p>
          <a:p>
            <a:pPr indent="266700">
              <a:lnSpc>
                <a:spcPts val="2500"/>
              </a:lnSpc>
              <a:spcAft>
                <a:spcPct val="0"/>
              </a:spcAft>
            </a:pPr>
            <a:endParaRPr lang="zh-CN" altLang="zh-CN" sz="2000">
              <a:latin typeface="楷体" panose="02010609060101010101" pitchFamily="49" charset="-122"/>
              <a:ea typeface="楷体" panose="02010609060101010101" pitchFamily="49" charset="-122"/>
              <a:cs typeface="宋体" panose="02010600030101010101" pitchFamily="2" charset="-122"/>
            </a:endParaRPr>
          </a:p>
          <a:p>
            <a:pPr indent="266700">
              <a:lnSpc>
                <a:spcPts val="2500"/>
              </a:lnSpc>
            </a:pPr>
            <a:endParaRPr lang="zh-CN" altLang="zh-CN" sz="2000">
              <a:latin typeface="楷体" panose="02010609060101010101" pitchFamily="49" charset="-122"/>
              <a:ea typeface="楷体" panose="02010609060101010101" pitchFamily="49" charset="-122"/>
              <a:cs typeface="宋体" panose="02010600030101010101" pitchFamily="2" charset="-122"/>
            </a:endParaRPr>
          </a:p>
          <a:p>
            <a:pPr indent="266700" algn="ctr">
              <a:lnSpc>
                <a:spcPts val="2500"/>
              </a:lnSpc>
            </a:pPr>
            <a:endParaRPr lang="zh-CN" altLang="zh-CN" sz="2000">
              <a:latin typeface="楷体" panose="02010609060101010101" pitchFamily="49" charset="-122"/>
              <a:ea typeface="楷体" panose="02010609060101010101" pitchFamily="49" charset="-122"/>
              <a:cs typeface="宋体" panose="02010600030101010101" pitchFamily="2" charset="-122"/>
            </a:endParaRPr>
          </a:p>
          <a:p>
            <a:pPr indent="266700" algn="ctr">
              <a:lnSpc>
                <a:spcPts val="2550"/>
              </a:lnSpc>
              <a:spcAft>
                <a:spcPct val="0"/>
              </a:spcAft>
            </a:pPr>
            <a:endParaRPr lang="zh-CN" altLang="zh-CN" sz="1600">
              <a:effectLst/>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126422" y="75555"/>
            <a:ext cx="5886450" cy="369332"/>
          </a:xfrm>
          <a:prstGeom prst="rect">
            <a:avLst/>
          </a:prstGeom>
        </p:spPr>
        <p:txBody>
          <a:bodyPr wrap="square">
            <a:spAutoFit/>
          </a:bodyPr>
          <a:lstStyle/>
          <a:p>
            <a:r>
              <a:rPr lang="en-US" altLang="zh-CN" b="1" smtClean="0">
                <a:solidFill>
                  <a:srgbClr val="FF0000"/>
                </a:solidFill>
                <a:latin typeface="迷你简启体" panose="03000509000000000000" pitchFamily="65" charset="-122"/>
                <a:ea typeface="迷你简启体" panose="03000509000000000000" pitchFamily="65" charset="-122"/>
              </a:rPr>
              <a:t>“</a:t>
            </a:r>
            <a:r>
              <a:rPr lang="zh-CN" altLang="en-US" b="1" smtClean="0">
                <a:solidFill>
                  <a:srgbClr val="FF0000"/>
                </a:solidFill>
                <a:latin typeface="迷你简启体" panose="03000509000000000000" pitchFamily="65" charset="-122"/>
                <a:ea typeface="迷你简启体" panose="03000509000000000000" pitchFamily="65" charset="-122"/>
              </a:rPr>
              <a:t>去</a:t>
            </a:r>
            <a:r>
              <a:rPr lang="zh-CN" altLang="en-US" b="1">
                <a:solidFill>
                  <a:srgbClr val="FF0000"/>
                </a:solidFill>
                <a:latin typeface="迷你简启体" panose="03000509000000000000" pitchFamily="65" charset="-122"/>
                <a:ea typeface="迷你简启体" panose="03000509000000000000" pitchFamily="65" charset="-122"/>
              </a:rPr>
              <a:t>用前朝事，来说今人愁，欲说却不尽，故向古人</a:t>
            </a:r>
            <a:r>
              <a:rPr lang="zh-CN" altLang="en-US" b="1" smtClean="0">
                <a:solidFill>
                  <a:srgbClr val="FF0000"/>
                </a:solidFill>
                <a:latin typeface="迷你简启体" panose="03000509000000000000" pitchFamily="65" charset="-122"/>
                <a:ea typeface="迷你简启体" panose="03000509000000000000" pitchFamily="65" charset="-122"/>
              </a:rPr>
              <a:t>求</a:t>
            </a:r>
            <a:r>
              <a:rPr lang="en-US" altLang="zh-CN" b="1" smtClean="0">
                <a:solidFill>
                  <a:srgbClr val="FF0000"/>
                </a:solidFill>
                <a:latin typeface="迷你简启体" panose="03000509000000000000" pitchFamily="65" charset="-122"/>
                <a:ea typeface="迷你简启体" panose="03000509000000000000" pitchFamily="65" charset="-122"/>
              </a:rPr>
              <a:t>”</a:t>
            </a:r>
            <a:endParaRPr lang="zh-CN" altLang="en-US" b="1">
              <a:solidFill>
                <a:srgbClr val="FF0000"/>
              </a:solidFill>
              <a:latin typeface="迷你简启体" panose="03000509000000000000" pitchFamily="65" charset="-122"/>
              <a:ea typeface="迷你简启体" panose="03000509000000000000" pitchFamily="65"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a:spLocks noGrp="1"/>
          </p:cNvSpPr>
          <p:nvPr>
            <p:ph type="title" idx="4294967295"/>
          </p:nvPr>
        </p:nvSpPr>
        <p:spPr>
          <a:xfrm>
            <a:off x="438734" y="209378"/>
            <a:ext cx="3073400" cy="628377"/>
          </a:xfrm>
          <a:prstGeom prst="rect">
            <a:avLst/>
          </a:prstGeom>
        </p:spPr>
        <p:txBody>
          <a:bodyPr vert="horz" wrap="square" lIns="0" tIns="12700" rIns="0" bIns="0" rtlCol="0">
            <a:spAutoFit/>
          </a:bodyPr>
          <a:lstStyle/>
          <a:p>
            <a:pPr algn="ctr">
              <a:lnSpc>
                <a:spcPct val="100000"/>
              </a:lnSpc>
              <a:spcBef>
                <a:spcPts val="100"/>
              </a:spcBef>
            </a:pPr>
            <a:r>
              <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用典的作用</a:t>
            </a:r>
            <a:endPar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5" name="object 5"/>
          <p:cNvSpPr txBox="1"/>
          <p:nvPr/>
        </p:nvSpPr>
        <p:spPr>
          <a:xfrm>
            <a:off x="124691" y="1101090"/>
            <a:ext cx="12067309" cy="7105150"/>
          </a:xfrm>
          <a:prstGeom prst="rect">
            <a:avLst/>
          </a:prstGeom>
        </p:spPr>
        <p:txBody>
          <a:bodyPr vert="horz" wrap="square" lIns="0" tIns="13335" rIns="0" bIns="0" rtlCol="0">
            <a:spAutoFit/>
          </a:bodyPr>
          <a:lstStyle/>
          <a:p>
            <a:pPr marL="12700">
              <a:lnSpc>
                <a:spcPts val="3400"/>
              </a:lnSpc>
              <a:spcBef>
                <a:spcPts val="105"/>
              </a:spcBef>
            </a:pPr>
            <a:r>
              <a:rPr b="1" spc="-5">
                <a:solidFill>
                  <a:srgbClr val="474748"/>
                </a:solidFill>
                <a:latin typeface="楷体" panose="02010609060101010101" pitchFamily="49" charset="-122"/>
                <a:ea typeface="楷体" panose="02010609060101010101" pitchFamily="49" charset="-122"/>
                <a:cs typeface="微软雅黑" panose="020b0503020204020204" charset="-122"/>
              </a:rPr>
              <a:t>1</a:t>
            </a:r>
            <a:r>
              <a:rPr sz="2800" b="1" spc="-5">
                <a:solidFill>
                  <a:srgbClr val="474748"/>
                </a:solidFill>
                <a:latin typeface="楷体" panose="02010609060101010101" pitchFamily="49" charset="-122"/>
                <a:ea typeface="楷体" panose="02010609060101010101" pitchFamily="49" charset="-122"/>
                <a:cs typeface="微软雅黑" panose="020b0503020204020204" charset="-122"/>
              </a:rPr>
              <a:t>.</a:t>
            </a:r>
            <a:r>
              <a:rPr sz="2800" b="1" spc="-5">
                <a:latin typeface="楷体" panose="02010609060101010101" pitchFamily="49" charset="-122"/>
                <a:ea typeface="楷体" panose="02010609060101010101" pitchFamily="49" charset="-122"/>
                <a:cs typeface="微软雅黑" panose="020b0503020204020204" charset="-122"/>
              </a:rPr>
              <a:t>品评历史，</a:t>
            </a:r>
            <a:r>
              <a:rPr sz="2800" b="1" spc="-5" smtClean="0">
                <a:latin typeface="楷体" panose="02010609060101010101" pitchFamily="49" charset="-122"/>
                <a:ea typeface="楷体" panose="02010609060101010101" pitchFamily="49" charset="-122"/>
                <a:cs typeface="微软雅黑" panose="020b0503020204020204" charset="-122"/>
              </a:rPr>
              <a:t>借古论</a:t>
            </a:r>
            <a:r>
              <a:rPr sz="2800" b="1" spc="0" smtClean="0">
                <a:latin typeface="楷体" panose="02010609060101010101" pitchFamily="49" charset="-122"/>
                <a:ea typeface="楷体" panose="02010609060101010101" pitchFamily="49" charset="-122"/>
                <a:cs typeface="微软雅黑" panose="020b0503020204020204" charset="-122"/>
              </a:rPr>
              <a:t>今</a:t>
            </a:r>
            <a:r>
              <a:rPr lang="zh-CN" altLang="en-US" sz="2800" b="1" spc="0" smtClean="0">
                <a:latin typeface="楷体" panose="02010609060101010101" pitchFamily="49" charset="-122"/>
                <a:ea typeface="楷体" panose="02010609060101010101" pitchFamily="49" charset="-122"/>
                <a:cs typeface="微软雅黑" panose="020b0503020204020204" charset="-122"/>
              </a:rPr>
              <a:t>：</a:t>
            </a:r>
            <a:r>
              <a:rPr lang="zh-CN" altLang="en-US" sz="2800" b="1" spc="-5" smtClean="0">
                <a:solidFill>
                  <a:srgbClr val="FF0000"/>
                </a:solidFill>
                <a:latin typeface="楷体" panose="02010609060101010101" pitchFamily="49" charset="-122"/>
                <a:ea typeface="楷体" panose="02010609060101010101" pitchFamily="49" charset="-122"/>
                <a:cs typeface="楷体" panose="02010609060101010101" pitchFamily="49" charset="-122"/>
              </a:rPr>
              <a:t>隔</a:t>
            </a:r>
            <a:r>
              <a:rPr lang="zh-CN" altLang="en-US" sz="2800" b="1" spc="-5">
                <a:solidFill>
                  <a:srgbClr val="FF0000"/>
                </a:solidFill>
                <a:latin typeface="楷体" panose="02010609060101010101" pitchFamily="49" charset="-122"/>
                <a:ea typeface="楷体" panose="02010609060101010101" pitchFamily="49" charset="-122"/>
                <a:cs typeface="楷体" panose="02010609060101010101" pitchFamily="49" charset="-122"/>
              </a:rPr>
              <a:t>江犹唱</a:t>
            </a:r>
            <a:r>
              <a:rPr lang="en-US" altLang="zh-CN" sz="2800" b="1" spc="-5">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spc="-5">
                <a:solidFill>
                  <a:srgbClr val="FF0000"/>
                </a:solidFill>
                <a:latin typeface="楷体" panose="02010609060101010101" pitchFamily="49" charset="-122"/>
                <a:ea typeface="楷体" panose="02010609060101010101" pitchFamily="49" charset="-122"/>
                <a:cs typeface="楷体" panose="02010609060101010101" pitchFamily="49" charset="-122"/>
              </a:rPr>
              <a:t>后庭花</a:t>
            </a:r>
            <a:r>
              <a:rPr lang="en-US" altLang="zh-CN" sz="2800" b="1" spc="-5" smtClean="0">
                <a:solidFill>
                  <a:srgbClr val="FF0000"/>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smtClean="0">
              <a:latin typeface="楷体" pitchFamily="49" charset="-122"/>
              <a:ea typeface="楷体" pitchFamily="49" charset="-122"/>
              <a:cs typeface="微软雅黑" panose="020b0503020204020204" charset="-122"/>
            </a:endParaRPr>
          </a:p>
          <a:p>
            <a:pPr marL="12700">
              <a:lnSpc>
                <a:spcPts val="3400"/>
              </a:lnSpc>
              <a:spcBef>
                <a:spcPts val="105"/>
              </a:spcBef>
            </a:pPr>
            <a:r>
              <a:rPr lang="en-US" altLang="zh-CN" sz="2800" spc="-5" smtClean="0">
                <a:latin typeface="楷体" panose="02010609060101010101" pitchFamily="49" charset="-122"/>
                <a:ea typeface="楷体" panose="02010609060101010101" pitchFamily="49" charset="-122"/>
              </a:rPr>
              <a:t>2</a:t>
            </a:r>
            <a:r>
              <a:rPr lang="en-US" altLang="zh-CN" sz="2800">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抒情言</a:t>
            </a:r>
            <a:r>
              <a:rPr lang="zh-CN" altLang="en-US" sz="2800" b="1" smtClean="0">
                <a:latin typeface="楷体" panose="02010609060101010101" pitchFamily="49" charset="-122"/>
                <a:ea typeface="楷体" panose="02010609060101010101" pitchFamily="49" charset="-122"/>
              </a:rPr>
              <a:t>志表</a:t>
            </a:r>
            <a:r>
              <a:rPr lang="zh-CN" altLang="en-US" sz="2800" b="1">
                <a:latin typeface="楷体" panose="02010609060101010101" pitchFamily="49" charset="-122"/>
                <a:ea typeface="楷体" panose="02010609060101010101" pitchFamily="49" charset="-122"/>
              </a:rPr>
              <a:t>明心</a:t>
            </a:r>
            <a:r>
              <a:rPr lang="zh-CN" altLang="en-US" sz="2800" b="1" smtClean="0">
                <a:latin typeface="楷体" panose="02010609060101010101" pitchFamily="49" charset="-122"/>
                <a:ea typeface="楷体" panose="02010609060101010101" pitchFamily="49" charset="-122"/>
              </a:rPr>
              <a:t>迹</a:t>
            </a:r>
            <a:r>
              <a:rPr lang="zh-CN" altLang="en-US" sz="2800" smtClean="0">
                <a:latin typeface="楷体" panose="02010609060101010101" pitchFamily="49" charset="-122"/>
                <a:ea typeface="楷体" panose="02010609060101010101" pitchFamily="49" charset="-122"/>
              </a:rPr>
              <a:t>：</a:t>
            </a:r>
            <a:r>
              <a:rPr lang="zh-CN" altLang="en-US" sz="2800" b="1" spc="-5" smtClean="0">
                <a:solidFill>
                  <a:srgbClr val="FF0000"/>
                </a:solidFill>
                <a:latin typeface="楷体" panose="02010609060101010101" pitchFamily="49" charset="-122"/>
                <a:ea typeface="楷体" panose="02010609060101010101" pitchFamily="49" charset="-122"/>
                <a:cs typeface="微软雅黑" panose="020b0503020204020204" charset="-122"/>
              </a:rPr>
              <a:t>“</a:t>
            </a:r>
            <a:r>
              <a:rPr lang="zh-CN" altLang="en-US" sz="2800" b="1" spc="-5">
                <a:solidFill>
                  <a:srgbClr val="FF0000"/>
                </a:solidFill>
                <a:latin typeface="楷体" panose="02010609060101010101" pitchFamily="49" charset="-122"/>
                <a:ea typeface="楷体" panose="02010609060101010101" pitchFamily="49" charset="-122"/>
                <a:cs typeface="微软雅黑" panose="020b0503020204020204" charset="-122"/>
              </a:rPr>
              <a:t>凭谁问，廉颇老矣，尚能饭否？</a:t>
            </a:r>
            <a:r>
              <a:rPr lang="zh-CN" altLang="en-US" sz="2800" b="1" spc="-5" smtClean="0">
                <a:solidFill>
                  <a:srgbClr val="FF0000"/>
                </a:solidFill>
                <a:latin typeface="楷体" panose="02010609060101010101" pitchFamily="49" charset="-122"/>
                <a:ea typeface="楷体" panose="02010609060101010101" pitchFamily="49" charset="-122"/>
                <a:cs typeface="微软雅黑" panose="020b0503020204020204" charset="-122"/>
              </a:rPr>
              <a:t>”</a:t>
            </a:r>
            <a:endParaRPr lang="en-US" altLang="zh-CN" sz="2800" b="1" spc="-5" smtClean="0">
              <a:latin typeface="楷体" pitchFamily="49" charset="-122"/>
              <a:ea typeface="楷体" pitchFamily="49" charset="-122"/>
              <a:cs typeface="微软雅黑" panose="020b0503020204020204" charset="-122"/>
            </a:endParaRPr>
          </a:p>
          <a:p>
            <a:pPr marL="12700">
              <a:lnSpc>
                <a:spcPts val="3400"/>
              </a:lnSpc>
              <a:spcBef>
                <a:spcPts val="105"/>
              </a:spcBef>
            </a:pPr>
            <a:r>
              <a:rPr lang="en-US" altLang="zh-CN" sz="2800" b="1" spc="-5" smtClean="0">
                <a:latin typeface="楷体" panose="02010609060101010101" pitchFamily="49" charset="-122"/>
                <a:ea typeface="楷体" panose="02010609060101010101" pitchFamily="49" charset="-122"/>
              </a:rPr>
              <a:t>3</a:t>
            </a:r>
            <a:r>
              <a:rPr lang="en-US" altLang="zh-CN" sz="2800" b="1" spc="-5">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引发联想，创新意</a:t>
            </a:r>
            <a:r>
              <a:rPr lang="zh-CN" altLang="en-US" sz="2800" b="1" smtClean="0">
                <a:latin typeface="楷体" panose="02010609060101010101" pitchFamily="49" charset="-122"/>
                <a:ea typeface="楷体" panose="02010609060101010101" pitchFamily="49" charset="-122"/>
              </a:rPr>
              <a:t>境</a:t>
            </a:r>
            <a:r>
              <a:rPr lang="zh-CN" altLang="en-US" sz="2800" smtClean="0">
                <a:latin typeface="楷体" panose="02010609060101010101" pitchFamily="49" charset="-122"/>
                <a:ea typeface="楷体" panose="02010609060101010101" pitchFamily="49" charset="-122"/>
              </a:rPr>
              <a:t>：</a:t>
            </a:r>
            <a:endParaRPr lang="en-US" altLang="zh-CN" sz="2800" smtClean="0">
              <a:latin typeface="楷体" pitchFamily="49" charset="-122"/>
              <a:ea typeface="楷体" pitchFamily="49" charset="-122"/>
            </a:endParaRPr>
          </a:p>
          <a:p>
            <a:pPr marL="12700">
              <a:lnSpc>
                <a:spcPts val="3400"/>
              </a:lnSpc>
              <a:spcBef>
                <a:spcPts val="105"/>
              </a:spcBef>
            </a:pPr>
            <a:r>
              <a:rPr lang="zh-CN" altLang="en-US" sz="2800" b="1" spc="-5" smtClean="0">
                <a:solidFill>
                  <a:srgbClr val="FF0000"/>
                </a:solidFill>
                <a:latin typeface="楷体" panose="02010609060101010101" pitchFamily="49" charset="-122"/>
                <a:ea typeface="楷体" panose="02010609060101010101" pitchFamily="49" charset="-122"/>
                <a:cs typeface="微软雅黑" panose="020b0503020204020204" charset="-122"/>
              </a:rPr>
              <a:t>八</a:t>
            </a:r>
            <a:r>
              <a:rPr lang="zh-CN" altLang="en-US" sz="2800" b="1" spc="-5">
                <a:solidFill>
                  <a:srgbClr val="FF0000"/>
                </a:solidFill>
                <a:latin typeface="楷体" panose="02010609060101010101" pitchFamily="49" charset="-122"/>
                <a:ea typeface="楷体" panose="02010609060101010101" pitchFamily="49" charset="-122"/>
                <a:cs typeface="微软雅黑" panose="020b0503020204020204" charset="-122"/>
              </a:rPr>
              <a:t>百里分麾下炙，五十弦翻塞外声，沙场秋点兵。马作的卢飞</a:t>
            </a:r>
            <a:r>
              <a:rPr lang="zh-CN" altLang="en-US" sz="2800" b="1" spc="-5" smtClean="0">
                <a:solidFill>
                  <a:srgbClr val="FF0000"/>
                </a:solidFill>
                <a:latin typeface="楷体" panose="02010609060101010101" pitchFamily="49" charset="-122"/>
                <a:ea typeface="楷体" panose="02010609060101010101" pitchFamily="49" charset="-122"/>
                <a:cs typeface="微软雅黑" panose="020b0503020204020204" charset="-122"/>
              </a:rPr>
              <a:t>快。</a:t>
            </a:r>
            <a:endParaRPr lang="en-US" altLang="zh-CN" sz="2800" b="1" spc="-5" smtClean="0">
              <a:solidFill>
                <a:srgbClr val="FF0000"/>
              </a:solidFill>
              <a:latin typeface="楷体" pitchFamily="49" charset="-122"/>
              <a:ea typeface="楷体" pitchFamily="49" charset="-122"/>
              <a:cs typeface="微软雅黑" panose="020b0503020204020204" charset="-122"/>
            </a:endParaRPr>
          </a:p>
          <a:p>
            <a:pPr marL="12700">
              <a:lnSpc>
                <a:spcPts val="3400"/>
              </a:lnSpc>
              <a:spcBef>
                <a:spcPts val="105"/>
              </a:spcBef>
            </a:pPr>
            <a:r>
              <a:rPr lang="en-US" altLang="zh-CN" sz="2800" spc="-5" smtClean="0">
                <a:latin typeface="楷体" panose="02010609060101010101" pitchFamily="49" charset="-122"/>
                <a:ea typeface="楷体" panose="02010609060101010101" pitchFamily="49" charset="-122"/>
              </a:rPr>
              <a:t>4</a:t>
            </a:r>
            <a:r>
              <a:rPr lang="en-US" altLang="zh-CN" sz="2800" spc="-5">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简洁精练，丰富内</a:t>
            </a:r>
            <a:r>
              <a:rPr lang="zh-CN" altLang="en-US" sz="2800" b="1" smtClean="0">
                <a:latin typeface="楷体" panose="02010609060101010101" pitchFamily="49" charset="-122"/>
                <a:ea typeface="楷体" panose="02010609060101010101" pitchFamily="49" charset="-122"/>
              </a:rPr>
              <a:t>涵</a:t>
            </a:r>
            <a:r>
              <a:rPr lang="zh-CN" altLang="en-US" sz="2800" smtClean="0">
                <a:latin typeface="楷体" panose="02010609060101010101" pitchFamily="49" charset="-122"/>
                <a:ea typeface="楷体" panose="02010609060101010101" pitchFamily="49" charset="-122"/>
              </a:rPr>
              <a:t>：</a:t>
            </a:r>
            <a:r>
              <a:rPr lang="zh-CN" altLang="en-US" sz="2800" b="1" spc="-5">
                <a:solidFill>
                  <a:srgbClr val="FF0000"/>
                </a:solidFill>
                <a:latin typeface="楷体" panose="02010609060101010101" pitchFamily="49" charset="-122"/>
                <a:ea typeface="楷体" panose="02010609060101010101" pitchFamily="49" charset="-122"/>
                <a:cs typeface="微软雅黑" panose="020b0503020204020204" charset="-122"/>
              </a:rPr>
              <a:t>怀旧空吟</a:t>
            </a:r>
            <a:r>
              <a:rPr lang="zh-CN" altLang="en-US" sz="2800" b="1" spc="-5">
                <a:solidFill>
                  <a:schemeClr val="accent6">
                    <a:lumMod val="50000"/>
                  </a:schemeClr>
                </a:solidFill>
                <a:latin typeface="楷体" panose="02010609060101010101" pitchFamily="49" charset="-122"/>
                <a:ea typeface="楷体" panose="02010609060101010101" pitchFamily="49" charset="-122"/>
                <a:cs typeface="微软雅黑" panose="020b0503020204020204" charset="-122"/>
              </a:rPr>
              <a:t>闻笛赋</a:t>
            </a:r>
            <a:r>
              <a:rPr lang="zh-CN" altLang="en-US" sz="2800" b="1" spc="-5">
                <a:solidFill>
                  <a:srgbClr val="FF0000"/>
                </a:solidFill>
                <a:latin typeface="楷体" panose="02010609060101010101" pitchFamily="49" charset="-122"/>
                <a:ea typeface="楷体" panose="02010609060101010101" pitchFamily="49" charset="-122"/>
                <a:cs typeface="微软雅黑" panose="020b0503020204020204" charset="-122"/>
              </a:rPr>
              <a:t>，到乡翻似</a:t>
            </a:r>
            <a:r>
              <a:rPr lang="zh-CN" altLang="en-US" sz="2800" b="1" spc="-5">
                <a:solidFill>
                  <a:schemeClr val="accent6">
                    <a:lumMod val="50000"/>
                  </a:schemeClr>
                </a:solidFill>
                <a:latin typeface="楷体" panose="02010609060101010101" pitchFamily="49" charset="-122"/>
                <a:ea typeface="楷体" panose="02010609060101010101" pitchFamily="49" charset="-122"/>
                <a:cs typeface="微软雅黑" panose="020b0503020204020204" charset="-122"/>
              </a:rPr>
              <a:t>烂柯人</a:t>
            </a:r>
            <a:r>
              <a:rPr lang="zh-CN" altLang="en-US" sz="2800" b="1" spc="-5" smtClean="0">
                <a:solidFill>
                  <a:srgbClr val="FF0000"/>
                </a:solidFill>
                <a:latin typeface="楷体" panose="02010609060101010101" pitchFamily="49" charset="-122"/>
                <a:ea typeface="楷体" panose="02010609060101010101" pitchFamily="49" charset="-122"/>
                <a:cs typeface="微软雅黑" panose="020b0503020204020204" charset="-122"/>
              </a:rPr>
              <a:t>。</a:t>
            </a:r>
            <a:endParaRPr lang="en-US" altLang="zh-CN" sz="2800" b="1" spc="-5" smtClean="0">
              <a:solidFill>
                <a:srgbClr val="FF0000"/>
              </a:solidFill>
              <a:latin typeface="楷体" panose="02010609060101010101" pitchFamily="49" charset="-122"/>
              <a:ea typeface="楷体" panose="02010609060101010101" pitchFamily="49" charset="-122"/>
              <a:cs typeface="微软雅黑" panose="020b0503020204020204" charset="-122"/>
            </a:endParaRPr>
          </a:p>
          <a:p>
            <a:pPr marL="12700">
              <a:lnSpc>
                <a:spcPts val="3400"/>
              </a:lnSpc>
              <a:spcBef>
                <a:spcPts val="105"/>
              </a:spcBef>
            </a:pPr>
            <a:r>
              <a:rPr lang="zh-CN" altLang="en-US" sz="2800" b="1" spc="-5" smtClean="0">
                <a:latin typeface="华文行楷" panose="02010800040101010101" pitchFamily="2" charset="-122"/>
                <a:ea typeface="华文行楷" panose="02010800040101010101" pitchFamily="2" charset="-122"/>
                <a:cs typeface="微软雅黑" panose="020b0503020204020204" charset="-122"/>
              </a:rPr>
              <a:t>以</a:t>
            </a:r>
            <a:r>
              <a:rPr lang="zh-CN" altLang="en-US" sz="2800" b="1" spc="-5">
                <a:latin typeface="华文行楷" panose="02010800040101010101" pitchFamily="2" charset="-122"/>
                <a:ea typeface="华文行楷" panose="02010800040101010101" pitchFamily="2" charset="-122"/>
                <a:cs typeface="微软雅黑" panose="020b0503020204020204" charset="-122"/>
              </a:rPr>
              <a:t>“闻笛赋”隐含对当时统治者迫害旧友的不满，抒发了对死去旧</a:t>
            </a:r>
            <a:r>
              <a:rPr lang="zh-CN" altLang="en-US" sz="2800" b="1" spc="-5" smtClean="0">
                <a:latin typeface="华文行楷" panose="02010800040101010101" pitchFamily="2" charset="-122"/>
                <a:ea typeface="华文行楷" panose="02010800040101010101" pitchFamily="2" charset="-122"/>
                <a:cs typeface="微软雅黑" panose="020b0503020204020204" charset="-122"/>
              </a:rPr>
              <a:t>友深</a:t>
            </a:r>
            <a:r>
              <a:rPr lang="zh-CN" altLang="en-US" sz="2800" b="1" spc="-5">
                <a:latin typeface="华文行楷" panose="02010800040101010101" pitchFamily="2" charset="-122"/>
                <a:ea typeface="华文行楷" panose="02010800040101010101" pitchFamily="2" charset="-122"/>
                <a:cs typeface="微软雅黑" panose="020b0503020204020204" charset="-122"/>
              </a:rPr>
              <a:t>深的怀念之情；以“烂柯人”暗示自己遭贬谪时间太久，此番回来</a:t>
            </a:r>
            <a:r>
              <a:rPr lang="zh-CN" altLang="en-US" sz="2800" b="1" spc="-5" smtClean="0">
                <a:latin typeface="华文行楷" panose="02010800040101010101" pitchFamily="2" charset="-122"/>
                <a:ea typeface="华文行楷" panose="02010800040101010101" pitchFamily="2" charset="-122"/>
                <a:cs typeface="微软雅黑" panose="020b0503020204020204" charset="-122"/>
              </a:rPr>
              <a:t>恍如</a:t>
            </a:r>
            <a:r>
              <a:rPr lang="zh-CN" altLang="en-US" sz="2800" b="1" spc="-5">
                <a:latin typeface="华文行楷" panose="02010800040101010101" pitchFamily="2" charset="-122"/>
                <a:ea typeface="华文行楷" panose="02010800040101010101" pitchFamily="2" charset="-122"/>
                <a:cs typeface="微软雅黑" panose="020b0503020204020204" charset="-122"/>
              </a:rPr>
              <a:t>隔世，觉得人事全非．不再是旧时光景了。</a:t>
            </a:r>
            <a:br>
              <a:rPr lang="zh-CN" altLang="en-US" sz="2800">
                <a:latin typeface="楷体" panose="02010609060101010101" pitchFamily="49" charset="-122"/>
                <a:ea typeface="楷体" panose="02010609060101010101" pitchFamily="49" charset="-122"/>
                <a:cs typeface="微软雅黑" panose="020b0503020204020204" charset="-122"/>
              </a:rPr>
            </a:br>
            <a:r>
              <a:rPr lang="zh-CN" altLang="en-US" sz="2800" smtClean="0">
                <a:solidFill>
                  <a:srgbClr val="000000"/>
                </a:solidFill>
                <a:latin typeface="黑体" panose="02010609060101010101" pitchFamily="49" charset="-122"/>
                <a:ea typeface="黑体" panose="02010609060101010101" pitchFamily="49" charset="-122"/>
              </a:rPr>
              <a:t>效</a:t>
            </a:r>
            <a:r>
              <a:rPr lang="zh-CN" altLang="en-US" sz="2800">
                <a:solidFill>
                  <a:srgbClr val="000000"/>
                </a:solidFill>
                <a:latin typeface="黑体" panose="02010609060101010101" pitchFamily="49" charset="-122"/>
                <a:ea typeface="黑体" panose="02010609060101010101" pitchFamily="49" charset="-122"/>
              </a:rPr>
              <a:t>果：</a:t>
            </a:r>
            <a:r>
              <a:rPr lang="zh-CN" altLang="en-US" sz="2800" b="1">
                <a:solidFill>
                  <a:srgbClr val="FF3300"/>
                </a:solidFill>
              </a:rPr>
              <a:t>寓万于一、 以少胜多、言简意丰、语言精炼，内容丰富；</a:t>
            </a:r>
            <a:r>
              <a:rPr lang="zh-CN" altLang="zh-CN" sz="2800" b="1">
                <a:solidFill>
                  <a:srgbClr val="FF3300"/>
                </a:solidFill>
              </a:rPr>
              <a:t>借古喻今、</a:t>
            </a:r>
            <a:r>
              <a:rPr lang="zh-CN" altLang="en-US" sz="2800" b="1">
                <a:solidFill>
                  <a:srgbClr val="FF3300"/>
                </a:solidFill>
              </a:rPr>
              <a:t>情思隽永、含蓄深刻</a:t>
            </a:r>
            <a:r>
              <a:rPr lang="en-US" altLang="zh-CN" sz="2800" b="1">
                <a:solidFill>
                  <a:srgbClr val="FF3300"/>
                </a:solidFill>
              </a:rPr>
              <a:t> </a:t>
            </a:r>
            <a:r>
              <a:rPr lang="zh-CN" altLang="en-US" sz="2800" b="1">
                <a:solidFill>
                  <a:srgbClr val="FF3300"/>
                </a:solidFill>
              </a:rPr>
              <a:t>曲折含蓄，耐人寻味，增强艺术感染力</a:t>
            </a:r>
            <a:r>
              <a:rPr lang="zh-CN" altLang="en-US" sz="2800" b="1" smtClean="0">
                <a:solidFill>
                  <a:srgbClr val="FF3300"/>
                </a:solidFill>
              </a:rPr>
              <a:t>等，</a:t>
            </a:r>
            <a:r>
              <a:rPr lang="zh-CN" altLang="en-US" sz="2800" b="1" smtClean="0">
                <a:latin typeface="楷体" panose="02010609060101010101" pitchFamily="49" charset="-122"/>
                <a:ea typeface="楷体" panose="02010609060101010101" pitchFamily="49" charset="-122"/>
                <a:cs typeface="微软雅黑" panose="020b0503020204020204" charset="-122"/>
              </a:rPr>
              <a:t>有</a:t>
            </a:r>
            <a:r>
              <a:rPr lang="zh-CN" altLang="en-US" sz="2800" b="1">
                <a:latin typeface="楷体" panose="02010609060101010101" pitchFamily="49" charset="-122"/>
                <a:ea typeface="楷体" panose="02010609060101010101" pitchFamily="49" charset="-122"/>
                <a:cs typeface="微软雅黑" panose="020b0503020204020204" charset="-122"/>
              </a:rPr>
              <a:t>的</a:t>
            </a:r>
            <a:r>
              <a:rPr lang="zh-CN" altLang="en-US" sz="2800" b="1" spc="-5">
                <a:latin typeface="楷体" panose="02010609060101010101" pitchFamily="49" charset="-122"/>
                <a:ea typeface="楷体" panose="02010609060101010101" pitchFamily="49" charset="-122"/>
                <a:cs typeface="微软雅黑" panose="020b0503020204020204" charset="-122"/>
              </a:rPr>
              <a:t>用典还能使诗歌对仗工整，音韵和谐，结构严谨。</a:t>
            </a:r>
            <a:endParaRPr lang="zh-CN" altLang="en-US" sz="2800" b="1">
              <a:solidFill>
                <a:srgbClr val="FF3300"/>
              </a:solidFill>
            </a:endParaRPr>
          </a:p>
          <a:p>
            <a:pPr marL="12700">
              <a:lnSpc>
                <a:spcPts val="3400"/>
              </a:lnSpc>
              <a:spcBef>
                <a:spcPts val="105"/>
              </a:spcBef>
            </a:pPr>
            <a:br>
              <a:rPr lang="zh-CN" altLang="en-US" sz="2800" smtClean="0">
                <a:latin typeface="楷体" panose="02010609060101010101" pitchFamily="49" charset="-122"/>
                <a:ea typeface="楷体" panose="02010609060101010101" pitchFamily="49" charset="-122"/>
                <a:cs typeface="微软雅黑" panose="020b0503020204020204" charset="-122"/>
              </a:rPr>
            </a:br>
            <a:endParaRPr lang="en-US" altLang="zh-CN" sz="2800" smtClean="0">
              <a:latin typeface="楷体" panose="02010609060101010101" pitchFamily="49" charset="-122"/>
              <a:ea typeface="楷体" panose="02010609060101010101" pitchFamily="49" charset="-122"/>
            </a:endParaRPr>
          </a:p>
          <a:p>
            <a:pPr marL="12700">
              <a:lnSpc>
                <a:spcPts val="3400"/>
              </a:lnSpc>
              <a:spcBef>
                <a:spcPts val="105"/>
              </a:spcBef>
            </a:pPr>
            <a:endParaRPr lang="zh-CN" altLang="en-US" sz="2800" smtClean="0">
              <a:latin typeface="楷体" pitchFamily="49" charset="-122"/>
              <a:ea typeface="楷体" pitchFamily="49" charset="-122"/>
              <a:cs typeface="微软雅黑" panose="020b0503020204020204" charset="-122"/>
            </a:endParaRPr>
          </a:p>
          <a:p>
            <a:pPr marL="12700">
              <a:lnSpc>
                <a:spcPts val="3400"/>
              </a:lnSpc>
              <a:spcBef>
                <a:spcPts val="105"/>
              </a:spcBef>
            </a:pPr>
            <a:endParaRPr lang="zh-CN" altLang="en-US" sz="2800">
              <a:latin typeface="楷体" pitchFamily="49" charset="-122"/>
              <a:ea typeface="楷体" pitchFamily="49" charset="-122"/>
              <a:cs typeface="微软雅黑" panose="020b0503020204020204" charset="-122"/>
            </a:endParaRPr>
          </a:p>
          <a:p>
            <a:pPr marL="12700">
              <a:lnSpc>
                <a:spcPts val="3400"/>
              </a:lnSpc>
              <a:spcBef>
                <a:spcPts val="105"/>
              </a:spcBef>
            </a:pPr>
            <a:endParaRPr sz="2800">
              <a:latin typeface="楷体" pitchFamily="49" charset="-122"/>
              <a:ea typeface="楷体" pitchFamily="49" charset="-122"/>
              <a:cs typeface="微软雅黑" panose="020b0503020204020204" charset="-122"/>
            </a:endParaRPr>
          </a:p>
        </p:txBody>
      </p:sp>
      <p:sp>
        <p:nvSpPr>
          <p:cNvPr id="10" name="object 4"/>
          <p:cNvSpPr txBox="1"/>
          <p:nvPr/>
        </p:nvSpPr>
        <p:spPr>
          <a:xfrm>
            <a:off x="-4789" y="5170181"/>
            <a:ext cx="11447975" cy="1637884"/>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marR="5080" indent="661035">
              <a:lnSpc>
                <a:spcPct val="120000"/>
              </a:lnSpc>
              <a:spcBef>
                <a:spcPts val="1175"/>
              </a:spcBef>
            </a:pPr>
            <a:br>
              <a:rPr lang="zh-CN" altLang="en-US" b="1" smtClean="0">
                <a:solidFill>
                  <a:srgbClr val="FF0000"/>
                </a:solidFill>
                <a:latin typeface="微软雅黑" panose="020b0503020204020204" charset="-122"/>
                <a:cs typeface="微软雅黑" panose="020b0503020204020204" charset="-122"/>
              </a:rPr>
            </a:b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3"/>
          <p:cNvSpPr>
            <a:spLocks noGrp="1" noRot="1" noChangeArrowheads="1"/>
          </p:cNvSpPr>
          <p:nvPr>
            <p:ph idx="1"/>
          </p:nvPr>
        </p:nvSpPr>
        <p:spPr>
          <a:xfrm>
            <a:off x="720910" y="1918855"/>
            <a:ext cx="10163856" cy="4114800"/>
          </a:xfrm>
        </p:spPr>
        <p:txBody>
          <a:bodyPr/>
          <a:lstStyle/>
          <a:p>
            <a:pPr>
              <a:buFont typeface="Wingdings" panose="05000000000000000000" pitchFamily="2" charset="2"/>
              <a:buNone/>
            </a:pPr>
            <a:r>
              <a:rPr lang="zh-CN" altLang="en-US" sz="3600" b="1">
                <a:solidFill>
                  <a:srgbClr val="FF3300"/>
                </a:solidFill>
              </a:rPr>
              <a:t>一是典故本身的意义，（彼时彼境彼情）</a:t>
            </a:r>
            <a:endParaRPr lang="zh-CN" altLang="en-US" sz="3600" b="1">
              <a:solidFill>
                <a:srgbClr val="FF3300"/>
              </a:solidFill>
            </a:endParaRPr>
          </a:p>
          <a:p>
            <a:pPr>
              <a:buFont typeface="Wingdings" panose="05000000000000000000" pitchFamily="2" charset="2"/>
              <a:buNone/>
            </a:pPr>
            <a:r>
              <a:rPr lang="zh-CN" altLang="en-US" sz="3600" b="1">
                <a:solidFill>
                  <a:srgbClr val="FF3300"/>
                </a:solidFill>
              </a:rPr>
              <a:t>二是作者用典的意图。（此时此境此情）</a:t>
            </a:r>
            <a:endParaRPr lang="en-US" altLang="zh-CN" sz="3600" b="1">
              <a:solidFill>
                <a:srgbClr val="FF3300"/>
              </a:solidFill>
            </a:endParaRPr>
          </a:p>
          <a:p>
            <a:pPr marL="1349375" indent="-1349375">
              <a:lnSpc>
                <a:spcPct val="150000"/>
              </a:lnSpc>
              <a:buFont typeface="Wingdings" panose="05000000000000000000" pitchFamily="2" charset="2"/>
              <a:buNone/>
            </a:pPr>
            <a:r>
              <a:rPr lang="zh-CN" altLang="en-US" sz="3600" b="1" smtClean="0"/>
              <a:t>注</a:t>
            </a:r>
            <a:r>
              <a:rPr lang="zh-CN" altLang="en-US" sz="3600" b="1"/>
              <a:t>意</a:t>
            </a:r>
            <a:r>
              <a:rPr lang="zh-CN" altLang="en-US" sz="3600" b="1">
                <a:solidFill>
                  <a:srgbClr val="FF3300"/>
                </a:solidFill>
              </a:rPr>
              <a:t>：</a:t>
            </a:r>
            <a:r>
              <a:rPr lang="zh-CN" altLang="en-US" sz="3600" b="1">
                <a:solidFill>
                  <a:srgbClr val="0000FF"/>
                </a:solidFill>
              </a:rPr>
              <a:t>此时此境此情</a:t>
            </a:r>
            <a:r>
              <a:rPr lang="en-US" altLang="zh-CN" sz="3600" b="1">
                <a:solidFill>
                  <a:srgbClr val="0000FF"/>
                </a:solidFill>
              </a:rPr>
              <a:t>——</a:t>
            </a:r>
            <a:r>
              <a:rPr lang="zh-CN" altLang="en-US" sz="3600" b="1">
                <a:solidFill>
                  <a:srgbClr val="FF3300"/>
                </a:solidFill>
              </a:rPr>
              <a:t>既包括大的社会背景，也包括诗人个人的处境和上下文语境。</a:t>
            </a:r>
            <a:endParaRPr lang="zh-CN" altLang="en-US" sz="3600" b="1">
              <a:solidFill>
                <a:srgbClr val="FF3300"/>
              </a:solidFill>
            </a:endParaRPr>
          </a:p>
        </p:txBody>
      </p:sp>
      <p:sp>
        <p:nvSpPr>
          <p:cNvPr id="451586" name="Rectangle 2"/>
          <p:cNvSpPr>
            <a:spLocks noGrp="1" noRot="1" noChangeArrowheads="1"/>
          </p:cNvSpPr>
          <p:nvPr>
            <p:ph type="title"/>
          </p:nvPr>
        </p:nvSpPr>
        <p:spPr>
          <a:xfrm>
            <a:off x="0" y="0"/>
            <a:ext cx="8062912" cy="1143000"/>
          </a:xfrm>
        </p:spPr>
        <p:txBody>
          <a:bodyPr>
            <a:normAutofit/>
          </a:bodyPr>
          <a:lstStyle/>
          <a:p>
            <a:pPr algn="ctr">
              <a:lnSpc>
                <a:spcPct val="100000"/>
              </a:lnSpc>
              <a:spcBef>
                <a:spcPts val="100"/>
              </a:spcBef>
              <a:defRPr/>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理解用典之要点</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9299" name="Rectangle 3"/>
          <p:cNvSpPr>
            <a:spLocks noGrp="1" noRot="1" noChangeArrowheads="1"/>
          </p:cNvSpPr>
          <p:nvPr>
            <p:ph idx="1"/>
          </p:nvPr>
        </p:nvSpPr>
        <p:spPr>
          <a:xfrm>
            <a:off x="886691" y="1244313"/>
            <a:ext cx="10363200" cy="4117396"/>
          </a:xfrm>
        </p:spPr>
        <p:txBody>
          <a:bodyPr>
            <a:normAutofit/>
          </a:bodyPr>
          <a:lstStyle/>
          <a:p>
            <a:pPr marL="0" indent="0" algn="ctr">
              <a:buFont typeface="Wingdings" panose="05000000000000000000" pitchFamily="2" charset="2"/>
              <a:buNone/>
            </a:pPr>
            <a:r>
              <a:rPr lang="zh-CN" altLang="en-US" b="1">
                <a:latin typeface="黑体" panose="02010609060101010101" pitchFamily="49" charset="-122"/>
              </a:rPr>
              <a:t>竹窗闻风寄</a:t>
            </a:r>
            <a:r>
              <a:rPr lang="zh-CN" altLang="en-US" b="1">
                <a:solidFill>
                  <a:srgbClr val="0000FF"/>
                </a:solidFill>
                <a:latin typeface="黑体" panose="02010609060101010101" pitchFamily="49" charset="-122"/>
              </a:rPr>
              <a:t>苗发</a:t>
            </a:r>
            <a:r>
              <a:rPr lang="zh-CN" altLang="en-US" b="1">
                <a:solidFill>
                  <a:srgbClr val="FF0066"/>
                </a:solidFill>
                <a:latin typeface="黑体" panose="02010609060101010101" pitchFamily="49" charset="-122"/>
              </a:rPr>
              <a:t>司空曙</a:t>
            </a:r>
            <a:endParaRPr lang="zh-CN" altLang="en-US" b="1">
              <a:solidFill>
                <a:srgbClr val="FF0066"/>
              </a:solidFill>
              <a:latin typeface="黑体" panose="02010609060101010101" pitchFamily="49" charset="-122"/>
            </a:endParaRPr>
          </a:p>
          <a:p>
            <a:pPr algn="ctr">
              <a:buFont typeface="Wingdings" panose="05000000000000000000" pitchFamily="2" charset="2"/>
              <a:buNone/>
            </a:pPr>
            <a:r>
              <a:rPr lang="zh-CN" altLang="en-US" b="1">
                <a:latin typeface="黑体" panose="02010609060101010101" pitchFamily="49" charset="-122"/>
              </a:rPr>
              <a:t>李益</a:t>
            </a:r>
            <a:endParaRPr lang="zh-CN" altLang="en-US" b="1">
              <a:latin typeface="黑体" panose="02010609060101010101" pitchFamily="49" charset="-122"/>
            </a:endParaRPr>
          </a:p>
          <a:p>
            <a:pPr algn="ctr">
              <a:buFont typeface="Wingdings" panose="05000000000000000000" pitchFamily="2" charset="2"/>
              <a:buNone/>
            </a:pPr>
            <a:r>
              <a:rPr lang="zh-CN" altLang="en-US" b="1">
                <a:latin typeface="黑体" panose="02010609060101010101" pitchFamily="49" charset="-122"/>
              </a:rPr>
              <a:t>微风惊暮坐，临牖思悠哉。</a:t>
            </a:r>
            <a:endParaRPr lang="zh-CN" altLang="en-US" b="1">
              <a:latin typeface="黑体" panose="02010609060101010101" pitchFamily="49" charset="-122"/>
            </a:endParaRPr>
          </a:p>
          <a:p>
            <a:pPr algn="ctr">
              <a:buFont typeface="Wingdings" panose="05000000000000000000" pitchFamily="2" charset="2"/>
              <a:buNone/>
            </a:pPr>
            <a:r>
              <a:rPr lang="zh-CN" altLang="en-US" b="1">
                <a:latin typeface="黑体" panose="02010609060101010101" pitchFamily="49" charset="-122"/>
              </a:rPr>
              <a:t>开门复动竹，疑是故人来。</a:t>
            </a:r>
            <a:endParaRPr lang="zh-CN" altLang="en-US" b="1">
              <a:latin typeface="黑体" panose="02010609060101010101" pitchFamily="49" charset="-122"/>
            </a:endParaRPr>
          </a:p>
          <a:p>
            <a:pPr algn="ctr">
              <a:buFont typeface="Wingdings" panose="05000000000000000000" pitchFamily="2" charset="2"/>
              <a:buNone/>
            </a:pPr>
            <a:r>
              <a:rPr lang="zh-CN" altLang="en-US" b="1">
                <a:latin typeface="黑体" panose="02010609060101010101" pitchFamily="49" charset="-122"/>
              </a:rPr>
              <a:t>时滴枝上露，稍沾阶下苔。</a:t>
            </a:r>
            <a:endParaRPr lang="zh-CN" altLang="en-US" b="1">
              <a:latin typeface="黑体" panose="02010609060101010101" pitchFamily="49" charset="-122"/>
            </a:endParaRPr>
          </a:p>
          <a:p>
            <a:pPr algn="ctr">
              <a:buFont typeface="Wingdings" panose="05000000000000000000" pitchFamily="2" charset="2"/>
              <a:buNone/>
            </a:pPr>
            <a:r>
              <a:rPr lang="zh-CN" altLang="en-US" b="1">
                <a:latin typeface="黑体" panose="02010609060101010101" pitchFamily="49" charset="-122"/>
              </a:rPr>
              <a:t>何当一入幌，为拂绿琴埃。</a:t>
            </a:r>
            <a:endParaRPr lang="zh-CN" altLang="en-US" b="1">
              <a:latin typeface="黑体" panose="02010609060101010101" pitchFamily="49" charset="-122"/>
            </a:endParaRPr>
          </a:p>
          <a:p>
            <a:pPr>
              <a:buFont typeface="Wingdings" panose="05000000000000000000" pitchFamily="2" charset="2"/>
              <a:buNone/>
            </a:pPr>
            <a:r>
              <a:rPr lang="zh-CN" altLang="en-US" sz="2400" b="1">
                <a:solidFill>
                  <a:srgbClr val="FF3300"/>
                </a:solidFill>
                <a:latin typeface="华文楷体" panose="02010600040101010101" pitchFamily="2" charset="-122"/>
                <a:ea typeface="华文楷体" panose="02010600040101010101" pitchFamily="2" charset="-122"/>
              </a:rPr>
              <a:t>注</a:t>
            </a:r>
            <a:r>
              <a:rPr lang="zh-CN" altLang="en-US" sz="2400" b="1">
                <a:latin typeface="华文楷体" panose="02010600040101010101" pitchFamily="2" charset="-122"/>
                <a:ea typeface="华文楷体" panose="02010600040101010101" pitchFamily="2" charset="-122"/>
              </a:rPr>
              <a:t>：苗发、司空曙是李益诗友。</a:t>
            </a:r>
            <a:endParaRPr lang="zh-CN" altLang="en-US" sz="2400" b="1">
              <a:latin typeface="华文楷体" pitchFamily="2" charset="-122"/>
              <a:ea typeface="华文楷体" pitchFamily="2" charset="-122"/>
            </a:endParaRPr>
          </a:p>
          <a:p>
            <a:pPr>
              <a:buFont typeface="Wingdings" panose="05000000000000000000" pitchFamily="2" charset="2"/>
              <a:buNone/>
            </a:pPr>
            <a:r>
              <a:rPr lang="zh-CN" altLang="en-US" b="1">
                <a:solidFill>
                  <a:srgbClr val="FF3300"/>
                </a:solidFill>
                <a:latin typeface="黑体" panose="02010609060101010101" pitchFamily="49" charset="-122"/>
              </a:rPr>
              <a:t>问题</a:t>
            </a:r>
            <a:r>
              <a:rPr lang="zh-CN" altLang="en-US" b="1">
                <a:latin typeface="黑体" panose="02010609060101010101" pitchFamily="49" charset="-122"/>
              </a:rPr>
              <a:t>：诗中哪一句可以使人联想到</a:t>
            </a:r>
            <a:r>
              <a:rPr lang="zh-CN" altLang="en-US" b="1">
                <a:latin typeface="Arial" panose="020b0604020202020204" pitchFamily="34" charset="0"/>
              </a:rPr>
              <a:t>“</a:t>
            </a:r>
            <a:r>
              <a:rPr lang="zh-CN" altLang="en-US" b="1">
                <a:latin typeface="黑体" panose="02010609060101010101" pitchFamily="49" charset="-122"/>
              </a:rPr>
              <a:t>知音</a:t>
            </a:r>
            <a:r>
              <a:rPr lang="zh-CN" altLang="en-US" b="1">
                <a:latin typeface="Arial" panose="020b0604020202020204" pitchFamily="34" charset="0"/>
              </a:rPr>
              <a:t>”</a:t>
            </a:r>
            <a:r>
              <a:rPr lang="zh-CN" altLang="en-US" b="1">
                <a:latin typeface="黑体" panose="02010609060101010101" pitchFamily="49" charset="-122"/>
              </a:rPr>
              <a:t>的故事？</a:t>
            </a:r>
            <a:endParaRPr lang="zh-CN" altLang="en-US" b="1">
              <a:latin typeface="黑体" panose="02010609060101010101" pitchFamily="49" charset="-122"/>
            </a:endParaRPr>
          </a:p>
        </p:txBody>
      </p:sp>
      <p:sp>
        <p:nvSpPr>
          <p:cNvPr id="439298" name="Rectangle 2"/>
          <p:cNvSpPr>
            <a:spLocks noGrp="1" noRot="1" noChangeArrowheads="1"/>
          </p:cNvSpPr>
          <p:nvPr>
            <p:ph type="title"/>
          </p:nvPr>
        </p:nvSpPr>
        <p:spPr>
          <a:xfrm>
            <a:off x="96982" y="164813"/>
            <a:ext cx="6625649" cy="1079500"/>
          </a:xfrm>
        </p:spPr>
        <p:txBody>
          <a:bodyPr>
            <a:normAutofit/>
          </a:bodyPr>
          <a:lstStyle/>
          <a:p>
            <a:pPr algn="ctr">
              <a:lnSpc>
                <a:spcPct val="100000"/>
              </a:lnSpc>
              <a:spcBef>
                <a:spcPts val="100"/>
              </a:spcBef>
              <a:defRPr/>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考题再现：</a:t>
            </a:r>
            <a:r>
              <a:rPr lang="en-US" altLang="zh-CN"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2005</a:t>
            </a: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年江苏卷</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4" name="Rectangle 2"/>
          <p:cNvSpPr txBox="1">
            <a:spLocks noRot="1" noChangeArrowheads="1"/>
          </p:cNvSpPr>
          <p:nvPr/>
        </p:nvSpPr>
        <p:spPr>
          <a:xfrm>
            <a:off x="748145" y="5430981"/>
            <a:ext cx="10668000" cy="720437"/>
          </a:xfrm>
          <a:prstGeom prst="rect">
            <a:avLst/>
          </a:prstGeom>
          <a:ln w="19050">
            <a:solidFill>
              <a:srgbClr val="0000FF"/>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a:latin typeface="黑体" panose="02010609060101010101" pitchFamily="49" charset="-122"/>
              </a:rPr>
              <a:t>答案</a:t>
            </a:r>
            <a:r>
              <a:rPr lang="en-US" altLang="zh-CN" sz="3600" b="1">
                <a:latin typeface="黑体" panose="02010609060101010101" pitchFamily="49" charset="-122"/>
              </a:rPr>
              <a:t>:</a:t>
            </a:r>
            <a:r>
              <a:rPr lang="en-US" altLang="zh-CN" sz="3600" b="1">
                <a:solidFill>
                  <a:srgbClr val="FF3300"/>
                </a:solidFill>
                <a:latin typeface="Arial" panose="020b0604020202020204" pitchFamily="34" charset="0"/>
              </a:rPr>
              <a:t>“</a:t>
            </a:r>
            <a:r>
              <a:rPr lang="zh-CN" altLang="en-US" sz="3600" b="1">
                <a:solidFill>
                  <a:srgbClr val="FF3300"/>
                </a:solidFill>
                <a:latin typeface="黑体" panose="02010609060101010101" pitchFamily="49" charset="-122"/>
              </a:rPr>
              <a:t>为拂绿琴埃</a:t>
            </a:r>
            <a:r>
              <a:rPr lang="zh-CN" altLang="en-US" sz="3600" b="1">
                <a:solidFill>
                  <a:srgbClr val="FF3300"/>
                </a:solidFill>
                <a:latin typeface="Arial" panose="020b0604020202020204" pitchFamily="34" charset="0"/>
              </a:rPr>
              <a:t>”。</a:t>
            </a:r>
            <a:r>
              <a:rPr lang="zh-CN" altLang="en-US" sz="3200" b="1">
                <a:solidFill>
                  <a:srgbClr val="FF3300"/>
                </a:solidFill>
                <a:latin typeface="黑体" panose="02010609060101010101" pitchFamily="49" charset="-122"/>
              </a:rPr>
              <a:t>运用钟子期与俞伯牙的典故。</a:t>
            </a:r>
            <a:endParaRPr lang="zh-CN" altLang="en-US" sz="3200" b="1">
              <a:solidFill>
                <a:srgbClr val="FF3300"/>
              </a:solidFill>
              <a:latin typeface="黑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p:nvPr/>
        </p:nvSpPr>
        <p:spPr>
          <a:xfrm>
            <a:off x="538276" y="1292225"/>
            <a:ext cx="2592705" cy="451484"/>
          </a:xfrm>
          <a:prstGeom prst="rect">
            <a:avLst/>
          </a:prstGeom>
        </p:spPr>
        <p:txBody>
          <a:bodyPr vert="horz" wrap="square" lIns="0" tIns="12065" rIns="0" bIns="0" rtlCol="0">
            <a:spAutoFit/>
          </a:bodyPr>
          <a:lstStyle/>
          <a:p>
            <a:pPr marL="12700">
              <a:lnSpc>
                <a:spcPct val="100000"/>
              </a:lnSpc>
              <a:spcBef>
                <a:spcPts val="95"/>
              </a:spcBef>
            </a:pPr>
            <a:r>
              <a:rPr sz="2800" b="1" spc="-5">
                <a:solidFill>
                  <a:srgbClr val="02058E"/>
                </a:solidFill>
                <a:latin typeface="Arial"/>
                <a:cs typeface="Arial"/>
              </a:rPr>
              <a:t>2017</a:t>
            </a:r>
            <a:r>
              <a:rPr sz="2800" b="1" spc="-5">
                <a:solidFill>
                  <a:srgbClr val="02058E"/>
                </a:solidFill>
                <a:latin typeface="微软雅黑" panose="020b0503020204020204" charset="-122"/>
                <a:cs typeface="微软雅黑" panose="020b0503020204020204" charset="-122"/>
              </a:rPr>
              <a:t>年全国卷</a:t>
            </a:r>
            <a:r>
              <a:rPr sz="2800" b="1" spc="-20">
                <a:solidFill>
                  <a:srgbClr val="02058E"/>
                </a:solidFill>
                <a:latin typeface="宋体" panose="02010600030101010101" pitchFamily="2" charset="-122"/>
                <a:cs typeface="宋体" panose="02010600030101010101" pitchFamily="2" charset="-122"/>
              </a:rPr>
              <a:t>Ⅱ</a:t>
            </a:r>
            <a:endParaRPr sz="2800">
              <a:latin typeface="宋体" panose="02010600030101010101" pitchFamily="2" charset="-122"/>
              <a:cs typeface="宋体" panose="02010600030101010101" pitchFamily="2" charset="-122"/>
            </a:endParaRPr>
          </a:p>
        </p:txBody>
      </p:sp>
      <p:sp>
        <p:nvSpPr>
          <p:cNvPr id="5" name="object 5"/>
          <p:cNvSpPr txBox="1">
            <a:spLocks noGrp="1"/>
          </p:cNvSpPr>
          <p:nvPr>
            <p:ph type="title" idx="4294967295"/>
          </p:nvPr>
        </p:nvSpPr>
        <p:spPr>
          <a:xfrm>
            <a:off x="439419" y="409075"/>
            <a:ext cx="2463800" cy="628377"/>
          </a:xfrm>
          <a:prstGeom prst="rect">
            <a:avLst/>
          </a:prstGeom>
        </p:spPr>
        <p:txBody>
          <a:bodyPr vert="horz" wrap="square" lIns="0" tIns="12700" rIns="0" bIns="0" rtlCol="0">
            <a:spAutoFit/>
          </a:bodyPr>
          <a:lstStyle/>
          <a:p>
            <a:pPr marL="12700">
              <a:lnSpc>
                <a:spcPct val="100000"/>
              </a:lnSpc>
              <a:spcBef>
                <a:spcPts val="100"/>
              </a:spcBef>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高考对接</a:t>
            </a:r>
            <a:endPar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6" name="object 6"/>
          <p:cNvSpPr txBox="1"/>
          <p:nvPr/>
        </p:nvSpPr>
        <p:spPr>
          <a:xfrm>
            <a:off x="255904" y="3424554"/>
            <a:ext cx="11021695" cy="3085465"/>
          </a:xfrm>
          <a:prstGeom prst="rect">
            <a:avLst/>
          </a:prstGeom>
        </p:spPr>
        <p:txBody>
          <a:bodyPr vert="horz" wrap="square" lIns="0" tIns="12065" rIns="0" bIns="0" rtlCol="0">
            <a:spAutoFit/>
          </a:bodyPr>
          <a:lstStyle/>
          <a:p>
            <a:pPr marL="2995295">
              <a:lnSpc>
                <a:spcPts val="2850"/>
              </a:lnSpc>
              <a:spcBef>
                <a:spcPts val="95"/>
              </a:spcBef>
            </a:pPr>
            <a:r>
              <a:rPr sz="2800" b="1" spc="-5">
                <a:solidFill>
                  <a:srgbClr val="474748"/>
                </a:solidFill>
                <a:latin typeface="微软雅黑" panose="020b0503020204020204" charset="-122"/>
                <a:cs typeface="微软雅黑" panose="020b0503020204020204" charset="-122"/>
              </a:rPr>
              <a:t>单于若问君家世，莫道中朝</a:t>
            </a:r>
            <a:r>
              <a:rPr sz="2800" b="1" spc="-5">
                <a:solidFill>
                  <a:srgbClr val="FF0000"/>
                </a:solidFill>
                <a:latin typeface="微软雅黑" panose="020b0503020204020204" charset="-122"/>
                <a:cs typeface="微软雅黑" panose="020b0503020204020204" charset="-122"/>
              </a:rPr>
              <a:t>第一人</a:t>
            </a:r>
            <a:r>
              <a:rPr sz="2800" b="1" spc="-5">
                <a:solidFill>
                  <a:srgbClr val="474748"/>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12700">
              <a:lnSpc>
                <a:spcPts val="4290"/>
              </a:lnSpc>
              <a:tabLst>
                <a:tab pos="10401300"/>
              </a:tabLst>
            </a:pPr>
            <a:r>
              <a:rPr sz="2400" b="1" spc="-5">
                <a:solidFill>
                  <a:srgbClr val="474748"/>
                </a:solidFill>
                <a:latin typeface="微软雅黑" panose="020b0503020204020204" charset="-122"/>
                <a:cs typeface="微软雅黑" panose="020b0503020204020204" charset="-122"/>
              </a:rPr>
              <a:t>14.</a:t>
            </a:r>
            <a:r>
              <a:rPr sz="2400" b="1">
                <a:solidFill>
                  <a:srgbClr val="474748"/>
                </a:solidFill>
                <a:latin typeface="微软雅黑" panose="020b0503020204020204" charset="-122"/>
                <a:cs typeface="微软雅黑" panose="020b0503020204020204" charset="-122"/>
              </a:rPr>
              <a:t>本诗尾联</a:t>
            </a:r>
            <a:r>
              <a:rPr sz="2400" b="1">
                <a:solidFill>
                  <a:srgbClr val="FF0000"/>
                </a:solidFill>
                <a:latin typeface="微软雅黑" panose="020b0503020204020204" charset="-122"/>
                <a:cs typeface="微软雅黑" panose="020b0503020204020204" charset="-122"/>
              </a:rPr>
              <a:t>用了唐代李揆的典故</a:t>
            </a:r>
            <a:r>
              <a:rPr sz="2400" b="1">
                <a:solidFill>
                  <a:srgbClr val="474748"/>
                </a:solidFill>
                <a:latin typeface="微软雅黑" panose="020b0503020204020204" charset="-122"/>
                <a:cs typeface="微软雅黑" panose="020b0503020204020204" charset="-122"/>
              </a:rPr>
              <a:t>，以下对此进行的</a:t>
            </a:r>
            <a:r>
              <a:rPr sz="2400" b="1">
                <a:solidFill>
                  <a:srgbClr val="FF0000"/>
                </a:solidFill>
                <a:latin typeface="微软雅黑" panose="020b0503020204020204" charset="-122"/>
                <a:cs typeface="微软雅黑" panose="020b0503020204020204" charset="-122"/>
              </a:rPr>
              <a:t>赏析不正确</a:t>
            </a:r>
            <a:r>
              <a:rPr sz="2400" b="1">
                <a:solidFill>
                  <a:srgbClr val="474748"/>
                </a:solidFill>
                <a:latin typeface="微软雅黑" panose="020b0503020204020204" charset="-122"/>
                <a:cs typeface="微软雅黑" panose="020b0503020204020204" charset="-122"/>
              </a:rPr>
              <a:t>的两项是 </a:t>
            </a:r>
            <a:r>
              <a:rPr sz="2400" b="1" spc="-200">
                <a:solidFill>
                  <a:srgbClr val="474748"/>
                </a:solidFill>
                <a:latin typeface="微软雅黑" panose="020b0503020204020204" charset="-122"/>
                <a:cs typeface="微软雅黑" panose="020b0503020204020204" charset="-122"/>
              </a:rPr>
              <a:t>(</a:t>
            </a:r>
            <a:r>
              <a:rPr sz="6000" b="1" spc="-300" baseline="-8000">
                <a:solidFill>
                  <a:srgbClr val="FF0000"/>
                </a:solidFill>
                <a:latin typeface="微软雅黑" panose="020b0503020204020204" charset="-122"/>
                <a:cs typeface="微软雅黑" panose="020b0503020204020204" charset="-122"/>
              </a:rPr>
              <a:t>B</a:t>
            </a:r>
            <a:r>
              <a:rPr sz="2400" b="1" spc="-200">
                <a:solidFill>
                  <a:srgbClr val="474748"/>
                </a:solidFill>
                <a:latin typeface="微软雅黑" panose="020b0503020204020204" charset="-122"/>
                <a:cs typeface="微软雅黑" panose="020b0503020204020204" charset="-122"/>
              </a:rPr>
              <a:t>)	</a:t>
            </a:r>
            <a:r>
              <a:rPr sz="2400" b="1" spc="-110">
                <a:solidFill>
                  <a:srgbClr val="474748"/>
                </a:solidFill>
                <a:latin typeface="微软雅黑" panose="020b0503020204020204" charset="-122"/>
                <a:cs typeface="微软雅黑" panose="020b0503020204020204" charset="-122"/>
              </a:rPr>
              <a:t>(</a:t>
            </a:r>
            <a:r>
              <a:rPr sz="6000" b="1" spc="-165" baseline="-8000">
                <a:solidFill>
                  <a:srgbClr val="FF0000"/>
                </a:solidFill>
                <a:latin typeface="微软雅黑" panose="020b0503020204020204" charset="-122"/>
                <a:cs typeface="微软雅黑" panose="020b0503020204020204" charset="-122"/>
              </a:rPr>
              <a:t>D</a:t>
            </a:r>
            <a:r>
              <a:rPr sz="2400" b="1" spc="-110">
                <a:solidFill>
                  <a:srgbClr val="474748"/>
                </a:solidFill>
                <a:latin typeface="微软雅黑" panose="020b0503020204020204" charset="-122"/>
                <a:cs typeface="微软雅黑" panose="020b0503020204020204" charset="-122"/>
              </a:rPr>
              <a:t>)</a:t>
            </a:r>
            <a:endParaRPr sz="2400">
              <a:latin typeface="微软雅黑" panose="020b0503020204020204" charset="-122"/>
              <a:cs typeface="微软雅黑" panose="020b0503020204020204" charset="-122"/>
            </a:endParaRPr>
          </a:p>
          <a:p>
            <a:pPr marL="12700">
              <a:lnSpc>
                <a:spcPct val="100000"/>
              </a:lnSpc>
              <a:spcBef>
                <a:spcPts val="255"/>
              </a:spcBef>
            </a:pPr>
            <a:r>
              <a:rPr sz="2400" b="1">
                <a:solidFill>
                  <a:srgbClr val="474748"/>
                </a:solidFill>
                <a:latin typeface="微软雅黑" panose="020b0503020204020204" charset="-122"/>
                <a:cs typeface="微软雅黑" panose="020b0503020204020204" charset="-122"/>
              </a:rPr>
              <a:t>A</a:t>
            </a:r>
            <a:r>
              <a:rPr sz="2400" b="1" spc="-5">
                <a:solidFill>
                  <a:srgbClr val="474748"/>
                </a:solidFill>
                <a:latin typeface="微软雅黑" panose="020b0503020204020204" charset="-122"/>
                <a:cs typeface="微软雅黑" panose="020b0503020204020204" charset="-122"/>
              </a:rPr>
              <a:t>.</a:t>
            </a:r>
            <a:r>
              <a:rPr sz="2400" b="1">
                <a:solidFill>
                  <a:srgbClr val="474748"/>
                </a:solidFill>
                <a:latin typeface="微软雅黑" panose="020b0503020204020204" charset="-122"/>
                <a:cs typeface="微软雅黑" panose="020b0503020204020204" charset="-122"/>
              </a:rPr>
              <a:t>本联用李揆的典故准确贴切，因为苏轼兄弟在当时声名卓著，与李揆非常相似。</a:t>
            </a:r>
            <a:endParaRPr sz="2400">
              <a:latin typeface="微软雅黑" panose="020b0503020204020204" charset="-122"/>
              <a:cs typeface="微软雅黑" panose="020b0503020204020204" charset="-122"/>
            </a:endParaRPr>
          </a:p>
          <a:p>
            <a:pPr marL="12700">
              <a:lnSpc>
                <a:spcPct val="100000"/>
              </a:lnSpc>
              <a:spcBef>
                <a:spcPts val="575"/>
              </a:spcBef>
            </a:pPr>
            <a:r>
              <a:rPr sz="2400" b="1" spc="-5">
                <a:solidFill>
                  <a:srgbClr val="474748"/>
                </a:solidFill>
                <a:latin typeface="微软雅黑" panose="020b0503020204020204" charset="-122"/>
                <a:cs typeface="微软雅黑" panose="020b0503020204020204" charset="-122"/>
              </a:rPr>
              <a:t>B.</a:t>
            </a:r>
            <a:r>
              <a:rPr sz="2400" b="1">
                <a:solidFill>
                  <a:srgbClr val="474748"/>
                </a:solidFill>
                <a:latin typeface="微软雅黑" panose="020b0503020204020204" charset="-122"/>
                <a:cs typeface="微软雅黑" panose="020b0503020204020204" charset="-122"/>
              </a:rPr>
              <a:t>中原地域辽阔，人才济济，豪杰辈出，即使卓越如苏轼兄弟，也不敢自居第一。</a:t>
            </a:r>
            <a:endParaRPr sz="2400">
              <a:latin typeface="微软雅黑" panose="020b0503020204020204" charset="-122"/>
              <a:cs typeface="微软雅黑" panose="020b0503020204020204" charset="-122"/>
            </a:endParaRPr>
          </a:p>
          <a:p>
            <a:pPr marL="12700">
              <a:lnSpc>
                <a:spcPct val="100000"/>
              </a:lnSpc>
              <a:spcBef>
                <a:spcPts val="575"/>
              </a:spcBef>
            </a:pPr>
            <a:r>
              <a:rPr sz="2400" b="1" spc="-5">
                <a:solidFill>
                  <a:srgbClr val="474748"/>
                </a:solidFill>
                <a:latin typeface="微软雅黑" panose="020b0503020204020204" charset="-122"/>
                <a:cs typeface="微软雅黑" panose="020b0503020204020204" charset="-122"/>
              </a:rPr>
              <a:t>C.</a:t>
            </a:r>
            <a:r>
              <a:rPr sz="2400" b="1">
                <a:solidFill>
                  <a:srgbClr val="474748"/>
                </a:solidFill>
                <a:latin typeface="微软雅黑" panose="020b0503020204020204" charset="-122"/>
                <a:cs typeface="微软雅黑" panose="020b0503020204020204" charset="-122"/>
              </a:rPr>
              <a:t>从李揆的典故推断，如果苏辙承认自己的家世第一，很有可能被契丹君主扣留。</a:t>
            </a:r>
            <a:endParaRPr sz="2400">
              <a:latin typeface="微软雅黑" panose="020b0503020204020204" charset="-122"/>
              <a:cs typeface="微软雅黑" panose="020b0503020204020204" charset="-122"/>
            </a:endParaRPr>
          </a:p>
          <a:p>
            <a:pPr marL="12700" marR="5080">
              <a:lnSpc>
                <a:spcPct val="120000"/>
              </a:lnSpc>
            </a:pPr>
            <a:r>
              <a:rPr sz="2400" b="1">
                <a:solidFill>
                  <a:srgbClr val="474748"/>
                </a:solidFill>
                <a:latin typeface="微软雅黑" panose="020b0503020204020204" charset="-122"/>
                <a:cs typeface="微软雅黑" panose="020b0503020204020204" charset="-122"/>
              </a:rPr>
              <a:t>D</a:t>
            </a:r>
            <a:r>
              <a:rPr sz="2400" b="1" spc="-5">
                <a:solidFill>
                  <a:srgbClr val="474748"/>
                </a:solidFill>
                <a:latin typeface="微软雅黑" panose="020b0503020204020204" charset="-122"/>
                <a:cs typeface="微软雅黑" panose="020b0503020204020204" charset="-122"/>
              </a:rPr>
              <a:t>.</a:t>
            </a:r>
            <a:r>
              <a:rPr sz="2400" b="1">
                <a:solidFill>
                  <a:srgbClr val="474748"/>
                </a:solidFill>
                <a:latin typeface="微软雅黑" panose="020b0503020204020204" charset="-122"/>
                <a:cs typeface="微软雅黑" panose="020b0503020204020204" charset="-122"/>
              </a:rPr>
              <a:t>苏轼告诉苏辙，作为大国使臣，切莫以家世傲人，而要展示出谦恭的君子风度。  </a:t>
            </a:r>
            <a:r>
              <a:rPr sz="2400" b="1" spc="-5">
                <a:solidFill>
                  <a:srgbClr val="474748"/>
                </a:solidFill>
                <a:latin typeface="微软雅黑" panose="020b0503020204020204" charset="-122"/>
                <a:cs typeface="微软雅黑" panose="020b0503020204020204" charset="-122"/>
              </a:rPr>
              <a:t>E.</a:t>
            </a:r>
            <a:r>
              <a:rPr sz="2400" b="1">
                <a:solidFill>
                  <a:srgbClr val="474748"/>
                </a:solidFill>
                <a:latin typeface="微软雅黑" panose="020b0503020204020204" charset="-122"/>
                <a:cs typeface="微软雅黑" panose="020b0503020204020204" charset="-122"/>
              </a:rPr>
              <a:t>苏轼与苏辙兄弟情深，此时更为远行的弟弟担心，希望他小心谨慎，平安归来。</a:t>
            </a:r>
            <a:endParaRPr sz="2400">
              <a:latin typeface="微软雅黑" panose="020b0503020204020204" charset="-122"/>
              <a:cs typeface="微软雅黑" panose="020b0503020204020204" charset="-122"/>
            </a:endParaRPr>
          </a:p>
        </p:txBody>
      </p:sp>
      <p:sp>
        <p:nvSpPr>
          <p:cNvPr id="7" name="object 7"/>
          <p:cNvSpPr txBox="1"/>
          <p:nvPr/>
        </p:nvSpPr>
        <p:spPr>
          <a:xfrm>
            <a:off x="3238500" y="441325"/>
            <a:ext cx="5714365" cy="2922905"/>
          </a:xfrm>
          <a:prstGeom prst="rect">
            <a:avLst/>
          </a:prstGeom>
        </p:spPr>
        <p:txBody>
          <a:bodyPr vert="horz" wrap="square" lIns="0" tIns="12700" rIns="0" bIns="0" rtlCol="0">
            <a:spAutoFit/>
          </a:bodyPr>
          <a:lstStyle/>
          <a:p>
            <a:pPr marL="325120">
              <a:lnSpc>
                <a:spcPct val="100000"/>
              </a:lnSpc>
              <a:spcBef>
                <a:spcPts val="100"/>
              </a:spcBef>
            </a:pPr>
            <a:r>
              <a:rPr sz="3600" b="1">
                <a:solidFill>
                  <a:srgbClr val="02058E"/>
                </a:solidFill>
                <a:latin typeface="微软雅黑" panose="020b0503020204020204" charset="-122"/>
                <a:cs typeface="微软雅黑" panose="020b0503020204020204" charset="-122"/>
              </a:rPr>
              <a:t>判断典故使用正误</a:t>
            </a:r>
            <a:endParaRPr sz="3600">
              <a:latin typeface="微软雅黑" panose="020b0503020204020204" charset="-122"/>
              <a:cs typeface="微软雅黑" panose="020b0503020204020204" charset="-122"/>
            </a:endParaRPr>
          </a:p>
          <a:p>
            <a:pPr marL="1435100">
              <a:lnSpc>
                <a:spcPct val="100000"/>
              </a:lnSpc>
              <a:spcBef>
                <a:spcPts val="3045"/>
              </a:spcBef>
            </a:pPr>
            <a:r>
              <a:rPr sz="2800" b="1" spc="-5">
                <a:solidFill>
                  <a:srgbClr val="474748"/>
                </a:solidFill>
                <a:latin typeface="微软雅黑" panose="020b0503020204020204" charset="-122"/>
                <a:cs typeface="微软雅黑" panose="020b0503020204020204" charset="-122"/>
              </a:rPr>
              <a:t>《送子由使契丹》</a:t>
            </a:r>
            <a:endParaRPr sz="2800">
              <a:latin typeface="微软雅黑" panose="020b0503020204020204" charset="-122"/>
              <a:cs typeface="微软雅黑" panose="020b0503020204020204" charset="-122"/>
            </a:endParaRPr>
          </a:p>
          <a:p>
            <a:pPr marL="12700" marR="5080" algn="just">
              <a:lnSpc>
                <a:spcPct val="120000"/>
              </a:lnSpc>
            </a:pPr>
            <a:r>
              <a:rPr sz="2800" b="1">
                <a:solidFill>
                  <a:srgbClr val="474748"/>
                </a:solidFill>
                <a:latin typeface="微软雅黑" panose="020b0503020204020204" charset="-122"/>
                <a:cs typeface="微软雅黑" panose="020b0503020204020204" charset="-122"/>
              </a:rPr>
              <a:t>云海相望寄此身，那因远适更</a:t>
            </a:r>
            <a:r>
              <a:rPr sz="2800" b="1">
                <a:solidFill>
                  <a:srgbClr val="FF0000"/>
                </a:solidFill>
                <a:latin typeface="微软雅黑" panose="020b0503020204020204" charset="-122"/>
                <a:cs typeface="微软雅黑" panose="020b0503020204020204" charset="-122"/>
              </a:rPr>
              <a:t>沾巾</a:t>
            </a:r>
            <a:r>
              <a:rPr sz="2800" b="1" spc="-5">
                <a:solidFill>
                  <a:srgbClr val="474748"/>
                </a:solidFill>
                <a:latin typeface="微软雅黑" panose="020b0503020204020204" charset="-122"/>
                <a:cs typeface="微软雅黑" panose="020b0503020204020204" charset="-122"/>
              </a:rPr>
              <a:t>。 </a:t>
            </a:r>
            <a:r>
              <a:rPr sz="2800" b="1">
                <a:solidFill>
                  <a:srgbClr val="474748"/>
                </a:solidFill>
                <a:latin typeface="微软雅黑" panose="020b0503020204020204" charset="-122"/>
                <a:cs typeface="微软雅黑" panose="020b0503020204020204" charset="-122"/>
              </a:rPr>
              <a:t>不辞驿骑凌风雪，要使天骄识凤麟</a:t>
            </a:r>
            <a:r>
              <a:rPr sz="2800" b="1" spc="-5">
                <a:solidFill>
                  <a:srgbClr val="474748"/>
                </a:solidFill>
                <a:latin typeface="微软雅黑" panose="020b0503020204020204" charset="-122"/>
                <a:cs typeface="微软雅黑" panose="020b0503020204020204" charset="-122"/>
              </a:rPr>
              <a:t>。 </a:t>
            </a:r>
            <a:r>
              <a:rPr sz="2800" b="1">
                <a:solidFill>
                  <a:srgbClr val="474748"/>
                </a:solidFill>
                <a:latin typeface="微软雅黑" panose="020b0503020204020204" charset="-122"/>
                <a:cs typeface="微软雅黑" panose="020b0503020204020204" charset="-122"/>
              </a:rPr>
              <a:t>沙漠回看清禁月，湖山应梦武林春</a:t>
            </a:r>
            <a:r>
              <a:rPr sz="2800" b="1" spc="-5">
                <a:solidFill>
                  <a:srgbClr val="474748"/>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linds(horizontal)">
                                      <p:cBhvr>
                                        <p:cTn id="1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p:nvPr/>
        </p:nvSpPr>
        <p:spPr>
          <a:xfrm>
            <a:off x="290945" y="1764664"/>
            <a:ext cx="2962275" cy="514350"/>
          </a:xfrm>
          <a:prstGeom prst="rect">
            <a:avLst/>
          </a:prstGeom>
        </p:spPr>
        <p:txBody>
          <a:bodyPr vert="horz" wrap="square" lIns="0" tIns="13335" rIns="0" bIns="0" rtlCol="0">
            <a:spAutoFit/>
          </a:bodyPr>
          <a:lstStyle/>
          <a:p>
            <a:pPr marL="12700">
              <a:lnSpc>
                <a:spcPct val="100000"/>
              </a:lnSpc>
              <a:spcBef>
                <a:spcPts val="105"/>
              </a:spcBef>
            </a:pPr>
            <a:r>
              <a:rPr sz="3200" b="1" spc="-5">
                <a:solidFill>
                  <a:srgbClr val="02058E"/>
                </a:solidFill>
                <a:latin typeface="Arial"/>
                <a:cs typeface="Arial"/>
              </a:rPr>
              <a:t>2016</a:t>
            </a:r>
            <a:r>
              <a:rPr sz="3200" b="1">
                <a:solidFill>
                  <a:srgbClr val="02058E"/>
                </a:solidFill>
                <a:latin typeface="微软雅黑" panose="020b0503020204020204" charset="-122"/>
                <a:cs typeface="微软雅黑" panose="020b0503020204020204" charset="-122"/>
              </a:rPr>
              <a:t>年全国卷</a:t>
            </a:r>
            <a:r>
              <a:rPr sz="3200" b="1" spc="-10">
                <a:solidFill>
                  <a:srgbClr val="02058E"/>
                </a:solidFill>
                <a:latin typeface="宋体" panose="02010600030101010101" pitchFamily="2" charset="-122"/>
                <a:cs typeface="宋体" panose="02010600030101010101" pitchFamily="2" charset="-122"/>
              </a:rPr>
              <a:t>Ⅰ</a:t>
            </a:r>
            <a:endParaRPr sz="3200">
              <a:latin typeface="宋体" panose="02010600030101010101" pitchFamily="2" charset="-122"/>
              <a:cs typeface="宋体" panose="02010600030101010101" pitchFamily="2" charset="-122"/>
            </a:endParaRPr>
          </a:p>
        </p:txBody>
      </p:sp>
      <p:sp>
        <p:nvSpPr>
          <p:cNvPr id="5" name="object 5"/>
          <p:cNvSpPr txBox="1"/>
          <p:nvPr/>
        </p:nvSpPr>
        <p:spPr>
          <a:xfrm>
            <a:off x="4836795" y="1117600"/>
            <a:ext cx="2120900" cy="451484"/>
          </a:xfrm>
          <a:prstGeom prst="rect">
            <a:avLst/>
          </a:prstGeom>
        </p:spPr>
        <p:txBody>
          <a:bodyPr vert="horz" wrap="square" lIns="0" tIns="12065" rIns="0" bIns="0" rtlCol="0">
            <a:spAutoFit/>
          </a:bodyPr>
          <a:lstStyle/>
          <a:p>
            <a:pPr marL="12700">
              <a:lnSpc>
                <a:spcPct val="100000"/>
              </a:lnSpc>
              <a:spcBef>
                <a:spcPts val="95"/>
              </a:spcBef>
              <a:tabLst>
                <a:tab pos="1397000"/>
              </a:tabLst>
            </a:pPr>
            <a:r>
              <a:rPr sz="2800" b="1">
                <a:solidFill>
                  <a:srgbClr val="474748"/>
                </a:solidFill>
                <a:latin typeface="微软雅黑" panose="020b0503020204020204" charset="-122"/>
                <a:cs typeface="微软雅黑" panose="020b0503020204020204" charset="-122"/>
              </a:rPr>
              <a:t>望汉</a:t>
            </a:r>
            <a:r>
              <a:rPr sz="2800" b="1" spc="-5">
                <a:solidFill>
                  <a:srgbClr val="474748"/>
                </a:solidFill>
                <a:latin typeface="微软雅黑" panose="020b0503020204020204" charset="-122"/>
                <a:cs typeface="微软雅黑" panose="020b0503020204020204" charset="-122"/>
              </a:rPr>
              <a:t>江</a:t>
            </a:r>
            <a:r>
              <a:rPr sz="2800" b="1">
                <a:solidFill>
                  <a:srgbClr val="474748"/>
                </a:solidFill>
                <a:latin typeface="微软雅黑" panose="020b0503020204020204" charset="-122"/>
                <a:cs typeface="微软雅黑" panose="020b0503020204020204" charset="-122"/>
              </a:rPr>
              <a:t>	李</a:t>
            </a:r>
            <a:r>
              <a:rPr sz="2800" b="1" spc="-5">
                <a:solidFill>
                  <a:srgbClr val="474748"/>
                </a:solidFill>
                <a:latin typeface="微软雅黑" panose="020b0503020204020204" charset="-122"/>
                <a:cs typeface="微软雅黑" panose="020b0503020204020204" charset="-122"/>
              </a:rPr>
              <a:t>白</a:t>
            </a:r>
            <a:endParaRPr sz="2800">
              <a:latin typeface="微软雅黑" panose="020b0503020204020204" charset="-122"/>
              <a:cs typeface="微软雅黑" panose="020b0503020204020204" charset="-122"/>
            </a:endParaRPr>
          </a:p>
        </p:txBody>
      </p:sp>
      <p:sp>
        <p:nvSpPr>
          <p:cNvPr id="6" name="object 6"/>
          <p:cNvSpPr txBox="1"/>
          <p:nvPr/>
        </p:nvSpPr>
        <p:spPr>
          <a:xfrm>
            <a:off x="604519" y="1543558"/>
            <a:ext cx="11048365" cy="5146675"/>
          </a:xfrm>
          <a:prstGeom prst="rect">
            <a:avLst/>
          </a:prstGeom>
        </p:spPr>
        <p:txBody>
          <a:bodyPr vert="horz" wrap="square" lIns="0" tIns="12700" rIns="0" bIns="0" rtlCol="0">
            <a:spAutoFit/>
          </a:bodyPr>
          <a:lstStyle/>
          <a:p>
            <a:pPr marL="3159125" marR="3615055" algn="just">
              <a:lnSpc>
                <a:spcPct val="120000"/>
              </a:lnSpc>
              <a:spcBef>
                <a:spcPts val="100"/>
              </a:spcBef>
            </a:pPr>
            <a:r>
              <a:rPr sz="2800" b="1">
                <a:solidFill>
                  <a:srgbClr val="474748"/>
                </a:solidFill>
                <a:latin typeface="微软雅黑" panose="020b0503020204020204" charset="-122"/>
                <a:cs typeface="微软雅黑" panose="020b0503020204020204" charset="-122"/>
              </a:rPr>
              <a:t>汉江回万里，派作九龙盘</a:t>
            </a:r>
            <a:r>
              <a:rPr sz="2800" b="1" spc="-5">
                <a:solidFill>
                  <a:srgbClr val="474748"/>
                </a:solidFill>
                <a:latin typeface="微软雅黑" panose="020b0503020204020204" charset="-122"/>
                <a:cs typeface="微软雅黑" panose="020b0503020204020204" charset="-122"/>
              </a:rPr>
              <a:t>。 </a:t>
            </a:r>
            <a:endParaRPr sz="2800" b="1" spc="-5">
              <a:solidFill>
                <a:srgbClr val="474748"/>
              </a:solidFill>
              <a:latin typeface="微软雅黑" panose="020b0503020204020204" charset="-122"/>
              <a:cs typeface="微软雅黑" panose="020b0503020204020204" charset="-122"/>
            </a:endParaRPr>
          </a:p>
          <a:p>
            <a:pPr marL="3159125" marR="3615055" algn="just">
              <a:lnSpc>
                <a:spcPct val="120000"/>
              </a:lnSpc>
              <a:spcBef>
                <a:spcPts val="100"/>
              </a:spcBef>
            </a:pPr>
            <a:r>
              <a:rPr sz="2800" b="1">
                <a:solidFill>
                  <a:srgbClr val="474748"/>
                </a:solidFill>
                <a:latin typeface="微软雅黑" panose="020b0503020204020204" charset="-122"/>
                <a:cs typeface="微软雅黑" panose="020b0503020204020204" charset="-122"/>
              </a:rPr>
              <a:t>横溃豁中国，崔嵬飞迅湍</a:t>
            </a:r>
            <a:r>
              <a:rPr sz="2800" b="1" spc="-5">
                <a:solidFill>
                  <a:srgbClr val="474748"/>
                </a:solidFill>
                <a:latin typeface="微软雅黑" panose="020b0503020204020204" charset="-122"/>
                <a:cs typeface="微软雅黑" panose="020b0503020204020204" charset="-122"/>
              </a:rPr>
              <a:t>。 </a:t>
            </a:r>
            <a:endParaRPr sz="2800" b="1" spc="-5">
              <a:solidFill>
                <a:srgbClr val="474748"/>
              </a:solidFill>
              <a:latin typeface="微软雅黑" panose="020b0503020204020204" charset="-122"/>
              <a:cs typeface="微软雅黑" panose="020b0503020204020204" charset="-122"/>
            </a:endParaRPr>
          </a:p>
          <a:p>
            <a:pPr marL="3159125" marR="3615055" algn="just">
              <a:lnSpc>
                <a:spcPct val="120000"/>
              </a:lnSpc>
              <a:spcBef>
                <a:spcPts val="100"/>
              </a:spcBef>
            </a:pPr>
            <a:r>
              <a:rPr sz="2800" b="1">
                <a:solidFill>
                  <a:srgbClr val="474748"/>
                </a:solidFill>
                <a:latin typeface="微软雅黑" panose="020b0503020204020204" charset="-122"/>
                <a:cs typeface="微软雅黑" panose="020b0503020204020204" charset="-122"/>
              </a:rPr>
              <a:t>六帝沦亡后，三吴不足观</a:t>
            </a:r>
            <a:r>
              <a:rPr sz="2800" b="1" spc="-5">
                <a:solidFill>
                  <a:srgbClr val="474748"/>
                </a:solidFill>
                <a:latin typeface="微软雅黑" panose="020b0503020204020204" charset="-122"/>
                <a:cs typeface="微软雅黑" panose="020b0503020204020204" charset="-122"/>
              </a:rPr>
              <a:t>。 </a:t>
            </a:r>
            <a:endParaRPr sz="2800" b="1" spc="-5">
              <a:solidFill>
                <a:srgbClr val="474748"/>
              </a:solidFill>
              <a:latin typeface="微软雅黑" panose="020b0503020204020204" charset="-122"/>
              <a:cs typeface="微软雅黑" panose="020b0503020204020204" charset="-122"/>
            </a:endParaRPr>
          </a:p>
          <a:p>
            <a:pPr marL="3159125" marR="3615055" algn="just">
              <a:lnSpc>
                <a:spcPct val="120000"/>
              </a:lnSpc>
              <a:spcBef>
                <a:spcPts val="100"/>
              </a:spcBef>
            </a:pPr>
            <a:r>
              <a:rPr sz="2800" b="1">
                <a:solidFill>
                  <a:srgbClr val="474748"/>
                </a:solidFill>
                <a:latin typeface="微软雅黑" panose="020b0503020204020204" charset="-122"/>
                <a:cs typeface="微软雅黑" panose="020b0503020204020204" charset="-122"/>
              </a:rPr>
              <a:t>我君混区宇，垂拱众流安</a:t>
            </a:r>
            <a:r>
              <a:rPr sz="2800" b="1" spc="-5">
                <a:solidFill>
                  <a:srgbClr val="474748"/>
                </a:solidFill>
                <a:latin typeface="微软雅黑" panose="020b0503020204020204" charset="-122"/>
                <a:cs typeface="微软雅黑" panose="020b0503020204020204" charset="-122"/>
              </a:rPr>
              <a:t>。 </a:t>
            </a:r>
            <a:endParaRPr sz="2800" b="1" spc="-5">
              <a:solidFill>
                <a:srgbClr val="474748"/>
              </a:solidFill>
              <a:latin typeface="微软雅黑" panose="020b0503020204020204" charset="-122"/>
              <a:cs typeface="微软雅黑" panose="020b0503020204020204" charset="-122"/>
            </a:endParaRPr>
          </a:p>
          <a:p>
            <a:pPr marL="3159125" marR="3615055" algn="just">
              <a:lnSpc>
                <a:spcPct val="120000"/>
              </a:lnSpc>
              <a:spcBef>
                <a:spcPts val="100"/>
              </a:spcBef>
            </a:pPr>
            <a:r>
              <a:rPr sz="2800" b="1">
                <a:solidFill>
                  <a:srgbClr val="FF0000"/>
                </a:solidFill>
                <a:latin typeface="微软雅黑" panose="020b0503020204020204" charset="-122"/>
                <a:cs typeface="微软雅黑" panose="020b0503020204020204" charset="-122"/>
              </a:rPr>
              <a:t>今日任公子，沧浪罢钓竿</a:t>
            </a:r>
            <a:r>
              <a:rPr sz="2800" b="1" spc="-5">
                <a:solidFill>
                  <a:srgbClr val="FF0000"/>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85725">
              <a:lnSpc>
                <a:spcPct val="100000"/>
              </a:lnSpc>
              <a:spcBef>
                <a:spcPts val="670"/>
              </a:spcBef>
            </a:pPr>
            <a:r>
              <a:rPr sz="2800" b="1" spc="-5">
                <a:solidFill>
                  <a:srgbClr val="474748"/>
                </a:solidFill>
                <a:latin typeface="微软雅黑" panose="020b0503020204020204" charset="-122"/>
                <a:cs typeface="微软雅黑" panose="020b0503020204020204" charset="-122"/>
              </a:rPr>
              <a:t>9.诗中</a:t>
            </a:r>
            <a:r>
              <a:rPr sz="2800" b="1" spc="-5">
                <a:solidFill>
                  <a:srgbClr val="FF0000"/>
                </a:solidFill>
                <a:latin typeface="微软雅黑" panose="020b0503020204020204" charset="-122"/>
                <a:cs typeface="微软雅黑" panose="020b0503020204020204" charset="-122"/>
              </a:rPr>
              <a:t>运用任公子的典故</a:t>
            </a:r>
            <a:r>
              <a:rPr sz="2800" b="1" spc="-5">
                <a:solidFill>
                  <a:srgbClr val="474748"/>
                </a:solidFill>
                <a:latin typeface="微软雅黑" panose="020b0503020204020204" charset="-122"/>
                <a:cs typeface="微软雅黑" panose="020b0503020204020204" charset="-122"/>
              </a:rPr>
              <a:t>，表达了什么样的思想感情？（5分）</a:t>
            </a:r>
            <a:endParaRPr sz="2800">
              <a:latin typeface="微软雅黑" panose="020b0503020204020204" charset="-122"/>
              <a:cs typeface="微软雅黑" panose="020b0503020204020204" charset="-122"/>
            </a:endParaRPr>
          </a:p>
          <a:p>
            <a:pPr marL="12700" marR="5080">
              <a:lnSpc>
                <a:spcPct val="100000"/>
              </a:lnSpc>
              <a:spcBef>
                <a:spcPts val="2015"/>
              </a:spcBef>
            </a:pPr>
            <a:r>
              <a:rPr sz="2800" b="1" spc="-5">
                <a:solidFill>
                  <a:srgbClr val="474748"/>
                </a:solidFill>
                <a:latin typeface="微软雅黑" panose="020b0503020204020204" charset="-122"/>
                <a:cs typeface="微软雅黑" panose="020b0503020204020204" charset="-122"/>
              </a:rPr>
              <a:t>①作者以水无巨鱼代指世无巨寇，表达了对大唐一统天下，开创盛世伟 绩的歌颂；</a:t>
            </a:r>
            <a:endParaRPr sz="2800">
              <a:latin typeface="微软雅黑" panose="020b0503020204020204" charset="-122"/>
              <a:cs typeface="微软雅黑" panose="020b0503020204020204" charset="-122"/>
            </a:endParaRPr>
          </a:p>
          <a:p>
            <a:pPr marL="12700" marR="5080">
              <a:lnSpc>
                <a:spcPct val="100000"/>
              </a:lnSpc>
            </a:pPr>
            <a:r>
              <a:rPr sz="2800" b="1" spc="-5">
                <a:solidFill>
                  <a:srgbClr val="474748"/>
                </a:solidFill>
                <a:latin typeface="微软雅黑" panose="020b0503020204020204" charset="-122"/>
                <a:cs typeface="微软雅黑" panose="020b0503020204020204" charset="-122"/>
              </a:rPr>
              <a:t>②</a:t>
            </a:r>
            <a:r>
              <a:rPr sz="2800" b="1" spc="-5">
                <a:solidFill>
                  <a:srgbClr val="FF0000"/>
                </a:solidFill>
                <a:latin typeface="微软雅黑" panose="020b0503020204020204" charset="-122"/>
                <a:cs typeface="微软雅黑" panose="020b0503020204020204" charset="-122"/>
              </a:rPr>
              <a:t>作者自比任公子</a:t>
            </a:r>
            <a:r>
              <a:rPr sz="2800" b="1" spc="-5">
                <a:solidFill>
                  <a:srgbClr val="474748"/>
                </a:solidFill>
                <a:latin typeface="微软雅黑" panose="020b0503020204020204" charset="-122"/>
                <a:cs typeface="微软雅黑" panose="020b0503020204020204" charset="-122"/>
              </a:rPr>
              <a:t>，觉得在太平盛世没有机会施展才干，不免流露出一 丝</a:t>
            </a:r>
            <a:r>
              <a:rPr sz="2800" b="1" spc="-5">
                <a:solidFill>
                  <a:srgbClr val="02058E"/>
                </a:solidFill>
                <a:latin typeface="微软雅黑" panose="020b0503020204020204" charset="-122"/>
                <a:cs typeface="微软雅黑" panose="020b0503020204020204" charset="-122"/>
              </a:rPr>
              <a:t>英雄无用武之地的失落</a:t>
            </a:r>
            <a:r>
              <a:rPr sz="2800" b="1" spc="-5">
                <a:solidFill>
                  <a:srgbClr val="474748"/>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p:txBody>
      </p:sp>
      <p:sp>
        <p:nvSpPr>
          <p:cNvPr id="7" name="object 7"/>
          <p:cNvSpPr txBox="1">
            <a:spLocks noGrp="1"/>
          </p:cNvSpPr>
          <p:nvPr>
            <p:ph type="title" idx="4294967295"/>
          </p:nvPr>
        </p:nvSpPr>
        <p:spPr>
          <a:xfrm>
            <a:off x="290945" y="24107"/>
            <a:ext cx="9715385" cy="1120820"/>
          </a:xfrm>
          <a:prstGeom prst="rect">
            <a:avLst/>
          </a:prstGeom>
        </p:spPr>
        <p:txBody>
          <a:bodyPr vert="horz" wrap="square" lIns="0" tIns="12700" rIns="0" bIns="0" rtlCol="0">
            <a:spAutoFit/>
          </a:bodyPr>
          <a:lstStyle/>
          <a:p>
            <a:pPr marL="12700">
              <a:lnSpc>
                <a:spcPct val="100000"/>
              </a:lnSpc>
              <a:spcBef>
                <a:spcPts val="100"/>
              </a:spcBef>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高考对接                                                                                                   </a:t>
            </a:r>
            <a:r>
              <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 </a:t>
            </a:r>
            <a:r>
              <a:rPr sz="3200">
                <a:solidFill>
                  <a:srgbClr val="02058E"/>
                </a:solidFill>
              </a:rPr>
              <a:t>解释诗歌中的典故有什么含义和情</a:t>
            </a:r>
            <a:r>
              <a:rPr sz="3200" spc="0">
                <a:solidFill>
                  <a:srgbClr val="02058E"/>
                </a:solidFill>
              </a:rPr>
              <a:t>感</a:t>
            </a:r>
            <a:endParaRPr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 calcmode="lin" valueType="num">
                                      <p:cBhvr additive="base">
                                        <p:cTn id="7"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7" end="7"/>
                                            </p:txEl>
                                          </p:spTgt>
                                        </p:tgtEl>
                                        <p:attrNameLst>
                                          <p:attrName>style.visibility</p:attrName>
                                        </p:attrNameLst>
                                      </p:cBhvr>
                                      <p:to>
                                        <p:strVal val="visible"/>
                                      </p:to>
                                    </p:set>
                                    <p:anim calcmode="lin" valueType="num">
                                      <p:cBhvr additive="base">
                                        <p:cTn id="13"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96982" y="707886"/>
            <a:ext cx="11353800" cy="5664345"/>
          </a:xfrm>
        </p:spPr>
        <p:txBody>
          <a:bodyPr>
            <a:normAutofit/>
          </a:bodyPr>
          <a:lstStyle/>
          <a:p>
            <a:pPr marL="0" indent="0">
              <a:lnSpc>
                <a:spcPct val="150000"/>
              </a:lnSpc>
              <a:buNone/>
            </a:pPr>
            <a:r>
              <a:rPr lang="zh-CN" altLang="zh-CN" b="1" smtClean="0"/>
              <a:t>标题</a:t>
            </a:r>
            <a:r>
              <a:rPr lang="zh-CN" altLang="en-US" b="1" smtClean="0"/>
              <a:t>可能</a:t>
            </a:r>
            <a:r>
              <a:rPr lang="zh-CN" altLang="zh-CN" b="1" smtClean="0"/>
              <a:t>蕴</a:t>
            </a:r>
            <a:r>
              <a:rPr lang="zh-CN" altLang="zh-CN" b="1"/>
              <a:t>含的信</a:t>
            </a:r>
            <a:r>
              <a:rPr lang="zh-CN" altLang="zh-CN" b="1" smtClean="0"/>
              <a:t>息</a:t>
            </a:r>
            <a:r>
              <a:rPr lang="zh-CN" altLang="en-US" b="1" smtClean="0"/>
              <a:t>：</a:t>
            </a:r>
            <a:endParaRPr lang="zh-CN" altLang="zh-CN"/>
          </a:p>
          <a:p>
            <a:pPr marL="0" indent="0">
              <a:lnSpc>
                <a:spcPct val="150000"/>
              </a:lnSpc>
              <a:buNone/>
            </a:pPr>
            <a:r>
              <a:rPr lang="en-US" altLang="zh-CN" b="1" smtClean="0"/>
              <a:t>①</a:t>
            </a:r>
            <a:r>
              <a:rPr lang="en-US" altLang="zh-CN" b="1"/>
              <a:t>“</a:t>
            </a:r>
            <a:r>
              <a:rPr lang="zh-CN" altLang="zh-CN" b="1"/>
              <a:t>读</a:t>
            </a:r>
            <a:r>
              <a:rPr lang="en-US" altLang="zh-CN" b="1"/>
              <a:t>”</a:t>
            </a:r>
            <a:r>
              <a:rPr lang="zh-CN" altLang="zh-CN" b="1"/>
              <a:t>标题揭示的写作时间、地点、对象、事件、主旨；</a:t>
            </a:r>
            <a:endParaRPr lang="zh-CN" altLang="zh-CN"/>
          </a:p>
          <a:p>
            <a:pPr marL="0" indent="0">
              <a:lnSpc>
                <a:spcPct val="150000"/>
              </a:lnSpc>
              <a:buNone/>
            </a:pPr>
            <a:r>
              <a:rPr lang="en-US" altLang="zh-CN" b="1"/>
              <a:t>②“</a:t>
            </a:r>
            <a:r>
              <a:rPr lang="zh-CN" altLang="zh-CN" b="1"/>
              <a:t>读</a:t>
            </a:r>
            <a:r>
              <a:rPr lang="en-US" altLang="zh-CN" b="1"/>
              <a:t>”</a:t>
            </a:r>
            <a:r>
              <a:rPr lang="zh-CN" altLang="zh-CN" b="1"/>
              <a:t>标题交代的写作缘由或目的；</a:t>
            </a:r>
            <a:endParaRPr lang="zh-CN" altLang="zh-CN"/>
          </a:p>
          <a:p>
            <a:pPr marL="0" indent="0">
              <a:lnSpc>
                <a:spcPct val="150000"/>
              </a:lnSpc>
              <a:buNone/>
            </a:pPr>
            <a:r>
              <a:rPr lang="en-US" altLang="zh-CN" b="1"/>
              <a:t>③“</a:t>
            </a:r>
            <a:r>
              <a:rPr lang="zh-CN" altLang="zh-CN" b="1"/>
              <a:t>读</a:t>
            </a:r>
            <a:r>
              <a:rPr lang="en-US" altLang="zh-CN" b="1"/>
              <a:t>”</a:t>
            </a:r>
            <a:r>
              <a:rPr lang="zh-CN" altLang="zh-CN" b="1"/>
              <a:t>标题暗含的情感或奠定的作品感情基调；</a:t>
            </a:r>
            <a:endParaRPr lang="zh-CN" altLang="zh-CN"/>
          </a:p>
          <a:p>
            <a:pPr marL="0" indent="0">
              <a:lnSpc>
                <a:spcPct val="150000"/>
              </a:lnSpc>
              <a:buNone/>
            </a:pPr>
            <a:r>
              <a:rPr lang="en-US" altLang="zh-CN" b="1"/>
              <a:t>④“</a:t>
            </a:r>
            <a:r>
              <a:rPr lang="zh-CN" altLang="zh-CN" b="1"/>
              <a:t>读</a:t>
            </a:r>
            <a:r>
              <a:rPr lang="en-US" altLang="zh-CN" b="1"/>
              <a:t>”</a:t>
            </a:r>
            <a:r>
              <a:rPr lang="zh-CN" altLang="zh-CN" b="1"/>
              <a:t>标题揭示的作品线索；</a:t>
            </a:r>
            <a:endParaRPr lang="zh-CN" altLang="zh-CN"/>
          </a:p>
          <a:p>
            <a:pPr marL="0" indent="0">
              <a:lnSpc>
                <a:spcPct val="150000"/>
              </a:lnSpc>
              <a:buNone/>
            </a:pPr>
            <a:r>
              <a:rPr lang="en-US" altLang="zh-CN" b="1"/>
              <a:t>⑤“</a:t>
            </a:r>
            <a:r>
              <a:rPr lang="zh-CN" altLang="zh-CN" b="1"/>
              <a:t>读</a:t>
            </a:r>
            <a:r>
              <a:rPr lang="en-US" altLang="zh-CN" b="1"/>
              <a:t>”</a:t>
            </a:r>
            <a:r>
              <a:rPr lang="zh-CN" altLang="zh-CN" b="1"/>
              <a:t>标题表明的诗歌题材；</a:t>
            </a:r>
            <a:endParaRPr lang="zh-CN" altLang="zh-CN"/>
          </a:p>
          <a:p>
            <a:pPr marL="0" indent="0">
              <a:lnSpc>
                <a:spcPct val="150000"/>
              </a:lnSpc>
              <a:buNone/>
            </a:pPr>
            <a:r>
              <a:rPr lang="en-US" altLang="zh-CN" b="1"/>
              <a:t>⑥“</a:t>
            </a:r>
            <a:r>
              <a:rPr lang="zh-CN" altLang="zh-CN" b="1"/>
              <a:t>读</a:t>
            </a:r>
            <a:r>
              <a:rPr lang="en-US" altLang="zh-CN" b="1"/>
              <a:t>”</a:t>
            </a:r>
            <a:r>
              <a:rPr lang="zh-CN" altLang="zh-CN" b="1"/>
              <a:t>标题暗示的诗歌表达技巧</a:t>
            </a:r>
            <a:r>
              <a:rPr lang="zh-CN" altLang="zh-CN" b="1" smtClean="0"/>
              <a:t>。</a:t>
            </a:r>
            <a:endParaRPr lang="zh-CN" altLang="zh-CN"/>
          </a:p>
          <a:p>
            <a:pPr marL="0" indent="0">
              <a:lnSpc>
                <a:spcPct val="150000"/>
              </a:lnSpc>
              <a:buNone/>
            </a:pPr>
            <a:endParaRPr lang="zh-CN" altLang="en-US"/>
          </a:p>
        </p:txBody>
      </p:sp>
      <p:sp>
        <p:nvSpPr>
          <p:cNvPr id="4" name="矩形 3"/>
          <p:cNvSpPr/>
          <p:nvPr/>
        </p:nvSpPr>
        <p:spPr>
          <a:xfrm>
            <a:off x="2667000" y="0"/>
            <a:ext cx="2305050" cy="706755"/>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借助标题</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9" name="Rectangle 3"/>
          <p:cNvSpPr>
            <a:spLocks noChangeArrowheads="1"/>
          </p:cNvSpPr>
          <p:nvPr/>
        </p:nvSpPr>
        <p:spPr bwMode="auto">
          <a:xfrm>
            <a:off x="268165" y="62051"/>
            <a:ext cx="10233148" cy="1938992"/>
          </a:xfrm>
          <a:prstGeom prst="rect">
            <a:avLst/>
          </a:prstGeom>
          <a:solidFill>
            <a:schemeClr val="bg1"/>
          </a:solidFill>
          <a:ln w="38100">
            <a:no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eaLnBrk="1" hangingPunct="1"/>
            <a:r>
              <a:rPr lang="zh-CN" altLang="zh-CN">
                <a:solidFill>
                  <a:srgbClr val="FF3300"/>
                </a:solidFill>
                <a:latin typeface="迷你简启体" panose="03000509000000000000" pitchFamily="65" charset="-122"/>
                <a:ea typeface="迷你简启体" panose="03000509000000000000" pitchFamily="65" charset="-122"/>
              </a:rPr>
              <a:t>         </a:t>
            </a:r>
            <a:r>
              <a:rPr lang="zh-CN" altLang="zh-CN" sz="2000">
                <a:solidFill>
                  <a:srgbClr val="FF3300"/>
                </a:solidFill>
                <a:latin typeface="迷你简启体" panose="03000509000000000000" pitchFamily="65" charset="-122"/>
                <a:ea typeface="迷你简启体" panose="03000509000000000000" pitchFamily="65" charset="-122"/>
              </a:rPr>
              <a:t>【步骤一】</a:t>
            </a:r>
            <a:r>
              <a:rPr lang="zh-CN" altLang="zh-CN" sz="2000">
                <a:solidFill>
                  <a:srgbClr val="FF0000"/>
                </a:solidFill>
                <a:latin typeface="迷你简启体" panose="03000509000000000000" pitchFamily="65" charset="-122"/>
                <a:ea typeface="迷你简启体" panose="03000509000000000000" pitchFamily="65" charset="-122"/>
              </a:rPr>
              <a:t>推敲</a:t>
            </a:r>
            <a:r>
              <a:rPr lang="zh-CN" altLang="zh-CN" sz="2000">
                <a:solidFill>
                  <a:srgbClr val="FF0000"/>
                </a:solidFill>
                <a:latin typeface="迷你简启体" panose="03000509000000000000" pitchFamily="65" charset="-122"/>
                <a:ea typeface="迷你简启体" panose="03000509000000000000" pitchFamily="65" charset="-122"/>
                <a:sym typeface="宋体" panose="02010600030101010101" pitchFamily="2" charset="-122"/>
              </a:rPr>
              <a:t>字</a:t>
            </a:r>
            <a:r>
              <a:rPr lang="zh-CN" altLang="zh-CN" sz="2000" smtClean="0">
                <a:solidFill>
                  <a:srgbClr val="FF0000"/>
                </a:solidFill>
                <a:latin typeface="迷你简启体" panose="03000509000000000000" pitchFamily="65" charset="-122"/>
                <a:ea typeface="迷你简启体" panose="03000509000000000000" pitchFamily="65" charset="-122"/>
                <a:sym typeface="宋体" panose="02010600030101010101" pitchFamily="2" charset="-122"/>
              </a:rPr>
              <a:t>词</a:t>
            </a:r>
            <a:r>
              <a:rPr lang="zh-CN" altLang="en-US" sz="2000">
                <a:latin typeface="迷你简启体" panose="03000509000000000000" pitchFamily="65" charset="-122"/>
                <a:ea typeface="迷你简启体" panose="03000509000000000000" pitchFamily="65" charset="-122"/>
                <a:sym typeface="宋体" panose="02010600030101010101" pitchFamily="2" charset="-122"/>
              </a:rPr>
              <a:t>：</a:t>
            </a:r>
            <a:r>
              <a:rPr lang="zh-CN" altLang="zh-CN" sz="2000" smtClean="0">
                <a:latin typeface="迷你简启体" panose="03000509000000000000" pitchFamily="65" charset="-122"/>
                <a:ea typeface="迷你简启体" panose="03000509000000000000" pitchFamily="65" charset="-122"/>
              </a:rPr>
              <a:t>标</a:t>
            </a:r>
            <a:r>
              <a:rPr lang="zh-CN" altLang="zh-CN" sz="2000">
                <a:latin typeface="迷你简启体" panose="03000509000000000000" pitchFamily="65" charset="-122"/>
                <a:ea typeface="迷你简启体" panose="03000509000000000000" pitchFamily="65" charset="-122"/>
              </a:rPr>
              <a:t>注名词（古诗词“意象”），查找动词或形容词；落实文言词类活用，猜想关键词的语境义；把古诗词当成文言文来读。</a:t>
            </a:r>
            <a:endParaRPr lang="zh-CN" altLang="zh-CN" sz="2000">
              <a:latin typeface="迷你简启体" panose="03000509000000000000" pitchFamily="65" charset="-122"/>
              <a:ea typeface="迷你简启体" panose="03000509000000000000" pitchFamily="65" charset="-122"/>
            </a:endParaRPr>
          </a:p>
          <a:p>
            <a:pPr eaLnBrk="1" hangingPunct="1"/>
            <a:r>
              <a:rPr lang="zh-CN" altLang="zh-CN" sz="2000">
                <a:latin typeface="迷你简启体" panose="03000509000000000000" pitchFamily="65" charset="-122"/>
                <a:ea typeface="迷你简启体" panose="03000509000000000000" pitchFamily="65" charset="-122"/>
              </a:rPr>
              <a:t>        </a:t>
            </a:r>
            <a:r>
              <a:rPr lang="zh-CN" altLang="zh-CN" sz="2000">
                <a:solidFill>
                  <a:srgbClr val="FF3300"/>
                </a:solidFill>
                <a:latin typeface="迷你简启体" panose="03000509000000000000" pitchFamily="65" charset="-122"/>
                <a:ea typeface="迷你简启体" panose="03000509000000000000" pitchFamily="65" charset="-122"/>
              </a:rPr>
              <a:t>【步骤二】补充内</a:t>
            </a:r>
            <a:r>
              <a:rPr lang="zh-CN" altLang="zh-CN" sz="2000" smtClean="0">
                <a:solidFill>
                  <a:srgbClr val="FF3300"/>
                </a:solidFill>
                <a:latin typeface="迷你简启体" panose="03000509000000000000" pitchFamily="65" charset="-122"/>
                <a:ea typeface="迷你简启体" panose="03000509000000000000" pitchFamily="65" charset="-122"/>
              </a:rPr>
              <a:t>容</a:t>
            </a:r>
            <a:r>
              <a:rPr lang="zh-CN" altLang="en-US" sz="2000">
                <a:latin typeface="迷你简启体" panose="03000509000000000000" pitchFamily="65" charset="-122"/>
                <a:ea typeface="迷你简启体" panose="03000509000000000000" pitchFamily="65" charset="-122"/>
              </a:rPr>
              <a:t>：</a:t>
            </a:r>
            <a:r>
              <a:rPr lang="zh-CN" altLang="zh-CN" sz="2000" smtClean="0">
                <a:latin typeface="迷你简启体" panose="03000509000000000000" pitchFamily="65" charset="-122"/>
                <a:ea typeface="迷你简启体" panose="03000509000000000000" pitchFamily="65" charset="-122"/>
              </a:rPr>
              <a:t>古</a:t>
            </a:r>
            <a:r>
              <a:rPr lang="zh-CN" altLang="zh-CN" sz="2000">
                <a:latin typeface="迷你简启体" panose="03000509000000000000" pitchFamily="65" charset="-122"/>
                <a:ea typeface="迷你简启体" panose="03000509000000000000" pitchFamily="65" charset="-122"/>
              </a:rPr>
              <a:t>诗词中省略的主语、宾语、状语、过渡语和留白等。</a:t>
            </a:r>
            <a:endParaRPr lang="zh-CN" altLang="zh-CN" sz="2000">
              <a:latin typeface="迷你简启体" panose="03000509000000000000" pitchFamily="65" charset="-122"/>
              <a:ea typeface="迷你简启体" panose="03000509000000000000" pitchFamily="65" charset="-122"/>
            </a:endParaRPr>
          </a:p>
          <a:p>
            <a:pPr eaLnBrk="1" hangingPunct="1"/>
            <a:r>
              <a:rPr lang="zh-CN" altLang="zh-CN" sz="2000">
                <a:latin typeface="迷你简启体" panose="03000509000000000000" pitchFamily="65" charset="-122"/>
                <a:ea typeface="迷你简启体" panose="03000509000000000000" pitchFamily="65" charset="-122"/>
              </a:rPr>
              <a:t>        </a:t>
            </a:r>
            <a:r>
              <a:rPr lang="zh-CN" altLang="zh-CN" sz="2000">
                <a:solidFill>
                  <a:srgbClr val="FF3300"/>
                </a:solidFill>
                <a:latin typeface="迷你简启体" panose="03000509000000000000" pitchFamily="65" charset="-122"/>
                <a:ea typeface="迷你简启体" panose="03000509000000000000" pitchFamily="65" charset="-122"/>
              </a:rPr>
              <a:t>【步骤三】调整语</a:t>
            </a:r>
            <a:r>
              <a:rPr lang="zh-CN" altLang="zh-CN" sz="2000" smtClean="0">
                <a:solidFill>
                  <a:srgbClr val="FF3300"/>
                </a:solidFill>
                <a:latin typeface="迷你简启体" panose="03000509000000000000" pitchFamily="65" charset="-122"/>
                <a:ea typeface="迷你简启体" panose="03000509000000000000" pitchFamily="65" charset="-122"/>
              </a:rPr>
              <a:t>序</a:t>
            </a:r>
            <a:r>
              <a:rPr lang="zh-CN" altLang="en-US" sz="2000">
                <a:latin typeface="迷你简启体" panose="03000509000000000000" pitchFamily="65" charset="-122"/>
                <a:ea typeface="迷你简启体" panose="03000509000000000000" pitchFamily="65" charset="-122"/>
              </a:rPr>
              <a:t>：</a:t>
            </a:r>
            <a:r>
              <a:rPr lang="zh-CN" altLang="zh-CN" sz="2000" smtClean="0">
                <a:latin typeface="迷你简启体" panose="03000509000000000000" pitchFamily="65" charset="-122"/>
                <a:ea typeface="迷你简启体" panose="03000509000000000000" pitchFamily="65" charset="-122"/>
              </a:rPr>
              <a:t>还</a:t>
            </a:r>
            <a:r>
              <a:rPr lang="zh-CN" altLang="zh-CN" sz="2000">
                <a:latin typeface="迷你简启体" panose="03000509000000000000" pitchFamily="65" charset="-122"/>
                <a:ea typeface="迷你简启体" panose="03000509000000000000" pitchFamily="65" charset="-122"/>
              </a:rPr>
              <a:t>原主谓倒装、状语后置、宾语前置、定语移位等。</a:t>
            </a:r>
            <a:endParaRPr lang="zh-CN" altLang="zh-CN" sz="2000">
              <a:latin typeface="迷你简启体" panose="03000509000000000000" pitchFamily="65" charset="-122"/>
              <a:ea typeface="迷你简启体" panose="03000509000000000000" pitchFamily="65" charset="-122"/>
            </a:endParaRPr>
          </a:p>
          <a:p>
            <a:pPr eaLnBrk="1" hangingPunct="1"/>
            <a:r>
              <a:rPr lang="zh-CN" altLang="zh-CN" sz="2000">
                <a:latin typeface="迷你简启体" panose="03000509000000000000" pitchFamily="65" charset="-122"/>
                <a:ea typeface="迷你简启体" panose="03000509000000000000" pitchFamily="65" charset="-122"/>
              </a:rPr>
              <a:t>        </a:t>
            </a:r>
            <a:r>
              <a:rPr lang="zh-CN" altLang="zh-CN" sz="2000">
                <a:solidFill>
                  <a:srgbClr val="FF3300"/>
                </a:solidFill>
                <a:latin typeface="迷你简启体" panose="03000509000000000000" pitchFamily="65" charset="-122"/>
                <a:ea typeface="迷你简启体" panose="03000509000000000000" pitchFamily="65" charset="-122"/>
              </a:rPr>
              <a:t>【步骤四】整合诗</a:t>
            </a:r>
            <a:r>
              <a:rPr lang="zh-CN" altLang="zh-CN" sz="2000" smtClean="0">
                <a:solidFill>
                  <a:srgbClr val="FF3300"/>
                </a:solidFill>
                <a:latin typeface="迷你简启体" panose="03000509000000000000" pitchFamily="65" charset="-122"/>
                <a:ea typeface="迷你简启体" panose="03000509000000000000" pitchFamily="65" charset="-122"/>
              </a:rPr>
              <a:t>句</a:t>
            </a:r>
            <a:r>
              <a:rPr lang="zh-CN" altLang="en-US" sz="2000">
                <a:latin typeface="迷你简启体" panose="03000509000000000000" pitchFamily="65" charset="-122"/>
                <a:ea typeface="迷你简启体" panose="03000509000000000000" pitchFamily="65" charset="-122"/>
              </a:rPr>
              <a:t>：</a:t>
            </a:r>
            <a:r>
              <a:rPr lang="zh-CN" altLang="zh-CN" sz="2000" smtClean="0">
                <a:latin typeface="迷你简启体" panose="03000509000000000000" pitchFamily="65" charset="-122"/>
                <a:ea typeface="迷你简启体" panose="03000509000000000000" pitchFamily="65" charset="-122"/>
              </a:rPr>
              <a:t>前</a:t>
            </a:r>
            <a:r>
              <a:rPr lang="zh-CN" altLang="zh-CN" sz="2000">
                <a:latin typeface="迷你简启体" panose="03000509000000000000" pitchFamily="65" charset="-122"/>
                <a:ea typeface="迷你简启体" panose="03000509000000000000" pitchFamily="65" charset="-122"/>
              </a:rPr>
              <a:t>后连缀，解读为意思完整通顺的语句或古诗词画面。一般包含时、地、景、物、人、事（起因、经过、结果）等六要素。</a:t>
            </a:r>
            <a:endParaRPr lang="zh-CN" altLang="zh-CN" sz="2000">
              <a:latin typeface="迷你简启体" panose="03000509000000000000" pitchFamily="65" charset="-122"/>
              <a:ea typeface="迷你简启体" panose="03000509000000000000" pitchFamily="65" charset="-122"/>
            </a:endParaRPr>
          </a:p>
        </p:txBody>
      </p:sp>
      <p:sp>
        <p:nvSpPr>
          <p:cNvPr id="6" name="Rectangle 5"/>
          <p:cNvSpPr>
            <a:spLocks noChangeArrowheads="1"/>
          </p:cNvSpPr>
          <p:nvPr/>
        </p:nvSpPr>
        <p:spPr bwMode="auto">
          <a:xfrm>
            <a:off x="-47809" y="2336383"/>
            <a:ext cx="5432548" cy="4154984"/>
          </a:xfrm>
          <a:prstGeom prst="rect">
            <a:avLst/>
          </a:prstGeom>
          <a:noFill/>
          <a:ln>
            <a:noFill/>
          </a:ln>
          <a:effectLst>
            <a:outerShdw dist="17961" dir="2700000" algn="ctr" rotWithShape="0">
              <a:srgbClr val="708688"/>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1pPr>
            <a:lvl2pPr marL="742950" indent="-28575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2pPr>
            <a:lvl3pPr marL="11430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3pPr>
            <a:lvl4pPr marL="16002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4pPr>
            <a:lvl5pPr marL="2057400" indent="-228600">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Clr>
                <a:srgbClr val="000000"/>
              </a:buClr>
              <a:buSzTx/>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gn="ctr"/>
            <a:r>
              <a:rPr lang="zh-CN" altLang="zh-CN" sz="2400" smtClean="0">
                <a:solidFill>
                  <a:srgbClr val="FF3300"/>
                </a:solidFill>
                <a:latin typeface="楷体" panose="02010609060101010101" pitchFamily="49" charset="-122"/>
                <a:ea typeface="楷体" panose="02010609060101010101" pitchFamily="49" charset="-122"/>
              </a:rPr>
              <a:t>残</a:t>
            </a:r>
            <a:r>
              <a:rPr lang="zh-CN" altLang="zh-CN" sz="2400">
                <a:solidFill>
                  <a:srgbClr val="0000FF"/>
                </a:solidFill>
                <a:latin typeface="楷体" panose="02010609060101010101" pitchFamily="49" charset="-122"/>
                <a:ea typeface="楷体" panose="02010609060101010101" pitchFamily="49" charset="-122"/>
              </a:rPr>
              <a:t>春 旅舍</a:t>
            </a:r>
            <a:r>
              <a:rPr lang="zh-CN" altLang="zh-CN" sz="2400">
                <a:solidFill>
                  <a:srgbClr val="FF3300"/>
                </a:solidFill>
                <a:latin typeface="楷体" panose="02010609060101010101" pitchFamily="49" charset="-122"/>
                <a:ea typeface="楷体" panose="02010609060101010101" pitchFamily="49" charset="-122"/>
              </a:rPr>
              <a:t>  </a:t>
            </a:r>
            <a:endParaRPr lang="zh-CN" altLang="zh-CN" sz="2400">
              <a:solidFill>
                <a:srgbClr val="FF3300"/>
              </a:solidFill>
              <a:latin typeface="楷体" pitchFamily="49" charset="-122"/>
              <a:ea typeface="楷体" pitchFamily="49" charset="-122"/>
            </a:endParaRPr>
          </a:p>
          <a:p>
            <a:pPr algn="ctr"/>
            <a:r>
              <a:rPr lang="zh-CN" altLang="zh-CN" sz="2400">
                <a:latin typeface="楷体" panose="02010609060101010101" pitchFamily="49" charset="-122"/>
                <a:ea typeface="楷体" panose="02010609060101010101" pitchFamily="49" charset="-122"/>
              </a:rPr>
              <a:t>唐·韩偓</a:t>
            </a:r>
            <a:endParaRPr lang="zh-CN" altLang="zh-CN" sz="2400">
              <a:latin typeface="楷体" pitchFamily="49" charset="-122"/>
              <a:ea typeface="楷体" pitchFamily="49" charset="-122"/>
            </a:endParaRPr>
          </a:p>
          <a:p>
            <a:pPr algn="ctr"/>
            <a:endParaRPr lang="zh-CN" altLang="zh-CN" sz="2400">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旅舍</a:t>
            </a:r>
            <a:r>
              <a:rPr lang="zh-CN" altLang="zh-CN" sz="2400">
                <a:solidFill>
                  <a:srgbClr val="FF0000"/>
                </a:solidFill>
                <a:latin typeface="楷体" panose="02010609060101010101" pitchFamily="49" charset="-122"/>
                <a:ea typeface="楷体" panose="02010609060101010101" pitchFamily="49" charset="-122"/>
              </a:rPr>
              <a:t>残</a:t>
            </a:r>
            <a:r>
              <a:rPr lang="zh-CN" altLang="zh-CN" sz="2400">
                <a:solidFill>
                  <a:srgbClr val="0000FF"/>
                </a:solidFill>
                <a:latin typeface="楷体" panose="02010609060101010101" pitchFamily="49" charset="-122"/>
                <a:ea typeface="楷体" panose="02010609060101010101" pitchFamily="49" charset="-122"/>
              </a:rPr>
              <a:t>春宿雨晴，</a:t>
            </a:r>
            <a:endParaRPr lang="zh-CN" altLang="zh-CN" sz="2400">
              <a:solidFill>
                <a:srgbClr val="0000FF"/>
              </a:solidFill>
              <a:latin typeface="楷体" pitchFamily="49" charset="-122"/>
              <a:ea typeface="楷体" pitchFamily="49" charset="-122"/>
            </a:endParaRPr>
          </a:p>
          <a:p>
            <a:pPr algn="ctr"/>
            <a:r>
              <a:rPr lang="zh-CN" altLang="zh-CN" sz="2400">
                <a:latin typeface="楷体" panose="02010609060101010101" pitchFamily="49" charset="-122"/>
                <a:ea typeface="楷体" panose="02010609060101010101" pitchFamily="49" charset="-122"/>
              </a:rPr>
              <a:t>恍然</a:t>
            </a:r>
            <a:r>
              <a:rPr lang="zh-CN" altLang="zh-CN" sz="2400">
                <a:solidFill>
                  <a:srgbClr val="0000FF"/>
                </a:solidFill>
                <a:latin typeface="楷体" panose="02010609060101010101" pitchFamily="49" charset="-122"/>
                <a:ea typeface="楷体" panose="02010609060101010101" pitchFamily="49" charset="-122"/>
              </a:rPr>
              <a:t>心地</a:t>
            </a:r>
            <a:r>
              <a:rPr lang="zh-CN" altLang="zh-CN" sz="2400">
                <a:solidFill>
                  <a:srgbClr val="FF0000"/>
                </a:solidFill>
                <a:latin typeface="楷体" panose="02010609060101010101" pitchFamily="49" charset="-122"/>
                <a:ea typeface="楷体" panose="02010609060101010101" pitchFamily="49" charset="-122"/>
              </a:rPr>
              <a:t>忆</a:t>
            </a:r>
            <a:r>
              <a:rPr lang="zh-CN" altLang="zh-CN" sz="2400">
                <a:solidFill>
                  <a:srgbClr val="0000FF"/>
                </a:solidFill>
                <a:latin typeface="楷体" panose="02010609060101010101" pitchFamily="49" charset="-122"/>
                <a:ea typeface="楷体" panose="02010609060101010101" pitchFamily="49" charset="-122"/>
              </a:rPr>
              <a:t>咸京。</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树头蜂</a:t>
            </a:r>
            <a:r>
              <a:rPr lang="zh-CN" altLang="zh-CN" sz="2400">
                <a:solidFill>
                  <a:srgbClr val="FF0000"/>
                </a:solidFill>
                <a:latin typeface="楷体" panose="02010609060101010101" pitchFamily="49" charset="-122"/>
                <a:ea typeface="楷体" panose="02010609060101010101" pitchFamily="49" charset="-122"/>
              </a:rPr>
              <a:t>抱</a:t>
            </a:r>
            <a:r>
              <a:rPr lang="zh-CN" altLang="zh-CN" sz="2400">
                <a:solidFill>
                  <a:srgbClr val="0000FF"/>
                </a:solidFill>
                <a:latin typeface="楷体" panose="02010609060101010101" pitchFamily="49" charset="-122"/>
                <a:ea typeface="楷体" panose="02010609060101010101" pitchFamily="49" charset="-122"/>
              </a:rPr>
              <a:t>花须</a:t>
            </a:r>
            <a:r>
              <a:rPr lang="zh-CN" altLang="zh-CN" sz="2400">
                <a:solidFill>
                  <a:srgbClr val="FF0000"/>
                </a:solidFill>
                <a:latin typeface="楷体" panose="02010609060101010101" pitchFamily="49" charset="-122"/>
                <a:ea typeface="楷体" panose="02010609060101010101" pitchFamily="49" charset="-122"/>
              </a:rPr>
              <a:t>落</a:t>
            </a:r>
            <a:r>
              <a:rPr lang="zh-CN" altLang="zh-CN" sz="2400">
                <a:solidFill>
                  <a:srgbClr val="0000FF"/>
                </a:solidFill>
                <a:latin typeface="楷体" panose="02010609060101010101" pitchFamily="49" charset="-122"/>
                <a:ea typeface="楷体" panose="02010609060101010101" pitchFamily="49" charset="-122"/>
              </a:rPr>
              <a:t>，</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池面鱼</a:t>
            </a:r>
            <a:r>
              <a:rPr lang="zh-CN" altLang="zh-CN" sz="2400">
                <a:solidFill>
                  <a:srgbClr val="FF0000"/>
                </a:solidFill>
                <a:latin typeface="楷体" panose="02010609060101010101" pitchFamily="49" charset="-122"/>
                <a:ea typeface="楷体" panose="02010609060101010101" pitchFamily="49" charset="-122"/>
              </a:rPr>
              <a:t>吹</a:t>
            </a:r>
            <a:r>
              <a:rPr lang="zh-CN" altLang="zh-CN" sz="2400">
                <a:solidFill>
                  <a:srgbClr val="0000FF"/>
                </a:solidFill>
                <a:latin typeface="楷体" panose="02010609060101010101" pitchFamily="49" charset="-122"/>
                <a:ea typeface="楷体" panose="02010609060101010101" pitchFamily="49" charset="-122"/>
              </a:rPr>
              <a:t>柳絮</a:t>
            </a:r>
            <a:r>
              <a:rPr lang="zh-CN" altLang="zh-CN" sz="2400">
                <a:solidFill>
                  <a:srgbClr val="FF0000"/>
                </a:solidFill>
                <a:latin typeface="楷体" panose="02010609060101010101" pitchFamily="49" charset="-122"/>
                <a:ea typeface="楷体" panose="02010609060101010101" pitchFamily="49" charset="-122"/>
              </a:rPr>
              <a:t>行</a:t>
            </a:r>
            <a:r>
              <a:rPr lang="zh-CN" altLang="zh-CN" sz="2400">
                <a:solidFill>
                  <a:srgbClr val="0000FF"/>
                </a:solidFill>
                <a:latin typeface="楷体" panose="02010609060101010101" pitchFamily="49" charset="-122"/>
                <a:ea typeface="楷体" panose="02010609060101010101" pitchFamily="49" charset="-122"/>
              </a:rPr>
              <a:t>。</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禅</a:t>
            </a:r>
            <a:r>
              <a:rPr lang="zh-CN" altLang="zh-CN" sz="2400">
                <a:solidFill>
                  <a:srgbClr val="FF0000"/>
                </a:solidFill>
                <a:latin typeface="楷体" panose="02010609060101010101" pitchFamily="49" charset="-122"/>
                <a:ea typeface="楷体" panose="02010609060101010101" pitchFamily="49" charset="-122"/>
              </a:rPr>
              <a:t>伏</a:t>
            </a:r>
            <a:r>
              <a:rPr lang="zh-CN" altLang="zh-CN" sz="2400">
                <a:solidFill>
                  <a:srgbClr val="0000FF"/>
                </a:solidFill>
                <a:latin typeface="楷体" panose="02010609060101010101" pitchFamily="49" charset="-122"/>
                <a:ea typeface="楷体" panose="02010609060101010101" pitchFamily="49" charset="-122"/>
              </a:rPr>
              <a:t>诗魔</a:t>
            </a:r>
            <a:r>
              <a:rPr lang="zh-CN" altLang="zh-CN" sz="2400">
                <a:solidFill>
                  <a:srgbClr val="FF0000"/>
                </a:solidFill>
                <a:latin typeface="楷体" panose="02010609060101010101" pitchFamily="49" charset="-122"/>
                <a:ea typeface="楷体" panose="02010609060101010101" pitchFamily="49" charset="-122"/>
              </a:rPr>
              <a:t>归</a:t>
            </a:r>
            <a:r>
              <a:rPr lang="zh-CN" altLang="zh-CN" sz="2400">
                <a:solidFill>
                  <a:srgbClr val="0000FF"/>
                </a:solidFill>
                <a:latin typeface="楷体" panose="02010609060101010101" pitchFamily="49" charset="-122"/>
                <a:ea typeface="楷体" panose="02010609060101010101" pitchFamily="49" charset="-122"/>
              </a:rPr>
              <a:t>净域，</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酒</a:t>
            </a:r>
            <a:r>
              <a:rPr lang="zh-CN" altLang="zh-CN" sz="2400">
                <a:solidFill>
                  <a:srgbClr val="FF0000"/>
                </a:solidFill>
                <a:latin typeface="楷体" panose="02010609060101010101" pitchFamily="49" charset="-122"/>
                <a:ea typeface="楷体" panose="02010609060101010101" pitchFamily="49" charset="-122"/>
              </a:rPr>
              <a:t>冲</a:t>
            </a:r>
            <a:r>
              <a:rPr lang="zh-CN" altLang="zh-CN" sz="2400">
                <a:solidFill>
                  <a:srgbClr val="0000FF"/>
                </a:solidFill>
                <a:latin typeface="楷体" panose="02010609060101010101" pitchFamily="49" charset="-122"/>
                <a:ea typeface="楷体" panose="02010609060101010101" pitchFamily="49" charset="-122"/>
              </a:rPr>
              <a:t>愁阵</a:t>
            </a:r>
            <a:r>
              <a:rPr lang="zh-CN" altLang="zh-CN" sz="2400">
                <a:solidFill>
                  <a:srgbClr val="FF0000"/>
                </a:solidFill>
                <a:latin typeface="楷体" panose="02010609060101010101" pitchFamily="49" charset="-122"/>
                <a:ea typeface="楷体" panose="02010609060101010101" pitchFamily="49" charset="-122"/>
              </a:rPr>
              <a:t>出</a:t>
            </a:r>
            <a:r>
              <a:rPr lang="zh-CN" altLang="zh-CN" sz="2400">
                <a:solidFill>
                  <a:srgbClr val="0000FF"/>
                </a:solidFill>
                <a:latin typeface="楷体" panose="02010609060101010101" pitchFamily="49" charset="-122"/>
                <a:ea typeface="楷体" panose="02010609060101010101" pitchFamily="49" charset="-122"/>
              </a:rPr>
              <a:t>奇兵。</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0000FF"/>
                </a:solidFill>
                <a:latin typeface="楷体" panose="02010609060101010101" pitchFamily="49" charset="-122"/>
                <a:ea typeface="楷体" panose="02010609060101010101" pitchFamily="49" charset="-122"/>
              </a:rPr>
              <a:t>两梁</a:t>
            </a:r>
            <a:r>
              <a:rPr lang="zh-CN" altLang="zh-CN" sz="2400">
                <a:latin typeface="楷体" panose="02010609060101010101" pitchFamily="49" charset="-122"/>
                <a:ea typeface="楷体" panose="02010609060101010101" pitchFamily="49" charset="-122"/>
              </a:rPr>
              <a:t>免被</a:t>
            </a:r>
            <a:r>
              <a:rPr lang="zh-CN" altLang="zh-CN" sz="2400">
                <a:solidFill>
                  <a:srgbClr val="0000FF"/>
                </a:solidFill>
                <a:latin typeface="楷体" panose="02010609060101010101" pitchFamily="49" charset="-122"/>
                <a:ea typeface="楷体" panose="02010609060101010101" pitchFamily="49" charset="-122"/>
              </a:rPr>
              <a:t>尘埃</a:t>
            </a:r>
            <a:r>
              <a:rPr lang="zh-CN" altLang="zh-CN" sz="2400">
                <a:solidFill>
                  <a:srgbClr val="FF0000"/>
                </a:solidFill>
                <a:latin typeface="楷体" panose="02010609060101010101" pitchFamily="49" charset="-122"/>
                <a:ea typeface="楷体" panose="02010609060101010101" pitchFamily="49" charset="-122"/>
              </a:rPr>
              <a:t>污</a:t>
            </a:r>
            <a:r>
              <a:rPr lang="zh-CN" altLang="zh-CN" sz="2400">
                <a:solidFill>
                  <a:srgbClr val="0000FF"/>
                </a:solidFill>
                <a:latin typeface="楷体" panose="02010609060101010101" pitchFamily="49" charset="-122"/>
                <a:ea typeface="楷体" panose="02010609060101010101" pitchFamily="49" charset="-122"/>
              </a:rPr>
              <a:t>，</a:t>
            </a:r>
            <a:endParaRPr lang="zh-CN" altLang="zh-CN" sz="2400">
              <a:solidFill>
                <a:srgbClr val="0000FF"/>
              </a:solidFill>
              <a:latin typeface="楷体" panose="02010609060101010101" pitchFamily="49" charset="-122"/>
              <a:ea typeface="楷体" panose="02010609060101010101" pitchFamily="49" charset="-122"/>
            </a:endParaRPr>
          </a:p>
          <a:p>
            <a:pPr algn="ctr"/>
            <a:r>
              <a:rPr lang="zh-CN" altLang="zh-CN" sz="2400">
                <a:solidFill>
                  <a:srgbClr val="FF0000"/>
                </a:solidFill>
                <a:latin typeface="楷体" panose="02010609060101010101" pitchFamily="49" charset="-122"/>
                <a:ea typeface="楷体" panose="02010609060101010101" pitchFamily="49" charset="-122"/>
              </a:rPr>
              <a:t>拂拭</a:t>
            </a:r>
            <a:r>
              <a:rPr lang="zh-CN" altLang="zh-CN" sz="2400">
                <a:solidFill>
                  <a:srgbClr val="0000FF"/>
                </a:solidFill>
                <a:latin typeface="楷体" panose="02010609060101010101" pitchFamily="49" charset="-122"/>
                <a:ea typeface="楷体" panose="02010609060101010101" pitchFamily="49" charset="-122"/>
              </a:rPr>
              <a:t>朝簪</a:t>
            </a:r>
            <a:r>
              <a:rPr lang="zh-CN" altLang="zh-CN" sz="2400">
                <a:solidFill>
                  <a:srgbClr val="FF0000"/>
                </a:solidFill>
                <a:latin typeface="楷体" panose="02010609060101010101" pitchFamily="49" charset="-122"/>
                <a:ea typeface="楷体" panose="02010609060101010101" pitchFamily="49" charset="-122"/>
              </a:rPr>
              <a:t>待</a:t>
            </a:r>
            <a:r>
              <a:rPr lang="zh-CN" altLang="zh-CN" sz="2400">
                <a:solidFill>
                  <a:srgbClr val="0000FF"/>
                </a:solidFill>
                <a:latin typeface="楷体" panose="02010609060101010101" pitchFamily="49" charset="-122"/>
                <a:ea typeface="楷体" panose="02010609060101010101" pitchFamily="49" charset="-122"/>
              </a:rPr>
              <a:t>眼</a:t>
            </a:r>
            <a:r>
              <a:rPr lang="zh-CN" altLang="zh-CN" sz="2400">
                <a:solidFill>
                  <a:srgbClr val="FF0000"/>
                </a:solidFill>
                <a:latin typeface="楷体" panose="02010609060101010101" pitchFamily="49" charset="-122"/>
                <a:ea typeface="楷体" panose="02010609060101010101" pitchFamily="49" charset="-122"/>
              </a:rPr>
              <a:t>明</a:t>
            </a:r>
            <a:r>
              <a:rPr lang="zh-CN" altLang="zh-CN" sz="2400">
                <a:solidFill>
                  <a:srgbClr val="0000FF"/>
                </a:solidFill>
                <a:latin typeface="楷体" panose="02010609060101010101" pitchFamily="49" charset="-122"/>
                <a:ea typeface="楷体" panose="02010609060101010101" pitchFamily="49" charset="-122"/>
              </a:rPr>
              <a:t>。</a:t>
            </a:r>
            <a:endParaRPr lang="zh-CN" altLang="zh-CN" sz="2400">
              <a:solidFill>
                <a:srgbClr val="0000FF"/>
              </a:solidFill>
              <a:latin typeface="楷体" panose="02010609060101010101" pitchFamily="49" charset="-122"/>
              <a:ea typeface="楷体" panose="02010609060101010101" pitchFamily="49" charset="-122"/>
            </a:endParaRPr>
          </a:p>
        </p:txBody>
      </p:sp>
      <p:pic>
        <p:nvPicPr>
          <p:cNvPr id="7" name="Picture 2" descr="544964512153589346191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93369" y="2419390"/>
            <a:ext cx="7500157" cy="39889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diamond(in)">
                                      <p:cBhvr>
                                        <p:cTn id="7" dur="2000"/>
                                        <p:tgtEl>
                                          <p:spTgt spid="80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a:spLocks noGrp="1" noChangeArrowheads="1"/>
          </p:cNvSpPr>
          <p:nvPr>
            <p:ph type="title"/>
          </p:nvPr>
        </p:nvSpPr>
        <p:spPr>
          <a:xfrm>
            <a:off x="121446" y="90056"/>
            <a:ext cx="2589212" cy="987425"/>
          </a:xfrm>
        </p:spPr>
        <p:txBody>
          <a:bodyPr>
            <a:normAutofit/>
          </a:bodyPr>
          <a:lstStyle/>
          <a:p>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示例：</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16387" name="Rectangle 3"/>
          <p:cNvSpPr>
            <a:spLocks noGrp="1" noChangeArrowheads="1"/>
          </p:cNvSpPr>
          <p:nvPr>
            <p:ph type="body" idx="1"/>
          </p:nvPr>
        </p:nvSpPr>
        <p:spPr>
          <a:xfrm>
            <a:off x="1676401" y="914400"/>
            <a:ext cx="8837613" cy="5791200"/>
          </a:xfrm>
        </p:spPr>
        <p:txBody>
          <a:bodyPr/>
          <a:lstStyle/>
          <a:p>
            <a:pPr>
              <a:buFontTx/>
              <a:buNone/>
            </a:pPr>
            <a:r>
              <a:rPr lang="zh-CN" altLang="en-US" sz="2400"/>
              <a:t>             </a:t>
            </a:r>
            <a:r>
              <a:rPr lang="zh-CN" altLang="en-US" sz="3200" b="1"/>
              <a:t>中夜起望西园值月上    </a:t>
            </a:r>
            <a:r>
              <a:rPr lang="zh-CN" altLang="en-US" b="1"/>
              <a:t>柳宗元</a:t>
            </a:r>
            <a:endParaRPr lang="zh-CN" altLang="en-US" b="1"/>
          </a:p>
          <a:p>
            <a:pPr>
              <a:buFontTx/>
              <a:buNone/>
            </a:pPr>
            <a:r>
              <a:rPr lang="zh-CN" altLang="en-US" sz="2400"/>
              <a:t>             </a:t>
            </a:r>
            <a:r>
              <a:rPr lang="zh-CN" altLang="en-US" sz="2400" b="1"/>
              <a:t>  觉闻繁露坠，开户临西园。</a:t>
            </a:r>
            <a:endParaRPr lang="zh-CN" altLang="en-US" sz="2400" b="1"/>
          </a:p>
          <a:p>
            <a:pPr>
              <a:buFontTx/>
              <a:buNone/>
            </a:pPr>
            <a:r>
              <a:rPr lang="zh-CN" altLang="en-US" sz="2400" b="1"/>
              <a:t>               寒月上东岭，泠泠疏竹根。</a:t>
            </a:r>
            <a:endParaRPr lang="zh-CN" altLang="en-US" sz="2400" b="1"/>
          </a:p>
          <a:p>
            <a:pPr>
              <a:buFontTx/>
              <a:buNone/>
            </a:pPr>
            <a:r>
              <a:rPr lang="zh-CN" altLang="en-US" sz="2400" b="1"/>
              <a:t>               石泉远逾响，山鸟时一喧。</a:t>
            </a:r>
            <a:endParaRPr lang="zh-CN" altLang="en-US" sz="2400" b="1"/>
          </a:p>
          <a:p>
            <a:pPr>
              <a:buFontTx/>
              <a:buNone/>
            </a:pPr>
            <a:r>
              <a:rPr lang="zh-CN" altLang="en-US" sz="2400" b="1"/>
              <a:t>               倚楹遂至旦，寂寞将何言？</a:t>
            </a:r>
            <a:endParaRPr lang="zh-CN" altLang="en-US" sz="2400" b="1"/>
          </a:p>
          <a:p>
            <a:pPr>
              <a:buFontTx/>
              <a:buNone/>
            </a:pPr>
            <a:r>
              <a:rPr lang="zh-CN" altLang="en-US" sz="2400" b="1"/>
              <a:t>【注】本诗作于诗人被贬永州之时。西园在永州愚溪住宅以西。</a:t>
            </a:r>
            <a:endParaRPr lang="zh-CN" altLang="en-US" sz="2400" b="1"/>
          </a:p>
          <a:p>
            <a:pPr>
              <a:buFontTx/>
              <a:buNone/>
            </a:pPr>
            <a:r>
              <a:rPr lang="zh-CN" altLang="en-US" sz="2400" b="1">
                <a:solidFill>
                  <a:srgbClr val="FF0066"/>
                </a:solidFill>
              </a:rPr>
              <a:t>带着标题去读诗</a:t>
            </a:r>
            <a:r>
              <a:rPr lang="zh-CN" altLang="en-US" sz="2400" b="1">
                <a:solidFill>
                  <a:srgbClr val="0000FF"/>
                </a:solidFill>
              </a:rPr>
              <a:t>：此标题交代了时间（半夜）、地点（西园）、事件（中夜起来后望着西园的月亮，所见所闻所感）。</a:t>
            </a:r>
            <a:endParaRPr lang="zh-CN" altLang="en-US" sz="2400" b="1">
              <a:solidFill>
                <a:srgbClr val="0000FF"/>
              </a:solidFill>
            </a:endParaRPr>
          </a:p>
          <a:p>
            <a:pPr>
              <a:buFontTx/>
              <a:buNone/>
            </a:pPr>
            <a:r>
              <a:rPr lang="zh-CN" altLang="en-US" sz="2400" b="1">
                <a:solidFill>
                  <a:srgbClr val="FF0066"/>
                </a:solidFill>
              </a:rPr>
              <a:t>带着这些信息去猜想</a:t>
            </a:r>
            <a:r>
              <a:rPr lang="zh-CN" altLang="en-US" sz="2400" b="1">
                <a:solidFill>
                  <a:srgbClr val="0000FF"/>
                </a:solidFill>
              </a:rPr>
              <a:t>：作者为什么半夜的时候站在自己的房间里望着西园呢？他是不是听到了什么？或想到了什么？结合诗句一二三联就可知。作者“望”时是怎样的心情呢？于是尾联点明“寂寞”二字。那么作者为何寂寞呢？再联系写作背景就可知晓了。带着对标题的疑问，我们读懂了该诗。</a:t>
            </a:r>
            <a:endParaRPr lang="zh-CN" altLang="en-US" sz="2400" b="1">
              <a:solidFill>
                <a:srgbClr val="0000FF"/>
              </a:solidFill>
            </a:endParaRPr>
          </a:p>
        </p:txBody>
      </p:sp>
      <p:sp>
        <p:nvSpPr>
          <p:cNvPr id="16388" name="AutoShape 6"/>
          <p:cNvSpPr>
            <a:spLocks noChangeArrowheads="1"/>
          </p:cNvSpPr>
          <p:nvPr/>
        </p:nvSpPr>
        <p:spPr bwMode="auto">
          <a:xfrm>
            <a:off x="4038601" y="304801"/>
            <a:ext cx="1152525" cy="434975"/>
          </a:xfrm>
          <a:prstGeom prst="wedgeRoundRectCallout">
            <a:avLst>
              <a:gd name="adj1" fmla="val -89278"/>
              <a:gd name="adj2" fmla="val 114819"/>
              <a:gd name="adj3" fmla="val 16667"/>
            </a:avLst>
          </a:prstGeom>
          <a:solidFill>
            <a:schemeClr val="accent1"/>
          </a:solidFill>
          <a:ln w="9525" cap="flat"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FF0000"/>
                </a:solidFill>
                <a:ea typeface="微软雅黑" panose="020b0503020204020204" charset="-122"/>
              </a:rPr>
              <a:t>时间</a:t>
            </a:r>
            <a:endParaRPr lang="zh-CN" altLang="en-US" sz="2800">
              <a:solidFill>
                <a:srgbClr val="FF0000"/>
              </a:solidFill>
              <a:ea typeface="微软雅黑" panose="020b0503020204020204" charset="-122"/>
            </a:endParaRPr>
          </a:p>
        </p:txBody>
      </p:sp>
      <p:sp>
        <p:nvSpPr>
          <p:cNvPr id="16389" name="AutoShape 4"/>
          <p:cNvSpPr>
            <a:spLocks noChangeArrowheads="1"/>
          </p:cNvSpPr>
          <p:nvPr/>
        </p:nvSpPr>
        <p:spPr bwMode="auto">
          <a:xfrm flipV="1">
            <a:off x="8001000" y="1828800"/>
            <a:ext cx="1143000" cy="361950"/>
          </a:xfrm>
          <a:prstGeom prst="wedgeRectCallout">
            <a:avLst>
              <a:gd name="adj1" fmla="val -290551"/>
              <a:gd name="adj2" fmla="val 155616"/>
            </a:avLst>
          </a:prstGeom>
          <a:solidFill>
            <a:schemeClr val="accent1"/>
          </a:solidFill>
          <a:ln w="9525" cap="flat"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FF0000"/>
                </a:solidFill>
                <a:ea typeface="微软雅黑" panose="020b0503020204020204" charset="-122"/>
              </a:rPr>
              <a:t>地点</a:t>
            </a:r>
            <a:endParaRPr lang="zh-CN" altLang="en-US" sz="2800">
              <a:solidFill>
                <a:srgbClr val="FF0000"/>
              </a:solidFill>
              <a:ea typeface="微软雅黑" panose="020b0503020204020204" charset="-122"/>
            </a:endParaRPr>
          </a:p>
        </p:txBody>
      </p:sp>
      <p:sp>
        <p:nvSpPr>
          <p:cNvPr id="16390" name="AutoShape 6"/>
          <p:cNvSpPr>
            <a:spLocks noChangeArrowheads="1"/>
          </p:cNvSpPr>
          <p:nvPr/>
        </p:nvSpPr>
        <p:spPr bwMode="auto">
          <a:xfrm>
            <a:off x="5257801" y="76201"/>
            <a:ext cx="1152525" cy="434975"/>
          </a:xfrm>
          <a:prstGeom prst="wedgeRoundRectCallout">
            <a:avLst>
              <a:gd name="adj1" fmla="val -73468"/>
              <a:gd name="adj2" fmla="val 142407"/>
              <a:gd name="adj3" fmla="val 16667"/>
            </a:avLst>
          </a:prstGeom>
          <a:solidFill>
            <a:schemeClr val="accent1"/>
          </a:solidFill>
          <a:ln w="9525" cap="flat" cmpd="sng">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FF0000"/>
                </a:solidFill>
                <a:ea typeface="微软雅黑" panose="020b0503020204020204" charset="-122"/>
              </a:rPr>
              <a:t>事件</a:t>
            </a:r>
            <a:endParaRPr lang="zh-CN" altLang="en-US" sz="2800">
              <a:solidFill>
                <a:srgbClr val="FF0000"/>
              </a:solidFill>
              <a:ea typeface="微软雅黑" panose="020b0503020204020204" charset="-122"/>
            </a:endParaRPr>
          </a:p>
        </p:txBody>
      </p:sp>
      <p:sp>
        <p:nvSpPr>
          <p:cNvPr id="16391" name="Line 7"/>
          <p:cNvSpPr>
            <a:spLocks noChangeShapeType="1"/>
          </p:cNvSpPr>
          <p:nvPr/>
        </p:nvSpPr>
        <p:spPr bwMode="auto">
          <a:xfrm>
            <a:off x="3124200" y="1447801"/>
            <a:ext cx="533400" cy="3175"/>
          </a:xfrm>
          <a:prstGeom prst="line">
            <a:avLst/>
          </a:prstGeom>
          <a:noFill/>
          <a:ln w="57150" cap="flat"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2" name="Line 8"/>
          <p:cNvSpPr>
            <a:spLocks noChangeShapeType="1"/>
          </p:cNvSpPr>
          <p:nvPr/>
        </p:nvSpPr>
        <p:spPr bwMode="auto">
          <a:xfrm flipV="1">
            <a:off x="3733800" y="1447800"/>
            <a:ext cx="2438400" cy="1588"/>
          </a:xfrm>
          <a:prstGeom prst="line">
            <a:avLst/>
          </a:prstGeom>
          <a:noFill/>
          <a:ln w="57150" cap="flat" cmpd="sng">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93" name="Rectangle 9"/>
          <p:cNvSpPr>
            <a:spLocks noChangeArrowheads="1"/>
          </p:cNvSpPr>
          <p:nvPr/>
        </p:nvSpPr>
        <p:spPr bwMode="auto">
          <a:xfrm>
            <a:off x="4572000" y="990601"/>
            <a:ext cx="863600" cy="434975"/>
          </a:xfrm>
          <a:prstGeom prst="rect">
            <a:avLst/>
          </a:prstGeom>
          <a:noFill/>
          <a:ln w="38100" cap="flat" cmpd="sng">
            <a:solidFill>
              <a:srgbClr val="FF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barn(inHorizontal)">
                                      <p:cBhvr>
                                        <p:cTn id="7" dur="500"/>
                                        <p:tgtEl>
                                          <p:spTgt spid="163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16388"/>
                                        </p:tgtEl>
                                        <p:attrNameLst>
                                          <p:attrName>style.visibility</p:attrName>
                                        </p:attrNameLst>
                                      </p:cBhvr>
                                      <p:to>
                                        <p:strVal val="visible"/>
                                      </p:to>
                                    </p:set>
                                    <p:animEffect transition="in" filter="fade">
                                      <p:cBhvr>
                                        <p:cTn id="12" dur="1000"/>
                                        <p:tgtEl>
                                          <p:spTgt spid="16388"/>
                                        </p:tgtEl>
                                      </p:cBhvr>
                                    </p:animEffect>
                                    <p:anim calcmode="lin" valueType="num">
                                      <p:cBhvr>
                                        <p:cTn id="13" dur="1000" fill="hold"/>
                                        <p:tgtEl>
                                          <p:spTgt spid="16388"/>
                                        </p:tgtEl>
                                        <p:attrNameLst>
                                          <p:attrName>ppt_w</p:attrName>
                                        </p:attrNameLst>
                                      </p:cBhvr>
                                      <p:tavLst>
                                        <p:tav tm="0" fmla="#ppt_w*sin(2.5*pi*$)">
                                          <p:val>
                                            <p:fltVal val="0"/>
                                          </p:val>
                                        </p:tav>
                                        <p:tav tm="100000">
                                          <p:val>
                                            <p:fltVal val="1"/>
                                          </p:val>
                                        </p:tav>
                                      </p:tavLst>
                                    </p:anim>
                                    <p:anim calcmode="lin" valueType="num">
                                      <p:cBhvr>
                                        <p:cTn id="14" dur="1000" fill="hold"/>
                                        <p:tgtEl>
                                          <p:spTgt spid="16388"/>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393"/>
                                        </p:tgtEl>
                                        <p:attrNameLst>
                                          <p:attrName>style.visibility</p:attrName>
                                        </p:attrNameLst>
                                      </p:cBhvr>
                                      <p:to>
                                        <p:strVal val="visible"/>
                                      </p:to>
                                    </p:set>
                                    <p:anim calcmode="lin" valueType="num">
                                      <p:cBhvr additive="base">
                                        <p:cTn id="19" dur="500" fill="hold"/>
                                        <p:tgtEl>
                                          <p:spTgt spid="16393"/>
                                        </p:tgtEl>
                                        <p:attrNameLst>
                                          <p:attrName>ppt_x</p:attrName>
                                        </p:attrNameLst>
                                      </p:cBhvr>
                                      <p:tavLst>
                                        <p:tav tm="0">
                                          <p:val>
                                            <p:strVal val="#ppt_x"/>
                                          </p:val>
                                        </p:tav>
                                        <p:tav tm="100000">
                                          <p:val>
                                            <p:strVal val="#ppt_x"/>
                                          </p:val>
                                        </p:tav>
                                      </p:tavLst>
                                    </p:anim>
                                    <p:anim calcmode="lin" valueType="num">
                                      <p:cBhvr additive="base">
                                        <p:cTn id="20" dur="500" fill="hold"/>
                                        <p:tgtEl>
                                          <p:spTgt spid="1639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389"/>
                                        </p:tgtEl>
                                        <p:attrNameLst>
                                          <p:attrName>style.visibility</p:attrName>
                                        </p:attrNameLst>
                                      </p:cBhvr>
                                      <p:to>
                                        <p:strVal val="visible"/>
                                      </p:to>
                                    </p:set>
                                    <p:animEffect transition="in" filter="blinds(horizontal)">
                                      <p:cBhvr>
                                        <p:cTn id="25" dur="500"/>
                                        <p:tgtEl>
                                          <p:spTgt spid="16389"/>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26" fill="hold" nodeType="clickEffect">
                                  <p:stCondLst>
                                    <p:cond delay="0"/>
                                  </p:stCondLst>
                                  <p:childTnLst>
                                    <p:set>
                                      <p:cBhvr>
                                        <p:cTn id="29" dur="1" fill="hold">
                                          <p:stCondLst>
                                            <p:cond delay="0"/>
                                          </p:stCondLst>
                                        </p:cTn>
                                        <p:tgtEl>
                                          <p:spTgt spid="16392"/>
                                        </p:tgtEl>
                                        <p:attrNameLst>
                                          <p:attrName>style.visibility</p:attrName>
                                        </p:attrNameLst>
                                      </p:cBhvr>
                                      <p:to>
                                        <p:strVal val="visible"/>
                                      </p:to>
                                    </p:set>
                                    <p:animEffect transition="in" filter="barn(inHorizontal)">
                                      <p:cBhvr>
                                        <p:cTn id="30" dur="500"/>
                                        <p:tgtEl>
                                          <p:spTgt spid="1639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45" presetClass="entr" presetSubtype="0" fill="hold" grpId="0" nodeType="clickEffect">
                                  <p:stCondLst>
                                    <p:cond delay="0"/>
                                  </p:stCondLst>
                                  <p:iterate type="lt">
                                    <p:tmPct val="10000"/>
                                  </p:iterate>
                                  <p:childTnLst>
                                    <p:set>
                                      <p:cBhvr>
                                        <p:cTn id="34" dur="1" fill="hold">
                                          <p:stCondLst>
                                            <p:cond delay="0"/>
                                          </p:stCondLst>
                                        </p:cTn>
                                        <p:tgtEl>
                                          <p:spTgt spid="16390"/>
                                        </p:tgtEl>
                                        <p:attrNameLst>
                                          <p:attrName>style.visibility</p:attrName>
                                        </p:attrNameLst>
                                      </p:cBhvr>
                                      <p:to>
                                        <p:strVal val="visible"/>
                                      </p:to>
                                    </p:set>
                                    <p:animEffect transition="in" filter="fade">
                                      <p:cBhvr>
                                        <p:cTn id="35" dur="1000"/>
                                        <p:tgtEl>
                                          <p:spTgt spid="16390"/>
                                        </p:tgtEl>
                                      </p:cBhvr>
                                    </p:animEffect>
                                    <p:anim calcmode="lin" valueType="num">
                                      <p:cBhvr>
                                        <p:cTn id="36" dur="1000" fill="hold"/>
                                        <p:tgtEl>
                                          <p:spTgt spid="16390"/>
                                        </p:tgtEl>
                                        <p:attrNameLst>
                                          <p:attrName>ppt_w</p:attrName>
                                        </p:attrNameLst>
                                      </p:cBhvr>
                                      <p:tavLst>
                                        <p:tav tm="0" fmla="#ppt_w*sin(2.5*pi*$)">
                                          <p:val>
                                            <p:fltVal val="0"/>
                                          </p:val>
                                        </p:tav>
                                        <p:tav tm="100000">
                                          <p:val>
                                            <p:fltVal val="1"/>
                                          </p:val>
                                        </p:tav>
                                      </p:tavLst>
                                    </p:anim>
                                    <p:anim calcmode="lin" valueType="num">
                                      <p:cBhvr>
                                        <p:cTn id="37" dur="1000" fill="hold"/>
                                        <p:tgtEl>
                                          <p:spTgt spid="16390"/>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7" presetClass="entr" presetSubtype="2" fill="hold" nodeType="clickEffect">
                                  <p:stCondLst>
                                    <p:cond delay="0"/>
                                  </p:stCondLst>
                                  <p:childTnLst>
                                    <p:set>
                                      <p:cBhvr>
                                        <p:cTn id="41" dur="1" fill="hold">
                                          <p:stCondLst>
                                            <p:cond delay="0"/>
                                          </p:stCondLst>
                                        </p:cTn>
                                        <p:tgtEl>
                                          <p:spTgt spid="16387">
                                            <p:txEl>
                                              <p:pRg st="6" end="6"/>
                                            </p:txEl>
                                          </p:spTgt>
                                        </p:tgtEl>
                                        <p:attrNameLst>
                                          <p:attrName>style.visibility</p:attrName>
                                        </p:attrNameLst>
                                      </p:cBhvr>
                                      <p:to>
                                        <p:strVal val="visible"/>
                                      </p:to>
                                    </p:set>
                                    <p:anim calcmode="lin" valueType="num">
                                      <p:cBhvr additive="base">
                                        <p:cTn id="42" dur="3000" fill="hold"/>
                                        <p:tgtEl>
                                          <p:spTgt spid="16387">
                                            <p:txEl>
                                              <p:pRg st="6" end="6"/>
                                            </p:txEl>
                                          </p:spTgt>
                                        </p:tgtEl>
                                        <p:attrNameLst>
                                          <p:attrName>ppt_x</p:attrName>
                                        </p:attrNameLst>
                                      </p:cBhvr>
                                      <p:tavLst>
                                        <p:tav tm="0">
                                          <p:val>
                                            <p:strVal val="1+#ppt_w/2"/>
                                          </p:val>
                                        </p:tav>
                                        <p:tav tm="100000">
                                          <p:val>
                                            <p:strVal val="#ppt_x"/>
                                          </p:val>
                                        </p:tav>
                                      </p:tavLst>
                                    </p:anim>
                                    <p:anim calcmode="lin" valueType="num">
                                      <p:cBhvr additive="base">
                                        <p:cTn id="43" dur="3000" fill="hold"/>
                                        <p:tgtEl>
                                          <p:spTgt spid="1638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55" presetClass="entr" presetSubtype="0" fill="hold" nodeType="clickEffect">
                                  <p:stCondLst>
                                    <p:cond delay="0"/>
                                  </p:stCondLst>
                                  <p:childTnLst>
                                    <p:set>
                                      <p:cBhvr>
                                        <p:cTn id="47" dur="1" fill="hold">
                                          <p:stCondLst>
                                            <p:cond delay="0"/>
                                          </p:stCondLst>
                                        </p:cTn>
                                        <p:tgtEl>
                                          <p:spTgt spid="16387">
                                            <p:txEl>
                                              <p:pRg st="7" end="7"/>
                                            </p:txEl>
                                          </p:spTgt>
                                        </p:tgtEl>
                                        <p:attrNameLst>
                                          <p:attrName>style.visibility</p:attrName>
                                        </p:attrNameLst>
                                      </p:cBhvr>
                                      <p:to>
                                        <p:strVal val="visible"/>
                                      </p:to>
                                    </p:set>
                                    <p:anim calcmode="lin" valueType="num">
                                      <p:cBhvr>
                                        <p:cTn id="48" dur="1000" fill="hold"/>
                                        <p:tgtEl>
                                          <p:spTgt spid="16387">
                                            <p:txEl>
                                              <p:pRg st="7" end="7"/>
                                            </p:txEl>
                                          </p:spTgt>
                                        </p:tgtEl>
                                        <p:attrNameLst>
                                          <p:attrName>ppt_w</p:attrName>
                                        </p:attrNameLst>
                                      </p:cBhvr>
                                      <p:tavLst>
                                        <p:tav tm="0">
                                          <p:val>
                                            <p:strVal val="#ppt_w*0.70"/>
                                          </p:val>
                                        </p:tav>
                                        <p:tav tm="100000">
                                          <p:val>
                                            <p:strVal val="#ppt_w"/>
                                          </p:val>
                                        </p:tav>
                                      </p:tavLst>
                                    </p:anim>
                                    <p:anim calcmode="lin" valueType="num">
                                      <p:cBhvr>
                                        <p:cTn id="49" dur="1000" fill="hold"/>
                                        <p:tgtEl>
                                          <p:spTgt spid="16387">
                                            <p:txEl>
                                              <p:pRg st="7" end="7"/>
                                            </p:txEl>
                                          </p:spTgt>
                                        </p:tgtEl>
                                        <p:attrNameLst>
                                          <p:attrName>ppt_h</p:attrName>
                                        </p:attrNameLst>
                                      </p:cBhvr>
                                      <p:tavLst>
                                        <p:tav tm="0">
                                          <p:val>
                                            <p:strVal val="#ppt_h"/>
                                          </p:val>
                                        </p:tav>
                                        <p:tav tm="100000">
                                          <p:val>
                                            <p:strVal val="#ppt_h"/>
                                          </p:val>
                                        </p:tav>
                                      </p:tavLst>
                                    </p:anim>
                                    <p:animEffect transition="in" filter="fade">
                                      <p:cBhvr>
                                        <p:cTn id="50" dur="1000"/>
                                        <p:tgtEl>
                                          <p:spTgt spid="163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89" grpId="0"/>
      <p:bldP spid="1639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标题 1"/>
          <p:cNvSpPr/>
          <p:nvPr/>
        </p:nvSpPr>
        <p:spPr bwMode="auto">
          <a:xfrm>
            <a:off x="-164667" y="374073"/>
            <a:ext cx="66976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nSpc>
                <a:spcPct val="90000"/>
              </a:lnSpc>
              <a:spcBef>
                <a:spcPct val="0"/>
              </a:spcBef>
              <a:buClrTx/>
              <a:buSzTx/>
              <a:buNone/>
            </a:pPr>
            <a:r>
              <a:rPr lang="zh-CN" altLang="en-US" sz="2200" b="1">
                <a:solidFill>
                  <a:srgbClr val="C00000"/>
                </a:solidFill>
                <a:latin typeface="幼圆" panose="02010509060101010101" pitchFamily="49" charset="-122"/>
                <a:ea typeface="幼圆" panose="02010509060101010101" pitchFamily="49" charset="-122"/>
              </a:rPr>
              <a:t>　</a:t>
            </a: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高考对接</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graphicFrame>
        <p:nvGraphicFramePr>
          <p:cNvPr id="5166" name="Group 46"/>
          <p:cNvGraphicFramePr>
            <a:graphicFrameLocks noGrp="1"/>
          </p:cNvGraphicFramePr>
          <p:nvPr/>
        </p:nvGraphicFramePr>
        <p:xfrm>
          <a:off x="554182" y="1185286"/>
          <a:ext cx="10931236" cy="5354636"/>
        </p:xfrm>
        <a:graphic>
          <a:graphicData uri="http://schemas.openxmlformats.org/drawingml/2006/table">
            <a:tbl>
              <a:tblPr/>
              <a:tblGrid>
                <a:gridCol w="2320990"/>
                <a:gridCol w="2800299"/>
                <a:gridCol w="5809947"/>
              </a:tblGrid>
              <a:tr h="504781">
                <a:tc>
                  <a:txBody>
                    <a:bodyPr vert="horz" wrap="square"/>
                    <a:lstStyle/>
                    <a:p>
                      <a:pPr marL="0" marR="0" lvl="0" indent="0" algn="ctr"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卷别</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诗题</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重要信息</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7492">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2013</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年山东卷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山寺夜起</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①点明了地点</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山寺</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；②点明了时间</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夜</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；③事件</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起</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49239">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2013</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年福建卷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送何遁山人归蜀</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①交代了诗的题材</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送别诗</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；②暗示了全诗的感情基调</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惜别</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8610">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2013</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年四川卷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九日和韩魏公</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①点明了时间</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九月九日</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；②点明了人物</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韩魏公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；③唱和之作</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9128">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2013</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年江苏卷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醉　眠</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点明了诗人的状态：诗人终日喝酒、睡觉</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52410">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2012</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年课标全国卷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思远人</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①交代了写作目的</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怀念远方之人</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；②暗示了诗的感情基调和类别</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怀人诗</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76">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2011</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年课标卷</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春日秦国怀古</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80000"/>
                        </a:lnSpc>
                        <a:spcBef>
                          <a:spcPct val="20000"/>
                        </a:spcBef>
                        <a:spcAft>
                          <a:spcPct val="0"/>
                        </a:spcAft>
                        <a:buClr>
                          <a:schemeClr val="hlink"/>
                        </a:buClr>
                        <a:buSzPct val="70000"/>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①交代了写作时间</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春日</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、地点</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古秦国</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和事件</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怀古</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②</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点明了诗的题材</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怀古诗</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；③暗示了诗的情感</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怀古伤今</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T="45716" marB="4571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207818" y="1614488"/>
          <a:ext cx="11637816" cy="5243512"/>
        </p:xfrm>
        <a:graphic>
          <a:graphicData uri="http://schemas.openxmlformats.org/drawingml/2006/table">
            <a:tbl>
              <a:tblPr firstRow="1" bandRow="1">
                <a:tableStyleId>{5C22544A-7EE6-4342-B048-85BDC9FD1C3A}</a:tableStyleId>
              </a:tblPr>
              <a:tblGrid>
                <a:gridCol w="3879272"/>
                <a:gridCol w="3879272"/>
                <a:gridCol w="3879272"/>
              </a:tblGrid>
              <a:tr h="518231">
                <a:tc>
                  <a:txBody>
                    <a:bodyPr vert="horz" wrap="square"/>
                    <a:lstStyle/>
                    <a:p>
                      <a:r>
                        <a:rPr lang="zh-CN" altLang="en-US" sz="2200" b="1" smtClean="0">
                          <a:solidFill>
                            <a:schemeClr val="tx1"/>
                          </a:solidFill>
                        </a:rPr>
                        <a:t>卷别</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zh-CN" altLang="en-US" sz="2800" b="1" smtClean="0">
                          <a:solidFill>
                            <a:schemeClr val="tx1"/>
                          </a:solidFill>
                        </a:rPr>
                        <a:t>试题</a:t>
                      </a:r>
                      <a:endParaRPr lang="zh-CN" altLang="en-US" sz="28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2200" b="1" smtClean="0">
                          <a:solidFill>
                            <a:schemeClr val="tx1"/>
                          </a:solidFill>
                        </a:rPr>
                        <a:t>主要信息</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32827">
                <a:tc rowSpan="2">
                  <a:txBody>
                    <a:bodyPr vert="horz" wrap="square"/>
                    <a:lstStyle/>
                    <a:p>
                      <a:r>
                        <a:rPr lang="en-US" altLang="zh-CN" sz="2200" b="1" smtClean="0">
                          <a:solidFill>
                            <a:schemeClr val="tx1"/>
                          </a:solidFill>
                        </a:rPr>
                        <a:t>2014</a:t>
                      </a:r>
                      <a:r>
                        <a:rPr lang="zh-CN" altLang="en-US" sz="2200" b="1" smtClean="0">
                          <a:solidFill>
                            <a:schemeClr val="tx1"/>
                          </a:solidFill>
                        </a:rPr>
                        <a:t>年新课标全国卷</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en-US" altLang="zh-CN" sz="2800" b="1" smtClean="0">
                          <a:solidFill>
                            <a:schemeClr val="tx1"/>
                          </a:solidFill>
                        </a:rPr>
                        <a:t>《</a:t>
                      </a:r>
                      <a:r>
                        <a:rPr lang="zh-CN" altLang="en-US" sz="2800" b="1" smtClean="0">
                          <a:solidFill>
                            <a:schemeClr val="tx1"/>
                          </a:solidFill>
                        </a:rPr>
                        <a:t>含山店梦觉作</a:t>
                      </a:r>
                      <a:r>
                        <a:rPr lang="en-US" altLang="zh-CN" sz="2800" b="1" smtClean="0">
                          <a:solidFill>
                            <a:schemeClr val="tx1"/>
                          </a:solidFill>
                        </a:rPr>
                        <a:t>》</a:t>
                      </a:r>
                      <a:endParaRPr lang="zh-CN" altLang="en-US" sz="28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2200" b="1" smtClean="0">
                          <a:solidFill>
                            <a:schemeClr val="tx1"/>
                          </a:solidFill>
                        </a:rPr>
                        <a:t>①点明了地点（含山店）②点明了诗人的状态（梦觉）③点明了时间（夜里）</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62142">
                <a:tc vMerge="1">
                  <a:txBody>
                    <a:bodyPr vert="horz" wrap="square"/>
                    <a:lstStyl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en-US" altLang="zh-CN" sz="2800" b="1" smtClean="0">
                          <a:solidFill>
                            <a:schemeClr val="tx1"/>
                          </a:solidFill>
                        </a:rPr>
                        <a:t>《</a:t>
                      </a:r>
                      <a:r>
                        <a:rPr lang="zh-CN" altLang="en-US" sz="2800" b="1" smtClean="0">
                          <a:solidFill>
                            <a:schemeClr val="tx1"/>
                          </a:solidFill>
                        </a:rPr>
                        <a:t>宿渔家</a:t>
                      </a:r>
                      <a:r>
                        <a:rPr lang="en-US" altLang="zh-CN" sz="2800" b="1" smtClean="0">
                          <a:solidFill>
                            <a:schemeClr val="tx1"/>
                          </a:solidFill>
                        </a:rPr>
                        <a:t>》</a:t>
                      </a:r>
                      <a:endParaRPr lang="zh-CN" altLang="en-US" sz="28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2200" b="1" smtClean="0">
                          <a:solidFill>
                            <a:schemeClr val="tx1"/>
                          </a:solidFill>
                        </a:rPr>
                        <a:t>①点明了事件（宿）②点明了地点（渔家）</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97485">
                <a:tc>
                  <a:txBody>
                    <a:bodyPr vert="horz" wrap="square"/>
                    <a:lstStyle/>
                    <a:p>
                      <a:r>
                        <a:rPr lang="en-US" altLang="zh-CN" sz="2200" b="1" smtClean="0">
                          <a:solidFill>
                            <a:schemeClr val="tx1"/>
                          </a:solidFill>
                        </a:rPr>
                        <a:t>2014</a:t>
                      </a:r>
                      <a:r>
                        <a:rPr lang="zh-CN" altLang="en-US" sz="2200" b="1" smtClean="0">
                          <a:solidFill>
                            <a:schemeClr val="tx1"/>
                          </a:solidFill>
                        </a:rPr>
                        <a:t>年四川卷</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en-US" altLang="zh-CN" sz="2800" b="1" smtClean="0">
                          <a:solidFill>
                            <a:schemeClr val="tx1"/>
                          </a:solidFill>
                        </a:rPr>
                        <a:t>《</a:t>
                      </a:r>
                      <a:r>
                        <a:rPr lang="zh-CN" altLang="en-US" sz="2800" b="1" smtClean="0">
                          <a:solidFill>
                            <a:schemeClr val="tx1"/>
                          </a:solidFill>
                        </a:rPr>
                        <a:t>秋暮吟望</a:t>
                      </a:r>
                      <a:r>
                        <a:rPr lang="en-US" altLang="zh-CN" sz="2800" b="1" smtClean="0">
                          <a:solidFill>
                            <a:schemeClr val="tx1"/>
                          </a:solidFill>
                        </a:rPr>
                        <a:t>》</a:t>
                      </a:r>
                      <a:endParaRPr lang="zh-CN" altLang="en-US" sz="28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2200" b="1" smtClean="0">
                          <a:solidFill>
                            <a:schemeClr val="tx1"/>
                          </a:solidFill>
                        </a:rPr>
                        <a:t>①点明了时令（秋）②点明了时间（暮）③点明了事件（吟望）</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32827">
                <a:tc>
                  <a:txBody>
                    <a:bodyPr vert="horz" wrap="square"/>
                    <a:lstStyle/>
                    <a:p>
                      <a:r>
                        <a:rPr lang="en-US" altLang="zh-CN" sz="2200" b="1" smtClean="0">
                          <a:solidFill>
                            <a:schemeClr val="tx1"/>
                          </a:solidFill>
                        </a:rPr>
                        <a:t>2014</a:t>
                      </a:r>
                      <a:r>
                        <a:rPr lang="zh-CN" altLang="en-US" sz="2200" b="1" smtClean="0">
                          <a:solidFill>
                            <a:schemeClr val="tx1"/>
                          </a:solidFill>
                        </a:rPr>
                        <a:t>年浙江卷</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r>
                        <a:rPr lang="en-US" altLang="zh-CN" sz="2800" b="1" smtClean="0">
                          <a:solidFill>
                            <a:schemeClr val="tx1"/>
                          </a:solidFill>
                        </a:rPr>
                        <a:t>《</a:t>
                      </a:r>
                      <a:r>
                        <a:rPr lang="zh-CN" altLang="en-US" sz="2800" b="1" smtClean="0">
                          <a:solidFill>
                            <a:schemeClr val="tx1"/>
                          </a:solidFill>
                        </a:rPr>
                        <a:t>溪行逢雨与柳中庸</a:t>
                      </a:r>
                      <a:r>
                        <a:rPr lang="en-US" altLang="zh-CN" sz="2800" b="1" smtClean="0">
                          <a:solidFill>
                            <a:schemeClr val="tx1"/>
                          </a:solidFill>
                        </a:rPr>
                        <a:t>》</a:t>
                      </a:r>
                      <a:endParaRPr lang="zh-CN" altLang="en-US" sz="28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r>
                        <a:rPr lang="zh-CN" altLang="en-US" sz="2200" b="1" smtClean="0">
                          <a:solidFill>
                            <a:schemeClr val="tx1"/>
                          </a:solidFill>
                        </a:rPr>
                        <a:t>①点明了诗人的状态（溪行）②点明了事件（逢雨）③点明了写作对象（柳中庸）</a:t>
                      </a:r>
                      <a:endParaRPr lang="zh-CN" altLang="en-US" sz="2200" b="1">
                        <a:solidFill>
                          <a:schemeClr val="tx1"/>
                        </a:solidFill>
                      </a:endParaRPr>
                    </a:p>
                  </a:txBody>
                  <a:tcPr marL="91443" marR="91443" marT="45729" marB="4572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矩形 2"/>
          <p:cNvSpPr/>
          <p:nvPr/>
        </p:nvSpPr>
        <p:spPr>
          <a:xfrm>
            <a:off x="207818" y="346363"/>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借助标题与注释之标题</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63671" name="Group 151"/>
          <p:cNvGraphicFramePr>
            <a:graphicFrameLocks noGrp="1"/>
          </p:cNvGraphicFramePr>
          <p:nvPr/>
        </p:nvGraphicFramePr>
        <p:xfrm>
          <a:off x="694299" y="897768"/>
          <a:ext cx="10784938" cy="5364481"/>
        </p:xfrm>
        <a:graphic>
          <a:graphicData uri="http://schemas.openxmlformats.org/drawingml/2006/table">
            <a:tbl>
              <a:tblPr/>
              <a:tblGrid>
                <a:gridCol w="1859331"/>
                <a:gridCol w="2045879"/>
                <a:gridCol w="6879728"/>
              </a:tblGrid>
              <a:tr h="334963">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卷　别</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诗　题</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重要信息</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966788">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2016</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全国乙卷</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金陵望汉江</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①</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交代了写作地点</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cs typeface="宋体" panose="02010600030101010101" pitchFamily="2" charset="-122"/>
                        </a:rPr>
                        <a:t>金陵</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②</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表明了事件</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望汉江</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③</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明确了诗歌题材</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即景抒怀</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263650">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2015</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四川卷</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夏日游山家同夏少府</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①</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点明了写作时间</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cs typeface="宋体" panose="02010600030101010101" pitchFamily="2" charset="-122"/>
                        </a:rPr>
                        <a:t>夏日</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②</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交代了事件</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游山家</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③</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表明了诗歌题材</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山水田园</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④</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暗示了诗歌的感情基调</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闲适愉悦</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966788">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2014</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大纲卷</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寻南溪常</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山道人隐居</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①</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揭示了写作事件</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cs typeface="宋体" panose="02010600030101010101" pitchFamily="2" charset="-122"/>
                        </a:rPr>
                        <a:t>寻常山道人</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②</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表明了诗歌题材</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即事抒怀</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③</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暗示诗歌的情感</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恬静淡泊</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966788">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2011</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年</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山东卷</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咏山泉</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lvl1pPr>
                        <a:spcBef>
                          <a:spcPct val="20000"/>
                        </a:spcBef>
                        <a:tabLst>
                          <a:tab pos="2400300"/>
                          <a:tab pos="2514600"/>
                        </a:tabLst>
                        <a:defRPr sz="2800">
                          <a:solidFill>
                            <a:schemeClr val="tx1"/>
                          </a:solidFill>
                          <a:latin typeface="Arial" panose="020b0604020202020204" pitchFamily="34" charset="0"/>
                          <a:ea typeface="宋体" panose="02010600030101010101" pitchFamily="2" charset="-122"/>
                        </a:defRPr>
                      </a:lvl1pPr>
                      <a:lvl2pPr>
                        <a:spcBef>
                          <a:spcPct val="20000"/>
                        </a:spcBef>
                        <a:tabLst>
                          <a:tab pos="2400300"/>
                          <a:tab pos="2514600"/>
                        </a:tabLst>
                        <a:defRPr sz="2400">
                          <a:solidFill>
                            <a:schemeClr val="tx1"/>
                          </a:solidFill>
                          <a:latin typeface="Arial" panose="020b0604020202020204" pitchFamily="34" charset="0"/>
                          <a:ea typeface="宋体" panose="02010600030101010101" pitchFamily="2" charset="-122"/>
                        </a:defRPr>
                      </a:lvl2pPr>
                      <a:lvl3pPr>
                        <a:spcBef>
                          <a:spcPct val="20000"/>
                        </a:spcBef>
                        <a:tabLst>
                          <a:tab pos="2400300"/>
                          <a:tab pos="2514600"/>
                        </a:tabLst>
                        <a:defRPr sz="2000">
                          <a:solidFill>
                            <a:schemeClr val="tx1"/>
                          </a:solidFill>
                          <a:latin typeface="Arial" panose="020b0604020202020204" pitchFamily="34" charset="0"/>
                          <a:ea typeface="宋体" panose="02010600030101010101" pitchFamily="2" charset="-122"/>
                        </a:defRPr>
                      </a:lvl3pPr>
                      <a:lvl4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4pPr>
                      <a:lvl5pPr>
                        <a:spcBef>
                          <a:spcPct val="20000"/>
                        </a:spcBef>
                        <a:tabLst>
                          <a:tab pos="2400300"/>
                          <a:tab pos="2514600"/>
                        </a:tabLst>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tabLst>
                          <a:tab pos="2400300"/>
                          <a:tab pos="2514600"/>
                        </a:tabLs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2400300"/>
                          <a:tab pos="2514600"/>
                        </a:tabLst>
                      </a:pPr>
                      <a:r>
                        <a:rPr kumimoji="0" lang="en-US" altLang="zh-CN"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①</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交代了写作对象</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cs typeface="宋体" panose="02010600030101010101" pitchFamily="2" charset="-122"/>
                        </a:rPr>
                        <a:t>山泉</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②</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表明了诗歌题材</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咏物</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2400300"/>
                          <a:tab pos="2514600"/>
                        </a:tabLst>
                      </a:pPr>
                      <a:r>
                        <a:rPr kumimoji="0" lang="zh-CN" altLang="en-US" sz="23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③</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暗示了表达技巧</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楷体_GB2312" pitchFamily="1" charset="-122"/>
                        </a:rPr>
                        <a:t>托物言志</a:t>
                      </a:r>
                      <a:r>
                        <a:rPr kumimoji="0" lang="en-US" altLang="zh-CN"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0" lang="zh-CN" altLang="en-US" sz="23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矩形 2"/>
          <p:cNvSpPr/>
          <p:nvPr/>
        </p:nvSpPr>
        <p:spPr>
          <a:xfrm>
            <a:off x="193963" y="203737"/>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借助标题与注释之标题</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06182" name="Object 6"/>
          <p:cNvGraphicFramePr>
            <a:graphicFrameLocks noChangeAspect="1"/>
          </p:cNvGraphicFramePr>
          <p:nvPr/>
        </p:nvGraphicFramePr>
        <p:xfrm>
          <a:off x="1516062" y="508000"/>
          <a:ext cx="9159876" cy="6350000"/>
        </p:xfrm>
        <a:graphic>
          <a:graphicData uri="http://schemas.openxmlformats.org/presentationml/2006/ole">
            <mc:AlternateContent>
              <mc:Choice xmlns:v="urn:schemas-microsoft-com:vml" Requires="v">
                <p:oleObj spid="_x0000_s1040" name="文档" r:id="rId2" imgW="9645650" imgH="6654800" progId="Word.Document.8">
                  <p:embed/>
                </p:oleObj>
              </mc:Choice>
              <mc:Fallback>
                <p:oleObj name="文档" r:id="rId2" imgW="9645650" imgH="6654800" progId="Word.Document.8">
                  <p:embed/>
                  <p:pic>
                    <p:nvPicPr>
                      <p:cNvPr id="0" name="OLE substitute image"/>
                      <p:cNvPicPr/>
                      <p:nvPr/>
                    </p:nvPicPr>
                    <p:blipFill>
                      <a:blip r:embed="rId3">
                        <a:extLst>
                          <a:ext uri="{28A0092B-C50C-407E-A947-70E740481C1C}">
                            <a14:useLocalDpi xmlns:a14="http://schemas.microsoft.com/office/drawing/2010/main" val="0"/>
                          </a:ext>
                        </a:extLst>
                      </a:blip>
                      <a:stretch>
                        <a:fillRect/>
                      </a:stretch>
                    </p:blipFill>
                    <p:spPr>
                      <a:xfrm>
                        <a:off x="1516062" y="508000"/>
                        <a:ext cx="9159876" cy="6350000"/>
                      </a:xfrm>
                      <a:prstGeom prst="rect">
                        <a:avLst/>
                      </a:prstGeom>
                      <a:noFill/>
                      <a:ln>
                        <a:noFill/>
                      </a:ln>
                      <a:effectLst/>
                    </p:spPr>
                  </p:pic>
                </p:oleObj>
              </mc:Fallback>
            </mc:AlternateContent>
          </a:graphicData>
        </a:graphic>
      </p:graphicFrame>
      <p:graphicFrame>
        <p:nvGraphicFramePr>
          <p:cNvPr id="306184" name="Object 8"/>
          <p:cNvGraphicFramePr>
            <a:graphicFrameLocks noChangeAspect="1"/>
          </p:cNvGraphicFramePr>
          <p:nvPr/>
        </p:nvGraphicFramePr>
        <p:xfrm>
          <a:off x="8140700" y="1042989"/>
          <a:ext cx="1905000" cy="542925"/>
        </p:xfrm>
        <a:graphic>
          <a:graphicData uri="http://schemas.openxmlformats.org/presentationml/2006/ole">
            <mc:AlternateContent>
              <mc:Choice xmlns:v="urn:schemas-microsoft-com:vml" Requires="v">
                <p:oleObj spid="_x0000_s1041" name="文档" r:id="rId4" imgW="1908810" imgH="543560" progId="Word.Document.8">
                  <p:embed/>
                </p:oleObj>
              </mc:Choice>
              <mc:Fallback>
                <p:oleObj name="文档" r:id="rId4" imgW="1908810" imgH="543560" progId="Word.Document.8">
                  <p:embed/>
                  <p:pic>
                    <p:nvPicPr>
                      <p:cNvPr id="0" name="OLE substitute image"/>
                      <p:cNvPicPr/>
                      <p:nvPr/>
                    </p:nvPicPr>
                    <p:blipFill>
                      <a:blip r:embed="rId5">
                        <a:extLst>
                          <a:ext uri="{28A0092B-C50C-407E-A947-70E740481C1C}">
                            <a14:useLocalDpi xmlns:a14="http://schemas.microsoft.com/office/drawing/2010/main" val="0"/>
                          </a:ext>
                        </a:extLst>
                      </a:blip>
                      <a:stretch>
                        <a:fillRect/>
                      </a:stretch>
                    </p:blipFill>
                    <p:spPr>
                      <a:xfrm>
                        <a:off x="8140700" y="1042989"/>
                        <a:ext cx="1905000" cy="542925"/>
                      </a:xfrm>
                      <a:prstGeom prst="rect">
                        <a:avLst/>
                      </a:prstGeom>
                      <a:noFill/>
                      <a:ln>
                        <a:noFill/>
                      </a:ln>
                      <a:effectLst/>
                    </p:spPr>
                  </p:pic>
                </p:oleObj>
              </mc:Fallback>
            </mc:AlternateContent>
          </a:graphicData>
        </a:graphic>
      </p:graphicFrame>
      <p:graphicFrame>
        <p:nvGraphicFramePr>
          <p:cNvPr id="306185" name="Object 9"/>
          <p:cNvGraphicFramePr>
            <a:graphicFrameLocks noChangeAspect="1"/>
          </p:cNvGraphicFramePr>
          <p:nvPr/>
        </p:nvGraphicFramePr>
        <p:xfrm>
          <a:off x="7280275" y="2698751"/>
          <a:ext cx="1905000" cy="542925"/>
        </p:xfrm>
        <a:graphic>
          <a:graphicData uri="http://schemas.openxmlformats.org/presentationml/2006/ole">
            <mc:AlternateContent>
              <mc:Choice xmlns:v="urn:schemas-microsoft-com:vml" Requires="v">
                <p:oleObj spid="_x0000_s1042" name="文档" r:id="rId6" imgW="1908810" imgH="542925" progId="Word.Document.8">
                  <p:embed/>
                </p:oleObj>
              </mc:Choice>
              <mc:Fallback>
                <p:oleObj name="文档" r:id="rId6" imgW="1908810" imgH="542925" progId="Word.Document.8">
                  <p:embed/>
                  <p:pic>
                    <p:nvPicPr>
                      <p:cNvPr id="0" name="OLE substitute image"/>
                      <p:cNvPicPr/>
                      <p:nvPr/>
                    </p:nvPicPr>
                    <p:blipFill>
                      <a:blip r:embed="rId7">
                        <a:extLst>
                          <a:ext uri="{28A0092B-C50C-407E-A947-70E740481C1C}">
                            <a14:useLocalDpi xmlns:a14="http://schemas.microsoft.com/office/drawing/2010/main" val="0"/>
                          </a:ext>
                        </a:extLst>
                      </a:blip>
                      <a:stretch>
                        <a:fillRect/>
                      </a:stretch>
                    </p:blipFill>
                    <p:spPr>
                      <a:xfrm>
                        <a:off x="7280275" y="2698751"/>
                        <a:ext cx="1905000" cy="542925"/>
                      </a:xfrm>
                      <a:prstGeom prst="rect">
                        <a:avLst/>
                      </a:prstGeom>
                      <a:noFill/>
                      <a:ln>
                        <a:noFill/>
                      </a:ln>
                      <a:effectLst/>
                    </p:spPr>
                  </p:pic>
                </p:oleObj>
              </mc:Fallback>
            </mc:AlternateContent>
          </a:graphicData>
        </a:graphic>
      </p:graphicFrame>
      <p:graphicFrame>
        <p:nvGraphicFramePr>
          <p:cNvPr id="306186" name="Object 10"/>
          <p:cNvGraphicFramePr>
            <a:graphicFrameLocks noChangeAspect="1"/>
          </p:cNvGraphicFramePr>
          <p:nvPr/>
        </p:nvGraphicFramePr>
        <p:xfrm>
          <a:off x="5132388" y="3241676"/>
          <a:ext cx="1905000" cy="542925"/>
        </p:xfrm>
        <a:graphic>
          <a:graphicData uri="http://schemas.openxmlformats.org/presentationml/2006/ole">
            <mc:AlternateContent>
              <mc:Choice xmlns:v="urn:schemas-microsoft-com:vml" Requires="v">
                <p:oleObj spid="_x0000_s1043" name="文档" r:id="rId8" imgW="1908810" imgH="542925" progId="Word.Document.8">
                  <p:embed/>
                </p:oleObj>
              </mc:Choice>
              <mc:Fallback>
                <p:oleObj name="文档" r:id="rId8" imgW="1908810" imgH="542925" progId="Word.Document.8">
                  <p:embed/>
                  <p:pic>
                    <p:nvPicPr>
                      <p:cNvPr id="0" name="OLE substitute image"/>
                      <p:cNvPicPr/>
                      <p:nvPr/>
                    </p:nvPicPr>
                    <p:blipFill>
                      <a:blip r:embed="rId9">
                        <a:extLst>
                          <a:ext uri="{28A0092B-C50C-407E-A947-70E740481C1C}">
                            <a14:useLocalDpi xmlns:a14="http://schemas.microsoft.com/office/drawing/2010/main" val="0"/>
                          </a:ext>
                        </a:extLst>
                      </a:blip>
                      <a:stretch>
                        <a:fillRect/>
                      </a:stretch>
                    </p:blipFill>
                    <p:spPr>
                      <a:xfrm>
                        <a:off x="5132388" y="3241676"/>
                        <a:ext cx="1905000" cy="542925"/>
                      </a:xfrm>
                      <a:prstGeom prst="rect">
                        <a:avLst/>
                      </a:prstGeom>
                      <a:noFill/>
                      <a:ln>
                        <a:noFill/>
                      </a:ln>
                      <a:effectLst/>
                    </p:spPr>
                  </p:pic>
                </p:oleObj>
              </mc:Fallback>
            </mc:AlternateContent>
          </a:graphicData>
        </a:graphic>
      </p:graphicFrame>
      <p:graphicFrame>
        <p:nvGraphicFramePr>
          <p:cNvPr id="306187" name="Object 11"/>
          <p:cNvGraphicFramePr>
            <a:graphicFrameLocks noChangeAspect="1"/>
          </p:cNvGraphicFramePr>
          <p:nvPr/>
        </p:nvGraphicFramePr>
        <p:xfrm>
          <a:off x="7277100" y="3808414"/>
          <a:ext cx="1905000" cy="542925"/>
        </p:xfrm>
        <a:graphic>
          <a:graphicData uri="http://schemas.openxmlformats.org/presentationml/2006/ole">
            <mc:AlternateContent>
              <mc:Choice xmlns:v="urn:schemas-microsoft-com:vml" Requires="v">
                <p:oleObj spid="_x0000_s1044" name="文档" r:id="rId10" imgW="1908810" imgH="542925" progId="Word.Document.8">
                  <p:embed/>
                </p:oleObj>
              </mc:Choice>
              <mc:Fallback>
                <p:oleObj name="文档" r:id="rId10" imgW="1908810" imgH="542925" progId="Word.Document.8">
                  <p:embed/>
                  <p:pic>
                    <p:nvPicPr>
                      <p:cNvPr id="0" name="OLE substitute image"/>
                      <p:cNvPicPr/>
                      <p:nvPr/>
                    </p:nvPicPr>
                    <p:blipFill>
                      <a:blip r:embed="rId11">
                        <a:extLst>
                          <a:ext uri="{28A0092B-C50C-407E-A947-70E740481C1C}">
                            <a14:useLocalDpi xmlns:a14="http://schemas.microsoft.com/office/drawing/2010/main" val="0"/>
                          </a:ext>
                        </a:extLst>
                      </a:blip>
                      <a:stretch>
                        <a:fillRect/>
                      </a:stretch>
                    </p:blipFill>
                    <p:spPr>
                      <a:xfrm>
                        <a:off x="7277100" y="3808414"/>
                        <a:ext cx="1905000" cy="542925"/>
                      </a:xfrm>
                      <a:prstGeom prst="rect">
                        <a:avLst/>
                      </a:prstGeom>
                      <a:noFill/>
                      <a:ln>
                        <a:noFill/>
                      </a:ln>
                      <a:effectLst/>
                    </p:spPr>
                  </p:pic>
                </p:oleObj>
              </mc:Fallback>
            </mc:AlternateContent>
          </a:graphicData>
        </a:graphic>
      </p:graphicFrame>
      <p:graphicFrame>
        <p:nvGraphicFramePr>
          <p:cNvPr id="306188" name="Object 12"/>
          <p:cNvGraphicFramePr>
            <a:graphicFrameLocks noChangeAspect="1"/>
          </p:cNvGraphicFramePr>
          <p:nvPr/>
        </p:nvGraphicFramePr>
        <p:xfrm>
          <a:off x="5159375" y="4892676"/>
          <a:ext cx="1905000" cy="542925"/>
        </p:xfrm>
        <a:graphic>
          <a:graphicData uri="http://schemas.openxmlformats.org/presentationml/2006/ole">
            <mc:AlternateContent>
              <mc:Choice xmlns:v="urn:schemas-microsoft-com:vml" Requires="v">
                <p:oleObj spid="_x0000_s1045" name="文档" r:id="rId12" imgW="1908810" imgH="542925" progId="Word.Document.8">
                  <p:embed/>
                </p:oleObj>
              </mc:Choice>
              <mc:Fallback>
                <p:oleObj name="文档" r:id="rId12" imgW="1908810" imgH="542925" progId="Word.Document.8">
                  <p:embed/>
                  <p:pic>
                    <p:nvPicPr>
                      <p:cNvPr id="0" name="OLE substitute image"/>
                      <p:cNvPicPr/>
                      <p:nvPr/>
                    </p:nvPicPr>
                    <p:blipFill>
                      <a:blip r:embed="rId13">
                        <a:extLst>
                          <a:ext uri="{28A0092B-C50C-407E-A947-70E740481C1C}">
                            <a14:useLocalDpi xmlns:a14="http://schemas.microsoft.com/office/drawing/2010/main" val="0"/>
                          </a:ext>
                        </a:extLst>
                      </a:blip>
                      <a:stretch>
                        <a:fillRect/>
                      </a:stretch>
                    </p:blipFill>
                    <p:spPr>
                      <a:xfrm>
                        <a:off x="5159375" y="4892676"/>
                        <a:ext cx="1905000" cy="542925"/>
                      </a:xfrm>
                      <a:prstGeom prst="rect">
                        <a:avLst/>
                      </a:prstGeom>
                      <a:noFill/>
                      <a:ln>
                        <a:noFill/>
                      </a:ln>
                      <a:effectLst/>
                    </p:spPr>
                  </p:pic>
                </p:oleObj>
              </mc:Fallback>
            </mc:AlternateContent>
          </a:graphicData>
        </a:graphic>
      </p:graphicFrame>
      <p:graphicFrame>
        <p:nvGraphicFramePr>
          <p:cNvPr id="306189" name="Object 13"/>
          <p:cNvGraphicFramePr>
            <a:graphicFrameLocks noChangeAspect="1"/>
          </p:cNvGraphicFramePr>
          <p:nvPr/>
        </p:nvGraphicFramePr>
        <p:xfrm>
          <a:off x="8185150" y="5468939"/>
          <a:ext cx="1905000" cy="542925"/>
        </p:xfrm>
        <a:graphic>
          <a:graphicData uri="http://schemas.openxmlformats.org/presentationml/2006/ole">
            <mc:AlternateContent>
              <mc:Choice xmlns:v="urn:schemas-microsoft-com:vml" Requires="v">
                <p:oleObj spid="_x0000_s1046" name="文档" r:id="rId14" imgW="1908810" imgH="542925" progId="Word.Document.8">
                  <p:embed/>
                </p:oleObj>
              </mc:Choice>
              <mc:Fallback>
                <p:oleObj name="文档" r:id="rId14" imgW="1908810" imgH="542925" progId="Word.Document.8">
                  <p:embed/>
                  <p:pic>
                    <p:nvPicPr>
                      <p:cNvPr id="0" name="OLE substitute image"/>
                      <p:cNvPicPr/>
                      <p:nvPr/>
                    </p:nvPicPr>
                    <p:blipFill>
                      <a:blip r:embed="rId15">
                        <a:extLst>
                          <a:ext uri="{28A0092B-C50C-407E-A947-70E740481C1C}">
                            <a14:useLocalDpi xmlns:a14="http://schemas.microsoft.com/office/drawing/2010/main" val="0"/>
                          </a:ext>
                        </a:extLst>
                      </a:blip>
                      <a:stretch>
                        <a:fillRect/>
                      </a:stretch>
                    </p:blipFill>
                    <p:spPr>
                      <a:xfrm>
                        <a:off x="8185150" y="5468939"/>
                        <a:ext cx="1905000" cy="542925"/>
                      </a:xfrm>
                      <a:prstGeom prst="rect">
                        <a:avLst/>
                      </a:prstGeom>
                      <a:noFill/>
                      <a:ln>
                        <a:noFill/>
                      </a:ln>
                      <a:effectLst/>
                    </p:spPr>
                  </p:pic>
                </p:oleObj>
              </mc:Fallback>
            </mc:AlternateContent>
          </a:graphicData>
        </a:graphic>
      </p:graphicFrame>
      <p:graphicFrame>
        <p:nvGraphicFramePr>
          <p:cNvPr id="306190" name="Object 14"/>
          <p:cNvGraphicFramePr>
            <a:graphicFrameLocks noChangeAspect="1"/>
          </p:cNvGraphicFramePr>
          <p:nvPr/>
        </p:nvGraphicFramePr>
        <p:xfrm>
          <a:off x="7823200" y="5976939"/>
          <a:ext cx="1905000" cy="542925"/>
        </p:xfrm>
        <a:graphic>
          <a:graphicData uri="http://schemas.openxmlformats.org/presentationml/2006/ole">
            <mc:AlternateContent>
              <mc:Choice xmlns:v="urn:schemas-microsoft-com:vml" Requires="v">
                <p:oleObj spid="_x0000_s1047" name="文档" r:id="rId16" imgW="1908810" imgH="542925" progId="Word.Document.8">
                  <p:embed/>
                </p:oleObj>
              </mc:Choice>
              <mc:Fallback>
                <p:oleObj name="文档" r:id="rId16" imgW="1908810" imgH="542925" progId="Word.Document.8">
                  <p:embed/>
                  <p:pic>
                    <p:nvPicPr>
                      <p:cNvPr id="0" name="OLE substitute image"/>
                      <p:cNvPicPr/>
                      <p:nvPr/>
                    </p:nvPicPr>
                    <p:blipFill>
                      <a:blip r:embed="rId17">
                        <a:extLst>
                          <a:ext uri="{28A0092B-C50C-407E-A947-70E740481C1C}">
                            <a14:useLocalDpi xmlns:a14="http://schemas.microsoft.com/office/drawing/2010/main" val="0"/>
                          </a:ext>
                        </a:extLst>
                      </a:blip>
                      <a:stretch>
                        <a:fillRect/>
                      </a:stretch>
                    </p:blipFill>
                    <p:spPr>
                      <a:xfrm>
                        <a:off x="7823200" y="5976939"/>
                        <a:ext cx="1905000" cy="542925"/>
                      </a:xfrm>
                      <a:prstGeom prst="rect">
                        <a:avLst/>
                      </a:prstGeom>
                      <a:noFill/>
                      <a:ln>
                        <a:noFill/>
                      </a:ln>
                      <a:effectLst/>
                    </p:spPr>
                  </p:pic>
                </p:oleObj>
              </mc:Fallback>
            </mc:AlternateContent>
          </a:graphicData>
        </a:graphic>
      </p:graphicFrame>
      <p:graphicFrame>
        <p:nvGraphicFramePr>
          <p:cNvPr id="306191" name="Object 15"/>
          <p:cNvGraphicFramePr>
            <a:graphicFrameLocks noChangeAspect="1"/>
          </p:cNvGraphicFramePr>
          <p:nvPr/>
        </p:nvGraphicFramePr>
        <p:xfrm>
          <a:off x="6062663" y="4332289"/>
          <a:ext cx="1905000" cy="542925"/>
        </p:xfrm>
        <a:graphic>
          <a:graphicData uri="http://schemas.openxmlformats.org/presentationml/2006/ole">
            <mc:AlternateContent>
              <mc:Choice xmlns:v="urn:schemas-microsoft-com:vml" Requires="v">
                <p:oleObj spid="_x0000_s1048" name="文档" r:id="rId18" imgW="1908810" imgH="542925" progId="Word.Document.8">
                  <p:embed/>
                </p:oleObj>
              </mc:Choice>
              <mc:Fallback>
                <p:oleObj name="文档" r:id="rId18" imgW="1908810" imgH="542925" progId="Word.Document.8">
                  <p:embed/>
                  <p:pic>
                    <p:nvPicPr>
                      <p:cNvPr id="0" name="OLE substitute image"/>
                      <p:cNvPicPr/>
                      <p:nvPr/>
                    </p:nvPicPr>
                    <p:blipFill>
                      <a:blip r:embed="rId19">
                        <a:extLst>
                          <a:ext uri="{28A0092B-C50C-407E-A947-70E740481C1C}">
                            <a14:useLocalDpi xmlns:a14="http://schemas.microsoft.com/office/drawing/2010/main" val="0"/>
                          </a:ext>
                        </a:extLst>
                      </a:blip>
                      <a:stretch>
                        <a:fillRect/>
                      </a:stretch>
                    </p:blipFill>
                    <p:spPr>
                      <a:xfrm>
                        <a:off x="6062663" y="4332289"/>
                        <a:ext cx="1905000" cy="542925"/>
                      </a:xfrm>
                      <a:prstGeom prst="rect">
                        <a:avLst/>
                      </a:prstGeom>
                      <a:noFill/>
                      <a:ln>
                        <a:noFill/>
                      </a:ln>
                      <a:effectLst/>
                    </p:spPr>
                  </p:pic>
                </p:oleObj>
              </mc:Fallback>
            </mc:AlternateContent>
          </a:graphicData>
        </a:graphic>
      </p:graphicFrame>
      <p:sp>
        <p:nvSpPr>
          <p:cNvPr id="11" name="矩形 10"/>
          <p:cNvSpPr/>
          <p:nvPr/>
        </p:nvSpPr>
        <p:spPr>
          <a:xfrm>
            <a:off x="193964" y="1433652"/>
            <a:ext cx="1516062" cy="3170099"/>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借助标题与注释之标题</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6184"/>
                                        </p:tgtEl>
                                        <p:attrNameLst>
                                          <p:attrName>style.visibility</p:attrName>
                                        </p:attrNameLst>
                                      </p:cBhvr>
                                      <p:to>
                                        <p:strVal val="visible"/>
                                      </p:to>
                                    </p:set>
                                    <p:anim calcmode="lin" valueType="num">
                                      <p:cBhvr additive="base">
                                        <p:cTn id="7" dur="500" fill="hold"/>
                                        <p:tgtEl>
                                          <p:spTgt spid="306184"/>
                                        </p:tgtEl>
                                        <p:attrNameLst>
                                          <p:attrName>ppt_x</p:attrName>
                                        </p:attrNameLst>
                                      </p:cBhvr>
                                      <p:tavLst>
                                        <p:tav tm="0">
                                          <p:val>
                                            <p:strVal val="#ppt_x"/>
                                          </p:val>
                                        </p:tav>
                                        <p:tav tm="100000">
                                          <p:val>
                                            <p:strVal val="#ppt_x"/>
                                          </p:val>
                                        </p:tav>
                                      </p:tavLst>
                                    </p:anim>
                                    <p:anim calcmode="lin" valueType="num">
                                      <p:cBhvr additive="base">
                                        <p:cTn id="8" dur="500" fill="hold"/>
                                        <p:tgtEl>
                                          <p:spTgt spid="30618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6185"/>
                                        </p:tgtEl>
                                        <p:attrNameLst>
                                          <p:attrName>style.visibility</p:attrName>
                                        </p:attrNameLst>
                                      </p:cBhvr>
                                      <p:to>
                                        <p:strVal val="visible"/>
                                      </p:to>
                                    </p:set>
                                    <p:anim calcmode="lin" valueType="num">
                                      <p:cBhvr additive="base">
                                        <p:cTn id="13" dur="500" fill="hold"/>
                                        <p:tgtEl>
                                          <p:spTgt spid="306185"/>
                                        </p:tgtEl>
                                        <p:attrNameLst>
                                          <p:attrName>ppt_x</p:attrName>
                                        </p:attrNameLst>
                                      </p:cBhvr>
                                      <p:tavLst>
                                        <p:tav tm="0">
                                          <p:val>
                                            <p:strVal val="#ppt_x"/>
                                          </p:val>
                                        </p:tav>
                                        <p:tav tm="100000">
                                          <p:val>
                                            <p:strVal val="#ppt_x"/>
                                          </p:val>
                                        </p:tav>
                                      </p:tavLst>
                                    </p:anim>
                                    <p:anim calcmode="lin" valueType="num">
                                      <p:cBhvr additive="base">
                                        <p:cTn id="14" dur="500" fill="hold"/>
                                        <p:tgtEl>
                                          <p:spTgt spid="30618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6186"/>
                                        </p:tgtEl>
                                        <p:attrNameLst>
                                          <p:attrName>style.visibility</p:attrName>
                                        </p:attrNameLst>
                                      </p:cBhvr>
                                      <p:to>
                                        <p:strVal val="visible"/>
                                      </p:to>
                                    </p:set>
                                    <p:anim calcmode="lin" valueType="num">
                                      <p:cBhvr additive="base">
                                        <p:cTn id="19" dur="500" fill="hold"/>
                                        <p:tgtEl>
                                          <p:spTgt spid="306186"/>
                                        </p:tgtEl>
                                        <p:attrNameLst>
                                          <p:attrName>ppt_x</p:attrName>
                                        </p:attrNameLst>
                                      </p:cBhvr>
                                      <p:tavLst>
                                        <p:tav tm="0">
                                          <p:val>
                                            <p:strVal val="#ppt_x"/>
                                          </p:val>
                                        </p:tav>
                                        <p:tav tm="100000">
                                          <p:val>
                                            <p:strVal val="#ppt_x"/>
                                          </p:val>
                                        </p:tav>
                                      </p:tavLst>
                                    </p:anim>
                                    <p:anim calcmode="lin" valueType="num">
                                      <p:cBhvr additive="base">
                                        <p:cTn id="20" dur="500" fill="hold"/>
                                        <p:tgtEl>
                                          <p:spTgt spid="30618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06187"/>
                                        </p:tgtEl>
                                        <p:attrNameLst>
                                          <p:attrName>style.visibility</p:attrName>
                                        </p:attrNameLst>
                                      </p:cBhvr>
                                      <p:to>
                                        <p:strVal val="visible"/>
                                      </p:to>
                                    </p:set>
                                    <p:anim calcmode="lin" valueType="num">
                                      <p:cBhvr additive="base">
                                        <p:cTn id="25" dur="500" fill="hold"/>
                                        <p:tgtEl>
                                          <p:spTgt spid="306187"/>
                                        </p:tgtEl>
                                        <p:attrNameLst>
                                          <p:attrName>ppt_x</p:attrName>
                                        </p:attrNameLst>
                                      </p:cBhvr>
                                      <p:tavLst>
                                        <p:tav tm="0">
                                          <p:val>
                                            <p:strVal val="#ppt_x"/>
                                          </p:val>
                                        </p:tav>
                                        <p:tav tm="100000">
                                          <p:val>
                                            <p:strVal val="#ppt_x"/>
                                          </p:val>
                                        </p:tav>
                                      </p:tavLst>
                                    </p:anim>
                                    <p:anim calcmode="lin" valueType="num">
                                      <p:cBhvr additive="base">
                                        <p:cTn id="26" dur="500" fill="hold"/>
                                        <p:tgtEl>
                                          <p:spTgt spid="30618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06191"/>
                                        </p:tgtEl>
                                        <p:attrNameLst>
                                          <p:attrName>style.visibility</p:attrName>
                                        </p:attrNameLst>
                                      </p:cBhvr>
                                      <p:to>
                                        <p:strVal val="visible"/>
                                      </p:to>
                                    </p:set>
                                    <p:anim calcmode="lin" valueType="num">
                                      <p:cBhvr additive="base">
                                        <p:cTn id="31" dur="500" fill="hold"/>
                                        <p:tgtEl>
                                          <p:spTgt spid="306191"/>
                                        </p:tgtEl>
                                        <p:attrNameLst>
                                          <p:attrName>ppt_x</p:attrName>
                                        </p:attrNameLst>
                                      </p:cBhvr>
                                      <p:tavLst>
                                        <p:tav tm="0">
                                          <p:val>
                                            <p:strVal val="#ppt_x"/>
                                          </p:val>
                                        </p:tav>
                                        <p:tav tm="100000">
                                          <p:val>
                                            <p:strVal val="#ppt_x"/>
                                          </p:val>
                                        </p:tav>
                                      </p:tavLst>
                                    </p:anim>
                                    <p:anim calcmode="lin" valueType="num">
                                      <p:cBhvr additive="base">
                                        <p:cTn id="32" dur="500" fill="hold"/>
                                        <p:tgtEl>
                                          <p:spTgt spid="30619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06188"/>
                                        </p:tgtEl>
                                        <p:attrNameLst>
                                          <p:attrName>style.visibility</p:attrName>
                                        </p:attrNameLst>
                                      </p:cBhvr>
                                      <p:to>
                                        <p:strVal val="visible"/>
                                      </p:to>
                                    </p:set>
                                    <p:anim calcmode="lin" valueType="num">
                                      <p:cBhvr additive="base">
                                        <p:cTn id="37" dur="500" fill="hold"/>
                                        <p:tgtEl>
                                          <p:spTgt spid="306188"/>
                                        </p:tgtEl>
                                        <p:attrNameLst>
                                          <p:attrName>ppt_x</p:attrName>
                                        </p:attrNameLst>
                                      </p:cBhvr>
                                      <p:tavLst>
                                        <p:tav tm="0">
                                          <p:val>
                                            <p:strVal val="#ppt_x"/>
                                          </p:val>
                                        </p:tav>
                                        <p:tav tm="100000">
                                          <p:val>
                                            <p:strVal val="#ppt_x"/>
                                          </p:val>
                                        </p:tav>
                                      </p:tavLst>
                                    </p:anim>
                                    <p:anim calcmode="lin" valueType="num">
                                      <p:cBhvr additive="base">
                                        <p:cTn id="38" dur="500" fill="hold"/>
                                        <p:tgtEl>
                                          <p:spTgt spid="30618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06189"/>
                                        </p:tgtEl>
                                        <p:attrNameLst>
                                          <p:attrName>style.visibility</p:attrName>
                                        </p:attrNameLst>
                                      </p:cBhvr>
                                      <p:to>
                                        <p:strVal val="visible"/>
                                      </p:to>
                                    </p:set>
                                    <p:anim calcmode="lin" valueType="num">
                                      <p:cBhvr additive="base">
                                        <p:cTn id="43" dur="500" fill="hold"/>
                                        <p:tgtEl>
                                          <p:spTgt spid="306189"/>
                                        </p:tgtEl>
                                        <p:attrNameLst>
                                          <p:attrName>ppt_x</p:attrName>
                                        </p:attrNameLst>
                                      </p:cBhvr>
                                      <p:tavLst>
                                        <p:tav tm="0">
                                          <p:val>
                                            <p:strVal val="#ppt_x"/>
                                          </p:val>
                                        </p:tav>
                                        <p:tav tm="100000">
                                          <p:val>
                                            <p:strVal val="#ppt_x"/>
                                          </p:val>
                                        </p:tav>
                                      </p:tavLst>
                                    </p:anim>
                                    <p:anim calcmode="lin" valueType="num">
                                      <p:cBhvr additive="base">
                                        <p:cTn id="44" dur="500" fill="hold"/>
                                        <p:tgtEl>
                                          <p:spTgt spid="30618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06190"/>
                                        </p:tgtEl>
                                        <p:attrNameLst>
                                          <p:attrName>style.visibility</p:attrName>
                                        </p:attrNameLst>
                                      </p:cBhvr>
                                      <p:to>
                                        <p:strVal val="visible"/>
                                      </p:to>
                                    </p:set>
                                    <p:anim calcmode="lin" valueType="num">
                                      <p:cBhvr additive="base">
                                        <p:cTn id="49" dur="500" fill="hold"/>
                                        <p:tgtEl>
                                          <p:spTgt spid="306190"/>
                                        </p:tgtEl>
                                        <p:attrNameLst>
                                          <p:attrName>ppt_x</p:attrName>
                                        </p:attrNameLst>
                                      </p:cBhvr>
                                      <p:tavLst>
                                        <p:tav tm="0">
                                          <p:val>
                                            <p:strVal val="#ppt_x"/>
                                          </p:val>
                                        </p:tav>
                                        <p:tav tm="100000">
                                          <p:val>
                                            <p:strVal val="#ppt_x"/>
                                          </p:val>
                                        </p:tav>
                                      </p:tavLst>
                                    </p:anim>
                                    <p:anim calcmode="lin" valueType="num">
                                      <p:cBhvr additive="base">
                                        <p:cTn id="50" dur="500" fill="hold"/>
                                        <p:tgtEl>
                                          <p:spTgt spid="3061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p:nvPr/>
        </p:nvSpPr>
        <p:spPr>
          <a:xfrm>
            <a:off x="525780" y="431165"/>
            <a:ext cx="1854200" cy="582211"/>
          </a:xfrm>
          <a:prstGeom prst="rect">
            <a:avLst/>
          </a:prstGeom>
        </p:spPr>
        <p:txBody>
          <a:bodyPr vert="horz" wrap="square" lIns="0" tIns="12700" rIns="0" bIns="0" rtlCol="0">
            <a:spAutoFit/>
          </a:bodyPr>
          <a:lstStyle/>
          <a:p>
            <a:pPr>
              <a:lnSpc>
                <a:spcPct val="90000"/>
              </a:lnSpc>
              <a:spcBef>
                <a:spcPct val="0"/>
              </a:spcBef>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想一想</a:t>
            </a:r>
            <a:endPar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5" name="object 5"/>
          <p:cNvSpPr txBox="1">
            <a:spLocks noGrp="1"/>
          </p:cNvSpPr>
          <p:nvPr>
            <p:ph type="title" idx="4294967295"/>
          </p:nvPr>
        </p:nvSpPr>
        <p:spPr>
          <a:xfrm>
            <a:off x="2787650" y="403996"/>
            <a:ext cx="8630920" cy="628377"/>
          </a:xfrm>
          <a:prstGeom prst="rect">
            <a:avLst/>
          </a:prstGeom>
        </p:spPr>
        <p:txBody>
          <a:bodyPr vert="horz" wrap="square" lIns="0" tIns="12700" rIns="0" bIns="0" rtlCol="0">
            <a:spAutoFit/>
          </a:bodyPr>
          <a:lstStyle/>
          <a:p>
            <a:pPr marL="12700">
              <a:lnSpc>
                <a:spcPct val="100000"/>
              </a:lnSpc>
              <a:spcBef>
                <a:spcPts val="100"/>
              </a:spcBef>
            </a:pPr>
            <a:r>
              <a:rPr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说出下列诗歌标题提示了哪些信息</a:t>
            </a:r>
            <a:endParaRPr sz="3600"/>
          </a:p>
        </p:txBody>
      </p:sp>
      <p:graphicFrame>
        <p:nvGraphicFramePr>
          <p:cNvPr id="6" name="object 6"/>
          <p:cNvGraphicFramePr>
            <a:graphicFrameLocks noGrp="1"/>
          </p:cNvGraphicFramePr>
          <p:nvPr>
            <p:custDataLst>
              <p:tags r:id="rId2"/>
            </p:custDataLst>
          </p:nvPr>
        </p:nvGraphicFramePr>
        <p:xfrm>
          <a:off x="203200" y="1390650"/>
          <a:ext cx="11855449" cy="5367020"/>
        </p:xfrm>
        <a:graphic>
          <a:graphicData uri="http://schemas.openxmlformats.org/drawingml/2006/table">
            <a:tbl>
              <a:tblPr firstRow="1" bandRow="1">
                <a:tableStyleId>{2D5ABB26-0587-4C30-8999-92F81FD0307C}</a:tableStyleId>
              </a:tblPr>
              <a:tblGrid>
                <a:gridCol w="2123440"/>
                <a:gridCol w="3403600"/>
                <a:gridCol w="1268094"/>
                <a:gridCol w="5060315"/>
              </a:tblGrid>
              <a:tr h="768985">
                <a:tc>
                  <a:txBody>
                    <a:bodyPr vert="horz" wrap="square"/>
                    <a:lstStyle/>
                    <a:p>
                      <a:pPr marL="710565">
                        <a:lnSpc>
                          <a:spcPct val="100000"/>
                        </a:lnSpc>
                        <a:spcBef>
                          <a:spcPts val="965"/>
                        </a:spcBef>
                      </a:pPr>
                      <a:r>
                        <a:rPr sz="2800" b="1" spc="-5">
                          <a:latin typeface="宋体" panose="02010600030101010101" pitchFamily="2" charset="-122"/>
                          <a:cs typeface="宋体" panose="02010600030101010101" pitchFamily="2" charset="-122"/>
                        </a:rPr>
                        <a:t>卷</a:t>
                      </a:r>
                      <a:r>
                        <a:rPr sz="2800" b="1" spc="-20">
                          <a:latin typeface="宋体" panose="02010600030101010101" pitchFamily="2" charset="-122"/>
                          <a:cs typeface="宋体" panose="02010600030101010101" pitchFamily="2" charset="-122"/>
                        </a:rPr>
                        <a:t>别</a:t>
                      </a:r>
                      <a:endParaRPr sz="2800">
                        <a:latin typeface="宋体" panose="02010600030101010101" pitchFamily="2" charset="-122"/>
                        <a:cs typeface="宋体" panose="02010600030101010101" pitchFamily="2" charset="-122"/>
                      </a:endParaRPr>
                    </a:p>
                  </a:txBody>
                  <a:tcPr marL="0" marR="0" marT="1225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10160" algn="ctr">
                        <a:lnSpc>
                          <a:spcPct val="100000"/>
                        </a:lnSpc>
                        <a:spcBef>
                          <a:spcPts val="965"/>
                        </a:spcBef>
                      </a:pPr>
                      <a:r>
                        <a:rPr sz="2800" b="1" spc="-5">
                          <a:latin typeface="宋体" panose="02010600030101010101" pitchFamily="2" charset="-122"/>
                          <a:cs typeface="宋体" panose="02010600030101010101" pitchFamily="2" charset="-122"/>
                        </a:rPr>
                        <a:t>诗</a:t>
                      </a:r>
                      <a:r>
                        <a:rPr sz="2800" b="1" spc="-20">
                          <a:latin typeface="宋体" panose="02010600030101010101" pitchFamily="2" charset="-122"/>
                          <a:cs typeface="宋体" panose="02010600030101010101" pitchFamily="2" charset="-122"/>
                        </a:rPr>
                        <a:t>题</a:t>
                      </a:r>
                      <a:endParaRPr sz="2800">
                        <a:latin typeface="宋体" panose="02010600030101010101" pitchFamily="2" charset="-122"/>
                        <a:cs typeface="宋体" panose="02010600030101010101" pitchFamily="2" charset="-122"/>
                      </a:endParaRPr>
                    </a:p>
                  </a:txBody>
                  <a:tcPr marL="0" marR="0" marT="1225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9525" algn="ctr">
                        <a:lnSpc>
                          <a:spcPct val="100000"/>
                        </a:lnSpc>
                        <a:spcBef>
                          <a:spcPts val="965"/>
                        </a:spcBef>
                      </a:pPr>
                      <a:r>
                        <a:rPr sz="2800" b="1" spc="-5">
                          <a:latin typeface="宋体" panose="02010600030101010101" pitchFamily="2" charset="-122"/>
                          <a:cs typeface="宋体" panose="02010600030101010101" pitchFamily="2" charset="-122"/>
                        </a:rPr>
                        <a:t>作</a:t>
                      </a:r>
                      <a:r>
                        <a:rPr sz="2800" b="1" spc="-20">
                          <a:latin typeface="宋体" panose="02010600030101010101" pitchFamily="2" charset="-122"/>
                          <a:cs typeface="宋体" panose="02010600030101010101" pitchFamily="2" charset="-122"/>
                        </a:rPr>
                        <a:t>者</a:t>
                      </a:r>
                      <a:endParaRPr sz="2800">
                        <a:latin typeface="宋体" panose="02010600030101010101" pitchFamily="2" charset="-122"/>
                        <a:cs typeface="宋体" panose="02010600030101010101" pitchFamily="2" charset="-122"/>
                      </a:endParaRPr>
                    </a:p>
                  </a:txBody>
                  <a:tcPr marL="0" marR="0" marT="1225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9525" algn="ctr">
                        <a:lnSpc>
                          <a:spcPct val="100000"/>
                        </a:lnSpc>
                        <a:spcBef>
                          <a:spcPts val="965"/>
                        </a:spcBef>
                      </a:pPr>
                      <a:r>
                        <a:rPr sz="2800" b="1" spc="-5">
                          <a:latin typeface="宋体" panose="02010600030101010101" pitchFamily="2" charset="-122"/>
                          <a:cs typeface="宋体" panose="02010600030101010101" pitchFamily="2" charset="-122"/>
                        </a:rPr>
                        <a:t>重要信</a:t>
                      </a:r>
                      <a:r>
                        <a:rPr sz="2800" b="1" spc="-20">
                          <a:latin typeface="宋体" panose="02010600030101010101" pitchFamily="2" charset="-122"/>
                          <a:cs typeface="宋体" panose="02010600030101010101" pitchFamily="2" charset="-122"/>
                        </a:rPr>
                        <a:t>息</a:t>
                      </a:r>
                      <a:endParaRPr sz="2800">
                        <a:latin typeface="宋体" panose="02010600030101010101" pitchFamily="2" charset="-122"/>
                        <a:cs typeface="宋体" panose="02010600030101010101" pitchFamily="2" charset="-122"/>
                      </a:endParaRPr>
                    </a:p>
                  </a:txBody>
                  <a:tcPr marL="0" marR="0" marT="1225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394460">
                <a:tc>
                  <a:txBody>
                    <a:bodyPr vert="horz" wrap="square"/>
                    <a:lstStyle/>
                    <a:p>
                      <a:pPr>
                        <a:lnSpc>
                          <a:spcPct val="100000"/>
                        </a:lnSpc>
                      </a:pPr>
                      <a:endParaRPr sz="2000">
                        <a:latin typeface="Times New Roman" panose="02020603050405020304"/>
                        <a:cs typeface="Times New Roman" panose="02020603050405020304"/>
                      </a:endParaRPr>
                    </a:p>
                    <a:p>
                      <a:pPr marL="97155">
                        <a:lnSpc>
                          <a:spcPct val="100000"/>
                        </a:lnSpc>
                        <a:spcBef>
                          <a:spcPts val="1720"/>
                        </a:spcBef>
                      </a:pPr>
                      <a:r>
                        <a:rPr sz="2000" b="1" spc="-10">
                          <a:latin typeface="宋体" panose="02010600030101010101" pitchFamily="2" charset="-122"/>
                          <a:cs typeface="宋体" panose="02010600030101010101" pitchFamily="2" charset="-122"/>
                        </a:rPr>
                        <a:t>2017</a:t>
                      </a:r>
                      <a:r>
                        <a:rPr sz="2000" b="1" spc="-5">
                          <a:latin typeface="宋体" panose="02010600030101010101" pitchFamily="2" charset="-122"/>
                          <a:cs typeface="宋体" panose="02010600030101010101" pitchFamily="2" charset="-122"/>
                        </a:rPr>
                        <a:t>年全国卷</a:t>
                      </a:r>
                      <a:r>
                        <a:rPr sz="2000" b="1" spc="-10">
                          <a:latin typeface="宋体" panose="02010600030101010101" pitchFamily="2" charset="-122"/>
                          <a:cs typeface="宋体" panose="02010600030101010101" pitchFamily="2" charset="-122"/>
                        </a:rPr>
                        <a:t>I</a:t>
                      </a:r>
                      <a:endParaRPr sz="20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5"/>
                        </a:spcBef>
                      </a:pPr>
                      <a:endParaRPr sz="3300">
                        <a:latin typeface="Times New Roman"/>
                        <a:cs typeface="Times New Roman" panose="02020603050405020304" charset="0"/>
                      </a:endParaRPr>
                    </a:p>
                    <a:p>
                      <a:pPr marL="12700" algn="ctr">
                        <a:lnSpc>
                          <a:spcPct val="100000"/>
                        </a:lnSpc>
                      </a:pPr>
                      <a:r>
                        <a:rPr sz="2400" b="1">
                          <a:solidFill>
                            <a:srgbClr val="001F5F"/>
                          </a:solidFill>
                          <a:latin typeface="微软雅黑" panose="020b0503020204020204" charset="-122"/>
                          <a:cs typeface="微软雅黑" panose="020b0503020204020204" charset="-122"/>
                        </a:rPr>
                        <a:t>礼部贡院阅进士就试</a:t>
                      </a:r>
                      <a:endParaRPr sz="2400">
                        <a:latin typeface="微软雅黑" panose="020b0503020204020204" charset="-122"/>
                        <a:cs typeface="微软雅黑" panose="020b0503020204020204" charset="-122"/>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30"/>
                        </a:spcBef>
                      </a:pPr>
                      <a:endParaRPr sz="2950">
                        <a:latin typeface="Times New Roman"/>
                        <a:cs typeface="Times New Roman" panose="02020603050405020304" charset="0"/>
                      </a:endParaRPr>
                    </a:p>
                    <a:p>
                      <a:pPr algn="ctr">
                        <a:lnSpc>
                          <a:spcPct val="100000"/>
                        </a:lnSpc>
                      </a:pPr>
                      <a:r>
                        <a:rPr sz="2800" b="1" spc="-5">
                          <a:latin typeface="宋体" panose="02010600030101010101" pitchFamily="2" charset="-122"/>
                          <a:cs typeface="宋体" panose="02010600030101010101" pitchFamily="2" charset="-122"/>
                        </a:rPr>
                        <a:t>欧阳</a:t>
                      </a:r>
                      <a:r>
                        <a:rPr sz="2800" b="1" spc="-20">
                          <a:latin typeface="宋体" panose="02010600030101010101" pitchFamily="2" charset="-122"/>
                          <a:cs typeface="宋体" panose="02010600030101010101" pitchFamily="2" charset="-122"/>
                        </a:rPr>
                        <a:t>修</a:t>
                      </a:r>
                      <a:endParaRPr sz="2800">
                        <a:latin typeface="宋体" panose="02010600030101010101" pitchFamily="2" charset="-122"/>
                        <a:cs typeface="宋体" panose="02010600030101010101" pitchFamily="2" charset="-122"/>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513080">
                        <a:lnSpc>
                          <a:spcPts val="2875"/>
                        </a:lnSpc>
                        <a:spcBef>
                          <a:spcPts val="1315"/>
                        </a:spcBef>
                      </a:pPr>
                      <a:endParaRPr sz="2400">
                        <a:latin typeface="微软雅黑" panose="020b0503020204020204" charset="-122"/>
                        <a:cs typeface="微软雅黑" panose="020b0503020204020204" charset="-122"/>
                      </a:endParaRPr>
                    </a:p>
                  </a:txBody>
                  <a:tcPr marL="0" marR="0" marT="167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447800">
                <a:tc>
                  <a:txBody>
                    <a:bodyPr vert="horz" wrap="square"/>
                    <a:lstStyle/>
                    <a:p>
                      <a:pPr>
                        <a:lnSpc>
                          <a:spcPct val="100000"/>
                        </a:lnSpc>
                        <a:spcBef>
                          <a:spcPts val="40"/>
                        </a:spcBef>
                      </a:pPr>
                      <a:endParaRPr sz="2600">
                        <a:latin typeface="Times New Roman"/>
                        <a:cs typeface="Times New Roman" panose="02020603050405020304" charset="0"/>
                      </a:endParaRPr>
                    </a:p>
                    <a:p>
                      <a:pPr marL="97155">
                        <a:lnSpc>
                          <a:spcPct val="100000"/>
                        </a:lnSpc>
                      </a:pPr>
                      <a:r>
                        <a:rPr sz="2000" b="1" spc="-10">
                          <a:latin typeface="宋体" panose="02010600030101010101" pitchFamily="2" charset="-122"/>
                          <a:cs typeface="宋体" panose="02010600030101010101" pitchFamily="2" charset="-122"/>
                        </a:rPr>
                        <a:t>2017</a:t>
                      </a:r>
                      <a:r>
                        <a:rPr sz="2000" b="1" spc="-5">
                          <a:latin typeface="宋体" panose="02010600030101010101" pitchFamily="2" charset="-122"/>
                          <a:cs typeface="宋体" panose="02010600030101010101" pitchFamily="2" charset="-122"/>
                        </a:rPr>
                        <a:t>年全国卷</a:t>
                      </a:r>
                      <a:r>
                        <a:rPr sz="2000" b="1" spc="-10">
                          <a:latin typeface="宋体" panose="02010600030101010101" pitchFamily="2" charset="-122"/>
                          <a:cs typeface="宋体" panose="02010600030101010101" pitchFamily="2" charset="-122"/>
                        </a:rPr>
                        <a:t>II</a:t>
                      </a:r>
                      <a:endParaRPr sz="2000">
                        <a:latin typeface="宋体" panose="02010600030101010101" pitchFamily="2" charset="-122"/>
                        <a:cs typeface="宋体" panose="02010600030101010101" pitchFamily="2" charset="-122"/>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40"/>
                        </a:spcBef>
                      </a:pPr>
                      <a:endParaRPr sz="3450">
                        <a:latin typeface="Times New Roman"/>
                        <a:cs typeface="Times New Roman" panose="02020603050405020304" charset="0"/>
                      </a:endParaRPr>
                    </a:p>
                    <a:p>
                      <a:pPr marL="12700" algn="ctr">
                        <a:lnSpc>
                          <a:spcPct val="100000"/>
                        </a:lnSpc>
                      </a:pPr>
                      <a:r>
                        <a:rPr sz="2400" b="1">
                          <a:solidFill>
                            <a:srgbClr val="001F5F"/>
                          </a:solidFill>
                          <a:latin typeface="微软雅黑" panose="020b0503020204020204" charset="-122"/>
                          <a:cs typeface="微软雅黑" panose="020b0503020204020204" charset="-122"/>
                        </a:rPr>
                        <a:t>送子由使契丹</a:t>
                      </a:r>
                      <a:endParaRPr sz="2400">
                        <a:latin typeface="微软雅黑" panose="020b0503020204020204" charset="-122"/>
                        <a:cs typeface="微软雅黑" panose="020b0503020204020204" charset="-122"/>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15"/>
                        </a:spcBef>
                      </a:pPr>
                      <a:endParaRPr sz="3150">
                        <a:latin typeface="Times New Roman"/>
                        <a:cs typeface="Times New Roman" panose="02020603050405020304" charset="0"/>
                      </a:endParaRPr>
                    </a:p>
                    <a:p>
                      <a:pPr algn="ctr">
                        <a:lnSpc>
                          <a:spcPct val="100000"/>
                        </a:lnSpc>
                        <a:tabLst>
                          <a:tab pos="716280"/>
                        </a:tabLst>
                      </a:pPr>
                      <a:r>
                        <a:rPr sz="2800" b="1" spc="-20">
                          <a:latin typeface="宋体" panose="02010600030101010101" pitchFamily="2" charset="-122"/>
                          <a:cs typeface="宋体" panose="02010600030101010101" pitchFamily="2" charset="-122"/>
                        </a:rPr>
                        <a:t>苏	轼</a:t>
                      </a:r>
                      <a:endParaRPr sz="2800">
                        <a:latin typeface="宋体" panose="02010600030101010101" pitchFamily="2" charset="-122"/>
                        <a:cs typeface="宋体" panose="02010600030101010101" pitchFamily="2" charset="-122"/>
                      </a:endParaRPr>
                    </a:p>
                  </a:txBody>
                  <a:tcPr marL="0" marR="0" marT="19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513080">
                        <a:lnSpc>
                          <a:spcPts val="2880"/>
                        </a:lnSpc>
                        <a:spcBef>
                          <a:spcPts val="1995"/>
                        </a:spcBef>
                      </a:pPr>
                      <a:endParaRPr sz="2400">
                        <a:latin typeface="微软雅黑" panose="020b0503020204020204" charset="-122"/>
                        <a:cs typeface="微软雅黑" panose="020b0503020204020204" charset="-122"/>
                      </a:endParaRPr>
                    </a:p>
                  </a:txBody>
                  <a:tcPr marL="0" marR="0" marT="2533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755775">
                <a:tc>
                  <a:txBody>
                    <a:bodyPr vert="horz" wrap="square"/>
                    <a:lstStyle/>
                    <a:p>
                      <a:pPr>
                        <a:lnSpc>
                          <a:spcPct val="100000"/>
                        </a:lnSpc>
                      </a:pPr>
                      <a:endParaRPr sz="2000">
                        <a:latin typeface="Times New Roman"/>
                        <a:cs typeface="Times New Roman" panose="02020603050405020304" charset="0"/>
                      </a:endParaRPr>
                    </a:p>
                    <a:p>
                      <a:pPr>
                        <a:lnSpc>
                          <a:spcPct val="100000"/>
                        </a:lnSpc>
                        <a:spcBef>
                          <a:spcPts val="35"/>
                        </a:spcBef>
                      </a:pPr>
                      <a:endParaRPr sz="2700">
                        <a:latin typeface="Times New Roman"/>
                        <a:cs typeface="Times New Roman" panose="02020603050405020304" charset="0"/>
                      </a:endParaRPr>
                    </a:p>
                    <a:p>
                      <a:pPr marL="97155">
                        <a:lnSpc>
                          <a:spcPct val="100000"/>
                        </a:lnSpc>
                      </a:pPr>
                      <a:r>
                        <a:rPr sz="2000" b="1" spc="-10">
                          <a:latin typeface="宋体" panose="02010600030101010101" pitchFamily="2" charset="-122"/>
                          <a:cs typeface="宋体" panose="02010600030101010101" pitchFamily="2" charset="-122"/>
                        </a:rPr>
                        <a:t>2017</a:t>
                      </a:r>
                      <a:r>
                        <a:rPr sz="2000" b="1" spc="-5">
                          <a:latin typeface="宋体" panose="02010600030101010101" pitchFamily="2" charset="-122"/>
                          <a:cs typeface="宋体" panose="02010600030101010101" pitchFamily="2" charset="-122"/>
                        </a:rPr>
                        <a:t>年全国卷</a:t>
                      </a:r>
                      <a:r>
                        <a:rPr sz="2000" b="1" spc="-10">
                          <a:latin typeface="宋体" panose="02010600030101010101" pitchFamily="2" charset="-122"/>
                          <a:cs typeface="宋体" panose="02010600030101010101" pitchFamily="2" charset="-122"/>
                        </a:rPr>
                        <a:t>III</a:t>
                      </a:r>
                      <a:endParaRPr sz="20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45"/>
                        </a:spcBef>
                      </a:pPr>
                      <a:endParaRPr sz="2500">
                        <a:latin typeface="Times New Roman"/>
                        <a:cs typeface="Times New Roman" panose="02020603050405020304" charset="0"/>
                      </a:endParaRPr>
                    </a:p>
                    <a:p>
                      <a:pPr marL="97790">
                        <a:lnSpc>
                          <a:spcPts val="2590"/>
                        </a:lnSpc>
                      </a:pPr>
                      <a:r>
                        <a:rPr sz="2400" b="1" spc="150">
                          <a:solidFill>
                            <a:srgbClr val="001F5F"/>
                          </a:solidFill>
                          <a:latin typeface="微软雅黑" panose="020b0503020204020204" charset="-122"/>
                          <a:cs typeface="微软雅黑" panose="020b0503020204020204" charset="-122"/>
                        </a:rPr>
                        <a:t>编辑拙诗，成十五卷</a:t>
                      </a:r>
                      <a:r>
                        <a:rPr sz="2400" b="1">
                          <a:solidFill>
                            <a:srgbClr val="001F5F"/>
                          </a:solidFill>
                          <a:latin typeface="微软雅黑" panose="020b0503020204020204" charset="-122"/>
                          <a:cs typeface="微软雅黑" panose="020b0503020204020204" charset="-122"/>
                        </a:rPr>
                        <a:t>，</a:t>
                      </a:r>
                      <a:endParaRPr sz="2400">
                        <a:latin typeface="微软雅黑" panose="020b0503020204020204" charset="-122"/>
                        <a:cs typeface="微软雅黑" panose="020b0503020204020204" charset="-122"/>
                      </a:endParaRPr>
                    </a:p>
                    <a:p>
                      <a:pPr marL="97790" marR="78105">
                        <a:lnSpc>
                          <a:spcPct val="80000"/>
                        </a:lnSpc>
                        <a:spcBef>
                          <a:spcPts val="290"/>
                        </a:spcBef>
                      </a:pPr>
                      <a:r>
                        <a:rPr sz="2400" b="1" spc="150">
                          <a:solidFill>
                            <a:srgbClr val="001F5F"/>
                          </a:solidFill>
                          <a:latin typeface="微软雅黑" panose="020b0503020204020204" charset="-122"/>
                          <a:cs typeface="微软雅黑" panose="020b0503020204020204" charset="-122"/>
                        </a:rPr>
                        <a:t>因题卷末，戏赠元九</a:t>
                      </a:r>
                      <a:r>
                        <a:rPr sz="2400" b="1">
                          <a:solidFill>
                            <a:srgbClr val="001F5F"/>
                          </a:solidFill>
                          <a:latin typeface="微软雅黑" panose="020b0503020204020204" charset="-122"/>
                          <a:cs typeface="微软雅黑" panose="020b0503020204020204" charset="-122"/>
                        </a:rPr>
                        <a:t>、 李二十</a:t>
                      </a:r>
                      <a:endParaRPr sz="2400">
                        <a:latin typeface="微软雅黑" panose="020b0503020204020204" charset="-122"/>
                        <a:cs typeface="微软雅黑" panose="020b0503020204020204" charset="-122"/>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pPr>
                      <a:endParaRPr sz="2800">
                        <a:latin typeface="Times New Roman"/>
                        <a:cs typeface="Times New Roman" panose="02020603050405020304" charset="0"/>
                      </a:endParaRPr>
                    </a:p>
                    <a:p>
                      <a:pPr algn="ctr">
                        <a:lnSpc>
                          <a:spcPct val="100000"/>
                        </a:lnSpc>
                        <a:spcBef>
                          <a:spcPts val="1630"/>
                        </a:spcBef>
                      </a:pPr>
                      <a:r>
                        <a:rPr sz="2800" b="1" spc="-5">
                          <a:latin typeface="宋体" panose="02010600030101010101" pitchFamily="2" charset="-122"/>
                          <a:cs typeface="宋体" panose="02010600030101010101" pitchFamily="2" charset="-122"/>
                        </a:rPr>
                        <a:t>白居</a:t>
                      </a:r>
                      <a:r>
                        <a:rPr sz="2800" b="1" spc="-20">
                          <a:latin typeface="宋体" panose="02010600030101010101" pitchFamily="2" charset="-122"/>
                          <a:cs typeface="宋体" panose="02010600030101010101" pitchFamily="2" charset="-122"/>
                        </a:rPr>
                        <a:t>易</a:t>
                      </a:r>
                      <a:endParaRPr sz="28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513080" marR="459105">
                        <a:lnSpc>
                          <a:spcPct val="80000"/>
                        </a:lnSpc>
                        <a:spcBef>
                          <a:spcPts val="1400"/>
                        </a:spcBef>
                      </a:pPr>
                      <a:endParaRPr sz="2400">
                        <a:latin typeface="微软雅黑" panose="020b0503020204020204" charset="-122"/>
                        <a:cs typeface="微软雅黑" panose="020b0503020204020204" charset="-122"/>
                      </a:endParaRPr>
                    </a:p>
                  </a:txBody>
                  <a:tcPr marL="0" marR="0" marT="1778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7" name="文本框 6"/>
          <p:cNvSpPr txBox="1"/>
          <p:nvPr/>
        </p:nvSpPr>
        <p:spPr>
          <a:xfrm>
            <a:off x="2660650" y="865505"/>
            <a:ext cx="3587750" cy="368300"/>
          </a:xfrm>
          <a:prstGeom prst="rect">
            <a:avLst/>
          </a:prstGeom>
          <a:noFill/>
        </p:spPr>
        <p:txBody>
          <a:bodyPr wrap="square" rtlCol="0">
            <a:spAutoFit/>
          </a:bodyPr>
          <a:lstStyle/>
          <a:p>
            <a:endParaRPr lang="zh-CN" altLang="en-US"/>
          </a:p>
        </p:txBody>
      </p:sp>
      <p:sp>
        <p:nvSpPr>
          <p:cNvPr id="8" name="文本框 7"/>
          <p:cNvSpPr txBox="1"/>
          <p:nvPr/>
        </p:nvSpPr>
        <p:spPr>
          <a:xfrm>
            <a:off x="6832600" y="5174615"/>
            <a:ext cx="5058410" cy="1419225"/>
          </a:xfrm>
          <a:prstGeom prst="rect">
            <a:avLst/>
          </a:prstGeom>
          <a:noFill/>
        </p:spPr>
        <p:txBody>
          <a:bodyPr wrap="square" rtlCol="0">
            <a:spAutoFit/>
          </a:bodyPr>
          <a:lstStyle/>
          <a:p>
            <a:pPr marL="513080" marR="459105" algn="l">
              <a:lnSpc>
                <a:spcPct val="80000"/>
              </a:lnSpc>
              <a:spcBef>
                <a:spcPts val="1400"/>
              </a:spcBef>
            </a:pPr>
            <a:r>
              <a:rPr sz="2400" b="1">
                <a:solidFill>
                  <a:srgbClr val="FF0000"/>
                </a:solidFill>
                <a:latin typeface="微软雅黑" panose="020b0503020204020204" charset="-122"/>
                <a:cs typeface="微软雅黑" panose="020b0503020204020204" charset="-122"/>
                <a:sym typeface="+mn-ea"/>
              </a:rPr>
              <a:t>①交代了写作缘由</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编集拙诗， 成一十五卷)</a:t>
            </a:r>
            <a:endParaRPr sz="2400">
              <a:latin typeface="微软雅黑" panose="020b0503020204020204" charset="-122"/>
              <a:cs typeface="微软雅黑" panose="020b0503020204020204" charset="-122"/>
            </a:endParaRPr>
          </a:p>
          <a:p>
            <a:pPr marL="513080" algn="l">
              <a:lnSpc>
                <a:spcPts val="2875"/>
              </a:lnSpc>
            </a:pPr>
            <a:r>
              <a:rPr sz="2400" b="1">
                <a:solidFill>
                  <a:srgbClr val="FF0000"/>
                </a:solidFill>
                <a:latin typeface="微软雅黑" panose="020b0503020204020204" charset="-122"/>
                <a:cs typeface="微软雅黑" panose="020b0503020204020204" charset="-122"/>
                <a:sym typeface="+mn-ea"/>
              </a:rPr>
              <a:t>②表明了对象</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元九、李二十)</a:t>
            </a:r>
            <a:endParaRPr sz="2400">
              <a:latin typeface="微软雅黑" panose="020b0503020204020204" charset="-122"/>
              <a:cs typeface="微软雅黑" panose="020b0503020204020204" charset="-122"/>
            </a:endParaRPr>
          </a:p>
          <a:p>
            <a:pPr marL="513080" algn="l">
              <a:lnSpc>
                <a:spcPts val="2880"/>
              </a:lnSpc>
            </a:pPr>
            <a:r>
              <a:rPr sz="2400" b="1">
                <a:solidFill>
                  <a:srgbClr val="FF0000"/>
                </a:solidFill>
                <a:latin typeface="微软雅黑" panose="020b0503020204020204" charset="-122"/>
                <a:cs typeface="微软雅黑" panose="020b0503020204020204" charset="-122"/>
                <a:sym typeface="+mn-ea"/>
              </a:rPr>
              <a:t>③暗示了诗歌的感情基调</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戏赠）</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9" name="文本框 8"/>
          <p:cNvSpPr txBox="1"/>
          <p:nvPr/>
        </p:nvSpPr>
        <p:spPr>
          <a:xfrm>
            <a:off x="6832600" y="2329815"/>
            <a:ext cx="4585970" cy="1197610"/>
          </a:xfrm>
          <a:prstGeom prst="rect">
            <a:avLst/>
          </a:prstGeom>
          <a:noFill/>
        </p:spPr>
        <p:txBody>
          <a:bodyPr wrap="none" rtlCol="0">
            <a:spAutoFit/>
          </a:bodyPr>
          <a:lstStyle/>
          <a:p>
            <a:pPr marL="513080" algn="l">
              <a:lnSpc>
                <a:spcPts val="2875"/>
              </a:lnSpc>
              <a:spcBef>
                <a:spcPts val="1315"/>
              </a:spcBef>
            </a:pPr>
            <a:r>
              <a:rPr sz="2400" b="1">
                <a:solidFill>
                  <a:srgbClr val="FF0000"/>
                </a:solidFill>
                <a:latin typeface="微软雅黑" panose="020b0503020204020204" charset="-122"/>
                <a:cs typeface="微软雅黑" panose="020b0503020204020204" charset="-122"/>
                <a:sym typeface="+mn-ea"/>
              </a:rPr>
              <a:t>①点明了地点</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礼部贡院)</a:t>
            </a:r>
            <a:endParaRPr sz="2400">
              <a:latin typeface="微软雅黑" panose="020b0503020204020204" charset="-122"/>
              <a:cs typeface="微软雅黑" panose="020b0503020204020204" charset="-122"/>
            </a:endParaRPr>
          </a:p>
          <a:p>
            <a:pPr marL="513080" algn="l">
              <a:lnSpc>
                <a:spcPts val="2875"/>
              </a:lnSpc>
            </a:pPr>
            <a:r>
              <a:rPr sz="2400" b="1">
                <a:solidFill>
                  <a:srgbClr val="FF0000"/>
                </a:solidFill>
                <a:latin typeface="微软雅黑" panose="020b0503020204020204" charset="-122"/>
                <a:cs typeface="微软雅黑" panose="020b0503020204020204" charset="-122"/>
                <a:sym typeface="+mn-ea"/>
              </a:rPr>
              <a:t>②点明了事件</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阅进士就试）</a:t>
            </a:r>
            <a:endParaRPr sz="2400">
              <a:latin typeface="微软雅黑" panose="020b0503020204020204" charset="-122"/>
              <a:cs typeface="微软雅黑" panose="020b0503020204020204" charset="-122"/>
            </a:endParaRPr>
          </a:p>
          <a:p>
            <a:pPr marL="513080" algn="l">
              <a:lnSpc>
                <a:spcPts val="2880"/>
              </a:lnSpc>
            </a:pPr>
            <a:r>
              <a:rPr sz="2400" b="1">
                <a:solidFill>
                  <a:srgbClr val="FF0000"/>
                </a:solidFill>
                <a:latin typeface="微软雅黑" panose="020b0503020204020204" charset="-122"/>
                <a:cs typeface="微软雅黑" panose="020b0503020204020204" charset="-122"/>
                <a:sym typeface="+mn-ea"/>
              </a:rPr>
              <a:t>③暗示作者身份</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主考官)</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10" name="文本框 9"/>
          <p:cNvSpPr txBox="1"/>
          <p:nvPr/>
        </p:nvSpPr>
        <p:spPr>
          <a:xfrm>
            <a:off x="6832600" y="3886835"/>
            <a:ext cx="5010785" cy="829945"/>
          </a:xfrm>
          <a:prstGeom prst="rect">
            <a:avLst/>
          </a:prstGeom>
          <a:noFill/>
        </p:spPr>
        <p:txBody>
          <a:bodyPr wrap="none" rtlCol="0">
            <a:spAutoFit/>
          </a:bodyPr>
          <a:lstStyle/>
          <a:p>
            <a:pPr marL="513080" algn="l">
              <a:lnSpc>
                <a:spcPts val="2880"/>
              </a:lnSpc>
              <a:spcBef>
                <a:spcPts val="1995"/>
              </a:spcBef>
            </a:pPr>
            <a:r>
              <a:rPr sz="2400" b="1">
                <a:solidFill>
                  <a:srgbClr val="FF0000"/>
                </a:solidFill>
                <a:latin typeface="微软雅黑" panose="020b0503020204020204" charset="-122"/>
                <a:cs typeface="微软雅黑" panose="020b0503020204020204" charset="-122"/>
                <a:sym typeface="+mn-ea"/>
              </a:rPr>
              <a:t>①交代了诗的题材</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送别诗)</a:t>
            </a:r>
            <a:endParaRPr sz="2400">
              <a:latin typeface="微软雅黑" panose="020b0503020204020204" charset="-122"/>
              <a:cs typeface="微软雅黑" panose="020b0503020204020204" charset="-122"/>
            </a:endParaRPr>
          </a:p>
          <a:p>
            <a:pPr marL="513080" algn="l">
              <a:lnSpc>
                <a:spcPts val="2880"/>
              </a:lnSpc>
            </a:pPr>
            <a:r>
              <a:rPr sz="2400" b="1">
                <a:solidFill>
                  <a:srgbClr val="FF0000"/>
                </a:solidFill>
                <a:latin typeface="微软雅黑" panose="020b0503020204020204" charset="-122"/>
                <a:cs typeface="微软雅黑" panose="020b0503020204020204" charset="-122"/>
                <a:sym typeface="+mn-ea"/>
              </a:rPr>
              <a:t>②暗示了全诗的感情基调</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惜别)</a:t>
            </a:r>
            <a:endParaRPr lang="zh-CN" altLang="en-US" sz="2400" b="1">
              <a:solidFill>
                <a:srgbClr val="FF0000"/>
              </a:solidFill>
              <a:latin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object 2"/>
          <p:cNvGraphicFramePr>
            <a:graphicFrameLocks noGrp="1"/>
          </p:cNvGraphicFramePr>
          <p:nvPr>
            <p:custDataLst>
              <p:tags r:id="rId2"/>
            </p:custDataLst>
          </p:nvPr>
        </p:nvGraphicFramePr>
        <p:xfrm>
          <a:off x="656590" y="906780"/>
          <a:ext cx="11384914" cy="5349240"/>
        </p:xfrm>
        <a:graphic>
          <a:graphicData uri="http://schemas.openxmlformats.org/drawingml/2006/table">
            <a:tbl>
              <a:tblPr firstRow="1" bandRow="1">
                <a:tableStyleId>{2D5ABB26-0587-4C30-8999-92F81FD0307C}</a:tableStyleId>
              </a:tblPr>
              <a:tblGrid>
                <a:gridCol w="2430780"/>
                <a:gridCol w="3292475"/>
                <a:gridCol w="1008379"/>
                <a:gridCol w="4653280"/>
              </a:tblGrid>
              <a:tr h="741045">
                <a:tc>
                  <a:txBody>
                    <a:bodyPr vert="horz" wrap="square"/>
                    <a:lstStyle/>
                    <a:p>
                      <a:pPr marL="12065" algn="ctr">
                        <a:lnSpc>
                          <a:spcPct val="100000"/>
                        </a:lnSpc>
                        <a:spcBef>
                          <a:spcPts val="1445"/>
                        </a:spcBef>
                      </a:pPr>
                      <a:r>
                        <a:rPr sz="2000" b="1" spc="-5">
                          <a:latin typeface="宋体" panose="02010600030101010101" pitchFamily="2" charset="-122"/>
                          <a:cs typeface="宋体" panose="02010600030101010101" pitchFamily="2" charset="-122"/>
                        </a:rPr>
                        <a:t>卷别</a:t>
                      </a:r>
                      <a:endParaRPr sz="2000">
                        <a:latin typeface="宋体" panose="02010600030101010101" pitchFamily="2" charset="-122"/>
                        <a:cs typeface="宋体" panose="02010600030101010101" pitchFamily="2" charset="-122"/>
                      </a:endParaRPr>
                    </a:p>
                  </a:txBody>
                  <a:tcPr marL="0" marR="0" marT="1835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9525" algn="ctr">
                        <a:lnSpc>
                          <a:spcPct val="100000"/>
                        </a:lnSpc>
                        <a:spcBef>
                          <a:spcPts val="855"/>
                        </a:spcBef>
                      </a:pPr>
                      <a:r>
                        <a:rPr sz="2800" b="1" spc="-5">
                          <a:latin typeface="宋体" panose="02010600030101010101" pitchFamily="2" charset="-122"/>
                          <a:cs typeface="宋体" panose="02010600030101010101" pitchFamily="2" charset="-122"/>
                        </a:rPr>
                        <a:t>诗</a:t>
                      </a:r>
                      <a:r>
                        <a:rPr sz="2800" b="1" spc="-20">
                          <a:latin typeface="宋体" panose="02010600030101010101" pitchFamily="2" charset="-122"/>
                          <a:cs typeface="宋体" panose="02010600030101010101" pitchFamily="2" charset="-122"/>
                        </a:rPr>
                        <a:t>题</a:t>
                      </a:r>
                      <a:endParaRPr sz="2800">
                        <a:latin typeface="宋体" panose="02010600030101010101" pitchFamily="2" charset="-122"/>
                        <a:cs typeface="宋体" panose="02010600030101010101" pitchFamily="2" charset="-122"/>
                      </a:endParaRPr>
                    </a:p>
                  </a:txBody>
                  <a:tcPr marL="0" marR="0" marT="1085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152400">
                        <a:lnSpc>
                          <a:spcPct val="100000"/>
                        </a:lnSpc>
                        <a:spcBef>
                          <a:spcPts val="855"/>
                        </a:spcBef>
                      </a:pPr>
                      <a:r>
                        <a:rPr sz="2800" b="1" spc="-5">
                          <a:latin typeface="宋体" panose="02010600030101010101" pitchFamily="2" charset="-122"/>
                          <a:cs typeface="宋体" panose="02010600030101010101" pitchFamily="2" charset="-122"/>
                        </a:rPr>
                        <a:t>作</a:t>
                      </a:r>
                      <a:r>
                        <a:rPr sz="2800" b="1" spc="-20">
                          <a:latin typeface="宋体" panose="02010600030101010101" pitchFamily="2" charset="-122"/>
                          <a:cs typeface="宋体" panose="02010600030101010101" pitchFamily="2" charset="-122"/>
                        </a:rPr>
                        <a:t>者</a:t>
                      </a:r>
                      <a:endParaRPr sz="2800">
                        <a:latin typeface="宋体" panose="02010600030101010101" pitchFamily="2" charset="-122"/>
                        <a:cs typeface="宋体" panose="02010600030101010101" pitchFamily="2" charset="-122"/>
                      </a:endParaRPr>
                    </a:p>
                  </a:txBody>
                  <a:tcPr marL="0" marR="0" marT="1085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12065" algn="ctr">
                        <a:lnSpc>
                          <a:spcPct val="100000"/>
                        </a:lnSpc>
                        <a:spcBef>
                          <a:spcPts val="1445"/>
                        </a:spcBef>
                      </a:pPr>
                      <a:r>
                        <a:rPr sz="2000" b="1" spc="-5">
                          <a:latin typeface="宋体" panose="02010600030101010101" pitchFamily="2" charset="-122"/>
                          <a:cs typeface="宋体" panose="02010600030101010101" pitchFamily="2" charset="-122"/>
                        </a:rPr>
                        <a:t>重要信息</a:t>
                      </a:r>
                      <a:endParaRPr sz="2000">
                        <a:latin typeface="宋体" panose="02010600030101010101" pitchFamily="2" charset="-122"/>
                        <a:cs typeface="宋体" panose="02010600030101010101" pitchFamily="2" charset="-122"/>
                      </a:endParaRPr>
                    </a:p>
                  </a:txBody>
                  <a:tcPr marL="0" marR="0" marT="1835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397635">
                <a:tc>
                  <a:txBody>
                    <a:bodyPr vert="horz" wrap="square"/>
                    <a:lstStyle/>
                    <a:p>
                      <a:pPr>
                        <a:lnSpc>
                          <a:spcPct val="100000"/>
                        </a:lnSpc>
                        <a:spcBef>
                          <a:spcPts val="55"/>
                        </a:spcBef>
                      </a:pPr>
                      <a:endParaRPr sz="3200">
                        <a:latin typeface="Times New Roman"/>
                        <a:cs typeface="Times New Roman" panose="02020603050405020304" charset="0"/>
                      </a:endParaRPr>
                    </a:p>
                    <a:p>
                      <a:pPr marL="97155">
                        <a:lnSpc>
                          <a:spcPct val="100000"/>
                        </a:lnSpc>
                      </a:pPr>
                      <a:r>
                        <a:rPr sz="2400" b="1" spc="-5">
                          <a:latin typeface="宋体" panose="02010600030101010101" pitchFamily="2" charset="-122"/>
                          <a:cs typeface="宋体" panose="02010600030101010101" pitchFamily="2" charset="-122"/>
                        </a:rPr>
                        <a:t>2018年全国卷</a:t>
                      </a:r>
                      <a:r>
                        <a:rPr sz="2400" b="1" spc="-10">
                          <a:latin typeface="宋体" panose="02010600030101010101" pitchFamily="2" charset="-122"/>
                          <a:cs typeface="宋体" panose="02010600030101010101" pitchFamily="2" charset="-122"/>
                        </a:rPr>
                        <a:t>I</a:t>
                      </a:r>
                      <a:endParaRPr sz="2400">
                        <a:latin typeface="宋体" panose="02010600030101010101" pitchFamily="2" charset="-122"/>
                        <a:cs typeface="宋体" panose="02010600030101010101" pitchFamily="2" charset="-122"/>
                      </a:endParaRPr>
                    </a:p>
                  </a:txBody>
                  <a:tcPr marL="0" marR="0" marT="69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20"/>
                        </a:spcBef>
                      </a:pPr>
                      <a:endParaRPr sz="3050">
                        <a:latin typeface="Times New Roman"/>
                        <a:cs typeface="Times New Roman" panose="02020603050405020304" charset="0"/>
                      </a:endParaRPr>
                    </a:p>
                    <a:p>
                      <a:pPr marL="11430" algn="ctr">
                        <a:lnSpc>
                          <a:spcPct val="100000"/>
                        </a:lnSpc>
                      </a:pPr>
                      <a:r>
                        <a:rPr sz="2800" b="1" spc="-5">
                          <a:solidFill>
                            <a:srgbClr val="001F5F"/>
                          </a:solidFill>
                          <a:latin typeface="微软雅黑" panose="020b0503020204020204" charset="-122"/>
                          <a:cs typeface="微软雅黑" panose="020b0503020204020204" charset="-122"/>
                        </a:rPr>
                        <a:t>野歌</a:t>
                      </a:r>
                      <a:endParaRPr sz="2800">
                        <a:latin typeface="微软雅黑" panose="020b0503020204020204" charset="-122"/>
                        <a:cs typeface="微软雅黑" panose="020b0503020204020204" charset="-122"/>
                      </a:endParaRPr>
                    </a:p>
                  </a:txBody>
                  <a:tcPr marL="0" marR="0" marT="25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45"/>
                        </a:spcBef>
                      </a:pPr>
                      <a:endParaRPr sz="2950">
                        <a:latin typeface="Times New Roman" panose="02020603050405020304"/>
                        <a:cs typeface="Times New Roman" panose="02020603050405020304"/>
                      </a:endParaRPr>
                    </a:p>
                    <a:p>
                      <a:pPr marL="97155">
                        <a:lnSpc>
                          <a:spcPct val="100000"/>
                        </a:lnSpc>
                      </a:pPr>
                      <a:r>
                        <a:rPr sz="2800" b="1" spc="-5">
                          <a:latin typeface="宋体" panose="02010600030101010101" pitchFamily="2" charset="-122"/>
                          <a:cs typeface="宋体" panose="02010600030101010101" pitchFamily="2" charset="-122"/>
                        </a:rPr>
                        <a:t>李</a:t>
                      </a:r>
                      <a:r>
                        <a:rPr sz="2800" b="1" spc="-20">
                          <a:latin typeface="宋体" panose="02010600030101010101" pitchFamily="2" charset="-122"/>
                          <a:cs typeface="宋体" panose="02010600030101010101" pitchFamily="2" charset="-122"/>
                        </a:rPr>
                        <a:t>贺</a:t>
                      </a:r>
                      <a:endParaRPr sz="2800">
                        <a:latin typeface="宋体" panose="02010600030101010101" pitchFamily="2" charset="-122"/>
                        <a:cs typeface="宋体" panose="02010600030101010101" pitchFamily="2" charset="-122"/>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685165">
                        <a:lnSpc>
                          <a:spcPts val="2875"/>
                        </a:lnSpc>
                        <a:spcBef>
                          <a:spcPts val="2130"/>
                        </a:spcBef>
                      </a:pPr>
                      <a:endParaRPr sz="2400">
                        <a:latin typeface="微软雅黑" panose="020b0503020204020204" charset="-122"/>
                        <a:cs typeface="微软雅黑" panose="020b0503020204020204" charset="-122"/>
                      </a:endParaRPr>
                    </a:p>
                  </a:txBody>
                  <a:tcPr marL="0" marR="0" marT="2705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451610">
                <a:tc>
                  <a:txBody>
                    <a:bodyPr vert="horz" wrap="square"/>
                    <a:lstStyle/>
                    <a:p>
                      <a:pPr>
                        <a:lnSpc>
                          <a:spcPct val="100000"/>
                        </a:lnSpc>
                        <a:spcBef>
                          <a:spcPts val="35"/>
                        </a:spcBef>
                      </a:pPr>
                      <a:endParaRPr sz="2150">
                        <a:latin typeface="Times New Roman"/>
                        <a:cs typeface="Times New Roman" panose="02020603050405020304" charset="0"/>
                      </a:endParaRPr>
                    </a:p>
                    <a:p>
                      <a:pPr marL="97155">
                        <a:lnSpc>
                          <a:spcPct val="100000"/>
                        </a:lnSpc>
                      </a:pPr>
                      <a:r>
                        <a:rPr sz="2400" b="1" spc="-5">
                          <a:latin typeface="宋体" panose="02010600030101010101" pitchFamily="2" charset="-122"/>
                          <a:cs typeface="宋体" panose="02010600030101010101" pitchFamily="2" charset="-122"/>
                        </a:rPr>
                        <a:t>2018年全国卷</a:t>
                      </a:r>
                      <a:r>
                        <a:rPr sz="2400" b="1" spc="-10">
                          <a:latin typeface="宋体" panose="02010600030101010101" pitchFamily="2" charset="-122"/>
                          <a:cs typeface="宋体" panose="02010600030101010101" pitchFamily="2" charset="-122"/>
                        </a:rPr>
                        <a:t>II</a:t>
                      </a:r>
                      <a:endParaRPr sz="2400">
                        <a:latin typeface="宋体" panose="02010600030101010101" pitchFamily="2" charset="-122"/>
                        <a:cs typeface="宋体" panose="02010600030101010101" pitchFamily="2" charset="-122"/>
                      </a:endParaRPr>
                    </a:p>
                  </a:txBody>
                  <a:tcPr marL="0" marR="0" marT="44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1473835" marR="211455" indent="-1244600">
                        <a:lnSpc>
                          <a:spcPct val="80000"/>
                        </a:lnSpc>
                        <a:spcBef>
                          <a:spcPts val="3075"/>
                        </a:spcBef>
                      </a:pPr>
                      <a:r>
                        <a:rPr sz="2800" b="1" spc="0">
                          <a:solidFill>
                            <a:srgbClr val="001F5F"/>
                          </a:solidFill>
                          <a:latin typeface="微软雅黑" panose="020b0503020204020204" charset="-122"/>
                          <a:cs typeface="微软雅黑" panose="020b0503020204020204" charset="-122"/>
                        </a:rPr>
                        <a:t>题醉中所作草书</a:t>
                      </a:r>
                      <a:r>
                        <a:rPr sz="2800" b="1">
                          <a:solidFill>
                            <a:srgbClr val="001F5F"/>
                          </a:solidFill>
                          <a:latin typeface="微软雅黑" panose="020b0503020204020204" charset="-122"/>
                          <a:cs typeface="微软雅黑" panose="020b0503020204020204" charset="-122"/>
                        </a:rPr>
                        <a:t>卷 </a:t>
                      </a:r>
                      <a:r>
                        <a:rPr sz="2800" b="1" spc="-5">
                          <a:solidFill>
                            <a:srgbClr val="001F5F"/>
                          </a:solidFill>
                          <a:latin typeface="微软雅黑" panose="020b0503020204020204" charset="-122"/>
                          <a:cs typeface="微软雅黑" panose="020b0503020204020204" charset="-122"/>
                        </a:rPr>
                        <a:t>后</a:t>
                      </a:r>
                      <a:endParaRPr sz="2800">
                        <a:latin typeface="微软雅黑" panose="020b0503020204020204" charset="-122"/>
                        <a:cs typeface="微软雅黑" panose="020b0503020204020204" charset="-122"/>
                      </a:endParaRPr>
                    </a:p>
                  </a:txBody>
                  <a:tcPr marL="0" marR="0" marT="39052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25"/>
                        </a:spcBef>
                      </a:pPr>
                      <a:endParaRPr sz="3150">
                        <a:latin typeface="Times New Roman" panose="02020603050405020304"/>
                        <a:cs typeface="Times New Roman" panose="02020603050405020304"/>
                      </a:endParaRPr>
                    </a:p>
                    <a:p>
                      <a:pPr marL="97155">
                        <a:lnSpc>
                          <a:spcPct val="100000"/>
                        </a:lnSpc>
                      </a:pPr>
                      <a:r>
                        <a:rPr sz="2800" b="1" spc="-5">
                          <a:latin typeface="宋体" panose="02010600030101010101" pitchFamily="2" charset="-122"/>
                          <a:cs typeface="宋体" panose="02010600030101010101" pitchFamily="2" charset="-122"/>
                        </a:rPr>
                        <a:t>陆</a:t>
                      </a:r>
                      <a:r>
                        <a:rPr sz="2800" b="1" spc="-20">
                          <a:latin typeface="宋体" panose="02010600030101010101" pitchFamily="2" charset="-122"/>
                          <a:cs typeface="宋体" panose="02010600030101010101" pitchFamily="2" charset="-122"/>
                        </a:rPr>
                        <a:t>游</a:t>
                      </a:r>
                      <a:endParaRPr sz="2800">
                        <a:latin typeface="宋体" panose="02010600030101010101" pitchFamily="2" charset="-122"/>
                        <a:cs typeface="宋体" panose="02010600030101010101" pitchFamily="2" charset="-122"/>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685165">
                        <a:lnSpc>
                          <a:spcPts val="2880"/>
                        </a:lnSpc>
                        <a:spcBef>
                          <a:spcPts val="1685"/>
                        </a:spcBef>
                      </a:pPr>
                      <a:endParaRPr sz="2400">
                        <a:latin typeface="微软雅黑" panose="020b0503020204020204" charset="-122"/>
                        <a:cs typeface="微软雅黑" panose="020b0503020204020204" charset="-122"/>
                      </a:endParaRPr>
                    </a:p>
                  </a:txBody>
                  <a:tcPr marL="0" marR="0" marT="2139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758950">
                <a:tc>
                  <a:txBody>
                    <a:bodyPr vert="horz" wrap="square"/>
                    <a:lstStyle/>
                    <a:p>
                      <a:pPr>
                        <a:lnSpc>
                          <a:spcPct val="100000"/>
                        </a:lnSpc>
                      </a:pPr>
                      <a:endParaRPr sz="2400">
                        <a:latin typeface="Times New Roman"/>
                        <a:cs typeface="Times New Roman" panose="02020603050405020304" charset="0"/>
                      </a:endParaRPr>
                    </a:p>
                    <a:p>
                      <a:pPr marL="97155" marR="488315">
                        <a:lnSpc>
                          <a:spcPct val="80000"/>
                        </a:lnSpc>
                        <a:spcBef>
                          <a:spcPts val="1830"/>
                        </a:spcBef>
                      </a:pPr>
                      <a:r>
                        <a:rPr sz="2400" b="1" spc="5">
                          <a:latin typeface="宋体" panose="02010600030101010101" pitchFamily="2" charset="-122"/>
                          <a:cs typeface="宋体" panose="02010600030101010101" pitchFamily="2" charset="-122"/>
                        </a:rPr>
                        <a:t>2018年全国</a:t>
                      </a:r>
                      <a:r>
                        <a:rPr sz="2400" b="1">
                          <a:latin typeface="宋体" panose="02010600030101010101" pitchFamily="2" charset="-122"/>
                          <a:cs typeface="宋体" panose="02010600030101010101" pitchFamily="2" charset="-122"/>
                        </a:rPr>
                        <a:t>卷  </a:t>
                      </a:r>
                      <a:r>
                        <a:rPr sz="2400" b="1" spc="-10">
                          <a:latin typeface="宋体" panose="02010600030101010101" pitchFamily="2" charset="-122"/>
                          <a:cs typeface="宋体" panose="02010600030101010101" pitchFamily="2" charset="-122"/>
                        </a:rPr>
                        <a:t>III</a:t>
                      </a:r>
                      <a:endParaRPr sz="24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10"/>
                        </a:spcBef>
                      </a:pPr>
                      <a:endParaRPr sz="4300">
                        <a:latin typeface="Times New Roman"/>
                        <a:cs typeface="Times New Roman" panose="02020603050405020304" charset="0"/>
                      </a:endParaRPr>
                    </a:p>
                    <a:p>
                      <a:pPr marL="11430" algn="ctr">
                        <a:lnSpc>
                          <a:spcPct val="100000"/>
                        </a:lnSpc>
                      </a:pPr>
                      <a:r>
                        <a:rPr sz="2800" b="1" spc="-5">
                          <a:solidFill>
                            <a:srgbClr val="001F5F"/>
                          </a:solidFill>
                          <a:latin typeface="微软雅黑" panose="020b0503020204020204" charset="-122"/>
                          <a:cs typeface="微软雅黑" panose="020b0503020204020204" charset="-122"/>
                        </a:rPr>
                        <a:t>精卫词</a:t>
                      </a:r>
                      <a:endParaRPr sz="2800">
                        <a:latin typeface="微软雅黑" panose="020b0503020204020204" charset="-122"/>
                        <a:cs typeface="微软雅黑" panose="020b0503020204020204" charset="-122"/>
                      </a:endParaRPr>
                    </a:p>
                  </a:txBody>
                  <a:tcPr marL="0" marR="0" marT="12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pPr>
                      <a:endParaRPr sz="2800">
                        <a:latin typeface="Times New Roman" panose="02020603050405020304"/>
                        <a:cs typeface="Times New Roman" panose="02020603050405020304"/>
                      </a:endParaRPr>
                    </a:p>
                    <a:p>
                      <a:pPr marL="97155">
                        <a:lnSpc>
                          <a:spcPct val="100000"/>
                        </a:lnSpc>
                        <a:spcBef>
                          <a:spcPts val="1645"/>
                        </a:spcBef>
                      </a:pPr>
                      <a:r>
                        <a:rPr sz="2800" b="1" spc="-5">
                          <a:latin typeface="宋体" panose="02010600030101010101" pitchFamily="2" charset="-122"/>
                          <a:cs typeface="宋体" panose="02010600030101010101" pitchFamily="2" charset="-122"/>
                        </a:rPr>
                        <a:t>王</a:t>
                      </a:r>
                      <a:r>
                        <a:rPr sz="2800" b="1" spc="-20">
                          <a:latin typeface="宋体" panose="02010600030101010101" pitchFamily="2" charset="-122"/>
                          <a:cs typeface="宋体" panose="02010600030101010101" pitchFamily="2" charset="-122"/>
                        </a:rPr>
                        <a:t>建</a:t>
                      </a:r>
                      <a:endParaRPr sz="28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5"/>
                        </a:spcBef>
                      </a:pPr>
                      <a:endParaRPr sz="4250">
                        <a:latin typeface="Times New Roman"/>
                        <a:cs typeface="Times New Roman" panose="02020603050405020304" charset="0"/>
                      </a:endParaRPr>
                    </a:p>
                    <a:p>
                      <a:pPr marL="69850" algn="ctr">
                        <a:lnSpc>
                          <a:spcPct val="100000"/>
                        </a:lnSpc>
                      </a:pPr>
                      <a:endParaRPr sz="2400">
                        <a:latin typeface="微软雅黑" panose="020b0503020204020204" charset="-122"/>
                        <a:cs typeface="微软雅黑" panose="020b0503020204020204" charset="-122"/>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3" name="文本框 2"/>
          <p:cNvSpPr txBox="1"/>
          <p:nvPr/>
        </p:nvSpPr>
        <p:spPr>
          <a:xfrm>
            <a:off x="7359650" y="1869440"/>
            <a:ext cx="3547745" cy="1198245"/>
          </a:xfrm>
          <a:prstGeom prst="rect">
            <a:avLst/>
          </a:prstGeom>
          <a:noFill/>
        </p:spPr>
        <p:txBody>
          <a:bodyPr wrap="square" rtlCol="0">
            <a:spAutoFit/>
          </a:bodyPr>
          <a:lstStyle/>
          <a:p>
            <a:pPr marL="685165" algn="l">
              <a:lnSpc>
                <a:spcPts val="2875"/>
              </a:lnSpc>
              <a:spcBef>
                <a:spcPts val="2130"/>
              </a:spcBef>
            </a:pPr>
            <a:r>
              <a:rPr sz="2400" b="1">
                <a:solidFill>
                  <a:srgbClr val="FF0000"/>
                </a:solidFill>
                <a:latin typeface="微软雅黑" panose="020b0503020204020204" charset="-122"/>
                <a:cs typeface="微软雅黑" panose="020b0503020204020204" charset="-122"/>
                <a:sym typeface="+mn-ea"/>
              </a:rPr>
              <a:t>①点明了地点</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田野)</a:t>
            </a:r>
            <a:endParaRPr sz="2400">
              <a:latin typeface="微软雅黑" panose="020b0503020204020204" charset="-122"/>
              <a:cs typeface="微软雅黑" panose="020b0503020204020204" charset="-122"/>
            </a:endParaRPr>
          </a:p>
          <a:p>
            <a:pPr marL="685165" algn="l">
              <a:lnSpc>
                <a:spcPts val="2880"/>
              </a:lnSpc>
            </a:pPr>
            <a:r>
              <a:rPr sz="2400" b="1">
                <a:solidFill>
                  <a:srgbClr val="FF0000"/>
                </a:solidFill>
                <a:latin typeface="微软雅黑" panose="020b0503020204020204" charset="-122"/>
                <a:cs typeface="微软雅黑" panose="020b0503020204020204" charset="-122"/>
                <a:sym typeface="+mn-ea"/>
              </a:rPr>
              <a:t>②点明了事件</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放歌)</a:t>
            </a:r>
            <a:endParaRPr sz="2400">
              <a:latin typeface="微软雅黑" panose="020b0503020204020204" charset="-122"/>
              <a:cs typeface="微软雅黑" panose="020b0503020204020204" charset="-122"/>
            </a:endParaRPr>
          </a:p>
          <a:p>
            <a:pPr marL="685165" algn="l"/>
            <a:endParaRPr lang="zh-CN" altLang="en-US" sz="2400">
              <a:latin typeface="微软雅黑" panose="020b0503020204020204" charset="-122"/>
              <a:cs typeface="微软雅黑" panose="020b0503020204020204" charset="-122"/>
            </a:endParaRPr>
          </a:p>
        </p:txBody>
      </p:sp>
      <p:sp>
        <p:nvSpPr>
          <p:cNvPr id="4" name="文本框 3"/>
          <p:cNvSpPr txBox="1"/>
          <p:nvPr/>
        </p:nvSpPr>
        <p:spPr>
          <a:xfrm>
            <a:off x="7277100" y="3227070"/>
            <a:ext cx="4101465" cy="1124585"/>
          </a:xfrm>
          <a:prstGeom prst="rect">
            <a:avLst/>
          </a:prstGeom>
          <a:noFill/>
        </p:spPr>
        <p:txBody>
          <a:bodyPr wrap="square" rtlCol="0">
            <a:spAutoFit/>
          </a:bodyPr>
          <a:lstStyle/>
          <a:p>
            <a:pPr marL="685165">
              <a:lnSpc>
                <a:spcPts val="2880"/>
              </a:lnSpc>
              <a:spcBef>
                <a:spcPts val="1685"/>
              </a:spcBef>
            </a:pPr>
            <a:r>
              <a:rPr sz="2400" b="1">
                <a:solidFill>
                  <a:srgbClr val="FF0000"/>
                </a:solidFill>
                <a:latin typeface="微软雅黑" panose="020b0503020204020204" charset="-122"/>
                <a:cs typeface="微软雅黑" panose="020b0503020204020204" charset="-122"/>
                <a:sym typeface="+mn-ea"/>
              </a:rPr>
              <a:t>①点明了事件</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题诗</a:t>
            </a:r>
            <a:endParaRPr sz="2400">
              <a:latin typeface="微软雅黑" panose="020b0503020204020204" charset="-122"/>
              <a:cs typeface="微软雅黑" panose="020b0503020204020204" charset="-122"/>
            </a:endParaRPr>
          </a:p>
          <a:p>
            <a:pPr marL="685165">
              <a:lnSpc>
                <a:spcPts val="2590"/>
              </a:lnSpc>
            </a:pPr>
            <a:r>
              <a:rPr sz="2400" b="1">
                <a:solidFill>
                  <a:srgbClr val="FF0000"/>
                </a:solidFill>
                <a:latin typeface="微软雅黑" panose="020b0503020204020204" charset="-122"/>
                <a:cs typeface="微软雅黑" panose="020b0503020204020204" charset="-122"/>
                <a:sym typeface="+mn-ea"/>
              </a:rPr>
              <a:t>②表明作者的精神状态</a:t>
            </a:r>
            <a:endParaRPr sz="2400">
              <a:latin typeface="微软雅黑" panose="020b0503020204020204" charset="-122"/>
              <a:cs typeface="微软雅黑" panose="020b0503020204020204" charset="-122"/>
            </a:endParaRPr>
          </a:p>
          <a:p>
            <a:pPr marL="685165">
              <a:lnSpc>
                <a:spcPts val="2590"/>
              </a:lnSpc>
            </a:pPr>
            <a:r>
              <a:rPr sz="2400" b="1">
                <a:solidFill>
                  <a:srgbClr val="FF0000"/>
                </a:solidFill>
                <a:latin typeface="微软雅黑" panose="020b0503020204020204" charset="-122"/>
                <a:cs typeface="微软雅黑" panose="020b0503020204020204" charset="-122"/>
                <a:sym typeface="+mn-ea"/>
              </a:rPr>
              <a:t>（醉中）</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5" name="文本框 4"/>
          <p:cNvSpPr txBox="1"/>
          <p:nvPr/>
        </p:nvSpPr>
        <p:spPr>
          <a:xfrm>
            <a:off x="7359650" y="5118735"/>
            <a:ext cx="4398010" cy="460375"/>
          </a:xfrm>
          <a:prstGeom prst="rect">
            <a:avLst/>
          </a:prstGeom>
          <a:noFill/>
        </p:spPr>
        <p:txBody>
          <a:bodyPr wrap="square" rtlCol="0">
            <a:spAutoFit/>
          </a:bodyPr>
          <a:lstStyle/>
          <a:p>
            <a:pPr marL="685165" algn="l"/>
            <a:r>
              <a:rPr sz="2400" b="1">
                <a:solidFill>
                  <a:srgbClr val="FF0000"/>
                </a:solidFill>
                <a:latin typeface="微软雅黑" panose="020b0503020204020204" charset="-122"/>
                <a:cs typeface="微软雅黑" panose="020b0503020204020204" charset="-122"/>
                <a:sym typeface="+mn-ea"/>
              </a:rPr>
              <a:t>点明了写作对象（精卫）</a:t>
            </a:r>
            <a:endParaRPr lang="zh-CN" altLang="en-US" sz="2400">
              <a:latin typeface="微软雅黑" panose="020b0503020204020204" charset="-122"/>
              <a:cs typeface="微软雅黑" panose="020b0503020204020204" charset="-122"/>
            </a:endParaRPr>
          </a:p>
        </p:txBody>
      </p:sp>
      <p:sp>
        <p:nvSpPr>
          <p:cNvPr id="7" name="object 5"/>
          <p:cNvSpPr txBox="1"/>
          <p:nvPr/>
        </p:nvSpPr>
        <p:spPr>
          <a:xfrm>
            <a:off x="571500" y="194890"/>
            <a:ext cx="8630920" cy="628377"/>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分析下列诗歌标题提示的信息</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p:nvPr/>
        </p:nvSpPr>
        <p:spPr>
          <a:xfrm>
            <a:off x="5231866" y="2179840"/>
            <a:ext cx="257530" cy="280898"/>
          </a:xfrm>
          <a:prstGeom prst="rect">
            <a:avLst/>
          </a:prstGeom>
          <a:blipFill>
            <a:blip r:embed="rId2"/>
            <a:stretch>
              <a:fillRect/>
            </a:stretch>
          </a:blipFill>
        </p:spPr>
        <p:txBody>
          <a:bodyPr wrap="square" lIns="0" tIns="0" rIns="0" bIns="0" rtlCol="0"/>
          <a:lstStyle/>
          <a:p/>
        </p:txBody>
      </p:sp>
      <p:sp>
        <p:nvSpPr>
          <p:cNvPr id="3" name="object 3"/>
          <p:cNvSpPr/>
          <p:nvPr/>
        </p:nvSpPr>
        <p:spPr>
          <a:xfrm>
            <a:off x="5527421" y="2179840"/>
            <a:ext cx="263372" cy="276225"/>
          </a:xfrm>
          <a:prstGeom prst="rect">
            <a:avLst/>
          </a:prstGeom>
          <a:blipFill>
            <a:blip r:embed="rId3"/>
            <a:stretch>
              <a:fillRect/>
            </a:stretch>
          </a:blipFill>
        </p:spPr>
        <p:txBody>
          <a:bodyPr wrap="square" lIns="0" tIns="0" rIns="0" bIns="0" rtlCol="0"/>
          <a:lstStyle/>
          <a:p/>
        </p:txBody>
      </p:sp>
      <p:sp>
        <p:nvSpPr>
          <p:cNvPr id="4" name="object 4"/>
          <p:cNvSpPr/>
          <p:nvPr/>
        </p:nvSpPr>
        <p:spPr>
          <a:xfrm>
            <a:off x="5831154" y="2178659"/>
            <a:ext cx="275056" cy="279742"/>
          </a:xfrm>
          <a:prstGeom prst="rect">
            <a:avLst/>
          </a:prstGeom>
          <a:blipFill>
            <a:blip r:embed="rId4"/>
            <a:stretch>
              <a:fillRect/>
            </a:stretch>
          </a:blipFill>
        </p:spPr>
        <p:txBody>
          <a:bodyPr wrap="square" lIns="0" tIns="0" rIns="0" bIns="0" rtlCol="0"/>
          <a:lstStyle/>
          <a:p/>
        </p:txBody>
      </p:sp>
      <p:sp>
        <p:nvSpPr>
          <p:cNvPr id="5" name="object 5"/>
          <p:cNvSpPr/>
          <p:nvPr/>
        </p:nvSpPr>
        <p:spPr>
          <a:xfrm>
            <a:off x="5216677" y="3599789"/>
            <a:ext cx="280898" cy="280911"/>
          </a:xfrm>
          <a:prstGeom prst="rect">
            <a:avLst/>
          </a:prstGeom>
          <a:blipFill>
            <a:blip r:embed="rId5"/>
            <a:stretch>
              <a:fillRect/>
            </a:stretch>
          </a:blipFill>
        </p:spPr>
        <p:txBody>
          <a:bodyPr wrap="square" lIns="0" tIns="0" rIns="0" bIns="0" rtlCol="0"/>
          <a:lstStyle/>
          <a:p/>
        </p:txBody>
      </p:sp>
      <p:sp>
        <p:nvSpPr>
          <p:cNvPr id="6" name="object 6"/>
          <p:cNvSpPr/>
          <p:nvPr/>
        </p:nvSpPr>
        <p:spPr>
          <a:xfrm>
            <a:off x="5527421" y="3600970"/>
            <a:ext cx="266890" cy="276225"/>
          </a:xfrm>
          <a:prstGeom prst="rect">
            <a:avLst/>
          </a:prstGeom>
          <a:blipFill>
            <a:blip r:embed="rId6"/>
            <a:stretch>
              <a:fillRect/>
            </a:stretch>
          </a:blipFill>
        </p:spPr>
        <p:txBody>
          <a:bodyPr wrap="square" lIns="0" tIns="0" rIns="0" bIns="0" rtlCol="0"/>
          <a:lstStyle/>
          <a:p/>
        </p:txBody>
      </p:sp>
      <p:sp>
        <p:nvSpPr>
          <p:cNvPr id="7" name="object 7"/>
          <p:cNvSpPr/>
          <p:nvPr/>
        </p:nvSpPr>
        <p:spPr>
          <a:xfrm>
            <a:off x="5829985" y="3598760"/>
            <a:ext cx="275056" cy="281939"/>
          </a:xfrm>
          <a:prstGeom prst="rect">
            <a:avLst/>
          </a:prstGeom>
          <a:blipFill>
            <a:blip r:embed="rId7"/>
            <a:stretch>
              <a:fillRect/>
            </a:stretch>
          </a:blipFill>
        </p:spPr>
        <p:txBody>
          <a:bodyPr wrap="square" lIns="0" tIns="0" rIns="0" bIns="0" rtlCol="0"/>
          <a:lstStyle/>
          <a:p/>
        </p:txBody>
      </p:sp>
      <p:sp>
        <p:nvSpPr>
          <p:cNvPr id="8" name="object 8"/>
          <p:cNvSpPr/>
          <p:nvPr/>
        </p:nvSpPr>
        <p:spPr>
          <a:xfrm>
            <a:off x="5214340" y="5203075"/>
            <a:ext cx="275056" cy="277393"/>
          </a:xfrm>
          <a:prstGeom prst="rect">
            <a:avLst/>
          </a:prstGeom>
          <a:blipFill>
            <a:blip r:embed="rId8"/>
            <a:stretch>
              <a:fillRect/>
            </a:stretch>
          </a:blipFill>
        </p:spPr>
        <p:txBody>
          <a:bodyPr wrap="square" lIns="0" tIns="0" rIns="0" bIns="0" rtlCol="0"/>
          <a:lstStyle/>
          <a:p/>
        </p:txBody>
      </p:sp>
      <p:sp>
        <p:nvSpPr>
          <p:cNvPr id="9" name="object 9"/>
          <p:cNvSpPr/>
          <p:nvPr/>
        </p:nvSpPr>
        <p:spPr>
          <a:xfrm>
            <a:off x="5553125" y="5200726"/>
            <a:ext cx="228320" cy="280911"/>
          </a:xfrm>
          <a:prstGeom prst="rect">
            <a:avLst/>
          </a:prstGeom>
          <a:blipFill>
            <a:blip r:embed="rId9"/>
            <a:stretch>
              <a:fillRect/>
            </a:stretch>
          </a:blipFill>
        </p:spPr>
        <p:txBody>
          <a:bodyPr wrap="square" lIns="0" tIns="0" rIns="0" bIns="0" rtlCol="0"/>
          <a:lstStyle/>
          <a:p/>
        </p:txBody>
      </p:sp>
      <p:sp>
        <p:nvSpPr>
          <p:cNvPr id="10" name="object 10"/>
          <p:cNvSpPr/>
          <p:nvPr/>
        </p:nvSpPr>
        <p:spPr>
          <a:xfrm>
            <a:off x="5826480" y="5203075"/>
            <a:ext cx="276225" cy="273888"/>
          </a:xfrm>
          <a:prstGeom prst="rect">
            <a:avLst/>
          </a:prstGeom>
          <a:blipFill>
            <a:blip r:embed="rId10"/>
            <a:stretch>
              <a:fillRect/>
            </a:stretch>
          </a:blipFill>
        </p:spPr>
        <p:txBody>
          <a:bodyPr wrap="square" lIns="0" tIns="0" rIns="0" bIns="0" rtlCol="0"/>
          <a:lstStyle/>
          <a:p/>
        </p:txBody>
      </p:sp>
      <p:graphicFrame>
        <p:nvGraphicFramePr>
          <p:cNvPr id="11" name="object 11"/>
          <p:cNvGraphicFramePr>
            <a:graphicFrameLocks noGrp="1"/>
          </p:cNvGraphicFramePr>
          <p:nvPr>
            <p:custDataLst>
              <p:tags r:id="rId11"/>
            </p:custDataLst>
          </p:nvPr>
        </p:nvGraphicFramePr>
        <p:xfrm>
          <a:off x="279400" y="906462"/>
          <a:ext cx="11779249" cy="5337175"/>
        </p:xfrm>
        <a:graphic>
          <a:graphicData uri="http://schemas.openxmlformats.org/drawingml/2006/table">
            <a:tbl>
              <a:tblPr firstRow="1" bandRow="1">
                <a:tableStyleId>{2D5ABB26-0587-4C30-8999-92F81FD0307C}</a:tableStyleId>
              </a:tblPr>
              <a:tblGrid>
                <a:gridCol w="2766060"/>
                <a:gridCol w="2060575"/>
                <a:gridCol w="1201419"/>
                <a:gridCol w="5751195"/>
              </a:tblGrid>
              <a:tr h="738505">
                <a:tc>
                  <a:txBody>
                    <a:bodyPr vert="horz" wrap="square"/>
                    <a:lstStyle/>
                    <a:p>
                      <a:pPr marL="12065" algn="ctr">
                        <a:lnSpc>
                          <a:spcPct val="100000"/>
                        </a:lnSpc>
                        <a:spcBef>
                          <a:spcPts val="1440"/>
                        </a:spcBef>
                      </a:pPr>
                      <a:r>
                        <a:rPr sz="2000" b="1" spc="-5">
                          <a:latin typeface="宋体" panose="02010600030101010101" pitchFamily="2" charset="-122"/>
                          <a:cs typeface="宋体" panose="02010600030101010101" pitchFamily="2" charset="-122"/>
                        </a:rPr>
                        <a:t>卷别</a:t>
                      </a:r>
                      <a:endParaRPr sz="2000">
                        <a:latin typeface="宋体" panose="02010600030101010101" pitchFamily="2" charset="-122"/>
                        <a:cs typeface="宋体" panose="02010600030101010101" pitchFamily="2" charset="-122"/>
                      </a:endParaRPr>
                    </a:p>
                  </a:txBody>
                  <a:tcPr marL="0" marR="0" marT="1828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9525" algn="ctr">
                        <a:lnSpc>
                          <a:spcPct val="100000"/>
                        </a:lnSpc>
                        <a:spcBef>
                          <a:spcPts val="845"/>
                        </a:spcBef>
                      </a:pPr>
                      <a:r>
                        <a:rPr sz="2800" b="1" spc="-5">
                          <a:latin typeface="宋体" panose="02010600030101010101" pitchFamily="2" charset="-122"/>
                          <a:cs typeface="宋体" panose="02010600030101010101" pitchFamily="2" charset="-122"/>
                        </a:rPr>
                        <a:t>诗</a:t>
                      </a:r>
                      <a:r>
                        <a:rPr sz="2800" b="1" spc="-20">
                          <a:latin typeface="宋体" panose="02010600030101010101" pitchFamily="2" charset="-122"/>
                          <a:cs typeface="宋体" panose="02010600030101010101" pitchFamily="2" charset="-122"/>
                        </a:rPr>
                        <a:t>题</a:t>
                      </a:r>
                      <a:endParaRPr sz="2800">
                        <a:latin typeface="宋体" panose="02010600030101010101" pitchFamily="2" charset="-122"/>
                        <a:cs typeface="宋体" panose="02010600030101010101" pitchFamily="2" charset="-122"/>
                      </a:endParaRPr>
                    </a:p>
                  </a:txBody>
                  <a:tcPr marL="0" marR="0" marT="10731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248920">
                        <a:lnSpc>
                          <a:spcPct val="100000"/>
                        </a:lnSpc>
                        <a:spcBef>
                          <a:spcPts val="845"/>
                        </a:spcBef>
                      </a:pPr>
                      <a:r>
                        <a:rPr sz="2800" b="1" spc="-5">
                          <a:latin typeface="宋体" panose="02010600030101010101" pitchFamily="2" charset="-122"/>
                          <a:cs typeface="宋体" panose="02010600030101010101" pitchFamily="2" charset="-122"/>
                        </a:rPr>
                        <a:t>作</a:t>
                      </a:r>
                      <a:r>
                        <a:rPr sz="2800" b="1" spc="-20">
                          <a:latin typeface="宋体" panose="02010600030101010101" pitchFamily="2" charset="-122"/>
                          <a:cs typeface="宋体" panose="02010600030101010101" pitchFamily="2" charset="-122"/>
                        </a:rPr>
                        <a:t>者</a:t>
                      </a:r>
                      <a:endParaRPr sz="2800">
                        <a:latin typeface="宋体" panose="02010600030101010101" pitchFamily="2" charset="-122"/>
                        <a:cs typeface="宋体" panose="02010600030101010101" pitchFamily="2" charset="-122"/>
                      </a:endParaRPr>
                    </a:p>
                  </a:txBody>
                  <a:tcPr marL="0" marR="0" marT="10731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11430" algn="ctr">
                        <a:lnSpc>
                          <a:spcPct val="100000"/>
                        </a:lnSpc>
                        <a:spcBef>
                          <a:spcPts val="1440"/>
                        </a:spcBef>
                      </a:pPr>
                      <a:r>
                        <a:rPr sz="2000" b="1" spc="-5">
                          <a:latin typeface="宋体" panose="02010600030101010101" pitchFamily="2" charset="-122"/>
                          <a:cs typeface="宋体" panose="02010600030101010101" pitchFamily="2" charset="-122"/>
                        </a:rPr>
                        <a:t>重要信息</a:t>
                      </a:r>
                      <a:endParaRPr sz="2000">
                        <a:latin typeface="宋体" panose="02010600030101010101" pitchFamily="2" charset="-122"/>
                        <a:cs typeface="宋体" panose="02010600030101010101" pitchFamily="2" charset="-122"/>
                      </a:endParaRPr>
                    </a:p>
                  </a:txBody>
                  <a:tcPr marL="0" marR="0" marT="1828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394460">
                <a:tc>
                  <a:txBody>
                    <a:bodyPr vert="horz" wrap="square"/>
                    <a:lstStyle/>
                    <a:p>
                      <a:pPr>
                        <a:lnSpc>
                          <a:spcPct val="100000"/>
                        </a:lnSpc>
                        <a:spcBef>
                          <a:spcPts val="45"/>
                        </a:spcBef>
                      </a:pPr>
                      <a:endParaRPr sz="3200">
                        <a:latin typeface="Times New Roman" panose="02020603050405020304"/>
                        <a:cs typeface="Times New Roman" panose="02020603050405020304"/>
                      </a:endParaRPr>
                    </a:p>
                    <a:p>
                      <a:pPr marL="97155">
                        <a:lnSpc>
                          <a:spcPct val="100000"/>
                        </a:lnSpc>
                      </a:pPr>
                      <a:r>
                        <a:rPr sz="2400" b="1" spc="-5">
                          <a:latin typeface="宋体" panose="02010600030101010101" pitchFamily="2" charset="-122"/>
                          <a:cs typeface="宋体" panose="02010600030101010101" pitchFamily="2" charset="-122"/>
                        </a:rPr>
                        <a:t>2019年全国卷</a:t>
                      </a:r>
                      <a:r>
                        <a:rPr sz="2400" b="1" spc="-10">
                          <a:latin typeface="宋体" panose="02010600030101010101" pitchFamily="2" charset="-122"/>
                          <a:cs typeface="宋体" panose="02010600030101010101" pitchFamily="2" charset="-122"/>
                        </a:rPr>
                        <a:t>I</a:t>
                      </a:r>
                      <a:endParaRPr sz="2400">
                        <a:latin typeface="宋体" panose="02010600030101010101" pitchFamily="2" charset="-122"/>
                        <a:cs typeface="宋体" panose="02010600030101010101" pitchFamily="2" charset="-122"/>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5"/>
                        </a:spcBef>
                      </a:pPr>
                      <a:endParaRPr sz="3300">
                        <a:latin typeface="Times New Roman" panose="02020603050405020304"/>
                        <a:cs typeface="Times New Roman" panose="02020603050405020304"/>
                      </a:endParaRPr>
                    </a:p>
                    <a:p>
                      <a:pPr marL="12065" algn="ctr">
                        <a:lnSpc>
                          <a:spcPct val="100000"/>
                        </a:lnSpc>
                      </a:pPr>
                      <a:r>
                        <a:rPr sz="2400" b="1">
                          <a:solidFill>
                            <a:srgbClr val="001F5F"/>
                          </a:solidFill>
                          <a:latin typeface="微软雅黑" panose="020b0503020204020204" charset="-122"/>
                          <a:cs typeface="微软雅黑" panose="020b0503020204020204" charset="-122"/>
                        </a:rPr>
                        <a:t>题许道宁画</a:t>
                      </a:r>
                      <a:endParaRPr sz="2400">
                        <a:latin typeface="微软雅黑" panose="020b0503020204020204" charset="-122"/>
                        <a:cs typeface="微软雅黑" panose="020b0503020204020204" charset="-122"/>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pPr>
                      <a:endParaRPr sz="2300">
                        <a:latin typeface="Times New Roman" panose="02020603050405020304"/>
                        <a:cs typeface="Times New Roman" panose="02020603050405020304"/>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238760">
                        <a:lnSpc>
                          <a:spcPts val="2875"/>
                        </a:lnSpc>
                        <a:spcBef>
                          <a:spcPts val="2160"/>
                        </a:spcBef>
                      </a:pPr>
                      <a:endParaRPr sz="2400">
                        <a:latin typeface="微软雅黑" panose="020b0503020204020204" charset="-122"/>
                        <a:cs typeface="微软雅黑" panose="020b0503020204020204" charset="-122"/>
                      </a:endParaRPr>
                    </a:p>
                  </a:txBody>
                  <a:tcPr marL="0" marR="0" marT="2743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448435">
                <a:tc>
                  <a:txBody>
                    <a:bodyPr vert="horz" wrap="square"/>
                    <a:lstStyle/>
                    <a:p>
                      <a:pPr>
                        <a:lnSpc>
                          <a:spcPct val="100000"/>
                        </a:lnSpc>
                        <a:spcBef>
                          <a:spcPts val="25"/>
                        </a:spcBef>
                      </a:pPr>
                      <a:endParaRPr sz="2150">
                        <a:latin typeface="Times New Roman" panose="02020603050405020304"/>
                        <a:cs typeface="Times New Roman" panose="02020603050405020304"/>
                      </a:endParaRPr>
                    </a:p>
                    <a:p>
                      <a:pPr marL="97155">
                        <a:lnSpc>
                          <a:spcPct val="100000"/>
                        </a:lnSpc>
                      </a:pPr>
                      <a:r>
                        <a:rPr sz="2400" b="1" spc="-5">
                          <a:latin typeface="宋体" panose="02010600030101010101" pitchFamily="2" charset="-122"/>
                          <a:cs typeface="宋体" panose="02010600030101010101" pitchFamily="2" charset="-122"/>
                        </a:rPr>
                        <a:t>2019年全国卷</a:t>
                      </a:r>
                      <a:r>
                        <a:rPr sz="2400" b="1" spc="-10">
                          <a:latin typeface="宋体" panose="02010600030101010101" pitchFamily="2" charset="-122"/>
                          <a:cs typeface="宋体" panose="02010600030101010101" pitchFamily="2" charset="-122"/>
                        </a:rPr>
                        <a:t>II</a:t>
                      </a:r>
                      <a:endParaRPr sz="2400">
                        <a:latin typeface="宋体" panose="02010600030101010101" pitchFamily="2" charset="-122"/>
                        <a:cs typeface="宋体" panose="02010600030101010101" pitchFamily="2" charset="-122"/>
                      </a:endParaRPr>
                    </a:p>
                  </a:txBody>
                  <a:tcPr marL="0" marR="0" marT="31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40"/>
                        </a:spcBef>
                      </a:pPr>
                      <a:endParaRPr sz="3450">
                        <a:latin typeface="Times New Roman" panose="02020603050405020304"/>
                        <a:cs typeface="Times New Roman" panose="02020603050405020304"/>
                      </a:endParaRPr>
                    </a:p>
                    <a:p>
                      <a:pPr marL="12065" algn="ctr">
                        <a:lnSpc>
                          <a:spcPct val="100000"/>
                        </a:lnSpc>
                      </a:pPr>
                      <a:r>
                        <a:rPr sz="2400" b="1">
                          <a:solidFill>
                            <a:srgbClr val="001F5F"/>
                          </a:solidFill>
                          <a:latin typeface="微软雅黑" panose="020b0503020204020204" charset="-122"/>
                          <a:cs typeface="微软雅黑" panose="020b0503020204020204" charset="-122"/>
                        </a:rPr>
                        <a:t>投长沙裴侍郎</a:t>
                      </a:r>
                      <a:endParaRPr sz="2400">
                        <a:latin typeface="微软雅黑" panose="020b0503020204020204" charset="-122"/>
                        <a:cs typeface="微软雅黑" panose="020b0503020204020204" charset="-122"/>
                      </a:endParaRPr>
                    </a:p>
                  </a:txBody>
                  <a:tcPr marL="0" marR="0" marT="50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pPr>
                      <a:endParaRPr sz="2300">
                        <a:latin typeface="Times New Roman" panose="02020603050405020304"/>
                        <a:cs typeface="Times New Roman" panose="02020603050405020304"/>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238760">
                        <a:lnSpc>
                          <a:spcPts val="2880"/>
                        </a:lnSpc>
                        <a:spcBef>
                          <a:spcPts val="2615"/>
                        </a:spcBef>
                      </a:pPr>
                      <a:endParaRPr sz="2400">
                        <a:latin typeface="微软雅黑" panose="020b0503020204020204" charset="-122"/>
                        <a:cs typeface="微软雅黑" panose="020b0503020204020204" charset="-122"/>
                      </a:endParaRPr>
                    </a:p>
                  </a:txBody>
                  <a:tcPr marL="0" marR="0" marT="3321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755775">
                <a:tc>
                  <a:txBody>
                    <a:bodyPr vert="horz" wrap="square"/>
                    <a:lstStyle/>
                    <a:p>
                      <a:pPr>
                        <a:lnSpc>
                          <a:spcPct val="100000"/>
                        </a:lnSpc>
                      </a:pPr>
                      <a:endParaRPr sz="2400">
                        <a:latin typeface="Times New Roman" panose="02020603050405020304"/>
                        <a:cs typeface="Times New Roman" panose="02020603050405020304"/>
                      </a:endParaRPr>
                    </a:p>
                    <a:p>
                      <a:pPr>
                        <a:lnSpc>
                          <a:spcPct val="100000"/>
                        </a:lnSpc>
                        <a:spcBef>
                          <a:spcPts val="25"/>
                        </a:spcBef>
                      </a:pPr>
                      <a:endParaRPr sz="2050">
                        <a:latin typeface="Times New Roman"/>
                        <a:cs typeface="Times New Roman" panose="02020603050405020304" charset="0"/>
                      </a:endParaRPr>
                    </a:p>
                    <a:p>
                      <a:pPr marL="97155">
                        <a:lnSpc>
                          <a:spcPct val="100000"/>
                        </a:lnSpc>
                      </a:pPr>
                      <a:r>
                        <a:rPr sz="2400" b="1" spc="-5">
                          <a:latin typeface="宋体" panose="02010600030101010101" pitchFamily="2" charset="-122"/>
                          <a:cs typeface="宋体" panose="02010600030101010101" pitchFamily="2" charset="-122"/>
                        </a:rPr>
                        <a:t>2019年全国卷</a:t>
                      </a:r>
                      <a:r>
                        <a:rPr sz="2400" b="1" spc="-10">
                          <a:latin typeface="宋体" panose="02010600030101010101" pitchFamily="2" charset="-122"/>
                          <a:cs typeface="宋体" panose="02010600030101010101" pitchFamily="2" charset="-122"/>
                        </a:rPr>
                        <a:t>III</a:t>
                      </a:r>
                      <a:endParaRPr sz="2400">
                        <a:latin typeface="宋体" panose="02010600030101010101" pitchFamily="2" charset="-122"/>
                        <a:cs typeface="宋体" panose="02010600030101010101" pitchFamily="2" charset="-122"/>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spcBef>
                          <a:spcPts val="45"/>
                        </a:spcBef>
                      </a:pPr>
                      <a:endParaRPr sz="4500">
                        <a:latin typeface="Times New Roman"/>
                        <a:cs typeface="Times New Roman" panose="02020603050405020304" charset="0"/>
                      </a:endParaRPr>
                    </a:p>
                    <a:p>
                      <a:pPr marL="12065" algn="ctr">
                        <a:lnSpc>
                          <a:spcPct val="100000"/>
                        </a:lnSpc>
                      </a:pPr>
                      <a:r>
                        <a:rPr sz="2400" b="1">
                          <a:solidFill>
                            <a:srgbClr val="001F5F"/>
                          </a:solidFill>
                          <a:latin typeface="微软雅黑" panose="020b0503020204020204" charset="-122"/>
                          <a:cs typeface="微软雅黑" panose="020b0503020204020204" charset="-122"/>
                        </a:rPr>
                        <a:t>插田歌</a:t>
                      </a:r>
                      <a:endParaRPr sz="2400">
                        <a:latin typeface="微软雅黑" panose="020b0503020204020204" charset="-122"/>
                        <a:cs typeface="微软雅黑" panose="020b0503020204020204" charset="-122"/>
                      </a:endParaRPr>
                    </a:p>
                  </a:txBody>
                  <a:tcPr marL="0" marR="0" marT="57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a:lnSpc>
                          <a:spcPct val="100000"/>
                        </a:lnSpc>
                      </a:pPr>
                      <a:endParaRPr sz="2300">
                        <a:latin typeface="Times New Roman"/>
                        <a:cs typeface="Times New Roman" panose="02020603050405020304" charset="0"/>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vert="horz" wrap="square"/>
                    <a:lstStyle/>
                    <a:p>
                      <a:pPr marL="238760">
                        <a:lnSpc>
                          <a:spcPts val="2875"/>
                        </a:lnSpc>
                        <a:spcBef>
                          <a:spcPts val="2490"/>
                        </a:spcBef>
                      </a:pPr>
                      <a:endParaRPr sz="2400">
                        <a:latin typeface="微软雅黑" panose="020b0503020204020204" charset="-122"/>
                        <a:cs typeface="微软雅黑" panose="020b0503020204020204" charset="-122"/>
                      </a:endParaRPr>
                    </a:p>
                  </a:txBody>
                  <a:tcPr marL="0" marR="0" marT="3162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12" name="文本框 11"/>
          <p:cNvSpPr txBox="1"/>
          <p:nvPr/>
        </p:nvSpPr>
        <p:spPr>
          <a:xfrm>
            <a:off x="6422390" y="5008245"/>
            <a:ext cx="5636260" cy="828675"/>
          </a:xfrm>
          <a:prstGeom prst="rect">
            <a:avLst/>
          </a:prstGeom>
          <a:noFill/>
        </p:spPr>
        <p:txBody>
          <a:bodyPr wrap="square" rtlCol="0">
            <a:spAutoFit/>
          </a:bodyPr>
          <a:lstStyle/>
          <a:p>
            <a:pPr marL="238760">
              <a:lnSpc>
                <a:spcPts val="2875"/>
              </a:lnSpc>
              <a:spcBef>
                <a:spcPts val="2490"/>
              </a:spcBef>
            </a:pPr>
            <a:r>
              <a:rPr sz="2400" b="1">
                <a:solidFill>
                  <a:srgbClr val="FF0000"/>
                </a:solidFill>
                <a:latin typeface="微软雅黑" panose="020b0503020204020204" charset="-122"/>
                <a:cs typeface="微软雅黑" panose="020b0503020204020204" charset="-122"/>
                <a:sym typeface="+mn-ea"/>
              </a:rPr>
              <a:t>①点明了地点（田野）</a:t>
            </a:r>
            <a:endParaRPr sz="2400">
              <a:latin typeface="微软雅黑" panose="020b0503020204020204" charset="-122"/>
              <a:cs typeface="微软雅黑" panose="020b0503020204020204" charset="-122"/>
            </a:endParaRPr>
          </a:p>
          <a:p>
            <a:pPr marL="238760">
              <a:lnSpc>
                <a:spcPts val="2875"/>
              </a:lnSpc>
            </a:pPr>
            <a:r>
              <a:rPr sz="2400" b="1">
                <a:solidFill>
                  <a:srgbClr val="FF0000"/>
                </a:solidFill>
                <a:latin typeface="微软雅黑" panose="020b0503020204020204" charset="-122"/>
                <a:cs typeface="微软雅黑" panose="020b0503020204020204" charset="-122"/>
                <a:sym typeface="+mn-ea"/>
              </a:rPr>
              <a:t>②点明了事件（插田、唱歌）</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13" name="文本框 12"/>
          <p:cNvSpPr txBox="1"/>
          <p:nvPr/>
        </p:nvSpPr>
        <p:spPr>
          <a:xfrm>
            <a:off x="6384290" y="1832610"/>
            <a:ext cx="5341620" cy="829310"/>
          </a:xfrm>
          <a:prstGeom prst="rect">
            <a:avLst/>
          </a:prstGeom>
          <a:noFill/>
        </p:spPr>
        <p:txBody>
          <a:bodyPr wrap="square" rtlCol="0">
            <a:spAutoFit/>
          </a:bodyPr>
          <a:lstStyle/>
          <a:p>
            <a:pPr marL="238760">
              <a:lnSpc>
                <a:spcPts val="2875"/>
              </a:lnSpc>
              <a:spcBef>
                <a:spcPts val="2160"/>
              </a:spcBef>
            </a:pPr>
            <a:r>
              <a:rPr sz="2400" b="1">
                <a:solidFill>
                  <a:srgbClr val="FF0000"/>
                </a:solidFill>
                <a:latin typeface="微软雅黑" panose="020b0503020204020204" charset="-122"/>
                <a:cs typeface="微软雅黑" panose="020b0503020204020204" charset="-122"/>
                <a:sym typeface="+mn-ea"/>
              </a:rPr>
              <a:t>①点明了写作目的（赞扬他人画作）</a:t>
            </a:r>
            <a:endParaRPr sz="2400">
              <a:latin typeface="微软雅黑" panose="020b0503020204020204" charset="-122"/>
              <a:cs typeface="微软雅黑" panose="020b0503020204020204" charset="-122"/>
            </a:endParaRPr>
          </a:p>
          <a:p>
            <a:pPr marL="238760">
              <a:lnSpc>
                <a:spcPts val="2880"/>
              </a:lnSpc>
            </a:pPr>
            <a:r>
              <a:rPr sz="2400" b="1">
                <a:solidFill>
                  <a:srgbClr val="FF0000"/>
                </a:solidFill>
                <a:latin typeface="微软雅黑" panose="020b0503020204020204" charset="-122"/>
                <a:cs typeface="微软雅黑" panose="020b0503020204020204" charset="-122"/>
                <a:sym typeface="+mn-ea"/>
              </a:rPr>
              <a:t>②点明了事件</a:t>
            </a:r>
            <a:r>
              <a:rPr sz="2400" b="1" spc="-5">
                <a:solidFill>
                  <a:srgbClr val="FF0000"/>
                </a:solidFill>
                <a:latin typeface="微软雅黑" panose="020b0503020204020204" charset="-122"/>
                <a:cs typeface="微软雅黑" panose="020b0503020204020204" charset="-122"/>
                <a:sym typeface="+mn-ea"/>
              </a:rPr>
              <a:t>——</a:t>
            </a:r>
            <a:r>
              <a:rPr sz="2400" b="1">
                <a:solidFill>
                  <a:srgbClr val="FF0000"/>
                </a:solidFill>
                <a:latin typeface="微软雅黑" panose="020b0503020204020204" charset="-122"/>
                <a:cs typeface="微软雅黑" panose="020b0503020204020204" charset="-122"/>
                <a:sym typeface="+mn-ea"/>
              </a:rPr>
              <a:t>题诗</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14" name="文本框 13"/>
          <p:cNvSpPr txBox="1"/>
          <p:nvPr/>
        </p:nvSpPr>
        <p:spPr>
          <a:xfrm>
            <a:off x="6384290" y="3325495"/>
            <a:ext cx="5636260" cy="829945"/>
          </a:xfrm>
          <a:prstGeom prst="rect">
            <a:avLst/>
          </a:prstGeom>
          <a:noFill/>
        </p:spPr>
        <p:txBody>
          <a:bodyPr wrap="square" rtlCol="0">
            <a:spAutoFit/>
          </a:bodyPr>
          <a:lstStyle/>
          <a:p>
            <a:pPr marL="238760">
              <a:lnSpc>
                <a:spcPts val="2880"/>
              </a:lnSpc>
              <a:spcBef>
                <a:spcPts val="2615"/>
              </a:spcBef>
            </a:pPr>
            <a:r>
              <a:rPr sz="2400" b="1">
                <a:solidFill>
                  <a:srgbClr val="FF0000"/>
                </a:solidFill>
                <a:latin typeface="微软雅黑" panose="020b0503020204020204" charset="-122"/>
                <a:cs typeface="微软雅黑" panose="020b0503020204020204" charset="-122"/>
                <a:sym typeface="+mn-ea"/>
              </a:rPr>
              <a:t>①点明了写作目的（投赠诗、干谒诗）</a:t>
            </a:r>
            <a:endParaRPr sz="2400">
              <a:latin typeface="微软雅黑" panose="020b0503020204020204" charset="-122"/>
              <a:cs typeface="微软雅黑" panose="020b0503020204020204" charset="-122"/>
            </a:endParaRPr>
          </a:p>
          <a:p>
            <a:pPr marL="238760">
              <a:lnSpc>
                <a:spcPts val="2880"/>
              </a:lnSpc>
            </a:pPr>
            <a:r>
              <a:rPr sz="2400" b="1">
                <a:solidFill>
                  <a:srgbClr val="FF0000"/>
                </a:solidFill>
                <a:latin typeface="微软雅黑" panose="020b0503020204020204" charset="-122"/>
                <a:cs typeface="微软雅黑" panose="020b0503020204020204" charset="-122"/>
                <a:sym typeface="+mn-ea"/>
              </a:rPr>
              <a:t>②点明了写作对象（长沙裴侍郎）</a:t>
            </a:r>
            <a:endParaRPr lang="zh-CN" altLang="en-US" sz="2400" b="1">
              <a:solidFill>
                <a:srgbClr val="FF0000"/>
              </a:solidFill>
              <a:latin typeface="微软雅黑" panose="020b0503020204020204" charset="-122"/>
              <a:cs typeface="微软雅黑" panose="020b0503020204020204" charset="-122"/>
              <a:sym typeface="+mn-ea"/>
            </a:endParaRPr>
          </a:p>
        </p:txBody>
      </p:sp>
      <p:sp>
        <p:nvSpPr>
          <p:cNvPr id="15" name="object 5"/>
          <p:cNvSpPr txBox="1"/>
          <p:nvPr/>
        </p:nvSpPr>
        <p:spPr>
          <a:xfrm>
            <a:off x="571500" y="194890"/>
            <a:ext cx="8630920" cy="628377"/>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分析下列诗歌标题提示的信息</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8873" y="348095"/>
            <a:ext cx="10515600" cy="687820"/>
          </a:xfrm>
        </p:spPr>
        <p:txBody>
          <a:bodyPr>
            <a:normAutofit fontScale="90000"/>
          </a:bodyPr>
          <a:lstStyle/>
          <a:p>
            <a:pPr>
              <a:spcBef>
                <a:spcPts val="600"/>
              </a:spcBef>
              <a:spcAft>
                <a:spcPts val="600"/>
              </a:spcAft>
            </a:pPr>
            <a:r>
              <a:rPr lang="zh-CN" altLang="zh-CN"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a:t>
            </a:r>
            <a:r>
              <a:rPr lang="zh-CN" altLang="en-US"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课堂</a:t>
            </a:r>
            <a:r>
              <a:rPr lang="zh-CN" altLang="zh-CN"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训</a:t>
            </a:r>
            <a:r>
              <a:rPr lang="zh-CN" altLang="zh-CN"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练】</a:t>
            </a:r>
            <a:r>
              <a:rPr lang="zh-CN" altLang="en-US" sz="3100" b="1"/>
              <a:t>试读下面的诗题，看看能读出哪些重要信息。</a:t>
            </a:r>
            <a:endParaRPr lang="zh-CN" altLang="en-US" b="1">
              <a:solidFill>
                <a:srgbClr val="FF0000"/>
              </a:solidFill>
            </a:endParaRPr>
          </a:p>
        </p:txBody>
      </p:sp>
      <p:sp>
        <p:nvSpPr>
          <p:cNvPr id="3" name="内容占位符 2"/>
          <p:cNvSpPr>
            <a:spLocks noGrp="1"/>
          </p:cNvSpPr>
          <p:nvPr>
            <p:ph idx="1"/>
          </p:nvPr>
        </p:nvSpPr>
        <p:spPr>
          <a:xfrm>
            <a:off x="678873" y="1035915"/>
            <a:ext cx="10758055" cy="5323320"/>
          </a:xfrm>
        </p:spPr>
        <p:txBody>
          <a:bodyPr>
            <a:normAutofit lnSpcReduction="10000"/>
          </a:bodyPr>
          <a:lstStyle/>
          <a:p>
            <a:pPr marL="0" indent="0">
              <a:lnSpc>
                <a:spcPct val="110000"/>
              </a:lnSpc>
              <a:spcBef>
                <a:spcPct val="0"/>
              </a:spcBef>
              <a:buNone/>
            </a:pPr>
            <a:r>
              <a:rPr lang="en-US" altLang="zh-CN" sz="2200" b="1">
                <a:solidFill>
                  <a:srgbClr val="0000FF"/>
                </a:solidFill>
              </a:rPr>
              <a:t>(1)《</a:t>
            </a:r>
            <a:r>
              <a:rPr lang="zh-CN" altLang="en-US" sz="2200" b="1">
                <a:solidFill>
                  <a:srgbClr val="0000FF"/>
                </a:solidFill>
              </a:rPr>
              <a:t>左迁至蓝关示侄孙湘</a:t>
            </a:r>
            <a:r>
              <a:rPr lang="en-US" altLang="zh-CN" sz="2200" b="1">
                <a:solidFill>
                  <a:srgbClr val="0000FF"/>
                </a:solidFill>
              </a:rPr>
              <a:t>》</a:t>
            </a:r>
            <a:endParaRPr lang="en-US" altLang="zh-CN" sz="2200" b="1">
              <a:solidFill>
                <a:srgbClr val="0000FF"/>
              </a:solidFill>
            </a:endParaRPr>
          </a:p>
          <a:p>
            <a:pPr marL="0" indent="0">
              <a:lnSpc>
                <a:spcPct val="110000"/>
              </a:lnSpc>
              <a:spcBef>
                <a:spcPct val="0"/>
              </a:spcBef>
              <a:buNone/>
            </a:pPr>
            <a:r>
              <a:rPr lang="en-US" altLang="zh-CN" sz="2200" b="1">
                <a:solidFill>
                  <a:srgbClr val="FF0000"/>
                </a:solidFill>
              </a:rPr>
              <a:t>[</a:t>
            </a:r>
            <a:r>
              <a:rPr lang="zh-CN" altLang="en-US" sz="2200" b="1">
                <a:solidFill>
                  <a:srgbClr val="FF0000"/>
                </a:solidFill>
              </a:rPr>
              <a:t>参考答案</a:t>
            </a:r>
            <a:r>
              <a:rPr lang="en-US" altLang="zh-CN" sz="2200" b="1">
                <a:solidFill>
                  <a:srgbClr val="FF0000"/>
                </a:solidFill>
              </a:rPr>
              <a:t>]</a:t>
            </a:r>
            <a:r>
              <a:rPr lang="zh-CN" altLang="en-US" sz="2200"/>
              <a:t>　①交代了写作缘由</a:t>
            </a:r>
            <a:r>
              <a:rPr lang="en-US" altLang="zh-CN" sz="2200"/>
              <a:t>(</a:t>
            </a:r>
            <a:r>
              <a:rPr lang="zh-CN" altLang="en-US" sz="2200"/>
              <a:t>左迁</a:t>
            </a:r>
            <a:r>
              <a:rPr lang="en-US" altLang="zh-CN" sz="2200"/>
              <a:t>)</a:t>
            </a:r>
            <a:r>
              <a:rPr lang="zh-CN" altLang="en-US" sz="2200"/>
              <a:t>、地点</a:t>
            </a:r>
            <a:r>
              <a:rPr lang="en-US" altLang="zh-CN" sz="2200"/>
              <a:t>(</a:t>
            </a:r>
            <a:r>
              <a:rPr lang="zh-CN" altLang="en-US" sz="2200"/>
              <a:t>蓝关</a:t>
            </a:r>
            <a:r>
              <a:rPr lang="en-US" altLang="zh-CN" sz="2200"/>
              <a:t>)</a:t>
            </a:r>
            <a:r>
              <a:rPr lang="zh-CN" altLang="en-US" sz="2200"/>
              <a:t>和特定读者</a:t>
            </a:r>
            <a:r>
              <a:rPr lang="en-US" altLang="zh-CN" sz="2200"/>
              <a:t>(</a:t>
            </a:r>
            <a:r>
              <a:rPr lang="zh-CN" altLang="en-US" sz="2200"/>
              <a:t>侄孙湘</a:t>
            </a:r>
            <a:r>
              <a:rPr lang="en-US" altLang="zh-CN" sz="2200"/>
              <a:t>)</a:t>
            </a:r>
            <a:r>
              <a:rPr lang="zh-CN" altLang="en-US" sz="2200"/>
              <a:t>；②暗示了诗的题材</a:t>
            </a:r>
            <a:r>
              <a:rPr lang="en-US" altLang="zh-CN" sz="2200"/>
              <a:t>(</a:t>
            </a:r>
            <a:r>
              <a:rPr lang="zh-CN" altLang="en-US" sz="2200"/>
              <a:t>贬谪诗</a:t>
            </a:r>
            <a:r>
              <a:rPr lang="en-US" altLang="zh-CN" sz="2200"/>
              <a:t>)</a:t>
            </a:r>
            <a:r>
              <a:rPr lang="zh-CN" altLang="en-US" sz="2200"/>
              <a:t>。</a:t>
            </a:r>
            <a:endParaRPr lang="zh-CN" altLang="en-US" sz="2200"/>
          </a:p>
          <a:p>
            <a:pPr marL="0" indent="0">
              <a:lnSpc>
                <a:spcPct val="120000"/>
              </a:lnSpc>
              <a:spcBef>
                <a:spcPct val="0"/>
              </a:spcBef>
              <a:buNone/>
            </a:pPr>
            <a:r>
              <a:rPr lang="en-US" altLang="zh-CN" sz="2200" b="1">
                <a:solidFill>
                  <a:srgbClr val="0000FF"/>
                </a:solidFill>
              </a:rPr>
              <a:t>(2)(2004·</a:t>
            </a:r>
            <a:r>
              <a:rPr lang="zh-CN" altLang="en-US" sz="2200" b="1">
                <a:solidFill>
                  <a:srgbClr val="0000FF"/>
                </a:solidFill>
              </a:rPr>
              <a:t>江苏卷</a:t>
            </a:r>
            <a:r>
              <a:rPr lang="en-US" altLang="zh-CN" sz="2200" b="1">
                <a:solidFill>
                  <a:srgbClr val="0000FF"/>
                </a:solidFill>
              </a:rPr>
              <a:t>)《</a:t>
            </a:r>
            <a:r>
              <a:rPr lang="zh-CN" altLang="en-US" sz="2200" b="1">
                <a:solidFill>
                  <a:srgbClr val="0000FF"/>
                </a:solidFill>
              </a:rPr>
              <a:t>征人怨</a:t>
            </a:r>
            <a:r>
              <a:rPr lang="en-US" altLang="zh-CN" sz="2200" b="1">
                <a:solidFill>
                  <a:srgbClr val="0000FF"/>
                </a:solidFill>
              </a:rPr>
              <a:t>》</a:t>
            </a:r>
            <a:endParaRPr lang="en-US" altLang="zh-CN" sz="2200" b="1">
              <a:solidFill>
                <a:srgbClr val="0000FF"/>
              </a:solidFill>
            </a:endParaRPr>
          </a:p>
          <a:p>
            <a:pPr marL="0" indent="0">
              <a:lnSpc>
                <a:spcPct val="110000"/>
              </a:lnSpc>
              <a:spcBef>
                <a:spcPct val="0"/>
              </a:spcBef>
              <a:buNone/>
            </a:pPr>
            <a:r>
              <a:rPr lang="en-US" altLang="zh-CN" sz="2200" b="1">
                <a:solidFill>
                  <a:srgbClr val="FF0000"/>
                </a:solidFill>
              </a:rPr>
              <a:t>[</a:t>
            </a:r>
            <a:r>
              <a:rPr lang="zh-CN" altLang="en-US" sz="2200" b="1">
                <a:solidFill>
                  <a:srgbClr val="FF0000"/>
                </a:solidFill>
              </a:rPr>
              <a:t>参考答案</a:t>
            </a:r>
            <a:r>
              <a:rPr lang="en-US" altLang="zh-CN" sz="2200" b="1">
                <a:solidFill>
                  <a:srgbClr val="FF0000"/>
                </a:solidFill>
              </a:rPr>
              <a:t>]</a:t>
            </a:r>
            <a:r>
              <a:rPr lang="zh-CN" altLang="en-US" sz="2200" b="1">
                <a:solidFill>
                  <a:srgbClr val="FF0000"/>
                </a:solidFill>
              </a:rPr>
              <a:t>　</a:t>
            </a:r>
            <a:r>
              <a:rPr lang="zh-CN" altLang="en-US" sz="2200"/>
              <a:t>①交代了写作对象</a:t>
            </a:r>
            <a:r>
              <a:rPr lang="en-US" altLang="zh-CN" sz="2200"/>
              <a:t>(</a:t>
            </a:r>
            <a:r>
              <a:rPr lang="zh-CN" altLang="en-US" sz="2200"/>
              <a:t>征人</a:t>
            </a:r>
            <a:r>
              <a:rPr lang="en-US" altLang="zh-CN" sz="2200"/>
              <a:t>)</a:t>
            </a:r>
            <a:r>
              <a:rPr lang="zh-CN" altLang="en-US" sz="2200"/>
              <a:t>；②揭示了诗歌的感情基调</a:t>
            </a:r>
            <a:r>
              <a:rPr lang="en-US" altLang="zh-CN" sz="2200"/>
              <a:t>(</a:t>
            </a:r>
            <a:r>
              <a:rPr lang="zh-CN" altLang="en-US" sz="2200"/>
              <a:t>怨</a:t>
            </a:r>
            <a:r>
              <a:rPr lang="en-US" altLang="zh-CN" sz="2200"/>
              <a:t>)</a:t>
            </a:r>
            <a:r>
              <a:rPr lang="zh-CN" altLang="en-US" sz="2200"/>
              <a:t>；③暗示了诗的题材</a:t>
            </a:r>
            <a:r>
              <a:rPr lang="en-US" altLang="zh-CN" sz="2200"/>
              <a:t>(</a:t>
            </a:r>
            <a:r>
              <a:rPr lang="zh-CN" altLang="en-US" sz="2200"/>
              <a:t>边塞诗</a:t>
            </a:r>
            <a:r>
              <a:rPr lang="en-US" altLang="zh-CN" sz="2200"/>
              <a:t>)</a:t>
            </a:r>
            <a:r>
              <a:rPr lang="zh-CN" altLang="en-US" sz="2200"/>
              <a:t>。</a:t>
            </a:r>
            <a:endParaRPr lang="zh-CN" altLang="en-US" sz="2200"/>
          </a:p>
          <a:p>
            <a:pPr marL="0" indent="0">
              <a:lnSpc>
                <a:spcPct val="120000"/>
              </a:lnSpc>
              <a:spcBef>
                <a:spcPct val="0"/>
              </a:spcBef>
              <a:buNone/>
            </a:pPr>
            <a:r>
              <a:rPr lang="en-US" altLang="zh-CN" sz="2200" b="1">
                <a:solidFill>
                  <a:srgbClr val="0000FF"/>
                </a:solidFill>
              </a:rPr>
              <a:t>(3)(2015·</a:t>
            </a:r>
            <a:r>
              <a:rPr lang="zh-CN" altLang="en-US" sz="2200" b="1">
                <a:solidFill>
                  <a:srgbClr val="0000FF"/>
                </a:solidFill>
              </a:rPr>
              <a:t>全国新课标卷</a:t>
            </a:r>
            <a:r>
              <a:rPr lang="en-US" altLang="zh-CN" sz="2200" b="1">
                <a:solidFill>
                  <a:srgbClr val="0000FF"/>
                </a:solidFill>
              </a:rPr>
              <a:t>Ⅱ)《</a:t>
            </a:r>
            <a:r>
              <a:rPr lang="zh-CN" altLang="en-US" sz="2200" b="1">
                <a:solidFill>
                  <a:srgbClr val="0000FF"/>
                </a:solidFill>
              </a:rPr>
              <a:t>残春旅舍</a:t>
            </a:r>
            <a:r>
              <a:rPr lang="en-US" altLang="zh-CN" sz="2200" b="1">
                <a:solidFill>
                  <a:srgbClr val="0000FF"/>
                </a:solidFill>
              </a:rPr>
              <a:t>》</a:t>
            </a:r>
            <a:endParaRPr lang="en-US" altLang="zh-CN" sz="2200" b="1">
              <a:solidFill>
                <a:srgbClr val="0000FF"/>
              </a:solidFill>
            </a:endParaRPr>
          </a:p>
          <a:p>
            <a:pPr marL="0" indent="0">
              <a:lnSpc>
                <a:spcPct val="110000"/>
              </a:lnSpc>
              <a:spcBef>
                <a:spcPct val="0"/>
              </a:spcBef>
              <a:buNone/>
            </a:pPr>
            <a:r>
              <a:rPr lang="en-US" altLang="zh-CN" sz="2200" b="1">
                <a:solidFill>
                  <a:srgbClr val="FF0000"/>
                </a:solidFill>
              </a:rPr>
              <a:t>[</a:t>
            </a:r>
            <a:r>
              <a:rPr lang="zh-CN" altLang="en-US" sz="2200" b="1">
                <a:solidFill>
                  <a:srgbClr val="FF0000"/>
                </a:solidFill>
              </a:rPr>
              <a:t>参考答案</a:t>
            </a:r>
            <a:r>
              <a:rPr lang="en-US" altLang="zh-CN" sz="2200" b="1">
                <a:solidFill>
                  <a:srgbClr val="FF0000"/>
                </a:solidFill>
              </a:rPr>
              <a:t>]</a:t>
            </a:r>
            <a:r>
              <a:rPr lang="zh-CN" altLang="en-US" sz="2200" b="1">
                <a:solidFill>
                  <a:srgbClr val="FF0000"/>
                </a:solidFill>
              </a:rPr>
              <a:t>　</a:t>
            </a:r>
            <a:r>
              <a:rPr lang="zh-CN" altLang="en-US" sz="2200"/>
              <a:t>①交代了时间</a:t>
            </a:r>
            <a:r>
              <a:rPr lang="en-US" altLang="zh-CN" sz="2200"/>
              <a:t>(</a:t>
            </a:r>
            <a:r>
              <a:rPr lang="zh-CN" altLang="en-US" sz="2200"/>
              <a:t>残春</a:t>
            </a:r>
            <a:r>
              <a:rPr lang="en-US" altLang="zh-CN" sz="2200"/>
              <a:t>)</a:t>
            </a:r>
            <a:r>
              <a:rPr lang="zh-CN" altLang="en-US" sz="2200"/>
              <a:t>、地点</a:t>
            </a:r>
            <a:r>
              <a:rPr lang="en-US" altLang="zh-CN" sz="2200"/>
              <a:t>(</a:t>
            </a:r>
            <a:r>
              <a:rPr lang="zh-CN" altLang="en-US" sz="2200"/>
              <a:t>旅舍</a:t>
            </a:r>
            <a:r>
              <a:rPr lang="en-US" altLang="zh-CN" sz="2200"/>
              <a:t>)</a:t>
            </a:r>
            <a:r>
              <a:rPr lang="zh-CN" altLang="en-US" sz="2200"/>
              <a:t>；②暗示了诗歌的感情基调</a:t>
            </a:r>
            <a:r>
              <a:rPr lang="en-US" altLang="zh-CN" sz="2200"/>
              <a:t>(</a:t>
            </a:r>
            <a:r>
              <a:rPr lang="zh-CN" altLang="en-US" sz="2200"/>
              <a:t>残</a:t>
            </a:r>
            <a:r>
              <a:rPr lang="en-US" altLang="zh-CN" sz="2200"/>
              <a:t>)</a:t>
            </a:r>
            <a:r>
              <a:rPr lang="zh-CN" altLang="en-US" sz="2200"/>
              <a:t>。</a:t>
            </a:r>
            <a:endParaRPr lang="zh-CN" altLang="en-US" sz="2200"/>
          </a:p>
          <a:p>
            <a:pPr marL="0" indent="0">
              <a:lnSpc>
                <a:spcPct val="120000"/>
              </a:lnSpc>
              <a:spcBef>
                <a:spcPct val="0"/>
              </a:spcBef>
              <a:buNone/>
            </a:pPr>
            <a:r>
              <a:rPr lang="en-US" altLang="zh-CN" sz="2200" b="1">
                <a:solidFill>
                  <a:srgbClr val="0000FF"/>
                </a:solidFill>
              </a:rPr>
              <a:t>(4)(2011·</a:t>
            </a:r>
            <a:r>
              <a:rPr lang="zh-CN" altLang="en-US" sz="2200" b="1">
                <a:solidFill>
                  <a:srgbClr val="0000FF"/>
                </a:solidFill>
              </a:rPr>
              <a:t>江苏卷</a:t>
            </a:r>
            <a:r>
              <a:rPr lang="en-US" altLang="zh-CN" sz="2200" b="1">
                <a:solidFill>
                  <a:srgbClr val="0000FF"/>
                </a:solidFill>
              </a:rPr>
              <a:t>)《</a:t>
            </a:r>
            <a:r>
              <a:rPr lang="zh-CN" altLang="en-US" sz="2200" b="1">
                <a:solidFill>
                  <a:srgbClr val="0000FF"/>
                </a:solidFill>
              </a:rPr>
              <a:t>春日忆李白</a:t>
            </a:r>
            <a:r>
              <a:rPr lang="en-US" altLang="zh-CN" sz="2200" b="1">
                <a:solidFill>
                  <a:srgbClr val="0000FF"/>
                </a:solidFill>
              </a:rPr>
              <a:t>》</a:t>
            </a:r>
            <a:endParaRPr lang="en-US" altLang="zh-CN" sz="2200" b="1">
              <a:solidFill>
                <a:srgbClr val="0000FF"/>
              </a:solidFill>
            </a:endParaRPr>
          </a:p>
          <a:p>
            <a:pPr marL="0" indent="0">
              <a:lnSpc>
                <a:spcPct val="110000"/>
              </a:lnSpc>
              <a:spcBef>
                <a:spcPct val="0"/>
              </a:spcBef>
              <a:buNone/>
            </a:pPr>
            <a:r>
              <a:rPr lang="en-US" altLang="zh-CN" sz="2200" b="1">
                <a:solidFill>
                  <a:srgbClr val="FF0000"/>
                </a:solidFill>
              </a:rPr>
              <a:t>[</a:t>
            </a:r>
            <a:r>
              <a:rPr lang="zh-CN" altLang="en-US" sz="2200" b="1">
                <a:solidFill>
                  <a:srgbClr val="FF0000"/>
                </a:solidFill>
              </a:rPr>
              <a:t>参考答案</a:t>
            </a:r>
            <a:r>
              <a:rPr lang="en-US" altLang="zh-CN" sz="2200" b="1">
                <a:solidFill>
                  <a:srgbClr val="FF0000"/>
                </a:solidFill>
              </a:rPr>
              <a:t>]</a:t>
            </a:r>
            <a:r>
              <a:rPr lang="zh-CN" altLang="en-US" sz="2200" b="1">
                <a:solidFill>
                  <a:srgbClr val="FF0000"/>
                </a:solidFill>
              </a:rPr>
              <a:t>　</a:t>
            </a:r>
            <a:r>
              <a:rPr lang="zh-CN" altLang="en-US" sz="2200"/>
              <a:t>①交代了写作时间</a:t>
            </a:r>
            <a:r>
              <a:rPr lang="en-US" altLang="zh-CN" sz="2200"/>
              <a:t>(</a:t>
            </a:r>
            <a:r>
              <a:rPr lang="zh-CN" altLang="en-US" sz="2200"/>
              <a:t>春日</a:t>
            </a:r>
            <a:r>
              <a:rPr lang="en-US" altLang="zh-CN" sz="2200"/>
              <a:t>)</a:t>
            </a:r>
            <a:r>
              <a:rPr lang="zh-CN" altLang="en-US" sz="2200"/>
              <a:t>；②揭示了诗歌的感情基调和线索</a:t>
            </a:r>
            <a:r>
              <a:rPr lang="en-US" altLang="zh-CN" sz="2200"/>
              <a:t>(</a:t>
            </a:r>
            <a:r>
              <a:rPr lang="zh-CN" altLang="en-US" sz="2200"/>
              <a:t>忆</a:t>
            </a:r>
            <a:r>
              <a:rPr lang="en-US" altLang="zh-CN" sz="2200"/>
              <a:t>)</a:t>
            </a:r>
            <a:r>
              <a:rPr lang="zh-CN" altLang="en-US" sz="2200"/>
              <a:t>；③交代了“忆”的对象</a:t>
            </a:r>
            <a:r>
              <a:rPr lang="en-US" altLang="zh-CN" sz="2200"/>
              <a:t>(</a:t>
            </a:r>
            <a:r>
              <a:rPr lang="zh-CN" altLang="en-US" sz="2200"/>
              <a:t>李白，大诗人兼好友</a:t>
            </a:r>
            <a:r>
              <a:rPr lang="en-US" altLang="zh-CN" sz="2200"/>
              <a:t>)</a:t>
            </a:r>
            <a:r>
              <a:rPr lang="zh-CN" altLang="en-US" sz="2200"/>
              <a:t>。</a:t>
            </a:r>
            <a:endParaRPr lang="en-US" altLang="zh-CN" sz="2200"/>
          </a:p>
          <a:p>
            <a:pPr marL="0" indent="0">
              <a:lnSpc>
                <a:spcPct val="120000"/>
              </a:lnSpc>
              <a:spcBef>
                <a:spcPct val="0"/>
              </a:spcBef>
              <a:buNone/>
            </a:pPr>
            <a:r>
              <a:rPr lang="zh-CN" altLang="en-US" sz="2200" b="1">
                <a:solidFill>
                  <a:srgbClr val="0000FF"/>
                </a:solidFill>
              </a:rPr>
              <a:t>⑸</a:t>
            </a:r>
            <a:r>
              <a:rPr lang="en-US" altLang="zh-CN" sz="2200" b="1">
                <a:solidFill>
                  <a:srgbClr val="0000FF"/>
                </a:solidFill>
              </a:rPr>
              <a:t>(2016·</a:t>
            </a:r>
            <a:r>
              <a:rPr lang="zh-CN" altLang="en-US" sz="2200" b="1">
                <a:solidFill>
                  <a:srgbClr val="0000FF"/>
                </a:solidFill>
              </a:rPr>
              <a:t>南京三模</a:t>
            </a:r>
            <a:r>
              <a:rPr lang="en-US" altLang="zh-CN" sz="2200" b="1">
                <a:solidFill>
                  <a:srgbClr val="0000FF"/>
                </a:solidFill>
              </a:rPr>
              <a:t>)《</a:t>
            </a:r>
            <a:r>
              <a:rPr lang="zh-CN" altLang="zh-CN" sz="2200" b="1">
                <a:solidFill>
                  <a:srgbClr val="0000FF"/>
                </a:solidFill>
              </a:rPr>
              <a:t>秋夕读书幽兴献兵部李侍郎</a:t>
            </a:r>
            <a:r>
              <a:rPr lang="en-US" altLang="zh-CN" sz="2200" b="1">
                <a:solidFill>
                  <a:srgbClr val="0000FF"/>
                </a:solidFill>
              </a:rPr>
              <a:t>》</a:t>
            </a:r>
            <a:endParaRPr lang="en-US" altLang="zh-CN" sz="2200" b="1">
              <a:solidFill>
                <a:srgbClr val="0000FF"/>
              </a:solidFill>
            </a:endParaRPr>
          </a:p>
          <a:p>
            <a:pPr marL="0" indent="0">
              <a:lnSpc>
                <a:spcPct val="110000"/>
              </a:lnSpc>
              <a:spcBef>
                <a:spcPct val="0"/>
              </a:spcBef>
              <a:buNone/>
            </a:pPr>
            <a:r>
              <a:rPr lang="en-US" altLang="zh-CN" sz="2200" b="1">
                <a:solidFill>
                  <a:srgbClr val="FF0000"/>
                </a:solidFill>
              </a:rPr>
              <a:t>[</a:t>
            </a:r>
            <a:r>
              <a:rPr lang="zh-CN" altLang="en-US" sz="2200" b="1">
                <a:solidFill>
                  <a:srgbClr val="FF0000"/>
                </a:solidFill>
              </a:rPr>
              <a:t>参考答案</a:t>
            </a:r>
            <a:r>
              <a:rPr lang="en-US" altLang="zh-CN" sz="2200" b="1">
                <a:solidFill>
                  <a:srgbClr val="FF0000"/>
                </a:solidFill>
              </a:rPr>
              <a:t>]</a:t>
            </a:r>
            <a:r>
              <a:rPr lang="zh-CN" altLang="en-US" sz="2200" b="1">
                <a:solidFill>
                  <a:srgbClr val="FF0000"/>
                </a:solidFill>
              </a:rPr>
              <a:t>　</a:t>
            </a:r>
            <a:r>
              <a:rPr lang="zh-CN" altLang="en-US" sz="2200"/>
              <a:t>①交代了写作时间</a:t>
            </a:r>
            <a:r>
              <a:rPr lang="en-US" altLang="zh-CN" sz="2200"/>
              <a:t>(“</a:t>
            </a:r>
            <a:r>
              <a:rPr lang="zh-CN" altLang="en-US" sz="2200"/>
              <a:t>秋夕”，深秋的夜晚</a:t>
            </a:r>
            <a:r>
              <a:rPr lang="en-US" altLang="zh-CN" sz="2200"/>
              <a:t>)</a:t>
            </a:r>
            <a:r>
              <a:rPr lang="zh-CN" altLang="en-US" sz="2200"/>
              <a:t>；②交代了写作的主要内容</a:t>
            </a:r>
            <a:r>
              <a:rPr lang="en-US" altLang="zh-CN" sz="2200"/>
              <a:t>(</a:t>
            </a:r>
            <a:r>
              <a:rPr lang="zh-CN" altLang="en-US" sz="2200"/>
              <a:t>岑参于秋夕读书之时，生幽思之兴，发慨叹之辞</a:t>
            </a:r>
            <a:r>
              <a:rPr lang="en-US" altLang="zh-CN" sz="2200"/>
              <a:t>)</a:t>
            </a:r>
            <a:r>
              <a:rPr lang="zh-CN" altLang="en-US" sz="2200"/>
              <a:t>；③交代了写作目的</a:t>
            </a:r>
            <a:r>
              <a:rPr lang="en-US" altLang="zh-CN" sz="2200"/>
              <a:t>(“</a:t>
            </a:r>
            <a:r>
              <a:rPr lang="zh-CN" altLang="en-US" sz="2200"/>
              <a:t>献兵部李侍郎”，向兵部李侍郎献诗，以求获得官职的升迁</a:t>
            </a:r>
            <a:r>
              <a:rPr lang="en-US" altLang="zh-CN" sz="2200"/>
              <a:t>)</a:t>
            </a:r>
            <a:r>
              <a:rPr lang="zh-CN" altLang="en-US" sz="2200"/>
              <a:t>。</a:t>
            </a:r>
            <a:endParaRPr lang="en-US" altLang="zh-CN" sz="2200"/>
          </a:p>
          <a:p>
            <a:pPr marL="0" indent="0">
              <a:buNone/>
            </a:pPr>
            <a:endParaRPr lang="zh-CN" altLang="en-US"/>
          </a:p>
          <a:p>
            <a:pPr marL="0" indent="0">
              <a:buNone/>
            </a:pPr>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
          </p:nvPr>
        </p:nvSpPr>
        <p:spPr>
          <a:xfrm>
            <a:off x="114730" y="938790"/>
            <a:ext cx="11672224" cy="6332855"/>
          </a:xfrm>
        </p:spPr>
        <p:txBody>
          <a:bodyPr>
            <a:normAutofit fontScale="92500" lnSpcReduction="10000"/>
          </a:bodyPr>
          <a:lstStyle/>
          <a:p>
            <a:pPr marL="0" indent="0">
              <a:lnSpc>
                <a:spcPct val="110000"/>
              </a:lnSpc>
              <a:buNone/>
            </a:pPr>
            <a:r>
              <a:rPr lang="en-US" altLang="zh-CN" sz="3600" b="1" smtClean="0"/>
              <a:t>①</a:t>
            </a:r>
            <a:r>
              <a:rPr lang="zh-CN" altLang="zh-CN" sz="3600" b="1"/>
              <a:t>介绍写作背景</a:t>
            </a:r>
            <a:r>
              <a:rPr lang="en-US" altLang="zh-CN" sz="3600" b="1"/>
              <a:t>→</a:t>
            </a:r>
            <a:r>
              <a:rPr lang="zh-CN" altLang="zh-CN" sz="3600" b="1"/>
              <a:t>暗示本诗的思想主旨；</a:t>
            </a:r>
            <a:endParaRPr lang="zh-CN" altLang="zh-CN" sz="3600"/>
          </a:p>
          <a:p>
            <a:pPr marL="0" indent="0">
              <a:lnSpc>
                <a:spcPct val="110000"/>
              </a:lnSpc>
              <a:buNone/>
            </a:pPr>
            <a:r>
              <a:rPr lang="en-US" altLang="zh-CN" sz="3600" b="1"/>
              <a:t>②</a:t>
            </a:r>
            <a:r>
              <a:rPr lang="zh-CN" altLang="zh-CN" sz="3600" b="1"/>
              <a:t>介绍作者</a:t>
            </a:r>
            <a:r>
              <a:rPr lang="en-US" altLang="zh-CN" sz="3600" b="1"/>
              <a:t>→</a:t>
            </a:r>
            <a:r>
              <a:rPr lang="zh-CN" altLang="zh-CN" sz="3600" b="1"/>
              <a:t>暗示本诗的思想情感或写作风格；</a:t>
            </a:r>
            <a:endParaRPr lang="zh-CN" altLang="zh-CN" sz="3600"/>
          </a:p>
          <a:p>
            <a:pPr marL="0" indent="0">
              <a:lnSpc>
                <a:spcPct val="110000"/>
              </a:lnSpc>
              <a:buNone/>
            </a:pPr>
            <a:r>
              <a:rPr lang="en-US" altLang="zh-CN" sz="3600" b="1"/>
              <a:t>③</a:t>
            </a:r>
            <a:r>
              <a:rPr lang="zh-CN" altLang="zh-CN" sz="3600" b="1"/>
              <a:t>介绍疑难词语、地名</a:t>
            </a:r>
            <a:r>
              <a:rPr lang="en-US" altLang="zh-CN" sz="3600" b="1"/>
              <a:t>→</a:t>
            </a:r>
            <a:r>
              <a:rPr lang="zh-CN" altLang="zh-CN" sz="3600" b="1"/>
              <a:t>帮助读懂诗句；</a:t>
            </a:r>
            <a:endParaRPr lang="zh-CN" altLang="zh-CN" sz="3600"/>
          </a:p>
          <a:p>
            <a:pPr marL="0" indent="0">
              <a:lnSpc>
                <a:spcPct val="110000"/>
              </a:lnSpc>
              <a:buNone/>
            </a:pPr>
            <a:r>
              <a:rPr lang="en-US" altLang="zh-CN" sz="3600" b="1"/>
              <a:t>④</a:t>
            </a:r>
            <a:r>
              <a:rPr lang="zh-CN" altLang="zh-CN" sz="3600" b="1"/>
              <a:t>介绍相关诗句</a:t>
            </a:r>
            <a:r>
              <a:rPr lang="en-US" altLang="zh-CN" sz="3600" b="1"/>
              <a:t>→</a:t>
            </a:r>
            <a:r>
              <a:rPr lang="zh-CN" altLang="zh-CN" sz="3600" b="1"/>
              <a:t>暗示本诗的用典或意境；</a:t>
            </a:r>
            <a:endParaRPr lang="zh-CN" altLang="zh-CN" sz="3600"/>
          </a:p>
          <a:p>
            <a:pPr marL="0" indent="0">
              <a:lnSpc>
                <a:spcPct val="110000"/>
              </a:lnSpc>
              <a:buNone/>
            </a:pPr>
            <a:r>
              <a:rPr lang="en-US" altLang="zh-CN" sz="3600" b="1"/>
              <a:t>⑤</a:t>
            </a:r>
            <a:r>
              <a:rPr lang="zh-CN" altLang="zh-CN" sz="3600" b="1"/>
              <a:t>提供与</a:t>
            </a:r>
            <a:r>
              <a:rPr lang="en-US" altLang="zh-CN" sz="3600" b="1"/>
              <a:t>“</a:t>
            </a:r>
            <a:r>
              <a:rPr lang="zh-CN" altLang="zh-CN" sz="3600" b="1"/>
              <a:t>此诗作于作者贬官</a:t>
            </a:r>
            <a:r>
              <a:rPr lang="en-US" altLang="zh-CN" sz="3600" b="1"/>
              <a:t>(</a:t>
            </a:r>
            <a:r>
              <a:rPr lang="zh-CN" altLang="zh-CN" sz="3600" b="1"/>
              <a:t>或流放</a:t>
            </a:r>
            <a:r>
              <a:rPr lang="en-US" altLang="zh-CN" sz="3600" b="1"/>
              <a:t>)</a:t>
            </a:r>
            <a:r>
              <a:rPr lang="zh-CN" altLang="zh-CN" sz="3600" b="1"/>
              <a:t>之际</a:t>
            </a:r>
            <a:r>
              <a:rPr lang="en-US" altLang="zh-CN" sz="3600" b="1"/>
              <a:t>”</a:t>
            </a:r>
            <a:r>
              <a:rPr lang="zh-CN" altLang="zh-CN" sz="3600" b="1"/>
              <a:t>类似的注解</a:t>
            </a:r>
            <a:r>
              <a:rPr lang="en-US" altLang="zh-CN" sz="3600" b="1"/>
              <a:t>→</a:t>
            </a:r>
            <a:r>
              <a:rPr lang="zh-CN" altLang="zh-CN" sz="3600" b="1"/>
              <a:t>与诗人仕途失意、对现实不满，或报国无门、壮志难酬、愤懑孤寂等情感有关。</a:t>
            </a:r>
            <a:endParaRPr lang="zh-CN" altLang="zh-CN" sz="3600"/>
          </a:p>
          <a:p>
            <a:pPr marL="0" indent="0">
              <a:buNone/>
            </a:pPr>
            <a:r>
              <a:rPr lang="zh-CN" altLang="en-US" sz="3600" b="1" smtClean="0">
                <a:latin typeface="黑体" panose="02010609060101010101" pitchFamily="49" charset="-122"/>
                <a:ea typeface="黑体" panose="02010609060101010101" pitchFamily="49" charset="-122"/>
              </a:rPr>
              <a:t>总结</a:t>
            </a:r>
            <a:r>
              <a:rPr lang="zh-CN" altLang="zh-CN" sz="3600" b="1" smtClean="0">
                <a:latin typeface="黑体" panose="02010609060101010101" pitchFamily="49" charset="-122"/>
                <a:ea typeface="黑体" panose="02010609060101010101" pitchFamily="49" charset="-122"/>
              </a:rPr>
              <a:t>两</a:t>
            </a:r>
            <a:r>
              <a:rPr lang="zh-CN" altLang="zh-CN" sz="3600" b="1">
                <a:latin typeface="黑体" panose="02010609060101010101" pitchFamily="49" charset="-122"/>
                <a:ea typeface="黑体" panose="02010609060101010101" pitchFamily="49" charset="-122"/>
              </a:rPr>
              <a:t>个作用：</a:t>
            </a:r>
            <a:endParaRPr lang="zh-CN" altLang="zh-CN" sz="3600" b="1">
              <a:latin typeface="黑体" panose="02010609060101010101" pitchFamily="49" charset="-122"/>
              <a:ea typeface="黑体" panose="02010609060101010101" pitchFamily="49" charset="-122"/>
            </a:endParaRPr>
          </a:p>
          <a:p>
            <a:pPr>
              <a:buNone/>
            </a:pPr>
            <a:r>
              <a:rPr lang="zh-CN" altLang="zh-CN" sz="3600" b="1">
                <a:latin typeface="黑体" panose="02010609060101010101" pitchFamily="49" charset="-122"/>
                <a:ea typeface="黑体" panose="02010609060101010101" pitchFamily="49" charset="-122"/>
              </a:rPr>
              <a:t>1、暗示背景，介绍作者这时的处境，诗歌的写作背</a:t>
            </a:r>
            <a:r>
              <a:rPr lang="zh-CN" altLang="zh-CN" sz="3600" b="1" smtClean="0">
                <a:latin typeface="黑体" panose="02010609060101010101" pitchFamily="49" charset="-122"/>
                <a:ea typeface="黑体" panose="02010609060101010101" pitchFamily="49" charset="-122"/>
              </a:rPr>
              <a:t>景</a:t>
            </a:r>
            <a:r>
              <a:rPr lang="zh-CN" altLang="en-US" sz="3600" b="1" smtClean="0">
                <a:latin typeface="黑体" panose="02010609060101010101" pitchFamily="49" charset="-122"/>
                <a:ea typeface="黑体" panose="02010609060101010101" pitchFamily="49" charset="-122"/>
              </a:rPr>
              <a:t>，紧扣诗歌感情</a:t>
            </a:r>
            <a:r>
              <a:rPr lang="zh-CN" altLang="zh-CN" sz="3600" b="1" smtClean="0">
                <a:latin typeface="黑体" panose="02010609060101010101" pitchFamily="49" charset="-122"/>
                <a:ea typeface="黑体" panose="02010609060101010101" pitchFamily="49" charset="-122"/>
              </a:rPr>
              <a:t>。</a:t>
            </a:r>
            <a:endParaRPr lang="zh-CN" altLang="zh-CN" sz="3600" b="1">
              <a:latin typeface="黑体" panose="02010609060101010101" pitchFamily="49" charset="-122"/>
              <a:ea typeface="黑体" panose="02010609060101010101" pitchFamily="49" charset="-122"/>
            </a:endParaRPr>
          </a:p>
          <a:p>
            <a:pPr>
              <a:buNone/>
            </a:pPr>
            <a:r>
              <a:rPr lang="zh-CN" altLang="zh-CN" sz="3600" b="1">
                <a:latin typeface="黑体" panose="02010609060101010101" pitchFamily="49" charset="-122"/>
                <a:ea typeface="黑体" panose="02010609060101010101" pitchFamily="49" charset="-122"/>
              </a:rPr>
              <a:t>2、解说重点字词、典故，消除阅读障碍。</a:t>
            </a:r>
            <a:endParaRPr lang="zh-CN" altLang="zh-CN" sz="3600" b="1">
              <a:latin typeface="黑体" panose="02010609060101010101" pitchFamily="49" charset="-122"/>
              <a:ea typeface="黑体" panose="02010609060101010101" pitchFamily="49" charset="-122"/>
            </a:endParaRPr>
          </a:p>
          <a:p>
            <a:pPr marL="0" indent="0">
              <a:buNone/>
            </a:pPr>
            <a:endParaRPr lang="zh-CN" altLang="en-US" sz="3600" b="1">
              <a:solidFill>
                <a:schemeClr val="tx1"/>
              </a:solidFill>
              <a:latin typeface="黑体" panose="02010609060101010101" pitchFamily="49" charset="-122"/>
              <a:ea typeface="黑体" panose="02010609060101010101" pitchFamily="49" charset="-122"/>
            </a:endParaRPr>
          </a:p>
        </p:txBody>
      </p:sp>
      <p:sp>
        <p:nvSpPr>
          <p:cNvPr id="3" name="矩形 2"/>
          <p:cNvSpPr/>
          <p:nvPr/>
        </p:nvSpPr>
        <p:spPr>
          <a:xfrm>
            <a:off x="114730" y="230904"/>
            <a:ext cx="9525001" cy="707886"/>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读懂标题与注释之注释</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2" name="矩形 1"/>
          <p:cNvSpPr/>
          <p:nvPr/>
        </p:nvSpPr>
        <p:spPr>
          <a:xfrm>
            <a:off x="0" y="890514"/>
            <a:ext cx="12192000" cy="5077460"/>
          </a:xfrm>
          <a:prstGeom prst="rect">
            <a:avLst/>
          </a:prstGeom>
        </p:spPr>
        <p:txBody>
          <a:bodyPr wrap="square">
            <a:spAutoFit/>
          </a:bodyPr>
          <a:lstStyle/>
          <a:p>
            <a:pPr algn="ctr"/>
            <a:r>
              <a:rPr lang="zh-CN" altLang="zh-CN" sz="3600">
                <a:latin typeface="迷你简启体" panose="03000509000000000000" pitchFamily="65" charset="-122"/>
                <a:ea typeface="迷你简启体" panose="03000509000000000000" pitchFamily="65" charset="-122"/>
              </a:rPr>
              <a:t>在残春时节住在旅舍里   </a:t>
            </a:r>
            <a:endParaRPr lang="zh-CN" altLang="zh-CN" sz="3600">
              <a:latin typeface="迷你简启体" panose="03000509000000000000" pitchFamily="65" charset="-122"/>
              <a:ea typeface="迷你简启体" panose="03000509000000000000" pitchFamily="65" charset="-122"/>
            </a:endParaRPr>
          </a:p>
          <a:p>
            <a:pPr algn="ctr"/>
            <a:r>
              <a:rPr lang="zh-CN" altLang="zh-CN" sz="3600">
                <a:latin typeface="迷你简启体" panose="03000509000000000000" pitchFamily="65" charset="-122"/>
                <a:ea typeface="迷你简启体" panose="03000509000000000000" pitchFamily="65" charset="-122"/>
              </a:rPr>
              <a:t>（唐·韩偓）</a:t>
            </a:r>
            <a:endParaRPr lang="zh-CN" altLang="zh-CN" sz="3600">
              <a:latin typeface="迷你简启体" panose="03000509000000000000" pitchFamily="65" charset="-122"/>
              <a:ea typeface="迷你简启体" panose="03000509000000000000" pitchFamily="65" charset="-122"/>
            </a:endParaRPr>
          </a:p>
          <a:p>
            <a:r>
              <a:rPr lang="zh-CN" altLang="zh-CN" sz="3600">
                <a:latin typeface="迷你简启体" panose="03000509000000000000" pitchFamily="65" charset="-122"/>
                <a:ea typeface="迷你简启体" panose="03000509000000000000" pitchFamily="65" charset="-122"/>
              </a:rPr>
              <a:t>在残春时节住在旅舍里，经历了宿雨后，雨过天晴，我突然心里忆起了咸京。</a:t>
            </a:r>
            <a:endParaRPr lang="zh-CN" altLang="zh-CN" sz="3600">
              <a:latin typeface="迷你简启体" panose="03000509000000000000" pitchFamily="65" charset="-122"/>
              <a:ea typeface="迷你简启体" panose="03000509000000000000" pitchFamily="65" charset="-122"/>
            </a:endParaRPr>
          </a:p>
          <a:p>
            <a:r>
              <a:rPr lang="zh-CN" altLang="zh-CN" sz="3600">
                <a:latin typeface="迷你简启体" panose="03000509000000000000" pitchFamily="65" charset="-122"/>
                <a:ea typeface="迷你简启体" panose="03000509000000000000" pitchFamily="65" charset="-122"/>
              </a:rPr>
              <a:t>我看见树头蜜蜂抱着花须飘落，我看见池面鱼儿吹着柳絮前行。</a:t>
            </a:r>
            <a:endParaRPr lang="zh-CN" altLang="zh-CN" sz="3600">
              <a:latin typeface="迷你简启体" panose="03000509000000000000" pitchFamily="65" charset="-122"/>
              <a:ea typeface="迷你简启体" panose="03000509000000000000" pitchFamily="65" charset="-122"/>
            </a:endParaRPr>
          </a:p>
          <a:p>
            <a:r>
              <a:rPr lang="zh-CN" altLang="zh-CN" sz="3600">
                <a:latin typeface="迷你简启体" panose="03000509000000000000" pitchFamily="65" charset="-122"/>
                <a:ea typeface="迷你简启体" panose="03000509000000000000" pitchFamily="65" charset="-122"/>
              </a:rPr>
              <a:t>我用禅降服诗魔使心回归净域，我用酒冲出愁阵如同出奇兵。</a:t>
            </a:r>
            <a:endParaRPr lang="zh-CN" altLang="zh-CN" sz="3600">
              <a:latin typeface="迷你简启体" panose="03000509000000000000" pitchFamily="65" charset="-122"/>
              <a:ea typeface="迷你简启体" panose="03000509000000000000" pitchFamily="65" charset="-122"/>
            </a:endParaRPr>
          </a:p>
          <a:p>
            <a:r>
              <a:rPr lang="zh-CN" altLang="zh-CN" sz="3600">
                <a:latin typeface="迷你简启体" panose="03000509000000000000" pitchFamily="65" charset="-122"/>
                <a:ea typeface="迷你简启体" panose="03000509000000000000" pitchFamily="65" charset="-122"/>
              </a:rPr>
              <a:t>我的官帽免得被尘埃污染，我拂拭朝簪等待（君王）眼睛明亮。</a:t>
            </a:r>
            <a:endParaRPr lang="zh-CN" altLang="zh-CN" sz="3600">
              <a:latin typeface="迷你简启体" panose="03000509000000000000" pitchFamily="65" charset="-122"/>
              <a:ea typeface="迷你简启体" panose="03000509000000000000" pitchFamily="65"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2"/>
          <p:cNvSpPr txBox="1"/>
          <p:nvPr/>
        </p:nvSpPr>
        <p:spPr>
          <a:xfrm>
            <a:off x="0" y="34337"/>
            <a:ext cx="10269838" cy="707886"/>
          </a:xfrm>
          <a:prstGeom prst="rect">
            <a:avLst/>
          </a:prstGeom>
          <a:noFill/>
        </p:spPr>
        <p:txBody>
          <a:bodyPr wrap="square" rtlCol="0">
            <a:spAutoFit/>
          </a:bodyPr>
          <a:lstStyle/>
          <a:p>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有注释的从中了解写作背景及要点信息</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4" name="文本框 3"/>
          <p:cNvSpPr txBox="1"/>
          <p:nvPr/>
        </p:nvSpPr>
        <p:spPr>
          <a:xfrm>
            <a:off x="602301" y="1015859"/>
            <a:ext cx="7077694" cy="430888"/>
          </a:xfrm>
          <a:prstGeom prst="rect">
            <a:avLst/>
          </a:prstGeom>
          <a:noFill/>
        </p:spPr>
        <p:txBody>
          <a:bodyPr wrap="square" rtlCol="0">
            <a:spAutoFit/>
          </a:bodyPr>
          <a:lstStyle/>
          <a:p>
            <a:r>
              <a:rPr lang="zh-CN" altLang="en-US" sz="2200" smtClean="0">
                <a:solidFill>
                  <a:srgbClr val="FF0000"/>
                </a:solidFill>
                <a:latin typeface="Calibri"/>
                <a:ea typeface="微软雅黑" panose="020b0503020204020204" charset="-122"/>
                <a:cs typeface="微软雅黑" panose="020b0503020204020204" charset="-122"/>
              </a:rPr>
              <a:t>从</a:t>
            </a:r>
            <a:r>
              <a:rPr lang="zh-CN" altLang="en-US" sz="2200">
                <a:solidFill>
                  <a:srgbClr val="FF0000"/>
                </a:solidFill>
                <a:latin typeface="Calibri"/>
                <a:ea typeface="微软雅黑" panose="020b0503020204020204" charset="-122"/>
                <a:cs typeface="微软雅黑" panose="020b0503020204020204" charset="-122"/>
              </a:rPr>
              <a:t>“注释”找写作背景及情感</a:t>
            </a:r>
            <a:endParaRPr lang="zh-CN" altLang="en-US" sz="22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nvSpPr>
        <p:spPr>
          <a:xfrm>
            <a:off x="330839" y="2263308"/>
            <a:ext cx="5881613" cy="3762568"/>
          </a:xfrm>
          <a:prstGeom prst="rect">
            <a:avLst/>
          </a:prstGeom>
        </p:spPr>
        <p:txBody>
          <a:bodyPr wrap="square" lIns="68580" tIns="34290" rIns="68580" bIns="34290">
            <a:spAutoFit/>
          </a:bodyPr>
          <a:lstStyle/>
          <a:p>
            <a:r>
              <a:rPr lang="zh-CN" altLang="en-US" sz="2400"/>
              <a:t>例１：</a:t>
            </a:r>
            <a:r>
              <a:rPr lang="en-US" altLang="zh-CN" sz="2400"/>
              <a:t>《</a:t>
            </a:r>
            <a:r>
              <a:rPr lang="zh-CN" altLang="zh-CN" sz="2400"/>
              <a:t>鹊桥仙</a:t>
            </a:r>
            <a:r>
              <a:rPr lang="en-US" altLang="zh-CN" sz="2400"/>
              <a:t>·</a:t>
            </a:r>
            <a:r>
              <a:rPr lang="zh-CN" altLang="zh-CN" sz="2400"/>
              <a:t>夜闻杜鹃</a:t>
            </a:r>
            <a:r>
              <a:rPr lang="en-US" altLang="zh-CN" sz="2400"/>
              <a:t>》</a:t>
            </a:r>
            <a:r>
              <a:rPr lang="zh-CN" altLang="en-US" sz="2400"/>
              <a:t>（</a:t>
            </a:r>
            <a:r>
              <a:rPr lang="zh-CN" altLang="zh-CN" sz="2400"/>
              <a:t>陆游</a:t>
            </a:r>
            <a:r>
              <a:rPr lang="zh-CN" altLang="en-US" sz="2400"/>
              <a:t>）</a:t>
            </a:r>
            <a:endParaRPr lang="zh-CN" altLang="zh-CN" sz="2400"/>
          </a:p>
          <a:p>
            <a:r>
              <a:rPr lang="zh-CN" altLang="zh-CN" sz="2400"/>
              <a:t>【注】写作背景：</a:t>
            </a:r>
            <a:r>
              <a:rPr lang="zh-CN" altLang="zh-CN" sz="2400">
                <a:latin typeface="华文新魏" panose="02010800040101010101" pitchFamily="2" charset="-122"/>
                <a:ea typeface="华文新魏" panose="02010800040101010101" pitchFamily="2" charset="-122"/>
              </a:rPr>
              <a:t>宋孝宗乾道八年（</a:t>
            </a:r>
            <a:r>
              <a:rPr lang="en-US" altLang="zh-CN" sz="2400">
                <a:solidFill>
                  <a:srgbClr val="FF0000"/>
                </a:solidFill>
                <a:latin typeface="华文新魏" panose="02010800040101010101" pitchFamily="2" charset="-122"/>
                <a:ea typeface="华文新魏" panose="02010800040101010101" pitchFamily="2" charset="-122"/>
              </a:rPr>
              <a:t>1172</a:t>
            </a:r>
            <a:r>
              <a:rPr lang="zh-CN" altLang="zh-CN" sz="2400">
                <a:latin typeface="华文新魏" panose="02010800040101010101" pitchFamily="2" charset="-122"/>
                <a:ea typeface="华文新魏" panose="02010800040101010101" pitchFamily="2" charset="-122"/>
              </a:rPr>
              <a:t>）初，陆游在南郑（今陕西省）做四川宣抚使王炎的幕僚，积极参加抗金战争，战绩显著。正当前线节节胜利，即将收复长安之际，王炎调往都城临安枢密院，陆游也被调任成都府路安抚司参议官，</a:t>
            </a:r>
            <a:r>
              <a:rPr lang="zh-CN" altLang="zh-CN" sz="2400">
                <a:solidFill>
                  <a:srgbClr val="FF0000"/>
                </a:solidFill>
                <a:latin typeface="华文新魏" panose="02010800040101010101" pitchFamily="2" charset="-122"/>
                <a:ea typeface="华文新魏" panose="02010800040101010101" pitchFamily="2" charset="-122"/>
              </a:rPr>
              <a:t>离开抗战前线</a:t>
            </a:r>
            <a:r>
              <a:rPr lang="zh-CN" altLang="zh-CN" sz="2400">
                <a:latin typeface="华文新魏" panose="02010800040101010101" pitchFamily="2" charset="-122"/>
                <a:ea typeface="华文新魏" panose="02010800040101010101" pitchFamily="2" charset="-122"/>
              </a:rPr>
              <a:t>。此作是他到成都之后所写，是</a:t>
            </a:r>
            <a:r>
              <a:rPr lang="en-US" altLang="zh-CN" sz="2400">
                <a:latin typeface="华文新魏" panose="02010800040101010101" pitchFamily="2" charset="-122"/>
                <a:ea typeface="华文新魏" panose="02010800040101010101" pitchFamily="2" charset="-122"/>
              </a:rPr>
              <a:t>“</a:t>
            </a:r>
            <a:r>
              <a:rPr lang="zh-CN" altLang="zh-CN" sz="2400">
                <a:solidFill>
                  <a:srgbClr val="FF0000"/>
                </a:solidFill>
                <a:latin typeface="华文新魏" panose="02010800040101010101" pitchFamily="2" charset="-122"/>
                <a:ea typeface="华文新魏" panose="02010800040101010101" pitchFamily="2" charset="-122"/>
              </a:rPr>
              <a:t>借物寓言</a:t>
            </a:r>
            <a:r>
              <a:rPr lang="en-US" altLang="zh-CN" sz="2400">
                <a:latin typeface="华文新魏" panose="02010800040101010101" pitchFamily="2" charset="-122"/>
                <a:ea typeface="华文新魏" panose="02010800040101010101" pitchFamily="2" charset="-122"/>
              </a:rPr>
              <a:t>”</a:t>
            </a:r>
            <a:r>
              <a:rPr lang="zh-CN" altLang="zh-CN" sz="2400">
                <a:latin typeface="华文新魏" panose="02010800040101010101" pitchFamily="2" charset="-122"/>
                <a:ea typeface="华文新魏" panose="02010800040101010101" pitchFamily="2" charset="-122"/>
              </a:rPr>
              <a:t>之作。</a:t>
            </a:r>
            <a:endParaRPr lang="zh-CN" altLang="zh-CN" sz="2400">
              <a:latin typeface="华文新魏" pitchFamily="2" charset="-122"/>
              <a:ea typeface="华文新魏" pitchFamily="2" charset="-122"/>
            </a:endParaRPr>
          </a:p>
          <a:p>
            <a:r>
              <a:rPr lang="en-US" altLang="zh-CN" sz="2400"/>
              <a:t>①</a:t>
            </a:r>
            <a:r>
              <a:rPr lang="zh-CN" altLang="zh-CN" sz="2400"/>
              <a:t>惊残：惊醒。</a:t>
            </a:r>
            <a:r>
              <a:rPr lang="en-US" altLang="zh-CN" sz="2400"/>
              <a:t>②</a:t>
            </a:r>
            <a:r>
              <a:rPr lang="zh-CN" altLang="zh-CN" sz="2400"/>
              <a:t>故山：</a:t>
            </a:r>
            <a:r>
              <a:rPr lang="zh-CN" altLang="zh-CN" sz="2400">
                <a:solidFill>
                  <a:srgbClr val="FF0000"/>
                </a:solidFill>
              </a:rPr>
              <a:t>即家乡</a:t>
            </a:r>
            <a:r>
              <a:rPr lang="zh-CN" altLang="zh-CN" sz="2400" smtClean="0"/>
              <a:t>。</a:t>
            </a:r>
            <a:endParaRPr lang="zh-CN" altLang="zh-CN" sz="2400"/>
          </a:p>
        </p:txBody>
      </p:sp>
      <p:grpSp>
        <p:nvGrpSpPr>
          <p:cNvPr id="7" name="组合 6"/>
          <p:cNvGrpSpPr/>
          <p:nvPr/>
        </p:nvGrpSpPr>
        <p:grpSpPr>
          <a:xfrm>
            <a:off x="6878076" y="1000470"/>
            <a:ext cx="5224298" cy="784466"/>
            <a:chOff x="2961576" y="1341749"/>
            <a:chExt cx="6965735" cy="1045953"/>
          </a:xfrm>
        </p:grpSpPr>
        <p:sp>
          <p:nvSpPr>
            <p:cNvPr id="8" name="文本框 7"/>
            <p:cNvSpPr txBox="1"/>
            <p:nvPr/>
          </p:nvSpPr>
          <p:spPr>
            <a:xfrm>
              <a:off x="2961576" y="1341749"/>
              <a:ext cx="6965735" cy="615552"/>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cs typeface="微软雅黑" panose="020b0503020204020204" charset="-122"/>
                </a:rPr>
                <a:t>分析“注释”体现出的诗人情感</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2"/>
            <a:srcRect l="-19268"/>
            <a:stretch>
              <a:fillRect/>
            </a:stretch>
          </p:blipFill>
          <p:spPr>
            <a:xfrm rot="16200000" flipH="1">
              <a:off x="5666429" y="-971787"/>
              <a:ext cx="654636" cy="6064341"/>
            </a:xfrm>
            <a:prstGeom prst="rect">
              <a:avLst/>
            </a:prstGeom>
          </p:spPr>
        </p:pic>
      </p:grpSp>
      <p:sp>
        <p:nvSpPr>
          <p:cNvPr id="10" name="矩形 9"/>
          <p:cNvSpPr/>
          <p:nvPr/>
        </p:nvSpPr>
        <p:spPr>
          <a:xfrm>
            <a:off x="6438084" y="2449352"/>
            <a:ext cx="5753916" cy="3390480"/>
          </a:xfrm>
          <a:prstGeom prst="rect">
            <a:avLst/>
          </a:prstGeom>
        </p:spPr>
        <p:txBody>
          <a:bodyPr wrap="square" lIns="68580" tIns="34290" rIns="68580" bIns="34290">
            <a:spAutoFit/>
          </a:bodyPr>
          <a:lstStyle/>
          <a:p>
            <a:pPr>
              <a:lnSpc>
                <a:spcPct val="200000"/>
              </a:lnSpc>
            </a:pPr>
            <a:r>
              <a:rPr lang="en-US" altLang="zh-CN" sz="2400"/>
              <a:t>1</a:t>
            </a:r>
            <a:r>
              <a:rPr lang="zh-CN" altLang="en-US" sz="2400"/>
              <a:t>、人在羁旅的寂寞</a:t>
            </a:r>
            <a:r>
              <a:rPr lang="zh-CN" altLang="en-US" sz="2400">
                <a:solidFill>
                  <a:srgbClr val="FF0000"/>
                </a:solidFill>
              </a:rPr>
              <a:t>思乡之情</a:t>
            </a:r>
            <a:r>
              <a:rPr lang="zh-CN" altLang="en-US" sz="2400"/>
              <a:t>，</a:t>
            </a:r>
            <a:endParaRPr lang="en-US" altLang="zh-CN" sz="2400"/>
          </a:p>
          <a:p>
            <a:pPr>
              <a:lnSpc>
                <a:spcPct val="200000"/>
              </a:lnSpc>
            </a:pPr>
            <a:r>
              <a:rPr lang="en-US" altLang="zh-CN" sz="2400"/>
              <a:t>2</a:t>
            </a:r>
            <a:r>
              <a:rPr lang="zh-CN" altLang="en-US" sz="2400"/>
              <a:t>、</a:t>
            </a:r>
            <a:r>
              <a:rPr lang="zh-CN" altLang="en-US" sz="2400">
                <a:solidFill>
                  <a:srgbClr val="FF0000"/>
                </a:solidFill>
              </a:rPr>
              <a:t>半生飘零</a:t>
            </a:r>
            <a:r>
              <a:rPr lang="zh-CN" altLang="en-US" sz="2400"/>
              <a:t>的悲凉之情，</a:t>
            </a:r>
            <a:endParaRPr lang="en-US" altLang="zh-CN" sz="2400"/>
          </a:p>
          <a:p>
            <a:pPr>
              <a:lnSpc>
                <a:spcPct val="200000"/>
              </a:lnSpc>
            </a:pPr>
            <a:r>
              <a:rPr lang="en-US" altLang="zh-CN" sz="2400"/>
              <a:t>3</a:t>
            </a:r>
            <a:r>
              <a:rPr lang="zh-CN" altLang="en-US" sz="2400"/>
              <a:t>、</a:t>
            </a:r>
            <a:r>
              <a:rPr lang="zh-CN" altLang="en-US" sz="2400">
                <a:solidFill>
                  <a:srgbClr val="FF0000"/>
                </a:solidFill>
              </a:rPr>
              <a:t>壮志未酬</a:t>
            </a:r>
            <a:r>
              <a:rPr lang="zh-CN" altLang="en-US" sz="2400"/>
              <a:t>的惆怅之情</a:t>
            </a:r>
            <a:r>
              <a:rPr lang="en-US" altLang="zh-CN" sz="2400"/>
              <a:t>(</a:t>
            </a:r>
            <a:r>
              <a:rPr lang="zh-CN" altLang="en-US" sz="2400"/>
              <a:t>岁月蹉跎、英雄老却、事业无成</a:t>
            </a:r>
            <a:r>
              <a:rPr lang="en-US" altLang="zh-CN" sz="2400"/>
              <a:t>)</a:t>
            </a:r>
            <a:r>
              <a:rPr lang="zh-CN" altLang="en-US" sz="2400"/>
              <a:t>。</a:t>
            </a:r>
            <a:endParaRPr lang="zh-CN" altLang="en-US" sz="2400"/>
          </a:p>
          <a:p>
            <a:pPr algn="just">
              <a:lnSpc>
                <a:spcPct val="150000"/>
              </a:lnSpc>
            </a:pPr>
            <a:endParaRPr lang="zh-CN" alt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28587" y="1017940"/>
            <a:ext cx="6226229" cy="5840060"/>
          </a:xfrm>
          <a:prstGeom prst="rect">
            <a:avLst/>
          </a:prstGeom>
        </p:spPr>
        <p:txBody>
          <a:bodyPr wrap="square" lIns="68580" tIns="34290" rIns="68580" bIns="34290">
            <a:spAutoFit/>
          </a:bodyPr>
          <a:lstStyle/>
          <a:p>
            <a:pPr>
              <a:lnSpc>
                <a:spcPts val="3000"/>
              </a:lnSpc>
            </a:pPr>
            <a:r>
              <a:rPr lang="zh-CN" altLang="en-US" sz="3200"/>
              <a:t>例</a:t>
            </a:r>
            <a:r>
              <a:rPr lang="en-US" altLang="zh-CN" sz="3200"/>
              <a:t>2</a:t>
            </a:r>
            <a:r>
              <a:rPr lang="zh-CN" altLang="en-US" sz="3200"/>
              <a:t>：</a:t>
            </a:r>
            <a:r>
              <a:rPr lang="en-US" altLang="zh-CN" sz="3200"/>
              <a:t>《</a:t>
            </a:r>
            <a:r>
              <a:rPr lang="zh-CN" altLang="en-US" sz="3200"/>
              <a:t>金陵望汉江</a:t>
            </a:r>
            <a:r>
              <a:rPr lang="en-US" altLang="zh-CN" sz="3200"/>
              <a:t>》</a:t>
            </a:r>
            <a:r>
              <a:rPr lang="zh-CN" altLang="en-US" sz="3200"/>
              <a:t>  （李白）</a:t>
            </a:r>
            <a:endParaRPr lang="en-US" altLang="zh-CN" sz="3200"/>
          </a:p>
          <a:p>
            <a:pPr>
              <a:lnSpc>
                <a:spcPts val="3000"/>
              </a:lnSpc>
            </a:pPr>
            <a:r>
              <a:rPr lang="en-US" altLang="zh-CN" sz="3200"/>
              <a:t>【</a:t>
            </a:r>
            <a:r>
              <a:rPr lang="zh-CN" altLang="en-US" sz="3200"/>
              <a:t>注</a:t>
            </a:r>
            <a:r>
              <a:rPr lang="en-US" altLang="zh-CN" sz="3200"/>
              <a:t>】</a:t>
            </a:r>
            <a:endParaRPr lang="en-US" altLang="zh-CN" sz="3200"/>
          </a:p>
          <a:p>
            <a:pPr>
              <a:lnSpc>
                <a:spcPts val="3000"/>
              </a:lnSpc>
            </a:pPr>
            <a:r>
              <a:rPr lang="en-US" altLang="zh-CN" sz="3200">
                <a:latin typeface="华文新魏"/>
                <a:ea typeface="华文新魏"/>
              </a:rPr>
              <a:t>①</a:t>
            </a:r>
            <a:r>
              <a:rPr lang="zh-CN" altLang="en-US" sz="3200"/>
              <a:t>派：</a:t>
            </a:r>
            <a:r>
              <a:rPr lang="zh-CN" altLang="en-US" sz="3200">
                <a:latin typeface="华文新魏" panose="02010800040101010101" pitchFamily="2" charset="-122"/>
                <a:ea typeface="华文新魏" panose="02010800040101010101" pitchFamily="2" charset="-122"/>
              </a:rPr>
              <a:t>河的支流。长江在湖北、江西一带，分为很多支流。</a:t>
            </a:r>
            <a:endParaRPr lang="en-US" altLang="zh-CN" sz="3200">
              <a:latin typeface="华文新魏" pitchFamily="2" charset="-122"/>
              <a:ea typeface="华文新魏" pitchFamily="2" charset="-122"/>
            </a:endParaRPr>
          </a:p>
          <a:p>
            <a:pPr>
              <a:lnSpc>
                <a:spcPts val="3000"/>
              </a:lnSpc>
            </a:pPr>
            <a:r>
              <a:rPr lang="zh-CN" altLang="en-US" sz="3200">
                <a:latin typeface="+mn-ea"/>
              </a:rPr>
              <a:t>②六帝：</a:t>
            </a:r>
            <a:r>
              <a:rPr lang="zh-CN" altLang="en-US" sz="3200">
                <a:latin typeface="华文新魏"/>
                <a:ea typeface="华文新魏"/>
              </a:rPr>
              <a:t>代指六朝。</a:t>
            </a:r>
            <a:endParaRPr lang="en-US" altLang="zh-CN" sz="3200">
              <a:latin typeface="华文新魏"/>
              <a:ea typeface="华文新魏" panose="02010800040101010101" charset="-122"/>
            </a:endParaRPr>
          </a:p>
          <a:p>
            <a:pPr>
              <a:lnSpc>
                <a:spcPts val="3000"/>
              </a:lnSpc>
            </a:pPr>
            <a:r>
              <a:rPr lang="zh-CN" altLang="en-US" sz="3200">
                <a:latin typeface="+mn-ea"/>
              </a:rPr>
              <a:t>③三吴：</a:t>
            </a:r>
            <a:r>
              <a:rPr lang="zh-CN" altLang="en-US" sz="3200">
                <a:latin typeface="华文新魏"/>
                <a:ea typeface="华文新魏"/>
              </a:rPr>
              <a:t>古吴地后分为三，即吴兴、吴郡、会稽。</a:t>
            </a:r>
            <a:endParaRPr lang="en-US" altLang="zh-CN" sz="3200">
              <a:latin typeface="华文新魏"/>
              <a:ea typeface="华文新魏"/>
            </a:endParaRPr>
          </a:p>
          <a:p>
            <a:pPr>
              <a:lnSpc>
                <a:spcPts val="3000"/>
              </a:lnSpc>
            </a:pPr>
            <a:r>
              <a:rPr lang="zh-CN" altLang="en-US" sz="3200">
                <a:latin typeface="+mn-ea"/>
              </a:rPr>
              <a:t>④“今日任公子，沧浪罢钓竿。”这两句的意思是，</a:t>
            </a:r>
            <a:r>
              <a:rPr lang="zh-CN" altLang="en-US" sz="3200">
                <a:solidFill>
                  <a:srgbClr val="FF0000"/>
                </a:solidFill>
                <a:latin typeface="华文新魏"/>
                <a:ea typeface="华文新魏"/>
              </a:rPr>
              <a:t>当今任公子已无须垂钓了，因为江海中已无巨鱼，比喻已无危害国家的巨寇。任公子是</a:t>
            </a:r>
            <a:r>
              <a:rPr lang="en-US" altLang="zh-CN" sz="3200">
                <a:solidFill>
                  <a:srgbClr val="FF0000"/>
                </a:solidFill>
                <a:latin typeface="华文新魏"/>
                <a:ea typeface="华文新魏"/>
              </a:rPr>
              <a:t>《</a:t>
            </a:r>
            <a:r>
              <a:rPr lang="zh-CN" altLang="en-US" sz="3200">
                <a:solidFill>
                  <a:srgbClr val="FF0000"/>
                </a:solidFill>
                <a:latin typeface="华文新魏"/>
                <a:ea typeface="华文新魏"/>
              </a:rPr>
              <a:t>庄子</a:t>
            </a:r>
            <a:r>
              <a:rPr lang="en-US" altLang="zh-CN" sz="3200">
                <a:solidFill>
                  <a:srgbClr val="FF0000"/>
                </a:solidFill>
                <a:latin typeface="华文新魏"/>
                <a:ea typeface="华文新魏"/>
              </a:rPr>
              <a:t>》</a:t>
            </a:r>
            <a:r>
              <a:rPr lang="zh-CN" altLang="en-US" sz="3200">
                <a:solidFill>
                  <a:srgbClr val="FF0000"/>
                </a:solidFill>
                <a:latin typeface="华文新魏"/>
                <a:ea typeface="华文新魏"/>
              </a:rPr>
              <a:t>中的传说人物，他用很大的钓钩和极多的食饵钓起一条巨大的鱼。</a:t>
            </a:r>
            <a:endParaRPr lang="en-US" altLang="zh-CN" sz="3200">
              <a:solidFill>
                <a:srgbClr val="FF0000"/>
              </a:solidFill>
            </a:endParaRPr>
          </a:p>
          <a:p>
            <a:pPr algn="just">
              <a:lnSpc>
                <a:spcPts val="3000"/>
              </a:lnSpc>
            </a:pPr>
            <a:endParaRPr lang="zh-CN" altLang="en-US" sz="32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grpSp>
        <p:nvGrpSpPr>
          <p:cNvPr id="3" name="组合 2"/>
          <p:cNvGrpSpPr/>
          <p:nvPr/>
        </p:nvGrpSpPr>
        <p:grpSpPr>
          <a:xfrm>
            <a:off x="6026204" y="489106"/>
            <a:ext cx="5414286" cy="676379"/>
            <a:chOff x="2961576" y="1485865"/>
            <a:chExt cx="7219052" cy="901837"/>
          </a:xfrm>
        </p:grpSpPr>
        <p:sp>
          <p:nvSpPr>
            <p:cNvPr id="4" name="文本框 3"/>
            <p:cNvSpPr txBox="1"/>
            <p:nvPr/>
          </p:nvSpPr>
          <p:spPr>
            <a:xfrm>
              <a:off x="3214894" y="1485865"/>
              <a:ext cx="6965734" cy="574516"/>
            </a:xfrm>
            <a:prstGeom prst="rect">
              <a:avLst/>
            </a:prstGeom>
            <a:noFill/>
          </p:spPr>
          <p:txBody>
            <a:bodyPr wrap="square" rtlCol="0">
              <a:spAutoFit/>
            </a:bodyPr>
            <a:lstStyle/>
            <a:p>
              <a:r>
                <a:rPr lang="zh-CN" altLang="en-US" sz="2200">
                  <a:solidFill>
                    <a:srgbClr val="DD8A51"/>
                  </a:solidFill>
                  <a:latin typeface="微软雅黑" panose="020b0503020204020204" charset="-122"/>
                  <a:ea typeface="微软雅黑" panose="020b0503020204020204" charset="-122"/>
                  <a:cs typeface="微软雅黑" panose="020b0503020204020204" charset="-122"/>
                </a:rPr>
                <a:t>分析“注释”体现出的诗人情感</a:t>
              </a:r>
              <a:endParaRPr lang="zh-CN" altLang="en-US" sz="2200">
                <a:solidFill>
                  <a:srgbClr val="DD8A5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srcRect l="-19268"/>
            <a:stretch>
              <a:fillRect/>
            </a:stretch>
          </p:blipFill>
          <p:spPr>
            <a:xfrm rot="16200000" flipH="1">
              <a:off x="5666429" y="-971787"/>
              <a:ext cx="654636" cy="6064341"/>
            </a:xfrm>
            <a:prstGeom prst="rect">
              <a:avLst/>
            </a:prstGeom>
          </p:spPr>
        </p:pic>
      </p:grpSp>
      <p:sp>
        <p:nvSpPr>
          <p:cNvPr id="6" name="矩形 5"/>
          <p:cNvSpPr/>
          <p:nvPr/>
        </p:nvSpPr>
        <p:spPr>
          <a:xfrm>
            <a:off x="6226228" y="2606836"/>
            <a:ext cx="5753916" cy="2146742"/>
          </a:xfrm>
          <a:prstGeom prst="rect">
            <a:avLst/>
          </a:prstGeom>
        </p:spPr>
        <p:txBody>
          <a:bodyPr wrap="square" lIns="68580" tIns="34290" rIns="68580" bIns="34290">
            <a:spAutoFit/>
          </a:bodyPr>
          <a:lstStyle/>
          <a:p>
            <a:pPr>
              <a:lnSpc>
                <a:spcPct val="150000"/>
              </a:lnSpc>
            </a:pPr>
            <a:r>
              <a:rPr lang="en-US" altLang="zh-CN"/>
              <a:t>1</a:t>
            </a:r>
            <a:r>
              <a:rPr lang="zh-CN" altLang="en-US"/>
              <a:t>、作者以水无巨鱼代替世无巨寇，表达了对大唐一统天下，</a:t>
            </a:r>
            <a:r>
              <a:rPr lang="zh-CN" altLang="en-US">
                <a:solidFill>
                  <a:srgbClr val="FF0000"/>
                </a:solidFill>
              </a:rPr>
              <a:t>开创盛世伟绩的歌颂</a:t>
            </a:r>
            <a:r>
              <a:rPr lang="zh-CN" altLang="en-US"/>
              <a:t>；</a:t>
            </a:r>
            <a:endParaRPr lang="en-US" altLang="zh-CN"/>
          </a:p>
          <a:p>
            <a:pPr>
              <a:lnSpc>
                <a:spcPct val="150000"/>
              </a:lnSpc>
            </a:pPr>
            <a:r>
              <a:rPr lang="en-US" altLang="zh-CN"/>
              <a:t>2</a:t>
            </a:r>
            <a:r>
              <a:rPr lang="zh-CN" altLang="en-US"/>
              <a:t>、作者自比任公子，觉得在大唐盛世没有机会施展才干，不免流露出一丝</a:t>
            </a:r>
            <a:r>
              <a:rPr lang="zh-CN" altLang="en-US">
                <a:solidFill>
                  <a:srgbClr val="FF0000"/>
                </a:solidFill>
              </a:rPr>
              <a:t>英雄无用武之地的失落</a:t>
            </a:r>
            <a:r>
              <a:rPr lang="zh-CN" altLang="en-US"/>
              <a:t>。</a:t>
            </a:r>
            <a:endParaRPr lang="zh-CN" altLang="en-US"/>
          </a:p>
          <a:p>
            <a:pPr algn="just">
              <a:lnSpc>
                <a:spcPct val="150000"/>
              </a:lnSpc>
            </a:pPr>
            <a:endParaRPr lang="zh-CN" alt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512543"/>
            <a:ext cx="5417127" cy="4916731"/>
          </a:xfrm>
          <a:prstGeom prst="rect">
            <a:avLst/>
          </a:prstGeom>
        </p:spPr>
        <p:txBody>
          <a:bodyPr wrap="square" lIns="68580" tIns="34290" rIns="68580" bIns="34290">
            <a:spAutoFit/>
          </a:bodyPr>
          <a:lstStyle/>
          <a:p>
            <a:pPr>
              <a:lnSpc>
                <a:spcPct val="150000"/>
              </a:lnSpc>
            </a:pPr>
            <a:r>
              <a:rPr lang="zh-CN" altLang="en-US" sz="2400"/>
              <a:t>例</a:t>
            </a:r>
            <a:r>
              <a:rPr lang="en-US" altLang="zh-CN" sz="2400"/>
              <a:t>3</a:t>
            </a:r>
            <a:r>
              <a:rPr lang="zh-CN" altLang="en-US" sz="2400"/>
              <a:t>：</a:t>
            </a:r>
            <a:r>
              <a:rPr lang="en-US" altLang="zh-CN" sz="2400"/>
              <a:t>《</a:t>
            </a:r>
            <a:r>
              <a:rPr lang="zh-CN" altLang="en-US" sz="2400"/>
              <a:t>一剪梅</a:t>
            </a:r>
            <a:r>
              <a:rPr lang="en-US" altLang="zh-CN" sz="2400"/>
              <a:t>》</a:t>
            </a:r>
            <a:r>
              <a:rPr lang="zh-CN" altLang="en-US" sz="2400"/>
              <a:t>（刘克庄）</a:t>
            </a:r>
            <a:endParaRPr lang="en-US" altLang="zh-CN" sz="2400"/>
          </a:p>
          <a:p>
            <a:pPr>
              <a:lnSpc>
                <a:spcPct val="150000"/>
              </a:lnSpc>
            </a:pPr>
            <a:r>
              <a:rPr lang="en-US" altLang="zh-CN" sz="2400"/>
              <a:t>【</a:t>
            </a:r>
            <a:r>
              <a:rPr lang="zh-CN" altLang="en-US" sz="2400"/>
              <a:t>注</a:t>
            </a:r>
            <a:r>
              <a:rPr lang="en-US" altLang="zh-CN" sz="2400"/>
              <a:t>】</a:t>
            </a:r>
            <a:endParaRPr lang="en-US" altLang="zh-CN" sz="2400"/>
          </a:p>
          <a:p>
            <a:pPr>
              <a:lnSpc>
                <a:spcPct val="150000"/>
              </a:lnSpc>
            </a:pPr>
            <a:r>
              <a:rPr lang="en-US" altLang="zh-CN" sz="2400"/>
              <a:t>①</a:t>
            </a:r>
            <a:r>
              <a:rPr lang="zh-CN" altLang="zh-CN" sz="2400"/>
              <a:t>刘克庄：</a:t>
            </a:r>
            <a:r>
              <a:rPr lang="zh-CN" altLang="zh-CN" sz="2400">
                <a:latin typeface="华文新魏" panose="02010800040101010101" pitchFamily="2" charset="-122"/>
                <a:ea typeface="华文新魏" panose="02010800040101010101" pitchFamily="2" charset="-122"/>
              </a:rPr>
              <a:t>南宋爱国词人，政治上崖受打击，他以命运与自己相同</a:t>
            </a:r>
            <a:r>
              <a:rPr lang="zh-CN" altLang="zh-CN" sz="2400" smtClean="0">
                <a:latin typeface="华文新魏" panose="02010800040101010101" pitchFamily="2" charset="-122"/>
                <a:ea typeface="华文新魏" panose="02010800040101010101" pitchFamily="2" charset="-122"/>
              </a:rPr>
              <a:t>的</a:t>
            </a:r>
            <a:r>
              <a:rPr lang="zh-CN" altLang="en-US" sz="2400">
                <a:latin typeface="华文新魏" panose="02010800040101010101" pitchFamily="2" charset="-122"/>
                <a:ea typeface="华文新魏" panose="02010800040101010101" pitchFamily="2" charset="-122"/>
              </a:rPr>
              <a:t>刘禹锡</a:t>
            </a:r>
            <a:r>
              <a:rPr lang="zh-CN" altLang="zh-CN" sz="2400" smtClean="0">
                <a:latin typeface="华文新魏" panose="02010800040101010101" pitchFamily="2" charset="-122"/>
                <a:ea typeface="华文新魏" panose="02010800040101010101" pitchFamily="2" charset="-122"/>
              </a:rPr>
              <a:t>自</a:t>
            </a:r>
            <a:r>
              <a:rPr lang="zh-CN" altLang="zh-CN" sz="2400">
                <a:latin typeface="华文新魏" panose="02010800040101010101" pitchFamily="2" charset="-122"/>
                <a:ea typeface="华文新魏" panose="02010800040101010101" pitchFamily="2" charset="-122"/>
              </a:rPr>
              <a:t>比，自称</a:t>
            </a:r>
            <a:r>
              <a:rPr lang="zh-CN" altLang="zh-CN" sz="2400" smtClean="0">
                <a:latin typeface="华文新魏" panose="02010800040101010101" pitchFamily="2" charset="-122"/>
                <a:ea typeface="华文新魏" panose="02010800040101010101" pitchFamily="2" charset="-122"/>
              </a:rPr>
              <a:t>一</a:t>
            </a:r>
            <a:r>
              <a:rPr lang="zh-CN" altLang="en-US" sz="2400">
                <a:latin typeface="华文新魏" panose="02010800040101010101" pitchFamily="2" charset="-122"/>
                <a:ea typeface="华文新魏" panose="02010800040101010101" pitchFamily="2" charset="-122"/>
              </a:rPr>
              <a:t>刘禹锡</a:t>
            </a:r>
            <a:r>
              <a:rPr lang="en-US" altLang="zh-CN" sz="2400" smtClean="0">
                <a:latin typeface="华文新魏" panose="02010800040101010101" pitchFamily="2" charset="-122"/>
                <a:ea typeface="华文新魏" panose="02010800040101010101" pitchFamily="2" charset="-122"/>
              </a:rPr>
              <a:t>”</a:t>
            </a:r>
            <a:r>
              <a:rPr lang="zh-CN" altLang="zh-CN" sz="2400">
                <a:latin typeface="华文新魏" panose="02010800040101010101" pitchFamily="2" charset="-122"/>
                <a:ea typeface="华文新魏" panose="02010800040101010101" pitchFamily="2" charset="-122"/>
              </a:rPr>
              <a:t>。此训为作者被贬广东时所作。</a:t>
            </a:r>
            <a:endParaRPr lang="en-US" altLang="zh-CN" sz="2400">
              <a:latin typeface="华文新魏" pitchFamily="2" charset="-122"/>
              <a:ea typeface="华文新魏" pitchFamily="2" charset="-122"/>
            </a:endParaRPr>
          </a:p>
          <a:p>
            <a:pPr>
              <a:lnSpc>
                <a:spcPct val="150000"/>
              </a:lnSpc>
            </a:pPr>
            <a:r>
              <a:rPr lang="en-US" altLang="zh-CN" sz="2400"/>
              <a:t>②</a:t>
            </a:r>
            <a:r>
              <a:rPr lang="zh-CN" altLang="zh-CN" sz="2400"/>
              <a:t>实之，</a:t>
            </a:r>
            <a:r>
              <a:rPr lang="zh-CN" altLang="zh-CN" sz="2400">
                <a:latin typeface="华文新魏" panose="02010800040101010101" pitchFamily="2" charset="-122"/>
                <a:ea typeface="华文新魏" panose="02010800040101010101" pitchFamily="2" charset="-122"/>
              </a:rPr>
              <a:t>即作者好友王迈，字实之。</a:t>
            </a:r>
            <a:endParaRPr lang="en-US" altLang="zh-CN" sz="2400">
              <a:latin typeface="华文新魏" panose="02010800040101010101" pitchFamily="2" charset="-122"/>
              <a:ea typeface="华文新魏" panose="02010800040101010101" pitchFamily="2" charset="-122"/>
            </a:endParaRPr>
          </a:p>
          <a:p>
            <a:pPr>
              <a:lnSpc>
                <a:spcPct val="150000"/>
              </a:lnSpc>
            </a:pPr>
            <a:r>
              <a:rPr lang="en-US" altLang="zh-CN" sz="2400"/>
              <a:t>③</a:t>
            </a:r>
            <a:r>
              <a:rPr lang="zh-CN" altLang="zh-CN" sz="2400"/>
              <a:t>束緼：</a:t>
            </a:r>
            <a:r>
              <a:rPr lang="zh-CN" altLang="zh-CN" sz="2400">
                <a:latin typeface="华文新魏" panose="02010800040101010101" pitchFamily="2" charset="-122"/>
                <a:ea typeface="华文新魏" panose="02010800040101010101" pitchFamily="2" charset="-122"/>
              </a:rPr>
              <a:t>用乱麻束成火把。</a:t>
            </a:r>
            <a:endParaRPr lang="zh-CN" altLang="zh-CN" sz="2400">
              <a:latin typeface="华文新魏" panose="02010800040101010101" pitchFamily="2" charset="-122"/>
              <a:ea typeface="华文新魏" panose="02010800040101010101" pitchFamily="2" charset="-122"/>
            </a:endParaRPr>
          </a:p>
          <a:p>
            <a:pPr>
              <a:lnSpc>
                <a:spcPct val="150000"/>
              </a:lnSpc>
            </a:pPr>
            <a:endParaRPr lang="zh-CN" altLang="en-US"/>
          </a:p>
        </p:txBody>
      </p:sp>
      <p:sp>
        <p:nvSpPr>
          <p:cNvPr id="3" name="文本框 2"/>
          <p:cNvSpPr txBox="1"/>
          <p:nvPr/>
        </p:nvSpPr>
        <p:spPr>
          <a:xfrm>
            <a:off x="6779993" y="297099"/>
            <a:ext cx="5224298" cy="430888"/>
          </a:xfrm>
          <a:prstGeom prst="rect">
            <a:avLst/>
          </a:prstGeom>
          <a:noFill/>
        </p:spPr>
        <p:txBody>
          <a:bodyPr wrap="square" rtlCol="0">
            <a:spAutoFit/>
          </a:bodyPr>
          <a:lstStyle/>
          <a:p>
            <a:r>
              <a:rPr lang="zh-CN" altLang="en-US" sz="2200">
                <a:solidFill>
                  <a:srgbClr val="DD8A51"/>
                </a:solidFill>
                <a:latin typeface="微软雅黑" panose="020b0503020204020204" charset="-122"/>
                <a:ea typeface="微软雅黑" panose="020b0503020204020204" charset="-122"/>
                <a:cs typeface="微软雅黑" panose="020b0503020204020204" charset="-122"/>
              </a:rPr>
              <a:t>分析“注释”体现出的诗人情感</a:t>
            </a:r>
            <a:endParaRPr lang="zh-CN" altLang="en-US" sz="2200">
              <a:solidFill>
                <a:srgbClr val="DD8A5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5840675" y="1495894"/>
            <a:ext cx="5753916" cy="4778231"/>
          </a:xfrm>
          <a:prstGeom prst="rect">
            <a:avLst/>
          </a:prstGeom>
        </p:spPr>
        <p:txBody>
          <a:bodyPr wrap="square" lIns="68580" tIns="34290" rIns="68580" bIns="34290">
            <a:spAutoFit/>
          </a:bodyPr>
          <a:lstStyle/>
          <a:p>
            <a:pPr>
              <a:lnSpc>
                <a:spcPct val="150000"/>
              </a:lnSpc>
            </a:pPr>
            <a:r>
              <a:rPr lang="zh-CN" altLang="zh-CN" sz="2400" b="1"/>
              <a:t>作为爱国词人，刘克庄</a:t>
            </a:r>
            <a:r>
              <a:rPr lang="zh-CN" altLang="zh-CN" sz="2400" b="1">
                <a:solidFill>
                  <a:srgbClr val="FF0000"/>
                </a:solidFill>
              </a:rPr>
              <a:t>政治上屡受打击，饱受压抑，</a:t>
            </a:r>
            <a:r>
              <a:rPr lang="zh-CN" altLang="zh-CN" sz="2400" b="1"/>
              <a:t>而此时又被贬广东，内心的抑郁可以想见；在词中词人自称</a:t>
            </a:r>
            <a:r>
              <a:rPr lang="en-US" altLang="zh-CN" sz="2400" b="1"/>
              <a:t>“</a:t>
            </a:r>
            <a:r>
              <a:rPr lang="zh-CN" altLang="zh-CN" sz="2400" b="1"/>
              <a:t>刘郎</a:t>
            </a:r>
            <a:r>
              <a:rPr lang="en-US" altLang="zh-CN" sz="2400" b="1"/>
              <a:t>”</a:t>
            </a:r>
            <a:r>
              <a:rPr lang="zh-CN" altLang="zh-CN" sz="2400" b="1"/>
              <a:t>，以锐意改革而屡受打击的刘禹锡自比，那指点江山、语惊四座、全无顾忌的疏狂言行正是其</a:t>
            </a:r>
            <a:r>
              <a:rPr lang="zh-CN" altLang="zh-CN" sz="2400" b="1">
                <a:solidFill>
                  <a:srgbClr val="FF0000"/>
                </a:solidFill>
              </a:rPr>
              <a:t>怀才不遇、报国无门的积郁的宣泄</a:t>
            </a:r>
            <a:r>
              <a:rPr lang="zh-CN" altLang="zh-CN" sz="2400" b="1"/>
              <a:t>。</a:t>
            </a:r>
            <a:endParaRPr lang="zh-CN" altLang="zh-CN" sz="2400" b="1"/>
          </a:p>
          <a:p>
            <a:pPr>
              <a:lnSpc>
                <a:spcPct val="150000"/>
              </a:lnSpc>
            </a:pPr>
            <a:endParaRPr lang="zh-CN" altLang="en-US"/>
          </a:p>
          <a:p>
            <a:pPr algn="just">
              <a:lnSpc>
                <a:spcPct val="150000"/>
              </a:lnSpc>
            </a:pPr>
            <a:endParaRPr lang="zh-CN" alt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 name="矩形 37"/>
          <p:cNvSpPr/>
          <p:nvPr/>
        </p:nvSpPr>
        <p:spPr>
          <a:xfrm>
            <a:off x="0" y="1047107"/>
            <a:ext cx="5943600" cy="5164684"/>
          </a:xfrm>
          <a:prstGeom prst="rect">
            <a:avLst/>
          </a:prstGeom>
          <a:solidFill>
            <a:srgbClr val="E9E9E9"/>
          </a:solidFill>
        </p:spPr>
        <p:txBody>
          <a:bodyPr wrap="square" lIns="68580" tIns="34290" rIns="68580" bIns="34290">
            <a:spAutoFit/>
          </a:bodyPr>
          <a:lstStyle/>
          <a:p>
            <a:pPr>
              <a:lnSpc>
                <a:spcPts val="3700"/>
              </a:lnSpc>
            </a:pPr>
            <a:r>
              <a:rPr lang="zh-CN" altLang="en-US" sz="2400" smtClean="0"/>
              <a:t>例</a:t>
            </a:r>
            <a:r>
              <a:rPr lang="en-US" altLang="zh-CN" sz="2400" smtClean="0"/>
              <a:t>4</a:t>
            </a:r>
            <a:r>
              <a:rPr lang="zh-CN" altLang="en-US" sz="2400" smtClean="0"/>
              <a:t>：</a:t>
            </a:r>
            <a:r>
              <a:rPr lang="en-US" altLang="zh-CN" sz="2400"/>
              <a:t>《</a:t>
            </a:r>
            <a:r>
              <a:rPr lang="zh-CN" altLang="zh-CN" sz="2400"/>
              <a:t>临江仙</a:t>
            </a:r>
            <a:r>
              <a:rPr lang="en-US" altLang="zh-CN" sz="2400"/>
              <a:t>·</a:t>
            </a:r>
            <a:r>
              <a:rPr lang="zh-CN" altLang="zh-CN" sz="2400"/>
              <a:t>夜登小阁，记洛中旧游</a:t>
            </a:r>
            <a:r>
              <a:rPr lang="en-US" altLang="zh-CN" sz="2400"/>
              <a:t>》</a:t>
            </a:r>
            <a:r>
              <a:rPr lang="zh-CN" altLang="en-US" sz="2400"/>
              <a:t>（陈与义）</a:t>
            </a:r>
            <a:endParaRPr lang="en-US" altLang="zh-CN" sz="2400"/>
          </a:p>
          <a:p>
            <a:pPr>
              <a:lnSpc>
                <a:spcPts val="3700"/>
              </a:lnSpc>
            </a:pPr>
            <a:r>
              <a:rPr lang="zh-CN" altLang="zh-CN" sz="2400"/>
              <a:t>【注】</a:t>
            </a:r>
            <a:endParaRPr lang="en-US" altLang="zh-CN" sz="2400"/>
          </a:p>
          <a:p>
            <a:pPr>
              <a:lnSpc>
                <a:spcPts val="3700"/>
              </a:lnSpc>
            </a:pPr>
            <a:r>
              <a:rPr lang="en-US" altLang="zh-CN" sz="2400"/>
              <a:t>①</a:t>
            </a:r>
            <a:r>
              <a:rPr lang="zh-CN" altLang="zh-CN" sz="2400">
                <a:latin typeface="华文新魏" panose="02010800040101010101" pitchFamily="2" charset="-122"/>
                <a:ea typeface="华文新魏" panose="02010800040101010101" pitchFamily="2" charset="-122"/>
              </a:rPr>
              <a:t>这首词大概是在公元</a:t>
            </a:r>
            <a:r>
              <a:rPr lang="en-US" altLang="zh-CN" sz="2400">
                <a:latin typeface="华文新魏" panose="02010800040101010101" pitchFamily="2" charset="-122"/>
                <a:ea typeface="华文新魏" panose="02010800040101010101" pitchFamily="2" charset="-122"/>
              </a:rPr>
              <a:t>1135</a:t>
            </a:r>
            <a:r>
              <a:rPr lang="zh-CN" altLang="zh-CN" sz="2400">
                <a:latin typeface="华文新魏" panose="02010800040101010101" pitchFamily="2" charset="-122"/>
                <a:ea typeface="华文新魏" panose="02010800040101010101" pitchFamily="2" charset="-122"/>
              </a:rPr>
              <a:t>年（南宋高宗绍兴五年）陈与义退居浙江湖州青墩镇寿圣院僧舍时所作，追忆了二十多年前（北宋亡国之前）宋徽宗政和年间在洛中与好友们游乐的往事。</a:t>
            </a:r>
            <a:endParaRPr lang="en-US" altLang="zh-CN" sz="2400">
              <a:latin typeface="华文新魏" panose="02010800040101010101" pitchFamily="2" charset="-122"/>
              <a:ea typeface="华文新魏" panose="02010800040101010101" pitchFamily="2" charset="-122"/>
            </a:endParaRPr>
          </a:p>
          <a:p>
            <a:pPr>
              <a:lnSpc>
                <a:spcPts val="3700"/>
              </a:lnSpc>
            </a:pPr>
            <a:r>
              <a:rPr lang="en-US" altLang="zh-CN" sz="2400"/>
              <a:t>②</a:t>
            </a:r>
            <a:r>
              <a:rPr lang="zh-CN" altLang="zh-CN" sz="2400"/>
              <a:t>午桥：</a:t>
            </a:r>
            <a:r>
              <a:rPr lang="zh-CN" altLang="zh-CN" sz="2400">
                <a:latin typeface="华文新魏" panose="02010800040101010101" pitchFamily="2" charset="-122"/>
                <a:ea typeface="华文新魏" panose="02010800040101010101" pitchFamily="2" charset="-122"/>
              </a:rPr>
              <a:t>在北宋河南洛阳南，唐朝裴度有别墅在此。</a:t>
            </a:r>
            <a:endParaRPr lang="zh-CN" altLang="zh-CN" sz="2400">
              <a:latin typeface="华文新魏" panose="02010800040101010101" pitchFamily="2" charset="-122"/>
              <a:ea typeface="华文新魏" panose="02010800040101010101" pitchFamily="2" charset="-122"/>
            </a:endParaRPr>
          </a:p>
          <a:p>
            <a:pPr>
              <a:lnSpc>
                <a:spcPct val="150000"/>
              </a:lnSpc>
            </a:pPr>
            <a:endParaRPr lang="zh-CN" altLang="en-US"/>
          </a:p>
        </p:txBody>
      </p:sp>
      <p:sp>
        <p:nvSpPr>
          <p:cNvPr id="4" name="文本框 3"/>
          <p:cNvSpPr txBox="1"/>
          <p:nvPr/>
        </p:nvSpPr>
        <p:spPr>
          <a:xfrm>
            <a:off x="6443646" y="485095"/>
            <a:ext cx="5224298" cy="430888"/>
          </a:xfrm>
          <a:prstGeom prst="rect">
            <a:avLst/>
          </a:prstGeom>
          <a:noFill/>
        </p:spPr>
        <p:txBody>
          <a:bodyPr wrap="square" rtlCol="0">
            <a:spAutoFit/>
          </a:bodyPr>
          <a:lstStyle/>
          <a:p>
            <a:r>
              <a:rPr lang="zh-CN" altLang="en-US" sz="2200">
                <a:solidFill>
                  <a:srgbClr val="DD8A51"/>
                </a:solidFill>
                <a:latin typeface="微软雅黑" panose="020b0503020204020204" charset="-122"/>
                <a:ea typeface="微软雅黑" panose="020b0503020204020204" charset="-122"/>
                <a:cs typeface="微软雅黑" panose="020b0503020204020204" charset="-122"/>
              </a:rPr>
              <a:t>分析“注释”体现出的诗人情感</a:t>
            </a:r>
            <a:endParaRPr lang="zh-CN" altLang="en-US" sz="2200">
              <a:solidFill>
                <a:srgbClr val="DD8A51"/>
              </a:solidFill>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6178837" y="1908929"/>
            <a:ext cx="5753916" cy="4778231"/>
          </a:xfrm>
          <a:prstGeom prst="rect">
            <a:avLst/>
          </a:prstGeom>
        </p:spPr>
        <p:txBody>
          <a:bodyPr wrap="square" lIns="68580" tIns="34290" rIns="68580" bIns="34290">
            <a:spAutoFit/>
          </a:bodyPr>
          <a:lstStyle/>
          <a:p>
            <a:pPr>
              <a:lnSpc>
                <a:spcPct val="150000"/>
              </a:lnSpc>
            </a:pPr>
            <a:r>
              <a:rPr lang="en-US" altLang="zh-CN" sz="2400" b="1"/>
              <a:t>1</a:t>
            </a:r>
            <a:r>
              <a:rPr lang="zh-CN" altLang="en-US" sz="2400" b="1"/>
              <a:t>、</a:t>
            </a:r>
            <a:r>
              <a:rPr lang="zh-CN" altLang="zh-CN" sz="2400" b="1"/>
              <a:t>从洛阳旧游到如今偏寓江南之</a:t>
            </a:r>
            <a:r>
              <a:rPr lang="en-US" altLang="zh-CN" sz="2400" b="1"/>
              <a:t>“</a:t>
            </a:r>
            <a:r>
              <a:rPr lang="zh-CN" altLang="zh-CN" sz="2400" b="1"/>
              <a:t>闲</a:t>
            </a:r>
            <a:r>
              <a:rPr lang="en-US" altLang="zh-CN" sz="2400" b="1"/>
              <a:t>”</a:t>
            </a:r>
            <a:r>
              <a:rPr lang="zh-CN" altLang="zh-CN" sz="2400" b="1"/>
              <a:t>，</a:t>
            </a:r>
            <a:r>
              <a:rPr lang="zh-CN" altLang="zh-CN" sz="2400" b="1">
                <a:solidFill>
                  <a:srgbClr val="FF0000"/>
                </a:solidFill>
              </a:rPr>
              <a:t>感慨国事的盛衰兴亡</a:t>
            </a:r>
            <a:r>
              <a:rPr lang="zh-CN" altLang="zh-CN" sz="2400" b="1"/>
              <a:t>；</a:t>
            </a:r>
            <a:endParaRPr lang="en-US" altLang="zh-CN" sz="2400" b="1"/>
          </a:p>
          <a:p>
            <a:pPr>
              <a:lnSpc>
                <a:spcPct val="150000"/>
              </a:lnSpc>
            </a:pPr>
            <a:r>
              <a:rPr lang="en-US" altLang="zh-CN" sz="2400" b="1"/>
              <a:t>2</a:t>
            </a:r>
            <a:r>
              <a:rPr lang="zh-CN" altLang="en-US" sz="2400" b="1"/>
              <a:t>、</a:t>
            </a:r>
            <a:r>
              <a:rPr lang="zh-CN" altLang="zh-CN" sz="2400" b="1"/>
              <a:t>从昔日与英豪交往到如今此身独在之</a:t>
            </a:r>
            <a:r>
              <a:rPr lang="en-US" altLang="zh-CN" sz="2400" b="1"/>
              <a:t>“</a:t>
            </a:r>
            <a:r>
              <a:rPr lang="zh-CN" altLang="zh-CN" sz="2400" b="1"/>
              <a:t>闲</a:t>
            </a:r>
            <a:r>
              <a:rPr lang="en-US" altLang="zh-CN" sz="2400" b="1"/>
              <a:t>”</a:t>
            </a:r>
            <a:r>
              <a:rPr lang="zh-CN" altLang="zh-CN" sz="2400" b="1"/>
              <a:t>，</a:t>
            </a:r>
            <a:r>
              <a:rPr lang="zh-CN" altLang="zh-CN" sz="2400" b="1">
                <a:solidFill>
                  <a:srgbClr val="FF0000"/>
                </a:solidFill>
              </a:rPr>
              <a:t>感慨个人知交零落</a:t>
            </a:r>
            <a:r>
              <a:rPr lang="zh-CN" altLang="zh-CN" sz="2400" b="1"/>
              <a:t>；</a:t>
            </a:r>
            <a:endParaRPr lang="en-US" altLang="zh-CN" sz="2400" b="1"/>
          </a:p>
          <a:p>
            <a:pPr>
              <a:lnSpc>
                <a:spcPct val="150000"/>
              </a:lnSpc>
            </a:pPr>
            <a:r>
              <a:rPr lang="en-US" altLang="zh-CN" sz="2400" b="1"/>
              <a:t>3</a:t>
            </a:r>
            <a:r>
              <a:rPr lang="zh-CN" altLang="en-US" sz="2400" b="1"/>
              <a:t>、</a:t>
            </a:r>
            <a:r>
              <a:rPr lang="zh-CN" altLang="zh-CN" sz="2400" b="1"/>
              <a:t>从二十多年的转瞬即逝到夜登小阁之</a:t>
            </a:r>
            <a:r>
              <a:rPr lang="en-US" altLang="zh-CN" sz="2400" b="1"/>
              <a:t>“</a:t>
            </a:r>
            <a:r>
              <a:rPr lang="zh-CN" altLang="zh-CN" sz="2400" b="1"/>
              <a:t>闲</a:t>
            </a:r>
            <a:r>
              <a:rPr lang="en-US" altLang="zh-CN" sz="2400" b="1"/>
              <a:t>”</a:t>
            </a:r>
            <a:r>
              <a:rPr lang="zh-CN" altLang="zh-CN" sz="2400" b="1"/>
              <a:t>，</a:t>
            </a:r>
            <a:r>
              <a:rPr lang="zh-CN" altLang="zh-CN" sz="2400" b="1">
                <a:solidFill>
                  <a:srgbClr val="FF0000"/>
                </a:solidFill>
              </a:rPr>
              <a:t>感慨时光飞逝而功业无成</a:t>
            </a:r>
            <a:r>
              <a:rPr lang="zh-CN" altLang="en-US" sz="2400" b="1"/>
              <a:t>。</a:t>
            </a:r>
            <a:endParaRPr lang="zh-CN" altLang="en-US" sz="2400" b="1"/>
          </a:p>
          <a:p>
            <a:pPr>
              <a:lnSpc>
                <a:spcPct val="150000"/>
              </a:lnSpc>
            </a:pPr>
            <a:endParaRPr lang="zh-CN" altLang="zh-CN" sz="2400" b="1"/>
          </a:p>
          <a:p>
            <a:pPr>
              <a:lnSpc>
                <a:spcPct val="150000"/>
              </a:lnSpc>
            </a:pPr>
            <a:endParaRPr lang="zh-CN" altLang="en-US"/>
          </a:p>
          <a:p>
            <a:pPr algn="just">
              <a:lnSpc>
                <a:spcPct val="150000"/>
              </a:lnSpc>
            </a:pPr>
            <a:endParaRPr lang="zh-CN" altLang="en-US">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nodeType="afterGroup">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5"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p:nvPr/>
        </p:nvSpPr>
        <p:spPr>
          <a:xfrm>
            <a:off x="283845" y="939038"/>
            <a:ext cx="11445875" cy="5653405"/>
          </a:xfrm>
          <a:prstGeom prst="rect">
            <a:avLst/>
          </a:prstGeom>
        </p:spPr>
        <p:txBody>
          <a:bodyPr vert="horz" wrap="square" lIns="0" tIns="139700" rIns="0" bIns="0" rtlCol="0">
            <a:spAutoFit/>
          </a:bodyPr>
          <a:lstStyle/>
          <a:p>
            <a:pPr marL="12700">
              <a:lnSpc>
                <a:spcPct val="100000"/>
              </a:lnSpc>
              <a:spcBef>
                <a:spcPts val="1100"/>
              </a:spcBef>
            </a:pPr>
            <a:r>
              <a:rPr sz="2800" b="1" spc="-5">
                <a:solidFill>
                  <a:srgbClr val="FF0000"/>
                </a:solidFill>
                <a:latin typeface="微软雅黑" panose="020b0503020204020204" charset="-122"/>
                <a:cs typeface="微软雅黑" panose="020b0503020204020204" charset="-122"/>
              </a:rPr>
              <a:t>(2019天津卷)</a:t>
            </a:r>
            <a:r>
              <a:rPr sz="2800" b="1" spc="-5">
                <a:latin typeface="微软雅黑" panose="020b0503020204020204" charset="-122"/>
                <a:cs typeface="微软雅黑" panose="020b0503020204020204" charset="-122"/>
              </a:rPr>
              <a:t>阅读下面这首诗，按要求作答。</a:t>
            </a:r>
            <a:endParaRPr sz="2800">
              <a:latin typeface="微软雅黑" panose="020b0503020204020204" charset="-122"/>
              <a:cs typeface="微软雅黑" panose="020b0503020204020204" charset="-122"/>
            </a:endParaRPr>
          </a:p>
          <a:p>
            <a:pPr marL="3079750">
              <a:lnSpc>
                <a:spcPts val="3315"/>
              </a:lnSpc>
              <a:spcBef>
                <a:spcPts val="1000"/>
              </a:spcBef>
            </a:pPr>
            <a:r>
              <a:rPr sz="2800" spc="-5">
                <a:latin typeface="微软雅黑" panose="020b0503020204020204" charset="-122"/>
                <a:cs typeface="微软雅黑" panose="020b0503020204020204" charset="-122"/>
              </a:rPr>
              <a:t>通泉驿南去通泉县十五里山水作</a:t>
            </a:r>
            <a:r>
              <a:rPr sz="2700" spc="37" baseline="22000">
                <a:latin typeface="微软雅黑" panose="020b0503020204020204" charset="-122"/>
                <a:cs typeface="微软雅黑" panose="020b0503020204020204" charset="-122"/>
              </a:rPr>
              <a:t>①</a:t>
            </a:r>
            <a:endParaRPr sz="2700" baseline="22000">
              <a:latin typeface="微软雅黑" panose="020b0503020204020204" charset="-122"/>
              <a:cs typeface="微软雅黑" panose="020b0503020204020204" charset="-122"/>
            </a:endParaRPr>
          </a:p>
          <a:p>
            <a:pPr marR="69850" algn="ctr">
              <a:lnSpc>
                <a:spcPts val="3315"/>
              </a:lnSpc>
            </a:pPr>
            <a:r>
              <a:rPr sz="2800" spc="-5">
                <a:latin typeface="楷体" panose="02010609060101010101" pitchFamily="49" charset="-122"/>
                <a:cs typeface="楷体" panose="02010609060101010101" pitchFamily="49" charset="-122"/>
              </a:rPr>
              <a:t>[唐]杜甫</a:t>
            </a:r>
            <a:endParaRPr sz="2800">
              <a:latin typeface="楷体" pitchFamily="49" charset="-122"/>
              <a:cs typeface="楷体" panose="02010609060101010101" pitchFamily="49" charset="-122"/>
            </a:endParaRPr>
          </a:p>
          <a:p>
            <a:pPr marL="1417320" marR="1487805" algn="just">
              <a:lnSpc>
                <a:spcPct val="100000"/>
              </a:lnSpc>
              <a:spcBef>
                <a:spcPts val="90"/>
              </a:spcBef>
            </a:pPr>
            <a:r>
              <a:rPr sz="2800" spc="-5">
                <a:latin typeface="微软雅黑" panose="020b0503020204020204" charset="-122"/>
                <a:cs typeface="微软雅黑" panose="020b0503020204020204" charset="-122"/>
              </a:rPr>
              <a:t>溪行衣自湿，亭午气始散。冬温蚊蚋在，人远凫鸭乱。 登顿生曾阴，欹倾出高岸。驿楼衰柳侧，县郭轻烟畔。 一川何绮丽，尽目穷壮观。山色远寂寞，江光夕滋漫。</a:t>
            </a:r>
            <a:endParaRPr sz="2800">
              <a:latin typeface="微软雅黑" panose="020b0503020204020204" charset="-122"/>
              <a:cs typeface="微软雅黑" panose="020b0503020204020204" charset="-122"/>
            </a:endParaRPr>
          </a:p>
          <a:p>
            <a:pPr marL="1290955">
              <a:lnSpc>
                <a:spcPct val="100000"/>
              </a:lnSpc>
            </a:pPr>
            <a:r>
              <a:rPr sz="2800" spc="-5">
                <a:latin typeface="微软雅黑" panose="020b0503020204020204" charset="-122"/>
                <a:cs typeface="微软雅黑" panose="020b0503020204020204" charset="-122"/>
              </a:rPr>
              <a:t>伤时愧孔父</a:t>
            </a:r>
            <a:r>
              <a:rPr sz="2700" spc="0" baseline="22000">
                <a:latin typeface="微软雅黑" panose="020b0503020204020204" charset="-122"/>
                <a:cs typeface="微软雅黑" panose="020b0503020204020204" charset="-122"/>
              </a:rPr>
              <a:t>②</a:t>
            </a:r>
            <a:r>
              <a:rPr sz="2800" spc="0">
                <a:latin typeface="微软雅黑" panose="020b0503020204020204" charset="-122"/>
                <a:cs typeface="微软雅黑" panose="020b0503020204020204" charset="-122"/>
              </a:rPr>
              <a:t>，</a:t>
            </a:r>
            <a:r>
              <a:rPr sz="2800" spc="-5">
                <a:latin typeface="微软雅黑" panose="020b0503020204020204" charset="-122"/>
                <a:cs typeface="微软雅黑" panose="020b0503020204020204" charset="-122"/>
              </a:rPr>
              <a:t>去国同王粲</a:t>
            </a:r>
            <a:r>
              <a:rPr sz="2700" spc="22" baseline="22000">
                <a:latin typeface="微软雅黑" panose="020b0503020204020204" charset="-122"/>
                <a:cs typeface="微软雅黑" panose="020b0503020204020204" charset="-122"/>
              </a:rPr>
              <a:t>③</a:t>
            </a:r>
            <a:r>
              <a:rPr sz="2800" spc="-5">
                <a:latin typeface="微软雅黑" panose="020b0503020204020204" charset="-122"/>
                <a:cs typeface="微软雅黑" panose="020b0503020204020204" charset="-122"/>
              </a:rPr>
              <a:t>。我生苦飘零，所历有嗟叹。</a:t>
            </a:r>
            <a:endParaRPr sz="2800">
              <a:latin typeface="微软雅黑" panose="020b0503020204020204" charset="-122"/>
              <a:cs typeface="微软雅黑" panose="020b0503020204020204" charset="-122"/>
            </a:endParaRPr>
          </a:p>
          <a:p>
            <a:pPr marL="12700">
              <a:lnSpc>
                <a:spcPct val="100000"/>
              </a:lnSpc>
              <a:spcBef>
                <a:spcPts val="1000"/>
              </a:spcBef>
            </a:pPr>
            <a:r>
              <a:rPr sz="2800" spc="-5">
                <a:latin typeface="微软雅黑" panose="020b0503020204020204" charset="-122"/>
                <a:cs typeface="微软雅黑" panose="020b0503020204020204" charset="-122"/>
              </a:rPr>
              <a:t>[注]</a:t>
            </a:r>
            <a:r>
              <a:rPr sz="2800">
                <a:latin typeface="微软雅黑" panose="020b0503020204020204" charset="-122"/>
                <a:cs typeface="微软雅黑" panose="020b0503020204020204" charset="-122"/>
              </a:rPr>
              <a:t> </a:t>
            </a:r>
            <a:r>
              <a:rPr sz="2800" spc="-5">
                <a:latin typeface="微软雅黑" panose="020b0503020204020204" charset="-122"/>
                <a:cs typeface="微软雅黑" panose="020b0503020204020204" charset="-122"/>
              </a:rPr>
              <a:t>①此诗作于公元762年。通泉县在今四川境内。</a:t>
            </a:r>
            <a:endParaRPr sz="2800">
              <a:latin typeface="微软雅黑" panose="020b0503020204020204" charset="-122"/>
              <a:cs typeface="微软雅黑" panose="020b0503020204020204" charset="-122"/>
            </a:endParaRPr>
          </a:p>
          <a:p>
            <a:pPr marL="750570">
              <a:lnSpc>
                <a:spcPct val="100000"/>
              </a:lnSpc>
            </a:pPr>
            <a:r>
              <a:rPr sz="2800" spc="-5">
                <a:latin typeface="微软雅黑" panose="020b0503020204020204" charset="-122"/>
                <a:cs typeface="微软雅黑" panose="020b0503020204020204" charset="-122"/>
              </a:rPr>
              <a:t>②孔父即孔子。</a:t>
            </a:r>
            <a:endParaRPr sz="2800">
              <a:latin typeface="微软雅黑" panose="020b0503020204020204" charset="-122"/>
              <a:cs typeface="微软雅黑" panose="020b0503020204020204" charset="-122"/>
            </a:endParaRPr>
          </a:p>
          <a:p>
            <a:pPr marL="765810">
              <a:lnSpc>
                <a:spcPct val="100000"/>
              </a:lnSpc>
            </a:pPr>
            <a:r>
              <a:rPr sz="2800" spc="-5">
                <a:latin typeface="微软雅黑" panose="020b0503020204020204" charset="-122"/>
                <a:cs typeface="微软雅黑" panose="020b0503020204020204" charset="-122"/>
              </a:rPr>
              <a:t>③王粲，东汉末年诗人，曾为躲避战乱离开长安，往荆州依附刘表。</a:t>
            </a:r>
            <a:endParaRPr sz="2800">
              <a:latin typeface="微软雅黑" panose="020b0503020204020204" charset="-122"/>
              <a:cs typeface="微软雅黑" panose="020b0503020204020204" charset="-122"/>
            </a:endParaRPr>
          </a:p>
          <a:p>
            <a:pPr marL="27305">
              <a:lnSpc>
                <a:spcPct val="100000"/>
              </a:lnSpc>
              <a:spcBef>
                <a:spcPts val="245"/>
              </a:spcBef>
            </a:pPr>
            <a:r>
              <a:rPr sz="2800" b="1" spc="-5">
                <a:solidFill>
                  <a:srgbClr val="FF0000"/>
                </a:solidFill>
                <a:latin typeface="微软雅黑" panose="020b0503020204020204" charset="-122"/>
                <a:cs typeface="微软雅黑" panose="020b0503020204020204" charset="-122"/>
              </a:rPr>
              <a:t>①交代地名和写作背景，处于安史之乱时期。（</a:t>
            </a:r>
            <a:r>
              <a:rPr sz="2800" b="1" spc="-5">
                <a:solidFill>
                  <a:srgbClr val="FF0000"/>
                </a:solidFill>
                <a:latin typeface="Arial"/>
                <a:cs typeface="Arial"/>
              </a:rPr>
              <a:t>755—763</a:t>
            </a:r>
            <a:r>
              <a:rPr sz="2800" b="1" spc="-5">
                <a:solidFill>
                  <a:srgbClr val="FF0000"/>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27305">
              <a:lnSpc>
                <a:spcPct val="100000"/>
              </a:lnSpc>
              <a:spcBef>
                <a:spcPts val="750"/>
              </a:spcBef>
            </a:pPr>
            <a:r>
              <a:rPr sz="2800" b="1" spc="-5">
                <a:solidFill>
                  <a:srgbClr val="001F5F"/>
                </a:solidFill>
                <a:latin typeface="微软雅黑" panose="020b0503020204020204" charset="-122"/>
                <a:cs typeface="微软雅黑" panose="020b0503020204020204" charset="-122"/>
              </a:rPr>
              <a:t>②③点明人物身份。</a:t>
            </a:r>
            <a:endParaRPr sz="2800">
              <a:latin typeface="微软雅黑" panose="020b0503020204020204" charset="-122"/>
              <a:cs typeface="微软雅黑" panose="020b0503020204020204" charset="-122"/>
            </a:endParaRPr>
          </a:p>
        </p:txBody>
      </p:sp>
      <p:sp>
        <p:nvSpPr>
          <p:cNvPr id="5" name="object 5"/>
          <p:cNvSpPr/>
          <p:nvPr/>
        </p:nvSpPr>
        <p:spPr>
          <a:xfrm>
            <a:off x="2850756" y="498475"/>
            <a:ext cx="395681" cy="395604"/>
          </a:xfrm>
          <a:prstGeom prst="rect">
            <a:avLst/>
          </a:prstGeom>
          <a:blipFill>
            <a:blip r:embed="rId2"/>
            <a:stretch>
              <a:fillRect/>
            </a:stretch>
          </a:blipFill>
        </p:spPr>
        <p:txBody>
          <a:bodyPr wrap="square" lIns="0" tIns="0" rIns="0" bIns="0" rtlCol="0"/>
          <a:lstStyle/>
          <a:p/>
        </p:txBody>
      </p:sp>
      <p:sp>
        <p:nvSpPr>
          <p:cNvPr id="6" name="object 6"/>
          <p:cNvSpPr/>
          <p:nvPr/>
        </p:nvSpPr>
        <p:spPr>
          <a:xfrm>
            <a:off x="3278187" y="502284"/>
            <a:ext cx="352031" cy="389254"/>
          </a:xfrm>
          <a:prstGeom prst="rect">
            <a:avLst/>
          </a:prstGeom>
          <a:blipFill>
            <a:blip r:embed="rId3"/>
            <a:stretch>
              <a:fillRect/>
            </a:stretch>
          </a:blipFill>
        </p:spPr>
        <p:txBody>
          <a:bodyPr wrap="square" lIns="0" tIns="0" rIns="0" bIns="0" rtlCol="0"/>
          <a:lstStyle/>
          <a:p/>
        </p:txBody>
      </p:sp>
      <p:sp>
        <p:nvSpPr>
          <p:cNvPr id="7" name="object 7"/>
          <p:cNvSpPr/>
          <p:nvPr/>
        </p:nvSpPr>
        <p:spPr>
          <a:xfrm>
            <a:off x="3663950" y="498475"/>
            <a:ext cx="803275" cy="394970"/>
          </a:xfrm>
          <a:prstGeom prst="rect">
            <a:avLst/>
          </a:prstGeom>
          <a:blipFill>
            <a:blip r:embed="rId4"/>
            <a:stretch>
              <a:fillRect/>
            </a:stretch>
          </a:blipFill>
        </p:spPr>
        <p:txBody>
          <a:bodyPr wrap="square" lIns="0" tIns="0" rIns="0" bIns="0" rtlCol="0"/>
          <a:lstStyle/>
          <a:p/>
        </p:txBody>
      </p:sp>
      <p:sp>
        <p:nvSpPr>
          <p:cNvPr id="8" name="object 8"/>
          <p:cNvSpPr/>
          <p:nvPr/>
        </p:nvSpPr>
        <p:spPr>
          <a:xfrm>
            <a:off x="4495000" y="499109"/>
            <a:ext cx="356400" cy="393700"/>
          </a:xfrm>
          <a:prstGeom prst="rect">
            <a:avLst/>
          </a:prstGeom>
          <a:blipFill>
            <a:blip r:embed="rId5"/>
            <a:stretch>
              <a:fillRect/>
            </a:stretch>
          </a:blipFill>
        </p:spPr>
        <p:txBody>
          <a:bodyPr wrap="square" lIns="0" tIns="0" rIns="0" bIns="0" rtlCol="0"/>
          <a:lstStyle/>
          <a:p/>
        </p:txBody>
      </p:sp>
      <p:sp>
        <p:nvSpPr>
          <p:cNvPr id="9" name="object 9"/>
          <p:cNvSpPr/>
          <p:nvPr/>
        </p:nvSpPr>
        <p:spPr>
          <a:xfrm>
            <a:off x="4898225" y="500380"/>
            <a:ext cx="366318" cy="387350"/>
          </a:xfrm>
          <a:prstGeom prst="rect">
            <a:avLst/>
          </a:prstGeom>
          <a:blipFill>
            <a:blip r:embed="rId6"/>
            <a:stretch>
              <a:fillRect/>
            </a:stretch>
          </a:blipFill>
        </p:spPr>
        <p:txBody>
          <a:bodyPr wrap="square" lIns="0" tIns="0" rIns="0" bIns="0" rtlCol="0"/>
          <a:lstStyle/>
          <a:p/>
        </p:txBody>
      </p:sp>
      <p:sp>
        <p:nvSpPr>
          <p:cNvPr id="10" name="object 10"/>
          <p:cNvSpPr/>
          <p:nvPr/>
        </p:nvSpPr>
        <p:spPr>
          <a:xfrm>
            <a:off x="5288750" y="497840"/>
            <a:ext cx="1614893" cy="397510"/>
          </a:xfrm>
          <a:prstGeom prst="rect">
            <a:avLst/>
          </a:prstGeom>
          <a:blipFill>
            <a:blip r:embed="rId7"/>
            <a:stretch>
              <a:fillRect/>
            </a:stretch>
          </a:blipFill>
        </p:spPr>
        <p:txBody>
          <a:bodyPr wrap="square" lIns="0" tIns="0" rIns="0" bIns="0" rtlCol="0"/>
          <a:lstStyle/>
          <a:p/>
        </p:txBody>
      </p:sp>
      <p:sp>
        <p:nvSpPr>
          <p:cNvPr id="11" name="object 11"/>
          <p:cNvSpPr/>
          <p:nvPr/>
        </p:nvSpPr>
        <p:spPr>
          <a:xfrm>
            <a:off x="6929437" y="520700"/>
            <a:ext cx="363537" cy="363854"/>
          </a:xfrm>
          <a:prstGeom prst="rect">
            <a:avLst/>
          </a:prstGeom>
          <a:blipFill>
            <a:blip r:embed="rId8"/>
            <a:stretch>
              <a:fillRect/>
            </a:stretch>
          </a:blipFill>
        </p:spPr>
        <p:txBody>
          <a:bodyPr wrap="square" lIns="0" tIns="0" rIns="0" bIns="0" rtlCol="0"/>
          <a:lstStyle/>
          <a:p/>
        </p:txBody>
      </p:sp>
      <p:sp>
        <p:nvSpPr>
          <p:cNvPr id="12" name="object 12"/>
          <p:cNvSpPr/>
          <p:nvPr/>
        </p:nvSpPr>
        <p:spPr>
          <a:xfrm>
            <a:off x="7336231" y="517525"/>
            <a:ext cx="379321" cy="371475"/>
          </a:xfrm>
          <a:prstGeom prst="rect">
            <a:avLst/>
          </a:prstGeom>
          <a:blipFill>
            <a:blip r:embed="rId9"/>
            <a:stretch>
              <a:fillRect/>
            </a:stretch>
          </a:blipFill>
        </p:spPr>
        <p:txBody>
          <a:bodyPr wrap="square" lIns="0" tIns="0" rIns="0" bIns="0" rtlCol="0"/>
          <a:lstStyle/>
          <a:p/>
        </p:txBody>
      </p:sp>
      <p:sp>
        <p:nvSpPr>
          <p:cNvPr id="13" name="object 13"/>
          <p:cNvSpPr/>
          <p:nvPr/>
        </p:nvSpPr>
        <p:spPr>
          <a:xfrm>
            <a:off x="7728343" y="497840"/>
            <a:ext cx="1206893" cy="393700"/>
          </a:xfrm>
          <a:prstGeom prst="rect">
            <a:avLst/>
          </a:prstGeom>
          <a:blipFill>
            <a:blip r:embed="rId10"/>
            <a:stretch>
              <a:fillRect/>
            </a:stretch>
          </a:blipFill>
        </p:spPr>
        <p:txBody>
          <a:bodyPr wrap="square" lIns="0" tIns="0" rIns="0" bIns="0" rtlCol="0"/>
          <a:lstStyle/>
          <a:p/>
        </p:txBody>
      </p:sp>
      <p:sp>
        <p:nvSpPr>
          <p:cNvPr id="14" name="object 14"/>
          <p:cNvSpPr/>
          <p:nvPr/>
        </p:nvSpPr>
        <p:spPr>
          <a:xfrm>
            <a:off x="9065894" y="525780"/>
            <a:ext cx="171331" cy="317500"/>
          </a:xfrm>
          <a:prstGeom prst="rect">
            <a:avLst/>
          </a:prstGeom>
          <a:blipFill>
            <a:blip r:embed="rId11"/>
            <a:stretch>
              <a:fillRect/>
            </a:stretch>
          </a:blipFill>
        </p:spPr>
        <p:txBody>
          <a:bodyPr wrap="square" lIns="0" tIns="0" rIns="0" bIns="0" rtlCol="0"/>
          <a:lstStyle/>
          <a:p/>
        </p:txBody>
      </p:sp>
      <p:sp>
        <p:nvSpPr>
          <p:cNvPr id="15" name="object 15"/>
          <p:cNvSpPr txBox="1">
            <a:spLocks noGrp="1"/>
          </p:cNvSpPr>
          <p:nvPr>
            <p:ph type="title" idx="4294967295"/>
          </p:nvPr>
        </p:nvSpPr>
        <p:spPr>
          <a:xfrm>
            <a:off x="299084" y="264611"/>
            <a:ext cx="2261235" cy="629018"/>
          </a:xfrm>
          <a:prstGeom prst="rect">
            <a:avLst/>
          </a:prstGeom>
        </p:spPr>
        <p:txBody>
          <a:bodyPr vert="horz" wrap="square" lIns="0" tIns="13335" rIns="0" bIns="0" rtlCol="0">
            <a:spAutoFit/>
          </a:bodyPr>
          <a:lstStyle/>
          <a:p>
            <a:pPr marL="12700">
              <a:lnSpc>
                <a:spcPct val="100000"/>
              </a:lnSpc>
              <a:spcBef>
                <a:spcPts val="105"/>
              </a:spcBef>
            </a:pPr>
            <a:r>
              <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高考对接</a:t>
            </a:r>
            <a:endParaRPr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 calcmode="lin" valueType="num">
                                      <p:cBhvr additive="base">
                                        <p:cTn id="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9" end="9"/>
                                            </p:txEl>
                                          </p:spTgt>
                                        </p:tgtEl>
                                        <p:attrNameLst>
                                          <p:attrName>style.visibility</p:attrName>
                                        </p:attrNameLst>
                                      </p:cBhvr>
                                      <p:to>
                                        <p:strVal val="visible"/>
                                      </p:to>
                                    </p:set>
                                    <p:anim calcmode="lin" valueType="num">
                                      <p:cBhvr additive="base">
                                        <p:cTn id="1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a:spLocks noGrp="1"/>
          </p:cNvSpPr>
          <p:nvPr>
            <p:ph type="title" idx="4294967295"/>
          </p:nvPr>
        </p:nvSpPr>
        <p:spPr>
          <a:xfrm>
            <a:off x="221615" y="233044"/>
            <a:ext cx="7658734" cy="451484"/>
          </a:xfrm>
          <a:prstGeom prst="rect">
            <a:avLst/>
          </a:prstGeom>
        </p:spPr>
        <p:txBody>
          <a:bodyPr vert="horz" wrap="square" lIns="0" tIns="12065" rIns="0" bIns="0" rtlCol="0">
            <a:spAutoFit/>
          </a:bodyPr>
          <a:lstStyle/>
          <a:p>
            <a:pPr marL="12700">
              <a:lnSpc>
                <a:spcPct val="100000"/>
              </a:lnSpc>
              <a:spcBef>
                <a:spcPts val="95"/>
              </a:spcBef>
            </a:pPr>
            <a:r>
              <a:rPr sz="2800" spc="-5"/>
              <a:t>(2019北京卷</a:t>
            </a:r>
            <a:r>
              <a:rPr sz="2800" spc="-5" smtClean="0"/>
              <a:t>)</a:t>
            </a:r>
            <a:endParaRPr sz="2800"/>
          </a:p>
        </p:txBody>
      </p:sp>
      <p:sp>
        <p:nvSpPr>
          <p:cNvPr id="5" name="object 5"/>
          <p:cNvSpPr txBox="1"/>
          <p:nvPr/>
        </p:nvSpPr>
        <p:spPr>
          <a:xfrm>
            <a:off x="221615" y="786764"/>
            <a:ext cx="11692255" cy="5701665"/>
          </a:xfrm>
          <a:prstGeom prst="rect">
            <a:avLst/>
          </a:prstGeom>
        </p:spPr>
        <p:txBody>
          <a:bodyPr vert="horz" wrap="square" lIns="0" tIns="12065" rIns="0" bIns="0" rtlCol="0">
            <a:spAutoFit/>
          </a:bodyPr>
          <a:lstStyle/>
          <a:p>
            <a:pPr marL="56515" algn="ctr">
              <a:lnSpc>
                <a:spcPts val="3315"/>
              </a:lnSpc>
              <a:spcBef>
                <a:spcPts val="95"/>
              </a:spcBef>
            </a:pPr>
            <a:r>
              <a:rPr sz="2800" spc="-5">
                <a:latin typeface="微软雅黑" panose="020b0503020204020204" charset="-122"/>
                <a:cs typeface="微软雅黑" panose="020b0503020204020204" charset="-122"/>
              </a:rPr>
              <a:t>和张规臣水墨梅五绝</a:t>
            </a:r>
            <a:r>
              <a:rPr sz="2700" spc="37" baseline="22000">
                <a:latin typeface="微软雅黑" panose="020b0503020204020204" charset="-122"/>
                <a:cs typeface="微软雅黑" panose="020b0503020204020204" charset="-122"/>
              </a:rPr>
              <a:t>①</a:t>
            </a:r>
            <a:endParaRPr sz="2700" baseline="22000">
              <a:latin typeface="微软雅黑" panose="020b0503020204020204" charset="-122"/>
              <a:cs typeface="微软雅黑" panose="020b0503020204020204" charset="-122"/>
            </a:endParaRPr>
          </a:p>
          <a:p>
            <a:pPr marL="55880" algn="ctr">
              <a:lnSpc>
                <a:spcPts val="3315"/>
              </a:lnSpc>
            </a:pPr>
            <a:r>
              <a:rPr sz="2800" spc="-5">
                <a:latin typeface="楷体" panose="02010609060101010101" pitchFamily="49" charset="-122"/>
                <a:cs typeface="楷体" panose="02010609060101010101" pitchFamily="49" charset="-122"/>
              </a:rPr>
              <a:t>陈与义</a:t>
            </a:r>
            <a:endParaRPr sz="2800">
              <a:latin typeface="楷体" panose="02010609060101010101" pitchFamily="49" charset="-122"/>
              <a:cs typeface="楷体" panose="02010609060101010101" pitchFamily="49" charset="-122"/>
            </a:endParaRPr>
          </a:p>
          <a:p>
            <a:pPr marL="55880" algn="ctr">
              <a:lnSpc>
                <a:spcPct val="100000"/>
              </a:lnSpc>
              <a:spcBef>
                <a:spcPts val="90"/>
              </a:spcBef>
            </a:pPr>
            <a:r>
              <a:rPr sz="2800">
                <a:latin typeface="微软雅黑" panose="020b0503020204020204" charset="-122"/>
                <a:cs typeface="微软雅黑" panose="020b0503020204020204" charset="-122"/>
              </a:rPr>
              <a:t>其</a:t>
            </a:r>
            <a:r>
              <a:rPr sz="2800" spc="-5">
                <a:latin typeface="微软雅黑" panose="020b0503020204020204" charset="-122"/>
                <a:cs typeface="微软雅黑" panose="020b0503020204020204" charset="-122"/>
              </a:rPr>
              <a:t>一</a:t>
            </a:r>
            <a:endParaRPr sz="2800">
              <a:latin typeface="微软雅黑" panose="020b0503020204020204" charset="-122"/>
              <a:cs typeface="微软雅黑" panose="020b0503020204020204" charset="-122"/>
            </a:endParaRPr>
          </a:p>
          <a:p>
            <a:pPr marL="2914015" marR="2851150" algn="ctr">
              <a:lnSpc>
                <a:spcPct val="100000"/>
              </a:lnSpc>
            </a:pPr>
            <a:r>
              <a:rPr sz="2800">
                <a:latin typeface="微软雅黑" panose="020b0503020204020204" charset="-122"/>
                <a:cs typeface="微软雅黑" panose="020b0503020204020204" charset="-122"/>
              </a:rPr>
              <a:t>巧画无盐</a:t>
            </a:r>
            <a:r>
              <a:rPr sz="2700" spc="30" baseline="22000">
                <a:latin typeface="微软雅黑" panose="020b0503020204020204" charset="-122"/>
                <a:cs typeface="微软雅黑" panose="020b0503020204020204" charset="-122"/>
              </a:rPr>
              <a:t>②</a:t>
            </a:r>
            <a:r>
              <a:rPr sz="2800">
                <a:latin typeface="微软雅黑" panose="020b0503020204020204" charset="-122"/>
                <a:cs typeface="微软雅黑" panose="020b0503020204020204" charset="-122"/>
              </a:rPr>
              <a:t>丑不除，此花风韵更清姝</a:t>
            </a:r>
            <a:r>
              <a:rPr sz="2800" spc="-5">
                <a:latin typeface="微软雅黑" panose="020b0503020204020204" charset="-122"/>
                <a:cs typeface="微软雅黑" panose="020b0503020204020204" charset="-122"/>
              </a:rPr>
              <a:t>。 </a:t>
            </a:r>
            <a:r>
              <a:rPr sz="2800">
                <a:latin typeface="微软雅黑" panose="020b0503020204020204" charset="-122"/>
                <a:cs typeface="微软雅黑" panose="020b0503020204020204" charset="-122"/>
              </a:rPr>
              <a:t>从教</a:t>
            </a:r>
            <a:r>
              <a:rPr sz="2700" spc="30" baseline="22000">
                <a:latin typeface="微软雅黑" panose="020b0503020204020204" charset="-122"/>
                <a:cs typeface="微软雅黑" panose="020b0503020204020204" charset="-122"/>
              </a:rPr>
              <a:t>③</a:t>
            </a:r>
            <a:r>
              <a:rPr sz="2800">
                <a:latin typeface="微软雅黑" panose="020b0503020204020204" charset="-122"/>
                <a:cs typeface="微软雅黑" panose="020b0503020204020204" charset="-122"/>
              </a:rPr>
              <a:t>变白能为黑，桃李依然是仆奴</a:t>
            </a:r>
            <a:r>
              <a:rPr sz="2800" spc="-5">
                <a:latin typeface="微软雅黑" panose="020b0503020204020204" charset="-122"/>
                <a:cs typeface="微软雅黑" panose="020b0503020204020204" charset="-122"/>
              </a:rPr>
              <a:t>。 其四</a:t>
            </a:r>
            <a:endParaRPr sz="2800">
              <a:latin typeface="微软雅黑" panose="020b0503020204020204" charset="-122"/>
              <a:cs typeface="微软雅黑" panose="020b0503020204020204" charset="-122"/>
            </a:endParaRPr>
          </a:p>
          <a:p>
            <a:pPr marL="2914015" marR="2851150" algn="ctr">
              <a:lnSpc>
                <a:spcPct val="100000"/>
              </a:lnSpc>
            </a:pPr>
            <a:r>
              <a:rPr sz="2800">
                <a:latin typeface="微软雅黑" panose="020b0503020204020204" charset="-122"/>
                <a:cs typeface="微软雅黑" panose="020b0503020204020204" charset="-122"/>
              </a:rPr>
              <a:t>含章</a:t>
            </a:r>
            <a:r>
              <a:rPr sz="2700" spc="30" baseline="22000">
                <a:latin typeface="微软雅黑" panose="020b0503020204020204" charset="-122"/>
                <a:cs typeface="微软雅黑" panose="020b0503020204020204" charset="-122"/>
              </a:rPr>
              <a:t>④</a:t>
            </a:r>
            <a:r>
              <a:rPr sz="2800">
                <a:latin typeface="微软雅黑" panose="020b0503020204020204" charset="-122"/>
                <a:cs typeface="微软雅黑" panose="020b0503020204020204" charset="-122"/>
              </a:rPr>
              <a:t>檐下春风面，造化功成秋免毫</a:t>
            </a:r>
            <a:r>
              <a:rPr sz="2800" spc="-5">
                <a:latin typeface="微软雅黑" panose="020b0503020204020204" charset="-122"/>
                <a:cs typeface="微软雅黑" panose="020b0503020204020204" charset="-122"/>
              </a:rPr>
              <a:t>。 </a:t>
            </a:r>
            <a:r>
              <a:rPr sz="2800">
                <a:latin typeface="微软雅黑" panose="020b0503020204020204" charset="-122"/>
                <a:cs typeface="微软雅黑" panose="020b0503020204020204" charset="-122"/>
              </a:rPr>
              <a:t>意足不求颜色似，前身相马九方皋</a:t>
            </a:r>
            <a:r>
              <a:rPr sz="2700" spc="30" baseline="22000">
                <a:latin typeface="微软雅黑" panose="020b0503020204020204" charset="-122"/>
                <a:cs typeface="微软雅黑" panose="020b0503020204020204" charset="-122"/>
              </a:rPr>
              <a:t>⑤</a:t>
            </a:r>
            <a:r>
              <a:rPr sz="2800" spc="-5">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12700">
              <a:lnSpc>
                <a:spcPct val="100000"/>
              </a:lnSpc>
              <a:spcBef>
                <a:spcPts val="1010"/>
              </a:spcBef>
            </a:pPr>
            <a:r>
              <a:rPr sz="2400">
                <a:latin typeface="微软雅黑" panose="020b0503020204020204" charset="-122"/>
                <a:cs typeface="微软雅黑" panose="020b0503020204020204" charset="-122"/>
              </a:rPr>
              <a:t>注释</a:t>
            </a:r>
            <a:r>
              <a:rPr sz="2400" spc="-5">
                <a:latin typeface="Arial"/>
                <a:cs typeface="Arial"/>
              </a:rPr>
              <a:t>:</a:t>
            </a:r>
            <a:r>
              <a:rPr sz="2400">
                <a:latin typeface="微软雅黑" panose="020b0503020204020204" charset="-122"/>
                <a:cs typeface="微软雅黑" panose="020b0503020204020204" charset="-122"/>
              </a:rPr>
              <a:t>①五首绝句题咏同一幅墨梅图。②无盐：战国时齐国丑女钟离春。③从教：任凭。</a:t>
            </a:r>
            <a:endParaRPr sz="2400">
              <a:latin typeface="微软雅黑" panose="020b0503020204020204" charset="-122"/>
              <a:cs typeface="微软雅黑" panose="020b0503020204020204" charset="-122"/>
            </a:endParaRPr>
          </a:p>
          <a:p>
            <a:pPr marL="12700" marR="90170">
              <a:lnSpc>
                <a:spcPct val="100000"/>
              </a:lnSpc>
            </a:pPr>
            <a:r>
              <a:rPr sz="2400">
                <a:latin typeface="微软雅黑" panose="020b0503020204020204" charset="-122"/>
                <a:cs typeface="微软雅黑" panose="020b0503020204020204" charset="-122"/>
              </a:rPr>
              <a:t>④含章：即含章殿，传说南朝时宋武帝寿阳公主卧于含章殿檐下，梅花落在额头形成美 妆。⑤九方皋：春秋时相马名手。</a:t>
            </a:r>
            <a:endParaRPr sz="2400">
              <a:latin typeface="微软雅黑" panose="020b0503020204020204" charset="-122"/>
              <a:cs typeface="微软雅黑" panose="020b0503020204020204" charset="-122"/>
            </a:endParaRPr>
          </a:p>
          <a:p>
            <a:pPr marL="12700">
              <a:lnSpc>
                <a:spcPct val="100000"/>
              </a:lnSpc>
              <a:spcBef>
                <a:spcPts val="780"/>
              </a:spcBef>
              <a:tabLst>
                <a:tab pos="5683885"/>
              </a:tabLst>
            </a:pPr>
            <a:r>
              <a:rPr sz="2800" b="1" spc="-5">
                <a:solidFill>
                  <a:srgbClr val="FF0000"/>
                </a:solidFill>
                <a:latin typeface="微软雅黑" panose="020b0503020204020204" charset="-122"/>
                <a:cs typeface="微软雅黑" panose="020b0503020204020204" charset="-122"/>
              </a:rPr>
              <a:t>①表明诗歌形式和写诗的缘由。	②⑤解释相关人物，帮助理解句意。</a:t>
            </a:r>
            <a:endParaRPr sz="2800">
              <a:latin typeface="微软雅黑" panose="020b0503020204020204" charset="-122"/>
              <a:cs typeface="微软雅黑" panose="020b0503020204020204" charset="-122"/>
            </a:endParaRPr>
          </a:p>
          <a:p>
            <a:pPr marL="12700">
              <a:lnSpc>
                <a:spcPct val="100000"/>
              </a:lnSpc>
              <a:spcBef>
                <a:spcPts val="670"/>
              </a:spcBef>
              <a:tabLst>
                <a:tab pos="5715635"/>
              </a:tabLst>
            </a:pPr>
            <a:r>
              <a:rPr sz="2800" b="1" spc="65">
                <a:solidFill>
                  <a:srgbClr val="FF0000"/>
                </a:solidFill>
                <a:latin typeface="微软雅黑" panose="020b0503020204020204" charset="-122"/>
                <a:cs typeface="微软雅黑" panose="020b0503020204020204" charset="-122"/>
              </a:rPr>
              <a:t>③解</a:t>
            </a:r>
            <a:r>
              <a:rPr sz="2800" b="1" spc="75">
                <a:solidFill>
                  <a:srgbClr val="FF0000"/>
                </a:solidFill>
                <a:latin typeface="微软雅黑" panose="020b0503020204020204" charset="-122"/>
                <a:cs typeface="微软雅黑" panose="020b0503020204020204" charset="-122"/>
              </a:rPr>
              <a:t>释疑难词语，帮助理解句意</a:t>
            </a:r>
            <a:r>
              <a:rPr sz="2800" b="1" spc="-5">
                <a:solidFill>
                  <a:srgbClr val="FF0000"/>
                </a:solidFill>
                <a:latin typeface="微软雅黑" panose="020b0503020204020204" charset="-122"/>
                <a:cs typeface="微软雅黑" panose="020b0503020204020204" charset="-122"/>
              </a:rPr>
              <a:t>。	</a:t>
            </a:r>
            <a:r>
              <a:rPr sz="2800" b="1" spc="75">
                <a:solidFill>
                  <a:srgbClr val="FF0000"/>
                </a:solidFill>
                <a:latin typeface="微软雅黑" panose="020b0503020204020204" charset="-122"/>
                <a:cs typeface="微软雅黑" panose="020b0503020204020204" charset="-122"/>
              </a:rPr>
              <a:t>④解释相关诗句，暗示诗中用典</a:t>
            </a:r>
            <a:r>
              <a:rPr sz="2800" b="1" spc="-5">
                <a:solidFill>
                  <a:srgbClr val="FF0000"/>
                </a:solidFill>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 calcmode="lin" valueType="num">
                                      <p:cBhvr additive="base">
                                        <p:cTn id="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anim calcmode="lin" valueType="num">
                                      <p:cBhvr additive="base">
                                        <p:cTn id="13"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txBox="1">
            <a:spLocks noGrp="1"/>
          </p:cNvSpPr>
          <p:nvPr>
            <p:ph type="title" idx="4294967295"/>
          </p:nvPr>
        </p:nvSpPr>
        <p:spPr>
          <a:xfrm>
            <a:off x="528319" y="306069"/>
            <a:ext cx="8772525" cy="451484"/>
          </a:xfrm>
          <a:prstGeom prst="rect">
            <a:avLst/>
          </a:prstGeom>
        </p:spPr>
        <p:txBody>
          <a:bodyPr vert="horz" wrap="square" lIns="0" tIns="12065" rIns="0" bIns="0" rtlCol="0">
            <a:spAutoFit/>
          </a:bodyPr>
          <a:lstStyle/>
          <a:p>
            <a:pPr marL="12700">
              <a:lnSpc>
                <a:spcPct val="100000"/>
              </a:lnSpc>
              <a:spcBef>
                <a:spcPts val="95"/>
              </a:spcBef>
            </a:pPr>
            <a:r>
              <a:rPr sz="2800" spc="-5"/>
              <a:t>（2017全国卷II</a:t>
            </a:r>
            <a:r>
              <a:rPr sz="2800" spc="-5" smtClean="0"/>
              <a:t>）</a:t>
            </a:r>
            <a:endParaRPr sz="2800"/>
          </a:p>
        </p:txBody>
      </p:sp>
      <p:sp>
        <p:nvSpPr>
          <p:cNvPr id="5" name="object 5"/>
          <p:cNvSpPr txBox="1"/>
          <p:nvPr/>
        </p:nvSpPr>
        <p:spPr>
          <a:xfrm>
            <a:off x="528319" y="859789"/>
            <a:ext cx="10693400" cy="5535295"/>
          </a:xfrm>
          <a:prstGeom prst="rect">
            <a:avLst/>
          </a:prstGeom>
        </p:spPr>
        <p:txBody>
          <a:bodyPr vert="horz" wrap="square" lIns="0" tIns="12065" rIns="0" bIns="0" rtlCol="0">
            <a:spAutoFit/>
          </a:bodyPr>
          <a:lstStyle/>
          <a:p>
            <a:pPr marL="213995" algn="ctr">
              <a:lnSpc>
                <a:spcPts val="3315"/>
              </a:lnSpc>
              <a:spcBef>
                <a:spcPts val="95"/>
              </a:spcBef>
            </a:pPr>
            <a:r>
              <a:rPr sz="2800" spc="-5">
                <a:latin typeface="微软雅黑" panose="020b0503020204020204" charset="-122"/>
                <a:cs typeface="微软雅黑" panose="020b0503020204020204" charset="-122"/>
              </a:rPr>
              <a:t>送子由使契丹</a:t>
            </a:r>
            <a:endParaRPr sz="2800">
              <a:latin typeface="微软雅黑" panose="020b0503020204020204" charset="-122"/>
              <a:cs typeface="微软雅黑" panose="020b0503020204020204" charset="-122"/>
            </a:endParaRPr>
          </a:p>
          <a:p>
            <a:pPr marL="213995" algn="ctr">
              <a:lnSpc>
                <a:spcPts val="3315"/>
              </a:lnSpc>
              <a:tabLst>
                <a:tab pos="924560"/>
              </a:tabLst>
            </a:pPr>
            <a:r>
              <a:rPr sz="2800" spc="-5">
                <a:latin typeface="楷体" panose="02010609060101010101" pitchFamily="49" charset="-122"/>
                <a:cs typeface="楷体" panose="02010609060101010101" pitchFamily="49" charset="-122"/>
              </a:rPr>
              <a:t>苏	轼</a:t>
            </a:r>
            <a:endParaRPr sz="2800">
              <a:latin typeface="楷体" panose="02010609060101010101" pitchFamily="49" charset="-122"/>
              <a:cs typeface="楷体" panose="02010609060101010101" pitchFamily="49" charset="-122"/>
            </a:endParaRPr>
          </a:p>
          <a:p>
            <a:pPr marL="2609215" marR="2388235" algn="ctr">
              <a:lnSpc>
                <a:spcPct val="100000"/>
              </a:lnSpc>
              <a:spcBef>
                <a:spcPts val="90"/>
              </a:spcBef>
            </a:pPr>
            <a:r>
              <a:rPr sz="2800">
                <a:latin typeface="微软雅黑" panose="020b0503020204020204" charset="-122"/>
                <a:cs typeface="微软雅黑" panose="020b0503020204020204" charset="-122"/>
              </a:rPr>
              <a:t>云海相望寄此身，那因远适更沾巾</a:t>
            </a:r>
            <a:r>
              <a:rPr sz="2800" spc="-5">
                <a:latin typeface="微软雅黑" panose="020b0503020204020204" charset="-122"/>
                <a:cs typeface="微软雅黑" panose="020b0503020204020204" charset="-122"/>
              </a:rPr>
              <a:t>。 </a:t>
            </a:r>
            <a:r>
              <a:rPr sz="2800">
                <a:latin typeface="微软雅黑" panose="020b0503020204020204" charset="-122"/>
                <a:cs typeface="微软雅黑" panose="020b0503020204020204" charset="-122"/>
              </a:rPr>
              <a:t>不辞驿骑凌风雪，要使天骄识凤麟</a:t>
            </a:r>
            <a:r>
              <a:rPr sz="2800" spc="-5">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2599055" marR="1946275" indent="-10160">
              <a:lnSpc>
                <a:spcPct val="100000"/>
              </a:lnSpc>
            </a:pPr>
            <a:r>
              <a:rPr sz="2800">
                <a:latin typeface="微软雅黑" panose="020b0503020204020204" charset="-122"/>
                <a:cs typeface="微软雅黑" panose="020b0503020204020204" charset="-122"/>
              </a:rPr>
              <a:t>沙漠回看清禁月</a:t>
            </a:r>
            <a:r>
              <a:rPr sz="2700" spc="30" baseline="22000">
                <a:latin typeface="微软雅黑" panose="020b0503020204020204" charset="-122"/>
                <a:cs typeface="微软雅黑" panose="020b0503020204020204" charset="-122"/>
              </a:rPr>
              <a:t>①</a:t>
            </a:r>
            <a:r>
              <a:rPr sz="2800">
                <a:latin typeface="微软雅黑" panose="020b0503020204020204" charset="-122"/>
                <a:cs typeface="微软雅黑" panose="020b0503020204020204" charset="-122"/>
              </a:rPr>
              <a:t>，湖山应梦武林春</a:t>
            </a:r>
            <a:r>
              <a:rPr sz="2700" spc="30" baseline="22000">
                <a:latin typeface="微软雅黑" panose="020b0503020204020204" charset="-122"/>
                <a:cs typeface="微软雅黑" panose="020b0503020204020204" charset="-122"/>
              </a:rPr>
              <a:t>②</a:t>
            </a:r>
            <a:r>
              <a:rPr sz="2800" spc="-5">
                <a:latin typeface="微软雅黑" panose="020b0503020204020204" charset="-122"/>
                <a:cs typeface="微软雅黑" panose="020b0503020204020204" charset="-122"/>
              </a:rPr>
              <a:t>。 单于若问君家世，莫道中朝第一人</a:t>
            </a:r>
            <a:r>
              <a:rPr sz="2700" spc="22" baseline="22000">
                <a:latin typeface="微软雅黑" panose="020b0503020204020204" charset="-122"/>
                <a:cs typeface="微软雅黑" panose="020b0503020204020204" charset="-122"/>
              </a:rPr>
              <a:t>③</a:t>
            </a:r>
            <a:r>
              <a:rPr sz="2800" spc="-5">
                <a:latin typeface="微软雅黑" panose="020b0503020204020204" charset="-122"/>
                <a:cs typeface="微软雅黑" panose="020b0503020204020204" charset="-122"/>
              </a:rPr>
              <a:t>。</a:t>
            </a:r>
            <a:endParaRPr sz="2800">
              <a:latin typeface="微软雅黑" panose="020b0503020204020204" charset="-122"/>
              <a:cs typeface="微软雅黑" panose="020b0503020204020204" charset="-122"/>
            </a:endParaRPr>
          </a:p>
          <a:p>
            <a:pPr marL="12700">
              <a:lnSpc>
                <a:spcPct val="100000"/>
              </a:lnSpc>
              <a:spcBef>
                <a:spcPts val="1010"/>
              </a:spcBef>
            </a:pPr>
            <a:r>
              <a:rPr sz="2400">
                <a:latin typeface="微软雅黑" panose="020b0503020204020204" charset="-122"/>
                <a:cs typeface="微软雅黑" panose="020b0503020204020204" charset="-122"/>
              </a:rPr>
              <a:t>【注】①清禁：皇宫。苏辙时任翰林学士，常出入宫禁。</a:t>
            </a:r>
            <a:endParaRPr sz="2400">
              <a:latin typeface="微软雅黑" panose="020b0503020204020204" charset="-122"/>
              <a:cs typeface="微软雅黑" panose="020b0503020204020204" charset="-122"/>
            </a:endParaRPr>
          </a:p>
          <a:p>
            <a:pPr marL="12700">
              <a:lnSpc>
                <a:spcPct val="100000"/>
              </a:lnSpc>
            </a:pPr>
            <a:r>
              <a:rPr sz="2400">
                <a:latin typeface="微软雅黑" panose="020b0503020204020204" charset="-122"/>
                <a:cs typeface="微软雅黑" panose="020b0503020204020204" charset="-122"/>
              </a:rPr>
              <a:t>②武林：杭州的别称。苏轼时知杭州。</a:t>
            </a:r>
            <a:endParaRPr sz="2400">
              <a:latin typeface="微软雅黑" panose="020b0503020204020204" charset="-122"/>
              <a:cs typeface="微软雅黑" panose="020b0503020204020204" charset="-122"/>
            </a:endParaRPr>
          </a:p>
          <a:p>
            <a:pPr marL="12700" marR="5080" algn="just">
              <a:lnSpc>
                <a:spcPct val="100000"/>
              </a:lnSpc>
            </a:pPr>
            <a:r>
              <a:rPr sz="2400">
                <a:latin typeface="微软雅黑" panose="020b0503020204020204" charset="-122"/>
                <a:cs typeface="微软雅黑" panose="020b0503020204020204" charset="-122"/>
              </a:rPr>
              <a:t>③唐代李揆被皇帝誉为“门地、人物、文学皆当世第一”。后来入吐蕃会盟，酋 长问他：“闻唐有第一人李揆，公是否？”李揆怕被扣留，骗他说：“彼李揆， 安肯来邪？”</a:t>
            </a:r>
            <a:endParaRPr sz="2400">
              <a:latin typeface="微软雅黑" panose="020b0503020204020204" charset="-122"/>
              <a:cs typeface="微软雅黑" panose="020b0503020204020204" charset="-122"/>
            </a:endParaRPr>
          </a:p>
          <a:p>
            <a:pPr marL="76200">
              <a:lnSpc>
                <a:spcPct val="100000"/>
              </a:lnSpc>
              <a:spcBef>
                <a:spcPts val="1100"/>
              </a:spcBef>
            </a:pPr>
            <a:r>
              <a:rPr sz="2800" b="1" spc="-5">
                <a:solidFill>
                  <a:srgbClr val="FF0000"/>
                </a:solidFill>
                <a:latin typeface="微软雅黑" panose="020b0503020204020204" charset="-122"/>
                <a:cs typeface="微软雅黑" panose="020b0503020204020204" charset="-122"/>
              </a:rPr>
              <a:t>①②解释地名，同时交代作者身份和地位。</a:t>
            </a:r>
            <a:endParaRPr sz="2800">
              <a:latin typeface="微软雅黑" panose="020b0503020204020204" charset="-122"/>
              <a:cs typeface="微软雅黑" panose="020b0503020204020204" charset="-122"/>
            </a:endParaRPr>
          </a:p>
          <a:p>
            <a:pPr marL="76200">
              <a:lnSpc>
                <a:spcPct val="100000"/>
              </a:lnSpc>
            </a:pPr>
            <a:r>
              <a:rPr sz="2800" b="1" spc="-5">
                <a:solidFill>
                  <a:srgbClr val="FF0000"/>
                </a:solidFill>
                <a:latin typeface="微软雅黑" panose="020b0503020204020204" charset="-122"/>
                <a:cs typeface="微软雅黑" panose="020b0503020204020204" charset="-122"/>
              </a:rPr>
              <a:t>③解释相关诗句，暗示诗中用典。</a:t>
            </a:r>
            <a:endParaRPr sz="2800">
              <a:latin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anim calcmode="lin" valueType="num">
                                      <p:cBhvr additive="base">
                                        <p:cTn id="7"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8" end="8"/>
                                            </p:txEl>
                                          </p:spTgt>
                                        </p:tgtEl>
                                        <p:attrNameLst>
                                          <p:attrName>style.visibility</p:attrName>
                                        </p:attrNameLst>
                                      </p:cBhvr>
                                      <p:to>
                                        <p:strVal val="visible"/>
                                      </p:to>
                                    </p:set>
                                    <p:anim calcmode="lin" valueType="num">
                                      <p:cBhvr additive="base">
                                        <p:cTn id="13"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Text Box 2"/>
          <p:cNvSpPr txBox="1">
            <a:spLocks noChangeArrowheads="1"/>
          </p:cNvSpPr>
          <p:nvPr/>
        </p:nvSpPr>
        <p:spPr bwMode="auto">
          <a:xfrm>
            <a:off x="623282" y="127005"/>
            <a:ext cx="83534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0"/>
              </a:spcBef>
              <a:buFontTx/>
              <a:buNone/>
            </a:pPr>
            <a:r>
              <a:rPr kumimoji="1" lang="zh-CN" altLang="en-US" sz="4800" b="1">
                <a:solidFill>
                  <a:srgbClr val="D60093"/>
                </a:solidFill>
                <a:ea typeface="黑体" panose="02010609060101010101" pitchFamily="49" charset="-122"/>
              </a:rPr>
              <a:t>作</a:t>
            </a:r>
            <a:r>
              <a:rPr kumimoji="1" lang="zh-CN" altLang="en-US" sz="4800" b="1" smtClean="0">
                <a:solidFill>
                  <a:srgbClr val="D60093"/>
                </a:solidFill>
                <a:ea typeface="黑体" panose="02010609060101010101" pitchFamily="49" charset="-122"/>
              </a:rPr>
              <a:t>业：</a:t>
            </a:r>
            <a:endParaRPr lang="zh-CN" altLang="en-US" sz="4000" b="1">
              <a:ea typeface="黑体" panose="02010609060101010101" pitchFamily="49" charset="-122"/>
            </a:endParaRPr>
          </a:p>
        </p:txBody>
      </p:sp>
      <p:sp>
        <p:nvSpPr>
          <p:cNvPr id="34819" name="Text Box 3"/>
          <p:cNvSpPr txBox="1">
            <a:spLocks noChangeArrowheads="1"/>
          </p:cNvSpPr>
          <p:nvPr/>
        </p:nvSpPr>
        <p:spPr bwMode="auto">
          <a:xfrm>
            <a:off x="899886" y="1484314"/>
            <a:ext cx="10450285" cy="477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ea typeface="宋体" panose="02010600030101010101" pitchFamily="2" charset="-122"/>
              </a:defRPr>
            </a:lvl1pPr>
            <a:lvl2pPr marL="742950" indent="-285750">
              <a:spcBef>
                <a:spcPct val="20000"/>
              </a:spcBef>
              <a:buChar char="–"/>
              <a:defRPr sz="2800">
                <a:solidFill>
                  <a:schemeClr val="tx1"/>
                </a:solidFill>
                <a:latin typeface="Verdana" panose="020b0604030504040204" pitchFamily="34" charset="0"/>
                <a:ea typeface="宋体" panose="02010600030101010101" pitchFamily="2" charset="-122"/>
              </a:defRPr>
            </a:lvl2pPr>
            <a:lvl3pPr marL="1143000" indent="-228600">
              <a:spcBef>
                <a:spcPct val="20000"/>
              </a:spcBef>
              <a:buChar char="•"/>
              <a:defRPr sz="2400">
                <a:solidFill>
                  <a:schemeClr val="tx1"/>
                </a:solidFill>
                <a:latin typeface="Verdana" panose="020b0604030504040204" pitchFamily="34" charset="0"/>
                <a:ea typeface="宋体" panose="02010600030101010101" pitchFamily="2" charset="-122"/>
              </a:defRPr>
            </a:lvl3pPr>
            <a:lvl4pPr marL="1600200" indent="-228600">
              <a:spcBef>
                <a:spcPct val="20000"/>
              </a:spcBef>
              <a:buChar char="–"/>
              <a:defRPr sz="2000">
                <a:solidFill>
                  <a:schemeClr val="tx1"/>
                </a:solidFill>
                <a:latin typeface="Verdana" panose="020b0604030504040204" pitchFamily="34" charset="0"/>
                <a:ea typeface="宋体" panose="02010600030101010101" pitchFamily="2" charset="-122"/>
              </a:defRPr>
            </a:lvl4pPr>
            <a:lvl5pPr marL="2057400" indent="-228600">
              <a:spcBef>
                <a:spcPct val="20000"/>
              </a:spcBef>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ea typeface="宋体" panose="02010600030101010101" pitchFamily="2" charset="-122"/>
              </a:defRPr>
            </a:lvl9pPr>
          </a:lstStyle>
          <a:p>
            <a:pPr eaLnBrk="1" hangingPunct="1">
              <a:spcBef>
                <a:spcPct val="50000"/>
              </a:spcBef>
              <a:buFontTx/>
              <a:buNone/>
            </a:pPr>
            <a:r>
              <a:rPr kumimoji="1" lang="zh-CN" altLang="en-US">
                <a:solidFill>
                  <a:srgbClr val="000000"/>
                </a:solidFill>
                <a:ea typeface="黑体" panose="02010609060101010101" pitchFamily="49" charset="-122"/>
              </a:rPr>
              <a:t>　　按照读懂</a:t>
            </a:r>
            <a:r>
              <a:rPr kumimoji="1" lang="zh-CN" altLang="en-US" smtClean="0">
                <a:solidFill>
                  <a:srgbClr val="000000"/>
                </a:solidFill>
                <a:ea typeface="黑体" panose="02010609060101010101" pitchFamily="49" charset="-122"/>
              </a:rPr>
              <a:t>的步骤，</a:t>
            </a:r>
            <a:r>
              <a:rPr kumimoji="1" lang="zh-CN" altLang="en-US">
                <a:solidFill>
                  <a:srgbClr val="000000"/>
                </a:solidFill>
                <a:ea typeface="黑体" panose="02010609060101010101" pitchFamily="49" charset="-122"/>
              </a:rPr>
              <a:t>给下面这首（广东高考题）写一段</a:t>
            </a:r>
            <a:r>
              <a:rPr kumimoji="1" lang="zh-CN" altLang="en-US">
                <a:solidFill>
                  <a:srgbClr val="FF0000"/>
                </a:solidFill>
                <a:ea typeface="黑体" panose="02010609060101010101" pitchFamily="49" charset="-122"/>
              </a:rPr>
              <a:t>解读性</a:t>
            </a:r>
            <a:r>
              <a:rPr kumimoji="1" lang="zh-CN" altLang="en-US">
                <a:solidFill>
                  <a:srgbClr val="000000"/>
                </a:solidFill>
                <a:ea typeface="黑体" panose="02010609060101010101" pitchFamily="49" charset="-122"/>
              </a:rPr>
              <a:t>的文字。</a:t>
            </a:r>
            <a:endParaRPr kumimoji="1" lang="zh-CN" altLang="en-US">
              <a:solidFill>
                <a:srgbClr val="000000"/>
              </a:solidFill>
              <a:ea typeface="黑体" panose="02010609060101010101" pitchFamily="49" charset="-122"/>
            </a:endParaRPr>
          </a:p>
          <a:p>
            <a:pPr algn="ctr" eaLnBrk="1" hangingPunct="1">
              <a:spcBef>
                <a:spcPct val="50000"/>
              </a:spcBef>
              <a:buFontTx/>
              <a:buNone/>
            </a:pPr>
            <a:r>
              <a:rPr kumimoji="1" lang="zh-CN" altLang="en-US">
                <a:solidFill>
                  <a:srgbClr val="000000"/>
                </a:solidFill>
                <a:ea typeface="黑体" panose="02010609060101010101" pitchFamily="49" charset="-122"/>
              </a:rPr>
              <a:t>    溪亭   </a:t>
            </a:r>
            <a:r>
              <a:rPr kumimoji="1" lang="zh-CN" altLang="en-US" sz="2800">
                <a:solidFill>
                  <a:srgbClr val="000000"/>
                </a:solidFill>
                <a:latin typeface="华文楷体" panose="02010600040101010101" pitchFamily="2" charset="-122"/>
                <a:ea typeface="华文楷体" panose="02010600040101010101" pitchFamily="2" charset="-122"/>
              </a:rPr>
              <a:t>林景熙</a:t>
            </a:r>
            <a:endParaRPr kumimoji="1" lang="zh-CN" altLang="en-US" sz="2800">
              <a:solidFill>
                <a:srgbClr val="000000"/>
              </a:solidFill>
              <a:latin typeface="华文楷体" pitchFamily="2" charset="-122"/>
              <a:ea typeface="华文楷体" pitchFamily="2" charset="-122"/>
            </a:endParaRPr>
          </a:p>
          <a:p>
            <a:pPr algn="ctr" eaLnBrk="1" hangingPunct="1">
              <a:spcBef>
                <a:spcPct val="50000"/>
              </a:spcBef>
              <a:buFontTx/>
              <a:buNone/>
            </a:pPr>
            <a:r>
              <a:rPr kumimoji="1" lang="zh-CN" altLang="en-US">
                <a:solidFill>
                  <a:srgbClr val="000000"/>
                </a:solidFill>
                <a:ea typeface="黑体" panose="02010609060101010101" pitchFamily="49" charset="-122"/>
              </a:rPr>
              <a:t>清秋有馀思，日暮尚溪亭。</a:t>
            </a:r>
            <a:endParaRPr kumimoji="1" lang="zh-CN" altLang="en-US">
              <a:solidFill>
                <a:srgbClr val="000000"/>
              </a:solidFill>
              <a:ea typeface="黑体" panose="02010609060101010101" pitchFamily="49" charset="-122"/>
            </a:endParaRPr>
          </a:p>
          <a:p>
            <a:pPr algn="ctr" eaLnBrk="1" hangingPunct="1">
              <a:spcBef>
                <a:spcPct val="50000"/>
              </a:spcBef>
              <a:buFontTx/>
              <a:buNone/>
            </a:pPr>
            <a:r>
              <a:rPr kumimoji="1" lang="zh-CN" altLang="en-US">
                <a:solidFill>
                  <a:srgbClr val="000000"/>
                </a:solidFill>
                <a:ea typeface="黑体" panose="02010609060101010101" pitchFamily="49" charset="-122"/>
              </a:rPr>
              <a:t>高树月初白，微风酒半醒。</a:t>
            </a:r>
            <a:endParaRPr kumimoji="1" lang="zh-CN" altLang="en-US">
              <a:solidFill>
                <a:srgbClr val="000000"/>
              </a:solidFill>
              <a:ea typeface="黑体" panose="02010609060101010101" pitchFamily="49" charset="-122"/>
            </a:endParaRPr>
          </a:p>
          <a:p>
            <a:pPr algn="ctr" eaLnBrk="1" hangingPunct="1">
              <a:spcBef>
                <a:spcPct val="50000"/>
              </a:spcBef>
              <a:buFontTx/>
              <a:buNone/>
            </a:pPr>
            <a:r>
              <a:rPr kumimoji="1" lang="zh-CN" altLang="en-US">
                <a:solidFill>
                  <a:srgbClr val="000000"/>
                </a:solidFill>
                <a:ea typeface="黑体" panose="02010609060101010101" pitchFamily="49" charset="-122"/>
              </a:rPr>
              <a:t>独行穿落叶，闲坐数流萤。</a:t>
            </a:r>
            <a:endParaRPr kumimoji="1" lang="zh-CN" altLang="en-US">
              <a:solidFill>
                <a:srgbClr val="000000"/>
              </a:solidFill>
              <a:ea typeface="黑体" panose="02010609060101010101" pitchFamily="49" charset="-122"/>
            </a:endParaRPr>
          </a:p>
          <a:p>
            <a:pPr algn="ctr" eaLnBrk="1" hangingPunct="1">
              <a:spcBef>
                <a:spcPct val="50000"/>
              </a:spcBef>
              <a:buFontTx/>
              <a:buNone/>
            </a:pPr>
            <a:r>
              <a:rPr kumimoji="1" lang="zh-CN" altLang="en-US">
                <a:solidFill>
                  <a:srgbClr val="000000"/>
                </a:solidFill>
                <a:ea typeface="黑体" panose="02010609060101010101" pitchFamily="49" charset="-122"/>
              </a:rPr>
              <a:t>何处渔歌起？孤灯隔远汀。</a:t>
            </a:r>
            <a:endParaRPr kumimoji="1" lang="zh-CN" altLang="en-US">
              <a:solidFill>
                <a:srgbClr val="000000"/>
              </a:solidFill>
              <a:ea typeface="黑体" panose="02010609060101010101" pitchFamily="49" charset="-122"/>
            </a:endParaRPr>
          </a:p>
        </p:txBody>
      </p:sp>
      <p:pic>
        <p:nvPicPr>
          <p:cNvPr id="34820" name="New picture" hidden="1"/>
          <p:cNvPicPr/>
          <p:nvPr/>
        </p:nvPicPr>
        <p:blipFill>
          <a:blip r:embed="rId2"/>
          <a:stretch>
            <a:fillRect/>
          </a:stretch>
        </p:blipFill>
        <p:spPr>
          <a:xfrm>
            <a:off x="11430000" y="11061700"/>
            <a:ext cx="381000" cy="3429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标题 1"/>
          <p:cNvSpPr>
            <a:spLocks noGrp="1"/>
          </p:cNvSpPr>
          <p:nvPr>
            <p:ph type="title"/>
          </p:nvPr>
        </p:nvSpPr>
        <p:spPr>
          <a:xfrm>
            <a:off x="101844" y="382293"/>
            <a:ext cx="11937755" cy="648000"/>
          </a:xfrm>
        </p:spPr>
        <p:txBody>
          <a:bodyPr anchor="ctr">
            <a:normAutofit fontScale="90000"/>
          </a:bodyPr>
          <a:lstStyle/>
          <a:p>
            <a:pPr algn="ctr"/>
            <a:br>
              <a:rPr lang="en-US" altLang="zh-CN" sz="2800" smtClean="0">
                <a:solidFill>
                  <a:srgbClr val="000000"/>
                </a:solidFill>
              </a:rPr>
            </a:br>
            <a:r>
              <a:rPr lang="zh-CN" altLang="en-US" sz="1600" smtClean="0">
                <a:solidFill>
                  <a:srgbClr val="000000"/>
                </a:solidFill>
              </a:rPr>
              <a:t>王</a:t>
            </a:r>
            <a:r>
              <a:rPr lang="zh-CN" altLang="en-US" sz="1600">
                <a:solidFill>
                  <a:srgbClr val="000000"/>
                </a:solidFill>
              </a:rPr>
              <a:t>中①</a:t>
            </a:r>
            <a:br>
              <a:rPr lang="zh-CN" altLang="en-US" sz="1300">
                <a:solidFill>
                  <a:srgbClr val="000000"/>
                </a:solidFill>
              </a:rPr>
            </a:br>
            <a:endParaRPr lang="zh-CN" altLang="en-US" sz="1300">
              <a:solidFill>
                <a:srgbClr val="000000"/>
              </a:solidFill>
            </a:endParaRPr>
          </a:p>
        </p:txBody>
      </p:sp>
      <p:sp>
        <p:nvSpPr>
          <p:cNvPr id="33794" name="内容占位符 2"/>
          <p:cNvSpPr>
            <a:spLocks noGrp="1"/>
          </p:cNvSpPr>
          <p:nvPr>
            <p:ph idx="1"/>
          </p:nvPr>
        </p:nvSpPr>
        <p:spPr>
          <a:xfrm>
            <a:off x="101844" y="1030293"/>
            <a:ext cx="12083870" cy="6074635"/>
          </a:xfrm>
        </p:spPr>
        <p:txBody>
          <a:bodyPr anchor="t">
            <a:normAutofit/>
          </a:bodyPr>
          <a:lstStyle/>
          <a:p>
            <a:pPr marL="0" indent="0" algn="ctr">
              <a:lnSpc>
                <a:spcPct val="100000"/>
              </a:lnSpc>
              <a:buNone/>
            </a:pPr>
            <a:r>
              <a:rPr lang="zh-CN" altLang="en-US"/>
              <a:t>　　</a:t>
            </a:r>
            <a:r>
              <a:rPr lang="zh-CN" altLang="en-US" sz="3200" b="1" u="sng">
                <a:solidFill>
                  <a:srgbClr val="FF0000"/>
                </a:solidFill>
              </a:rPr>
              <a:t>干戈</a:t>
            </a:r>
            <a:r>
              <a:rPr lang="zh-CN" altLang="en-US" sz="3200" b="1">
                <a:solidFill>
                  <a:srgbClr val="000000"/>
                </a:solidFill>
              </a:rPr>
              <a:t>未定</a:t>
            </a:r>
            <a:r>
              <a:rPr lang="zh-CN" altLang="en-US" sz="3200" b="1">
                <a:solidFill>
                  <a:schemeClr val="accent1">
                    <a:lumMod val="50000"/>
                  </a:schemeClr>
                </a:solidFill>
              </a:rPr>
              <a:t>欲</a:t>
            </a:r>
            <a:r>
              <a:rPr lang="zh-CN" altLang="en-US" sz="3200" b="1">
                <a:solidFill>
                  <a:srgbClr val="000000"/>
                </a:solidFill>
              </a:rPr>
              <a:t>何之，一事无成两鬓</a:t>
            </a:r>
            <a:r>
              <a:rPr lang="zh-CN" altLang="en-US" sz="3200" b="1">
                <a:solidFill>
                  <a:schemeClr val="accent1">
                    <a:lumMod val="50000"/>
                  </a:schemeClr>
                </a:solidFill>
              </a:rPr>
              <a:t>丝</a:t>
            </a:r>
            <a:r>
              <a:rPr lang="zh-CN" altLang="en-US" sz="3200" b="1" smtClean="0">
                <a:solidFill>
                  <a:srgbClr val="000000"/>
                </a:solidFill>
              </a:rPr>
              <a:t>。</a:t>
            </a:r>
            <a:r>
              <a:rPr lang="zh-CN" altLang="en-US" sz="1800" smtClean="0"/>
              <a:t>战</a:t>
            </a:r>
            <a:r>
              <a:rPr lang="zh-CN" altLang="en-US" sz="1800"/>
              <a:t>乱岁月</a:t>
            </a:r>
            <a:r>
              <a:rPr lang="zh-CN" altLang="en-US" sz="1800" smtClean="0"/>
              <a:t>，一事无成</a:t>
            </a:r>
            <a:endParaRPr lang="zh-CN" altLang="en-US" sz="1800" b="1">
              <a:solidFill>
                <a:srgbClr val="000000"/>
              </a:solidFill>
            </a:endParaRPr>
          </a:p>
          <a:p>
            <a:pPr marL="0" indent="0" algn="ctr">
              <a:buNone/>
            </a:pPr>
            <a:r>
              <a:rPr lang="zh-CN" altLang="en-US" sz="3200" b="1" smtClean="0">
                <a:solidFill>
                  <a:srgbClr val="000000"/>
                </a:solidFill>
              </a:rPr>
              <a:t>踪</a:t>
            </a:r>
            <a:r>
              <a:rPr lang="zh-CN" altLang="en-US" sz="3200" b="1">
                <a:solidFill>
                  <a:srgbClr val="000000"/>
                </a:solidFill>
              </a:rPr>
              <a:t>迹大纲王粲传，情怀小样杜陵诗</a:t>
            </a:r>
            <a:r>
              <a:rPr lang="zh-CN" altLang="en-US" sz="3200" b="1" smtClean="0">
                <a:solidFill>
                  <a:srgbClr val="000000"/>
                </a:solidFill>
              </a:rPr>
              <a:t>。</a:t>
            </a:r>
            <a:r>
              <a:rPr lang="zh-CN" altLang="en-US" sz="1800" smtClean="0"/>
              <a:t>王粲</a:t>
            </a:r>
            <a:r>
              <a:rPr lang="zh-CN" altLang="en-US" sz="1800"/>
              <a:t>杜</a:t>
            </a:r>
            <a:r>
              <a:rPr lang="zh-CN" altLang="en-US" sz="1800" smtClean="0"/>
              <a:t>甫典故</a:t>
            </a:r>
            <a:endParaRPr lang="zh-CN" altLang="en-US" sz="1800"/>
          </a:p>
          <a:p>
            <a:pPr marL="0" indent="0" algn="ctr">
              <a:buNone/>
            </a:pPr>
            <a:r>
              <a:rPr lang="zh-CN" altLang="en-US" sz="3200" b="1">
                <a:solidFill>
                  <a:srgbClr val="000000"/>
                </a:solidFill>
              </a:rPr>
              <a:t>　　</a:t>
            </a:r>
            <a:r>
              <a:rPr lang="zh-CN" altLang="en-US" sz="3200" b="1" smtClean="0">
                <a:solidFill>
                  <a:srgbClr val="000000"/>
                </a:solidFill>
              </a:rPr>
              <a:t>      </a:t>
            </a:r>
            <a:r>
              <a:rPr lang="zh-CN" altLang="en-US" sz="3200" b="1" u="sng" smtClean="0">
                <a:solidFill>
                  <a:srgbClr val="FF0000"/>
                </a:solidFill>
              </a:rPr>
              <a:t>鹡</a:t>
            </a:r>
            <a:r>
              <a:rPr lang="zh-CN" altLang="en-US" sz="3200" b="1" u="sng">
                <a:solidFill>
                  <a:srgbClr val="FF0000"/>
                </a:solidFill>
              </a:rPr>
              <a:t>鸰</a:t>
            </a:r>
            <a:r>
              <a:rPr lang="zh-CN" altLang="en-US" sz="1200" b="1">
                <a:solidFill>
                  <a:srgbClr val="000000"/>
                </a:solidFill>
              </a:rPr>
              <a:t>②</a:t>
            </a:r>
            <a:r>
              <a:rPr lang="zh-CN" altLang="en-US" sz="3200" b="1">
                <a:solidFill>
                  <a:srgbClr val="000000"/>
                </a:solidFill>
              </a:rPr>
              <a:t>音断</a:t>
            </a:r>
            <a:r>
              <a:rPr lang="zh-CN" altLang="en-US" sz="3200" b="1">
                <a:solidFill>
                  <a:srgbClr val="7030A0"/>
                </a:solidFill>
              </a:rPr>
              <a:t>人</a:t>
            </a:r>
            <a:r>
              <a:rPr lang="zh-CN" altLang="en-US" sz="3200" b="1">
                <a:solidFill>
                  <a:srgbClr val="000000"/>
                </a:solidFill>
              </a:rPr>
              <a:t>千里，</a:t>
            </a:r>
            <a:r>
              <a:rPr lang="zh-CN" altLang="en-US" sz="3200" b="1" u="sng">
                <a:solidFill>
                  <a:srgbClr val="FF0000"/>
                </a:solidFill>
              </a:rPr>
              <a:t>乌鹊巢寒</a:t>
            </a:r>
            <a:r>
              <a:rPr lang="zh-CN" altLang="en-US" sz="3200" b="1" u="sng">
                <a:solidFill>
                  <a:srgbClr val="7030A0"/>
                </a:solidFill>
              </a:rPr>
              <a:t>月</a:t>
            </a:r>
            <a:r>
              <a:rPr lang="zh-CN" altLang="en-US" sz="3200" b="1" u="sng">
                <a:solidFill>
                  <a:srgbClr val="FF0000"/>
                </a:solidFill>
              </a:rPr>
              <a:t>一枝</a:t>
            </a:r>
            <a:r>
              <a:rPr lang="zh-CN" altLang="en-US" sz="3200" b="1" smtClean="0">
                <a:solidFill>
                  <a:srgbClr val="000000"/>
                </a:solidFill>
              </a:rPr>
              <a:t>。</a:t>
            </a:r>
            <a:r>
              <a:rPr lang="zh-CN" altLang="en-US" sz="1800" smtClean="0"/>
              <a:t>以</a:t>
            </a:r>
            <a:r>
              <a:rPr lang="zh-CN" altLang="en-US" sz="1800"/>
              <a:t>鸟喻人</a:t>
            </a:r>
            <a:r>
              <a:rPr lang="zh-CN" altLang="en-US" sz="1800" smtClean="0"/>
              <a:t>，无地</a:t>
            </a:r>
            <a:r>
              <a:rPr lang="zh-CN" altLang="en-US" sz="1800"/>
              <a:t>可</a:t>
            </a:r>
            <a:r>
              <a:rPr lang="zh-CN" altLang="en-US" sz="1800" smtClean="0"/>
              <a:t>栖  情感孤</a:t>
            </a:r>
            <a:r>
              <a:rPr lang="zh-CN" altLang="en-US" sz="1800"/>
              <a:t>凄</a:t>
            </a:r>
            <a:endParaRPr lang="zh-CN" altLang="en-US" sz="1800"/>
          </a:p>
          <a:p>
            <a:pPr marL="0" indent="0" algn="ctr">
              <a:buNone/>
            </a:pPr>
            <a:r>
              <a:rPr lang="zh-CN" altLang="en-US" sz="3200" b="1">
                <a:solidFill>
                  <a:srgbClr val="000000"/>
                </a:solidFill>
              </a:rPr>
              <a:t>　　</a:t>
            </a:r>
            <a:r>
              <a:rPr lang="zh-CN" altLang="en-US" sz="3200" b="1" smtClean="0">
                <a:solidFill>
                  <a:srgbClr val="000000"/>
                </a:solidFill>
              </a:rPr>
              <a:t>    </a:t>
            </a:r>
            <a:r>
              <a:rPr lang="zh-CN" altLang="en-US" sz="3200" b="1" u="sng" smtClean="0">
                <a:solidFill>
                  <a:srgbClr val="000000"/>
                </a:solidFill>
              </a:rPr>
              <a:t>安</a:t>
            </a:r>
            <a:r>
              <a:rPr lang="zh-CN" altLang="en-US" sz="3200" b="1" u="sng">
                <a:solidFill>
                  <a:srgbClr val="000000"/>
                </a:solidFill>
              </a:rPr>
              <a:t>得中山</a:t>
            </a:r>
            <a:r>
              <a:rPr lang="zh-CN" altLang="en-US" sz="3200" b="1" u="sng">
                <a:solidFill>
                  <a:srgbClr val="FF0000"/>
                </a:solidFill>
              </a:rPr>
              <a:t>千日</a:t>
            </a:r>
            <a:r>
              <a:rPr lang="zh-CN" altLang="en-US" sz="3200" b="1" u="sng">
                <a:solidFill>
                  <a:srgbClr val="7030A0"/>
                </a:solidFill>
              </a:rPr>
              <a:t>酒</a:t>
            </a:r>
            <a:r>
              <a:rPr lang="zh-CN" altLang="en-US" sz="1200" b="1" u="sng">
                <a:solidFill>
                  <a:srgbClr val="000000"/>
                </a:solidFill>
              </a:rPr>
              <a:t>③</a:t>
            </a:r>
            <a:r>
              <a:rPr lang="zh-CN" altLang="en-US" sz="3200" b="1">
                <a:solidFill>
                  <a:srgbClr val="000000"/>
                </a:solidFill>
              </a:rPr>
              <a:t>，酩然直到太平</a:t>
            </a:r>
            <a:r>
              <a:rPr lang="zh-CN" altLang="en-US" sz="3200" b="1">
                <a:solidFill>
                  <a:srgbClr val="7030A0"/>
                </a:solidFill>
              </a:rPr>
              <a:t>时</a:t>
            </a:r>
            <a:r>
              <a:rPr lang="zh-CN" altLang="en-US" sz="3200" b="1" smtClean="0">
                <a:solidFill>
                  <a:srgbClr val="000000"/>
                </a:solidFill>
              </a:rPr>
              <a:t>。</a:t>
            </a:r>
            <a:r>
              <a:rPr lang="zh-CN" altLang="en-US" sz="1800"/>
              <a:t>经</a:t>
            </a:r>
            <a:r>
              <a:rPr lang="zh-CN" altLang="en-US" sz="1800" smtClean="0"/>
              <a:t>受战乱，幻想仙酒麻醉。</a:t>
            </a:r>
            <a:r>
              <a:rPr lang="zh-CN" altLang="en-US" sz="1800"/>
              <a:t> </a:t>
            </a:r>
            <a:endParaRPr lang="zh-CN" altLang="en-US" sz="3200" b="1">
              <a:solidFill>
                <a:srgbClr val="000000"/>
              </a:solidFill>
            </a:endParaRPr>
          </a:p>
          <a:p>
            <a:pPr marL="0" indent="0">
              <a:lnSpc>
                <a:spcPts val="2700"/>
              </a:lnSpc>
              <a:spcBef>
                <a:spcPct val="0"/>
              </a:spcBef>
              <a:buNone/>
            </a:pPr>
            <a:r>
              <a:rPr lang="zh-CN" altLang="en-US" sz="1400" b="1" smtClean="0">
                <a:solidFill>
                  <a:srgbClr val="000000"/>
                </a:solidFill>
              </a:rPr>
              <a:t>【</a:t>
            </a:r>
            <a:r>
              <a:rPr lang="zh-CN" altLang="en-US" sz="1400" b="1">
                <a:solidFill>
                  <a:srgbClr val="000000"/>
                </a:solidFill>
              </a:rPr>
              <a:t>注释】①王中，南宋末诗人。②鹡鸰：一种嘴细、尾、翅都很长的小鸟，只要一只离群，其余的就都鸣叫起来，寻找同类。语出《诗·小雅·棠棣》③中山千日酒：《搜神记》中说，中山人狄希，能酿造一种千日酒，人饮用后会一醉千日。相传刘玄石曾因饮了此酒，醉而不醒，家人以为其死去而埋葬</a:t>
            </a:r>
            <a:r>
              <a:rPr lang="zh-CN" altLang="en-US" sz="1400" b="1" smtClean="0">
                <a:solidFill>
                  <a:srgbClr val="000000"/>
                </a:solidFill>
              </a:rPr>
              <a:t>之</a:t>
            </a:r>
            <a:r>
              <a:rPr lang="zh-CN" altLang="en-US" sz="1400" baseline="30000"/>
              <a:t> </a:t>
            </a:r>
            <a:r>
              <a:rPr lang="en-US" altLang="zh-CN" sz="1400" baseline="30000"/>
              <a:t>[2]</a:t>
            </a:r>
            <a:r>
              <a:rPr lang="zh-CN" altLang="en-US" sz="1400"/>
              <a:t> </a:t>
            </a:r>
            <a:r>
              <a:rPr lang="zh-CN" altLang="en-US" sz="1400" b="1" smtClean="0">
                <a:solidFill>
                  <a:srgbClr val="000000"/>
                </a:solidFill>
              </a:rPr>
              <a:t>。</a:t>
            </a:r>
            <a:r>
              <a:rPr lang="zh-CN" altLang="en-US" sz="1400" b="1">
                <a:solidFill>
                  <a:srgbClr val="000000"/>
                </a:solidFill>
              </a:rPr>
              <a:t>千日后，酒家得知此事，让刘家掘坟开棺，刘刚好醒来。</a:t>
            </a:r>
            <a:endParaRPr lang="zh-CN" altLang="en-US" sz="1400" b="1">
              <a:solidFill>
                <a:srgbClr val="000000"/>
              </a:solidFill>
            </a:endParaRPr>
          </a:p>
          <a:p>
            <a:pPr marL="0" indent="0">
              <a:lnSpc>
                <a:spcPts val="2700"/>
              </a:lnSpc>
              <a:spcBef>
                <a:spcPct val="0"/>
              </a:spcBef>
              <a:buNone/>
            </a:pPr>
            <a:r>
              <a:rPr lang="zh-CN" altLang="en-US" smtClean="0"/>
              <a:t>战</a:t>
            </a:r>
            <a:r>
              <a:rPr lang="zh-CN" altLang="en-US"/>
              <a:t>争还没有结束，能到什么地方去呢</a:t>
            </a:r>
            <a:r>
              <a:rPr lang="en-US" altLang="zh-CN"/>
              <a:t>? </a:t>
            </a:r>
            <a:r>
              <a:rPr lang="zh-CN" altLang="en-US"/>
              <a:t>到现在我两鬓斑白还是一事无成。</a:t>
            </a:r>
            <a:endParaRPr lang="zh-CN" altLang="en-US"/>
          </a:p>
          <a:p>
            <a:pPr marL="0" indent="0">
              <a:lnSpc>
                <a:spcPts val="2700"/>
              </a:lnSpc>
              <a:spcBef>
                <a:spcPct val="0"/>
              </a:spcBef>
              <a:buNone/>
            </a:pPr>
            <a:r>
              <a:rPr lang="zh-CN" altLang="en-US"/>
              <a:t>自己颠沛流离的生活大约与东汉遇到战乱的王粲相似，心情和一生坎坷的杜少陵一般悲凉忧伤。</a:t>
            </a:r>
            <a:endParaRPr lang="zh-CN" altLang="en-US"/>
          </a:p>
          <a:p>
            <a:pPr marL="0" indent="0">
              <a:lnSpc>
                <a:spcPts val="2700"/>
              </a:lnSpc>
              <a:spcBef>
                <a:spcPct val="0"/>
              </a:spcBef>
              <a:buNone/>
            </a:pPr>
            <a:r>
              <a:rPr lang="zh-CN" altLang="en-US"/>
              <a:t>我和家人相隔千里，音讯断绝，如在寒月下鸣啼的乌鹊，孤枝难栖。</a:t>
            </a:r>
            <a:endParaRPr lang="zh-CN" altLang="en-US"/>
          </a:p>
          <a:p>
            <a:pPr marL="0" indent="0">
              <a:lnSpc>
                <a:spcPts val="2700"/>
              </a:lnSpc>
              <a:spcBef>
                <a:spcPct val="0"/>
              </a:spcBef>
              <a:buNone/>
            </a:pPr>
            <a:r>
              <a:rPr lang="zh-CN" altLang="en-US"/>
              <a:t>怎样才能得到中山仙人酿的千日酒，让我大醉到天下太平时再醒来呢</a:t>
            </a:r>
            <a:r>
              <a:rPr lang="zh-CN" altLang="en-US" smtClean="0"/>
              <a:t>！</a:t>
            </a:r>
            <a:endParaRPr lang="zh-CN" altLang="en-US" sz="1400" b="1">
              <a:solidFill>
                <a:srgbClr val="000000"/>
              </a:solidFill>
            </a:endParaRPr>
          </a:p>
        </p:txBody>
      </p:sp>
      <p:sp>
        <p:nvSpPr>
          <p:cNvPr id="2" name="矩形 1"/>
          <p:cNvSpPr/>
          <p:nvPr/>
        </p:nvSpPr>
        <p:spPr>
          <a:xfrm>
            <a:off x="4875294" y="89905"/>
            <a:ext cx="2079688" cy="584775"/>
          </a:xfrm>
          <a:prstGeom prst="rect">
            <a:avLst/>
          </a:prstGeom>
        </p:spPr>
        <p:txBody>
          <a:bodyPr wrap="square">
            <a:spAutoFit/>
          </a:bodyPr>
          <a:lstStyle/>
          <a:p>
            <a:pPr algn="ctr"/>
            <a:r>
              <a:rPr lang="zh-CN" altLang="en-US" sz="3200" b="1">
                <a:solidFill>
                  <a:srgbClr val="FF0000"/>
                </a:solidFill>
              </a:rPr>
              <a:t>干戈</a:t>
            </a:r>
            <a:endParaRPr lang="zh-CN" altLang="en-US" sz="3200" b="1">
              <a:solidFill>
                <a:srgbClr val="FF0000"/>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additive="base">
                                        <p:cTn id="7" dur="500" fill="hold"/>
                                        <p:tgtEl>
                                          <p:spTgt spid="33793"/>
                                        </p:tgtEl>
                                        <p:attrNameLst>
                                          <p:attrName>ppt_x</p:attrName>
                                        </p:attrNameLst>
                                      </p:cBhvr>
                                      <p:tavLst>
                                        <p:tav tm="0">
                                          <p:val>
                                            <p:strVal val="#ppt_x"/>
                                          </p:val>
                                        </p:tav>
                                        <p:tav tm="100000">
                                          <p:val>
                                            <p:strVal val="#ppt_x"/>
                                          </p:val>
                                        </p:tav>
                                      </p:tavLst>
                                    </p:anim>
                                    <p:anim calcmode="lin" valueType="num">
                                      <p:cBhvr additive="base">
                                        <p:cTn id="8" dur="500" fill="hold"/>
                                        <p:tgtEl>
                                          <p:spTgt spid="3379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4">
                                            <p:txEl>
                                              <p:pRg st="0" end="0"/>
                                            </p:txEl>
                                          </p:spTgt>
                                        </p:tgtEl>
                                        <p:attrNameLst>
                                          <p:attrName>style.visibility</p:attrName>
                                        </p:attrNameLst>
                                      </p:cBhvr>
                                      <p:to>
                                        <p:strVal val="visible"/>
                                      </p:to>
                                    </p:set>
                                    <p:anim calcmode="lin" valueType="num">
                                      <p:cBhvr additive="base">
                                        <p:cTn id="13" dur="500" fill="hold"/>
                                        <p:tgtEl>
                                          <p:spTgt spid="3379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4">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3794">
                                            <p:txEl>
                                              <p:pRg st="1" end="1"/>
                                            </p:txEl>
                                          </p:spTgt>
                                        </p:tgtEl>
                                        <p:attrNameLst>
                                          <p:attrName>style.visibility</p:attrName>
                                        </p:attrNameLst>
                                      </p:cBhvr>
                                      <p:to>
                                        <p:strVal val="visible"/>
                                      </p:to>
                                    </p:set>
                                    <p:anim calcmode="lin" valueType="num">
                                      <p:cBhvr additive="base">
                                        <p:cTn id="17" dur="5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3794">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3794">
                                            <p:txEl>
                                              <p:pRg st="2" end="2"/>
                                            </p:txEl>
                                          </p:spTgt>
                                        </p:tgtEl>
                                        <p:attrNameLst>
                                          <p:attrName>style.visibility</p:attrName>
                                        </p:attrNameLst>
                                      </p:cBhvr>
                                      <p:to>
                                        <p:strVal val="visible"/>
                                      </p:to>
                                    </p:set>
                                    <p:anim calcmode="lin" valueType="num">
                                      <p:cBhvr additive="base">
                                        <p:cTn id="21" dur="5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3794">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3794">
                                            <p:txEl>
                                              <p:pRg st="3" end="3"/>
                                            </p:txEl>
                                          </p:spTgt>
                                        </p:tgtEl>
                                        <p:attrNameLst>
                                          <p:attrName>style.visibility</p:attrName>
                                        </p:attrNameLst>
                                      </p:cBhvr>
                                      <p:to>
                                        <p:strVal val="visible"/>
                                      </p:to>
                                    </p:set>
                                    <p:anim calcmode="lin" valueType="num">
                                      <p:cBhvr additive="base">
                                        <p:cTn id="25" dur="5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3794">
                                            <p:txEl>
                                              <p:pRg st="4" end="4"/>
                                            </p:txEl>
                                          </p:spTgt>
                                        </p:tgtEl>
                                        <p:attrNameLst>
                                          <p:attrName>style.visibility</p:attrName>
                                        </p:attrNameLst>
                                      </p:cBhvr>
                                      <p:to>
                                        <p:strVal val="visible"/>
                                      </p:to>
                                    </p:set>
                                    <p:anim calcmode="lin" valueType="num">
                                      <p:cBhvr additive="base">
                                        <p:cTn id="31" dur="500" fill="hold"/>
                                        <p:tgtEl>
                                          <p:spTgt spid="3379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79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3794">
                                            <p:txEl>
                                              <p:pRg st="5" end="5"/>
                                            </p:txEl>
                                          </p:spTgt>
                                        </p:tgtEl>
                                        <p:attrNameLst>
                                          <p:attrName>style.visibility</p:attrName>
                                        </p:attrNameLst>
                                      </p:cBhvr>
                                      <p:to>
                                        <p:strVal val="visible"/>
                                      </p:to>
                                    </p:set>
                                    <p:anim calcmode="lin" valueType="num">
                                      <p:cBhvr additive="base">
                                        <p:cTn id="37" dur="500" fill="hold"/>
                                        <p:tgtEl>
                                          <p:spTgt spid="3379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379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3794">
                                            <p:txEl>
                                              <p:pRg st="6" end="6"/>
                                            </p:txEl>
                                          </p:spTgt>
                                        </p:tgtEl>
                                        <p:attrNameLst>
                                          <p:attrName>style.visibility</p:attrName>
                                        </p:attrNameLst>
                                      </p:cBhvr>
                                      <p:to>
                                        <p:strVal val="visible"/>
                                      </p:to>
                                    </p:set>
                                    <p:anim calcmode="lin" valueType="num">
                                      <p:cBhvr additive="base">
                                        <p:cTn id="43" dur="500" fill="hold"/>
                                        <p:tgtEl>
                                          <p:spTgt spid="3379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379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3794">
                                            <p:txEl>
                                              <p:pRg st="7" end="7"/>
                                            </p:txEl>
                                          </p:spTgt>
                                        </p:tgtEl>
                                        <p:attrNameLst>
                                          <p:attrName>style.visibility</p:attrName>
                                        </p:attrNameLst>
                                      </p:cBhvr>
                                      <p:to>
                                        <p:strVal val="visible"/>
                                      </p:to>
                                    </p:set>
                                    <p:anim calcmode="lin" valueType="num">
                                      <p:cBhvr additive="base">
                                        <p:cTn id="49" dur="500" fill="hold"/>
                                        <p:tgtEl>
                                          <p:spTgt spid="3379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379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3794">
                                            <p:txEl>
                                              <p:pRg st="8" end="8"/>
                                            </p:txEl>
                                          </p:spTgt>
                                        </p:tgtEl>
                                        <p:attrNameLst>
                                          <p:attrName>style.visibility</p:attrName>
                                        </p:attrNameLst>
                                      </p:cBhvr>
                                      <p:to>
                                        <p:strVal val="visible"/>
                                      </p:to>
                                    </p:set>
                                    <p:anim calcmode="lin" valueType="num">
                                      <p:cBhvr additive="base">
                                        <p:cTn id="55" dur="500" fill="hold"/>
                                        <p:tgtEl>
                                          <p:spTgt spid="3379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379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013048" y="3653933"/>
            <a:ext cx="9525001" cy="706755"/>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识题材内容</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7" name="矩形 6"/>
          <p:cNvSpPr/>
          <p:nvPr/>
        </p:nvSpPr>
        <p:spPr>
          <a:xfrm>
            <a:off x="4013050" y="1540304"/>
            <a:ext cx="9525001" cy="706755"/>
          </a:xfrm>
          <a:prstGeom prst="rect">
            <a:avLst/>
          </a:prstGeom>
        </p:spPr>
        <p:txBody>
          <a:bodyPr wrap="square">
            <a:spAutoFit/>
          </a:bodyPr>
          <a:lstStyle/>
          <a:p>
            <a:r>
              <a:rPr lang="zh-CN" altLang="en-US" sz="4000" kern="0" spc="40" smtClean="0">
                <a:latin typeface="迷你简启体" panose="03000509000000000000" pitchFamily="65" charset="-122"/>
                <a:ea typeface="迷你简启体" panose="03000509000000000000" pitchFamily="65" charset="-122"/>
                <a:cs typeface="宋体" panose="02010600030101010101" pitchFamily="2" charset="-122"/>
              </a:rPr>
              <a:t>识诗歌形象</a:t>
            </a:r>
            <a:endParaRPr lang="zh-CN" altLang="en-US" sz="4000" kern="0" spc="40">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9" name="矩形 8"/>
          <p:cNvSpPr/>
          <p:nvPr/>
        </p:nvSpPr>
        <p:spPr>
          <a:xfrm>
            <a:off x="4013051" y="2569051"/>
            <a:ext cx="9525001" cy="706755"/>
          </a:xfrm>
          <a:prstGeom prst="rect">
            <a:avLst/>
          </a:prstGeom>
        </p:spPr>
        <p:txBody>
          <a:bodyPr wrap="square">
            <a:spAutoFit/>
          </a:bodyPr>
          <a:lstStyle/>
          <a:p>
            <a:r>
              <a:rPr lang="zh-CN" altLang="en-US" sz="4000" kern="0" spc="40" smtClean="0">
                <a:latin typeface="迷你简启体" panose="03000509000000000000" pitchFamily="65" charset="-122"/>
                <a:ea typeface="迷你简启体" panose="03000509000000000000" pitchFamily="65" charset="-122"/>
                <a:cs typeface="宋体" panose="02010600030101010101" pitchFamily="2" charset="-122"/>
              </a:rPr>
              <a:t>读标题注释</a:t>
            </a:r>
            <a:endParaRPr lang="zh-CN" altLang="en-US" sz="4000" kern="0" spc="40">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10" name="矩形 9"/>
          <p:cNvSpPr/>
          <p:nvPr/>
        </p:nvSpPr>
        <p:spPr>
          <a:xfrm>
            <a:off x="4013048" y="4683702"/>
            <a:ext cx="9525001" cy="706755"/>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识作者背景</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11" name="矩形 10"/>
          <p:cNvSpPr/>
          <p:nvPr/>
        </p:nvSpPr>
        <p:spPr>
          <a:xfrm>
            <a:off x="4013048" y="5713471"/>
            <a:ext cx="9525001" cy="706755"/>
          </a:xfrm>
          <a:prstGeom prst="rect">
            <a:avLst/>
          </a:prstGeom>
        </p:spPr>
        <p:txBody>
          <a:bodyPr wrap="square">
            <a:spAutoFit/>
          </a:bodyPr>
          <a:lstStyle/>
          <a:p>
            <a:r>
              <a:rPr lang="zh-CN" altLang="en-US" sz="4000" kern="0" spc="40" smtClean="0">
                <a:solidFill>
                  <a:srgbClr val="FF0000"/>
                </a:solidFill>
                <a:latin typeface="迷你简启体" panose="03000509000000000000" pitchFamily="65" charset="-122"/>
                <a:ea typeface="迷你简启体" panose="03000509000000000000" pitchFamily="65" charset="-122"/>
                <a:cs typeface="宋体" panose="02010600030101010101" pitchFamily="2" charset="-122"/>
              </a:rPr>
              <a:t>借选项题干</a:t>
            </a:r>
            <a:endParaRPr lang="zh-CN" altLang="en-US" sz="4000" kern="0" spc="40">
              <a:solidFill>
                <a:srgbClr val="FF0000"/>
              </a:solidFill>
              <a:latin typeface="迷你简启体" panose="03000509000000000000" pitchFamily="65" charset="-122"/>
              <a:ea typeface="迷你简启体" panose="03000509000000000000" pitchFamily="65" charset="-122"/>
              <a:cs typeface="宋体" panose="02010600030101010101" pitchFamily="2" charset="-122"/>
            </a:endParaRPr>
          </a:p>
        </p:txBody>
      </p:sp>
      <p:sp>
        <p:nvSpPr>
          <p:cNvPr id="2" name="矩形 1"/>
          <p:cNvSpPr/>
          <p:nvPr/>
        </p:nvSpPr>
        <p:spPr>
          <a:xfrm>
            <a:off x="244475" y="124460"/>
            <a:ext cx="11459845" cy="1106805"/>
          </a:xfrm>
          <a:prstGeom prst="rect">
            <a:avLst/>
          </a:prstGeom>
        </p:spPr>
        <p:txBody>
          <a:bodyPr wrap="square">
            <a:spAutoFit/>
          </a:bodyPr>
          <a:lstStyle/>
          <a:p>
            <a:r>
              <a:rPr lang="zh-CN" altLang="en-US" sz="6600" kern="0" spc="40" smtClean="0">
                <a:solidFill>
                  <a:schemeClr val="bg2">
                    <a:lumMod val="10000"/>
                  </a:schemeClr>
                </a:solidFill>
                <a:latin typeface="明康欧楷" panose="02010609000101010101" charset="-122"/>
                <a:ea typeface="明康欧楷" panose="02010609000101010101" charset="-122"/>
                <a:cs typeface="宋体" panose="02010600030101010101" pitchFamily="2" charset="-122"/>
              </a:rPr>
              <a:t>读懂诗歌的</a:t>
            </a:r>
            <a:r>
              <a:rPr lang="zh-CN" altLang="en-US" sz="6600" kern="0" spc="40" smtClean="0">
                <a:solidFill>
                  <a:schemeClr val="bg2">
                    <a:lumMod val="10000"/>
                  </a:schemeClr>
                </a:solidFill>
                <a:latin typeface="明康欧楷" panose="02010609000101010101" charset="-122"/>
                <a:ea typeface="明康欧楷" panose="02010609000101010101" charset="-122"/>
                <a:cs typeface="宋体" panose="02010600030101010101" pitchFamily="2" charset="-122"/>
                <a:sym typeface="+mn-ea"/>
              </a:rPr>
              <a:t>常规切入角度</a:t>
            </a:r>
            <a:endParaRPr lang="zh-CN" altLang="en-US" sz="6600" kern="0" spc="40">
              <a:solidFill>
                <a:schemeClr val="bg2">
                  <a:lumMod val="10000"/>
                </a:schemeClr>
              </a:solidFill>
              <a:latin typeface="明康欧楷" panose="02010609000101010101" charset="-122"/>
              <a:ea typeface="明康欧楷" panose="02010609000101010101" charset="-122"/>
              <a:cs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custDataLst>
              <p:tags r:id="rId2"/>
            </p:custDataLst>
          </p:nvPr>
        </p:nvSpPr>
        <p:spPr>
          <a:xfrm>
            <a:off x="0" y="0"/>
            <a:ext cx="12192635" cy="6858635"/>
          </a:xfrm>
          <a:prstGeom prst="rect">
            <a:avLst/>
          </a:prstGeom>
          <a:pattFill prst="pct5">
            <a:fgClr>
              <a:srgbClr val="266CBA"/>
            </a:fgClr>
            <a:bgClr>
              <a:srgbClr val="FFFFFF"/>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2" name="矩形 11"/>
          <p:cNvSpPr/>
          <p:nvPr>
            <p:custDataLst>
              <p:tags r:id="rId3"/>
            </p:custDataLst>
          </p:nvPr>
        </p:nvSpPr>
        <p:spPr>
          <a:xfrm>
            <a:off x="1066809" y="1066781"/>
            <a:ext cx="10134681" cy="4724438"/>
          </a:xfrm>
          <a:prstGeom prst="rect">
            <a:avLst/>
          </a:prstGeom>
          <a:solidFill>
            <a:srgbClr val="FFFFFF"/>
          </a:solidFill>
          <a:ln w="25400">
            <a:solidFill>
              <a:srgbClr val="71A6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13" name="矩形 12"/>
          <p:cNvSpPr/>
          <p:nvPr>
            <p:custDataLst>
              <p:tags r:id="rId4"/>
            </p:custDataLst>
          </p:nvPr>
        </p:nvSpPr>
        <p:spPr>
          <a:xfrm>
            <a:off x="0" y="2133617"/>
            <a:ext cx="4419635" cy="1371611"/>
          </a:xfrm>
          <a:prstGeom prst="rect">
            <a:avLst/>
          </a:prstGeom>
          <a:solidFill>
            <a:srgbClr val="266C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3" name="文本框 2"/>
          <p:cNvSpPr txBox="1"/>
          <p:nvPr>
            <p:custDataLst>
              <p:tags r:id="rId5"/>
            </p:custDataLst>
          </p:nvPr>
        </p:nvSpPr>
        <p:spPr>
          <a:xfrm>
            <a:off x="1066800" y="2438400"/>
            <a:ext cx="3048013" cy="762000"/>
          </a:xfrm>
          <a:prstGeom prst="rect">
            <a:avLst/>
          </a:prstGeom>
          <a:noFill/>
        </p:spPr>
        <p:txBody>
          <a:bodyPr wrap="square" lIns="63500" tIns="25400" rIns="63500" bIns="25400" rtlCol="0" anchor="ctr">
            <a:noAutofit/>
          </a:bodyPr>
          <a:lstStyle/>
          <a:p>
            <a:pPr marL="0" indent="0" algn="r">
              <a:lnSpc>
                <a:spcPct val="100000"/>
              </a:lnSpc>
              <a:spcBef>
                <a:spcPct val="0"/>
              </a:spcBef>
              <a:spcAft>
                <a:spcPct val="0"/>
              </a:spcAft>
              <a:buSzTx/>
              <a:buNone/>
            </a:pPr>
            <a:r>
              <a:rPr lang="zh-CN" altLang="en-US" sz="4000" b="1" spc="300">
                <a:solidFill>
                  <a:srgbClr val="FFFFFF"/>
                </a:solidFill>
                <a:latin typeface="微软雅黑" panose="020b0503020204020204" charset="-122"/>
                <a:ea typeface="微软雅黑" panose="020b0503020204020204" charset="-122"/>
              </a:rPr>
              <a:t>形象</a:t>
            </a:r>
            <a:endParaRPr lang="zh-CN" altLang="en-US" sz="4000" b="1" spc="300">
              <a:solidFill>
                <a:srgbClr val="FFFFFF"/>
              </a:solidFill>
              <a:latin typeface="微软雅黑" panose="020b0503020204020204" charset="-122"/>
              <a:ea typeface="微软雅黑" panose="020b0503020204020204" charset="-122"/>
            </a:endParaRPr>
          </a:p>
        </p:txBody>
      </p:sp>
      <p:sp>
        <p:nvSpPr>
          <p:cNvPr id="2" name="Title 6"/>
          <p:cNvSpPr txBox="1"/>
          <p:nvPr>
            <p:custDataLst>
              <p:tags r:id="rId6"/>
            </p:custDataLst>
          </p:nvPr>
        </p:nvSpPr>
        <p:spPr>
          <a:xfrm>
            <a:off x="4665345" y="1645920"/>
            <a:ext cx="6397625" cy="35655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物象——意象：托物言志；象征性意象，抒情性意象。</a:t>
            </a:r>
            <a:endPar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境象——意境：触景生情，因情造景。</a:t>
            </a:r>
            <a:endPar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人物——形象：借人抒情；作品中人物（他人），抒情主人公（自我）。</a:t>
            </a:r>
            <a:endPar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rPr>
              <a:t>事象——事件：借古讽今，借事抒情，典故。</a:t>
            </a:r>
            <a:endParaRPr lang="zh-CN" altLang="en-US" sz="1800" spc="200">
              <a:ln w="3175">
                <a:noFill/>
                <a:prstDash val="dash"/>
              </a:ln>
              <a:solidFill>
                <a:srgbClr val="404040"/>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1524000"/>
            <a:ext cx="12192000" cy="39624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charset="-122"/>
              <a:ea typeface="微软雅黑" panose="020b0503020204020204" charset="-122"/>
              <a:sym typeface="+mn-ea"/>
            </a:endParaRPr>
          </a:p>
        </p:txBody>
      </p:sp>
      <p:sp>
        <p:nvSpPr>
          <p:cNvPr id="5" name="文本框 4"/>
          <p:cNvSpPr txBox="1"/>
          <p:nvPr>
            <p:custDataLst>
              <p:tags r:id="rId3"/>
            </p:custDataLst>
          </p:nvPr>
        </p:nvSpPr>
        <p:spPr>
          <a:xfrm>
            <a:off x="8524240" y="1778000"/>
            <a:ext cx="1076960" cy="3403600"/>
          </a:xfrm>
          <a:prstGeom prst="rect">
            <a:avLst/>
          </a:prstGeom>
          <a:noFill/>
        </p:spPr>
        <p:txBody>
          <a:bodyPr vert="eaVert" wrap="square" rtlCol="0" anchor="b">
            <a:noAutofit/>
          </a:bodyPr>
          <a:lstStyle/>
          <a:p>
            <a:pPr marL="0" indent="0" algn="l">
              <a:lnSpc>
                <a:spcPct val="100000"/>
              </a:lnSpc>
              <a:spcBef>
                <a:spcPct val="0"/>
              </a:spcBef>
              <a:spcAft>
                <a:spcPct val="0"/>
              </a:spcAft>
              <a:buSzTx/>
              <a:buNone/>
            </a:pPr>
            <a:r>
              <a:rPr lang="zh-CN" altLang="en-US" sz="2400" b="1" spc="300">
                <a:solidFill>
                  <a:srgbClr val="2E75B6"/>
                </a:solidFill>
                <a:latin typeface="微软雅黑" panose="020b0503020204020204" charset="-122"/>
                <a:ea typeface="微软雅黑" panose="020b0503020204020204" charset="-122"/>
              </a:rPr>
              <a:t>识诗歌形象之</a:t>
            </a:r>
            <a:endParaRPr lang="zh-CN" altLang="en-US" sz="2400" b="1" spc="300">
              <a:solidFill>
                <a:srgbClr val="2E75B6"/>
              </a:solidFill>
              <a:latin typeface="微软雅黑" panose="020b0503020204020204" charset="-122"/>
              <a:ea typeface="微软雅黑" panose="020b0503020204020204" charset="-122"/>
            </a:endParaRPr>
          </a:p>
          <a:p>
            <a:pPr marL="0" indent="0" algn="l">
              <a:lnSpc>
                <a:spcPct val="100000"/>
              </a:lnSpc>
              <a:spcBef>
                <a:spcPct val="0"/>
              </a:spcBef>
              <a:spcAft>
                <a:spcPct val="0"/>
              </a:spcAft>
              <a:buSzTx/>
              <a:buNone/>
            </a:pPr>
            <a:r>
              <a:rPr lang="zh-CN" altLang="en-US" sz="2400" b="1" spc="300">
                <a:solidFill>
                  <a:srgbClr val="2E75B6"/>
                </a:solidFill>
                <a:latin typeface="微软雅黑" panose="020b0503020204020204" charset="-122"/>
                <a:ea typeface="微软雅黑" panose="020b0503020204020204" charset="-122"/>
              </a:rPr>
              <a:t>意象</a:t>
            </a:r>
            <a:endParaRPr lang="zh-CN" altLang="en-US" sz="2400" b="1" spc="300">
              <a:solidFill>
                <a:srgbClr val="2E75B6"/>
              </a:solidFill>
              <a:latin typeface="微软雅黑" panose="020b0503020204020204" charset="-122"/>
              <a:ea typeface="微软雅黑" panose="020b0503020204020204" charset="-122"/>
            </a:endParaRPr>
          </a:p>
        </p:txBody>
      </p:sp>
      <p:cxnSp>
        <p:nvCxnSpPr>
          <p:cNvPr id="4" name="直接连接符 3"/>
          <p:cNvCxnSpPr/>
          <p:nvPr>
            <p:custDataLst>
              <p:tags r:id="rId4"/>
            </p:custDataLst>
          </p:nvPr>
        </p:nvCxnSpPr>
        <p:spPr>
          <a:xfrm flipH="1">
            <a:off x="3769360" y="2641600"/>
            <a:ext cx="0" cy="132524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custDataLst>
              <p:tags r:id="rId5"/>
            </p:custDataLst>
          </p:nvPr>
        </p:nvSpPr>
        <p:spPr>
          <a:xfrm>
            <a:off x="4144645" y="3716655"/>
            <a:ext cx="3707765" cy="1252855"/>
          </a:xfrm>
          <a:prstGeom prst="rect">
            <a:avLst/>
          </a:prstGeom>
          <a:noFill/>
        </p:spPr>
        <p:txBody>
          <a:bodyPr wrap="square" rtlCol="0" anchor="t">
            <a:normAutofit/>
          </a:body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000" spc="150">
                <a:solidFill>
                  <a:schemeClr val="tx1">
                    <a:lumMod val="85000"/>
                    <a:lumOff val="15000"/>
                  </a:schemeClr>
                </a:solidFill>
                <a:latin typeface="Arial" panose="020b0604020202020204" pitchFamily="34" charset="0"/>
                <a:ea typeface="微软雅黑" panose="020b0503020204020204" charset="-122"/>
              </a:rPr>
              <a:t>是诗人感情的载体。</a:t>
            </a:r>
            <a:endParaRPr lang="zh-CN" altLang="en-US" sz="2000" spc="150">
              <a:solidFill>
                <a:schemeClr val="tx1">
                  <a:lumMod val="85000"/>
                  <a:lumOff val="15000"/>
                </a:schemeClr>
              </a:solidFill>
              <a:latin typeface="Arial" panose="020b0604020202020204" pitchFamily="34" charset="0"/>
              <a:ea typeface="微软雅黑" panose="020b0503020204020204" charset="-122"/>
            </a:endParaRPr>
          </a:p>
          <a:p>
            <a:pPr marL="285750" lvl="1" indent="0" algn="l">
              <a:lnSpc>
                <a:spcPct val="120000"/>
              </a:lnSpc>
              <a:spcBef>
                <a:spcPct val="0"/>
              </a:spcBef>
              <a:spcAft>
                <a:spcPct val="0"/>
              </a:spcAft>
              <a:buSzTx/>
              <a:buNone/>
            </a:pPr>
            <a:r>
              <a:rPr lang="zh-CN" altLang="en-US" sz="1600" spc="150">
                <a:solidFill>
                  <a:schemeClr val="tx1">
                    <a:lumMod val="85000"/>
                    <a:lumOff val="15000"/>
                  </a:schemeClr>
                </a:solidFill>
                <a:latin typeface="Arial" panose="020b0604020202020204" pitchFamily="34" charset="0"/>
                <a:ea typeface="微软雅黑" panose="020b0503020204020204" charset="-122"/>
              </a:rPr>
              <a:t>作用：表达情感、塑造形象</a:t>
            </a:r>
            <a:endParaRPr lang="zh-CN" altLang="en-US" sz="1600" spc="150">
              <a:solidFill>
                <a:schemeClr val="tx1">
                  <a:lumMod val="85000"/>
                  <a:lumOff val="15000"/>
                </a:schemeClr>
              </a:solidFill>
              <a:latin typeface="Arial" panose="020b0604020202020204" pitchFamily="34" charset="0"/>
              <a:ea typeface="微软雅黑" panose="020b0503020204020204" charset="-122"/>
            </a:endParaRPr>
          </a:p>
        </p:txBody>
      </p:sp>
      <p:sp>
        <p:nvSpPr>
          <p:cNvPr id="18" name="剪去对角的矩形 17"/>
          <p:cNvSpPr/>
          <p:nvPr>
            <p:custDataLst>
              <p:tags r:id="rId6"/>
            </p:custDataLst>
          </p:nvPr>
        </p:nvSpPr>
        <p:spPr>
          <a:xfrm>
            <a:off x="3114040" y="3583305"/>
            <a:ext cx="664845" cy="665480"/>
          </a:xfrm>
          <a:prstGeom prst="snip2DiagRect">
            <a:avLst>
              <a:gd name="adj1" fmla="val 0"/>
              <a:gd name="adj2" fmla="val 345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altLang="zh-CN" b="1">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7" name="剪去对角的矩形 6"/>
          <p:cNvSpPr/>
          <p:nvPr>
            <p:custDataLst>
              <p:tags r:id="rId7"/>
            </p:custDataLst>
          </p:nvPr>
        </p:nvSpPr>
        <p:spPr>
          <a:xfrm rot="5400000">
            <a:off x="3778885" y="3453130"/>
            <a:ext cx="368300" cy="368300"/>
          </a:xfrm>
          <a:prstGeom prst="snip2DiagRect">
            <a:avLst>
              <a:gd name="adj1" fmla="val 0"/>
              <a:gd name="adj2" fmla="val 34515"/>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8" name="矩形 37"/>
          <p:cNvSpPr/>
          <p:nvPr>
            <p:custDataLst>
              <p:tags r:id="rId8"/>
            </p:custDataLst>
          </p:nvPr>
        </p:nvSpPr>
        <p:spPr>
          <a:xfrm>
            <a:off x="3160395" y="3670300"/>
            <a:ext cx="588010" cy="500380"/>
          </a:xfrm>
          <a:prstGeom prst="rect">
            <a:avLst/>
          </a:prstGeom>
        </p:spPr>
        <p:txBody>
          <a:bodyPr wrap="square" anchor="ctr">
            <a:normAutofit lnSpcReduction="10000"/>
          </a:bodyPr>
          <a:lstStyle/>
          <a:p>
            <a:pPr algn="ctr">
              <a:lnSpc>
                <a:spcPct val="120000"/>
              </a:lnSpc>
            </a:pP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02</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9"/>
            </p:custDataLst>
          </p:nvPr>
        </p:nvSpPr>
        <p:spPr>
          <a:xfrm>
            <a:off x="4144645" y="2305050"/>
            <a:ext cx="3707765" cy="1252855"/>
          </a:xfrm>
          <a:prstGeom prst="rect">
            <a:avLst/>
          </a:prstGeom>
          <a:noFill/>
        </p:spPr>
        <p:txBody>
          <a:bodyPr wrap="square" rtlCol="0" anchor="t">
            <a:normAutofit/>
          </a:bodyPr>
          <a:lstStyle/>
          <a:p>
            <a:pPr marL="0" lvl="0" indent="0" algn="l">
              <a:lnSpc>
                <a:spcPct val="120000"/>
              </a:lnSpc>
              <a:spcBef>
                <a:spcPct val="0"/>
              </a:spcBef>
              <a:spcAft>
                <a:spcPct val="0"/>
              </a:spcAft>
              <a:buSzTx/>
            </a:pPr>
            <a:r>
              <a:rPr lang="zh-CN" altLang="en-US" sz="2000" spc="150">
                <a:solidFill>
                  <a:schemeClr val="tx1">
                    <a:lumMod val="85000"/>
                    <a:lumOff val="15000"/>
                  </a:schemeClr>
                </a:solidFill>
                <a:latin typeface="Arial" panose="020b0604020202020204" pitchFamily="34" charset="0"/>
                <a:ea typeface="微软雅黑" panose="020b0503020204020204" charset="-122"/>
                <a:sym typeface="+mn-ea"/>
              </a:rPr>
              <a:t>意象是诗歌中浸染了作者感情的物象。</a:t>
            </a:r>
            <a:endParaRPr lang="zh-CN" altLang="en-US" sz="2000" spc="15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6" name="剪去对角的矩形 5"/>
          <p:cNvSpPr/>
          <p:nvPr>
            <p:custDataLst>
              <p:tags r:id="rId10"/>
            </p:custDataLst>
          </p:nvPr>
        </p:nvSpPr>
        <p:spPr>
          <a:xfrm>
            <a:off x="3114040" y="2171700"/>
            <a:ext cx="664845" cy="665480"/>
          </a:xfrm>
          <a:prstGeom prst="snip2DiagRect">
            <a:avLst>
              <a:gd name="adj1" fmla="val 0"/>
              <a:gd name="adj2" fmla="val 345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en-US" altLang="zh-CN" b="1">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8" name="剪去对角的矩形 7"/>
          <p:cNvSpPr/>
          <p:nvPr>
            <p:custDataLst>
              <p:tags r:id="rId11"/>
            </p:custDataLst>
          </p:nvPr>
        </p:nvSpPr>
        <p:spPr>
          <a:xfrm rot="5400000">
            <a:off x="3778885" y="2041525"/>
            <a:ext cx="368300" cy="368300"/>
          </a:xfrm>
          <a:prstGeom prst="snip2DiagRect">
            <a:avLst>
              <a:gd name="adj1" fmla="val 0"/>
              <a:gd name="adj2" fmla="val 34515"/>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9" name="矩形 38"/>
          <p:cNvSpPr/>
          <p:nvPr>
            <p:custDataLst>
              <p:tags r:id="rId12"/>
            </p:custDataLst>
          </p:nvPr>
        </p:nvSpPr>
        <p:spPr>
          <a:xfrm>
            <a:off x="3160395" y="2258060"/>
            <a:ext cx="588010" cy="500380"/>
          </a:xfrm>
          <a:prstGeom prst="rect">
            <a:avLst/>
          </a:prstGeom>
        </p:spPr>
        <p:txBody>
          <a:bodyPr wrap="square" anchor="ctr">
            <a:normAutofit lnSpcReduction="10000"/>
          </a:bodyPr>
          <a:lstStyle/>
          <a:p>
            <a:pPr algn="ctr">
              <a:lnSpc>
                <a:spcPct val="120000"/>
              </a:lnSpc>
            </a:pPr>
            <a:r>
              <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rPr>
              <a:t>01</a:t>
            </a:r>
            <a:endParaRPr lang="en-US" altLang="zh-CN" sz="2400" b="1">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p:timing/>
</p:sld>
</file>

<file path=ppt/tags/tag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70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11.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3a9b3aea98c94c18b21ea33f90ca0d57"/>
  <p:tag name="KSO_WM_UNIT_DECORATE_INFO" val="{&quot;DecorateInfoH&quot;:{&quot;IsAbs&quot;:true},&quot;DecorateInfoW&quot;:{&quot;IsAbs&quot;:true},&quot;DecorateInfoX&quot;:{&quot;IsAbs&quot;:true,&quot;Pos&quot;:2},&quot;DecorateInfoY&quot;:{&quot;IsAbs&quot;:true,&quot;Pos&quot;:2},&quot;ReferentInfo&quot;:{&quot;Id&quot;:&quot;9f983d2bbca64d56b75964a856de218d&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7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12.xml><?xml version="1.0" encoding="utf-8"?>
<p:tagLst xmlns:p="http://schemas.openxmlformats.org/presentationml/2006/main">
  <p:tag name="KSO_WM_ASSEMBLE_CHIP_INDEX" val="1f419d83bc99475ea466aaecfe571b87"/>
  <p:tag name="KSO_WM_BEAUTIFY_FLAG" val="#wm#"/>
  <p:tag name="KSO_WM_CHIP_FILLAREA_FILL_RULE" val="{&quot;fill_align&quot;:&quot;rm&quot;,&quot;fill_mode&quot;:&quot;full&quot;}"/>
  <p:tag name="KSO_WM_CHIP_GROUPID" val="5e7881253197e252a37019b5"/>
  <p:tag name="KSO_WM_CHIP_XID" val="5e7881253197e252a37019b6"/>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9f983d2bbca64d56b75964a856de218d"/>
  <p:tag name="KSO_WM_UNIT_DEFAULT_FONT" val="24;44;4"/>
  <p:tag name="KSO_WM_UNIT_DIAGRAM_ISNUMVISUAL" val="0"/>
  <p:tag name="KSO_WM_UNIT_DIAGRAM_ISREFERUNIT" val="0"/>
  <p:tag name="KSO_WM_UNIT_HIGHLIGHT" val="0"/>
  <p:tag name="KSO_WM_UNIT_ID" val="diagram20210170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6"/>
</p:tagLst>
</file>

<file path=ppt/tags/tag13.xml><?xml version="1.0" encoding="utf-8"?>
<p:tagLst xmlns:p="http://schemas.openxmlformats.org/presentationml/2006/main">
  <p:tag name="KSO_WM_ASSEMBLE_CHIP_INDEX" val="e0f4c325d7d54c5587e9100cb2cbbe87"/>
  <p:tag name="KSO_WM_BEAUTIFY_FLAG" val="#wm#"/>
  <p:tag name="KSO_WM_CHIP_FILLAREA_FILL_RULE" val="{&quot;fill_align&quot;:&quot;lm&quot;,&quot;fill_mode&quot;:&quot;full&quot;}"/>
  <p:tag name="KSO_WM_CHIP_GROUPID" val="5e6b05596848fb12bee65ac8"/>
  <p:tag name="KSO_WM_CHIP_XID" val="5e6b05596848fb12bee65aca"/>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e87a5397f77a4b8a809de0af63867793"/>
  <p:tag name="KSO_WM_UNIT_DEFAULT_FONT" val="14;20;2"/>
  <p:tag name="KSO_WM_UNIT_DIAGRAM_ISNUMVISUAL" val="0"/>
  <p:tag name="KSO_WM_UNIT_DIAGRAM_ISREFERUNIT" val="0"/>
  <p:tag name="KSO_WM_UNIT_HIGHLIGHT" val="0"/>
  <p:tag name="KSO_WM_UNIT_ID" val="diagram2021017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85"/>
</p:tagLst>
</file>

<file path=ppt/tags/tag14.xml><?xml version="1.0" encoding="utf-8"?>
<p:tagLst xmlns:p="http://schemas.openxmlformats.org/presentationml/2006/main">
  <p:tag name="KSO_WM_BEAUTIFY_FLAG" val="#wm#"/>
  <p:tag name="KSO_WM_CHIP_FILLPROP" val="[[{&quot;fill_id&quot;:&quot;cb509c17ded54b42a5e9a84a0ad13dd5&quot;,&quot;fill_align&quot;:&quot;rm&quot;,&quot;text_align&quot;:&quot;rm&quot;,&quot;text_direction&quot;:&quot;horizontal&quot;,&quot;chip_types&quot;:[&quot;header&quot;]},{&quot;fill_id&quot;:&quot;e3486b1120c742108a49a661a8c9d9f1&quot;,&quot;fill_align&quot;:&quot;lm&quot;,&quot;text_align&quot;:&quot;lm&quot;,&quot;text_direction&quot;:&quot;horizontal&quot;,&quot;chip_types&quot;:[&quot;text&quot;,&quot;picture&quot;,&quot;chart&quot;,&quot;table&quot;],&quot;support_features&quot;:[&quot;collage&quot;,&quot;carousel&quot;]}]]"/>
  <p:tag name="KSO_WM_CHIP_GROUPID" val="5f229415dda340fd2c9b586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9415dda340fd2c9b5869"/>
  <p:tag name="KSO_WM_SLIDE_BACKGROUND" val="[&quot;general&quot;]"/>
  <p:tag name="KSO_WM_SLIDE_BACKGROUND_TYPE" val="general"/>
  <p:tag name="KSO_WM_SLIDE_BK_DARK_LIGHT" val="2"/>
  <p:tag name="KSO_WM_SLIDE_ID" val="diagram20210170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0&quot;,&quot;maxSize&quot;:{&quot;size1&quot;:45},&quot;minSize&quot;:{&quot;size1&quot;:45},&quot;normalSize&quot;:{&quot;size1&quot;:45},&quot;subLayout&quot;:[{&quot;id&quot;:&quot;2020-08-28T14:23:30&quot;,&quot;margin&quot;:{&quot;bottom&quot;:8.4670000076293945,&quot;left&quot;:2.9630000591278076,&quot;right&quot;:3.809999942779541,&quot;top&quot;:6.7729997634887695},&quot;type&quot;:0},{&quot;id&quot;:&quot;2020-08-28T14:23:30&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ureTxt"/>
  <p:tag name="KSO_WM_SLIDE_SUPPORT_FEATURE_TYPE" val="0"/>
  <p:tag name="KSO_WM_SLIDE_TYPE" val="text"/>
  <p:tag name="KSO_WM_TAG_VERSION" val="1.0"/>
  <p:tag name="KSO_WM_TEMPLATE_ASSEMBLE_GROUPID" val="5f48a2c2f3f92eac73830e6b"/>
  <p:tag name="KSO_WM_TEMPLATE_ASSEMBLE_XID" val="5f48a2c2f3f92eac73830e6b"/>
  <p:tag name="KSO_WM_TEMPLATE_CATEGORY" val="diagram"/>
  <p:tag name="KSO_WM_TEMPLATE_COLOR_TYPE" val="1"/>
  <p:tag name="KSO_WM_TEMPLATE_INDEX" val="20210170"/>
  <p:tag name="KSO_WM_TEMPLATE_MASTER_TYPE" val="0"/>
  <p:tag name="KSO_WM_TEMPLATE_SUBCATEGORY" val="21"/>
  <p:tag name="KSO_WM_TEMPLATE_THUMBS_INDEX" val="1、4、7、12、13、14、15、16、17、18、20、24、25、28、33、36、40、43、44"/>
</p:tagLst>
</file>

<file path=ppt/tags/tag15.xml><?xml version="1.0" encoding="utf-8"?>
<p:tagLst xmlns:p="http://schemas.openxmlformats.org/presentationml/2006/main">
  <p:tag name="KSO_WM_BEAUTIFY_FLAG" val="#wm#"/>
  <p:tag name="KSO_WM_SLIDE_BACKGROUND_TYPE" val="belt"/>
  <p:tag name="KSO_WM_SLIDE_BK_DARK_LIGHT" val="2"/>
  <p:tag name="KSO_WM_TAG_VERSION" val="1.0"/>
  <p:tag name="KSO_WM_TEMPLATE_ASSEMBLE_GROUPID" val="5ef2285c770fdf8a85bd4690"/>
  <p:tag name="KSO_WM_TEMPLATE_ASSEMBLE_XID" val="5ef2285c770fdf8a85bd4690"/>
  <p:tag name="KSO_WM_TEMPLATE_CATEGORY" val="diagram"/>
  <p:tag name="KSO_WM_TEMPLATE_INDEX" val="2020843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43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742"/>
</p:tagLst>
</file>

<file path=ppt/tags/tag16.xml><?xml version="1.0" encoding="utf-8"?>
<p:tagLst xmlns:p="http://schemas.openxmlformats.org/presentationml/2006/main">
  <p:tag name="KSO_WM_ASSEMBLE_CHIP_INDEX" val="cf7c3324d2c04962b8f9cef50931d140"/>
  <p:tag name="KSO_WM_BEAUTIFY_FLAG" val="#wm#"/>
  <p:tag name="KSO_WM_CHIP_GROUPID" val="5ed9b8b3eee88846f39f355c"/>
  <p:tag name="KSO_WM_CHIP_XID" val="5ed9b8b3eee88846f39f355d"/>
  <p:tag name="KSO_WM_TAG_VERSION" val="1.0"/>
  <p:tag name="KSO_WM_TEMPLATE_ASSEMBLE_GROUPID" val="5ef2285c770fdf8a85bd4690"/>
  <p:tag name="KSO_WM_TEMPLATE_ASSEMBLE_XID" val="5ef2285c770fdf8a85bd4690"/>
  <p:tag name="KSO_WM_TEMPLATE_CATEGORY" val="diagram"/>
  <p:tag name="KSO_WM_TEMPLATE_INDEX" val="20208431"/>
  <p:tag name="KSO_WM_UNIT_BLOCK" val="0"/>
  <p:tag name="KSO_WM_UNIT_COMPATIBLE" val="0"/>
  <p:tag name="KSO_WM_UNIT_DEC_AREA_ID" val="d70134ced7dc44b5b1b3e23204e4e9a6"/>
  <p:tag name="KSO_WM_UNIT_DEFAULT_FONT" val="24;44;4"/>
  <p:tag name="KSO_WM_UNIT_DIAGRAM_ISNUMVISUAL" val="0"/>
  <p:tag name="KSO_WM_UNIT_DIAGRAM_ISREFERUNIT" val="0"/>
  <p:tag name="KSO_WM_UNIT_HIGHLIGHT" val="0"/>
  <p:tag name="KSO_WM_UNIT_ID" val="diagram20208431_1*a*1"/>
  <p:tag name="KSO_WM_UNIT_INDEX" val="1"/>
  <p:tag name="KSO_WM_UNIT_ISCONTENTSTITLE" val="0"/>
  <p:tag name="KSO_WM_UNIT_ISNUMDGMTITLE" val="0"/>
  <p:tag name="KSO_WM_UNIT_LAST_MAX_FONTSIZE" val="88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5"/>
</p:tagLst>
</file>

<file path=ppt/tags/tag1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HIGHLIGHT" val="0"/>
  <p:tag name="KSO_WM_UNIT_ID" val="diagram20205797_1*m_i*1_1"/>
  <p:tag name="KSO_WM_UNIT_INDEX" val="1_1"/>
  <p:tag name="KSO_WM_UNIT_LAYERLEVEL" val="1_1"/>
  <p:tag name="KSO_WM_UNIT_LINE_FILL_TYPE" val="2"/>
  <p:tag name="KSO_WM_UNIT_LINE_FORE_SCHEMECOLOR_INDEX" val="5"/>
  <p:tag name="KSO_WM_UNIT_LINE_FORE_SCHEMECOLOR_INDEX_BRIGHTNESS" val="0"/>
  <p:tag name="KSO_WM_UNIT_TYPE" val="m_i"/>
  <p:tag name="KSO_WM_UNIT_USESOURCEFORMAT_APPLY" val="1"/>
</p:tagLst>
</file>

<file path=ppt/tags/tag1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HIGHLIGHT" val="0"/>
  <p:tag name="KSO_WM_UNIT_ID" val="diagram20205797_1*m_h_f*1_2_1"/>
  <p:tag name="KSO_WM_UNIT_INDEX" val="1_2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1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97_1*m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797_1*m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2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HIGHLIGHT" val="0"/>
  <p:tag name="KSO_WM_UNIT_ID" val="diagram20205797_1*m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22.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HIGHLIGHT" val="0"/>
  <p:tag name="KSO_WM_UNIT_ID" val="diagram20205797_1*m_h_f*1_1_1"/>
  <p:tag name="KSO_WM_UNIT_INDEX" val="1_1_1"/>
  <p:tag name="KSO_WM_UNIT_LAYERLEVEL" val="1_1_1"/>
  <p:tag name="KSO_WM_UNIT_NOCLEAR" val="0"/>
  <p:tag name="KSO_WM_UNIT_PRESET_TEXT" val="单击此处输入你的正文，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2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97_1*m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24.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797_1*m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2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05797"/>
  <p:tag name="KSO_WM_UNIT_COMPATIBLE" val="0"/>
  <p:tag name="KSO_WM_UNIT_DIAGRAM_ISNUMVISUAL" val="0"/>
  <p:tag name="KSO_WM_UNIT_DIAGRAM_ISREFERUNIT" val="0"/>
  <p:tag name="KSO_WM_UNIT_HIGHLIGHT" val="0"/>
  <p:tag name="KSO_WM_UNIT_ID" val="diagram20205797_1*m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26.xml><?xml version="1.0" encoding="utf-8"?>
<p:tagLst xmlns:p="http://schemas.openxmlformats.org/presentationml/2006/main">
  <p:tag name="KSO_WM_BEAUTIFY_FLAG" val="#wm#"/>
  <p:tag name="KSO_WM_CHIP_FILLPROP" val="[[{&quot;fill_id&quot;:&quot;d0e92cf20ab54d50aed37a29642706b5&quot;,&quot;fill_align&quot;:&quot;lt&quot;,&quot;text_align&quot;:&quot;lt&quot;,&quot;text_direction&quot;:&quot;vertical&quot;,&quot;chip_types&quot;:[&quot;header&quot;]},{&quot;fill_id&quot;:&quot;bf88a86dfb764211b6d55a539763d063&quot;,&quot;fill_align&quot;:&quot;rt&quot;,&quot;text_align&quot;:&quot;rt&quot;,&quot;text_direction&quot;:&quot;vertical&quot;,&quot;chip_types&quot;:[&quot;text&quot;]}],[{&quot;fill_id&quot;:&quot;d0e92cf20ab54d50aed37a29642706b5&quot;,&quot;fill_align&quot;:&quot;lt&quot;,&quot;text_align&quot;:&quot;lt&quot;,&quot;text_direction&quot;:&quot;vertical&quot;,&quot;chip_types&quot;:[&quot;header&quot;]},{&quot;fill_id&quot;:&quot;bf88a86dfb764211b6d55a539763d063&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1c2b24b822ad86e01bf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1c2b24b822ad86e01bfd"/>
  <p:tag name="KSO_WM_SLIDE_BACKGROUND" val="[&quot;belt&quot;,&quot;general&quot;]"/>
  <p:tag name="KSO_WM_SLIDE_BACKGROUND_TYPE" val="belt"/>
  <p:tag name="KSO_WM_SLIDE_BK_DARK_LIGHT" val="2"/>
  <p:tag name="KSO_WM_SLIDE_CAN_ADD_NAVIGATION" val="1"/>
  <p:tag name="KSO_WM_SLIDE_ID" val="diagram20208431_1"/>
  <p:tag name="KSO_WM_SLIDE_INDEX" val="1"/>
  <p:tag name="KSO_WM_SLIDE_ITEM_CNT" val="0"/>
  <p:tag name="KSO_WM_SLIDE_LAYOUT" val="a_d"/>
  <p:tag name="KSO_WM_SLIDE_LAYOUT_CNT" val="1_1"/>
  <p:tag name="KSO_WM_SLIDE_LAYOUT_INFO" val="{&quot;backgroundInfo&quot;:[{&quot;bottom&quot;:0.20000000000000001,&quot;bottomAbs&quot;:false,&quot;left&quot;:0,&quot;leftAbs&quot;:false,&quot;right&quot;:0,&quot;rightAbs&quot;:false,&quot;top&quot;:0.222222224,&quot;topAbs&quot;:false,&quot;type&quot;:&quot;belt&quot;},{&quot;bottom&quot;:0,&quot;bottomAbs&quot;:false,&quot;left&quot;:0,&quot;leftAbs&quot;:false,&quot;right&quot;:0,&quot;rightAbs&quot;:false,&quot;top&quot;:0,&quot;topAbs&quot;:false,&quot;type&quot;:&quot;general&quot;}],&quot;direction&quot;:1,&quot;id&quot;:&quot;2020-06-24T00:05:52&quot;,&quot;maxSize&quot;:{&quot;size1&quot;:73.799999999999997},&quot;minSize&quot;:{&quot;size1&quot;:68.799999999999997},&quot;normalSize&quot;:{&quot;size1&quot;:71.200000000000003},&quot;subLayout&quot;:[{&quot;id&quot;:&quot;2020-06-24T00:05:52&quot;,&quot;margin&quot;:{&quot;bottom&quot;:4.6570000648498535,&quot;left&quot;:6.3499999046325684,&quot;right&quot;:0.84700000286102295,&quot;top&quot;:5.0799999237060547},&quot;type&quot;:0},{&quot;id&quot;:&quot;2020-06-24T00:05:52&quot;,&quot;margin&quot;:{&quot;bottom&quot;:4.6570000648498535,&quot;left&quot;:0,&quot;right&quot;:6.3499999046325684,&quot;top&quot;:5.0799999237060547},&quot;type&quot;:0}],&quot;type&quot;:0}"/>
  <p:tag name="KSO_WM_SLIDE_POSITION" val="0*120"/>
  <p:tag name="KSO_WM_SLIDE_RATIO" val="1.777778"/>
  <p:tag name="KSO_WM_SLIDE_SIZE" val="960*312"/>
  <p:tag name="KSO_WM_SLIDE_SUBTYPE" val="picTxt"/>
  <p:tag name="KSO_WM_SLIDE_SUPPORT_FEATURE_TYPE" val="7"/>
  <p:tag name="KSO_WM_SLIDE_TYPE" val="text"/>
  <p:tag name="KSO_WM_TAG_VERSION" val="1.0"/>
  <p:tag name="KSO_WM_TEMPLATE_ASSEMBLE_GROUPID" val="5ef2285c770fdf8a85bd4690"/>
  <p:tag name="KSO_WM_TEMPLATE_ASSEMBLE_XID" val="5ef2285c770fdf8a85bd4690"/>
  <p:tag name="KSO_WM_TEMPLATE_CATEGORY" val="diagram"/>
  <p:tag name="KSO_WM_TEMPLATE_COLOR_TYPE" val="1"/>
  <p:tag name="KSO_WM_TEMPLATE_INDEX" val="20208431"/>
  <p:tag name="KSO_WM_TEMPLATE_MASTER_TYPE" val="0"/>
  <p:tag name="KSO_WM_TEMPLATE_SUBCATEGORY" val="21"/>
</p:tagLst>
</file>

<file path=ppt/tags/tag27.xml><?xml version="1.0" encoding="utf-8"?>
<p:tagLst xmlns:p="http://schemas.openxmlformats.org/presentationml/2006/main">
  <p:tag name="KSO_WM_BEAUTIFY_FLAG" val="#wm#"/>
  <p:tag name="KSO_WM_SLIDE_BACKGROUND_TYPE" val="belt"/>
  <p:tag name="KSO_WM_SLIDE_BK_DARK_LIGHT" val="2"/>
  <p:tag name="KSO_WM_TAG_VERSION" val="1.0"/>
  <p:tag name="KSO_WM_TEMPLATE_ASSEMBLE_GROUPID" val="5eeead70a758c1ec0b70932e"/>
  <p:tag name="KSO_WM_TEMPLATE_ASSEMBLE_XID" val="5eeead70a758c1ec0b70932e"/>
  <p:tag name="KSO_WM_TEMPLATE_CATEGORY" val="diagram"/>
  <p:tag name="KSO_WM_TEMPLATE_INDEX" val="20207819"/>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81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28.xml><?xml version="1.0" encoding="utf-8"?>
<p:tagLst xmlns:p="http://schemas.openxmlformats.org/presentationml/2006/main">
  <p:tag name="KSO_WM_ASSEMBLE_CHIP_INDEX" val="2d922993c4d0449c80c1995d1c9824ad"/>
  <p:tag name="KSO_WM_BEAUTIFY_FLAG" val="#wm#"/>
  <p:tag name="KSO_WM_CHIP_GROUPID" val="5e7881253197e252a37019b5"/>
  <p:tag name="KSO_WM_CHIP_XID" val="5e7881253197e252a37019b6"/>
  <p:tag name="KSO_WM_TAG_VERSION" val="1.0"/>
  <p:tag name="KSO_WM_TEMPLATE_ASSEMBLE_GROUPID" val="5eeead70a758c1ec0b70932e"/>
  <p:tag name="KSO_WM_TEMPLATE_ASSEMBLE_XID" val="5eeead70a758c1ec0b70932e"/>
  <p:tag name="KSO_WM_TEMPLATE_CATEGORY" val="diagram"/>
  <p:tag name="KSO_WM_TEMPLATE_INDEX" val="20207819"/>
  <p:tag name="KSO_WM_UNIT_BLOCK" val="0"/>
  <p:tag name="KSO_WM_UNIT_COMPATIBLE" val="0"/>
  <p:tag name="KSO_WM_UNIT_DEC_AREA_ID" val="264e7c32e2784133840f15ce50431613"/>
  <p:tag name="KSO_WM_UNIT_DEFAULT_FONT" val="24;44;4"/>
  <p:tag name="KSO_WM_UNIT_DIAGRAM_ISNUMVISUAL" val="0"/>
  <p:tag name="KSO_WM_UNIT_DIAGRAM_ISREFERUNIT" val="0"/>
  <p:tag name="KSO_WM_UNIT_HIGHLIGHT" val="0"/>
  <p:tag name="KSO_WM_UNIT_ID" val="diagram2020781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29.xml><?xml version="1.0" encoding="utf-8"?>
<p:tagLst xmlns:p="http://schemas.openxmlformats.org/presentationml/2006/main">
  <p:tag name="KSO_WM_ASSEMBLE_CHIP_INDEX" val="2b23dc9183ea42dba70d6a2952f78c21"/>
  <p:tag name="KSO_WM_BEAUTIFY_FLAG" val="#wm#"/>
  <p:tag name="KSO_WM_CHIP_GROUPID" val="5e6b05596848fb12bee65ac8"/>
  <p:tag name="KSO_WM_CHIP_XID" val="5e6b05596848fb12bee65aca"/>
  <p:tag name="KSO_WM_TAG_VERSION" val="1.0"/>
  <p:tag name="KSO_WM_TEMPLATE_ASSEMBLE_GROUPID" val="5eeead70a758c1ec0b70932e"/>
  <p:tag name="KSO_WM_TEMPLATE_ASSEMBLE_XID" val="5eeead70a758c1ec0b70932e"/>
  <p:tag name="KSO_WM_TEMPLATE_CATEGORY" val="diagram"/>
  <p:tag name="KSO_WM_TEMPLATE_INDEX" val="20207819"/>
  <p:tag name="KSO_WM_UNIT_BLOCK" val="0"/>
  <p:tag name="KSO_WM_UNIT_COMPATIBLE" val="0"/>
  <p:tag name="KSO_WM_UNIT_DEC_AREA_ID" val="66861dfc48ce46debecf2dc789e36a68"/>
  <p:tag name="KSO_WM_UNIT_DEFAULT_FONT" val="14;20;2"/>
  <p:tag name="KSO_WM_UNIT_DIAGRAM_ISNUMVISUAL" val="0"/>
  <p:tag name="KSO_WM_UNIT_DIAGRAM_ISREFERUNIT" val="0"/>
  <p:tag name="KSO_WM_UNIT_HIGHLIGHT" val="0"/>
  <p:tag name="KSO_WM_UNIT_ID" val="diagram2020781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0.xml><?xml version="1.0" encoding="utf-8"?>
<p:tagLst xmlns:p="http://schemas.openxmlformats.org/presentationml/2006/main">
  <p:tag name="KSO_WM_ASSEMBLE_CHIP_INDEX" val="a276a015ed854f2ba05eee4dbe5c3bd3"/>
  <p:tag name="KSO_WM_BEAUTIFY_FLAG" val="#wm#"/>
  <p:tag name="KSO_WM_CHIP_GROUPID" val="5e6b05596848fb12bee65ac8"/>
  <p:tag name="KSO_WM_CHIP_XID" val="5e6b05596848fb12bee65aca"/>
  <p:tag name="KSO_WM_TAG_VERSION" val="1.0"/>
  <p:tag name="KSO_WM_TEMPLATE_ASSEMBLE_GROUPID" val="5eeead70a758c1ec0b70932e"/>
  <p:tag name="KSO_WM_TEMPLATE_ASSEMBLE_XID" val="5eeead70a758c1ec0b70932e"/>
  <p:tag name="KSO_WM_TEMPLATE_CATEGORY" val="diagram"/>
  <p:tag name="KSO_WM_TEMPLATE_INDEX" val="20207819"/>
  <p:tag name="KSO_WM_UNIT_BLOCK" val="0"/>
  <p:tag name="KSO_WM_UNIT_COMPATIBLE" val="0"/>
  <p:tag name="KSO_WM_UNIT_DEC_AREA_ID" val="6c6bbdb5792a4dd597b598f7698b3362"/>
  <p:tag name="KSO_WM_UNIT_DEFAULT_FONT" val="14;20;2"/>
  <p:tag name="KSO_WM_UNIT_DIAGRAM_ISNUMVISUAL" val="0"/>
  <p:tag name="KSO_WM_UNIT_DIAGRAM_ISREFERUNIT" val="0"/>
  <p:tag name="KSO_WM_UNIT_HIGHLIGHT" val="0"/>
  <p:tag name="KSO_WM_UNIT_ID" val="diagram2020781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2"/>
</p:tagLst>
</file>

<file path=ppt/tags/tag31.xml><?xml version="1.0" encoding="utf-8"?>
<p:tagLst xmlns:p="http://schemas.openxmlformats.org/presentationml/2006/main">
  <p:tag name="KSO_WM_BEAUTIFY_FLAG" val="#wm#"/>
  <p:tag name="KSO_WM_CHIP_FILLPROP" val="[[{&quot;fill_id&quot;:&quot;e4d6cf17b06746db8dd93c359cfe17f1&quot;,&quot;fill_align&quot;:&quot;lb&quot;,&quot;text_align&quot;:&quot;lb&quot;,&quot;text_direction&quot;:&quot;horizontal&quot;,&quot;chip_types&quot;:[&quot;header&quot;]},{&quot;fill_id&quot;:&quot;c1719bd3232846479042527f9529d883&quot;,&quot;fill_align&quot;:&quot;lt&quot;,&quot;text_align&quot;:&quot;lt&quot;,&quot;text_direction&quot;:&quot;horizontal&quot;,&quot;chip_types&quot;:[&quot;text&quot;,&quot;picture&quot;]},{&quot;fill_id&quot;:&quot;1e68c64403914b6b8616f5eb6a4d8957&quot;,&quot;fill_align&quot;:&quot;lm&quot;,&quot;text_align&quot;:&quot;lm&quot;,&quot;text_direction&quot;:&quot;horizontal&quot;,&quot;chip_types&quot;:[&quot;diagram&quot;,&quot;pictext&quot;,&quot;text&quot;,&quot;picture&quot;,&quot;chart&quot;,&quot;table&quot;],&quot;support_features&quot;:[&quot;collage&quot;,&quot;carousel&quot;,&quot;creativecrop&quot;]}],[{&quot;fill_id&quot;:&quot;e4d6cf17b06746db8dd93c359cfe17f1&quot;,&quot;fill_align&quot;:&quot;lb&quot;,&quot;text_align&quot;:&quot;lb&quot;,&quot;text_direction&quot;:&quot;horizontal&quot;,&quot;chip_types&quot;:[&quot;header&quot;]},{&quot;fill_id&quot;:&quot;c1719bd3232846479042527f9529d883&quot;,&quot;fill_align&quot;:&quot;lt&quot;,&quot;text_align&quot;:&quot;lt&quot;,&quot;text_direction&quot;:&quot;horizontal&quot;,&quot;chip_types&quot;:[&quot;pictext&quot;,&quot;picture&quot;,&quot;chart&quot;,&quot;table&quot;],&quot;support_features&quot;:[&quot;collage&quot;,&quot;creativecrop&quot;]},{&quot;fill_id&quot;:&quot;1e68c64403914b6b8616f5eb6a4d8957&quot;,&quot;fill_align&quot;:&quot;lm&quot;,&quot;text_align&quot;:&quot;lm&quot;,&quot;text_direction&quot;:&quot;horizontal&quot;,&quot;chip_types&quot;:[&quot;text&quot;,&quot;picture&quot;]}]]"/>
  <p:tag name="KSO_WM_CHIP_GROUPID" val="5eecb7cea758c1ec0b708a86"/>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cb7cea758c1ec0b708a87"/>
  <p:tag name="KSO_WM_SLIDE_BACKGROUND" val="[&quot;belt&quot;]"/>
  <p:tag name="KSO_WM_SLIDE_BACKGROUND_TYPE" val="belt"/>
  <p:tag name="KSO_WM_SLIDE_BK_DARK_LIGHT" val="2"/>
  <p:tag name="KSO_WM_SLIDE_ID" val="diagram20207819_1"/>
  <p:tag name="KSO_WM_SLIDE_INDEX" val="1"/>
  <p:tag name="KSO_WM_SLIDE_ITEM_CNT" val="0"/>
  <p:tag name="KSO_WM_SLIDE_LAYOUT" val="a_f"/>
  <p:tag name="KSO_WM_SLIDE_LAYOUT_CNT" val="1_2"/>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6-21T08:44:50&quot;,&quot;maxSize&quot;:{&quot;size1&quot;:54.99958578244938},&quot;minSize&quot;:{&quot;size1&quot;:42.49958578244938},&quot;normalSize&quot;:{&quot;size1&quot;:44.582919115782715},&quot;subLayout&quot;:[{&quot;id&quot;:&quot;2020-06-21T08:44:50&quot;,&quot;maxSize&quot;:{&quot;size1&quot;:37.899999999999999},&quot;minSize&quot;:{&quot;size1&quot;:37.899999999999999},&quot;normalSize&quot;:{&quot;size1&quot;:37.899999999999999},&quot;subLayout&quot;:[{&quot;id&quot;:&quot;2020-06-21T08:44:50&quot;,&quot;margin&quot;:{&quot;bottom&quot;:0.026000002399086952,&quot;left&quot;:3.3870000839233398,&quot;right&quot;:1.2699999809265137,&quot;top&quot;:5.0799999237060547},&quot;type&quot;:0},{&quot;id&quot;:&quot;2020-06-21T08:44:50&quot;,&quot;margin&quot;:{&quot;bottom&quot;:5.0799999237060547,&quot;left&quot;:3.3870000839233398,&quot;right&quot;:1.2699999809265137,&quot;top&quot;:0.81999999284744263},&quot;type&quot;:0}],&quot;type&quot;:0},{&quot;id&quot;:&quot;2020-06-21T08:44:50&quot;,&quot;margin&quot;:{&quot;bottom&quot;:5.0799999237060547,&quot;left&quot;:0,&quot;right&quot;:3.3859999179840088,&quot;top&quot;:5.0799999237060547},&quot;type&quot;:0}],&quot;type&quot;:0}"/>
  <p:tag name="KSO_WM_SLIDE_POSITION" val="0*71"/>
  <p:tag name="KSO_WM_SLIDE_RATIO" val="1.777778"/>
  <p:tag name="KSO_WM_SLIDE_SIZE" val="960*396"/>
  <p:tag name="KSO_WM_SLIDE_SUBTYPE" val="pureTxt"/>
  <p:tag name="KSO_WM_SLIDE_SUPPORT_FEATURE_TYPE" val="0"/>
  <p:tag name="KSO_WM_SLIDE_TYPE" val="text"/>
  <p:tag name="KSO_WM_TAG_VERSION" val="1.0"/>
  <p:tag name="KSO_WM_TEMPLATE_ASSEMBLE_GROUPID" val="5eeead70a758c1ec0b70932e"/>
  <p:tag name="KSO_WM_TEMPLATE_ASSEMBLE_XID" val="5eeead70a758c1ec0b70932e"/>
  <p:tag name="KSO_WM_TEMPLATE_CATEGORY" val="diagram"/>
  <p:tag name="KSO_WM_TEMPLATE_COLOR_TYPE" val="1"/>
  <p:tag name="KSO_WM_TEMPLATE_INDEX" val="20207819"/>
  <p:tag name="KSO_WM_TEMPLATE_MASTER_TYPE" val="0"/>
  <p:tag name="KSO_WM_TEMPLATE_SUBCATEGORY" val="21"/>
</p:tagLst>
</file>

<file path=ppt/tags/tag32.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f2285c770fdf8a85bd4687"/>
  <p:tag name="KSO_WM_TEMPLATE_ASSEMBLE_XID" val="5ef2285c770fdf8a85bd4687"/>
  <p:tag name="KSO_WM_TEMPLATE_CATEGORY" val="diagram"/>
  <p:tag name="KSO_WM_TEMPLATE_INDEX" val="2020845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4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33.xml><?xml version="1.0" encoding="utf-8"?>
<p:tagLst xmlns:p="http://schemas.openxmlformats.org/presentationml/2006/main">
  <p:tag name="KSO_WM_ASSEMBLE_CHIP_INDEX" val="c3f8a594cbc149e29c579233e3e01045"/>
  <p:tag name="KSO_WM_BEAUTIFY_FLAG" val="#wm#"/>
  <p:tag name="KSO_WM_CHIP_GROUPID" val="5e7881253197e252a37019b5"/>
  <p:tag name="KSO_WM_CHIP_XID" val="5e7881253197e252a37019b6"/>
  <p:tag name="KSO_WM_TAG_VERSION" val="1.0"/>
  <p:tag name="KSO_WM_TEMPLATE_ASSEMBLE_GROUPID" val="5ef2285c770fdf8a85bd4687"/>
  <p:tag name="KSO_WM_TEMPLATE_ASSEMBLE_XID" val="5ef2285c770fdf8a85bd4687"/>
  <p:tag name="KSO_WM_TEMPLATE_CATEGORY" val="diagram"/>
  <p:tag name="KSO_WM_TEMPLATE_INDEX" val="20208450"/>
  <p:tag name="KSO_WM_UNIT_BLOCK" val="0"/>
  <p:tag name="KSO_WM_UNIT_COMPATIBLE" val="0"/>
  <p:tag name="KSO_WM_UNIT_DEC_AREA_ID" val="e22f72588afd44219422b4ba6a5d66d3"/>
  <p:tag name="KSO_WM_UNIT_DEFAULT_FONT" val="24;44;4"/>
  <p:tag name="KSO_WM_UNIT_DIAGRAM_ISNUMVISUAL" val="0"/>
  <p:tag name="KSO_WM_UNIT_DIAGRAM_ISREFERUNIT" val="0"/>
  <p:tag name="KSO_WM_UNIT_HIGHLIGHT" val="0"/>
  <p:tag name="KSO_WM_UNIT_ID" val="diagram2020845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0"/>
</p:tagLst>
</file>

<file path=ppt/tags/tag34.xml><?xml version="1.0" encoding="utf-8"?>
<p:tagLst xmlns:p="http://schemas.openxmlformats.org/presentationml/2006/main">
  <p:tag name="KSO_WM_BEAUTIFY_FLAG" val="#wm#"/>
  <p:tag name="KSO_WM_UNIT_TABLE_BEAUTIFY" val="smartTable{c32255af-7eea-437a-bf1d-cc2a36da3fac}"/>
  <p:tag name="KSO_WM_UNIT_TYPE" val="β"/>
</p:tagLst>
</file>

<file path=ppt/tags/tag35.xml><?xml version="1.0" encoding="utf-8"?>
<p:tagLst xmlns:p="http://schemas.openxmlformats.org/presentationml/2006/main">
  <p:tag name="KSO_WM_BEAUTIFY_FLAG" val="#wm#"/>
  <p:tag name="KSO_WM_CHIP_FILLPROP" val="[[{&quot;fill_id&quot;:&quot;7159262999874eceaa30c44b1f11ff56&quot;,&quot;fill_align&quot;:&quot;rm&quot;,&quot;text_align&quot;:&quot;lm&quot;,&quot;text_direction&quot;:&quot;horizontal&quot;,&quot;chip_types&quot;:[&quot;pictext&quot;,&quot;picture&quot;,&quot;header&quot;,&quot;table&quot;]},{&quot;fill_id&quot;:&quot;d5d8eeaeb1344471b625b5dec64152c0&quot;,&quot;fill_align&quot;:&quot;lm&quot;,&quot;text_align&quot;:&quot;lm&quot;,&quot;text_direction&quot;:&quot;horizontal&quot;,&quot;chip_types&quot;:[&quot;picture&quot;,&quot;diagram&quot;,&quot;pictext&quot;,&quot;table&quot;,&quot;chart&quot;,&quot;video&quot;,&quot;text&quot;],&quot;support_features&quot;:[&quot;collage&quot;,&quot;carousel&quot;]}],[{&quot;fill_id&quot;:&quot;7159262999874eceaa30c44b1f11ff56&quot;,&quot;fill_align&quot;:&quot;rm&quot;,&quot;text_align&quot;:&quot;lm&quot;,&quot;text_direction&quot;:&quot;horizontal&quot;,&quot;chip_types&quot;:[&quot;text&quot;]},{&quot;fill_id&quot;:&quot;d5d8eeaeb1344471b625b5dec64152c0&quot;,&quot;fill_align&quot;:&quot;lm&quot;,&quot;text_align&quot;:&quot;lm&quot;,&quot;text_direction&quot;:&quot;horizontal&quot;,&quot;chip_types&quot;:[&quot;diagram&quot;,&quot;pictext&quot;,&quot;picture&quot;,&quot;chart&quot;,&quot;table&quot;,&quot;video&quot;],&quot;support_features&quot;:[&quot;collage&quot;,&quot;carousel&quot;]}]]"/>
  <p:tag name="KSO_WM_CHIP_GROUPID" val="5e6efaa6605d5daf04fe5f6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aa6605d5daf04fe5f6d"/>
  <p:tag name="KSO_WM_SLIDE_BACKGROUND" val="[&quot;general&quot;,&quot;frame&quot;]"/>
  <p:tag name="KSO_WM_SLIDE_BACKGROUND_TYPE" val="frame"/>
  <p:tag name="KSO_WM_SLIDE_BK_DARK_LIGHT" val="2"/>
  <p:tag name="KSO_WM_SLIDE_CAN_ADD_NAVIGATION" val="1"/>
  <p:tag name="KSO_WM_SLIDE_ID" val="diagram2020845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49&quot;,&quot;maxSize&quot;:{&quot;size1&quot;:41.200000000000003},&quot;minSize&quot;:{&quot;size1&quot;:32.5},&quot;normalSize&quot;:{&quot;size1&quot;:41.195833333333333},&quot;subLayout&quot;:[{&quot;id&quot;:&quot;2020-06-24T00:05:49&quot;,&quot;margin&quot;:{&quot;bottom&quot;:3.380000114440918,&quot;left&quot;:3.380000114440918,&quot;right&quot;:0.026000002399086952,&quot;top&quot;:3.380000114440918},&quot;type&quot;:0},{&quot;id&quot;:&quot;2020-06-24T00:05:49&quot;,&quot;margin&quot;:{&quot;bottom&quot;:3.3619999885559082,&quot;left&quot;:1.2439998388290405,&quot;right&quot;:3.3870000839233398,&quot;top&quot;:3.4110000133514404},&quot;type&quot;:0}],&quot;type&quot;:0}"/>
  <p:tag name="KSO_WM_SLIDE_POSITION" val="132*96"/>
  <p:tag name="KSO_WM_SLIDE_RATIO" val="1.777778"/>
  <p:tag name="KSO_WM_SLIDE_SIZE" val="684*348"/>
  <p:tag name="KSO_WM_SLIDE_SUBTYPE" val="picTxt"/>
  <p:tag name="KSO_WM_SLIDE_SUPPORT_FEATURE_TYPE" val="3"/>
  <p:tag name="KSO_WM_SLIDE_TYPE" val="text"/>
  <p:tag name="KSO_WM_TAG_VERSION" val="1.0"/>
  <p:tag name="KSO_WM_TEMPLATE_ASSEMBLE_GROUPID" val="5ef2285c770fdf8a85bd4687"/>
  <p:tag name="KSO_WM_TEMPLATE_ASSEMBLE_XID" val="5ef2285c770fdf8a85bd4687"/>
  <p:tag name="KSO_WM_TEMPLATE_CATEGORY" val="diagram"/>
  <p:tag name="KSO_WM_TEMPLATE_COLOR_TYPE" val="1"/>
  <p:tag name="KSO_WM_TEMPLATE_INDEX" val="20208450"/>
  <p:tag name="KSO_WM_TEMPLATE_MASTER_TYPE" val="0"/>
  <p:tag name="KSO_WM_TEMPLATE_SUBCATEGORY" val="21"/>
</p:tagLst>
</file>

<file path=ppt/tags/tag36.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5853605f214250ae41cedb"/>
  <p:tag name="KSO_WM_TEMPLATE_ASSEMBLE_XID" val="5f5853605f214250ae41cedb"/>
  <p:tag name="KSO_WM_TEMPLATE_CATEGORY" val="diagram"/>
  <p:tag name="KSO_WM_TEMPLATE_INDEX" val="2020617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17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500"/>
</p:tagLst>
</file>

<file path=ppt/tags/tag37.xml><?xml version="1.0" encoding="utf-8"?>
<p:tagLst xmlns:p="http://schemas.openxmlformats.org/presentationml/2006/main">
  <p:tag name="KSO_WM_BEAUTIFY_FLAG" val="#wm#"/>
  <p:tag name="KSO_WM_UNIT_TABLE_BEAUTIFY" val="smartTable{4978c9c3-c9e0-408b-99db-47d2d968bcd4}"/>
  <p:tag name="KSO_WM_UNIT_TYPE" val="β"/>
  <p:tag name="TABLE_COLORIDX" val="e"/>
  <p:tag name="TABLE_SKINIDX" val="3"/>
</p:tagLst>
</file>

<file path=ppt/tags/tag38.xml><?xml version="1.0" encoding="utf-8"?>
<p:tagLst xmlns:p="http://schemas.openxmlformats.org/presentationml/2006/main">
  <p:tag name="KSO_WM_ASSEMBLE_CHIP_INDEX" val="1120bf392ae34b83a12dfc1161a3c1c2"/>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5853605f214250ae41cedb"/>
  <p:tag name="KSO_WM_TEMPLATE_ASSEMBLE_XID" val="5f5853605f214250ae41cedb"/>
  <p:tag name="KSO_WM_TEMPLATE_CATEGORY" val="diagram"/>
  <p:tag name="KSO_WM_TEMPLATE_INDEX" val="20206178"/>
  <p:tag name="KSO_WM_UNIT_BLOCK" val="0"/>
  <p:tag name="KSO_WM_UNIT_COMPATIBLE" val="0"/>
  <p:tag name="KSO_WM_UNIT_DEC_AREA_ID" val="667eedba53f84af3bf3cb27796622d04"/>
  <p:tag name="KSO_WM_UNIT_DEFAULT_FONT" val="24;44;4"/>
  <p:tag name="KSO_WM_UNIT_DIAGRAM_ISNUMVISUAL" val="0"/>
  <p:tag name="KSO_WM_UNIT_DIAGRAM_ISREFERUNIT" val="0"/>
  <p:tag name="KSO_WM_UNIT_HIGHLIGHT" val="0"/>
  <p:tag name="KSO_WM_UNIT_ID" val="diagram2020617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39.xml><?xml version="1.0" encoding="utf-8"?>
<p:tagLst xmlns:p="http://schemas.openxmlformats.org/presentationml/2006/main">
  <p:tag name="KSO_WM_BEAUTIFY_FLAG" val="#wm#"/>
  <p:tag name="KSO_WM_CHIP_FILLPROP" val="[[{&quot;fill_id&quot;:&quot;64c88a2f93074d78ad317745c10fcd9a&quot;,&quot;fill_align&quot;:&quot;cm&quot;,&quot;text_align&quot;:&quot;cm&quot;,&quot;text_direction&quot;:&quot;horizontal&quot;,&quot;chip_types&quot;:[&quot;picture&quot;,&quot;chart&quot;,&quot;table&quot;,&quot;video&quot;]},{&quot;fill_id&quot;:&quot;de16023a2a2f4285a53407bd63298359&quot;,&quot;fill_align&quot;:&quot;lm&quot;,&quot;text_align&quot;:&quot;lm&quot;,&quot;text_direction&quot;:&quot;horizontal&quot;,&quot;chip_types&quot;:[&quot;text&quot;,&quot;header&quot;]}],[{&quot;fill_id&quot;:&quot;64c88a2f93074d78ad317745c10fcd9a&quot;,&quot;fill_align&quot;:&quot;cm&quot;,&quot;text_align&quot;:&quot;lm&quot;,&quot;text_direction&quot;:&quot;horizontal&quot;,&quot;chip_types&quot;:[&quot;picture&quot;,&quot;chart&quot;,&quot;table&quot;,&quot;video&quot;]},{&quot;fill_id&quot;:&quot;de16023a2a2f4285a53407bd63298359&quot;,&quot;fill_align&quot;:&quot;lm&quot;,&quot;text_align&quot;:&quot;lm&quot;,&quot;text_direction&quot;:&quot;horizontal&quot;,&quot;chip_types&quot;:[&quot;text&quot;,&quot;header&quot;]}]]"/>
  <p:tag name="KSO_WM_CHIP_GROUPID" val="5e9e5c7a73d2384101fd9cde"/>
  <p:tag name="KSO_WM_CHIP_INFOS" val="{&quot;layout_type&quot;:&quot;leftright&quot;,&quot;layout_feature&quot;:1,&quot;tags&quot;:{&quot;style&quot;:[&quot;商务&quot;,&quot;简约&quot;,&quot;文艺清新&quot;,&quot;卡通&quot;,&quot;欧美风&quot;,&quot;黑板风&quot;,&quot;渐变风&quot;,&quot;党政风&quot;]},&quot;slide_type&quot;:[&quot;text&quot;],&quot;aspect_ratio&quot;:&quot;16:9&quot;,&quot;diagram&quot;:{&quot;type&quot;:[],&quot;direction&quot;:0,&quot;isSupportDecBetweenItems&quot;:false}}"/>
  <p:tag name="KSO_WM_CHIP_XID" val="5e9e5c7a73d2384101fd9cdf"/>
  <p:tag name="KSO_WM_SLIDE_BACKGROUND" val="[&quot;leftRight&quot;]"/>
  <p:tag name="KSO_WM_SLIDE_BACKGROUND_TYPE" val="leftRight"/>
  <p:tag name="KSO_WM_SLIDE_BK_DARK_LIGHT" val="2"/>
  <p:tag name="KSO_WM_SLIDE_ID" val="diagram20206178_1"/>
  <p:tag name="KSO_WM_SLIDE_INDEX" val="1"/>
  <p:tag name="KSO_WM_SLIDE_ITEM_CNT" val="0"/>
  <p:tag name="KSO_WM_SLIDE_LAYOUT" val="a_d"/>
  <p:tag name="KSO_WM_SLIDE_LAYOUT_CNT" val="1_1"/>
  <p:tag name="KSO_WM_SLIDE_LAYOUT_INFO" val="{&quot;direction&quot;:1,&quot;id&quot;:&quot;2020-09-09T12:00:33&quot;,&quot;maxSize&quot;:{&quot;size1&quot;:35},&quot;minSize&quot;:{&quot;size1&quot;:35},&quot;normalSize&quot;:{&quot;size1&quot;:35},&quot;subLayout&quot;:[{&quot;backgroundInfo&quot;:[{&quot;bottom&quot;:0,&quot;bottomAbs&quot;:false,&quot;left&quot;:0,&quot;leftAbs&quot;:false,&quot;right&quot;:-0.071428574600000003,&quot;rightAbs&quot;:false,&quot;top&quot;:0,&quot;topAbs&quot;:false,&quot;type&quot;:&quot;leftRight&quot;}],&quot;id&quot;:&quot;2020-09-09T12:00:33&quot;,&quot;margin&quot;:{&quot;bottom&quot;:2.752000093460083,&quot;left&quot;:2.1170001029968262,&quot;right&quot;:1.2699999809265137,&quot;top&quot;:2.6809999942779541},&quot;type&quot;:0},{&quot;id&quot;:&quot;2020-09-09T12:00:33&quot;,&quot;margin&quot;:{&quot;bottom&quot;:0,&quot;left&quot;:0.84700000286102295,&quot;right&quot;:0,&quot;top&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5853605f214250ae41cedb"/>
  <p:tag name="KSO_WM_TEMPLATE_ASSEMBLE_XID" val="5f5853605f214250ae41cedb"/>
  <p:tag name="KSO_WM_TEMPLATE_CATEGORY" val="diagram"/>
  <p:tag name="KSO_WM_TEMPLATE_COLOR_TYPE" val="1"/>
  <p:tag name="KSO_WM_TEMPLATE_INDEX" val="20206178"/>
  <p:tag name="KSO_WM_TEMPLATE_MASTER_TYPE" val="0"/>
  <p:tag name="KSO_WM_TEMPLATE_SUBCATEGORY" val="21"/>
</p:tagLst>
</file>

<file path=ppt/tags/tag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0.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eecbaf6a758c1ec0b708b28"/>
  <p:tag name="KSO_WM_TEMPLATE_ASSEMBLE_XID" val="5eecbaf6a758c1ec0b708b28"/>
  <p:tag name="KSO_WM_TEMPLATE_CATEGORY" val="diagram"/>
  <p:tag name="KSO_WM_TEMPLATE_INDEX" val="2020735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35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25"/>
</p:tagLst>
</file>

<file path=ppt/tags/tag41.xml><?xml version="1.0" encoding="utf-8"?>
<p:tagLst xmlns:p="http://schemas.openxmlformats.org/presentationml/2006/main">
  <p:tag name="KSO_WM_ASSEMBLE_CHIP_INDEX" val="f0cfada1080742819771bb49b4930301"/>
  <p:tag name="KSO_WM_BEAUTIFY_FLAG" val="#wm#"/>
  <p:tag name="KSO_WM_CHIP_GROUPID" val="5e7881253197e252a37019b5"/>
  <p:tag name="KSO_WM_CHIP_XID" val="5e7881253197e252a37019b6"/>
  <p:tag name="KSO_WM_TAG_VERSION" val="1.0"/>
  <p:tag name="KSO_WM_TEMPLATE_ASSEMBLE_GROUPID" val="5eecbaf6a758c1ec0b708b28"/>
  <p:tag name="KSO_WM_TEMPLATE_ASSEMBLE_XID" val="5eecbaf6a758c1ec0b708b28"/>
  <p:tag name="KSO_WM_TEMPLATE_CATEGORY" val="diagram"/>
  <p:tag name="KSO_WM_TEMPLATE_INDEX" val="20207353"/>
  <p:tag name="KSO_WM_UNIT_BLOCK" val="0"/>
  <p:tag name="KSO_WM_UNIT_COMPATIBLE" val="0"/>
  <p:tag name="KSO_WM_UNIT_DEC_AREA_ID" val="89403c3bf0d149bcad9874b3e950d457"/>
  <p:tag name="KSO_WM_UNIT_DEFAULT_FONT" val="24;44;4"/>
  <p:tag name="KSO_WM_UNIT_DIAGRAM_ISNUMVISUAL" val="0"/>
  <p:tag name="KSO_WM_UNIT_DIAGRAM_ISREFERUNIT" val="0"/>
  <p:tag name="KSO_WM_UNIT_HIGHLIGHT" val="0"/>
  <p:tag name="KSO_WM_UNIT_ID" val="diagram2020735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5"/>
</p:tagLst>
</file>

<file path=ppt/tags/tag42.xml><?xml version="1.0" encoding="utf-8"?>
<p:tagLst xmlns:p="http://schemas.openxmlformats.org/presentationml/2006/main">
  <p:tag name="KSO_WM_BEAUTIFY_FLAG" val="#wm#"/>
  <p:tag name="KSO_WM_UNIT_TABLE_BEAUTIFY" val="smartTable{3608acb0-b537-48a3-8517-b0f7dfa84aaa}"/>
  <p:tag name="KSO_WM_UNIT_TYPE" val="β"/>
</p:tagLst>
</file>

<file path=ppt/tags/tag43.xml><?xml version="1.0" encoding="utf-8"?>
<p:tagLst xmlns:p="http://schemas.openxmlformats.org/presentationml/2006/main">
  <p:tag name="KSO_WM_BEAUTIFY_FLAG" val="#wm#"/>
  <p:tag name="KSO_WM_CHIP_FILLPROP" val="[[{&quot;fill_id&quot;:&quot;164c300f690d423ab1b6e3b65edb0bf9&quot;,&quot;fill_align&quot;:&quot;lt&quot;,&quot;text_align&quot;:&quot;lt&quot;,&quot;text_direction&quot;:&quot;horizontal&quot;,&quot;chip_types&quot;:[&quot;header&quot;]},{&quot;fill_id&quot;:&quot;722accd572074b41a2d4cf8c733c9957&quot;,&quot;fill_align&quot;:&quot;cm&quot;,&quot;text_align&quot;:&quot;lm&quot;,&quot;text_direction&quot;:&quot;horizontal&quot;,&quot;chip_types&quot;:[&quot;diagram&quot;,&quot;pictext&quot;,&quot;text&quot;,&quot;picture&quot;,&quot;chart&quot;,&quot;table&quot;],&quot;support_features&quot;:[&quot;collage&quot;,&quot;carousel&quot;]}]]"/>
  <p:tag name="KSO_WM_CHIP_GROUPID" val="5ed8bc23afe44fab1839c18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cf6f21ddc3daf3fef3fc14"/>
  <p:tag name="KSO_WM_SLIDE_BACKGROUND" val="[&quot;leftRight&quot;]"/>
  <p:tag name="KSO_WM_SLIDE_BACKGROUND_TYPE" val="leftRight"/>
  <p:tag name="KSO_WM_SLIDE_BK_DARK_LIGHT" val="2"/>
  <p:tag name="KSO_WM_SLIDE_ID" val="diagram20207353_1"/>
  <p:tag name="KSO_WM_SLIDE_INDEX" val="1"/>
  <p:tag name="KSO_WM_SLIDE_ITEM_CNT" val="0"/>
  <p:tag name="KSO_WM_SLIDE_LAYOUT" val="a_d"/>
  <p:tag name="KSO_WM_SLIDE_LAYOUT_CNT" val="1_1"/>
  <p:tag name="KSO_WM_SLIDE_LAYOUT_INFO" val="{&quot;direction&quot;:1,&quot;id&quot;:&quot;2020-06-19T21:18:39&quot;,&quot;maxSize&quot;:{&quot;size1&quot;:37.499622819304932},&quot;minSize&quot;:{&quot;size1&quot;:37.499622819304932},&quot;normalSize&quot;:{&quot;size1&quot;:37.499622819304932},&quot;subLayout&quot;:[{&quot;backgroundInfo&quot;:[{&quot;bottom&quot;:0,&quot;bottomAbs&quot;:false,&quot;left&quot;:0,&quot;leftAbs&quot;:false,&quot;right&quot;:0.13333333999999999,&quot;rightAbs&quot;:false,&quot;top&quot;:0,&quot;topAbs&quot;:false,&quot;type&quot;:&quot;leftRight&quot;}],&quot;id&quot;:&quot;2020-06-19T21:18:39&quot;,&quot;margin&quot;:{&quot;bottom&quot;:5.0799999237060547,&quot;left&quot;:1.6929999589920044,&quot;right&quot;:3.3870000839233398,&quot;top&quot;:3.3870000839233398},&quot;type&quot;:0},{&quot;id&quot;:&quot;2020-06-19T21:18:39&quot;,&quot;margin&quot;:{&quot;bottom&quot;:1.6929999589920044,&quot;left&quot;:0,&quot;right&quot;:1.6929999589920044,&quot;top&quot;:1.6929999589920044},&quot;type&quot;:0}],&quot;type&quot;:0}"/>
  <p:tag name="KSO_WM_SLIDE_POSITION" val="0*0"/>
  <p:tag name="KSO_WM_SLIDE_RATIO" val="1.777778"/>
  <p:tag name="KSO_WM_SLIDE_SIZE" val="912*539"/>
  <p:tag name="KSO_WM_SLIDE_SUBTYPE" val="picTxt"/>
  <p:tag name="KSO_WM_SLIDE_SUPPORT_FEATURE_TYPE" val="3"/>
  <p:tag name="KSO_WM_SLIDE_TYPE" val="text"/>
  <p:tag name="KSO_WM_TAG_VERSION" val="1.0"/>
  <p:tag name="KSO_WM_TEMPLATE_ASSEMBLE_GROUPID" val="5eecbaf6a758c1ec0b708b28"/>
  <p:tag name="KSO_WM_TEMPLATE_ASSEMBLE_XID" val="5eecbaf6a758c1ec0b708b28"/>
  <p:tag name="KSO_WM_TEMPLATE_CATEGORY" val="diagram"/>
  <p:tag name="KSO_WM_TEMPLATE_COLOR_TYPE" val="1"/>
  <p:tag name="KSO_WM_TEMPLATE_INDEX" val="20207353"/>
  <p:tag name="KSO_WM_TEMPLATE_MASTER_TYPE" val="0"/>
  <p:tag name="KSO_WM_TEMPLATE_SUBCATEGORY" val="21"/>
</p:tagLst>
</file>

<file path=ppt/tags/tag44.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f5853605f214250ae41cedb"/>
  <p:tag name="KSO_WM_TEMPLATE_ASSEMBLE_XID" val="5f5853605f214250ae41cedb"/>
  <p:tag name="KSO_WM_TEMPLATE_CATEGORY" val="diagram"/>
  <p:tag name="KSO_WM_TEMPLATE_INDEX" val="20206178"/>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617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500"/>
</p:tagLst>
</file>

<file path=ppt/tags/tag45.xml><?xml version="1.0" encoding="utf-8"?>
<p:tagLst xmlns:p="http://schemas.openxmlformats.org/presentationml/2006/main">
  <p:tag name="KSO_WM_ASSEMBLE_CHIP_INDEX" val="1120bf392ae34b83a12dfc1161a3c1c2"/>
  <p:tag name="KSO_WM_BEAUTIFY_FLAG" val="#wm#"/>
  <p:tag name="KSO_WM_CHIP_FILLAREA_FILL_RULE" val="{&quot;fill_align&quot;:&quot;lm&quot;,&quot;fill_mode&quot;:&quot;full&quot;}"/>
  <p:tag name="KSO_WM_CHIP_GROUPID" val="5e7881253197e252a37019b5"/>
  <p:tag name="KSO_WM_CHIP_XID" val="5e7881253197e252a37019b6"/>
  <p:tag name="KSO_WM_TAG_VERSION" val="1.0"/>
  <p:tag name="KSO_WM_TEMPLATE_ASSEMBLE_GROUPID" val="5f5853605f214250ae41cedb"/>
  <p:tag name="KSO_WM_TEMPLATE_ASSEMBLE_XID" val="5f5853605f214250ae41cedb"/>
  <p:tag name="KSO_WM_TEMPLATE_CATEGORY" val="diagram"/>
  <p:tag name="KSO_WM_TEMPLATE_INDEX" val="20206178"/>
  <p:tag name="KSO_WM_UNIT_BLOCK" val="0"/>
  <p:tag name="KSO_WM_UNIT_COMPATIBLE" val="0"/>
  <p:tag name="KSO_WM_UNIT_DEC_AREA_ID" val="667eedba53f84af3bf3cb27796622d04"/>
  <p:tag name="KSO_WM_UNIT_DEFAULT_FONT" val="24;44;4"/>
  <p:tag name="KSO_WM_UNIT_DIAGRAM_ISNUMVISUAL" val="0"/>
  <p:tag name="KSO_WM_UNIT_DIAGRAM_ISREFERUNIT" val="0"/>
  <p:tag name="KSO_WM_UNIT_HIGHLIGHT" val="0"/>
  <p:tag name="KSO_WM_UNIT_ID" val="diagram2020617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8"/>
</p:tagLst>
</file>

<file path=ppt/tags/tag46.xml><?xml version="1.0" encoding="utf-8"?>
<p:tagLst xmlns:p="http://schemas.openxmlformats.org/presentationml/2006/main">
  <p:tag name="KSO_WM_UNIT_TABLE_BEAUTIFY" val="smartTable{187154e5-2fd9-4651-aee0-01ed61ce489e}"/>
</p:tagLst>
</file>

<file path=ppt/tags/tag47.xml><?xml version="1.0" encoding="utf-8"?>
<p:tagLst xmlns:p="http://schemas.openxmlformats.org/presentationml/2006/main">
  <p:tag name="KSO_WM_UNIT_TABLE_BEAUTIFY" val="smartTable{eb5a83fb-d7bb-4d57-94c8-39ba6cc2c9dd}"/>
</p:tagLst>
</file>

<file path=ppt/tags/tag48.xml><?xml version="1.0" encoding="utf-8"?>
<p:tagLst xmlns:p="http://schemas.openxmlformats.org/presentationml/2006/main">
  <p:tag name="KSO_WM_BEAUTIFY_FLAG" val="#wm#"/>
  <p:tag name="KSO_WM_CHIP_FILLPROP" val="[[{&quot;fill_id&quot;:&quot;64c88a2f93074d78ad317745c10fcd9a&quot;,&quot;fill_align&quot;:&quot;cm&quot;,&quot;text_align&quot;:&quot;cm&quot;,&quot;text_direction&quot;:&quot;horizontal&quot;,&quot;chip_types&quot;:[&quot;picture&quot;,&quot;chart&quot;,&quot;table&quot;,&quot;video&quot;]},{&quot;fill_id&quot;:&quot;de16023a2a2f4285a53407bd63298359&quot;,&quot;fill_align&quot;:&quot;lm&quot;,&quot;text_align&quot;:&quot;lm&quot;,&quot;text_direction&quot;:&quot;horizontal&quot;,&quot;chip_types&quot;:[&quot;text&quot;,&quot;header&quot;]}],[{&quot;fill_id&quot;:&quot;64c88a2f93074d78ad317745c10fcd9a&quot;,&quot;fill_align&quot;:&quot;cm&quot;,&quot;text_align&quot;:&quot;lm&quot;,&quot;text_direction&quot;:&quot;horizontal&quot;,&quot;chip_types&quot;:[&quot;picture&quot;,&quot;chart&quot;,&quot;table&quot;,&quot;video&quot;]},{&quot;fill_id&quot;:&quot;de16023a2a2f4285a53407bd63298359&quot;,&quot;fill_align&quot;:&quot;lm&quot;,&quot;text_align&quot;:&quot;lm&quot;,&quot;text_direction&quot;:&quot;horizontal&quot;,&quot;chip_types&quot;:[&quot;text&quot;,&quot;header&quot;]}]]"/>
  <p:tag name="KSO_WM_CHIP_GROUPID" val="5e9e5c7a73d2384101fd9cde"/>
  <p:tag name="KSO_WM_CHIP_INFOS" val="{&quot;layout_type&quot;:&quot;leftright&quot;,&quot;layout_feature&quot;:1,&quot;tags&quot;:{&quot;style&quot;:[&quot;商务&quot;,&quot;简约&quot;,&quot;文艺清新&quot;,&quot;卡通&quot;,&quot;欧美风&quot;,&quot;黑板风&quot;,&quot;渐变风&quot;,&quot;党政风&quot;]},&quot;slide_type&quot;:[&quot;text&quot;],&quot;aspect_ratio&quot;:&quot;16:9&quot;,&quot;diagram&quot;:{&quot;type&quot;:[],&quot;direction&quot;:0,&quot;isSupportDecBetweenItems&quot;:false}}"/>
  <p:tag name="KSO_WM_CHIP_XID" val="5e9e5c7a73d2384101fd9cdf"/>
  <p:tag name="KSO_WM_SLIDE_BACKGROUND" val="[&quot;leftRight&quot;]"/>
  <p:tag name="KSO_WM_SLIDE_BACKGROUND_TYPE" val="leftRight"/>
  <p:tag name="KSO_WM_SLIDE_BK_DARK_LIGHT" val="2"/>
  <p:tag name="KSO_WM_SLIDE_ID" val="diagram20206178_1"/>
  <p:tag name="KSO_WM_SLIDE_INDEX" val="1"/>
  <p:tag name="KSO_WM_SLIDE_ITEM_CNT" val="0"/>
  <p:tag name="KSO_WM_SLIDE_LAYOUT" val="a_d"/>
  <p:tag name="KSO_WM_SLIDE_LAYOUT_CNT" val="1_1"/>
  <p:tag name="KSO_WM_SLIDE_LAYOUT_INFO" val="{&quot;direction&quot;:1,&quot;id&quot;:&quot;2020-09-09T12:00:33&quot;,&quot;maxSize&quot;:{&quot;size1&quot;:35},&quot;minSize&quot;:{&quot;size1&quot;:35},&quot;normalSize&quot;:{&quot;size1&quot;:35},&quot;subLayout&quot;:[{&quot;backgroundInfo&quot;:[{&quot;bottom&quot;:0,&quot;bottomAbs&quot;:false,&quot;left&quot;:0,&quot;leftAbs&quot;:false,&quot;right&quot;:-0.071428574600000003,&quot;rightAbs&quot;:false,&quot;top&quot;:0,&quot;topAbs&quot;:false,&quot;type&quot;:&quot;leftRight&quot;}],&quot;id&quot;:&quot;2020-09-09T12:00:33&quot;,&quot;margin&quot;:{&quot;bottom&quot;:2.752000093460083,&quot;left&quot;:2.1170001029968262,&quot;right&quot;:1.2699999809265137,&quot;top&quot;:2.6809999942779541},&quot;type&quot;:0},{&quot;id&quot;:&quot;2020-09-09T12:00:33&quot;,&quot;margin&quot;:{&quot;bottom&quot;:0,&quot;left&quot;:0.84700000286102295,&quot;right&quot;:0,&quot;top&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5853605f214250ae41cedb"/>
  <p:tag name="KSO_WM_TEMPLATE_ASSEMBLE_XID" val="5f5853605f214250ae41cedb"/>
  <p:tag name="KSO_WM_TEMPLATE_CATEGORY" val="diagram"/>
  <p:tag name="KSO_WM_TEMPLATE_COLOR_TYPE" val="1"/>
  <p:tag name="KSO_WM_TEMPLATE_INDEX" val="20206178"/>
  <p:tag name="KSO_WM_TEMPLATE_MASTER_TYPE" val="0"/>
  <p:tag name="KSO_WM_TEMPLATE_SUBCATEGORY" val="21"/>
</p:tagLst>
</file>

<file path=ppt/tags/tag49.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f28c3ee671cac347436fd9f"/>
  <p:tag name="KSO_WM_TEMPLATE_ASSEMBLE_XID" val="5f28c3ee671cac347436fd9f"/>
  <p:tag name="KSO_WM_TEMPLATE_CATEGORY" val="diagram"/>
  <p:tag name="KSO_WM_TEMPLATE_INDEX" val="20209753"/>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975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5.xml><?xml version="1.0" encoding="utf-8"?>
<p:tagLst xmlns:p="http://schemas.openxmlformats.org/presentationml/2006/main">
  <p:tag name="KSO_WM_BEAUTIFY_FLAG" val="#wm#"/>
  <p:tag name="KSO_WM_CHIP_GROUPID" val="5f22a7a4dda340fd2c9b58ef"/>
  <p:tag name="KSO_WM_CHIP_XID" val="5f22a7a4dda340fd2c9b58f0"/>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ea095481d0d64115a605da437295c8b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0162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20"/>
</p:tagLst>
</file>

<file path=ppt/tags/tag50.xml><?xml version="1.0" encoding="utf-8"?>
<p:tagLst xmlns:p="http://schemas.openxmlformats.org/presentationml/2006/main">
  <p:tag name="KSO_WM_ASSEMBLE_CHIP_INDEX" val="5420f289b1ec462fbc2f0f0ad4822ec4"/>
  <p:tag name="KSO_WM_BEAUTIFY_FLAG" val="#wm#"/>
  <p:tag name="KSO_WM_CHIP_GROUPID" val="5e7881253197e252a37019b5"/>
  <p:tag name="KSO_WM_CHIP_XID" val="5e7881253197e252a37019b6"/>
  <p:tag name="KSO_WM_TAG_VERSION" val="1.0"/>
  <p:tag name="KSO_WM_TEMPLATE_ASSEMBLE_GROUPID" val="5f28c3ee671cac347436fd9f"/>
  <p:tag name="KSO_WM_TEMPLATE_ASSEMBLE_XID" val="5f28c3ee671cac347436fd9f"/>
  <p:tag name="KSO_WM_TEMPLATE_CATEGORY" val="diagram"/>
  <p:tag name="KSO_WM_TEMPLATE_INDEX" val="20209753"/>
  <p:tag name="KSO_WM_UNIT_BLOCK" val="0"/>
  <p:tag name="KSO_WM_UNIT_COMPATIBLE" val="0"/>
  <p:tag name="KSO_WM_UNIT_DEC_AREA_ID" val="da3ed8c5f8aa4944a06596ef5ec6941e"/>
  <p:tag name="KSO_WM_UNIT_DEFAULT_FONT" val="24;44;4"/>
  <p:tag name="KSO_WM_UNIT_DIAGRAM_ISNUMVISUAL" val="0"/>
  <p:tag name="KSO_WM_UNIT_DIAGRAM_ISREFERUNIT" val="0"/>
  <p:tag name="KSO_WM_UNIT_HIGHLIGHT" val="0"/>
  <p:tag name="KSO_WM_UNIT_ID" val="diagram2020975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3"/>
</p:tagLst>
</file>

<file path=ppt/tags/tag51.xml><?xml version="1.0" encoding="utf-8"?>
<p:tagLst xmlns:p="http://schemas.openxmlformats.org/presentationml/2006/main">
  <p:tag name="KSO_WM_BEAUTIFY_FLAG" val="#wm#"/>
  <p:tag name="KSO_WM_UNIT_TABLE_BEAUTIFY" val="smartTable{14b709e4-b8f0-43d0-ac2f-a9f810b7ea6b}"/>
  <p:tag name="KSO_WM_UNIT_TYPE" val="β"/>
  <p:tag name="TABLE_COLORIDX" val="g"/>
  <p:tag name="TABLE_SKINIDX" val="3"/>
</p:tagLst>
</file>

<file path=ppt/tags/tag52.xml><?xml version="1.0" encoding="utf-8"?>
<p:tagLst xmlns:p="http://schemas.openxmlformats.org/presentationml/2006/main">
  <p:tag name="KSO_WM_ASSEMBLE_CHIP_INDEX" val="e82235b5dcb646a5967d9ba3e66af26c"/>
  <p:tag name="KSO_WM_BEAUTIFY_FLAG" val="#wm#"/>
  <p:tag name="KSO_WM_CHIP_GROUPID" val="5e6b05596848fb12bee65ac8"/>
  <p:tag name="KSO_WM_CHIP_XID" val="5e6b05596848fb12bee65aca"/>
  <p:tag name="KSO_WM_TAG_VERSION" val="1.0"/>
  <p:tag name="KSO_WM_TEMPLATE_ASSEMBLE_GROUPID" val="5f28c3ee671cac347436fd9f"/>
  <p:tag name="KSO_WM_TEMPLATE_ASSEMBLE_XID" val="5f28c3ee671cac347436fd9f"/>
  <p:tag name="KSO_WM_TEMPLATE_CATEGORY" val="diagram"/>
  <p:tag name="KSO_WM_TEMPLATE_INDEX" val="20209753"/>
  <p:tag name="KSO_WM_UNIT_BLOCK" val="0"/>
  <p:tag name="KSO_WM_UNIT_COMPATIBLE" val="0"/>
  <p:tag name="KSO_WM_UNIT_DEC_AREA_ID" val="77faf6f357ec425dbff759fa8dcdcd7e"/>
  <p:tag name="KSO_WM_UNIT_DEFAULT_FONT" val="14;20;2"/>
  <p:tag name="KSO_WM_UNIT_DIAGRAM_ISNUMVISUAL" val="0"/>
  <p:tag name="KSO_WM_UNIT_DIAGRAM_ISREFERUNIT" val="0"/>
  <p:tag name="KSO_WM_UNIT_HIGHLIGHT" val="0"/>
  <p:tag name="KSO_WM_UNIT_ID" val="diagram2020975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53.xml><?xml version="1.0" encoding="utf-8"?>
<p:tagLst xmlns:p="http://schemas.openxmlformats.org/presentationml/2006/main">
  <p:tag name="KSO_WM_BEAUTIFY_FLAG" val="#wm#"/>
  <p:tag name="KSO_WM_CHIP_FILLPROP" val="[[{&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text&quot;,&quot;picture&quot;,&quot;chart&quot;,&quot;table&quot;],&quot;support_features&quot;:[&quot;collage&quot;,&quot;carousel&quot;]},{&quot;fill_id&quot;:&quot;11961ef9e98b45e9a14297736e13a5b1&quot;,&quot;fill_align&quot;:&quot;lm&quot;,&quot;text_align&quot;:&quot;lm&quot;,&quot;text_direction&quot;:&quot;horizontal&quot;,&quot;chip_types&quot;:[&quot;diagram&quot;,&quot;pictext&quot;,&quot;picture&quot;,&quot;chart&quot;,&quot;table&quot;,&quot;video&quot;],&quot;support_features&quot;:[&quot;collage&quot;,&quot;carousel&quot;,&quot;creativecrop&quot;]}],[{&quot;fill_id&quot;:&quot;7d33e90635ee4b6b8e5f3e0ba1b35692&quot;,&quot;fill_align&quot;:&quot;lb&quot;,&quot;text_align&quot;:&quot;lb&quot;,&quot;text_direction&quot;:&quot;horizontal&quot;,&quot;chip_types&quot;:[&quot;header&quot;]},{&quot;fill_id&quot;:&quot;160040543a5d40c8a8d024d35ba1b8b1&quot;,&quot;fill_align&quot;:&quot;l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quot;fill_id&quot;:&quot;7d33e90635ee4b6b8e5f3e0ba1b35692&quot;,&quot;fill_align&quot;:&quot;cb&quot;,&quot;text_align&quot;:&quot;cb&quot;,&quot;text_direction&quot;:&quot;horizontal&quot;,&quot;chip_types&quot;:[&quot;header&quot;]},{&quot;fill_id&quot;:&quot;160040543a5d40c8a8d024d35ba1b8b1&quot;,&quot;fill_align&quot;:&quot;rm&quot;,&quot;text_align&quot;:&quot;lm&quot;,&quot;text_direction&quot;:&quot;horizontal&quot;,&quot;chip_types&quot;:[&quot;diagram&quot;,&quot;pictext&quot;,&quot;picture&quot;,&quot;chart&quot;,&quot;table&quot;],&quot;support_features&quot;:[&quot;collage&quot;,&quot;carousel&quot;]},{&quot;fill_id&quot;:&quot;11961ef9e98b45e9a14297736e13a5b1&quot;,&quot;fill_align&quot;:&quot;lm&quot;,&quot;text_align&quot;:&quot;lm&quot;,&quot;text_direction&quot;:&quot;horizontal&quot;,&quot;chip_types&quot;:[&quot;text&quot;]}]]"/>
  <p:tag name="KSO_WM_CHIP_GROUPID" val="5eedd766f9f1eaacf257e7f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edd766f9f1eaacf257e7f6"/>
  <p:tag name="KSO_WM_SLIDE_BACKGROUND" val="[&quot;general&quot;,&quot;frame&quot;]"/>
  <p:tag name="KSO_WM_SLIDE_BACKGROUND_TYPE" val="frame"/>
  <p:tag name="KSO_WM_SLIDE_BK_DARK_LIGHT" val="2"/>
  <p:tag name="KSO_WM_SLIDE_CAN_ADD_NAVIGATION" val="1"/>
  <p:tag name="KSO_WM_SLIDE_ID" val="diagram2020975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12:01&quot;,&quot;maxSize&quot;:{&quot;size1&quot;:28.899999999999999},&quot;minSize&quot;:{&quot;size1&quot;:26.699999999999999},&quot;normalSize&quot;:{&quot;size1&quot;:26.699999999999999},&quot;subLayout&quot;:[{&quot;id&quot;:&quot;2020-08-04T10:12:01&quot;,&quot;margin&quot;:{&quot;bottom&quot;:0,&quot;left&quot;:2.1170001029968262,&quot;right&quot;:2.1170001029968262,&quot;top&quot;:2.1170001029968262},&quot;type&quot;:0},{&quot;direction&quot;:1,&quot;id&quot;:&quot;2020-08-04T10:12:01&quot;,&quot;maxSize&quot;:{&quot;size1&quot;:67.400000000000006},&quot;minSize&quot;:{&quot;size1&quot;:35},&quot;normalSize&quot;:{&quot;size1&quot;:67.400000000000006},&quot;subLayout&quot;:[{&quot;id&quot;:&quot;2020-08-04T10:12:01&quot;,&quot;margin&quot;:{&quot;bottom&quot;:2.5399999618530273,&quot;left&quot;:2.1170001029968262,&quot;right&quot;:0.81999999284744263,&quot;top&quot;:0.84700000286102295},&quot;type&quot;:0},{&quot;id&quot;:&quot;2020-08-04T10:12:01&quot;,&quot;margin&quot;:{&quot;bottom&quot;:2.5399999618530273,&quot;left&quot;:0.026000002399086952,&quot;right&quot;:2.1159999370574951,&quot;top&quot;:0.84700000286102295},&quot;type&quot;:0}],&quot;type&quot;:0}],&quot;type&quot;:0}"/>
  <p:tag name="KSO_WM_SLIDE_POSITION" val="60*72"/>
  <p:tag name="KSO_WM_SLIDE_RATIO" val="1.777778"/>
  <p:tag name="KSO_WM_SLIDE_SIZE" val="840*396"/>
  <p:tag name="KSO_WM_SLIDE_SUBTYPE" val="picTxt"/>
  <p:tag name="KSO_WM_SLIDE_SUPPORT_FEATURE_TYPE" val="3"/>
  <p:tag name="KSO_WM_SLIDE_TYPE" val="text"/>
  <p:tag name="KSO_WM_TAG_VERSION" val="1.0"/>
  <p:tag name="KSO_WM_TEMPLATE_ASSEMBLE_GROUPID" val="5f28c3ee671cac347436fd9f"/>
  <p:tag name="KSO_WM_TEMPLATE_ASSEMBLE_XID" val="5f28c3ee671cac347436fd9f"/>
  <p:tag name="KSO_WM_TEMPLATE_CATEGORY" val="diagram"/>
  <p:tag name="KSO_WM_TEMPLATE_COLOR_TYPE" val="1"/>
  <p:tag name="KSO_WM_TEMPLATE_INDEX" val="20209753"/>
  <p:tag name="KSO_WM_TEMPLATE_MASTER_TYPE" val="0"/>
  <p:tag name="KSO_WM_TEMPLATE_SUBCATEGORY" val="21"/>
</p:tagLst>
</file>

<file path=ppt/tags/tag54.xml><?xml version="1.0" encoding="utf-8"?>
<p:tagLst xmlns:p="http://schemas.openxmlformats.org/presentationml/2006/main">
  <p:tag name="KSO_WM_BEAUTIFY_FLAG" val="#wm#"/>
  <p:tag name="KSO_WM_TAG_VERSION" val="1.0"/>
  <p:tag name="KSO_WM_TEMPLATE_CATEGORY" val="diagram"/>
  <p:tag name="KSO_WM_TEMPLATE_INDEX" val="2020366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69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55.xml><?xml version="1.0" encoding="utf-8"?>
<p:tagLst xmlns:p="http://schemas.openxmlformats.org/presentationml/2006/main">
  <p:tag name="KSO_WM_BEAUTIFY_FLAG" val="#wm#"/>
  <p:tag name="KSO_WM_TAG_VERSION" val="1.0"/>
  <p:tag name="KSO_WM_TEMPLATE_CATEGORY" val="diagram"/>
  <p:tag name="KSO_WM_TEMPLATE_INDEX" val="20203669"/>
  <p:tag name="KSO_WM_UNIT_COMPATIBLE" val="0"/>
  <p:tag name="KSO_WM_UNIT_DIAGRAM_ISNUMVISUAL" val="0"/>
  <p:tag name="KSO_WM_UNIT_DIAGRAM_ISREFERUNIT" val="0"/>
  <p:tag name="KSO_WM_UNIT_HIGHLIGHT" val="0"/>
  <p:tag name="KSO_WM_UNIT_ID" val="diagram20203669_1*f*1"/>
  <p:tag name="KSO_WM_UNIT_INDEX" val="1"/>
  <p:tag name="KSO_WM_UNIT_LAYERLEVEL" val="1"/>
  <p:tag name="KSO_WM_UNIT_NOCLEAR" val="0"/>
  <p:tag name="KSO_WM_UNIT_PRESET_TEXT" val="单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56.xml><?xml version="1.0" encoding="utf-8"?>
<p:tagLst xmlns:p="http://schemas.openxmlformats.org/presentationml/2006/main">
  <p:tag name="KSO_WM_BEAUTIFY_FLAG" val="#wm#"/>
  <p:tag name="KSO_WM_TAG_VERSION" val="1.0"/>
  <p:tag name="KSO_WM_TEMPLATE_CATEGORY" val="diagram"/>
  <p:tag name="KSO_WM_TEMPLATE_INDEX" val="20203669"/>
  <p:tag name="KSO_WM_UNIT_COMPATIBLE" val="0"/>
  <p:tag name="KSO_WM_UNIT_DIAGRAM_ISNUMVISUAL" val="0"/>
  <p:tag name="KSO_WM_UNIT_DIAGRAM_ISREFERUNIT" val="0"/>
  <p:tag name="KSO_WM_UNIT_HIGHLIGHT" val="0"/>
  <p:tag name="KSO_WM_UNIT_ID" val="diagram20203669_1*a*1"/>
  <p:tag name="KSO_WM_UNIT_INDEX" val="1"/>
  <p:tag name="KSO_WM_UNIT_ISCONTENTSTITLE" val="0"/>
  <p:tag name="KSO_WM_UNIT_ISNUMDGMTITLE" val="0"/>
  <p:tag name="KSO_WM_UNIT_LAYERLEVEL" val="1"/>
  <p:tag name="KSO_WM_UNIT_NOCLEAR" val="0"/>
  <p:tag name="KSO_WM_UNIT_PRESET_TEXT" val="单击添加&#13;大标题"/>
  <p:tag name="KSO_WM_UNIT_TYPE" val="a"/>
  <p:tag name="KSO_WM_UNIT_VALUE" val="12"/>
</p:tagLst>
</file>

<file path=ppt/tags/tag57.xml><?xml version="1.0" encoding="utf-8"?>
<p:tagLst xmlns:p="http://schemas.openxmlformats.org/presentationml/2006/main">
  <p:tag name="KSO_WM_BEAUTIFY_FLAG" val="#wm#"/>
  <p:tag name="KSO_WM_TAG_VERSION" val="1.0"/>
  <p:tag name="KSO_WM_TEMPLATE_CATEGORY" val="diagram"/>
  <p:tag name="KSO_WM_TEMPLATE_INDEX" val="2020366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69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58.xml><?xml version="1.0" encoding="utf-8"?>
<p:tagLst xmlns:p="http://schemas.openxmlformats.org/presentationml/2006/main">
  <p:tag name="KSO_WM_BEAUTIFY_FLAG" val="#wm#"/>
  <p:tag name="KSO_WM_TAG_VERSION" val="1.0"/>
  <p:tag name="KSO_WM_TEMPLATE_CATEGORY" val="diagram"/>
  <p:tag name="KSO_WM_TEMPLATE_INDEX" val="2020366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69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59.xml><?xml version="1.0" encoding="utf-8"?>
<p:tagLst xmlns:p="http://schemas.openxmlformats.org/presentationml/2006/main">
  <p:tag name="KSO_WM_BEAUTIFY_FLAG" val="#wm#"/>
  <p:tag name="KSO_WM_SLIDE_ID" val="diagram20203669_1"/>
  <p:tag name="KSO_WM_SLIDE_INDEX" val="1"/>
  <p:tag name="KSO_WM_SLIDE_ITEM_CNT" val="0"/>
  <p:tag name="KSO_WM_SLIDE_LAYOUT" val="a_f"/>
  <p:tag name="KSO_WM_SLIDE_LAYOUT_CNT" val="1_1"/>
  <p:tag name="KSO_WM_SLIDE_POSITION" val="55*-1"/>
  <p:tag name="KSO_WM_SLIDE_SIZE" val="836*540"/>
  <p:tag name="KSO_WM_SLIDE_SUBTYPE" val="pureTxt"/>
  <p:tag name="KSO_WM_SLIDE_TYPE" val="text"/>
  <p:tag name="KSO_WM_TAG_VERSION" val="1.0"/>
  <p:tag name="KSO_WM_TEMPLATE_CATEGORY" val="diagram"/>
  <p:tag name="KSO_WM_TEMPLATE_COLOR_TYPE" val="1"/>
  <p:tag name="KSO_WM_TEMPLATE_INDEX" val="20203669"/>
  <p:tag name="KSO_WM_TEMPLATE_MASTER_TYPE" val="0"/>
  <p:tag name="KSO_WM_TEMPLATE_SUBCATEGORY" val="0"/>
</p:tagLst>
</file>

<file path=ppt/tags/tag6.xml><?xml version="1.0" encoding="utf-8"?>
<p:tagLst xmlns:p="http://schemas.openxmlformats.org/presentationml/2006/main">
  <p:tag name="KSO_WM_ASSEMBLE_CHIP_INDEX" val="17b151c3f3e54eaa88dff6dc58335899"/>
  <p:tag name="KSO_WM_BEAUTIFY_FLAG" val="#wm#"/>
  <p:tag name="KSO_WM_CHIP_FILLAREA_FILL_RULE" val="{&quot;fill_align&quot;:&quot;cm&quot;,&quot;fill_mode&quot;:&quot;full&quot;}"/>
  <p:tag name="KSO_WM_CHIP_GROUPID" val="5e6b05596848fb12bee65ac8"/>
  <p:tag name="KSO_WM_CHIP_XID" val="5e6b05596848fb12bee65ac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BLOCK" val="0"/>
  <p:tag name="KSO_WM_UNIT_COMPATIBLE" val="0"/>
  <p:tag name="KSO_WM_UNIT_DEC_AREA_ID" val="9c16df55387c44e08277ed6f655f95f3"/>
  <p:tag name="KSO_WM_UNIT_DEFAULT_FONT" val="14;20;2"/>
  <p:tag name="KSO_WM_UNIT_DIAGRAM_ISNUMVISUAL" val="0"/>
  <p:tag name="KSO_WM_UNIT_DIAGRAM_ISREFERUNIT" val="0"/>
  <p:tag name="KSO_WM_UNIT_HIGHLIGHT" val="0"/>
  <p:tag name="KSO_WM_UNIT_ID" val="diagram20210162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60.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86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425"/>
</p:tagLst>
</file>

<file path=ppt/tags/tag61.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EC_AREA_ID" val="88efa75e18b944efbbee2353ed63bdb1"/>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50_1*i*2"/>
  <p:tag name="KSO_WM_UNIT_INDEX" val="2"/>
  <p:tag name="KSO_WM_UNIT_LAYERLEVEL" val="1"/>
  <p:tag name="KSO_WM_UNIT_SM_LIMIT_TYPE" val="1"/>
  <p:tag name="KSO_WM_UNIT_TYPE" val="i"/>
</p:tagLst>
</file>

<file path=ppt/tags/tag62.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50_1*i*3"/>
  <p:tag name="KSO_WM_UNIT_INDEX" val="3"/>
  <p:tag name="KSO_WM_UNIT_LAYERLEVEL" val="1"/>
  <p:tag name="KSO_WM_UNIT_SM_LIMIT_TYPE" val="1"/>
  <p:tag name="KSO_WM_UNIT_TYPE" val="i"/>
  <p:tag name="KSO_WM_UNIT_VALUE" val="3"/>
</p:tagLst>
</file>

<file path=ppt/tags/tag63.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IAGRAM_ISNUMVISUAL" val="0"/>
  <p:tag name="KSO_WM_UNIT_DIAGRAM_ISREFERUNIT" val="0"/>
  <p:tag name="KSO_WM_UNIT_HIGHLIGHT" val="0"/>
  <p:tag name="KSO_WM_UNIT_ID" val="diagram20208650_1*i*4"/>
  <p:tag name="KSO_WM_UNIT_INDEX" val="4"/>
  <p:tag name="KSO_WM_UNIT_LAYERLEVEL" val="1"/>
  <p:tag name="KSO_WM_UNIT_NOCLEAR" val="0"/>
  <p:tag name="KSO_WM_UNIT_SM_LIMIT_TYPE" val="1"/>
  <p:tag name="KSO_WM_UNIT_TEXT_FILL_FORE_SCHEMECOLOR_INDEX" val="14"/>
  <p:tag name="KSO_WM_UNIT_TEXT_FILL_FORE_SCHEMECOLOR_INDEX_BRIGHTNESS" val="0"/>
  <p:tag name="KSO_WM_UNIT_TEXT_FILL_TYPE" val="1"/>
  <p:tag name="KSO_WM_UNIT_TYPE" val="i"/>
  <p:tag name="KSO_WM_UNIT_VALUE" val="4"/>
</p:tagLst>
</file>

<file path=ppt/tags/tag64.xml><?xml version="1.0" encoding="utf-8"?>
<p:tagLst xmlns:p="http://schemas.openxmlformats.org/presentationml/2006/main">
  <p:tag name="KSO_WM_BEAUTIFY_FLAG" val="#wm#"/>
  <p:tag name="KSO_WM_CHIP_GROUPID" val="5ef20630a491bb0086638a07"/>
  <p:tag name="KSO_WM_CHIP_XID" val="5ef20630a491bb0086638a08"/>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EC_AREA_ID" val="38140a51cea24ec5a27430c84bb5e9b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50_1*i*5"/>
  <p:tag name="KSO_WM_UNIT_INDEX" val="5"/>
  <p:tag name="KSO_WM_UNIT_LAYERLEVEL" val="1"/>
  <p:tag name="KSO_WM_UNIT_SM_LIMIT_TYPE" val="1"/>
  <p:tag name="KSO_WM_UNIT_TYPE" val="i"/>
</p:tagLst>
</file>

<file path=ppt/tags/tag65.xml><?xml version="1.0" encoding="utf-8"?>
<p:tagLst xmlns:p="http://schemas.openxmlformats.org/presentationml/2006/main">
  <p:tag name="KSO_WM_ASSEMBLE_CHIP_INDEX" val="c8367082c87846f8841e392d637b8026"/>
  <p:tag name="KSO_WM_BEAUTIFY_FLAG" val="#wm#"/>
  <p:tag name="KSO_WM_CHIP_GROUPID" val="5e7881253197e252a37019b5"/>
  <p:tag name="KSO_WM_CHIP_XID" val="5e7881253197e252a37019b6"/>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EC_AREA_ID" val="c69556e4b606454882d541245ebc0944"/>
  <p:tag name="KSO_WM_UNIT_DEFAULT_FONT" val="24;44;4"/>
  <p:tag name="KSO_WM_UNIT_DIAGRAM_ISNUMVISUAL" val="0"/>
  <p:tag name="KSO_WM_UNIT_DIAGRAM_ISREFERUNIT" val="0"/>
  <p:tag name="KSO_WM_UNIT_HIGHLIGHT" val="0"/>
  <p:tag name="KSO_WM_UNIT_ID" val="diagram2020865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66.xml><?xml version="1.0" encoding="utf-8"?>
<p:tagLst xmlns:p="http://schemas.openxmlformats.org/presentationml/2006/main">
  <p:tag name="KSO_WM_ASSEMBLE_CHIP_INDEX" val="f8ad350bf3054fcbab1c2d1499cb55fe"/>
  <p:tag name="KSO_WM_BEAUTIFY_FLAG" val="#wm#"/>
  <p:tag name="KSO_WM_CHIP_GROUPID" val="5e6b05596848fb12bee65ac8"/>
  <p:tag name="KSO_WM_CHIP_XID" val="5e6b05596848fb12bee65aca"/>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EC_AREA_ID" val="1cc3e328daea46f3832d6461e15db445"/>
  <p:tag name="KSO_WM_UNIT_DEFAULT_FONT" val="14;20;2"/>
  <p:tag name="KSO_WM_UNIT_DIAGRAM_ISNUMVISUAL" val="0"/>
  <p:tag name="KSO_WM_UNIT_DIAGRAM_ISREFERUNIT" val="0"/>
  <p:tag name="KSO_WM_UNIT_HIGHLIGHT" val="0"/>
  <p:tag name="KSO_WM_UNIT_ID" val="diagram20208650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α&quot;]"/>
  <p:tag name="KSO_WM_UNIT_TEXT_FILL_FORE_SCHEMECOLOR_INDEX" val="13"/>
  <p:tag name="KSO_WM_UNIT_TEXT_FILL_FORE_SCHEMECOLOR_INDEX_BRIGHTNESS" val="0.25"/>
  <p:tag name="KSO_WM_UNIT_TEXT_FILL_TYPE" val="1"/>
  <p:tag name="KSO_WM_UNIT_TEXT_SUBTYPE" val="a"/>
  <p:tag name="KSO_WM_UNIT_TYPE" val="f"/>
  <p:tag name="KSO_WM_UNIT_VALUE" val="84"/>
</p:tagLst>
</file>

<file path=ppt/tags/tag67.xml><?xml version="1.0" encoding="utf-8"?>
<p:tagLst xmlns:p="http://schemas.openxmlformats.org/presentationml/2006/main">
  <p:tag name="KSO_WM_ASSEMBLE_CHIP_INDEX" val="e0cbba73888747ca9dacab05beeb5e60"/>
  <p:tag name="KSO_WM_BEAUTIFY_FLAG" val="#wm#"/>
  <p:tag name="KSO_WM_CHIP_GROUPID" val="5e6b05596848fb12bee65ac8"/>
  <p:tag name="KSO_WM_CHIP_XID" val="5e6b05596848fb12bee65aca"/>
  <p:tag name="KSO_WM_TAG_VERSION" val="1.0"/>
  <p:tag name="KSO_WM_TEMPLATE_ASSEMBLE_GROUPID" val="5ef55478ea5a3ac527a189fc"/>
  <p:tag name="KSO_WM_TEMPLATE_ASSEMBLE_XID" val="5ef55478ea5a3ac527a189fc"/>
  <p:tag name="KSO_WM_TEMPLATE_CATEGORY" val="diagram"/>
  <p:tag name="KSO_WM_TEMPLATE_INDEX" val="20208650"/>
  <p:tag name="KSO_WM_UNIT_BLOCK" val="0"/>
  <p:tag name="KSO_WM_UNIT_COMPATIBLE" val="0"/>
  <p:tag name="KSO_WM_UNIT_DEC_AREA_ID" val="7bdd5dec32ed4158845dac9e52336d2a"/>
  <p:tag name="KSO_WM_UNIT_DEFAULT_FONT" val="14;20;2"/>
  <p:tag name="KSO_WM_UNIT_DIAGRAM_ISNUMVISUAL" val="0"/>
  <p:tag name="KSO_WM_UNIT_DIAGRAM_ISREFERUNIT" val="0"/>
  <p:tag name="KSO_WM_UNIT_HIGHLIGHT" val="0"/>
  <p:tag name="KSO_WM_UNIT_ID" val="diagram2020865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9"/>
</p:tagLst>
</file>

<file path=ppt/tags/tag68.xml><?xml version="1.0" encoding="utf-8"?>
<p:tagLst xmlns:p="http://schemas.openxmlformats.org/presentationml/2006/main">
  <p:tag name="KSO_WM_BEAUTIFY_FLAG" val="#wm#"/>
  <p:tag name="KSO_WM_CHIP_FILLPROP" val="[[{&quot;fill_id&quot;:&quot;ffb5608610af488dac2993d329f4f04a&quot;,&quot;fill_align&quot;:&quot;lb&quot;,&quot;text_align&quot;:&quot;lb&quot;,&quot;text_direction&quot;:&quot;horizontal&quot;,&quot;chip_types&quot;:[&quot;header&quot;]},{&quot;fill_id&quot;:&quot;19321385f4cc4a6ea310068d8ebccc22&quot;,&quot;fill_align&quot;:&quot;lt&quot;,&quot;text_align&quot;:&quot;lt&quot;,&quot;text_direction&quot;:&quot;horizontal&quot;,&quot;chip_types&quot;:[&quot;text&quot;,&quot;picture&quot;,&quot;chart&quot;]},{&quot;fill_id&quot;:&quot;8371d3f3a5204144b372af03a665a3ab&quot;,&quot;fill_align&quot;:&quot;lm&quot;,&quot;text_align&quot;:&quot;lm&quot;,&quot;text_direction&quot;:&quot;horizontal&quot;,&quot;chip_types&quot;:[&quot;diagram&quot;,&quot;pictext&quot;,&quot;text&quot;,&quot;picture&quot;,&quot;chart&quot;,&quot;table&quot;],&quot;support_features&quot;:[&quot;collage&quot;,&quot;carousel&quot;,&quot;creativecrop&quot;]}]]"/>
  <p:tag name="KSO_WM_CHIP_GROUPID" val="5ef20630a491bb0086638a07"/>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20630a491bb0086638a08"/>
  <p:tag name="KSO_WM_SLIDE_BACKGROUND" val="[&quot;leftRight&quot;]"/>
  <p:tag name="KSO_WM_SLIDE_BACKGROUND_TYPE" val="leftRight"/>
  <p:tag name="KSO_WM_SLIDE_BK_DARK_LIGHT" val="2"/>
  <p:tag name="KSO_WM_SLIDE_ID" val="diagram20208650_1"/>
  <p:tag name="KSO_WM_SLIDE_INDEX" val="1"/>
  <p:tag name="KSO_WM_SLIDE_ITEM_CNT" val="0"/>
  <p:tag name="KSO_WM_SLIDE_LAYOUT" val="a_f"/>
  <p:tag name="KSO_WM_SLIDE_LAYOUT_CNT" val="1_2"/>
  <p:tag name="KSO_WM_SLIDE_LAYOUT_INFO" val="{&quot;direction&quot;:1,&quot;id&quot;:&quot;2020-06-26T09:50:48&quot;,&quot;maxSize&quot;:{&quot;size1&quot;:37.399983483536801},&quot;minSize&quot;:{&quot;size1&quot;:37.399983483536801},&quot;normalSize&quot;:{&quot;size1&quot;:37.399983483536801},&quot;subLayout&quot;:[{&quot;backgroundInfo&quot;:[{&quot;bottom&quot;:0,&quot;bottomAbs&quot;:false,&quot;left&quot;:0,&quot;leftAbs&quot;:false,&quot;right&quot;:0.100208767,&quot;rightAbs&quot;:false,&quot;top&quot;:0,&quot;topAbs&quot;:false,&quot;type&quot;:&quot;leftRight&quot;}],&quot;id&quot;:&quot;2020-06-26T09:50:48&quot;,&quot;maxSize&quot;:{&quot;size1&quot;:37.799999999999997},&quot;minSize&quot;:{&quot;size1&quot;:24.399999999999999},&quot;normalSize&quot;:{&quot;size1&quot;:33.5},&quot;subLayout&quot;:[{&quot;id&quot;:&quot;2020-06-26T09:50:48&quot;,&quot;margin&quot;:{&quot;bottom&quot;:0.026000002399086952,&quot;left&quot;:1.2699999809265137,&quot;right&quot;:2.5130002498626709,&quot;top&quot;:3.3870000839233398},&quot;type&quot;:0},{&quot;id&quot;:&quot;2020-06-26T09:50:48&quot;,&quot;margin&quot;:{&quot;bottom&quot;:4.2329998016357422,&quot;left&quot;:1.2699999809265137,&quot;right&quot;:2.5139999389648438,&quot;top&quot;:0.81999999284744263},&quot;type&quot;:0}],&quot;type&quot;:0},{&quot;id&quot;:&quot;2020-06-26T09:50:49&quot;,&quot;margin&quot;:{&quot;bottom&quot;:3.3870000839233398,&quot;left&quot;:0.026000002399086952,&quot;right&quot;:1.2699999809265137,&quot;top&quot;:3.3870000839233398},&quot;type&quot;:0}],&quot;type&quot;:0}"/>
  <p:tag name="KSO_WM_SLIDE_POSITION" val="0*0"/>
  <p:tag name="KSO_WM_SLIDE_RATIO" val="1.777778"/>
  <p:tag name="KSO_WM_SLIDE_SIZE" val="924*540"/>
  <p:tag name="KSO_WM_SLIDE_SUBTYPE" val="pureTxt"/>
  <p:tag name="KSO_WM_SLIDE_SUPPORT_FEATURE_TYPE" val="0"/>
  <p:tag name="KSO_WM_SLIDE_TYPE" val="text"/>
  <p:tag name="KSO_WM_TAG_VERSION" val="1.0"/>
  <p:tag name="KSO_WM_TEMPLATE_ASSEMBLE_GROUPID" val="5ef55478ea5a3ac527a189fc"/>
  <p:tag name="KSO_WM_TEMPLATE_ASSEMBLE_XID" val="5ef55478ea5a3ac527a189fc"/>
  <p:tag name="KSO_WM_TEMPLATE_CATEGORY" val="diagram"/>
  <p:tag name="KSO_WM_TEMPLATE_COLOR_TYPE" val="1"/>
  <p:tag name="KSO_WM_TEMPLATE_INDEX" val="20208650"/>
  <p:tag name="KSO_WM_TEMPLATE_MASTER_TYPE" val="0"/>
  <p:tag name="KSO_WM_TEMPLATE_SUBCATEGORY" val="21"/>
</p:tagLst>
</file>

<file path=ppt/tags/tag69.xml><?xml version="1.0" encoding="utf-8"?>
<p:tagLst xmlns:p="http://schemas.openxmlformats.org/presentationml/2006/main">
  <p:tag name="KSO_WM_UNIT_TABLE_BEAUTIFY" val="smartTable{7ce665d2-dad1-4d57-bd71-f10897f9b222}"/>
</p:tagLst>
</file>

<file path=ppt/tags/tag7.xml><?xml version="1.0" encoding="utf-8"?>
<p:tagLst xmlns:p="http://schemas.openxmlformats.org/presentationml/2006/main">
  <p:tag name="KSO_WM_ASSEMBLE_CHIP_INDEX" val="c7b7bbc417544027b7f7d2295aca3785"/>
  <p:tag name="KSO_WM_BEAUTIFY_FLAG" val="#wm#"/>
  <p:tag name="KSO_WM_CHIP_FILLAREA_FILL_RULE" val="{&quot;fill_align&quot;:&quot;cm&quot;,&quot;fill_mode&quot;:&quot;full&quot;}"/>
  <p:tag name="KSO_WM_CHIP_GROUPID" val="5e7310da9a230a26b9e88a19"/>
  <p:tag name="KSO_WM_CHIP_XID" val="5e7310da9a230a26b9e88a1a"/>
  <p:tag name="KSO_WM_TAG_VERSION" val="1.0"/>
  <p:tag name="KSO_WM_TEMPLATE_ASSEMBLE_GROUPID" val="5f48a2c2f3f92eac73830e73"/>
  <p:tag name="KSO_WM_TEMPLATE_ASSEMBLE_XID" val="5f48a2c2f3f92eac73830e73"/>
  <p:tag name="KSO_WM_TEMPLATE_CATEGORY" val="diagram"/>
  <p:tag name="KSO_WM_TEMPLATE_INDEX" val="20210162"/>
  <p:tag name="KSO_WM_UNIT_COMPATIBLE" val="1"/>
  <p:tag name="KSO_WM_UNIT_DEC_AREA_ID" val="5dc6b3ea56b5411e97415c7eb3b1b5fc"/>
  <p:tag name="KSO_WM_UNIT_DIAGRAM_ISNUMVISUAL" val="0"/>
  <p:tag name="KSO_WM_UNIT_DIAGRAM_ISREFERUNIT" val="0"/>
  <p:tag name="KSO_WM_UNIT_HIGHLIGHT" val="0"/>
  <p:tag name="KSO_WM_UNIT_ID" val="diagram20210162_1*d*1"/>
  <p:tag name="KSO_WM_UNIT_INDEX" val="1"/>
  <p:tag name="KSO_WM_UNIT_LAYERLEVEL" val="1"/>
  <p:tag name="KSO_WM_UNIT_PICTURE_CLIP_FLAG" val="0"/>
  <p:tag name="KSO_WM_UNIT_PLACING_PICTURE" val="c7b7bbc417544027b7f7d2295aca3785"/>
  <p:tag name="KSO_WM_UNIT_TYPE" val="d"/>
  <p:tag name="KSO_WM_UNIT_VALUE" val="1396*2030"/>
</p:tagLst>
</file>

<file path=ppt/tags/tag70.xml><?xml version="1.0" encoding="utf-8"?>
<p:tagLst xmlns:p="http://schemas.openxmlformats.org/presentationml/2006/main">
  <p:tag name="KSO_WM_UNIT_TABLE_BEAUTIFY" val="smartTable{82a7c2a9-7f9c-4ac7-a1b8-8da5b740badb}"/>
</p:tagLst>
</file>

<file path=ppt/tags/tag71.xml><?xml version="1.0" encoding="utf-8"?>
<p:tagLst xmlns:p="http://schemas.openxmlformats.org/presentationml/2006/main">
  <p:tag name="KSO_WM_UNIT_TABLE_BEAUTIFY" val="smartTable{5a4700ce-4a9e-478d-bd12-4d942eae8378}"/>
</p:tagLst>
</file>

<file path=ppt/tags/tag7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8.xml><?xml version="1.0" encoding="utf-8"?>
<p:tagLst xmlns:p="http://schemas.openxmlformats.org/presentationml/2006/main">
  <p:tag name="KSO_WM_BEAUTIFY_FLAG" val="#wm#"/>
  <p:tag name="KSO_WM_CHIP_FILLPROP" val="[[{&quot;fill_id&quot;:&quot;576dc001ee534062abfa84077d565965&quot;,&quot;fill_align&quot;:&quot;cm&quot;,&quot;text_align&quot;:&quot;cm&quot;,&quot;text_direction&quot;:&quot;horizontal&quot;,&quot;chip_types&quot;:[&quot;picture&quot;]},{&quot;fill_id&quot;:&quot;9cfa3c7c874e4cdb955fe51b0c9a9e86&quot;,&quot;fill_align&quot;:&quot;cm&quot;,&quot;text_align&quot;:&quot;lm&quot;,&quot;text_direction&quot;:&quot;horizontal&quot;,&quot;chip_types&quot;:[&quot;text&quot;]}]]"/>
  <p:tag name="KSO_WM_CHIP_GROUPID" val="5f22a7a4dda340fd2c9b58ef"/>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22a7a4dda340fd2c9b58f0"/>
  <p:tag name="KSO_WM_SLIDE_BACKGROUND" val="[&quot;general&quot;]"/>
  <p:tag name="KSO_WM_SLIDE_BACKGROUND_TYPE" val="general"/>
  <p:tag name="KSO_WM_SLIDE_BK_DARK_LIGHT" val="2"/>
  <p:tag name="KSO_WM_SLIDE_ID" val="diagram20210162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28T14:23:33&quot;,&quot;maxSize&quot;:{&quot;size1&quot;:47.600000000000001},&quot;minSize&quot;:{&quot;size1&quot;:47.600000000000001},&quot;normalSize&quot;:{&quot;size1&quot;:47.600000000000001},&quot;subLayout&quot;:[{&quot;id&quot;:&quot;2020-08-28T14:23:33&quot;,&quot;margin&quot;:{&quot;bottom&quot;:6.7729997634887695,&quot;left&quot;:4.2329998016357422,&quot;right&quot;:1.2699999809265137,&quot;top&quot;:6.7729997634887695},&quot;type&quot;:0},{&quot;id&quot;:&quot;2020-08-28T14:23:33&quot;,&quot;type&quot;:0}],&quot;type&quot;:0}"/>
  <p:tag name="KSO_WM_SLIDE_POSITION" val="84*71"/>
  <p:tag name="KSO_WM_SLIDE_RATIO" val="1.777778"/>
  <p:tag name="KSO_WM_SLIDE_SIZE" val="876*396"/>
  <p:tag name="KSO_WM_SLIDE_SUBTYPE" val="picTxt"/>
  <p:tag name="KSO_WM_SLIDE_SUPPORT_FEATURE_TYPE" val="0"/>
  <p:tag name="KSO_WM_SLIDE_TYPE" val="text"/>
  <p:tag name="KSO_WM_TAG_VERSION" val="1.0"/>
  <p:tag name="KSO_WM_TEMPLATE_ASSEMBLE_GROUPID" val="5f48a2c2f3f92eac73830e73"/>
  <p:tag name="KSO_WM_TEMPLATE_ASSEMBLE_XID" val="5f48a2c2f3f92eac73830e73"/>
  <p:tag name="KSO_WM_TEMPLATE_CATEGORY" val="diagram"/>
  <p:tag name="KSO_WM_TEMPLATE_COLOR_TYPE" val="1"/>
  <p:tag name="KSO_WM_TEMPLATE_INDEX" val="20210162"/>
  <p:tag name="KSO_WM_TEMPLATE_MASTER_TYPE" val="0"/>
  <p:tag name="KSO_WM_TEMPLATE_SUBCATEGORY" val="21"/>
</p:tagLst>
</file>

<file path=ppt/tags/tag9.xml><?xml version="1.0" encoding="utf-8"?>
<p:tagLst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48a2c2f3f92eac73830e6b"/>
  <p:tag name="KSO_WM_TEMPLATE_ASSEMBLE_XID" val="5f48a2c2f3f92eac73830e6b"/>
  <p:tag name="KSO_WM_TEMPLATE_CATEGORY" val="diagram"/>
  <p:tag name="KSO_WM_TEMPLATE_INDEX" val="20210170"/>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017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微软中国</Company>
  <PresentationFormat>宽屏</PresentationFormat>
  <Paragraphs>434</Paragraphs>
  <Slides>57</Slides>
  <Notes>4</Notes>
  <TotalTime>0</TotalTime>
  <HiddenSlides>1</HiddenSlides>
  <MMClips>0</MMClips>
  <ScaleCrop>0</ScaleCrop>
  <HeadingPairs>
    <vt:vector baseType="variant" size="6">
      <vt:variant>
        <vt:lpstr>Fonts used</vt:lpstr>
      </vt:variant>
      <vt:variant>
        <vt:i4>28</vt:i4>
      </vt:variant>
      <vt:variant>
        <vt:lpstr>Theme</vt:lpstr>
      </vt:variant>
      <vt:variant>
        <vt:i4>1</vt:i4>
      </vt:variant>
      <vt:variant>
        <vt:lpstr>Slide Titles</vt:lpstr>
      </vt:variant>
      <vt:variant>
        <vt:i4>57</vt:i4>
      </vt:variant>
    </vt:vector>
  </HeadingPairs>
  <TitlesOfParts>
    <vt:vector baseType="lpstr" size="86">
      <vt:lpstr>Arial</vt:lpstr>
      <vt:lpstr>等线 Light</vt:lpstr>
      <vt:lpstr>等线</vt:lpstr>
      <vt:lpstr>宋体</vt:lpstr>
      <vt:lpstr>隶书</vt:lpstr>
      <vt:lpstr>Calibri Light</vt:lpstr>
      <vt:lpstr>Calibri</vt:lpstr>
      <vt:lpstr>微软雅黑</vt:lpstr>
      <vt:lpstr>Segoe UI</vt:lpstr>
      <vt:lpstr>Wingdings</vt:lpstr>
      <vt:lpstr>方正粗黑宋简体</vt:lpstr>
      <vt:lpstr>Aa语文老师的字</vt:lpstr>
      <vt:lpstr>Times New Roman</vt:lpstr>
      <vt:lpstr>方正稚艺_GBK</vt:lpstr>
      <vt:lpstr>黑体</vt:lpstr>
      <vt:lpstr>迷你简启体</vt:lpstr>
      <vt:lpstr>楷体</vt:lpstr>
      <vt:lpstr>明康欧楷</vt:lpstr>
      <vt:lpstr>华文行楷</vt:lpstr>
      <vt:lpstr>微软雅黑 Light</vt:lpstr>
      <vt:lpstr>楷体_GB2312</vt:lpstr>
      <vt:lpstr>华文新魏</vt:lpstr>
      <vt:lpstr>Verdana</vt:lpstr>
      <vt:lpstr>仿宋</vt:lpstr>
      <vt:lpstr>启功字体简体</vt:lpstr>
      <vt:lpstr>Courier New</vt:lpstr>
      <vt:lpstr>华文楷体</vt:lpstr>
      <vt:lpstr>幼圆</vt:lpstr>
      <vt:lpstr>Office 主题​​</vt:lpstr>
      <vt:lpstr>PowerPoint Presentation</vt:lpstr>
      <vt:lpstr>作业讲评：为下面两首诗划分节奏并翻译</vt:lpstr>
      <vt:lpstr>PowerPoint Presentation</vt:lpstr>
      <vt:lpstr>PowerPoint Presentation</vt:lpstr>
      <vt:lpstr>PowerPoint Presentation</vt:lpstr>
      <vt:lpstr>王中①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人物形象——借人抒情</vt:lpstr>
      <vt:lpstr>PowerPoint Presentation</vt:lpstr>
      <vt:lpstr>PowerPoint Presentation</vt:lpstr>
      <vt:lpstr>PowerPoint Presentation</vt:lpstr>
      <vt:lpstr>⒋事件——借事抒情</vt:lpstr>
      <vt:lpstr>PowerPoint Presentation</vt:lpstr>
      <vt:lpstr>PowerPoint Presentation</vt:lpstr>
      <vt:lpstr>鉴赏意象的角度</vt:lpstr>
      <vt:lpstr>PowerPoint Presentation</vt:lpstr>
      <vt:lpstr>常见意象归类总结</vt:lpstr>
      <vt:lpstr>PowerPoint Presentation</vt:lpstr>
      <vt:lpstr>PowerPoint Presentation</vt:lpstr>
      <vt:lpstr>PowerPoint Presentation</vt:lpstr>
      <vt:lpstr>PowerPoint Presentation</vt:lpstr>
      <vt:lpstr>用典的作用</vt:lpstr>
      <vt:lpstr>理解用典之要点</vt:lpstr>
      <vt:lpstr>考题再现：2005年江苏卷</vt:lpstr>
      <vt:lpstr>高考对接</vt:lpstr>
      <vt:lpstr>高考对接                                                                                                    解释诗歌中的典故有什么含义和情感</vt:lpstr>
      <vt:lpstr>PowerPoint Presentation</vt:lpstr>
      <vt:lpstr>示例：</vt:lpstr>
      <vt:lpstr>PowerPoint Presentation</vt:lpstr>
      <vt:lpstr>PowerPoint Presentation</vt:lpstr>
      <vt:lpstr>PowerPoint Presentation</vt:lpstr>
      <vt:lpstr>PowerPoint Presentation</vt:lpstr>
      <vt:lpstr>说出下列诗歌标题提示了哪些信息</vt:lpstr>
      <vt:lpstr>PowerPoint Presentation</vt:lpstr>
      <vt:lpstr>PowerPoint Presentation</vt:lpstr>
      <vt:lpstr>【课堂训练】试读下面的诗题，看看能读出哪些重要信息。</vt:lpstr>
      <vt:lpstr>PowerPoint Presentation</vt:lpstr>
      <vt:lpstr>PowerPoint Presentation</vt:lpstr>
      <vt:lpstr>PowerPoint Presentation</vt:lpstr>
      <vt:lpstr>PowerPoint Presentation</vt:lpstr>
      <vt:lpstr>PowerPoint Presentation</vt:lpstr>
      <vt:lpstr>高考对接</vt:lpstr>
      <vt:lpstr>(2019北京卷)</vt:lpstr>
      <vt:lpstr>（2017全国卷II）</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微软用户</dc:creator>
  <cp:lastModifiedBy>童柳明</cp:lastModifiedBy>
  <cp:revision>22</cp:revision>
  <dcterms:created xsi:type="dcterms:W3CDTF">2020-02-19T09:03:00Z</dcterms:created>
  <dcterms:modified xsi:type="dcterms:W3CDTF">2020-09-17T05:36:51Z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