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669" r:id="rId4"/>
  </p:sldMasterIdLst>
  <p:notesMasterIdLst>
    <p:notesMasterId r:id="rId6"/>
  </p:notesMasterIdLst>
  <p:handoutMasterIdLst>
    <p:handoutMasterId r:id="rId52"/>
  </p:handoutMasterIdLst>
  <p:sldIdLst>
    <p:sldId id="1181" r:id="rId5"/>
    <p:sldId id="1194" r:id="rId7"/>
    <p:sldId id="1195" r:id="rId8"/>
    <p:sldId id="1196" r:id="rId9"/>
    <p:sldId id="1257" r:id="rId10"/>
    <p:sldId id="1202" r:id="rId11"/>
    <p:sldId id="1199" r:id="rId12"/>
    <p:sldId id="1206" r:id="rId13"/>
    <p:sldId id="1209" r:id="rId14"/>
    <p:sldId id="1210" r:id="rId15"/>
    <p:sldId id="1211" r:id="rId16"/>
    <p:sldId id="1212" r:id="rId17"/>
    <p:sldId id="1214" r:id="rId18"/>
    <p:sldId id="1204" r:id="rId19"/>
    <p:sldId id="1216" r:id="rId20"/>
    <p:sldId id="1217" r:id="rId21"/>
    <p:sldId id="1218" r:id="rId22"/>
    <p:sldId id="1322" r:id="rId23"/>
    <p:sldId id="1222" r:id="rId24"/>
    <p:sldId id="1321" r:id="rId25"/>
    <p:sldId id="1224" r:id="rId26"/>
    <p:sldId id="1225" r:id="rId27"/>
    <p:sldId id="1226" r:id="rId28"/>
    <p:sldId id="1227" r:id="rId29"/>
    <p:sldId id="1228" r:id="rId30"/>
    <p:sldId id="1229" r:id="rId31"/>
    <p:sldId id="1230" r:id="rId32"/>
    <p:sldId id="1231" r:id="rId33"/>
    <p:sldId id="1232" r:id="rId34"/>
    <p:sldId id="1234" r:id="rId35"/>
    <p:sldId id="1236" r:id="rId36"/>
    <p:sldId id="1237" r:id="rId37"/>
    <p:sldId id="1306" r:id="rId38"/>
    <p:sldId id="1240" r:id="rId39"/>
    <p:sldId id="1238" r:id="rId40"/>
    <p:sldId id="1242" r:id="rId41"/>
    <p:sldId id="1243" r:id="rId42"/>
    <p:sldId id="1244" r:id="rId43"/>
    <p:sldId id="1246" r:id="rId44"/>
    <p:sldId id="1247" r:id="rId45"/>
    <p:sldId id="1248" r:id="rId46"/>
    <p:sldId id="1201" r:id="rId47"/>
    <p:sldId id="1250" r:id="rId48"/>
    <p:sldId id="1251" r:id="rId49"/>
    <p:sldId id="1252" r:id="rId50"/>
    <p:sldId id="1258" r:id="rId51"/>
  </p:sldIdLst>
  <p:sldSz cx="12192000" cy="6858000"/>
  <p:notesSz cx="6858000" cy="9144000"/>
  <p:defaultTextStyle>
    <a:defPPr>
      <a:defRPr lang="zh-CN"/>
    </a:defPPr>
    <a:lvl1pPr marL="0" algn="l" defTabSz="686435" rtl="0" eaLnBrk="1" latinLnBrk="0" hangingPunct="1">
      <a:defRPr sz="1400" kern="1200">
        <a:solidFill>
          <a:schemeClr val="tx1"/>
        </a:solidFill>
        <a:latin typeface="+mn-lt"/>
        <a:ea typeface="+mn-ea"/>
        <a:cs typeface="+mn-cs"/>
      </a:defRPr>
    </a:lvl1pPr>
    <a:lvl2pPr marL="342900" algn="l" defTabSz="686435" rtl="0" eaLnBrk="1" latinLnBrk="0" hangingPunct="1">
      <a:defRPr sz="1400" kern="1200">
        <a:solidFill>
          <a:schemeClr val="tx1"/>
        </a:solidFill>
        <a:latin typeface="+mn-lt"/>
        <a:ea typeface="+mn-ea"/>
        <a:cs typeface="+mn-cs"/>
      </a:defRPr>
    </a:lvl2pPr>
    <a:lvl3pPr marL="686435" algn="l" defTabSz="686435" rtl="0" eaLnBrk="1" latinLnBrk="0" hangingPunct="1">
      <a:defRPr sz="1400" kern="1200">
        <a:solidFill>
          <a:schemeClr val="tx1"/>
        </a:solidFill>
        <a:latin typeface="+mn-lt"/>
        <a:ea typeface="+mn-ea"/>
        <a:cs typeface="+mn-cs"/>
      </a:defRPr>
    </a:lvl3pPr>
    <a:lvl4pPr marL="1029335" algn="l" defTabSz="686435" rtl="0" eaLnBrk="1" latinLnBrk="0" hangingPunct="1">
      <a:defRPr sz="1400" kern="1200">
        <a:solidFill>
          <a:schemeClr val="tx1"/>
        </a:solidFill>
        <a:latin typeface="+mn-lt"/>
        <a:ea typeface="+mn-ea"/>
        <a:cs typeface="+mn-cs"/>
      </a:defRPr>
    </a:lvl4pPr>
    <a:lvl5pPr marL="1372870" algn="l" defTabSz="686435" rtl="0" eaLnBrk="1" latinLnBrk="0" hangingPunct="1">
      <a:defRPr sz="1400" kern="1200">
        <a:solidFill>
          <a:schemeClr val="tx1"/>
        </a:solidFill>
        <a:latin typeface="+mn-lt"/>
        <a:ea typeface="+mn-ea"/>
        <a:cs typeface="+mn-cs"/>
      </a:defRPr>
    </a:lvl5pPr>
    <a:lvl6pPr marL="1715770" algn="l" defTabSz="686435" rtl="0" eaLnBrk="1" latinLnBrk="0" hangingPunct="1">
      <a:defRPr sz="1400" kern="1200">
        <a:solidFill>
          <a:schemeClr val="tx1"/>
        </a:solidFill>
        <a:latin typeface="+mn-lt"/>
        <a:ea typeface="+mn-ea"/>
        <a:cs typeface="+mn-cs"/>
      </a:defRPr>
    </a:lvl6pPr>
    <a:lvl7pPr marL="2059305" algn="l" defTabSz="686435" rtl="0" eaLnBrk="1" latinLnBrk="0" hangingPunct="1">
      <a:defRPr sz="1400" kern="1200">
        <a:solidFill>
          <a:schemeClr val="tx1"/>
        </a:solidFill>
        <a:latin typeface="+mn-lt"/>
        <a:ea typeface="+mn-ea"/>
        <a:cs typeface="+mn-cs"/>
      </a:defRPr>
    </a:lvl7pPr>
    <a:lvl8pPr marL="2402205" algn="l" defTabSz="686435" rtl="0" eaLnBrk="1" latinLnBrk="0" hangingPunct="1">
      <a:defRPr sz="1400" kern="1200">
        <a:solidFill>
          <a:schemeClr val="tx1"/>
        </a:solidFill>
        <a:latin typeface="+mn-lt"/>
        <a:ea typeface="+mn-ea"/>
        <a:cs typeface="+mn-cs"/>
      </a:defRPr>
    </a:lvl8pPr>
    <a:lvl9pPr marL="2745105" algn="l" defTabSz="686435" rtl="0" eaLnBrk="1" latinLnBrk="0" hangingPunct="1">
      <a:defRPr sz="14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赵传林" initials="赵"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4177"/>
    <a:srgbClr val="FFFFFF"/>
    <a:srgbClr val="C5C5C5"/>
    <a:srgbClr val="FEFF00"/>
    <a:srgbClr val="1E277D"/>
    <a:srgbClr val="1D267C"/>
    <a:srgbClr val="00003D"/>
    <a:srgbClr val="F3F3F3"/>
    <a:srgbClr val="F7FCFE"/>
    <a:srgbClr val="FFFF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9" autoAdjust="0"/>
    <p:restoredTop sz="94618" autoAdjust="0"/>
  </p:normalViewPr>
  <p:slideViewPr>
    <p:cSldViewPr snapToGrid="0" showGuides="1">
      <p:cViewPr varScale="1">
        <p:scale>
          <a:sx n="88" d="100"/>
          <a:sy n="88" d="100"/>
        </p:scale>
        <p:origin x="72" y="117"/>
      </p:cViewPr>
      <p:guideLst>
        <p:guide orient="horz" pos="122"/>
        <p:guide orient="horz" pos="4097"/>
        <p:guide orient="horz" pos="434"/>
        <p:guide orient="horz" pos="917"/>
        <p:guide orient="horz" pos="3921"/>
        <p:guide pos="240"/>
        <p:guide pos="7384"/>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6435" rtl="0" eaLnBrk="1" latinLnBrk="0" hangingPunct="1">
      <a:defRPr sz="900" kern="1200">
        <a:solidFill>
          <a:schemeClr val="tx1"/>
        </a:solidFill>
        <a:latin typeface="+mn-lt"/>
        <a:ea typeface="+mn-ea"/>
        <a:cs typeface="+mn-cs"/>
      </a:defRPr>
    </a:lvl1pPr>
    <a:lvl2pPr marL="342900" algn="l" defTabSz="686435" rtl="0" eaLnBrk="1" latinLnBrk="0" hangingPunct="1">
      <a:defRPr sz="900" kern="1200">
        <a:solidFill>
          <a:schemeClr val="tx1"/>
        </a:solidFill>
        <a:latin typeface="+mn-lt"/>
        <a:ea typeface="+mn-ea"/>
        <a:cs typeface="+mn-cs"/>
      </a:defRPr>
    </a:lvl2pPr>
    <a:lvl3pPr marL="686435" algn="l" defTabSz="686435" rtl="0" eaLnBrk="1" latinLnBrk="0" hangingPunct="1">
      <a:defRPr sz="900" kern="1200">
        <a:solidFill>
          <a:schemeClr val="tx1"/>
        </a:solidFill>
        <a:latin typeface="+mn-lt"/>
        <a:ea typeface="+mn-ea"/>
        <a:cs typeface="+mn-cs"/>
      </a:defRPr>
    </a:lvl3pPr>
    <a:lvl4pPr marL="1029335" algn="l" defTabSz="686435" rtl="0" eaLnBrk="1" latinLnBrk="0" hangingPunct="1">
      <a:defRPr sz="900" kern="1200">
        <a:solidFill>
          <a:schemeClr val="tx1"/>
        </a:solidFill>
        <a:latin typeface="+mn-lt"/>
        <a:ea typeface="+mn-ea"/>
        <a:cs typeface="+mn-cs"/>
      </a:defRPr>
    </a:lvl4pPr>
    <a:lvl5pPr marL="1372870" algn="l" defTabSz="686435" rtl="0" eaLnBrk="1" latinLnBrk="0" hangingPunct="1">
      <a:defRPr sz="900" kern="1200">
        <a:solidFill>
          <a:schemeClr val="tx1"/>
        </a:solidFill>
        <a:latin typeface="+mn-lt"/>
        <a:ea typeface="+mn-ea"/>
        <a:cs typeface="+mn-cs"/>
      </a:defRPr>
    </a:lvl5pPr>
    <a:lvl6pPr marL="1715770" algn="l" defTabSz="686435" rtl="0" eaLnBrk="1" latinLnBrk="0" hangingPunct="1">
      <a:defRPr sz="900" kern="1200">
        <a:solidFill>
          <a:schemeClr val="tx1"/>
        </a:solidFill>
        <a:latin typeface="+mn-lt"/>
        <a:ea typeface="+mn-ea"/>
        <a:cs typeface="+mn-cs"/>
      </a:defRPr>
    </a:lvl6pPr>
    <a:lvl7pPr marL="2059305" algn="l" defTabSz="686435" rtl="0" eaLnBrk="1" latinLnBrk="0" hangingPunct="1">
      <a:defRPr sz="900" kern="1200">
        <a:solidFill>
          <a:schemeClr val="tx1"/>
        </a:solidFill>
        <a:latin typeface="+mn-lt"/>
        <a:ea typeface="+mn-ea"/>
        <a:cs typeface="+mn-cs"/>
      </a:defRPr>
    </a:lvl7pPr>
    <a:lvl8pPr marL="2402205" algn="l" defTabSz="686435" rtl="0" eaLnBrk="1" latinLnBrk="0" hangingPunct="1">
      <a:defRPr sz="900" kern="1200">
        <a:solidFill>
          <a:schemeClr val="tx1"/>
        </a:solidFill>
        <a:latin typeface="+mn-lt"/>
        <a:ea typeface="+mn-ea"/>
        <a:cs typeface="+mn-cs"/>
      </a:defRPr>
    </a:lvl8pPr>
    <a:lvl9pPr marL="2745105" algn="l" defTabSz="68643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1.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838200" y="6356351"/>
            <a:ext cx="2743200" cy="365125"/>
          </a:xfrm>
        </p:spPr>
        <p:txBody>
          <a:bodyPr/>
          <a:lstStyle/>
          <a:p>
            <a:fld id="{5A732996-C7C7-4484-98F3-4961A3E143CE}"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p:spPr>
        <p:txBody>
          <a:bodyPr/>
          <a:lstStyle/>
          <a:p>
            <a:fld id="{0190E24F-9E8B-42AB-8498-D2F6CCCA657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61785" t="327" r="1" b="39958"/>
          <a:stretch>
            <a:fillRect/>
          </a:stretch>
        </p:blipFill>
        <p:spPr>
          <a:xfrm>
            <a:off x="9293860" y="211456"/>
            <a:ext cx="2602231" cy="1482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61785" t="327" r="1" b="39958"/>
          <a:stretch>
            <a:fillRect/>
          </a:stretch>
        </p:blipFill>
        <p:spPr>
          <a:xfrm>
            <a:off x="9589769" y="147956"/>
            <a:ext cx="2602231" cy="1482725"/>
          </a:xfrm>
          <a:prstGeom prst="rect">
            <a:avLst/>
          </a:prstGeom>
        </p:spPr>
      </p:pic>
      <p:pic>
        <p:nvPicPr>
          <p:cNvPr id="3" name="图片 2"/>
          <p:cNvPicPr>
            <a:picLocks noChangeAspect="1"/>
          </p:cNvPicPr>
          <p:nvPr userDrawn="1"/>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61785" t="327" r="1" b="39958"/>
          <a:stretch>
            <a:fillRect/>
          </a:stretch>
        </p:blipFill>
        <p:spPr>
          <a:xfrm rot="10800000">
            <a:off x="139067" y="5231131"/>
            <a:ext cx="2581275" cy="1470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61785" t="327" r="1" b="39958"/>
          <a:stretch>
            <a:fillRect/>
          </a:stretch>
        </p:blipFill>
        <p:spPr>
          <a:xfrm>
            <a:off x="4014470" y="33655"/>
            <a:ext cx="3855720" cy="2197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
        <p:nvSpPr>
          <p:cNvPr id="2" name="文本框 1"/>
          <p:cNvSpPr txBox="1"/>
          <p:nvPr userDrawn="1"/>
        </p:nvSpPr>
        <p:spPr>
          <a:xfrm>
            <a:off x="368301" y="244477"/>
            <a:ext cx="3383280" cy="755650"/>
          </a:xfrm>
          <a:prstGeom prst="rect">
            <a:avLst/>
          </a:prstGeom>
          <a:noFill/>
        </p:spPr>
        <p:txBody>
          <a:bodyPr wrap="none" lIns="91513" tIns="45756" rIns="91513" bIns="45756" rtlCol="0" anchor="ctr">
            <a:spAutoFit/>
          </a:bodyPr>
          <a:lstStyle/>
          <a:p>
            <a:pPr>
              <a:lnSpc>
                <a:spcPct val="120000"/>
              </a:lnSpc>
            </a:pPr>
            <a:r>
              <a:rPr lang="zh-CN" altLang="en-US" sz="3600" b="0" dirty="0">
                <a:solidFill>
                  <a:srgbClr val="00003D"/>
                </a:solidFill>
                <a:latin typeface="叶根友刀锋黑草" panose="02010601030101010101" pitchFamily="2" charset="-122"/>
                <a:ea typeface="叶根友刀锋黑草" panose="02010601030101010101" pitchFamily="2" charset="-122"/>
              </a:rPr>
              <a:t>请输入您的标题</a:t>
            </a:r>
            <a:endParaRPr lang="zh-CN" altLang="en-US" sz="3600" b="0" dirty="0">
              <a:solidFill>
                <a:srgbClr val="00003D"/>
              </a:solidFill>
              <a:latin typeface="叶根友刀锋黑草" panose="02010601030101010101" pitchFamily="2" charset="-122"/>
              <a:ea typeface="叶根友刀锋黑草"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5000">
        <p14:switch dir="r"/>
      </p:transition>
    </mc:Choice>
    <mc:Fallback>
      <p:transition spd="slow" advClick="0"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61785" t="327" r="1" b="39958"/>
          <a:stretch>
            <a:fillRect/>
          </a:stretch>
        </p:blipFill>
        <p:spPr>
          <a:xfrm rot="10800000">
            <a:off x="139067" y="5231131"/>
            <a:ext cx="2581275" cy="1470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5000">
        <p14:flip dir="r"/>
      </p:transition>
    </mc:Choice>
    <mc:Fallback>
      <p:transition spd="slow" advClick="0" advTm="5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
        <p:nvSpPr>
          <p:cNvPr id="2" name="文本框 1"/>
          <p:cNvSpPr txBox="1"/>
          <p:nvPr userDrawn="1"/>
        </p:nvSpPr>
        <p:spPr>
          <a:xfrm>
            <a:off x="368301" y="244477"/>
            <a:ext cx="3383280" cy="755650"/>
          </a:xfrm>
          <a:prstGeom prst="rect">
            <a:avLst/>
          </a:prstGeom>
          <a:noFill/>
        </p:spPr>
        <p:txBody>
          <a:bodyPr wrap="none" lIns="91513" tIns="45756" rIns="91513" bIns="45756" rtlCol="0" anchor="ctr">
            <a:spAutoFit/>
          </a:bodyPr>
          <a:lstStyle/>
          <a:p>
            <a:pPr>
              <a:lnSpc>
                <a:spcPct val="120000"/>
              </a:lnSpc>
            </a:pPr>
            <a:r>
              <a:rPr lang="zh-CN" altLang="en-US" sz="3600" b="0" dirty="0">
                <a:solidFill>
                  <a:srgbClr val="00003D"/>
                </a:solidFill>
                <a:latin typeface="叶根友刀锋黑草" panose="02010601030101010101" pitchFamily="2" charset="-122"/>
                <a:ea typeface="叶根友刀锋黑草" panose="02010601030101010101" pitchFamily="2" charset="-122"/>
              </a:rPr>
              <a:t>请输入您的标题</a:t>
            </a:r>
            <a:endParaRPr lang="zh-CN" altLang="en-US" sz="3600" b="0" dirty="0">
              <a:solidFill>
                <a:srgbClr val="00003D"/>
              </a:solidFill>
              <a:latin typeface="叶根友刀锋黑草" panose="02010601030101010101" pitchFamily="2" charset="-122"/>
              <a:ea typeface="叶根友刀锋黑草"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3" y="795"/>
            <a:ext cx="12187065" cy="685720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61785" t="327" r="1" b="39958"/>
          <a:stretch>
            <a:fillRect/>
          </a:stretch>
        </p:blipFill>
        <p:spPr>
          <a:xfrm>
            <a:off x="9293860" y="211456"/>
            <a:ext cx="2602231" cy="1482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5A732996-C7C7-4484-98F3-4961A3E143C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190E24F-9E8B-42AB-8498-D2F6CCCA657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5A732996-C7C7-4484-98F3-4961A3E143C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190E24F-9E8B-42AB-8498-D2F6CCCA657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5A732996-C7C7-4484-98F3-4961A3E143C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190E24F-9E8B-42AB-8498-D2F6CCCA657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5A732996-C7C7-4484-98F3-4961A3E143C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190E24F-9E8B-42AB-8498-D2F6CCCA657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6"/>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6"/>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5A732996-C7C7-4484-98F3-4961A3E143C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190E24F-9E8B-42AB-8498-D2F6CCCA657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5A732996-C7C7-4484-98F3-4961A3E143CE}"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190E24F-9E8B-42AB-8498-D2F6CCCA657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732996-C7C7-4484-98F3-4961A3E143CE}"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190E24F-9E8B-42AB-8498-D2F6CCCA657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5A732996-C7C7-4484-98F3-4961A3E143C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190E24F-9E8B-42AB-8498-D2F6CCCA657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5A732996-C7C7-4484-98F3-4961A3E143C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190E24F-9E8B-42AB-8498-D2F6CCCA657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5A732996-C7C7-4484-98F3-4961A3E143C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190E24F-9E8B-42AB-8498-D2F6CCCA657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pic>
        <p:nvPicPr>
          <p:cNvPr id="4" name="图片 3" descr="down动图基地_20_3_2_10_18_04"/>
          <p:cNvPicPr>
            <a:picLocks noChangeAspect="1"/>
          </p:cNvPicPr>
          <p:nvPr userDrawn="1"/>
        </p:nvPicPr>
        <p:blipFill>
          <a:blip r:embed="rId2"/>
          <a:stretch>
            <a:fillRect/>
          </a:stretch>
        </p:blipFill>
        <p:spPr>
          <a:xfrm>
            <a:off x="9728200" y="2540"/>
            <a:ext cx="2463800" cy="1551305"/>
          </a:xfrm>
          <a:prstGeom prst="rect">
            <a:avLst/>
          </a:prstGeom>
          <a:effectLst>
            <a:outerShdw blurRad="50800" dist="50800" dir="5400000" algn="ctr" rotWithShape="0">
              <a:srgbClr val="F4F7F9">
                <a:alpha val="4000"/>
              </a:srgbClr>
            </a:outerShdw>
            <a:softEdge rad="635000"/>
          </a:effectLst>
        </p:spPr>
      </p:pic>
      <p:pic>
        <p:nvPicPr>
          <p:cNvPr id="2" name="图片 1"/>
          <p:cNvPicPr>
            <a:picLocks noChangeAspect="1"/>
          </p:cNvPicPr>
          <p:nvPr userDrawn="1"/>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61785" t="327" r="1" b="39958"/>
          <a:stretch>
            <a:fillRect/>
          </a:stretch>
        </p:blipFill>
        <p:spPr>
          <a:xfrm>
            <a:off x="9589769" y="147956"/>
            <a:ext cx="2602231" cy="1482725"/>
          </a:xfrm>
          <a:prstGeom prst="rect">
            <a:avLst/>
          </a:prstGeom>
        </p:spPr>
      </p:pic>
      <p:pic>
        <p:nvPicPr>
          <p:cNvPr id="3" name="图片 2"/>
          <p:cNvPicPr>
            <a:picLocks noChangeAspect="1"/>
          </p:cNvPicPr>
          <p:nvPr userDrawn="1"/>
        </p:nvPicPr>
        <p:blipFill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l="61785" t="327" r="1" b="39958"/>
          <a:stretch>
            <a:fillRect/>
          </a:stretch>
        </p:blipFill>
        <p:spPr>
          <a:xfrm rot="10800000">
            <a:off x="139067" y="5231131"/>
            <a:ext cx="2581275" cy="1470660"/>
          </a:xfrm>
          <a:prstGeom prst="rect">
            <a:avLst/>
          </a:prstGeom>
        </p:spPr>
      </p:pic>
      <p:pic>
        <p:nvPicPr>
          <p:cNvPr id="6" name="图片 5"/>
          <p:cNvPicPr>
            <a:picLocks noChangeAspect="1"/>
          </p:cNvPicPr>
          <p:nvPr userDrawn="1"/>
        </p:nvPicPr>
        <p:blipFill>
          <a:blip r:embed="rId5"/>
          <a:stretch>
            <a:fillRect/>
          </a:stretch>
        </p:blipFill>
        <p:spPr>
          <a:xfrm>
            <a:off x="10121900" y="4669790"/>
            <a:ext cx="2333625" cy="2333625"/>
          </a:xfrm>
          <a:prstGeom prst="rect">
            <a:avLst/>
          </a:prstGeom>
        </p:spPr>
      </p:pic>
      <p:pic>
        <p:nvPicPr>
          <p:cNvPr id="5" name="图片 4" descr="图片包含 鲜花, 就坐&#10;&#10;描述已自动生成"/>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50240" y="5332730"/>
            <a:ext cx="1426845" cy="1398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5A732996-C7C7-4484-98F3-4961A3E143C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190E24F-9E8B-42AB-8498-D2F6CCCA657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43"/>
            <a:ext cx="10972800" cy="5851525"/>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3" name="日期占位符 2"/>
          <p:cNvSpPr>
            <a:spLocks noGrp="1"/>
          </p:cNvSpPr>
          <p:nvPr>
            <p:ph type="dt" sz="half" idx="10"/>
          </p:nvPr>
        </p:nvSpPr>
        <p:spPr>
          <a:xfrm>
            <a:off x="609601" y="6245228"/>
            <a:ext cx="2844800" cy="476250"/>
          </a:xfrm>
        </p:spPr>
        <p:txBody>
          <a:bodyPr/>
          <a:lstStyle>
            <a:lvl1pPr>
              <a:defRPr/>
            </a:lvl1pPr>
          </a:lstStyle>
          <a:p>
            <a:endParaRPr lang="en-US" altLang="zh-CN"/>
          </a:p>
        </p:txBody>
      </p:sp>
      <p:sp>
        <p:nvSpPr>
          <p:cNvPr id="4" name="页脚占位符 3"/>
          <p:cNvSpPr>
            <a:spLocks noGrp="1"/>
          </p:cNvSpPr>
          <p:nvPr>
            <p:ph type="ftr" sz="quarter" idx="11"/>
          </p:nvPr>
        </p:nvSpPr>
        <p:spPr>
          <a:xfrm>
            <a:off x="4165602" y="6245228"/>
            <a:ext cx="38608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8737600" y="6245228"/>
            <a:ext cx="2844800" cy="476250"/>
          </a:xfrm>
        </p:spPr>
        <p:txBody>
          <a:bodyPr/>
          <a:lstStyle>
            <a:lvl1pPr>
              <a:defRPr/>
            </a:lvl1pPr>
          </a:lstStyle>
          <a:p>
            <a:fld id="{80A28773-EEA6-4622-AC36-0BF195D1F0CB}"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61785" t="327" r="1" b="39958"/>
          <a:stretch>
            <a:fillRect/>
          </a:stretch>
        </p:blipFill>
        <p:spPr>
          <a:xfrm>
            <a:off x="4014470" y="33655"/>
            <a:ext cx="3855720" cy="2197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
        <p:nvSpPr>
          <p:cNvPr id="2" name="文本框 1"/>
          <p:cNvSpPr txBox="1"/>
          <p:nvPr userDrawn="1"/>
        </p:nvSpPr>
        <p:spPr>
          <a:xfrm>
            <a:off x="368301" y="244477"/>
            <a:ext cx="3383280" cy="755650"/>
          </a:xfrm>
          <a:prstGeom prst="rect">
            <a:avLst/>
          </a:prstGeom>
          <a:noFill/>
        </p:spPr>
        <p:txBody>
          <a:bodyPr wrap="none" lIns="91513" tIns="45756" rIns="91513" bIns="45756" rtlCol="0" anchor="ctr">
            <a:spAutoFit/>
          </a:bodyPr>
          <a:lstStyle/>
          <a:p>
            <a:pPr>
              <a:lnSpc>
                <a:spcPct val="120000"/>
              </a:lnSpc>
            </a:pPr>
            <a:r>
              <a:rPr lang="zh-CN" altLang="en-US" sz="3600" b="0" dirty="0">
                <a:solidFill>
                  <a:srgbClr val="00003D"/>
                </a:solidFill>
                <a:latin typeface="叶根友刀锋黑草" panose="02010601030101010101" pitchFamily="2" charset="-122"/>
                <a:ea typeface="叶根友刀锋黑草" panose="02010601030101010101" pitchFamily="2" charset="-122"/>
              </a:rPr>
              <a:t>请输入您的标题</a:t>
            </a:r>
            <a:endParaRPr lang="zh-CN" altLang="en-US" sz="3600" b="0" dirty="0">
              <a:solidFill>
                <a:srgbClr val="00003D"/>
              </a:solidFill>
              <a:latin typeface="叶根友刀锋黑草" panose="02010601030101010101" pitchFamily="2" charset="-122"/>
              <a:ea typeface="叶根友刀锋黑草"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5000">
        <p14:switch dir="r"/>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61785" t="327" r="1" b="39958"/>
          <a:stretch>
            <a:fillRect/>
          </a:stretch>
        </p:blipFill>
        <p:spPr>
          <a:xfrm rot="10800000">
            <a:off x="139067" y="5231131"/>
            <a:ext cx="2581275" cy="1470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5000">
        <p14:flip dir="r"/>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
        <p:nvSpPr>
          <p:cNvPr id="2" name="文本框 1"/>
          <p:cNvSpPr txBox="1"/>
          <p:nvPr userDrawn="1"/>
        </p:nvSpPr>
        <p:spPr>
          <a:xfrm>
            <a:off x="368301" y="244477"/>
            <a:ext cx="3383280" cy="755650"/>
          </a:xfrm>
          <a:prstGeom prst="rect">
            <a:avLst/>
          </a:prstGeom>
          <a:noFill/>
        </p:spPr>
        <p:txBody>
          <a:bodyPr wrap="none" lIns="91513" tIns="45756" rIns="91513" bIns="45756" rtlCol="0" anchor="ctr">
            <a:spAutoFit/>
          </a:bodyPr>
          <a:lstStyle/>
          <a:p>
            <a:pPr>
              <a:lnSpc>
                <a:spcPct val="120000"/>
              </a:lnSpc>
            </a:pPr>
            <a:r>
              <a:rPr lang="zh-CN" altLang="en-US" sz="3600" b="0" dirty="0">
                <a:solidFill>
                  <a:srgbClr val="00003D"/>
                </a:solidFill>
                <a:latin typeface="叶根友刀锋黑草" panose="02010601030101010101" pitchFamily="2" charset="-122"/>
                <a:ea typeface="叶根友刀锋黑草" panose="02010601030101010101" pitchFamily="2" charset="-122"/>
              </a:rPr>
              <a:t>请输入您的标题</a:t>
            </a:r>
            <a:endParaRPr lang="zh-CN" altLang="en-US" sz="3600" b="0" dirty="0">
              <a:solidFill>
                <a:srgbClr val="00003D"/>
              </a:solidFill>
              <a:latin typeface="叶根友刀锋黑草" panose="02010601030101010101" pitchFamily="2" charset="-122"/>
              <a:ea typeface="叶根友刀锋黑草"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3" y="795"/>
            <a:ext cx="12187065" cy="685720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0"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slideLayout" Target="../slideLayouts/slideLayout27.xml"/><Relationship Id="rId7" Type="http://schemas.openxmlformats.org/officeDocument/2006/relationships/slideLayout" Target="../slideLayouts/slideLayout26.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31.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0">
          <a:gsLst>
            <a:gs pos="0">
              <a:srgbClr val="1E277D"/>
            </a:gs>
            <a:gs pos="100000">
              <a:srgbClr val="034373"/>
            </a:gs>
          </a:gsLst>
          <a:lin ang="2700000" scaled="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503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503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6435" indent="-228600" algn="l" defTabSz="91503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635" indent="-228600" algn="l" defTabSz="91503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2105"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4pPr>
      <a:lvl5pPr marL="2059305"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5pPr>
      <a:lvl6pPr marL="2516505"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6pPr>
      <a:lvl7pPr marL="2974340"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7pPr>
      <a:lvl8pPr marL="3431540"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8pPr>
      <a:lvl9pPr marL="3889375"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9pPr>
    </p:bodyStyle>
    <p:otherStyle>
      <a:defPPr>
        <a:defRPr lang="zh-CN"/>
      </a:defPPr>
      <a:lvl1pPr marL="0" algn="l" defTabSz="915035" rtl="0" eaLnBrk="1" latinLnBrk="0" hangingPunct="1">
        <a:defRPr sz="1865" kern="1200">
          <a:solidFill>
            <a:schemeClr val="tx1"/>
          </a:solidFill>
          <a:latin typeface="+mn-lt"/>
          <a:ea typeface="+mn-ea"/>
          <a:cs typeface="+mn-cs"/>
        </a:defRPr>
      </a:lvl1pPr>
      <a:lvl2pPr marL="457200" algn="l" defTabSz="915035" rtl="0" eaLnBrk="1" latinLnBrk="0" hangingPunct="1">
        <a:defRPr sz="1865" kern="1200">
          <a:solidFill>
            <a:schemeClr val="tx1"/>
          </a:solidFill>
          <a:latin typeface="+mn-lt"/>
          <a:ea typeface="+mn-ea"/>
          <a:cs typeface="+mn-cs"/>
        </a:defRPr>
      </a:lvl2pPr>
      <a:lvl3pPr marL="915035" algn="l" defTabSz="915035" rtl="0" eaLnBrk="1" latinLnBrk="0" hangingPunct="1">
        <a:defRPr sz="1865" kern="1200">
          <a:solidFill>
            <a:schemeClr val="tx1"/>
          </a:solidFill>
          <a:latin typeface="+mn-lt"/>
          <a:ea typeface="+mn-ea"/>
          <a:cs typeface="+mn-cs"/>
        </a:defRPr>
      </a:lvl3pPr>
      <a:lvl4pPr marL="1372235" algn="l" defTabSz="915035" rtl="0" eaLnBrk="1" latinLnBrk="0" hangingPunct="1">
        <a:defRPr sz="1865" kern="1200">
          <a:solidFill>
            <a:schemeClr val="tx1"/>
          </a:solidFill>
          <a:latin typeface="+mn-lt"/>
          <a:ea typeface="+mn-ea"/>
          <a:cs typeface="+mn-cs"/>
        </a:defRPr>
      </a:lvl4pPr>
      <a:lvl5pPr marL="1830705" algn="l" defTabSz="915035" rtl="0" eaLnBrk="1" latinLnBrk="0" hangingPunct="1">
        <a:defRPr sz="1865" kern="1200">
          <a:solidFill>
            <a:schemeClr val="tx1"/>
          </a:solidFill>
          <a:latin typeface="+mn-lt"/>
          <a:ea typeface="+mn-ea"/>
          <a:cs typeface="+mn-cs"/>
        </a:defRPr>
      </a:lvl5pPr>
      <a:lvl6pPr marL="2287905" algn="l" defTabSz="915035" rtl="0" eaLnBrk="1" latinLnBrk="0" hangingPunct="1">
        <a:defRPr sz="1865" kern="1200">
          <a:solidFill>
            <a:schemeClr val="tx1"/>
          </a:solidFill>
          <a:latin typeface="+mn-lt"/>
          <a:ea typeface="+mn-ea"/>
          <a:cs typeface="+mn-cs"/>
        </a:defRPr>
      </a:lvl6pPr>
      <a:lvl7pPr marL="2745740" algn="l" defTabSz="915035" rtl="0" eaLnBrk="1" latinLnBrk="0" hangingPunct="1">
        <a:defRPr sz="1865" kern="1200">
          <a:solidFill>
            <a:schemeClr val="tx1"/>
          </a:solidFill>
          <a:latin typeface="+mn-lt"/>
          <a:ea typeface="+mn-ea"/>
          <a:cs typeface="+mn-cs"/>
        </a:defRPr>
      </a:lvl7pPr>
      <a:lvl8pPr marL="3202940" algn="l" defTabSz="915035" rtl="0" eaLnBrk="1" latinLnBrk="0" hangingPunct="1">
        <a:defRPr sz="1865" kern="1200">
          <a:solidFill>
            <a:schemeClr val="tx1"/>
          </a:solidFill>
          <a:latin typeface="+mn-lt"/>
          <a:ea typeface="+mn-ea"/>
          <a:cs typeface="+mn-cs"/>
        </a:defRPr>
      </a:lvl8pPr>
      <a:lvl9pPr marL="3660140" algn="l" defTabSz="915035" rtl="0" eaLnBrk="1" latinLnBrk="0" hangingPunct="1">
        <a:defRPr sz="186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0">
          <a:gsLst>
            <a:gs pos="0">
              <a:srgbClr val="1E277D"/>
            </a:gs>
            <a:gs pos="100000">
              <a:srgbClr val="034373"/>
            </a:gs>
          </a:gsLst>
          <a:lin ang="2700000" scaled="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503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503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6435" indent="-228600" algn="l" defTabSz="91503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635" indent="-228600" algn="l" defTabSz="91503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2105"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4pPr>
      <a:lvl5pPr marL="2059305"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5pPr>
      <a:lvl6pPr marL="2516505"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6pPr>
      <a:lvl7pPr marL="2974340"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7pPr>
      <a:lvl8pPr marL="3431540"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8pPr>
      <a:lvl9pPr marL="3889375" indent="-228600" algn="l" defTabSz="915035" rtl="0" eaLnBrk="1" latinLnBrk="0" hangingPunct="1">
        <a:lnSpc>
          <a:spcPct val="90000"/>
        </a:lnSpc>
        <a:spcBef>
          <a:spcPts val="500"/>
        </a:spcBef>
        <a:buFont typeface="Arial" panose="020B0604020202020204" pitchFamily="34" charset="0"/>
        <a:buChar char="•"/>
        <a:defRPr sz="1865" kern="1200">
          <a:solidFill>
            <a:schemeClr val="tx1"/>
          </a:solidFill>
          <a:latin typeface="+mn-lt"/>
          <a:ea typeface="+mn-ea"/>
          <a:cs typeface="+mn-cs"/>
        </a:defRPr>
      </a:lvl9pPr>
    </p:bodyStyle>
    <p:otherStyle>
      <a:defPPr>
        <a:defRPr lang="zh-CN"/>
      </a:defPPr>
      <a:lvl1pPr marL="0" algn="l" defTabSz="915035" rtl="0" eaLnBrk="1" latinLnBrk="0" hangingPunct="1">
        <a:defRPr sz="1865" kern="1200">
          <a:solidFill>
            <a:schemeClr val="tx1"/>
          </a:solidFill>
          <a:latin typeface="+mn-lt"/>
          <a:ea typeface="+mn-ea"/>
          <a:cs typeface="+mn-cs"/>
        </a:defRPr>
      </a:lvl1pPr>
      <a:lvl2pPr marL="457200" algn="l" defTabSz="915035" rtl="0" eaLnBrk="1" latinLnBrk="0" hangingPunct="1">
        <a:defRPr sz="1865" kern="1200">
          <a:solidFill>
            <a:schemeClr val="tx1"/>
          </a:solidFill>
          <a:latin typeface="+mn-lt"/>
          <a:ea typeface="+mn-ea"/>
          <a:cs typeface="+mn-cs"/>
        </a:defRPr>
      </a:lvl2pPr>
      <a:lvl3pPr marL="915035" algn="l" defTabSz="915035" rtl="0" eaLnBrk="1" latinLnBrk="0" hangingPunct="1">
        <a:defRPr sz="1865" kern="1200">
          <a:solidFill>
            <a:schemeClr val="tx1"/>
          </a:solidFill>
          <a:latin typeface="+mn-lt"/>
          <a:ea typeface="+mn-ea"/>
          <a:cs typeface="+mn-cs"/>
        </a:defRPr>
      </a:lvl3pPr>
      <a:lvl4pPr marL="1372235" algn="l" defTabSz="915035" rtl="0" eaLnBrk="1" latinLnBrk="0" hangingPunct="1">
        <a:defRPr sz="1865" kern="1200">
          <a:solidFill>
            <a:schemeClr val="tx1"/>
          </a:solidFill>
          <a:latin typeface="+mn-lt"/>
          <a:ea typeface="+mn-ea"/>
          <a:cs typeface="+mn-cs"/>
        </a:defRPr>
      </a:lvl4pPr>
      <a:lvl5pPr marL="1830705" algn="l" defTabSz="915035" rtl="0" eaLnBrk="1" latinLnBrk="0" hangingPunct="1">
        <a:defRPr sz="1865" kern="1200">
          <a:solidFill>
            <a:schemeClr val="tx1"/>
          </a:solidFill>
          <a:latin typeface="+mn-lt"/>
          <a:ea typeface="+mn-ea"/>
          <a:cs typeface="+mn-cs"/>
        </a:defRPr>
      </a:lvl5pPr>
      <a:lvl6pPr marL="2287905" algn="l" defTabSz="915035" rtl="0" eaLnBrk="1" latinLnBrk="0" hangingPunct="1">
        <a:defRPr sz="1865" kern="1200">
          <a:solidFill>
            <a:schemeClr val="tx1"/>
          </a:solidFill>
          <a:latin typeface="+mn-lt"/>
          <a:ea typeface="+mn-ea"/>
          <a:cs typeface="+mn-cs"/>
        </a:defRPr>
      </a:lvl6pPr>
      <a:lvl7pPr marL="2745740" algn="l" defTabSz="915035" rtl="0" eaLnBrk="1" latinLnBrk="0" hangingPunct="1">
        <a:defRPr sz="1865" kern="1200">
          <a:solidFill>
            <a:schemeClr val="tx1"/>
          </a:solidFill>
          <a:latin typeface="+mn-lt"/>
          <a:ea typeface="+mn-ea"/>
          <a:cs typeface="+mn-cs"/>
        </a:defRPr>
      </a:lvl7pPr>
      <a:lvl8pPr marL="3202940" algn="l" defTabSz="915035" rtl="0" eaLnBrk="1" latinLnBrk="0" hangingPunct="1">
        <a:defRPr sz="1865" kern="1200">
          <a:solidFill>
            <a:schemeClr val="tx1"/>
          </a:solidFill>
          <a:latin typeface="+mn-lt"/>
          <a:ea typeface="+mn-ea"/>
          <a:cs typeface="+mn-cs"/>
        </a:defRPr>
      </a:lvl8pPr>
      <a:lvl9pPr marL="3660140" algn="l" defTabSz="915035" rtl="0" eaLnBrk="1" latinLnBrk="0" hangingPunct="1">
        <a:defRPr sz="186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732996-C7C7-4484-98F3-4961A3E143CE}" type="datetimeFigureOut">
              <a:rPr lang="zh-CN" altLang="en-US" smtClean="0"/>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90E24F-9E8B-42AB-8498-D2F6CCCA657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ct val="20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10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10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1000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6.xml"/><Relationship Id="rId2" Type="http://schemas.openxmlformats.org/officeDocument/2006/relationships/image" Target="../media/image8.jpeg"/><Relationship Id="rId1" Type="http://schemas.openxmlformats.org/officeDocument/2006/relationships/image" Target="../media/image7.GI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6.xml"/><Relationship Id="rId1" Type="http://schemas.openxmlformats.org/officeDocument/2006/relationships/image" Target="../media/image7.GI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6.xml"/><Relationship Id="rId2" Type="http://schemas.openxmlformats.org/officeDocument/2006/relationships/image" Target="../media/image7.GIF"/><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6.xml"/><Relationship Id="rId1" Type="http://schemas.openxmlformats.org/officeDocument/2006/relationships/tags" Target="../tags/tag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6.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6"/>
          <p:cNvSpPr txBox="1"/>
          <p:nvPr/>
        </p:nvSpPr>
        <p:spPr>
          <a:xfrm>
            <a:off x="1139825" y="1051560"/>
            <a:ext cx="8863965" cy="1143000"/>
          </a:xfrm>
          <a:prstGeom prst="rect">
            <a:avLst/>
          </a:prstGeom>
        </p:spPr>
        <p:txBody>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lnSpc>
                <a:spcPts val="5020"/>
              </a:lnSpc>
            </a:pPr>
            <a:r>
              <a:rPr lang="zh-CN" altLang="en-US" sz="5400" dirty="0">
                <a:solidFill>
                  <a:srgbClr val="FFFFFF"/>
                </a:solidFill>
                <a:latin typeface="黑体" panose="02010609060101010101" charset="-122"/>
                <a:ea typeface="黑体" panose="02010609060101010101" charset="-122"/>
              </a:rPr>
              <a:t>红楼一梦千古香</a:t>
            </a:r>
            <a:endParaRPr lang="zh-CN" altLang="en-US" sz="5400" dirty="0">
              <a:solidFill>
                <a:srgbClr val="FFFFFF"/>
              </a:solidFill>
              <a:latin typeface="黑体" panose="02010609060101010101" charset="-122"/>
              <a:ea typeface="黑体" panose="02010609060101010101" charset="-122"/>
            </a:endParaRPr>
          </a:p>
          <a:p>
            <a:pPr algn="ctr" fontAlgn="auto">
              <a:lnSpc>
                <a:spcPts val="5020"/>
              </a:lnSpc>
            </a:pPr>
            <a:r>
              <a:rPr lang="en-US" altLang="zh-CN" sz="3600" dirty="0">
                <a:solidFill>
                  <a:srgbClr val="FFFFFF"/>
                </a:solidFill>
                <a:latin typeface="黑体" panose="02010609060101010101" charset="-122"/>
                <a:ea typeface="黑体" panose="02010609060101010101" charset="-122"/>
              </a:rPr>
              <a:t> </a:t>
            </a:r>
            <a:r>
              <a:rPr lang="zh-CN" altLang="en-US" sz="3600" dirty="0">
                <a:solidFill>
                  <a:srgbClr val="FFFFFF"/>
                </a:solidFill>
                <a:latin typeface="黑体" panose="02010609060101010101" charset="-122"/>
                <a:ea typeface="黑体" panose="02010609060101010101" charset="-122"/>
              </a:rPr>
              <a:t>例谈《红楼梦》整本书阅读策略</a:t>
            </a:r>
            <a:endParaRPr lang="zh-CN" altLang="en-US" sz="3600" dirty="0">
              <a:solidFill>
                <a:srgbClr val="FFFFFF"/>
              </a:solidFill>
              <a:latin typeface="黑体" panose="02010609060101010101" charset="-122"/>
              <a:ea typeface="黑体" panose="02010609060101010101" charset="-122"/>
            </a:endParaRPr>
          </a:p>
        </p:txBody>
      </p:sp>
      <p:sp>
        <p:nvSpPr>
          <p:cNvPr id="3" name="副标题 2"/>
          <p:cNvSpPr txBox="1"/>
          <p:nvPr/>
        </p:nvSpPr>
        <p:spPr>
          <a:xfrm>
            <a:off x="2760572" y="2885068"/>
            <a:ext cx="5622471" cy="884977"/>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Arial" panose="020B0604020202020204" pitchFamily="34" charset="0"/>
              <a:buNone/>
            </a:pPr>
            <a:r>
              <a:rPr lang="zh-CN" altLang="en-US" sz="4000" dirty="0">
                <a:solidFill>
                  <a:prstClr val="white"/>
                </a:solidFill>
                <a:latin typeface="黑体" panose="02010609060101010101" charset="-122"/>
                <a:ea typeface="黑体" panose="02010609060101010101" charset="-122"/>
                <a:cs typeface="黑体" panose="02010609060101010101" charset="-122"/>
              </a:rPr>
              <a:t>高一年级 语文</a:t>
            </a:r>
            <a:endParaRPr lang="zh-CN" altLang="en-US" sz="4000" dirty="0">
              <a:solidFill>
                <a:prstClr val="white"/>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2537" y="1862671"/>
            <a:ext cx="9967023"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lang="en-US" sz="2665" dirty="0">
                <a:solidFill>
                  <a:schemeClr val="bg1"/>
                </a:solidFill>
                <a:latin typeface="黑体" panose="02010609060101010101" charset="-122"/>
                <a:ea typeface="黑体" panose="02010609060101010101" charset="-122"/>
                <a:cs typeface="黑体" panose="02010609060101010101" charset="-122"/>
              </a:rPr>
              <a:t>   </a:t>
            </a:r>
            <a:r>
              <a:rPr sz="2660" dirty="0">
                <a:solidFill>
                  <a:schemeClr val="bg1"/>
                </a:solidFill>
                <a:latin typeface="黑体" panose="02010609060101010101" charset="-122"/>
                <a:ea typeface="黑体" panose="02010609060101010101" charset="-122"/>
                <a:cs typeface="黑体" panose="02010609060101010101" charset="-122"/>
                <a:sym typeface="+mn-ea"/>
              </a:rPr>
              <a:t>常言道：“日有所思，夜有所梦”，《红楼梦》里的大梦小梦、美梦噩梦都曲折地反映了做梦人的思想信仰和人生追求。《红楼梦》以梦为题，处处点出梦幻泡影，“悲喜千般同幻渺，古今一梦尽荒唐。”整部小说写的就是红楼一梦。不言而喻，“红楼梦”就是说红楼贵族的显赫</a:t>
            </a:r>
            <a:r>
              <a:rPr lang="zh-CN" sz="2660" dirty="0">
                <a:solidFill>
                  <a:schemeClr val="bg1"/>
                </a:solidFill>
                <a:latin typeface="黑体" panose="02010609060101010101" charset="-122"/>
                <a:ea typeface="黑体" panose="02010609060101010101" charset="-122"/>
                <a:cs typeface="黑体" panose="02010609060101010101" charset="-122"/>
                <a:sym typeface="+mn-ea"/>
              </a:rPr>
              <a:t>，</a:t>
            </a:r>
            <a:r>
              <a:rPr sz="2660" dirty="0">
                <a:solidFill>
                  <a:schemeClr val="bg1"/>
                </a:solidFill>
                <a:latin typeface="黑体" panose="02010609060101010101" charset="-122"/>
                <a:ea typeface="黑体" panose="02010609060101010101" charset="-122"/>
                <a:cs typeface="黑体" panose="02010609060101010101" charset="-122"/>
                <a:sym typeface="+mn-ea"/>
              </a:rPr>
              <a:t>无非</a:t>
            </a:r>
            <a:r>
              <a:rPr lang="zh-CN" sz="2660" dirty="0">
                <a:solidFill>
                  <a:schemeClr val="bg1"/>
                </a:solidFill>
                <a:latin typeface="黑体" panose="02010609060101010101" charset="-122"/>
                <a:ea typeface="黑体" panose="02010609060101010101" charset="-122"/>
                <a:cs typeface="黑体" panose="02010609060101010101" charset="-122"/>
                <a:sym typeface="+mn-ea"/>
              </a:rPr>
              <a:t>就是</a:t>
            </a:r>
            <a:r>
              <a:rPr sz="2660" dirty="0">
                <a:solidFill>
                  <a:schemeClr val="bg1"/>
                </a:solidFill>
                <a:latin typeface="黑体" panose="02010609060101010101" charset="-122"/>
                <a:ea typeface="黑体" panose="02010609060101010101" charset="-122"/>
                <a:cs typeface="黑体" panose="02010609060101010101" charset="-122"/>
                <a:sym typeface="+mn-ea"/>
              </a:rPr>
              <a:t>南柯一梦。</a:t>
            </a:r>
            <a:endParaRPr sz="2660" dirty="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6" name="矩形 5"/>
          <p:cNvSpPr/>
          <p:nvPr/>
        </p:nvSpPr>
        <p:spPr>
          <a:xfrm>
            <a:off x="904655" y="827030"/>
            <a:ext cx="4246880" cy="583565"/>
          </a:xfrm>
          <a:prstGeom prst="rect">
            <a:avLst/>
          </a:prstGeom>
        </p:spPr>
        <p:txBody>
          <a:bodyPr wrap="none">
            <a:spAutoFit/>
          </a:bodyPr>
          <a:p>
            <a:pPr algn="l"/>
            <a:r>
              <a:rPr lang="en-US" sz="3200" dirty="0">
                <a:solidFill>
                  <a:srgbClr val="FFFF00">
                    <a:alpha val="80000"/>
                  </a:srgbClr>
                </a:solidFill>
                <a:latin typeface="黑体" panose="02010609060101010101" charset="-122"/>
                <a:ea typeface="黑体" panose="02010609060101010101" charset="-122"/>
                <a:cs typeface="黑体" panose="02010609060101010101" charset="-122"/>
              </a:rPr>
              <a:t>4.《红楼梦》书名</a:t>
            </a:r>
            <a:r>
              <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rPr>
              <a:t>简说</a:t>
            </a:r>
            <a:endPar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34457" y="1445158"/>
            <a:ext cx="9967023"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lang="en-US" sz="2665" dirty="0">
                <a:solidFill>
                  <a:schemeClr val="bg1"/>
                </a:solidFill>
                <a:latin typeface="黑体" panose="02010609060101010101" charset="-122"/>
                <a:ea typeface="黑体" panose="02010609060101010101" charset="-122"/>
                <a:cs typeface="黑体" panose="02010609060101010101" charset="-122"/>
              </a:rPr>
              <a:t>   </a:t>
            </a:r>
            <a:r>
              <a:rPr sz="2400" dirty="0">
                <a:solidFill>
                  <a:schemeClr val="bg1"/>
                </a:solidFill>
                <a:latin typeface="黑体" panose="02010609060101010101" charset="-122"/>
                <a:ea typeface="黑体" panose="02010609060101010101" charset="-122"/>
                <a:cs typeface="黑体" panose="02010609060101010101" charset="-122"/>
                <a:sym typeface="+mn-ea"/>
              </a:rPr>
              <a:t>《红楼梦》是一本穿越时空的经典。</a:t>
            </a:r>
            <a:endParaRPr sz="2400" dirty="0">
              <a:solidFill>
                <a:schemeClr val="bg1"/>
              </a:solidFill>
              <a:latin typeface="黑体" panose="02010609060101010101" charset="-122"/>
              <a:ea typeface="黑体" panose="02010609060101010101" charset="-122"/>
              <a:cs typeface="黑体" panose="02010609060101010101" charset="-122"/>
              <a:sym typeface="+mn-ea"/>
            </a:endParaRPr>
          </a:p>
          <a:p>
            <a:pPr defTabSz="412750">
              <a:lnSpc>
                <a:spcPts val="4500"/>
              </a:lnSpc>
              <a:buSzPct val="50000"/>
              <a:defRPr>
                <a:solidFill>
                  <a:srgbClr val="FFFFFF"/>
                </a:solidFill>
              </a:defRPr>
            </a:pPr>
            <a:r>
              <a:rPr sz="2400" dirty="0">
                <a:solidFill>
                  <a:schemeClr val="bg1"/>
                </a:solidFill>
                <a:latin typeface="黑体" panose="02010609060101010101" charset="-122"/>
                <a:ea typeface="黑体" panose="02010609060101010101" charset="-122"/>
                <a:cs typeface="黑体" panose="02010609060101010101" charset="-122"/>
                <a:sym typeface="+mn-ea"/>
              </a:rPr>
              <a:t>    2014年习近平主席在出访欧洲期间，亲切接见了用27年翻译《红楼梦》的李治华先生，</a:t>
            </a:r>
            <a:r>
              <a:rPr lang="zh-CN" sz="2400" dirty="0">
                <a:solidFill>
                  <a:schemeClr val="bg1"/>
                </a:solidFill>
                <a:latin typeface="黑体" panose="02010609060101010101" charset="-122"/>
                <a:ea typeface="黑体" panose="02010609060101010101" charset="-122"/>
                <a:cs typeface="黑体" panose="02010609060101010101" charset="-122"/>
                <a:sym typeface="+mn-ea"/>
              </a:rPr>
              <a:t>并</a:t>
            </a:r>
            <a:r>
              <a:rPr sz="2400" dirty="0">
                <a:solidFill>
                  <a:schemeClr val="bg1"/>
                </a:solidFill>
                <a:latin typeface="黑体" panose="02010609060101010101" charset="-122"/>
                <a:ea typeface="黑体" panose="02010609060101010101" charset="-122"/>
                <a:cs typeface="黑体" panose="02010609060101010101" charset="-122"/>
                <a:sym typeface="+mn-ea"/>
              </a:rPr>
              <a:t>对这位跨文化“骑士”给予了极高赞誉。</a:t>
            </a:r>
            <a:endParaRPr sz="2400" dirty="0">
              <a:solidFill>
                <a:schemeClr val="bg1"/>
              </a:solidFill>
              <a:latin typeface="黑体" panose="02010609060101010101" charset="-122"/>
              <a:ea typeface="黑体" panose="02010609060101010101" charset="-122"/>
              <a:cs typeface="黑体" panose="02010609060101010101" charset="-122"/>
              <a:sym typeface="+mn-ea"/>
            </a:endParaRPr>
          </a:p>
          <a:p>
            <a:pPr defTabSz="412750">
              <a:lnSpc>
                <a:spcPts val="4500"/>
              </a:lnSpc>
              <a:buSzPct val="50000"/>
              <a:defRPr>
                <a:solidFill>
                  <a:srgbClr val="FFFFFF"/>
                </a:solidFill>
              </a:defRPr>
            </a:pPr>
            <a:r>
              <a:rPr sz="2400" dirty="0">
                <a:solidFill>
                  <a:schemeClr val="bg1"/>
                </a:solidFill>
                <a:latin typeface="黑体" panose="02010609060101010101" charset="-122"/>
                <a:ea typeface="黑体" panose="02010609060101010101" charset="-122"/>
                <a:cs typeface="黑体" panose="02010609060101010101" charset="-122"/>
                <a:sym typeface="+mn-ea"/>
              </a:rPr>
              <a:t>   2015年习近平主席在美国访问时，向林肯高中赠送</a:t>
            </a:r>
            <a:r>
              <a:rPr lang="zh-CN" sz="2400" dirty="0">
                <a:solidFill>
                  <a:schemeClr val="bg1"/>
                </a:solidFill>
                <a:latin typeface="黑体" panose="02010609060101010101" charset="-122"/>
                <a:ea typeface="黑体" panose="02010609060101010101" charset="-122"/>
                <a:cs typeface="黑体" panose="02010609060101010101" charset="-122"/>
                <a:sym typeface="+mn-ea"/>
              </a:rPr>
              <a:t>的</a:t>
            </a:r>
            <a:r>
              <a:rPr sz="2400" dirty="0">
                <a:solidFill>
                  <a:schemeClr val="bg1"/>
                </a:solidFill>
                <a:latin typeface="黑体" panose="02010609060101010101" charset="-122"/>
                <a:ea typeface="黑体" panose="02010609060101010101" charset="-122"/>
                <a:cs typeface="黑体" panose="02010609060101010101" charset="-122"/>
                <a:sym typeface="+mn-ea"/>
              </a:rPr>
              <a:t>古典书籍中</a:t>
            </a:r>
            <a:r>
              <a:rPr lang="zh-CN" sz="2400" dirty="0">
                <a:solidFill>
                  <a:schemeClr val="bg1"/>
                </a:solidFill>
                <a:latin typeface="黑体" panose="02010609060101010101" charset="-122"/>
                <a:ea typeface="黑体" panose="02010609060101010101" charset="-122"/>
                <a:cs typeface="黑体" panose="02010609060101010101" charset="-122"/>
                <a:sym typeface="+mn-ea"/>
              </a:rPr>
              <a:t>就</a:t>
            </a:r>
            <a:r>
              <a:rPr sz="2400" dirty="0">
                <a:solidFill>
                  <a:schemeClr val="bg1"/>
                </a:solidFill>
                <a:latin typeface="黑体" panose="02010609060101010101" charset="-122"/>
                <a:ea typeface="黑体" panose="02010609060101010101" charset="-122"/>
                <a:cs typeface="黑体" panose="02010609060101010101" charset="-122"/>
                <a:sym typeface="+mn-ea"/>
              </a:rPr>
              <a:t>包括《红楼梦》。习近平总书记的言行，向世界表明《红楼梦》不仅是中国文化精神之花中开得最灿烂的一朵，更是世界文化宝库中</a:t>
            </a:r>
            <a:r>
              <a:rPr lang="zh-CN" sz="2400" dirty="0">
                <a:solidFill>
                  <a:schemeClr val="bg1"/>
                </a:solidFill>
                <a:latin typeface="黑体" panose="02010609060101010101" charset="-122"/>
                <a:ea typeface="黑体" panose="02010609060101010101" charset="-122"/>
                <a:cs typeface="黑体" panose="02010609060101010101" charset="-122"/>
                <a:sym typeface="+mn-ea"/>
              </a:rPr>
              <a:t>的</a:t>
            </a:r>
            <a:r>
              <a:rPr sz="2400" dirty="0">
                <a:solidFill>
                  <a:schemeClr val="bg1"/>
                </a:solidFill>
                <a:latin typeface="黑体" panose="02010609060101010101" charset="-122"/>
                <a:ea typeface="黑体" panose="02010609060101010101" charset="-122"/>
                <a:cs typeface="黑体" panose="02010609060101010101" charset="-122"/>
                <a:sym typeface="+mn-ea"/>
              </a:rPr>
              <a:t>一朵</a:t>
            </a:r>
            <a:r>
              <a:rPr lang="zh-CN" sz="2400" dirty="0">
                <a:solidFill>
                  <a:schemeClr val="bg1"/>
                </a:solidFill>
                <a:latin typeface="黑体" panose="02010609060101010101" charset="-122"/>
                <a:ea typeface="黑体" panose="02010609060101010101" charset="-122"/>
                <a:cs typeface="黑体" panose="02010609060101010101" charset="-122"/>
                <a:sym typeface="+mn-ea"/>
              </a:rPr>
              <a:t>仙</a:t>
            </a:r>
            <a:r>
              <a:rPr sz="2400" dirty="0">
                <a:solidFill>
                  <a:schemeClr val="bg1"/>
                </a:solidFill>
                <a:latin typeface="黑体" panose="02010609060101010101" charset="-122"/>
                <a:ea typeface="黑体" panose="02010609060101010101" charset="-122"/>
                <a:cs typeface="黑体" panose="02010609060101010101" charset="-122"/>
                <a:sym typeface="+mn-ea"/>
              </a:rPr>
              <a:t>葩。同时也昭示</a:t>
            </a:r>
            <a:r>
              <a:rPr lang="zh-CN" sz="2400" dirty="0">
                <a:solidFill>
                  <a:schemeClr val="bg1"/>
                </a:solidFill>
                <a:latin typeface="黑体" panose="02010609060101010101" charset="-122"/>
                <a:ea typeface="黑体" panose="02010609060101010101" charset="-122"/>
                <a:cs typeface="黑体" panose="02010609060101010101" charset="-122"/>
                <a:sym typeface="+mn-ea"/>
              </a:rPr>
              <a:t>我们</a:t>
            </a:r>
            <a:r>
              <a:rPr sz="2400" dirty="0">
                <a:solidFill>
                  <a:schemeClr val="bg1"/>
                </a:solidFill>
                <a:latin typeface="黑体" panose="02010609060101010101" charset="-122"/>
                <a:ea typeface="黑体" panose="02010609060101010101" charset="-122"/>
                <a:cs typeface="黑体" panose="02010609060101010101" charset="-122"/>
                <a:sym typeface="+mn-ea"/>
              </a:rPr>
              <a:t>到中华经典文化中寻找中国梦的“根”与“魂”。</a:t>
            </a:r>
            <a:endParaRPr sz="2400" dirty="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6" name="矩形 5"/>
          <p:cNvSpPr/>
          <p:nvPr/>
        </p:nvSpPr>
        <p:spPr>
          <a:xfrm>
            <a:off x="930055" y="719080"/>
            <a:ext cx="5466080" cy="583565"/>
          </a:xfrm>
          <a:prstGeom prst="rect">
            <a:avLst/>
          </a:prstGeom>
        </p:spPr>
        <p:txBody>
          <a:bodyPr wrap="none">
            <a:spAutoFit/>
          </a:bodyPr>
          <a:p>
            <a:pPr algn="l"/>
            <a:r>
              <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rPr>
              <a:t>（二）</a:t>
            </a:r>
            <a:r>
              <a:rPr lang="en-US" sz="3200" dirty="0">
                <a:solidFill>
                  <a:srgbClr val="FFFF00">
                    <a:alpha val="80000"/>
                  </a:srgbClr>
                </a:solidFill>
                <a:latin typeface="黑体" panose="02010609060101010101" charset="-122"/>
                <a:ea typeface="黑体" panose="02010609060101010101" charset="-122"/>
                <a:cs typeface="黑体" panose="02010609060101010101" charset="-122"/>
              </a:rPr>
              <a:t>《红楼梦》的</a:t>
            </a:r>
            <a:r>
              <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rPr>
              <a:t>阅读价值</a:t>
            </a:r>
            <a:endPar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2537" y="1391818"/>
            <a:ext cx="9967023" cy="407479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fontAlgn="auto">
              <a:lnSpc>
                <a:spcPct val="150000"/>
              </a:lnSpc>
              <a:buSzPct val="50000"/>
              <a:defRPr>
                <a:solidFill>
                  <a:srgbClr val="FFFFFF"/>
                </a:solidFill>
              </a:defRPr>
            </a:pPr>
            <a:r>
              <a:rPr lang="en-US" sz="2665" dirty="0">
                <a:solidFill>
                  <a:schemeClr val="bg1"/>
                </a:solidFill>
                <a:latin typeface="黑体" panose="02010609060101010101" charset="-122"/>
                <a:ea typeface="黑体" panose="02010609060101010101" charset="-122"/>
                <a:cs typeface="黑体" panose="02010609060101010101" charset="-122"/>
              </a:rPr>
              <a:t>  </a:t>
            </a:r>
            <a:r>
              <a:rPr lang="en-US" sz="2400" dirty="0">
                <a:solidFill>
                  <a:schemeClr val="bg1"/>
                </a:solidFill>
                <a:latin typeface="黑体" panose="02010609060101010101" charset="-122"/>
                <a:ea typeface="黑体" panose="02010609060101010101" charset="-122"/>
                <a:cs typeface="黑体" panose="02010609060101010101" charset="-122"/>
              </a:rPr>
              <a:t>《红楼梦》内容丰富，包罗万象，被誉为“中国封建社会的百科全书”。</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fontAlgn="auto">
              <a:lnSpc>
                <a:spcPct val="150000"/>
              </a:lnSpc>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清代学者王希廉曾评价说：“一部书中，翰墨则诗词歌赋、制世尺牍、爰书戏曲以及对联匾额、酒令灯迹、说书笑话，无不精善；技世则琴棋书画，医卜星相，及匠作构造，栽种花果，畜养禽鱼，针黹烹调，巨细无遗。人则方正阴邪，贞淫顽善，节烈豪侠，……醉汉无赖，色色具有；事迹……事事皆全；甚至寿终夭折，吞金服毒，……等等，亦件件皆有。可谓包罗万象，囊括无遗，可谓才大如海，岂是别部小说所能望其项背。”</a:t>
            </a:r>
            <a:endParaRPr sz="2400" dirty="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6" name="矩形 5"/>
          <p:cNvSpPr/>
          <p:nvPr/>
        </p:nvSpPr>
        <p:spPr>
          <a:xfrm>
            <a:off x="733840" y="707650"/>
            <a:ext cx="5466080" cy="583565"/>
          </a:xfrm>
          <a:prstGeom prst="rect">
            <a:avLst/>
          </a:prstGeom>
        </p:spPr>
        <p:txBody>
          <a:bodyPr wrap="none">
            <a:spAutoFit/>
          </a:bodyPr>
          <a:p>
            <a:pPr algn="l"/>
            <a:r>
              <a:rPr lang="en-US" altLang="zh-CN" sz="3200" dirty="0">
                <a:solidFill>
                  <a:srgbClr val="FFFF00">
                    <a:alpha val="80000"/>
                  </a:srgbClr>
                </a:solidFill>
                <a:latin typeface="黑体" panose="02010609060101010101" charset="-122"/>
                <a:ea typeface="黑体" panose="02010609060101010101" charset="-122"/>
                <a:cs typeface="黑体" panose="02010609060101010101" charset="-122"/>
              </a:rPr>
              <a:t>（二）《红楼梦》的阅读价值</a:t>
            </a:r>
            <a:endPar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7610" y="906780"/>
            <a:ext cx="9173845" cy="462851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ct val="150000"/>
              </a:lnSpc>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a:t>
            </a:r>
            <a:r>
              <a:rPr sz="2665" dirty="0">
                <a:latin typeface="黑体" panose="02010609060101010101" charset="-122"/>
                <a:ea typeface="黑体" panose="02010609060101010101" charset="-122"/>
                <a:cs typeface="黑体" panose="02010609060101010101" charset="-122"/>
              </a:rPr>
              <a:t> </a:t>
            </a:r>
            <a:r>
              <a:rPr sz="2400" dirty="0">
                <a:latin typeface="黑体" panose="02010609060101010101" charset="-122"/>
                <a:ea typeface="黑体" panose="02010609060101010101" charset="-122"/>
                <a:cs typeface="黑体" panose="02010609060101010101" charset="-122"/>
              </a:rPr>
              <a:t>卡夫卡说过，我们需要的书是什么呢？“是一把能够击破我们心中冰海的利斧”。那么，《红楼梦》就是一把能够击破我们心中冰海的利斧。这种击破就是唤醒，唤醒我们心中尚在沉睡的对诗意生活的追求。</a:t>
            </a:r>
            <a:endParaRPr sz="2400" dirty="0">
              <a:latin typeface="黑体" panose="02010609060101010101" charset="-122"/>
              <a:ea typeface="黑体" panose="02010609060101010101" charset="-122"/>
              <a:cs typeface="黑体" panose="02010609060101010101" charset="-122"/>
            </a:endParaRPr>
          </a:p>
          <a:p>
            <a:pPr defTabSz="412750">
              <a:lnSpc>
                <a:spcPct val="150000"/>
              </a:lnSpc>
              <a:buSzPct val="50000"/>
              <a:defRPr>
                <a:solidFill>
                  <a:srgbClr val="FFFFFF"/>
                </a:solidFill>
              </a:defRPr>
            </a:pPr>
            <a:r>
              <a:rPr sz="2400" dirty="0">
                <a:latin typeface="黑体" panose="02010609060101010101" charset="-122"/>
                <a:ea typeface="黑体" panose="02010609060101010101" charset="-122"/>
                <a:cs typeface="黑体" panose="02010609060101010101" charset="-122"/>
              </a:rPr>
              <a:t>   “满纸荒唐言，一把辛酸泪”，曹雪芹用血泪写就的《红楼梦》为我们建构了一个无限澄明的诗意家园。阅读《红楼梦》就是要与经典对话，与世界上最好的小说交朋友，让《红楼梦》丰盈我们的精神生活，引领我们的精神成长。</a:t>
            </a:r>
            <a:endParaRPr sz="2400" dirty="0">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9030" y="695585"/>
            <a:ext cx="5466080" cy="583565"/>
          </a:xfrm>
          <a:prstGeom prst="rect">
            <a:avLst/>
          </a:prstGeom>
        </p:spPr>
        <p:txBody>
          <a:bodyPr wrap="none">
            <a:spAutoFit/>
          </a:bodyPr>
          <a:lstStyle/>
          <a:p>
            <a:r>
              <a:rPr lang="zh-CN" altLang="en-US" sz="3200" dirty="0">
                <a:solidFill>
                  <a:srgbClr val="FFFF00">
                    <a:alpha val="80000"/>
                  </a:srgbClr>
                </a:solidFill>
                <a:latin typeface="黑体" panose="02010609060101010101" charset="-122"/>
                <a:ea typeface="黑体" panose="02010609060101010101" charset="-122"/>
              </a:rPr>
              <a:t>（三）《红楼梦》的阅读策略</a:t>
            </a:r>
            <a:endParaRPr lang="zh-CN" altLang="en-US" sz="3200" dirty="0">
              <a:solidFill>
                <a:srgbClr val="FFFF00">
                  <a:alpha val="80000"/>
                </a:srgbClr>
              </a:solidFill>
              <a:latin typeface="黑体" panose="02010609060101010101" charset="-122"/>
              <a:ea typeface="黑体" panose="02010609060101010101" charset="-122"/>
            </a:endParaRPr>
          </a:p>
        </p:txBody>
      </p:sp>
      <p:sp>
        <p:nvSpPr>
          <p:cNvPr id="2" name="文本框 1"/>
          <p:cNvSpPr txBox="1"/>
          <p:nvPr/>
        </p:nvSpPr>
        <p:spPr>
          <a:xfrm>
            <a:off x="1112537" y="1028598"/>
            <a:ext cx="9967023" cy="457009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ct val="180000"/>
              </a:lnSpc>
              <a:spcBef>
                <a:spcPts val="0"/>
              </a:spcBef>
              <a:spcAft>
                <a:spcPts val="0"/>
              </a:spcAft>
              <a:buSzPct val="50000"/>
              <a:defRPr>
                <a:solidFill>
                  <a:srgbClr val="FFFFFF"/>
                </a:solidFill>
              </a:defRPr>
            </a:pPr>
            <a:r>
              <a:rPr lang="en-US" sz="2665" dirty="0">
                <a:solidFill>
                  <a:srgbClr val="F9FBFA"/>
                </a:solidFill>
                <a:latin typeface="黑体" panose="02010609060101010101" charset="-122"/>
                <a:ea typeface="黑体" panose="02010609060101010101" charset="-122"/>
                <a:cs typeface="黑体" panose="02010609060101010101" charset="-122"/>
              </a:rPr>
              <a:t>    </a:t>
            </a:r>
            <a:r>
              <a:rPr sz="2665" dirty="0">
                <a:latin typeface="黑体" panose="02010609060101010101" charset="-122"/>
                <a:ea typeface="黑体" panose="02010609060101010101" charset="-122"/>
                <a:cs typeface="黑体" panose="02010609060101010101" charset="-122"/>
              </a:rPr>
              <a:t>如何去阅读《红楼梦》呢？</a:t>
            </a:r>
            <a:endParaRPr sz="2665" dirty="0">
              <a:latin typeface="黑体" panose="02010609060101010101" charset="-122"/>
              <a:ea typeface="黑体" panose="02010609060101010101" charset="-122"/>
              <a:cs typeface="黑体" panose="02010609060101010101" charset="-122"/>
            </a:endParaRPr>
          </a:p>
          <a:p>
            <a:pPr defTabSz="412750">
              <a:lnSpc>
                <a:spcPct val="180000"/>
              </a:lnSpc>
              <a:spcBef>
                <a:spcPts val="0"/>
              </a:spcBef>
              <a:spcAft>
                <a:spcPts val="0"/>
              </a:spcAft>
              <a:buSzPct val="50000"/>
              <a:defRPr>
                <a:solidFill>
                  <a:srgbClr val="FFFFFF"/>
                </a:solidFill>
              </a:defRPr>
            </a:pPr>
            <a:r>
              <a:rPr sz="2665" dirty="0">
                <a:latin typeface="黑体" panose="02010609060101010101" charset="-122"/>
                <a:ea typeface="黑体" panose="02010609060101010101" charset="-122"/>
                <a:cs typeface="黑体" panose="02010609060101010101" charset="-122"/>
              </a:rPr>
              <a:t>    按照高中语文课程任务群学习的要求，《红楼梦》整本书阅读被分配的课上时间是9课时，而《红楼梦》全书一百二十回，七十多万字，这就要求同学们掌握相关的阅读策略并投入更多的自主阅读的时间。</a:t>
            </a:r>
            <a:endParaRPr sz="2665" dirty="0">
              <a:latin typeface="黑体" panose="02010609060101010101" charset="-122"/>
              <a:ea typeface="黑体" panose="02010609060101010101" charset="-122"/>
              <a:cs typeface="黑体" panose="02010609060101010101" charset="-122"/>
            </a:endParaRPr>
          </a:p>
          <a:p>
            <a:pPr defTabSz="412750">
              <a:lnSpc>
                <a:spcPct val="180000"/>
              </a:lnSpc>
              <a:spcBef>
                <a:spcPts val="0"/>
              </a:spcBef>
              <a:spcAft>
                <a:spcPts val="0"/>
              </a:spcAft>
              <a:buSzPct val="50000"/>
              <a:defRPr>
                <a:solidFill>
                  <a:srgbClr val="FFFFFF"/>
                </a:solidFill>
              </a:defRPr>
            </a:pPr>
            <a:r>
              <a:rPr sz="2665" dirty="0">
                <a:latin typeface="黑体" panose="02010609060101010101" charset="-122"/>
                <a:ea typeface="黑体" panose="02010609060101010101" charset="-122"/>
                <a:cs typeface="黑体" panose="02010609060101010101" charset="-122"/>
              </a:rPr>
              <a:t>             </a:t>
            </a:r>
            <a:r>
              <a:rPr sz="2665" dirty="0">
                <a:solidFill>
                  <a:srgbClr val="FFFF00"/>
                </a:solidFill>
                <a:latin typeface="黑体" panose="02010609060101010101" charset="-122"/>
                <a:ea typeface="黑体" panose="02010609060101010101" charset="-122"/>
                <a:cs typeface="黑体" panose="02010609060101010101" charset="-122"/>
              </a:rPr>
              <a:t>下面给大家提几条阅读建议</a:t>
            </a:r>
            <a:r>
              <a:rPr lang="zh-CN" sz="2665" dirty="0">
                <a:solidFill>
                  <a:srgbClr val="FFFF00"/>
                </a:solidFill>
                <a:latin typeface="黑体" panose="02010609060101010101" charset="-122"/>
                <a:ea typeface="黑体" panose="02010609060101010101" charset="-122"/>
                <a:cs typeface="黑体" panose="02010609060101010101" charset="-122"/>
              </a:rPr>
              <a:t>：</a:t>
            </a:r>
            <a:endParaRPr lang="zh-CN" sz="2665" dirty="0">
              <a:solidFill>
                <a:srgbClr val="FFFF00"/>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3400" y="695325"/>
            <a:ext cx="7172960" cy="583565"/>
          </a:xfrm>
          <a:prstGeom prst="rect">
            <a:avLst/>
          </a:prstGeom>
        </p:spPr>
        <p:txBody>
          <a:bodyPr wrap="square">
            <a:spAutoFit/>
          </a:bodyPr>
          <a:lstStyle/>
          <a:p>
            <a:pPr algn="l"/>
            <a:r>
              <a:rPr lang="zh-CN" altLang="en-US" sz="3200" dirty="0">
                <a:solidFill>
                  <a:srgbClr val="FFFF00">
                    <a:alpha val="80000"/>
                  </a:srgbClr>
                </a:solidFill>
                <a:latin typeface="黑体" panose="02010609060101010101" charset="-122"/>
                <a:ea typeface="黑体" panose="02010609060101010101" charset="-122"/>
                <a:sym typeface="+mn-ea"/>
              </a:rPr>
              <a:t>（三）《红楼梦》的阅读策略</a:t>
            </a:r>
            <a:endParaRPr lang="zh-CN" altLang="en-US" sz="3200" dirty="0">
              <a:solidFill>
                <a:srgbClr val="FFFF00">
                  <a:alpha val="80000"/>
                </a:srgbClr>
              </a:solidFill>
              <a:latin typeface="黑体" panose="02010609060101010101" charset="-122"/>
              <a:ea typeface="黑体" panose="02010609060101010101" charset="-122"/>
              <a:sym typeface="+mn-ea"/>
            </a:endParaRPr>
          </a:p>
        </p:txBody>
      </p:sp>
      <p:sp>
        <p:nvSpPr>
          <p:cNvPr id="2" name="文本框 1"/>
          <p:cNvSpPr txBox="1"/>
          <p:nvPr/>
        </p:nvSpPr>
        <p:spPr>
          <a:xfrm>
            <a:off x="1112537" y="1987766"/>
            <a:ext cx="9967023" cy="345821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ct val="150000"/>
              </a:lnSpc>
              <a:spcBef>
                <a:spcPts val="0"/>
              </a:spcBef>
              <a:spcAft>
                <a:spcPts val="0"/>
              </a:spcAft>
              <a:buSzPct val="50000"/>
              <a:defRPr>
                <a:solidFill>
                  <a:srgbClr val="FFFFFF"/>
                </a:solidFill>
              </a:defRPr>
            </a:pPr>
            <a:r>
              <a:rPr lang="zh-CN" altLang="en-US" sz="2400" dirty="0">
                <a:solidFill>
                  <a:srgbClr val="FFFF00"/>
                </a:solidFill>
                <a:latin typeface="黑体" panose="02010609060101010101" charset="-122"/>
                <a:ea typeface="黑体" panose="02010609060101010101" charset="-122"/>
                <a:cs typeface="黑体" panose="02010609060101010101" charset="-122"/>
              </a:rPr>
              <a:t>（</a:t>
            </a:r>
            <a:r>
              <a:rPr lang="en-US" altLang="zh-CN" sz="2400" dirty="0">
                <a:solidFill>
                  <a:srgbClr val="FFFF00"/>
                </a:solidFill>
                <a:latin typeface="黑体" panose="02010609060101010101" charset="-122"/>
                <a:ea typeface="黑体" panose="02010609060101010101" charset="-122"/>
                <a:cs typeface="黑体" panose="02010609060101010101" charset="-122"/>
              </a:rPr>
              <a:t>1</a:t>
            </a:r>
            <a:r>
              <a:rPr lang="zh-CN" altLang="en-US" sz="2400" dirty="0">
                <a:solidFill>
                  <a:srgbClr val="FFFF00"/>
                </a:solidFill>
                <a:latin typeface="黑体" panose="02010609060101010101" charset="-122"/>
                <a:ea typeface="黑体" panose="02010609060101010101" charset="-122"/>
                <a:cs typeface="黑体" panose="02010609060101010101" charset="-122"/>
              </a:rPr>
              <a:t>）</a:t>
            </a:r>
            <a:r>
              <a:rPr lang="en-US" sz="2400" dirty="0">
                <a:solidFill>
                  <a:srgbClr val="FFFF00"/>
                </a:solidFill>
                <a:latin typeface="黑体" panose="02010609060101010101" charset="-122"/>
                <a:ea typeface="黑体" panose="02010609060101010101" charset="-122"/>
                <a:cs typeface="黑体" panose="02010609060101010101" charset="-122"/>
              </a:rPr>
              <a:t>泛读：圈点勾画</a:t>
            </a:r>
            <a:endParaRPr lang="en-US" sz="2400" dirty="0">
              <a:solidFill>
                <a:srgbClr val="FFFF00"/>
              </a:solidFill>
              <a:latin typeface="黑体" panose="02010609060101010101" charset="-122"/>
              <a:ea typeface="黑体" panose="02010609060101010101" charset="-122"/>
              <a:cs typeface="黑体" panose="02010609060101010101" charset="-122"/>
            </a:endParaRPr>
          </a:p>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泛读就是一般性的阅读，强调阅读速度，追求的是对作品的整体框架的理解。就《红楼梦》而言，略读最重要的就是圈点勾画。</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具体方法是</a:t>
            </a:r>
            <a:r>
              <a:rPr lang="zh-CN" altLang="en-US" sz="2400" dirty="0">
                <a:solidFill>
                  <a:schemeClr val="bg1"/>
                </a:solidFill>
                <a:latin typeface="黑体" panose="02010609060101010101" charset="-122"/>
                <a:ea typeface="黑体" panose="02010609060101010101" charset="-122"/>
                <a:cs typeface="黑体" panose="02010609060101010101" charset="-122"/>
              </a:rPr>
              <a:t>先</a:t>
            </a:r>
            <a:r>
              <a:rPr lang="en-US" sz="2400" dirty="0">
                <a:solidFill>
                  <a:schemeClr val="bg1"/>
                </a:solidFill>
                <a:latin typeface="黑体" panose="02010609060101010101" charset="-122"/>
                <a:ea typeface="黑体" panose="02010609060101010101" charset="-122"/>
                <a:cs typeface="黑体" panose="02010609060101010101" charset="-122"/>
              </a:rPr>
              <a:t>阅读回目，重点关注人物和情节，勾画</a:t>
            </a:r>
            <a:r>
              <a:rPr lang="zh-CN" altLang="en-US" sz="2400" dirty="0">
                <a:solidFill>
                  <a:schemeClr val="bg1"/>
                </a:solidFill>
                <a:latin typeface="黑体" panose="02010609060101010101" charset="-122"/>
                <a:ea typeface="黑体" panose="02010609060101010101" charset="-122"/>
                <a:cs typeface="黑体" panose="02010609060101010101" charset="-122"/>
              </a:rPr>
              <a:t>回目</a:t>
            </a:r>
            <a:r>
              <a:rPr lang="en-US" sz="2400" dirty="0">
                <a:solidFill>
                  <a:schemeClr val="bg1"/>
                </a:solidFill>
                <a:latin typeface="黑体" panose="02010609060101010101" charset="-122"/>
                <a:ea typeface="黑体" panose="02010609060101010101" charset="-122"/>
                <a:cs typeface="黑体" panose="02010609060101010101" charset="-122"/>
              </a:rPr>
              <a:t>中出现的主要人物，借助回目推测小说的故事情节</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通览全文，勾画每一回中所写到的主要人物，勾画重要的词句或文段，大致了解全书的故事梗概。</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6" name="矩形 5"/>
          <p:cNvSpPr/>
          <p:nvPr/>
        </p:nvSpPr>
        <p:spPr>
          <a:xfrm>
            <a:off x="1012605" y="1279150"/>
            <a:ext cx="6482080" cy="583565"/>
          </a:xfrm>
          <a:prstGeom prst="rect">
            <a:avLst/>
          </a:prstGeom>
        </p:spPr>
        <p:txBody>
          <a:bodyPr wrap="none">
            <a:spAutoFit/>
          </a:bodyPr>
          <a:p>
            <a:pPr algn="l"/>
            <a:r>
              <a:rPr lang="en-US" sz="3200" dirty="0">
                <a:solidFill>
                  <a:srgbClr val="FFFF00">
                    <a:alpha val="80000"/>
                  </a:srgbClr>
                </a:solidFill>
                <a:latin typeface="黑体" panose="02010609060101010101" charset="-122"/>
                <a:ea typeface="黑体" panose="02010609060101010101" charset="-122"/>
                <a:cs typeface="黑体" panose="02010609060101010101" charset="-122"/>
              </a:rPr>
              <a:t>1.</a:t>
            </a:r>
            <a:r>
              <a:rPr sz="3200" dirty="0">
                <a:solidFill>
                  <a:srgbClr val="FFFF00">
                    <a:alpha val="80000"/>
                  </a:srgbClr>
                </a:solidFill>
                <a:latin typeface="黑体" panose="02010609060101010101" charset="-122"/>
                <a:ea typeface="黑体" panose="02010609060101010101" charset="-122"/>
                <a:cs typeface="黑体" panose="02010609060101010101" charset="-122"/>
              </a:rPr>
              <a:t>泛读和精读共举 阅读与写作相生</a:t>
            </a:r>
            <a:endParaRPr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9817" y="1508658"/>
            <a:ext cx="9967023" cy="401256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ct val="150000"/>
              </a:lnSpc>
              <a:spcBef>
                <a:spcPts val="0"/>
              </a:spcBef>
              <a:spcAft>
                <a:spcPts val="0"/>
              </a:spcAft>
              <a:buSzPct val="50000"/>
              <a:defRPr>
                <a:solidFill>
                  <a:srgbClr val="FFFFFF"/>
                </a:solidFill>
              </a:defRPr>
            </a:pPr>
            <a:r>
              <a:rPr lang="zh-CN" altLang="en-US" sz="2400" dirty="0">
                <a:solidFill>
                  <a:srgbClr val="FFFF00"/>
                </a:solidFill>
                <a:latin typeface="黑体" panose="02010609060101010101" charset="-122"/>
                <a:ea typeface="黑体" panose="02010609060101010101" charset="-122"/>
                <a:cs typeface="黑体" panose="02010609060101010101" charset="-122"/>
              </a:rPr>
              <a:t>（</a:t>
            </a:r>
            <a:r>
              <a:rPr lang="en-US" altLang="zh-CN" sz="2400" dirty="0">
                <a:solidFill>
                  <a:srgbClr val="FFFF00"/>
                </a:solidFill>
                <a:latin typeface="黑体" panose="02010609060101010101" charset="-122"/>
                <a:ea typeface="黑体" panose="02010609060101010101" charset="-122"/>
                <a:cs typeface="黑体" panose="02010609060101010101" charset="-122"/>
              </a:rPr>
              <a:t>2</a:t>
            </a:r>
            <a:r>
              <a:rPr lang="zh-CN" altLang="en-US" sz="2400" dirty="0">
                <a:solidFill>
                  <a:srgbClr val="FFFF00"/>
                </a:solidFill>
                <a:latin typeface="黑体" panose="02010609060101010101" charset="-122"/>
                <a:ea typeface="黑体" panose="02010609060101010101" charset="-122"/>
                <a:cs typeface="黑体" panose="02010609060101010101" charset="-122"/>
              </a:rPr>
              <a:t>）</a:t>
            </a:r>
            <a:r>
              <a:rPr lang="en-US" sz="2400" dirty="0">
                <a:solidFill>
                  <a:srgbClr val="FFFF00"/>
                </a:solidFill>
                <a:latin typeface="黑体" panose="02010609060101010101" charset="-122"/>
                <a:ea typeface="黑体" panose="02010609060101010101" charset="-122"/>
                <a:cs typeface="黑体" panose="02010609060101010101" charset="-122"/>
              </a:rPr>
              <a:t>精读：细读多思，随手批注</a:t>
            </a:r>
            <a:endParaRPr lang="en-US" sz="2400" dirty="0">
              <a:solidFill>
                <a:srgbClr val="FFFF00"/>
              </a:solidFill>
              <a:latin typeface="黑体" panose="02010609060101010101" charset="-122"/>
              <a:ea typeface="黑体" panose="02010609060101010101" charset="-122"/>
              <a:cs typeface="黑体" panose="02010609060101010101" charset="-122"/>
            </a:endParaRPr>
          </a:p>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精读就是精细深入的阅读。把字字句句读明白，对文章的语言、结构、内容、写作方法等，虚心涵咏细细品味。采用的方法是细读多思，随手批注。阅读时把读书感想、疑难问题，随手批写在书中的空白地方，以帮助理解，深入思考。可以尝试用简洁的语言概括每一回的主要情节，尝试用简洁的语言给每一回做一个总批。这样便于我们明确每一回目的主要情节</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主要人物</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每一个细节与前后的关联</a:t>
            </a:r>
            <a:r>
              <a:rPr lang="zh-CN" altLang="en-US" sz="2400" dirty="0">
                <a:solidFill>
                  <a:schemeClr val="bg1"/>
                </a:solidFill>
                <a:latin typeface="黑体" panose="02010609060101010101" charset="-122"/>
                <a:ea typeface="黑体" panose="02010609060101010101" charset="-122"/>
                <a:cs typeface="黑体" panose="02010609060101010101" charset="-122"/>
              </a:rPr>
              <a:t>等</a:t>
            </a:r>
            <a:r>
              <a:rPr lang="en-US" sz="2400" dirty="0">
                <a:solidFill>
                  <a:schemeClr val="bg1"/>
                </a:solidFill>
                <a:latin typeface="黑体" panose="02010609060101010101" charset="-122"/>
                <a:ea typeface="黑体" panose="02010609060101010101" charset="-122"/>
                <a:cs typeface="黑体" panose="02010609060101010101" charset="-122"/>
              </a:rPr>
              <a:t>。这样在阅读中才会有获得感。</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6" name="矩形 5"/>
          <p:cNvSpPr/>
          <p:nvPr/>
        </p:nvSpPr>
        <p:spPr>
          <a:xfrm>
            <a:off x="939580" y="828300"/>
            <a:ext cx="6482080" cy="583565"/>
          </a:xfrm>
          <a:prstGeom prst="rect">
            <a:avLst/>
          </a:prstGeom>
        </p:spPr>
        <p:txBody>
          <a:bodyPr wrap="none">
            <a:spAutoFit/>
          </a:bodyPr>
          <a:p>
            <a:pPr algn="l"/>
            <a:r>
              <a:rPr sz="3200" dirty="0">
                <a:solidFill>
                  <a:srgbClr val="FFFF00">
                    <a:alpha val="80000"/>
                  </a:srgbClr>
                </a:solidFill>
                <a:latin typeface="黑体" panose="02010609060101010101" charset="-122"/>
                <a:ea typeface="黑体" panose="02010609060101010101" charset="-122"/>
                <a:cs typeface="黑体" panose="02010609060101010101" charset="-122"/>
              </a:rPr>
              <a:t>1.泛读和精读共举 阅读与写作相生</a:t>
            </a:r>
            <a:endParaRPr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44635" y="853065"/>
            <a:ext cx="6482080" cy="583565"/>
          </a:xfrm>
          <a:prstGeom prst="rect">
            <a:avLst/>
          </a:prstGeom>
        </p:spPr>
        <p:txBody>
          <a:bodyPr wrap="none">
            <a:spAutoFit/>
          </a:bodyPr>
          <a:p>
            <a:pPr algn="l"/>
            <a:r>
              <a:rPr lang="en-US" sz="3200" dirty="0">
                <a:solidFill>
                  <a:srgbClr val="FFFF00">
                    <a:alpha val="80000"/>
                  </a:srgbClr>
                </a:solidFill>
                <a:latin typeface="黑体" panose="02010609060101010101" charset="-122"/>
                <a:ea typeface="黑体" panose="02010609060101010101" charset="-122"/>
                <a:cs typeface="黑体" panose="02010609060101010101" charset="-122"/>
              </a:rPr>
              <a:t>1.</a:t>
            </a:r>
            <a:r>
              <a:rPr sz="3200" dirty="0">
                <a:solidFill>
                  <a:srgbClr val="FFFF00">
                    <a:alpha val="80000"/>
                  </a:srgbClr>
                </a:solidFill>
                <a:latin typeface="黑体" panose="02010609060101010101" charset="-122"/>
                <a:ea typeface="黑体" panose="02010609060101010101" charset="-122"/>
                <a:cs typeface="黑体" panose="02010609060101010101" charset="-122"/>
              </a:rPr>
              <a:t>泛读和精读共举 阅读与写作相生</a:t>
            </a:r>
            <a:endParaRPr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1112537" y="1667726"/>
            <a:ext cx="9967023" cy="290449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150000"/>
              </a:lnSpc>
              <a:spcBef>
                <a:spcPts val="0"/>
              </a:spcBef>
              <a:spcAft>
                <a:spcPts val="0"/>
              </a:spcAft>
              <a:buSzPct val="50000"/>
              <a:defRPr>
                <a:solidFill>
                  <a:srgbClr val="FFFFFF"/>
                </a:solidFill>
              </a:defRPr>
            </a:pPr>
            <a:r>
              <a:rPr lang="zh-CN" altLang="en-US" sz="2400" dirty="0">
                <a:solidFill>
                  <a:srgbClr val="FFFF00"/>
                </a:solidFill>
                <a:latin typeface="黑体" panose="02010609060101010101" charset="-122"/>
                <a:ea typeface="黑体" panose="02010609060101010101" charset="-122"/>
                <a:cs typeface="黑体" panose="02010609060101010101" charset="-122"/>
              </a:rPr>
              <a:t>（</a:t>
            </a:r>
            <a:r>
              <a:rPr lang="en-US" sz="2400" dirty="0">
                <a:solidFill>
                  <a:srgbClr val="FFFF00"/>
                </a:solidFill>
                <a:latin typeface="黑体" panose="02010609060101010101" charset="-122"/>
                <a:ea typeface="黑体" panose="02010609060101010101" charset="-122"/>
                <a:cs typeface="黑体" panose="02010609060101010101" charset="-122"/>
              </a:rPr>
              <a:t>2</a:t>
            </a:r>
            <a:r>
              <a:rPr lang="zh-CN" altLang="en-US" sz="2400" dirty="0">
                <a:solidFill>
                  <a:srgbClr val="FFFF00"/>
                </a:solidFill>
                <a:latin typeface="黑体" panose="02010609060101010101" charset="-122"/>
                <a:ea typeface="黑体" panose="02010609060101010101" charset="-122"/>
                <a:cs typeface="黑体" panose="02010609060101010101" charset="-122"/>
              </a:rPr>
              <a:t>）</a:t>
            </a:r>
            <a:r>
              <a:rPr lang="en-US" sz="2400" dirty="0">
                <a:solidFill>
                  <a:srgbClr val="FFFF00"/>
                </a:solidFill>
                <a:latin typeface="黑体" panose="02010609060101010101" charset="-122"/>
                <a:ea typeface="黑体" panose="02010609060101010101" charset="-122"/>
                <a:cs typeface="黑体" panose="02010609060101010101" charset="-122"/>
              </a:rPr>
              <a:t>精读：细读多思，随手批注</a:t>
            </a:r>
            <a:endParaRPr lang="en-US" sz="2400" dirty="0">
              <a:solidFill>
                <a:srgbClr val="FFFF00"/>
              </a:solidFill>
              <a:latin typeface="黑体" panose="02010609060101010101" charset="-122"/>
              <a:ea typeface="黑体" panose="02010609060101010101" charset="-122"/>
              <a:cs typeface="黑体" panose="02010609060101010101" charset="-122"/>
            </a:endParaRPr>
          </a:p>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当然，《红楼梦》一百二十回，我们不可能在有限的时间内做到全部精读，这时候就需要选读。选取经典桥段或是自己感兴趣的章回研读，还可以按照主题分类阅读。</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a:t>
            </a:r>
            <a:r>
              <a:rPr lang="zh-CN" altLang="en-US" sz="2400" dirty="0">
                <a:solidFill>
                  <a:schemeClr val="bg1"/>
                </a:solidFill>
                <a:latin typeface="黑体" panose="02010609060101010101" charset="-122"/>
                <a:ea typeface="黑体" panose="02010609060101010101" charset="-122"/>
                <a:cs typeface="黑体" panose="02010609060101010101" charset="-122"/>
              </a:rPr>
              <a:t>下面我们分析几个经典片段。</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1775" y="5382895"/>
            <a:ext cx="2270760" cy="1392555"/>
          </a:xfrm>
          <a:prstGeom prst="rect">
            <a:avLst/>
          </a:prstGeom>
          <a:solidFill>
            <a:srgbClr val="0E41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5036185" y="1342073"/>
            <a:ext cx="536194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lang="en-US" sz="2400" dirty="0">
                <a:solidFill>
                  <a:srgbClr val="F9FBFA"/>
                </a:solidFill>
                <a:latin typeface="黑体" panose="02010609060101010101" charset="-122"/>
                <a:ea typeface="黑体" panose="02010609060101010101" charset="-122"/>
                <a:cs typeface="黑体" panose="02010609060101010101" charset="-122"/>
              </a:rPr>
              <a:t>   大观园美如仙境，园中的少男少女青春正好。你看共读《西厢》，黛玉葬花，宝钗扑蝶，湘云醉眠，探春结社，妙玉品茗，龄官画蔷……哪一个画面不是充满诗情画意?曹雪芹用出神入化的笔触所描绘的诗画意境，值得我们反复品读。 </a:t>
            </a:r>
            <a:endParaRPr sz="2400" dirty="0">
              <a:solidFill>
                <a:srgbClr val="F9FBFA"/>
              </a:solidFill>
              <a:latin typeface="黑体" panose="02010609060101010101" charset="-122"/>
              <a:ea typeface="黑体" panose="02010609060101010101" charset="-122"/>
              <a:cs typeface="黑体" panose="02010609060101010101" charset="-122"/>
            </a:endParaRPr>
          </a:p>
        </p:txBody>
      </p:sp>
      <p:pic>
        <p:nvPicPr>
          <p:cNvPr id="9" name="图片 8" descr="t01e13c6558caaaf893"/>
          <p:cNvPicPr>
            <a:picLocks noChangeAspect="1"/>
          </p:cNvPicPr>
          <p:nvPr/>
        </p:nvPicPr>
        <p:blipFill>
          <a:blip r:embed="rId1"/>
          <a:stretch>
            <a:fillRect/>
          </a:stretch>
        </p:blipFill>
        <p:spPr>
          <a:xfrm>
            <a:off x="10318115" y="267335"/>
            <a:ext cx="1261745" cy="923290"/>
          </a:xfrm>
          <a:prstGeom prst="rect">
            <a:avLst/>
          </a:prstGeom>
        </p:spPr>
      </p:pic>
      <p:sp>
        <p:nvSpPr>
          <p:cNvPr id="3" name="文本框 2"/>
          <p:cNvSpPr txBox="1"/>
          <p:nvPr/>
        </p:nvSpPr>
        <p:spPr>
          <a:xfrm>
            <a:off x="680085" y="821690"/>
            <a:ext cx="4602480" cy="645160"/>
          </a:xfrm>
          <a:prstGeom prst="rect">
            <a:avLst/>
          </a:prstGeom>
          <a:noFill/>
        </p:spPr>
        <p:txBody>
          <a:bodyPr wrap="none" rtlCol="0" anchor="t">
            <a:spAutoFit/>
          </a:bodyPr>
          <a:p>
            <a:pPr algn="l" defTabSz="412750">
              <a:lnSpc>
                <a:spcPct val="150000"/>
              </a:lnSpc>
              <a:spcBef>
                <a:spcPts val="0"/>
              </a:spcBef>
              <a:spcAft>
                <a:spcPts val="0"/>
              </a:spcAft>
              <a:buSzPct val="50000"/>
              <a:defRPr>
                <a:solidFill>
                  <a:srgbClr val="FFFFFF"/>
                </a:solidFill>
              </a:defRPr>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a:t>
            </a:r>
            <a:r>
              <a:rPr lang="en-US" sz="2400" dirty="0">
                <a:solidFill>
                  <a:srgbClr val="FFFF00"/>
                </a:solidFill>
                <a:latin typeface="黑体" panose="02010609060101010101" charset="-122"/>
                <a:ea typeface="黑体" panose="02010609060101010101" charset="-122"/>
                <a:cs typeface="黑体" panose="02010609060101010101" charset="-122"/>
                <a:sym typeface="+mn-ea"/>
              </a:rPr>
              <a:t>2</a:t>
            </a: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a:t>
            </a:r>
            <a:r>
              <a:rPr lang="en-US" sz="2400" dirty="0">
                <a:solidFill>
                  <a:srgbClr val="FFFF00"/>
                </a:solidFill>
                <a:latin typeface="黑体" panose="02010609060101010101" charset="-122"/>
                <a:ea typeface="黑体" panose="02010609060101010101" charset="-122"/>
                <a:cs typeface="黑体" panose="02010609060101010101" charset="-122"/>
                <a:sym typeface="+mn-ea"/>
              </a:rPr>
              <a:t>精读：细读多思，随手批注</a:t>
            </a:r>
            <a:endParaRPr lang="zh-CN" altLang="en-US" dirty="0" smtClean="0">
              <a:solidFill>
                <a:schemeClr val="tx1">
                  <a:lumMod val="75000"/>
                  <a:lumOff val="25000"/>
                </a:schemeClr>
              </a:solidFill>
            </a:endParaRPr>
          </a:p>
        </p:txBody>
      </p:sp>
      <p:pic>
        <p:nvPicPr>
          <p:cNvPr id="6" name="图片 5" descr="20140508163254_GN2Ey"/>
          <p:cNvPicPr>
            <a:picLocks noChangeAspect="1"/>
          </p:cNvPicPr>
          <p:nvPr/>
        </p:nvPicPr>
        <p:blipFill>
          <a:blip r:embed="rId2"/>
          <a:stretch>
            <a:fillRect/>
          </a:stretch>
        </p:blipFill>
        <p:spPr>
          <a:xfrm>
            <a:off x="0" y="3485515"/>
            <a:ext cx="4513580" cy="3372485"/>
          </a:xfrm>
          <a:prstGeom prst="rect">
            <a:avLst/>
          </a:prstGeom>
          <a:effectLst>
            <a:softEdge rad="635000"/>
          </a:effectLst>
        </p:spPr>
      </p:pic>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44567" y="961923"/>
            <a:ext cx="9967023" cy="456628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宝黛共读《西厢记》发生在第23回</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贾宝玉“静中生烦恼，忽一日不自在起来”，他携了《会真记》来到沁芳桥边。正看到“落红成阵”，“只见一阵风过，把树头上桃花吹下一大半来，落的满身满书满地皆是。宝玉要抖将下来，恐怕脚步践踏了，只得兜了那花，来至池边，抖在池内。那花瓣浮在水面，飘飘荡荡，竟流出沁芳闸去。”在这一段里，我们看到细腻敏感的宝玉怜惜的是桃花,也怜惜会随时光远去的青春与美好。而桃花在中国传统文化中象征着美好灿烂，提起桃花让人不由想起“人面桃花相映红”的诗句。于是在清幽艳丽的沁芳桥边，在桃树下，他与黛玉相见了。</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pic>
        <p:nvPicPr>
          <p:cNvPr id="3" name="图片 2" descr="t01e13c6558caaaf893"/>
          <p:cNvPicPr>
            <a:picLocks noChangeAspect="1"/>
          </p:cNvPicPr>
          <p:nvPr/>
        </p:nvPicPr>
        <p:blipFill>
          <a:blip r:embed="rId1"/>
          <a:stretch>
            <a:fillRect/>
          </a:stretch>
        </p:blipFill>
        <p:spPr>
          <a:xfrm>
            <a:off x="2794000" y="5134610"/>
            <a:ext cx="1915795" cy="1400810"/>
          </a:xfrm>
          <a:prstGeom prst="rect">
            <a:avLst/>
          </a:prstGeom>
        </p:spPr>
      </p:pic>
      <p:pic>
        <p:nvPicPr>
          <p:cNvPr id="5" name="图片 4" descr="t01e13c6558caaaf893"/>
          <p:cNvPicPr>
            <a:picLocks noChangeAspect="1"/>
          </p:cNvPicPr>
          <p:nvPr/>
        </p:nvPicPr>
        <p:blipFill>
          <a:blip r:embed="rId1"/>
          <a:stretch>
            <a:fillRect/>
          </a:stretch>
        </p:blipFill>
        <p:spPr>
          <a:xfrm>
            <a:off x="4709795" y="5036820"/>
            <a:ext cx="1915795" cy="140081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2683527" y="1171791"/>
            <a:ext cx="9967023" cy="526161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ct val="200000"/>
              </a:lnSpc>
              <a:buSzPct val="50000"/>
              <a:defRPr>
                <a:solidFill>
                  <a:srgbClr val="FFFFFF"/>
                </a:solidFill>
              </a:defRPr>
            </a:pPr>
            <a:r>
              <a:rPr lang="en-US" sz="2665" dirty="0">
                <a:solidFill>
                  <a:srgbClr val="F9FBFA"/>
                </a:solidFill>
                <a:latin typeface="黑体" panose="02010609060101010101" charset="-122"/>
                <a:ea typeface="黑体" panose="02010609060101010101" charset="-122"/>
                <a:cs typeface="黑体" panose="02010609060101010101" charset="-122"/>
              </a:rPr>
              <a:t>    </a:t>
            </a:r>
            <a:r>
              <a:rPr sz="2800" dirty="0">
                <a:solidFill>
                  <a:srgbClr val="F9FBFA"/>
                </a:solidFill>
                <a:latin typeface="黑体" panose="02010609060101010101" charset="-122"/>
                <a:ea typeface="黑体" panose="02010609060101010101" charset="-122"/>
                <a:cs typeface="黑体" panose="02010609060101010101" charset="-122"/>
                <a:sym typeface="+mn-ea"/>
              </a:rPr>
              <a:t>开谈不说《红楼梦》，</a:t>
            </a:r>
            <a:endParaRPr sz="2800" dirty="0">
              <a:solidFill>
                <a:srgbClr val="F9FBFA"/>
              </a:solidFill>
              <a:latin typeface="黑体" panose="02010609060101010101" charset="-122"/>
              <a:ea typeface="黑体" panose="02010609060101010101" charset="-122"/>
              <a:cs typeface="黑体" panose="02010609060101010101" charset="-122"/>
              <a:sym typeface="+mn-ea"/>
            </a:endParaRPr>
          </a:p>
          <a:p>
            <a:pPr defTabSz="412750">
              <a:lnSpc>
                <a:spcPct val="200000"/>
              </a:lnSpc>
              <a:buSzPct val="50000"/>
              <a:defRPr>
                <a:solidFill>
                  <a:srgbClr val="FFFFFF"/>
                </a:solidFill>
              </a:defRPr>
            </a:pPr>
            <a:r>
              <a:rPr sz="2800" dirty="0">
                <a:solidFill>
                  <a:srgbClr val="F9FBFA"/>
                </a:solidFill>
                <a:latin typeface="黑体" panose="02010609060101010101" charset="-122"/>
                <a:ea typeface="黑体" panose="02010609060101010101" charset="-122"/>
                <a:cs typeface="黑体" panose="02010609060101010101" charset="-122"/>
                <a:sym typeface="+mn-ea"/>
              </a:rPr>
              <a:t>    读尽诗书也枉然。</a:t>
            </a:r>
            <a:endParaRPr sz="2800" dirty="0">
              <a:solidFill>
                <a:srgbClr val="F9FBFA"/>
              </a:solidFill>
              <a:latin typeface="黑体" panose="02010609060101010101" charset="-122"/>
              <a:ea typeface="黑体" panose="02010609060101010101" charset="-122"/>
              <a:cs typeface="黑体" panose="02010609060101010101" charset="-122"/>
              <a:sym typeface="+mn-ea"/>
            </a:endParaRPr>
          </a:p>
          <a:p>
            <a:pPr defTabSz="412750">
              <a:lnSpc>
                <a:spcPct val="200000"/>
              </a:lnSpc>
              <a:buSzPct val="50000"/>
              <a:defRPr>
                <a:solidFill>
                  <a:srgbClr val="FFFFFF"/>
                </a:solidFill>
              </a:defRPr>
            </a:pPr>
            <a:r>
              <a:rPr sz="2800" dirty="0">
                <a:solidFill>
                  <a:srgbClr val="F9FBFA"/>
                </a:solidFill>
                <a:latin typeface="黑体" panose="02010609060101010101" charset="-122"/>
                <a:ea typeface="黑体" panose="02010609060101010101" charset="-122"/>
                <a:cs typeface="黑体" panose="02010609060101010101" charset="-122"/>
                <a:sym typeface="+mn-ea"/>
              </a:rPr>
              <a:t>    一曲红楼多少梦，</a:t>
            </a:r>
            <a:endParaRPr sz="2800" dirty="0">
              <a:solidFill>
                <a:srgbClr val="F9FBFA"/>
              </a:solidFill>
              <a:latin typeface="黑体" panose="02010609060101010101" charset="-122"/>
              <a:ea typeface="黑体" panose="02010609060101010101" charset="-122"/>
              <a:cs typeface="黑体" panose="02010609060101010101" charset="-122"/>
              <a:sym typeface="+mn-ea"/>
            </a:endParaRPr>
          </a:p>
          <a:p>
            <a:pPr defTabSz="412750">
              <a:lnSpc>
                <a:spcPct val="200000"/>
              </a:lnSpc>
              <a:buSzPct val="50000"/>
              <a:defRPr>
                <a:solidFill>
                  <a:srgbClr val="FFFFFF"/>
                </a:solidFill>
              </a:defRPr>
            </a:pPr>
            <a:r>
              <a:rPr sz="2800" dirty="0">
                <a:solidFill>
                  <a:srgbClr val="F9FBFA"/>
                </a:solidFill>
                <a:latin typeface="黑体" panose="02010609060101010101" charset="-122"/>
                <a:ea typeface="黑体" panose="02010609060101010101" charset="-122"/>
                <a:cs typeface="黑体" panose="02010609060101010101" charset="-122"/>
                <a:sym typeface="+mn-ea"/>
              </a:rPr>
              <a:t>    情天情海幻情身。</a:t>
            </a:r>
            <a:endParaRPr sz="2800" dirty="0">
              <a:solidFill>
                <a:srgbClr val="F9FBFA"/>
              </a:solidFill>
              <a:latin typeface="黑体" panose="02010609060101010101" charset="-122"/>
              <a:ea typeface="黑体" panose="02010609060101010101" charset="-122"/>
              <a:cs typeface="黑体" panose="02010609060101010101" charset="-122"/>
              <a:sym typeface="+mn-ea"/>
            </a:endParaRPr>
          </a:p>
          <a:p>
            <a:pPr defTabSz="412750">
              <a:lnSpc>
                <a:spcPct val="200000"/>
              </a:lnSpc>
              <a:buSzPct val="50000"/>
              <a:defRPr>
                <a:solidFill>
                  <a:srgbClr val="FFFFFF"/>
                </a:solidFill>
              </a:defRPr>
            </a:pPr>
            <a:r>
              <a:rPr lang="en-US" sz="2800" dirty="0">
                <a:solidFill>
                  <a:srgbClr val="F9FBFA"/>
                </a:solidFill>
                <a:latin typeface="黑体" panose="02010609060101010101" charset="-122"/>
                <a:ea typeface="黑体" panose="02010609060101010101" charset="-122"/>
                <a:cs typeface="黑体" panose="02010609060101010101" charset="-122"/>
                <a:sym typeface="+mn-ea"/>
              </a:rPr>
              <a:t>        ——</a:t>
            </a:r>
            <a:r>
              <a:rPr sz="2800" dirty="0">
                <a:solidFill>
                  <a:srgbClr val="F9FBFA"/>
                </a:solidFill>
                <a:latin typeface="黑体" panose="02010609060101010101" charset="-122"/>
                <a:ea typeface="黑体" panose="02010609060101010101" charset="-122"/>
                <a:cs typeface="黑体" panose="02010609060101010101" charset="-122"/>
                <a:sym typeface="+mn-ea"/>
              </a:rPr>
              <a:t>清代得舆《京都竹枝词》</a:t>
            </a:r>
            <a:endParaRPr sz="2800" dirty="0">
              <a:solidFill>
                <a:srgbClr val="F9FBFA"/>
              </a:solidFill>
              <a:latin typeface="黑体" panose="02010609060101010101" charset="-122"/>
              <a:ea typeface="黑体" panose="02010609060101010101" charset="-122"/>
              <a:cs typeface="黑体" panose="02010609060101010101" charset="-122"/>
            </a:endParaRPr>
          </a:p>
          <a:p>
            <a:pPr defTabSz="412750">
              <a:lnSpc>
                <a:spcPct val="200000"/>
              </a:lnSpc>
              <a:buSzPct val="50000"/>
              <a:defRPr>
                <a:solidFill>
                  <a:srgbClr val="FFFFFF"/>
                </a:solidFill>
              </a:defRPr>
            </a:pPr>
            <a:r>
              <a:rPr sz="2660" dirty="0">
                <a:solidFill>
                  <a:srgbClr val="F9FBFA"/>
                </a:solidFill>
                <a:latin typeface="黑体" panose="02010609060101010101" charset="-122"/>
                <a:ea typeface="黑体" panose="02010609060101010101" charset="-122"/>
                <a:cs typeface="黑体" panose="02010609060101010101" charset="-122"/>
                <a:sym typeface="+mn-ea"/>
              </a:rPr>
              <a:t>    </a:t>
            </a:r>
            <a:endParaRPr sz="2665" dirty="0">
              <a:solidFill>
                <a:srgbClr val="F9FBFA"/>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1775" y="5382895"/>
            <a:ext cx="2270760" cy="1392555"/>
          </a:xfrm>
          <a:prstGeom prst="rect">
            <a:avLst/>
          </a:prstGeom>
          <a:solidFill>
            <a:srgbClr val="0E41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u=1835491205,321648196&amp;fm=173&amp;app=49&amp;f=JPEG (1)"/>
          <p:cNvPicPr>
            <a:picLocks noChangeAspect="1"/>
          </p:cNvPicPr>
          <p:nvPr/>
        </p:nvPicPr>
        <p:blipFill>
          <a:blip r:embed="rId1"/>
          <a:srcRect l="7969" r="9469"/>
          <a:stretch>
            <a:fillRect/>
          </a:stretch>
        </p:blipFill>
        <p:spPr>
          <a:xfrm>
            <a:off x="0" y="3657600"/>
            <a:ext cx="4721225" cy="3200400"/>
          </a:xfrm>
          <a:prstGeom prst="rect">
            <a:avLst/>
          </a:prstGeom>
          <a:ln>
            <a:noFill/>
          </a:ln>
          <a:effectLst>
            <a:softEdge rad="635000"/>
          </a:effectLst>
        </p:spPr>
      </p:pic>
      <p:sp>
        <p:nvSpPr>
          <p:cNvPr id="2" name="文本框 1"/>
          <p:cNvSpPr txBox="1"/>
          <p:nvPr/>
        </p:nvSpPr>
        <p:spPr>
          <a:xfrm>
            <a:off x="4815840" y="789623"/>
            <a:ext cx="5361940" cy="532828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lang="en-US" sz="2400" dirty="0">
                <a:solidFill>
                  <a:srgbClr val="F9FBFA"/>
                </a:solidFill>
                <a:latin typeface="黑体" panose="02010609060101010101" charset="-122"/>
                <a:ea typeface="黑体" panose="02010609060101010101" charset="-122"/>
                <a:cs typeface="黑体" panose="02010609060101010101" charset="-122"/>
              </a:rPr>
              <a:t>    两人共捧一本《西厢记》，沉浸在书的意境中。《西厢记》中有痴情的崔莺莺，有执着的张生，而读书的人是青梅竹马的宝玉黛玉，《西厢记》点悟了宝玉的心事，找到了少年</a:t>
            </a:r>
            <a:r>
              <a:rPr lang="zh-CN" altLang="en-US" sz="2400" dirty="0">
                <a:solidFill>
                  <a:srgbClr val="F9FBFA"/>
                </a:solidFill>
                <a:latin typeface="黑体" panose="02010609060101010101" charset="-122"/>
                <a:ea typeface="黑体" panose="02010609060101010101" charset="-122"/>
                <a:cs typeface="黑体" panose="02010609060101010101" charset="-122"/>
              </a:rPr>
              <a:t>无端</a:t>
            </a:r>
            <a:r>
              <a:rPr lang="en-US" sz="2400" dirty="0">
                <a:solidFill>
                  <a:srgbClr val="F9FBFA"/>
                </a:solidFill>
                <a:latin typeface="黑体" panose="02010609060101010101" charset="-122"/>
                <a:ea typeface="黑体" panose="02010609060101010101" charset="-122"/>
                <a:cs typeface="黑体" panose="02010609060101010101" charset="-122"/>
              </a:rPr>
              <a:t>忧愁之根源，黛玉也预感到爱情的到来。书中“落红成阵”，书外落英缤纷，美景真情融为一体。青春是如此绚烂华美，情感是多么纯挚美好。</a:t>
            </a:r>
            <a:endParaRPr sz="2400" dirty="0">
              <a:solidFill>
                <a:srgbClr val="F9FBFA"/>
              </a:solidFill>
              <a:latin typeface="黑体" panose="02010609060101010101" charset="-122"/>
              <a:ea typeface="黑体" panose="02010609060101010101" charset="-122"/>
              <a:cs typeface="黑体" panose="02010609060101010101" charset="-122"/>
            </a:endParaRPr>
          </a:p>
        </p:txBody>
      </p:sp>
      <p:pic>
        <p:nvPicPr>
          <p:cNvPr id="9" name="图片 8" descr="t01e13c6558caaaf893"/>
          <p:cNvPicPr>
            <a:picLocks noChangeAspect="1"/>
          </p:cNvPicPr>
          <p:nvPr/>
        </p:nvPicPr>
        <p:blipFill>
          <a:blip r:embed="rId2"/>
          <a:stretch>
            <a:fillRect/>
          </a:stretch>
        </p:blipFill>
        <p:spPr>
          <a:xfrm>
            <a:off x="10318115" y="267335"/>
            <a:ext cx="1261745" cy="92329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12537" y="1582318"/>
            <a:ext cx="9967023" cy="308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20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前面我们提到《红楼梦》是百科全书式的小说，那么我们就可以仔细研读王希廉的那段话，从中寻找我们自己喜欢的主题，去研读探究。比如《红楼梦》的诗词研究、《红楼梦》的茶文化、《红楼梦》中的小人物等等。</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920115" y="1048385"/>
            <a:ext cx="4602480" cy="534035"/>
          </a:xfrm>
          <a:prstGeom prst="rect">
            <a:avLst/>
          </a:prstGeom>
          <a:noFill/>
        </p:spPr>
        <p:txBody>
          <a:bodyPr wrap="none" rtlCol="0" anchor="t">
            <a:spAutoFit/>
          </a:bodyPr>
          <a:p>
            <a:pPr algn="l" defTabSz="915035">
              <a:lnSpc>
                <a:spcPct val="120000"/>
              </a:lnSpc>
            </a:pP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a:t>
            </a:r>
            <a:r>
              <a:rPr lang="en-US" sz="2400" dirty="0">
                <a:solidFill>
                  <a:srgbClr val="FFFF00"/>
                </a:solidFill>
                <a:latin typeface="黑体" panose="02010609060101010101" charset="-122"/>
                <a:ea typeface="黑体" panose="02010609060101010101" charset="-122"/>
                <a:cs typeface="黑体" panose="02010609060101010101" charset="-122"/>
                <a:sym typeface="+mn-ea"/>
              </a:rPr>
              <a:t>2</a:t>
            </a:r>
            <a:r>
              <a:rPr lang="zh-CN" altLang="en-US" sz="2400" dirty="0">
                <a:solidFill>
                  <a:srgbClr val="FFFF00"/>
                </a:solidFill>
                <a:latin typeface="黑体" panose="02010609060101010101" charset="-122"/>
                <a:ea typeface="黑体" panose="02010609060101010101" charset="-122"/>
                <a:cs typeface="黑体" panose="02010609060101010101" charset="-122"/>
                <a:sym typeface="+mn-ea"/>
              </a:rPr>
              <a:t>）</a:t>
            </a:r>
            <a:r>
              <a:rPr lang="en-US" sz="2400" dirty="0">
                <a:solidFill>
                  <a:srgbClr val="FFFF00"/>
                </a:solidFill>
                <a:latin typeface="黑体" panose="02010609060101010101" charset="-122"/>
                <a:ea typeface="黑体" panose="02010609060101010101" charset="-122"/>
                <a:cs typeface="黑体" panose="02010609060101010101" charset="-122"/>
                <a:sym typeface="+mn-ea"/>
              </a:rPr>
              <a:t>精读：细读多思，随手批注</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93530" y="974350"/>
            <a:ext cx="6482080" cy="583565"/>
          </a:xfrm>
          <a:prstGeom prst="rect">
            <a:avLst/>
          </a:prstGeom>
        </p:spPr>
        <p:txBody>
          <a:bodyPr wrap="none">
            <a:spAutoFit/>
          </a:bodyPr>
          <a:p>
            <a:pPr algn="l"/>
            <a:r>
              <a:rPr lang="en-US" sz="3200" dirty="0">
                <a:solidFill>
                  <a:srgbClr val="FFFF00">
                    <a:alpha val="80000"/>
                  </a:srgbClr>
                </a:solidFill>
                <a:latin typeface="黑体" panose="02010609060101010101" charset="-122"/>
                <a:ea typeface="黑体" panose="02010609060101010101" charset="-122"/>
                <a:cs typeface="黑体" panose="02010609060101010101" charset="-122"/>
              </a:rPr>
              <a:t>1.</a:t>
            </a:r>
            <a:r>
              <a:rPr sz="3200" dirty="0">
                <a:solidFill>
                  <a:srgbClr val="FFFF00">
                    <a:alpha val="80000"/>
                  </a:srgbClr>
                </a:solidFill>
                <a:latin typeface="黑体" panose="02010609060101010101" charset="-122"/>
                <a:ea typeface="黑体" panose="02010609060101010101" charset="-122"/>
                <a:cs typeface="黑体" panose="02010609060101010101" charset="-122"/>
              </a:rPr>
              <a:t>泛读和精读共举 阅读与写作相生</a:t>
            </a:r>
            <a:endParaRPr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1112537" y="1976971"/>
            <a:ext cx="9967023" cy="290449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150000"/>
              </a:lnSpc>
              <a:spcBef>
                <a:spcPts val="0"/>
              </a:spcBef>
              <a:spcAft>
                <a:spcPts val="0"/>
              </a:spcAft>
              <a:buSzPct val="50000"/>
              <a:defRPr>
                <a:solidFill>
                  <a:srgbClr val="FFFFFF"/>
                </a:solidFill>
              </a:defRPr>
            </a:pPr>
            <a:r>
              <a:rPr lang="zh-CN" altLang="en-US" sz="2400" dirty="0">
                <a:solidFill>
                  <a:srgbClr val="FFFF00"/>
                </a:solidFill>
                <a:latin typeface="黑体" panose="02010609060101010101" charset="-122"/>
                <a:ea typeface="黑体" panose="02010609060101010101" charset="-122"/>
                <a:cs typeface="黑体" panose="02010609060101010101" charset="-122"/>
              </a:rPr>
              <a:t>（</a:t>
            </a:r>
            <a:r>
              <a:rPr lang="en-US" altLang="zh-CN" sz="2400" dirty="0">
                <a:solidFill>
                  <a:srgbClr val="FFFF00"/>
                </a:solidFill>
                <a:latin typeface="黑体" panose="02010609060101010101" charset="-122"/>
                <a:ea typeface="黑体" panose="02010609060101010101" charset="-122"/>
                <a:cs typeface="黑体" panose="02010609060101010101" charset="-122"/>
              </a:rPr>
              <a:t>3</a:t>
            </a:r>
            <a:r>
              <a:rPr lang="zh-CN" altLang="en-US" sz="2400" dirty="0">
                <a:solidFill>
                  <a:srgbClr val="FFFF00"/>
                </a:solidFill>
                <a:latin typeface="黑体" panose="02010609060101010101" charset="-122"/>
                <a:ea typeface="黑体" panose="02010609060101010101" charset="-122"/>
                <a:cs typeface="黑体" panose="02010609060101010101" charset="-122"/>
              </a:rPr>
              <a:t>）</a:t>
            </a:r>
            <a:r>
              <a:rPr lang="en-US" sz="2400" dirty="0">
                <a:solidFill>
                  <a:srgbClr val="FFFF00"/>
                </a:solidFill>
                <a:latin typeface="黑体" panose="02010609060101010101" charset="-122"/>
                <a:ea typeface="黑体" panose="02010609060101010101" charset="-122"/>
                <a:cs typeface="黑体" panose="02010609060101010101" charset="-122"/>
              </a:rPr>
              <a:t>读写相生：内化积累，学以致用</a:t>
            </a:r>
            <a:endParaRPr lang="en-US" sz="2400" dirty="0">
              <a:solidFill>
                <a:srgbClr val="FFFF00"/>
              </a:solidFill>
              <a:latin typeface="黑体" panose="02010609060101010101" charset="-122"/>
              <a:ea typeface="黑体" panose="02010609060101010101" charset="-122"/>
              <a:cs typeface="黑体" panose="02010609060101010101" charset="-122"/>
            </a:endParaRPr>
          </a:p>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《红楼梦》第二十三回《西厢记妙词通戏语　牡丹亭艳曲警芳心》，有这样一段描写，当林黛玉从宝玉手里拿到书以后，“把花具且都放下，接书来瞧，从头看去，越看越爱看，不顿饭工夫，将十六出俱已看完，自觉词藻警人，</a:t>
            </a:r>
            <a:r>
              <a:rPr lang="zh-CN" sz="2400" dirty="0">
                <a:solidFill>
                  <a:schemeClr val="bg1"/>
                </a:solidFill>
                <a:latin typeface="黑体" panose="02010609060101010101" charset="-122"/>
                <a:ea typeface="黑体" panose="02010609060101010101" charset="-122"/>
                <a:cs typeface="黑体" panose="02010609060101010101" charset="-122"/>
              </a:rPr>
              <a:t>馀</a:t>
            </a:r>
            <a:r>
              <a:rPr lang="en-US" sz="2400" dirty="0">
                <a:solidFill>
                  <a:schemeClr val="bg1"/>
                </a:solidFill>
                <a:latin typeface="黑体" panose="02010609060101010101" charset="-122"/>
                <a:ea typeface="黑体" panose="02010609060101010101" charset="-122"/>
                <a:cs typeface="黑体" panose="02010609060101010101" charset="-122"/>
              </a:rPr>
              <a:t>香满口。虽看完了书，却只管出神，心内还默默记</a:t>
            </a:r>
            <a:r>
              <a:rPr lang="zh-CN" altLang="en-US" sz="2400" dirty="0">
                <a:solidFill>
                  <a:schemeClr val="bg1"/>
                </a:solidFill>
                <a:latin typeface="黑体" panose="02010609060101010101" charset="-122"/>
                <a:ea typeface="黑体" panose="02010609060101010101" charset="-122"/>
                <a:cs typeface="黑体" panose="02010609060101010101" charset="-122"/>
              </a:rPr>
              <a:t>词</a:t>
            </a:r>
            <a:r>
              <a:rPr lang="en-US" sz="2400" dirty="0">
                <a:solidFill>
                  <a:schemeClr val="bg1"/>
                </a:solidFill>
                <a:latin typeface="黑体" panose="02010609060101010101" charset="-122"/>
                <a:ea typeface="黑体" panose="02010609060101010101" charset="-122"/>
                <a:cs typeface="黑体" panose="02010609060101010101" charset="-122"/>
              </a:rPr>
              <a:t>。”</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65852" y="695858"/>
            <a:ext cx="9967023" cy="456628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150000"/>
              </a:lnSpc>
              <a:spcBef>
                <a:spcPts val="0"/>
              </a:spcBef>
              <a:spcAft>
                <a:spcPts val="0"/>
              </a:spcAft>
              <a:buSzPct val="50000"/>
              <a:defRPr>
                <a:solidFill>
                  <a:srgbClr val="FFFFFF"/>
                </a:solidFill>
              </a:defRPr>
            </a:pPr>
            <a:r>
              <a:rPr lang="zh-CN" altLang="en-US" sz="2400" dirty="0">
                <a:solidFill>
                  <a:srgbClr val="FFFF00"/>
                </a:solidFill>
                <a:latin typeface="黑体" panose="02010609060101010101" charset="-122"/>
                <a:ea typeface="黑体" panose="02010609060101010101" charset="-122"/>
                <a:cs typeface="黑体" panose="02010609060101010101" charset="-122"/>
              </a:rPr>
              <a:t>（</a:t>
            </a:r>
            <a:r>
              <a:rPr lang="en-US" altLang="zh-CN" sz="2400" dirty="0">
                <a:solidFill>
                  <a:srgbClr val="FFFF00"/>
                </a:solidFill>
                <a:latin typeface="黑体" panose="02010609060101010101" charset="-122"/>
                <a:ea typeface="黑体" panose="02010609060101010101" charset="-122"/>
                <a:cs typeface="黑体" panose="02010609060101010101" charset="-122"/>
              </a:rPr>
              <a:t>3</a:t>
            </a:r>
            <a:r>
              <a:rPr lang="zh-CN" altLang="en-US" sz="2400" dirty="0">
                <a:solidFill>
                  <a:srgbClr val="FFFF00"/>
                </a:solidFill>
                <a:latin typeface="黑体" panose="02010609060101010101" charset="-122"/>
                <a:ea typeface="黑体" panose="02010609060101010101" charset="-122"/>
                <a:cs typeface="黑体" panose="02010609060101010101" charset="-122"/>
              </a:rPr>
              <a:t>）</a:t>
            </a:r>
            <a:r>
              <a:rPr lang="en-US" sz="2400" dirty="0">
                <a:solidFill>
                  <a:srgbClr val="FFFF00"/>
                </a:solidFill>
                <a:latin typeface="黑体" panose="02010609060101010101" charset="-122"/>
                <a:ea typeface="黑体" panose="02010609060101010101" charset="-122"/>
                <a:cs typeface="黑体" panose="02010609060101010101" charset="-122"/>
              </a:rPr>
              <a:t>读写相生：内化积累，学以致用</a:t>
            </a:r>
            <a:endParaRPr lang="en-US" sz="2400" dirty="0">
              <a:solidFill>
                <a:srgbClr val="FFFF00"/>
              </a:solidFill>
              <a:latin typeface="黑体" panose="02010609060101010101" charset="-122"/>
              <a:ea typeface="黑体" panose="02010609060101010101" charset="-122"/>
              <a:cs typeface="黑体" panose="02010609060101010101" charset="-122"/>
            </a:endParaRPr>
          </a:p>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这段描写就为我们展示了最好的阅读方法。林黛玉在这个阅读过程中，经历了产生阅读兴趣、专心阅读、细致品味、内化接受的过程。“自觉词藻警人，</a:t>
            </a:r>
            <a:r>
              <a:rPr lang="zh-CN" altLang="en-US" sz="2400" dirty="0">
                <a:solidFill>
                  <a:schemeClr val="bg1"/>
                </a:solidFill>
                <a:latin typeface="黑体" panose="02010609060101010101" charset="-122"/>
                <a:ea typeface="黑体" panose="02010609060101010101" charset="-122"/>
                <a:cs typeface="黑体" panose="02010609060101010101" charset="-122"/>
              </a:rPr>
              <a:t>馀</a:t>
            </a:r>
            <a:r>
              <a:rPr lang="en-US" sz="2400" dirty="0">
                <a:solidFill>
                  <a:schemeClr val="bg1"/>
                </a:solidFill>
                <a:latin typeface="黑体" panose="02010609060101010101" charset="-122"/>
                <a:ea typeface="黑体" panose="02010609060101010101" charset="-122"/>
                <a:cs typeface="黑体" panose="02010609060101010101" charset="-122"/>
              </a:rPr>
              <a:t>香满口”</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是她通过阅读内化了感情，接受了情感思想的启迪，在此基础上，“只管出神，心内还默默记</a:t>
            </a:r>
            <a:r>
              <a:rPr lang="zh-CN" altLang="en-US" sz="2400" dirty="0">
                <a:solidFill>
                  <a:schemeClr val="bg1"/>
                </a:solidFill>
                <a:latin typeface="黑体" panose="02010609060101010101" charset="-122"/>
                <a:ea typeface="黑体" panose="02010609060101010101" charset="-122"/>
                <a:cs typeface="黑体" panose="02010609060101010101" charset="-122"/>
              </a:rPr>
              <a:t>词</a:t>
            </a:r>
            <a:r>
              <a:rPr lang="en-US" sz="2400" dirty="0">
                <a:solidFill>
                  <a:schemeClr val="bg1"/>
                </a:solidFill>
                <a:latin typeface="黑体" panose="02010609060101010101" charset="-122"/>
                <a:ea typeface="黑体" panose="02010609060101010101" charset="-122"/>
                <a:cs typeface="黑体" panose="02010609060101010101" charset="-122"/>
              </a:rPr>
              <a:t>”是进入了语言积累阶段。而在接下来的宝黛二人“妙词通戏语”则是熟练运用和创造。这就是真正的阅读。只有这样的阅读才能让读者获得经典的滋养，获得心灵的成长</a:t>
            </a:r>
            <a:r>
              <a:rPr lang="zh-CN" altLang="en-US" sz="2400" dirty="0">
                <a:solidFill>
                  <a:schemeClr val="bg1"/>
                </a:solidFill>
                <a:latin typeface="黑体" panose="02010609060101010101" charset="-122"/>
                <a:ea typeface="黑体" panose="02010609060101010101" charset="-122"/>
                <a:cs typeface="黑体" panose="02010609060101010101" charset="-122"/>
              </a:rPr>
              <a:t>。</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78620" y="1279150"/>
            <a:ext cx="4043680" cy="583565"/>
          </a:xfrm>
          <a:prstGeom prst="rect">
            <a:avLst/>
          </a:prstGeom>
        </p:spPr>
        <p:txBody>
          <a:bodyPr wrap="none">
            <a:spAutoFit/>
          </a:bodyPr>
          <a:p>
            <a:pPr algn="l"/>
            <a:r>
              <a:rPr lang="en-US" sz="3200" dirty="0">
                <a:solidFill>
                  <a:srgbClr val="FFFF00">
                    <a:alpha val="80000"/>
                  </a:srgbClr>
                </a:solidFill>
                <a:latin typeface="黑体" panose="02010609060101010101" charset="-122"/>
                <a:ea typeface="黑体" panose="02010609060101010101" charset="-122"/>
                <a:cs typeface="黑体" panose="02010609060101010101" charset="-122"/>
              </a:rPr>
              <a:t>2.</a:t>
            </a:r>
            <a:r>
              <a:rPr sz="3200" dirty="0">
                <a:solidFill>
                  <a:srgbClr val="FFFF00">
                    <a:alpha val="80000"/>
                  </a:srgbClr>
                </a:solidFill>
                <a:latin typeface="黑体" panose="02010609060101010101" charset="-122"/>
                <a:ea typeface="黑体" panose="02010609060101010101" charset="-122"/>
                <a:cs typeface="黑体" panose="02010609060101010101" charset="-122"/>
              </a:rPr>
              <a:t>任务明确 计划周密</a:t>
            </a:r>
            <a:endParaRPr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1112537" y="1862671"/>
            <a:ext cx="9967023" cy="290449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通常我们每分钟阅读</a:t>
            </a:r>
            <a:r>
              <a:rPr lang="zh-CN" altLang="en-US" sz="2400" dirty="0">
                <a:solidFill>
                  <a:schemeClr val="bg1"/>
                </a:solidFill>
                <a:latin typeface="黑体" panose="02010609060101010101" charset="-122"/>
                <a:ea typeface="黑体" panose="02010609060101010101" charset="-122"/>
                <a:cs typeface="黑体" panose="02010609060101010101" charset="-122"/>
              </a:rPr>
              <a:t>最少</a:t>
            </a:r>
            <a:r>
              <a:rPr lang="en-US" sz="2400" dirty="0">
                <a:solidFill>
                  <a:schemeClr val="bg1"/>
                </a:solidFill>
                <a:latin typeface="黑体" panose="02010609060101010101" charset="-122"/>
                <a:ea typeface="黑体" panose="02010609060101010101" charset="-122"/>
                <a:cs typeface="黑体" panose="02010609060101010101" charset="-122"/>
              </a:rPr>
              <a:t>是300字，如果每天阅读20分钟，就是6000字，一个月就是180000字。那么读完全书正好是一个学期左右的时间。这就需要同学们制定一个合理的阅读计划，并严格执行。</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关于计划，同学们可以采用阅读任务卡的形式呈现，用任务驱动法细化计划。大家</a:t>
            </a:r>
            <a:r>
              <a:rPr lang="zh-CN" altLang="en-US" sz="2400" dirty="0">
                <a:solidFill>
                  <a:schemeClr val="bg1"/>
                </a:solidFill>
                <a:latin typeface="黑体" panose="02010609060101010101" charset="-122"/>
                <a:ea typeface="黑体" panose="02010609060101010101" charset="-122"/>
                <a:cs typeface="黑体" panose="02010609060101010101" charset="-122"/>
              </a:rPr>
              <a:t>请</a:t>
            </a:r>
            <a:r>
              <a:rPr lang="en-US" sz="2400" dirty="0">
                <a:solidFill>
                  <a:schemeClr val="bg1"/>
                </a:solidFill>
                <a:latin typeface="黑体" panose="02010609060101010101" charset="-122"/>
                <a:ea typeface="黑体" panose="02010609060101010101" charset="-122"/>
                <a:cs typeface="黑体" panose="02010609060101010101" charset="-122"/>
              </a:rPr>
              <a:t>看</a:t>
            </a:r>
            <a:r>
              <a:rPr lang="zh-CN" altLang="en-US" sz="2400" dirty="0">
                <a:solidFill>
                  <a:schemeClr val="bg1"/>
                </a:solidFill>
                <a:latin typeface="黑体" panose="02010609060101010101" charset="-122"/>
                <a:ea typeface="黑体" panose="02010609060101010101" charset="-122"/>
                <a:cs typeface="黑体" panose="02010609060101010101" charset="-122"/>
              </a:rPr>
              <a:t>下面</a:t>
            </a:r>
            <a:r>
              <a:rPr lang="en-US" sz="2400" dirty="0">
                <a:solidFill>
                  <a:schemeClr val="bg1"/>
                </a:solidFill>
                <a:latin typeface="黑体" panose="02010609060101010101" charset="-122"/>
                <a:ea typeface="黑体" panose="02010609060101010101" charset="-122"/>
                <a:cs typeface="黑体" panose="02010609060101010101" charset="-122"/>
              </a:rPr>
              <a:t>这个计划表</a:t>
            </a:r>
            <a:r>
              <a:rPr lang="zh-CN" altLang="en-US" sz="2400" dirty="0">
                <a:solidFill>
                  <a:schemeClr val="bg1"/>
                </a:solidFill>
                <a:latin typeface="黑体" panose="02010609060101010101" charset="-122"/>
                <a:ea typeface="黑体" panose="02010609060101010101" charset="-122"/>
                <a:cs typeface="黑体" panose="02010609060101010101" charset="-122"/>
              </a:rPr>
              <a:t>。</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93530" y="743845"/>
            <a:ext cx="4043680" cy="583565"/>
          </a:xfrm>
          <a:prstGeom prst="rect">
            <a:avLst/>
          </a:prstGeom>
        </p:spPr>
        <p:txBody>
          <a:bodyPr wrap="none">
            <a:spAutoFit/>
          </a:bodyPr>
          <a:p>
            <a:pPr algn="l"/>
            <a:r>
              <a:rPr lang="en-US" sz="3200" dirty="0">
                <a:solidFill>
                  <a:srgbClr val="FFFF00">
                    <a:alpha val="80000"/>
                  </a:srgbClr>
                </a:solidFill>
                <a:latin typeface="黑体" panose="02010609060101010101" charset="-122"/>
                <a:ea typeface="黑体" panose="02010609060101010101" charset="-122"/>
                <a:cs typeface="黑体" panose="02010609060101010101" charset="-122"/>
              </a:rPr>
              <a:t>2.</a:t>
            </a:r>
            <a:r>
              <a:rPr sz="3200" dirty="0">
                <a:solidFill>
                  <a:srgbClr val="FFFF00">
                    <a:alpha val="80000"/>
                  </a:srgbClr>
                </a:solidFill>
                <a:latin typeface="黑体" panose="02010609060101010101" charset="-122"/>
                <a:ea typeface="黑体" panose="02010609060101010101" charset="-122"/>
                <a:cs typeface="黑体" panose="02010609060101010101" charset="-122"/>
              </a:rPr>
              <a:t>任务明确 计划周密</a:t>
            </a:r>
            <a:endParaRPr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878857" y="4015956"/>
            <a:ext cx="9967023" cy="1242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计划越具体完备</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实施起来越精准，利于达成，且有收获。如果计划草草，或者没有计划，那所有的阅读都可能会是走马观花。</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graphicFrame>
        <p:nvGraphicFramePr>
          <p:cNvPr id="13" name="表格 12"/>
          <p:cNvGraphicFramePr/>
          <p:nvPr>
            <p:custDataLst>
              <p:tags r:id="rId1"/>
            </p:custDataLst>
          </p:nvPr>
        </p:nvGraphicFramePr>
        <p:xfrm>
          <a:off x="959485" y="1691640"/>
          <a:ext cx="9493250" cy="1876425"/>
        </p:xfrm>
        <a:graphic>
          <a:graphicData uri="http://schemas.openxmlformats.org/drawingml/2006/table">
            <a:tbl>
              <a:tblPr firstRow="1" firstCol="1" lastRow="1" bandRow="1">
                <a:tableStyleId>{5940675A-B579-460E-94D1-54222C63F5DA}</a:tableStyleId>
              </a:tblPr>
              <a:tblGrid>
                <a:gridCol w="1898650"/>
                <a:gridCol w="1898650"/>
                <a:gridCol w="1898650"/>
                <a:gridCol w="1898650"/>
                <a:gridCol w="1898650"/>
              </a:tblGrid>
              <a:tr h="373380">
                <a:tc gridSpan="5">
                  <a:txBody>
                    <a:bodyPr/>
                    <a:p>
                      <a:pPr algn="ctr">
                        <a:buClrTx/>
                        <a:buSzTx/>
                        <a:buFontTx/>
                        <a:buNone/>
                      </a:pPr>
                      <a:r>
                        <a:rPr sz="2400" b="0" dirty="0">
                          <a:ln>
                            <a:noFill/>
                          </a:ln>
                          <a:solidFill>
                            <a:schemeClr val="bg1"/>
                          </a:solidFill>
                          <a:latin typeface="黑体" panose="02010609060101010101" charset="-122"/>
                          <a:ea typeface="黑体" panose="02010609060101010101" charset="-122"/>
                        </a:rPr>
                        <a:t>《红楼梦》阅读计划表</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a:noFill/>
                    </a:lnL>
                    <a:lnR cap="flat">
                      <a:noFill/>
                    </a:lnR>
                    <a:lnT cap="flat">
                      <a:noFill/>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hMerge="1">
                  <a:tcPr>
                    <a:lnT cap="flat">
                      <a:noFill/>
                    </a:lnT>
                    <a:lnB w="12700" cap="flat" cmpd="sng">
                      <a:solidFill>
                        <a:srgbClr val="080000"/>
                      </a:solidFill>
                      <a:prstDash val="solid"/>
                      <a:headEnd type="none" w="med" len="med"/>
                      <a:tailEnd type="none" w="med" len="med"/>
                    </a:lnB>
                  </a:tcPr>
                </a:tc>
                <a:tc hMerge="1">
                  <a:tcPr>
                    <a:lnT cap="flat">
                      <a:noFill/>
                    </a:lnT>
                    <a:lnB w="12700" cap="flat" cmpd="sng">
                      <a:solidFill>
                        <a:srgbClr val="080000"/>
                      </a:solidFill>
                      <a:prstDash val="solid"/>
                      <a:headEnd type="none" w="med" len="med"/>
                      <a:tailEnd type="none" w="med" len="med"/>
                    </a:lnB>
                  </a:tcPr>
                </a:tc>
                <a:tc hMerge="1">
                  <a:tcPr>
                    <a:lnT cap="flat">
                      <a:noFill/>
                    </a:lnT>
                    <a:lnB w="12700" cap="flat" cmpd="sng">
                      <a:solidFill>
                        <a:srgbClr val="080000"/>
                      </a:solidFill>
                      <a:prstDash val="solid"/>
                      <a:headEnd type="none" w="med" len="med"/>
                      <a:tailEnd type="none" w="med" len="med"/>
                    </a:lnB>
                  </a:tcPr>
                </a:tc>
                <a:tc hMerge="1">
                  <a:tcPr>
                    <a:lnR cap="flat">
                      <a:noFill/>
                    </a:lnR>
                    <a:lnT cap="flat">
                      <a:noFill/>
                    </a:lnT>
                    <a:lnB w="12700" cap="flat" cmpd="sng">
                      <a:solidFill>
                        <a:srgbClr val="080000"/>
                      </a:solidFill>
                      <a:prstDash val="solid"/>
                      <a:headEnd type="none" w="med" len="med"/>
                      <a:tailEnd type="none" w="med" len="med"/>
                    </a:lnB>
                  </a:tcPr>
                </a:tc>
              </a:tr>
              <a:tr h="373380">
                <a:tc>
                  <a:txBody>
                    <a:bodyPr/>
                    <a:p>
                      <a:pPr algn="ctr">
                        <a:buClrTx/>
                        <a:buSzTx/>
                        <a:buFontTx/>
                        <a:buNone/>
                      </a:pPr>
                      <a:r>
                        <a:rPr sz="2400" dirty="0">
                          <a:ln>
                            <a:noFill/>
                          </a:ln>
                          <a:solidFill>
                            <a:schemeClr val="bg1"/>
                          </a:solidFill>
                          <a:latin typeface="黑体" panose="02010609060101010101" charset="-122"/>
                          <a:ea typeface="黑体" panose="02010609060101010101" charset="-122"/>
                        </a:rPr>
                        <a:t>阅读过程</a:t>
                      </a:r>
                      <a:endParaRPr sz="240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dirty="0">
                          <a:ln>
                            <a:noFill/>
                          </a:ln>
                          <a:solidFill>
                            <a:schemeClr val="bg1"/>
                          </a:solidFill>
                          <a:latin typeface="黑体" panose="02010609060101010101" charset="-122"/>
                          <a:ea typeface="黑体" panose="02010609060101010101" charset="-122"/>
                        </a:rPr>
                        <a:t>学习目标</a:t>
                      </a:r>
                      <a:endParaRPr sz="240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dirty="0">
                          <a:ln>
                            <a:noFill/>
                          </a:ln>
                          <a:solidFill>
                            <a:schemeClr val="bg1"/>
                          </a:solidFill>
                          <a:latin typeface="黑体" panose="02010609060101010101" charset="-122"/>
                          <a:ea typeface="黑体" panose="02010609060101010101" charset="-122"/>
                        </a:rPr>
                        <a:t>学习任务</a:t>
                      </a:r>
                      <a:endParaRPr sz="240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dirty="0">
                          <a:ln>
                            <a:noFill/>
                          </a:ln>
                          <a:solidFill>
                            <a:schemeClr val="bg1"/>
                          </a:solidFill>
                          <a:latin typeface="黑体" panose="02010609060101010101" charset="-122"/>
                          <a:ea typeface="黑体" panose="02010609060101010101" charset="-122"/>
                        </a:rPr>
                        <a:t>学习成果</a:t>
                      </a:r>
                      <a:endParaRPr sz="240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dirty="0">
                          <a:ln>
                            <a:noFill/>
                          </a:ln>
                          <a:solidFill>
                            <a:schemeClr val="bg1"/>
                          </a:solidFill>
                          <a:latin typeface="黑体" panose="02010609060101010101" charset="-122"/>
                          <a:ea typeface="黑体" panose="02010609060101010101" charset="-122"/>
                        </a:rPr>
                        <a:t>时间安排</a:t>
                      </a:r>
                      <a:endParaRPr sz="240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r>
              <a:tr h="375285">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泛读</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r>
              <a:tr h="373380">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精读</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r>
              <a:tr h="373380">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读写相生</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c>
                  <a:txBody>
                    <a:bodyPr/>
                    <a:p>
                      <a:pPr algn="ctr">
                        <a:buClrTx/>
                        <a:buSzTx/>
                        <a:buFontTx/>
                        <a:buNone/>
                      </a:pPr>
                      <a:r>
                        <a:rPr sz="2400" b="0" dirty="0">
                          <a:ln>
                            <a:noFill/>
                          </a:ln>
                          <a:solidFill>
                            <a:schemeClr val="bg1"/>
                          </a:solidFill>
                          <a:latin typeface="黑体" panose="02010609060101010101" charset="-122"/>
                          <a:ea typeface="黑体" panose="02010609060101010101" charset="-122"/>
                        </a:rPr>
                        <a:t>　</a:t>
                      </a:r>
                      <a:endParaRPr sz="2400" b="0" dirty="0">
                        <a:ln>
                          <a:noFill/>
                        </a:ln>
                        <a:solidFill>
                          <a:schemeClr val="bg1"/>
                        </a:solidFill>
                        <a:latin typeface="黑体" panose="02010609060101010101" charset="-122"/>
                        <a:ea typeface="黑体" panose="02010609060101010101" charset="-122"/>
                      </a:endParaRPr>
                    </a:p>
                  </a:txBody>
                  <a:tcPr marL="9525" marR="9525" marT="9525"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1">
                        <a:lumMod val="60000"/>
                        <a:lumOff val="4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35415" y="865130"/>
            <a:ext cx="6278880" cy="583565"/>
          </a:xfrm>
          <a:prstGeom prst="rect">
            <a:avLst/>
          </a:prstGeom>
        </p:spPr>
        <p:txBody>
          <a:bodyPr wrap="none">
            <a:spAutoFit/>
          </a:bodyPr>
          <a:p>
            <a:pPr algn="l"/>
            <a:r>
              <a:rPr lang="en-US" sz="3200" dirty="0">
                <a:solidFill>
                  <a:srgbClr val="FFFF00">
                    <a:alpha val="80000"/>
                  </a:srgbClr>
                </a:solidFill>
                <a:latin typeface="黑体" panose="02010609060101010101" charset="-122"/>
                <a:ea typeface="黑体" panose="02010609060101010101" charset="-122"/>
              </a:rPr>
              <a:t>3</a:t>
            </a:r>
            <a:r>
              <a:rPr lang="zh-CN" altLang="en-US" sz="3200" dirty="0">
                <a:solidFill>
                  <a:srgbClr val="FFFF00">
                    <a:alpha val="80000"/>
                  </a:srgbClr>
                </a:solidFill>
                <a:latin typeface="黑体" panose="02010609060101010101" charset="-122"/>
                <a:ea typeface="黑体" panose="02010609060101010101" charset="-122"/>
              </a:rPr>
              <a:t>.</a:t>
            </a:r>
            <a:r>
              <a:rPr sz="3200" dirty="0">
                <a:solidFill>
                  <a:srgbClr val="FFFF00">
                    <a:alpha val="80000"/>
                  </a:srgbClr>
                </a:solidFill>
                <a:latin typeface="黑体" panose="02010609060101010101" charset="-122"/>
                <a:ea typeface="黑体" panose="02010609060101010101" charset="-122"/>
              </a:rPr>
              <a:t>借助助读系统，解密《红楼梦》</a:t>
            </a:r>
            <a:endParaRPr sz="3200" dirty="0">
              <a:solidFill>
                <a:srgbClr val="FFFF00">
                  <a:alpha val="80000"/>
                </a:srgbClr>
              </a:solidFill>
              <a:latin typeface="黑体" panose="02010609060101010101" charset="-122"/>
              <a:ea typeface="黑体" panose="02010609060101010101" charset="-122"/>
            </a:endParaRPr>
          </a:p>
        </p:txBody>
      </p:sp>
      <p:sp>
        <p:nvSpPr>
          <p:cNvPr id="7" name="文本框 6"/>
          <p:cNvSpPr txBox="1"/>
          <p:nvPr/>
        </p:nvSpPr>
        <p:spPr>
          <a:xfrm>
            <a:off x="1112537" y="1859813"/>
            <a:ext cx="9967023" cy="2073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150000"/>
              </a:lnSpc>
              <a:spcBef>
                <a:spcPts val="0"/>
              </a:spcBef>
              <a:spcAft>
                <a:spcPts val="0"/>
              </a:spcAft>
              <a:buSzPct val="50000"/>
              <a:defRPr>
                <a:solidFill>
                  <a:srgbClr val="FFFFFF"/>
                </a:solidFill>
              </a:defRPr>
            </a:pPr>
            <a:r>
              <a:rPr lang="en-US" sz="2800" dirty="0">
                <a:solidFill>
                  <a:schemeClr val="bg1"/>
                </a:solidFill>
                <a:latin typeface="黑体" panose="02010609060101010101" charset="-122"/>
                <a:ea typeface="黑体" panose="02010609060101010101" charset="-122"/>
                <a:cs typeface="黑体" panose="02010609060101010101" charset="-122"/>
              </a:rPr>
              <a:t>    曹雪芹“满纸荒唐言，谁解其中味”，仿佛在告诉我们《红楼梦》不好懂。那么，我们在初读整部《红楼梦》之前，需要了解一些辅助理解的知识。</a:t>
            </a:r>
            <a:endParaRPr lang="en-US" sz="2800" dirty="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78620" y="1279150"/>
            <a:ext cx="5262880" cy="583565"/>
          </a:xfrm>
          <a:prstGeom prst="rect">
            <a:avLst/>
          </a:prstGeom>
        </p:spPr>
        <p:txBody>
          <a:bodyPr wrap="none">
            <a:spAutoFit/>
          </a:bodyPr>
          <a:p>
            <a:pPr algn="l"/>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1</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《红楼梦》的两条线索</a:t>
            </a:r>
            <a:endParaRPr sz="3200" dirty="0">
              <a:solidFill>
                <a:srgbClr val="FFFF00">
                  <a:alpha val="80000"/>
                </a:srgbClr>
              </a:solidFill>
              <a:latin typeface="黑体" panose="02010609060101010101" charset="-122"/>
              <a:ea typeface="黑体" panose="02010609060101010101" charset="-122"/>
              <a:sym typeface="+mn-ea"/>
            </a:endParaRPr>
          </a:p>
        </p:txBody>
      </p:sp>
      <p:sp>
        <p:nvSpPr>
          <p:cNvPr id="7" name="文本框 6"/>
          <p:cNvSpPr txBox="1"/>
          <p:nvPr/>
        </p:nvSpPr>
        <p:spPr>
          <a:xfrm>
            <a:off x="1112537" y="2000783"/>
            <a:ext cx="9967023" cy="2073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a:t>
            </a:r>
            <a:r>
              <a:rPr lang="en-US" sz="2800" dirty="0">
                <a:solidFill>
                  <a:schemeClr val="bg1"/>
                </a:solidFill>
                <a:latin typeface="黑体" panose="02010609060101010101" charset="-122"/>
                <a:ea typeface="黑体" panose="02010609060101010101" charset="-122"/>
                <a:cs typeface="黑体" panose="02010609060101010101" charset="-122"/>
              </a:rPr>
              <a:t>《红楼梦》的故事实际上是有两条线索在交织地发展，一条是家族的衰落，一条是宝黛爱情的悲剧，这二者并不是截然分开的，而是有机地交织在一起。</a:t>
            </a:r>
            <a:endParaRPr lang="en-US" sz="2800" dirty="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28717" y="1699476"/>
            <a:ext cx="9967023" cy="367919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12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说到家族的衰落，《红楼梦》第二回就借冷子兴之口把贾府已经处于衰落的趋势展现在读者面前。当贾雨村说贾府哪里象个衰败之家？冷子兴笑道：“亏你是进士出</a:t>
            </a:r>
            <a:r>
              <a:rPr lang="zh-CN" altLang="en-US" sz="2400" dirty="0">
                <a:solidFill>
                  <a:schemeClr val="bg1"/>
                </a:solidFill>
                <a:latin typeface="黑体" panose="02010609060101010101" charset="-122"/>
                <a:ea typeface="黑体" panose="02010609060101010101" charset="-122"/>
                <a:cs typeface="黑体" panose="02010609060101010101" charset="-122"/>
              </a:rPr>
              <a:t>身</a:t>
            </a:r>
            <a:r>
              <a:rPr lang="en-US" sz="2400" dirty="0">
                <a:solidFill>
                  <a:schemeClr val="bg1"/>
                </a:solidFill>
                <a:latin typeface="黑体" panose="02010609060101010101" charset="-122"/>
                <a:ea typeface="黑体" panose="02010609060101010101" charset="-122"/>
                <a:cs typeface="黑体" panose="02010609060101010101" charset="-122"/>
              </a:rPr>
              <a:t>，原来不通！古人有云：‘百足之虫，死而不僵。’如今虽说不</a:t>
            </a:r>
            <a:r>
              <a:rPr lang="zh-CN" altLang="en-US" sz="2400" dirty="0">
                <a:solidFill>
                  <a:schemeClr val="bg1"/>
                </a:solidFill>
                <a:latin typeface="黑体" panose="02010609060101010101" charset="-122"/>
                <a:ea typeface="黑体" panose="02010609060101010101" charset="-122"/>
                <a:cs typeface="黑体" panose="02010609060101010101" charset="-122"/>
              </a:rPr>
              <a:t>似</a:t>
            </a:r>
            <a:r>
              <a:rPr lang="en-US" sz="2400" dirty="0">
                <a:solidFill>
                  <a:schemeClr val="bg1"/>
                </a:solidFill>
                <a:latin typeface="黑体" panose="02010609060101010101" charset="-122"/>
                <a:ea typeface="黑体" panose="02010609060101010101" charset="-122"/>
                <a:cs typeface="黑体" panose="02010609060101010101" charset="-122"/>
              </a:rPr>
              <a:t>先年那样兴盛，较之平常仕宦之家，到底气象不同。如今生齿日繁，事务日盛，主仆上下安富尊荣者尽多，运筹谋画者无一</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其日用排场</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又不能将就省俭</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如今外面的架子虽未甚倒，内囊却也尽上来了。这还是小事，更有一件大事：谁知这钟鸣鼎食之家，翰墨诗书之族，如今的儿孙竟一代不如一代了</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028700" y="859155"/>
            <a:ext cx="5262880" cy="583565"/>
          </a:xfrm>
          <a:prstGeom prst="rect">
            <a:avLst/>
          </a:prstGeom>
          <a:noFill/>
        </p:spPr>
        <p:txBody>
          <a:bodyPr wrap="none" rtlCol="0" anchor="t">
            <a:spAutoFit/>
          </a:bodyPr>
          <a:p>
            <a:pPr algn="l" defTabSz="915035">
              <a:lnSpc>
                <a:spcPct val="100000"/>
              </a:lnSpc>
            </a:pP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1</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《红楼梦》的两条线索</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12537" y="1906486"/>
            <a:ext cx="9967023" cy="253238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13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冷子兴在这里说的原因，正是一个贵族家庭衰亡的重要内因，一是经济上坐吃山空；二是子弟一代不如一代，后继无人；三是家族内部的矛盾。四是教育的失败，这在第九回闹学堂中已描写的清清楚楚了。正是这些原因，导致了贵族家庭的败落。在展现贵族家庭的衰落过程中，作者还在更广泛的领域展现了封建社会的风貌和人情世态。</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785495" y="777240"/>
            <a:ext cx="6443980" cy="681990"/>
          </a:xfrm>
          <a:prstGeom prst="rect">
            <a:avLst/>
          </a:prstGeom>
          <a:noFill/>
        </p:spPr>
        <p:txBody>
          <a:bodyPr wrap="square" rtlCol="0" anchor="t">
            <a:spAutoFit/>
          </a:bodyPr>
          <a:p>
            <a:pPr>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1</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《红楼梦》的两条线索</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00802" y="1342288"/>
            <a:ext cx="9967023"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lang="en-US" sz="2665" dirty="0">
                <a:solidFill>
                  <a:srgbClr val="F9FBFA"/>
                </a:solidFill>
                <a:latin typeface="黑体" panose="02010609060101010101" charset="-122"/>
                <a:ea typeface="黑体" panose="02010609060101010101" charset="-122"/>
                <a:cs typeface="黑体" panose="02010609060101010101" charset="-122"/>
              </a:rPr>
              <a:t>     </a:t>
            </a:r>
            <a:r>
              <a:rPr sz="2665" dirty="0">
                <a:solidFill>
                  <a:srgbClr val="F9FBFA"/>
                </a:solidFill>
                <a:latin typeface="黑体" panose="02010609060101010101" charset="-122"/>
                <a:ea typeface="黑体" panose="02010609060101010101" charset="-122"/>
                <a:cs typeface="黑体" panose="02010609060101010101" charset="-122"/>
              </a:rPr>
              <a:t>高中语文必修下册第七单元的学习内容是《红楼梦》整本书阅读。这个学习内容与同学们高中语文课程“整本书阅读与研讨”和“文学阅读与写作”等两个任务群的学习内容相关联。教材中对于长篇小说《红楼梦》的阅读方法给予了清晰的指导，也列出明确的学习任务。在此我不重复。请同学们仔细阅读教材。</a:t>
            </a:r>
            <a:endParaRPr sz="2665" dirty="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665" dirty="0">
                <a:solidFill>
                  <a:srgbClr val="F9FBFA"/>
                </a:solidFill>
                <a:latin typeface="黑体" panose="02010609060101010101" charset="-122"/>
                <a:ea typeface="黑体" panose="02010609060101010101" charset="-122"/>
                <a:cs typeface="黑体" panose="02010609060101010101" charset="-122"/>
              </a:rPr>
              <a:t>    我们这节课重点谈一谈《红楼梦》其书、其作者以及</a:t>
            </a:r>
            <a:endParaRPr sz="2665" dirty="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665" dirty="0">
                <a:solidFill>
                  <a:srgbClr val="F9FBFA"/>
                </a:solidFill>
                <a:latin typeface="黑体" panose="02010609060101010101" charset="-122"/>
                <a:ea typeface="黑体" panose="02010609060101010101" charset="-122"/>
                <a:cs typeface="黑体" panose="02010609060101010101" charset="-122"/>
              </a:rPr>
              <a:t>它的阅读价值、阅读策略。</a:t>
            </a:r>
            <a:endParaRPr sz="2665" dirty="0">
              <a:solidFill>
                <a:srgbClr val="F9FBFA"/>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96315" y="1546225"/>
            <a:ext cx="10199370" cy="401256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另一条线索就是以宝黛爱情为主线的年轻人的悲剧。包括宝玉的人生悲剧、宝黛的爱情悲剧，以及其他红楼女儿的人生悲剧、爱情悲剧、婚姻悲剧、生活悲剧等等。宝黛爱情这条线索从第三、四两回，林黛玉和薛宝钗接踵来到贾府，与宝玉的爱情纠葛开始形成，并在矛盾中向前开展。直到第九十七、九十八两回，黛玉和宝钗在“哀”“乐”截然不同，“悲”“欢”强烈对比之下，一个“魂归离恨天”，一个“出闺成大礼”，终成悲剧结局</a:t>
            </a:r>
            <a:r>
              <a:rPr lang="zh-CN" altLang="en-US" sz="2400" dirty="0">
                <a:solidFill>
                  <a:schemeClr val="bg1"/>
                </a:solidFill>
                <a:latin typeface="黑体" panose="02010609060101010101" charset="-122"/>
                <a:ea typeface="黑体" panose="02010609060101010101" charset="-122"/>
                <a:cs typeface="黑体" panose="02010609060101010101" charset="-122"/>
              </a:rPr>
              <a:t>，宝黛爱情故事</a:t>
            </a:r>
            <a:r>
              <a:rPr lang="en-US" sz="2400" dirty="0">
                <a:solidFill>
                  <a:schemeClr val="bg1"/>
                </a:solidFill>
                <a:latin typeface="黑体" panose="02010609060101010101" charset="-122"/>
                <a:ea typeface="黑体" panose="02010609060101010101" charset="-122"/>
                <a:cs typeface="黑体" panose="02010609060101010101" charset="-122"/>
              </a:rPr>
              <a:t>成为催人泪下的千古绝唱。</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955675" y="774065"/>
            <a:ext cx="5262880" cy="681990"/>
          </a:xfrm>
          <a:prstGeom prst="rect">
            <a:avLst/>
          </a:prstGeom>
          <a:noFill/>
        </p:spPr>
        <p:txBody>
          <a:bodyPr wrap="none" rtlCol="0" anchor="t">
            <a:spAutoFit/>
          </a:bodyPr>
          <a:p>
            <a:pPr>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1</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《红楼梦》的两条线索</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12537" y="1607401"/>
            <a:ext cx="9967023" cy="345821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从这条主线看，造成宝黛爱情悲剧的根本原因是：在封建制度与礼教的桎梏下，青年男女爱情、婚姻不能自主，而取决于封建家长的意愿。其结果是，同时酿成</a:t>
            </a:r>
            <a:r>
              <a:rPr lang="zh-CN" altLang="en-US" sz="2400" dirty="0">
                <a:solidFill>
                  <a:schemeClr val="bg1"/>
                </a:solidFill>
                <a:latin typeface="黑体" panose="02010609060101010101" charset="-122"/>
                <a:ea typeface="黑体" panose="02010609060101010101" charset="-122"/>
                <a:cs typeface="黑体" panose="02010609060101010101" charset="-122"/>
              </a:rPr>
              <a:t>三</a:t>
            </a:r>
            <a:r>
              <a:rPr lang="en-US" sz="2400" dirty="0">
                <a:solidFill>
                  <a:schemeClr val="bg1"/>
                </a:solidFill>
                <a:latin typeface="黑体" panose="02010609060101010101" charset="-122"/>
                <a:ea typeface="黑体" panose="02010609060101010101" charset="-122"/>
                <a:cs typeface="黑体" panose="02010609060101010101" charset="-122"/>
              </a:rPr>
              <a:t>个人的悲剧：林黛玉，为爱情熬尽最后一滴眼泪，含恨而死；贾宝玉，终于离弃“温柔富贵之乡”而遁入了空门；薛宝钗，虽成了荣府的“二奶奶”，却没有真正赢得爱情，陪伴她的是终生的凄凉孤苦。</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906780" y="702310"/>
            <a:ext cx="5262880" cy="681990"/>
          </a:xfrm>
          <a:prstGeom prst="rect">
            <a:avLst/>
          </a:prstGeom>
          <a:noFill/>
        </p:spPr>
        <p:txBody>
          <a:bodyPr wrap="none" rtlCol="0" anchor="t">
            <a:spAutoFit/>
          </a:bodyPr>
          <a:p>
            <a:pPr algn="l" defTabSz="915035">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1</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《红楼梦》的两条线索</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28717" y="1976336"/>
            <a:ext cx="9967023" cy="345821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《红楼梦》描绘了三重世界：一个是贾府及外部的现实世界；另一个是大观园，代表作者营造的理想世界；还有一个是虚幻世界</a:t>
            </a:r>
            <a:r>
              <a:rPr lang="zh-CN" altLang="en-US" sz="2400" dirty="0">
                <a:solidFill>
                  <a:schemeClr val="bg1"/>
                </a:solidFill>
                <a:latin typeface="黑体" panose="02010609060101010101" charset="-122"/>
                <a:ea typeface="黑体" panose="02010609060101010101" charset="-122"/>
                <a:cs typeface="黑体" panose="02010609060101010101" charset="-122"/>
              </a:rPr>
              <a:t>。</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a:p>
            <a:pPr defTabSz="412750">
              <a:lnSpc>
                <a:spcPct val="150000"/>
              </a:lnSpc>
              <a:spcBef>
                <a:spcPts val="0"/>
              </a:spcBef>
              <a:spcAft>
                <a:spcPts val="0"/>
              </a:spcAft>
              <a:buSzPct val="50000"/>
              <a:defRPr>
                <a:solidFill>
                  <a:srgbClr val="FFFFFF"/>
                </a:solidFill>
              </a:defRPr>
            </a:pPr>
            <a:r>
              <a:rPr lang="zh-CN" altLang="en-US" sz="2400" dirty="0">
                <a:solidFill>
                  <a:schemeClr val="bg1"/>
                </a:solidFill>
                <a:latin typeface="黑体" panose="02010609060101010101" charset="-122"/>
                <a:ea typeface="黑体" panose="02010609060101010101" charset="-122"/>
                <a:cs typeface="黑体" panose="02010609060101010101" charset="-122"/>
              </a:rPr>
              <a:t>    虚幻世界由三个神话故事构成，这三个神话故事是三位一体的，补天石历劫被僧人幻化为通灵宝玉，随宝玉出生而入世，贾宝玉则是神瑛侍者的转世，神瑛侍者与绛珠仙子入世则需要在司情的警幻仙子处备案。</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a:p>
            <a:pPr defTabSz="412750">
              <a:lnSpc>
                <a:spcPct val="150000"/>
              </a:lnSpc>
              <a:spcBef>
                <a:spcPts val="0"/>
              </a:spcBef>
              <a:spcAft>
                <a:spcPts val="0"/>
              </a:spcAft>
              <a:buSzPct val="50000"/>
              <a:defRPr>
                <a:solidFill>
                  <a:srgbClr val="FFFFFF"/>
                </a:solidFill>
              </a:defRPr>
            </a:pPr>
            <a:r>
              <a:rPr lang="zh-CN" altLang="en-US" sz="2400" dirty="0">
                <a:solidFill>
                  <a:schemeClr val="bg1"/>
                </a:solidFill>
                <a:latin typeface="黑体" panose="02010609060101010101" charset="-122"/>
                <a:ea typeface="黑体" panose="02010609060101010101" charset="-122"/>
                <a:cs typeface="黑体" panose="02010609060101010101" charset="-122"/>
              </a:rPr>
              <a:t>    而《红楼梦》整个线索正是围绕这三个神话故事展开的。</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955675" y="1017270"/>
            <a:ext cx="5262880" cy="681990"/>
          </a:xfrm>
          <a:prstGeom prst="rect">
            <a:avLst/>
          </a:prstGeom>
          <a:noFill/>
        </p:spPr>
        <p:txBody>
          <a:bodyPr wrap="none" rtlCol="0" anchor="t">
            <a:spAutoFit/>
          </a:bodyPr>
          <a:p>
            <a:pPr algn="l" defTabSz="915035">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lang="en-US" altLang="zh-CN" sz="3200" dirty="0">
                <a:solidFill>
                  <a:srgbClr val="FFFF00">
                    <a:alpha val="80000"/>
                  </a:srgbClr>
                </a:solidFill>
                <a:latin typeface="黑体" panose="02010609060101010101" charset="-122"/>
                <a:ea typeface="黑体" panose="02010609060101010101" charset="-122"/>
                <a:sym typeface="+mn-ea"/>
              </a:rPr>
              <a:t>2</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《红楼梦》的三重世界</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59205" y="2221230"/>
            <a:ext cx="9674225" cy="290449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algn="l" defTabSz="412750">
              <a:lnSpc>
                <a:spcPct val="150000"/>
              </a:lnSpc>
              <a:spcBef>
                <a:spcPts val="0"/>
              </a:spcBef>
              <a:spcAft>
                <a:spcPts val="0"/>
              </a:spcAft>
              <a:buClrTx/>
              <a:buSzPct val="50000"/>
              <a:buFontTx/>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红楼梦》第一个神话是“女祸补天”。女娲补天炼了顽石三万六千五百零一块，“只单单的剩了一块未用，便弃在此山青梗峰下”，这块石头“自经锻炼之后，灵性已通，因见众石俱得补天，独自己无材不堪入选，遂自怨自叹，日夜悲号惭愧。”由此而展现的</a:t>
            </a:r>
            <a:r>
              <a:rPr lang="zh-CN" altLang="en-US" sz="2400" dirty="0">
                <a:solidFill>
                  <a:schemeClr val="bg1"/>
                </a:solidFill>
                <a:latin typeface="黑体" panose="02010609060101010101" charset="-122"/>
                <a:ea typeface="黑体" panose="02010609060101010101" charset="-122"/>
                <a:cs typeface="黑体" panose="02010609060101010101" charset="-122"/>
              </a:rPr>
              <a:t>是</a:t>
            </a:r>
            <a:r>
              <a:rPr lang="en-US" sz="2400" dirty="0">
                <a:solidFill>
                  <a:schemeClr val="bg1"/>
                </a:solidFill>
                <a:latin typeface="黑体" panose="02010609060101010101" charset="-122"/>
                <a:ea typeface="黑体" panose="02010609060101010101" charset="-122"/>
                <a:cs typeface="黑体" panose="02010609060101010101" charset="-122"/>
              </a:rPr>
              <a:t>四大家族及整个社会的穷途末路。</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114425" y="1014095"/>
            <a:ext cx="5262880" cy="681990"/>
          </a:xfrm>
          <a:prstGeom prst="rect">
            <a:avLst/>
          </a:prstGeom>
          <a:noFill/>
        </p:spPr>
        <p:txBody>
          <a:bodyPr wrap="none" rtlCol="0" anchor="t">
            <a:spAutoFit/>
          </a:bodyPr>
          <a:p>
            <a:pPr algn="l" defTabSz="915035">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lang="en-US" altLang="zh-CN" sz="3200" dirty="0">
                <a:solidFill>
                  <a:srgbClr val="FFFF00">
                    <a:alpha val="80000"/>
                  </a:srgbClr>
                </a:solidFill>
                <a:latin typeface="黑体" panose="02010609060101010101" charset="-122"/>
                <a:ea typeface="黑体" panose="02010609060101010101" charset="-122"/>
                <a:sym typeface="+mn-ea"/>
              </a:rPr>
              <a:t>2</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《红楼梦》的三重世界</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12537" y="1608036"/>
            <a:ext cx="9967023" cy="345821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algn="l" defTabSz="412750">
              <a:lnSpc>
                <a:spcPct val="150000"/>
              </a:lnSpc>
              <a:spcBef>
                <a:spcPts val="0"/>
              </a:spcBef>
              <a:spcAft>
                <a:spcPts val="0"/>
              </a:spcAft>
              <a:buClrTx/>
              <a:buSzPct val="50000"/>
              <a:buFontTx/>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《红楼梦》第</a:t>
            </a:r>
            <a:r>
              <a:rPr lang="zh-CN" altLang="en-US" sz="2400" dirty="0">
                <a:solidFill>
                  <a:schemeClr val="bg1"/>
                </a:solidFill>
                <a:latin typeface="黑体" panose="02010609060101010101" charset="-122"/>
                <a:ea typeface="黑体" panose="02010609060101010101" charset="-122"/>
                <a:cs typeface="黑体" panose="02010609060101010101" charset="-122"/>
              </a:rPr>
              <a:t>二</a:t>
            </a:r>
            <a:r>
              <a:rPr lang="en-US" sz="2400" dirty="0">
                <a:solidFill>
                  <a:schemeClr val="bg1"/>
                </a:solidFill>
                <a:latin typeface="黑体" panose="02010609060101010101" charset="-122"/>
                <a:ea typeface="黑体" panose="02010609060101010101" charset="-122"/>
                <a:cs typeface="黑体" panose="02010609060101010101" charset="-122"/>
              </a:rPr>
              <a:t>个神话是“木石前盟”。西方灵河岸边，三生石畔，有一株绛珠草，赤霞宫神瑛侍者每天用甘露灌溉它。听说神瑛侍者要下界，绛珠草也要下界，为的是报答灌溉之恩。神瑛侍者降世时变为衔玉而生的宝玉，绛珠仙草转世为林黛玉。黛玉是木，宝玉是石，因为前世的因缘，所以叫木石前盟。然而，“木石前盟”抵不过现实中的“金玉良缘”，最后以悲剧结束。</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71220" y="700405"/>
            <a:ext cx="5262880" cy="681990"/>
          </a:xfrm>
          <a:prstGeom prst="rect">
            <a:avLst/>
          </a:prstGeom>
          <a:noFill/>
        </p:spPr>
        <p:txBody>
          <a:bodyPr wrap="none" rtlCol="0" anchor="t">
            <a:spAutoFit/>
          </a:bodyPr>
          <a:p>
            <a:pPr>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lang="en-US" altLang="zh-CN" sz="3200" dirty="0">
                <a:solidFill>
                  <a:srgbClr val="FFFF00">
                    <a:alpha val="80000"/>
                  </a:srgbClr>
                </a:solidFill>
                <a:latin typeface="黑体" panose="02010609060101010101" charset="-122"/>
                <a:ea typeface="黑体" panose="02010609060101010101" charset="-122"/>
                <a:sym typeface="+mn-ea"/>
              </a:rPr>
              <a:t>2</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《红楼梦》的三重世界</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59222" y="2221446"/>
            <a:ext cx="9967023" cy="290449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algn="l" defTabSz="412750">
              <a:lnSpc>
                <a:spcPct val="150000"/>
              </a:lnSpc>
              <a:spcBef>
                <a:spcPts val="0"/>
              </a:spcBef>
              <a:spcAft>
                <a:spcPts val="0"/>
              </a:spcAft>
              <a:buClrTx/>
              <a:buSzPct val="50000"/>
              <a:buFontTx/>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第</a:t>
            </a:r>
            <a:r>
              <a:rPr lang="zh-CN" altLang="en-US" sz="2400" dirty="0">
                <a:solidFill>
                  <a:schemeClr val="bg1"/>
                </a:solidFill>
                <a:latin typeface="黑体" panose="02010609060101010101" charset="-122"/>
                <a:ea typeface="黑体" panose="02010609060101010101" charset="-122"/>
                <a:cs typeface="黑体" panose="02010609060101010101" charset="-122"/>
              </a:rPr>
              <a:t>三</a:t>
            </a:r>
            <a:r>
              <a:rPr lang="en-US" sz="2400" dirty="0">
                <a:solidFill>
                  <a:schemeClr val="bg1"/>
                </a:solidFill>
                <a:latin typeface="黑体" panose="02010609060101010101" charset="-122"/>
                <a:ea typeface="黑体" panose="02010609060101010101" charset="-122"/>
                <a:cs typeface="黑体" panose="02010609060101010101" charset="-122"/>
              </a:rPr>
              <a:t>个神话是“太虚幻境”。在太虚幻境里面，宝玉看到了金陵十二钗等女孩的命运。曹公以此为线索，写了无数个美丽的女孩子，她们曾经花开，但最终花落。她们的一言一行，一颦一笑，都深深地吸引着我们。然而令人痛心疾首的是，由于贾府上下“自杀自灭”，大观园的女子“诸芳流散”，以悲剧结局。</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102360" y="1019810"/>
            <a:ext cx="5262880" cy="681990"/>
          </a:xfrm>
          <a:prstGeom prst="rect">
            <a:avLst/>
          </a:prstGeom>
          <a:noFill/>
        </p:spPr>
        <p:txBody>
          <a:bodyPr wrap="none" rtlCol="0" anchor="t">
            <a:spAutoFit/>
          </a:bodyPr>
          <a:p>
            <a:pPr algn="l" defTabSz="915035">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lang="en-US" altLang="zh-CN" sz="3200" dirty="0">
                <a:solidFill>
                  <a:srgbClr val="FFFF00">
                    <a:alpha val="80000"/>
                  </a:srgbClr>
                </a:solidFill>
                <a:latin typeface="黑体" panose="02010609060101010101" charset="-122"/>
                <a:ea typeface="黑体" panose="02010609060101010101" charset="-122"/>
                <a:sym typeface="+mn-ea"/>
              </a:rPr>
              <a:t>2</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《红楼梦》的三重世界</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90617" y="1662963"/>
            <a:ext cx="9967023" cy="30892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20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a:t>
            </a:r>
            <a:r>
              <a:rPr lang="zh-CN" altLang="en-US" sz="2400" dirty="0">
                <a:solidFill>
                  <a:schemeClr val="bg1"/>
                </a:solidFill>
                <a:latin typeface="黑体" panose="02010609060101010101" charset="-122"/>
                <a:ea typeface="黑体" panose="02010609060101010101" charset="-122"/>
                <a:cs typeface="黑体" panose="02010609060101010101" charset="-122"/>
              </a:rPr>
              <a:t>三重世界：现实世界、理想世界、虚幻世界</a:t>
            </a:r>
            <a:r>
              <a:rPr lang="en-US" sz="2400" dirty="0">
                <a:solidFill>
                  <a:schemeClr val="bg1"/>
                </a:solidFill>
                <a:latin typeface="黑体" panose="02010609060101010101" charset="-122"/>
                <a:ea typeface="黑体" panose="02010609060101010101" charset="-122"/>
                <a:cs typeface="黑体" panose="02010609060101010101" charset="-122"/>
              </a:rPr>
              <a:t> </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a:lnSpc>
                <a:spcPct val="200000"/>
              </a:lnSpc>
              <a:spcBef>
                <a:spcPts val="0"/>
              </a:spcBef>
              <a:spcAft>
                <a:spcPts val="0"/>
              </a:spcAft>
              <a:buSzPct val="50000"/>
              <a:defRPr>
                <a:solidFill>
                  <a:srgbClr val="FFFFFF"/>
                </a:solidFill>
              </a:defRPr>
            </a:pPr>
            <a:r>
              <a:rPr lang="zh-CN" altLang="en-US" sz="2400" dirty="0">
                <a:solidFill>
                  <a:schemeClr val="bg1"/>
                </a:solidFill>
                <a:latin typeface="黑体" panose="02010609060101010101" charset="-122"/>
                <a:ea typeface="黑体" panose="02010609060101010101" charset="-122"/>
                <a:cs typeface="黑体" panose="02010609060101010101" charset="-122"/>
              </a:rPr>
              <a:t>  三个神话故事：女娲补天、木石前盟、</a:t>
            </a:r>
            <a:r>
              <a:rPr lang="zh-CN" altLang="en-US" sz="2400" dirty="0">
                <a:solidFill>
                  <a:schemeClr val="bg1"/>
                </a:solidFill>
                <a:latin typeface="黑体" panose="02010609060101010101" charset="-122"/>
                <a:ea typeface="黑体" panose="02010609060101010101" charset="-122"/>
                <a:cs typeface="黑体" panose="02010609060101010101" charset="-122"/>
                <a:sym typeface="+mn-ea"/>
              </a:rPr>
              <a:t>太虚幻境</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a:lnSpc>
                <a:spcPct val="20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《红楼梦》从甄家小悲剧开始，到贾家大悲剧结局，都是围绕上述三个神话</a:t>
            </a:r>
            <a:r>
              <a:rPr lang="zh-CN" altLang="en-US" sz="2400" dirty="0">
                <a:solidFill>
                  <a:schemeClr val="bg1"/>
                </a:solidFill>
                <a:latin typeface="黑体" panose="02010609060101010101" charset="-122"/>
                <a:ea typeface="黑体" panose="02010609060101010101" charset="-122"/>
                <a:cs typeface="黑体" panose="02010609060101010101" charset="-122"/>
              </a:rPr>
              <a:t>故事</a:t>
            </a:r>
            <a:r>
              <a:rPr lang="en-US" sz="2400" dirty="0">
                <a:solidFill>
                  <a:schemeClr val="bg1"/>
                </a:solidFill>
                <a:latin typeface="黑体" panose="02010609060101010101" charset="-122"/>
                <a:ea typeface="黑体" panose="02010609060101010101" charset="-122"/>
                <a:cs typeface="黑体" panose="02010609060101010101" charset="-122"/>
              </a:rPr>
              <a:t>演绎的。</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112520" y="840740"/>
            <a:ext cx="5262880" cy="681990"/>
          </a:xfrm>
          <a:prstGeom prst="rect">
            <a:avLst/>
          </a:prstGeom>
          <a:noFill/>
        </p:spPr>
        <p:txBody>
          <a:bodyPr wrap="none" rtlCol="0" anchor="t">
            <a:spAutoFit/>
          </a:bodyPr>
          <a:p>
            <a:pPr>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lang="en-US" altLang="zh-CN" sz="3200" dirty="0">
                <a:solidFill>
                  <a:srgbClr val="FFFF00">
                    <a:alpha val="80000"/>
                  </a:srgbClr>
                </a:solidFill>
                <a:latin typeface="黑体" panose="02010609060101010101" charset="-122"/>
                <a:ea typeface="黑体" panose="02010609060101010101" charset="-122"/>
                <a:sym typeface="+mn-ea"/>
              </a:rPr>
              <a:t>2</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《红楼梦》的三重世界</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05527" y="1947443"/>
            <a:ext cx="9967023" cy="235013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a:lnSpc>
                <a:spcPct val="20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谶，是巫师或方士制作的一种隐语或预言，作为吉凶的征兆。后来泛指得以应验的预言或隐语。《红楼梦》中运用了大量的谶语，且形式多样。有图谶、曲谶、语谶、诗谶、戏谶、梦谶、谜谶等。</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21055" y="840740"/>
            <a:ext cx="5669280" cy="681990"/>
          </a:xfrm>
          <a:prstGeom prst="rect">
            <a:avLst/>
          </a:prstGeom>
          <a:noFill/>
        </p:spPr>
        <p:txBody>
          <a:bodyPr wrap="none" rtlCol="0" anchor="t">
            <a:spAutoFit/>
          </a:bodyPr>
          <a:p>
            <a:pPr algn="l" defTabSz="915035">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lang="en-US" altLang="zh-CN" sz="3200" dirty="0">
                <a:solidFill>
                  <a:srgbClr val="FFFF00">
                    <a:alpha val="80000"/>
                  </a:srgbClr>
                </a:solidFill>
                <a:latin typeface="黑体" panose="02010609060101010101" charset="-122"/>
                <a:ea typeface="黑体" panose="02010609060101010101" charset="-122"/>
                <a:sym typeface="+mn-ea"/>
              </a:rPr>
              <a:t>3</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《红楼梦》的谶语与谐音</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77917" y="1035583"/>
            <a:ext cx="9967023" cy="456628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图谶：主要集中出现在《红楼梦》第五回。宝玉来到太虚幻境进入“薄命司”，看到了金陵十二衩正册、又副册中的图画与文字，其中图画就是图谶。比如正册中探春的画面是</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两个人放风筝，一片大海，一只大船，船中有一女子，掩面泣涕之状。这</a:t>
            </a:r>
            <a:r>
              <a:rPr lang="zh-CN" altLang="en-US" sz="2400" dirty="0">
                <a:solidFill>
                  <a:schemeClr val="bg1"/>
                </a:solidFill>
                <a:latin typeface="黑体" panose="02010609060101010101" charset="-122"/>
                <a:ea typeface="黑体" panose="02010609060101010101" charset="-122"/>
                <a:cs typeface="黑体" panose="02010609060101010101" charset="-122"/>
              </a:rPr>
              <a:t>幅</a:t>
            </a:r>
            <a:r>
              <a:rPr lang="en-US" sz="2400" dirty="0">
                <a:solidFill>
                  <a:schemeClr val="bg1"/>
                </a:solidFill>
                <a:latin typeface="黑体" panose="02010609060101010101" charset="-122"/>
                <a:ea typeface="黑体" panose="02010609060101010101" charset="-122"/>
                <a:cs typeface="黑体" panose="02010609060101010101" charset="-122"/>
              </a:rPr>
              <a:t>画象征着探春像断线的风筝一样离别故土，船和海是暗示她远嫁的情景。</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sym typeface="+mn-ea"/>
              </a:rPr>
              <a:t>    曲谶：同样是第五回，贾宝玉听到了仙曲《红楼梦》，这些曲子都是对人物命运的暗示。比如《枉凝眉》</a:t>
            </a:r>
            <a:r>
              <a:rPr lang="zh-CN" altLang="en-US" sz="2400" dirty="0">
                <a:solidFill>
                  <a:schemeClr val="bg1"/>
                </a:solidFill>
                <a:latin typeface="黑体" panose="02010609060101010101" charset="-122"/>
                <a:ea typeface="黑体" panose="02010609060101010101" charset="-122"/>
                <a:cs typeface="黑体" panose="02010609060101010101" charset="-122"/>
                <a:sym typeface="+mn-ea"/>
              </a:rPr>
              <a:t>中的</a:t>
            </a:r>
            <a:r>
              <a:rPr lang="en-US" sz="2400" dirty="0">
                <a:solidFill>
                  <a:schemeClr val="bg1"/>
                </a:solidFill>
                <a:latin typeface="黑体" panose="02010609060101010101" charset="-122"/>
                <a:ea typeface="黑体" panose="02010609060101010101" charset="-122"/>
                <a:cs typeface="黑体" panose="02010609060101010101" charset="-122"/>
                <a:sym typeface="+mn-ea"/>
              </a:rPr>
              <a:t>水中月镜中花，预言了宝黛爱情以悲剧收场。同学们可以一一读来，并前后关联加以印证。</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08397" y="1566761"/>
            <a:ext cx="9967023" cy="345821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语谶：貌似随口一说，却一语成谶。比如第三十回，金钏儿与宝玉调笑时说的“金簪子掉在井里头”，就预言了自己投井自杀的命运。类似这样</a:t>
            </a:r>
            <a:r>
              <a:rPr lang="zh-CN" altLang="en-US" sz="2400" dirty="0">
                <a:solidFill>
                  <a:schemeClr val="bg1"/>
                </a:solidFill>
                <a:latin typeface="黑体" panose="02010609060101010101" charset="-122"/>
                <a:ea typeface="黑体" panose="02010609060101010101" charset="-122"/>
                <a:cs typeface="黑体" panose="02010609060101010101" charset="-122"/>
              </a:rPr>
              <a:t>的</a:t>
            </a:r>
            <a:r>
              <a:rPr lang="en-US" sz="2400" dirty="0">
                <a:solidFill>
                  <a:schemeClr val="bg1"/>
                </a:solidFill>
                <a:latin typeface="黑体" panose="02010609060101010101" charset="-122"/>
                <a:ea typeface="黑体" panose="02010609060101010101" charset="-122"/>
                <a:cs typeface="黑体" panose="02010609060101010101" charset="-122"/>
              </a:rPr>
              <a:t>还有很多。第三回中，林黛玉提到癞头和尚让她不见外姓亲友，一辈子不闻哭声，否则病就好不了，预言了她来到贾府多病</a:t>
            </a:r>
            <a:r>
              <a:rPr lang="zh-CN" altLang="en-US" sz="2400" dirty="0">
                <a:solidFill>
                  <a:schemeClr val="bg1"/>
                </a:solidFill>
                <a:latin typeface="黑体" panose="02010609060101010101" charset="-122"/>
                <a:ea typeface="黑体" panose="02010609060101010101" charset="-122"/>
                <a:cs typeface="黑体" panose="02010609060101010101" charset="-122"/>
              </a:rPr>
              <a:t>、</a:t>
            </a:r>
            <a:r>
              <a:rPr lang="en-US" sz="2400" dirty="0">
                <a:solidFill>
                  <a:schemeClr val="bg1"/>
                </a:solidFill>
                <a:latin typeface="黑体" panose="02010609060101010101" charset="-122"/>
                <a:ea typeface="黑体" panose="02010609060101010101" charset="-122"/>
                <a:cs typeface="黑体" panose="02010609060101010101" charset="-122"/>
              </a:rPr>
              <a:t>悲伤流泪的境况。</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这些五花八门随处可见的谶</a:t>
            </a:r>
            <a:r>
              <a:rPr lang="zh-CN" altLang="en-US" sz="2400" dirty="0">
                <a:solidFill>
                  <a:schemeClr val="bg1"/>
                </a:solidFill>
                <a:latin typeface="黑体" panose="02010609060101010101" charset="-122"/>
                <a:ea typeface="黑体" panose="02010609060101010101" charset="-122"/>
                <a:cs typeface="黑体" panose="02010609060101010101" charset="-122"/>
              </a:rPr>
              <a:t>语</a:t>
            </a:r>
            <a:r>
              <a:rPr lang="en-US" sz="2400" dirty="0">
                <a:solidFill>
                  <a:schemeClr val="bg1"/>
                </a:solidFill>
                <a:latin typeface="黑体" panose="02010609060101010101" charset="-122"/>
                <a:ea typeface="黑体" panose="02010609060101010101" charset="-122"/>
                <a:cs typeface="黑体" panose="02010609060101010101" charset="-122"/>
              </a:rPr>
              <a:t>，在小说中起到了暗示情节发展和人物命运的作用，让小说读来饶有情趣和意味，也让人物形象更为丰满。</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008380" y="737870"/>
            <a:ext cx="5669280" cy="681990"/>
          </a:xfrm>
          <a:prstGeom prst="rect">
            <a:avLst/>
          </a:prstGeom>
          <a:noFill/>
        </p:spPr>
        <p:txBody>
          <a:bodyPr wrap="none" rtlCol="0" anchor="t">
            <a:spAutoFit/>
          </a:bodyPr>
          <a:p>
            <a:pPr>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lang="en-US" altLang="zh-CN" sz="3200" dirty="0">
                <a:solidFill>
                  <a:srgbClr val="FFFF00">
                    <a:alpha val="80000"/>
                  </a:srgbClr>
                </a:solidFill>
                <a:latin typeface="黑体" panose="02010609060101010101" charset="-122"/>
                <a:ea typeface="黑体" panose="02010609060101010101" charset="-122"/>
                <a:sym typeface="+mn-ea"/>
              </a:rPr>
              <a:t>3</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《红楼梦》的谶语与谐音</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41530" y="2610745"/>
            <a:ext cx="4655820" cy="993775"/>
          </a:xfrm>
          <a:prstGeom prst="rect">
            <a:avLst/>
          </a:prstGeom>
        </p:spPr>
        <p:txBody>
          <a:bodyPr wrap="none">
            <a:spAutoFit/>
          </a:bodyPr>
          <a:lstStyle/>
          <a:p>
            <a:pPr algn="ctr"/>
            <a:r>
              <a:rPr lang="zh-CN" altLang="en-US" sz="5865" dirty="0">
                <a:solidFill>
                  <a:srgbClr val="FFFF00">
                    <a:alpha val="80000"/>
                  </a:srgbClr>
                </a:solidFill>
                <a:latin typeface="黑体" panose="02010609060101010101" charset="-122"/>
                <a:ea typeface="黑体" panose="02010609060101010101" charset="-122"/>
              </a:rPr>
              <a:t>二、教学过程</a:t>
            </a:r>
            <a:endParaRPr lang="zh-CN" altLang="en-US" sz="5865" dirty="0">
              <a:solidFill>
                <a:srgbClr val="FFFF00">
                  <a:alpha val="80000"/>
                </a:srgb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07085" y="1337310"/>
            <a:ext cx="9995535" cy="401256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谐音：《红楼梦》就像一座迷宫，里面很多地名、人名、物名的谐音都有特殊含义。</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甄士隐的住址“十里街”、“仁清巷”就是“势利街”、“人情巷”。</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甄士隐就是“将真事隐去”，贾雨村就是“假语村言”，提示读者此书为虚构的小说。</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元春、迎春、探春、惜春，他们的名字“元”“迎”“探”“惜”，一般谐音认为是“原应叹息”，意在感叹他们的命运。</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087755" y="501015"/>
            <a:ext cx="4983480" cy="607695"/>
          </a:xfrm>
          <a:prstGeom prst="rect">
            <a:avLst/>
          </a:prstGeom>
          <a:noFill/>
        </p:spPr>
        <p:txBody>
          <a:bodyPr wrap="none" rtlCol="0" anchor="t">
            <a:spAutoFit/>
          </a:bodyPr>
          <a:p>
            <a:pPr>
              <a:lnSpc>
                <a:spcPct val="120000"/>
              </a:lnSpc>
            </a:pPr>
            <a:r>
              <a:rPr lang="zh-CN" sz="2800" dirty="0">
                <a:solidFill>
                  <a:srgbClr val="FFFF00">
                    <a:alpha val="80000"/>
                  </a:srgbClr>
                </a:solidFill>
                <a:latin typeface="黑体" panose="02010609060101010101" charset="-122"/>
                <a:ea typeface="黑体" panose="02010609060101010101" charset="-122"/>
                <a:sym typeface="+mn-ea"/>
              </a:rPr>
              <a:t>（</a:t>
            </a:r>
            <a:r>
              <a:rPr lang="en-US" altLang="zh-CN" sz="2800" dirty="0">
                <a:solidFill>
                  <a:srgbClr val="FFFF00">
                    <a:alpha val="80000"/>
                  </a:srgbClr>
                </a:solidFill>
                <a:latin typeface="黑体" panose="02010609060101010101" charset="-122"/>
                <a:ea typeface="黑体" panose="02010609060101010101" charset="-122"/>
                <a:sym typeface="+mn-ea"/>
              </a:rPr>
              <a:t>3</a:t>
            </a:r>
            <a:r>
              <a:rPr lang="zh-CN" sz="2800" dirty="0">
                <a:solidFill>
                  <a:srgbClr val="FFFF00">
                    <a:alpha val="80000"/>
                  </a:srgbClr>
                </a:solidFill>
                <a:latin typeface="黑体" panose="02010609060101010101" charset="-122"/>
                <a:ea typeface="黑体" panose="02010609060101010101" charset="-122"/>
                <a:sym typeface="+mn-ea"/>
              </a:rPr>
              <a:t>）</a:t>
            </a:r>
            <a:r>
              <a:rPr sz="2800" dirty="0">
                <a:solidFill>
                  <a:srgbClr val="FFFF00">
                    <a:alpha val="80000"/>
                  </a:srgbClr>
                </a:solidFill>
                <a:latin typeface="黑体" panose="02010609060101010101" charset="-122"/>
                <a:ea typeface="黑体" panose="02010609060101010101" charset="-122"/>
                <a:sym typeface="+mn-ea"/>
              </a:rPr>
              <a:t>《红楼梦》的谶语与谐音</a:t>
            </a:r>
            <a:endParaRPr lang="zh-CN" altLang="en-US" sz="2800"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90617" y="1419441"/>
            <a:ext cx="9967023" cy="345821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67733" rIns="0" bIns="67733" numCol="1" spcCol="38100" rtlCol="0" anchor="ctr">
            <a:spAutoFit/>
          </a:bodyPr>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甄英莲、霍启就是“真应怜”“</a:t>
            </a:r>
            <a:r>
              <a:rPr lang="zh-CN" altLang="en-US" sz="2400" dirty="0">
                <a:solidFill>
                  <a:schemeClr val="bg1"/>
                </a:solidFill>
                <a:latin typeface="黑体" panose="02010609060101010101" charset="-122"/>
                <a:ea typeface="黑体" panose="02010609060101010101" charset="-122"/>
                <a:cs typeface="黑体" panose="02010609060101010101" charset="-122"/>
              </a:rPr>
              <a:t>祸</a:t>
            </a:r>
            <a:r>
              <a:rPr lang="en-US" sz="2400" dirty="0">
                <a:solidFill>
                  <a:schemeClr val="bg1"/>
                </a:solidFill>
                <a:latin typeface="黑体" panose="02010609060101010101" charset="-122"/>
                <a:ea typeface="黑体" panose="02010609060101010101" charset="-122"/>
                <a:cs typeface="黑体" panose="02010609060101010101" charset="-122"/>
              </a:rPr>
              <a:t>起”</a:t>
            </a:r>
            <a:r>
              <a:rPr lang="zh-CN" altLang="en-US" sz="2400" dirty="0">
                <a:solidFill>
                  <a:schemeClr val="bg1"/>
                </a:solidFill>
                <a:latin typeface="黑体" panose="02010609060101010101" charset="-122"/>
                <a:ea typeface="黑体" panose="02010609060101010101" charset="-122"/>
                <a:cs typeface="黑体" panose="02010609060101010101" charset="-122"/>
              </a:rPr>
              <a:t>。</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太虚幻境所焚的香“群芳髓”就是“群芳碎”</a:t>
            </a:r>
            <a:r>
              <a:rPr lang="zh-CN" altLang="en-US" sz="2400" dirty="0">
                <a:solidFill>
                  <a:schemeClr val="bg1"/>
                </a:solidFill>
                <a:latin typeface="黑体" panose="02010609060101010101" charset="-122"/>
                <a:ea typeface="黑体" panose="02010609060101010101" charset="-122"/>
                <a:cs typeface="黑体" panose="02010609060101010101" charset="-122"/>
              </a:rPr>
              <a:t>。</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“千红一窟”仙茶， 就是“千红一哭”</a:t>
            </a:r>
            <a:r>
              <a:rPr lang="zh-CN" altLang="en-US" sz="2400" dirty="0">
                <a:solidFill>
                  <a:schemeClr val="bg1"/>
                </a:solidFill>
                <a:latin typeface="黑体" panose="02010609060101010101" charset="-122"/>
                <a:ea typeface="黑体" panose="02010609060101010101" charset="-122"/>
                <a:cs typeface="黑体" panose="02010609060101010101" charset="-122"/>
              </a:rPr>
              <a:t>。</a:t>
            </a: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“万艳同杯”仙酒就是“万艳同悲”</a:t>
            </a:r>
            <a:r>
              <a:rPr lang="zh-CN" altLang="en-US" sz="2400" dirty="0">
                <a:solidFill>
                  <a:schemeClr val="bg1"/>
                </a:solidFill>
                <a:latin typeface="黑体" panose="02010609060101010101" charset="-122"/>
                <a:ea typeface="黑体" panose="02010609060101010101" charset="-122"/>
                <a:cs typeface="黑体" panose="02010609060101010101" charset="-122"/>
              </a:rPr>
              <a:t>。</a:t>
            </a:r>
            <a:endParaRPr lang="zh-CN" altLang="en-US" sz="2400" dirty="0">
              <a:solidFill>
                <a:schemeClr val="bg1"/>
              </a:solidFill>
              <a:latin typeface="黑体" panose="02010609060101010101" charset="-122"/>
              <a:ea typeface="黑体" panose="02010609060101010101" charset="-122"/>
              <a:cs typeface="黑体" panose="02010609060101010101" charset="-122"/>
            </a:endParaRPr>
          </a:p>
          <a:p>
            <a:pPr defTabSz="412750" fontAlgn="auto">
              <a:lnSpc>
                <a:spcPct val="150000"/>
              </a:lnSpc>
              <a:spcBef>
                <a:spcPts val="0"/>
              </a:spcBef>
              <a:spcAft>
                <a:spcPts val="0"/>
              </a:spcAft>
              <a:buSzPct val="50000"/>
              <a:defRPr>
                <a:solidFill>
                  <a:srgbClr val="FFFFFF"/>
                </a:solidFill>
              </a:defRPr>
            </a:pPr>
            <a:endParaRPr lang="en-US" sz="2400" dirty="0">
              <a:solidFill>
                <a:schemeClr val="bg1"/>
              </a:solidFill>
              <a:latin typeface="黑体" panose="02010609060101010101" charset="-122"/>
              <a:ea typeface="黑体" panose="02010609060101010101" charset="-122"/>
              <a:cs typeface="黑体" panose="02010609060101010101" charset="-122"/>
            </a:endParaRPr>
          </a:p>
          <a:p>
            <a:pPr defTabSz="412750" fontAlgn="auto">
              <a:lnSpc>
                <a:spcPct val="150000"/>
              </a:lnSpc>
              <a:spcBef>
                <a:spcPts val="0"/>
              </a:spcBef>
              <a:spcAft>
                <a:spcPts val="0"/>
              </a:spcAft>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了解这些谐音的应用，可以帮助我们更好的理解小说的人物与主题。</a:t>
            </a:r>
            <a:endParaRPr lang="en-US" sz="2400" dirty="0">
              <a:solidFill>
                <a:schemeClr val="bg1"/>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862330" y="713105"/>
            <a:ext cx="5669280" cy="681990"/>
          </a:xfrm>
          <a:prstGeom prst="rect">
            <a:avLst/>
          </a:prstGeom>
          <a:noFill/>
        </p:spPr>
        <p:txBody>
          <a:bodyPr wrap="none" rtlCol="0" anchor="t">
            <a:spAutoFit/>
          </a:bodyPr>
          <a:p>
            <a:pPr>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lang="en-US" altLang="zh-CN" sz="3200" dirty="0">
                <a:solidFill>
                  <a:srgbClr val="FFFF00">
                    <a:alpha val="80000"/>
                  </a:srgbClr>
                </a:solidFill>
                <a:latin typeface="黑体" panose="02010609060101010101" charset="-122"/>
                <a:ea typeface="黑体" panose="02010609060101010101" charset="-122"/>
                <a:sym typeface="+mn-ea"/>
              </a:rPr>
              <a:t>3</a:t>
            </a:r>
            <a:r>
              <a:rPr lang="zh-CN" sz="3200" dirty="0">
                <a:solidFill>
                  <a:srgbClr val="FFFF00">
                    <a:alpha val="80000"/>
                  </a:srgbClr>
                </a:solidFill>
                <a:latin typeface="黑体" panose="02010609060101010101" charset="-122"/>
                <a:ea typeface="黑体" panose="02010609060101010101" charset="-122"/>
                <a:sym typeface="+mn-ea"/>
              </a:rPr>
              <a:t>）</a:t>
            </a:r>
            <a:r>
              <a:rPr sz="3200" dirty="0">
                <a:solidFill>
                  <a:srgbClr val="FFFF00">
                    <a:alpha val="80000"/>
                  </a:srgbClr>
                </a:solidFill>
                <a:latin typeface="黑体" panose="02010609060101010101" charset="-122"/>
                <a:ea typeface="黑体" panose="02010609060101010101" charset="-122"/>
                <a:sym typeface="+mn-ea"/>
              </a:rPr>
              <a:t>《红楼梦》的谶语与谐音</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2537" y="1630896"/>
            <a:ext cx="9967023"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lang="en-US" sz="2665" dirty="0">
                <a:solidFill>
                  <a:srgbClr val="F9FBFA"/>
                </a:solidFill>
                <a:latin typeface="黑体" panose="02010609060101010101" charset="-122"/>
                <a:ea typeface="黑体" panose="02010609060101010101" charset="-122"/>
                <a:cs typeface="黑体" panose="02010609060101010101" charset="-122"/>
              </a:rPr>
              <a:t>    </a:t>
            </a:r>
            <a:r>
              <a:rPr sz="2400" dirty="0">
                <a:solidFill>
                  <a:srgbClr val="F9FBFA"/>
                </a:solidFill>
                <a:latin typeface="黑体" panose="02010609060101010101" charset="-122"/>
                <a:ea typeface="黑体" panose="02010609060101010101" charset="-122"/>
                <a:cs typeface="黑体" panose="02010609060101010101" charset="-122"/>
              </a:rPr>
              <a:t>《红楼梦》隻立千古，后世围绕《红楼梦》的品读研究形成了一门显学——红学。关于它的研究成果可谓汗牛充栋。学有余力的同学可以借助这些资料，探秘《红楼梦》。在这里为同学们推荐几本书目</a:t>
            </a:r>
            <a:r>
              <a:rPr lang="zh-CN" sz="2400" dirty="0">
                <a:solidFill>
                  <a:srgbClr val="F9FBFA"/>
                </a:solidFill>
                <a:latin typeface="黑体" panose="02010609060101010101" charset="-122"/>
                <a:ea typeface="黑体" panose="02010609060101010101" charset="-122"/>
                <a:cs typeface="黑体" panose="02010609060101010101" charset="-122"/>
              </a:rPr>
              <a:t>：</a:t>
            </a:r>
            <a:r>
              <a:rPr sz="2400" dirty="0">
                <a:solidFill>
                  <a:srgbClr val="F9FBFA"/>
                </a:solidFill>
                <a:latin typeface="黑体" panose="02010609060101010101" charset="-122"/>
                <a:ea typeface="黑体" panose="02010609060101010101" charset="-122"/>
                <a:cs typeface="黑体" panose="02010609060101010101" charset="-122"/>
              </a:rPr>
              <a:t>王昆仑《红楼梦人物论》、周汝昌《红楼小讲》</a:t>
            </a:r>
            <a:r>
              <a:rPr lang="zh-CN" sz="2400" dirty="0">
                <a:solidFill>
                  <a:srgbClr val="F9FBFA"/>
                </a:solidFill>
                <a:latin typeface="黑体" panose="02010609060101010101" charset="-122"/>
                <a:ea typeface="黑体" panose="02010609060101010101" charset="-122"/>
                <a:cs typeface="黑体" panose="02010609060101010101" charset="-122"/>
              </a:rPr>
              <a:t>、</a:t>
            </a:r>
            <a:r>
              <a:rPr sz="2400" dirty="0">
                <a:solidFill>
                  <a:srgbClr val="F9FBFA"/>
                </a:solidFill>
                <a:latin typeface="黑体" panose="02010609060101010101" charset="-122"/>
                <a:ea typeface="黑体" panose="02010609060101010101" charset="-122"/>
                <a:cs typeface="黑体" panose="02010609060101010101" charset="-122"/>
              </a:rPr>
              <a:t>李希凡《传神文笔足千秋——&lt;红楼梦&gt;人物论》、潘知常《说红楼人物》、蔡义江《红楼梦诗词曲赋鉴赏》、蒋和森《红楼梦论稿》等。</a:t>
            </a:r>
            <a:endParaRPr sz="2400" dirty="0">
              <a:solidFill>
                <a:srgbClr val="F9FBFA"/>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788670" y="718185"/>
            <a:ext cx="4653280" cy="681990"/>
          </a:xfrm>
          <a:prstGeom prst="rect">
            <a:avLst/>
          </a:prstGeom>
          <a:noFill/>
        </p:spPr>
        <p:txBody>
          <a:bodyPr wrap="none" rtlCol="0" anchor="t">
            <a:spAutoFit/>
          </a:bodyPr>
          <a:p>
            <a:pPr>
              <a:lnSpc>
                <a:spcPct val="120000"/>
              </a:lnSpc>
            </a:pPr>
            <a:r>
              <a:rPr lang="zh-CN" sz="3200" dirty="0">
                <a:solidFill>
                  <a:srgbClr val="FFFF00">
                    <a:alpha val="80000"/>
                  </a:srgbClr>
                </a:solidFill>
                <a:latin typeface="黑体" panose="02010609060101010101" charset="-122"/>
                <a:ea typeface="黑体" panose="02010609060101010101" charset="-122"/>
                <a:sym typeface="+mn-ea"/>
              </a:rPr>
              <a:t>（</a:t>
            </a:r>
            <a:r>
              <a:rPr lang="en-US" altLang="zh-CN" sz="3200" dirty="0">
                <a:solidFill>
                  <a:srgbClr val="FFFF00">
                    <a:alpha val="80000"/>
                  </a:srgbClr>
                </a:solidFill>
                <a:latin typeface="黑体" panose="02010609060101010101" charset="-122"/>
                <a:ea typeface="黑体" panose="02010609060101010101" charset="-122"/>
                <a:sym typeface="+mn-ea"/>
              </a:rPr>
              <a:t>4</a:t>
            </a:r>
            <a:r>
              <a:rPr lang="zh-CN" sz="3200" dirty="0">
                <a:solidFill>
                  <a:srgbClr val="FFFF00">
                    <a:alpha val="80000"/>
                  </a:srgbClr>
                </a:solidFill>
                <a:latin typeface="黑体" panose="02010609060101010101" charset="-122"/>
                <a:ea typeface="黑体" panose="02010609060101010101" charset="-122"/>
                <a:sym typeface="+mn-ea"/>
              </a:rPr>
              <a:t>）借助资料 探秘红楼</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767870" y="2524385"/>
            <a:ext cx="4655820" cy="993775"/>
          </a:xfrm>
          <a:prstGeom prst="rect">
            <a:avLst/>
          </a:prstGeom>
        </p:spPr>
        <p:txBody>
          <a:bodyPr wrap="none">
            <a:spAutoFit/>
          </a:bodyPr>
          <a:lstStyle/>
          <a:p>
            <a:r>
              <a:rPr lang="zh-CN" altLang="en-US" sz="5865" dirty="0">
                <a:solidFill>
                  <a:srgbClr val="FFFF00">
                    <a:alpha val="80000"/>
                  </a:srgbClr>
                </a:solidFill>
                <a:latin typeface="黑体" panose="02010609060101010101" charset="-122"/>
                <a:ea typeface="黑体" panose="02010609060101010101" charset="-122"/>
              </a:rPr>
              <a:t>三、课后作业</a:t>
            </a:r>
            <a:endParaRPr lang="zh-CN" altLang="en-US" sz="5865" dirty="0">
              <a:solidFill>
                <a:srgbClr val="FFFF00">
                  <a:alpha val="80000"/>
                </a:srgb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9030" y="695585"/>
            <a:ext cx="2621280" cy="583565"/>
          </a:xfrm>
          <a:prstGeom prst="rect">
            <a:avLst/>
          </a:prstGeom>
        </p:spPr>
        <p:txBody>
          <a:bodyPr wrap="none">
            <a:spAutoFit/>
          </a:bodyPr>
          <a:lstStyle/>
          <a:p>
            <a:r>
              <a:rPr lang="zh-CN" altLang="en-US" sz="3200" dirty="0">
                <a:solidFill>
                  <a:srgbClr val="FFFF00">
                    <a:alpha val="80000"/>
                  </a:srgbClr>
                </a:solidFill>
                <a:latin typeface="黑体" panose="02010609060101010101" charset="-122"/>
                <a:ea typeface="黑体" panose="02010609060101010101" charset="-122"/>
              </a:rPr>
              <a:t>三、课后作业</a:t>
            </a:r>
            <a:endParaRPr lang="zh-CN" altLang="en-US" sz="3200" dirty="0">
              <a:solidFill>
                <a:srgbClr val="FFFF00">
                  <a:alpha val="80000"/>
                </a:srgbClr>
              </a:solidFill>
              <a:latin typeface="黑体" panose="02010609060101010101" charset="-122"/>
              <a:ea typeface="黑体" panose="02010609060101010101" charset="-122"/>
            </a:endParaRPr>
          </a:p>
        </p:txBody>
      </p:sp>
      <p:sp>
        <p:nvSpPr>
          <p:cNvPr id="2" name="文本框 1"/>
          <p:cNvSpPr txBox="1"/>
          <p:nvPr/>
        </p:nvSpPr>
        <p:spPr>
          <a:xfrm>
            <a:off x="1112537" y="1348321"/>
            <a:ext cx="9967023" cy="345821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ct val="150000"/>
              </a:lnSpc>
              <a:buSzPct val="50000"/>
              <a:defRPr>
                <a:solidFill>
                  <a:srgbClr val="FFFFFF"/>
                </a:solidFill>
              </a:defRPr>
            </a:pPr>
            <a:r>
              <a:rPr sz="2400" dirty="0">
                <a:solidFill>
                  <a:srgbClr val="F9FBFA"/>
                </a:solidFill>
                <a:latin typeface="黑体" panose="02010609060101010101" charset="-122"/>
                <a:ea typeface="黑体" panose="02010609060101010101" charset="-122"/>
                <a:cs typeface="黑体" panose="02010609060101010101" charset="-122"/>
              </a:rPr>
              <a:t>1.泛读《红楼梦》前二十回，并反复浏览《红楼梦》的回目，然后完成下列任务：</a:t>
            </a:r>
            <a:endParaRPr sz="2400" dirty="0">
              <a:solidFill>
                <a:srgbClr val="F9FBFA"/>
              </a:solidFill>
              <a:latin typeface="黑体" panose="02010609060101010101" charset="-122"/>
              <a:ea typeface="黑体" panose="02010609060101010101" charset="-122"/>
              <a:cs typeface="黑体" panose="02010609060101010101" charset="-122"/>
            </a:endParaRPr>
          </a:p>
          <a:p>
            <a:pPr defTabSz="412750">
              <a:lnSpc>
                <a:spcPct val="150000"/>
              </a:lnSpc>
              <a:buSzPct val="50000"/>
              <a:defRPr>
                <a:solidFill>
                  <a:srgbClr val="FFFFFF"/>
                </a:solidFill>
              </a:defRPr>
            </a:pPr>
            <a:r>
              <a:rPr sz="2400" dirty="0">
                <a:solidFill>
                  <a:srgbClr val="F9FBFA"/>
                </a:solidFill>
                <a:latin typeface="黑体" panose="02010609060101010101" charset="-122"/>
                <a:ea typeface="黑体" panose="02010609060101010101" charset="-122"/>
                <a:cs typeface="黑体" panose="02010609060101010101" charset="-122"/>
              </a:rPr>
              <a:t>（1）默写出十条章回目录，并至少写出5个你印象最深的“故事”或细节。（2）品读《红楼梦》的章回目录，归纳一下回目的语言特点。</a:t>
            </a:r>
            <a:endParaRPr sz="2400" dirty="0">
              <a:solidFill>
                <a:srgbClr val="F9FBFA"/>
              </a:solidFill>
              <a:latin typeface="黑体" panose="02010609060101010101" charset="-122"/>
              <a:ea typeface="黑体" panose="02010609060101010101" charset="-122"/>
              <a:cs typeface="黑体" panose="02010609060101010101" charset="-122"/>
            </a:endParaRPr>
          </a:p>
          <a:p>
            <a:pPr defTabSz="412750">
              <a:lnSpc>
                <a:spcPct val="150000"/>
              </a:lnSpc>
              <a:buSzPct val="50000"/>
              <a:defRPr>
                <a:solidFill>
                  <a:srgbClr val="FFFFFF"/>
                </a:solidFill>
              </a:defRPr>
            </a:pPr>
            <a:r>
              <a:rPr sz="2400" dirty="0">
                <a:solidFill>
                  <a:srgbClr val="F9FBFA"/>
                </a:solidFill>
                <a:latin typeface="黑体" panose="02010609060101010101" charset="-122"/>
                <a:ea typeface="黑体" panose="02010609060101010101" charset="-122"/>
                <a:cs typeface="黑体" panose="02010609060101010101" charset="-122"/>
              </a:rPr>
              <a:t>2.精读《红楼梦》前五回，绘制《红楼梦》人物关系图，并选取3-5个主要人物，泛读，找出相关章节，建立人物档案。</a:t>
            </a:r>
            <a:endParaRPr sz="2400" dirty="0">
              <a:solidFill>
                <a:srgbClr val="F9FBFA"/>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9030" y="695585"/>
            <a:ext cx="2621280" cy="583565"/>
          </a:xfrm>
          <a:prstGeom prst="rect">
            <a:avLst/>
          </a:prstGeom>
        </p:spPr>
        <p:txBody>
          <a:bodyPr wrap="none">
            <a:spAutoFit/>
          </a:bodyPr>
          <a:lstStyle/>
          <a:p>
            <a:r>
              <a:rPr lang="zh-CN" altLang="en-US" sz="3200" dirty="0">
                <a:solidFill>
                  <a:srgbClr val="FFFF00">
                    <a:alpha val="80000"/>
                  </a:srgbClr>
                </a:solidFill>
                <a:latin typeface="黑体" panose="02010609060101010101" charset="-122"/>
                <a:ea typeface="黑体" panose="02010609060101010101" charset="-122"/>
              </a:rPr>
              <a:t>三、课后作业</a:t>
            </a:r>
            <a:endParaRPr lang="zh-CN" altLang="en-US" sz="3200" dirty="0">
              <a:solidFill>
                <a:srgbClr val="FFFF00">
                  <a:alpha val="80000"/>
                </a:srgbClr>
              </a:solidFill>
              <a:latin typeface="黑体" panose="02010609060101010101" charset="-122"/>
              <a:ea typeface="黑体" panose="02010609060101010101" charset="-122"/>
            </a:endParaRPr>
          </a:p>
        </p:txBody>
      </p:sp>
      <p:sp>
        <p:nvSpPr>
          <p:cNvPr id="2" name="文本框 1"/>
          <p:cNvSpPr txBox="1"/>
          <p:nvPr/>
        </p:nvSpPr>
        <p:spPr>
          <a:xfrm>
            <a:off x="1112537" y="1279106"/>
            <a:ext cx="9967023"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sz="2400" dirty="0">
                <a:solidFill>
                  <a:srgbClr val="F9FBFA"/>
                </a:solidFill>
                <a:latin typeface="黑体" panose="02010609060101010101" charset="-122"/>
                <a:ea typeface="黑体" panose="02010609060101010101" charset="-122"/>
                <a:cs typeface="黑体" panose="02010609060101010101" charset="-122"/>
              </a:rPr>
              <a:t>3.查阅资料，撰写曹雪芹简介，800字左右。</a:t>
            </a:r>
            <a:endParaRPr sz="2400" dirty="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dirty="0">
                <a:solidFill>
                  <a:srgbClr val="F9FBFA"/>
                </a:solidFill>
                <a:latin typeface="黑体" panose="02010609060101010101" charset="-122"/>
                <a:ea typeface="黑体" panose="02010609060101010101" charset="-122"/>
                <a:cs typeface="黑体" panose="02010609060101010101" charset="-122"/>
              </a:rPr>
              <a:t>4.疫情期间，天津艺术博物馆拟举办以“曹雪芹与《红楼梦》”为主题的云展览，现面向市民征稿：</a:t>
            </a:r>
            <a:endParaRPr sz="2400" dirty="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dirty="0">
                <a:solidFill>
                  <a:srgbClr val="F9FBFA"/>
                </a:solidFill>
                <a:latin typeface="黑体" panose="02010609060101010101" charset="-122"/>
                <a:ea typeface="黑体" panose="02010609060101010101" charset="-122"/>
                <a:cs typeface="黑体" panose="02010609060101010101" charset="-122"/>
              </a:rPr>
              <a:t>（1）征集展览主标题，请你模拟《红楼梦》的回目形式，为本次展览拟</a:t>
            </a:r>
            <a:r>
              <a:rPr lang="zh-CN" sz="2400" dirty="0">
                <a:solidFill>
                  <a:srgbClr val="F9FBFA"/>
                </a:solidFill>
                <a:latin typeface="黑体" panose="02010609060101010101" charset="-122"/>
                <a:ea typeface="黑体" panose="02010609060101010101" charset="-122"/>
                <a:cs typeface="黑体" panose="02010609060101010101" charset="-122"/>
              </a:rPr>
              <a:t>写</a:t>
            </a:r>
            <a:r>
              <a:rPr sz="2400" dirty="0">
                <a:solidFill>
                  <a:srgbClr val="F9FBFA"/>
                </a:solidFill>
                <a:latin typeface="黑体" panose="02010609060101010101" charset="-122"/>
                <a:ea typeface="黑体" panose="02010609060101010101" charset="-122"/>
                <a:cs typeface="黑体" panose="02010609060101010101" charset="-122"/>
              </a:rPr>
              <a:t>一个主标题。</a:t>
            </a:r>
            <a:endParaRPr sz="2400" dirty="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dirty="0">
                <a:solidFill>
                  <a:srgbClr val="F9FBFA"/>
                </a:solidFill>
                <a:latin typeface="黑体" panose="02010609060101010101" charset="-122"/>
                <a:ea typeface="黑体" panose="02010609060101010101" charset="-122"/>
                <a:cs typeface="黑体" panose="02010609060101010101" charset="-122"/>
              </a:rPr>
              <a:t>（2）征集800字左右的展览前言，请你通过查阅资料，撰写本次展览前言。</a:t>
            </a:r>
            <a:endParaRPr sz="2400" dirty="0">
              <a:solidFill>
                <a:srgbClr val="F9FBFA"/>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18327" y="5085931"/>
            <a:ext cx="9967023"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sz="2400" dirty="0">
                <a:solidFill>
                  <a:srgbClr val="FFFF00"/>
                </a:solidFill>
                <a:latin typeface="黑体" panose="02010609060101010101" charset="-122"/>
                <a:ea typeface="黑体" panose="02010609060101010101" charset="-122"/>
              </a:rPr>
              <a:t>以上作业，请同学们根据自己的实际情况，选择完成两项即可。</a:t>
            </a:r>
            <a:endParaRPr sz="2400" dirty="0">
              <a:solidFill>
                <a:srgbClr val="FFFF00"/>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86180" y="1953260"/>
            <a:ext cx="9246870"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lang="en-US" altLang="zh-CN" sz="2400" dirty="0">
                <a:solidFill>
                  <a:srgbClr val="F9FBFA"/>
                </a:solidFill>
                <a:latin typeface="黑体" panose="02010609060101010101" charset="-122"/>
                <a:ea typeface="黑体" panose="02010609060101010101" charset="-122"/>
                <a:cs typeface="黑体" panose="02010609060101010101" charset="-122"/>
              </a:rPr>
              <a:t>     </a:t>
            </a:r>
            <a:r>
              <a:rPr lang="zh-CN" sz="2800" dirty="0">
                <a:solidFill>
                  <a:srgbClr val="F9FBFA"/>
                </a:solidFill>
                <a:latin typeface="黑体" panose="02010609060101010101" charset="-122"/>
                <a:ea typeface="黑体" panose="02010609060101010101" charset="-122"/>
                <a:cs typeface="黑体" panose="02010609060101010101" charset="-122"/>
              </a:rPr>
              <a:t>一个中国人不曾读过《红楼梦》，就如同坐拥中华民族文学的宝库却无视最大的一枚瑰宝。希望同学们从现在开启一段愉悦的</a:t>
            </a:r>
            <a:r>
              <a:rPr lang="en-US" altLang="zh-CN" sz="2800" dirty="0">
                <a:solidFill>
                  <a:srgbClr val="F9FBFA"/>
                </a:solidFill>
                <a:latin typeface="黑体" panose="02010609060101010101" charset="-122"/>
                <a:ea typeface="黑体" panose="02010609060101010101" charset="-122"/>
                <a:cs typeface="黑体" panose="02010609060101010101" charset="-122"/>
              </a:rPr>
              <a:t>“</a:t>
            </a:r>
            <a:r>
              <a:rPr lang="zh-CN" altLang="en-US" sz="2800" dirty="0">
                <a:solidFill>
                  <a:srgbClr val="F9FBFA"/>
                </a:solidFill>
                <a:latin typeface="黑体" panose="02010609060101010101" charset="-122"/>
                <a:ea typeface="黑体" panose="02010609060101010101" charset="-122"/>
                <a:cs typeface="黑体" panose="02010609060101010101" charset="-122"/>
              </a:rPr>
              <a:t>红楼阅读</a:t>
            </a:r>
            <a:r>
              <a:rPr lang="en-US" altLang="zh-CN" sz="2800" dirty="0">
                <a:solidFill>
                  <a:srgbClr val="F9FBFA"/>
                </a:solidFill>
                <a:latin typeface="黑体" panose="02010609060101010101" charset="-122"/>
                <a:ea typeface="黑体" panose="02010609060101010101" charset="-122"/>
                <a:cs typeface="黑体" panose="02010609060101010101" charset="-122"/>
              </a:rPr>
              <a:t>”</a:t>
            </a:r>
            <a:r>
              <a:rPr lang="zh-CN" altLang="en-US" sz="2800" dirty="0">
                <a:solidFill>
                  <a:srgbClr val="F9FBFA"/>
                </a:solidFill>
                <a:latin typeface="黑体" panose="02010609060101010101" charset="-122"/>
                <a:ea typeface="黑体" panose="02010609060101010101" charset="-122"/>
                <a:cs typeface="黑体" panose="02010609060101010101" charset="-122"/>
              </a:rPr>
              <a:t>之旅，也希望《红楼梦》成为你一生的挚友。</a:t>
            </a:r>
            <a:endParaRPr lang="zh-CN" altLang="en-US" sz="2800" dirty="0">
              <a:solidFill>
                <a:srgbClr val="F9FBFA"/>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0950" y="704475"/>
            <a:ext cx="4246880" cy="583565"/>
          </a:xfrm>
          <a:prstGeom prst="rect">
            <a:avLst/>
          </a:prstGeom>
        </p:spPr>
        <p:txBody>
          <a:bodyPr wrap="none">
            <a:spAutoFit/>
          </a:bodyPr>
          <a:lstStyle/>
          <a:p>
            <a:r>
              <a:rPr lang="zh-CN" altLang="en-US" sz="3200" dirty="0">
                <a:solidFill>
                  <a:srgbClr val="FFFF00">
                    <a:alpha val="80000"/>
                  </a:srgbClr>
                </a:solidFill>
                <a:latin typeface="黑体" panose="02010609060101010101" charset="-122"/>
                <a:ea typeface="黑体" panose="02010609060101010101" charset="-122"/>
              </a:rPr>
              <a:t>（一）关于《红楼梦》</a:t>
            </a:r>
            <a:endParaRPr lang="zh-CN" altLang="en-US" sz="3200" dirty="0">
              <a:solidFill>
                <a:srgbClr val="FFFF00">
                  <a:alpha val="80000"/>
                </a:srgbClr>
              </a:solidFill>
              <a:latin typeface="黑体" panose="02010609060101010101" charset="-122"/>
              <a:ea typeface="黑体" panose="02010609060101010101" charset="-122"/>
            </a:endParaRPr>
          </a:p>
        </p:txBody>
      </p:sp>
      <p:sp>
        <p:nvSpPr>
          <p:cNvPr id="2" name="文本框 1"/>
          <p:cNvSpPr txBox="1"/>
          <p:nvPr/>
        </p:nvSpPr>
        <p:spPr>
          <a:xfrm>
            <a:off x="1112537" y="2075078"/>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lang="en-US" sz="2665" dirty="0">
                <a:solidFill>
                  <a:srgbClr val="F9FBFA"/>
                </a:solidFill>
                <a:latin typeface="黑体" panose="02010609060101010101" charset="-122"/>
                <a:ea typeface="黑体" panose="02010609060101010101" charset="-122"/>
                <a:cs typeface="黑体" panose="02010609060101010101" charset="-122"/>
              </a:rPr>
              <a:t>   </a:t>
            </a:r>
            <a:r>
              <a:rPr sz="2665" dirty="0">
                <a:solidFill>
                  <a:srgbClr val="F9FBFA"/>
                </a:solidFill>
                <a:latin typeface="黑体" panose="02010609060101010101" charset="-122"/>
                <a:ea typeface="黑体" panose="02010609060101010101" charset="-122"/>
                <a:cs typeface="黑体" panose="02010609060101010101" charset="-122"/>
              </a:rPr>
              <a:t>《红楼梦》是清代作家曹雪芹创作的章回体长篇小说，作者曹霑，字梦阮，号雪芹，出生于官宦人家，后家道中落，流落到北京西郊黄叶村定居，并在那“披阅十载，增删五次”写下了不朽巨作《红楼梦》。</a:t>
            </a:r>
            <a:endParaRPr sz="2665" dirty="0">
              <a:solidFill>
                <a:srgbClr val="F9FBFA"/>
              </a:solidFill>
              <a:latin typeface="黑体" panose="02010609060101010101" charset="-122"/>
              <a:ea typeface="黑体" panose="02010609060101010101" charset="-122"/>
              <a:cs typeface="黑体" panose="02010609060101010101" charset="-122"/>
            </a:endParaRPr>
          </a:p>
        </p:txBody>
      </p:sp>
      <p:sp>
        <p:nvSpPr>
          <p:cNvPr id="6" name="矩形 5"/>
          <p:cNvSpPr/>
          <p:nvPr/>
        </p:nvSpPr>
        <p:spPr>
          <a:xfrm>
            <a:off x="1112300" y="1491875"/>
            <a:ext cx="1402080" cy="583565"/>
          </a:xfrm>
          <a:prstGeom prst="rect">
            <a:avLst/>
          </a:prstGeom>
        </p:spPr>
        <p:txBody>
          <a:bodyPr wrap="none">
            <a:spAutoFit/>
          </a:bodyPr>
          <a:p>
            <a:r>
              <a:rPr lang="en-US" altLang="zh-CN" sz="3200" dirty="0">
                <a:solidFill>
                  <a:srgbClr val="FFFF00">
                    <a:alpha val="80000"/>
                  </a:srgbClr>
                </a:solidFill>
                <a:latin typeface="黑体" panose="02010609060101010101" charset="-122"/>
                <a:ea typeface="黑体" panose="02010609060101010101" charset="-122"/>
                <a:cs typeface="黑体" panose="02010609060101010101" charset="-122"/>
              </a:rPr>
              <a:t>1.</a:t>
            </a:r>
            <a:r>
              <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rPr>
              <a:t>作者</a:t>
            </a:r>
            <a:endPar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9030" y="695585"/>
            <a:ext cx="4246880" cy="583565"/>
          </a:xfrm>
          <a:prstGeom prst="rect">
            <a:avLst/>
          </a:prstGeom>
        </p:spPr>
        <p:txBody>
          <a:bodyPr wrap="none">
            <a:spAutoFit/>
          </a:bodyPr>
          <a:lstStyle/>
          <a:p>
            <a:pPr algn="l"/>
            <a:r>
              <a:rPr lang="zh-CN" altLang="en-US" sz="3200" dirty="0">
                <a:solidFill>
                  <a:srgbClr val="FFFF00">
                    <a:alpha val="80000"/>
                  </a:srgbClr>
                </a:solidFill>
                <a:latin typeface="黑体" panose="02010609060101010101" charset="-122"/>
                <a:ea typeface="黑体" panose="02010609060101010101" charset="-122"/>
              </a:rPr>
              <a:t>（一）关于《红楼梦》</a:t>
            </a:r>
            <a:endParaRPr lang="zh-CN" altLang="en-US" sz="3200" dirty="0">
              <a:solidFill>
                <a:srgbClr val="FFFF00">
                  <a:alpha val="80000"/>
                </a:srgbClr>
              </a:solidFill>
              <a:latin typeface="黑体" panose="02010609060101010101" charset="-122"/>
              <a:ea typeface="黑体" panose="02010609060101010101" charset="-122"/>
            </a:endParaRPr>
          </a:p>
        </p:txBody>
      </p:sp>
      <p:sp>
        <p:nvSpPr>
          <p:cNvPr id="3" name="文本框 2"/>
          <p:cNvSpPr txBox="1"/>
          <p:nvPr/>
        </p:nvSpPr>
        <p:spPr>
          <a:xfrm>
            <a:off x="1039512" y="2393848"/>
            <a:ext cx="9967023"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lang="en-US" sz="2665" dirty="0">
                <a:solidFill>
                  <a:srgbClr val="F9FBFA"/>
                </a:solidFill>
                <a:latin typeface="黑体" panose="02010609060101010101" charset="-122"/>
                <a:ea typeface="黑体" panose="02010609060101010101" charset="-122"/>
                <a:cs typeface="黑体" panose="02010609060101010101" charset="-122"/>
              </a:rPr>
              <a:t>    一是八十回抄本系统，题名《石头记》，有脂砚斋评语，又名脂本系统。</a:t>
            </a:r>
            <a:endParaRPr lang="en-US" sz="2665" dirty="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665" dirty="0">
                <a:solidFill>
                  <a:srgbClr val="F9FBFA"/>
                </a:solidFill>
                <a:latin typeface="黑体" panose="02010609060101010101" charset="-122"/>
                <a:ea typeface="黑体" panose="02010609060101010101" charset="-122"/>
                <a:cs typeface="黑体" panose="02010609060101010101" charset="-122"/>
              </a:rPr>
              <a:t>    另一种是一百二十回本系统，因最早由程伟元、高鹗整理出版而得名。程本后四十回一般认为是高鹗补写。</a:t>
            </a:r>
            <a:endParaRPr sz="2665" dirty="0">
              <a:solidFill>
                <a:srgbClr val="F9FBFA"/>
              </a:solidFill>
              <a:latin typeface="黑体" panose="02010609060101010101" charset="-122"/>
              <a:ea typeface="黑体" panose="02010609060101010101" charset="-122"/>
              <a:cs typeface="黑体" panose="02010609060101010101" charset="-122"/>
            </a:endParaRPr>
          </a:p>
        </p:txBody>
      </p:sp>
      <p:sp>
        <p:nvSpPr>
          <p:cNvPr id="6" name="矩形 5"/>
          <p:cNvSpPr/>
          <p:nvPr/>
        </p:nvSpPr>
        <p:spPr>
          <a:xfrm>
            <a:off x="735110" y="1528705"/>
            <a:ext cx="6685280" cy="583565"/>
          </a:xfrm>
          <a:prstGeom prst="rect">
            <a:avLst/>
          </a:prstGeom>
        </p:spPr>
        <p:txBody>
          <a:bodyPr wrap="none">
            <a:spAutoFit/>
          </a:bodyPr>
          <a:p>
            <a:pPr algn="l"/>
            <a:r>
              <a:rPr lang="en-US" sz="3200" dirty="0">
                <a:solidFill>
                  <a:srgbClr val="FFFF00">
                    <a:alpha val="80000"/>
                  </a:srgbClr>
                </a:solidFill>
                <a:latin typeface="黑体" panose="02010609060101010101" charset="-122"/>
                <a:ea typeface="黑体" panose="02010609060101010101" charset="-122"/>
                <a:cs typeface="黑体" panose="02010609060101010101" charset="-122"/>
              </a:rPr>
              <a:t>2.《红楼梦》的版本分为两个系统：</a:t>
            </a:r>
            <a:endPar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49030" y="695585"/>
            <a:ext cx="4246880" cy="583565"/>
          </a:xfrm>
          <a:prstGeom prst="rect">
            <a:avLst/>
          </a:prstGeom>
        </p:spPr>
        <p:txBody>
          <a:bodyPr wrap="none">
            <a:spAutoFit/>
          </a:bodyPr>
          <a:lstStyle/>
          <a:p>
            <a:pPr algn="l"/>
            <a:r>
              <a:rPr lang="zh-CN" altLang="en-US" sz="3200" dirty="0">
                <a:solidFill>
                  <a:srgbClr val="FFFF00">
                    <a:alpha val="80000"/>
                  </a:srgbClr>
                </a:solidFill>
                <a:latin typeface="黑体" panose="02010609060101010101" charset="-122"/>
                <a:ea typeface="黑体" panose="02010609060101010101" charset="-122"/>
              </a:rPr>
              <a:t>（一）关于《红楼梦》</a:t>
            </a:r>
            <a:endParaRPr lang="zh-CN" altLang="en-US" sz="3200" dirty="0">
              <a:solidFill>
                <a:srgbClr val="FFFF00">
                  <a:alpha val="80000"/>
                </a:srgbClr>
              </a:solidFill>
              <a:latin typeface="黑体" panose="02010609060101010101" charset="-122"/>
              <a:ea typeface="黑体" panose="02010609060101010101" charset="-122"/>
            </a:endParaRPr>
          </a:p>
        </p:txBody>
      </p:sp>
      <p:sp>
        <p:nvSpPr>
          <p:cNvPr id="2" name="文本框 1"/>
          <p:cNvSpPr txBox="1"/>
          <p:nvPr/>
        </p:nvSpPr>
        <p:spPr>
          <a:xfrm>
            <a:off x="1112537" y="2185251"/>
            <a:ext cx="9967023"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ts val="4500"/>
              </a:lnSpc>
              <a:buSzPct val="50000"/>
              <a:defRPr>
                <a:solidFill>
                  <a:srgbClr val="FFFFFF"/>
                </a:solidFill>
              </a:defRPr>
            </a:pPr>
            <a:r>
              <a:rPr lang="en-US" sz="2665" dirty="0">
                <a:solidFill>
                  <a:srgbClr val="F9FBFA"/>
                </a:solidFill>
                <a:latin typeface="黑体" panose="02010609060101010101" charset="-122"/>
                <a:ea typeface="黑体" panose="02010609060101010101" charset="-122"/>
                <a:cs typeface="黑体" panose="02010609060101010101" charset="-122"/>
              </a:rPr>
              <a:t>    </a:t>
            </a:r>
            <a:r>
              <a:rPr sz="2665" dirty="0">
                <a:solidFill>
                  <a:srgbClr val="F9FBFA"/>
                </a:solidFill>
                <a:latin typeface="黑体" panose="02010609060101010101" charset="-122"/>
                <a:ea typeface="黑体" panose="02010609060101010101" charset="-122"/>
                <a:cs typeface="黑体" panose="02010609060101010101" charset="-122"/>
              </a:rPr>
              <a:t>这部小说以贾、史、王、薛四大家族的兴衰为背景，以贾府的家庭琐事、闺阁闲情为脉络，以贾宝玉、林黛玉、薛宝钗的爱情婚姻故事为主线，刻画了以贾宝玉和金陵十二钗为中心的正邪两赋有情人的人性美和悲剧美。通过家族悲剧、女儿悲剧及主人公的人生悲剧，揭示出封建末世</a:t>
            </a:r>
            <a:r>
              <a:rPr lang="zh-CN" sz="2665" dirty="0">
                <a:solidFill>
                  <a:srgbClr val="F9FBFA"/>
                </a:solidFill>
                <a:latin typeface="黑体" panose="02010609060101010101" charset="-122"/>
                <a:ea typeface="黑体" panose="02010609060101010101" charset="-122"/>
                <a:cs typeface="黑体" panose="02010609060101010101" charset="-122"/>
              </a:rPr>
              <a:t>的</a:t>
            </a:r>
            <a:r>
              <a:rPr sz="2665" dirty="0">
                <a:solidFill>
                  <a:srgbClr val="F9FBFA"/>
                </a:solidFill>
                <a:latin typeface="黑体" panose="02010609060101010101" charset="-122"/>
                <a:ea typeface="黑体" panose="02010609060101010101" charset="-122"/>
                <a:cs typeface="黑体" panose="02010609060101010101" charset="-122"/>
              </a:rPr>
              <a:t>危机。</a:t>
            </a:r>
            <a:endParaRPr sz="2665" dirty="0">
              <a:solidFill>
                <a:srgbClr val="F9FBFA"/>
              </a:solidFill>
              <a:latin typeface="黑体" panose="02010609060101010101" charset="-122"/>
              <a:ea typeface="黑体" panose="02010609060101010101" charset="-122"/>
              <a:cs typeface="黑体" panose="02010609060101010101" charset="-122"/>
            </a:endParaRPr>
          </a:p>
        </p:txBody>
      </p:sp>
      <p:sp>
        <p:nvSpPr>
          <p:cNvPr id="6" name="矩形 5"/>
          <p:cNvSpPr/>
          <p:nvPr/>
        </p:nvSpPr>
        <p:spPr>
          <a:xfrm>
            <a:off x="917355" y="1528705"/>
            <a:ext cx="2621280" cy="583565"/>
          </a:xfrm>
          <a:prstGeom prst="rect">
            <a:avLst/>
          </a:prstGeom>
        </p:spPr>
        <p:txBody>
          <a:bodyPr wrap="none">
            <a:spAutoFit/>
          </a:bodyPr>
          <a:p>
            <a:pPr algn="l"/>
            <a:r>
              <a:rPr lang="en-US" sz="3200" dirty="0">
                <a:solidFill>
                  <a:srgbClr val="FFFF00">
                    <a:alpha val="80000"/>
                  </a:srgbClr>
                </a:solidFill>
                <a:latin typeface="黑体" panose="02010609060101010101" charset="-122"/>
                <a:ea typeface="黑体" panose="02010609060101010101" charset="-122"/>
                <a:cs typeface="黑体" panose="02010609060101010101" charset="-122"/>
              </a:rPr>
              <a:t>3.内容简介：</a:t>
            </a:r>
            <a:endPar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68045" y="1145223"/>
            <a:ext cx="10172700" cy="456628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p>
            <a:pPr defTabSz="412750">
              <a:lnSpc>
                <a:spcPct val="150000"/>
              </a:lnSpc>
              <a:buSzPct val="50000"/>
              <a:defRPr>
                <a:solidFill>
                  <a:srgbClr val="FFFFFF"/>
                </a:solidFill>
              </a:defRPr>
            </a:pPr>
            <a:r>
              <a:rPr lang="en-US" sz="2400" dirty="0">
                <a:solidFill>
                  <a:schemeClr val="bg1"/>
                </a:solidFill>
                <a:latin typeface="黑体" panose="02010609060101010101" charset="-122"/>
                <a:ea typeface="黑体" panose="02010609060101010101" charset="-122"/>
                <a:cs typeface="黑体" panose="02010609060101010101" charset="-122"/>
              </a:rPr>
              <a:t>    </a:t>
            </a:r>
            <a:r>
              <a:rPr lang="zh-CN" altLang="en-US" sz="2400" dirty="0">
                <a:solidFill>
                  <a:schemeClr val="bg1"/>
                </a:solidFill>
                <a:latin typeface="黑体" panose="02010609060101010101" charset="-122"/>
                <a:ea typeface="黑体" panose="02010609060101010101" charset="-122"/>
                <a:cs typeface="黑体" panose="02010609060101010101" charset="-122"/>
              </a:rPr>
              <a:t>别名《石头记》《情僧录》《风月宝鉴》《金陵十二钗》等。为什么</a:t>
            </a:r>
            <a:r>
              <a:rPr lang="en-US" altLang="zh-CN" sz="2400" dirty="0">
                <a:solidFill>
                  <a:schemeClr val="bg1"/>
                </a:solidFill>
                <a:latin typeface="黑体" panose="02010609060101010101" charset="-122"/>
                <a:ea typeface="黑体" panose="02010609060101010101" charset="-122"/>
                <a:cs typeface="黑体" panose="02010609060101010101" charset="-122"/>
              </a:rPr>
              <a:t>“</a:t>
            </a:r>
            <a:r>
              <a:rPr lang="zh-CN" altLang="en-US" sz="2400" dirty="0">
                <a:solidFill>
                  <a:schemeClr val="bg1"/>
                </a:solidFill>
                <a:latin typeface="黑体" panose="02010609060101010101" charset="-122"/>
                <a:ea typeface="黑体" panose="02010609060101010101" charset="-122"/>
                <a:cs typeface="黑体" panose="02010609060101010101" charset="-122"/>
              </a:rPr>
              <a:t>红楼梦</a:t>
            </a:r>
            <a:r>
              <a:rPr lang="en-US" altLang="zh-CN" sz="2400" dirty="0">
                <a:solidFill>
                  <a:schemeClr val="bg1"/>
                </a:solidFill>
                <a:latin typeface="黑体" panose="02010609060101010101" charset="-122"/>
                <a:ea typeface="黑体" panose="02010609060101010101" charset="-122"/>
                <a:cs typeface="黑体" panose="02010609060101010101" charset="-122"/>
              </a:rPr>
              <a:t>”</a:t>
            </a:r>
            <a:r>
              <a:rPr lang="zh-CN" altLang="en-US" sz="2400" dirty="0">
                <a:solidFill>
                  <a:schemeClr val="bg1"/>
                </a:solidFill>
                <a:latin typeface="黑体" panose="02010609060101010101" charset="-122"/>
                <a:ea typeface="黑体" panose="02010609060101010101" charset="-122"/>
                <a:cs typeface="黑体" panose="02010609060101010101" charset="-122"/>
              </a:rPr>
              <a:t>最符合原书的旨意？</a:t>
            </a:r>
            <a:r>
              <a:rPr sz="2400" dirty="0">
                <a:solidFill>
                  <a:schemeClr val="bg1"/>
                </a:solidFill>
                <a:latin typeface="黑体" panose="02010609060101010101" charset="-122"/>
                <a:ea typeface="黑体" panose="02010609060101010101" charset="-122"/>
                <a:cs typeface="黑体" panose="02010609060101010101" charset="-122"/>
                <a:sym typeface="+mn-ea"/>
              </a:rPr>
              <a:t>新红学派创始人俞平伯这样论述“观《通鉴》二百六十三，记五代王建事。建作朱门，绘以朱丹，蜀人谓之画红楼。是红楼亦朱门之泛称耳。”这样看来，“红楼”是指豪门贵族。整部红楼，着一“梦”字境界全出。《红楼梦》里充斥着各种各样的梦，可以说把古代文学写梦的艺术推到了新的高峰。庚辰本四十八回末有这样的长批：“一部大书起是梦，宝玉情是梦，贾瑞淫是梦，秦之家计长策又是梦，今</a:t>
            </a:r>
            <a:r>
              <a:rPr lang="zh-CN" sz="2400" dirty="0">
                <a:solidFill>
                  <a:schemeClr val="bg1"/>
                </a:solidFill>
                <a:latin typeface="黑体" panose="02010609060101010101" charset="-122"/>
                <a:ea typeface="黑体" panose="02010609060101010101" charset="-122"/>
                <a:cs typeface="黑体" panose="02010609060101010101" charset="-122"/>
                <a:sym typeface="+mn-ea"/>
              </a:rPr>
              <a:t>作诗</a:t>
            </a:r>
            <a:r>
              <a:rPr sz="2400" dirty="0">
                <a:solidFill>
                  <a:schemeClr val="bg1"/>
                </a:solidFill>
                <a:latin typeface="黑体" panose="02010609060101010101" charset="-122"/>
                <a:ea typeface="黑体" panose="02010609060101010101" charset="-122"/>
                <a:cs typeface="黑体" panose="02010609060101010101" charset="-122"/>
                <a:sym typeface="+mn-ea"/>
              </a:rPr>
              <a:t>也是梦，一并风月鉴亦从梦中所有，故‘红楼梦’也。”</a:t>
            </a:r>
            <a:endParaRPr sz="2400" dirty="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6" name="矩形 5"/>
          <p:cNvSpPr/>
          <p:nvPr/>
        </p:nvSpPr>
        <p:spPr>
          <a:xfrm>
            <a:off x="867825" y="673360"/>
            <a:ext cx="3738880" cy="521970"/>
          </a:xfrm>
          <a:prstGeom prst="rect">
            <a:avLst/>
          </a:prstGeom>
        </p:spPr>
        <p:txBody>
          <a:bodyPr wrap="none">
            <a:spAutoFit/>
          </a:bodyPr>
          <a:p>
            <a:pPr algn="l"/>
            <a:r>
              <a:rPr lang="en-US" sz="2800" dirty="0">
                <a:solidFill>
                  <a:srgbClr val="FFFF00">
                    <a:alpha val="80000"/>
                  </a:srgbClr>
                </a:solidFill>
                <a:latin typeface="黑体" panose="02010609060101010101" charset="-122"/>
                <a:ea typeface="黑体" panose="02010609060101010101" charset="-122"/>
                <a:cs typeface="黑体" panose="02010609060101010101" charset="-122"/>
              </a:rPr>
              <a:t>4.《红楼梦》书名</a:t>
            </a:r>
            <a:r>
              <a:rPr lang="zh-CN" sz="2800" dirty="0">
                <a:solidFill>
                  <a:srgbClr val="FFFF00">
                    <a:alpha val="80000"/>
                  </a:srgbClr>
                </a:solidFill>
                <a:latin typeface="黑体" panose="02010609060101010101" charset="-122"/>
                <a:ea typeface="黑体" panose="02010609060101010101" charset="-122"/>
                <a:cs typeface="黑体" panose="02010609060101010101" charset="-122"/>
              </a:rPr>
              <a:t>简说</a:t>
            </a:r>
            <a:endParaRPr lang="zh-CN" altLang="en-US" sz="2800" dirty="0">
              <a:solidFill>
                <a:srgbClr val="FFFF00">
                  <a:alpha val="8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51340" y="741305"/>
            <a:ext cx="4246880" cy="583565"/>
          </a:xfrm>
          <a:prstGeom prst="rect">
            <a:avLst/>
          </a:prstGeom>
        </p:spPr>
        <p:txBody>
          <a:bodyPr wrap="none">
            <a:spAutoFit/>
          </a:bodyPr>
          <a:p>
            <a:pPr algn="l"/>
            <a:r>
              <a:rPr lang="en-US" sz="3200" dirty="0">
                <a:solidFill>
                  <a:srgbClr val="FFFF00">
                    <a:alpha val="80000"/>
                  </a:srgbClr>
                </a:solidFill>
                <a:latin typeface="黑体" panose="02010609060101010101" charset="-122"/>
                <a:ea typeface="黑体" panose="02010609060101010101" charset="-122"/>
                <a:cs typeface="黑体" panose="02010609060101010101" charset="-122"/>
              </a:rPr>
              <a:t>4.《红楼梦》书名</a:t>
            </a:r>
            <a:r>
              <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rPr>
              <a:t>简说</a:t>
            </a:r>
            <a:endParaRPr lang="zh-CN" altLang="en-US" sz="3200" dirty="0">
              <a:solidFill>
                <a:srgbClr val="FFFF00">
                  <a:alpha val="80000"/>
                </a:srgbClr>
              </a:solidFill>
              <a:latin typeface="黑体" panose="02010609060101010101" charset="-122"/>
              <a:ea typeface="黑体" panose="02010609060101010101" charset="-122"/>
              <a:cs typeface="黑体" panose="02010609060101010101" charset="-122"/>
            </a:endParaRPr>
          </a:p>
        </p:txBody>
      </p:sp>
      <p:graphicFrame>
        <p:nvGraphicFramePr>
          <p:cNvPr id="3" name="表格 2"/>
          <p:cNvGraphicFramePr/>
          <p:nvPr>
            <p:custDataLst>
              <p:tags r:id="rId1"/>
            </p:custDataLst>
          </p:nvPr>
        </p:nvGraphicFramePr>
        <p:xfrm>
          <a:off x="1421765" y="2336165"/>
          <a:ext cx="8820150" cy="2800350"/>
        </p:xfrm>
        <a:graphic>
          <a:graphicData uri="http://schemas.openxmlformats.org/drawingml/2006/table">
            <a:tbl>
              <a:tblPr firstRow="1" bandRow="1">
                <a:tableStyleId>{5940675A-B579-460E-94D1-54222C63F5DA}</a:tableStyleId>
              </a:tblPr>
              <a:tblGrid>
                <a:gridCol w="1507490"/>
                <a:gridCol w="2872740"/>
                <a:gridCol w="4439920"/>
              </a:tblGrid>
              <a:tr h="400050">
                <a:tc>
                  <a:txBody>
                    <a:bodyPr/>
                    <a:p>
                      <a:pPr indent="0" algn="ctr">
                        <a:buNone/>
                      </a:pPr>
                      <a:r>
                        <a:rPr sz="2400" dirty="0">
                          <a:solidFill>
                            <a:schemeClr val="bg1"/>
                          </a:solidFill>
                          <a:latin typeface="黑体" panose="02010609060101010101" charset="-122"/>
                          <a:ea typeface="黑体" panose="02010609060101010101" charset="-122"/>
                        </a:rPr>
                        <a:t>次序</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出现章回</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梦境内容</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r>
              <a:tr h="400050">
                <a:tc>
                  <a:txBody>
                    <a:bodyPr/>
                    <a:p>
                      <a:pPr indent="0" algn="ctr">
                        <a:buNone/>
                      </a:pPr>
                      <a:r>
                        <a:rPr sz="2400" dirty="0">
                          <a:solidFill>
                            <a:schemeClr val="bg1"/>
                          </a:solidFill>
                          <a:latin typeface="黑体" panose="02010609060101010101" charset="-122"/>
                          <a:ea typeface="黑体" panose="02010609060101010101" charset="-122"/>
                        </a:rPr>
                        <a:t>1.</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第一回</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甄士隐梦幻识通灵</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r>
              <a:tr h="400050">
                <a:tc>
                  <a:txBody>
                    <a:bodyPr/>
                    <a:p>
                      <a:pPr indent="0" algn="ctr">
                        <a:buNone/>
                      </a:pPr>
                      <a:r>
                        <a:rPr sz="2400" dirty="0">
                          <a:solidFill>
                            <a:schemeClr val="bg1"/>
                          </a:solidFill>
                          <a:latin typeface="黑体" panose="02010609060101010101" charset="-122"/>
                          <a:ea typeface="黑体" panose="02010609060101010101" charset="-122"/>
                        </a:rPr>
                        <a:t>2.</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第五回</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贾宝玉第一次游太虚幻境</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r>
              <a:tr h="400050">
                <a:tc>
                  <a:txBody>
                    <a:bodyPr/>
                    <a:p>
                      <a:pPr indent="0" algn="ctr">
                        <a:buNone/>
                      </a:pPr>
                      <a:r>
                        <a:rPr sz="2400" dirty="0">
                          <a:solidFill>
                            <a:schemeClr val="bg1"/>
                          </a:solidFill>
                          <a:latin typeface="黑体" panose="02010609060101010101" charset="-122"/>
                          <a:ea typeface="黑体" panose="02010609060101010101" charset="-122"/>
                        </a:rPr>
                        <a:t>……</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 </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r>
              <a:tr h="400050">
                <a:tc>
                  <a:txBody>
                    <a:bodyPr/>
                    <a:p>
                      <a:pPr indent="0" algn="ctr">
                        <a:buNone/>
                      </a:pPr>
                      <a:r>
                        <a:rPr sz="2400" dirty="0">
                          <a:solidFill>
                            <a:schemeClr val="bg1"/>
                          </a:solidFill>
                          <a:latin typeface="黑体" panose="02010609060101010101" charset="-122"/>
                          <a:ea typeface="黑体" panose="02010609060101010101" charset="-122"/>
                        </a:rPr>
                        <a:t>31.</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第一百一十六回</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贾宝玉二游太虚幻境</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r>
              <a:tr h="400050">
                <a:tc>
                  <a:txBody>
                    <a:bodyPr/>
                    <a:p>
                      <a:pPr indent="0" algn="ctr">
                        <a:buNone/>
                      </a:pPr>
                      <a:r>
                        <a:rPr sz="2400" dirty="0">
                          <a:solidFill>
                            <a:schemeClr val="bg1"/>
                          </a:solidFill>
                          <a:latin typeface="黑体" panose="02010609060101010101" charset="-122"/>
                          <a:ea typeface="黑体" panose="02010609060101010101" charset="-122"/>
                        </a:rPr>
                        <a:t>……</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r>
              <a:tr h="400050">
                <a:tc>
                  <a:txBody>
                    <a:bodyPr/>
                    <a:p>
                      <a:pPr indent="0" algn="ctr">
                        <a:buNone/>
                      </a:pPr>
                      <a:r>
                        <a:rPr sz="2400" dirty="0">
                          <a:solidFill>
                            <a:schemeClr val="bg1"/>
                          </a:solidFill>
                          <a:latin typeface="黑体" panose="02010609060101010101" charset="-122"/>
                          <a:ea typeface="黑体" panose="02010609060101010101" charset="-122"/>
                        </a:rPr>
                        <a:t>……</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c>
                  <a:txBody>
                    <a:bodyPr/>
                    <a:p>
                      <a:pPr indent="0" algn="ctr">
                        <a:buNone/>
                      </a:pPr>
                      <a:r>
                        <a:rPr sz="2400" dirty="0">
                          <a:solidFill>
                            <a:schemeClr val="bg1"/>
                          </a:solidFill>
                          <a:latin typeface="黑体" panose="02010609060101010101" charset="-122"/>
                          <a:ea typeface="黑体" panose="02010609060101010101" charset="-122"/>
                        </a:rPr>
                        <a:t>……</a:t>
                      </a:r>
                      <a:endParaRPr sz="2400" dirty="0">
                        <a:solidFill>
                          <a:schemeClr val="bg1"/>
                        </a:solidFill>
                        <a:latin typeface="黑体" panose="02010609060101010101" charset="-122"/>
                        <a:ea typeface="黑体" panose="02010609060101010101" charset="-122"/>
                      </a:endParaRPr>
                    </a:p>
                  </a:txBody>
                  <a:tcPr marL="68580" marR="68580" marT="0" marB="0" vert="horz" anchor="t" anchorCtr="0">
                    <a:solidFill>
                      <a:schemeClr val="accent1">
                        <a:lumMod val="40000"/>
                        <a:lumOff val="60000"/>
                      </a:schemeClr>
                    </a:solidFill>
                  </a:tcPr>
                </a:tc>
              </a:tr>
            </a:tbl>
          </a:graphicData>
        </a:graphic>
      </p:graphicFrame>
      <p:sp>
        <p:nvSpPr>
          <p:cNvPr id="2" name="文本框 1"/>
          <p:cNvSpPr txBox="1"/>
          <p:nvPr/>
        </p:nvSpPr>
        <p:spPr>
          <a:xfrm>
            <a:off x="2981960" y="5528945"/>
            <a:ext cx="6228080" cy="607695"/>
          </a:xfrm>
          <a:prstGeom prst="rect">
            <a:avLst/>
          </a:prstGeom>
          <a:noFill/>
        </p:spPr>
        <p:txBody>
          <a:bodyPr wrap="none" rtlCol="0" anchor="ctr">
            <a:spAutoFit/>
          </a:bodyPr>
          <a:p>
            <a:pPr>
              <a:lnSpc>
                <a:spcPct val="120000"/>
              </a:lnSpc>
            </a:pPr>
            <a:r>
              <a:rPr lang="zh-CN" altLang="en-US" sz="2800" dirty="0" smtClean="0">
                <a:solidFill>
                  <a:schemeClr val="bg1"/>
                </a:solidFill>
                <a:latin typeface="黑体" panose="02010609060101010101" charset="-122"/>
                <a:ea typeface="黑体" panose="02010609060101010101" charset="-122"/>
              </a:rPr>
              <a:t>有兴趣的同学，可以理一理这些梦境。</a:t>
            </a:r>
            <a:endParaRPr lang="zh-CN" altLang="en-US" sz="2800" dirty="0" smtClean="0">
              <a:solidFill>
                <a:schemeClr val="bg1"/>
              </a:solidFill>
              <a:latin typeface="黑体" panose="02010609060101010101" charset="-122"/>
              <a:ea typeface="黑体" panose="02010609060101010101" charset="-122"/>
            </a:endParaRPr>
          </a:p>
        </p:txBody>
      </p:sp>
      <p:sp>
        <p:nvSpPr>
          <p:cNvPr id="7" name="文本框 6"/>
          <p:cNvSpPr txBox="1"/>
          <p:nvPr/>
        </p:nvSpPr>
        <p:spPr>
          <a:xfrm>
            <a:off x="828675" y="1506220"/>
            <a:ext cx="10241280" cy="645160"/>
          </a:xfrm>
          <a:prstGeom prst="rect">
            <a:avLst/>
          </a:prstGeom>
          <a:noFill/>
        </p:spPr>
        <p:txBody>
          <a:bodyPr wrap="none" rtlCol="0" anchor="t">
            <a:spAutoFit/>
          </a:bodyPr>
          <a:p>
            <a:pPr algn="l" defTabSz="412750">
              <a:lnSpc>
                <a:spcPct val="150000"/>
              </a:lnSpc>
              <a:buSzPct val="50000"/>
              <a:defRPr>
                <a:solidFill>
                  <a:srgbClr val="FFFFFF"/>
                </a:solidFill>
              </a:defRPr>
            </a:pPr>
            <a:r>
              <a:rPr sz="2400" dirty="0">
                <a:solidFill>
                  <a:schemeClr val="bg1"/>
                </a:solidFill>
                <a:latin typeface="黑体" panose="02010609060101010101" charset="-122"/>
                <a:ea typeface="黑体" panose="02010609060101010101" charset="-122"/>
                <a:cs typeface="黑体" panose="02010609060101010101" charset="-122"/>
                <a:sym typeface="+mn-ea"/>
              </a:rPr>
              <a:t>据统计《红楼梦》一书共描写了33个梦幻。前八十回20个，后四十回13个。</a:t>
            </a:r>
            <a:endParaRPr lang="zh-CN" altLang="en-US" dirty="0" smtClean="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Tm="5000"/>
    </mc:Choice>
    <mc:Fallback>
      <p:transition advTm="5000"/>
    </mc:Fallback>
  </mc:AlternateContent>
  <p:timing>
    <p:tnLst>
      <p:par>
        <p:cTn id="1" dur="indefinite" restart="never" nodeType="tmRoot"/>
      </p:par>
    </p:tnLst>
  </p:timing>
</p:sld>
</file>

<file path=ppt/tags/tag1.xml><?xml version="1.0" encoding="utf-8"?>
<p:tagLst xmlns:p="http://schemas.openxmlformats.org/presentationml/2006/main">
  <p:tag name="KSO_WM_UNIT_TABLE_BEAUTIFY" val="smartTable{f9b25554-a485-4fa3-a309-4cc8d542bc07}"/>
</p:tagLst>
</file>

<file path=ppt/tags/tag2.xml><?xml version="1.0" encoding="utf-8"?>
<p:tagLst xmlns:p="http://schemas.openxmlformats.org/presentationml/2006/main">
  <p:tag name="KSO_WM_UNIT_TABLE_BEAUTIFY" val="smartTable{db2d2030-b08d-46ad-b4f3-c74ecbb7fcf4}"/>
</p:tagLst>
</file>

<file path=ppt/theme/theme1.xml><?xml version="1.0" encoding="utf-8"?>
<a:theme xmlns:a="http://schemas.openxmlformats.org/drawingml/2006/main" name="千图网海量PPT模板www.58pic.com">
  <a:themeElements>
    <a:clrScheme name="MC-欧美风主题色">
      <a:dk1>
        <a:srgbClr val="000000"/>
      </a:dk1>
      <a:lt1>
        <a:srgbClr val="FFFFFF"/>
      </a:lt1>
      <a:dk2>
        <a:srgbClr val="44546A"/>
      </a:dk2>
      <a:lt2>
        <a:srgbClr val="E7E6E6"/>
      </a:lt2>
      <a:accent1>
        <a:srgbClr val="1D267C"/>
      </a:accent1>
      <a:accent2>
        <a:srgbClr val="84848F"/>
      </a:accent2>
      <a:accent3>
        <a:srgbClr val="4B4A5A"/>
      </a:accent3>
      <a:accent4>
        <a:srgbClr val="1D267C"/>
      </a:accent4>
      <a:accent5>
        <a:srgbClr val="84848F"/>
      </a:accent5>
      <a:accent6>
        <a:srgbClr val="4B4A5A"/>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千图网海量PPT模板www.58pic.com">
  <a:themeElements>
    <a:clrScheme name="MC-欧美风主题色">
      <a:dk1>
        <a:srgbClr val="000000"/>
      </a:dk1>
      <a:lt1>
        <a:srgbClr val="FFFFFF"/>
      </a:lt1>
      <a:dk2>
        <a:srgbClr val="44546A"/>
      </a:dk2>
      <a:lt2>
        <a:srgbClr val="E7E6E6"/>
      </a:lt2>
      <a:accent1>
        <a:srgbClr val="1D267C"/>
      </a:accent1>
      <a:accent2>
        <a:srgbClr val="84848F"/>
      </a:accent2>
      <a:accent3>
        <a:srgbClr val="4B4A5A"/>
      </a:accent3>
      <a:accent4>
        <a:srgbClr val="1D267C"/>
      </a:accent4>
      <a:accent5>
        <a:srgbClr val="84848F"/>
      </a:accent5>
      <a:accent6>
        <a:srgbClr val="4B4A5A"/>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千图</Template>
  <TotalTime>0</TotalTime>
  <Words>7179</Words>
  <Application>WPS 演示</Application>
  <PresentationFormat>宽屏</PresentationFormat>
  <Paragraphs>311</Paragraphs>
  <Slides>46</Slides>
  <Notes>10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46</vt:i4>
      </vt:variant>
    </vt:vector>
  </HeadingPairs>
  <TitlesOfParts>
    <vt:vector size="62" baseType="lpstr">
      <vt:lpstr>Arial</vt:lpstr>
      <vt:lpstr>宋体</vt:lpstr>
      <vt:lpstr>Wingdings</vt:lpstr>
      <vt:lpstr>叶根友刀锋黑草</vt:lpstr>
      <vt:lpstr>黑体</vt:lpstr>
      <vt:lpstr>微软雅黑</vt:lpstr>
      <vt:lpstr>Arial Unicode MS</vt:lpstr>
      <vt:lpstr>等线</vt:lpstr>
      <vt:lpstr>方正粗黑宋简体</vt:lpstr>
      <vt:lpstr>华文楷体</vt:lpstr>
      <vt:lpstr>等线 Light</vt:lpstr>
      <vt:lpstr>Calibri Light</vt:lpstr>
      <vt:lpstr>Calibri</vt:lpstr>
      <vt:lpstr>千图网海量PPT模板www.58pic.com</vt:lpstr>
      <vt:lpstr>1_千图网海量PPT模板www.58pic.com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演示文稿21</dc:title>
  <dc:creator>柚子设计</dc:creator>
  <cp:keywords>MC-PPT模板</cp:keywords>
  <cp:category>模板</cp:category>
  <cp:lastModifiedBy>Administrator</cp:lastModifiedBy>
  <cp:revision>481</cp:revision>
  <dcterms:created xsi:type="dcterms:W3CDTF">2020-03-12T06:27:00Z</dcterms:created>
  <dcterms:modified xsi:type="dcterms:W3CDTF">2020-05-20T04:53:31Z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