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62"/>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 id="409" r:id="rId18"/>
    <p:sldId id="410" r:id="rId19"/>
    <p:sldId id="411" r:id="rId20"/>
    <p:sldId id="412" r:id="rId21"/>
    <p:sldId id="413" r:id="rId22"/>
    <p:sldId id="414" r:id="rId23"/>
    <p:sldId id="415" r:id="rId24"/>
    <p:sldId id="416" r:id="rId25"/>
    <p:sldId id="417" r:id="rId26"/>
    <p:sldId id="418" r:id="rId27"/>
    <p:sldId id="419" r:id="rId28"/>
    <p:sldId id="420" r:id="rId29"/>
    <p:sldId id="421" r:id="rId30"/>
    <p:sldId id="422" r:id="rId31"/>
    <p:sldId id="423" r:id="rId32"/>
    <p:sldId id="424" r:id="rId33"/>
    <p:sldId id="425" r:id="rId34"/>
    <p:sldId id="426" r:id="rId35"/>
    <p:sldId id="427" r:id="rId36"/>
    <p:sldId id="428" r:id="rId37"/>
    <p:sldId id="429" r:id="rId38"/>
    <p:sldId id="430" r:id="rId39"/>
    <p:sldId id="431" r:id="rId40"/>
    <p:sldId id="432" r:id="rId41"/>
    <p:sldId id="433" r:id="rId42"/>
    <p:sldId id="434" r:id="rId43"/>
    <p:sldId id="435" r:id="rId44"/>
    <p:sldId id="436" r:id="rId45"/>
    <p:sldId id="437" r:id="rId46"/>
    <p:sldId id="438" r:id="rId47"/>
    <p:sldId id="439" r:id="rId48"/>
    <p:sldId id="440" r:id="rId49"/>
    <p:sldId id="441" r:id="rId50"/>
    <p:sldId id="442" r:id="rId51"/>
    <p:sldId id="443" r:id="rId52"/>
    <p:sldId id="444" r:id="rId53"/>
    <p:sldId id="445" r:id="rId54"/>
    <p:sldId id="446" r:id="rId55"/>
    <p:sldId id="447" r:id="rId56"/>
    <p:sldId id="448" r:id="rId57"/>
    <p:sldId id="449" r:id="rId58"/>
    <p:sldId id="450" r:id="rId59"/>
    <p:sldId id="451" r:id="rId60"/>
    <p:sldId id="452" r:id="rId61"/>
  </p:sldIdLst>
  <p:sldSz cx="11522075" cy="6480175"/>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44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2020-11-27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3464450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2020-11-27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2020-11-27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2020-11-27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2020-11-27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2020-11-27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2020-11-27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slide" Target="slide44.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slide" Target="slide17.xml"/><Relationship Id="rId5" Type="http://schemas.openxmlformats.org/officeDocument/2006/relationships/slide" Target="slide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古诗文阅读</a:t>
            </a:r>
            <a:endParaRPr lang="zh-CN" altLang="en-US" sz="6600">
              <a:solidFill>
                <a:schemeClr val="bg1"/>
              </a:solidFill>
              <a:ea typeface="黑体"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330190" y="733425"/>
            <a:ext cx="5639435" cy="2122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语言文字运用</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5"/>
          <p:cNvSpPr txBox="1">
            <a:spLocks noChangeArrowheads="1"/>
          </p:cNvSpPr>
          <p:nvPr/>
        </p:nvSpPr>
        <p:spPr bwMode="auto">
          <a:xfrm>
            <a:off x="812800" y="773443"/>
            <a:ext cx="3606165" cy="521970"/>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en-US" sz="2800">
                <a:solidFill>
                  <a:schemeClr val="bg1"/>
                </a:solidFill>
                <a:latin typeface="+mj-ea"/>
                <a:ea typeface="+mj-ea"/>
                <a:cs typeface="+mj-ea"/>
              </a:rPr>
              <a:t>  </a:t>
            </a:r>
            <a:r>
              <a:rPr sz="2800" b="1">
                <a:solidFill>
                  <a:schemeClr val="bg1"/>
                </a:solidFill>
                <a:latin typeface="+mj-ea"/>
                <a:ea typeface="+mj-ea"/>
                <a:cs typeface="+mj-ea"/>
              </a:rPr>
              <a:t>仿用句式</a:t>
            </a:r>
            <a:r>
              <a:rPr sz="2800" b="1" smtClean="0">
                <a:solidFill>
                  <a:schemeClr val="bg1"/>
                </a:solidFill>
                <a:latin typeface="+mj-ea"/>
                <a:ea typeface="+mj-ea"/>
                <a:cs typeface="+mj-ea"/>
              </a:rPr>
              <a:t>4</a:t>
            </a:r>
            <a:r>
              <a:rPr lang="zh-CN" altLang="en-US" sz="2800" b="1" smtClean="0">
                <a:solidFill>
                  <a:schemeClr val="bg1"/>
                </a:solidFill>
                <a:latin typeface="+mj-ea"/>
                <a:ea typeface="+mj-ea"/>
                <a:cs typeface="+mj-ea"/>
              </a:rPr>
              <a:t>题型 </a:t>
            </a:r>
            <a:endParaRPr lang="zh-CN" altLang="en-US" sz="2800" b="1">
              <a:solidFill>
                <a:schemeClr val="bg1"/>
              </a:solidFill>
              <a:latin typeface="+mj-ea"/>
              <a:ea typeface="+mj-ea"/>
              <a:cs typeface="+mj-ea"/>
            </a:endParaRPr>
          </a:p>
        </p:txBody>
      </p:sp>
      <p:sp>
        <p:nvSpPr>
          <p:cNvPr id="13" name="AutoShape 6"/>
          <p:cNvSpPr>
            <a:spLocks noChangeArrowheads="1"/>
          </p:cNvSpPr>
          <p:nvPr/>
        </p:nvSpPr>
        <p:spPr bwMode="auto">
          <a:xfrm flipH="1">
            <a:off x="5762307" y="1528143"/>
            <a:ext cx="4677101" cy="568960"/>
          </a:xfrm>
          <a:prstGeom prst="wedgeRoundRectCallout">
            <a:avLst>
              <a:gd name="adj1" fmla="val 110869"/>
              <a:gd name="adj2" fmla="val 190848"/>
              <a:gd name="adj3" fmla="val 16667"/>
            </a:avLst>
          </a:prstGeom>
        </p:spPr>
        <p:style>
          <a:lnRef idx="1">
            <a:schemeClr val="accent6"/>
          </a:lnRef>
          <a:fillRef idx="2">
            <a:schemeClr val="accent6"/>
          </a:fillRef>
          <a:effectRef idx="1">
            <a:schemeClr val="accent6"/>
          </a:effectRef>
          <a:fontRef idx="minor">
            <a:schemeClr val="dk1"/>
          </a:fontRef>
        </p:style>
        <p:txBody>
          <a:bodyPr/>
          <a:lstStyle/>
          <a:p>
            <a:pPr algn="ctr"/>
            <a:r>
              <a:rPr lang="zh-CN" altLang="en-US" sz="2800" b="1" smtClean="0">
                <a:solidFill>
                  <a:srgbClr val="0000FF"/>
                </a:solidFill>
                <a:ea typeface="宋体" pitchFamily="2" charset="-122"/>
              </a:rPr>
              <a:t>题型一      限定话题</a:t>
            </a:r>
            <a:r>
              <a:rPr lang="zh-CN" altLang="en-US" sz="2800" b="1">
                <a:solidFill>
                  <a:srgbClr val="0000FF"/>
                </a:solidFill>
                <a:ea typeface="宋体" pitchFamily="2" charset="-122"/>
              </a:rPr>
              <a:t>型仿写</a:t>
            </a:r>
            <a:r>
              <a:rPr lang="zh-CN" altLang="en-US" sz="2400">
                <a:ea typeface="宋体" pitchFamily="2" charset="-122"/>
              </a:rPr>
              <a:t> </a:t>
            </a:r>
          </a:p>
        </p:txBody>
      </p:sp>
      <p:sp>
        <p:nvSpPr>
          <p:cNvPr id="14" name="Text Box 7"/>
          <p:cNvSpPr txBox="1">
            <a:spLocks noChangeArrowheads="1"/>
          </p:cNvSpPr>
          <p:nvPr/>
        </p:nvSpPr>
        <p:spPr bwMode="auto">
          <a:xfrm>
            <a:off x="1306830" y="2913393"/>
            <a:ext cx="1607820" cy="1076325"/>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zh-CN" altLang="en-US" sz="3200" b="0">
                <a:latin typeface="黑体" pitchFamily="2" charset="-122"/>
                <a:ea typeface="黑体" pitchFamily="2" charset="-122"/>
              </a:rPr>
              <a:t>仿用句式</a:t>
            </a:r>
            <a:r>
              <a:rPr lang="zh-CN" altLang="en-US" sz="3200" b="0" smtClean="0">
                <a:latin typeface="黑体" pitchFamily="2" charset="-122"/>
                <a:ea typeface="黑体" pitchFamily="2" charset="-122"/>
              </a:rPr>
              <a:t>4题型</a:t>
            </a:r>
            <a:endParaRPr lang="zh-CN" altLang="en-US" sz="3200" b="0">
              <a:latin typeface="黑体" pitchFamily="2" charset="-122"/>
              <a:ea typeface="黑体" pitchFamily="2" charset="-122"/>
            </a:endParaRPr>
          </a:p>
        </p:txBody>
      </p:sp>
      <p:sp>
        <p:nvSpPr>
          <p:cNvPr id="15" name="AutoShape 8"/>
          <p:cNvSpPr>
            <a:spLocks noChangeArrowheads="1"/>
          </p:cNvSpPr>
          <p:nvPr/>
        </p:nvSpPr>
        <p:spPr bwMode="auto">
          <a:xfrm flipH="1">
            <a:off x="5761037" y="2597483"/>
            <a:ext cx="4677101" cy="624205"/>
          </a:xfrm>
          <a:prstGeom prst="wedgeRoundRectCallout">
            <a:avLst>
              <a:gd name="adj1" fmla="val 111194"/>
              <a:gd name="adj2" fmla="val 65398"/>
              <a:gd name="adj3" fmla="val 16667"/>
            </a:avLst>
          </a:prstGeom>
        </p:spPr>
        <p:style>
          <a:lnRef idx="1">
            <a:schemeClr val="accent6"/>
          </a:lnRef>
          <a:fillRef idx="2">
            <a:schemeClr val="accent6"/>
          </a:fillRef>
          <a:effectRef idx="1">
            <a:schemeClr val="accent6"/>
          </a:effectRef>
          <a:fontRef idx="minor">
            <a:schemeClr val="dk1"/>
          </a:fontRef>
        </p:style>
        <p:txBody>
          <a:bodyPr/>
          <a:lstStyle/>
          <a:p>
            <a:pPr algn="ctr"/>
            <a:r>
              <a:rPr lang="zh-CN" altLang="en-US" sz="2800" b="1" smtClean="0">
                <a:solidFill>
                  <a:srgbClr val="0000FF"/>
                </a:solidFill>
                <a:ea typeface="宋体" pitchFamily="2" charset="-122"/>
              </a:rPr>
              <a:t>题型二      自选话题</a:t>
            </a:r>
            <a:r>
              <a:rPr lang="zh-CN" altLang="en-US" sz="2800" b="1">
                <a:solidFill>
                  <a:srgbClr val="0000FF"/>
                </a:solidFill>
                <a:ea typeface="宋体" pitchFamily="2" charset="-122"/>
              </a:rPr>
              <a:t>式仿写</a:t>
            </a:r>
            <a:r>
              <a:rPr lang="zh-CN" altLang="en-US">
                <a:ea typeface="宋体" pitchFamily="2" charset="-122"/>
              </a:rPr>
              <a:t> </a:t>
            </a:r>
          </a:p>
        </p:txBody>
      </p:sp>
      <p:sp>
        <p:nvSpPr>
          <p:cNvPr id="17" name="AutoShape 12"/>
          <p:cNvSpPr>
            <a:spLocks noChangeArrowheads="1"/>
          </p:cNvSpPr>
          <p:nvPr/>
        </p:nvSpPr>
        <p:spPr bwMode="auto">
          <a:xfrm flipH="1">
            <a:off x="5763164" y="3734768"/>
            <a:ext cx="4676244" cy="658495"/>
          </a:xfrm>
          <a:prstGeom prst="wedgeRoundRectCallout">
            <a:avLst>
              <a:gd name="adj1" fmla="val 111417"/>
              <a:gd name="adj2" fmla="val -56760"/>
              <a:gd name="adj3" fmla="val 16667"/>
            </a:avLst>
          </a:prstGeom>
        </p:spPr>
        <p:style>
          <a:lnRef idx="1">
            <a:schemeClr val="accent6"/>
          </a:lnRef>
          <a:fillRef idx="2">
            <a:schemeClr val="accent6"/>
          </a:fillRef>
          <a:effectRef idx="1">
            <a:schemeClr val="accent6"/>
          </a:effectRef>
          <a:fontRef idx="minor">
            <a:schemeClr val="dk1"/>
          </a:fontRef>
        </p:style>
        <p:txBody>
          <a:bodyPr/>
          <a:lstStyle/>
          <a:p>
            <a:pPr algn="ctr"/>
            <a:r>
              <a:rPr lang="zh-CN" altLang="en-US" sz="2800" b="1" smtClean="0">
                <a:solidFill>
                  <a:srgbClr val="0000FF"/>
                </a:solidFill>
                <a:ea typeface="宋体" pitchFamily="2" charset="-122"/>
              </a:rPr>
              <a:t>题型三      嵌入</a:t>
            </a:r>
            <a:r>
              <a:rPr lang="zh-CN" altLang="en-US" sz="2800" b="1">
                <a:solidFill>
                  <a:srgbClr val="0000FF"/>
                </a:solidFill>
                <a:ea typeface="宋体" pitchFamily="2" charset="-122"/>
              </a:rPr>
              <a:t>填空式仿写 </a:t>
            </a:r>
          </a:p>
        </p:txBody>
      </p:sp>
      <p:sp>
        <p:nvSpPr>
          <p:cNvPr id="2" name="AutoShape 12"/>
          <p:cNvSpPr>
            <a:spLocks noChangeArrowheads="1"/>
          </p:cNvSpPr>
          <p:nvPr/>
        </p:nvSpPr>
        <p:spPr bwMode="auto">
          <a:xfrm flipH="1">
            <a:off x="5762529" y="4906343"/>
            <a:ext cx="4676244" cy="619760"/>
          </a:xfrm>
          <a:prstGeom prst="wedgeRoundRectCallout">
            <a:avLst>
              <a:gd name="adj1" fmla="val 110978"/>
              <a:gd name="adj2" fmla="val -198366"/>
              <a:gd name="adj3" fmla="val 16667"/>
            </a:avLst>
          </a:prstGeom>
        </p:spPr>
        <p:style>
          <a:lnRef idx="1">
            <a:schemeClr val="accent6"/>
          </a:lnRef>
          <a:fillRef idx="2">
            <a:schemeClr val="accent6"/>
          </a:fillRef>
          <a:effectRef idx="1">
            <a:schemeClr val="accent6"/>
          </a:effectRef>
          <a:fontRef idx="minor">
            <a:schemeClr val="dk1"/>
          </a:fontRef>
        </p:style>
        <p:txBody>
          <a:bodyPr/>
          <a:lstStyle/>
          <a:p>
            <a:pPr algn="ctr"/>
            <a:r>
              <a:rPr lang="zh-CN" altLang="en-US" sz="2800" b="1" smtClean="0">
                <a:solidFill>
                  <a:srgbClr val="0000FF"/>
                </a:solidFill>
                <a:ea typeface="宋体" pitchFamily="2" charset="-122"/>
              </a:rPr>
              <a:t>题型四      对联</a:t>
            </a:r>
            <a:r>
              <a:rPr lang="zh-CN" altLang="en-US" sz="2800" b="1">
                <a:solidFill>
                  <a:srgbClr val="0000FF"/>
                </a:solidFill>
                <a:ea typeface="宋体" pitchFamily="2" charset="-122"/>
              </a:rPr>
              <a:t>式仿写</a:t>
            </a:r>
            <a:r>
              <a:rPr lang="zh-CN" altLang="en-US" sz="2400">
                <a:ea typeface="宋体"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 presetClass="entr" presetSubtype="10" fill="hold" grpId="2"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checkerboard(across)">
                                      <p:cBhvr>
                                        <p:cTn id="14" dur="500"/>
                                        <p:tgtEl>
                                          <p:spTgt spid="14"/>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9" fill="hold" grpId="1"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9" fill="hold" grpId="3"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9" fill="hold" grpId="4"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0-#ppt_w/2"/>
                                          </p:val>
                                        </p:tav>
                                        <p:tav tm="100000">
                                          <p:val>
                                            <p:strVal val="#ppt_x"/>
                                          </p:val>
                                        </p:tav>
                                      </p:tavLst>
                                    </p:anim>
                                    <p:anim calcmode="lin" valueType="num">
                                      <p:cBhvr additive="base">
                                        <p:cTn id="35"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9" fill="hold" grpId="5"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0-#ppt_w/2"/>
                                          </p:val>
                                        </p:tav>
                                        <p:tav tm="100000">
                                          <p:val>
                                            <p:strVal val="#ppt_x"/>
                                          </p:val>
                                        </p:tav>
                                      </p:tavLst>
                                    </p:anim>
                                    <p:anim calcmode="lin" valueType="num">
                                      <p:cBhvr additive="base">
                                        <p:cTn id="4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1" animBg="1"/>
      <p:bldP spid="14" grpId="2" animBg="1"/>
      <p:bldP spid="15" grpId="3" animBg="1"/>
      <p:bldP spid="17" grpId="4" animBg="1"/>
      <p:bldP spid="2" grpId="5"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文本框 238595"/>
          <p:cNvSpPr txBox="1"/>
          <p:nvPr/>
        </p:nvSpPr>
        <p:spPr>
          <a:xfrm>
            <a:off x="3038475" y="857250"/>
            <a:ext cx="309880" cy="521970"/>
          </a:xfrm>
          <a:prstGeom prst="rect">
            <a:avLst/>
          </a:prstGeom>
          <a:noFill/>
          <a:ln w="9525">
            <a:noFill/>
          </a:ln>
        </p:spPr>
        <p:txBody>
          <a:bodyPr wrap="none" anchor="t">
            <a:spAutoFit/>
          </a:bodyPr>
          <a:lstStyle/>
          <a:p>
            <a:endParaRPr lang="zh-CN" altLang="en-US" sz="2800" b="0">
              <a:solidFill>
                <a:schemeClr val="hlink"/>
              </a:solidFill>
              <a:latin typeface="Arial" pitchFamily="34" charset="0"/>
              <a:ea typeface="黑体" pitchFamily="2" charset="-122"/>
            </a:endParaRPr>
          </a:p>
        </p:txBody>
      </p:sp>
      <p:sp>
        <p:nvSpPr>
          <p:cNvPr id="238597" name="文本框 238596"/>
          <p:cNvSpPr txBox="1"/>
          <p:nvPr/>
        </p:nvSpPr>
        <p:spPr>
          <a:xfrm>
            <a:off x="3376613" y="2428875"/>
            <a:ext cx="309880" cy="368300"/>
          </a:xfrm>
          <a:prstGeom prst="rect">
            <a:avLst/>
          </a:prstGeom>
          <a:noFill/>
          <a:ln w="9525">
            <a:noFill/>
          </a:ln>
        </p:spPr>
        <p:txBody>
          <a:bodyPr wrap="none" anchor="t">
            <a:spAutoFit/>
          </a:bodyPr>
          <a:lstStyle/>
          <a:p>
            <a:endParaRPr lang="zh-CN" altLang="en-US" sz="1800" b="0">
              <a:latin typeface="Arial" pitchFamily="34" charset="0"/>
              <a:ea typeface="宋体" pitchFamily="2" charset="-122"/>
            </a:endParaRPr>
          </a:p>
        </p:txBody>
      </p:sp>
      <p:sp>
        <p:nvSpPr>
          <p:cNvPr id="238598" name="矩形 238597"/>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0" name="矩形 238599"/>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1" name="文本框 238600"/>
          <p:cNvSpPr txBox="1"/>
          <p:nvPr/>
        </p:nvSpPr>
        <p:spPr>
          <a:xfrm>
            <a:off x="617501" y="1668451"/>
            <a:ext cx="10287072" cy="3230245"/>
          </a:xfrm>
          <a:prstGeom prst="rect">
            <a:avLst/>
          </a:prstGeom>
          <a:noFill/>
          <a:ln w="9525">
            <a:noFill/>
          </a:ln>
          <a:extLst>
            <a:ext uri="{909E8E84-426E-40DD-AFC4-6F175D3DCCD1}">
              <a14:hiddenFill xmlns:a14="http://schemas.microsoft.com/office/drawing/2010/main">
                <a:solidFill>
                  <a:srgbClr val="66FF99"/>
                </a:solidFill>
              </a14:hiddenFill>
            </a:ext>
          </a:extLst>
        </p:spPr>
        <p:txBody>
          <a:bodyPr wrap="square">
            <a:spAutoFit/>
          </a:bodyPr>
          <a:lstStyle/>
          <a:p>
            <a:r>
              <a:rPr lang="zh-CN" altLang="en-US">
                <a:latin typeface="Arial" pitchFamily="34" charset="0"/>
                <a:ea typeface="黑体" pitchFamily="2" charset="-122"/>
              </a:rPr>
              <a:t>             </a:t>
            </a:r>
            <a:r>
              <a:rPr lang="zh-CN" altLang="en-US" sz="2400">
                <a:latin typeface="Arial" pitchFamily="34" charset="0"/>
                <a:ea typeface="黑体" pitchFamily="2" charset="-122"/>
              </a:rPr>
              <a:t>  </a:t>
            </a:r>
            <a:r>
              <a:rPr lang="zh-CN" altLang="en-US" sz="2400">
                <a:solidFill>
                  <a:srgbClr val="7030A0"/>
                </a:solidFill>
                <a:latin typeface="Arial" pitchFamily="34" charset="0"/>
                <a:ea typeface="黑体" pitchFamily="2" charset="-122"/>
              </a:rPr>
              <a:t>  </a:t>
            </a:r>
            <a:r>
              <a:rPr lang="zh-CN" altLang="en-US" sz="2400" smtClean="0">
                <a:solidFill>
                  <a:srgbClr val="7030A0"/>
                </a:solidFill>
                <a:latin typeface="Arial" pitchFamily="34" charset="0"/>
                <a:ea typeface="黑体" pitchFamily="2" charset="-122"/>
              </a:rPr>
              <a:t>题型一</a:t>
            </a:r>
            <a:r>
              <a:rPr lang="zh-CN" altLang="en-US" sz="2400">
                <a:solidFill>
                  <a:srgbClr val="7030A0"/>
                </a:solidFill>
                <a:latin typeface="Arial" pitchFamily="34" charset="0"/>
                <a:ea typeface="黑体" pitchFamily="2" charset="-122"/>
              </a:rPr>
              <a:t>　限定话题式仿写</a:t>
            </a:r>
          </a:p>
          <a:p>
            <a:pPr>
              <a:lnSpc>
                <a:spcPct val="150000"/>
              </a:lnSpc>
            </a:pPr>
            <a:endParaRPr lang="zh-CN" altLang="en-US" sz="2400">
              <a:solidFill>
                <a:srgbClr val="006600"/>
              </a:solidFill>
              <a:latin typeface="+mn-ea"/>
            </a:endParaRPr>
          </a:p>
          <a:p>
            <a:pPr>
              <a:lnSpc>
                <a:spcPct val="150000"/>
              </a:lnSpc>
            </a:pPr>
            <a:r>
              <a:rPr lang="zh-CN" altLang="en-US" sz="2400">
                <a:solidFill>
                  <a:srgbClr val="006600"/>
                </a:solidFill>
                <a:latin typeface="+mn-ea"/>
              </a:rPr>
              <a:t>    “限定话题型仿写”，或规定了仿写的对象，或对陈述对象有一定的限制，一定程度上加大了仿写难度。在仿写时，必须以给定的陈述对象为主语，或者避免使用某些陈述对象，否则，就会不合要求，“失之一词，谬以千里”。</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8601"/>
                                        </p:tgtEl>
                                        <p:attrNameLst>
                                          <p:attrName>style.visibility</p:attrName>
                                        </p:attrNameLst>
                                      </p:cBhvr>
                                      <p:to>
                                        <p:strVal val="visible"/>
                                      </p:to>
                                    </p:set>
                                    <p:animEffect transition="in" filter="dissolve">
                                      <p:cBhvr>
                                        <p:cTn id="7" dur="500"/>
                                        <p:tgtEl>
                                          <p:spTgt spid="238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60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文本框 188417"/>
          <p:cNvSpPr txBox="1"/>
          <p:nvPr/>
        </p:nvSpPr>
        <p:spPr>
          <a:xfrm>
            <a:off x="474625" y="1525575"/>
            <a:ext cx="10520372" cy="4407535"/>
          </a:xfrm>
          <a:prstGeom prst="rect">
            <a:avLst/>
          </a:prstGeom>
          <a:noFill/>
          <a:ln w="19050" cap="flat" cmpd="sng">
            <a:solidFill>
              <a:srgbClr val="00FF00"/>
            </a:solidFill>
            <a:prstDash val="solid"/>
            <a:miter/>
            <a:headEnd type="none" w="med" len="med"/>
            <a:tailEnd type="none" w="med" len="med"/>
          </a:ln>
        </p:spPr>
        <p:txBody>
          <a:bodyPr wrap="square">
            <a:spAutoFit/>
          </a:bodyPr>
          <a:lstStyle/>
          <a:p>
            <a:pPr algn="ctr">
              <a:lnSpc>
                <a:spcPct val="130000"/>
              </a:lnSpc>
            </a:pPr>
            <a:r>
              <a:rPr lang="zh-CN" altLang="en-US" sz="2400">
                <a:solidFill>
                  <a:schemeClr val="folHlink"/>
                </a:solidFill>
                <a:latin typeface="黑体" pitchFamily="2" charset="-122"/>
                <a:ea typeface="黑体" pitchFamily="2" charset="-122"/>
              </a:rPr>
              <a:t>明确话题要求，注重“形神兼备”</a:t>
            </a:r>
          </a:p>
          <a:p>
            <a:pPr>
              <a:lnSpc>
                <a:spcPct val="130000"/>
              </a:lnSpc>
            </a:pPr>
            <a:r>
              <a:rPr lang="zh-CN" altLang="en-US" sz="2400">
                <a:solidFill>
                  <a:schemeClr val="hlink"/>
                </a:solidFill>
                <a:latin typeface="楷体_GB2312" charset="0"/>
                <a:ea typeface="楷体_GB2312" charset="-122"/>
              </a:rPr>
              <a:t>    具体解题时，要注意以下方面：</a:t>
            </a:r>
          </a:p>
          <a:p>
            <a:pPr>
              <a:lnSpc>
                <a:spcPct val="130000"/>
              </a:lnSpc>
            </a:pPr>
            <a:r>
              <a:rPr lang="en-US" altLang="zh-CN" sz="2400">
                <a:solidFill>
                  <a:schemeClr val="hlink"/>
                </a:solidFill>
                <a:latin typeface="楷体_GB2312" charset="0"/>
                <a:ea typeface="楷体_GB2312" charset="-122"/>
              </a:rPr>
              <a:t>    1</a:t>
            </a:r>
            <a:r>
              <a:rPr lang="zh-CN" altLang="en-US" sz="2400">
                <a:solidFill>
                  <a:schemeClr val="hlink"/>
                </a:solidFill>
                <a:latin typeface="楷体_GB2312" charset="0"/>
                <a:ea typeface="楷体_GB2312" charset="-122"/>
              </a:rPr>
              <a:t>．看清楚题目中所限制的话题。如</a:t>
            </a:r>
            <a:r>
              <a:rPr lang="en-US" altLang="zh-CN" sz="2400">
                <a:solidFill>
                  <a:schemeClr val="hlink"/>
                </a:solidFill>
                <a:latin typeface="楷体_GB2312" charset="0"/>
                <a:ea typeface="楷体_GB2312" charset="-122"/>
              </a:rPr>
              <a:t>[</a:t>
            </a:r>
            <a:r>
              <a:rPr lang="zh-CN" altLang="en-US" sz="2400">
                <a:solidFill>
                  <a:schemeClr val="hlink"/>
                </a:solidFill>
                <a:latin typeface="楷体_GB2312" charset="0"/>
                <a:ea typeface="楷体_GB2312" charset="-122"/>
              </a:rPr>
              <a:t>例</a:t>
            </a:r>
            <a:r>
              <a:rPr lang="en-US" altLang="zh-CN" sz="2400">
                <a:solidFill>
                  <a:schemeClr val="hlink"/>
                </a:solidFill>
                <a:latin typeface="楷体_GB2312" charset="0"/>
                <a:ea typeface="楷体_GB2312" charset="-122"/>
              </a:rPr>
              <a:t>1]</a:t>
            </a:r>
            <a:r>
              <a:rPr lang="zh-CN" altLang="en-US" sz="2400">
                <a:solidFill>
                  <a:schemeClr val="hlink"/>
                </a:solidFill>
                <a:latin typeface="楷体_GB2312" charset="0"/>
                <a:ea typeface="楷体_GB2312" charset="-122"/>
              </a:rPr>
              <a:t>中规定的描述对象是“从”“北”，</a:t>
            </a:r>
            <a:r>
              <a:rPr lang="en-US" altLang="zh-CN" sz="2400">
                <a:solidFill>
                  <a:schemeClr val="hlink"/>
                </a:solidFill>
                <a:latin typeface="楷体_GB2312" charset="0"/>
                <a:ea typeface="楷体_GB2312" charset="-122"/>
              </a:rPr>
              <a:t>[</a:t>
            </a:r>
            <a:r>
              <a:rPr lang="zh-CN" altLang="en-US" sz="2400">
                <a:solidFill>
                  <a:schemeClr val="hlink"/>
                </a:solidFill>
                <a:latin typeface="楷体_GB2312" charset="0"/>
                <a:ea typeface="楷体_GB2312" charset="-122"/>
              </a:rPr>
              <a:t>例</a:t>
            </a:r>
            <a:r>
              <a:rPr lang="en-US" altLang="zh-CN" sz="2400">
                <a:solidFill>
                  <a:schemeClr val="hlink"/>
                </a:solidFill>
                <a:latin typeface="楷体_GB2312" charset="0"/>
                <a:ea typeface="楷体_GB2312" charset="-122"/>
              </a:rPr>
              <a:t>2]</a:t>
            </a:r>
            <a:r>
              <a:rPr lang="zh-CN" altLang="en-US" sz="2400">
                <a:solidFill>
                  <a:schemeClr val="hlink"/>
                </a:solidFill>
                <a:latin typeface="楷体_GB2312" charset="0"/>
                <a:ea typeface="楷体_GB2312" charset="-122"/>
              </a:rPr>
              <a:t>中规定了必选对象。如果脱离了题目的这些要求去写，即使写得再好，也得不到分。</a:t>
            </a:r>
          </a:p>
          <a:p>
            <a:pPr>
              <a:lnSpc>
                <a:spcPct val="130000"/>
              </a:lnSpc>
            </a:pPr>
            <a:r>
              <a:rPr lang="en-US" altLang="zh-CN" sz="2400">
                <a:solidFill>
                  <a:schemeClr val="hlink"/>
                </a:solidFill>
                <a:latin typeface="楷体_GB2312" charset="0"/>
                <a:ea typeface="楷体_GB2312" charset="-122"/>
              </a:rPr>
              <a:t>    2</a:t>
            </a:r>
            <a:r>
              <a:rPr lang="zh-CN" altLang="en-US" sz="2400">
                <a:solidFill>
                  <a:schemeClr val="hlink"/>
                </a:solidFill>
                <a:latin typeface="楷体_GB2312" charset="0"/>
                <a:ea typeface="楷体_GB2312" charset="-122"/>
              </a:rPr>
              <a:t>．分析例句的结构特点和所用的修辞手法。如</a:t>
            </a:r>
            <a:r>
              <a:rPr lang="en-US" altLang="zh-CN" sz="2400">
                <a:solidFill>
                  <a:schemeClr val="hlink"/>
                </a:solidFill>
                <a:latin typeface="楷体_GB2312" charset="0"/>
                <a:ea typeface="楷体_GB2312" charset="-122"/>
              </a:rPr>
              <a:t>[</a:t>
            </a:r>
            <a:r>
              <a:rPr lang="zh-CN" altLang="en-US" sz="2400">
                <a:solidFill>
                  <a:schemeClr val="hlink"/>
                </a:solidFill>
                <a:latin typeface="楷体_GB2312" charset="0"/>
                <a:ea typeface="楷体_GB2312" charset="-122"/>
              </a:rPr>
              <a:t>例</a:t>
            </a:r>
            <a:r>
              <a:rPr lang="en-US" altLang="zh-CN" sz="2400">
                <a:solidFill>
                  <a:schemeClr val="hlink"/>
                </a:solidFill>
                <a:latin typeface="楷体_GB2312" charset="0"/>
                <a:ea typeface="楷体_GB2312" charset="-122"/>
              </a:rPr>
              <a:t>2]</a:t>
            </a:r>
            <a:r>
              <a:rPr lang="zh-CN" altLang="en-US" sz="2400">
                <a:solidFill>
                  <a:schemeClr val="hlink"/>
                </a:solidFill>
                <a:latin typeface="楷体_GB2312" charset="0"/>
                <a:ea typeface="楷体_GB2312" charset="-122"/>
              </a:rPr>
              <a:t>，开头是一个比喻句，接下来的句子是“只有</a:t>
            </a:r>
            <a:r>
              <a:rPr lang="en-US" altLang="zh-CN" sz="2400">
                <a:solidFill>
                  <a:schemeClr val="hlink"/>
                </a:solidFill>
                <a:latin typeface="Arial" pitchFamily="34" charset="0"/>
                <a:ea typeface="楷体_GB2312" charset="-122"/>
              </a:rPr>
              <a:t>……</a:t>
            </a:r>
            <a:r>
              <a:rPr lang="zh-CN" altLang="en-US" sz="2400">
                <a:solidFill>
                  <a:schemeClr val="hlink"/>
                </a:solidFill>
                <a:latin typeface="楷体_GB2312" charset="0"/>
                <a:ea typeface="楷体_GB2312" charset="-122"/>
              </a:rPr>
              <a:t>才</a:t>
            </a:r>
            <a:r>
              <a:rPr lang="en-US" altLang="zh-CN" sz="2400">
                <a:solidFill>
                  <a:schemeClr val="hlink"/>
                </a:solidFill>
                <a:latin typeface="Arial" pitchFamily="34" charset="0"/>
                <a:ea typeface="楷体_GB2312" charset="-122"/>
              </a:rPr>
              <a:t>……</a:t>
            </a:r>
            <a:r>
              <a:rPr lang="en-US" altLang="zh-CN" sz="2400">
                <a:solidFill>
                  <a:schemeClr val="hlink"/>
                </a:solidFill>
                <a:latin typeface="楷体_GB2312" charset="0"/>
                <a:ea typeface="楷体_GB2312" charset="-122"/>
              </a:rPr>
              <a:t>”</a:t>
            </a:r>
            <a:r>
              <a:rPr lang="zh-CN" altLang="en-US" sz="2400">
                <a:solidFill>
                  <a:schemeClr val="hlink"/>
                </a:solidFill>
                <a:latin typeface="楷体_GB2312" charset="0"/>
                <a:ea typeface="楷体_GB2312" charset="-122"/>
              </a:rPr>
              <a:t>。很多情况下还要分析例句的细微结构。</a:t>
            </a:r>
          </a:p>
          <a:p>
            <a:pPr>
              <a:lnSpc>
                <a:spcPct val="130000"/>
              </a:lnSpc>
            </a:pPr>
            <a:r>
              <a:rPr lang="en-US" altLang="zh-CN" sz="2400">
                <a:solidFill>
                  <a:schemeClr val="hlink"/>
                </a:solidFill>
                <a:latin typeface="楷体_GB2312" charset="0"/>
                <a:ea typeface="楷体_GB2312" charset="-122"/>
              </a:rPr>
              <a:t>    3</a:t>
            </a:r>
            <a:r>
              <a:rPr lang="zh-CN" altLang="en-US" sz="2400">
                <a:solidFill>
                  <a:schemeClr val="hlink"/>
                </a:solidFill>
                <a:latin typeface="楷体_GB2312" charset="0"/>
                <a:ea typeface="楷体_GB2312" charset="-122"/>
              </a:rPr>
              <a:t>．注意内容一致和感情基调的统一。</a:t>
            </a:r>
            <a:endParaRPr lang="zh-CN" altLang="en-US" sz="2400">
              <a:solidFill>
                <a:schemeClr val="folHlink"/>
              </a:solidFill>
              <a:latin typeface="黑体" pitchFamily="2" charset="-122"/>
              <a:ea typeface="黑体" pitchFamily="2" charset="-122"/>
            </a:endParaRPr>
          </a:p>
        </p:txBody>
      </p:sp>
      <p:graphicFrame>
        <p:nvGraphicFramePr>
          <p:cNvPr id="3" name="Group 19"/>
          <p:cNvGraphicFramePr>
            <a:graphicFrameLocks noGrp="1"/>
          </p:cNvGraphicFramePr>
          <p:nvPr/>
        </p:nvGraphicFramePr>
        <p:xfrm>
          <a:off x="760377" y="739757"/>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88418"/>
                                        </p:tgtEl>
                                        <p:attrNameLst>
                                          <p:attrName>style.visibility</p:attrName>
                                        </p:attrNameLst>
                                      </p:cBhvr>
                                      <p:to>
                                        <p:strVal val="visible"/>
                                      </p:to>
                                    </p:set>
                                    <p:animEffect transition="in" filter="diamond(in)">
                                      <p:cBhvr>
                                        <p:cTn id="7" dur="1000"/>
                                        <p:tgtEl>
                                          <p:spTgt spid="188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84" name="文本框 138283"/>
          <p:cNvSpPr txBox="1"/>
          <p:nvPr/>
        </p:nvSpPr>
        <p:spPr>
          <a:xfrm>
            <a:off x="1760509" y="703598"/>
            <a:ext cx="9545666" cy="1420495"/>
          </a:xfrm>
          <a:prstGeom prst="rect">
            <a:avLst/>
          </a:prstGeom>
          <a:noFill/>
          <a:ln w="9525">
            <a:noFill/>
          </a:ln>
        </p:spPr>
        <p:txBody>
          <a:bodyPr wrap="square">
            <a:spAutoFit/>
          </a:bodyPr>
          <a:lstStyle/>
          <a:p>
            <a:pPr>
              <a:lnSpc>
                <a:spcPct val="120000"/>
              </a:lnSpc>
              <a:spcBef>
                <a:spcPct val="50000"/>
              </a:spcBef>
            </a:pPr>
            <a:r>
              <a:rPr lang="en-US" altLang="zh-CN" sz="2400" smtClean="0">
                <a:solidFill>
                  <a:schemeClr val="hlink"/>
                </a:solidFill>
                <a:latin typeface="Arial" pitchFamily="34" charset="0"/>
                <a:ea typeface="仿宋_GB2312" pitchFamily="49" charset="-122"/>
              </a:rPr>
              <a:t>1.</a:t>
            </a:r>
            <a:r>
              <a:rPr lang="zh-CN" altLang="en-US" sz="2400" smtClean="0">
                <a:solidFill>
                  <a:schemeClr val="hlink"/>
                </a:solidFill>
                <a:latin typeface="Arial" pitchFamily="34" charset="0"/>
                <a:ea typeface="仿宋_GB2312" pitchFamily="49" charset="-122"/>
              </a:rPr>
              <a:t>下面</a:t>
            </a:r>
            <a:r>
              <a:rPr lang="zh-CN" altLang="en-US" sz="2400">
                <a:solidFill>
                  <a:schemeClr val="hlink"/>
                </a:solidFill>
                <a:latin typeface="Arial" pitchFamily="34" charset="0"/>
                <a:ea typeface="仿宋_GB2312" pitchFamily="49" charset="-122"/>
              </a:rPr>
              <a:t>四个字是由象形字“人”变化组合而成的会意字。请根据给出的古文字义，仿照“比”“化”两例，用七字句描述“从”“北”的形体结构与字义。要求：①形义描述合理；②押韵。 </a:t>
            </a:r>
          </a:p>
        </p:txBody>
      </p:sp>
      <p:pic>
        <p:nvPicPr>
          <p:cNvPr id="138285" name="图片 138284" descr="I:/2016年一轮金版WORD文件/2016年金版（新课标专版）语文/B2.TIF"/>
          <p:cNvPicPr>
            <a:picLocks noChangeAspect="1"/>
          </p:cNvPicPr>
          <p:nvPr/>
        </p:nvPicPr>
        <p:blipFill>
          <a:blip r:embed="rId2"/>
          <a:stretch>
            <a:fillRect/>
          </a:stretch>
        </p:blipFill>
        <p:spPr>
          <a:xfrm>
            <a:off x="7056438" y="2072023"/>
            <a:ext cx="1133475" cy="1157288"/>
          </a:xfrm>
          <a:prstGeom prst="rect">
            <a:avLst/>
          </a:prstGeom>
          <a:noFill/>
          <a:ln w="9525">
            <a:noFill/>
          </a:ln>
        </p:spPr>
      </p:pic>
      <p:pic>
        <p:nvPicPr>
          <p:cNvPr id="138286" name="图片 138285" descr="I:/2016年一轮金版WORD文件/2016年金版（新课标专版）语文/B3.TIF"/>
          <p:cNvPicPr>
            <a:picLocks noChangeAspect="1"/>
          </p:cNvPicPr>
          <p:nvPr/>
        </p:nvPicPr>
        <p:blipFill>
          <a:blip r:embed="rId3"/>
          <a:stretch>
            <a:fillRect/>
          </a:stretch>
        </p:blipFill>
        <p:spPr>
          <a:xfrm>
            <a:off x="9001125" y="2072023"/>
            <a:ext cx="1824038" cy="1768475"/>
          </a:xfrm>
          <a:prstGeom prst="rect">
            <a:avLst/>
          </a:prstGeom>
          <a:noFill/>
          <a:ln w="9525">
            <a:noFill/>
          </a:ln>
        </p:spPr>
      </p:pic>
      <p:pic>
        <p:nvPicPr>
          <p:cNvPr id="138287" name="图片 138286" descr="I:/2016年一轮金版WORD文件/2016年金版（新课标专版）语文/B4.TIF"/>
          <p:cNvPicPr>
            <a:picLocks noChangeAspect="1"/>
          </p:cNvPicPr>
          <p:nvPr/>
        </p:nvPicPr>
        <p:blipFill>
          <a:blip r:embed="rId4"/>
          <a:stretch>
            <a:fillRect/>
          </a:stretch>
        </p:blipFill>
        <p:spPr>
          <a:xfrm>
            <a:off x="6985000" y="4016711"/>
            <a:ext cx="1262063" cy="1292225"/>
          </a:xfrm>
          <a:prstGeom prst="rect">
            <a:avLst/>
          </a:prstGeom>
          <a:noFill/>
          <a:ln w="9525">
            <a:noFill/>
          </a:ln>
        </p:spPr>
      </p:pic>
      <p:pic>
        <p:nvPicPr>
          <p:cNvPr id="138288" name="图片 138287" descr="I:/2016年一轮金版WORD文件/2016年金版（新课标专版）语文/B5.TIF"/>
          <p:cNvPicPr>
            <a:picLocks noChangeAspect="1"/>
          </p:cNvPicPr>
          <p:nvPr/>
        </p:nvPicPr>
        <p:blipFill>
          <a:blip r:embed="rId5"/>
          <a:stretch>
            <a:fillRect/>
          </a:stretch>
        </p:blipFill>
        <p:spPr>
          <a:xfrm>
            <a:off x="8929688" y="3943686"/>
            <a:ext cx="2003425" cy="1836737"/>
          </a:xfrm>
          <a:prstGeom prst="rect">
            <a:avLst/>
          </a:prstGeom>
          <a:noFill/>
          <a:ln w="9525">
            <a:noFill/>
          </a:ln>
        </p:spPr>
      </p:pic>
      <p:sp>
        <p:nvSpPr>
          <p:cNvPr id="138289" name="文本框 138288"/>
          <p:cNvSpPr txBox="1"/>
          <p:nvPr/>
        </p:nvSpPr>
        <p:spPr>
          <a:xfrm>
            <a:off x="360363" y="2143461"/>
            <a:ext cx="6351587" cy="1938020"/>
          </a:xfrm>
          <a:prstGeom prst="rect">
            <a:avLst/>
          </a:prstGeom>
          <a:noFill/>
          <a:ln w="9525" cap="flat" cmpd="sng">
            <a:solidFill>
              <a:srgbClr val="FFFF00"/>
            </a:solidFill>
            <a:prstDash val="solid"/>
            <a:miter/>
            <a:headEnd type="none" w="med" len="med"/>
            <a:tailEnd type="none" w="med" len="med"/>
          </a:ln>
        </p:spPr>
        <p:txBody>
          <a:bodyPr>
            <a:spAutoFit/>
          </a:bodyPr>
          <a:lstStyle/>
          <a:p>
            <a:pPr>
              <a:spcBef>
                <a:spcPct val="50000"/>
              </a:spcBef>
            </a:pPr>
            <a:r>
              <a:rPr lang="zh-CN" altLang="en-US" sz="2000" b="0">
                <a:solidFill>
                  <a:schemeClr val="folHlink"/>
                </a:solidFill>
                <a:latin typeface="Arial" pitchFamily="34" charset="0"/>
                <a:ea typeface="宋体" pitchFamily="2" charset="-122"/>
              </a:rPr>
              <a:t>解析：　解答此题，首先要认真观察这四个会意字，弄懂字的形义之间的关系。其次要仔细阅读例句，按照例句的形式，针对“从”“北”两个字分别写出两个七字句，所写的语句要能展示字的形义关系；此外，还要注意所写句子结构一致，修辞相同，意脉相承，内容相关，风格近似，品位高雅，符合事理逻辑。</a:t>
            </a:r>
          </a:p>
        </p:txBody>
      </p:sp>
      <p:sp>
        <p:nvSpPr>
          <p:cNvPr id="138290" name="文本框 138289"/>
          <p:cNvSpPr txBox="1"/>
          <p:nvPr/>
        </p:nvSpPr>
        <p:spPr>
          <a:xfrm>
            <a:off x="431800" y="4016711"/>
            <a:ext cx="6169025" cy="1938020"/>
          </a:xfrm>
          <a:prstGeom prst="rect">
            <a:avLst/>
          </a:prstGeom>
          <a:solidFill>
            <a:srgbClr val="FF3300"/>
          </a:solidFill>
          <a:ln w="9525">
            <a:noFill/>
          </a:ln>
        </p:spPr>
        <p:txBody>
          <a:bodyPr>
            <a:spAutoFit/>
          </a:bodyPr>
          <a:lstStyle/>
          <a:p>
            <a:r>
              <a:rPr lang="zh-CN" altLang="en-US" sz="2400">
                <a:solidFill>
                  <a:schemeClr val="bg1"/>
                </a:solidFill>
                <a:latin typeface="黑体" pitchFamily="2" charset="-122"/>
                <a:ea typeface="黑体" pitchFamily="2" charset="-122"/>
              </a:rPr>
              <a:t>答案：</a:t>
            </a:r>
            <a:r>
              <a:rPr lang="en-US" altLang="zh-CN" sz="2400">
                <a:solidFill>
                  <a:schemeClr val="bg1"/>
                </a:solidFill>
                <a:latin typeface="黑体" pitchFamily="2" charset="-122"/>
                <a:ea typeface="黑体" pitchFamily="2" charset="-122"/>
              </a:rPr>
              <a:t>(</a:t>
            </a:r>
            <a:r>
              <a:rPr lang="zh-CN" altLang="en-US" sz="2400">
                <a:solidFill>
                  <a:schemeClr val="bg1"/>
                </a:solidFill>
                <a:latin typeface="黑体" pitchFamily="2" charset="-122"/>
                <a:ea typeface="黑体" pitchFamily="2" charset="-122"/>
              </a:rPr>
              <a:t>示例</a:t>
            </a:r>
            <a:r>
              <a:rPr lang="en-US" altLang="zh-CN" sz="2400">
                <a:solidFill>
                  <a:schemeClr val="bg1"/>
                </a:solidFill>
                <a:latin typeface="黑体" pitchFamily="2" charset="-122"/>
                <a:ea typeface="黑体" pitchFamily="2" charset="-122"/>
              </a:rPr>
              <a:t>)</a:t>
            </a:r>
          </a:p>
          <a:p>
            <a:r>
              <a:rPr lang="zh-CN" altLang="en-US" sz="2400">
                <a:solidFill>
                  <a:schemeClr val="bg1"/>
                </a:solidFill>
                <a:latin typeface="黑体" pitchFamily="2" charset="-122"/>
                <a:ea typeface="黑体" pitchFamily="2" charset="-122"/>
              </a:rPr>
              <a:t>从：一人前行一人后</a:t>
            </a:r>
          </a:p>
          <a:p>
            <a:r>
              <a:rPr lang="zh-CN" altLang="en-US" sz="2400">
                <a:solidFill>
                  <a:schemeClr val="bg1"/>
                </a:solidFill>
                <a:latin typeface="黑体" pitchFamily="2" charset="-122"/>
                <a:ea typeface="黑体" pitchFamily="2" charset="-122"/>
              </a:rPr>
              <a:t>  　后人跟随前人走</a:t>
            </a:r>
          </a:p>
          <a:p>
            <a:r>
              <a:rPr lang="zh-CN" altLang="en-US" sz="2400">
                <a:solidFill>
                  <a:schemeClr val="bg1"/>
                </a:solidFill>
                <a:latin typeface="黑体" pitchFamily="2" charset="-122"/>
                <a:ea typeface="黑体" pitchFamily="2" charset="-122"/>
              </a:rPr>
              <a:t>北：二人站立背靠背</a:t>
            </a:r>
          </a:p>
          <a:p>
            <a:r>
              <a:rPr lang="zh-CN" altLang="en-US" sz="2400">
                <a:solidFill>
                  <a:schemeClr val="bg1"/>
                </a:solidFill>
                <a:latin typeface="黑体" pitchFamily="2" charset="-122"/>
                <a:ea typeface="黑体" pitchFamily="2" charset="-122"/>
              </a:rPr>
              <a:t>    字义相背可意会</a:t>
            </a:r>
          </a:p>
        </p:txBody>
      </p:sp>
      <p:graphicFrame>
        <p:nvGraphicFramePr>
          <p:cNvPr id="9" name="Group 19"/>
          <p:cNvGraphicFramePr>
            <a:graphicFrameLocks noGrp="1"/>
          </p:cNvGraphicFramePr>
          <p:nvPr/>
        </p:nvGraphicFramePr>
        <p:xfrm>
          <a:off x="571500" y="995698"/>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8284"/>
                                        </p:tgtEl>
                                        <p:attrNameLst>
                                          <p:attrName>style.visibility</p:attrName>
                                        </p:attrNameLst>
                                      </p:cBhvr>
                                      <p:to>
                                        <p:strVal val="visible"/>
                                      </p:to>
                                    </p:set>
                                    <p:animEffect transition="in" filter="circle(in)">
                                      <p:cBhvr>
                                        <p:cTn id="7" dur="2000"/>
                                        <p:tgtEl>
                                          <p:spTgt spid="13828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8285"/>
                                        </p:tgtEl>
                                        <p:attrNameLst>
                                          <p:attrName>style.visibility</p:attrName>
                                        </p:attrNameLst>
                                      </p:cBhvr>
                                      <p:to>
                                        <p:strVal val="visible"/>
                                      </p:to>
                                    </p:set>
                                    <p:anim calcmode="lin" valueType="num">
                                      <p:cBhvr additive="base">
                                        <p:cTn id="13" dur="500" fill="hold"/>
                                        <p:tgtEl>
                                          <p:spTgt spid="138285"/>
                                        </p:tgtEl>
                                        <p:attrNameLst>
                                          <p:attrName>ppt_x</p:attrName>
                                        </p:attrNameLst>
                                      </p:cBhvr>
                                      <p:tavLst>
                                        <p:tav tm="0">
                                          <p:val>
                                            <p:strVal val="#ppt_x"/>
                                          </p:val>
                                        </p:tav>
                                        <p:tav tm="100000">
                                          <p:val>
                                            <p:strVal val="#ppt_x"/>
                                          </p:val>
                                        </p:tav>
                                      </p:tavLst>
                                    </p:anim>
                                    <p:anim calcmode="lin" valueType="num">
                                      <p:cBhvr additive="base">
                                        <p:cTn id="14" dur="500" fill="hold"/>
                                        <p:tgtEl>
                                          <p:spTgt spid="13828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4" fill="hold" nodeType="clickEffect">
                                  <p:stCondLst>
                                    <p:cond delay="0"/>
                                  </p:stCondLst>
                                  <p:childTnLst>
                                    <p:set>
                                      <p:cBhvr>
                                        <p:cTn id="19" dur="1" fill="hold">
                                          <p:stCondLst>
                                            <p:cond delay="0"/>
                                          </p:stCondLst>
                                        </p:cTn>
                                        <p:tgtEl>
                                          <p:spTgt spid="138286"/>
                                        </p:tgtEl>
                                        <p:attrNameLst>
                                          <p:attrName>style.visibility</p:attrName>
                                        </p:attrNameLst>
                                      </p:cBhvr>
                                      <p:to>
                                        <p:strVal val="visible"/>
                                      </p:to>
                                    </p:set>
                                    <p:anim calcmode="lin" valueType="num">
                                      <p:cBhvr additive="base">
                                        <p:cTn id="20" dur="500" fill="hold"/>
                                        <p:tgtEl>
                                          <p:spTgt spid="138286"/>
                                        </p:tgtEl>
                                        <p:attrNameLst>
                                          <p:attrName>ppt_x</p:attrName>
                                        </p:attrNameLst>
                                      </p:cBhvr>
                                      <p:tavLst>
                                        <p:tav tm="0">
                                          <p:val>
                                            <p:strVal val="#ppt_x"/>
                                          </p:val>
                                        </p:tav>
                                        <p:tav tm="100000">
                                          <p:val>
                                            <p:strVal val="#ppt_x"/>
                                          </p:val>
                                        </p:tav>
                                      </p:tavLst>
                                    </p:anim>
                                    <p:anim calcmode="lin" valueType="num">
                                      <p:cBhvr additive="base">
                                        <p:cTn id="21" dur="500" fill="hold"/>
                                        <p:tgtEl>
                                          <p:spTgt spid="138286"/>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138287"/>
                                        </p:tgtEl>
                                        <p:attrNameLst>
                                          <p:attrName>style.visibility</p:attrName>
                                        </p:attrNameLst>
                                      </p:cBhvr>
                                      <p:to>
                                        <p:strVal val="visible"/>
                                      </p:to>
                                    </p:set>
                                    <p:anim calcmode="lin" valueType="num">
                                      <p:cBhvr additive="base">
                                        <p:cTn id="27" dur="500" fill="hold"/>
                                        <p:tgtEl>
                                          <p:spTgt spid="138287"/>
                                        </p:tgtEl>
                                        <p:attrNameLst>
                                          <p:attrName>ppt_x</p:attrName>
                                        </p:attrNameLst>
                                      </p:cBhvr>
                                      <p:tavLst>
                                        <p:tav tm="0">
                                          <p:val>
                                            <p:strVal val="#ppt_x"/>
                                          </p:val>
                                        </p:tav>
                                        <p:tav tm="100000">
                                          <p:val>
                                            <p:strVal val="#ppt_x"/>
                                          </p:val>
                                        </p:tav>
                                      </p:tavLst>
                                    </p:anim>
                                    <p:anim calcmode="lin" valueType="num">
                                      <p:cBhvr additive="base">
                                        <p:cTn id="28" dur="500" fill="hold"/>
                                        <p:tgtEl>
                                          <p:spTgt spid="138287"/>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4" fill="hold" nodeType="clickEffect">
                                  <p:stCondLst>
                                    <p:cond delay="0"/>
                                  </p:stCondLst>
                                  <p:childTnLst>
                                    <p:set>
                                      <p:cBhvr>
                                        <p:cTn id="33" dur="1" fill="hold">
                                          <p:stCondLst>
                                            <p:cond delay="0"/>
                                          </p:stCondLst>
                                        </p:cTn>
                                        <p:tgtEl>
                                          <p:spTgt spid="138288"/>
                                        </p:tgtEl>
                                        <p:attrNameLst>
                                          <p:attrName>style.visibility</p:attrName>
                                        </p:attrNameLst>
                                      </p:cBhvr>
                                      <p:to>
                                        <p:strVal val="visible"/>
                                      </p:to>
                                    </p:set>
                                    <p:anim calcmode="lin" valueType="num">
                                      <p:cBhvr additive="base">
                                        <p:cTn id="34" dur="500" fill="hold"/>
                                        <p:tgtEl>
                                          <p:spTgt spid="138288"/>
                                        </p:tgtEl>
                                        <p:attrNameLst>
                                          <p:attrName>ppt_x</p:attrName>
                                        </p:attrNameLst>
                                      </p:cBhvr>
                                      <p:tavLst>
                                        <p:tav tm="0">
                                          <p:val>
                                            <p:strVal val="#ppt_x"/>
                                          </p:val>
                                        </p:tav>
                                        <p:tav tm="100000">
                                          <p:val>
                                            <p:strVal val="#ppt_x"/>
                                          </p:val>
                                        </p:tav>
                                      </p:tavLst>
                                    </p:anim>
                                    <p:anim calcmode="lin" valueType="num">
                                      <p:cBhvr additive="base">
                                        <p:cTn id="35" dur="500" fill="hold"/>
                                        <p:tgtEl>
                                          <p:spTgt spid="138288"/>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3" fill="hold" grpId="1" nodeType="clickEffect">
                                  <p:stCondLst>
                                    <p:cond delay="0"/>
                                  </p:stCondLst>
                                  <p:childTnLst>
                                    <p:set>
                                      <p:cBhvr>
                                        <p:cTn id="40" dur="1" fill="hold">
                                          <p:stCondLst>
                                            <p:cond delay="0"/>
                                          </p:stCondLst>
                                        </p:cTn>
                                        <p:tgtEl>
                                          <p:spTgt spid="138289"/>
                                        </p:tgtEl>
                                        <p:attrNameLst>
                                          <p:attrName>style.visibility</p:attrName>
                                        </p:attrNameLst>
                                      </p:cBhvr>
                                      <p:to>
                                        <p:strVal val="visible"/>
                                      </p:to>
                                    </p:set>
                                    <p:anim calcmode="lin" valueType="num">
                                      <p:cBhvr additive="base">
                                        <p:cTn id="41" dur="500" fill="hold"/>
                                        <p:tgtEl>
                                          <p:spTgt spid="138289"/>
                                        </p:tgtEl>
                                        <p:attrNameLst>
                                          <p:attrName>ppt_x</p:attrName>
                                        </p:attrNameLst>
                                      </p:cBhvr>
                                      <p:tavLst>
                                        <p:tav tm="0">
                                          <p:val>
                                            <p:strVal val="1+#ppt_w/2"/>
                                          </p:val>
                                        </p:tav>
                                        <p:tav tm="100000">
                                          <p:val>
                                            <p:strVal val="#ppt_x"/>
                                          </p:val>
                                        </p:tav>
                                      </p:tavLst>
                                    </p:anim>
                                    <p:anim calcmode="lin" valueType="num">
                                      <p:cBhvr additive="base">
                                        <p:cTn id="42" dur="500" fill="hold"/>
                                        <p:tgtEl>
                                          <p:spTgt spid="138289"/>
                                        </p:tgtEl>
                                        <p:attrNameLst>
                                          <p:attrName>ppt_y</p:attrName>
                                        </p:attrNameLst>
                                      </p:cBhvr>
                                      <p:tavLst>
                                        <p:tav tm="0">
                                          <p:val>
                                            <p:strVal val="0-#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 presetClass="exit" presetSubtype="3" fill="hold" grpId="2" nodeType="clickEffect">
                                  <p:stCondLst>
                                    <p:cond delay="0"/>
                                  </p:stCondLst>
                                  <p:childTnLst>
                                    <p:anim calcmode="lin" valueType="num">
                                      <p:cBhvr additive="base">
                                        <p:cTn id="47" dur="500"/>
                                        <p:tgtEl>
                                          <p:spTgt spid="138289"/>
                                        </p:tgtEl>
                                        <p:attrNameLst>
                                          <p:attrName>ppt_x</p:attrName>
                                        </p:attrNameLst>
                                      </p:cBhvr>
                                      <p:tavLst>
                                        <p:tav tm="0">
                                          <p:val>
                                            <p:strVal val="ppt_x"/>
                                          </p:val>
                                        </p:tav>
                                        <p:tav tm="100000">
                                          <p:val>
                                            <p:strVal val="1+ppt_w/2"/>
                                          </p:val>
                                        </p:tav>
                                      </p:tavLst>
                                    </p:anim>
                                    <p:anim calcmode="lin" valueType="num">
                                      <p:cBhvr additive="base">
                                        <p:cTn id="48" dur="500"/>
                                        <p:tgtEl>
                                          <p:spTgt spid="138289"/>
                                        </p:tgtEl>
                                        <p:attrNameLst>
                                          <p:attrName>ppt_y</p:attrName>
                                        </p:attrNameLst>
                                      </p:cBhvr>
                                      <p:tavLst>
                                        <p:tav tm="0">
                                          <p:val>
                                            <p:strVal val="ppt_y"/>
                                          </p:val>
                                        </p:tav>
                                        <p:tav tm="100000">
                                          <p:val>
                                            <p:strVal val="0-ppt_h/2"/>
                                          </p:val>
                                        </p:tav>
                                      </p:tavLst>
                                    </p:anim>
                                    <p:set>
                                      <p:cBhvr>
                                        <p:cTn id="49" dur="1" fill="hold">
                                          <p:stCondLst>
                                            <p:cond delay="499"/>
                                          </p:stCondLst>
                                        </p:cTn>
                                        <p:tgtEl>
                                          <p:spTgt spid="138289"/>
                                        </p:tgtEl>
                                        <p:attrNameLst>
                                          <p:attrName>style.visibility</p:attrName>
                                        </p:attrNameLst>
                                      </p:cBhvr>
                                      <p:to>
                                        <p:strVal val="hidden"/>
                                      </p:to>
                                    </p:se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8" presetClass="entr" presetSubtype="16" fill="hold" grpId="3" nodeType="clickEffect">
                                  <p:stCondLst>
                                    <p:cond delay="0"/>
                                  </p:stCondLst>
                                  <p:childTnLst>
                                    <p:set>
                                      <p:cBhvr>
                                        <p:cTn id="54" dur="1" fill="hold">
                                          <p:stCondLst>
                                            <p:cond delay="0"/>
                                          </p:stCondLst>
                                        </p:cTn>
                                        <p:tgtEl>
                                          <p:spTgt spid="138290"/>
                                        </p:tgtEl>
                                        <p:attrNameLst>
                                          <p:attrName>style.visibility</p:attrName>
                                        </p:attrNameLst>
                                      </p:cBhvr>
                                      <p:to>
                                        <p:strVal val="visible"/>
                                      </p:to>
                                    </p:set>
                                    <p:animEffect transition="in" filter="diamond(in)">
                                      <p:cBhvr>
                                        <p:cTn id="55" dur="2000"/>
                                        <p:tgtEl>
                                          <p:spTgt spid="138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84" grpId="0"/>
      <p:bldP spid="138289" grpId="1" animBg="1"/>
      <p:bldP spid="138289" grpId="2" animBg="1"/>
      <p:bldP spid="138290" grpId="3"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9"/>
          <p:cNvGraphicFramePr>
            <a:graphicFrameLocks noGrp="1"/>
          </p:cNvGraphicFramePr>
          <p:nvPr/>
        </p:nvGraphicFramePr>
        <p:xfrm>
          <a:off x="474625" y="973683"/>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1663634" y="773640"/>
            <a:ext cx="9286940" cy="1938020"/>
          </a:xfrm>
          <a:prstGeom prst="rect">
            <a:avLst/>
          </a:prstGeom>
          <a:noFill/>
          <a:ln w="9525">
            <a:noFill/>
            <a:miter lim="800000"/>
          </a:ln>
          <a:effectLst/>
        </p:spPr>
        <p:txBody>
          <a:bodyPr wrap="square">
            <a:spAutoFit/>
          </a:bodyPr>
          <a:lstStyle/>
          <a:p>
            <a:r>
              <a:rPr lang="en-US" altLang="zh-CN" sz="2000" b="1" smtClean="0">
                <a:solidFill>
                  <a:srgbClr val="006600"/>
                </a:solidFill>
                <a:latin typeface="+mn-ea"/>
              </a:rPr>
              <a:t>2.</a:t>
            </a:r>
            <a:r>
              <a:rPr lang="zh-CN" altLang="en-US" sz="2000" b="1" smtClean="0">
                <a:solidFill>
                  <a:srgbClr val="006600"/>
                </a:solidFill>
                <a:latin typeface="+mn-ea"/>
              </a:rPr>
              <a:t>米兰</a:t>
            </a:r>
            <a:r>
              <a:rPr lang="en-US" sz="2000" b="1" smtClean="0">
                <a:solidFill>
                  <a:srgbClr val="006600"/>
                </a:solidFill>
                <a:latin typeface="+mn-ea"/>
              </a:rPr>
              <a:t>·</a:t>
            </a:r>
            <a:r>
              <a:rPr lang="zh-CN" altLang="en-US" sz="2000" b="1" smtClean="0">
                <a:solidFill>
                  <a:srgbClr val="006600"/>
                </a:solidFill>
                <a:latin typeface="+mn-ea"/>
              </a:rPr>
              <a:t>昆德拉说：</a:t>
            </a:r>
            <a:r>
              <a:rPr lang="en-US" sz="2000" b="1" smtClean="0">
                <a:solidFill>
                  <a:srgbClr val="006600"/>
                </a:solidFill>
                <a:latin typeface="+mn-ea"/>
              </a:rPr>
              <a:t>“</a:t>
            </a:r>
            <a:r>
              <a:rPr lang="zh-CN" altLang="en-US" sz="2000" b="1" smtClean="0">
                <a:solidFill>
                  <a:srgbClr val="006600"/>
                </a:solidFill>
                <a:latin typeface="+mn-ea"/>
              </a:rPr>
              <a:t>生命是一棵长满可能的树。</a:t>
            </a:r>
            <a:r>
              <a:rPr lang="en-US" sz="2000" b="1" smtClean="0">
                <a:solidFill>
                  <a:srgbClr val="006600"/>
                </a:solidFill>
                <a:latin typeface="+mn-ea"/>
              </a:rPr>
              <a:t>”</a:t>
            </a:r>
            <a:r>
              <a:rPr lang="zh-CN" altLang="en-US" sz="2000" b="1" smtClean="0">
                <a:solidFill>
                  <a:srgbClr val="006600"/>
                </a:solidFill>
                <a:latin typeface="+mn-ea"/>
              </a:rPr>
              <a:t>由于性格、经历和生活环境的不同，每个人对生命都有自己独到的理解。请你从以下四个备选人物中，任选两个仿照示例各写一句话，表达他们各自对生命的理解。要求符合人物特征，句式与示例大致相同。</a:t>
            </a:r>
          </a:p>
          <a:p>
            <a:r>
              <a:rPr lang="zh-CN" altLang="en-US" sz="2000" b="1" smtClean="0">
                <a:solidFill>
                  <a:srgbClr val="006600"/>
                </a:solidFill>
                <a:latin typeface="+mn-ea"/>
              </a:rPr>
              <a:t>备选人物：陶渊明　徐志摩　桑地亚哥　巴金</a:t>
            </a:r>
          </a:p>
          <a:p>
            <a:r>
              <a:rPr lang="zh-CN" altLang="en-US" sz="2000" b="1" smtClean="0">
                <a:solidFill>
                  <a:srgbClr val="006600"/>
                </a:solidFill>
                <a:latin typeface="+mn-ea"/>
              </a:rPr>
              <a:t>示例：苏东坡</a:t>
            </a:r>
            <a:r>
              <a:rPr lang="en-US" sz="2000" b="1" smtClean="0">
                <a:solidFill>
                  <a:srgbClr val="006600"/>
                </a:solidFill>
                <a:latin typeface="+mn-ea"/>
              </a:rPr>
              <a:t>——</a:t>
            </a:r>
            <a:r>
              <a:rPr lang="zh-CN" altLang="en-US" sz="2000" b="1" smtClean="0">
                <a:solidFill>
                  <a:srgbClr val="006600"/>
                </a:solidFill>
                <a:latin typeface="+mn-ea"/>
              </a:rPr>
              <a:t>生命就是一次风雨兼程的旅行，只有心胸旷达，才能笑到终点。</a:t>
            </a:r>
          </a:p>
        </p:txBody>
      </p:sp>
      <p:sp>
        <p:nvSpPr>
          <p:cNvPr id="9" name="Text Box 5"/>
          <p:cNvSpPr txBox="1">
            <a:spLocks noChangeArrowheads="1"/>
          </p:cNvSpPr>
          <p:nvPr/>
        </p:nvSpPr>
        <p:spPr bwMode="auto">
          <a:xfrm>
            <a:off x="877816" y="4559854"/>
            <a:ext cx="10072758" cy="1322070"/>
          </a:xfrm>
          <a:prstGeom prst="rect">
            <a:avLst/>
          </a:prstGeom>
          <a:noFill/>
          <a:ln w="9525">
            <a:noFill/>
            <a:miter lim="800000"/>
          </a:ln>
          <a:effectLst/>
        </p:spPr>
        <p:txBody>
          <a:bodyPr wrap="square">
            <a:spAutoFit/>
          </a:bodyPr>
          <a:lstStyle/>
          <a:p>
            <a:r>
              <a:rPr lang="zh-CN" altLang="en-US" sz="2000" b="1" smtClean="0">
                <a:solidFill>
                  <a:srgbClr val="FF0000"/>
                </a:solidFill>
                <a:latin typeface="+mn-ea"/>
              </a:rPr>
              <a:t>答案：</a:t>
            </a:r>
            <a:r>
              <a:rPr lang="en-US" altLang="en-US" sz="2000" b="1" smtClean="0">
                <a:solidFill>
                  <a:srgbClr val="FF0000"/>
                </a:solidFill>
                <a:latin typeface="+mn-ea"/>
              </a:rPr>
              <a:t> (</a:t>
            </a:r>
            <a:r>
              <a:rPr lang="zh-CN" altLang="en-US" sz="2000" b="1" smtClean="0">
                <a:solidFill>
                  <a:srgbClr val="FF0000"/>
                </a:solidFill>
                <a:latin typeface="+mn-ea"/>
              </a:rPr>
              <a:t>示例</a:t>
            </a:r>
            <a:r>
              <a:rPr lang="en-US" altLang="en-US" sz="2000" b="1" smtClean="0">
                <a:solidFill>
                  <a:srgbClr val="FF0000"/>
                </a:solidFill>
                <a:latin typeface="+mn-ea"/>
              </a:rPr>
              <a:t>)</a:t>
            </a:r>
            <a:r>
              <a:rPr lang="zh-CN" altLang="en-US" sz="2000" b="1" smtClean="0">
                <a:solidFill>
                  <a:srgbClr val="FF0000"/>
                </a:solidFill>
                <a:latin typeface="+mn-ea"/>
              </a:rPr>
              <a:t>陶渊明</a:t>
            </a:r>
            <a:r>
              <a:rPr lang="en-US" altLang="en-US" sz="2000" b="1" smtClean="0">
                <a:solidFill>
                  <a:srgbClr val="FF0000"/>
                </a:solidFill>
                <a:latin typeface="+mn-ea"/>
              </a:rPr>
              <a:t>——</a:t>
            </a:r>
            <a:r>
              <a:rPr lang="zh-CN" altLang="en-US" sz="2000" b="1" smtClean="0">
                <a:solidFill>
                  <a:srgbClr val="FF0000"/>
                </a:solidFill>
                <a:latin typeface="+mn-ea"/>
              </a:rPr>
              <a:t>生命就是一只冲出樊笼的鸟，只有回归自然，才能自由飞翔。</a:t>
            </a:r>
          </a:p>
          <a:p>
            <a:r>
              <a:rPr lang="zh-CN" altLang="en-US" sz="2000" b="1" smtClean="0">
                <a:solidFill>
                  <a:srgbClr val="FF0000"/>
                </a:solidFill>
                <a:latin typeface="+mn-ea"/>
              </a:rPr>
              <a:t>徐志摩</a:t>
            </a:r>
            <a:r>
              <a:rPr lang="en-US" altLang="en-US" sz="2000" b="1" smtClean="0">
                <a:solidFill>
                  <a:srgbClr val="FF0000"/>
                </a:solidFill>
                <a:latin typeface="+mn-ea"/>
              </a:rPr>
              <a:t>——</a:t>
            </a:r>
            <a:r>
              <a:rPr lang="zh-CN" altLang="en-US" sz="2000" b="1" smtClean="0">
                <a:solidFill>
                  <a:srgbClr val="FF0000"/>
                </a:solidFill>
                <a:latin typeface="+mn-ea"/>
              </a:rPr>
              <a:t>生命就是一个星辉斑斓的梦，只有轻轻地来悄悄地走，才会让梦长留。</a:t>
            </a:r>
          </a:p>
          <a:p>
            <a:r>
              <a:rPr lang="zh-CN" altLang="en-US" sz="2000" b="1" smtClean="0">
                <a:solidFill>
                  <a:srgbClr val="FF0000"/>
                </a:solidFill>
                <a:latin typeface="+mn-ea"/>
              </a:rPr>
              <a:t>桑地亚哥</a:t>
            </a:r>
            <a:r>
              <a:rPr lang="en-US" altLang="en-US" sz="2000" b="1" smtClean="0">
                <a:solidFill>
                  <a:srgbClr val="FF0000"/>
                </a:solidFill>
                <a:latin typeface="+mn-ea"/>
              </a:rPr>
              <a:t>——</a:t>
            </a:r>
            <a:r>
              <a:rPr lang="zh-CN" altLang="en-US" sz="2000" b="1" smtClean="0">
                <a:solidFill>
                  <a:srgbClr val="FF0000"/>
                </a:solidFill>
                <a:latin typeface="+mn-ea"/>
              </a:rPr>
              <a:t>生命就是一场单枪匹马的战斗，只有先战胜自己，才能战胜对手。</a:t>
            </a:r>
          </a:p>
          <a:p>
            <a:r>
              <a:rPr lang="zh-CN" altLang="en-US" sz="2000" b="1" smtClean="0">
                <a:solidFill>
                  <a:srgbClr val="FF0000"/>
                </a:solidFill>
                <a:latin typeface="+mn-ea"/>
              </a:rPr>
              <a:t>巴金</a:t>
            </a:r>
            <a:r>
              <a:rPr lang="en-US" altLang="en-US" sz="2000" b="1" smtClean="0">
                <a:solidFill>
                  <a:srgbClr val="FF0000"/>
                </a:solidFill>
                <a:latin typeface="+mn-ea"/>
              </a:rPr>
              <a:t>——</a:t>
            </a:r>
            <a:r>
              <a:rPr lang="zh-CN" altLang="en-US" sz="2000" b="1" smtClean="0">
                <a:solidFill>
                  <a:srgbClr val="FF0000"/>
                </a:solidFill>
                <a:latin typeface="+mn-ea"/>
              </a:rPr>
              <a:t>生命就是一只在黑夜里追寻光明的小舟，只有以爱为桨，才能拥抱明天的太阳。</a:t>
            </a:r>
          </a:p>
        </p:txBody>
      </p:sp>
      <p:graphicFrame>
        <p:nvGraphicFramePr>
          <p:cNvPr id="7" name="表格 6"/>
          <p:cNvGraphicFramePr>
            <a:graphicFrameLocks noGrp="1"/>
          </p:cNvGraphicFramePr>
          <p:nvPr/>
        </p:nvGraphicFramePr>
        <p:xfrm>
          <a:off x="1663634" y="2845343"/>
          <a:ext cx="9357995" cy="1557655"/>
        </p:xfrm>
        <a:graphic>
          <a:graphicData uri="http://schemas.openxmlformats.org/drawingml/2006/table">
            <a:tbl>
              <a:tblPr/>
              <a:tblGrid>
                <a:gridCol w="1428750"/>
                <a:gridCol w="7929245"/>
              </a:tblGrid>
              <a:tr h="643255">
                <a:tc>
                  <a:txBody>
                    <a:bodyPr/>
                    <a:lstStyle/>
                    <a:p>
                      <a:pPr marL="0" algn="l" defTabSz="914400" rtl="0" eaLnBrk="1" latinLnBrk="0" hangingPunct="1">
                        <a:spcAft>
                          <a:spcPct val="0"/>
                        </a:spcAft>
                      </a:pPr>
                      <a:r>
                        <a:rPr lang="en-US" sz="2000" kern="100">
                          <a:solidFill>
                            <a:schemeClr val="accent6">
                              <a:lumMod val="50000"/>
                            </a:schemeClr>
                          </a:solidFill>
                          <a:latin typeface="+mn-ea"/>
                          <a:ea typeface="+mn-ea"/>
                          <a:cs typeface="Times New Roman" panose="02020603050405020304"/>
                        </a:rPr>
                        <a:t>1.</a:t>
                      </a:r>
                      <a:r>
                        <a:rPr lang="zh-CN" sz="2000" kern="100">
                          <a:solidFill>
                            <a:schemeClr val="accent6">
                              <a:lumMod val="50000"/>
                            </a:schemeClr>
                          </a:solidFill>
                          <a:latin typeface="+mn-ea"/>
                          <a:ea typeface="+mn-ea"/>
                          <a:cs typeface="Times New Roman" panose="02020603050405020304"/>
                        </a:rPr>
                        <a:t>审清楚题目</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000" kern="100">
                          <a:solidFill>
                            <a:schemeClr val="accent6">
                              <a:lumMod val="50000"/>
                            </a:schemeClr>
                          </a:solidFill>
                          <a:latin typeface="+mn-ea"/>
                          <a:ea typeface="+mn-ea"/>
                          <a:cs typeface="Times New Roman" panose="02020603050405020304"/>
                        </a:rPr>
                        <a:t>如</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例题</a:t>
                      </a:r>
                      <a:r>
                        <a:rPr lang="en-US" sz="2000" kern="100">
                          <a:solidFill>
                            <a:schemeClr val="accent6">
                              <a:lumMod val="50000"/>
                            </a:schemeClr>
                          </a:solidFill>
                          <a:latin typeface="+mn-ea"/>
                          <a:ea typeface="+mn-ea"/>
                          <a:cs typeface="Times New Roman" panose="02020603050405020304"/>
                        </a:rPr>
                        <a:t>1]</a:t>
                      </a:r>
                      <a:r>
                        <a:rPr lang="zh-CN" sz="2000" kern="100">
                          <a:solidFill>
                            <a:schemeClr val="accent6">
                              <a:lumMod val="50000"/>
                            </a:schemeClr>
                          </a:solidFill>
                          <a:latin typeface="+mn-ea"/>
                          <a:ea typeface="+mn-ea"/>
                          <a:cs typeface="Times New Roman" panose="02020603050405020304"/>
                        </a:rPr>
                        <a:t>中规定的描述对象是</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从</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北</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例题</a:t>
                      </a:r>
                      <a:r>
                        <a:rPr lang="en-US" sz="2000" kern="100">
                          <a:solidFill>
                            <a:schemeClr val="accent6">
                              <a:lumMod val="50000"/>
                            </a:schemeClr>
                          </a:solidFill>
                          <a:latin typeface="+mn-ea"/>
                          <a:ea typeface="+mn-ea"/>
                          <a:cs typeface="Times New Roman" panose="02020603050405020304"/>
                        </a:rPr>
                        <a:t>2]</a:t>
                      </a:r>
                      <a:r>
                        <a:rPr lang="zh-CN" sz="2000" kern="100">
                          <a:solidFill>
                            <a:schemeClr val="accent6">
                              <a:lumMod val="50000"/>
                            </a:schemeClr>
                          </a:solidFill>
                          <a:latin typeface="+mn-ea"/>
                          <a:ea typeface="+mn-ea"/>
                          <a:cs typeface="Times New Roman" panose="02020603050405020304"/>
                        </a:rPr>
                        <a:t>中规定了必选对象。如果脱离了题目的这些要求去写，即使写得再好，也得不到分。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9600">
                <a:tc>
                  <a:txBody>
                    <a:bodyPr/>
                    <a:lstStyle/>
                    <a:p>
                      <a:pPr marL="0" algn="l" defTabSz="914400" rtl="0" eaLnBrk="1" latinLnBrk="0" hangingPunct="1">
                        <a:spcAft>
                          <a:spcPct val="0"/>
                        </a:spcAft>
                      </a:pPr>
                      <a:r>
                        <a:rPr lang="en-US" sz="2000" kern="100">
                          <a:solidFill>
                            <a:schemeClr val="accent6">
                              <a:lumMod val="50000"/>
                            </a:schemeClr>
                          </a:solidFill>
                          <a:latin typeface="+mn-ea"/>
                          <a:ea typeface="+mn-ea"/>
                          <a:cs typeface="Times New Roman" panose="02020603050405020304"/>
                        </a:rPr>
                        <a:t>2.</a:t>
                      </a:r>
                      <a:r>
                        <a:rPr lang="zh-CN" sz="2000" kern="100">
                          <a:solidFill>
                            <a:schemeClr val="accent6">
                              <a:lumMod val="50000"/>
                            </a:schemeClr>
                          </a:solidFill>
                          <a:latin typeface="+mn-ea"/>
                          <a:ea typeface="+mn-ea"/>
                          <a:cs typeface="Times New Roman" panose="02020603050405020304"/>
                        </a:rPr>
                        <a:t>分析特点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000" kern="100">
                          <a:solidFill>
                            <a:schemeClr val="accent6">
                              <a:lumMod val="50000"/>
                            </a:schemeClr>
                          </a:solidFill>
                          <a:latin typeface="+mn-ea"/>
                          <a:ea typeface="+mn-ea"/>
                          <a:cs typeface="Times New Roman" panose="02020603050405020304"/>
                        </a:rPr>
                        <a:t>如</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例题</a:t>
                      </a:r>
                      <a:r>
                        <a:rPr lang="en-US" sz="2000" kern="100">
                          <a:solidFill>
                            <a:schemeClr val="accent6">
                              <a:lumMod val="50000"/>
                            </a:schemeClr>
                          </a:solidFill>
                          <a:latin typeface="+mn-ea"/>
                          <a:ea typeface="+mn-ea"/>
                          <a:cs typeface="Times New Roman" panose="02020603050405020304"/>
                        </a:rPr>
                        <a:t>2]</a:t>
                      </a:r>
                      <a:r>
                        <a:rPr lang="zh-CN" sz="2000" kern="100">
                          <a:solidFill>
                            <a:schemeClr val="accent6">
                              <a:lumMod val="50000"/>
                            </a:schemeClr>
                          </a:solidFill>
                          <a:latin typeface="+mn-ea"/>
                          <a:ea typeface="+mn-ea"/>
                          <a:cs typeface="Times New Roman" panose="02020603050405020304"/>
                        </a:rPr>
                        <a:t>，开头是一个比喻句，接下来的句子是</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只有</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才</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。很多情况下还要分析例句的细微结构。</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4800">
                <a:tc>
                  <a:txBody>
                    <a:bodyPr/>
                    <a:lstStyle/>
                    <a:p>
                      <a:pPr marL="0" algn="l" defTabSz="914400" rtl="0" eaLnBrk="1" latinLnBrk="0" hangingPunct="1">
                        <a:spcAft>
                          <a:spcPct val="0"/>
                        </a:spcAft>
                      </a:pPr>
                      <a:r>
                        <a:rPr lang="en-US" sz="2000" kern="100">
                          <a:solidFill>
                            <a:schemeClr val="accent6">
                              <a:lumMod val="50000"/>
                            </a:schemeClr>
                          </a:solidFill>
                          <a:latin typeface="+mn-ea"/>
                          <a:ea typeface="+mn-ea"/>
                          <a:cs typeface="Times New Roman" panose="02020603050405020304"/>
                        </a:rPr>
                        <a:t>3.</a:t>
                      </a:r>
                      <a:r>
                        <a:rPr lang="zh-CN" sz="2000" kern="100">
                          <a:solidFill>
                            <a:schemeClr val="accent6">
                              <a:lumMod val="50000"/>
                            </a:schemeClr>
                          </a:solidFill>
                          <a:latin typeface="+mn-ea"/>
                          <a:ea typeface="+mn-ea"/>
                          <a:cs typeface="Times New Roman" panose="02020603050405020304"/>
                        </a:rPr>
                        <a:t>注意内容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000" kern="100">
                          <a:solidFill>
                            <a:schemeClr val="accent6">
                              <a:lumMod val="50000"/>
                            </a:schemeClr>
                          </a:solidFill>
                          <a:latin typeface="+mn-ea"/>
                          <a:ea typeface="+mn-ea"/>
                          <a:cs typeface="Times New Roman" panose="02020603050405020304"/>
                        </a:rPr>
                        <a:t>有些仿写，要求考生注意内容的前后</a:t>
                      </a:r>
                      <a:r>
                        <a:rPr lang="zh-CN" sz="2000" kern="100" smtClean="0">
                          <a:solidFill>
                            <a:schemeClr val="accent6">
                              <a:lumMod val="50000"/>
                            </a:schemeClr>
                          </a:solidFill>
                          <a:latin typeface="+mn-ea"/>
                          <a:ea typeface="+mn-ea"/>
                          <a:cs typeface="Times New Roman" panose="02020603050405020304"/>
                        </a:rPr>
                        <a:t>一致</a:t>
                      </a:r>
                      <a:r>
                        <a:rPr lang="en-US" altLang="zh-CN" sz="2000" kern="100" smtClean="0">
                          <a:solidFill>
                            <a:schemeClr val="accent6">
                              <a:lumMod val="50000"/>
                            </a:schemeClr>
                          </a:solidFill>
                          <a:latin typeface="+mn-ea"/>
                          <a:ea typeface="+mn-ea"/>
                          <a:cs typeface="Times New Roman" panose="02020603050405020304"/>
                        </a:rPr>
                        <a:t>,</a:t>
                      </a:r>
                      <a:r>
                        <a:rPr lang="zh-CN" sz="2000" kern="100" smtClean="0">
                          <a:solidFill>
                            <a:schemeClr val="accent6">
                              <a:lumMod val="50000"/>
                            </a:schemeClr>
                          </a:solidFill>
                          <a:latin typeface="+mn-ea"/>
                          <a:ea typeface="+mn-ea"/>
                          <a:cs typeface="Times New Roman" panose="02020603050405020304"/>
                        </a:rPr>
                        <a:t>在</a:t>
                      </a:r>
                      <a:r>
                        <a:rPr lang="zh-CN" sz="2000" kern="100">
                          <a:solidFill>
                            <a:schemeClr val="accent6">
                              <a:lumMod val="50000"/>
                            </a:schemeClr>
                          </a:solidFill>
                          <a:latin typeface="+mn-ea"/>
                          <a:ea typeface="+mn-ea"/>
                          <a:cs typeface="Times New Roman" panose="02020603050405020304"/>
                        </a:rPr>
                        <a:t>语境中限制了语料的选择。</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617501" y="668319"/>
            <a:ext cx="10715700" cy="2749550"/>
          </a:xfrm>
          <a:prstGeom prst="rect">
            <a:avLst/>
          </a:prstGeom>
          <a:noFill/>
          <a:ln w="28575">
            <a:noFill/>
            <a:miter lim="800000"/>
          </a:ln>
          <a:effectLst/>
        </p:spPr>
        <p:txBody>
          <a:bodyPr wrap="square">
            <a:spAutoFit/>
          </a:bodyPr>
          <a:lstStyle/>
          <a:p>
            <a:pPr>
              <a:lnSpc>
                <a:spcPct val="120000"/>
              </a:lnSpc>
            </a:pPr>
            <a:r>
              <a:rPr lang="en-US" sz="2400" smtClean="0">
                <a:solidFill>
                  <a:srgbClr val="0000FF"/>
                </a:solidFill>
                <a:latin typeface="+mn-ea"/>
              </a:rPr>
              <a:t> </a:t>
            </a:r>
            <a:r>
              <a:rPr lang="zh-CN" altLang="en-US" sz="2400" b="1" i="1" u="sng" smtClean="0">
                <a:solidFill>
                  <a:srgbClr val="C00000"/>
                </a:solidFill>
                <a:effectLst>
                  <a:outerShdw blurRad="38100" dist="38100" dir="2700000" algn="tl">
                    <a:srgbClr val="000000">
                      <a:alpha val="43137"/>
                    </a:srgbClr>
                  </a:outerShdw>
                </a:effectLst>
                <a:latin typeface="+mn-ea"/>
              </a:rPr>
              <a:t>跟踪练习</a:t>
            </a:r>
            <a:r>
              <a:rPr lang="en-US" altLang="zh-CN" sz="2400" smtClean="0">
                <a:solidFill>
                  <a:srgbClr val="0000FF"/>
                </a:solidFill>
                <a:latin typeface="+mn-ea"/>
              </a:rPr>
              <a:t>1</a:t>
            </a:r>
            <a:r>
              <a:rPr lang="zh-CN" altLang="en-US" sz="2400" smtClean="0">
                <a:solidFill>
                  <a:srgbClr val="0000FF"/>
                </a:solidFill>
                <a:latin typeface="+mn-ea"/>
              </a:rPr>
              <a:t>．按照要求续写句子。要求：</a:t>
            </a:r>
            <a:r>
              <a:rPr lang="en-US" altLang="zh-CN" sz="2400" smtClean="0">
                <a:solidFill>
                  <a:srgbClr val="0000FF"/>
                </a:solidFill>
                <a:latin typeface="+mn-ea"/>
              </a:rPr>
              <a:t>①</a:t>
            </a:r>
            <a:r>
              <a:rPr lang="zh-CN" altLang="en-US" sz="2400" smtClean="0">
                <a:solidFill>
                  <a:srgbClr val="0000FF"/>
                </a:solidFill>
                <a:latin typeface="+mn-ea"/>
              </a:rPr>
              <a:t>运用比喻的修辞手法；</a:t>
            </a:r>
            <a:r>
              <a:rPr lang="en-US" altLang="zh-CN" sz="2400" smtClean="0">
                <a:solidFill>
                  <a:srgbClr val="0000FF"/>
                </a:solidFill>
                <a:latin typeface="+mn-ea"/>
              </a:rPr>
              <a:t>②“</a:t>
            </a:r>
            <a:r>
              <a:rPr lang="zh-CN" altLang="en-US" sz="2400" smtClean="0">
                <a:solidFill>
                  <a:srgbClr val="0000FF"/>
                </a:solidFill>
                <a:latin typeface="+mn-ea"/>
              </a:rPr>
              <a:t>回忆</a:t>
            </a:r>
            <a:r>
              <a:rPr lang="en-US" altLang="zh-CN" sz="2400" smtClean="0">
                <a:solidFill>
                  <a:srgbClr val="0000FF"/>
                </a:solidFill>
                <a:latin typeface="+mn-ea"/>
              </a:rPr>
              <a:t>”</a:t>
            </a:r>
            <a:r>
              <a:rPr lang="zh-CN" altLang="en-US" sz="2400" smtClean="0">
                <a:solidFill>
                  <a:srgbClr val="0000FF"/>
                </a:solidFill>
                <a:latin typeface="+mn-ea"/>
              </a:rPr>
              <a:t>与</a:t>
            </a:r>
            <a:r>
              <a:rPr lang="en-US" altLang="zh-CN" sz="2400" smtClean="0">
                <a:solidFill>
                  <a:srgbClr val="0000FF"/>
                </a:solidFill>
                <a:latin typeface="+mn-ea"/>
              </a:rPr>
              <a:t>“</a:t>
            </a:r>
            <a:r>
              <a:rPr lang="zh-CN" altLang="en-US" sz="2400" smtClean="0">
                <a:solidFill>
                  <a:srgbClr val="0000FF"/>
                </a:solidFill>
                <a:latin typeface="+mn-ea"/>
              </a:rPr>
              <a:t>希望</a:t>
            </a:r>
            <a:r>
              <a:rPr lang="en-US" altLang="zh-CN" sz="2400" smtClean="0">
                <a:solidFill>
                  <a:srgbClr val="0000FF"/>
                </a:solidFill>
                <a:latin typeface="+mn-ea"/>
              </a:rPr>
              <a:t>”</a:t>
            </a:r>
            <a:r>
              <a:rPr lang="zh-CN" altLang="en-US" sz="2400" smtClean="0">
                <a:solidFill>
                  <a:srgbClr val="0000FF"/>
                </a:solidFill>
                <a:latin typeface="+mn-ea"/>
              </a:rPr>
              <a:t>的内容形成对比；</a:t>
            </a:r>
            <a:r>
              <a:rPr lang="en-US" altLang="zh-CN" sz="2400" smtClean="0">
                <a:solidFill>
                  <a:srgbClr val="0000FF"/>
                </a:solidFill>
                <a:latin typeface="+mn-ea"/>
              </a:rPr>
              <a:t>③</a:t>
            </a:r>
            <a:r>
              <a:rPr lang="zh-CN" altLang="en-US" sz="2400" smtClean="0">
                <a:solidFill>
                  <a:srgbClr val="0000FF"/>
                </a:solidFill>
                <a:latin typeface="+mn-ea"/>
              </a:rPr>
              <a:t>语意连贯。</a:t>
            </a:r>
          </a:p>
          <a:p>
            <a:pPr>
              <a:lnSpc>
                <a:spcPct val="120000"/>
              </a:lnSpc>
            </a:pPr>
            <a:r>
              <a:rPr lang="zh-CN" altLang="en-US" sz="2400" b="1" smtClean="0">
                <a:solidFill>
                  <a:srgbClr val="0000FF"/>
                </a:solidFill>
                <a:latin typeface="仿宋_GB2312"/>
              </a:rPr>
              <a:t>回忆和希望的关系，我们或许可以这样说：回忆毕竟是远了、暗了的暮霭，希望才是近了、亮了的晨光；回忆</a:t>
            </a:r>
            <a:r>
              <a:rPr lang="en-US" sz="2400" b="1" smtClean="0">
                <a:solidFill>
                  <a:srgbClr val="0000FF"/>
                </a:solidFill>
                <a:latin typeface="仿宋_GB2312"/>
              </a:rPr>
              <a:t>____________________________</a:t>
            </a:r>
            <a:r>
              <a:rPr lang="zh-CN" altLang="en-US" sz="2400" b="1" smtClean="0">
                <a:solidFill>
                  <a:srgbClr val="0000FF"/>
                </a:solidFill>
                <a:latin typeface="仿宋_GB2312"/>
              </a:rPr>
              <a:t>，希望</a:t>
            </a:r>
            <a:r>
              <a:rPr lang="en-US" sz="2400" b="1" smtClean="0">
                <a:solidFill>
                  <a:srgbClr val="0000FF"/>
                </a:solidFill>
                <a:latin typeface="仿宋_GB2312"/>
              </a:rPr>
              <a:t>____________________________</a:t>
            </a:r>
            <a:r>
              <a:rPr lang="zh-CN" altLang="en-US" sz="2400" b="1" smtClean="0">
                <a:solidFill>
                  <a:srgbClr val="0000FF"/>
                </a:solidFill>
                <a:latin typeface="仿宋_GB2312"/>
              </a:rPr>
              <a:t>；回忆</a:t>
            </a:r>
            <a:r>
              <a:rPr lang="en-US" sz="2400" b="1" smtClean="0">
                <a:solidFill>
                  <a:srgbClr val="0000FF"/>
                </a:solidFill>
                <a:latin typeface="仿宋_GB2312"/>
              </a:rPr>
              <a:t>____________________________</a:t>
            </a:r>
            <a:r>
              <a:rPr lang="zh-CN" altLang="en-US" sz="2400" b="1" smtClean="0">
                <a:solidFill>
                  <a:srgbClr val="0000FF"/>
                </a:solidFill>
                <a:latin typeface="仿宋_GB2312"/>
              </a:rPr>
              <a:t>，希望</a:t>
            </a:r>
            <a:r>
              <a:rPr lang="en-US" sz="2400" b="1" smtClean="0">
                <a:solidFill>
                  <a:srgbClr val="0000FF"/>
                </a:solidFill>
                <a:latin typeface="仿宋_GB2312"/>
              </a:rPr>
              <a:t>____________________________</a:t>
            </a:r>
            <a:r>
              <a:rPr lang="zh-CN" altLang="en-US" sz="2400" b="1" smtClean="0">
                <a:solidFill>
                  <a:srgbClr val="0000FF"/>
                </a:solidFill>
                <a:latin typeface="仿宋_GB2312"/>
              </a:rPr>
              <a:t>。</a:t>
            </a:r>
            <a:endParaRPr lang="zh-CN" altLang="en-US">
              <a:solidFill>
                <a:schemeClr val="folHlink"/>
              </a:solidFill>
              <a:latin typeface="宋体" pitchFamily="2" charset="-122"/>
              <a:ea typeface="宋体" pitchFamily="2" charset="-122"/>
            </a:endParaRPr>
          </a:p>
        </p:txBody>
      </p:sp>
      <p:sp>
        <p:nvSpPr>
          <p:cNvPr id="3" name="Text Box 3"/>
          <p:cNvSpPr txBox="1">
            <a:spLocks noChangeArrowheads="1"/>
          </p:cNvSpPr>
          <p:nvPr/>
        </p:nvSpPr>
        <p:spPr bwMode="auto">
          <a:xfrm>
            <a:off x="617501" y="3311525"/>
            <a:ext cx="10572824" cy="156845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lnSpc>
                <a:spcPct val="120000"/>
              </a:lnSpc>
            </a:pPr>
            <a:r>
              <a:rPr lang="zh-CN" altLang="en-US" sz="2000">
                <a:solidFill>
                  <a:srgbClr val="008000"/>
                </a:solidFill>
              </a:rPr>
              <a:t>解析</a:t>
            </a:r>
            <a:r>
              <a:rPr lang="zh-CN" altLang="en-US" sz="2000" smtClean="0">
                <a:solidFill>
                  <a:srgbClr val="008000"/>
                </a:solidFill>
              </a:rPr>
              <a:t>：本题考查考生仿用句式的能力。考生仿写时要注意题干的要求。在明确了题干的具体要求之后，考生要注意以下两点：第一，答案应形神兼备。所选的喻体应具有独特的意蕴，能够把本体所具有的特点表现出来，能给人以启发。第二，要注意形式方面的一致性，保持句式的整齐、音韵的和谐。</a:t>
            </a:r>
            <a:endParaRPr lang="zh-CN" altLang="en-US" sz="2400">
              <a:solidFill>
                <a:srgbClr val="008000"/>
              </a:solidFill>
            </a:endParaRPr>
          </a:p>
        </p:txBody>
      </p:sp>
      <p:sp>
        <p:nvSpPr>
          <p:cNvPr id="4" name="Text Box 4"/>
          <p:cNvSpPr txBox="1">
            <a:spLocks noChangeArrowheads="1"/>
          </p:cNvSpPr>
          <p:nvPr/>
        </p:nvSpPr>
        <p:spPr bwMode="auto">
          <a:xfrm>
            <a:off x="617501" y="5026037"/>
            <a:ext cx="9144064" cy="1014730"/>
          </a:xfrm>
          <a:prstGeom prst="rect">
            <a:avLst/>
          </a:prstGeom>
          <a:noFill/>
          <a:ln w="38100">
            <a:noFill/>
            <a:prstDash val="dash"/>
            <a:miter lim="800000"/>
          </a:ln>
          <a:effectLst/>
        </p:spPr>
        <p:txBody>
          <a:bodyPr wrap="square">
            <a:spAutoFit/>
          </a:bodyPr>
          <a:lstStyle/>
          <a:p>
            <a:pPr>
              <a:spcBef>
                <a:spcPct val="50000"/>
              </a:spcBef>
            </a:pPr>
            <a:r>
              <a:rPr lang="zh-CN" altLang="en-US" sz="2400">
                <a:solidFill>
                  <a:srgbClr val="FF0000"/>
                </a:solidFill>
                <a:effectLst>
                  <a:outerShdw blurRad="38100" dist="38100" dir="2700000" algn="tl">
                    <a:srgbClr val="C0C0C0"/>
                  </a:outerShdw>
                </a:effectLst>
              </a:rPr>
              <a:t>答案</a:t>
            </a:r>
            <a:r>
              <a:rPr lang="zh-CN" altLang="en-US" sz="2400" smtClean="0">
                <a:solidFill>
                  <a:srgbClr val="FF0000"/>
                </a:solidFill>
                <a:effectLst>
                  <a:outerShdw blurRad="38100" dist="38100" dir="2700000" algn="tl">
                    <a:srgbClr val="C0C0C0"/>
                  </a:outerShdw>
                </a:effectLst>
              </a:rPr>
              <a:t>：</a:t>
            </a:r>
            <a:r>
              <a:rPr lang="en-US" altLang="en-US" sz="2400" smtClean="0">
                <a:solidFill>
                  <a:srgbClr val="FF0000"/>
                </a:solidFill>
                <a:effectLst>
                  <a:outerShdw blurRad="38100" dist="38100" dir="2700000" algn="tl">
                    <a:srgbClr val="C0C0C0"/>
                  </a:outerShdw>
                </a:effectLst>
              </a:rPr>
              <a:t>(</a:t>
            </a:r>
            <a:r>
              <a:rPr lang="zh-CN" altLang="en-US" sz="2400" smtClean="0">
                <a:solidFill>
                  <a:srgbClr val="FF0000"/>
                </a:solidFill>
                <a:effectLst>
                  <a:outerShdw blurRad="38100" dist="38100" dir="2700000" algn="tl">
                    <a:srgbClr val="C0C0C0"/>
                  </a:outerShdw>
                </a:effectLst>
              </a:rPr>
              <a:t>回忆</a:t>
            </a:r>
            <a:r>
              <a:rPr lang="en-US" altLang="en-US" sz="2400" smtClean="0">
                <a:solidFill>
                  <a:srgbClr val="FF0000"/>
                </a:solidFill>
                <a:effectLst>
                  <a:outerShdw blurRad="38100" dist="38100" dir="2700000" algn="tl">
                    <a:srgbClr val="C0C0C0"/>
                  </a:outerShdw>
                </a:effectLst>
              </a:rPr>
              <a:t>)</a:t>
            </a:r>
            <a:r>
              <a:rPr lang="zh-CN" altLang="en-US" sz="2400" smtClean="0">
                <a:solidFill>
                  <a:srgbClr val="FF0000"/>
                </a:solidFill>
                <a:effectLst>
                  <a:outerShdw blurRad="38100" dist="38100" dir="2700000" algn="tl">
                    <a:srgbClr val="C0C0C0"/>
                  </a:outerShdw>
                </a:effectLst>
              </a:rPr>
              <a:t>毕竟是秋日的缤纷落叶　</a:t>
            </a:r>
            <a:r>
              <a:rPr lang="en-US" altLang="en-US" sz="2400" smtClean="0">
                <a:solidFill>
                  <a:srgbClr val="FF0000"/>
                </a:solidFill>
                <a:effectLst>
                  <a:outerShdw blurRad="38100" dist="38100" dir="2700000" algn="tl">
                    <a:srgbClr val="C0C0C0"/>
                  </a:outerShdw>
                </a:effectLst>
              </a:rPr>
              <a:t>(</a:t>
            </a:r>
            <a:r>
              <a:rPr lang="zh-CN" altLang="en-US" sz="2400" smtClean="0">
                <a:solidFill>
                  <a:srgbClr val="FF0000"/>
                </a:solidFill>
                <a:effectLst>
                  <a:outerShdw blurRad="38100" dist="38100" dir="2700000" algn="tl">
                    <a:srgbClr val="C0C0C0"/>
                  </a:outerShdw>
                </a:effectLst>
              </a:rPr>
              <a:t>希望</a:t>
            </a:r>
            <a:r>
              <a:rPr lang="en-US" altLang="en-US" sz="2400" smtClean="0">
                <a:solidFill>
                  <a:srgbClr val="FF0000"/>
                </a:solidFill>
                <a:effectLst>
                  <a:outerShdw blurRad="38100" dist="38100" dir="2700000" algn="tl">
                    <a:srgbClr val="C0C0C0"/>
                  </a:outerShdw>
                </a:effectLst>
              </a:rPr>
              <a:t>)</a:t>
            </a:r>
            <a:r>
              <a:rPr lang="zh-CN" altLang="en-US" sz="2400" smtClean="0">
                <a:solidFill>
                  <a:srgbClr val="FF0000"/>
                </a:solidFill>
                <a:effectLst>
                  <a:outerShdw blurRad="38100" dist="38100" dir="2700000" algn="tl">
                    <a:srgbClr val="C0C0C0"/>
                  </a:outerShdw>
                </a:effectLst>
              </a:rPr>
              <a:t>才是枝头的盎然春意　</a:t>
            </a:r>
            <a:endParaRPr lang="en-US" altLang="zh-CN" sz="2400" smtClean="0">
              <a:solidFill>
                <a:srgbClr val="FF0000"/>
              </a:solidFill>
              <a:effectLst>
                <a:outerShdw blurRad="38100" dist="38100" dir="2700000" algn="tl">
                  <a:srgbClr val="C0C0C0"/>
                </a:outerShdw>
              </a:effectLst>
            </a:endParaRPr>
          </a:p>
          <a:p>
            <a:pPr>
              <a:spcBef>
                <a:spcPct val="50000"/>
              </a:spcBef>
            </a:pPr>
            <a:r>
              <a:rPr lang="en-US" altLang="en-US" sz="2400" smtClean="0">
                <a:solidFill>
                  <a:srgbClr val="FF0000"/>
                </a:solidFill>
                <a:effectLst>
                  <a:outerShdw blurRad="38100" dist="38100" dir="2700000" algn="tl">
                    <a:srgbClr val="C0C0C0"/>
                  </a:outerShdw>
                </a:effectLst>
              </a:rPr>
              <a:t>              (</a:t>
            </a:r>
            <a:r>
              <a:rPr lang="zh-CN" altLang="en-US" sz="2400" smtClean="0">
                <a:solidFill>
                  <a:srgbClr val="FF0000"/>
                </a:solidFill>
                <a:effectLst>
                  <a:outerShdw blurRad="38100" dist="38100" dir="2700000" algn="tl">
                    <a:srgbClr val="C0C0C0"/>
                  </a:outerShdw>
                </a:effectLst>
              </a:rPr>
              <a:t>回忆</a:t>
            </a:r>
            <a:r>
              <a:rPr lang="en-US" altLang="en-US" sz="2400" smtClean="0">
                <a:solidFill>
                  <a:srgbClr val="FF0000"/>
                </a:solidFill>
                <a:effectLst>
                  <a:outerShdw blurRad="38100" dist="38100" dir="2700000" algn="tl">
                    <a:srgbClr val="C0C0C0"/>
                  </a:outerShdw>
                </a:effectLst>
              </a:rPr>
              <a:t>)</a:t>
            </a:r>
            <a:r>
              <a:rPr lang="zh-CN" altLang="en-US" sz="2400" smtClean="0">
                <a:solidFill>
                  <a:srgbClr val="FF0000"/>
                </a:solidFill>
                <a:effectLst>
                  <a:outerShdw blurRad="38100" dist="38100" dir="2700000" algn="tl">
                    <a:srgbClr val="C0C0C0"/>
                  </a:outerShdw>
                </a:effectLst>
              </a:rPr>
              <a:t>毕竟是扬尘远去的背影　</a:t>
            </a:r>
            <a:r>
              <a:rPr lang="en-US" altLang="en-US" sz="2400" smtClean="0">
                <a:solidFill>
                  <a:srgbClr val="FF0000"/>
                </a:solidFill>
                <a:effectLst>
                  <a:outerShdw blurRad="38100" dist="38100" dir="2700000" algn="tl">
                    <a:srgbClr val="C0C0C0"/>
                  </a:outerShdw>
                </a:effectLst>
              </a:rPr>
              <a:t>(</a:t>
            </a:r>
            <a:r>
              <a:rPr lang="zh-CN" altLang="en-US" sz="2400" smtClean="0">
                <a:solidFill>
                  <a:srgbClr val="FF0000"/>
                </a:solidFill>
                <a:effectLst>
                  <a:outerShdw blurRad="38100" dist="38100" dir="2700000" algn="tl">
                    <a:srgbClr val="C0C0C0"/>
                  </a:outerShdw>
                </a:effectLst>
              </a:rPr>
              <a:t>希望</a:t>
            </a:r>
            <a:r>
              <a:rPr lang="en-US" altLang="en-US" sz="2400" smtClean="0">
                <a:solidFill>
                  <a:srgbClr val="FF0000"/>
                </a:solidFill>
                <a:effectLst>
                  <a:outerShdw blurRad="38100" dist="38100" dir="2700000" algn="tl">
                    <a:srgbClr val="C0C0C0"/>
                  </a:outerShdw>
                </a:effectLst>
              </a:rPr>
              <a:t>)</a:t>
            </a:r>
            <a:r>
              <a:rPr lang="zh-CN" altLang="en-US" sz="2400" smtClean="0">
                <a:solidFill>
                  <a:srgbClr val="FF0000"/>
                </a:solidFill>
                <a:effectLst>
                  <a:outerShdw blurRad="38100" dist="38100" dir="2700000" algn="tl">
                    <a:srgbClr val="C0C0C0"/>
                  </a:outerShdw>
                </a:effectLst>
              </a:rPr>
              <a:t>才是迎面而来的微笑</a:t>
            </a:r>
            <a:endParaRPr lang="zh-CN" altLang="en-US" sz="2400">
              <a:solidFill>
                <a:srgbClr val="FF0000"/>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animBg="1"/>
      <p:bldP spid="4"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7" name="文本框 238596"/>
          <p:cNvSpPr txBox="1"/>
          <p:nvPr/>
        </p:nvSpPr>
        <p:spPr>
          <a:xfrm>
            <a:off x="3376613" y="2208186"/>
            <a:ext cx="309880" cy="368300"/>
          </a:xfrm>
          <a:prstGeom prst="rect">
            <a:avLst/>
          </a:prstGeom>
          <a:noFill/>
          <a:ln w="9525">
            <a:noFill/>
          </a:ln>
        </p:spPr>
        <p:txBody>
          <a:bodyPr wrap="none" anchor="t">
            <a:spAutoFit/>
          </a:bodyPr>
          <a:lstStyle/>
          <a:p>
            <a:endParaRPr lang="zh-CN" altLang="en-US" sz="1800" b="0">
              <a:latin typeface="Arial" pitchFamily="34" charset="0"/>
              <a:ea typeface="宋体" pitchFamily="2" charset="-122"/>
            </a:endParaRPr>
          </a:p>
        </p:txBody>
      </p:sp>
      <p:sp>
        <p:nvSpPr>
          <p:cNvPr id="238601" name="文本框 238600"/>
          <p:cNvSpPr txBox="1"/>
          <p:nvPr/>
        </p:nvSpPr>
        <p:spPr>
          <a:xfrm>
            <a:off x="585685" y="1876390"/>
            <a:ext cx="10176012" cy="3046095"/>
          </a:xfrm>
          <a:prstGeom prst="rect">
            <a:avLst/>
          </a:prstGeom>
          <a:noFill/>
          <a:ln w="9525">
            <a:noFill/>
          </a:ln>
          <a:extLst>
            <a:ext uri="{909E8E84-426E-40DD-AFC4-6F175D3DCCD1}">
              <a14:hiddenFill xmlns:a14="http://schemas.microsoft.com/office/drawing/2010/main">
                <a:solidFill>
                  <a:srgbClr val="66FF99"/>
                </a:solidFill>
              </a14:hiddenFill>
            </a:ext>
          </a:extLst>
        </p:spPr>
        <p:txBody>
          <a:bodyPr wrap="square">
            <a:spAutoFit/>
          </a:bodyPr>
          <a:lstStyle/>
          <a:p>
            <a:r>
              <a:rPr lang="zh-CN" altLang="en-US">
                <a:latin typeface="Arial" pitchFamily="34" charset="0"/>
                <a:ea typeface="黑体" pitchFamily="2" charset="-122"/>
              </a:rPr>
              <a:t>             </a:t>
            </a:r>
            <a:r>
              <a:rPr lang="zh-CN" altLang="en-US" sz="2400">
                <a:latin typeface="Arial" pitchFamily="34" charset="0"/>
                <a:ea typeface="黑体" pitchFamily="2" charset="-122"/>
              </a:rPr>
              <a:t>  </a:t>
            </a:r>
            <a:r>
              <a:rPr lang="zh-CN" altLang="en-US" sz="2400">
                <a:solidFill>
                  <a:srgbClr val="7030A0"/>
                </a:solidFill>
                <a:latin typeface="Arial" pitchFamily="34" charset="0"/>
                <a:ea typeface="黑体" pitchFamily="2" charset="-122"/>
              </a:rPr>
              <a:t>  </a:t>
            </a:r>
            <a:r>
              <a:rPr lang="zh-CN" altLang="en-US" sz="2400" smtClean="0">
                <a:solidFill>
                  <a:srgbClr val="7030A0"/>
                </a:solidFill>
                <a:latin typeface="Arial" pitchFamily="34" charset="0"/>
                <a:ea typeface="黑体" pitchFamily="2" charset="-122"/>
              </a:rPr>
              <a:t>题型二</a:t>
            </a:r>
            <a:r>
              <a:rPr lang="zh-CN" altLang="en-US" sz="2400">
                <a:solidFill>
                  <a:srgbClr val="7030A0"/>
                </a:solidFill>
                <a:latin typeface="Arial" pitchFamily="34" charset="0"/>
                <a:ea typeface="黑体" pitchFamily="2" charset="-122"/>
              </a:rPr>
              <a:t>　自选话题型仿写</a:t>
            </a:r>
          </a:p>
          <a:p>
            <a:endParaRPr lang="zh-CN" altLang="en-US" sz="2400">
              <a:latin typeface="Arial" pitchFamily="34" charset="0"/>
              <a:ea typeface="黑体" pitchFamily="2" charset="-122"/>
            </a:endParaRPr>
          </a:p>
          <a:p>
            <a:pPr>
              <a:lnSpc>
                <a:spcPct val="150000"/>
              </a:lnSpc>
            </a:pPr>
            <a:r>
              <a:rPr lang="zh-CN" altLang="en-US" sz="2400">
                <a:solidFill>
                  <a:srgbClr val="006600"/>
                </a:solidFill>
                <a:latin typeface="+mn-ea"/>
              </a:rPr>
              <a:t>    这类题一般是仿照例句句式，围绕另一话题写句子，即仿句与原句在内容上没有联系，只是句式、修辞手法等要求相同。有些时候话题比较自由，只提供要求和例句，然后要求考生自由选择话题，仿照例句的句式及修辞进行仿写。</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8601"/>
                                        </p:tgtEl>
                                        <p:attrNameLst>
                                          <p:attrName>style.visibility</p:attrName>
                                        </p:attrNameLst>
                                      </p:cBhvr>
                                      <p:to>
                                        <p:strVal val="visible"/>
                                      </p:to>
                                    </p:set>
                                    <p:animEffect transition="in" filter="dissolve">
                                      <p:cBhvr>
                                        <p:cTn id="7" dur="500"/>
                                        <p:tgtEl>
                                          <p:spTgt spid="238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60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文本框 215041"/>
          <p:cNvSpPr txBox="1"/>
          <p:nvPr/>
        </p:nvSpPr>
        <p:spPr>
          <a:xfrm>
            <a:off x="692148" y="668319"/>
            <a:ext cx="10498177" cy="5441315"/>
          </a:xfrm>
          <a:prstGeom prst="rect">
            <a:avLst/>
          </a:prstGeom>
          <a:noFill/>
          <a:ln w="19050" cap="flat" cmpd="sng">
            <a:noFill/>
            <a:prstDash val="solid"/>
            <a:miter/>
            <a:headEnd type="none" w="med" len="med"/>
            <a:tailEnd type="none" w="med" len="med"/>
          </a:ln>
        </p:spPr>
        <p:txBody>
          <a:bodyPr wrap="square">
            <a:spAutoFit/>
          </a:bodyPr>
          <a:lstStyle/>
          <a:p>
            <a:pPr algn="ctr">
              <a:lnSpc>
                <a:spcPct val="130000"/>
              </a:lnSpc>
            </a:pPr>
            <a:r>
              <a:rPr lang="zh-CN" altLang="en-US" sz="2400" smtClean="0">
                <a:solidFill>
                  <a:schemeClr val="folHlink"/>
                </a:solidFill>
                <a:latin typeface="黑体" pitchFamily="2" charset="-122"/>
                <a:ea typeface="黑体" pitchFamily="2" charset="-122"/>
              </a:rPr>
              <a:t>谨记仿写四步法则</a:t>
            </a:r>
          </a:p>
          <a:p>
            <a:pPr>
              <a:lnSpc>
                <a:spcPct val="110000"/>
              </a:lnSpc>
            </a:pPr>
            <a:r>
              <a:rPr lang="zh-CN" altLang="en-US" sz="2400" smtClean="0">
                <a:solidFill>
                  <a:schemeClr val="hlink"/>
                </a:solidFill>
                <a:latin typeface="楷体_GB2312" charset="0"/>
                <a:ea typeface="楷体_GB2312" charset="-122"/>
              </a:rPr>
              <a:t>        仿</a:t>
            </a:r>
            <a:r>
              <a:rPr lang="zh-CN" altLang="en-US" sz="2400">
                <a:solidFill>
                  <a:schemeClr val="hlink"/>
                </a:solidFill>
                <a:latin typeface="楷体_GB2312" charset="0"/>
                <a:ea typeface="楷体_GB2312" charset="-122"/>
              </a:rPr>
              <a:t>用句式类题，无论采用何种命题形式</a:t>
            </a:r>
            <a:r>
              <a:rPr lang="zh-CN" altLang="en-US" sz="2400" smtClean="0">
                <a:solidFill>
                  <a:schemeClr val="hlink"/>
                </a:solidFill>
                <a:latin typeface="楷体_GB2312" charset="0"/>
                <a:ea typeface="楷体_GB2312" charset="-122"/>
              </a:rPr>
              <a:t>，都</a:t>
            </a:r>
            <a:r>
              <a:rPr lang="zh-CN" altLang="en-US" sz="2400">
                <a:solidFill>
                  <a:schemeClr val="hlink"/>
                </a:solidFill>
                <a:latin typeface="楷体_GB2312" charset="0"/>
                <a:ea typeface="楷体_GB2312" charset="-122"/>
              </a:rPr>
              <a:t>应遵循以下四步法则：</a:t>
            </a:r>
          </a:p>
          <a:p>
            <a:pPr>
              <a:lnSpc>
                <a:spcPct val="110000"/>
              </a:lnSpc>
            </a:pPr>
            <a:r>
              <a:rPr lang="zh-CN" altLang="en-US" sz="2400">
                <a:solidFill>
                  <a:schemeClr val="hlink"/>
                </a:solidFill>
                <a:latin typeface="楷体_GB2312" charset="0"/>
                <a:ea typeface="楷体_GB2312" charset="-122"/>
              </a:rPr>
              <a:t>    </a:t>
            </a:r>
            <a:r>
              <a:rPr lang="zh-CN" altLang="en-US" sz="2400" smtClean="0">
                <a:solidFill>
                  <a:schemeClr val="hlink"/>
                </a:solidFill>
                <a:latin typeface="楷体_GB2312" charset="0"/>
                <a:ea typeface="楷体_GB2312" charset="-122"/>
              </a:rPr>
              <a:t>    </a:t>
            </a:r>
            <a:r>
              <a:rPr lang="zh-CN" altLang="en-US" sz="2400" smtClean="0">
                <a:solidFill>
                  <a:schemeClr val="folHlink"/>
                </a:solidFill>
                <a:latin typeface="黑体" pitchFamily="2" charset="-122"/>
                <a:ea typeface="黑体" pitchFamily="2" charset="-122"/>
              </a:rPr>
              <a:t>第一</a:t>
            </a:r>
            <a:r>
              <a:rPr lang="zh-CN" altLang="en-US" sz="2400">
                <a:solidFill>
                  <a:schemeClr val="folHlink"/>
                </a:solidFill>
                <a:latin typeface="黑体" pitchFamily="2" charset="-122"/>
                <a:ea typeface="黑体" pitchFamily="2" charset="-122"/>
              </a:rPr>
              <a:t>步，仔细阅读题干，看清题干对句式和手法的要求。</a:t>
            </a:r>
            <a:r>
              <a:rPr lang="zh-CN" altLang="en-US" sz="2400">
                <a:solidFill>
                  <a:schemeClr val="hlink"/>
                </a:solidFill>
                <a:latin typeface="楷体_GB2312" charset="0"/>
                <a:ea typeface="楷体_GB2312" charset="-122"/>
              </a:rPr>
              <a:t>题干中往往有话题、句式、手法、字数等方面的要求。</a:t>
            </a:r>
          </a:p>
          <a:p>
            <a:pPr>
              <a:lnSpc>
                <a:spcPct val="110000"/>
              </a:lnSpc>
            </a:pPr>
            <a:r>
              <a:rPr lang="zh-CN" altLang="en-US" sz="2400">
                <a:solidFill>
                  <a:schemeClr val="hlink"/>
                </a:solidFill>
                <a:latin typeface="楷体_GB2312" charset="0"/>
                <a:ea typeface="楷体_GB2312" charset="-122"/>
              </a:rPr>
              <a:t>   </a:t>
            </a:r>
            <a:r>
              <a:rPr lang="zh-CN" altLang="en-US" sz="2400" smtClean="0">
                <a:solidFill>
                  <a:schemeClr val="hlink"/>
                </a:solidFill>
                <a:latin typeface="楷体_GB2312" charset="0"/>
                <a:ea typeface="楷体_GB2312" charset="-122"/>
              </a:rPr>
              <a:t>     </a:t>
            </a:r>
            <a:r>
              <a:rPr lang="zh-CN" altLang="en-US" sz="2400">
                <a:solidFill>
                  <a:schemeClr val="folHlink"/>
                </a:solidFill>
                <a:latin typeface="黑体" pitchFamily="2" charset="-122"/>
                <a:ea typeface="黑体" pitchFamily="2" charset="-122"/>
              </a:rPr>
              <a:t>第二步，研读例句，把握例句在内容和形式上的特征。</a:t>
            </a:r>
            <a:r>
              <a:rPr lang="zh-CN" altLang="en-US" sz="2400">
                <a:solidFill>
                  <a:schemeClr val="hlink"/>
                </a:solidFill>
                <a:latin typeface="楷体_GB2312" charset="0"/>
                <a:ea typeface="楷体_GB2312" charset="-122"/>
              </a:rPr>
              <a:t>特别要注意结合句式的限制和修辞手法的要求来分析，这是仿写在形式上最基本、最常见的要求。如</a:t>
            </a:r>
            <a:r>
              <a:rPr lang="en-US" altLang="zh-CN" sz="2400">
                <a:solidFill>
                  <a:schemeClr val="hlink"/>
                </a:solidFill>
                <a:latin typeface="楷体_GB2312" charset="0"/>
                <a:ea typeface="楷体_GB2312" charset="-122"/>
              </a:rPr>
              <a:t>[</a:t>
            </a:r>
            <a:r>
              <a:rPr lang="zh-CN" altLang="en-US" sz="2400">
                <a:solidFill>
                  <a:schemeClr val="hlink"/>
                </a:solidFill>
                <a:latin typeface="楷体_GB2312" charset="0"/>
                <a:ea typeface="楷体_GB2312" charset="-122"/>
              </a:rPr>
              <a:t>例</a:t>
            </a:r>
            <a:r>
              <a:rPr lang="en-US" altLang="zh-CN" sz="2400">
                <a:solidFill>
                  <a:schemeClr val="hlink"/>
                </a:solidFill>
                <a:latin typeface="楷体_GB2312" charset="0"/>
                <a:ea typeface="楷体_GB2312" charset="-122"/>
              </a:rPr>
              <a:t>1]</a:t>
            </a:r>
            <a:r>
              <a:rPr lang="zh-CN" altLang="en-US" sz="2400">
                <a:solidFill>
                  <a:schemeClr val="hlink"/>
                </a:solidFill>
                <a:latin typeface="楷体_GB2312" charset="0"/>
                <a:ea typeface="楷体_GB2312" charset="-122"/>
              </a:rPr>
              <a:t>示例中所暗含的“缘事析理”的写法就要特别注意，例句中前面写“扣子”，是为后文说理服务的。</a:t>
            </a:r>
          </a:p>
          <a:p>
            <a:pPr>
              <a:lnSpc>
                <a:spcPct val="110000"/>
              </a:lnSpc>
            </a:pPr>
            <a:r>
              <a:rPr lang="zh-CN" altLang="en-US" sz="2400">
                <a:solidFill>
                  <a:schemeClr val="hlink"/>
                </a:solidFill>
                <a:latin typeface="楷体_GB2312" charset="0"/>
                <a:ea typeface="楷体_GB2312" charset="-122"/>
              </a:rPr>
              <a:t>    </a:t>
            </a:r>
            <a:r>
              <a:rPr lang="zh-CN" altLang="en-US" sz="2400" smtClean="0">
                <a:solidFill>
                  <a:schemeClr val="hlink"/>
                </a:solidFill>
                <a:latin typeface="楷体_GB2312" charset="0"/>
                <a:ea typeface="楷体_GB2312" charset="-122"/>
              </a:rPr>
              <a:t>    </a:t>
            </a:r>
            <a:r>
              <a:rPr lang="zh-CN" altLang="en-US" sz="2400" smtClean="0">
                <a:solidFill>
                  <a:schemeClr val="folHlink"/>
                </a:solidFill>
                <a:latin typeface="黑体" pitchFamily="2" charset="-122"/>
                <a:ea typeface="黑体" pitchFamily="2" charset="-122"/>
              </a:rPr>
              <a:t>第三</a:t>
            </a:r>
            <a:r>
              <a:rPr lang="zh-CN" altLang="en-US" sz="2400">
                <a:solidFill>
                  <a:schemeClr val="folHlink"/>
                </a:solidFill>
                <a:latin typeface="黑体" pitchFamily="2" charset="-122"/>
                <a:ea typeface="黑体" pitchFamily="2" charset="-122"/>
              </a:rPr>
              <a:t>步，关注文意的统一性，以及句意的连贯性。</a:t>
            </a:r>
            <a:r>
              <a:rPr lang="zh-CN" altLang="en-US" sz="2400">
                <a:solidFill>
                  <a:schemeClr val="hlink"/>
                </a:solidFill>
                <a:latin typeface="楷体_GB2312" charset="0"/>
                <a:ea typeface="楷体_GB2312" charset="-122"/>
              </a:rPr>
              <a:t>切合语境是仿写的重要原则，要注意仿写内容与语境的一致性，包括用语特点、感情基调和文体风格等，这是仿写时最容易被忽略也最难以把握的地方。如</a:t>
            </a:r>
            <a:r>
              <a:rPr lang="en-US" altLang="zh-CN" sz="2400">
                <a:solidFill>
                  <a:schemeClr val="hlink"/>
                </a:solidFill>
                <a:latin typeface="楷体_GB2312" charset="0"/>
                <a:ea typeface="楷体_GB2312" charset="-122"/>
              </a:rPr>
              <a:t>[</a:t>
            </a:r>
            <a:r>
              <a:rPr lang="zh-CN" altLang="en-US" sz="2400">
                <a:solidFill>
                  <a:schemeClr val="hlink"/>
                </a:solidFill>
                <a:latin typeface="楷体_GB2312" charset="0"/>
                <a:ea typeface="楷体_GB2312" charset="-122"/>
              </a:rPr>
              <a:t>例</a:t>
            </a:r>
            <a:r>
              <a:rPr lang="en-US" altLang="zh-CN" sz="2400">
                <a:solidFill>
                  <a:schemeClr val="hlink"/>
                </a:solidFill>
                <a:latin typeface="楷体_GB2312" charset="0"/>
                <a:ea typeface="楷体_GB2312" charset="-122"/>
              </a:rPr>
              <a:t>2]</a:t>
            </a:r>
            <a:r>
              <a:rPr lang="zh-CN" altLang="en-US" sz="2400">
                <a:solidFill>
                  <a:schemeClr val="hlink"/>
                </a:solidFill>
                <a:latin typeface="楷体_GB2312" charset="0"/>
                <a:ea typeface="楷体_GB2312" charset="-122"/>
              </a:rPr>
              <a:t>，仿句要表现一种积极向上的精神品格。</a:t>
            </a:r>
          </a:p>
          <a:p>
            <a:pPr>
              <a:lnSpc>
                <a:spcPct val="110000"/>
              </a:lnSpc>
            </a:pPr>
            <a:r>
              <a:rPr lang="zh-CN" altLang="en-US" sz="2400" smtClean="0">
                <a:solidFill>
                  <a:schemeClr val="hlink"/>
                </a:solidFill>
                <a:latin typeface="楷体_GB2312" charset="0"/>
                <a:ea typeface="楷体_GB2312" charset="-122"/>
              </a:rPr>
              <a:t>       </a:t>
            </a:r>
            <a:r>
              <a:rPr lang="zh-CN" altLang="en-US" sz="2400" smtClean="0">
                <a:solidFill>
                  <a:schemeClr val="folHlink"/>
                </a:solidFill>
                <a:latin typeface="黑体" pitchFamily="2" charset="-122"/>
                <a:ea typeface="黑体" pitchFamily="2" charset="-122"/>
              </a:rPr>
              <a:t>第四</a:t>
            </a:r>
            <a:r>
              <a:rPr lang="zh-CN" altLang="en-US" sz="2400">
                <a:solidFill>
                  <a:schemeClr val="folHlink"/>
                </a:solidFill>
                <a:latin typeface="黑体" pitchFamily="2" charset="-122"/>
                <a:ea typeface="黑体" pitchFamily="2" charset="-122"/>
              </a:rPr>
              <a:t>步，完成仿写后，一定要再次审读所写仿句</a:t>
            </a:r>
            <a:r>
              <a:rPr lang="zh-CN" altLang="en-US" sz="2400">
                <a:solidFill>
                  <a:schemeClr val="folHlink"/>
                </a:solidFill>
                <a:latin typeface="Arial" pitchFamily="34" charset="0"/>
                <a:ea typeface="黑体" pitchFamily="2" charset="-122"/>
              </a:rPr>
              <a:t>。</a:t>
            </a:r>
            <a:r>
              <a:rPr lang="zh-CN" altLang="en-US" sz="2400">
                <a:solidFill>
                  <a:schemeClr val="hlink"/>
                </a:solidFill>
                <a:latin typeface="楷体_GB2312" charset="0"/>
                <a:ea typeface="楷体_GB2312" charset="-122"/>
              </a:rPr>
              <a:t>检查是否扣准要求。</a:t>
            </a:r>
          </a:p>
        </p:txBody>
      </p:sp>
      <p:graphicFrame>
        <p:nvGraphicFramePr>
          <p:cNvPr id="4" name="Group 19"/>
          <p:cNvGraphicFramePr>
            <a:graphicFrameLocks noGrp="1"/>
          </p:cNvGraphicFramePr>
          <p:nvPr/>
        </p:nvGraphicFramePr>
        <p:xfrm>
          <a:off x="357186" y="796924"/>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15042"/>
                                        </p:tgtEl>
                                        <p:attrNameLst>
                                          <p:attrName>style.visibility</p:attrName>
                                        </p:attrNameLst>
                                      </p:cBhvr>
                                      <p:to>
                                        <p:strVal val="visible"/>
                                      </p:to>
                                    </p:set>
                                    <p:animEffect transition="in" filter="diamond(in)">
                                      <p:cBhvr>
                                        <p:cTn id="7" dur="1000"/>
                                        <p:tgtEl>
                                          <p:spTgt spid="215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文本框 212993"/>
          <p:cNvSpPr txBox="1"/>
          <p:nvPr/>
        </p:nvSpPr>
        <p:spPr>
          <a:xfrm>
            <a:off x="1260443" y="768033"/>
            <a:ext cx="3929090" cy="4078605"/>
          </a:xfrm>
          <a:prstGeom prst="rect">
            <a:avLst/>
          </a:prstGeom>
          <a:noFill/>
          <a:ln w="9525">
            <a:noFill/>
          </a:ln>
        </p:spPr>
        <p:txBody>
          <a:bodyPr wrap="square">
            <a:spAutoFit/>
          </a:bodyPr>
          <a:lstStyle/>
          <a:p>
            <a:pPr>
              <a:lnSpc>
                <a:spcPct val="120000"/>
              </a:lnSpc>
            </a:pPr>
            <a:r>
              <a:rPr lang="en-US" altLang="zh-CN" sz="2400" smtClean="0">
                <a:solidFill>
                  <a:schemeClr val="hlink"/>
                </a:solidFill>
                <a:latin typeface="Arial" pitchFamily="34" charset="0"/>
                <a:ea typeface="仿宋_GB2312" pitchFamily="49" charset="-122"/>
              </a:rPr>
              <a:t>    3.</a:t>
            </a:r>
            <a:r>
              <a:rPr lang="zh-CN" altLang="en-US" sz="2400">
                <a:solidFill>
                  <a:schemeClr val="hlink"/>
                </a:solidFill>
                <a:latin typeface="Arial" pitchFamily="34" charset="0"/>
                <a:ea typeface="仿宋_GB2312" pitchFamily="49" charset="-122"/>
              </a:rPr>
              <a:t>仿照示例，自选话题</a:t>
            </a:r>
            <a:r>
              <a:rPr lang="zh-CN" altLang="en-US" sz="2400" smtClean="0">
                <a:solidFill>
                  <a:schemeClr val="hlink"/>
                </a:solidFill>
                <a:latin typeface="Arial" pitchFamily="34" charset="0"/>
                <a:ea typeface="仿宋_GB2312" pitchFamily="49" charset="-122"/>
              </a:rPr>
              <a:t>，</a:t>
            </a:r>
            <a:endParaRPr lang="en-US" altLang="zh-CN" sz="2400" smtClean="0">
              <a:solidFill>
                <a:schemeClr val="hlink"/>
              </a:solidFill>
              <a:latin typeface="Arial" pitchFamily="34" charset="0"/>
              <a:ea typeface="仿宋_GB2312" pitchFamily="49" charset="-122"/>
            </a:endParaRPr>
          </a:p>
          <a:p>
            <a:pPr>
              <a:lnSpc>
                <a:spcPct val="120000"/>
              </a:lnSpc>
            </a:pPr>
            <a:r>
              <a:rPr lang="en-US" altLang="zh-CN" sz="2400" smtClean="0">
                <a:solidFill>
                  <a:schemeClr val="hlink"/>
                </a:solidFill>
                <a:latin typeface="Arial" pitchFamily="34" charset="0"/>
                <a:ea typeface="仿宋_GB2312" pitchFamily="49" charset="-122"/>
              </a:rPr>
              <a:t>    </a:t>
            </a:r>
            <a:r>
              <a:rPr lang="zh-CN" altLang="en-US" sz="2400" smtClean="0">
                <a:solidFill>
                  <a:schemeClr val="hlink"/>
                </a:solidFill>
                <a:latin typeface="Arial" pitchFamily="34" charset="0"/>
                <a:ea typeface="仿宋_GB2312" pitchFamily="49" charset="-122"/>
              </a:rPr>
              <a:t>另</a:t>
            </a:r>
            <a:r>
              <a:rPr lang="zh-CN" altLang="en-US" sz="2400">
                <a:solidFill>
                  <a:schemeClr val="hlink"/>
                </a:solidFill>
                <a:latin typeface="Arial" pitchFamily="34" charset="0"/>
                <a:ea typeface="仿宋_GB2312" pitchFamily="49" charset="-122"/>
              </a:rPr>
              <a:t>写一个句子。要求：与示例结构基本相同，修辞手法一致；个别词语可与示例重复，字数也可略有增减。</a:t>
            </a:r>
          </a:p>
          <a:p>
            <a:pPr>
              <a:lnSpc>
                <a:spcPct val="120000"/>
              </a:lnSpc>
            </a:pPr>
            <a:r>
              <a:rPr lang="zh-CN" altLang="en-US" sz="2400">
                <a:solidFill>
                  <a:srgbClr val="800000"/>
                </a:solidFill>
                <a:latin typeface="Arial" pitchFamily="34" charset="0"/>
                <a:ea typeface="楷体_GB2312" charset="-122"/>
              </a:rPr>
              <a:t>示例：就像穿衣服扣扣子一样，如果第一粒扣子扣错了，剩余的扣子都会扣错；人生的扣子从一开始就要扣好。</a:t>
            </a:r>
          </a:p>
        </p:txBody>
      </p:sp>
      <p:sp>
        <p:nvSpPr>
          <p:cNvPr id="212995" name="文本框 212994"/>
          <p:cNvSpPr txBox="1"/>
          <p:nvPr/>
        </p:nvSpPr>
        <p:spPr>
          <a:xfrm>
            <a:off x="5218748" y="695008"/>
            <a:ext cx="6048375" cy="4078605"/>
          </a:xfrm>
          <a:prstGeom prst="rect">
            <a:avLst/>
          </a:prstGeom>
          <a:noFill/>
          <a:ln w="9525" cap="flat" cmpd="sng">
            <a:solidFill>
              <a:srgbClr val="FFFF00"/>
            </a:solidFill>
            <a:prstDash val="solid"/>
            <a:miter/>
            <a:headEnd type="none" w="med" len="med"/>
            <a:tailEnd type="none" w="med" len="med"/>
          </a:ln>
        </p:spPr>
        <p:txBody>
          <a:bodyPr>
            <a:spAutoFit/>
          </a:bodyPr>
          <a:lstStyle/>
          <a:p>
            <a:pPr>
              <a:lnSpc>
                <a:spcPct val="120000"/>
              </a:lnSpc>
              <a:spcBef>
                <a:spcPct val="50000"/>
              </a:spcBef>
            </a:pPr>
            <a:r>
              <a:rPr lang="zh-CN" altLang="en-US" sz="2400">
                <a:solidFill>
                  <a:schemeClr val="folHlink"/>
                </a:solidFill>
                <a:latin typeface="Arial" pitchFamily="34" charset="0"/>
                <a:ea typeface="宋体" pitchFamily="2" charset="-122"/>
              </a:rPr>
              <a:t>解析：从内容上看，分号前的句子是叙事，分号后的句子是说理，从整体上看这是一组缘事析理的句子，故考生仿写时也必须写成缘事析理的句子。另外，示例运用了比喻的修辞手法，喻体的特点是有步骤，有过程，前面的正误会影响后面人生的推进，仿句中所选的本体和喻体也要符合此要求。且一般来讲，示例中已用“扣子”说理，考生就不能再选用“扣子”，得另外选一个话题来写。 </a:t>
            </a:r>
          </a:p>
        </p:txBody>
      </p:sp>
      <p:sp>
        <p:nvSpPr>
          <p:cNvPr id="212996" name="文本框 212995"/>
          <p:cNvSpPr txBox="1"/>
          <p:nvPr/>
        </p:nvSpPr>
        <p:spPr>
          <a:xfrm>
            <a:off x="537210" y="4871720"/>
            <a:ext cx="10081611" cy="1568450"/>
          </a:xfrm>
          <a:prstGeom prst="rect">
            <a:avLst/>
          </a:prstGeom>
          <a:solidFill>
            <a:srgbClr val="FF3300"/>
          </a:solidFill>
          <a:ln w="9525">
            <a:noFill/>
          </a:ln>
        </p:spPr>
        <p:txBody>
          <a:bodyPr wrap="square">
            <a:spAutoFit/>
          </a:bodyPr>
          <a:lstStyle/>
          <a:p>
            <a:r>
              <a:rPr lang="zh-CN" altLang="en-US" sz="2400">
                <a:solidFill>
                  <a:schemeClr val="bg1"/>
                </a:solidFill>
                <a:latin typeface="黑体" pitchFamily="2" charset="-122"/>
                <a:ea typeface="黑体" pitchFamily="2" charset="-122"/>
              </a:rPr>
              <a:t>答案：</a:t>
            </a:r>
            <a:r>
              <a:rPr lang="en-US" altLang="zh-CN" sz="2400">
                <a:solidFill>
                  <a:schemeClr val="bg1"/>
                </a:solidFill>
                <a:latin typeface="黑体" pitchFamily="2" charset="-122"/>
                <a:ea typeface="黑体" pitchFamily="2" charset="-122"/>
              </a:rPr>
              <a:t>(</a:t>
            </a:r>
            <a:r>
              <a:rPr lang="zh-CN" altLang="en-US" sz="2400">
                <a:solidFill>
                  <a:schemeClr val="bg1"/>
                </a:solidFill>
                <a:latin typeface="黑体" pitchFamily="2" charset="-122"/>
                <a:ea typeface="黑体" pitchFamily="2" charset="-122"/>
              </a:rPr>
              <a:t>示例一</a:t>
            </a:r>
            <a:r>
              <a:rPr lang="en-US" altLang="zh-CN" sz="2400">
                <a:solidFill>
                  <a:schemeClr val="bg1"/>
                </a:solidFill>
                <a:latin typeface="黑体" pitchFamily="2" charset="-122"/>
                <a:ea typeface="黑体" pitchFamily="2" charset="-122"/>
              </a:rPr>
              <a:t>)</a:t>
            </a:r>
            <a:r>
              <a:rPr lang="zh-CN" altLang="en-US" sz="2400">
                <a:solidFill>
                  <a:schemeClr val="bg1"/>
                </a:solidFill>
                <a:latin typeface="黑体" pitchFamily="2" charset="-122"/>
                <a:ea typeface="黑体" pitchFamily="2" charset="-122"/>
              </a:rPr>
              <a:t>就像下棋走棋子一样，如果第一个棋子走错了，剩余的棋子都会难行；人生的棋子从一开始就要走好。</a:t>
            </a:r>
          </a:p>
          <a:p>
            <a:r>
              <a:rPr lang="en-US" altLang="zh-CN" sz="2400">
                <a:solidFill>
                  <a:schemeClr val="bg1"/>
                </a:solidFill>
                <a:latin typeface="黑体" pitchFamily="2" charset="-122"/>
                <a:ea typeface="黑体" pitchFamily="2" charset="-122"/>
              </a:rPr>
              <a:t>(</a:t>
            </a:r>
            <a:r>
              <a:rPr lang="zh-CN" altLang="en-US" sz="2400">
                <a:solidFill>
                  <a:schemeClr val="bg1"/>
                </a:solidFill>
                <a:latin typeface="黑体" pitchFamily="2" charset="-122"/>
                <a:ea typeface="黑体" pitchFamily="2" charset="-122"/>
              </a:rPr>
              <a:t>示例二</a:t>
            </a:r>
            <a:r>
              <a:rPr lang="en-US" altLang="zh-CN" sz="2400">
                <a:solidFill>
                  <a:schemeClr val="bg1"/>
                </a:solidFill>
                <a:latin typeface="黑体" pitchFamily="2" charset="-122"/>
                <a:ea typeface="黑体" pitchFamily="2" charset="-122"/>
              </a:rPr>
              <a:t>)</a:t>
            </a:r>
            <a:r>
              <a:rPr lang="zh-CN" altLang="en-US" sz="2400">
                <a:solidFill>
                  <a:schemeClr val="bg1"/>
                </a:solidFill>
                <a:latin typeface="黑体" pitchFamily="2" charset="-122"/>
                <a:ea typeface="黑体" pitchFamily="2" charset="-122"/>
              </a:rPr>
              <a:t>就像唱歌先要定调子一样，如果一张嘴就走了调，后面的曲子也很难唱好；生命的歌曲从一开始就要唱准。</a:t>
            </a:r>
          </a:p>
        </p:txBody>
      </p:sp>
      <p:graphicFrame>
        <p:nvGraphicFramePr>
          <p:cNvPr id="5" name="Group 19"/>
          <p:cNvGraphicFramePr>
            <a:graphicFrameLocks noGrp="1"/>
          </p:cNvGraphicFramePr>
          <p:nvPr/>
        </p:nvGraphicFramePr>
        <p:xfrm>
          <a:off x="474625" y="739757"/>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2994"/>
                                        </p:tgtEl>
                                        <p:attrNameLst>
                                          <p:attrName>style.visibility</p:attrName>
                                        </p:attrNameLst>
                                      </p:cBhvr>
                                      <p:to>
                                        <p:strVal val="visible"/>
                                      </p:to>
                                    </p:set>
                                    <p:animEffect transition="in" filter="circle(in)">
                                      <p:cBhvr>
                                        <p:cTn id="7" dur="2000"/>
                                        <p:tgtEl>
                                          <p:spTgt spid="21299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1" nodeType="clickEffect">
                                  <p:stCondLst>
                                    <p:cond delay="0"/>
                                  </p:stCondLst>
                                  <p:childTnLst>
                                    <p:set>
                                      <p:cBhvr>
                                        <p:cTn id="12" dur="1" fill="hold">
                                          <p:stCondLst>
                                            <p:cond delay="0"/>
                                          </p:stCondLst>
                                        </p:cTn>
                                        <p:tgtEl>
                                          <p:spTgt spid="212995"/>
                                        </p:tgtEl>
                                        <p:attrNameLst>
                                          <p:attrName>style.visibility</p:attrName>
                                        </p:attrNameLst>
                                      </p:cBhvr>
                                      <p:to>
                                        <p:strVal val="visible"/>
                                      </p:to>
                                    </p:set>
                                    <p:anim calcmode="lin" valueType="num">
                                      <p:cBhvr additive="base">
                                        <p:cTn id="13" dur="500" fill="hold"/>
                                        <p:tgtEl>
                                          <p:spTgt spid="212995"/>
                                        </p:tgtEl>
                                        <p:attrNameLst>
                                          <p:attrName>ppt_x</p:attrName>
                                        </p:attrNameLst>
                                      </p:cBhvr>
                                      <p:tavLst>
                                        <p:tav tm="0">
                                          <p:val>
                                            <p:strVal val="1+#ppt_w/2"/>
                                          </p:val>
                                        </p:tav>
                                        <p:tav tm="100000">
                                          <p:val>
                                            <p:strVal val="#ppt_x"/>
                                          </p:val>
                                        </p:tav>
                                      </p:tavLst>
                                    </p:anim>
                                    <p:anim calcmode="lin" valueType="num">
                                      <p:cBhvr additive="base">
                                        <p:cTn id="14" dur="500" fill="hold"/>
                                        <p:tgtEl>
                                          <p:spTgt spid="212995"/>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8" presetClass="entr" presetSubtype="16" fill="hold" grpId="2" nodeType="clickEffect">
                                  <p:stCondLst>
                                    <p:cond delay="0"/>
                                  </p:stCondLst>
                                  <p:childTnLst>
                                    <p:set>
                                      <p:cBhvr>
                                        <p:cTn id="19" dur="1" fill="hold">
                                          <p:stCondLst>
                                            <p:cond delay="0"/>
                                          </p:stCondLst>
                                        </p:cTn>
                                        <p:tgtEl>
                                          <p:spTgt spid="212996"/>
                                        </p:tgtEl>
                                        <p:attrNameLst>
                                          <p:attrName>style.visibility</p:attrName>
                                        </p:attrNameLst>
                                      </p:cBhvr>
                                      <p:to>
                                        <p:strVal val="visible"/>
                                      </p:to>
                                    </p:set>
                                    <p:animEffect transition="in" filter="diamond(in)">
                                      <p:cBhvr>
                                        <p:cTn id="20" dur="2000"/>
                                        <p:tgtEl>
                                          <p:spTgt spid="212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4" grpId="0"/>
      <p:bldP spid="212995" grpId="1" animBg="1"/>
      <p:bldP spid="212996" grpId="2"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8" name="矩形 238597"/>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0" name="矩形 238599"/>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1" name="文本框 238600"/>
          <p:cNvSpPr txBox="1"/>
          <p:nvPr/>
        </p:nvSpPr>
        <p:spPr>
          <a:xfrm>
            <a:off x="760378" y="739757"/>
            <a:ext cx="2000264" cy="521970"/>
          </a:xfrm>
          <a:prstGeom prst="rect">
            <a:avLst/>
          </a:prstGeom>
          <a:noFill/>
          <a:ln w="9525">
            <a:noFill/>
          </a:ln>
          <a:extLst>
            <a:ext uri="{909E8E84-426E-40DD-AFC4-6F175D3DCCD1}">
              <a14:hiddenFill xmlns:a14="http://schemas.microsoft.com/office/drawing/2010/main">
                <a:solidFill>
                  <a:srgbClr val="66FF99"/>
                </a:solidFill>
              </a14:hiddenFill>
            </a:ext>
          </a:extLst>
        </p:spPr>
        <p:txBody>
          <a:bodyPr wrap="square">
            <a:spAutoFit/>
          </a:bodyPr>
          <a:lstStyle/>
          <a:p>
            <a:r>
              <a:rPr lang="en-US" altLang="zh-CN" sz="2800" smtClean="0">
                <a:solidFill>
                  <a:srgbClr val="0000FF"/>
                </a:solidFill>
                <a:latin typeface="黑体" pitchFamily="2" charset="-122"/>
                <a:ea typeface="黑体" pitchFamily="2" charset="-122"/>
              </a:rPr>
              <a:t>[</a:t>
            </a:r>
            <a:r>
              <a:rPr lang="zh-CN" altLang="en-US" sz="2800" smtClean="0">
                <a:solidFill>
                  <a:srgbClr val="0000FF"/>
                </a:solidFill>
                <a:latin typeface="黑体" pitchFamily="2" charset="-122"/>
                <a:ea typeface="黑体" pitchFamily="2" charset="-122"/>
              </a:rPr>
              <a:t>思维导图</a:t>
            </a:r>
            <a:r>
              <a:rPr lang="en-US" altLang="zh-CN" sz="2800" smtClean="0">
                <a:solidFill>
                  <a:srgbClr val="0000FF"/>
                </a:solidFill>
                <a:latin typeface="黑体" pitchFamily="2" charset="-122"/>
                <a:ea typeface="黑体" pitchFamily="2" charset="-122"/>
              </a:rPr>
              <a:t>]</a:t>
            </a:r>
            <a:r>
              <a:rPr lang="zh-CN" altLang="en-US" sz="2400" smtClean="0">
                <a:solidFill>
                  <a:srgbClr val="006600"/>
                </a:solidFill>
                <a:latin typeface="黑体" pitchFamily="2" charset="-122"/>
                <a:ea typeface="黑体" pitchFamily="2" charset="-122"/>
              </a:rPr>
              <a:t>  </a:t>
            </a:r>
            <a:endParaRPr lang="zh-CN" altLang="en-US" sz="2400">
              <a:solidFill>
                <a:srgbClr val="006600"/>
              </a:solidFill>
              <a:latin typeface="黑体" pitchFamily="2" charset="-122"/>
              <a:ea typeface="黑体" pitchFamily="2" charset="-122"/>
            </a:endParaRPr>
          </a:p>
        </p:txBody>
      </p:sp>
      <p:graphicFrame>
        <p:nvGraphicFramePr>
          <p:cNvPr id="7" name="表格 6"/>
          <p:cNvGraphicFramePr>
            <a:graphicFrameLocks noGrp="1"/>
          </p:cNvGraphicFramePr>
          <p:nvPr/>
        </p:nvGraphicFramePr>
        <p:xfrm>
          <a:off x="1046129" y="1454137"/>
          <a:ext cx="9929495" cy="4500245"/>
        </p:xfrm>
        <a:graphic>
          <a:graphicData uri="http://schemas.openxmlformats.org/drawingml/2006/table">
            <a:tbl>
              <a:tblPr/>
              <a:tblGrid>
                <a:gridCol w="2122170"/>
                <a:gridCol w="7807325"/>
              </a:tblGrid>
              <a:tr h="749935">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第一步：看清题目要求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题干要求与示例结构一致，修辞一致，字数可略有增减。</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0570">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第二步：把握例句特征</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例句特征：运用</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像</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一样</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如果</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。例句也要运用这两个句式结构。</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3950">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第三步：关注文意统一</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从内容上看，分号前的句子是叙事，分号后的句子是说理，从整体上看这是一组缘事析理的句子，故考生仿写时也必须写成缘事析理的句子。</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5790">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第四步：检查答案要点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示例运用了比喻的修辞手法，喻体的特点是有步骤，有过程，前面的正误会影响后面人生的推进，仿句中所选的本体和喻体也要符合此要求。且一般来讲，示例中已用</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扣子</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说理，考生就不能再选用</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扣子</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，得另外选一个话题来写。</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8601"/>
                                        </p:tgtEl>
                                        <p:attrNameLst>
                                          <p:attrName>style.visibility</p:attrName>
                                        </p:attrNameLst>
                                      </p:cBhvr>
                                      <p:to>
                                        <p:strVal val="visible"/>
                                      </p:to>
                                    </p:set>
                                    <p:animEffect transition="in" filter="dissolve">
                                      <p:cBhvr>
                                        <p:cTn id="7" dur="500"/>
                                        <p:tgtEl>
                                          <p:spTgt spid="23860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60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9"/>
          <p:cNvPicPr>
            <a:picLocks noChangeAspect="1"/>
          </p:cNvPicPr>
          <p:nvPr/>
        </p:nvPicPr>
        <p:blipFill>
          <a:blip r:embed="rId3"/>
          <a:stretch>
            <a:fillRect/>
          </a:stretch>
        </p:blipFill>
        <p:spPr>
          <a:xfrm>
            <a:off x="721360" y="647065"/>
            <a:ext cx="10800715" cy="5833110"/>
          </a:xfrm>
          <a:prstGeom prst="rect">
            <a:avLst/>
          </a:prstGeom>
        </p:spPr>
      </p:pic>
      <p:sp>
        <p:nvSpPr>
          <p:cNvPr id="10" name="TextBox 9">
            <a:hlinkClick r:id="rId4" action="ppaction://hlinksldjump"/>
          </p:cNvPr>
          <p:cNvSpPr txBox="1"/>
          <p:nvPr/>
        </p:nvSpPr>
        <p:spPr>
          <a:xfrm>
            <a:off x="1117567" y="2196465"/>
            <a:ext cx="10072758" cy="2122805"/>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defRPr/>
            </a:pPr>
            <a:r>
              <a:rPr lang="en-US" altLang="zh-CN" sz="66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3-12</a:t>
            </a:r>
            <a:r>
              <a:rPr lang="zh-CN" altLang="en-US" sz="66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仿用、变换句式，</a:t>
            </a:r>
            <a:endParaRPr lang="en-US" altLang="zh-CN" sz="66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endParaRPr>
          </a:p>
          <a:p>
            <a:pPr>
              <a:defRPr/>
            </a:pPr>
            <a:r>
              <a:rPr lang="zh-CN" altLang="en-US" sz="66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正确运用常见的修辞手法</a:t>
            </a:r>
            <a:endParaRPr sz="66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文本框 211969"/>
          <p:cNvSpPr txBox="1"/>
          <p:nvPr/>
        </p:nvSpPr>
        <p:spPr>
          <a:xfrm>
            <a:off x="431800" y="776622"/>
            <a:ext cx="3651885" cy="4154170"/>
          </a:xfrm>
          <a:prstGeom prst="rect">
            <a:avLst/>
          </a:prstGeom>
          <a:noFill/>
          <a:ln w="9525">
            <a:solidFill>
              <a:srgbClr val="FFFF00"/>
            </a:solidFill>
          </a:ln>
        </p:spPr>
        <p:txBody>
          <a:bodyPr wrap="square">
            <a:spAutoFit/>
          </a:bodyPr>
          <a:lstStyle/>
          <a:p>
            <a:r>
              <a:rPr lang="zh-CN" altLang="en-US" sz="2400" b="1" i="1" u="sng" smtClean="0">
                <a:solidFill>
                  <a:srgbClr val="C00000"/>
                </a:solidFill>
                <a:effectLst>
                  <a:outerShdw blurRad="38100" dist="38100" dir="2700000" algn="tl">
                    <a:srgbClr val="000000">
                      <a:alpha val="43137"/>
                    </a:srgbClr>
                  </a:outerShdw>
                </a:effectLst>
                <a:latin typeface="+mn-ea"/>
              </a:rPr>
              <a:t>跟踪练习</a:t>
            </a:r>
            <a:r>
              <a:rPr lang="zh-CN" altLang="en-US" sz="2400" smtClean="0">
                <a:solidFill>
                  <a:schemeClr val="hlink"/>
                </a:solidFill>
                <a:latin typeface="Arial" pitchFamily="34" charset="0"/>
                <a:ea typeface="仿宋_GB2312" pitchFamily="49" charset="-122"/>
              </a:rPr>
              <a:t>．</a:t>
            </a:r>
            <a:r>
              <a:rPr lang="zh-CN" altLang="en-US" sz="2400">
                <a:solidFill>
                  <a:schemeClr val="hlink"/>
                </a:solidFill>
                <a:latin typeface="Arial" pitchFamily="34" charset="0"/>
                <a:ea typeface="仿宋_GB2312" pitchFamily="49" charset="-122"/>
              </a:rPr>
              <a:t>仿照下面的示例，自选话题，另写三句话，使之构成排比句，且要求使用比喻的修辞手法，句式与示例相同。</a:t>
            </a:r>
          </a:p>
          <a:p>
            <a:r>
              <a:rPr lang="zh-CN" altLang="en-US" sz="2400">
                <a:solidFill>
                  <a:srgbClr val="800000"/>
                </a:solidFill>
                <a:latin typeface="Arial" pitchFamily="34" charset="0"/>
                <a:ea typeface="楷体_GB2312" charset="-122"/>
              </a:rPr>
              <a:t>示例：生活是酒，只要把它喝入口中，就能陶醉我们；生活是画，只要把它挂在眼前，就能打动我们；生活是诗，只要把它藏于心里，就能滋养我们。</a:t>
            </a:r>
          </a:p>
        </p:txBody>
      </p:sp>
      <p:sp>
        <p:nvSpPr>
          <p:cNvPr id="211971" name="文本框 211970"/>
          <p:cNvSpPr txBox="1"/>
          <p:nvPr/>
        </p:nvSpPr>
        <p:spPr>
          <a:xfrm>
            <a:off x="4083685" y="777257"/>
            <a:ext cx="7098665" cy="4154170"/>
          </a:xfrm>
          <a:prstGeom prst="rect">
            <a:avLst/>
          </a:prstGeom>
          <a:noFill/>
          <a:ln w="9525" cap="flat" cmpd="sng">
            <a:solidFill>
              <a:srgbClr val="FFFF00"/>
            </a:solidFill>
            <a:prstDash val="solid"/>
            <a:miter/>
            <a:headEnd type="none" w="med" len="med"/>
            <a:tailEnd type="none" w="med" len="med"/>
          </a:ln>
        </p:spPr>
        <p:txBody>
          <a:bodyPr wrap="square">
            <a:spAutoFit/>
          </a:bodyPr>
          <a:lstStyle/>
          <a:p>
            <a:pPr>
              <a:spcBef>
                <a:spcPct val="50000"/>
              </a:spcBef>
            </a:pPr>
            <a:r>
              <a:rPr lang="zh-CN" altLang="en-US" sz="2400">
                <a:solidFill>
                  <a:schemeClr val="folHlink"/>
                </a:solidFill>
                <a:latin typeface="Arial" pitchFamily="34" charset="0"/>
                <a:ea typeface="宋体" pitchFamily="2" charset="-122"/>
              </a:rPr>
              <a:t>解析：解答此题，需要注意的是另写的三句话要使用比喻的修辞手法。原句用了暗喻，仿句也要用暗喻，且后文对喻体的扩展要根据喻体的特点来进行，既要与喻体保持一致，又要使仿写的几个句子都如示例一样表达一种积极向上的人生态度。解答这种仿写题，最好的方法就是用关键词的类似词语进行改编。如“生活”可以改成“亲情”“友情”“爱情”等；“酒”可以改成“火”“水”“灯”“歌”等；“口中”可以改为“怀里”“心里”等；“陶醉”可以改为“温暖”“哺育”等类似的词语。值得注意的是，改编后的句子要语意通顺，合乎情理。 </a:t>
            </a:r>
          </a:p>
        </p:txBody>
      </p:sp>
      <p:sp>
        <p:nvSpPr>
          <p:cNvPr id="211972" name="文本框 211971"/>
          <p:cNvSpPr txBox="1"/>
          <p:nvPr/>
        </p:nvSpPr>
        <p:spPr>
          <a:xfrm>
            <a:off x="431800" y="5056205"/>
            <a:ext cx="10658475" cy="755650"/>
          </a:xfrm>
          <a:prstGeom prst="rect">
            <a:avLst/>
          </a:prstGeom>
          <a:solidFill>
            <a:srgbClr val="FF3300"/>
          </a:solidFill>
          <a:ln w="9525">
            <a:noFill/>
          </a:ln>
        </p:spPr>
        <p:txBody>
          <a:bodyPr>
            <a:spAutoFit/>
          </a:bodyPr>
          <a:lstStyle/>
          <a:p>
            <a:pPr>
              <a:lnSpc>
                <a:spcPct val="90000"/>
              </a:lnSpc>
            </a:pPr>
            <a:r>
              <a:rPr lang="zh-CN" altLang="en-US" sz="2400">
                <a:solidFill>
                  <a:schemeClr val="bg1"/>
                </a:solidFill>
                <a:latin typeface="黑体" pitchFamily="2" charset="-122"/>
                <a:ea typeface="黑体" pitchFamily="2" charset="-122"/>
              </a:rPr>
              <a:t>答案：</a:t>
            </a:r>
            <a:r>
              <a:rPr lang="en-US" altLang="zh-CN" sz="2400">
                <a:solidFill>
                  <a:schemeClr val="bg1"/>
                </a:solidFill>
                <a:latin typeface="黑体" pitchFamily="2" charset="-122"/>
                <a:ea typeface="黑体" pitchFamily="2" charset="-122"/>
              </a:rPr>
              <a:t>(</a:t>
            </a:r>
            <a:r>
              <a:rPr lang="zh-CN" altLang="en-US" sz="2400">
                <a:solidFill>
                  <a:schemeClr val="bg1"/>
                </a:solidFill>
                <a:latin typeface="黑体" pitchFamily="2" charset="-122"/>
                <a:ea typeface="黑体" pitchFamily="2" charset="-122"/>
              </a:rPr>
              <a:t>示例</a:t>
            </a:r>
            <a:r>
              <a:rPr lang="en-US" altLang="zh-CN" sz="2400">
                <a:solidFill>
                  <a:schemeClr val="bg1"/>
                </a:solidFill>
                <a:latin typeface="黑体" pitchFamily="2" charset="-122"/>
                <a:ea typeface="黑体" pitchFamily="2" charset="-122"/>
              </a:rPr>
              <a:t>)</a:t>
            </a:r>
            <a:r>
              <a:rPr lang="zh-CN" altLang="en-US" sz="2400">
                <a:solidFill>
                  <a:schemeClr val="bg1"/>
                </a:solidFill>
                <a:latin typeface="黑体" pitchFamily="2" charset="-122"/>
                <a:ea typeface="黑体" pitchFamily="2" charset="-122"/>
              </a:rPr>
              <a:t>亲情是火，只要把它揣在怀里，就能温暖我们；亲情是水，只要把它掬在掌心，就能滋养我们；亲情是灯，只要把它提在手中，就能指引我们。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1970"/>
                                        </p:tgtEl>
                                        <p:attrNameLst>
                                          <p:attrName>style.visibility</p:attrName>
                                        </p:attrNameLst>
                                      </p:cBhvr>
                                      <p:to>
                                        <p:strVal val="visible"/>
                                      </p:to>
                                    </p:set>
                                    <p:animEffect transition="in" filter="circle(in)">
                                      <p:cBhvr>
                                        <p:cTn id="7" dur="2000"/>
                                        <p:tgtEl>
                                          <p:spTgt spid="21197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1" nodeType="clickEffect">
                                  <p:stCondLst>
                                    <p:cond delay="0"/>
                                  </p:stCondLst>
                                  <p:childTnLst>
                                    <p:set>
                                      <p:cBhvr>
                                        <p:cTn id="12" dur="1" fill="hold">
                                          <p:stCondLst>
                                            <p:cond delay="0"/>
                                          </p:stCondLst>
                                        </p:cTn>
                                        <p:tgtEl>
                                          <p:spTgt spid="211971"/>
                                        </p:tgtEl>
                                        <p:attrNameLst>
                                          <p:attrName>style.visibility</p:attrName>
                                        </p:attrNameLst>
                                      </p:cBhvr>
                                      <p:to>
                                        <p:strVal val="visible"/>
                                      </p:to>
                                    </p:set>
                                    <p:anim calcmode="lin" valueType="num">
                                      <p:cBhvr additive="base">
                                        <p:cTn id="13" dur="500" fill="hold"/>
                                        <p:tgtEl>
                                          <p:spTgt spid="211971"/>
                                        </p:tgtEl>
                                        <p:attrNameLst>
                                          <p:attrName>ppt_x</p:attrName>
                                        </p:attrNameLst>
                                      </p:cBhvr>
                                      <p:tavLst>
                                        <p:tav tm="0">
                                          <p:val>
                                            <p:strVal val="1+#ppt_w/2"/>
                                          </p:val>
                                        </p:tav>
                                        <p:tav tm="100000">
                                          <p:val>
                                            <p:strVal val="#ppt_x"/>
                                          </p:val>
                                        </p:tav>
                                      </p:tavLst>
                                    </p:anim>
                                    <p:anim calcmode="lin" valueType="num">
                                      <p:cBhvr additive="base">
                                        <p:cTn id="14" dur="500" fill="hold"/>
                                        <p:tgtEl>
                                          <p:spTgt spid="211971"/>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8" presetClass="entr" presetSubtype="16" fill="hold" grpId="2" nodeType="clickEffect">
                                  <p:stCondLst>
                                    <p:cond delay="0"/>
                                  </p:stCondLst>
                                  <p:childTnLst>
                                    <p:set>
                                      <p:cBhvr>
                                        <p:cTn id="19" dur="1" fill="hold">
                                          <p:stCondLst>
                                            <p:cond delay="0"/>
                                          </p:stCondLst>
                                        </p:cTn>
                                        <p:tgtEl>
                                          <p:spTgt spid="211972"/>
                                        </p:tgtEl>
                                        <p:attrNameLst>
                                          <p:attrName>style.visibility</p:attrName>
                                        </p:attrNameLst>
                                      </p:cBhvr>
                                      <p:to>
                                        <p:strVal val="visible"/>
                                      </p:to>
                                    </p:set>
                                    <p:animEffect transition="in" filter="diamond(in)">
                                      <p:cBhvr>
                                        <p:cTn id="20" dur="2000"/>
                                        <p:tgtEl>
                                          <p:spTgt spid="211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0" grpId="0" animBg="1"/>
      <p:bldP spid="211971" grpId="1" animBg="1"/>
      <p:bldP spid="211972" grpId="2"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文本框 238595"/>
          <p:cNvSpPr txBox="1"/>
          <p:nvPr/>
        </p:nvSpPr>
        <p:spPr>
          <a:xfrm>
            <a:off x="2798720" y="707999"/>
            <a:ext cx="309880" cy="521970"/>
          </a:xfrm>
          <a:prstGeom prst="rect">
            <a:avLst/>
          </a:prstGeom>
          <a:noFill/>
          <a:ln w="9525">
            <a:noFill/>
          </a:ln>
        </p:spPr>
        <p:txBody>
          <a:bodyPr wrap="none" anchor="t">
            <a:spAutoFit/>
          </a:bodyPr>
          <a:lstStyle/>
          <a:p>
            <a:endParaRPr lang="zh-CN" altLang="en-US" sz="2800" b="0">
              <a:solidFill>
                <a:schemeClr val="hlink"/>
              </a:solidFill>
              <a:latin typeface="Arial" pitchFamily="34" charset="0"/>
              <a:ea typeface="黑体" pitchFamily="2" charset="-122"/>
            </a:endParaRPr>
          </a:p>
        </p:txBody>
      </p:sp>
      <p:sp>
        <p:nvSpPr>
          <p:cNvPr id="238597" name="文本框 238596"/>
          <p:cNvSpPr txBox="1"/>
          <p:nvPr/>
        </p:nvSpPr>
        <p:spPr>
          <a:xfrm>
            <a:off x="3136858" y="2279624"/>
            <a:ext cx="309880" cy="368300"/>
          </a:xfrm>
          <a:prstGeom prst="rect">
            <a:avLst/>
          </a:prstGeom>
          <a:noFill/>
          <a:ln w="9525">
            <a:noFill/>
          </a:ln>
        </p:spPr>
        <p:txBody>
          <a:bodyPr wrap="none" anchor="t">
            <a:spAutoFit/>
          </a:bodyPr>
          <a:lstStyle/>
          <a:p>
            <a:endParaRPr lang="zh-CN" altLang="en-US" sz="1800" b="0">
              <a:latin typeface="Arial" pitchFamily="34" charset="0"/>
              <a:ea typeface="宋体" pitchFamily="2" charset="-122"/>
            </a:endParaRPr>
          </a:p>
        </p:txBody>
      </p:sp>
      <p:sp>
        <p:nvSpPr>
          <p:cNvPr id="238601" name="文本框 238600"/>
          <p:cNvSpPr txBox="1"/>
          <p:nvPr/>
        </p:nvSpPr>
        <p:spPr>
          <a:xfrm>
            <a:off x="780055" y="1025499"/>
            <a:ext cx="10166350" cy="4707890"/>
          </a:xfrm>
          <a:prstGeom prst="rect">
            <a:avLst/>
          </a:prstGeom>
          <a:noFill/>
          <a:ln w="9525">
            <a:noFill/>
          </a:ln>
          <a:extLst>
            <a:ext uri="{909E8E84-426E-40DD-AFC4-6F175D3DCCD1}">
              <a14:hiddenFill xmlns:a14="http://schemas.microsoft.com/office/drawing/2010/main">
                <a:solidFill>
                  <a:srgbClr val="66FF99"/>
                </a:solidFill>
              </a14:hiddenFill>
            </a:ext>
          </a:extLst>
        </p:spPr>
        <p:txBody>
          <a:bodyPr wrap="square">
            <a:spAutoFit/>
          </a:bodyPr>
          <a:lstStyle/>
          <a:p>
            <a:r>
              <a:rPr lang="zh-CN" altLang="en-US">
                <a:latin typeface="Arial" pitchFamily="34" charset="0"/>
                <a:ea typeface="黑体" pitchFamily="2" charset="-122"/>
              </a:rPr>
              <a:t>             </a:t>
            </a:r>
            <a:r>
              <a:rPr lang="zh-CN" altLang="en-US" sz="2400">
                <a:latin typeface="Arial" pitchFamily="34" charset="0"/>
                <a:ea typeface="黑体" pitchFamily="2" charset="-122"/>
              </a:rPr>
              <a:t>  </a:t>
            </a:r>
            <a:r>
              <a:rPr lang="zh-CN" altLang="en-US" sz="2400">
                <a:solidFill>
                  <a:srgbClr val="7030A0"/>
                </a:solidFill>
                <a:latin typeface="Arial" pitchFamily="34" charset="0"/>
                <a:ea typeface="黑体" pitchFamily="2" charset="-122"/>
              </a:rPr>
              <a:t>                </a:t>
            </a:r>
            <a:r>
              <a:rPr lang="zh-CN" altLang="en-US" sz="2400" smtClean="0">
                <a:solidFill>
                  <a:srgbClr val="7030A0"/>
                </a:solidFill>
                <a:latin typeface="Arial" pitchFamily="34" charset="0"/>
                <a:ea typeface="黑体" pitchFamily="2" charset="-122"/>
              </a:rPr>
              <a:t>题型三</a:t>
            </a:r>
            <a:r>
              <a:rPr lang="zh-CN" altLang="en-US" sz="2400">
                <a:solidFill>
                  <a:srgbClr val="7030A0"/>
                </a:solidFill>
                <a:latin typeface="Arial" pitchFamily="34" charset="0"/>
                <a:ea typeface="黑体" pitchFamily="2" charset="-122"/>
              </a:rPr>
              <a:t>　嵌入填空式仿写</a:t>
            </a:r>
          </a:p>
          <a:p>
            <a:endParaRPr lang="zh-CN" altLang="en-US" sz="2400">
              <a:solidFill>
                <a:srgbClr val="7030A0"/>
              </a:solidFill>
              <a:latin typeface="Arial" pitchFamily="34" charset="0"/>
              <a:ea typeface="黑体" pitchFamily="2" charset="-122"/>
            </a:endParaRPr>
          </a:p>
          <a:p>
            <a:pPr>
              <a:lnSpc>
                <a:spcPct val="150000"/>
              </a:lnSpc>
            </a:pPr>
            <a:r>
              <a:rPr lang="zh-CN" altLang="en-US" sz="2400">
                <a:solidFill>
                  <a:srgbClr val="7030A0"/>
                </a:solidFill>
                <a:latin typeface="Arial" pitchFamily="34" charset="0"/>
                <a:ea typeface="黑体" pitchFamily="2" charset="-122"/>
              </a:rPr>
              <a:t>       </a:t>
            </a:r>
            <a:r>
              <a:rPr lang="zh-CN" altLang="en-US" sz="2400">
                <a:solidFill>
                  <a:srgbClr val="006600"/>
                </a:solidFill>
                <a:latin typeface="+mn-ea"/>
              </a:rPr>
              <a:t>这类题一般是在所供材料的中间或末尾空出一句或几句，要求考生根据材料内容仿照上句或下句的句式及修辞补写一句或多句与原句在内容上有密切关系的句子，构成一个完整的语段。有些时候是在所供材料的末尾留空，要求考生根据例句的句式和内容，续写一个或多个句子，与上文构成一段语意完整的文字。</a:t>
            </a:r>
          </a:p>
          <a:p>
            <a:pPr>
              <a:lnSpc>
                <a:spcPct val="150000"/>
              </a:lnSpc>
            </a:pPr>
            <a:r>
              <a:rPr lang="zh-CN" altLang="en-US" sz="2400">
                <a:solidFill>
                  <a:srgbClr val="006600"/>
                </a:solidFill>
                <a:latin typeface="+mn-ea"/>
              </a:rPr>
              <a:t>    所写句子夹在已供材料中间，一般限定了句子表达的思维空间，要求与前后语句搭配得当，句式或前或后要相同。</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8601"/>
                                        </p:tgtEl>
                                        <p:attrNameLst>
                                          <p:attrName>style.visibility</p:attrName>
                                        </p:attrNameLst>
                                      </p:cBhvr>
                                      <p:to>
                                        <p:strVal val="visible"/>
                                      </p:to>
                                    </p:set>
                                    <p:animEffect transition="in" filter="dissolve">
                                      <p:cBhvr>
                                        <p:cTn id="7" dur="500"/>
                                        <p:tgtEl>
                                          <p:spTgt spid="238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60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文本框 193537"/>
          <p:cNvSpPr txBox="1"/>
          <p:nvPr/>
        </p:nvSpPr>
        <p:spPr>
          <a:xfrm>
            <a:off x="760377" y="668319"/>
            <a:ext cx="10615613" cy="5323205"/>
          </a:xfrm>
          <a:prstGeom prst="rect">
            <a:avLst/>
          </a:prstGeom>
          <a:noFill/>
          <a:ln w="19050" cap="flat" cmpd="sng">
            <a:noFill/>
            <a:prstDash val="solid"/>
            <a:miter/>
            <a:headEnd type="none" w="med" len="med"/>
            <a:tailEnd type="none" w="med" len="med"/>
          </a:ln>
        </p:spPr>
        <p:txBody>
          <a:bodyPr>
            <a:spAutoFit/>
          </a:bodyPr>
          <a:lstStyle/>
          <a:p>
            <a:pPr algn="ctr"/>
            <a:r>
              <a:rPr lang="zh-CN" altLang="en-US" sz="2800" smtClean="0">
                <a:solidFill>
                  <a:srgbClr val="006600"/>
                </a:solidFill>
                <a:latin typeface="黑体" pitchFamily="2" charset="-122"/>
                <a:ea typeface="黑体" pitchFamily="2" charset="-122"/>
              </a:rPr>
              <a:t>嵌入填空四步走</a:t>
            </a:r>
          </a:p>
          <a:p>
            <a:r>
              <a:rPr lang="zh-CN" altLang="en-US" sz="2400" smtClean="0">
                <a:solidFill>
                  <a:schemeClr val="hlink"/>
                </a:solidFill>
                <a:latin typeface="楷体_GB2312" charset="0"/>
                <a:ea typeface="楷体_GB2312" charset="-122"/>
              </a:rPr>
              <a:t>        </a:t>
            </a:r>
            <a:endParaRPr lang="en-US" altLang="zh-CN" sz="2400" smtClean="0">
              <a:solidFill>
                <a:schemeClr val="hlink"/>
              </a:solidFill>
              <a:latin typeface="楷体_GB2312" charset="0"/>
              <a:ea typeface="楷体_GB2312" charset="-122"/>
            </a:endParaRPr>
          </a:p>
          <a:p>
            <a:r>
              <a:rPr lang="en-US" altLang="zh-CN" sz="2400" smtClean="0">
                <a:solidFill>
                  <a:schemeClr val="hlink"/>
                </a:solidFill>
                <a:latin typeface="楷体_GB2312" charset="0"/>
                <a:ea typeface="楷体_GB2312" charset="-122"/>
              </a:rPr>
              <a:t>       </a:t>
            </a:r>
            <a:r>
              <a:rPr lang="zh-CN" altLang="en-US" sz="2400" smtClean="0">
                <a:solidFill>
                  <a:schemeClr val="hlink"/>
                </a:solidFill>
                <a:latin typeface="楷体_GB2312" charset="0"/>
                <a:ea typeface="楷体_GB2312" charset="-122"/>
              </a:rPr>
              <a:t>所写句子夹在已供材料中间，一般限定了句子表达的思维空间，要求与前后语句搭配得当，句式或前或后要相同。</a:t>
            </a:r>
          </a:p>
          <a:p>
            <a:r>
              <a:rPr lang="zh-CN" altLang="en-US" sz="2400" smtClean="0">
                <a:solidFill>
                  <a:schemeClr val="hlink"/>
                </a:solidFill>
                <a:latin typeface="楷体_GB2312" charset="0"/>
                <a:ea typeface="楷体_GB2312" charset="-122"/>
              </a:rPr>
              <a:t> 解题思路：</a:t>
            </a:r>
            <a:endParaRPr lang="zh-CN" altLang="en-US" sz="2400">
              <a:solidFill>
                <a:schemeClr val="hlink"/>
              </a:solidFill>
              <a:latin typeface="楷体_GB2312" charset="0"/>
              <a:ea typeface="楷体_GB2312" charset="-122"/>
            </a:endParaRPr>
          </a:p>
          <a:p>
            <a:r>
              <a:rPr lang="en-US" altLang="zh-CN" sz="2400">
                <a:solidFill>
                  <a:schemeClr val="folHlink"/>
                </a:solidFill>
                <a:latin typeface="黑体" pitchFamily="2" charset="-122"/>
                <a:ea typeface="黑体" pitchFamily="2" charset="-122"/>
              </a:rPr>
              <a:t>    1</a:t>
            </a:r>
            <a:r>
              <a:rPr lang="zh-CN" altLang="en-US" sz="2400">
                <a:solidFill>
                  <a:schemeClr val="folHlink"/>
                </a:solidFill>
                <a:latin typeface="黑体" pitchFamily="2" charset="-122"/>
                <a:ea typeface="黑体" pitchFamily="2" charset="-122"/>
              </a:rPr>
              <a:t>．明确模仿内容</a:t>
            </a:r>
          </a:p>
          <a:p>
            <a:r>
              <a:rPr lang="en-US" altLang="zh-CN" sz="2400">
                <a:solidFill>
                  <a:schemeClr val="folHlink"/>
                </a:solidFill>
                <a:latin typeface="黑体" pitchFamily="2" charset="-122"/>
                <a:ea typeface="黑体" pitchFamily="2" charset="-122"/>
              </a:rPr>
              <a:t>    2</a:t>
            </a:r>
            <a:r>
              <a:rPr lang="zh-CN" altLang="en-US" sz="2400">
                <a:solidFill>
                  <a:schemeClr val="folHlink"/>
                </a:solidFill>
                <a:latin typeface="黑体" pitchFamily="2" charset="-122"/>
                <a:ea typeface="黑体" pitchFamily="2" charset="-122"/>
              </a:rPr>
              <a:t>．找全其模仿点</a:t>
            </a:r>
          </a:p>
          <a:p>
            <a:r>
              <a:rPr lang="zh-CN" altLang="en-US" sz="2400">
                <a:solidFill>
                  <a:schemeClr val="hlink"/>
                </a:solidFill>
                <a:latin typeface="楷体_GB2312" charset="0"/>
                <a:ea typeface="楷体_GB2312" charset="-122"/>
              </a:rPr>
              <a:t>    语法角度；修辞角度；色彩角度；表述角度。</a:t>
            </a:r>
            <a:r>
              <a:rPr lang="en-US" altLang="zh-CN" sz="2400">
                <a:solidFill>
                  <a:schemeClr val="hlink"/>
                </a:solidFill>
                <a:latin typeface="楷体_GB2312" charset="0"/>
                <a:ea typeface="楷体_GB2312" charset="-122"/>
              </a:rPr>
              <a:t>(</a:t>
            </a:r>
            <a:r>
              <a:rPr lang="zh-CN" altLang="en-US" sz="2400">
                <a:solidFill>
                  <a:schemeClr val="hlink"/>
                </a:solidFill>
                <a:latin typeface="楷体_GB2312" charset="0"/>
                <a:ea typeface="楷体_GB2312" charset="-122"/>
              </a:rPr>
              <a:t>仿用句式，要找全句式上的模仿点。近年来高考考仿用句式，经常与“正确运用常见的修辞手法”结合在一起考查，仿用句式时，要同时符合修辞方面的要求。仿用类试题往往带有很大的综合性，不只是单纯对句子结构方式的模仿，同时还会兼及内容和修辞等多方面的要求，难度自然要大大增加。</a:t>
            </a:r>
            <a:r>
              <a:rPr lang="en-US" altLang="zh-CN" sz="2400">
                <a:solidFill>
                  <a:schemeClr val="hlink"/>
                </a:solidFill>
                <a:latin typeface="楷体_GB2312" charset="0"/>
                <a:ea typeface="楷体_GB2312" charset="-122"/>
              </a:rPr>
              <a:t>)</a:t>
            </a:r>
          </a:p>
          <a:p>
            <a:r>
              <a:rPr lang="en-US" altLang="zh-CN" sz="2400">
                <a:solidFill>
                  <a:schemeClr val="folHlink"/>
                </a:solidFill>
                <a:latin typeface="黑体" pitchFamily="2" charset="-122"/>
                <a:ea typeface="黑体" pitchFamily="2" charset="-122"/>
              </a:rPr>
              <a:t>    3</a:t>
            </a:r>
            <a:r>
              <a:rPr lang="zh-CN" altLang="en-US" sz="2400">
                <a:solidFill>
                  <a:schemeClr val="folHlink"/>
                </a:solidFill>
                <a:latin typeface="黑体" pitchFamily="2" charset="-122"/>
                <a:ea typeface="黑体" pitchFamily="2" charset="-122"/>
              </a:rPr>
              <a:t>．确定陈述对象</a:t>
            </a:r>
          </a:p>
          <a:p>
            <a:r>
              <a:rPr lang="en-US" altLang="zh-CN" sz="2400">
                <a:solidFill>
                  <a:schemeClr val="folHlink"/>
                </a:solidFill>
                <a:latin typeface="黑体" pitchFamily="2" charset="-122"/>
                <a:ea typeface="黑体" pitchFamily="2" charset="-122"/>
              </a:rPr>
              <a:t>    4</a:t>
            </a:r>
            <a:r>
              <a:rPr lang="zh-CN" altLang="en-US" sz="2400">
                <a:solidFill>
                  <a:schemeClr val="folHlink"/>
                </a:solidFill>
                <a:latin typeface="黑体" pitchFamily="2" charset="-122"/>
                <a:ea typeface="黑体" pitchFamily="2" charset="-122"/>
              </a:rPr>
              <a:t>．开始尝试模仿</a:t>
            </a:r>
            <a:endParaRPr lang="zh-CN" altLang="en-US" sz="2400">
              <a:solidFill>
                <a:schemeClr val="hlink"/>
              </a:solidFill>
              <a:latin typeface="楷体_GB2312" charset="0"/>
              <a:ea typeface="楷体_GB2312" charset="-122"/>
            </a:endParaRPr>
          </a:p>
        </p:txBody>
      </p:sp>
      <p:graphicFrame>
        <p:nvGraphicFramePr>
          <p:cNvPr id="3" name="Group 19"/>
          <p:cNvGraphicFramePr>
            <a:graphicFrameLocks noGrp="1"/>
          </p:cNvGraphicFramePr>
          <p:nvPr/>
        </p:nvGraphicFramePr>
        <p:xfrm>
          <a:off x="474625" y="668319"/>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93538"/>
                                        </p:tgtEl>
                                        <p:attrNameLst>
                                          <p:attrName>style.visibility</p:attrName>
                                        </p:attrNameLst>
                                      </p:cBhvr>
                                      <p:to>
                                        <p:strVal val="visible"/>
                                      </p:to>
                                    </p:set>
                                    <p:animEffect transition="in" filter="diamond(in)">
                                      <p:cBhvr>
                                        <p:cTn id="7" dur="1000"/>
                                        <p:tgtEl>
                                          <p:spTgt spid="193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文本框 194561"/>
          <p:cNvSpPr txBox="1"/>
          <p:nvPr/>
        </p:nvSpPr>
        <p:spPr>
          <a:xfrm>
            <a:off x="1403319" y="991059"/>
            <a:ext cx="9572692" cy="2676525"/>
          </a:xfrm>
          <a:prstGeom prst="rect">
            <a:avLst/>
          </a:prstGeom>
          <a:noFill/>
          <a:ln w="57150" cap="flat" cmpd="thinThick">
            <a:solidFill>
              <a:srgbClr val="FFFF00"/>
            </a:solidFill>
            <a:prstDash val="solid"/>
            <a:miter/>
            <a:headEnd type="none" w="med" len="med"/>
            <a:tailEnd type="none" w="med" len="med"/>
          </a:ln>
        </p:spPr>
        <p:txBody>
          <a:bodyPr wrap="square">
            <a:spAutoFit/>
          </a:bodyPr>
          <a:lstStyle/>
          <a:p>
            <a:r>
              <a:rPr lang="zh-CN" altLang="en-US" sz="2400">
                <a:latin typeface="楷体_GB2312" charset="0"/>
                <a:ea typeface="楷体_GB2312" charset="-122"/>
              </a:rPr>
              <a:t>在下面横线处，仿照前面画线的句子，各补写两个句子。</a:t>
            </a:r>
          </a:p>
          <a:p>
            <a:r>
              <a:rPr lang="zh-CN" altLang="en-US" sz="2400">
                <a:latin typeface="楷体_GB2312" charset="0"/>
                <a:ea typeface="楷体_GB2312" charset="-122"/>
              </a:rPr>
              <a:t>      人们从读书学做人：从往哲先贤那里，人们学得他们的品格，</a:t>
            </a:r>
            <a:r>
              <a:rPr lang="zh-CN" altLang="en-US" sz="2400" u="sng">
                <a:latin typeface="楷体_GB2312" charset="0"/>
                <a:ea typeface="楷体_GB2312" charset="-122"/>
              </a:rPr>
              <a:t>从孔子学得仁爱的情怀，从鲁迅学得批判的精神</a:t>
            </a:r>
            <a:r>
              <a:rPr lang="zh-CN" altLang="en-US" sz="2400">
                <a:latin typeface="楷体_GB2312" charset="0"/>
                <a:ea typeface="楷体_GB2312" charset="-122"/>
              </a:rPr>
              <a:t>，</a:t>
            </a:r>
            <a:r>
              <a:rPr lang="en-US" altLang="zh-CN" sz="2400">
                <a:latin typeface="楷体_GB2312" charset="0"/>
                <a:ea typeface="楷体_GB2312" charset="-122"/>
              </a:rPr>
              <a:t>_______________________</a:t>
            </a:r>
            <a:r>
              <a:rPr lang="zh-CN" altLang="en-US" sz="2400">
                <a:latin typeface="楷体_GB2312" charset="0"/>
                <a:ea typeface="楷体_GB2312" charset="-122"/>
              </a:rPr>
              <a:t>，</a:t>
            </a:r>
            <a:r>
              <a:rPr lang="en-US" altLang="zh-CN" sz="2400">
                <a:latin typeface="楷体_GB2312" charset="0"/>
                <a:ea typeface="楷体_GB2312" charset="-122"/>
              </a:rPr>
              <a:t>______________________________</a:t>
            </a:r>
            <a:r>
              <a:rPr lang="zh-CN" altLang="en-US" sz="2400">
                <a:latin typeface="楷体_GB2312" charset="0"/>
                <a:ea typeface="楷体_GB2312" charset="-122"/>
              </a:rPr>
              <a:t>；从古今中外的著述中，人们可以感受到</a:t>
            </a:r>
            <a:r>
              <a:rPr lang="zh-CN" altLang="en-US" sz="2400" u="sng">
                <a:latin typeface="楷体_GB2312" charset="0"/>
                <a:ea typeface="楷体_GB2312" charset="-122"/>
              </a:rPr>
              <a:t>司马迁</a:t>
            </a:r>
            <a:r>
              <a:rPr lang="en-US" altLang="zh-CN" sz="2400" u="sng">
                <a:latin typeface="楷体_GB2312" charset="0"/>
                <a:ea typeface="楷体_GB2312" charset="-122"/>
              </a:rPr>
              <a:t>《</a:t>
            </a:r>
            <a:r>
              <a:rPr lang="zh-CN" altLang="en-US" sz="2400" u="sng">
                <a:latin typeface="楷体_GB2312" charset="0"/>
                <a:ea typeface="楷体_GB2312" charset="-122"/>
              </a:rPr>
              <a:t>史记</a:t>
            </a:r>
            <a:r>
              <a:rPr lang="en-US" altLang="zh-CN" sz="2400" u="sng">
                <a:latin typeface="楷体_GB2312" charset="0"/>
                <a:ea typeface="楷体_GB2312" charset="-122"/>
              </a:rPr>
              <a:t>》</a:t>
            </a:r>
            <a:r>
              <a:rPr lang="zh-CN" altLang="en-US" sz="2400" u="sng">
                <a:latin typeface="楷体_GB2312" charset="0"/>
                <a:ea typeface="楷体_GB2312" charset="-122"/>
              </a:rPr>
              <a:t>的严谨态度，文天祥</a:t>
            </a:r>
            <a:r>
              <a:rPr lang="en-US" altLang="zh-CN" sz="2400" u="sng">
                <a:latin typeface="楷体_GB2312" charset="0"/>
                <a:ea typeface="楷体_GB2312" charset="-122"/>
              </a:rPr>
              <a:t>《</a:t>
            </a:r>
            <a:r>
              <a:rPr lang="zh-CN" altLang="en-US" sz="2400" u="sng">
                <a:latin typeface="楷体_GB2312" charset="0"/>
                <a:ea typeface="楷体_GB2312" charset="-122"/>
              </a:rPr>
              <a:t>正气歌</a:t>
            </a:r>
            <a:r>
              <a:rPr lang="en-US" altLang="zh-CN" sz="2400" u="sng">
                <a:latin typeface="楷体_GB2312" charset="0"/>
                <a:ea typeface="楷体_GB2312" charset="-122"/>
              </a:rPr>
              <a:t>》</a:t>
            </a:r>
            <a:r>
              <a:rPr lang="zh-CN" altLang="en-US" sz="2400" u="sng">
                <a:latin typeface="楷体_GB2312" charset="0"/>
                <a:ea typeface="楷体_GB2312" charset="-122"/>
              </a:rPr>
              <a:t>的浩然正气</a:t>
            </a:r>
            <a:r>
              <a:rPr lang="zh-CN" altLang="en-US" sz="2400">
                <a:latin typeface="楷体_GB2312" charset="0"/>
                <a:ea typeface="楷体_GB2312" charset="-122"/>
              </a:rPr>
              <a:t>，</a:t>
            </a:r>
            <a:r>
              <a:rPr lang="en-US" altLang="zh-CN" sz="2400">
                <a:latin typeface="楷体_GB2312" charset="0"/>
                <a:ea typeface="楷体_GB2312" charset="-122"/>
              </a:rPr>
              <a:t>_______</a:t>
            </a:r>
            <a:r>
              <a:rPr lang="zh-CN" altLang="en-US" sz="2400">
                <a:latin typeface="楷体_GB2312" charset="0"/>
                <a:ea typeface="楷体_GB2312" charset="-122"/>
              </a:rPr>
              <a:t>，</a:t>
            </a:r>
            <a:r>
              <a:rPr lang="en-US" altLang="zh-CN" sz="2400" smtClean="0">
                <a:latin typeface="楷体_GB2312" charset="0"/>
                <a:ea typeface="楷体_GB2312" charset="-122"/>
              </a:rPr>
              <a:t>_________________________</a:t>
            </a:r>
            <a:r>
              <a:rPr lang="zh-CN" altLang="en-US" sz="2400">
                <a:latin typeface="楷体_GB2312" charset="0"/>
                <a:ea typeface="楷体_GB2312" charset="-122"/>
              </a:rPr>
              <a:t>。一个读书人，是一个有机会拥有超乎个人生命体验的幸运人。</a:t>
            </a:r>
          </a:p>
        </p:txBody>
      </p:sp>
      <p:sp>
        <p:nvSpPr>
          <p:cNvPr id="194563" name="文本框 194562"/>
          <p:cNvSpPr txBox="1"/>
          <p:nvPr/>
        </p:nvSpPr>
        <p:spPr>
          <a:xfrm>
            <a:off x="815975" y="3790652"/>
            <a:ext cx="6475730" cy="2306955"/>
          </a:xfrm>
          <a:prstGeom prst="rect">
            <a:avLst/>
          </a:prstGeom>
          <a:noFill/>
          <a:ln w="9525">
            <a:noFill/>
          </a:ln>
        </p:spPr>
        <p:txBody>
          <a:bodyPr wrap="square">
            <a:spAutoFit/>
          </a:bodyPr>
          <a:lstStyle/>
          <a:p>
            <a:pPr algn="just"/>
            <a:r>
              <a:rPr lang="zh-CN" altLang="en-US" sz="2400">
                <a:solidFill>
                  <a:schemeClr val="folHlink"/>
                </a:solidFill>
                <a:latin typeface="Arial" pitchFamily="34" charset="0"/>
                <a:ea typeface="楷体_GB2312" charset="-122"/>
              </a:rPr>
              <a:t>解析：这是一道填空式仿写题。做题首先研究示例，熟悉上下文语言环境。从内容看，是说从先贤、著述中学得品格和精神；从句式看是短句，且构成排比。然后依照这些进行仿写。注意仿写不仅是形式的相似，更是内容上的必然联系，防止出现驴唇不对马嘴的错误。</a:t>
            </a:r>
          </a:p>
        </p:txBody>
      </p:sp>
      <p:sp>
        <p:nvSpPr>
          <p:cNvPr id="194564" name="文本框 194563"/>
          <p:cNvSpPr txBox="1"/>
          <p:nvPr/>
        </p:nvSpPr>
        <p:spPr>
          <a:xfrm>
            <a:off x="7718743" y="3974802"/>
            <a:ext cx="3355975" cy="1938020"/>
          </a:xfrm>
          <a:prstGeom prst="rect">
            <a:avLst/>
          </a:prstGeom>
          <a:noFill/>
          <a:ln w="9525" cap="flat" cmpd="sng">
            <a:solidFill>
              <a:srgbClr val="FFFF00"/>
            </a:solidFill>
            <a:prstDash val="solid"/>
            <a:miter/>
            <a:headEnd type="none" w="med" len="med"/>
            <a:tailEnd type="none" w="med" len="med"/>
          </a:ln>
        </p:spPr>
        <p:txBody>
          <a:bodyPr>
            <a:spAutoFit/>
          </a:bodyPr>
          <a:lstStyle/>
          <a:p>
            <a:r>
              <a:rPr lang="zh-CN" altLang="en-US" sz="2400" b="0">
                <a:solidFill>
                  <a:srgbClr val="FF3300"/>
                </a:solidFill>
                <a:latin typeface="Arial" pitchFamily="34" charset="0"/>
                <a:ea typeface="黑体" pitchFamily="2" charset="-122"/>
              </a:rPr>
              <a:t>答案：从李白学得不羁的个性　从朱自清学得不屈的气节　荀子</a:t>
            </a:r>
            <a:r>
              <a:rPr lang="en-US" altLang="zh-CN" sz="2400" b="0">
                <a:solidFill>
                  <a:srgbClr val="FF3300"/>
                </a:solidFill>
                <a:latin typeface="Arial" pitchFamily="34" charset="0"/>
                <a:ea typeface="黑体" pitchFamily="2" charset="-122"/>
              </a:rPr>
              <a:t>《</a:t>
            </a:r>
            <a:r>
              <a:rPr lang="zh-CN" altLang="en-US" sz="2400" b="0">
                <a:solidFill>
                  <a:srgbClr val="FF3300"/>
                </a:solidFill>
                <a:latin typeface="Arial" pitchFamily="34" charset="0"/>
                <a:ea typeface="黑体" pitchFamily="2" charset="-122"/>
              </a:rPr>
              <a:t>天论</a:t>
            </a:r>
            <a:r>
              <a:rPr lang="en-US" altLang="zh-CN" sz="2400" b="0">
                <a:solidFill>
                  <a:srgbClr val="FF3300"/>
                </a:solidFill>
                <a:latin typeface="Arial" pitchFamily="34" charset="0"/>
                <a:ea typeface="黑体" pitchFamily="2" charset="-122"/>
              </a:rPr>
              <a:t>》</a:t>
            </a:r>
            <a:r>
              <a:rPr lang="zh-CN" altLang="en-US" sz="2400" b="0">
                <a:solidFill>
                  <a:srgbClr val="FF3300"/>
                </a:solidFill>
                <a:latin typeface="Arial" pitchFamily="34" charset="0"/>
                <a:ea typeface="黑体" pitchFamily="2" charset="-122"/>
              </a:rPr>
              <a:t>的天行有常　李密</a:t>
            </a:r>
            <a:r>
              <a:rPr lang="en-US" altLang="zh-CN" sz="2400" b="0">
                <a:solidFill>
                  <a:srgbClr val="FF3300"/>
                </a:solidFill>
                <a:latin typeface="Arial" pitchFamily="34" charset="0"/>
                <a:ea typeface="黑体" pitchFamily="2" charset="-122"/>
              </a:rPr>
              <a:t>《</a:t>
            </a:r>
            <a:r>
              <a:rPr lang="zh-CN" altLang="en-US" sz="2400" b="0">
                <a:solidFill>
                  <a:srgbClr val="FF3300"/>
                </a:solidFill>
                <a:latin typeface="Arial" pitchFamily="34" charset="0"/>
                <a:ea typeface="黑体" pitchFamily="2" charset="-122"/>
              </a:rPr>
              <a:t>陈情表</a:t>
            </a:r>
            <a:r>
              <a:rPr lang="en-US" altLang="zh-CN" sz="2400" b="0">
                <a:solidFill>
                  <a:srgbClr val="FF3300"/>
                </a:solidFill>
                <a:latin typeface="Arial" pitchFamily="34" charset="0"/>
                <a:ea typeface="黑体" pitchFamily="2" charset="-122"/>
              </a:rPr>
              <a:t>》</a:t>
            </a:r>
            <a:r>
              <a:rPr lang="zh-CN" altLang="en-US" sz="2400" b="0">
                <a:solidFill>
                  <a:srgbClr val="FF3300"/>
                </a:solidFill>
                <a:latin typeface="Arial" pitchFamily="34" charset="0"/>
                <a:ea typeface="黑体" pitchFamily="2" charset="-122"/>
              </a:rPr>
              <a:t>的至爱亲情</a:t>
            </a:r>
          </a:p>
        </p:txBody>
      </p:sp>
      <p:graphicFrame>
        <p:nvGraphicFramePr>
          <p:cNvPr id="5" name="Group 19"/>
          <p:cNvGraphicFramePr>
            <a:graphicFrameLocks noGrp="1"/>
          </p:cNvGraphicFramePr>
          <p:nvPr/>
        </p:nvGraphicFramePr>
        <p:xfrm>
          <a:off x="403187" y="962466"/>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4562"/>
                                        </p:tgtEl>
                                        <p:attrNameLst>
                                          <p:attrName>style.visibility</p:attrName>
                                        </p:attrNameLst>
                                      </p:cBhvr>
                                      <p:to>
                                        <p:strVal val="visible"/>
                                      </p:to>
                                    </p:set>
                                    <p:animEffect transition="in" filter="dissolve">
                                      <p:cBhvr>
                                        <p:cTn id="7" dur="500"/>
                                        <p:tgtEl>
                                          <p:spTgt spid="19456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194563"/>
                                        </p:tgtEl>
                                        <p:attrNameLst>
                                          <p:attrName>style.visibility</p:attrName>
                                        </p:attrNameLst>
                                      </p:cBhvr>
                                      <p:to>
                                        <p:strVal val="visible"/>
                                      </p:to>
                                    </p:set>
                                    <p:animEffect transition="in" filter="circle(in)">
                                      <p:cBhvr>
                                        <p:cTn id="13" dur="2000"/>
                                        <p:tgtEl>
                                          <p:spTgt spid="19456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3" fill="hold" grpId="2" nodeType="clickEffect">
                                  <p:stCondLst>
                                    <p:cond delay="0"/>
                                  </p:stCondLst>
                                  <p:childTnLst>
                                    <p:set>
                                      <p:cBhvr>
                                        <p:cTn id="18" dur="1" fill="hold">
                                          <p:stCondLst>
                                            <p:cond delay="0"/>
                                          </p:stCondLst>
                                        </p:cTn>
                                        <p:tgtEl>
                                          <p:spTgt spid="194564"/>
                                        </p:tgtEl>
                                        <p:attrNameLst>
                                          <p:attrName>style.visibility</p:attrName>
                                        </p:attrNameLst>
                                      </p:cBhvr>
                                      <p:to>
                                        <p:strVal val="visible"/>
                                      </p:to>
                                    </p:set>
                                    <p:anim calcmode="lin" valueType="num">
                                      <p:cBhvr additive="base">
                                        <p:cTn id="19" dur="500" fill="hold"/>
                                        <p:tgtEl>
                                          <p:spTgt spid="194564"/>
                                        </p:tgtEl>
                                        <p:attrNameLst>
                                          <p:attrName>ppt_x</p:attrName>
                                        </p:attrNameLst>
                                      </p:cBhvr>
                                      <p:tavLst>
                                        <p:tav tm="0">
                                          <p:val>
                                            <p:strVal val="1+#ppt_w/2"/>
                                          </p:val>
                                        </p:tav>
                                        <p:tav tm="100000">
                                          <p:val>
                                            <p:strVal val="#ppt_x"/>
                                          </p:val>
                                        </p:tav>
                                      </p:tavLst>
                                    </p:anim>
                                    <p:anim calcmode="lin" valueType="num">
                                      <p:cBhvr additive="base">
                                        <p:cTn id="20" dur="500" fill="hold"/>
                                        <p:tgtEl>
                                          <p:spTgt spid="19456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2" grpId="0" animBg="1"/>
      <p:bldP spid="194563" grpId="1"/>
      <p:bldP spid="194564" grpId="2"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文本框 190465"/>
          <p:cNvSpPr txBox="1"/>
          <p:nvPr/>
        </p:nvSpPr>
        <p:spPr>
          <a:xfrm>
            <a:off x="543597" y="767099"/>
            <a:ext cx="10575290" cy="2676525"/>
          </a:xfrm>
          <a:prstGeom prst="rect">
            <a:avLst/>
          </a:prstGeom>
          <a:noFill/>
          <a:ln w="38100" cap="flat" cmpd="sng">
            <a:solidFill>
              <a:schemeClr val="hlink"/>
            </a:solidFill>
            <a:prstDash val="sysDot"/>
            <a:miter/>
            <a:headEnd type="none" w="med" len="med"/>
            <a:tailEnd type="none" w="med" len="med"/>
          </a:ln>
        </p:spPr>
        <p:txBody>
          <a:bodyPr wrap="square">
            <a:spAutoFit/>
          </a:bodyPr>
          <a:lstStyle/>
          <a:p>
            <a:r>
              <a:rPr lang="zh-CN" altLang="en-US" sz="2400" b="1" i="1" u="sng" smtClean="0">
                <a:solidFill>
                  <a:srgbClr val="C00000"/>
                </a:solidFill>
                <a:effectLst>
                  <a:outerShdw blurRad="38100" dist="38100" dir="2700000" algn="tl">
                    <a:srgbClr val="000000">
                      <a:alpha val="43137"/>
                    </a:srgbClr>
                  </a:outerShdw>
                </a:effectLst>
                <a:latin typeface="+mn-ea"/>
              </a:rPr>
              <a:t>跟踪练习</a:t>
            </a:r>
            <a:r>
              <a:rPr lang="zh-CN" altLang="en-US" sz="2400" smtClean="0">
                <a:solidFill>
                  <a:schemeClr val="hlink"/>
                </a:solidFill>
                <a:latin typeface="Arial" pitchFamily="34" charset="0"/>
                <a:ea typeface="仿宋_GB2312" pitchFamily="49" charset="-122"/>
              </a:rPr>
              <a:t>．</a:t>
            </a:r>
            <a:r>
              <a:rPr lang="zh-CN" altLang="en-US" sz="2400" smtClean="0">
                <a:latin typeface="Arial" pitchFamily="34" charset="0"/>
                <a:ea typeface="黑体" pitchFamily="2" charset="-122"/>
              </a:rPr>
              <a:t>仿照</a:t>
            </a:r>
            <a:r>
              <a:rPr lang="zh-CN" altLang="en-US" sz="2400">
                <a:latin typeface="Arial" pitchFamily="34" charset="0"/>
                <a:ea typeface="黑体" pitchFamily="2" charset="-122"/>
              </a:rPr>
              <a:t>下面的句子，再写两</a:t>
            </a:r>
            <a:r>
              <a:rPr lang="zh-CN" altLang="en-US" sz="2400" smtClean="0">
                <a:latin typeface="Arial" pitchFamily="34" charset="0"/>
                <a:ea typeface="黑体" pitchFamily="2" charset="-122"/>
              </a:rPr>
              <a:t>个句式</a:t>
            </a:r>
            <a:r>
              <a:rPr lang="zh-CN" altLang="en-US" sz="2400">
                <a:latin typeface="Arial" pitchFamily="34" charset="0"/>
                <a:ea typeface="黑体" pitchFamily="2" charset="-122"/>
              </a:rPr>
              <a:t>特点、修辞手法上与之相同的</a:t>
            </a:r>
            <a:r>
              <a:rPr lang="zh-CN" altLang="en-US" sz="2400" smtClean="0">
                <a:latin typeface="Arial" pitchFamily="34" charset="0"/>
                <a:ea typeface="黑体" pitchFamily="2" charset="-122"/>
              </a:rPr>
              <a:t>句子</a:t>
            </a:r>
            <a:endParaRPr lang="zh-CN" altLang="en-US" sz="2400">
              <a:latin typeface="Arial" pitchFamily="34" charset="0"/>
              <a:ea typeface="黑体" pitchFamily="2" charset="-122"/>
            </a:endParaRPr>
          </a:p>
          <a:p>
            <a:r>
              <a:rPr lang="zh-CN" altLang="en-US" sz="2400">
                <a:latin typeface="Arial" pitchFamily="34" charset="0"/>
                <a:ea typeface="宋体" pitchFamily="2" charset="-122"/>
              </a:rPr>
              <a:t>       </a:t>
            </a:r>
            <a:r>
              <a:rPr lang="zh-CN" altLang="en-US" sz="2400">
                <a:solidFill>
                  <a:srgbClr val="FF0000"/>
                </a:solidFill>
                <a:latin typeface="Arial" pitchFamily="34" charset="0"/>
                <a:ea typeface="楷体_GB2312" charset="-122"/>
              </a:rPr>
              <a:t>一曲幽径，蜿蜒曲折中不忘留下一点空白，让人遐思空白背后“山重水复疑无路，柳暗花明又一村”的旖旎；</a:t>
            </a:r>
          </a:p>
          <a:p>
            <a:r>
              <a:rPr lang="zh-CN" altLang="en-US" sz="2400" u="sng">
                <a:solidFill>
                  <a:srgbClr val="FF0000"/>
                </a:solidFill>
                <a:latin typeface="Arial" pitchFamily="34" charset="0"/>
                <a:ea typeface="楷体_GB2312" charset="-122"/>
              </a:rPr>
              <a:t>　　　</a:t>
            </a:r>
            <a:r>
              <a:rPr lang="zh-CN" altLang="en-US" sz="2400">
                <a:solidFill>
                  <a:srgbClr val="FF0000"/>
                </a:solidFill>
                <a:latin typeface="Arial" pitchFamily="34" charset="0"/>
                <a:ea typeface="楷体_GB2312" charset="-122"/>
              </a:rPr>
              <a:t>，</a:t>
            </a:r>
            <a:r>
              <a:rPr lang="zh-CN" altLang="en-US" sz="2400" u="sng">
                <a:solidFill>
                  <a:srgbClr val="FF0000"/>
                </a:solidFill>
                <a:latin typeface="Arial" pitchFamily="34" charset="0"/>
                <a:ea typeface="楷体_GB2312" charset="-122"/>
              </a:rPr>
              <a:t>　　　　</a:t>
            </a:r>
            <a:r>
              <a:rPr lang="zh-CN" altLang="en-US" sz="2400">
                <a:solidFill>
                  <a:srgbClr val="FF0000"/>
                </a:solidFill>
                <a:latin typeface="Arial" pitchFamily="34" charset="0"/>
                <a:ea typeface="楷体_GB2312" charset="-122"/>
              </a:rPr>
              <a:t>，</a:t>
            </a:r>
            <a:r>
              <a:rPr lang="zh-CN" altLang="en-US" sz="2400" u="sng">
                <a:solidFill>
                  <a:srgbClr val="FF0000"/>
                </a:solidFill>
                <a:latin typeface="Arial" pitchFamily="34" charset="0"/>
                <a:ea typeface="楷体_GB2312" charset="-122"/>
              </a:rPr>
              <a:t>　　　　　　　　　　　　　　　　　　　　　　</a:t>
            </a:r>
            <a:r>
              <a:rPr lang="zh-CN" altLang="en-US" sz="2400">
                <a:solidFill>
                  <a:srgbClr val="FF0000"/>
                </a:solidFill>
                <a:latin typeface="Arial" pitchFamily="34" charset="0"/>
                <a:ea typeface="楷体_GB2312" charset="-122"/>
              </a:rPr>
              <a:t>；</a:t>
            </a:r>
            <a:r>
              <a:rPr lang="zh-CN" altLang="en-US" sz="2400" u="sng">
                <a:solidFill>
                  <a:srgbClr val="FF0000"/>
                </a:solidFill>
                <a:latin typeface="Arial" pitchFamily="34" charset="0"/>
                <a:ea typeface="楷体_GB2312" charset="-122"/>
              </a:rPr>
              <a:t>　　　</a:t>
            </a:r>
            <a:r>
              <a:rPr lang="zh-CN" altLang="en-US" sz="2400">
                <a:solidFill>
                  <a:srgbClr val="FF0000"/>
                </a:solidFill>
                <a:latin typeface="Arial" pitchFamily="34" charset="0"/>
                <a:ea typeface="楷体_GB2312" charset="-122"/>
              </a:rPr>
              <a:t>，</a:t>
            </a:r>
            <a:r>
              <a:rPr lang="zh-CN" altLang="en-US" sz="2400" u="sng">
                <a:solidFill>
                  <a:srgbClr val="FF0000"/>
                </a:solidFill>
                <a:latin typeface="Arial" pitchFamily="34" charset="0"/>
                <a:ea typeface="楷体_GB2312" charset="-122"/>
              </a:rPr>
              <a:t>　　　　</a:t>
            </a:r>
            <a:r>
              <a:rPr lang="zh-CN" altLang="en-US" sz="2400">
                <a:solidFill>
                  <a:srgbClr val="FF0000"/>
                </a:solidFill>
                <a:latin typeface="Arial" pitchFamily="34" charset="0"/>
                <a:ea typeface="楷体_GB2312" charset="-122"/>
              </a:rPr>
              <a:t>，</a:t>
            </a:r>
            <a:r>
              <a:rPr lang="zh-CN" altLang="en-US" sz="2400" u="sng">
                <a:solidFill>
                  <a:srgbClr val="FF0000"/>
                </a:solidFill>
                <a:latin typeface="Arial" pitchFamily="34" charset="0"/>
                <a:ea typeface="楷体_GB2312" charset="-122"/>
              </a:rPr>
              <a:t>　　　　　　　　　　　　　　　　　　　　　　</a:t>
            </a:r>
            <a:r>
              <a:rPr lang="zh-CN" altLang="en-US" sz="2400">
                <a:solidFill>
                  <a:srgbClr val="FF0000"/>
                </a:solidFill>
                <a:latin typeface="Arial" pitchFamily="34" charset="0"/>
                <a:ea typeface="楷体_GB2312" charset="-122"/>
              </a:rPr>
              <a:t>；一方净土，沉默不言中不忘留下一点空白，让人感觉空白背后“大漠孤烟直，长河落日圆”的奇观。</a:t>
            </a:r>
          </a:p>
        </p:txBody>
      </p:sp>
      <p:sp>
        <p:nvSpPr>
          <p:cNvPr id="190467" name="文本框 190466"/>
          <p:cNvSpPr txBox="1"/>
          <p:nvPr/>
        </p:nvSpPr>
        <p:spPr>
          <a:xfrm>
            <a:off x="543597" y="3518554"/>
            <a:ext cx="10575290" cy="1308735"/>
          </a:xfrm>
          <a:prstGeom prst="rect">
            <a:avLst/>
          </a:prstGeom>
          <a:noFill/>
          <a:ln w="57150" cap="flat" cmpd="thinThick">
            <a:solidFill>
              <a:srgbClr val="00FF00"/>
            </a:solidFill>
            <a:prstDash val="solid"/>
            <a:miter/>
            <a:headEnd type="none" w="med" len="med"/>
            <a:tailEnd type="none" w="med" len="med"/>
          </a:ln>
        </p:spPr>
        <p:txBody>
          <a:bodyPr wrap="square">
            <a:spAutoFit/>
          </a:bodyPr>
          <a:lstStyle/>
          <a:p>
            <a:pPr algn="just">
              <a:lnSpc>
                <a:spcPct val="110000"/>
              </a:lnSpc>
            </a:pPr>
            <a:r>
              <a:rPr lang="zh-CN" altLang="en-US" sz="2400">
                <a:solidFill>
                  <a:schemeClr val="hlink"/>
                </a:solidFill>
                <a:latin typeface="Arial" pitchFamily="34" charset="0"/>
                <a:ea typeface="楷体_GB2312" charset="-122"/>
              </a:rPr>
              <a:t>解析：本题为典型仿用句式，解答时应紧扣内容上“空白”及形式上的“一</a:t>
            </a:r>
            <a:r>
              <a:rPr lang="en-US" altLang="zh-CN" sz="2400">
                <a:solidFill>
                  <a:schemeClr val="hlink"/>
                </a:solidFill>
                <a:latin typeface="Arial" pitchFamily="34" charset="0"/>
                <a:ea typeface="楷体_GB2312" charset="-122"/>
              </a:rPr>
              <a:t>……</a:t>
            </a:r>
            <a:r>
              <a:rPr lang="zh-CN" altLang="en-US" sz="2400">
                <a:solidFill>
                  <a:schemeClr val="hlink"/>
                </a:solidFill>
                <a:latin typeface="Arial" pitchFamily="34" charset="0"/>
                <a:ea typeface="楷体_GB2312" charset="-122"/>
              </a:rPr>
              <a:t>，</a:t>
            </a:r>
            <a:r>
              <a:rPr lang="en-US" altLang="zh-CN" sz="2400">
                <a:solidFill>
                  <a:schemeClr val="hlink"/>
                </a:solidFill>
                <a:latin typeface="Arial" pitchFamily="34" charset="0"/>
                <a:ea typeface="楷体_GB2312" charset="-122"/>
              </a:rPr>
              <a:t>……</a:t>
            </a:r>
            <a:r>
              <a:rPr lang="zh-CN" altLang="en-US" sz="2400">
                <a:solidFill>
                  <a:schemeClr val="hlink"/>
                </a:solidFill>
                <a:latin typeface="Arial" pitchFamily="34" charset="0"/>
                <a:ea typeface="楷体_GB2312" charset="-122"/>
              </a:rPr>
              <a:t>不</a:t>
            </a:r>
            <a:r>
              <a:rPr lang="en-US" altLang="zh-CN" sz="2400">
                <a:solidFill>
                  <a:schemeClr val="hlink"/>
                </a:solidFill>
                <a:latin typeface="Arial" pitchFamily="34" charset="0"/>
                <a:ea typeface="楷体_GB2312" charset="-122"/>
              </a:rPr>
              <a:t>……</a:t>
            </a:r>
            <a:r>
              <a:rPr lang="zh-CN" altLang="en-US" sz="2400">
                <a:solidFill>
                  <a:schemeClr val="hlink"/>
                </a:solidFill>
                <a:latin typeface="Arial" pitchFamily="34" charset="0"/>
                <a:ea typeface="楷体_GB2312" charset="-122"/>
              </a:rPr>
              <a:t>，让</a:t>
            </a:r>
            <a:r>
              <a:rPr lang="en-US" altLang="zh-CN" sz="2400">
                <a:solidFill>
                  <a:schemeClr val="hlink"/>
                </a:solidFill>
                <a:latin typeface="Arial" pitchFamily="34" charset="0"/>
                <a:ea typeface="楷体_GB2312" charset="-122"/>
              </a:rPr>
              <a:t>(</a:t>
            </a:r>
            <a:r>
              <a:rPr lang="zh-CN" altLang="en-US" sz="2400">
                <a:solidFill>
                  <a:schemeClr val="hlink"/>
                </a:solidFill>
                <a:latin typeface="Arial" pitchFamily="34" charset="0"/>
                <a:ea typeface="楷体_GB2312" charset="-122"/>
              </a:rPr>
              <a:t>使</a:t>
            </a:r>
            <a:r>
              <a:rPr lang="en-US" altLang="zh-CN" sz="2400">
                <a:solidFill>
                  <a:schemeClr val="hlink"/>
                </a:solidFill>
                <a:latin typeface="Arial" pitchFamily="34" charset="0"/>
                <a:ea typeface="楷体_GB2312" charset="-122"/>
              </a:rPr>
              <a:t>)……”</a:t>
            </a:r>
            <a:r>
              <a:rPr lang="zh-CN" altLang="en-US" sz="2400">
                <a:solidFill>
                  <a:schemeClr val="hlink"/>
                </a:solidFill>
                <a:latin typeface="Arial" pitchFamily="34" charset="0"/>
                <a:ea typeface="楷体_GB2312" charset="-122"/>
              </a:rPr>
              <a:t>，使之与前后构成排比，同时要符合思想感情上的健康向上。</a:t>
            </a:r>
          </a:p>
        </p:txBody>
      </p:sp>
      <p:sp>
        <p:nvSpPr>
          <p:cNvPr id="190468" name="文本框 190467"/>
          <p:cNvSpPr txBox="1"/>
          <p:nvPr/>
        </p:nvSpPr>
        <p:spPr>
          <a:xfrm>
            <a:off x="516927" y="4827289"/>
            <a:ext cx="10601960" cy="1198880"/>
          </a:xfrm>
          <a:prstGeom prst="rect">
            <a:avLst/>
          </a:prstGeom>
          <a:noFill/>
          <a:ln w="57150" cap="flat" cmpd="thinThick">
            <a:solidFill>
              <a:srgbClr val="FFFF00"/>
            </a:solidFill>
            <a:prstDash val="solid"/>
            <a:miter/>
            <a:headEnd type="none" w="med" len="med"/>
            <a:tailEnd type="none" w="med" len="med"/>
          </a:ln>
        </p:spPr>
        <p:txBody>
          <a:bodyPr wrap="square">
            <a:spAutoFit/>
          </a:bodyPr>
          <a:lstStyle/>
          <a:p>
            <a:pPr algn="just">
              <a:lnSpc>
                <a:spcPct val="120000"/>
              </a:lnSpc>
            </a:pPr>
            <a:r>
              <a:rPr lang="zh-CN" altLang="en-US" sz="2000">
                <a:solidFill>
                  <a:srgbClr val="FF0000"/>
                </a:solidFill>
                <a:latin typeface="Arial" pitchFamily="34" charset="0"/>
                <a:ea typeface="黑体" pitchFamily="2" charset="-122"/>
              </a:rPr>
              <a:t>答案：一江碧水　波涛汹涌后不忘留下一点空白　使人神游空白背后“星垂平野阔，月涌大江流”的雄浑　一首诗词　缠绵悱恻后不忘留下一点空白　让人品味空白背后“两情若是久长时，又岂在朝朝暮暮”的绮丽。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0466"/>
                                        </p:tgtEl>
                                        <p:attrNameLst>
                                          <p:attrName>style.visibility</p:attrName>
                                        </p:attrNameLst>
                                      </p:cBhvr>
                                      <p:to>
                                        <p:strVal val="visible"/>
                                      </p:to>
                                    </p:set>
                                    <p:animEffect transition="in" filter="checkerboard(across)">
                                      <p:cBhvr>
                                        <p:cTn id="7" dur="500"/>
                                        <p:tgtEl>
                                          <p:spTgt spid="19046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90467"/>
                                        </p:tgtEl>
                                        <p:attrNameLst>
                                          <p:attrName>style.visibility</p:attrName>
                                        </p:attrNameLst>
                                      </p:cBhvr>
                                      <p:to>
                                        <p:strVal val="visible"/>
                                      </p:to>
                                    </p:set>
                                    <p:animEffect transition="in" filter="diamond(in)">
                                      <p:cBhvr>
                                        <p:cTn id="13" dur="1000"/>
                                        <p:tgtEl>
                                          <p:spTgt spid="19046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190468"/>
                                        </p:tgtEl>
                                        <p:attrNameLst>
                                          <p:attrName>style.visibility</p:attrName>
                                        </p:attrNameLst>
                                      </p:cBhvr>
                                      <p:to>
                                        <p:strVal val="visible"/>
                                      </p:to>
                                    </p:set>
                                    <p:animEffect transition="in" filter="diamond(in)">
                                      <p:cBhvr>
                                        <p:cTn id="19" dur="1000"/>
                                        <p:tgtEl>
                                          <p:spTgt spid="190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6" grpId="0" animBg="1"/>
      <p:bldP spid="190467" grpId="1" animBg="1"/>
      <p:bldP spid="190468" grpId="2"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601" name="文本框 238600"/>
          <p:cNvSpPr txBox="1"/>
          <p:nvPr/>
        </p:nvSpPr>
        <p:spPr>
          <a:xfrm>
            <a:off x="260311" y="1025509"/>
            <a:ext cx="10970968" cy="3784600"/>
          </a:xfrm>
          <a:prstGeom prst="rect">
            <a:avLst/>
          </a:prstGeom>
          <a:noFill/>
          <a:ln w="9525">
            <a:noFill/>
          </a:ln>
          <a:extLst>
            <a:ext uri="{909E8E84-426E-40DD-AFC4-6F175D3DCCD1}">
              <a14:hiddenFill xmlns:a14="http://schemas.microsoft.com/office/drawing/2010/main">
                <a:solidFill>
                  <a:srgbClr val="66FF99"/>
                </a:solidFill>
              </a14:hiddenFill>
            </a:ext>
          </a:extLst>
        </p:spPr>
        <p:txBody>
          <a:bodyPr wrap="square">
            <a:spAutoFit/>
          </a:bodyPr>
          <a:lstStyle/>
          <a:p>
            <a:r>
              <a:rPr lang="zh-CN" altLang="en-US">
                <a:latin typeface="Arial" pitchFamily="34" charset="0"/>
                <a:ea typeface="黑体" pitchFamily="2" charset="-122"/>
              </a:rPr>
              <a:t>             </a:t>
            </a:r>
            <a:r>
              <a:rPr lang="zh-CN" altLang="en-US" sz="2400">
                <a:latin typeface="Arial" pitchFamily="34" charset="0"/>
                <a:ea typeface="黑体" pitchFamily="2" charset="-122"/>
              </a:rPr>
              <a:t>  </a:t>
            </a:r>
            <a:r>
              <a:rPr lang="zh-CN" altLang="en-US" sz="2400">
                <a:solidFill>
                  <a:srgbClr val="7030A0"/>
                </a:solidFill>
                <a:latin typeface="Arial" pitchFamily="34" charset="0"/>
                <a:ea typeface="黑体" pitchFamily="2" charset="-122"/>
              </a:rPr>
              <a:t>                </a:t>
            </a:r>
            <a:r>
              <a:rPr lang="zh-CN" altLang="en-US" sz="2400" smtClean="0">
                <a:solidFill>
                  <a:srgbClr val="7030A0"/>
                </a:solidFill>
                <a:latin typeface="Arial" pitchFamily="34" charset="0"/>
                <a:ea typeface="黑体" pitchFamily="2" charset="-122"/>
              </a:rPr>
              <a:t>题型四</a:t>
            </a:r>
            <a:r>
              <a:rPr lang="zh-CN" altLang="en-US" sz="2400">
                <a:solidFill>
                  <a:srgbClr val="7030A0"/>
                </a:solidFill>
                <a:latin typeface="Arial" pitchFamily="34" charset="0"/>
                <a:ea typeface="黑体" pitchFamily="2" charset="-122"/>
              </a:rPr>
              <a:t>　对联式仿写</a:t>
            </a:r>
          </a:p>
          <a:p>
            <a:pPr>
              <a:lnSpc>
                <a:spcPct val="150000"/>
              </a:lnSpc>
            </a:pPr>
            <a:endParaRPr lang="zh-CN" altLang="en-US" sz="2400">
              <a:solidFill>
                <a:srgbClr val="006600"/>
              </a:solidFill>
              <a:latin typeface="+mn-ea"/>
            </a:endParaRPr>
          </a:p>
          <a:p>
            <a:pPr>
              <a:lnSpc>
                <a:spcPct val="150000"/>
              </a:lnSpc>
            </a:pPr>
            <a:r>
              <a:rPr lang="zh-CN" altLang="en-US" sz="2400">
                <a:solidFill>
                  <a:srgbClr val="006600"/>
                </a:solidFill>
                <a:latin typeface="+mn-ea"/>
              </a:rPr>
              <a:t>    对联式仿写比前几种形式的仿写要求都严格。对联是由上联和下联组合而成的整体，有的对联还包括横批。对联形式上要求对仗工整，平仄协调，即上下联的字数相等，词性相对，结构相当，平仄相异，能够做到声调和谐。这里的平仄对于中学生不作要求。对联内容上有一定的开放性、自主性，但由于上下联的相关，实际上也有一定的引导与暗示。内容的积极健康、格调高昂仍是不可忽略的因素。</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8601"/>
                                        </p:tgtEl>
                                        <p:attrNameLst>
                                          <p:attrName>style.visibility</p:attrName>
                                        </p:attrNameLst>
                                      </p:cBhvr>
                                      <p:to>
                                        <p:strVal val="visible"/>
                                      </p:to>
                                    </p:set>
                                    <p:animEffect transition="in" filter="dissolve">
                                      <p:cBhvr>
                                        <p:cTn id="7" dur="500"/>
                                        <p:tgtEl>
                                          <p:spTgt spid="238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60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rrowheads="1"/>
          </p:cNvSpPr>
          <p:nvPr/>
        </p:nvSpPr>
        <p:spPr bwMode="gray">
          <a:xfrm>
            <a:off x="2189136" y="1692290"/>
            <a:ext cx="3833812" cy="3833813"/>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tint val="60784"/>
                  <a:invGamma/>
                  <a:alpha val="12000"/>
                </a:schemeClr>
              </a:gs>
              <a:gs pos="50000">
                <a:schemeClr val="accent1"/>
              </a:gs>
              <a:gs pos="100000">
                <a:schemeClr val="accent1">
                  <a:gamma/>
                  <a:tint val="60784"/>
                  <a:invGamma/>
                  <a:alpha val="12000"/>
                </a:schemeClr>
              </a:gs>
            </a:gsLst>
            <a:lin ang="2700000" scaled="1"/>
          </a:gradFill>
          <a:ln w="9525">
            <a:noFill/>
            <a:round/>
          </a:ln>
          <a:effectLst/>
        </p:spPr>
        <p:txBody>
          <a:bodyPr wrap="none" anchor="ctr"/>
          <a:lstStyle/>
          <a:p>
            <a:pPr>
              <a:defRPr/>
            </a:pPr>
            <a:endParaRPr lang="zh-CN" altLang="en-US"/>
          </a:p>
        </p:txBody>
      </p:sp>
      <p:sp>
        <p:nvSpPr>
          <p:cNvPr id="5" name="Oval 4"/>
          <p:cNvSpPr>
            <a:spLocks noChangeArrowheads="1"/>
          </p:cNvSpPr>
          <p:nvPr/>
        </p:nvSpPr>
        <p:spPr bwMode="gray">
          <a:xfrm>
            <a:off x="2493936" y="1997090"/>
            <a:ext cx="3200400" cy="3200400"/>
          </a:xfrm>
          <a:prstGeom prst="ellipse">
            <a:avLst/>
          </a:prstGeom>
          <a:solidFill>
            <a:schemeClr val="accent3">
              <a:lumMod val="40000"/>
              <a:lumOff val="60000"/>
            </a:schemeClr>
          </a:solidFill>
          <a:ln w="28575" algn="ctr">
            <a:solidFill>
              <a:srgbClr val="FFFFFF"/>
            </a:solidFill>
            <a:round/>
          </a:ln>
          <a:effectLst/>
        </p:spPr>
        <p:txBody>
          <a:bodyPr wrap="none" anchor="ctr"/>
          <a:lstStyle/>
          <a:p>
            <a:pPr>
              <a:defRPr/>
            </a:pPr>
            <a:endParaRPr lang="zh-CN" altLang="en-US"/>
          </a:p>
        </p:txBody>
      </p:sp>
      <p:sp>
        <p:nvSpPr>
          <p:cNvPr id="7" name="AutoShape 6"/>
          <p:cNvSpPr>
            <a:spLocks noChangeArrowheads="1"/>
          </p:cNvSpPr>
          <p:nvPr/>
        </p:nvSpPr>
        <p:spPr bwMode="gray">
          <a:xfrm>
            <a:off x="5618161" y="2763860"/>
            <a:ext cx="4643470" cy="498475"/>
          </a:xfrm>
          <a:prstGeom prst="roundRect">
            <a:avLst>
              <a:gd name="adj" fmla="val 50000"/>
            </a:avLst>
          </a:prstGeom>
          <a:gradFill rotWithShape="1">
            <a:gsLst>
              <a:gs pos="0">
                <a:schemeClr val="bg2">
                  <a:gamma/>
                  <a:tint val="5882"/>
                  <a:invGamma/>
                </a:schemeClr>
              </a:gs>
              <a:gs pos="100000">
                <a:schemeClr val="bg2"/>
              </a:gs>
            </a:gsLst>
            <a:lin ang="0" scaled="1"/>
          </a:gradFill>
          <a:ln w="38100" algn="ctr">
            <a:solidFill>
              <a:schemeClr val="accent1"/>
            </a:solidFill>
            <a:round/>
          </a:ln>
          <a:effectLst/>
        </p:spPr>
        <p:txBody>
          <a:bodyPr wrap="none" anchor="ctr"/>
          <a:lstStyle/>
          <a:p>
            <a:pPr algn="ctr"/>
            <a:r>
              <a:rPr lang="zh-CN" altLang="en-US" sz="2800" b="1" smtClean="0">
                <a:solidFill>
                  <a:srgbClr val="FF0000"/>
                </a:solidFill>
                <a:effectLst>
                  <a:outerShdw blurRad="38100" dist="38100" dir="2700000" algn="tl">
                    <a:srgbClr val="000000">
                      <a:alpha val="43137"/>
                    </a:srgbClr>
                  </a:outerShdw>
                </a:effectLst>
                <a:latin typeface="+mj-ea"/>
                <a:ea typeface="+mj-ea"/>
              </a:rPr>
              <a:t>二、句式相同</a:t>
            </a:r>
          </a:p>
        </p:txBody>
      </p:sp>
      <p:sp>
        <p:nvSpPr>
          <p:cNvPr id="9" name="AutoShape 8"/>
          <p:cNvSpPr>
            <a:spLocks noChangeArrowheads="1"/>
          </p:cNvSpPr>
          <p:nvPr/>
        </p:nvSpPr>
        <p:spPr bwMode="gray">
          <a:xfrm>
            <a:off x="5689599" y="3692554"/>
            <a:ext cx="4643470" cy="500062"/>
          </a:xfrm>
          <a:prstGeom prst="roundRect">
            <a:avLst>
              <a:gd name="adj" fmla="val 50000"/>
            </a:avLst>
          </a:prstGeom>
          <a:gradFill rotWithShape="1">
            <a:gsLst>
              <a:gs pos="0">
                <a:schemeClr val="bg2">
                  <a:gamma/>
                  <a:tint val="5882"/>
                  <a:invGamma/>
                </a:schemeClr>
              </a:gs>
              <a:gs pos="100000">
                <a:schemeClr val="bg2"/>
              </a:gs>
            </a:gsLst>
            <a:lin ang="0" scaled="1"/>
          </a:gradFill>
          <a:ln w="38100" algn="ctr">
            <a:solidFill>
              <a:schemeClr val="accent1"/>
            </a:solidFill>
            <a:round/>
          </a:ln>
          <a:effectLst/>
        </p:spPr>
        <p:txBody>
          <a:bodyPr wrap="none" anchor="ctr"/>
          <a:lstStyle/>
          <a:p>
            <a:pPr algn="ctr"/>
            <a:r>
              <a:rPr lang="zh-CN" altLang="en-US" sz="2800" b="1" smtClean="0">
                <a:solidFill>
                  <a:srgbClr val="FF0000"/>
                </a:solidFill>
                <a:effectLst>
                  <a:outerShdw blurRad="38100" dist="38100" dir="2700000" algn="tl">
                    <a:srgbClr val="000000">
                      <a:alpha val="43137"/>
                    </a:srgbClr>
                  </a:outerShdw>
                </a:effectLst>
                <a:latin typeface="+mj-ea"/>
                <a:ea typeface="+mj-ea"/>
              </a:rPr>
              <a:t>三、语意相关</a:t>
            </a:r>
          </a:p>
        </p:txBody>
      </p:sp>
      <p:sp>
        <p:nvSpPr>
          <p:cNvPr id="11" name="Text Box 10"/>
          <p:cNvSpPr txBox="1">
            <a:spLocks noChangeArrowheads="1"/>
          </p:cNvSpPr>
          <p:nvPr/>
        </p:nvSpPr>
        <p:spPr bwMode="gray">
          <a:xfrm>
            <a:off x="2768659" y="2808298"/>
            <a:ext cx="2621280" cy="1568450"/>
          </a:xfrm>
          <a:prstGeom prst="rect">
            <a:avLst/>
          </a:prstGeom>
          <a:noFill/>
          <a:ln w="9525" algn="ctr">
            <a:noFill/>
            <a:miter lim="800000"/>
          </a:ln>
          <a:effectLst>
            <a:outerShdw dist="35921" dir="2700000" algn="ctr" rotWithShape="0">
              <a:srgbClr val="000000"/>
            </a:outerShdw>
          </a:effectLst>
        </p:spPr>
        <p:txBody>
          <a:bodyPr wrap="none">
            <a:spAutoFit/>
          </a:bodyPr>
          <a:lstStyle/>
          <a:p>
            <a:pPr algn="ctr"/>
            <a:r>
              <a:rPr lang="zh-CN" altLang="en-US" sz="3200" smtClean="0">
                <a:solidFill>
                  <a:srgbClr val="00B050"/>
                </a:solidFill>
                <a:effectLst>
                  <a:outerShdw blurRad="38100" dist="38100" dir="2700000" algn="tl">
                    <a:srgbClr val="000000">
                      <a:alpha val="43137"/>
                    </a:srgbClr>
                  </a:outerShdw>
                </a:effectLst>
                <a:latin typeface="黑体" pitchFamily="2" charset="-122"/>
                <a:ea typeface="黑体" pitchFamily="2" charset="-122"/>
              </a:rPr>
              <a:t>明确对联</a:t>
            </a:r>
            <a:endParaRPr lang="en-US" altLang="zh-CN" sz="3200" smtClean="0">
              <a:solidFill>
                <a:srgbClr val="00B050"/>
              </a:solidFill>
              <a:effectLst>
                <a:outerShdw blurRad="38100" dist="38100" dir="2700000" algn="tl">
                  <a:srgbClr val="000000">
                    <a:alpha val="43137"/>
                  </a:srgbClr>
                </a:outerShdw>
              </a:effectLst>
              <a:latin typeface="黑体" pitchFamily="2" charset="-122"/>
              <a:ea typeface="黑体" pitchFamily="2" charset="-122"/>
            </a:endParaRPr>
          </a:p>
          <a:p>
            <a:pPr algn="ctr"/>
            <a:r>
              <a:rPr lang="zh-CN" altLang="en-US" sz="3200" smtClean="0">
                <a:solidFill>
                  <a:srgbClr val="00B050"/>
                </a:solidFill>
                <a:effectLst>
                  <a:outerShdw blurRad="38100" dist="38100" dir="2700000" algn="tl">
                    <a:srgbClr val="000000">
                      <a:alpha val="43137"/>
                    </a:srgbClr>
                  </a:outerShdw>
                </a:effectLst>
                <a:latin typeface="黑体" pitchFamily="2" charset="-122"/>
                <a:ea typeface="黑体" pitchFamily="2" charset="-122"/>
              </a:rPr>
              <a:t>特点，解答对</a:t>
            </a:r>
            <a:endParaRPr lang="en-US" altLang="zh-CN" sz="3200" smtClean="0">
              <a:solidFill>
                <a:srgbClr val="00B050"/>
              </a:solidFill>
              <a:effectLst>
                <a:outerShdw blurRad="38100" dist="38100" dir="2700000" algn="tl">
                  <a:srgbClr val="000000">
                    <a:alpha val="43137"/>
                  </a:srgbClr>
                </a:outerShdw>
              </a:effectLst>
              <a:latin typeface="黑体" pitchFamily="2" charset="-122"/>
              <a:ea typeface="黑体" pitchFamily="2" charset="-122"/>
            </a:endParaRPr>
          </a:p>
          <a:p>
            <a:pPr algn="ctr"/>
            <a:r>
              <a:rPr lang="zh-CN" altLang="en-US" sz="3200" smtClean="0">
                <a:solidFill>
                  <a:srgbClr val="00B050"/>
                </a:solidFill>
                <a:effectLst>
                  <a:outerShdw blurRad="38100" dist="38100" dir="2700000" algn="tl">
                    <a:srgbClr val="000000">
                      <a:alpha val="43137"/>
                    </a:srgbClr>
                  </a:outerShdw>
                </a:effectLst>
                <a:latin typeface="黑体" pitchFamily="2" charset="-122"/>
                <a:ea typeface="黑体" pitchFamily="2" charset="-122"/>
              </a:rPr>
              <a:t>联仿写题</a:t>
            </a:r>
            <a:endParaRPr lang="en-US" altLang="zh-CN" sz="3200" smtClean="0">
              <a:solidFill>
                <a:srgbClr val="00B050"/>
              </a:solidFill>
              <a:effectLst>
                <a:outerShdw blurRad="38100" dist="38100" dir="2700000" algn="tl">
                  <a:srgbClr val="000000">
                    <a:alpha val="43137"/>
                  </a:srgbClr>
                </a:outerShdw>
              </a:effectLst>
              <a:latin typeface="黑体" pitchFamily="2" charset="-122"/>
              <a:ea typeface="黑体" pitchFamily="2" charset="-122"/>
            </a:endParaRPr>
          </a:p>
        </p:txBody>
      </p:sp>
      <p:sp>
        <p:nvSpPr>
          <p:cNvPr id="14" name="AutoShape 7"/>
          <p:cNvSpPr>
            <a:spLocks noChangeArrowheads="1"/>
          </p:cNvSpPr>
          <p:nvPr/>
        </p:nvSpPr>
        <p:spPr bwMode="gray">
          <a:xfrm>
            <a:off x="4975219" y="1835166"/>
            <a:ext cx="4641522" cy="500062"/>
          </a:xfrm>
          <a:prstGeom prst="roundRect">
            <a:avLst>
              <a:gd name="adj" fmla="val 50000"/>
            </a:avLst>
          </a:prstGeom>
          <a:gradFill rotWithShape="1">
            <a:gsLst>
              <a:gs pos="0">
                <a:schemeClr val="bg2">
                  <a:gamma/>
                  <a:tint val="5882"/>
                  <a:invGamma/>
                </a:schemeClr>
              </a:gs>
              <a:gs pos="100000">
                <a:schemeClr val="bg2"/>
              </a:gs>
            </a:gsLst>
            <a:lin ang="0" scaled="1"/>
          </a:gradFill>
          <a:ln w="38100" algn="ctr">
            <a:solidFill>
              <a:schemeClr val="accent1"/>
            </a:solidFill>
            <a:round/>
          </a:ln>
          <a:effectLst/>
        </p:spPr>
        <p:txBody>
          <a:bodyPr wrap="none" anchor="ctr"/>
          <a:lstStyle/>
          <a:p>
            <a:pPr algn="ctr"/>
            <a:r>
              <a:rPr lang="zh-CN" altLang="en-US" sz="2800" b="1" smtClean="0">
                <a:solidFill>
                  <a:srgbClr val="FF0000"/>
                </a:solidFill>
                <a:effectLst>
                  <a:outerShdw blurRad="38100" dist="38100" dir="2700000" algn="tl">
                    <a:srgbClr val="000000">
                      <a:alpha val="43137"/>
                    </a:srgbClr>
                  </a:outerShdw>
                </a:effectLst>
                <a:latin typeface="+mj-ea"/>
                <a:ea typeface="+mj-ea"/>
              </a:rPr>
              <a:t>一、字数相等</a:t>
            </a:r>
          </a:p>
        </p:txBody>
      </p:sp>
      <p:sp>
        <p:nvSpPr>
          <p:cNvPr id="15" name="AutoShape 9"/>
          <p:cNvSpPr>
            <a:spLocks noChangeArrowheads="1"/>
          </p:cNvSpPr>
          <p:nvPr/>
        </p:nvSpPr>
        <p:spPr bwMode="gray">
          <a:xfrm>
            <a:off x="5260971" y="4621248"/>
            <a:ext cx="4643470" cy="500063"/>
          </a:xfrm>
          <a:prstGeom prst="roundRect">
            <a:avLst>
              <a:gd name="adj" fmla="val 50000"/>
            </a:avLst>
          </a:prstGeom>
          <a:gradFill rotWithShape="1">
            <a:gsLst>
              <a:gs pos="0">
                <a:schemeClr val="bg2">
                  <a:gamma/>
                  <a:tint val="5882"/>
                  <a:invGamma/>
                </a:schemeClr>
              </a:gs>
              <a:gs pos="100000">
                <a:schemeClr val="bg2"/>
              </a:gs>
            </a:gsLst>
            <a:lin ang="0" scaled="1"/>
          </a:gradFill>
          <a:ln w="38100" algn="ctr">
            <a:solidFill>
              <a:schemeClr val="accent1"/>
            </a:solidFill>
            <a:round/>
          </a:ln>
          <a:effectLst/>
        </p:spPr>
        <p:txBody>
          <a:bodyPr wrap="none" anchor="ctr"/>
          <a:lstStyle/>
          <a:p>
            <a:pPr algn="ctr"/>
            <a:r>
              <a:rPr lang="zh-CN" altLang="en-US" sz="2800" b="1" smtClean="0">
                <a:solidFill>
                  <a:srgbClr val="FF0000"/>
                </a:solidFill>
                <a:effectLst>
                  <a:outerShdw blurRad="38100" dist="38100" dir="2700000" algn="tl">
                    <a:srgbClr val="000000">
                      <a:alpha val="43137"/>
                    </a:srgbClr>
                  </a:outerShdw>
                </a:effectLst>
                <a:latin typeface="+mj-ea"/>
                <a:ea typeface="+mj-ea"/>
              </a:rPr>
              <a:t>四、平仄和谐</a:t>
            </a:r>
          </a:p>
        </p:txBody>
      </p:sp>
      <p:graphicFrame>
        <p:nvGraphicFramePr>
          <p:cNvPr id="10" name="Group 19"/>
          <p:cNvGraphicFramePr>
            <a:graphicFrameLocks noGrp="1"/>
          </p:cNvGraphicFramePr>
          <p:nvPr/>
        </p:nvGraphicFramePr>
        <p:xfrm>
          <a:off x="760376" y="97791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grpId="1"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9" presetClass="entr" presetSubtype="0" fill="hold" grpId="4"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childTnLst>
                          </p:cTn>
                        </p:par>
                        <p:par>
                          <p:cTn id="14" fill="hold" nodeType="withGroup">
                            <p:stCondLst>
                              <p:cond delay="500"/>
                            </p:stCondLst>
                            <p:childTnLst>
                              <p:par>
                                <p:cTn id="15" presetID="2" presetClass="entr" presetSubtype="2" fill="hold" grpId="5" nodeType="afterEffec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nodeType="withGroup">
                            <p:stCondLst>
                              <p:cond delay="1000"/>
                            </p:stCondLst>
                            <p:childTnLst>
                              <p:par>
                                <p:cTn id="20" presetID="2" presetClass="entr" presetSubtype="2" fill="hold" grpId="2" nodeType="afterEffec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nodeType="withGroup">
                            <p:stCondLst>
                              <p:cond delay="1500"/>
                            </p:stCondLst>
                            <p:childTnLst>
                              <p:par>
                                <p:cTn id="25" presetID="2" presetClass="entr" presetSubtype="2" fill="hold" grpId="3" nodeType="afterEffec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nodeType="withGroup">
                            <p:stCondLst>
                              <p:cond delay="2000"/>
                            </p:stCondLst>
                            <p:childTnLst>
                              <p:par>
                                <p:cTn id="30" presetID="2" presetClass="entr" presetSubtype="2" fill="hold" grpId="6" nodeType="afterEffec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1" animBg="1"/>
      <p:bldP spid="7" grpId="2" animBg="1"/>
      <p:bldP spid="9" grpId="3" animBg="1"/>
      <p:bldP spid="11" grpId="4"/>
      <p:bldP spid="14" grpId="5" animBg="1"/>
      <p:bldP spid="15" grpId="6"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文本框 197633"/>
          <p:cNvSpPr txBox="1"/>
          <p:nvPr/>
        </p:nvSpPr>
        <p:spPr>
          <a:xfrm>
            <a:off x="474625" y="811195"/>
            <a:ext cx="10801350" cy="4645660"/>
          </a:xfrm>
          <a:prstGeom prst="rect">
            <a:avLst/>
          </a:prstGeom>
          <a:noFill/>
          <a:ln w="19050" cap="flat" cmpd="sng">
            <a:solidFill>
              <a:srgbClr val="00FF00"/>
            </a:solidFill>
            <a:prstDash val="solid"/>
            <a:miter/>
            <a:headEnd type="none" w="med" len="med"/>
            <a:tailEnd type="none" w="med" len="med"/>
          </a:ln>
        </p:spPr>
        <p:txBody>
          <a:bodyPr>
            <a:spAutoFit/>
          </a:bodyPr>
          <a:lstStyle/>
          <a:p>
            <a:pPr algn="ctr"/>
            <a:r>
              <a:rPr lang="zh-CN" altLang="en-US" sz="2800">
                <a:solidFill>
                  <a:srgbClr val="A50021"/>
                </a:solidFill>
                <a:latin typeface="黑体" pitchFamily="2" charset="-122"/>
                <a:ea typeface="黑体" pitchFamily="2" charset="-122"/>
              </a:rPr>
              <a:t>对联式仿写题答题步骤</a:t>
            </a:r>
          </a:p>
          <a:p>
            <a:pPr algn="ctr"/>
            <a:endParaRPr lang="zh-CN" altLang="en-US" sz="2800">
              <a:solidFill>
                <a:srgbClr val="A50021"/>
              </a:solidFill>
              <a:latin typeface="黑体" pitchFamily="2" charset="-122"/>
              <a:ea typeface="黑体" pitchFamily="2" charset="-122"/>
            </a:endParaRPr>
          </a:p>
          <a:p>
            <a:r>
              <a:rPr lang="zh-CN" altLang="en-US" sz="2000">
                <a:solidFill>
                  <a:schemeClr val="hlink"/>
                </a:solidFill>
                <a:latin typeface="楷体_GB2312" charset="0"/>
                <a:ea typeface="楷体_GB2312" charset="-122"/>
              </a:rPr>
              <a:t>     </a:t>
            </a:r>
            <a:r>
              <a:rPr lang="zh-CN" altLang="en-US" sz="2400">
                <a:solidFill>
                  <a:schemeClr val="hlink"/>
                </a:solidFill>
                <a:latin typeface="楷体_GB2312" charset="0"/>
                <a:ea typeface="楷体_GB2312" charset="-122"/>
              </a:rPr>
              <a:t> </a:t>
            </a:r>
            <a:r>
              <a:rPr lang="zh-CN" altLang="en-US" sz="2400">
                <a:solidFill>
                  <a:schemeClr val="folHlink"/>
                </a:solidFill>
                <a:latin typeface="黑体" pitchFamily="2" charset="-122"/>
                <a:ea typeface="黑体" pitchFamily="2" charset="-122"/>
              </a:rPr>
              <a:t>第一步，明确对联的仿写要求和题干中的限制性条件。</a:t>
            </a:r>
            <a:r>
              <a:rPr lang="zh-CN" altLang="en-US" sz="2400">
                <a:solidFill>
                  <a:schemeClr val="hlink"/>
                </a:solidFill>
                <a:latin typeface="楷体_GB2312" charset="0"/>
                <a:ea typeface="楷体_GB2312" charset="-122"/>
              </a:rPr>
              <a:t>对联式仿写题，要求“上下联字数相等”“上下联相同位置上的词的词性相同”“上下联的语意要相关联”等。对联式仿写题往往在内容上有限制性条件，如</a:t>
            </a:r>
            <a:r>
              <a:rPr lang="en-US" altLang="zh-CN" sz="2400">
                <a:solidFill>
                  <a:schemeClr val="hlink"/>
                </a:solidFill>
                <a:latin typeface="楷体_GB2312" charset="0"/>
                <a:ea typeface="楷体_GB2312" charset="-122"/>
              </a:rPr>
              <a:t>1</a:t>
            </a:r>
            <a:r>
              <a:rPr lang="zh-CN" altLang="en-US" sz="2400">
                <a:solidFill>
                  <a:schemeClr val="hlink"/>
                </a:solidFill>
                <a:latin typeface="楷体_GB2312" charset="0"/>
                <a:ea typeface="楷体_GB2312" charset="-122"/>
              </a:rPr>
              <a:t>题的限制内容是给出的这些人物。</a:t>
            </a:r>
          </a:p>
          <a:p>
            <a:pPr>
              <a:lnSpc>
                <a:spcPct val="120000"/>
              </a:lnSpc>
            </a:pPr>
            <a:r>
              <a:rPr lang="zh-CN" altLang="en-US" sz="2400">
                <a:solidFill>
                  <a:schemeClr val="hlink"/>
                </a:solidFill>
                <a:latin typeface="楷体_GB2312" charset="0"/>
                <a:ea typeface="楷体_GB2312" charset="-122"/>
              </a:rPr>
              <a:t>    </a:t>
            </a:r>
            <a:r>
              <a:rPr lang="zh-CN" altLang="en-US" sz="2400">
                <a:solidFill>
                  <a:schemeClr val="folHlink"/>
                </a:solidFill>
                <a:latin typeface="黑体" pitchFamily="2" charset="-122"/>
                <a:ea typeface="黑体" pitchFamily="2" charset="-122"/>
              </a:rPr>
              <a:t>第二步，可把题目中的限制性条件看作答题提示，上联或下联的内容可从这些限制性条件中获取。</a:t>
            </a:r>
            <a:endParaRPr lang="zh-CN" altLang="en-US" sz="2400">
              <a:solidFill>
                <a:schemeClr val="hlink"/>
              </a:solidFill>
              <a:latin typeface="楷体_GB2312" charset="0"/>
              <a:ea typeface="楷体_GB2312" charset="-122"/>
            </a:endParaRPr>
          </a:p>
          <a:p>
            <a:pPr>
              <a:lnSpc>
                <a:spcPct val="120000"/>
              </a:lnSpc>
            </a:pPr>
            <a:r>
              <a:rPr lang="zh-CN" altLang="en-US" sz="2400">
                <a:solidFill>
                  <a:schemeClr val="hlink"/>
                </a:solidFill>
                <a:latin typeface="楷体_GB2312" charset="0"/>
                <a:ea typeface="楷体_GB2312" charset="-122"/>
              </a:rPr>
              <a:t>    </a:t>
            </a:r>
            <a:r>
              <a:rPr lang="zh-CN" altLang="en-US" sz="2400">
                <a:solidFill>
                  <a:schemeClr val="folHlink"/>
                </a:solidFill>
                <a:latin typeface="黑体" pitchFamily="2" charset="-122"/>
                <a:ea typeface="黑体" pitchFamily="2" charset="-122"/>
              </a:rPr>
              <a:t>第三步，运用切割法，把题目中所给上联或下联切割成一个一个的词语，并分析词性，以便做到上下联词性相同，字数相等。</a:t>
            </a:r>
            <a:r>
              <a:rPr lang="zh-CN" altLang="en-US" sz="2400">
                <a:solidFill>
                  <a:schemeClr val="hlink"/>
                </a:solidFill>
                <a:latin typeface="楷体_GB2312" charset="0"/>
                <a:ea typeface="楷体_GB2312" charset="-122"/>
              </a:rPr>
              <a:t>另外，将对出的词语连缀成句后，要检查是否有语法毛病，上下联语意是否相关联。</a:t>
            </a:r>
            <a:endParaRPr lang="zh-CN" altLang="en-US" sz="2400">
              <a:solidFill>
                <a:schemeClr val="folHlink"/>
              </a:solidFill>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97634"/>
                                        </p:tgtEl>
                                        <p:attrNameLst>
                                          <p:attrName>style.visibility</p:attrName>
                                        </p:attrNameLst>
                                      </p:cBhvr>
                                      <p:to>
                                        <p:strVal val="visible"/>
                                      </p:to>
                                    </p:set>
                                    <p:animEffect transition="in" filter="diamond(in)">
                                      <p:cBhvr>
                                        <p:cTn id="7" dur="1000"/>
                                        <p:tgtEl>
                                          <p:spTgt spid="197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文本框 197633"/>
          <p:cNvSpPr txBox="1"/>
          <p:nvPr/>
        </p:nvSpPr>
        <p:spPr>
          <a:xfrm>
            <a:off x="831815" y="1025509"/>
            <a:ext cx="10072758" cy="4707890"/>
          </a:xfrm>
          <a:prstGeom prst="rect">
            <a:avLst/>
          </a:prstGeom>
          <a:noFill/>
          <a:ln w="19050" cap="flat" cmpd="sng">
            <a:solidFill>
              <a:srgbClr val="00FF00"/>
            </a:solidFill>
            <a:prstDash val="solid"/>
            <a:miter/>
            <a:headEnd type="none" w="med" len="med"/>
            <a:tailEnd type="none" w="med" len="med"/>
          </a:ln>
        </p:spPr>
        <p:txBody>
          <a:bodyPr wrap="square">
            <a:spAutoFit/>
          </a:bodyPr>
          <a:lstStyle/>
          <a:p>
            <a:pPr algn="ctr"/>
            <a:r>
              <a:rPr lang="zh-CN" altLang="en-US" sz="2800" smtClean="0">
                <a:solidFill>
                  <a:srgbClr val="A50021"/>
                </a:solidFill>
                <a:latin typeface="黑体" pitchFamily="2" charset="-122"/>
                <a:ea typeface="黑体" pitchFamily="2" charset="-122"/>
              </a:rPr>
              <a:t>李渔</a:t>
            </a:r>
            <a:r>
              <a:rPr lang="en-US" altLang="zh-CN" sz="2800" smtClean="0">
                <a:solidFill>
                  <a:srgbClr val="A50021"/>
                </a:solidFill>
                <a:latin typeface="黑体" pitchFamily="2" charset="-122"/>
                <a:ea typeface="黑体" pitchFamily="2" charset="-122"/>
              </a:rPr>
              <a:t>《</a:t>
            </a:r>
            <a:r>
              <a:rPr lang="zh-CN" altLang="en-US" sz="2800" smtClean="0">
                <a:solidFill>
                  <a:srgbClr val="A50021"/>
                </a:solidFill>
                <a:latin typeface="黑体" pitchFamily="2" charset="-122"/>
                <a:ea typeface="黑体" pitchFamily="2" charset="-122"/>
              </a:rPr>
              <a:t>笠翁对韵</a:t>
            </a:r>
            <a:r>
              <a:rPr lang="en-US" altLang="zh-CN" sz="2800" smtClean="0">
                <a:solidFill>
                  <a:srgbClr val="A50021"/>
                </a:solidFill>
                <a:latin typeface="黑体" pitchFamily="2" charset="-122"/>
                <a:ea typeface="黑体" pitchFamily="2" charset="-122"/>
              </a:rPr>
              <a:t>》</a:t>
            </a:r>
          </a:p>
          <a:p>
            <a:endParaRPr lang="zh-CN" altLang="en-US" sz="2000" smtClean="0"/>
          </a:p>
          <a:p>
            <a:pPr algn="ctr"/>
            <a:r>
              <a:rPr lang="zh-CN" altLang="en-US" sz="2800" b="1" smtClean="0">
                <a:solidFill>
                  <a:srgbClr val="00B050"/>
                </a:solidFill>
              </a:rPr>
              <a:t>天对地，</a:t>
            </a:r>
            <a:endParaRPr lang="en-US" altLang="zh-CN" sz="2800" b="1" smtClean="0">
              <a:solidFill>
                <a:srgbClr val="00B050"/>
              </a:solidFill>
            </a:endParaRPr>
          </a:p>
          <a:p>
            <a:pPr algn="ctr"/>
            <a:r>
              <a:rPr lang="zh-CN" altLang="en-US" sz="2800" b="1" smtClean="0">
                <a:solidFill>
                  <a:srgbClr val="00B050"/>
                </a:solidFill>
              </a:rPr>
              <a:t>雨对风，</a:t>
            </a:r>
            <a:endParaRPr lang="en-US" altLang="zh-CN" sz="2800" b="1" smtClean="0">
              <a:solidFill>
                <a:srgbClr val="00B050"/>
              </a:solidFill>
            </a:endParaRPr>
          </a:p>
          <a:p>
            <a:pPr algn="ctr"/>
            <a:r>
              <a:rPr lang="zh-CN" altLang="en-US" sz="2800" b="1" smtClean="0">
                <a:solidFill>
                  <a:srgbClr val="00B050"/>
                </a:solidFill>
              </a:rPr>
              <a:t>大陆对长空。</a:t>
            </a:r>
            <a:endParaRPr lang="en-US" altLang="zh-CN" sz="2800" b="1" smtClean="0">
              <a:solidFill>
                <a:srgbClr val="00B050"/>
              </a:solidFill>
            </a:endParaRPr>
          </a:p>
          <a:p>
            <a:pPr algn="ctr"/>
            <a:r>
              <a:rPr lang="zh-CN" altLang="en-US" sz="2800" b="1" smtClean="0">
                <a:solidFill>
                  <a:srgbClr val="00B050"/>
                </a:solidFill>
              </a:rPr>
              <a:t>山花对海树，赤日对苍穹。</a:t>
            </a:r>
            <a:endParaRPr lang="en-US" altLang="zh-CN" sz="2800" b="1" smtClean="0">
              <a:solidFill>
                <a:srgbClr val="00B050"/>
              </a:solidFill>
            </a:endParaRPr>
          </a:p>
          <a:p>
            <a:pPr algn="ctr"/>
            <a:r>
              <a:rPr lang="zh-CN" altLang="en-US" sz="2800" b="1" smtClean="0">
                <a:solidFill>
                  <a:srgbClr val="00B050"/>
                </a:solidFill>
              </a:rPr>
              <a:t>雷隐隐，雾蒙蒙，</a:t>
            </a:r>
            <a:endParaRPr lang="en-US" altLang="zh-CN" sz="2800" b="1" smtClean="0">
              <a:solidFill>
                <a:srgbClr val="00B050"/>
              </a:solidFill>
            </a:endParaRPr>
          </a:p>
          <a:p>
            <a:pPr algn="ctr"/>
            <a:r>
              <a:rPr lang="zh-CN" altLang="en-US" sz="2800" b="1" smtClean="0">
                <a:solidFill>
                  <a:srgbClr val="00B050"/>
                </a:solidFill>
              </a:rPr>
              <a:t>日下对天中。</a:t>
            </a:r>
            <a:endParaRPr lang="en-US" altLang="zh-CN" sz="2800" b="1" smtClean="0">
              <a:solidFill>
                <a:srgbClr val="00B050"/>
              </a:solidFill>
            </a:endParaRPr>
          </a:p>
          <a:p>
            <a:pPr algn="ctr"/>
            <a:r>
              <a:rPr lang="zh-CN" altLang="en-US" sz="2800" b="1" smtClean="0">
                <a:solidFill>
                  <a:srgbClr val="00B050"/>
                </a:solidFill>
              </a:rPr>
              <a:t>风高秋月白，雨霁晚霞红。</a:t>
            </a:r>
            <a:endParaRPr lang="en-US" altLang="zh-CN" sz="2800" b="1" smtClean="0">
              <a:solidFill>
                <a:srgbClr val="00B050"/>
              </a:solidFill>
            </a:endParaRPr>
          </a:p>
          <a:p>
            <a:pPr algn="ctr"/>
            <a:r>
              <a:rPr lang="zh-CN" altLang="en-US" sz="2800" b="1" smtClean="0">
                <a:solidFill>
                  <a:srgbClr val="00B050"/>
                </a:solidFill>
              </a:rPr>
              <a:t>牛女二星河左右，参商两曜斗西东。</a:t>
            </a:r>
            <a:endParaRPr lang="en-US" altLang="zh-CN" sz="2800" b="1" smtClean="0">
              <a:solidFill>
                <a:srgbClr val="00B050"/>
              </a:solidFill>
            </a:endParaRPr>
          </a:p>
          <a:p>
            <a:pPr algn="ctr"/>
            <a:r>
              <a:rPr lang="zh-CN" altLang="en-US" sz="2800" b="1" smtClean="0">
                <a:solidFill>
                  <a:srgbClr val="00B050"/>
                </a:solidFill>
              </a:rPr>
              <a:t>十月塞边飒飒寒霜惊戍旅，三冬江上漫漫朔雪冷渔翁。</a:t>
            </a:r>
            <a:endParaRPr lang="zh-CN" altLang="en-US" sz="2800" b="1">
              <a:solidFill>
                <a:srgbClr val="00B05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97634"/>
                                        </p:tgtEl>
                                        <p:attrNameLst>
                                          <p:attrName>style.visibility</p:attrName>
                                        </p:attrNameLst>
                                      </p:cBhvr>
                                      <p:to>
                                        <p:strVal val="visible"/>
                                      </p:to>
                                    </p:set>
                                    <p:animEffect transition="in" filter="diamond(in)">
                                      <p:cBhvr>
                                        <p:cTn id="7" dur="1000"/>
                                        <p:tgtEl>
                                          <p:spTgt spid="197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9"/>
          <p:cNvGraphicFramePr>
            <a:graphicFrameLocks noGrp="1"/>
          </p:cNvGraphicFramePr>
          <p:nvPr/>
        </p:nvGraphicFramePr>
        <p:xfrm>
          <a:off x="688939" y="954071"/>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546063" y="2097079"/>
            <a:ext cx="10715708" cy="2861310"/>
          </a:xfrm>
          <a:prstGeom prst="rect">
            <a:avLst/>
          </a:prstGeom>
          <a:noFill/>
          <a:ln w="9525">
            <a:noFill/>
            <a:miter lim="800000"/>
          </a:ln>
          <a:effectLst/>
        </p:spPr>
        <p:txBody>
          <a:bodyPr wrap="square">
            <a:spAutoFit/>
          </a:bodyPr>
          <a:lstStyle/>
          <a:p>
            <a:pPr>
              <a:lnSpc>
                <a:spcPct val="150000"/>
              </a:lnSpc>
            </a:pPr>
            <a:r>
              <a:rPr lang="zh-CN" altLang="en-US" sz="2400" b="1" smtClean="0">
                <a:solidFill>
                  <a:srgbClr val="006600"/>
                </a:solidFill>
                <a:latin typeface="+mn-ea"/>
              </a:rPr>
              <a:t>下面是一些同学在读</a:t>
            </a:r>
            <a:r>
              <a:rPr lang="en-US" altLang="zh-CN" sz="2400" b="1" smtClean="0">
                <a:solidFill>
                  <a:srgbClr val="006600"/>
                </a:solidFill>
                <a:latin typeface="+mn-ea"/>
              </a:rPr>
              <a:t>《</a:t>
            </a:r>
            <a:r>
              <a:rPr lang="zh-CN" altLang="en-US" sz="2400" b="1" smtClean="0">
                <a:solidFill>
                  <a:srgbClr val="006600"/>
                </a:solidFill>
                <a:latin typeface="+mn-ea"/>
              </a:rPr>
              <a:t>三国演义</a:t>
            </a:r>
            <a:r>
              <a:rPr lang="en-US" altLang="zh-CN" sz="2400" b="1" smtClean="0">
                <a:solidFill>
                  <a:srgbClr val="006600"/>
                </a:solidFill>
                <a:latin typeface="+mn-ea"/>
              </a:rPr>
              <a:t>》</a:t>
            </a:r>
            <a:r>
              <a:rPr lang="zh-CN" altLang="en-US" sz="2400" b="1" smtClean="0">
                <a:solidFill>
                  <a:srgbClr val="006600"/>
                </a:solidFill>
                <a:latin typeface="+mn-ea"/>
              </a:rPr>
              <a:t>时所写的对联，有的同学只写了上联，有的同学只写了下联，请你根据</a:t>
            </a:r>
            <a:r>
              <a:rPr lang="en-US" altLang="zh-CN" sz="2400" b="1" smtClean="0">
                <a:solidFill>
                  <a:srgbClr val="006600"/>
                </a:solidFill>
                <a:latin typeface="+mn-ea"/>
              </a:rPr>
              <a:t>《</a:t>
            </a:r>
            <a:r>
              <a:rPr lang="zh-CN" altLang="en-US" sz="2400" b="1" smtClean="0">
                <a:solidFill>
                  <a:srgbClr val="006600"/>
                </a:solidFill>
                <a:latin typeface="+mn-ea"/>
              </a:rPr>
              <a:t>三国演义</a:t>
            </a:r>
            <a:r>
              <a:rPr lang="en-US" altLang="zh-CN" sz="2400" b="1" smtClean="0">
                <a:solidFill>
                  <a:srgbClr val="006600"/>
                </a:solidFill>
                <a:latin typeface="+mn-ea"/>
              </a:rPr>
              <a:t>》</a:t>
            </a:r>
            <a:r>
              <a:rPr lang="zh-CN" altLang="en-US" sz="2400" b="1" smtClean="0">
                <a:solidFill>
                  <a:srgbClr val="006600"/>
                </a:solidFill>
                <a:latin typeface="+mn-ea"/>
              </a:rPr>
              <a:t>的内容，补写下联或上联。</a:t>
            </a:r>
          </a:p>
          <a:p>
            <a:pPr>
              <a:lnSpc>
                <a:spcPct val="150000"/>
              </a:lnSpc>
            </a:pPr>
            <a:r>
              <a:rPr lang="zh-CN" altLang="en-US" sz="2400" b="1" smtClean="0">
                <a:solidFill>
                  <a:srgbClr val="006600"/>
                </a:solidFill>
                <a:latin typeface="+mn-ea"/>
              </a:rPr>
              <a:t>学生</a:t>
            </a:r>
            <a:r>
              <a:rPr lang="en-US" altLang="zh-CN" sz="2400" b="1" smtClean="0">
                <a:solidFill>
                  <a:srgbClr val="006600"/>
                </a:solidFill>
                <a:latin typeface="+mn-ea"/>
              </a:rPr>
              <a:t>A</a:t>
            </a:r>
            <a:r>
              <a:rPr lang="zh-CN" altLang="en-US" sz="2400" b="1" smtClean="0">
                <a:solidFill>
                  <a:srgbClr val="006600"/>
                </a:solidFill>
                <a:latin typeface="+mn-ea"/>
              </a:rPr>
              <a:t>：刘备三顾茅庐问天下，</a:t>
            </a:r>
            <a:r>
              <a:rPr lang="en-US" altLang="zh-CN" sz="2400" b="1" smtClean="0">
                <a:solidFill>
                  <a:srgbClr val="006600"/>
                </a:solidFill>
                <a:latin typeface="+mn-ea"/>
              </a:rPr>
              <a:t>______________________</a:t>
            </a:r>
            <a:r>
              <a:rPr lang="zh-CN" altLang="en-US" sz="2400" b="1" smtClean="0">
                <a:solidFill>
                  <a:srgbClr val="006600"/>
                </a:solidFill>
                <a:latin typeface="+mn-ea"/>
              </a:rPr>
              <a:t>。</a:t>
            </a:r>
          </a:p>
          <a:p>
            <a:pPr>
              <a:lnSpc>
                <a:spcPct val="150000"/>
              </a:lnSpc>
            </a:pPr>
            <a:r>
              <a:rPr lang="zh-CN" altLang="en-US" sz="2400" b="1" smtClean="0">
                <a:solidFill>
                  <a:srgbClr val="006600"/>
                </a:solidFill>
                <a:latin typeface="+mn-ea"/>
              </a:rPr>
              <a:t>学生</a:t>
            </a:r>
            <a:r>
              <a:rPr lang="en-US" altLang="zh-CN" sz="2400" b="1" smtClean="0">
                <a:solidFill>
                  <a:srgbClr val="006600"/>
                </a:solidFill>
                <a:latin typeface="+mn-ea"/>
              </a:rPr>
              <a:t>B</a:t>
            </a:r>
            <a:r>
              <a:rPr lang="zh-CN" altLang="en-US" sz="2400" b="1" smtClean="0">
                <a:solidFill>
                  <a:srgbClr val="006600"/>
                </a:solidFill>
                <a:latin typeface="+mn-ea"/>
              </a:rPr>
              <a:t>：斩颜良诛文丑，可知云长出手快；</a:t>
            </a:r>
            <a:r>
              <a:rPr lang="en-US" altLang="zh-CN" sz="2400" b="1" smtClean="0">
                <a:solidFill>
                  <a:srgbClr val="006600"/>
                </a:solidFill>
                <a:latin typeface="+mn-ea"/>
              </a:rPr>
              <a:t>___________________________________</a:t>
            </a:r>
            <a:r>
              <a:rPr lang="zh-CN" altLang="en-US" sz="2400" smtClean="0"/>
              <a:t>。</a:t>
            </a:r>
          </a:p>
          <a:p>
            <a:pPr>
              <a:lnSpc>
                <a:spcPct val="150000"/>
              </a:lnSpc>
            </a:pPr>
            <a:r>
              <a:rPr lang="zh-CN" altLang="en-US" sz="2400" b="1" smtClean="0">
                <a:solidFill>
                  <a:srgbClr val="006600"/>
                </a:solidFill>
                <a:latin typeface="+mn-ea"/>
              </a:rPr>
              <a:t>学生</a:t>
            </a:r>
            <a:r>
              <a:rPr lang="en-US" altLang="en-US" sz="2400" b="1" smtClean="0">
                <a:solidFill>
                  <a:srgbClr val="006600"/>
                </a:solidFill>
                <a:latin typeface="+mn-ea"/>
              </a:rPr>
              <a:t>C</a:t>
            </a:r>
            <a:r>
              <a:rPr lang="zh-CN" altLang="en-US" sz="2400" b="1" smtClean="0">
                <a:solidFill>
                  <a:srgbClr val="006600"/>
                </a:solidFill>
                <a:latin typeface="+mn-ea"/>
              </a:rPr>
              <a:t>：</a:t>
            </a:r>
            <a:r>
              <a:rPr lang="en-US" altLang="en-US" sz="2400" b="1" smtClean="0">
                <a:solidFill>
                  <a:srgbClr val="006600"/>
                </a:solidFill>
                <a:latin typeface="+mn-ea"/>
              </a:rPr>
              <a:t>________________________</a:t>
            </a:r>
            <a:r>
              <a:rPr lang="zh-CN" altLang="en-US" sz="2400" b="1" smtClean="0">
                <a:solidFill>
                  <a:srgbClr val="006600"/>
                </a:solidFill>
                <a:latin typeface="+mn-ea"/>
              </a:rPr>
              <a:t>；诸葛亮六次出祁山，用智用谋。</a:t>
            </a:r>
          </a:p>
        </p:txBody>
      </p:sp>
      <p:sp>
        <p:nvSpPr>
          <p:cNvPr id="9" name="Text Box 5"/>
          <p:cNvSpPr txBox="1">
            <a:spLocks noChangeArrowheads="1"/>
          </p:cNvSpPr>
          <p:nvPr/>
        </p:nvSpPr>
        <p:spPr bwMode="auto">
          <a:xfrm>
            <a:off x="974691" y="3100939"/>
            <a:ext cx="10215634" cy="2306955"/>
          </a:xfrm>
          <a:prstGeom prst="rect">
            <a:avLst/>
          </a:prstGeom>
          <a:noFill/>
          <a:ln w="9525">
            <a:noFill/>
            <a:miter lim="800000"/>
          </a:ln>
          <a:effectLst/>
        </p:spPr>
        <p:txBody>
          <a:bodyPr wrap="square">
            <a:spAutoFit/>
          </a:bodyPr>
          <a:lstStyle/>
          <a:p>
            <a:pPr>
              <a:lnSpc>
                <a:spcPct val="150000"/>
              </a:lnSpc>
            </a:pPr>
            <a:r>
              <a:rPr lang="zh-CN" altLang="en-US" sz="2400" b="1" smtClean="0">
                <a:solidFill>
                  <a:srgbClr val="FF0000"/>
                </a:solidFill>
                <a:latin typeface="+mn-ea"/>
              </a:rPr>
              <a:t>                        孔明七擒孟获定后方</a:t>
            </a:r>
            <a:endParaRPr lang="en-US" altLang="zh-CN" sz="2400" b="1" smtClean="0">
              <a:solidFill>
                <a:srgbClr val="FF0000"/>
              </a:solidFill>
              <a:latin typeface="+mn-ea"/>
            </a:endParaRPr>
          </a:p>
          <a:p>
            <a:pPr>
              <a:lnSpc>
                <a:spcPct val="150000"/>
              </a:lnSpc>
            </a:pPr>
            <a:endParaRPr lang="en-US" altLang="zh-CN" sz="2400" b="1" smtClean="0">
              <a:solidFill>
                <a:srgbClr val="FF0000"/>
              </a:solidFill>
              <a:latin typeface="+mn-ea"/>
            </a:endParaRPr>
          </a:p>
          <a:p>
            <a:pPr>
              <a:lnSpc>
                <a:spcPct val="150000"/>
              </a:lnSpc>
            </a:pPr>
            <a:r>
              <a:rPr lang="zh-CN" altLang="en-US" sz="2400" b="1" smtClean="0">
                <a:solidFill>
                  <a:srgbClr val="FF0000"/>
                </a:solidFill>
                <a:latin typeface="+mn-ea"/>
              </a:rPr>
              <a:t>布迷阵断河桥，当晓翼德吼声高</a:t>
            </a:r>
            <a:endParaRPr lang="en-US" altLang="zh-CN" sz="2400" b="1" smtClean="0">
              <a:solidFill>
                <a:srgbClr val="FF0000"/>
              </a:solidFill>
              <a:latin typeface="+mn-ea"/>
            </a:endParaRPr>
          </a:p>
          <a:p>
            <a:pPr>
              <a:lnSpc>
                <a:spcPct val="150000"/>
              </a:lnSpc>
            </a:pPr>
            <a:r>
              <a:rPr lang="zh-CN" altLang="en-US" sz="2400" b="1" smtClean="0">
                <a:solidFill>
                  <a:srgbClr val="FF0000"/>
                </a:solidFill>
                <a:latin typeface="+mn-ea"/>
              </a:rPr>
              <a:t>     关云长千里走单骑，重情重义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0"/>
                <a:ea typeface="楷体_GB2312" charset="-122"/>
              </a:rPr>
              <a:t>温馨提示</a:t>
            </a:r>
            <a:r>
              <a:rPr lang="en-US" altLang="zh-CN" sz="2800" b="1">
                <a:solidFill>
                  <a:schemeClr val="bg1"/>
                </a:solidFill>
                <a:latin typeface="楷体_GB2312" charset="0"/>
                <a:ea typeface="楷体_GB2312" charset="-122"/>
              </a:rPr>
              <a:t>: </a:t>
            </a:r>
            <a:r>
              <a:rPr lang="zh-CN" altLang="en-US" sz="2800" b="1">
                <a:solidFill>
                  <a:schemeClr val="bg1"/>
                </a:solidFill>
                <a:latin typeface="楷体_GB2312" charset="0"/>
                <a:ea typeface="楷体_GB2312" charset="-122"/>
              </a:rPr>
              <a:t>请点击相关栏目。</a:t>
            </a:r>
          </a:p>
        </p:txBody>
      </p:sp>
      <p:sp>
        <p:nvSpPr>
          <p:cNvPr id="214021" name="Text Box 5">
            <a:hlinkClick r:id="rId5" action="ppaction://hlinksldjump"/>
          </p:cNvPr>
          <p:cNvSpPr txBox="1">
            <a:spLocks noChangeArrowheads="1"/>
          </p:cNvSpPr>
          <p:nvPr/>
        </p:nvSpPr>
        <p:spPr bwMode="auto">
          <a:xfrm>
            <a:off x="4046525" y="181132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明方向 </a:t>
            </a:r>
            <a:r>
              <a:rPr lang="en-US" altLang="zh-CN" sz="3200" b="1">
                <a:solidFill>
                  <a:schemeClr val="bg1"/>
                </a:solidFill>
                <a:ea typeface="楷体_GB2312" charset="-122"/>
              </a:rPr>
              <a:t>· </a:t>
            </a:r>
            <a:r>
              <a:rPr lang="zh-CN" altLang="en-US" sz="3200" b="1" smtClean="0">
                <a:solidFill>
                  <a:schemeClr val="bg1"/>
                </a:solidFill>
                <a:ea typeface="楷体_GB2312" charset="-122"/>
              </a:rPr>
              <a:t>考点解读</a:t>
            </a:r>
            <a:endParaRPr lang="zh-CN" altLang="en-US" sz="3200" b="1">
              <a:solidFill>
                <a:schemeClr val="bg1"/>
              </a:solidFill>
              <a:ea typeface="楷体_GB2312" charset="-122"/>
            </a:endParaRPr>
          </a:p>
        </p:txBody>
      </p:sp>
      <p:sp>
        <p:nvSpPr>
          <p:cNvPr id="214022" name="Text Box 6">
            <a:hlinkClick r:id="rId5" action="ppaction://hlinksldjump"/>
          </p:cNvPr>
          <p:cNvSpPr txBox="1">
            <a:spLocks noChangeArrowheads="1"/>
          </p:cNvSpPr>
          <p:nvPr/>
        </p:nvSpPr>
        <p:spPr bwMode="auto">
          <a:xfrm>
            <a:off x="4030665" y="261777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cs typeface="方正兰亭黑简体" pitchFamily="2" charset="-122"/>
              </a:rPr>
              <a:t>考点一</a:t>
            </a:r>
            <a:r>
              <a:rPr lang="zh-CN" altLang="en-US" smtClean="0">
                <a:cs typeface="方正兰亭黑简体" pitchFamily="2" charset="-122"/>
              </a:rPr>
              <a:t> </a:t>
            </a:r>
            <a:r>
              <a:rPr lang="en-US" altLang="zh-CN" sz="3200" b="1">
                <a:solidFill>
                  <a:schemeClr val="bg1"/>
                </a:solidFill>
                <a:ea typeface="楷体_GB2312" charset="-122"/>
              </a:rPr>
              <a:t>· </a:t>
            </a:r>
            <a:r>
              <a:rPr lang="zh-CN" altLang="en-US" sz="3200" b="1" smtClean="0">
                <a:solidFill>
                  <a:schemeClr val="bg1"/>
                </a:solidFill>
                <a:ea typeface="楷体_GB2312" charset="-122"/>
              </a:rPr>
              <a:t>仿用句式</a:t>
            </a:r>
            <a:endParaRPr lang="zh-CN" altLang="en-US" sz="3200" b="1">
              <a:solidFill>
                <a:schemeClr val="bg1"/>
              </a:solidFill>
              <a:ea typeface="楷体_GB2312" charset="-122"/>
            </a:endParaRPr>
          </a:p>
        </p:txBody>
      </p:sp>
      <p:sp>
        <p:nvSpPr>
          <p:cNvPr id="214023" name="Text Box 7">
            <a:hlinkClick r:id="rId6" action="ppaction://hlinksldjump"/>
          </p:cNvPr>
          <p:cNvSpPr txBox="1">
            <a:spLocks noChangeArrowheads="1"/>
          </p:cNvSpPr>
          <p:nvPr/>
        </p:nvSpPr>
        <p:spPr bwMode="auto">
          <a:xfrm>
            <a:off x="4030665" y="3425815"/>
            <a:ext cx="4171950" cy="588962"/>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考点二</a:t>
            </a:r>
            <a:r>
              <a:rPr lang="en-US" altLang="zh-CN" sz="3200" b="1" smtClean="0">
                <a:solidFill>
                  <a:schemeClr val="bg1"/>
                </a:solidFill>
                <a:ea typeface="楷体_GB2312" charset="-122"/>
              </a:rPr>
              <a:t>· </a:t>
            </a:r>
            <a:r>
              <a:rPr lang="zh-CN" altLang="en-US" sz="3200" b="1" smtClean="0">
                <a:solidFill>
                  <a:schemeClr val="bg1"/>
                </a:solidFill>
                <a:ea typeface="楷体_GB2312" charset="-122"/>
              </a:rPr>
              <a:t>变换句式</a:t>
            </a:r>
            <a:endParaRPr lang="zh-CN" altLang="en-US" sz="3200" b="1">
              <a:solidFill>
                <a:schemeClr val="bg1"/>
              </a:solidFill>
              <a:ea typeface="楷体_GB2312" charset="-122"/>
            </a:endParaRPr>
          </a:p>
        </p:txBody>
      </p:sp>
      <p:sp>
        <p:nvSpPr>
          <p:cNvPr id="7" name="Text Box 5">
            <a:hlinkClick r:id="rId7" action="ppaction://hlinksldjump"/>
          </p:cNvPr>
          <p:cNvSpPr txBox="1">
            <a:spLocks noChangeArrowheads="1"/>
          </p:cNvSpPr>
          <p:nvPr/>
        </p:nvSpPr>
        <p:spPr bwMode="auto">
          <a:xfrm>
            <a:off x="4046525" y="4248149"/>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89139" y="754271"/>
          <a:ext cx="10786745" cy="5364480"/>
        </p:xfrm>
        <a:graphic>
          <a:graphicData uri="http://schemas.openxmlformats.org/drawingml/2006/table">
            <a:tbl>
              <a:tblPr/>
              <a:tblGrid>
                <a:gridCol w="1143000"/>
                <a:gridCol w="9643745"/>
              </a:tblGrid>
              <a:tr h="471491">
                <a:tc>
                  <a:txBody>
                    <a:bodyPr/>
                    <a:lstStyle/>
                    <a:p>
                      <a:pPr marL="0" algn="l" defTabSz="914400" rtl="0" eaLnBrk="1" latinLnBrk="0" hangingPunct="1">
                        <a:spcAft>
                          <a:spcPct val="0"/>
                        </a:spcAft>
                      </a:pPr>
                      <a:r>
                        <a:rPr lang="zh-CN" sz="2200" kern="100">
                          <a:solidFill>
                            <a:schemeClr val="accent6">
                              <a:lumMod val="50000"/>
                            </a:schemeClr>
                          </a:solidFill>
                          <a:latin typeface="+mn-ea"/>
                          <a:ea typeface="+mn-ea"/>
                          <a:cs typeface="Times New Roman" panose="02020603050405020304"/>
                        </a:rPr>
                        <a:t>第一步：分析例句内容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200" kern="100">
                          <a:solidFill>
                            <a:schemeClr val="accent6">
                              <a:lumMod val="50000"/>
                            </a:schemeClr>
                          </a:solidFill>
                          <a:latin typeface="+mn-ea"/>
                          <a:ea typeface="+mn-ea"/>
                          <a:cs typeface="Times New Roman" panose="02020603050405020304"/>
                        </a:rPr>
                        <a:t>三幅对联的内容都是《三国演义》的人物，</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三顾茅庐</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跟诸葛亮有关；斩颜良诛文丑，讲关羽勇猛，对句人物应该与之相应；总之，学生应该把阅读所得，整合后写成与上下句对仗的句子。</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8654">
                <a:tc>
                  <a:txBody>
                    <a:bodyPr/>
                    <a:lstStyle/>
                    <a:p>
                      <a:pPr marL="0" algn="l" defTabSz="914400" rtl="0" eaLnBrk="1" latinLnBrk="0" hangingPunct="1">
                        <a:spcAft>
                          <a:spcPct val="0"/>
                        </a:spcAft>
                      </a:pPr>
                      <a:r>
                        <a:rPr lang="zh-CN" sz="2200" kern="100">
                          <a:solidFill>
                            <a:schemeClr val="accent6">
                              <a:lumMod val="50000"/>
                            </a:schemeClr>
                          </a:solidFill>
                          <a:latin typeface="+mn-ea"/>
                          <a:ea typeface="+mn-ea"/>
                          <a:cs typeface="Times New Roman" panose="02020603050405020304"/>
                        </a:rPr>
                        <a:t>第二步：明确限制条件</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200" kern="100">
                          <a:solidFill>
                            <a:schemeClr val="accent6">
                              <a:lumMod val="50000"/>
                            </a:schemeClr>
                          </a:solidFill>
                          <a:latin typeface="+mn-ea"/>
                          <a:ea typeface="+mn-ea"/>
                          <a:cs typeface="Times New Roman" panose="02020603050405020304"/>
                        </a:rPr>
                        <a:t>要明确对联的仿写要求和题干中的限制性条件。所写句子应该与例句字数相等，结构相同，句意相近或相对。对联式仿写题，要求</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上下联字数相等</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上下联相同位置上的词的词性相同</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上下联的语意要相关联</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等。可把题目中的限制性条件看作答题提示，上联或下联的内容可从这些限制性条件中获取。如本题的</a:t>
                      </a:r>
                      <a:r>
                        <a:rPr lang="en-US" sz="2200" kern="100">
                          <a:solidFill>
                            <a:schemeClr val="accent6">
                              <a:lumMod val="50000"/>
                            </a:schemeClr>
                          </a:solidFill>
                          <a:latin typeface="+mn-ea"/>
                          <a:ea typeface="+mn-ea"/>
                          <a:cs typeface="Times New Roman" panose="02020603050405020304"/>
                        </a:rPr>
                        <a:t>A</a:t>
                      </a:r>
                      <a:r>
                        <a:rPr lang="zh-CN" sz="2200" kern="100">
                          <a:solidFill>
                            <a:schemeClr val="accent6">
                              <a:lumMod val="50000"/>
                            </a:schemeClr>
                          </a:solidFill>
                          <a:latin typeface="+mn-ea"/>
                          <a:ea typeface="+mn-ea"/>
                          <a:cs typeface="Times New Roman" panose="02020603050405020304"/>
                        </a:rPr>
                        <a:t>小题，题目中有</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刘备三顾茅庐</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，《三国演义》中就有</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孔明六出祁山</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孔明三气周瑜</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等内容。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491">
                <a:tc>
                  <a:txBody>
                    <a:bodyPr/>
                    <a:lstStyle/>
                    <a:p>
                      <a:pPr marL="0" algn="l" defTabSz="914400" rtl="0" eaLnBrk="1" latinLnBrk="0" hangingPunct="1">
                        <a:spcAft>
                          <a:spcPct val="0"/>
                        </a:spcAft>
                      </a:pPr>
                      <a:r>
                        <a:rPr lang="zh-CN" sz="2200" kern="100">
                          <a:solidFill>
                            <a:schemeClr val="accent6">
                              <a:lumMod val="50000"/>
                            </a:schemeClr>
                          </a:solidFill>
                          <a:latin typeface="+mn-ea"/>
                          <a:ea typeface="+mn-ea"/>
                          <a:cs typeface="Times New Roman" panose="02020603050405020304"/>
                        </a:rPr>
                        <a:t>第三步：切割句子细查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200" kern="100">
                          <a:solidFill>
                            <a:schemeClr val="accent6">
                              <a:lumMod val="50000"/>
                            </a:schemeClr>
                          </a:solidFill>
                          <a:latin typeface="+mn-ea"/>
                          <a:ea typeface="+mn-ea"/>
                          <a:cs typeface="Times New Roman" panose="02020603050405020304"/>
                        </a:rPr>
                        <a:t>运用切割法，把题目中所给上联或下联切割成一个一个的词语，并分析词性，以便做到上下联词性相同，字数相等。另外，将对出的词语连缀成句后，要检查是否有语法毛病，上下联语意是否相关联。第一步，把给出的上联或下联进行切分，如</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刘备</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三</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顾</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茅庐</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问</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天下</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，各词的词性分别为：名词</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数词</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动词</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名词</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动词</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名词。第二步，按对联要求，上下联相同位置上的词的词性要相同，且上下句主旨、情感、语意应保持一致。如</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刘备</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对</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孔明</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三顾茅庐</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对</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七擒孟获</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问</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对</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定</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天下</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对</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后方</a:t>
                      </a:r>
                      <a:r>
                        <a:rPr lang="en-US" sz="2200" kern="100">
                          <a:solidFill>
                            <a:schemeClr val="accent6">
                              <a:lumMod val="50000"/>
                            </a:schemeClr>
                          </a:solidFill>
                          <a:latin typeface="+mn-ea"/>
                          <a:ea typeface="+mn-ea"/>
                          <a:cs typeface="Times New Roman" panose="02020603050405020304"/>
                        </a:rPr>
                        <a:t>”</a:t>
                      </a:r>
                      <a:r>
                        <a:rPr lang="zh-CN" sz="2200" kern="100">
                          <a:solidFill>
                            <a:schemeClr val="accent6">
                              <a:lumMod val="50000"/>
                            </a:schemeClr>
                          </a:solidFill>
                          <a:latin typeface="+mn-ea"/>
                          <a:ea typeface="+mn-ea"/>
                          <a:cs typeface="Times New Roman" panose="02020603050405020304"/>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文本框 196609"/>
          <p:cNvSpPr txBox="1"/>
          <p:nvPr/>
        </p:nvSpPr>
        <p:spPr>
          <a:xfrm>
            <a:off x="482903" y="654050"/>
            <a:ext cx="10706100" cy="1938020"/>
          </a:xfrm>
          <a:prstGeom prst="rect">
            <a:avLst/>
          </a:prstGeom>
          <a:noFill/>
          <a:ln w="38100" cap="flat" cmpd="sng">
            <a:solidFill>
              <a:schemeClr val="hlink"/>
            </a:solidFill>
            <a:prstDash val="sysDot"/>
            <a:miter/>
            <a:headEnd type="none" w="med" len="med"/>
            <a:tailEnd type="none" w="med" len="med"/>
          </a:ln>
        </p:spPr>
        <p:txBody>
          <a:bodyPr>
            <a:spAutoFit/>
          </a:bodyPr>
          <a:lstStyle/>
          <a:p>
            <a:r>
              <a:rPr lang="zh-CN" altLang="en-US" sz="2400" b="1" i="1" u="sng" smtClean="0">
                <a:solidFill>
                  <a:srgbClr val="C00000"/>
                </a:solidFill>
                <a:effectLst>
                  <a:outerShdw blurRad="38100" dist="38100" dir="2700000" algn="tl">
                    <a:srgbClr val="000000">
                      <a:alpha val="43137"/>
                    </a:srgbClr>
                  </a:outerShdw>
                </a:effectLst>
                <a:latin typeface="+mn-ea"/>
              </a:rPr>
              <a:t>跟踪练习 </a:t>
            </a:r>
            <a:r>
              <a:rPr lang="zh-CN" altLang="en-US" sz="2400" b="1" i="1" smtClean="0">
                <a:solidFill>
                  <a:srgbClr val="C00000"/>
                </a:solidFill>
                <a:effectLst>
                  <a:outerShdw blurRad="38100" dist="38100" dir="2700000" algn="tl">
                    <a:srgbClr val="000000">
                      <a:alpha val="43137"/>
                    </a:srgbClr>
                  </a:outerShdw>
                </a:effectLst>
                <a:latin typeface="+mn-ea"/>
              </a:rPr>
              <a:t>   </a:t>
            </a:r>
            <a:r>
              <a:rPr lang="en-US" sz="2400" b="1" smtClean="0">
                <a:latin typeface="+mn-ea"/>
              </a:rPr>
              <a:t>4</a:t>
            </a:r>
            <a:r>
              <a:rPr lang="zh-CN" altLang="en-US" sz="2400" b="1" smtClean="0">
                <a:latin typeface="+mn-ea"/>
              </a:rPr>
              <a:t>．请从下列人物中选择一位，把他的名字写在横线上，参照上联拟写下联。</a:t>
            </a:r>
          </a:p>
          <a:p>
            <a:r>
              <a:rPr lang="zh-CN" altLang="en-US" sz="2400" b="1" smtClean="0">
                <a:latin typeface="+mn-ea"/>
              </a:rPr>
              <a:t>鲁迅　毛泽东　沈从文　贝多芬　达尔文　马克思</a:t>
            </a:r>
          </a:p>
          <a:p>
            <a:r>
              <a:rPr lang="zh-CN" altLang="en-US" sz="2400" b="1" smtClean="0">
                <a:latin typeface="+mn-ea"/>
              </a:rPr>
              <a:t>对象：杜甫　上联：万方多难化作笔底波澜，成就诗史诗圣</a:t>
            </a:r>
          </a:p>
          <a:p>
            <a:r>
              <a:rPr lang="zh-CN" altLang="en-US" sz="2400" b="1" smtClean="0">
                <a:latin typeface="+mn-ea"/>
              </a:rPr>
              <a:t>对象：</a:t>
            </a:r>
            <a:r>
              <a:rPr lang="en-US" sz="2400" b="1" smtClean="0">
                <a:latin typeface="+mn-ea"/>
              </a:rPr>
              <a:t>________</a:t>
            </a:r>
            <a:r>
              <a:rPr lang="zh-CN" altLang="en-US" sz="2400" b="1" smtClean="0">
                <a:latin typeface="+mn-ea"/>
              </a:rPr>
              <a:t>下联：</a:t>
            </a:r>
            <a:r>
              <a:rPr lang="en-US" sz="2400" b="1" smtClean="0">
                <a:latin typeface="+mn-ea"/>
              </a:rPr>
              <a:t>_________________________________________</a:t>
            </a:r>
            <a:endParaRPr lang="zh-CN" altLang="en-US" sz="2400" b="1">
              <a:latin typeface="+mn-ea"/>
            </a:endParaRPr>
          </a:p>
        </p:txBody>
      </p:sp>
      <p:sp>
        <p:nvSpPr>
          <p:cNvPr id="196611" name="文本框 196610"/>
          <p:cNvSpPr txBox="1"/>
          <p:nvPr/>
        </p:nvSpPr>
        <p:spPr>
          <a:xfrm>
            <a:off x="478102" y="2597145"/>
            <a:ext cx="10726737" cy="2306955"/>
          </a:xfrm>
          <a:prstGeom prst="rect">
            <a:avLst/>
          </a:prstGeom>
          <a:noFill/>
          <a:ln w="57150" cap="flat" cmpd="thinThick">
            <a:solidFill>
              <a:srgbClr val="00FF00"/>
            </a:solidFill>
            <a:prstDash val="solid"/>
            <a:miter/>
            <a:headEnd type="none" w="med" len="med"/>
            <a:tailEnd type="none" w="med" len="med"/>
          </a:ln>
        </p:spPr>
        <p:txBody>
          <a:bodyPr wrap="square">
            <a:spAutoFit/>
          </a:bodyPr>
          <a:lstStyle/>
          <a:p>
            <a:r>
              <a:rPr lang="zh-CN" altLang="en-US" sz="2400">
                <a:solidFill>
                  <a:schemeClr val="hlink"/>
                </a:solidFill>
                <a:latin typeface="Arial" pitchFamily="34" charset="0"/>
                <a:ea typeface="楷体_GB2312" charset="-122"/>
              </a:rPr>
              <a:t>解析</a:t>
            </a:r>
            <a:r>
              <a:rPr lang="zh-CN" altLang="en-US" sz="2400" smtClean="0">
                <a:solidFill>
                  <a:schemeClr val="hlink"/>
                </a:solidFill>
                <a:latin typeface="Arial" pitchFamily="34" charset="0"/>
                <a:ea typeface="楷体_GB2312" charset="-122"/>
              </a:rPr>
              <a:t>：第一步，选择下联的人物，以便搜索相关材料。第二步，将上联切割为</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万方</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多难</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化作</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笔底</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波澜</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成就</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诗史</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诗圣</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，然后调动已掌握的对联知识，如</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上下联字数相等</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等，提炼下联的材料或话题。第三步，分别对出上联切割出来的词语，</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万方</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是一个数量词，考生可找出一个数量词与之相对，如</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千般</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千秋</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百年</a:t>
            </a:r>
            <a:r>
              <a:rPr lang="en-US" altLang="en-US" sz="2400" smtClean="0">
                <a:solidFill>
                  <a:schemeClr val="hlink"/>
                </a:solidFill>
                <a:latin typeface="Arial" pitchFamily="34" charset="0"/>
                <a:ea typeface="楷体_GB2312" charset="-122"/>
              </a:rPr>
              <a:t>”</a:t>
            </a:r>
            <a:r>
              <a:rPr lang="zh-CN" altLang="en-US" sz="2400" smtClean="0">
                <a:solidFill>
                  <a:schemeClr val="hlink"/>
                </a:solidFill>
                <a:latin typeface="Arial" pitchFamily="34" charset="0"/>
                <a:ea typeface="楷体_GB2312" charset="-122"/>
              </a:rPr>
              <a:t>等，以此类推，分别写出相对应的词语。第四步，将它们连缀起来，再检查是否有表达上的毛病。</a:t>
            </a:r>
            <a:endParaRPr lang="zh-CN" altLang="en-US" sz="2400">
              <a:solidFill>
                <a:schemeClr val="hlink"/>
              </a:solidFill>
              <a:latin typeface="Arial" pitchFamily="34" charset="0"/>
              <a:ea typeface="楷体_GB2312" charset="-122"/>
            </a:endParaRPr>
          </a:p>
        </p:txBody>
      </p:sp>
      <p:sp>
        <p:nvSpPr>
          <p:cNvPr id="196612" name="文本框 196611"/>
          <p:cNvSpPr txBox="1"/>
          <p:nvPr/>
        </p:nvSpPr>
        <p:spPr>
          <a:xfrm>
            <a:off x="478102" y="4954599"/>
            <a:ext cx="10726737" cy="1198880"/>
          </a:xfrm>
          <a:prstGeom prst="rect">
            <a:avLst/>
          </a:prstGeom>
          <a:noFill/>
          <a:ln w="57150" cap="flat" cmpd="thinThick">
            <a:solidFill>
              <a:srgbClr val="FFFF00"/>
            </a:solidFill>
            <a:prstDash val="solid"/>
            <a:miter/>
            <a:headEnd type="none" w="med" len="med"/>
            <a:tailEnd type="none" w="med" len="med"/>
          </a:ln>
        </p:spPr>
        <p:txBody>
          <a:bodyPr wrap="square">
            <a:spAutoFit/>
          </a:bodyPr>
          <a:lstStyle/>
          <a:p>
            <a:r>
              <a:rPr lang="zh-CN" altLang="en-US" sz="2400">
                <a:solidFill>
                  <a:srgbClr val="FF0000"/>
                </a:solidFill>
                <a:latin typeface="黑体" pitchFamily="2" charset="-122"/>
                <a:ea typeface="黑体" pitchFamily="2" charset="-122"/>
              </a:rPr>
              <a:t>答案 </a:t>
            </a:r>
            <a:r>
              <a:rPr lang="en-US" altLang="zh-CN" sz="2400">
                <a:solidFill>
                  <a:srgbClr val="FF0000"/>
                </a:solidFill>
                <a:latin typeface="黑体" pitchFamily="2" charset="-122"/>
                <a:ea typeface="黑体" pitchFamily="2" charset="-122"/>
              </a:rPr>
              <a:t>(</a:t>
            </a:r>
            <a:r>
              <a:rPr lang="zh-CN" altLang="en-US" sz="2400">
                <a:solidFill>
                  <a:srgbClr val="FF0000"/>
                </a:solidFill>
                <a:latin typeface="黑体" pitchFamily="2" charset="-122"/>
                <a:ea typeface="黑体" pitchFamily="2" charset="-122"/>
              </a:rPr>
              <a:t>示例</a:t>
            </a:r>
            <a:r>
              <a:rPr lang="en-US" altLang="zh-CN" sz="2400">
                <a:solidFill>
                  <a:srgbClr val="FF0000"/>
                </a:solidFill>
                <a:latin typeface="黑体" pitchFamily="2" charset="-122"/>
                <a:ea typeface="黑体" pitchFamily="2" charset="-122"/>
              </a:rPr>
              <a:t>)</a:t>
            </a:r>
          </a:p>
          <a:p>
            <a:r>
              <a:rPr lang="en-US" altLang="en-US" sz="2400" smtClean="0">
                <a:solidFill>
                  <a:srgbClr val="FF0000"/>
                </a:solidFill>
                <a:latin typeface="黑体" pitchFamily="2" charset="-122"/>
                <a:ea typeface="黑体" pitchFamily="2" charset="-122"/>
              </a:rPr>
              <a:t>(</a:t>
            </a:r>
            <a:r>
              <a:rPr lang="zh-CN" altLang="en-US" sz="2400" smtClean="0">
                <a:solidFill>
                  <a:srgbClr val="FF0000"/>
                </a:solidFill>
                <a:latin typeface="黑体" pitchFamily="2" charset="-122"/>
                <a:ea typeface="黑体" pitchFamily="2" charset="-122"/>
              </a:rPr>
              <a:t>示例一</a:t>
            </a:r>
            <a:r>
              <a:rPr lang="en-US" altLang="en-US" sz="2400" smtClean="0">
                <a:solidFill>
                  <a:srgbClr val="FF0000"/>
                </a:solidFill>
                <a:latin typeface="黑体" pitchFamily="2" charset="-122"/>
                <a:ea typeface="黑体" pitchFamily="2" charset="-122"/>
              </a:rPr>
              <a:t>)</a:t>
            </a:r>
            <a:r>
              <a:rPr lang="zh-CN" altLang="en-US" sz="2400" smtClean="0">
                <a:solidFill>
                  <a:srgbClr val="FF0000"/>
                </a:solidFill>
                <a:latin typeface="黑体" pitchFamily="2" charset="-122"/>
                <a:ea typeface="黑体" pitchFamily="2" charset="-122"/>
              </a:rPr>
              <a:t>沈从文　千卷遗篇描绘湘西山水，尽显乡音乡情</a:t>
            </a:r>
          </a:p>
          <a:p>
            <a:r>
              <a:rPr lang="en-US" altLang="en-US" sz="2400" smtClean="0">
                <a:solidFill>
                  <a:srgbClr val="FF0000"/>
                </a:solidFill>
                <a:latin typeface="黑体" pitchFamily="2" charset="-122"/>
                <a:ea typeface="黑体" pitchFamily="2" charset="-122"/>
              </a:rPr>
              <a:t>(</a:t>
            </a:r>
            <a:r>
              <a:rPr lang="zh-CN" altLang="en-US" sz="2400" smtClean="0">
                <a:solidFill>
                  <a:srgbClr val="FF0000"/>
                </a:solidFill>
                <a:latin typeface="黑体" pitchFamily="2" charset="-122"/>
                <a:ea typeface="黑体" pitchFamily="2" charset="-122"/>
              </a:rPr>
              <a:t>示例二</a:t>
            </a:r>
            <a:r>
              <a:rPr lang="en-US" altLang="en-US" sz="2400" smtClean="0">
                <a:solidFill>
                  <a:srgbClr val="FF0000"/>
                </a:solidFill>
                <a:latin typeface="黑体" pitchFamily="2" charset="-122"/>
                <a:ea typeface="黑体" pitchFamily="2" charset="-122"/>
              </a:rPr>
              <a:t>)</a:t>
            </a:r>
            <a:r>
              <a:rPr lang="zh-CN" altLang="en-US" sz="2400" smtClean="0">
                <a:solidFill>
                  <a:srgbClr val="FF0000"/>
                </a:solidFill>
                <a:latin typeface="黑体" pitchFamily="2" charset="-122"/>
                <a:ea typeface="黑体" pitchFamily="2" charset="-122"/>
              </a:rPr>
              <a:t>鲁迅　 千般呐喊唤醒华夏民众，锤炼文心文胆</a:t>
            </a:r>
            <a:endParaRPr lang="zh-CN" altLang="en-US" sz="2400">
              <a:solidFill>
                <a:srgbClr val="FF0000"/>
              </a:solidFill>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6610"/>
                                        </p:tgtEl>
                                        <p:attrNameLst>
                                          <p:attrName>style.visibility</p:attrName>
                                        </p:attrNameLst>
                                      </p:cBhvr>
                                      <p:to>
                                        <p:strVal val="visible"/>
                                      </p:to>
                                    </p:set>
                                    <p:animEffect transition="in" filter="checkerboard(across)">
                                      <p:cBhvr>
                                        <p:cTn id="7" dur="500"/>
                                        <p:tgtEl>
                                          <p:spTgt spid="1966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96611"/>
                                        </p:tgtEl>
                                        <p:attrNameLst>
                                          <p:attrName>style.visibility</p:attrName>
                                        </p:attrNameLst>
                                      </p:cBhvr>
                                      <p:to>
                                        <p:strVal val="visible"/>
                                      </p:to>
                                    </p:set>
                                    <p:animEffect transition="in" filter="diamond(in)">
                                      <p:cBhvr>
                                        <p:cTn id="13" dur="1000"/>
                                        <p:tgtEl>
                                          <p:spTgt spid="196611"/>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196612"/>
                                        </p:tgtEl>
                                        <p:attrNameLst>
                                          <p:attrName>style.visibility</p:attrName>
                                        </p:attrNameLst>
                                      </p:cBhvr>
                                      <p:to>
                                        <p:strVal val="visible"/>
                                      </p:to>
                                    </p:set>
                                    <p:animEffect transition="in" filter="diamond(in)">
                                      <p:cBhvr>
                                        <p:cTn id="19" dur="1000"/>
                                        <p:tgtEl>
                                          <p:spTgt spid="196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0" grpId="0" animBg="1"/>
      <p:bldP spid="196611" grpId="1" animBg="1"/>
      <p:bldP spid="196612" grpId="2"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文本框 195585"/>
          <p:cNvSpPr txBox="1"/>
          <p:nvPr/>
        </p:nvSpPr>
        <p:spPr>
          <a:xfrm>
            <a:off x="431800" y="802340"/>
            <a:ext cx="10798175" cy="3784600"/>
          </a:xfrm>
          <a:prstGeom prst="rect">
            <a:avLst/>
          </a:prstGeom>
          <a:noFill/>
          <a:ln w="38100" cap="flat" cmpd="sng">
            <a:solidFill>
              <a:srgbClr val="00FF00"/>
            </a:solidFill>
            <a:prstDash val="sysDot"/>
            <a:miter/>
            <a:headEnd type="none" w="med" len="med"/>
            <a:tailEnd type="none" w="med" len="med"/>
          </a:ln>
        </p:spPr>
        <p:txBody>
          <a:bodyPr>
            <a:spAutoFit/>
          </a:bodyPr>
          <a:lstStyle/>
          <a:p>
            <a:r>
              <a:rPr lang="en-US" altLang="zh-CN" sz="2400" smtClean="0">
                <a:solidFill>
                  <a:schemeClr val="folHlink"/>
                </a:solidFill>
                <a:latin typeface="宋体" pitchFamily="2" charset="-122"/>
                <a:ea typeface="宋体" pitchFamily="2" charset="-122"/>
              </a:rPr>
              <a:t>5</a:t>
            </a:r>
            <a:r>
              <a:rPr lang="zh-CN" altLang="en-US" sz="2400" smtClean="0">
                <a:solidFill>
                  <a:schemeClr val="folHlink"/>
                </a:solidFill>
                <a:latin typeface="宋体" pitchFamily="2" charset="-122"/>
                <a:ea typeface="宋体" pitchFamily="2" charset="-122"/>
              </a:rPr>
              <a:t>．</a:t>
            </a:r>
            <a:r>
              <a:rPr lang="zh-CN" altLang="en-US" sz="2400">
                <a:solidFill>
                  <a:schemeClr val="folHlink"/>
                </a:solidFill>
                <a:latin typeface="宋体" pitchFamily="2" charset="-122"/>
                <a:ea typeface="宋体" pitchFamily="2" charset="-122"/>
              </a:rPr>
              <a:t>下面这些都是高中语文课本中出现过的人物形象，请结合课文内容，给每个人物对出下联。</a:t>
            </a:r>
          </a:p>
          <a:p>
            <a:r>
              <a:rPr lang="zh-CN" altLang="en-US" sz="2400">
                <a:solidFill>
                  <a:schemeClr val="hlink"/>
                </a:solidFill>
                <a:latin typeface="Arial" pitchFamily="34" charset="0"/>
                <a:ea typeface="楷体_GB2312" charset="-122"/>
              </a:rPr>
              <a:t>备选人物：苏武　荆轲　烛之武　林冲</a:t>
            </a:r>
          </a:p>
          <a:p>
            <a:r>
              <a:rPr lang="en-US" altLang="zh-CN" sz="2400">
                <a:solidFill>
                  <a:schemeClr val="hlink"/>
                </a:solidFill>
                <a:latin typeface="Arial" pitchFamily="34" charset="0"/>
                <a:ea typeface="楷体_GB2312" charset="-122"/>
              </a:rPr>
              <a:t>(1)</a:t>
            </a:r>
            <a:r>
              <a:rPr lang="zh-CN" altLang="en-US" sz="2400">
                <a:solidFill>
                  <a:schemeClr val="hlink"/>
                </a:solidFill>
                <a:latin typeface="Arial" pitchFamily="34" charset="0"/>
                <a:ea typeface="楷体_GB2312" charset="-122"/>
              </a:rPr>
              <a:t>苏武　汉臣持节牧北海，</a:t>
            </a:r>
            <a:r>
              <a:rPr lang="en-US" altLang="zh-CN" sz="2400">
                <a:solidFill>
                  <a:schemeClr val="hlink"/>
                </a:solidFill>
                <a:latin typeface="Arial" pitchFamily="34" charset="0"/>
                <a:ea typeface="楷体_GB2312" charset="-122"/>
              </a:rPr>
              <a:t>________________</a:t>
            </a:r>
            <a:r>
              <a:rPr lang="zh-CN" altLang="en-US" sz="2400">
                <a:solidFill>
                  <a:schemeClr val="hlink"/>
                </a:solidFill>
                <a:latin typeface="Arial" pitchFamily="34" charset="0"/>
                <a:ea typeface="楷体_GB2312" charset="-122"/>
              </a:rPr>
              <a:t>。</a:t>
            </a:r>
          </a:p>
          <a:p>
            <a:r>
              <a:rPr lang="en-US" altLang="zh-CN" sz="2400">
                <a:solidFill>
                  <a:schemeClr val="hlink"/>
                </a:solidFill>
                <a:latin typeface="Arial" pitchFamily="34" charset="0"/>
                <a:ea typeface="楷体_GB2312" charset="-122"/>
              </a:rPr>
              <a:t>(2)</a:t>
            </a:r>
            <a:r>
              <a:rPr lang="zh-CN" altLang="en-US" sz="2400">
                <a:solidFill>
                  <a:schemeClr val="hlink"/>
                </a:solidFill>
                <a:latin typeface="Arial" pitchFamily="34" charset="0"/>
                <a:ea typeface="楷体_GB2312" charset="-122"/>
              </a:rPr>
              <a:t>荆轲　一腔豪情，七尺男儿渡易水；</a:t>
            </a:r>
            <a:r>
              <a:rPr lang="en-US" altLang="zh-CN" sz="2400">
                <a:solidFill>
                  <a:schemeClr val="hlink"/>
                </a:solidFill>
                <a:latin typeface="Arial" pitchFamily="34" charset="0"/>
                <a:ea typeface="楷体_GB2312" charset="-122"/>
              </a:rPr>
              <a:t>_________________________________________________</a:t>
            </a:r>
            <a:r>
              <a:rPr lang="zh-CN" altLang="en-US" sz="2400">
                <a:solidFill>
                  <a:schemeClr val="hlink"/>
                </a:solidFill>
                <a:latin typeface="Arial" pitchFamily="34" charset="0"/>
                <a:ea typeface="楷体_GB2312" charset="-122"/>
              </a:rPr>
              <a:t>。</a:t>
            </a:r>
          </a:p>
          <a:p>
            <a:r>
              <a:rPr lang="en-US" altLang="zh-CN" sz="2400">
                <a:solidFill>
                  <a:schemeClr val="hlink"/>
                </a:solidFill>
                <a:latin typeface="Arial" pitchFamily="34" charset="0"/>
                <a:ea typeface="楷体_GB2312" charset="-122"/>
              </a:rPr>
              <a:t>(3)</a:t>
            </a:r>
            <a:r>
              <a:rPr lang="zh-CN" altLang="en-US" sz="2400">
                <a:solidFill>
                  <a:schemeClr val="hlink"/>
                </a:solidFill>
                <a:latin typeface="Arial" pitchFamily="34" charset="0"/>
                <a:ea typeface="楷体_GB2312" charset="-122"/>
              </a:rPr>
              <a:t>烛之武　忧社稷，出生入死，雄辩彰显忠义；</a:t>
            </a:r>
          </a:p>
          <a:p>
            <a:r>
              <a:rPr lang="en-US" altLang="zh-CN" sz="2400">
                <a:solidFill>
                  <a:schemeClr val="hlink"/>
                </a:solidFill>
                <a:latin typeface="Arial" pitchFamily="34" charset="0"/>
                <a:ea typeface="楷体_GB2312" charset="-122"/>
              </a:rPr>
              <a:t>_________________________________________________</a:t>
            </a:r>
            <a:r>
              <a:rPr lang="zh-CN" altLang="en-US" sz="2400">
                <a:solidFill>
                  <a:schemeClr val="hlink"/>
                </a:solidFill>
                <a:latin typeface="Arial" pitchFamily="34" charset="0"/>
                <a:ea typeface="楷体_GB2312" charset="-122"/>
              </a:rPr>
              <a:t>。</a:t>
            </a:r>
          </a:p>
          <a:p>
            <a:r>
              <a:rPr lang="en-US" altLang="zh-CN" sz="2400">
                <a:solidFill>
                  <a:schemeClr val="hlink"/>
                </a:solidFill>
                <a:latin typeface="Arial" pitchFamily="34" charset="0"/>
                <a:ea typeface="楷体_GB2312" charset="-122"/>
              </a:rPr>
              <a:t>(4)</a:t>
            </a:r>
            <a:r>
              <a:rPr lang="zh-CN" altLang="en-US" sz="2400">
                <a:solidFill>
                  <a:schemeClr val="hlink"/>
                </a:solidFill>
                <a:latin typeface="Arial" pitchFamily="34" charset="0"/>
                <a:ea typeface="楷体_GB2312" charset="-122"/>
              </a:rPr>
              <a:t>林冲　奸邪当道，逼上梁山，英雄身世悲浮梗；</a:t>
            </a:r>
          </a:p>
          <a:p>
            <a:r>
              <a:rPr lang="en-US" altLang="zh-CN" sz="2400">
                <a:solidFill>
                  <a:schemeClr val="hlink"/>
                </a:solidFill>
                <a:latin typeface="Arial" pitchFamily="34" charset="0"/>
                <a:ea typeface="黑体" pitchFamily="2" charset="-122"/>
              </a:rPr>
              <a:t>_________________________________________________</a:t>
            </a:r>
            <a:endParaRPr lang="zh-CN" altLang="en-US" sz="2400">
              <a:solidFill>
                <a:schemeClr val="hlink"/>
              </a:solidFill>
              <a:latin typeface="Arial" pitchFamily="34" charset="0"/>
              <a:ea typeface="黑体" pitchFamily="2" charset="-122"/>
            </a:endParaRPr>
          </a:p>
        </p:txBody>
      </p:sp>
      <p:sp>
        <p:nvSpPr>
          <p:cNvPr id="195587" name="文本框 195586"/>
          <p:cNvSpPr txBox="1"/>
          <p:nvPr/>
        </p:nvSpPr>
        <p:spPr>
          <a:xfrm>
            <a:off x="431800" y="4834590"/>
            <a:ext cx="10798175" cy="977265"/>
          </a:xfrm>
          <a:prstGeom prst="rect">
            <a:avLst/>
          </a:prstGeom>
          <a:noFill/>
          <a:ln w="57150" cap="flat" cmpd="thinThick">
            <a:solidFill>
              <a:srgbClr val="FFFF00"/>
            </a:solidFill>
            <a:prstDash val="solid"/>
            <a:miter/>
            <a:headEnd type="none" w="med" len="med"/>
            <a:tailEnd type="none" w="med" len="med"/>
          </a:ln>
        </p:spPr>
        <p:txBody>
          <a:bodyPr>
            <a:spAutoFit/>
          </a:bodyPr>
          <a:lstStyle/>
          <a:p>
            <a:pPr algn="just">
              <a:lnSpc>
                <a:spcPct val="120000"/>
              </a:lnSpc>
            </a:pPr>
            <a:r>
              <a:rPr lang="zh-CN" altLang="en-US" sz="2400">
                <a:solidFill>
                  <a:srgbClr val="FF0000"/>
                </a:solidFill>
                <a:latin typeface="Arial" pitchFamily="34" charset="0"/>
                <a:ea typeface="黑体" pitchFamily="2" charset="-122"/>
              </a:rPr>
              <a:t>答案： </a:t>
            </a:r>
            <a:r>
              <a:rPr lang="en-US" altLang="zh-CN" sz="2400">
                <a:solidFill>
                  <a:srgbClr val="FF0000"/>
                </a:solidFill>
                <a:latin typeface="Arial" pitchFamily="34" charset="0"/>
                <a:ea typeface="黑体" pitchFamily="2" charset="-122"/>
              </a:rPr>
              <a:t>(</a:t>
            </a:r>
            <a:r>
              <a:rPr lang="zh-CN" altLang="en-US" sz="2400">
                <a:solidFill>
                  <a:srgbClr val="FF0000"/>
                </a:solidFill>
                <a:latin typeface="Arial" pitchFamily="34" charset="0"/>
                <a:ea typeface="黑体" pitchFamily="2" charset="-122"/>
              </a:rPr>
              <a:t>示例</a:t>
            </a:r>
            <a:r>
              <a:rPr lang="en-US" altLang="zh-CN" sz="2400">
                <a:solidFill>
                  <a:srgbClr val="FF0000"/>
                </a:solidFill>
                <a:latin typeface="Arial" pitchFamily="34" charset="0"/>
                <a:ea typeface="黑体" pitchFamily="2" charset="-122"/>
              </a:rPr>
              <a:t>)(1)</a:t>
            </a:r>
            <a:r>
              <a:rPr lang="zh-CN" altLang="en-US" sz="2400">
                <a:solidFill>
                  <a:srgbClr val="FF0000"/>
                </a:solidFill>
                <a:latin typeface="Arial" pitchFamily="34" charset="0"/>
                <a:ea typeface="黑体" pitchFamily="2" charset="-122"/>
              </a:rPr>
              <a:t>鸿雁捎书回故乡　</a:t>
            </a:r>
            <a:r>
              <a:rPr lang="en-US" altLang="zh-CN" sz="2400">
                <a:solidFill>
                  <a:srgbClr val="FF0000"/>
                </a:solidFill>
                <a:latin typeface="Arial" pitchFamily="34" charset="0"/>
                <a:ea typeface="黑体" pitchFamily="2" charset="-122"/>
              </a:rPr>
              <a:t>(2)</a:t>
            </a:r>
            <a:r>
              <a:rPr lang="zh-CN" altLang="en-US" sz="2400">
                <a:solidFill>
                  <a:srgbClr val="FF0000"/>
                </a:solidFill>
                <a:latin typeface="Arial" pitchFamily="34" charset="0"/>
                <a:ea typeface="黑体" pitchFamily="2" charset="-122"/>
              </a:rPr>
              <a:t>千古遗憾，多少义士叹忠情　</a:t>
            </a:r>
            <a:r>
              <a:rPr lang="en-US" altLang="zh-CN" sz="2400">
                <a:solidFill>
                  <a:srgbClr val="FF0000"/>
                </a:solidFill>
                <a:latin typeface="Arial" pitchFamily="34" charset="0"/>
                <a:ea typeface="黑体" pitchFamily="2" charset="-122"/>
              </a:rPr>
              <a:t>(3)</a:t>
            </a:r>
            <a:r>
              <a:rPr lang="zh-CN" altLang="en-US" sz="2400">
                <a:solidFill>
                  <a:srgbClr val="FF0000"/>
                </a:solidFill>
                <a:latin typeface="Arial" pitchFamily="34" charset="0"/>
                <a:ea typeface="黑体" pitchFamily="2" charset="-122"/>
              </a:rPr>
              <a:t>凭智勇，临危受命，巧言说退秦师　</a:t>
            </a:r>
            <a:r>
              <a:rPr lang="en-US" altLang="zh-CN" sz="2400">
                <a:solidFill>
                  <a:srgbClr val="FF0000"/>
                </a:solidFill>
                <a:latin typeface="Arial" pitchFamily="34" charset="0"/>
                <a:ea typeface="黑体" pitchFamily="2" charset="-122"/>
              </a:rPr>
              <a:t>(4)</a:t>
            </a:r>
            <a:r>
              <a:rPr lang="zh-CN" altLang="en-US" sz="2400">
                <a:solidFill>
                  <a:srgbClr val="FF0000"/>
                </a:solidFill>
                <a:latin typeface="Arial" pitchFamily="34" charset="0"/>
                <a:ea typeface="黑体" pitchFamily="2" charset="-122"/>
              </a:rPr>
              <a:t>忠勇难施，愤下黄泉，豪杰功名类转蓬。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5586"/>
                                        </p:tgtEl>
                                        <p:attrNameLst>
                                          <p:attrName>style.visibility</p:attrName>
                                        </p:attrNameLst>
                                      </p:cBhvr>
                                      <p:to>
                                        <p:strVal val="visible"/>
                                      </p:to>
                                    </p:set>
                                    <p:animEffect transition="in" filter="checkerboard(across)">
                                      <p:cBhvr>
                                        <p:cTn id="7" dur="500"/>
                                        <p:tgtEl>
                                          <p:spTgt spid="19558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95587"/>
                                        </p:tgtEl>
                                        <p:attrNameLst>
                                          <p:attrName>style.visibility</p:attrName>
                                        </p:attrNameLst>
                                      </p:cBhvr>
                                      <p:to>
                                        <p:strVal val="visible"/>
                                      </p:to>
                                    </p:set>
                                    <p:animEffect transition="in" filter="diamond(in)">
                                      <p:cBhvr>
                                        <p:cTn id="13" dur="1000"/>
                                        <p:tgtEl>
                                          <p:spTgt spid="195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6" grpId="0" animBg="1"/>
      <p:bldP spid="195587"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1046129" y="1454137"/>
            <a:ext cx="9780642" cy="4276725"/>
          </a:xfrm>
          <a:prstGeom prst="rect">
            <a:avLst/>
          </a:prstGeom>
          <a:noFill/>
          <a:ln w="9525">
            <a:noFill/>
            <a:miter lim="800000"/>
          </a:ln>
          <a:effectLst/>
        </p:spPr>
        <p:txBody>
          <a:bodyPr wrap="square">
            <a:spAutoFit/>
          </a:bodyPr>
          <a:lstStyle/>
          <a:p>
            <a:endParaRPr lang="zh-CN" altLang="en-US" sz="2000">
              <a:latin typeface="黑体" pitchFamily="2" charset="-122"/>
              <a:ea typeface="黑体" pitchFamily="2" charset="-122"/>
            </a:endParaRPr>
          </a:p>
          <a:p>
            <a:pPr>
              <a:lnSpc>
                <a:spcPct val="150000"/>
              </a:lnSpc>
            </a:pPr>
            <a:r>
              <a:rPr lang="en-US" altLang="zh-CN" sz="2400" smtClean="0">
                <a:solidFill>
                  <a:srgbClr val="006600"/>
                </a:solidFill>
                <a:latin typeface="+mn-ea"/>
              </a:rPr>
              <a:t>    </a:t>
            </a:r>
            <a:r>
              <a:rPr lang="en-US" altLang="en-US" sz="2400" smtClean="0">
                <a:solidFill>
                  <a:srgbClr val="006600"/>
                </a:solidFill>
                <a:latin typeface="+mn-ea"/>
              </a:rPr>
              <a:t>“</a:t>
            </a:r>
            <a:r>
              <a:rPr lang="zh-CN" altLang="en-US" sz="2400" smtClean="0">
                <a:solidFill>
                  <a:srgbClr val="006600"/>
                </a:solidFill>
                <a:latin typeface="+mn-ea"/>
              </a:rPr>
              <a:t>句式的变换</a:t>
            </a:r>
            <a:r>
              <a:rPr lang="en-US" altLang="en-US" sz="2400" smtClean="0">
                <a:solidFill>
                  <a:srgbClr val="006600"/>
                </a:solidFill>
                <a:latin typeface="+mn-ea"/>
              </a:rPr>
              <a:t>”</a:t>
            </a:r>
            <a:r>
              <a:rPr lang="zh-CN" altLang="en-US" sz="2400" smtClean="0">
                <a:solidFill>
                  <a:srgbClr val="006600"/>
                </a:solidFill>
                <a:latin typeface="+mn-ea"/>
              </a:rPr>
              <a:t>是指为了增强和优化语句的表达效果，把给定的语句变换成另一种表达句式。变换句式有两个原则：一是必须服从表达的需要，二是不可改变句子的原意。它考查的类型较多，主要包括疑问句与陈述句的变换、主动句与被动句的变换、肯定句与否定句的变换、口语句与书面语句的变换、整句与散句的变换、长句与短句的变换等。综观历年高考题，经常考查的有长短句互换、整散句变换、句子重组、语体的变换等</a:t>
            </a:r>
            <a:r>
              <a:rPr lang="en-US" altLang="en-US" sz="2400" smtClean="0">
                <a:solidFill>
                  <a:srgbClr val="006600"/>
                </a:solidFill>
                <a:latin typeface="+mn-ea"/>
              </a:rPr>
              <a:t>4</a:t>
            </a:r>
            <a:r>
              <a:rPr lang="zh-CN" altLang="en-US" sz="2400" smtClean="0">
                <a:solidFill>
                  <a:srgbClr val="006600"/>
                </a:solidFill>
                <a:latin typeface="+mn-ea"/>
              </a:rPr>
              <a:t>大题型。</a:t>
            </a:r>
          </a:p>
        </p:txBody>
      </p:sp>
      <p:sp>
        <p:nvSpPr>
          <p:cNvPr id="3" name="Text Box 5"/>
          <p:cNvSpPr txBox="1">
            <a:spLocks noChangeArrowheads="1"/>
          </p:cNvSpPr>
          <p:nvPr/>
        </p:nvSpPr>
        <p:spPr bwMode="auto">
          <a:xfrm>
            <a:off x="831815" y="811195"/>
            <a:ext cx="3929090" cy="829945"/>
          </a:xfrm>
          <a:prstGeom prst="rect">
            <a:avLst/>
          </a:prstGeom>
          <a:noFill/>
          <a:ln w="9525">
            <a:noFill/>
            <a:miter lim="800000"/>
          </a:ln>
          <a:effectLst/>
        </p:spPr>
        <p:txBody>
          <a:bodyPr wrap="square">
            <a:spAutoFit/>
          </a:bodyPr>
          <a:lstStyle/>
          <a:p>
            <a:pPr algn="ctr">
              <a:lnSpc>
                <a:spcPct val="150000"/>
              </a:lnSpc>
            </a:pPr>
            <a:r>
              <a:rPr lang="zh-CN" altLang="en-US" sz="3200" smtClean="0">
                <a:solidFill>
                  <a:srgbClr val="FF0000"/>
                </a:solidFill>
                <a:latin typeface="黑体" pitchFamily="2" charset="-122"/>
                <a:ea typeface="黑体" pitchFamily="2" charset="-122"/>
              </a:rPr>
              <a:t>考点二  变换句式</a:t>
            </a:r>
            <a:endParaRPr lang="zh-CN" altLang="en-US" sz="3200">
              <a:solidFill>
                <a:srgbClr val="FF0000"/>
              </a:solidFill>
              <a:latin typeface="黑体" pitchFamily="2" charset="-122"/>
              <a:ea typeface="黑体" pitchFamily="2" charset="-122"/>
            </a:endParaRPr>
          </a:p>
        </p:txBody>
      </p:sp>
      <p:sp>
        <p:nvSpPr>
          <p:cNvPr id="4" name="Rectangle 7"/>
          <p:cNvSpPr>
            <a:spLocks noChangeArrowheads="1"/>
          </p:cNvSpPr>
          <p:nvPr/>
        </p:nvSpPr>
        <p:spPr bwMode="auto">
          <a:xfrm>
            <a:off x="7904178" y="-7938"/>
            <a:ext cx="1428760" cy="595313"/>
          </a:xfrm>
          <a:prstGeom prst="rect">
            <a:avLst/>
          </a:prstGeom>
          <a:solidFill>
            <a:srgbClr val="FF9900"/>
          </a:solidFill>
          <a:ln w="9525">
            <a:noFill/>
            <a:miter lim="800000"/>
          </a:ln>
        </p:spPr>
        <p:txBody>
          <a:bodyPr/>
          <a:lstStyle/>
          <a:p>
            <a:endParaRPr lang="zh-CN" altLang="en-US"/>
          </a:p>
        </p:txBody>
      </p:sp>
      <p:sp>
        <p:nvSpPr>
          <p:cNvPr id="5" name="Rectangle 18"/>
          <p:cNvSpPr>
            <a:spLocks noChangeArrowheads="1"/>
          </p:cNvSpPr>
          <p:nvPr/>
        </p:nvSpPr>
        <p:spPr bwMode="auto">
          <a:xfrm>
            <a:off x="8012536" y="114300"/>
            <a:ext cx="1263477"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变换句式</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1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5"/>
          <p:cNvSpPr txBox="1">
            <a:spLocks noChangeArrowheads="1"/>
          </p:cNvSpPr>
          <p:nvPr/>
        </p:nvSpPr>
        <p:spPr bwMode="auto">
          <a:xfrm>
            <a:off x="812800" y="707390"/>
            <a:ext cx="3606165" cy="521970"/>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en-US" sz="2800">
                <a:solidFill>
                  <a:schemeClr val="bg1"/>
                </a:solidFill>
                <a:latin typeface="+mj-ea"/>
                <a:ea typeface="+mj-ea"/>
                <a:cs typeface="+mj-ea"/>
              </a:rPr>
              <a:t>  </a:t>
            </a:r>
            <a:r>
              <a:rPr lang="zh-CN" altLang="en-US" sz="2800" smtClean="0">
                <a:solidFill>
                  <a:schemeClr val="bg1"/>
                </a:solidFill>
                <a:latin typeface="+mj-ea"/>
                <a:ea typeface="+mj-ea"/>
                <a:cs typeface="+mj-ea"/>
              </a:rPr>
              <a:t>变换</a:t>
            </a:r>
            <a:r>
              <a:rPr sz="2800" b="1" smtClean="0">
                <a:solidFill>
                  <a:schemeClr val="bg1"/>
                </a:solidFill>
                <a:latin typeface="+mj-ea"/>
                <a:ea typeface="+mj-ea"/>
                <a:cs typeface="+mj-ea"/>
              </a:rPr>
              <a:t>句式4</a:t>
            </a:r>
            <a:r>
              <a:rPr lang="zh-CN" altLang="en-US" sz="2800" b="1" smtClean="0">
                <a:solidFill>
                  <a:schemeClr val="bg1"/>
                </a:solidFill>
                <a:latin typeface="+mj-ea"/>
                <a:ea typeface="+mj-ea"/>
                <a:cs typeface="+mj-ea"/>
              </a:rPr>
              <a:t>题型 </a:t>
            </a:r>
            <a:endParaRPr lang="zh-CN" altLang="en-US" sz="2800" b="1">
              <a:solidFill>
                <a:schemeClr val="bg1"/>
              </a:solidFill>
              <a:latin typeface="+mj-ea"/>
              <a:ea typeface="+mj-ea"/>
              <a:cs typeface="+mj-ea"/>
            </a:endParaRPr>
          </a:p>
        </p:txBody>
      </p:sp>
      <p:sp>
        <p:nvSpPr>
          <p:cNvPr id="13" name="AutoShape 6"/>
          <p:cNvSpPr>
            <a:spLocks noChangeArrowheads="1"/>
          </p:cNvSpPr>
          <p:nvPr/>
        </p:nvSpPr>
        <p:spPr bwMode="auto">
          <a:xfrm flipH="1">
            <a:off x="5762307" y="1462090"/>
            <a:ext cx="4677101" cy="568960"/>
          </a:xfrm>
          <a:prstGeom prst="wedgeRoundRectCallout">
            <a:avLst>
              <a:gd name="adj1" fmla="val 110869"/>
              <a:gd name="adj2" fmla="val 190848"/>
              <a:gd name="adj3" fmla="val 16667"/>
            </a:avLst>
          </a:prstGeom>
        </p:spPr>
        <p:style>
          <a:lnRef idx="1">
            <a:schemeClr val="accent6"/>
          </a:lnRef>
          <a:fillRef idx="2">
            <a:schemeClr val="accent6"/>
          </a:fillRef>
          <a:effectRef idx="1">
            <a:schemeClr val="accent6"/>
          </a:effectRef>
          <a:fontRef idx="minor">
            <a:schemeClr val="dk1"/>
          </a:fontRef>
        </p:style>
        <p:txBody>
          <a:bodyPr/>
          <a:lstStyle/>
          <a:p>
            <a:pPr algn="ctr"/>
            <a:r>
              <a:rPr lang="zh-CN" altLang="en-US" sz="2800" b="1" smtClean="0">
                <a:solidFill>
                  <a:srgbClr val="0000FF"/>
                </a:solidFill>
                <a:ea typeface="宋体" pitchFamily="2" charset="-122"/>
              </a:rPr>
              <a:t>题型一      长短句的互换</a:t>
            </a:r>
            <a:endParaRPr lang="zh-CN" altLang="en-US" sz="2800" b="1">
              <a:solidFill>
                <a:srgbClr val="0000FF"/>
              </a:solidFill>
              <a:ea typeface="宋体" pitchFamily="2" charset="-122"/>
            </a:endParaRPr>
          </a:p>
        </p:txBody>
      </p:sp>
      <p:sp>
        <p:nvSpPr>
          <p:cNvPr id="14" name="Text Box 7"/>
          <p:cNvSpPr txBox="1">
            <a:spLocks noChangeArrowheads="1"/>
          </p:cNvSpPr>
          <p:nvPr/>
        </p:nvSpPr>
        <p:spPr bwMode="auto">
          <a:xfrm>
            <a:off x="1306830" y="2847340"/>
            <a:ext cx="1607820" cy="1076325"/>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zh-CN" altLang="en-US" sz="3200" b="0" smtClean="0">
                <a:latin typeface="黑体" pitchFamily="2" charset="-122"/>
                <a:ea typeface="黑体" pitchFamily="2" charset="-122"/>
              </a:rPr>
              <a:t>变换句式4题型</a:t>
            </a:r>
            <a:endParaRPr lang="zh-CN" altLang="en-US" sz="3200" b="0">
              <a:latin typeface="黑体" pitchFamily="2" charset="-122"/>
              <a:ea typeface="黑体" pitchFamily="2" charset="-122"/>
            </a:endParaRPr>
          </a:p>
        </p:txBody>
      </p:sp>
      <p:sp>
        <p:nvSpPr>
          <p:cNvPr id="15" name="AutoShape 8"/>
          <p:cNvSpPr>
            <a:spLocks noChangeArrowheads="1"/>
          </p:cNvSpPr>
          <p:nvPr/>
        </p:nvSpPr>
        <p:spPr bwMode="auto">
          <a:xfrm flipH="1">
            <a:off x="5761037" y="2531430"/>
            <a:ext cx="4677101" cy="624205"/>
          </a:xfrm>
          <a:prstGeom prst="wedgeRoundRectCallout">
            <a:avLst>
              <a:gd name="adj1" fmla="val 111194"/>
              <a:gd name="adj2" fmla="val 65398"/>
              <a:gd name="adj3" fmla="val 16667"/>
            </a:avLst>
          </a:prstGeom>
        </p:spPr>
        <p:style>
          <a:lnRef idx="1">
            <a:schemeClr val="accent6"/>
          </a:lnRef>
          <a:fillRef idx="2">
            <a:schemeClr val="accent6"/>
          </a:fillRef>
          <a:effectRef idx="1">
            <a:schemeClr val="accent6"/>
          </a:effectRef>
          <a:fontRef idx="minor">
            <a:schemeClr val="dk1"/>
          </a:fontRef>
        </p:style>
        <p:txBody>
          <a:bodyPr/>
          <a:lstStyle/>
          <a:p>
            <a:pPr algn="ctr"/>
            <a:r>
              <a:rPr lang="zh-CN" altLang="en-US" sz="2800" b="1" smtClean="0">
                <a:solidFill>
                  <a:srgbClr val="0000FF"/>
                </a:solidFill>
                <a:ea typeface="宋体" pitchFamily="2" charset="-122"/>
              </a:rPr>
              <a:t>题型二      整散句的变换</a:t>
            </a:r>
            <a:endParaRPr lang="zh-CN" altLang="en-US" sz="2800" b="1">
              <a:solidFill>
                <a:srgbClr val="0000FF"/>
              </a:solidFill>
              <a:ea typeface="宋体" pitchFamily="2" charset="-122"/>
            </a:endParaRPr>
          </a:p>
        </p:txBody>
      </p:sp>
      <p:sp>
        <p:nvSpPr>
          <p:cNvPr id="17" name="AutoShape 12"/>
          <p:cNvSpPr>
            <a:spLocks noChangeArrowheads="1"/>
          </p:cNvSpPr>
          <p:nvPr/>
        </p:nvSpPr>
        <p:spPr bwMode="auto">
          <a:xfrm flipH="1">
            <a:off x="5763164" y="3668715"/>
            <a:ext cx="4676244" cy="658495"/>
          </a:xfrm>
          <a:prstGeom prst="wedgeRoundRectCallout">
            <a:avLst>
              <a:gd name="adj1" fmla="val 111417"/>
              <a:gd name="adj2" fmla="val -56760"/>
              <a:gd name="adj3" fmla="val 16667"/>
            </a:avLst>
          </a:prstGeom>
        </p:spPr>
        <p:style>
          <a:lnRef idx="1">
            <a:schemeClr val="accent6"/>
          </a:lnRef>
          <a:fillRef idx="2">
            <a:schemeClr val="accent6"/>
          </a:fillRef>
          <a:effectRef idx="1">
            <a:schemeClr val="accent6"/>
          </a:effectRef>
          <a:fontRef idx="minor">
            <a:schemeClr val="dk1"/>
          </a:fontRef>
        </p:style>
        <p:txBody>
          <a:bodyPr/>
          <a:lstStyle/>
          <a:p>
            <a:pPr algn="ctr"/>
            <a:r>
              <a:rPr lang="zh-CN" altLang="en-US" sz="2800" b="1" smtClean="0">
                <a:solidFill>
                  <a:srgbClr val="0000FF"/>
                </a:solidFill>
                <a:ea typeface="宋体" pitchFamily="2" charset="-122"/>
              </a:rPr>
              <a:t>题型三      句子的重组</a:t>
            </a:r>
            <a:endParaRPr lang="zh-CN" altLang="en-US" sz="2800" b="1">
              <a:solidFill>
                <a:srgbClr val="0000FF"/>
              </a:solidFill>
              <a:ea typeface="宋体" pitchFamily="2" charset="-122"/>
            </a:endParaRPr>
          </a:p>
        </p:txBody>
      </p:sp>
      <p:sp>
        <p:nvSpPr>
          <p:cNvPr id="2" name="AutoShape 12"/>
          <p:cNvSpPr>
            <a:spLocks noChangeArrowheads="1"/>
          </p:cNvSpPr>
          <p:nvPr/>
        </p:nvSpPr>
        <p:spPr bwMode="auto">
          <a:xfrm flipH="1">
            <a:off x="5762529" y="4840290"/>
            <a:ext cx="4676244" cy="619760"/>
          </a:xfrm>
          <a:prstGeom prst="wedgeRoundRectCallout">
            <a:avLst>
              <a:gd name="adj1" fmla="val 110978"/>
              <a:gd name="adj2" fmla="val -198366"/>
              <a:gd name="adj3" fmla="val 16667"/>
            </a:avLst>
          </a:prstGeom>
        </p:spPr>
        <p:style>
          <a:lnRef idx="1">
            <a:schemeClr val="accent6"/>
          </a:lnRef>
          <a:fillRef idx="2">
            <a:schemeClr val="accent6"/>
          </a:fillRef>
          <a:effectRef idx="1">
            <a:schemeClr val="accent6"/>
          </a:effectRef>
          <a:fontRef idx="minor">
            <a:schemeClr val="dk1"/>
          </a:fontRef>
        </p:style>
        <p:txBody>
          <a:bodyPr/>
          <a:lstStyle/>
          <a:p>
            <a:pPr algn="ctr"/>
            <a:r>
              <a:rPr lang="zh-CN" altLang="en-US" sz="2800" b="1" smtClean="0">
                <a:solidFill>
                  <a:srgbClr val="0000FF"/>
                </a:solidFill>
                <a:ea typeface="宋体" pitchFamily="2" charset="-122"/>
              </a:rPr>
              <a:t>题型四      语体的变换</a:t>
            </a:r>
            <a:endParaRPr lang="zh-CN" altLang="en-US" sz="2800" b="1">
              <a:solidFill>
                <a:srgbClr val="0000FF"/>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 presetClass="entr" presetSubtype="10" fill="hold" grpId="2"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checkerboard(across)">
                                      <p:cBhvr>
                                        <p:cTn id="14" dur="500"/>
                                        <p:tgtEl>
                                          <p:spTgt spid="14"/>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9" fill="hold" grpId="1"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9" fill="hold" grpId="3"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9" fill="hold" grpId="4"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0-#ppt_w/2"/>
                                          </p:val>
                                        </p:tav>
                                        <p:tav tm="100000">
                                          <p:val>
                                            <p:strVal val="#ppt_x"/>
                                          </p:val>
                                        </p:tav>
                                      </p:tavLst>
                                    </p:anim>
                                    <p:anim calcmode="lin" valueType="num">
                                      <p:cBhvr additive="base">
                                        <p:cTn id="35"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9" fill="hold" grpId="5"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0-#ppt_w/2"/>
                                          </p:val>
                                        </p:tav>
                                        <p:tav tm="100000">
                                          <p:val>
                                            <p:strVal val="#ppt_x"/>
                                          </p:val>
                                        </p:tav>
                                      </p:tavLst>
                                    </p:anim>
                                    <p:anim calcmode="lin" valueType="num">
                                      <p:cBhvr additive="base">
                                        <p:cTn id="4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1" animBg="1"/>
      <p:bldP spid="14" grpId="2" animBg="1"/>
      <p:bldP spid="15" grpId="3" animBg="1"/>
      <p:bldP spid="17" grpId="4" animBg="1"/>
      <p:bldP spid="2" grpId="5"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文本框 238595"/>
          <p:cNvSpPr txBox="1"/>
          <p:nvPr/>
        </p:nvSpPr>
        <p:spPr>
          <a:xfrm>
            <a:off x="3038475" y="857250"/>
            <a:ext cx="309880" cy="521970"/>
          </a:xfrm>
          <a:prstGeom prst="rect">
            <a:avLst/>
          </a:prstGeom>
          <a:noFill/>
          <a:ln w="9525">
            <a:noFill/>
          </a:ln>
        </p:spPr>
        <p:txBody>
          <a:bodyPr wrap="none" anchor="t">
            <a:spAutoFit/>
          </a:bodyPr>
          <a:lstStyle/>
          <a:p>
            <a:endParaRPr lang="zh-CN" altLang="en-US" sz="2800" b="0">
              <a:solidFill>
                <a:schemeClr val="hlink"/>
              </a:solidFill>
              <a:latin typeface="Arial" pitchFamily="34" charset="0"/>
              <a:ea typeface="黑体" pitchFamily="2" charset="-122"/>
            </a:endParaRPr>
          </a:p>
        </p:txBody>
      </p:sp>
      <p:sp>
        <p:nvSpPr>
          <p:cNvPr id="238597" name="文本框 238596"/>
          <p:cNvSpPr txBox="1"/>
          <p:nvPr/>
        </p:nvSpPr>
        <p:spPr>
          <a:xfrm>
            <a:off x="3376613" y="2428875"/>
            <a:ext cx="309880" cy="368300"/>
          </a:xfrm>
          <a:prstGeom prst="rect">
            <a:avLst/>
          </a:prstGeom>
          <a:noFill/>
          <a:ln w="9525">
            <a:noFill/>
          </a:ln>
        </p:spPr>
        <p:txBody>
          <a:bodyPr wrap="none" anchor="t">
            <a:spAutoFit/>
          </a:bodyPr>
          <a:lstStyle/>
          <a:p>
            <a:endParaRPr lang="zh-CN" altLang="en-US" sz="1800" b="0">
              <a:latin typeface="Arial" pitchFamily="34" charset="0"/>
              <a:ea typeface="宋体" pitchFamily="2" charset="-122"/>
            </a:endParaRPr>
          </a:p>
        </p:txBody>
      </p:sp>
      <p:sp>
        <p:nvSpPr>
          <p:cNvPr id="238598" name="矩形 238597"/>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0" name="矩形 238599"/>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1" name="文本框 238600"/>
          <p:cNvSpPr txBox="1"/>
          <p:nvPr/>
        </p:nvSpPr>
        <p:spPr>
          <a:xfrm>
            <a:off x="2760641" y="1168385"/>
            <a:ext cx="7273925" cy="521970"/>
          </a:xfrm>
          <a:prstGeom prst="rect">
            <a:avLst/>
          </a:prstGeom>
          <a:noFill/>
          <a:ln w="9525">
            <a:noFill/>
          </a:ln>
          <a:extLst>
            <a:ext uri="{909E8E84-426E-40DD-AFC4-6F175D3DCCD1}">
              <a14:hiddenFill xmlns:a14="http://schemas.microsoft.com/office/drawing/2010/main">
                <a:solidFill>
                  <a:srgbClr val="66FF99"/>
                </a:solidFill>
              </a14:hiddenFill>
            </a:ext>
          </a:extLst>
        </p:spPr>
        <p:txBody>
          <a:bodyPr>
            <a:spAutoFit/>
          </a:bodyPr>
          <a:lstStyle/>
          <a:p>
            <a:r>
              <a:rPr lang="zh-CN" altLang="en-US">
                <a:latin typeface="Arial" pitchFamily="34" charset="0"/>
                <a:ea typeface="黑体" pitchFamily="2" charset="-122"/>
              </a:rPr>
              <a:t>             </a:t>
            </a:r>
            <a:r>
              <a:rPr lang="zh-CN" altLang="en-US" sz="2400">
                <a:latin typeface="Arial" pitchFamily="34" charset="0"/>
                <a:ea typeface="黑体" pitchFamily="2" charset="-122"/>
              </a:rPr>
              <a:t>  </a:t>
            </a:r>
            <a:r>
              <a:rPr lang="zh-CN" altLang="en-US" sz="2400">
                <a:solidFill>
                  <a:srgbClr val="7030A0"/>
                </a:solidFill>
                <a:latin typeface="Arial" pitchFamily="34" charset="0"/>
                <a:ea typeface="黑体" pitchFamily="2" charset="-122"/>
              </a:rPr>
              <a:t>  </a:t>
            </a:r>
            <a:r>
              <a:rPr lang="zh-CN" altLang="en-US" sz="2800" smtClean="0">
                <a:solidFill>
                  <a:srgbClr val="7030A0"/>
                </a:solidFill>
                <a:latin typeface="Arial" pitchFamily="34" charset="0"/>
                <a:ea typeface="黑体" pitchFamily="2" charset="-122"/>
              </a:rPr>
              <a:t>题型一</a:t>
            </a:r>
            <a:r>
              <a:rPr lang="zh-CN" altLang="en-US" sz="2800">
                <a:solidFill>
                  <a:srgbClr val="7030A0"/>
                </a:solidFill>
                <a:latin typeface="Arial" pitchFamily="34" charset="0"/>
                <a:ea typeface="黑体" pitchFamily="2" charset="-122"/>
              </a:rPr>
              <a:t>　</a:t>
            </a:r>
            <a:r>
              <a:rPr lang="zh-CN" altLang="en-US" sz="2800" smtClean="0">
                <a:solidFill>
                  <a:srgbClr val="7030A0"/>
                </a:solidFill>
                <a:latin typeface="Arial" pitchFamily="34" charset="0"/>
                <a:ea typeface="黑体" pitchFamily="2" charset="-122"/>
              </a:rPr>
              <a:t>长短句的互换</a:t>
            </a:r>
            <a:r>
              <a:rPr lang="zh-CN" altLang="en-US" sz="2800" smtClean="0">
                <a:solidFill>
                  <a:srgbClr val="006600"/>
                </a:solidFill>
                <a:latin typeface="+mn-ea"/>
              </a:rPr>
              <a:t>    </a:t>
            </a:r>
            <a:endParaRPr lang="zh-CN" altLang="en-US" sz="2800">
              <a:solidFill>
                <a:srgbClr val="006600"/>
              </a:solidFill>
              <a:latin typeface="+mn-ea"/>
            </a:endParaRPr>
          </a:p>
        </p:txBody>
      </p:sp>
      <p:graphicFrame>
        <p:nvGraphicFramePr>
          <p:cNvPr id="7" name="Group 196"/>
          <p:cNvGraphicFramePr>
            <a:graphicFrameLocks noGrp="1"/>
          </p:cNvGraphicFramePr>
          <p:nvPr/>
        </p:nvGraphicFramePr>
        <p:xfrm>
          <a:off x="1046129" y="2239955"/>
          <a:ext cx="9929495" cy="3429025"/>
        </p:xfrm>
        <a:graphic>
          <a:graphicData uri="http://schemas.openxmlformats.org/drawingml/2006/table">
            <a:tbl>
              <a:tblPr/>
              <a:tblGrid>
                <a:gridCol w="1643380"/>
                <a:gridCol w="8286115"/>
              </a:tblGrid>
              <a:tr h="685805">
                <a:tc>
                  <a:txBody>
                    <a:bodyPr/>
                    <a:lstStyle/>
                    <a:p>
                      <a:pPr marL="0" algn="l" defTabSz="914400" rtl="0" eaLnBrk="1" latinLnBrk="0" hangingPunct="1">
                        <a:lnSpc>
                          <a:spcPct val="120000"/>
                        </a:lnSpc>
                        <a:spcAft>
                          <a:spcPct val="0"/>
                        </a:spcAft>
                      </a:pPr>
                      <a:endParaRPr lang="en-US" sz="2400" kern="100">
                        <a:solidFill>
                          <a:srgbClr val="0000FF"/>
                        </a:solidFill>
                        <a:latin typeface="Times New Roman"/>
                        <a:ea typeface="宋体" pitchFamily="2" charset="-122"/>
                        <a:cs typeface="Times New Roman" panose="020206030504050203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lnSpc>
                          <a:spcPct val="120000"/>
                        </a:lnSpc>
                        <a:spcAft>
                          <a:spcPct val="0"/>
                        </a:spcAft>
                      </a:pPr>
                      <a:r>
                        <a:rPr lang="zh-CN" sz="2400" kern="100">
                          <a:solidFill>
                            <a:srgbClr val="0000FF"/>
                          </a:solidFill>
                          <a:latin typeface="Times New Roman"/>
                          <a:ea typeface="宋体" pitchFamily="2" charset="-122"/>
                          <a:cs typeface="Times New Roman" panose="02020603050405020304"/>
                        </a:rPr>
                        <a:t>句式特点</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371610">
                <a:tc>
                  <a:txBody>
                    <a:bodyPr/>
                    <a:lstStyle/>
                    <a:p>
                      <a:pPr marL="0" algn="ctr" defTabSz="914400" rtl="0" eaLnBrk="1" latinLnBrk="0" hangingPunct="1">
                        <a:lnSpc>
                          <a:spcPct val="120000"/>
                        </a:lnSpc>
                        <a:spcAft>
                          <a:spcPct val="0"/>
                        </a:spcAft>
                      </a:pPr>
                      <a:r>
                        <a:rPr lang="zh-CN" sz="2400" kern="100" smtClean="0">
                          <a:solidFill>
                            <a:srgbClr val="0000FF"/>
                          </a:solidFill>
                          <a:latin typeface="Times New Roman"/>
                          <a:ea typeface="宋体" pitchFamily="2" charset="-122"/>
                          <a:cs typeface="Times New Roman" panose="02020603050405020304"/>
                        </a:rPr>
                        <a:t>长句</a:t>
                      </a:r>
                      <a:endParaRPr lang="zh-CN" sz="2400" kern="100">
                        <a:solidFill>
                          <a:srgbClr val="0000FF"/>
                        </a:solidFill>
                        <a:latin typeface="Times New Roman"/>
                        <a:ea typeface="宋体" pitchFamily="2" charset="-122"/>
                        <a:cs typeface="Times New Roman" panose="020206030504050203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20000"/>
                        </a:lnSpc>
                        <a:spcAft>
                          <a:spcPct val="0"/>
                        </a:spcAft>
                      </a:pPr>
                      <a:r>
                        <a:rPr lang="zh-CN" sz="2400" kern="100">
                          <a:solidFill>
                            <a:srgbClr val="0000FF"/>
                          </a:solidFill>
                          <a:latin typeface="Times New Roman"/>
                          <a:ea typeface="宋体" pitchFamily="2" charset="-122"/>
                          <a:cs typeface="Times New Roman" panose="02020603050405020304"/>
                        </a:rPr>
                        <a:t>长句是使用词语多、形体长、结构复杂的单句，它只有一套句子成分。</a:t>
                      </a:r>
                    </a:p>
                    <a:p>
                      <a:pPr marL="0" algn="l" defTabSz="914400" rtl="0" eaLnBrk="1" latinLnBrk="0" hangingPunct="1">
                        <a:lnSpc>
                          <a:spcPct val="120000"/>
                        </a:lnSpc>
                        <a:spcAft>
                          <a:spcPct val="0"/>
                        </a:spcAft>
                      </a:pPr>
                      <a:r>
                        <a:rPr lang="zh-CN" sz="2400" kern="100">
                          <a:solidFill>
                            <a:srgbClr val="0000FF"/>
                          </a:solidFill>
                          <a:latin typeface="Times New Roman"/>
                          <a:ea typeface="宋体" pitchFamily="2" charset="-122"/>
                          <a:cs typeface="Times New Roman" panose="02020603050405020304"/>
                        </a:rPr>
                        <a:t>长句的特点：表意严密，内容丰富，精确细致。</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371610">
                <a:tc>
                  <a:txBody>
                    <a:bodyPr/>
                    <a:lstStyle/>
                    <a:p>
                      <a:pPr marL="0" algn="ctr" defTabSz="914400" rtl="0" eaLnBrk="1" latinLnBrk="0" hangingPunct="1">
                        <a:lnSpc>
                          <a:spcPct val="120000"/>
                        </a:lnSpc>
                        <a:spcAft>
                          <a:spcPct val="0"/>
                        </a:spcAft>
                      </a:pPr>
                      <a:r>
                        <a:rPr lang="zh-CN" sz="2400" kern="100" smtClean="0">
                          <a:solidFill>
                            <a:srgbClr val="0000FF"/>
                          </a:solidFill>
                          <a:latin typeface="Times New Roman"/>
                          <a:ea typeface="宋体" pitchFamily="2" charset="-122"/>
                          <a:cs typeface="Times New Roman" panose="02020603050405020304"/>
                        </a:rPr>
                        <a:t>短句</a:t>
                      </a:r>
                      <a:endParaRPr lang="zh-CN" sz="2400" kern="100">
                        <a:solidFill>
                          <a:srgbClr val="0000FF"/>
                        </a:solidFill>
                        <a:latin typeface="Times New Roman"/>
                        <a:ea typeface="宋体" pitchFamily="2" charset="-122"/>
                        <a:cs typeface="Times New Roman" panose="020206030504050203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20000"/>
                        </a:lnSpc>
                        <a:spcAft>
                          <a:spcPct val="0"/>
                        </a:spcAft>
                      </a:pPr>
                      <a:r>
                        <a:rPr lang="zh-CN" sz="2400" kern="100">
                          <a:solidFill>
                            <a:srgbClr val="0000FF"/>
                          </a:solidFill>
                          <a:latin typeface="Times New Roman"/>
                          <a:ea typeface="宋体" pitchFamily="2" charset="-122"/>
                          <a:cs typeface="Times New Roman" panose="02020603050405020304"/>
                        </a:rPr>
                        <a:t>短句是使用词语少、形体短、结构简单的单句。</a:t>
                      </a:r>
                    </a:p>
                    <a:p>
                      <a:pPr marL="0" algn="l" defTabSz="914400" rtl="0" eaLnBrk="1" latinLnBrk="0" hangingPunct="1">
                        <a:lnSpc>
                          <a:spcPct val="120000"/>
                        </a:lnSpc>
                        <a:spcAft>
                          <a:spcPct val="0"/>
                        </a:spcAft>
                      </a:pPr>
                      <a:r>
                        <a:rPr lang="zh-CN" sz="2400" kern="100">
                          <a:solidFill>
                            <a:srgbClr val="0000FF"/>
                          </a:solidFill>
                          <a:latin typeface="Times New Roman"/>
                          <a:ea typeface="宋体" pitchFamily="2" charset="-122"/>
                          <a:cs typeface="Times New Roman" panose="02020603050405020304"/>
                        </a:rPr>
                        <a:t>短句的特点：表意灵活，简洁明快，节奏感强。</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8601"/>
                                        </p:tgtEl>
                                        <p:attrNameLst>
                                          <p:attrName>style.visibility</p:attrName>
                                        </p:attrNameLst>
                                      </p:cBhvr>
                                      <p:to>
                                        <p:strVal val="visible"/>
                                      </p:to>
                                    </p:set>
                                    <p:animEffect transition="in" filter="dissolve">
                                      <p:cBhvr>
                                        <p:cTn id="7" dur="500"/>
                                        <p:tgtEl>
                                          <p:spTgt spid="23860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60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文本框 238595"/>
          <p:cNvSpPr txBox="1"/>
          <p:nvPr/>
        </p:nvSpPr>
        <p:spPr>
          <a:xfrm>
            <a:off x="3038475" y="857250"/>
            <a:ext cx="309880" cy="521970"/>
          </a:xfrm>
          <a:prstGeom prst="rect">
            <a:avLst/>
          </a:prstGeom>
          <a:noFill/>
          <a:ln w="9525">
            <a:noFill/>
          </a:ln>
        </p:spPr>
        <p:txBody>
          <a:bodyPr wrap="none" anchor="t">
            <a:spAutoFit/>
          </a:bodyPr>
          <a:lstStyle/>
          <a:p>
            <a:endParaRPr lang="zh-CN" altLang="en-US" sz="2800" b="0">
              <a:solidFill>
                <a:schemeClr val="hlink"/>
              </a:solidFill>
              <a:latin typeface="Arial" pitchFamily="34" charset="0"/>
              <a:ea typeface="黑体" pitchFamily="2" charset="-122"/>
            </a:endParaRPr>
          </a:p>
        </p:txBody>
      </p:sp>
      <p:sp>
        <p:nvSpPr>
          <p:cNvPr id="238597" name="文本框 238596"/>
          <p:cNvSpPr txBox="1"/>
          <p:nvPr/>
        </p:nvSpPr>
        <p:spPr>
          <a:xfrm>
            <a:off x="3376613" y="2428875"/>
            <a:ext cx="309880" cy="368300"/>
          </a:xfrm>
          <a:prstGeom prst="rect">
            <a:avLst/>
          </a:prstGeom>
          <a:noFill/>
          <a:ln w="9525">
            <a:noFill/>
          </a:ln>
        </p:spPr>
        <p:txBody>
          <a:bodyPr wrap="none" anchor="t">
            <a:spAutoFit/>
          </a:bodyPr>
          <a:lstStyle/>
          <a:p>
            <a:endParaRPr lang="zh-CN" altLang="en-US" sz="1800" b="0">
              <a:latin typeface="Arial" pitchFamily="34" charset="0"/>
              <a:ea typeface="宋体" pitchFamily="2" charset="-122"/>
            </a:endParaRPr>
          </a:p>
        </p:txBody>
      </p:sp>
      <p:sp>
        <p:nvSpPr>
          <p:cNvPr id="238598" name="矩形 238597"/>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0" name="矩形 238599"/>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graphicFrame>
        <p:nvGraphicFramePr>
          <p:cNvPr id="8" name="Group 19"/>
          <p:cNvGraphicFramePr>
            <a:graphicFrameLocks noGrp="1"/>
          </p:cNvGraphicFramePr>
          <p:nvPr/>
        </p:nvGraphicFramePr>
        <p:xfrm>
          <a:off x="628393" y="697347"/>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9" name="文本框 197633"/>
          <p:cNvSpPr txBox="1"/>
          <p:nvPr/>
        </p:nvSpPr>
        <p:spPr>
          <a:xfrm>
            <a:off x="546063" y="957738"/>
            <a:ext cx="10501386" cy="4831080"/>
          </a:xfrm>
          <a:prstGeom prst="rect">
            <a:avLst/>
          </a:prstGeom>
          <a:noFill/>
          <a:ln w="19050" cap="flat" cmpd="sng">
            <a:noFill/>
            <a:prstDash val="solid"/>
            <a:miter/>
            <a:headEnd type="none" w="med" len="med"/>
            <a:tailEnd type="none" w="med" len="med"/>
          </a:ln>
        </p:spPr>
        <p:txBody>
          <a:bodyPr wrap="square">
            <a:spAutoFit/>
          </a:bodyPr>
          <a:lstStyle/>
          <a:p>
            <a:pPr algn="ctr"/>
            <a:r>
              <a:rPr lang="en-US" altLang="en-US" sz="2800" smtClean="0">
                <a:solidFill>
                  <a:srgbClr val="A50021"/>
                </a:solidFill>
                <a:latin typeface="黑体" pitchFamily="2" charset="-122"/>
                <a:ea typeface="黑体" pitchFamily="2" charset="-122"/>
              </a:rPr>
              <a:t>(</a:t>
            </a:r>
            <a:r>
              <a:rPr lang="zh-CN" altLang="en-US" sz="2800" smtClean="0">
                <a:solidFill>
                  <a:srgbClr val="A50021"/>
                </a:solidFill>
                <a:latin typeface="黑体" pitchFamily="2" charset="-122"/>
                <a:ea typeface="黑体" pitchFamily="2" charset="-122"/>
              </a:rPr>
              <a:t>一</a:t>
            </a:r>
            <a:r>
              <a:rPr lang="en-US" altLang="en-US" sz="2800" smtClean="0">
                <a:solidFill>
                  <a:srgbClr val="A50021"/>
                </a:solidFill>
                <a:latin typeface="黑体" pitchFamily="2" charset="-122"/>
                <a:ea typeface="黑体" pitchFamily="2" charset="-122"/>
              </a:rPr>
              <a:t>)</a:t>
            </a:r>
            <a:r>
              <a:rPr lang="zh-CN" altLang="en-US" sz="2800" smtClean="0">
                <a:solidFill>
                  <a:srgbClr val="A50021"/>
                </a:solidFill>
                <a:latin typeface="黑体" pitchFamily="2" charset="-122"/>
                <a:ea typeface="黑体" pitchFamily="2" charset="-122"/>
              </a:rPr>
              <a:t>长句变短句</a:t>
            </a:r>
            <a:r>
              <a:rPr lang="en-US" altLang="en-US" sz="2800" smtClean="0">
                <a:solidFill>
                  <a:srgbClr val="A50021"/>
                </a:solidFill>
                <a:latin typeface="黑体" pitchFamily="2" charset="-122"/>
                <a:ea typeface="黑体" pitchFamily="2" charset="-122"/>
              </a:rPr>
              <a:t>“3</a:t>
            </a:r>
            <a:r>
              <a:rPr lang="zh-CN" altLang="en-US" sz="2800" smtClean="0">
                <a:solidFill>
                  <a:srgbClr val="A50021"/>
                </a:solidFill>
                <a:latin typeface="黑体" pitchFamily="2" charset="-122"/>
                <a:ea typeface="黑体" pitchFamily="2" charset="-122"/>
              </a:rPr>
              <a:t>步走</a:t>
            </a:r>
            <a:r>
              <a:rPr lang="en-US" altLang="en-US" sz="2800" smtClean="0">
                <a:solidFill>
                  <a:srgbClr val="A50021"/>
                </a:solidFill>
                <a:latin typeface="黑体" pitchFamily="2" charset="-122"/>
                <a:ea typeface="黑体" pitchFamily="2" charset="-122"/>
              </a:rPr>
              <a:t>”</a:t>
            </a:r>
            <a:endParaRPr lang="zh-CN" altLang="en-US" sz="2800" smtClean="0">
              <a:solidFill>
                <a:srgbClr val="A50021"/>
              </a:solidFill>
              <a:latin typeface="黑体" pitchFamily="2" charset="-122"/>
              <a:ea typeface="黑体" pitchFamily="2" charset="-122"/>
            </a:endParaRPr>
          </a:p>
          <a:p>
            <a:endParaRPr lang="en-US" altLang="zh-CN" sz="2000" b="1" smtClean="0">
              <a:solidFill>
                <a:srgbClr val="00B050"/>
              </a:solidFill>
              <a:latin typeface="+mn-ea"/>
            </a:endParaRPr>
          </a:p>
          <a:p>
            <a:r>
              <a:rPr lang="en-US" altLang="zh-CN" sz="2000" b="1" smtClean="0">
                <a:solidFill>
                  <a:srgbClr val="00B050"/>
                </a:solidFill>
                <a:latin typeface="+mn-ea"/>
              </a:rPr>
              <a:t>    </a:t>
            </a:r>
            <a:r>
              <a:rPr lang="zh-CN" altLang="en-US" sz="2000" b="1" smtClean="0">
                <a:solidFill>
                  <a:srgbClr val="00B050"/>
                </a:solidFill>
                <a:latin typeface="+mn-ea"/>
              </a:rPr>
              <a:t>长句变短句绝不是把一个长句子随意切割成几个短句这样简单，它是有严格的操作步骤的。</a:t>
            </a:r>
          </a:p>
          <a:p>
            <a:r>
              <a:rPr lang="zh-CN" altLang="en-US" sz="2000" b="1" smtClean="0">
                <a:solidFill>
                  <a:srgbClr val="00B050"/>
                </a:solidFill>
                <a:latin typeface="+mn-ea"/>
              </a:rPr>
              <a:t>    </a:t>
            </a:r>
            <a:r>
              <a:rPr lang="zh-CN" altLang="en-US" sz="2000" b="1" smtClean="0">
                <a:solidFill>
                  <a:srgbClr val="C00000"/>
                </a:solidFill>
                <a:latin typeface="+mn-ea"/>
              </a:rPr>
              <a:t>第</a:t>
            </a:r>
            <a:r>
              <a:rPr lang="en-US" altLang="en-US" sz="2000" b="1" smtClean="0">
                <a:solidFill>
                  <a:srgbClr val="C00000"/>
                </a:solidFill>
                <a:latin typeface="+mn-ea"/>
              </a:rPr>
              <a:t>1</a:t>
            </a:r>
            <a:r>
              <a:rPr lang="zh-CN" altLang="en-US" sz="2000" b="1" smtClean="0">
                <a:solidFill>
                  <a:srgbClr val="C00000"/>
                </a:solidFill>
                <a:latin typeface="+mn-ea"/>
              </a:rPr>
              <a:t>步：找准主干句</a:t>
            </a:r>
          </a:p>
          <a:p>
            <a:r>
              <a:rPr lang="en-US" altLang="en-US" sz="2000" b="1" smtClean="0">
                <a:solidFill>
                  <a:srgbClr val="00B050"/>
                </a:solidFill>
                <a:latin typeface="+mn-ea"/>
              </a:rPr>
              <a:t>“</a:t>
            </a:r>
            <a:r>
              <a:rPr lang="zh-CN" altLang="en-US" sz="2000" b="1" smtClean="0">
                <a:solidFill>
                  <a:srgbClr val="00B050"/>
                </a:solidFill>
                <a:latin typeface="+mn-ea"/>
              </a:rPr>
              <a:t>主干句</a:t>
            </a:r>
            <a:r>
              <a:rPr lang="en-US" altLang="en-US" sz="2000" b="1" smtClean="0">
                <a:solidFill>
                  <a:srgbClr val="00B050"/>
                </a:solidFill>
                <a:latin typeface="+mn-ea"/>
              </a:rPr>
              <a:t>”</a:t>
            </a:r>
            <a:r>
              <a:rPr lang="zh-CN" altLang="en-US" sz="2000" b="1" smtClean="0">
                <a:solidFill>
                  <a:srgbClr val="00B050"/>
                </a:solidFill>
                <a:latin typeface="+mn-ea"/>
              </a:rPr>
              <a:t>是指重要的中心的句子，不简单等同于</a:t>
            </a:r>
            <a:r>
              <a:rPr lang="en-US" altLang="en-US" sz="2000" b="1" smtClean="0">
                <a:solidFill>
                  <a:srgbClr val="00B050"/>
                </a:solidFill>
                <a:latin typeface="+mn-ea"/>
              </a:rPr>
              <a:t>“</a:t>
            </a:r>
            <a:r>
              <a:rPr lang="zh-CN" altLang="en-US" sz="2000" b="1" smtClean="0">
                <a:solidFill>
                  <a:srgbClr val="00B050"/>
                </a:solidFill>
                <a:latin typeface="+mn-ea"/>
              </a:rPr>
              <a:t>句子主干</a:t>
            </a:r>
            <a:r>
              <a:rPr lang="en-US" altLang="en-US" sz="2000" b="1" smtClean="0">
                <a:solidFill>
                  <a:srgbClr val="00B050"/>
                </a:solidFill>
                <a:latin typeface="+mn-ea"/>
              </a:rPr>
              <a:t>”</a:t>
            </a:r>
            <a:r>
              <a:rPr lang="zh-CN" altLang="en-US" sz="2000" b="1" smtClean="0">
                <a:solidFill>
                  <a:srgbClr val="00B050"/>
                </a:solidFill>
                <a:latin typeface="+mn-ea"/>
              </a:rPr>
              <a:t>，它可以包含部分修饰语。找到主干句后，把它暂放一边。之所以</a:t>
            </a:r>
            <a:r>
              <a:rPr lang="en-US" altLang="en-US" sz="2000" b="1" smtClean="0">
                <a:solidFill>
                  <a:srgbClr val="00B050"/>
                </a:solidFill>
                <a:latin typeface="+mn-ea"/>
              </a:rPr>
              <a:t>“</a:t>
            </a:r>
            <a:r>
              <a:rPr lang="zh-CN" altLang="en-US" sz="2000" b="1" smtClean="0">
                <a:solidFill>
                  <a:srgbClr val="00B050"/>
                </a:solidFill>
                <a:latin typeface="+mn-ea"/>
              </a:rPr>
              <a:t>暂放一边</a:t>
            </a:r>
            <a:r>
              <a:rPr lang="en-US" altLang="en-US" sz="2000" b="1" smtClean="0">
                <a:solidFill>
                  <a:srgbClr val="00B050"/>
                </a:solidFill>
                <a:latin typeface="+mn-ea"/>
              </a:rPr>
              <a:t>”</a:t>
            </a:r>
            <a:r>
              <a:rPr lang="zh-CN" altLang="en-US" sz="2000" b="1" smtClean="0">
                <a:solidFill>
                  <a:srgbClr val="00B050"/>
                </a:solidFill>
                <a:latin typeface="+mn-ea"/>
              </a:rPr>
              <a:t>，一是因为这个句子的位置待定</a:t>
            </a:r>
            <a:r>
              <a:rPr lang="en-US" altLang="en-US" sz="2000" b="1" smtClean="0">
                <a:solidFill>
                  <a:srgbClr val="00B050"/>
                </a:solidFill>
                <a:latin typeface="+mn-ea"/>
              </a:rPr>
              <a:t>——</a:t>
            </a:r>
            <a:r>
              <a:rPr lang="zh-CN" altLang="en-US" sz="2000" b="1" smtClean="0">
                <a:solidFill>
                  <a:srgbClr val="00B050"/>
                </a:solidFill>
                <a:latin typeface="+mn-ea"/>
              </a:rPr>
              <a:t>或放在段首，或放在段尾，一般不在中间，二是因为这个句子在整理成句时可能需要</a:t>
            </a:r>
            <a:r>
              <a:rPr lang="en-US" altLang="en-US" sz="2000" b="1" smtClean="0">
                <a:solidFill>
                  <a:srgbClr val="00B050"/>
                </a:solidFill>
                <a:latin typeface="+mn-ea"/>
              </a:rPr>
              <a:t>“</a:t>
            </a:r>
            <a:r>
              <a:rPr lang="zh-CN" altLang="en-US" sz="2000" b="1" smtClean="0">
                <a:solidFill>
                  <a:srgbClr val="00B050"/>
                </a:solidFill>
                <a:latin typeface="+mn-ea"/>
              </a:rPr>
              <a:t>增删词语</a:t>
            </a:r>
            <a:r>
              <a:rPr lang="en-US" altLang="en-US" sz="2000" b="1" smtClean="0">
                <a:solidFill>
                  <a:srgbClr val="00B050"/>
                </a:solidFill>
                <a:latin typeface="+mn-ea"/>
              </a:rPr>
              <a:t>”</a:t>
            </a:r>
            <a:r>
              <a:rPr lang="zh-CN" altLang="en-US" sz="2000" b="1" smtClean="0">
                <a:solidFill>
                  <a:srgbClr val="00B050"/>
                </a:solidFill>
                <a:latin typeface="+mn-ea"/>
              </a:rPr>
              <a:t>。找准主干句就等于完成了长变短的三分之二。</a:t>
            </a:r>
          </a:p>
          <a:p>
            <a:r>
              <a:rPr lang="zh-CN" altLang="en-US" sz="2000" b="1" smtClean="0">
                <a:solidFill>
                  <a:srgbClr val="00B050"/>
                </a:solidFill>
                <a:latin typeface="+mn-ea"/>
              </a:rPr>
              <a:t>    </a:t>
            </a:r>
            <a:r>
              <a:rPr lang="zh-CN" altLang="en-US" sz="2000" b="1" smtClean="0">
                <a:solidFill>
                  <a:srgbClr val="C00000"/>
                </a:solidFill>
                <a:latin typeface="+mn-ea"/>
              </a:rPr>
              <a:t>第</a:t>
            </a:r>
            <a:r>
              <a:rPr lang="en-US" altLang="en-US" sz="2000" b="1" smtClean="0">
                <a:solidFill>
                  <a:srgbClr val="C00000"/>
                </a:solidFill>
                <a:latin typeface="+mn-ea"/>
              </a:rPr>
              <a:t>2</a:t>
            </a:r>
            <a:r>
              <a:rPr lang="zh-CN" altLang="en-US" sz="2000" b="1" smtClean="0">
                <a:solidFill>
                  <a:srgbClr val="C00000"/>
                </a:solidFill>
                <a:latin typeface="+mn-ea"/>
              </a:rPr>
              <a:t>步：抽出修饰语独立成句</a:t>
            </a:r>
          </a:p>
          <a:p>
            <a:r>
              <a:rPr lang="zh-CN" altLang="en-US" sz="2000" b="1" smtClean="0">
                <a:solidFill>
                  <a:srgbClr val="00B050"/>
                </a:solidFill>
                <a:latin typeface="+mn-ea"/>
              </a:rPr>
              <a:t>把长句的修饰语分别抽出，写成若干个完整的短句。并列型的修饰语可采用并列关系抽取，包含型的修饰语要根据逻辑关系整理出几个句子。</a:t>
            </a:r>
          </a:p>
          <a:p>
            <a:r>
              <a:rPr lang="zh-CN" altLang="en-US" sz="2000" b="1" smtClean="0">
                <a:solidFill>
                  <a:srgbClr val="00B050"/>
                </a:solidFill>
                <a:latin typeface="+mn-ea"/>
              </a:rPr>
              <a:t>    </a:t>
            </a:r>
            <a:r>
              <a:rPr lang="zh-CN" altLang="en-US" sz="2000" b="1" smtClean="0">
                <a:solidFill>
                  <a:srgbClr val="C00000"/>
                </a:solidFill>
                <a:latin typeface="+mn-ea"/>
              </a:rPr>
              <a:t>第</a:t>
            </a:r>
            <a:r>
              <a:rPr lang="en-US" altLang="en-US" sz="2000" b="1" smtClean="0">
                <a:solidFill>
                  <a:srgbClr val="C00000"/>
                </a:solidFill>
                <a:latin typeface="+mn-ea"/>
              </a:rPr>
              <a:t>3</a:t>
            </a:r>
            <a:r>
              <a:rPr lang="zh-CN" altLang="en-US" sz="2000" b="1" smtClean="0">
                <a:solidFill>
                  <a:srgbClr val="C00000"/>
                </a:solidFill>
                <a:latin typeface="+mn-ea"/>
              </a:rPr>
              <a:t>步：整合成连贯的语段</a:t>
            </a:r>
          </a:p>
          <a:p>
            <a:r>
              <a:rPr lang="zh-CN" altLang="en-US" sz="2000" b="1" smtClean="0">
                <a:solidFill>
                  <a:srgbClr val="00B050"/>
                </a:solidFill>
                <a:latin typeface="+mn-ea"/>
              </a:rPr>
              <a:t>长句变成短句后，这些短句必须构成一个连贯的语段，而不是互不相干的几个独立句子，所以在操作时不要被题目中给出的序号、标点所迷惑。所谓整合，就是通过合理排序、使用衔接词</a:t>
            </a:r>
            <a:r>
              <a:rPr lang="en-US" altLang="en-US" sz="2000" b="1" smtClean="0">
                <a:solidFill>
                  <a:srgbClr val="00B050"/>
                </a:solidFill>
                <a:latin typeface="+mn-ea"/>
              </a:rPr>
              <a:t>(</a:t>
            </a:r>
            <a:r>
              <a:rPr lang="zh-CN" altLang="en-US" sz="2000" b="1" smtClean="0">
                <a:solidFill>
                  <a:srgbClr val="00B050"/>
                </a:solidFill>
                <a:latin typeface="+mn-ea"/>
              </a:rPr>
              <a:t>借代词和关联词</a:t>
            </a:r>
            <a:r>
              <a:rPr lang="en-US" altLang="en-US" sz="2000" b="1" smtClean="0">
                <a:solidFill>
                  <a:srgbClr val="00B050"/>
                </a:solidFill>
                <a:latin typeface="+mn-ea"/>
              </a:rPr>
              <a:t>)</a:t>
            </a:r>
            <a:r>
              <a:rPr lang="zh-CN" altLang="en-US" sz="2000" b="1" smtClean="0">
                <a:solidFill>
                  <a:srgbClr val="00B050"/>
                </a:solidFill>
                <a:latin typeface="+mn-ea"/>
              </a:rPr>
              <a:t>、增删词语等手段把前两步析出的短句整理成一段连贯的话。</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97633"/>
          <p:cNvSpPr txBox="1"/>
          <p:nvPr/>
        </p:nvSpPr>
        <p:spPr>
          <a:xfrm>
            <a:off x="688939" y="882633"/>
            <a:ext cx="10215634" cy="4954270"/>
          </a:xfrm>
          <a:prstGeom prst="rect">
            <a:avLst/>
          </a:prstGeom>
          <a:noFill/>
          <a:ln w="19050" cap="flat" cmpd="sng">
            <a:noFill/>
            <a:prstDash val="solid"/>
            <a:miter/>
            <a:headEnd type="none" w="med" len="med"/>
            <a:tailEnd type="none" w="med" len="med"/>
          </a:ln>
        </p:spPr>
        <p:txBody>
          <a:bodyPr wrap="square">
            <a:spAutoFit/>
          </a:bodyPr>
          <a:lstStyle/>
          <a:p>
            <a:pPr algn="ctr"/>
            <a:r>
              <a:rPr lang="en-US" altLang="en-US" sz="2800" smtClean="0">
                <a:solidFill>
                  <a:srgbClr val="A50021"/>
                </a:solidFill>
                <a:latin typeface="黑体" pitchFamily="2" charset="-122"/>
                <a:ea typeface="黑体" pitchFamily="2" charset="-122"/>
              </a:rPr>
              <a:t>(</a:t>
            </a:r>
            <a:r>
              <a:rPr lang="zh-CN" altLang="en-US" sz="2800" smtClean="0">
                <a:solidFill>
                  <a:srgbClr val="A50021"/>
                </a:solidFill>
                <a:latin typeface="黑体" pitchFamily="2" charset="-122"/>
                <a:ea typeface="黑体" pitchFamily="2" charset="-122"/>
              </a:rPr>
              <a:t>二</a:t>
            </a:r>
            <a:r>
              <a:rPr lang="en-US" altLang="en-US" sz="2800" smtClean="0">
                <a:solidFill>
                  <a:srgbClr val="A50021"/>
                </a:solidFill>
                <a:latin typeface="黑体" pitchFamily="2" charset="-122"/>
                <a:ea typeface="黑体" pitchFamily="2" charset="-122"/>
              </a:rPr>
              <a:t>)</a:t>
            </a:r>
            <a:r>
              <a:rPr lang="zh-CN" altLang="en-US" sz="2800" smtClean="0">
                <a:solidFill>
                  <a:srgbClr val="A50021"/>
                </a:solidFill>
                <a:latin typeface="黑体" pitchFamily="2" charset="-122"/>
                <a:ea typeface="黑体" pitchFamily="2" charset="-122"/>
              </a:rPr>
              <a:t>短句变长句</a:t>
            </a:r>
            <a:r>
              <a:rPr lang="en-US" altLang="en-US" sz="2800" smtClean="0">
                <a:solidFill>
                  <a:srgbClr val="A50021"/>
                </a:solidFill>
                <a:latin typeface="黑体" pitchFamily="2" charset="-122"/>
                <a:ea typeface="黑体" pitchFamily="2" charset="-122"/>
              </a:rPr>
              <a:t>“3</a:t>
            </a:r>
            <a:r>
              <a:rPr lang="zh-CN" altLang="en-US" sz="2800" smtClean="0">
                <a:solidFill>
                  <a:srgbClr val="A50021"/>
                </a:solidFill>
                <a:latin typeface="黑体" pitchFamily="2" charset="-122"/>
                <a:ea typeface="黑体" pitchFamily="2" charset="-122"/>
              </a:rPr>
              <a:t>步走</a:t>
            </a:r>
            <a:r>
              <a:rPr lang="en-US" altLang="en-US" sz="2800" smtClean="0">
                <a:solidFill>
                  <a:srgbClr val="A50021"/>
                </a:solidFill>
                <a:latin typeface="黑体" pitchFamily="2" charset="-122"/>
                <a:ea typeface="黑体" pitchFamily="2" charset="-122"/>
              </a:rPr>
              <a:t>”</a:t>
            </a:r>
            <a:endParaRPr lang="zh-CN" altLang="en-US" sz="2800" smtClean="0">
              <a:solidFill>
                <a:srgbClr val="A50021"/>
              </a:solidFill>
              <a:latin typeface="黑体" pitchFamily="2" charset="-122"/>
              <a:ea typeface="黑体" pitchFamily="2" charset="-122"/>
            </a:endParaRPr>
          </a:p>
          <a:p>
            <a:pPr>
              <a:lnSpc>
                <a:spcPct val="150000"/>
              </a:lnSpc>
            </a:pPr>
            <a:endParaRPr lang="en-US" altLang="zh-CN" sz="2400" b="1" smtClean="0">
              <a:solidFill>
                <a:srgbClr val="00B050"/>
              </a:solidFill>
              <a:latin typeface="+mn-ea"/>
            </a:endParaRPr>
          </a:p>
          <a:p>
            <a:pPr>
              <a:lnSpc>
                <a:spcPct val="150000"/>
              </a:lnSpc>
            </a:pPr>
            <a:r>
              <a:rPr lang="en-US" altLang="zh-CN" sz="2400" b="1" smtClean="0">
                <a:solidFill>
                  <a:srgbClr val="00B050"/>
                </a:solidFill>
                <a:latin typeface="+mn-ea"/>
              </a:rPr>
              <a:t>    </a:t>
            </a:r>
            <a:r>
              <a:rPr lang="zh-CN" altLang="en-US" sz="2400" b="1" smtClean="0">
                <a:solidFill>
                  <a:srgbClr val="C00000"/>
                </a:solidFill>
                <a:latin typeface="+mn-ea"/>
              </a:rPr>
              <a:t>第</a:t>
            </a:r>
            <a:r>
              <a:rPr lang="en-US" altLang="en-US" sz="2400" b="1" smtClean="0">
                <a:solidFill>
                  <a:srgbClr val="C00000"/>
                </a:solidFill>
                <a:latin typeface="+mn-ea"/>
              </a:rPr>
              <a:t>1</a:t>
            </a:r>
            <a:r>
              <a:rPr lang="zh-CN" altLang="en-US" sz="2400" b="1" smtClean="0">
                <a:solidFill>
                  <a:srgbClr val="C00000"/>
                </a:solidFill>
                <a:latin typeface="+mn-ea"/>
              </a:rPr>
              <a:t>步：确定长句的主干</a:t>
            </a:r>
          </a:p>
          <a:p>
            <a:pPr>
              <a:lnSpc>
                <a:spcPct val="150000"/>
              </a:lnSpc>
            </a:pPr>
            <a:r>
              <a:rPr lang="zh-CN" altLang="en-US" sz="2400" b="1" smtClean="0">
                <a:solidFill>
                  <a:srgbClr val="00B050"/>
                </a:solidFill>
                <a:latin typeface="+mn-ea"/>
              </a:rPr>
              <a:t>分析所给的几个短句中共同陈述的对象，定为长句的主语，然后再依次确定谓语和宾语。</a:t>
            </a:r>
          </a:p>
          <a:p>
            <a:pPr>
              <a:lnSpc>
                <a:spcPct val="150000"/>
              </a:lnSpc>
            </a:pPr>
            <a:r>
              <a:rPr lang="zh-CN" altLang="en-US" sz="2400" b="1" smtClean="0">
                <a:solidFill>
                  <a:srgbClr val="00B050"/>
                </a:solidFill>
                <a:latin typeface="+mn-ea"/>
              </a:rPr>
              <a:t>    </a:t>
            </a:r>
            <a:r>
              <a:rPr lang="zh-CN" altLang="en-US" sz="2400" b="1" smtClean="0">
                <a:solidFill>
                  <a:srgbClr val="C00000"/>
                </a:solidFill>
                <a:latin typeface="+mn-ea"/>
              </a:rPr>
              <a:t>第</a:t>
            </a:r>
            <a:r>
              <a:rPr lang="en-US" altLang="en-US" sz="2400" b="1" smtClean="0">
                <a:solidFill>
                  <a:srgbClr val="C00000"/>
                </a:solidFill>
                <a:latin typeface="+mn-ea"/>
              </a:rPr>
              <a:t>2</a:t>
            </a:r>
            <a:r>
              <a:rPr lang="zh-CN" altLang="en-US" sz="2400" b="1" smtClean="0">
                <a:solidFill>
                  <a:srgbClr val="C00000"/>
                </a:solidFill>
                <a:latin typeface="+mn-ea"/>
              </a:rPr>
              <a:t>步：组合附加成分</a:t>
            </a:r>
          </a:p>
          <a:p>
            <a:pPr>
              <a:lnSpc>
                <a:spcPct val="150000"/>
              </a:lnSpc>
            </a:pPr>
            <a:r>
              <a:rPr lang="zh-CN" altLang="en-US" sz="2400" b="1" smtClean="0">
                <a:solidFill>
                  <a:srgbClr val="00B050"/>
                </a:solidFill>
                <a:latin typeface="+mn-ea"/>
              </a:rPr>
              <a:t>将短句中的其余内容合理转化为长句的定语、状语或补语。</a:t>
            </a:r>
          </a:p>
          <a:p>
            <a:pPr>
              <a:lnSpc>
                <a:spcPct val="150000"/>
              </a:lnSpc>
            </a:pPr>
            <a:r>
              <a:rPr lang="zh-CN" altLang="en-US" sz="2400" b="1" smtClean="0">
                <a:solidFill>
                  <a:srgbClr val="00B050"/>
                </a:solidFill>
                <a:latin typeface="+mn-ea"/>
              </a:rPr>
              <a:t>    </a:t>
            </a:r>
            <a:r>
              <a:rPr lang="zh-CN" altLang="en-US" sz="2400" b="1" smtClean="0">
                <a:solidFill>
                  <a:srgbClr val="C00000"/>
                </a:solidFill>
                <a:latin typeface="+mn-ea"/>
              </a:rPr>
              <a:t>第</a:t>
            </a:r>
            <a:r>
              <a:rPr lang="en-US" altLang="en-US" sz="2400" b="1" smtClean="0">
                <a:solidFill>
                  <a:srgbClr val="C00000"/>
                </a:solidFill>
                <a:latin typeface="+mn-ea"/>
              </a:rPr>
              <a:t>3</a:t>
            </a:r>
            <a:r>
              <a:rPr lang="zh-CN" altLang="en-US" sz="2400" b="1" smtClean="0">
                <a:solidFill>
                  <a:srgbClr val="C00000"/>
                </a:solidFill>
                <a:latin typeface="+mn-ea"/>
              </a:rPr>
              <a:t>步：复查验证排序</a:t>
            </a:r>
          </a:p>
          <a:p>
            <a:pPr>
              <a:lnSpc>
                <a:spcPct val="150000"/>
              </a:lnSpc>
            </a:pPr>
            <a:r>
              <a:rPr lang="zh-CN" altLang="en-US" sz="2400" b="1" smtClean="0">
                <a:solidFill>
                  <a:srgbClr val="00B050"/>
                </a:solidFill>
                <a:latin typeface="+mn-ea"/>
              </a:rPr>
              <a:t>检查变换后的句子的主干成分、附加成分、并列成分等的语序是否恰当。</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oup 19"/>
          <p:cNvGraphicFramePr>
            <a:graphicFrameLocks noGrp="1"/>
          </p:cNvGraphicFramePr>
          <p:nvPr/>
        </p:nvGraphicFramePr>
        <p:xfrm>
          <a:off x="474625" y="882633"/>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7" name="Text Box 5"/>
          <p:cNvSpPr txBox="1">
            <a:spLocks noChangeArrowheads="1"/>
          </p:cNvSpPr>
          <p:nvPr/>
        </p:nvSpPr>
        <p:spPr bwMode="auto">
          <a:xfrm>
            <a:off x="1403319" y="811195"/>
            <a:ext cx="9715568" cy="2306955"/>
          </a:xfrm>
          <a:prstGeom prst="rect">
            <a:avLst/>
          </a:prstGeom>
          <a:noFill/>
          <a:ln w="9525">
            <a:noFill/>
            <a:miter lim="800000"/>
          </a:ln>
          <a:effectLst/>
        </p:spPr>
        <p:txBody>
          <a:bodyPr wrap="square">
            <a:spAutoFit/>
          </a:bodyPr>
          <a:lstStyle/>
          <a:p>
            <a:r>
              <a:rPr lang="en-US" altLang="zh-CN" sz="2400" b="1" smtClean="0">
                <a:solidFill>
                  <a:srgbClr val="006600"/>
                </a:solidFill>
                <a:latin typeface="+mn-ea"/>
              </a:rPr>
              <a:t>1.</a:t>
            </a:r>
            <a:r>
              <a:rPr lang="zh-CN" altLang="en-US" sz="2400" b="1" smtClean="0">
                <a:solidFill>
                  <a:srgbClr val="006600"/>
                </a:solidFill>
                <a:latin typeface="+mn-ea"/>
              </a:rPr>
              <a:t>把下面的长句改写成</a:t>
            </a:r>
            <a:r>
              <a:rPr lang="en-US" altLang="en-US" sz="2400" b="1" smtClean="0">
                <a:solidFill>
                  <a:srgbClr val="006600"/>
                </a:solidFill>
                <a:latin typeface="+mn-ea"/>
              </a:rPr>
              <a:t>4</a:t>
            </a:r>
            <a:r>
              <a:rPr lang="zh-CN" altLang="en-US" sz="2400" b="1" smtClean="0">
                <a:solidFill>
                  <a:srgbClr val="006600"/>
                </a:solidFill>
                <a:latin typeface="+mn-ea"/>
              </a:rPr>
              <a:t>个短句，可以改变语序、增删词语，但不得改变原意。</a:t>
            </a:r>
          </a:p>
          <a:p>
            <a:r>
              <a:rPr lang="zh-CN" altLang="en-US" sz="2400" smtClean="0">
                <a:solidFill>
                  <a:srgbClr val="006600"/>
                </a:solidFill>
                <a:latin typeface="+mn-ea"/>
              </a:rPr>
              <a:t>微博是一种篇幅限制在</a:t>
            </a:r>
            <a:r>
              <a:rPr lang="en-US" altLang="en-US" sz="2400" smtClean="0">
                <a:solidFill>
                  <a:srgbClr val="006600"/>
                </a:solidFill>
                <a:latin typeface="+mn-ea"/>
              </a:rPr>
              <a:t>140</a:t>
            </a:r>
            <a:r>
              <a:rPr lang="zh-CN" altLang="en-US" sz="2400" smtClean="0">
                <a:solidFill>
                  <a:srgbClr val="006600"/>
                </a:solidFill>
                <a:latin typeface="+mn-ea"/>
              </a:rPr>
              <a:t>字以内，主要靠网民主动访问传播，作者所发的每条信息都能即时送到用户的首页，无须对方主动访问，且与</a:t>
            </a:r>
            <a:r>
              <a:rPr lang="en-US" altLang="en-US" sz="2400" smtClean="0">
                <a:solidFill>
                  <a:srgbClr val="006600"/>
                </a:solidFill>
                <a:latin typeface="+mn-ea"/>
              </a:rPr>
              <a:t>QQ</a:t>
            </a:r>
            <a:r>
              <a:rPr lang="zh-CN" altLang="en-US" sz="2400" smtClean="0">
                <a:solidFill>
                  <a:srgbClr val="006600"/>
                </a:solidFill>
                <a:latin typeface="+mn-ea"/>
              </a:rPr>
              <a:t>有明显不同</a:t>
            </a:r>
            <a:r>
              <a:rPr lang="en-US" altLang="en-US" sz="2400" smtClean="0">
                <a:solidFill>
                  <a:srgbClr val="006600"/>
                </a:solidFill>
                <a:latin typeface="+mn-ea"/>
              </a:rPr>
              <a:t>——QQ</a:t>
            </a:r>
            <a:r>
              <a:rPr lang="zh-CN" altLang="en-US" sz="2400" smtClean="0">
                <a:solidFill>
                  <a:srgbClr val="006600"/>
                </a:solidFill>
                <a:latin typeface="+mn-ea"/>
              </a:rPr>
              <a:t>的信息只能个人查看，微博上的信息可以通过搜索引擎搜索到</a:t>
            </a:r>
            <a:r>
              <a:rPr lang="en-US" altLang="en-US" sz="2400" smtClean="0">
                <a:solidFill>
                  <a:srgbClr val="006600"/>
                </a:solidFill>
                <a:latin typeface="+mn-ea"/>
              </a:rPr>
              <a:t>——</a:t>
            </a:r>
            <a:r>
              <a:rPr lang="zh-CN" altLang="en-US" sz="2400" smtClean="0">
                <a:solidFill>
                  <a:srgbClr val="006600"/>
                </a:solidFill>
                <a:latin typeface="+mn-ea"/>
              </a:rPr>
              <a:t>属于典型的一对多传播的信息发布平台。</a:t>
            </a:r>
          </a:p>
        </p:txBody>
      </p:sp>
      <p:graphicFrame>
        <p:nvGraphicFramePr>
          <p:cNvPr id="9" name="表格 8"/>
          <p:cNvGraphicFramePr>
            <a:graphicFrameLocks noGrp="1"/>
          </p:cNvGraphicFramePr>
          <p:nvPr/>
        </p:nvGraphicFramePr>
        <p:xfrm>
          <a:off x="546063" y="3242965"/>
          <a:ext cx="10215245" cy="3291840"/>
        </p:xfrm>
        <a:graphic>
          <a:graphicData uri="http://schemas.openxmlformats.org/drawingml/2006/table">
            <a:tbl>
              <a:tblPr/>
              <a:tblGrid>
                <a:gridCol w="1444625"/>
                <a:gridCol w="8770620"/>
              </a:tblGrid>
              <a:tr h="1097280">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第一步：提取主干</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在变换句式前，要准确把握句子的意思，认真分析句子的成分，分清主次，提取主要信息，作为主干句。如本题中的</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微博是</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信息发布平台</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就是主干句。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3040">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第二步：抽出枝叶</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在找出主干句的基础上，分析句子的其他成分，抽出修饰语独立成句，如本题中的</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微博的篇幅</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微博作者</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微博上的信息</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成为各分句的主语，将各个修饰成分从定语的位置上剥离，单独成句。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1520">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第三步：整合连贯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明确应当按照怎样的顺序排列组合，才能既使所改写的句子准确地表达原意，又使句子顺畅，合乎逻辑。</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Text Box 5"/>
          <p:cNvSpPr txBox="1">
            <a:spLocks noChangeArrowheads="1"/>
          </p:cNvSpPr>
          <p:nvPr/>
        </p:nvSpPr>
        <p:spPr bwMode="auto">
          <a:xfrm>
            <a:off x="214314" y="2789151"/>
            <a:ext cx="11118887" cy="2306955"/>
          </a:xfrm>
          <a:prstGeom prst="rect">
            <a:avLst/>
          </a:prstGeom>
          <a:solidFill>
            <a:srgbClr val="006600"/>
          </a:solidFill>
          <a:ln w="9525">
            <a:noFill/>
            <a:miter lim="800000"/>
          </a:ln>
          <a:effectLst/>
        </p:spPr>
        <p:txBody>
          <a:bodyPr wrap="square">
            <a:spAutoFit/>
          </a:bodyPr>
          <a:lstStyle/>
          <a:p>
            <a:pPr>
              <a:lnSpc>
                <a:spcPct val="150000"/>
              </a:lnSpc>
            </a:pPr>
            <a:r>
              <a:rPr lang="zh-CN" altLang="en-US" sz="2400" b="1" smtClean="0">
                <a:solidFill>
                  <a:schemeClr val="bg1"/>
                </a:solidFill>
                <a:latin typeface="+mn-ea"/>
              </a:rPr>
              <a:t>答案：　①微博是典型的一对多传播的信息发布平台。</a:t>
            </a:r>
          </a:p>
          <a:p>
            <a:pPr>
              <a:lnSpc>
                <a:spcPct val="150000"/>
              </a:lnSpc>
            </a:pPr>
            <a:r>
              <a:rPr lang="zh-CN" altLang="en-US" sz="2400" b="1" smtClean="0">
                <a:solidFill>
                  <a:schemeClr val="bg1"/>
                </a:solidFill>
                <a:latin typeface="+mn-ea"/>
              </a:rPr>
              <a:t>②微博的篇幅限制在</a:t>
            </a:r>
            <a:r>
              <a:rPr lang="en-US" altLang="en-US" sz="2400" b="1" smtClean="0">
                <a:solidFill>
                  <a:schemeClr val="bg1"/>
                </a:solidFill>
                <a:latin typeface="+mn-ea"/>
              </a:rPr>
              <a:t>140</a:t>
            </a:r>
            <a:r>
              <a:rPr lang="zh-CN" altLang="en-US" sz="2400" b="1" smtClean="0">
                <a:solidFill>
                  <a:schemeClr val="bg1"/>
                </a:solidFill>
                <a:latin typeface="+mn-ea"/>
              </a:rPr>
              <a:t>字以内，主要靠网民主动访问来传播。</a:t>
            </a:r>
          </a:p>
          <a:p>
            <a:pPr>
              <a:lnSpc>
                <a:spcPct val="150000"/>
              </a:lnSpc>
            </a:pPr>
            <a:r>
              <a:rPr lang="zh-CN" altLang="en-US" sz="2400" b="1" smtClean="0">
                <a:solidFill>
                  <a:schemeClr val="bg1"/>
                </a:solidFill>
                <a:latin typeface="+mn-ea"/>
              </a:rPr>
              <a:t>③微博作者所发的每条信息都能即时送到用户的首页，无须对方主动访问。</a:t>
            </a:r>
          </a:p>
          <a:p>
            <a:pPr>
              <a:lnSpc>
                <a:spcPct val="150000"/>
              </a:lnSpc>
            </a:pPr>
            <a:r>
              <a:rPr lang="zh-CN" altLang="en-US" sz="2400" b="1" smtClean="0">
                <a:solidFill>
                  <a:schemeClr val="bg1"/>
                </a:solidFill>
                <a:latin typeface="+mn-ea"/>
              </a:rPr>
              <a:t>④微博上的信息可以通过搜索引擎搜索到。</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in)">
                                      <p:cBhvr>
                                        <p:cTn id="13" dur="10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ssolve">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文本框 238595"/>
          <p:cNvSpPr txBox="1"/>
          <p:nvPr/>
        </p:nvSpPr>
        <p:spPr>
          <a:xfrm>
            <a:off x="3038475" y="857250"/>
            <a:ext cx="309880" cy="521970"/>
          </a:xfrm>
          <a:prstGeom prst="rect">
            <a:avLst/>
          </a:prstGeom>
          <a:noFill/>
          <a:ln w="9525">
            <a:noFill/>
          </a:ln>
        </p:spPr>
        <p:txBody>
          <a:bodyPr wrap="none" anchor="t">
            <a:spAutoFit/>
          </a:bodyPr>
          <a:lstStyle/>
          <a:p>
            <a:endParaRPr lang="zh-CN" altLang="en-US" sz="2800" b="0">
              <a:solidFill>
                <a:schemeClr val="hlink"/>
              </a:solidFill>
              <a:latin typeface="Arial" pitchFamily="34" charset="0"/>
              <a:ea typeface="黑体" pitchFamily="2" charset="-122"/>
            </a:endParaRPr>
          </a:p>
        </p:txBody>
      </p:sp>
      <p:sp>
        <p:nvSpPr>
          <p:cNvPr id="238597" name="文本框 238596"/>
          <p:cNvSpPr txBox="1"/>
          <p:nvPr/>
        </p:nvSpPr>
        <p:spPr>
          <a:xfrm>
            <a:off x="3376613" y="2428875"/>
            <a:ext cx="309880" cy="368300"/>
          </a:xfrm>
          <a:prstGeom prst="rect">
            <a:avLst/>
          </a:prstGeom>
          <a:noFill/>
          <a:ln w="9525">
            <a:noFill/>
          </a:ln>
        </p:spPr>
        <p:txBody>
          <a:bodyPr wrap="none" anchor="t">
            <a:spAutoFit/>
          </a:bodyPr>
          <a:lstStyle/>
          <a:p>
            <a:endParaRPr lang="zh-CN" altLang="en-US" sz="1800" b="0">
              <a:latin typeface="Arial" pitchFamily="34" charset="0"/>
              <a:ea typeface="宋体" pitchFamily="2" charset="-122"/>
            </a:endParaRPr>
          </a:p>
        </p:txBody>
      </p:sp>
      <p:sp>
        <p:nvSpPr>
          <p:cNvPr id="238598" name="矩形 238597"/>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0" name="矩形 238599"/>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6" name="Text Box 5"/>
          <p:cNvSpPr txBox="1">
            <a:spLocks noChangeArrowheads="1"/>
          </p:cNvSpPr>
          <p:nvPr/>
        </p:nvSpPr>
        <p:spPr bwMode="auto">
          <a:xfrm>
            <a:off x="546063" y="739757"/>
            <a:ext cx="10787138" cy="1938020"/>
          </a:xfrm>
          <a:prstGeom prst="rect">
            <a:avLst/>
          </a:prstGeom>
          <a:noFill/>
          <a:ln w="9525">
            <a:noFill/>
            <a:miter lim="800000"/>
          </a:ln>
          <a:effectLst/>
        </p:spPr>
        <p:txBody>
          <a:bodyPr wrap="square">
            <a:spAutoFit/>
          </a:bodyPr>
          <a:lstStyle/>
          <a:p>
            <a:r>
              <a:rPr lang="en-US" altLang="zh-CN" sz="2400" b="1" smtClean="0">
                <a:solidFill>
                  <a:srgbClr val="006600"/>
                </a:solidFill>
                <a:latin typeface="+mn-ea"/>
              </a:rPr>
              <a:t>2.</a:t>
            </a:r>
            <a:r>
              <a:rPr lang="zh-CN" altLang="en-US" sz="2400" b="1" smtClean="0">
                <a:solidFill>
                  <a:srgbClr val="006600"/>
                </a:solidFill>
                <a:latin typeface="+mn-ea"/>
              </a:rPr>
              <a:t>把下面几个短句改写成一个长句，可以改变语序、增删词语，但不得改变原意。</a:t>
            </a:r>
            <a:r>
              <a:rPr lang="en-US" altLang="en-US" sz="2400" b="1" smtClean="0">
                <a:solidFill>
                  <a:srgbClr val="006600"/>
                </a:solidFill>
                <a:latin typeface="+mn-ea"/>
              </a:rPr>
              <a:t>(</a:t>
            </a:r>
            <a:r>
              <a:rPr lang="zh-CN" altLang="en-US" sz="2400" b="1" smtClean="0">
                <a:solidFill>
                  <a:srgbClr val="006600"/>
                </a:solidFill>
                <a:latin typeface="+mn-ea"/>
              </a:rPr>
              <a:t>不超过</a:t>
            </a:r>
            <a:r>
              <a:rPr lang="en-US" altLang="en-US" sz="2400" b="1" smtClean="0">
                <a:solidFill>
                  <a:srgbClr val="006600"/>
                </a:solidFill>
                <a:latin typeface="+mn-ea"/>
              </a:rPr>
              <a:t>60</a:t>
            </a:r>
            <a:r>
              <a:rPr lang="zh-CN" altLang="en-US" sz="2400" b="1" smtClean="0">
                <a:solidFill>
                  <a:srgbClr val="006600"/>
                </a:solidFill>
                <a:latin typeface="+mn-ea"/>
              </a:rPr>
              <a:t>个字</a:t>
            </a:r>
            <a:r>
              <a:rPr lang="en-US" altLang="en-US" sz="2400" b="1" smtClean="0">
                <a:solidFill>
                  <a:srgbClr val="006600"/>
                </a:solidFill>
                <a:latin typeface="+mn-ea"/>
              </a:rPr>
              <a:t>)</a:t>
            </a:r>
            <a:endParaRPr lang="zh-CN" altLang="en-US" sz="2400" b="1" smtClean="0">
              <a:solidFill>
                <a:srgbClr val="006600"/>
              </a:solidFill>
              <a:latin typeface="+mn-ea"/>
            </a:endParaRPr>
          </a:p>
          <a:p>
            <a:r>
              <a:rPr lang="zh-CN" altLang="en-US" sz="2400" smtClean="0">
                <a:solidFill>
                  <a:srgbClr val="006600"/>
                </a:solidFill>
                <a:latin typeface="+mn-ea"/>
              </a:rPr>
              <a:t>①短信文学是一种文学新门类。②短信文学的传播媒介是手机。③短信文学的特点是以短信为存在方式。④短信文学具有文学性、娱乐性、互动性、时效性等特点。⑤短信文学具有短小精悍、通俗易懂的特征。</a:t>
            </a:r>
          </a:p>
        </p:txBody>
      </p:sp>
      <p:sp>
        <p:nvSpPr>
          <p:cNvPr id="7" name="Text Box 5"/>
          <p:cNvSpPr txBox="1">
            <a:spLocks noChangeArrowheads="1"/>
          </p:cNvSpPr>
          <p:nvPr/>
        </p:nvSpPr>
        <p:spPr bwMode="auto">
          <a:xfrm>
            <a:off x="546063" y="4954599"/>
            <a:ext cx="10787138" cy="829945"/>
          </a:xfrm>
          <a:prstGeom prst="rect">
            <a:avLst/>
          </a:prstGeom>
          <a:noFill/>
          <a:ln w="3175">
            <a:solidFill>
              <a:schemeClr val="tx1"/>
            </a:solidFill>
            <a:miter lim="800000"/>
          </a:ln>
          <a:effectLst/>
        </p:spPr>
        <p:txBody>
          <a:bodyPr wrap="square">
            <a:spAutoFit/>
          </a:bodyPr>
          <a:lstStyle/>
          <a:p>
            <a:r>
              <a:rPr lang="zh-CN" altLang="en-US" sz="2400" b="1" smtClean="0">
                <a:solidFill>
                  <a:srgbClr val="FF0000"/>
                </a:solidFill>
                <a:latin typeface="+mn-ea"/>
              </a:rPr>
              <a:t>答案：　</a:t>
            </a:r>
            <a:r>
              <a:rPr lang="en-US" altLang="en-US" sz="2400" b="1" smtClean="0">
                <a:solidFill>
                  <a:srgbClr val="FF0000"/>
                </a:solidFill>
                <a:latin typeface="+mn-ea"/>
              </a:rPr>
              <a:t>(</a:t>
            </a:r>
            <a:r>
              <a:rPr lang="zh-CN" altLang="en-US" sz="2400" b="1" smtClean="0">
                <a:solidFill>
                  <a:srgbClr val="FF0000"/>
                </a:solidFill>
                <a:latin typeface="+mn-ea"/>
              </a:rPr>
              <a:t>示例</a:t>
            </a:r>
            <a:r>
              <a:rPr lang="en-US" altLang="en-US" sz="2400" b="1" smtClean="0">
                <a:solidFill>
                  <a:srgbClr val="FF0000"/>
                </a:solidFill>
                <a:latin typeface="+mn-ea"/>
              </a:rPr>
              <a:t>)(</a:t>
            </a:r>
            <a:r>
              <a:rPr lang="zh-CN" altLang="en-US" sz="2400" b="1" smtClean="0">
                <a:solidFill>
                  <a:srgbClr val="FF0000"/>
                </a:solidFill>
                <a:latin typeface="+mn-ea"/>
              </a:rPr>
              <a:t>短信文学是</a:t>
            </a:r>
            <a:r>
              <a:rPr lang="en-US" altLang="en-US" sz="2400" b="1" smtClean="0">
                <a:solidFill>
                  <a:srgbClr val="FF0000"/>
                </a:solidFill>
                <a:latin typeface="+mn-ea"/>
              </a:rPr>
              <a:t>)</a:t>
            </a:r>
            <a:r>
              <a:rPr lang="zh-CN" altLang="en-US" sz="2400" b="1" smtClean="0">
                <a:solidFill>
                  <a:srgbClr val="FF0000"/>
                </a:solidFill>
                <a:latin typeface="+mn-ea"/>
              </a:rPr>
              <a:t>一种以手机为传播媒介，以短信为存在方式，具有文学性、娱乐性、互动性、时效性等特点，短小精悍、通俗易懂的文学新门类。</a:t>
            </a:r>
          </a:p>
        </p:txBody>
      </p:sp>
      <p:graphicFrame>
        <p:nvGraphicFramePr>
          <p:cNvPr id="8" name="表格 7"/>
          <p:cNvGraphicFramePr>
            <a:graphicFrameLocks noGrp="1"/>
          </p:cNvGraphicFramePr>
          <p:nvPr/>
        </p:nvGraphicFramePr>
        <p:xfrm>
          <a:off x="546063" y="2668583"/>
          <a:ext cx="10786745" cy="2194560"/>
        </p:xfrm>
        <a:graphic>
          <a:graphicData uri="http://schemas.openxmlformats.org/drawingml/2006/table">
            <a:tbl>
              <a:tblPr/>
              <a:tblGrid>
                <a:gridCol w="1357630"/>
                <a:gridCol w="9429115"/>
              </a:tblGrid>
              <a:tr h="628654">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第一步：选定主干</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首先要把握题目要求，弄清几个短句中的主干句。可以首先确立句子的主干</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短信文学是一种文学新门类</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491">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第二步：组合附加</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对其他各句中介绍短信文学的相关特点、性质的句子进行整合，收入主干句作修饰限定成分。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491">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第三步：复查验证</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通读修改后的句子，做到准确地表达原意，又使句子顺畅，合乎逻辑。</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ox(in)">
                                      <p:cBhvr>
                                        <p:cTn id="13" dur="10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548" name="Group 196"/>
          <p:cNvGraphicFramePr>
            <a:graphicFrameLocks noGrp="1"/>
          </p:cNvGraphicFramePr>
          <p:nvPr/>
        </p:nvGraphicFramePr>
        <p:xfrm>
          <a:off x="616369" y="838607"/>
          <a:ext cx="10408920" cy="4901810"/>
        </p:xfrm>
        <a:graphic>
          <a:graphicData uri="http://schemas.openxmlformats.org/drawingml/2006/table">
            <a:tbl>
              <a:tblPr/>
              <a:tblGrid>
                <a:gridCol w="908050"/>
                <a:gridCol w="9500870"/>
              </a:tblGrid>
              <a:tr h="766091">
                <a:tc gridSpan="2">
                  <a:txBody>
                    <a:bodyPr/>
                    <a:lstStyle/>
                    <a:p>
                      <a:pPr marL="0" marR="0" lvl="0" indent="0" algn="ctr" defTabSz="914400" rtl="0" eaLnBrk="1" fontAlgn="base" latinLnBrk="0" hangingPunct="1">
                        <a:lnSpc>
                          <a:spcPct val="150000"/>
                        </a:lnSpc>
                        <a:spcBef>
                          <a:spcPct val="20000"/>
                        </a:spcBef>
                        <a:spcAft>
                          <a:spcPct val="0"/>
                        </a:spcAft>
                        <a:buClrTx/>
                        <a:buSzTx/>
                        <a:buFont typeface="Arial" pitchFamily="34" charset="0"/>
                        <a:buNone/>
                      </a:pPr>
                      <a:r>
                        <a:rPr kumimoji="0" lang="zh-CN" altLang="en-US" sz="2800" b="0" i="0" u="none" strike="noStrike" cap="none" normalizeH="0" baseline="0" smtClean="0">
                          <a:ln>
                            <a:noFill/>
                          </a:ln>
                          <a:solidFill>
                            <a:srgbClr val="FF0000"/>
                          </a:solidFill>
                          <a:effectLst/>
                          <a:latin typeface="黑体" pitchFamily="2" charset="-122"/>
                          <a:ea typeface="黑体" pitchFamily="2" charset="-122"/>
                        </a:rPr>
                        <a:t>考情速览</a:t>
                      </a:r>
                      <a:endParaRPr kumimoji="0" lang="en-US" altLang="zh-CN" sz="2800" b="0" i="0" u="none" strike="noStrike" cap="none" normalizeH="0" baseline="0" smtClean="0">
                        <a:ln>
                          <a:noFill/>
                        </a:ln>
                        <a:solidFill>
                          <a:srgbClr val="FF0000"/>
                        </a:solidFill>
                        <a:effectLst/>
                        <a:latin typeface="黑体" pitchFamily="2" charset="-122"/>
                        <a:ea typeface="黑体" pitchFamily="2" charset="-122"/>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hMerge="1">
                  <a:txBody>
                    <a:bodyPr/>
                    <a:lstStyle/>
                    <a:p>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2800711">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考情分析</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20000"/>
                        </a:lnSpc>
                        <a:spcAft>
                          <a:spcPct val="0"/>
                        </a:spcAft>
                      </a:pPr>
                      <a:r>
                        <a:rPr lang="zh-CN" sz="2400" kern="100">
                          <a:solidFill>
                            <a:srgbClr val="0000FF"/>
                          </a:solidFill>
                          <a:latin typeface="Times New Roman"/>
                          <a:ea typeface="宋体" pitchFamily="2" charset="-122"/>
                          <a:cs typeface="Times New Roman" panose="02020603050405020304"/>
                        </a:rPr>
                        <a:t>句子仿写要求根据题目所给出的材料，仿照示例写句子。这类题往往涉及语法结构、表达方式、语意连贯、风格谐调等方面。多以主观表述题的形式出现，并与修辞结合起来考查。这是提高学生语言素养的重要途径。</a:t>
                      </a:r>
                      <a:r>
                        <a:rPr lang="en-US" sz="2400" kern="100">
                          <a:solidFill>
                            <a:srgbClr val="0000FF"/>
                          </a:solidFill>
                          <a:latin typeface="Times New Roman"/>
                          <a:ea typeface="宋体" pitchFamily="2" charset="-122"/>
                          <a:cs typeface="Times New Roman" panose="02020603050405020304"/>
                        </a:rPr>
                        <a:t>“</a:t>
                      </a:r>
                      <a:r>
                        <a:rPr lang="zh-CN" sz="2400" kern="100">
                          <a:solidFill>
                            <a:srgbClr val="0000FF"/>
                          </a:solidFill>
                          <a:latin typeface="Times New Roman"/>
                          <a:ea typeface="宋体" pitchFamily="2" charset="-122"/>
                          <a:cs typeface="Times New Roman" panose="02020603050405020304"/>
                        </a:rPr>
                        <a:t>变换句式</a:t>
                      </a:r>
                      <a:r>
                        <a:rPr lang="en-US" sz="2400" kern="100">
                          <a:solidFill>
                            <a:srgbClr val="0000FF"/>
                          </a:solidFill>
                          <a:latin typeface="Times New Roman"/>
                          <a:ea typeface="宋体" pitchFamily="2" charset="-122"/>
                          <a:cs typeface="Times New Roman" panose="02020603050405020304"/>
                        </a:rPr>
                        <a:t>”</a:t>
                      </a:r>
                      <a:r>
                        <a:rPr lang="zh-CN" sz="2400" kern="100">
                          <a:solidFill>
                            <a:srgbClr val="0000FF"/>
                          </a:solidFill>
                          <a:latin typeface="Times New Roman"/>
                          <a:ea typeface="宋体" pitchFamily="2" charset="-122"/>
                          <a:cs typeface="Times New Roman" panose="02020603050405020304"/>
                        </a:rPr>
                        <a:t>指在一定的语境中，根据语言表达需要，在不改变原意的前提下，将句子由一种句式变成另一种句式。</a:t>
                      </a:r>
                      <a:r>
                        <a:rPr lang="en-US" sz="2400" kern="100">
                          <a:solidFill>
                            <a:srgbClr val="0000FF"/>
                          </a:solidFill>
                          <a:latin typeface="Times New Roman"/>
                          <a:ea typeface="宋体" pitchFamily="2" charset="-122"/>
                          <a:cs typeface="Times New Roman" panose="02020603050405020304"/>
                        </a:rPr>
                        <a:t>2018</a:t>
                      </a:r>
                      <a:r>
                        <a:rPr lang="zh-CN" sz="2400" kern="100">
                          <a:solidFill>
                            <a:srgbClr val="0000FF"/>
                          </a:solidFill>
                          <a:latin typeface="Times New Roman"/>
                          <a:ea typeface="宋体" pitchFamily="2" charset="-122"/>
                          <a:cs typeface="Times New Roman" panose="02020603050405020304"/>
                        </a:rPr>
                        <a:t>年全国卷Ⅱ曾经考查仿写。</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335008">
                <a:tc>
                  <a:txBody>
                    <a:bodyPr/>
                    <a:lstStyle/>
                    <a:p>
                      <a:pPr marL="0" algn="l" defTabSz="914400" rtl="0" eaLnBrk="1" latinLnBrk="0" hangingPunct="1">
                        <a:spcAft>
                          <a:spcPct val="0"/>
                        </a:spcAft>
                      </a:pPr>
                      <a:r>
                        <a:rPr lang="zh-CN" altLang="en-US" sz="2400" kern="100" smtClean="0">
                          <a:solidFill>
                            <a:srgbClr val="0000FF"/>
                          </a:solidFill>
                          <a:latin typeface="Times New Roman"/>
                          <a:ea typeface="宋体" pitchFamily="2" charset="-122"/>
                          <a:cs typeface="Times New Roman" panose="02020603050405020304"/>
                        </a:rPr>
                        <a:t>备考须知</a:t>
                      </a:r>
                      <a:endParaRPr lang="zh-CN" sz="2400" kern="100">
                        <a:solidFill>
                          <a:srgbClr val="0000FF"/>
                        </a:solidFill>
                        <a:latin typeface="Times New Roman"/>
                        <a:ea typeface="宋体" pitchFamily="2" charset="-122"/>
                        <a:cs typeface="Times New Roman" panose="020206030504050203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lnSpc>
                          <a:spcPct val="120000"/>
                        </a:lnSpc>
                        <a:spcAft>
                          <a:spcPct val="0"/>
                        </a:spcAft>
                      </a:pPr>
                      <a:r>
                        <a:rPr lang="zh-CN" sz="2400" kern="100">
                          <a:solidFill>
                            <a:srgbClr val="0000FF"/>
                          </a:solidFill>
                          <a:latin typeface="Times New Roman"/>
                          <a:ea typeface="宋体" pitchFamily="2" charset="-122"/>
                          <a:cs typeface="Times New Roman" panose="02020603050405020304"/>
                        </a:rPr>
                        <a:t>考生应该加强语言基本能力训练，熟练运用常见修辞、句式知识，应对仿写考查；对于变换句式考点，应该了解基本的句式特点，并经常变换运用。</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bl>
          </a:graphicData>
        </a:graphic>
      </p:graphicFrame>
      <p:sp>
        <p:nvSpPr>
          <p:cNvPr id="3" name="Rectangle 7"/>
          <p:cNvSpPr>
            <a:spLocks noChangeArrowheads="1"/>
          </p:cNvSpPr>
          <p:nvPr/>
        </p:nvSpPr>
        <p:spPr bwMode="auto">
          <a:xfrm>
            <a:off x="7904178" y="-7938"/>
            <a:ext cx="1428760" cy="595313"/>
          </a:xfrm>
          <a:prstGeom prst="rect">
            <a:avLst/>
          </a:prstGeom>
          <a:solidFill>
            <a:srgbClr val="FF9900"/>
          </a:solidFill>
          <a:ln w="9525">
            <a:noFill/>
            <a:miter lim="800000"/>
          </a:ln>
        </p:spPr>
        <p:txBody>
          <a:bodyPr/>
          <a:lstStyle/>
          <a:p>
            <a:endParaRPr lang="zh-CN" altLang="en-US"/>
          </a:p>
        </p:txBody>
      </p:sp>
      <p:sp>
        <p:nvSpPr>
          <p:cNvPr id="4" name="Rectangle 18"/>
          <p:cNvSpPr>
            <a:spLocks noChangeArrowheads="1"/>
          </p:cNvSpPr>
          <p:nvPr/>
        </p:nvSpPr>
        <p:spPr bwMode="auto">
          <a:xfrm>
            <a:off x="7998022" y="114300"/>
            <a:ext cx="1263477"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考点解读</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0548"/>
                                        </p:tgtEl>
                                        <p:attrNameLst>
                                          <p:attrName>style.visibility</p:attrName>
                                        </p:attrNameLst>
                                      </p:cBhvr>
                                      <p:to>
                                        <p:strVal val="visible"/>
                                      </p:to>
                                    </p:set>
                                    <p:animEffect transition="in" filter="dissolve">
                                      <p:cBhvr>
                                        <p:cTn id="7" dur="1000"/>
                                        <p:tgtEl>
                                          <p:spTgt spid="100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文本框 238595"/>
          <p:cNvSpPr txBox="1"/>
          <p:nvPr/>
        </p:nvSpPr>
        <p:spPr>
          <a:xfrm>
            <a:off x="2941596" y="857250"/>
            <a:ext cx="309880" cy="521970"/>
          </a:xfrm>
          <a:prstGeom prst="rect">
            <a:avLst/>
          </a:prstGeom>
          <a:noFill/>
          <a:ln w="9525">
            <a:noFill/>
          </a:ln>
        </p:spPr>
        <p:txBody>
          <a:bodyPr wrap="none" anchor="t">
            <a:spAutoFit/>
          </a:bodyPr>
          <a:lstStyle/>
          <a:p>
            <a:endParaRPr lang="zh-CN" altLang="en-US" sz="2800" b="0">
              <a:solidFill>
                <a:schemeClr val="hlink"/>
              </a:solidFill>
              <a:latin typeface="Arial" pitchFamily="34" charset="0"/>
              <a:ea typeface="黑体" pitchFamily="2" charset="-122"/>
            </a:endParaRPr>
          </a:p>
        </p:txBody>
      </p:sp>
      <p:sp>
        <p:nvSpPr>
          <p:cNvPr id="238597" name="文本框 238596"/>
          <p:cNvSpPr txBox="1"/>
          <p:nvPr/>
        </p:nvSpPr>
        <p:spPr>
          <a:xfrm>
            <a:off x="3279734" y="2428875"/>
            <a:ext cx="309880" cy="368300"/>
          </a:xfrm>
          <a:prstGeom prst="rect">
            <a:avLst/>
          </a:prstGeom>
          <a:noFill/>
          <a:ln w="9525">
            <a:noFill/>
          </a:ln>
        </p:spPr>
        <p:txBody>
          <a:bodyPr wrap="none" anchor="t">
            <a:spAutoFit/>
          </a:bodyPr>
          <a:lstStyle/>
          <a:p>
            <a:endParaRPr lang="zh-CN" altLang="en-US" sz="1800" b="0">
              <a:latin typeface="Arial" pitchFamily="34" charset="0"/>
              <a:ea typeface="宋体" pitchFamily="2" charset="-122"/>
            </a:endParaRPr>
          </a:p>
        </p:txBody>
      </p:sp>
      <p:sp>
        <p:nvSpPr>
          <p:cNvPr id="238598" name="矩形 238597"/>
          <p:cNvSpPr/>
          <p:nvPr/>
        </p:nvSpPr>
        <p:spPr>
          <a:xfrm>
            <a:off x="-96879"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0" name="矩形 238599"/>
          <p:cNvSpPr/>
          <p:nvPr/>
        </p:nvSpPr>
        <p:spPr>
          <a:xfrm>
            <a:off x="-96879"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12" name="Text Box 9"/>
          <p:cNvSpPr txBox="1">
            <a:spLocks noChangeArrowheads="1"/>
          </p:cNvSpPr>
          <p:nvPr/>
        </p:nvSpPr>
        <p:spPr bwMode="auto">
          <a:xfrm>
            <a:off x="663498" y="668319"/>
            <a:ext cx="10572824" cy="1568450"/>
          </a:xfrm>
          <a:prstGeom prst="rect">
            <a:avLst/>
          </a:prstGeom>
          <a:solidFill>
            <a:schemeClr val="bg1"/>
          </a:solidFill>
          <a:ln w="9525">
            <a:noFill/>
            <a:miter lim="800000"/>
          </a:ln>
          <a:effectLst/>
        </p:spPr>
        <p:txBody>
          <a:bodyPr wrap="square">
            <a:spAutoFit/>
          </a:bodyPr>
          <a:lstStyle/>
          <a:p>
            <a:r>
              <a:rPr lang="zh-CN" altLang="en-US" sz="2400" b="1" i="1" u="sng" smtClean="0">
                <a:solidFill>
                  <a:srgbClr val="C00000"/>
                </a:solidFill>
                <a:effectLst>
                  <a:outerShdw blurRad="38100" dist="38100" dir="2700000" algn="tl">
                    <a:srgbClr val="000000">
                      <a:alpha val="43137"/>
                    </a:srgbClr>
                  </a:outerShdw>
                </a:effectLst>
                <a:latin typeface="+mn-ea"/>
              </a:rPr>
              <a:t>跟踪练习 </a:t>
            </a:r>
            <a:r>
              <a:rPr lang="zh-CN" altLang="en-US" sz="2400" b="1" i="1" smtClean="0">
                <a:solidFill>
                  <a:srgbClr val="C00000"/>
                </a:solidFill>
                <a:effectLst>
                  <a:outerShdw blurRad="38100" dist="38100" dir="2700000" algn="tl">
                    <a:srgbClr val="000000">
                      <a:alpha val="43137"/>
                    </a:srgbClr>
                  </a:outerShdw>
                </a:effectLst>
                <a:latin typeface="+mn-ea"/>
              </a:rPr>
              <a:t> </a:t>
            </a:r>
            <a:r>
              <a:rPr lang="en-US" altLang="zh-CN" sz="2400" b="1" smtClean="0">
                <a:latin typeface="黑体" pitchFamily="2" charset="-122"/>
                <a:ea typeface="黑体" pitchFamily="2" charset="-122"/>
              </a:rPr>
              <a:t>1</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把下面一个复杂的长句改写成三个短句</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句意要明确，可增删个别字词，但不得改变原意</a:t>
            </a:r>
            <a:r>
              <a:rPr lang="en-US" altLang="zh-CN" sz="2400" b="1">
                <a:latin typeface="黑体" pitchFamily="2" charset="-122"/>
                <a:ea typeface="黑体" pitchFamily="2" charset="-122"/>
              </a:rPr>
              <a:t>)</a:t>
            </a:r>
            <a:r>
              <a:rPr lang="zh-CN" altLang="en-US" sz="2400" b="1">
                <a:latin typeface="黑体" pitchFamily="2" charset="-122"/>
                <a:ea typeface="黑体" pitchFamily="2" charset="-122"/>
              </a:rPr>
              <a:t>。</a:t>
            </a:r>
          </a:p>
          <a:p>
            <a:r>
              <a:rPr lang="en-US" altLang="zh-CN" sz="2400" b="1">
                <a:latin typeface="楷体_GB2312" charset="0"/>
                <a:ea typeface="楷体_GB2312" charset="-122"/>
              </a:rPr>
              <a:t>    2014</a:t>
            </a:r>
            <a:r>
              <a:rPr lang="zh-CN" altLang="en-US" sz="2400" b="1">
                <a:latin typeface="楷体_GB2312" charset="0"/>
                <a:ea typeface="楷体_GB2312" charset="-122"/>
              </a:rPr>
              <a:t>年</a:t>
            </a:r>
            <a:r>
              <a:rPr lang="en-US" altLang="zh-CN" sz="2400" b="1">
                <a:latin typeface="楷体_GB2312" charset="0"/>
                <a:ea typeface="楷体_GB2312" charset="-122"/>
              </a:rPr>
              <a:t>12</a:t>
            </a:r>
            <a:r>
              <a:rPr lang="zh-CN" altLang="en-US" sz="2400" b="1">
                <a:latin typeface="楷体_GB2312" charset="0"/>
                <a:ea typeface="楷体_GB2312" charset="-122"/>
              </a:rPr>
              <a:t>月</a:t>
            </a:r>
            <a:r>
              <a:rPr lang="en-US" altLang="zh-CN" sz="2400" b="1">
                <a:latin typeface="楷体_GB2312" charset="0"/>
                <a:ea typeface="楷体_GB2312" charset="-122"/>
              </a:rPr>
              <a:t>1</a:t>
            </a:r>
            <a:r>
              <a:rPr lang="zh-CN" altLang="en-US" sz="2400" b="1">
                <a:latin typeface="楷体_GB2312" charset="0"/>
                <a:ea typeface="楷体_GB2312" charset="-122"/>
              </a:rPr>
              <a:t>日，中国驻莫桑比克大使田广凤就</a:t>
            </a:r>
            <a:r>
              <a:rPr lang="en-US" altLang="zh-CN" sz="2400" b="1" smtClean="0">
                <a:latin typeface="楷体_GB2312" charset="0"/>
                <a:ea typeface="楷体_GB2312" charset="-122"/>
              </a:rPr>
              <a:t>2018</a:t>
            </a:r>
            <a:r>
              <a:rPr lang="zh-CN" altLang="en-US" sz="2400" b="1" smtClean="0">
                <a:latin typeface="楷体_GB2312" charset="0"/>
                <a:ea typeface="楷体_GB2312" charset="-122"/>
              </a:rPr>
              <a:t>年</a:t>
            </a:r>
            <a:r>
              <a:rPr lang="zh-CN" altLang="en-US" sz="2400" b="1">
                <a:latin typeface="楷体_GB2312" charset="0"/>
                <a:ea typeface="楷体_GB2312" charset="-122"/>
              </a:rPr>
              <a:t>以来中国公司进入莫市场问题回答了新华社记者的提问。</a:t>
            </a:r>
          </a:p>
        </p:txBody>
      </p:sp>
      <p:sp>
        <p:nvSpPr>
          <p:cNvPr id="13" name="Rectangle 12"/>
          <p:cNvSpPr>
            <a:spLocks noChangeArrowheads="1"/>
          </p:cNvSpPr>
          <p:nvPr/>
        </p:nvSpPr>
        <p:spPr bwMode="auto">
          <a:xfrm>
            <a:off x="806375" y="4811723"/>
            <a:ext cx="10215634" cy="1214446"/>
          </a:xfrm>
          <a:prstGeom prst="rect">
            <a:avLst/>
          </a:prstGeom>
          <a:noFill/>
          <a:ln w="76200">
            <a:solidFill>
              <a:srgbClr val="00CCFF"/>
            </a:solidFill>
            <a:miter lim="800000"/>
          </a:ln>
          <a:effectLst/>
        </p:spPr>
        <p:txBody>
          <a:bodyPr anchor="ctr"/>
          <a:lstStyle/>
          <a:p>
            <a:r>
              <a:rPr lang="zh-CN" altLang="en-US" sz="2400" b="1"/>
              <a:t>答案：　①</a:t>
            </a:r>
            <a:r>
              <a:rPr lang="en-US" altLang="zh-CN" sz="2400" b="1"/>
              <a:t>2013</a:t>
            </a:r>
            <a:r>
              <a:rPr lang="zh-CN" altLang="en-US" sz="2400" b="1"/>
              <a:t>年以来中国公司开始进入莫桑比克市场；②</a:t>
            </a:r>
            <a:r>
              <a:rPr lang="en-US" altLang="zh-CN" sz="2400" b="1"/>
              <a:t>2014</a:t>
            </a:r>
            <a:r>
              <a:rPr lang="zh-CN" altLang="en-US" sz="2400" b="1"/>
              <a:t>年</a:t>
            </a:r>
            <a:r>
              <a:rPr lang="en-US" altLang="zh-CN" sz="2400" b="1"/>
              <a:t>12</a:t>
            </a:r>
            <a:r>
              <a:rPr lang="zh-CN" altLang="en-US" sz="2400" b="1"/>
              <a:t>月</a:t>
            </a:r>
            <a:r>
              <a:rPr lang="en-US" altLang="zh-CN" sz="2400" b="1"/>
              <a:t>1</a:t>
            </a:r>
            <a:r>
              <a:rPr lang="zh-CN" altLang="en-US" sz="2400" b="1"/>
              <a:t>日，新华社记者就这一问题向中国驻莫桑比克大使田广凤进行了提问；③田广凤大使回答了新华社记者的提问</a:t>
            </a:r>
            <a:r>
              <a:rPr lang="zh-CN" altLang="en-US" sz="2400" b="1">
                <a:latin typeface="宋体" pitchFamily="2" charset="-122"/>
                <a:ea typeface="楷体_GB2312" charset="-122"/>
              </a:rPr>
              <a:t>。</a:t>
            </a:r>
          </a:p>
        </p:txBody>
      </p:sp>
      <p:sp>
        <p:nvSpPr>
          <p:cNvPr id="14" name="Text Box 13"/>
          <p:cNvSpPr txBox="1">
            <a:spLocks noChangeArrowheads="1"/>
          </p:cNvSpPr>
          <p:nvPr/>
        </p:nvSpPr>
        <p:spPr bwMode="auto">
          <a:xfrm>
            <a:off x="806374" y="2239955"/>
            <a:ext cx="10218737" cy="2306955"/>
          </a:xfrm>
          <a:prstGeom prst="rect">
            <a:avLst/>
          </a:prstGeom>
          <a:noFill/>
          <a:ln w="28575">
            <a:solidFill>
              <a:srgbClr val="CC00FF"/>
            </a:solidFill>
            <a:miter lim="800000"/>
          </a:ln>
          <a:effectLst/>
        </p:spPr>
        <p:txBody>
          <a:bodyPr>
            <a:spAutoFit/>
          </a:bodyPr>
          <a:lstStyle/>
          <a:p>
            <a:pPr algn="just">
              <a:lnSpc>
                <a:spcPct val="120000"/>
              </a:lnSpc>
            </a:pPr>
            <a:r>
              <a:rPr lang="zh-CN" altLang="en-US" sz="2000" b="1">
                <a:solidFill>
                  <a:srgbClr val="CC0000"/>
                </a:solidFill>
                <a:latin typeface="楷体_GB2312" charset="0"/>
                <a:ea typeface="楷体_GB2312" charset="-122"/>
              </a:rPr>
              <a:t>解析：本题考查考生把长句变换成短句的能力。长句的特点是内容丰富、结构复杂、表述严密、精确细致；短句的特点是简洁明快、表意灵活、节奏感强。长句变短句，首先要认清长句的结构，抓住句子的主干，理清各个信息点；其次，是将长句中较冗长的成分抽出来，改成分句或单独成句。句子的主干是</a:t>
            </a:r>
            <a:r>
              <a:rPr lang="zh-CN" altLang="en-US" sz="2000" b="1">
                <a:solidFill>
                  <a:srgbClr val="CC0000"/>
                </a:solidFill>
                <a:latin typeface="Arial"/>
                <a:ea typeface="楷体_GB2312" charset="-122"/>
              </a:rPr>
              <a:t>“</a:t>
            </a:r>
            <a:r>
              <a:rPr lang="zh-CN" altLang="en-US" sz="2000" b="1">
                <a:solidFill>
                  <a:srgbClr val="CC0000"/>
                </a:solidFill>
                <a:latin typeface="楷体_GB2312" charset="0"/>
                <a:ea typeface="楷体_GB2312" charset="-122"/>
              </a:rPr>
              <a:t>田广凤大使回答提问</a:t>
            </a:r>
            <a:r>
              <a:rPr lang="zh-CN" altLang="en-US" sz="2000" b="1">
                <a:solidFill>
                  <a:srgbClr val="CC0000"/>
                </a:solidFill>
                <a:latin typeface="Arial"/>
                <a:ea typeface="楷体_GB2312" charset="-122"/>
              </a:rPr>
              <a:t>”</a:t>
            </a:r>
            <a:r>
              <a:rPr lang="zh-CN" altLang="en-US" sz="2000" b="1">
                <a:solidFill>
                  <a:srgbClr val="CC0000"/>
                </a:solidFill>
                <a:latin typeface="楷体_GB2312" charset="0"/>
                <a:ea typeface="楷体_GB2312" charset="-122"/>
              </a:rPr>
              <a:t>；所回答的问题是新华社记者提出来的；新华社记者提问的内容是</a:t>
            </a:r>
            <a:r>
              <a:rPr lang="zh-CN" altLang="en-US" sz="2000" b="1">
                <a:solidFill>
                  <a:srgbClr val="CC0000"/>
                </a:solidFill>
                <a:latin typeface="Arial"/>
                <a:ea typeface="楷体_GB2312" charset="-122"/>
              </a:rPr>
              <a:t>“</a:t>
            </a:r>
            <a:r>
              <a:rPr lang="zh-CN" altLang="en-US" sz="2000" b="1">
                <a:solidFill>
                  <a:srgbClr val="CC0000"/>
                </a:solidFill>
                <a:latin typeface="楷体_GB2312" charset="0"/>
                <a:ea typeface="楷体_GB2312" charset="-122"/>
              </a:rPr>
              <a:t>中国公司进入莫桑比克市场</a:t>
            </a:r>
            <a:r>
              <a:rPr lang="zh-CN" altLang="en-US" sz="2000" b="1">
                <a:solidFill>
                  <a:srgbClr val="CC0000"/>
                </a:solidFill>
                <a:latin typeface="Arial"/>
                <a:ea typeface="楷体_GB2312" charset="-122"/>
              </a:rPr>
              <a:t>”</a:t>
            </a:r>
            <a:r>
              <a:rPr lang="zh-CN" altLang="en-US" sz="2000" b="1">
                <a:solidFill>
                  <a:srgbClr val="CC0000"/>
                </a:solidFill>
                <a:latin typeface="楷体_GB2312" charset="0"/>
                <a:ea typeface="楷体_GB2312" charset="-122"/>
              </a:rPr>
              <a:t>。这样层层剥笋，就可以按时间顺序改写成一组语意鲜明、逻辑关系明确的短句 。</a:t>
            </a:r>
            <a:endParaRPr lang="en-US" altLang="zh-CN" sz="2000" b="1">
              <a:solidFill>
                <a:srgbClr val="CC0000"/>
              </a:solidFill>
              <a:latin typeface="楷体_GB2312" charset="0"/>
              <a:ea typeface="楷体_GB2312" charset="-122"/>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heckerboard(across)">
                                      <p:cBhvr>
                                        <p:cTn id="7" dur="500"/>
                                        <p:tgtEl>
                                          <p:spTgt spid="1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grpId="2"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1000" fill="hold"/>
                                        <p:tgtEl>
                                          <p:spTgt spid="14"/>
                                        </p:tgtEl>
                                        <p:attrNameLst>
                                          <p:attrName>ppt_x</p:attrName>
                                        </p:attrNameLst>
                                      </p:cBhvr>
                                      <p:tavLst>
                                        <p:tav tm="0">
                                          <p:val>
                                            <p:strVal val="#ppt_x"/>
                                          </p:val>
                                        </p:tav>
                                        <p:tav tm="100000">
                                          <p:val>
                                            <p:strVal val="#ppt_x"/>
                                          </p:val>
                                        </p:tav>
                                      </p:tavLst>
                                    </p:anim>
                                    <p:anim calcmode="lin" valueType="num">
                                      <p:cBhvr additive="base">
                                        <p:cTn id="14"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17" presetClass="entr" presetSubtype="10" fill="hold" grpId="1"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1" animBg="1"/>
      <p:bldP spid="14" grpId="2"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文本框 238595"/>
          <p:cNvSpPr txBox="1"/>
          <p:nvPr/>
        </p:nvSpPr>
        <p:spPr>
          <a:xfrm>
            <a:off x="3038475" y="857250"/>
            <a:ext cx="309880" cy="521970"/>
          </a:xfrm>
          <a:prstGeom prst="rect">
            <a:avLst/>
          </a:prstGeom>
          <a:noFill/>
          <a:ln w="9525">
            <a:noFill/>
          </a:ln>
        </p:spPr>
        <p:txBody>
          <a:bodyPr wrap="none" anchor="t">
            <a:spAutoFit/>
          </a:bodyPr>
          <a:lstStyle/>
          <a:p>
            <a:endParaRPr lang="zh-CN" altLang="en-US" sz="2800" b="0">
              <a:solidFill>
                <a:schemeClr val="hlink"/>
              </a:solidFill>
              <a:latin typeface="Arial" pitchFamily="34" charset="0"/>
              <a:ea typeface="黑体" pitchFamily="2" charset="-122"/>
            </a:endParaRPr>
          </a:p>
        </p:txBody>
      </p:sp>
      <p:sp>
        <p:nvSpPr>
          <p:cNvPr id="238597" name="文本框 238596"/>
          <p:cNvSpPr txBox="1"/>
          <p:nvPr/>
        </p:nvSpPr>
        <p:spPr>
          <a:xfrm>
            <a:off x="3376613" y="2428875"/>
            <a:ext cx="309880" cy="368300"/>
          </a:xfrm>
          <a:prstGeom prst="rect">
            <a:avLst/>
          </a:prstGeom>
          <a:noFill/>
          <a:ln w="9525">
            <a:noFill/>
          </a:ln>
        </p:spPr>
        <p:txBody>
          <a:bodyPr wrap="none" anchor="t">
            <a:spAutoFit/>
          </a:bodyPr>
          <a:lstStyle/>
          <a:p>
            <a:endParaRPr lang="zh-CN" altLang="en-US" sz="1800" b="0">
              <a:latin typeface="Arial" pitchFamily="34" charset="0"/>
              <a:ea typeface="宋体" pitchFamily="2" charset="-122"/>
            </a:endParaRPr>
          </a:p>
        </p:txBody>
      </p:sp>
      <p:sp>
        <p:nvSpPr>
          <p:cNvPr id="238598" name="矩形 238597"/>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0" name="矩形 238599"/>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6" name="Text Box 2"/>
          <p:cNvSpPr txBox="1">
            <a:spLocks noChangeArrowheads="1"/>
          </p:cNvSpPr>
          <p:nvPr/>
        </p:nvSpPr>
        <p:spPr bwMode="auto">
          <a:xfrm>
            <a:off x="760377" y="2740021"/>
            <a:ext cx="10287072" cy="1863725"/>
          </a:xfrm>
          <a:prstGeom prst="rect">
            <a:avLst/>
          </a:prstGeom>
          <a:noFill/>
          <a:ln w="28575">
            <a:solidFill>
              <a:srgbClr val="008000"/>
            </a:solidFill>
            <a:miter lim="800000"/>
          </a:ln>
          <a:effectLst/>
        </p:spPr>
        <p:txBody>
          <a:bodyPr wrap="square">
            <a:spAutoFit/>
          </a:bodyPr>
          <a:lstStyle/>
          <a:p>
            <a:pPr>
              <a:lnSpc>
                <a:spcPct val="120000"/>
              </a:lnSpc>
              <a:spcBef>
                <a:spcPct val="50000"/>
              </a:spcBef>
            </a:pPr>
            <a:r>
              <a:rPr lang="zh-CN" altLang="en-US" sz="2400" b="1">
                <a:solidFill>
                  <a:schemeClr val="hlink"/>
                </a:solidFill>
                <a:latin typeface="仿宋_GB2312" pitchFamily="49" charset="-122"/>
                <a:ea typeface="仿宋_GB2312" pitchFamily="49" charset="-122"/>
              </a:rPr>
              <a:t>解析：本题考查考生变换句式的能力。解答此题的关键是确定改后单句的主干。四个句子都与韩国有关，都提到了网络实名制，所以，考生可以确定改写后的单句的主干为</a:t>
            </a:r>
            <a:r>
              <a:rPr lang="zh-CN" altLang="en-US" sz="2400" b="1">
                <a:solidFill>
                  <a:schemeClr val="hlink"/>
                </a:solidFill>
                <a:latin typeface="Arial"/>
                <a:ea typeface="仿宋_GB2312" pitchFamily="49" charset="-122"/>
              </a:rPr>
              <a:t>“</a:t>
            </a:r>
            <a:r>
              <a:rPr lang="zh-CN" altLang="en-US" sz="2400" b="1">
                <a:solidFill>
                  <a:schemeClr val="hlink"/>
                </a:solidFill>
                <a:latin typeface="仿宋_GB2312" pitchFamily="49" charset="-122"/>
                <a:ea typeface="仿宋_GB2312" pitchFamily="49" charset="-122"/>
              </a:rPr>
              <a:t>韩国实行了网络实名制管理</a:t>
            </a:r>
            <a:r>
              <a:rPr lang="zh-CN" altLang="en-US" sz="2400" b="1">
                <a:solidFill>
                  <a:schemeClr val="hlink"/>
                </a:solidFill>
                <a:latin typeface="Arial"/>
                <a:ea typeface="仿宋_GB2312" pitchFamily="49" charset="-122"/>
              </a:rPr>
              <a:t>”</a:t>
            </a:r>
            <a:r>
              <a:rPr lang="zh-CN" altLang="en-US" sz="2400" b="1">
                <a:solidFill>
                  <a:schemeClr val="hlink"/>
                </a:solidFill>
                <a:latin typeface="仿宋_GB2312" pitchFamily="49" charset="-122"/>
                <a:ea typeface="仿宋_GB2312" pitchFamily="49" charset="-122"/>
              </a:rPr>
              <a:t>，然后将其他信息添加成定语或状语。</a:t>
            </a:r>
          </a:p>
        </p:txBody>
      </p:sp>
      <p:sp>
        <p:nvSpPr>
          <p:cNvPr id="7" name="Text Box 3"/>
          <p:cNvSpPr txBox="1">
            <a:spLocks noChangeArrowheads="1"/>
          </p:cNvSpPr>
          <p:nvPr/>
        </p:nvSpPr>
        <p:spPr bwMode="auto">
          <a:xfrm>
            <a:off x="760377" y="739757"/>
            <a:ext cx="10287072" cy="1938020"/>
          </a:xfrm>
          <a:prstGeom prst="rect">
            <a:avLst/>
          </a:prstGeom>
          <a:noFill/>
          <a:ln w="28575">
            <a:solidFill>
              <a:schemeClr val="folHlink"/>
            </a:solidFill>
            <a:miter lim="800000"/>
          </a:ln>
          <a:effectLst/>
        </p:spPr>
        <p:txBody>
          <a:bodyPr wrap="square">
            <a:spAutoFit/>
          </a:bodyPr>
          <a:lstStyle/>
          <a:p>
            <a:r>
              <a:rPr lang="zh-CN" altLang="en-US" sz="2000" b="1" i="1" u="sng" smtClean="0">
                <a:solidFill>
                  <a:srgbClr val="C00000"/>
                </a:solidFill>
                <a:effectLst>
                  <a:outerShdw blurRad="38100" dist="38100" dir="2700000" algn="tl">
                    <a:srgbClr val="000000">
                      <a:alpha val="43137"/>
                    </a:srgbClr>
                  </a:outerShdw>
                </a:effectLst>
                <a:latin typeface="+mn-ea"/>
              </a:rPr>
              <a:t>跟踪练习 </a:t>
            </a:r>
            <a:r>
              <a:rPr lang="zh-CN" altLang="en-US" sz="2000" b="1" smtClean="0">
                <a:latin typeface="黑体" pitchFamily="2" charset="-122"/>
                <a:ea typeface="黑体" pitchFamily="2" charset="-122"/>
              </a:rPr>
              <a:t> </a:t>
            </a:r>
            <a:r>
              <a:rPr lang="en-US" altLang="zh-CN" sz="2400" b="1" smtClean="0">
                <a:latin typeface="黑体" pitchFamily="2" charset="-122"/>
                <a:ea typeface="黑体" pitchFamily="2" charset="-122"/>
              </a:rPr>
              <a:t>2.</a:t>
            </a:r>
            <a:r>
              <a:rPr lang="zh-CN" altLang="en-US" sz="2400" b="1" smtClean="0">
                <a:latin typeface="黑体" pitchFamily="2" charset="-122"/>
                <a:ea typeface="黑体" pitchFamily="2" charset="-122"/>
              </a:rPr>
              <a:t>把</a:t>
            </a:r>
            <a:r>
              <a:rPr lang="zh-CN" altLang="en-US" sz="2400" b="1">
                <a:latin typeface="黑体" pitchFamily="2" charset="-122"/>
                <a:ea typeface="黑体" pitchFamily="2" charset="-122"/>
              </a:rPr>
              <a:t>下面四个句子改写成一个单句。</a:t>
            </a:r>
          </a:p>
          <a:p>
            <a:r>
              <a:rPr lang="zh-CN" altLang="en-US" sz="2400" b="1">
                <a:solidFill>
                  <a:schemeClr val="hlink"/>
                </a:solidFill>
                <a:latin typeface="楷体_GB2312" charset="0"/>
                <a:ea typeface="楷体_GB2312" charset="-122"/>
              </a:rPr>
              <a:t>①韩国是世界上首个强制实行网络实名制的国家。</a:t>
            </a:r>
          </a:p>
          <a:p>
            <a:r>
              <a:rPr lang="zh-CN" altLang="en-US" sz="2400" b="1">
                <a:solidFill>
                  <a:schemeClr val="hlink"/>
                </a:solidFill>
                <a:latin typeface="楷体_GB2312" charset="0"/>
                <a:ea typeface="楷体_GB2312" charset="-122"/>
              </a:rPr>
              <a:t>②多年来，韩国的网络实名制不断发展和完善。</a:t>
            </a:r>
          </a:p>
          <a:p>
            <a:r>
              <a:rPr lang="zh-CN" altLang="en-US" sz="2400" b="1">
                <a:solidFill>
                  <a:schemeClr val="hlink"/>
                </a:solidFill>
                <a:latin typeface="楷体_GB2312" charset="0"/>
                <a:ea typeface="楷体_GB2312" charset="-122"/>
              </a:rPr>
              <a:t>③韩国采取了立法、监督、管理和教育等措施强制实行网络实名制。</a:t>
            </a:r>
          </a:p>
          <a:p>
            <a:r>
              <a:rPr lang="zh-CN" altLang="en-US" sz="2400" b="1">
                <a:solidFill>
                  <a:schemeClr val="hlink"/>
                </a:solidFill>
                <a:latin typeface="楷体_GB2312" charset="0"/>
                <a:ea typeface="楷体_GB2312" charset="-122"/>
              </a:rPr>
              <a:t>④韩国对邮箱、论坛、博</a:t>
            </a:r>
            <a:r>
              <a:rPr lang="zh-CN" altLang="en-US" sz="2400" b="1" smtClean="0">
                <a:solidFill>
                  <a:schemeClr val="hlink"/>
                </a:solidFill>
                <a:latin typeface="楷体_GB2312" charset="0"/>
                <a:ea typeface="楷体_GB2312" charset="-122"/>
              </a:rPr>
              <a:t>客</a:t>
            </a:r>
            <a:r>
              <a:rPr lang="en-US" altLang="zh-CN" sz="2400" b="1" smtClean="0">
                <a:solidFill>
                  <a:schemeClr val="hlink"/>
                </a:solidFill>
                <a:latin typeface="楷体_GB2312" charset="0"/>
                <a:ea typeface="楷体_GB2312" charset="-122"/>
              </a:rPr>
              <a:t>,</a:t>
            </a:r>
            <a:r>
              <a:rPr lang="zh-CN" altLang="en-US" sz="2400" b="1" smtClean="0">
                <a:solidFill>
                  <a:schemeClr val="hlink"/>
                </a:solidFill>
                <a:latin typeface="楷体_GB2312" charset="0"/>
                <a:ea typeface="楷体_GB2312" charset="-122"/>
              </a:rPr>
              <a:t>甚至</a:t>
            </a:r>
            <a:r>
              <a:rPr lang="zh-CN" altLang="en-US" sz="2400" b="1">
                <a:solidFill>
                  <a:schemeClr val="hlink"/>
                </a:solidFill>
                <a:latin typeface="楷体_GB2312" charset="0"/>
                <a:ea typeface="楷体_GB2312" charset="-122"/>
              </a:rPr>
              <a:t>网络视频和游戏网站等实行了实名制管理。</a:t>
            </a:r>
          </a:p>
        </p:txBody>
      </p:sp>
      <p:sp>
        <p:nvSpPr>
          <p:cNvPr id="8" name="Text Box 4"/>
          <p:cNvSpPr txBox="1">
            <a:spLocks noChangeArrowheads="1"/>
          </p:cNvSpPr>
          <p:nvPr/>
        </p:nvSpPr>
        <p:spPr bwMode="auto">
          <a:xfrm>
            <a:off x="760377" y="4668847"/>
            <a:ext cx="10287072" cy="1420495"/>
          </a:xfrm>
          <a:prstGeom prst="rect">
            <a:avLst/>
          </a:prstGeom>
          <a:noFill/>
          <a:ln w="28575">
            <a:solidFill>
              <a:srgbClr val="FF0066"/>
            </a:solidFill>
            <a:miter lim="800000"/>
          </a:ln>
          <a:effectLst/>
        </p:spPr>
        <p:txBody>
          <a:bodyPr wrap="square">
            <a:spAutoFit/>
          </a:bodyPr>
          <a:lstStyle/>
          <a:p>
            <a:pPr>
              <a:lnSpc>
                <a:spcPct val="120000"/>
              </a:lnSpc>
              <a:spcBef>
                <a:spcPct val="50000"/>
              </a:spcBef>
            </a:pPr>
            <a:r>
              <a:rPr lang="zh-CN" altLang="en-US" sz="2400" b="1">
                <a:solidFill>
                  <a:srgbClr val="CC00FF"/>
                </a:solidFill>
                <a:ea typeface="黑体" pitchFamily="2" charset="-122"/>
              </a:rPr>
              <a:t>答案：经过多年的发展和完善，世界上首个强制实行网络实名制的国家韩国目前已通过立法、监督、管理和教育等措施，对邮箱、论坛、博客，甚至网络视频和游戏网站等实行了实名制管理。</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2"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1" animBg="1"/>
      <p:bldP spid="8" grpId="2"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文本框 238595"/>
          <p:cNvSpPr txBox="1"/>
          <p:nvPr/>
        </p:nvSpPr>
        <p:spPr>
          <a:xfrm>
            <a:off x="3038475" y="857250"/>
            <a:ext cx="309880" cy="521970"/>
          </a:xfrm>
          <a:prstGeom prst="rect">
            <a:avLst/>
          </a:prstGeom>
          <a:noFill/>
          <a:ln w="9525">
            <a:noFill/>
          </a:ln>
        </p:spPr>
        <p:txBody>
          <a:bodyPr wrap="none" anchor="t">
            <a:spAutoFit/>
          </a:bodyPr>
          <a:lstStyle/>
          <a:p>
            <a:endParaRPr lang="zh-CN" altLang="en-US" sz="2800" b="0">
              <a:solidFill>
                <a:schemeClr val="hlink"/>
              </a:solidFill>
              <a:latin typeface="Arial" pitchFamily="34" charset="0"/>
              <a:ea typeface="黑体" pitchFamily="2" charset="-122"/>
            </a:endParaRPr>
          </a:p>
        </p:txBody>
      </p:sp>
      <p:sp>
        <p:nvSpPr>
          <p:cNvPr id="238597" name="文本框 238596"/>
          <p:cNvSpPr txBox="1"/>
          <p:nvPr/>
        </p:nvSpPr>
        <p:spPr>
          <a:xfrm>
            <a:off x="3376613" y="2428875"/>
            <a:ext cx="309880" cy="368300"/>
          </a:xfrm>
          <a:prstGeom prst="rect">
            <a:avLst/>
          </a:prstGeom>
          <a:noFill/>
          <a:ln w="9525">
            <a:noFill/>
          </a:ln>
        </p:spPr>
        <p:txBody>
          <a:bodyPr wrap="none" anchor="t">
            <a:spAutoFit/>
          </a:bodyPr>
          <a:lstStyle/>
          <a:p>
            <a:endParaRPr lang="zh-CN" altLang="en-US" sz="1800" b="0">
              <a:latin typeface="Arial" pitchFamily="34" charset="0"/>
              <a:ea typeface="宋体" pitchFamily="2" charset="-122"/>
            </a:endParaRPr>
          </a:p>
        </p:txBody>
      </p:sp>
      <p:sp>
        <p:nvSpPr>
          <p:cNvPr id="238598" name="矩形 238597"/>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0" name="矩形 238599"/>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1" name="文本框 238600"/>
          <p:cNvSpPr txBox="1"/>
          <p:nvPr/>
        </p:nvSpPr>
        <p:spPr>
          <a:xfrm>
            <a:off x="2546327" y="739757"/>
            <a:ext cx="7273925" cy="521970"/>
          </a:xfrm>
          <a:prstGeom prst="rect">
            <a:avLst/>
          </a:prstGeom>
          <a:noFill/>
          <a:ln w="9525">
            <a:noFill/>
          </a:ln>
          <a:extLst>
            <a:ext uri="{909E8E84-426E-40DD-AFC4-6F175D3DCCD1}">
              <a14:hiddenFill xmlns:a14="http://schemas.microsoft.com/office/drawing/2010/main">
                <a:solidFill>
                  <a:srgbClr val="66FF99"/>
                </a:solidFill>
              </a14:hiddenFill>
            </a:ext>
          </a:extLst>
        </p:spPr>
        <p:txBody>
          <a:bodyPr>
            <a:spAutoFit/>
          </a:bodyPr>
          <a:lstStyle/>
          <a:p>
            <a:r>
              <a:rPr lang="zh-CN" altLang="en-US">
                <a:latin typeface="Arial" pitchFamily="34" charset="0"/>
                <a:ea typeface="黑体" pitchFamily="2" charset="-122"/>
              </a:rPr>
              <a:t>             </a:t>
            </a:r>
            <a:r>
              <a:rPr lang="zh-CN" altLang="en-US" sz="2400">
                <a:latin typeface="Arial" pitchFamily="34" charset="0"/>
                <a:ea typeface="黑体" pitchFamily="2" charset="-122"/>
              </a:rPr>
              <a:t>  </a:t>
            </a:r>
            <a:r>
              <a:rPr lang="zh-CN" altLang="en-US" sz="2400">
                <a:solidFill>
                  <a:srgbClr val="7030A0"/>
                </a:solidFill>
                <a:latin typeface="Arial" pitchFamily="34" charset="0"/>
                <a:ea typeface="黑体" pitchFamily="2" charset="-122"/>
              </a:rPr>
              <a:t>  </a:t>
            </a:r>
            <a:r>
              <a:rPr lang="zh-CN" altLang="en-US" sz="2800" smtClean="0">
                <a:solidFill>
                  <a:srgbClr val="7030A0"/>
                </a:solidFill>
                <a:latin typeface="Arial" pitchFamily="34" charset="0"/>
                <a:ea typeface="黑体" pitchFamily="2" charset="-122"/>
              </a:rPr>
              <a:t>题型二</a:t>
            </a:r>
            <a:r>
              <a:rPr lang="zh-CN" altLang="en-US" sz="2800">
                <a:solidFill>
                  <a:srgbClr val="7030A0"/>
                </a:solidFill>
                <a:latin typeface="Arial" pitchFamily="34" charset="0"/>
                <a:ea typeface="黑体" pitchFamily="2" charset="-122"/>
              </a:rPr>
              <a:t>　</a:t>
            </a:r>
            <a:r>
              <a:rPr lang="zh-CN" altLang="en-US" sz="2800" smtClean="0">
                <a:solidFill>
                  <a:srgbClr val="7030A0"/>
                </a:solidFill>
                <a:latin typeface="Arial" pitchFamily="34" charset="0"/>
                <a:ea typeface="黑体" pitchFamily="2" charset="-122"/>
              </a:rPr>
              <a:t>整散句的互换</a:t>
            </a:r>
            <a:r>
              <a:rPr lang="zh-CN" altLang="en-US" sz="2800" smtClean="0">
                <a:solidFill>
                  <a:srgbClr val="006600"/>
                </a:solidFill>
                <a:latin typeface="+mn-ea"/>
              </a:rPr>
              <a:t>    </a:t>
            </a:r>
            <a:endParaRPr lang="zh-CN" altLang="en-US" sz="2800">
              <a:solidFill>
                <a:srgbClr val="006600"/>
              </a:solidFill>
              <a:latin typeface="+mn-ea"/>
            </a:endParaRPr>
          </a:p>
        </p:txBody>
      </p:sp>
      <p:graphicFrame>
        <p:nvGraphicFramePr>
          <p:cNvPr id="7" name="Group 196"/>
          <p:cNvGraphicFramePr>
            <a:graphicFrameLocks noGrp="1"/>
          </p:cNvGraphicFramePr>
          <p:nvPr/>
        </p:nvGraphicFramePr>
        <p:xfrm>
          <a:off x="688939" y="1382699"/>
          <a:ext cx="10500995" cy="4625610"/>
        </p:xfrm>
        <a:graphic>
          <a:graphicData uri="http://schemas.openxmlformats.org/drawingml/2006/table">
            <a:tbl>
              <a:tblPr/>
              <a:tblGrid>
                <a:gridCol w="831215"/>
                <a:gridCol w="9669780"/>
              </a:tblGrid>
              <a:tr h="500066">
                <a:tc>
                  <a:txBody>
                    <a:bodyPr/>
                    <a:lstStyle/>
                    <a:p>
                      <a:pPr algn="ctr">
                        <a:spcAft>
                          <a:spcPct val="0"/>
                        </a:spcAft>
                      </a:pPr>
                      <a:r>
                        <a:rPr lang="zh-CN" sz="2400" kern="100">
                          <a:solidFill>
                            <a:srgbClr val="0000FF"/>
                          </a:solidFill>
                          <a:latin typeface="Times New Roman"/>
                          <a:ea typeface="宋体" pitchFamily="2" charset="-122"/>
                          <a:cs typeface="Times New Roman" panose="02020603050405020304"/>
                        </a:rPr>
                        <a:t>句式</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ctr">
                        <a:spcAft>
                          <a:spcPct val="0"/>
                        </a:spcAft>
                      </a:pPr>
                      <a:r>
                        <a:rPr lang="zh-CN" sz="2400" kern="100">
                          <a:solidFill>
                            <a:srgbClr val="0000FF"/>
                          </a:solidFill>
                          <a:latin typeface="Times New Roman"/>
                          <a:ea typeface="宋体" pitchFamily="2" charset="-122"/>
                          <a:cs typeface="Times New Roman" panose="02020603050405020304"/>
                        </a:rPr>
                        <a:t>概念及特点</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875247">
                <a:tc>
                  <a:txBody>
                    <a:bodyPr/>
                    <a:lstStyle/>
                    <a:p>
                      <a:pPr algn="ctr">
                        <a:spcAft>
                          <a:spcPct val="0"/>
                        </a:spcAft>
                      </a:pPr>
                      <a:r>
                        <a:rPr lang="zh-CN" sz="2400" kern="100">
                          <a:solidFill>
                            <a:srgbClr val="0000FF"/>
                          </a:solidFill>
                          <a:latin typeface="Times New Roman"/>
                          <a:ea typeface="宋体" pitchFamily="2" charset="-122"/>
                          <a:cs typeface="Times New Roman" panose="02020603050405020304"/>
                        </a:rPr>
                        <a:t>整句</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l">
                        <a:spcAft>
                          <a:spcPct val="0"/>
                        </a:spcAft>
                      </a:pPr>
                      <a:r>
                        <a:rPr lang="zh-CN" sz="2400" kern="100">
                          <a:solidFill>
                            <a:srgbClr val="C00000"/>
                          </a:solidFill>
                          <a:latin typeface="Times New Roman"/>
                          <a:ea typeface="宋体" pitchFamily="2" charset="-122"/>
                          <a:cs typeface="Times New Roman" panose="02020603050405020304"/>
                        </a:rPr>
                        <a:t>概念：</a:t>
                      </a:r>
                      <a:r>
                        <a:rPr lang="zh-CN" sz="2400" kern="100">
                          <a:solidFill>
                            <a:srgbClr val="0000FF"/>
                          </a:solidFill>
                          <a:latin typeface="Times New Roman"/>
                          <a:ea typeface="宋体" pitchFamily="2" charset="-122"/>
                          <a:cs typeface="Times New Roman" panose="02020603050405020304"/>
                        </a:rPr>
                        <a:t>是排列在一起的一对或一组结构相同或相似的句子。对偶句、排比句、反复句都属于整句</a:t>
                      </a:r>
                      <a:r>
                        <a:rPr lang="zh-CN" sz="2400" kern="100" smtClean="0">
                          <a:solidFill>
                            <a:srgbClr val="0000FF"/>
                          </a:solidFill>
                          <a:latin typeface="Times New Roman"/>
                          <a:ea typeface="宋体" pitchFamily="2" charset="-122"/>
                          <a:cs typeface="Times New Roman" panose="02020603050405020304"/>
                        </a:rPr>
                        <a:t>。</a:t>
                      </a:r>
                      <a:endParaRPr lang="en-US" altLang="zh-CN" sz="2400" kern="100" smtClean="0">
                        <a:solidFill>
                          <a:srgbClr val="0000FF"/>
                        </a:solidFill>
                        <a:latin typeface="Times New Roman"/>
                        <a:ea typeface="宋体" pitchFamily="2" charset="-122"/>
                        <a:cs typeface="Times New Roman" panose="02020603050405020304"/>
                      </a:endParaRPr>
                    </a:p>
                    <a:p>
                      <a:pPr algn="l">
                        <a:spcAft>
                          <a:spcPct val="0"/>
                        </a:spcAft>
                      </a:pPr>
                      <a:r>
                        <a:rPr lang="zh-CN" sz="2400" kern="100" smtClean="0">
                          <a:solidFill>
                            <a:srgbClr val="C00000"/>
                          </a:solidFill>
                          <a:latin typeface="Times New Roman"/>
                          <a:ea typeface="宋体" pitchFamily="2" charset="-122"/>
                          <a:cs typeface="Times New Roman" panose="02020603050405020304"/>
                        </a:rPr>
                        <a:t>特点</a:t>
                      </a:r>
                      <a:r>
                        <a:rPr lang="zh-CN" sz="2400" kern="100">
                          <a:solidFill>
                            <a:srgbClr val="C00000"/>
                          </a:solidFill>
                          <a:latin typeface="Times New Roman"/>
                          <a:ea typeface="宋体" pitchFamily="2" charset="-122"/>
                          <a:cs typeface="Times New Roman" panose="02020603050405020304"/>
                        </a:rPr>
                        <a:t>：</a:t>
                      </a:r>
                      <a:r>
                        <a:rPr lang="zh-CN" sz="2400" kern="100">
                          <a:solidFill>
                            <a:srgbClr val="0000FF"/>
                          </a:solidFill>
                          <a:latin typeface="Times New Roman"/>
                          <a:ea typeface="宋体" pitchFamily="2" charset="-122"/>
                          <a:cs typeface="Times New Roman" panose="02020603050405020304"/>
                        </a:rPr>
                        <a:t>结构相同或相似，形式整齐，节奏鲜明，音调和谐，易于上口，语势强烈。适合于加强语势、强调语义，表达丰富的感情，能给读者以深刻、鲜明的印象。</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500198">
                <a:tc>
                  <a:txBody>
                    <a:bodyPr/>
                    <a:lstStyle/>
                    <a:p>
                      <a:pPr algn="ctr">
                        <a:spcAft>
                          <a:spcPct val="0"/>
                        </a:spcAft>
                      </a:pPr>
                      <a:r>
                        <a:rPr lang="zh-CN" sz="2400" kern="100">
                          <a:solidFill>
                            <a:srgbClr val="0000FF"/>
                          </a:solidFill>
                          <a:latin typeface="Times New Roman"/>
                          <a:ea typeface="宋体" pitchFamily="2" charset="-122"/>
                          <a:cs typeface="Times New Roman" panose="02020603050405020304"/>
                        </a:rPr>
                        <a:t>散句</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l">
                        <a:spcAft>
                          <a:spcPct val="0"/>
                        </a:spcAft>
                      </a:pPr>
                      <a:r>
                        <a:rPr lang="zh-CN" sz="2400" kern="100">
                          <a:solidFill>
                            <a:srgbClr val="C00000"/>
                          </a:solidFill>
                          <a:latin typeface="Times New Roman"/>
                          <a:ea typeface="宋体" pitchFamily="2" charset="-122"/>
                          <a:cs typeface="Times New Roman" panose="02020603050405020304"/>
                        </a:rPr>
                        <a:t>概念：</a:t>
                      </a:r>
                      <a:r>
                        <a:rPr lang="zh-CN" sz="2400" kern="100">
                          <a:solidFill>
                            <a:srgbClr val="0000FF"/>
                          </a:solidFill>
                          <a:latin typeface="Times New Roman"/>
                          <a:ea typeface="宋体" pitchFamily="2" charset="-122"/>
                          <a:cs typeface="Times New Roman" panose="02020603050405020304"/>
                        </a:rPr>
                        <a:t>散句指句式灵活而富有变化的句子，长短不一，自由活泼，生动</a:t>
                      </a:r>
                      <a:r>
                        <a:rPr lang="zh-CN" sz="2400" kern="100" smtClean="0">
                          <a:solidFill>
                            <a:srgbClr val="0000FF"/>
                          </a:solidFill>
                          <a:latin typeface="Times New Roman"/>
                          <a:ea typeface="宋体" pitchFamily="2" charset="-122"/>
                          <a:cs typeface="Times New Roman" panose="02020603050405020304"/>
                        </a:rPr>
                        <a:t>感人。</a:t>
                      </a:r>
                      <a:r>
                        <a:rPr lang="zh-CN" sz="2400" kern="100" smtClean="0">
                          <a:solidFill>
                            <a:srgbClr val="C00000"/>
                          </a:solidFill>
                          <a:latin typeface="Times New Roman"/>
                          <a:ea typeface="宋体" pitchFamily="2" charset="-122"/>
                          <a:cs typeface="Times New Roman" panose="02020603050405020304"/>
                        </a:rPr>
                        <a:t>特点</a:t>
                      </a:r>
                      <a:r>
                        <a:rPr lang="zh-CN" sz="2400" kern="100">
                          <a:solidFill>
                            <a:srgbClr val="C00000"/>
                          </a:solidFill>
                          <a:latin typeface="Times New Roman"/>
                          <a:ea typeface="宋体" pitchFamily="2" charset="-122"/>
                          <a:cs typeface="Times New Roman" panose="02020603050405020304"/>
                        </a:rPr>
                        <a:t>：</a:t>
                      </a:r>
                      <a:r>
                        <a:rPr lang="zh-CN" sz="2400" kern="100">
                          <a:solidFill>
                            <a:srgbClr val="0000FF"/>
                          </a:solidFill>
                          <a:latin typeface="Times New Roman"/>
                          <a:ea typeface="宋体" pitchFamily="2" charset="-122"/>
                          <a:cs typeface="Times New Roman" panose="02020603050405020304"/>
                        </a:rPr>
                        <a:t>富于变化，错落有致，形式灵活，使用性广。散句能使语气舒缓，舒卷自如。散句多用在记叙文、说明文等文体，以长短不一、结构不同的句式来实现修辞上的参差美。</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750099">
                <a:tc>
                  <a:txBody>
                    <a:bodyPr/>
                    <a:lstStyle/>
                    <a:p>
                      <a:pPr algn="ctr">
                        <a:spcAft>
                          <a:spcPct val="0"/>
                        </a:spcAft>
                      </a:pPr>
                      <a:r>
                        <a:rPr lang="zh-CN" sz="2400" kern="100">
                          <a:solidFill>
                            <a:srgbClr val="0000FF"/>
                          </a:solidFill>
                          <a:latin typeface="Times New Roman"/>
                          <a:ea typeface="宋体" pitchFamily="2" charset="-122"/>
                          <a:cs typeface="Times New Roman" panose="02020603050405020304"/>
                        </a:rPr>
                        <a:t>整散</a:t>
                      </a:r>
                    </a:p>
                    <a:p>
                      <a:pPr algn="ctr">
                        <a:spcAft>
                          <a:spcPct val="0"/>
                        </a:spcAft>
                      </a:pPr>
                      <a:r>
                        <a:rPr lang="zh-CN" sz="2400" kern="100">
                          <a:solidFill>
                            <a:srgbClr val="0000FF"/>
                          </a:solidFill>
                          <a:latin typeface="Times New Roman"/>
                          <a:ea typeface="宋体" pitchFamily="2" charset="-122"/>
                          <a:cs typeface="Times New Roman" panose="02020603050405020304"/>
                        </a:rPr>
                        <a:t>结合</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l">
                        <a:spcAft>
                          <a:spcPct val="0"/>
                        </a:spcAft>
                      </a:pPr>
                      <a:r>
                        <a:rPr lang="zh-CN" sz="2400" kern="100">
                          <a:solidFill>
                            <a:srgbClr val="0000FF"/>
                          </a:solidFill>
                          <a:latin typeface="Times New Roman"/>
                          <a:ea typeface="宋体" pitchFamily="2" charset="-122"/>
                          <a:cs typeface="Times New Roman" panose="02020603050405020304"/>
                        </a:rPr>
                        <a:t>整句和散句，各有优点，常常结合起来使用。整句，读来节奏鲜明，充满激情；散句穿插其中，又使句式富于变化，错落有致。</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8601"/>
                                        </p:tgtEl>
                                        <p:attrNameLst>
                                          <p:attrName>style.visibility</p:attrName>
                                        </p:attrNameLst>
                                      </p:cBhvr>
                                      <p:to>
                                        <p:strVal val="visible"/>
                                      </p:to>
                                    </p:set>
                                    <p:animEffect transition="in" filter="dissolve">
                                      <p:cBhvr>
                                        <p:cTn id="7" dur="500"/>
                                        <p:tgtEl>
                                          <p:spTgt spid="23860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60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Group 19"/>
          <p:cNvGraphicFramePr>
            <a:graphicFrameLocks noGrp="1"/>
          </p:cNvGraphicFramePr>
          <p:nvPr/>
        </p:nvGraphicFramePr>
        <p:xfrm>
          <a:off x="474625" y="733382"/>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10" name="Group 196"/>
          <p:cNvGraphicFramePr>
            <a:graphicFrameLocks noGrp="1"/>
          </p:cNvGraphicFramePr>
          <p:nvPr/>
        </p:nvGraphicFramePr>
        <p:xfrm>
          <a:off x="903253" y="1733514"/>
          <a:ext cx="10001250" cy="4102100"/>
        </p:xfrm>
        <a:graphic>
          <a:graphicData uri="http://schemas.openxmlformats.org/drawingml/2006/table">
            <a:tbl>
              <a:tblPr/>
              <a:tblGrid>
                <a:gridCol w="1701165"/>
                <a:gridCol w="8300085"/>
              </a:tblGrid>
              <a:tr h="428625">
                <a:tc gridSpan="2">
                  <a:txBody>
                    <a:bodyPr/>
                    <a:lstStyle/>
                    <a:p>
                      <a:pPr marL="0" algn="ctr" defTabSz="914400" rtl="0" eaLnBrk="1" latinLnBrk="0" hangingPunct="1">
                        <a:spcAft>
                          <a:spcPct val="0"/>
                        </a:spcAft>
                      </a:pPr>
                      <a:r>
                        <a:rPr lang="en-US" altLang="en-US" sz="2800" kern="1200" smtClean="0">
                          <a:solidFill>
                            <a:srgbClr val="A50021"/>
                          </a:solidFill>
                          <a:latin typeface="黑体" pitchFamily="2" charset="-122"/>
                          <a:ea typeface="黑体" pitchFamily="2" charset="-122"/>
                          <a:cs typeface="+mn-cs"/>
                        </a:rPr>
                        <a:t>(</a:t>
                      </a:r>
                      <a:r>
                        <a:rPr lang="zh-CN" altLang="en-US" sz="2800" kern="1200" smtClean="0">
                          <a:solidFill>
                            <a:srgbClr val="A50021"/>
                          </a:solidFill>
                          <a:latin typeface="黑体" pitchFamily="2" charset="-122"/>
                          <a:ea typeface="黑体" pitchFamily="2" charset="-122"/>
                          <a:cs typeface="+mn-cs"/>
                        </a:rPr>
                        <a:t>一</a:t>
                      </a:r>
                      <a:r>
                        <a:rPr lang="en-US" altLang="en-US" sz="2800" kern="1200" smtClean="0">
                          <a:solidFill>
                            <a:srgbClr val="A50021"/>
                          </a:solidFill>
                          <a:latin typeface="黑体" pitchFamily="2" charset="-122"/>
                          <a:ea typeface="黑体" pitchFamily="2" charset="-122"/>
                          <a:cs typeface="+mn-cs"/>
                        </a:rPr>
                        <a:t>)</a:t>
                      </a:r>
                      <a:r>
                        <a:rPr lang="zh-CN" altLang="en-US" sz="2800" kern="1200" smtClean="0">
                          <a:solidFill>
                            <a:srgbClr val="A50021"/>
                          </a:solidFill>
                          <a:latin typeface="黑体" pitchFamily="2" charset="-122"/>
                          <a:ea typeface="黑体" pitchFamily="2" charset="-122"/>
                          <a:cs typeface="+mn-cs"/>
                        </a:rPr>
                        <a:t>散句变整句</a:t>
                      </a:r>
                      <a:r>
                        <a:rPr lang="en-US" altLang="en-US" sz="2800" kern="1200" smtClean="0">
                          <a:solidFill>
                            <a:srgbClr val="A50021"/>
                          </a:solidFill>
                          <a:latin typeface="黑体" pitchFamily="2" charset="-122"/>
                          <a:ea typeface="黑体" pitchFamily="2" charset="-122"/>
                          <a:cs typeface="+mn-cs"/>
                        </a:rPr>
                        <a:t>“3</a:t>
                      </a:r>
                      <a:r>
                        <a:rPr lang="zh-CN" altLang="en-US" sz="2800" kern="1200" smtClean="0">
                          <a:solidFill>
                            <a:srgbClr val="A50021"/>
                          </a:solidFill>
                          <a:latin typeface="黑体" pitchFamily="2" charset="-122"/>
                          <a:ea typeface="黑体" pitchFamily="2" charset="-122"/>
                          <a:cs typeface="+mn-cs"/>
                        </a:rPr>
                        <a:t>步骤</a:t>
                      </a:r>
                      <a:r>
                        <a:rPr lang="en-US" altLang="en-US" sz="2800" kern="1200" smtClean="0">
                          <a:solidFill>
                            <a:srgbClr val="A50021"/>
                          </a:solidFill>
                          <a:latin typeface="黑体" pitchFamily="2" charset="-122"/>
                          <a:ea typeface="黑体" pitchFamily="2" charset="-122"/>
                          <a:cs typeface="+mn-cs"/>
                        </a:rPr>
                        <a:t>”</a:t>
                      </a:r>
                      <a:endParaRPr lang="zh-CN" altLang="en-US" sz="2800" kern="1200">
                        <a:solidFill>
                          <a:srgbClr val="A50021"/>
                        </a:solidFill>
                        <a:latin typeface="黑体" pitchFamily="2" charset="-122"/>
                        <a:ea typeface="黑体" pitchFamily="2" charset="-122"/>
                        <a:cs typeface="+mn-cs"/>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224915">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第一步</a:t>
                      </a:r>
                      <a:r>
                        <a:rPr lang="zh-CN" sz="2400" kern="100" smtClean="0">
                          <a:solidFill>
                            <a:srgbClr val="0000FF"/>
                          </a:solidFill>
                          <a:latin typeface="Times New Roman"/>
                          <a:ea typeface="宋体" pitchFamily="2" charset="-122"/>
                          <a:cs typeface="Times New Roman" panose="02020603050405020304"/>
                        </a:rPr>
                        <a:t>：</a:t>
                      </a:r>
                      <a:endParaRPr lang="en-US" altLang="zh-CN" sz="2400" kern="100" smtClean="0">
                        <a:solidFill>
                          <a:srgbClr val="0000FF"/>
                        </a:solidFill>
                        <a:latin typeface="Times New Roman"/>
                        <a:ea typeface="宋体" pitchFamily="2" charset="-122"/>
                        <a:cs typeface="Times New Roman" panose="02020603050405020304"/>
                      </a:endParaRPr>
                    </a:p>
                    <a:p>
                      <a:pPr marL="0" algn="l" defTabSz="914400" rtl="0" eaLnBrk="1" latinLnBrk="0" hangingPunct="1">
                        <a:spcAft>
                          <a:spcPct val="0"/>
                        </a:spcAft>
                      </a:pPr>
                      <a:r>
                        <a:rPr lang="zh-CN" sz="2400" kern="100" smtClean="0">
                          <a:solidFill>
                            <a:srgbClr val="0000FF"/>
                          </a:solidFill>
                          <a:latin typeface="Times New Roman"/>
                          <a:ea typeface="宋体" pitchFamily="2" charset="-122"/>
                          <a:cs typeface="Times New Roman" panose="02020603050405020304"/>
                        </a:rPr>
                        <a:t>确定</a:t>
                      </a:r>
                      <a:r>
                        <a:rPr lang="zh-CN" sz="2400" kern="100">
                          <a:solidFill>
                            <a:srgbClr val="0000FF"/>
                          </a:solidFill>
                          <a:latin typeface="Times New Roman"/>
                          <a:ea typeface="宋体" pitchFamily="2" charset="-122"/>
                          <a:cs typeface="Times New Roman" panose="02020603050405020304"/>
                        </a:rPr>
                        <a:t>基准句</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分析语句意义，确定基干句子，采用修辞手段，构成结构整齐的句子。</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223645">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第二步</a:t>
                      </a:r>
                      <a:r>
                        <a:rPr lang="zh-CN" sz="2400" kern="100" smtClean="0">
                          <a:solidFill>
                            <a:srgbClr val="0000FF"/>
                          </a:solidFill>
                          <a:latin typeface="Times New Roman"/>
                          <a:ea typeface="宋体" pitchFamily="2" charset="-122"/>
                          <a:cs typeface="Times New Roman" panose="02020603050405020304"/>
                        </a:rPr>
                        <a:t>：</a:t>
                      </a:r>
                      <a:endParaRPr lang="en-US" altLang="zh-CN" sz="2400" kern="100" smtClean="0">
                        <a:solidFill>
                          <a:srgbClr val="0000FF"/>
                        </a:solidFill>
                        <a:latin typeface="Times New Roman"/>
                        <a:ea typeface="宋体" pitchFamily="2" charset="-122"/>
                        <a:cs typeface="Times New Roman" panose="02020603050405020304"/>
                      </a:endParaRPr>
                    </a:p>
                    <a:p>
                      <a:pPr marL="0" algn="l" defTabSz="914400" rtl="0" eaLnBrk="1" latinLnBrk="0" hangingPunct="1">
                        <a:spcAft>
                          <a:spcPct val="0"/>
                        </a:spcAft>
                      </a:pPr>
                      <a:r>
                        <a:rPr lang="zh-CN" sz="2400" kern="100" smtClean="0">
                          <a:solidFill>
                            <a:srgbClr val="0000FF"/>
                          </a:solidFill>
                          <a:latin typeface="Times New Roman"/>
                          <a:ea typeface="宋体" pitchFamily="2" charset="-122"/>
                          <a:cs typeface="Times New Roman" panose="02020603050405020304"/>
                        </a:rPr>
                        <a:t>仿</a:t>
                      </a:r>
                      <a:r>
                        <a:rPr lang="zh-CN" sz="2400" kern="100">
                          <a:solidFill>
                            <a:srgbClr val="0000FF"/>
                          </a:solidFill>
                          <a:latin typeface="Times New Roman"/>
                          <a:ea typeface="宋体" pitchFamily="2" charset="-122"/>
                          <a:cs typeface="Times New Roman" panose="02020603050405020304"/>
                        </a:rPr>
                        <a:t>写基准句</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依据基干句子，采用相同结构或相似手法，使句子构成排比或对偶。</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224915">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第三步</a:t>
                      </a:r>
                      <a:r>
                        <a:rPr lang="zh-CN" sz="2400" kern="100" smtClean="0">
                          <a:solidFill>
                            <a:srgbClr val="0000FF"/>
                          </a:solidFill>
                          <a:latin typeface="Times New Roman"/>
                          <a:ea typeface="宋体" pitchFamily="2" charset="-122"/>
                          <a:cs typeface="Times New Roman" panose="02020603050405020304"/>
                        </a:rPr>
                        <a:t>：</a:t>
                      </a:r>
                      <a:endParaRPr lang="en-US" altLang="zh-CN" sz="2400" kern="100" smtClean="0">
                        <a:solidFill>
                          <a:srgbClr val="0000FF"/>
                        </a:solidFill>
                        <a:latin typeface="Times New Roman"/>
                        <a:ea typeface="宋体" pitchFamily="2" charset="-122"/>
                        <a:cs typeface="Times New Roman" panose="02020603050405020304"/>
                      </a:endParaRPr>
                    </a:p>
                    <a:p>
                      <a:pPr marL="0" algn="l" defTabSz="914400" rtl="0" eaLnBrk="1" latinLnBrk="0" hangingPunct="1">
                        <a:spcAft>
                          <a:spcPct val="0"/>
                        </a:spcAft>
                      </a:pPr>
                      <a:r>
                        <a:rPr lang="zh-CN" sz="2400" kern="100" smtClean="0">
                          <a:solidFill>
                            <a:srgbClr val="0000FF"/>
                          </a:solidFill>
                          <a:latin typeface="Times New Roman"/>
                          <a:ea typeface="宋体" pitchFamily="2" charset="-122"/>
                          <a:cs typeface="Times New Roman" panose="02020603050405020304"/>
                        </a:rPr>
                        <a:t>查</a:t>
                      </a:r>
                      <a:r>
                        <a:rPr lang="zh-CN" sz="2400" kern="100">
                          <a:solidFill>
                            <a:srgbClr val="0000FF"/>
                          </a:solidFill>
                          <a:latin typeface="Times New Roman"/>
                          <a:ea typeface="宋体" pitchFamily="2" charset="-122"/>
                          <a:cs typeface="Times New Roman" panose="02020603050405020304"/>
                        </a:rPr>
                        <a:t>原意契合</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检查所写句子是否改变原句意思，应该在符合原意的基础上，进行修辞或结构的润饰。句子应该连贯。</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Group 196"/>
          <p:cNvGraphicFramePr>
            <a:graphicFrameLocks noGrp="1"/>
          </p:cNvGraphicFramePr>
          <p:nvPr/>
        </p:nvGraphicFramePr>
        <p:xfrm>
          <a:off x="1306440" y="882634"/>
          <a:ext cx="9286875" cy="4928870"/>
        </p:xfrm>
        <a:graphic>
          <a:graphicData uri="http://schemas.openxmlformats.org/drawingml/2006/table">
            <a:tbl>
              <a:tblPr/>
              <a:tblGrid>
                <a:gridCol w="2286000"/>
                <a:gridCol w="7000875"/>
              </a:tblGrid>
              <a:tr h="1255395">
                <a:tc gridSpan="2">
                  <a:txBody>
                    <a:bodyPr/>
                    <a:lstStyle/>
                    <a:p>
                      <a:pPr algn="ctr">
                        <a:spcAft>
                          <a:spcPct val="0"/>
                        </a:spcAft>
                      </a:pPr>
                      <a:endParaRPr lang="zh-CN" sz="2400" kern="100">
                        <a:solidFill>
                          <a:srgbClr val="0000FF"/>
                        </a:solidFill>
                        <a:latin typeface="Times New Roman"/>
                        <a:ea typeface="宋体" pitchFamily="2" charset="-122"/>
                        <a:cs typeface="Times New Roman" panose="02020603050405020304"/>
                      </a:endParaRPr>
                    </a:p>
                    <a:p>
                      <a:pPr marL="0" marR="0" indent="0" algn="ctr" defTabSz="914400" rtl="0" eaLnBrk="1" fontAlgn="auto" latinLnBrk="0" hangingPunct="1">
                        <a:lnSpc>
                          <a:spcPct val="100000"/>
                        </a:lnSpc>
                        <a:spcBef>
                          <a:spcPct val="0"/>
                        </a:spcBef>
                        <a:spcAft>
                          <a:spcPct val="0"/>
                        </a:spcAft>
                        <a:buClrTx/>
                        <a:buSzTx/>
                        <a:buFontTx/>
                        <a:buNone/>
                        <a:defRPr/>
                      </a:pPr>
                      <a:r>
                        <a:rPr lang="en-US" altLang="en-US" sz="2800" kern="1200" smtClean="0">
                          <a:solidFill>
                            <a:srgbClr val="A50021"/>
                          </a:solidFill>
                          <a:latin typeface="黑体" pitchFamily="2" charset="-122"/>
                          <a:ea typeface="黑体" pitchFamily="2" charset="-122"/>
                          <a:cs typeface="+mn-cs"/>
                        </a:rPr>
                        <a:t>(</a:t>
                      </a:r>
                      <a:r>
                        <a:rPr lang="zh-CN" altLang="en-US" sz="2800" kern="1200" smtClean="0">
                          <a:solidFill>
                            <a:srgbClr val="A50021"/>
                          </a:solidFill>
                          <a:latin typeface="黑体" pitchFamily="2" charset="-122"/>
                          <a:ea typeface="黑体" pitchFamily="2" charset="-122"/>
                          <a:cs typeface="+mn-cs"/>
                        </a:rPr>
                        <a:t>二</a:t>
                      </a:r>
                      <a:r>
                        <a:rPr lang="en-US" altLang="en-US" sz="2800" kern="1200" smtClean="0">
                          <a:solidFill>
                            <a:srgbClr val="A50021"/>
                          </a:solidFill>
                          <a:latin typeface="黑体" pitchFamily="2" charset="-122"/>
                          <a:ea typeface="黑体" pitchFamily="2" charset="-122"/>
                          <a:cs typeface="+mn-cs"/>
                        </a:rPr>
                        <a:t>)</a:t>
                      </a:r>
                      <a:r>
                        <a:rPr lang="zh-CN" altLang="en-US" sz="2800" kern="1200" smtClean="0">
                          <a:solidFill>
                            <a:srgbClr val="A50021"/>
                          </a:solidFill>
                          <a:latin typeface="黑体" pitchFamily="2" charset="-122"/>
                          <a:ea typeface="黑体" pitchFamily="2" charset="-122"/>
                          <a:cs typeface="+mn-cs"/>
                        </a:rPr>
                        <a:t>整句变散句</a:t>
                      </a:r>
                      <a:r>
                        <a:rPr lang="en-US" altLang="en-US" sz="2800" kern="1200" smtClean="0">
                          <a:solidFill>
                            <a:srgbClr val="A50021"/>
                          </a:solidFill>
                          <a:latin typeface="黑体" pitchFamily="2" charset="-122"/>
                          <a:ea typeface="黑体" pitchFamily="2" charset="-122"/>
                          <a:cs typeface="+mn-cs"/>
                        </a:rPr>
                        <a:t>“3</a:t>
                      </a:r>
                      <a:r>
                        <a:rPr lang="zh-CN" altLang="en-US" sz="2800" kern="1200" smtClean="0">
                          <a:solidFill>
                            <a:srgbClr val="A50021"/>
                          </a:solidFill>
                          <a:latin typeface="黑体" pitchFamily="2" charset="-122"/>
                          <a:ea typeface="黑体" pitchFamily="2" charset="-122"/>
                          <a:cs typeface="+mn-cs"/>
                        </a:rPr>
                        <a:t>方法</a:t>
                      </a:r>
                      <a:r>
                        <a:rPr lang="en-US" altLang="en-US" sz="2800" kern="1200" smtClean="0">
                          <a:solidFill>
                            <a:srgbClr val="A50021"/>
                          </a:solidFill>
                          <a:latin typeface="黑体" pitchFamily="2" charset="-122"/>
                          <a:ea typeface="黑体" pitchFamily="2" charset="-122"/>
                          <a:cs typeface="+mn-cs"/>
                        </a:rPr>
                        <a:t>”</a:t>
                      </a:r>
                      <a:endParaRPr lang="zh-CN" altLang="en-US" sz="2800" kern="1200" smtClean="0">
                        <a:solidFill>
                          <a:srgbClr val="A50021"/>
                        </a:solidFill>
                        <a:latin typeface="黑体" pitchFamily="2" charset="-122"/>
                        <a:ea typeface="黑体" pitchFamily="2" charset="-122"/>
                        <a:cs typeface="+mn-cs"/>
                      </a:endParaRPr>
                    </a:p>
                    <a:p>
                      <a:pPr marL="0" algn="ctr" defTabSz="914400" rtl="0" eaLnBrk="1" latinLnBrk="0" hangingPunct="1">
                        <a:spcAft>
                          <a:spcPct val="0"/>
                        </a:spcAft>
                      </a:pPr>
                      <a:endParaRPr lang="zh-CN" altLang="en-US" sz="2800" kern="1200">
                        <a:solidFill>
                          <a:srgbClr val="A50021"/>
                        </a:solidFill>
                        <a:latin typeface="黑体" pitchFamily="2" charset="-122"/>
                        <a:ea typeface="黑体" pitchFamily="2" charset="-122"/>
                        <a:cs typeface="+mn-cs"/>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223645">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第一步</a:t>
                      </a:r>
                      <a:r>
                        <a:rPr lang="zh-CN" sz="2400" kern="100" smtClean="0">
                          <a:solidFill>
                            <a:srgbClr val="0000FF"/>
                          </a:solidFill>
                          <a:latin typeface="Times New Roman"/>
                          <a:ea typeface="宋体" pitchFamily="2" charset="-122"/>
                          <a:cs typeface="Times New Roman" panose="02020603050405020304"/>
                        </a:rPr>
                        <a:t>：</a:t>
                      </a:r>
                      <a:endParaRPr lang="en-US" altLang="zh-CN" sz="2400" kern="100" smtClean="0">
                        <a:solidFill>
                          <a:srgbClr val="0000FF"/>
                        </a:solidFill>
                        <a:latin typeface="Times New Roman"/>
                        <a:ea typeface="宋体" pitchFamily="2" charset="-122"/>
                        <a:cs typeface="Times New Roman" panose="02020603050405020304"/>
                      </a:endParaRPr>
                    </a:p>
                    <a:p>
                      <a:pPr marL="0" algn="l" defTabSz="914400" rtl="0" eaLnBrk="1" latinLnBrk="0" hangingPunct="1">
                        <a:spcAft>
                          <a:spcPct val="0"/>
                        </a:spcAft>
                      </a:pPr>
                      <a:r>
                        <a:rPr lang="zh-CN" sz="2400" kern="100" smtClean="0">
                          <a:solidFill>
                            <a:srgbClr val="0000FF"/>
                          </a:solidFill>
                          <a:latin typeface="Times New Roman"/>
                          <a:ea typeface="宋体" pitchFamily="2" charset="-122"/>
                          <a:cs typeface="Times New Roman" panose="02020603050405020304"/>
                        </a:rPr>
                        <a:t>分析</a:t>
                      </a:r>
                      <a:r>
                        <a:rPr lang="zh-CN" sz="2400" kern="100">
                          <a:solidFill>
                            <a:srgbClr val="0000FF"/>
                          </a:solidFill>
                          <a:latin typeface="Times New Roman"/>
                          <a:ea typeface="宋体" pitchFamily="2" charset="-122"/>
                          <a:cs typeface="Times New Roman" panose="02020603050405020304"/>
                        </a:rPr>
                        <a:t>例句找重复</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仔细阅读，圈画整句中重复使用的词语，根据内容删去后面的重复，让后文不再出现。</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224915">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第二步</a:t>
                      </a:r>
                      <a:r>
                        <a:rPr lang="zh-CN" sz="2400" kern="100" smtClean="0">
                          <a:solidFill>
                            <a:srgbClr val="0000FF"/>
                          </a:solidFill>
                          <a:latin typeface="Times New Roman"/>
                          <a:ea typeface="宋体" pitchFamily="2" charset="-122"/>
                          <a:cs typeface="Times New Roman" panose="02020603050405020304"/>
                        </a:rPr>
                        <a:t>：</a:t>
                      </a:r>
                      <a:endParaRPr lang="en-US" altLang="zh-CN" sz="2400" kern="100" smtClean="0">
                        <a:solidFill>
                          <a:srgbClr val="0000FF"/>
                        </a:solidFill>
                        <a:latin typeface="Times New Roman"/>
                        <a:ea typeface="宋体" pitchFamily="2" charset="-122"/>
                        <a:cs typeface="Times New Roman" panose="02020603050405020304"/>
                      </a:endParaRPr>
                    </a:p>
                    <a:p>
                      <a:pPr marL="0" algn="l" defTabSz="914400" rtl="0" eaLnBrk="1" latinLnBrk="0" hangingPunct="1">
                        <a:spcAft>
                          <a:spcPct val="0"/>
                        </a:spcAft>
                      </a:pPr>
                      <a:r>
                        <a:rPr lang="zh-CN" sz="2400" kern="100" smtClean="0">
                          <a:solidFill>
                            <a:srgbClr val="0000FF"/>
                          </a:solidFill>
                          <a:latin typeface="Times New Roman"/>
                          <a:ea typeface="宋体" pitchFamily="2" charset="-122"/>
                          <a:cs typeface="Times New Roman" panose="02020603050405020304"/>
                        </a:rPr>
                        <a:t>合并</a:t>
                      </a:r>
                      <a:r>
                        <a:rPr lang="zh-CN" sz="2400" kern="100">
                          <a:solidFill>
                            <a:srgbClr val="0000FF"/>
                          </a:solidFill>
                          <a:latin typeface="Times New Roman"/>
                          <a:ea typeface="宋体" pitchFamily="2" charset="-122"/>
                          <a:cs typeface="Times New Roman" panose="02020603050405020304"/>
                        </a:rPr>
                        <a:t>重组重复句</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对删掉重复后剩余的部分，注意整合重组，调整句序。</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224915">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第三步</a:t>
                      </a:r>
                      <a:r>
                        <a:rPr lang="zh-CN" sz="2400" kern="100" smtClean="0">
                          <a:solidFill>
                            <a:srgbClr val="0000FF"/>
                          </a:solidFill>
                          <a:latin typeface="Times New Roman"/>
                          <a:ea typeface="宋体" pitchFamily="2" charset="-122"/>
                          <a:cs typeface="Times New Roman" panose="02020603050405020304"/>
                        </a:rPr>
                        <a:t>：</a:t>
                      </a:r>
                      <a:endParaRPr lang="en-US" altLang="zh-CN" sz="2400" kern="100" smtClean="0">
                        <a:solidFill>
                          <a:srgbClr val="0000FF"/>
                        </a:solidFill>
                        <a:latin typeface="Times New Roman"/>
                        <a:ea typeface="宋体" pitchFamily="2" charset="-122"/>
                        <a:cs typeface="Times New Roman" panose="02020603050405020304"/>
                      </a:endParaRPr>
                    </a:p>
                    <a:p>
                      <a:pPr marL="0" algn="l" defTabSz="914400" rtl="0" eaLnBrk="1" latinLnBrk="0" hangingPunct="1">
                        <a:spcAft>
                          <a:spcPct val="0"/>
                        </a:spcAft>
                      </a:pPr>
                      <a:r>
                        <a:rPr lang="zh-CN" sz="2400" kern="100" smtClean="0">
                          <a:solidFill>
                            <a:srgbClr val="0000FF"/>
                          </a:solidFill>
                          <a:latin typeface="Times New Roman"/>
                          <a:ea typeface="宋体" pitchFamily="2" charset="-122"/>
                          <a:cs typeface="Times New Roman" panose="02020603050405020304"/>
                        </a:rPr>
                        <a:t>适当</a:t>
                      </a:r>
                      <a:r>
                        <a:rPr lang="zh-CN" sz="2400" kern="100">
                          <a:solidFill>
                            <a:srgbClr val="0000FF"/>
                          </a:solidFill>
                          <a:latin typeface="Times New Roman"/>
                          <a:ea typeface="宋体" pitchFamily="2" charset="-122"/>
                          <a:cs typeface="Times New Roman" panose="02020603050405020304"/>
                        </a:rPr>
                        <a:t>调序换词语</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检查一下所写句子语序是否恰当，词语运用是否需要调换，逻辑是否正确，语意要点是否齐全，是否符合原意。</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文本框 238595"/>
          <p:cNvSpPr txBox="1"/>
          <p:nvPr/>
        </p:nvSpPr>
        <p:spPr>
          <a:xfrm>
            <a:off x="3038475" y="913157"/>
            <a:ext cx="309880" cy="521970"/>
          </a:xfrm>
          <a:prstGeom prst="rect">
            <a:avLst/>
          </a:prstGeom>
          <a:noFill/>
          <a:ln w="9525">
            <a:noFill/>
          </a:ln>
        </p:spPr>
        <p:txBody>
          <a:bodyPr wrap="none" anchor="t">
            <a:spAutoFit/>
          </a:bodyPr>
          <a:lstStyle/>
          <a:p>
            <a:endParaRPr lang="zh-CN" altLang="en-US" sz="2800" b="0">
              <a:solidFill>
                <a:schemeClr val="hlink"/>
              </a:solidFill>
              <a:latin typeface="Arial" pitchFamily="34" charset="0"/>
              <a:ea typeface="黑体" pitchFamily="2" charset="-122"/>
            </a:endParaRPr>
          </a:p>
        </p:txBody>
      </p:sp>
      <p:sp>
        <p:nvSpPr>
          <p:cNvPr id="238597" name="文本框 238596"/>
          <p:cNvSpPr txBox="1"/>
          <p:nvPr/>
        </p:nvSpPr>
        <p:spPr>
          <a:xfrm>
            <a:off x="3376613" y="2484782"/>
            <a:ext cx="309880" cy="368300"/>
          </a:xfrm>
          <a:prstGeom prst="rect">
            <a:avLst/>
          </a:prstGeom>
          <a:noFill/>
          <a:ln w="9525">
            <a:noFill/>
          </a:ln>
        </p:spPr>
        <p:txBody>
          <a:bodyPr wrap="none" anchor="t">
            <a:spAutoFit/>
          </a:bodyPr>
          <a:lstStyle/>
          <a:p>
            <a:endParaRPr lang="zh-CN" altLang="en-US" sz="1800" b="0">
              <a:latin typeface="Arial" pitchFamily="34" charset="0"/>
              <a:ea typeface="宋体" pitchFamily="2" charset="-122"/>
            </a:endParaRPr>
          </a:p>
        </p:txBody>
      </p:sp>
      <p:sp>
        <p:nvSpPr>
          <p:cNvPr id="238598" name="矩形 238597"/>
          <p:cNvSpPr/>
          <p:nvPr/>
        </p:nvSpPr>
        <p:spPr>
          <a:xfrm>
            <a:off x="0" y="-127449"/>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0" name="矩形 238599"/>
          <p:cNvSpPr/>
          <p:nvPr/>
        </p:nvSpPr>
        <p:spPr>
          <a:xfrm>
            <a:off x="0" y="-127449"/>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graphicFrame>
        <p:nvGraphicFramePr>
          <p:cNvPr id="6" name="Group 19"/>
          <p:cNvGraphicFramePr>
            <a:graphicFrameLocks noGrp="1"/>
          </p:cNvGraphicFramePr>
          <p:nvPr/>
        </p:nvGraphicFramePr>
        <p:xfrm>
          <a:off x="571500" y="995707"/>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7" name="Text Box 5"/>
          <p:cNvSpPr txBox="1">
            <a:spLocks noChangeArrowheads="1"/>
          </p:cNvSpPr>
          <p:nvPr/>
        </p:nvSpPr>
        <p:spPr bwMode="auto">
          <a:xfrm>
            <a:off x="1617633" y="795664"/>
            <a:ext cx="9715568" cy="1938020"/>
          </a:xfrm>
          <a:prstGeom prst="rect">
            <a:avLst/>
          </a:prstGeom>
          <a:noFill/>
          <a:ln w="9525">
            <a:noFill/>
            <a:miter lim="800000"/>
          </a:ln>
          <a:effectLst/>
        </p:spPr>
        <p:txBody>
          <a:bodyPr wrap="square">
            <a:spAutoFit/>
          </a:bodyPr>
          <a:lstStyle/>
          <a:p>
            <a:r>
              <a:rPr lang="en-US" altLang="zh-CN" sz="2000" b="1" smtClean="0">
                <a:solidFill>
                  <a:srgbClr val="006600"/>
                </a:solidFill>
                <a:latin typeface="+mn-ea"/>
              </a:rPr>
              <a:t>2.(2015·</a:t>
            </a:r>
            <a:r>
              <a:rPr lang="zh-CN" altLang="en-US" sz="2000" b="1" smtClean="0">
                <a:solidFill>
                  <a:srgbClr val="006600"/>
                </a:solidFill>
                <a:latin typeface="+mn-ea"/>
              </a:rPr>
              <a:t>福建卷</a:t>
            </a:r>
            <a:r>
              <a:rPr lang="en-US" altLang="zh-CN" sz="2000" b="1" smtClean="0">
                <a:solidFill>
                  <a:srgbClr val="006600"/>
                </a:solidFill>
                <a:latin typeface="+mn-ea"/>
              </a:rPr>
              <a:t>)</a:t>
            </a:r>
            <a:r>
              <a:rPr lang="zh-CN" altLang="en-US" sz="2000" b="1" smtClean="0">
                <a:solidFill>
                  <a:srgbClr val="006600"/>
                </a:solidFill>
                <a:latin typeface="+mn-ea"/>
              </a:rPr>
              <a:t>阅读下面的文字，请将画线的句子改写成排比句。</a:t>
            </a:r>
            <a:r>
              <a:rPr lang="en-US" altLang="zh-CN" sz="2000" b="1" smtClean="0">
                <a:solidFill>
                  <a:srgbClr val="006600"/>
                </a:solidFill>
                <a:latin typeface="+mn-ea"/>
              </a:rPr>
              <a:t>(</a:t>
            </a:r>
            <a:r>
              <a:rPr lang="zh-CN" altLang="en-US" sz="2000" b="1" smtClean="0">
                <a:solidFill>
                  <a:srgbClr val="006600"/>
                </a:solidFill>
                <a:latin typeface="+mn-ea"/>
              </a:rPr>
              <a:t>要求：不得改变原意</a:t>
            </a:r>
            <a:r>
              <a:rPr lang="en-US" altLang="zh-CN" sz="2000" b="1" smtClean="0">
                <a:solidFill>
                  <a:srgbClr val="006600"/>
                </a:solidFill>
                <a:latin typeface="+mn-ea"/>
              </a:rPr>
              <a:t>)</a:t>
            </a:r>
            <a:endParaRPr lang="zh-CN" altLang="en-US" sz="2000" b="1" smtClean="0">
              <a:solidFill>
                <a:srgbClr val="006600"/>
              </a:solidFill>
              <a:latin typeface="+mn-ea"/>
            </a:endParaRPr>
          </a:p>
          <a:p>
            <a:r>
              <a:rPr lang="zh-CN" altLang="en-US" sz="2000" smtClean="0">
                <a:solidFill>
                  <a:srgbClr val="006600"/>
                </a:solidFill>
                <a:latin typeface="+mn-ea"/>
              </a:rPr>
              <a:t>焦裕禄是闻名全国、感动全国的</a:t>
            </a:r>
            <a:r>
              <a:rPr lang="en-US" altLang="zh-CN" sz="2000" smtClean="0">
                <a:solidFill>
                  <a:srgbClr val="006600"/>
                </a:solidFill>
                <a:latin typeface="+mn-ea"/>
              </a:rPr>
              <a:t>“</a:t>
            </a:r>
            <a:r>
              <a:rPr lang="zh-CN" altLang="en-US" sz="2000" smtClean="0">
                <a:solidFill>
                  <a:srgbClr val="006600"/>
                </a:solidFill>
                <a:latin typeface="+mn-ea"/>
              </a:rPr>
              <a:t>县委书记的好榜样</a:t>
            </a:r>
            <a:r>
              <a:rPr lang="en-US" altLang="zh-CN" sz="2000" smtClean="0">
                <a:solidFill>
                  <a:srgbClr val="006600"/>
                </a:solidFill>
                <a:latin typeface="+mn-ea"/>
              </a:rPr>
              <a:t>”</a:t>
            </a:r>
            <a:r>
              <a:rPr lang="zh-CN" altLang="en-US" sz="2000" smtClean="0">
                <a:solidFill>
                  <a:srgbClr val="006600"/>
                </a:solidFill>
                <a:latin typeface="+mn-ea"/>
              </a:rPr>
              <a:t>。他在兰考县忘我奋斗一年零五个月，积劳成疾，英年早逝。焦裕禄</a:t>
            </a:r>
            <a:r>
              <a:rPr lang="zh-CN" altLang="en-US" sz="2000" u="sng" smtClean="0">
                <a:solidFill>
                  <a:srgbClr val="006600"/>
                </a:solidFill>
                <a:latin typeface="+mn-ea"/>
              </a:rPr>
              <a:t>是为人民拼死拼活谋福祉的领导干部的优秀代表；为信仰无怨无悔做奉献，成为共产党人的光辉典范；在为祖国艰苦奋斗创新功的时代里，他是那一代人的精神符号。</a:t>
            </a:r>
            <a:r>
              <a:rPr lang="zh-CN" altLang="en-US" sz="2000" smtClean="0">
                <a:solidFill>
                  <a:srgbClr val="006600"/>
                </a:solidFill>
                <a:latin typeface="+mn-ea"/>
              </a:rPr>
              <a:t>人民是不会忘记焦裕禄的。</a:t>
            </a:r>
          </a:p>
        </p:txBody>
      </p:sp>
      <p:sp>
        <p:nvSpPr>
          <p:cNvPr id="8" name="Text Box 5"/>
          <p:cNvSpPr txBox="1">
            <a:spLocks noChangeArrowheads="1"/>
          </p:cNvSpPr>
          <p:nvPr/>
        </p:nvSpPr>
        <p:spPr bwMode="auto">
          <a:xfrm>
            <a:off x="831815" y="4724754"/>
            <a:ext cx="10215634" cy="1014730"/>
          </a:xfrm>
          <a:prstGeom prst="rect">
            <a:avLst/>
          </a:prstGeom>
          <a:noFill/>
          <a:ln w="9525">
            <a:noFill/>
            <a:miter lim="800000"/>
          </a:ln>
          <a:effectLst/>
        </p:spPr>
        <p:txBody>
          <a:bodyPr wrap="square">
            <a:spAutoFit/>
          </a:bodyPr>
          <a:lstStyle/>
          <a:p>
            <a:r>
              <a:rPr lang="zh-CN" altLang="en-US" sz="2000" b="1" smtClean="0">
                <a:solidFill>
                  <a:srgbClr val="FF0000"/>
                </a:solidFill>
                <a:latin typeface="+mn-ea"/>
              </a:rPr>
              <a:t>答案：　</a:t>
            </a:r>
            <a:r>
              <a:rPr lang="zh-CN" altLang="en-US" sz="2000" smtClean="0"/>
              <a:t>　</a:t>
            </a:r>
            <a:r>
              <a:rPr lang="en-US" altLang="en-US" sz="2000" b="1" smtClean="0">
                <a:solidFill>
                  <a:srgbClr val="FF0000"/>
                </a:solidFill>
                <a:latin typeface="+mn-ea"/>
              </a:rPr>
              <a:t>(</a:t>
            </a:r>
            <a:r>
              <a:rPr lang="zh-CN" altLang="en-US" sz="2000" b="1" smtClean="0">
                <a:solidFill>
                  <a:srgbClr val="FF0000"/>
                </a:solidFill>
                <a:latin typeface="+mn-ea"/>
              </a:rPr>
              <a:t>示例</a:t>
            </a:r>
            <a:r>
              <a:rPr lang="en-US" altLang="en-US" sz="2000" b="1" smtClean="0">
                <a:solidFill>
                  <a:srgbClr val="FF0000"/>
                </a:solidFill>
                <a:latin typeface="+mn-ea"/>
              </a:rPr>
              <a:t>)</a:t>
            </a:r>
            <a:r>
              <a:rPr lang="zh-CN" altLang="en-US" sz="2000" b="1" smtClean="0">
                <a:solidFill>
                  <a:srgbClr val="FF0000"/>
                </a:solidFill>
                <a:latin typeface="+mn-ea"/>
              </a:rPr>
              <a:t>是为人民拼死拼活谋福祉的领导干部的优秀代表，是为信仰无怨无悔做奉献的共产党人的光辉典范，是为祖国艰苦奋斗创新功的那一代人的精神符号。</a:t>
            </a:r>
            <a:r>
              <a:rPr lang="en-US" altLang="en-US" sz="2000" b="1" smtClean="0">
                <a:solidFill>
                  <a:srgbClr val="FF0000"/>
                </a:solidFill>
                <a:latin typeface="+mn-ea"/>
              </a:rPr>
              <a:t>(</a:t>
            </a:r>
            <a:r>
              <a:rPr lang="zh-CN" altLang="en-US" sz="2000" b="1" smtClean="0">
                <a:solidFill>
                  <a:srgbClr val="FF0000"/>
                </a:solidFill>
                <a:latin typeface="+mn-ea"/>
              </a:rPr>
              <a:t>符合试题要求，其他答案亦可</a:t>
            </a:r>
            <a:r>
              <a:rPr lang="en-US" altLang="en-US" sz="2000" b="1" smtClean="0">
                <a:solidFill>
                  <a:srgbClr val="FF0000"/>
                </a:solidFill>
                <a:latin typeface="+mn-ea"/>
              </a:rPr>
              <a:t>)</a:t>
            </a:r>
            <a:endParaRPr lang="zh-CN" altLang="en-US" sz="2000" b="1" smtClean="0">
              <a:solidFill>
                <a:srgbClr val="FF0000"/>
              </a:solidFill>
              <a:latin typeface="+mn-ea"/>
            </a:endParaRPr>
          </a:p>
        </p:txBody>
      </p:sp>
      <p:graphicFrame>
        <p:nvGraphicFramePr>
          <p:cNvPr id="9" name="表格 8"/>
          <p:cNvGraphicFramePr>
            <a:graphicFrameLocks noGrp="1"/>
          </p:cNvGraphicFramePr>
          <p:nvPr/>
        </p:nvGraphicFramePr>
        <p:xfrm>
          <a:off x="831815" y="2795928"/>
          <a:ext cx="10215245" cy="1847854"/>
        </p:xfrm>
        <a:graphic>
          <a:graphicData uri="http://schemas.openxmlformats.org/drawingml/2006/table">
            <a:tbl>
              <a:tblPr/>
              <a:tblGrid>
                <a:gridCol w="1428750"/>
                <a:gridCol w="8786495"/>
              </a:tblGrid>
              <a:tr h="471491">
                <a:tc>
                  <a:txBody>
                    <a:bodyPr/>
                    <a:lstStyle/>
                    <a:p>
                      <a:pPr marL="0" algn="l" defTabSz="914400" rtl="0" eaLnBrk="1" latinLnBrk="0" hangingPunct="1">
                        <a:spcAft>
                          <a:spcPct val="0"/>
                        </a:spcAft>
                      </a:pPr>
                      <a:r>
                        <a:rPr lang="zh-CN" sz="2000" kern="100">
                          <a:solidFill>
                            <a:schemeClr val="accent6">
                              <a:lumMod val="50000"/>
                            </a:schemeClr>
                          </a:solidFill>
                          <a:latin typeface="+mn-ea"/>
                          <a:ea typeface="+mn-ea"/>
                          <a:cs typeface="Times New Roman" panose="02020603050405020304"/>
                        </a:rPr>
                        <a:t>第一步</a:t>
                      </a:r>
                      <a:r>
                        <a:rPr lang="zh-CN" sz="2000" kern="100" smtClean="0">
                          <a:solidFill>
                            <a:schemeClr val="accent6">
                              <a:lumMod val="50000"/>
                            </a:schemeClr>
                          </a:solidFill>
                          <a:latin typeface="+mn-ea"/>
                          <a:ea typeface="+mn-ea"/>
                          <a:cs typeface="Times New Roman" panose="02020603050405020304"/>
                        </a:rPr>
                        <a:t>：</a:t>
                      </a:r>
                      <a:endParaRPr lang="en-US" altLang="zh-CN" sz="2000" kern="100" smtClean="0">
                        <a:solidFill>
                          <a:schemeClr val="accent6">
                            <a:lumMod val="50000"/>
                          </a:schemeClr>
                        </a:solidFill>
                        <a:latin typeface="+mn-ea"/>
                        <a:ea typeface="+mn-ea"/>
                        <a:cs typeface="Times New Roman" panose="02020603050405020304"/>
                      </a:endParaRPr>
                    </a:p>
                    <a:p>
                      <a:pPr marL="0" algn="l" defTabSz="914400" rtl="0" eaLnBrk="1" latinLnBrk="0" hangingPunct="1">
                        <a:spcAft>
                          <a:spcPct val="0"/>
                        </a:spcAft>
                      </a:pPr>
                      <a:r>
                        <a:rPr lang="zh-CN" sz="2000" kern="100" smtClean="0">
                          <a:solidFill>
                            <a:schemeClr val="accent6">
                              <a:lumMod val="50000"/>
                            </a:schemeClr>
                          </a:solidFill>
                          <a:latin typeface="+mn-ea"/>
                          <a:ea typeface="+mn-ea"/>
                          <a:cs typeface="Times New Roman" panose="02020603050405020304"/>
                        </a:rPr>
                        <a:t>确定</a:t>
                      </a:r>
                      <a:r>
                        <a:rPr lang="zh-CN" sz="2000" kern="100">
                          <a:solidFill>
                            <a:schemeClr val="accent6">
                              <a:lumMod val="50000"/>
                            </a:schemeClr>
                          </a:solidFill>
                          <a:latin typeface="+mn-ea"/>
                          <a:ea typeface="+mn-ea"/>
                          <a:cs typeface="Times New Roman" panose="02020603050405020304"/>
                        </a:rPr>
                        <a:t>基准句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000" kern="100">
                          <a:solidFill>
                            <a:schemeClr val="accent6">
                              <a:lumMod val="50000"/>
                            </a:schemeClr>
                          </a:solidFill>
                          <a:latin typeface="+mn-ea"/>
                          <a:ea typeface="+mn-ea"/>
                          <a:cs typeface="Times New Roman" panose="02020603050405020304"/>
                        </a:rPr>
                        <a:t>细读画线句，确定第一句</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是为人民拼死拼活谋福祉的领导干部的优秀代表</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作为基准句。句式特征：是</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的</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8654">
                <a:tc>
                  <a:txBody>
                    <a:bodyPr/>
                    <a:lstStyle/>
                    <a:p>
                      <a:pPr marL="0" algn="l" defTabSz="914400" rtl="0" eaLnBrk="1" latinLnBrk="0" hangingPunct="1">
                        <a:spcAft>
                          <a:spcPct val="0"/>
                        </a:spcAft>
                      </a:pPr>
                      <a:r>
                        <a:rPr lang="zh-CN" sz="2000" kern="100">
                          <a:solidFill>
                            <a:schemeClr val="accent6">
                              <a:lumMod val="50000"/>
                            </a:schemeClr>
                          </a:solidFill>
                          <a:latin typeface="+mn-ea"/>
                          <a:ea typeface="+mn-ea"/>
                          <a:cs typeface="Times New Roman" panose="02020603050405020304"/>
                        </a:rPr>
                        <a:t>第二步</a:t>
                      </a:r>
                      <a:r>
                        <a:rPr lang="zh-CN" sz="2000" kern="100" smtClean="0">
                          <a:solidFill>
                            <a:schemeClr val="accent6">
                              <a:lumMod val="50000"/>
                            </a:schemeClr>
                          </a:solidFill>
                          <a:latin typeface="+mn-ea"/>
                          <a:ea typeface="+mn-ea"/>
                          <a:cs typeface="Times New Roman" panose="02020603050405020304"/>
                        </a:rPr>
                        <a:t>：</a:t>
                      </a:r>
                      <a:endParaRPr lang="en-US" altLang="zh-CN" sz="2000" kern="100" smtClean="0">
                        <a:solidFill>
                          <a:schemeClr val="accent6">
                            <a:lumMod val="50000"/>
                          </a:schemeClr>
                        </a:solidFill>
                        <a:latin typeface="+mn-ea"/>
                        <a:ea typeface="+mn-ea"/>
                        <a:cs typeface="Times New Roman" panose="02020603050405020304"/>
                      </a:endParaRPr>
                    </a:p>
                    <a:p>
                      <a:pPr marL="0" algn="l" defTabSz="914400" rtl="0" eaLnBrk="1" latinLnBrk="0" hangingPunct="1">
                        <a:spcAft>
                          <a:spcPct val="0"/>
                        </a:spcAft>
                      </a:pPr>
                      <a:r>
                        <a:rPr lang="zh-CN" sz="2000" kern="100" smtClean="0">
                          <a:solidFill>
                            <a:schemeClr val="accent6">
                              <a:lumMod val="50000"/>
                            </a:schemeClr>
                          </a:solidFill>
                          <a:latin typeface="+mn-ea"/>
                          <a:ea typeface="+mn-ea"/>
                          <a:cs typeface="Times New Roman" panose="02020603050405020304"/>
                        </a:rPr>
                        <a:t>仿</a:t>
                      </a:r>
                      <a:r>
                        <a:rPr lang="zh-CN" sz="2000" kern="100">
                          <a:solidFill>
                            <a:schemeClr val="accent6">
                              <a:lumMod val="50000"/>
                            </a:schemeClr>
                          </a:solidFill>
                          <a:latin typeface="+mn-ea"/>
                          <a:ea typeface="+mn-ea"/>
                          <a:cs typeface="Times New Roman" panose="02020603050405020304"/>
                        </a:rPr>
                        <a:t>写基准句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000" kern="100">
                          <a:solidFill>
                            <a:schemeClr val="accent6">
                              <a:lumMod val="50000"/>
                            </a:schemeClr>
                          </a:solidFill>
                          <a:latin typeface="+mn-ea"/>
                          <a:ea typeface="+mn-ea"/>
                          <a:cs typeface="Times New Roman" panose="02020603050405020304"/>
                        </a:rPr>
                        <a:t>依据基准句的句式特征，将其他两句按照第一句的</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是</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的</a:t>
                      </a:r>
                      <a:r>
                        <a:rPr lang="en-US" sz="2000" kern="100">
                          <a:solidFill>
                            <a:schemeClr val="accent6">
                              <a:lumMod val="50000"/>
                            </a:schemeClr>
                          </a:solidFill>
                          <a:latin typeface="+mn-ea"/>
                          <a:ea typeface="+mn-ea"/>
                          <a:cs typeface="Times New Roman" panose="02020603050405020304"/>
                        </a:rPr>
                        <a:t>……”</a:t>
                      </a:r>
                      <a:r>
                        <a:rPr lang="zh-CN" sz="2000" kern="100">
                          <a:solidFill>
                            <a:schemeClr val="accent6">
                              <a:lumMod val="50000"/>
                            </a:schemeClr>
                          </a:solidFill>
                          <a:latin typeface="+mn-ea"/>
                          <a:ea typeface="+mn-ea"/>
                          <a:cs typeface="Times New Roman" panose="02020603050405020304"/>
                        </a:rPr>
                        <a:t>句式特征，进行修改，构成排比。</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491">
                <a:tc>
                  <a:txBody>
                    <a:bodyPr/>
                    <a:lstStyle/>
                    <a:p>
                      <a:pPr marL="0" algn="l" defTabSz="914400" rtl="0" eaLnBrk="1" latinLnBrk="0" hangingPunct="1">
                        <a:spcAft>
                          <a:spcPct val="0"/>
                        </a:spcAft>
                      </a:pPr>
                      <a:r>
                        <a:rPr lang="zh-CN" sz="2000" kern="100">
                          <a:solidFill>
                            <a:schemeClr val="accent6">
                              <a:lumMod val="50000"/>
                            </a:schemeClr>
                          </a:solidFill>
                          <a:latin typeface="+mn-ea"/>
                          <a:ea typeface="+mn-ea"/>
                          <a:cs typeface="Times New Roman" panose="02020603050405020304"/>
                        </a:rPr>
                        <a:t>第三步</a:t>
                      </a:r>
                      <a:r>
                        <a:rPr lang="zh-CN" sz="2000" kern="100" smtClean="0">
                          <a:solidFill>
                            <a:schemeClr val="accent6">
                              <a:lumMod val="50000"/>
                            </a:schemeClr>
                          </a:solidFill>
                          <a:latin typeface="+mn-ea"/>
                          <a:ea typeface="+mn-ea"/>
                          <a:cs typeface="Times New Roman" panose="02020603050405020304"/>
                        </a:rPr>
                        <a:t>：</a:t>
                      </a:r>
                      <a:endParaRPr lang="en-US" altLang="zh-CN" sz="2000" kern="100" smtClean="0">
                        <a:solidFill>
                          <a:schemeClr val="accent6">
                            <a:lumMod val="50000"/>
                          </a:schemeClr>
                        </a:solidFill>
                        <a:latin typeface="+mn-ea"/>
                        <a:ea typeface="+mn-ea"/>
                        <a:cs typeface="Times New Roman" panose="02020603050405020304"/>
                      </a:endParaRPr>
                    </a:p>
                    <a:p>
                      <a:pPr marL="0" algn="l" defTabSz="914400" rtl="0" eaLnBrk="1" latinLnBrk="0" hangingPunct="1">
                        <a:spcAft>
                          <a:spcPct val="0"/>
                        </a:spcAft>
                      </a:pPr>
                      <a:r>
                        <a:rPr lang="zh-CN" sz="2000" kern="100" smtClean="0">
                          <a:solidFill>
                            <a:schemeClr val="accent6">
                              <a:lumMod val="50000"/>
                            </a:schemeClr>
                          </a:solidFill>
                          <a:latin typeface="+mn-ea"/>
                          <a:ea typeface="+mn-ea"/>
                          <a:cs typeface="Times New Roman" panose="02020603050405020304"/>
                        </a:rPr>
                        <a:t>查</a:t>
                      </a:r>
                      <a:r>
                        <a:rPr lang="zh-CN" sz="2000" kern="100">
                          <a:solidFill>
                            <a:schemeClr val="accent6">
                              <a:lumMod val="50000"/>
                            </a:schemeClr>
                          </a:solidFill>
                          <a:latin typeface="+mn-ea"/>
                          <a:ea typeface="+mn-ea"/>
                          <a:cs typeface="Times New Roman" panose="02020603050405020304"/>
                        </a:rPr>
                        <a:t>原意契合</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000" kern="100">
                          <a:solidFill>
                            <a:schemeClr val="accent6">
                              <a:lumMod val="50000"/>
                            </a:schemeClr>
                          </a:solidFill>
                          <a:latin typeface="+mn-ea"/>
                          <a:ea typeface="+mn-ea"/>
                          <a:cs typeface="Times New Roman" panose="02020603050405020304"/>
                        </a:rPr>
                        <a:t>对所写句子进行检查，看看是否改变了原意，是否遗漏了语意要点，语序是否合理。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in)">
                                      <p:cBhvr>
                                        <p:cTn id="13" dur="10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文本框 238595"/>
          <p:cNvSpPr txBox="1"/>
          <p:nvPr/>
        </p:nvSpPr>
        <p:spPr>
          <a:xfrm>
            <a:off x="3038475" y="857250"/>
            <a:ext cx="309880" cy="521970"/>
          </a:xfrm>
          <a:prstGeom prst="rect">
            <a:avLst/>
          </a:prstGeom>
          <a:noFill/>
          <a:ln w="9525">
            <a:noFill/>
          </a:ln>
        </p:spPr>
        <p:txBody>
          <a:bodyPr wrap="none" anchor="t">
            <a:spAutoFit/>
          </a:bodyPr>
          <a:lstStyle/>
          <a:p>
            <a:endParaRPr lang="zh-CN" altLang="en-US" sz="2800" b="0">
              <a:solidFill>
                <a:schemeClr val="hlink"/>
              </a:solidFill>
              <a:latin typeface="Arial" pitchFamily="34" charset="0"/>
              <a:ea typeface="黑体" pitchFamily="2" charset="-122"/>
            </a:endParaRPr>
          </a:p>
        </p:txBody>
      </p:sp>
      <p:sp>
        <p:nvSpPr>
          <p:cNvPr id="238597" name="文本框 238596"/>
          <p:cNvSpPr txBox="1"/>
          <p:nvPr/>
        </p:nvSpPr>
        <p:spPr>
          <a:xfrm>
            <a:off x="3376613" y="2428875"/>
            <a:ext cx="309880" cy="368300"/>
          </a:xfrm>
          <a:prstGeom prst="rect">
            <a:avLst/>
          </a:prstGeom>
          <a:noFill/>
          <a:ln w="9525">
            <a:noFill/>
          </a:ln>
        </p:spPr>
        <p:txBody>
          <a:bodyPr wrap="none" anchor="t">
            <a:spAutoFit/>
          </a:bodyPr>
          <a:lstStyle/>
          <a:p>
            <a:endParaRPr lang="zh-CN" altLang="en-US" sz="1800" b="0">
              <a:latin typeface="Arial" pitchFamily="34" charset="0"/>
              <a:ea typeface="宋体" pitchFamily="2" charset="-122"/>
            </a:endParaRPr>
          </a:p>
        </p:txBody>
      </p:sp>
      <p:sp>
        <p:nvSpPr>
          <p:cNvPr id="238598" name="矩形 238597"/>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0" name="矩形 238599"/>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6" name="Text Box 5"/>
          <p:cNvSpPr txBox="1">
            <a:spLocks noChangeArrowheads="1"/>
          </p:cNvSpPr>
          <p:nvPr/>
        </p:nvSpPr>
        <p:spPr bwMode="auto">
          <a:xfrm>
            <a:off x="546063" y="739757"/>
            <a:ext cx="10787138" cy="1198880"/>
          </a:xfrm>
          <a:prstGeom prst="rect">
            <a:avLst/>
          </a:prstGeom>
          <a:noFill/>
          <a:ln w="9525">
            <a:noFill/>
            <a:miter lim="800000"/>
          </a:ln>
          <a:effectLst/>
        </p:spPr>
        <p:txBody>
          <a:bodyPr wrap="square">
            <a:spAutoFit/>
          </a:bodyPr>
          <a:lstStyle/>
          <a:p>
            <a:r>
              <a:rPr lang="en-US" altLang="zh-CN" sz="2400" b="1" smtClean="0">
                <a:solidFill>
                  <a:srgbClr val="006600"/>
                </a:solidFill>
                <a:latin typeface="+mn-ea"/>
              </a:rPr>
              <a:t>3.</a:t>
            </a:r>
            <a:r>
              <a:rPr lang="zh-CN" altLang="en-US" sz="2400" b="1" smtClean="0">
                <a:solidFill>
                  <a:srgbClr val="006600"/>
                </a:solidFill>
                <a:latin typeface="+mn-ea"/>
              </a:rPr>
              <a:t>将下面一组句式整齐的句子变成长短错落的散句。</a:t>
            </a:r>
          </a:p>
          <a:p>
            <a:r>
              <a:rPr lang="zh-CN" altLang="en-US" sz="2400" smtClean="0">
                <a:solidFill>
                  <a:srgbClr val="006600"/>
                </a:solidFill>
                <a:latin typeface="+mn-ea"/>
              </a:rPr>
              <a:t>花园里开满了鲜花，风一吹，红的像火焰在跳动，黄的像金子在闪光，白的像雪花在飘落。</a:t>
            </a:r>
          </a:p>
        </p:txBody>
      </p:sp>
      <p:sp>
        <p:nvSpPr>
          <p:cNvPr id="7" name="Text Box 5"/>
          <p:cNvSpPr txBox="1">
            <a:spLocks noChangeArrowheads="1"/>
          </p:cNvSpPr>
          <p:nvPr/>
        </p:nvSpPr>
        <p:spPr bwMode="auto">
          <a:xfrm>
            <a:off x="617501" y="4740285"/>
            <a:ext cx="10644262" cy="829945"/>
          </a:xfrm>
          <a:prstGeom prst="rect">
            <a:avLst/>
          </a:prstGeom>
          <a:noFill/>
          <a:ln w="3175">
            <a:solidFill>
              <a:schemeClr val="tx1"/>
            </a:solidFill>
            <a:miter lim="800000"/>
          </a:ln>
          <a:effectLst/>
        </p:spPr>
        <p:txBody>
          <a:bodyPr wrap="square">
            <a:spAutoFit/>
          </a:bodyPr>
          <a:lstStyle/>
          <a:p>
            <a:r>
              <a:rPr lang="zh-CN" altLang="en-US" sz="2400" b="1" smtClean="0">
                <a:solidFill>
                  <a:srgbClr val="FF0000"/>
                </a:solidFill>
                <a:latin typeface="+mn-ea"/>
              </a:rPr>
              <a:t>答案：　</a:t>
            </a:r>
            <a:r>
              <a:rPr lang="en-US" altLang="en-US" sz="2400" b="1" smtClean="0">
                <a:solidFill>
                  <a:srgbClr val="FF0000"/>
                </a:solidFill>
                <a:latin typeface="+mn-ea"/>
              </a:rPr>
              <a:t>(</a:t>
            </a:r>
            <a:r>
              <a:rPr lang="zh-CN" altLang="en-US" sz="2400" b="1" smtClean="0">
                <a:solidFill>
                  <a:srgbClr val="FF0000"/>
                </a:solidFill>
                <a:latin typeface="+mn-ea"/>
              </a:rPr>
              <a:t>示例</a:t>
            </a:r>
            <a:r>
              <a:rPr lang="en-US" altLang="en-US" sz="2400" b="1" smtClean="0">
                <a:solidFill>
                  <a:srgbClr val="FF0000"/>
                </a:solidFill>
                <a:latin typeface="+mn-ea"/>
              </a:rPr>
              <a:t>)</a:t>
            </a:r>
            <a:r>
              <a:rPr lang="zh-CN" altLang="en-US" sz="2400" b="1" smtClean="0">
                <a:solidFill>
                  <a:srgbClr val="FF0000"/>
                </a:solidFill>
                <a:latin typeface="+mn-ea"/>
              </a:rPr>
              <a:t>花园里开满了红白黄三色鲜花，风儿一吹，犹如跳动的火焰、闪光的金子和飘飞的雪花。</a:t>
            </a:r>
          </a:p>
        </p:txBody>
      </p:sp>
      <p:graphicFrame>
        <p:nvGraphicFramePr>
          <p:cNvPr id="8" name="表格 7"/>
          <p:cNvGraphicFramePr>
            <a:graphicFrameLocks noGrp="1"/>
          </p:cNvGraphicFramePr>
          <p:nvPr/>
        </p:nvGraphicFramePr>
        <p:xfrm>
          <a:off x="617501" y="1954203"/>
          <a:ext cx="10643870" cy="2560320"/>
        </p:xfrm>
        <a:graphic>
          <a:graphicData uri="http://schemas.openxmlformats.org/drawingml/2006/table">
            <a:tbl>
              <a:tblPr/>
              <a:tblGrid>
                <a:gridCol w="1339850"/>
                <a:gridCol w="9304020"/>
              </a:tblGrid>
              <a:tr h="628654">
                <a:tc>
                  <a:txBody>
                    <a:bodyPr/>
                    <a:lstStyle/>
                    <a:p>
                      <a:pPr marL="0" algn="ctr"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一</a:t>
                      </a:r>
                      <a:r>
                        <a:rPr lang="zh-CN" sz="2400" kern="100" smtClean="0">
                          <a:solidFill>
                            <a:schemeClr val="accent6">
                              <a:lumMod val="50000"/>
                            </a:schemeClr>
                          </a:solidFill>
                          <a:latin typeface="+mn-ea"/>
                          <a:ea typeface="+mn-ea"/>
                          <a:cs typeface="Times New Roman" panose="02020603050405020304"/>
                        </a:rPr>
                        <a:t>去</a:t>
                      </a:r>
                      <a:endParaRPr lang="en-US" altLang="zh-CN" sz="2400" kern="100" smtClean="0">
                        <a:solidFill>
                          <a:schemeClr val="accent6">
                            <a:lumMod val="50000"/>
                          </a:schemeClr>
                        </a:solidFill>
                        <a:latin typeface="+mn-ea"/>
                        <a:ea typeface="+mn-ea"/>
                        <a:cs typeface="Times New Roman" panose="02020603050405020304"/>
                      </a:endParaRPr>
                    </a:p>
                    <a:p>
                      <a:pPr marL="0" algn="ctr" defTabSz="914400" rtl="0" eaLnBrk="1" latinLnBrk="0" hangingPunct="1">
                        <a:spcAft>
                          <a:spcPct val="0"/>
                        </a:spcAft>
                      </a:pPr>
                      <a:r>
                        <a:rPr lang="zh-CN" sz="2400" kern="100" smtClean="0">
                          <a:solidFill>
                            <a:schemeClr val="accent6">
                              <a:lumMod val="50000"/>
                            </a:schemeClr>
                          </a:solidFill>
                          <a:latin typeface="+mn-ea"/>
                          <a:ea typeface="+mn-ea"/>
                          <a:cs typeface="Times New Roman" panose="02020603050405020304"/>
                        </a:rPr>
                        <a:t>重复</a:t>
                      </a:r>
                      <a:endParaRPr lang="zh-CN"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文段是围绕花园里的鲜花展开的描写。可以看到</a:t>
                      </a:r>
                      <a:r>
                        <a:rPr lang="en-US" sz="2400" kern="100">
                          <a:solidFill>
                            <a:schemeClr val="accent6">
                              <a:lumMod val="50000"/>
                            </a:schemeClr>
                          </a:solidFill>
                          <a:latin typeface="+mn-ea"/>
                          <a:ea typeface="+mn-ea"/>
                          <a:cs typeface="Times New Roman" panose="02020603050405020304"/>
                        </a:rPr>
                        <a:t>3</a:t>
                      </a:r>
                      <a:r>
                        <a:rPr lang="zh-CN" sz="2400" kern="100">
                          <a:solidFill>
                            <a:schemeClr val="accent6">
                              <a:lumMod val="50000"/>
                            </a:schemeClr>
                          </a:solidFill>
                          <a:latin typeface="+mn-ea"/>
                          <a:ea typeface="+mn-ea"/>
                          <a:cs typeface="Times New Roman" panose="02020603050405020304"/>
                        </a:rPr>
                        <a:t>个比喻句中有</a:t>
                      </a:r>
                      <a:r>
                        <a:rPr lang="en-US" sz="2400" kern="100">
                          <a:solidFill>
                            <a:schemeClr val="accent6">
                              <a:lumMod val="50000"/>
                            </a:schemeClr>
                          </a:solidFill>
                          <a:latin typeface="+mn-ea"/>
                          <a:ea typeface="+mn-ea"/>
                          <a:cs typeface="Times New Roman" panose="02020603050405020304"/>
                        </a:rPr>
                        <a:t>3</a:t>
                      </a:r>
                      <a:r>
                        <a:rPr lang="zh-CN" sz="2400" kern="100">
                          <a:solidFill>
                            <a:schemeClr val="accent6">
                              <a:lumMod val="50000"/>
                            </a:schemeClr>
                          </a:solidFill>
                          <a:latin typeface="+mn-ea"/>
                          <a:ea typeface="+mn-ea"/>
                          <a:cs typeface="Times New Roman" panose="02020603050405020304"/>
                        </a:rPr>
                        <a:t>处重复：</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红的像</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黄的像</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白的像</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。应该把</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像</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字前面的本体进行合并，把三处喻体进行合并。</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491">
                <a:tc>
                  <a:txBody>
                    <a:bodyPr/>
                    <a:lstStyle/>
                    <a:p>
                      <a:pPr marL="0" algn="ctr"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二</a:t>
                      </a:r>
                      <a:r>
                        <a:rPr lang="zh-CN" sz="2400" kern="100" smtClean="0">
                          <a:solidFill>
                            <a:schemeClr val="accent6">
                              <a:lumMod val="50000"/>
                            </a:schemeClr>
                          </a:solidFill>
                          <a:latin typeface="+mn-ea"/>
                          <a:ea typeface="+mn-ea"/>
                          <a:cs typeface="Times New Roman" panose="02020603050405020304"/>
                        </a:rPr>
                        <a:t>调</a:t>
                      </a:r>
                      <a:endParaRPr lang="en-US" altLang="zh-CN" sz="2400" kern="100" smtClean="0">
                        <a:solidFill>
                          <a:schemeClr val="accent6">
                            <a:lumMod val="50000"/>
                          </a:schemeClr>
                        </a:solidFill>
                        <a:latin typeface="+mn-ea"/>
                        <a:ea typeface="+mn-ea"/>
                        <a:cs typeface="Times New Roman" panose="02020603050405020304"/>
                      </a:endParaRPr>
                    </a:p>
                    <a:p>
                      <a:pPr marL="0" algn="ctr" defTabSz="914400" rtl="0" eaLnBrk="1" latinLnBrk="0" hangingPunct="1">
                        <a:spcAft>
                          <a:spcPct val="0"/>
                        </a:spcAft>
                      </a:pPr>
                      <a:r>
                        <a:rPr lang="zh-CN" sz="2400" kern="100" smtClean="0">
                          <a:solidFill>
                            <a:schemeClr val="accent6">
                              <a:lumMod val="50000"/>
                            </a:schemeClr>
                          </a:solidFill>
                          <a:latin typeface="+mn-ea"/>
                          <a:ea typeface="+mn-ea"/>
                          <a:cs typeface="Times New Roman" panose="02020603050405020304"/>
                        </a:rPr>
                        <a:t>句式</a:t>
                      </a:r>
                      <a:endParaRPr lang="zh-CN"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合并重复词语，整合重组，调整语序如下：红白黄三色鲜花，像</a:t>
                      </a:r>
                      <a:r>
                        <a:rPr lang="en-US" sz="2400" kern="100">
                          <a:solidFill>
                            <a:schemeClr val="accent6">
                              <a:lumMod val="50000"/>
                            </a:schemeClr>
                          </a:solidFill>
                          <a:latin typeface="+mn-ea"/>
                          <a:ea typeface="+mn-ea"/>
                          <a:cs typeface="Times New Roman" panose="02020603050405020304"/>
                        </a:rPr>
                        <a:t>……</a:t>
                      </a:r>
                      <a:endParaRPr lang="zh-CN"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1491">
                <a:tc>
                  <a:txBody>
                    <a:bodyPr/>
                    <a:lstStyle/>
                    <a:p>
                      <a:pPr marL="0" algn="ctr"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三</a:t>
                      </a:r>
                      <a:r>
                        <a:rPr lang="zh-CN" sz="2400" kern="100" smtClean="0">
                          <a:solidFill>
                            <a:schemeClr val="accent6">
                              <a:lumMod val="50000"/>
                            </a:schemeClr>
                          </a:solidFill>
                          <a:latin typeface="+mn-ea"/>
                          <a:ea typeface="+mn-ea"/>
                          <a:cs typeface="Times New Roman" panose="02020603050405020304"/>
                        </a:rPr>
                        <a:t>看</a:t>
                      </a:r>
                      <a:endParaRPr lang="en-US" altLang="zh-CN" sz="2400" kern="100" smtClean="0">
                        <a:solidFill>
                          <a:schemeClr val="accent6">
                            <a:lumMod val="50000"/>
                          </a:schemeClr>
                        </a:solidFill>
                        <a:latin typeface="+mn-ea"/>
                        <a:ea typeface="+mn-ea"/>
                        <a:cs typeface="Times New Roman" panose="02020603050405020304"/>
                      </a:endParaRPr>
                    </a:p>
                    <a:p>
                      <a:pPr marL="0" algn="ctr" defTabSz="914400" rtl="0" eaLnBrk="1" latinLnBrk="0" hangingPunct="1">
                        <a:spcAft>
                          <a:spcPct val="0"/>
                        </a:spcAft>
                      </a:pPr>
                      <a:r>
                        <a:rPr lang="zh-CN" sz="2400" kern="100" smtClean="0">
                          <a:solidFill>
                            <a:schemeClr val="accent6">
                              <a:lumMod val="50000"/>
                            </a:schemeClr>
                          </a:solidFill>
                          <a:latin typeface="+mn-ea"/>
                          <a:ea typeface="+mn-ea"/>
                          <a:cs typeface="Times New Roman" panose="02020603050405020304"/>
                        </a:rPr>
                        <a:t>语意</a:t>
                      </a:r>
                      <a:endParaRPr lang="zh-CN"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检查句子语序是否恰当，词语是否需要调换，逻辑是否正确。比如，</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雪花在飘落</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是动态的，不能写成</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飘落在地上的雪花</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ox(in)">
                                      <p:cBhvr>
                                        <p:cTn id="13" dur="10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文本框 238595"/>
          <p:cNvSpPr txBox="1"/>
          <p:nvPr/>
        </p:nvSpPr>
        <p:spPr>
          <a:xfrm>
            <a:off x="3038475" y="857250"/>
            <a:ext cx="309880" cy="521970"/>
          </a:xfrm>
          <a:prstGeom prst="rect">
            <a:avLst/>
          </a:prstGeom>
          <a:noFill/>
          <a:ln w="9525">
            <a:noFill/>
          </a:ln>
        </p:spPr>
        <p:txBody>
          <a:bodyPr wrap="none" anchor="t">
            <a:spAutoFit/>
          </a:bodyPr>
          <a:lstStyle/>
          <a:p>
            <a:endParaRPr lang="zh-CN" altLang="en-US" sz="2800" b="0">
              <a:solidFill>
                <a:schemeClr val="hlink"/>
              </a:solidFill>
              <a:latin typeface="Arial" pitchFamily="34" charset="0"/>
              <a:ea typeface="黑体" pitchFamily="2" charset="-122"/>
            </a:endParaRPr>
          </a:p>
        </p:txBody>
      </p:sp>
      <p:sp>
        <p:nvSpPr>
          <p:cNvPr id="238597" name="文本框 238596"/>
          <p:cNvSpPr txBox="1"/>
          <p:nvPr/>
        </p:nvSpPr>
        <p:spPr>
          <a:xfrm>
            <a:off x="3376613" y="2428875"/>
            <a:ext cx="309880" cy="368300"/>
          </a:xfrm>
          <a:prstGeom prst="rect">
            <a:avLst/>
          </a:prstGeom>
          <a:noFill/>
          <a:ln w="9525">
            <a:noFill/>
          </a:ln>
        </p:spPr>
        <p:txBody>
          <a:bodyPr wrap="none" anchor="t">
            <a:spAutoFit/>
          </a:bodyPr>
          <a:lstStyle/>
          <a:p>
            <a:endParaRPr lang="zh-CN" altLang="en-US" sz="1800" b="0">
              <a:latin typeface="Arial" pitchFamily="34" charset="0"/>
              <a:ea typeface="宋体" pitchFamily="2" charset="-122"/>
            </a:endParaRPr>
          </a:p>
        </p:txBody>
      </p:sp>
      <p:sp>
        <p:nvSpPr>
          <p:cNvPr id="238598" name="矩形 238597"/>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0" name="矩形 238599"/>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6" name="Text Box 2"/>
          <p:cNvSpPr txBox="1">
            <a:spLocks noChangeArrowheads="1"/>
          </p:cNvSpPr>
          <p:nvPr/>
        </p:nvSpPr>
        <p:spPr bwMode="auto">
          <a:xfrm>
            <a:off x="760378" y="739757"/>
            <a:ext cx="10644262" cy="1938020"/>
          </a:xfrm>
          <a:prstGeom prst="rect">
            <a:avLst/>
          </a:prstGeom>
          <a:noFill/>
          <a:ln w="28575">
            <a:solidFill>
              <a:schemeClr val="folHlink"/>
            </a:solidFill>
            <a:miter lim="800000"/>
          </a:ln>
          <a:effectLst/>
        </p:spPr>
        <p:txBody>
          <a:bodyPr wrap="square">
            <a:spAutoFit/>
          </a:bodyPr>
          <a:lstStyle/>
          <a:p>
            <a:r>
              <a:rPr lang="zh-CN" altLang="en-US" sz="2400" b="1" i="1" u="sng" smtClean="0">
                <a:solidFill>
                  <a:srgbClr val="C00000"/>
                </a:solidFill>
                <a:effectLst>
                  <a:outerShdw blurRad="38100" dist="38100" dir="2700000" algn="tl">
                    <a:srgbClr val="000000">
                      <a:alpha val="43137"/>
                    </a:srgbClr>
                  </a:outerShdw>
                </a:effectLst>
                <a:latin typeface="+mn-ea"/>
              </a:rPr>
              <a:t>跟踪练习</a:t>
            </a:r>
            <a:r>
              <a:rPr lang="zh-CN" altLang="en-US" sz="2400" b="1" smtClean="0">
                <a:solidFill>
                  <a:schemeClr val="hlink"/>
                </a:solidFill>
                <a:latin typeface="楷体_GB2312" charset="0"/>
                <a:ea typeface="楷体_GB2312" charset="-122"/>
              </a:rPr>
              <a:t>    </a:t>
            </a:r>
            <a:r>
              <a:rPr lang="en-US" altLang="en-US" sz="2400" smtClean="0">
                <a:latin typeface="黑体" pitchFamily="2" charset="-122"/>
                <a:ea typeface="黑体" pitchFamily="2" charset="-122"/>
              </a:rPr>
              <a:t>3</a:t>
            </a:r>
            <a:r>
              <a:rPr lang="zh-CN" altLang="en-US" sz="2400" smtClean="0">
                <a:latin typeface="黑体" pitchFamily="2" charset="-122"/>
                <a:ea typeface="黑体" pitchFamily="2" charset="-122"/>
              </a:rPr>
              <a:t>．阅读下面的一段文字，调整画线部分的语序、结构，使各短语结构协调、整齐对称。</a:t>
            </a:r>
          </a:p>
          <a:p>
            <a:r>
              <a:rPr lang="zh-CN" altLang="en-US" sz="2400" b="1" smtClean="0">
                <a:solidFill>
                  <a:srgbClr val="0000FF"/>
                </a:solidFill>
                <a:latin typeface="+mn-ea"/>
              </a:rPr>
              <a:t>大学生应该有大学生的风度、大学生的气质。①</a:t>
            </a:r>
            <a:r>
              <a:rPr lang="zh-CN" altLang="en-US" sz="2400" b="1" u="sng" smtClean="0">
                <a:solidFill>
                  <a:srgbClr val="0000FF"/>
                </a:solidFill>
                <a:latin typeface="+mn-ea"/>
              </a:rPr>
              <a:t>端庄的举止，体魄强健，健全的人格，精神活泼</a:t>
            </a:r>
            <a:r>
              <a:rPr lang="zh-CN" altLang="en-US" sz="2400" b="1" smtClean="0">
                <a:solidFill>
                  <a:srgbClr val="0000FF"/>
                </a:solidFill>
                <a:latin typeface="+mn-ea"/>
              </a:rPr>
              <a:t>，便是大学生的风度；②</a:t>
            </a:r>
            <a:r>
              <a:rPr lang="zh-CN" altLang="en-US" sz="2400" b="1" u="sng" smtClean="0">
                <a:solidFill>
                  <a:srgbClr val="0000FF"/>
                </a:solidFill>
                <a:latin typeface="+mn-ea"/>
              </a:rPr>
              <a:t>强烈地热爱国家，积极地造福人类，对真理不倦地追求，</a:t>
            </a:r>
            <a:r>
              <a:rPr lang="zh-CN" altLang="en-US" sz="2400" b="1" smtClean="0">
                <a:solidFill>
                  <a:srgbClr val="0000FF"/>
                </a:solidFill>
                <a:latin typeface="+mn-ea"/>
              </a:rPr>
              <a:t>便是大学生的气质。</a:t>
            </a:r>
            <a:endParaRPr lang="en-US" altLang="zh-CN" sz="2400" b="1">
              <a:solidFill>
                <a:schemeClr val="hlink"/>
              </a:solidFill>
              <a:latin typeface="仿宋_GB2312" pitchFamily="49" charset="-122"/>
              <a:ea typeface="仿宋_GB2312" pitchFamily="49" charset="-122"/>
            </a:endParaRPr>
          </a:p>
        </p:txBody>
      </p:sp>
      <p:sp>
        <p:nvSpPr>
          <p:cNvPr id="7" name="Text Box 3"/>
          <p:cNvSpPr txBox="1">
            <a:spLocks noChangeArrowheads="1"/>
          </p:cNvSpPr>
          <p:nvPr/>
        </p:nvSpPr>
        <p:spPr bwMode="auto">
          <a:xfrm>
            <a:off x="760377" y="2882897"/>
            <a:ext cx="10642597" cy="1938020"/>
          </a:xfrm>
          <a:prstGeom prst="rect">
            <a:avLst/>
          </a:prstGeom>
          <a:noFill/>
          <a:ln w="28575">
            <a:solidFill>
              <a:srgbClr val="008000"/>
            </a:solidFill>
            <a:miter lim="800000"/>
          </a:ln>
          <a:effectLst/>
        </p:spPr>
        <p:txBody>
          <a:bodyPr wrap="square">
            <a:spAutoFit/>
          </a:bodyPr>
          <a:lstStyle/>
          <a:p>
            <a:pPr>
              <a:spcBef>
                <a:spcPct val="50000"/>
              </a:spcBef>
            </a:pPr>
            <a:r>
              <a:rPr lang="zh-CN" altLang="en-US" sz="2400" smtClean="0">
                <a:solidFill>
                  <a:schemeClr val="folHlink"/>
                </a:solidFill>
                <a:latin typeface="楷体_GB2312" charset="0"/>
                <a:ea typeface="楷体_GB2312" charset="-122"/>
              </a:rPr>
              <a:t>解析：本题考查考生变换句式的能力。从结构上来看，</a:t>
            </a:r>
            <a:r>
              <a:rPr lang="en-US" altLang="en-US" sz="2400" smtClean="0">
                <a:solidFill>
                  <a:schemeClr val="folHlink"/>
                </a:solidFill>
                <a:latin typeface="楷体_GB2312" charset="0"/>
                <a:ea typeface="楷体_GB2312" charset="-122"/>
              </a:rPr>
              <a:t>“</a:t>
            </a:r>
            <a:r>
              <a:rPr lang="zh-CN" altLang="en-US" sz="2400" smtClean="0">
                <a:solidFill>
                  <a:schemeClr val="folHlink"/>
                </a:solidFill>
                <a:latin typeface="楷体_GB2312" charset="0"/>
                <a:ea typeface="楷体_GB2312" charset="-122"/>
              </a:rPr>
              <a:t>端庄的举止</a:t>
            </a:r>
            <a:r>
              <a:rPr lang="en-US" altLang="en-US" sz="2400" smtClean="0">
                <a:solidFill>
                  <a:schemeClr val="folHlink"/>
                </a:solidFill>
                <a:latin typeface="楷体_GB2312" charset="0"/>
                <a:ea typeface="楷体_GB2312" charset="-122"/>
              </a:rPr>
              <a:t>”“</a:t>
            </a:r>
            <a:r>
              <a:rPr lang="zh-CN" altLang="en-US" sz="2400" smtClean="0">
                <a:solidFill>
                  <a:schemeClr val="folHlink"/>
                </a:solidFill>
                <a:latin typeface="楷体_GB2312" charset="0"/>
                <a:ea typeface="楷体_GB2312" charset="-122"/>
              </a:rPr>
              <a:t>健全的人格</a:t>
            </a:r>
            <a:r>
              <a:rPr lang="en-US" altLang="en-US" sz="2400" smtClean="0">
                <a:solidFill>
                  <a:schemeClr val="folHlink"/>
                </a:solidFill>
                <a:latin typeface="楷体_GB2312" charset="0"/>
                <a:ea typeface="楷体_GB2312" charset="-122"/>
              </a:rPr>
              <a:t>”</a:t>
            </a:r>
            <a:r>
              <a:rPr lang="zh-CN" altLang="en-US" sz="2400" smtClean="0">
                <a:solidFill>
                  <a:schemeClr val="folHlink"/>
                </a:solidFill>
                <a:latin typeface="楷体_GB2312" charset="0"/>
                <a:ea typeface="楷体_GB2312" charset="-122"/>
              </a:rPr>
              <a:t>与</a:t>
            </a:r>
            <a:r>
              <a:rPr lang="en-US" altLang="en-US" sz="2400" smtClean="0">
                <a:solidFill>
                  <a:schemeClr val="folHlink"/>
                </a:solidFill>
                <a:latin typeface="楷体_GB2312" charset="0"/>
                <a:ea typeface="楷体_GB2312" charset="-122"/>
              </a:rPr>
              <a:t>“</a:t>
            </a:r>
            <a:r>
              <a:rPr lang="zh-CN" altLang="en-US" sz="2400" smtClean="0">
                <a:solidFill>
                  <a:schemeClr val="folHlink"/>
                </a:solidFill>
                <a:latin typeface="楷体_GB2312" charset="0"/>
                <a:ea typeface="楷体_GB2312" charset="-122"/>
              </a:rPr>
              <a:t>体魄强健</a:t>
            </a:r>
            <a:r>
              <a:rPr lang="en-US" altLang="en-US" sz="2400" smtClean="0">
                <a:solidFill>
                  <a:schemeClr val="folHlink"/>
                </a:solidFill>
                <a:latin typeface="楷体_GB2312" charset="0"/>
                <a:ea typeface="楷体_GB2312" charset="-122"/>
              </a:rPr>
              <a:t>”“</a:t>
            </a:r>
            <a:r>
              <a:rPr lang="zh-CN" altLang="en-US" sz="2400" smtClean="0">
                <a:solidFill>
                  <a:schemeClr val="folHlink"/>
                </a:solidFill>
                <a:latin typeface="楷体_GB2312" charset="0"/>
                <a:ea typeface="楷体_GB2312" charset="-122"/>
              </a:rPr>
              <a:t>精神活泼</a:t>
            </a:r>
            <a:r>
              <a:rPr lang="en-US" altLang="en-US" sz="2400" smtClean="0">
                <a:solidFill>
                  <a:schemeClr val="folHlink"/>
                </a:solidFill>
                <a:latin typeface="楷体_GB2312" charset="0"/>
                <a:ea typeface="楷体_GB2312" charset="-122"/>
              </a:rPr>
              <a:t>”</a:t>
            </a:r>
            <a:r>
              <a:rPr lang="zh-CN" altLang="en-US" sz="2400" smtClean="0">
                <a:solidFill>
                  <a:schemeClr val="folHlink"/>
                </a:solidFill>
                <a:latin typeface="楷体_GB2312" charset="0"/>
                <a:ea typeface="楷体_GB2312" charset="-122"/>
              </a:rPr>
              <a:t>的结构显然不同，因此，考生可改变其中两个短语的结构；另外，</a:t>
            </a:r>
            <a:r>
              <a:rPr lang="en-US" altLang="en-US" sz="2400" smtClean="0">
                <a:solidFill>
                  <a:schemeClr val="folHlink"/>
                </a:solidFill>
                <a:latin typeface="楷体_GB2312" charset="0"/>
                <a:ea typeface="楷体_GB2312" charset="-122"/>
              </a:rPr>
              <a:t>“</a:t>
            </a:r>
            <a:r>
              <a:rPr lang="zh-CN" altLang="en-US" sz="2400" smtClean="0">
                <a:solidFill>
                  <a:schemeClr val="folHlink"/>
                </a:solidFill>
                <a:latin typeface="楷体_GB2312" charset="0"/>
                <a:ea typeface="楷体_GB2312" charset="-122"/>
              </a:rPr>
              <a:t>对真理不倦地追求</a:t>
            </a:r>
            <a:r>
              <a:rPr lang="en-US" altLang="en-US" sz="2400" smtClean="0">
                <a:solidFill>
                  <a:schemeClr val="folHlink"/>
                </a:solidFill>
                <a:latin typeface="楷体_GB2312" charset="0"/>
                <a:ea typeface="楷体_GB2312" charset="-122"/>
              </a:rPr>
              <a:t>”</a:t>
            </a:r>
            <a:r>
              <a:rPr lang="zh-CN" altLang="en-US" sz="2400" smtClean="0">
                <a:solidFill>
                  <a:schemeClr val="folHlink"/>
                </a:solidFill>
                <a:latin typeface="楷体_GB2312" charset="0"/>
                <a:ea typeface="楷体_GB2312" charset="-122"/>
              </a:rPr>
              <a:t>的结构和其他两个短语的结构也明显不同，因此要将这三个短语结构统一。明确了这些，考生再根据语序的要求对各短语进行重新排序即可。</a:t>
            </a:r>
          </a:p>
        </p:txBody>
      </p:sp>
      <p:sp>
        <p:nvSpPr>
          <p:cNvPr id="8" name="Text Box 4"/>
          <p:cNvSpPr txBox="1">
            <a:spLocks noChangeArrowheads="1"/>
          </p:cNvSpPr>
          <p:nvPr/>
        </p:nvSpPr>
        <p:spPr bwMode="auto">
          <a:xfrm>
            <a:off x="760377" y="5026037"/>
            <a:ext cx="10644262" cy="829945"/>
          </a:xfrm>
          <a:prstGeom prst="rect">
            <a:avLst/>
          </a:prstGeom>
          <a:noFill/>
          <a:ln w="28575">
            <a:solidFill>
              <a:srgbClr val="008000"/>
            </a:solidFill>
            <a:miter lim="800000"/>
          </a:ln>
          <a:effectLst/>
        </p:spPr>
        <p:txBody>
          <a:bodyPr wrap="square">
            <a:spAutoFit/>
          </a:bodyPr>
          <a:lstStyle/>
          <a:p>
            <a:pPr>
              <a:spcBef>
                <a:spcPct val="50000"/>
              </a:spcBef>
            </a:pPr>
            <a:r>
              <a:rPr lang="zh-CN" altLang="en-US" sz="2400">
                <a:solidFill>
                  <a:srgbClr val="FF0000"/>
                </a:solidFill>
                <a:latin typeface="+mn-ea"/>
              </a:rPr>
              <a:t>答案：</a:t>
            </a:r>
            <a:r>
              <a:rPr lang="en-US" altLang="zh-CN" sz="2400">
                <a:solidFill>
                  <a:srgbClr val="FF0000"/>
                </a:solidFill>
                <a:latin typeface="+mn-ea"/>
              </a:rPr>
              <a:t>(</a:t>
            </a:r>
            <a:r>
              <a:rPr lang="zh-CN" altLang="en-US" sz="2400">
                <a:solidFill>
                  <a:srgbClr val="FF0000"/>
                </a:solidFill>
                <a:latin typeface="+mn-ea"/>
              </a:rPr>
              <a:t>示例</a:t>
            </a:r>
            <a:r>
              <a:rPr lang="en-US" altLang="zh-CN" sz="2400" smtClean="0">
                <a:solidFill>
                  <a:srgbClr val="FF0000"/>
                </a:solidFill>
                <a:latin typeface="+mn-ea"/>
              </a:rPr>
              <a:t>)</a:t>
            </a:r>
            <a:r>
              <a:rPr lang="zh-CN" altLang="en-US" sz="2400" smtClean="0"/>
              <a:t> </a:t>
            </a:r>
            <a:r>
              <a:rPr lang="zh-CN" altLang="en-US" sz="2400" smtClean="0">
                <a:solidFill>
                  <a:srgbClr val="FF0000"/>
                </a:solidFill>
                <a:latin typeface="+mn-ea"/>
              </a:rPr>
              <a:t>①体魄强健，精神活泼，举止端庄，人格健全。②不倦地追求真理，强烈地热爱国家，积极地造福人类。</a:t>
            </a:r>
            <a:endParaRPr lang="zh-CN" altLang="en-US" sz="2400">
              <a:solidFill>
                <a:srgbClr val="FF0000"/>
              </a:solidFill>
              <a:latin typeface="+mn-ea"/>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2"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1" animBg="1"/>
      <p:bldP spid="8" grpId="2"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文本框 238595"/>
          <p:cNvSpPr txBox="1"/>
          <p:nvPr/>
        </p:nvSpPr>
        <p:spPr>
          <a:xfrm>
            <a:off x="3038475" y="857250"/>
            <a:ext cx="309880" cy="521970"/>
          </a:xfrm>
          <a:prstGeom prst="rect">
            <a:avLst/>
          </a:prstGeom>
          <a:noFill/>
          <a:ln w="9525">
            <a:noFill/>
          </a:ln>
        </p:spPr>
        <p:txBody>
          <a:bodyPr wrap="none" anchor="t">
            <a:spAutoFit/>
          </a:bodyPr>
          <a:lstStyle/>
          <a:p>
            <a:endParaRPr lang="zh-CN" altLang="en-US" sz="2800" b="0">
              <a:solidFill>
                <a:schemeClr val="hlink"/>
              </a:solidFill>
              <a:latin typeface="Arial" pitchFamily="34" charset="0"/>
              <a:ea typeface="黑体" pitchFamily="2" charset="-122"/>
            </a:endParaRPr>
          </a:p>
        </p:txBody>
      </p:sp>
      <p:sp>
        <p:nvSpPr>
          <p:cNvPr id="238597" name="文本框 238596"/>
          <p:cNvSpPr txBox="1"/>
          <p:nvPr/>
        </p:nvSpPr>
        <p:spPr>
          <a:xfrm>
            <a:off x="3376613" y="2428875"/>
            <a:ext cx="309880" cy="368300"/>
          </a:xfrm>
          <a:prstGeom prst="rect">
            <a:avLst/>
          </a:prstGeom>
          <a:noFill/>
          <a:ln w="9525">
            <a:noFill/>
          </a:ln>
        </p:spPr>
        <p:txBody>
          <a:bodyPr wrap="none" anchor="t">
            <a:spAutoFit/>
          </a:bodyPr>
          <a:lstStyle/>
          <a:p>
            <a:endParaRPr lang="zh-CN" altLang="en-US" sz="1800" b="0">
              <a:latin typeface="Arial" pitchFamily="34" charset="0"/>
              <a:ea typeface="宋体" pitchFamily="2" charset="-122"/>
            </a:endParaRPr>
          </a:p>
        </p:txBody>
      </p:sp>
      <p:sp>
        <p:nvSpPr>
          <p:cNvPr id="238598" name="矩形 238597"/>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0" name="矩形 238599"/>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6" name="Text Box 2"/>
          <p:cNvSpPr txBox="1">
            <a:spLocks noChangeArrowheads="1"/>
          </p:cNvSpPr>
          <p:nvPr/>
        </p:nvSpPr>
        <p:spPr bwMode="auto">
          <a:xfrm>
            <a:off x="760378" y="739757"/>
            <a:ext cx="10644262" cy="2306955"/>
          </a:xfrm>
          <a:prstGeom prst="rect">
            <a:avLst/>
          </a:prstGeom>
          <a:noFill/>
          <a:ln w="28575">
            <a:solidFill>
              <a:schemeClr val="folHlink"/>
            </a:solidFill>
            <a:miter lim="800000"/>
          </a:ln>
          <a:effectLst/>
        </p:spPr>
        <p:txBody>
          <a:bodyPr wrap="square">
            <a:spAutoFit/>
          </a:bodyPr>
          <a:lstStyle/>
          <a:p>
            <a:r>
              <a:rPr lang="zh-CN" altLang="en-US" sz="2400" b="1" i="1" u="sng" smtClean="0">
                <a:solidFill>
                  <a:srgbClr val="C00000"/>
                </a:solidFill>
                <a:effectLst>
                  <a:outerShdw blurRad="38100" dist="38100" dir="2700000" algn="tl">
                    <a:srgbClr val="000000">
                      <a:alpha val="43137"/>
                    </a:srgbClr>
                  </a:outerShdw>
                </a:effectLst>
                <a:latin typeface="+mn-ea"/>
              </a:rPr>
              <a:t>跟踪练习</a:t>
            </a:r>
            <a:r>
              <a:rPr lang="zh-CN" altLang="en-US" sz="2400" b="1" smtClean="0">
                <a:solidFill>
                  <a:schemeClr val="hlink"/>
                </a:solidFill>
                <a:latin typeface="楷体_GB2312" charset="0"/>
                <a:ea typeface="楷体_GB2312" charset="-122"/>
              </a:rPr>
              <a:t>     </a:t>
            </a:r>
            <a:r>
              <a:rPr lang="en-US" altLang="zh-CN" sz="2400" smtClean="0">
                <a:latin typeface="黑体" pitchFamily="2" charset="-122"/>
                <a:ea typeface="黑体" pitchFamily="2" charset="-122"/>
              </a:rPr>
              <a:t>4</a:t>
            </a:r>
            <a:r>
              <a:rPr lang="zh-CN" altLang="en-US" sz="2400" smtClean="0">
                <a:latin typeface="黑体" pitchFamily="2" charset="-122"/>
                <a:ea typeface="黑体" pitchFamily="2" charset="-122"/>
              </a:rPr>
              <a:t>．</a:t>
            </a:r>
            <a:r>
              <a:rPr lang="zh-CN" altLang="en-US" sz="2400">
                <a:latin typeface="黑体" pitchFamily="2" charset="-122"/>
                <a:ea typeface="黑体" pitchFamily="2" charset="-122"/>
              </a:rPr>
              <a:t>把下面语段中画线的部分改写成整齐的排比句。要求：可以更换词语，不得改变原意。</a:t>
            </a:r>
          </a:p>
          <a:p>
            <a:pPr>
              <a:lnSpc>
                <a:spcPct val="120000"/>
              </a:lnSpc>
            </a:pPr>
            <a:r>
              <a:rPr lang="zh-CN" altLang="en-US" sz="2000" b="1">
                <a:solidFill>
                  <a:schemeClr val="hlink"/>
                </a:solidFill>
                <a:latin typeface="仿宋_GB2312" pitchFamily="49" charset="-122"/>
                <a:ea typeface="仿宋_GB2312" pitchFamily="49" charset="-122"/>
              </a:rPr>
              <a:t>    窥探一个成功人士的足迹，无一例外，他首先要扮演好自己的角色。</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一屋不扫</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的人，自然也</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扫不了天下</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。所以，</a:t>
            </a:r>
            <a:r>
              <a:rPr lang="zh-CN" altLang="en-US" sz="2000" b="1" u="sng">
                <a:solidFill>
                  <a:schemeClr val="hlink"/>
                </a:solidFill>
                <a:latin typeface="仿宋_GB2312" pitchFamily="49" charset="-122"/>
                <a:ea typeface="仿宋_GB2312" pitchFamily="49" charset="-122"/>
              </a:rPr>
              <a:t>见到茂密的森林，你只要无愧地做丛林中最挺拔的一棵树；在奔腾的大海面前，你只要无愧地把自己化为浪花里最纯净的一滴水珠；抬头仰望无边无垠的蓝天，你只要毫无愧疚地让自己变为云彩中最祥和的一片</a:t>
            </a:r>
            <a:r>
              <a:rPr lang="en-US" altLang="zh-CN"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这样的人生就够了。</a:t>
            </a:r>
            <a:endParaRPr lang="en-US" altLang="zh-CN" sz="2000" b="1">
              <a:solidFill>
                <a:schemeClr val="hlink"/>
              </a:solidFill>
              <a:latin typeface="仿宋_GB2312" pitchFamily="49" charset="-122"/>
              <a:ea typeface="仿宋_GB2312" pitchFamily="49" charset="-122"/>
            </a:endParaRPr>
          </a:p>
        </p:txBody>
      </p:sp>
      <p:sp>
        <p:nvSpPr>
          <p:cNvPr id="7" name="Text Box 3"/>
          <p:cNvSpPr txBox="1">
            <a:spLocks noChangeArrowheads="1"/>
          </p:cNvSpPr>
          <p:nvPr/>
        </p:nvSpPr>
        <p:spPr bwMode="auto">
          <a:xfrm>
            <a:off x="760377" y="3240087"/>
            <a:ext cx="10642597" cy="1938020"/>
          </a:xfrm>
          <a:prstGeom prst="rect">
            <a:avLst/>
          </a:prstGeom>
          <a:noFill/>
          <a:ln w="28575">
            <a:solidFill>
              <a:srgbClr val="008000"/>
            </a:solidFill>
            <a:miter lim="800000"/>
          </a:ln>
          <a:effectLst/>
        </p:spPr>
        <p:txBody>
          <a:bodyPr wrap="square">
            <a:spAutoFit/>
          </a:bodyPr>
          <a:lstStyle/>
          <a:p>
            <a:pPr>
              <a:spcBef>
                <a:spcPct val="50000"/>
              </a:spcBef>
            </a:pPr>
            <a:r>
              <a:rPr lang="zh-CN" altLang="en-US" sz="2000" b="1">
                <a:solidFill>
                  <a:schemeClr val="hlink"/>
                </a:solidFill>
                <a:latin typeface="楷体_GB2312" charset="0"/>
                <a:ea typeface="楷体_GB2312" charset="-122"/>
              </a:rPr>
              <a:t>解析：　</a:t>
            </a:r>
            <a:r>
              <a:rPr lang="zh-CN" altLang="en-US" sz="2000" b="1">
                <a:solidFill>
                  <a:schemeClr val="folHlink"/>
                </a:solidFill>
                <a:latin typeface="楷体_GB2312" charset="0"/>
                <a:ea typeface="楷体_GB2312" charset="-122"/>
              </a:rPr>
              <a:t>本题考查句式变换中的散句变换成整句。从整个画线部分的情况来看，该部分是想用排比句式构成整齐的一组句子，但仔细分析一下每一个分句的构成，我们很容易发现其中的问题，三个句子的前半部分结构就不相同，</a:t>
            </a:r>
            <a:r>
              <a:rPr lang="zh-CN" altLang="en-US" sz="2000" b="1">
                <a:solidFill>
                  <a:schemeClr val="folHlink"/>
                </a:solidFill>
                <a:latin typeface="Arial"/>
                <a:ea typeface="楷体_GB2312" charset="-122"/>
              </a:rPr>
              <a:t>“</a:t>
            </a:r>
            <a:r>
              <a:rPr lang="zh-CN" altLang="en-US" sz="2000" b="1">
                <a:solidFill>
                  <a:schemeClr val="folHlink"/>
                </a:solidFill>
                <a:latin typeface="楷体_GB2312" charset="0"/>
                <a:ea typeface="楷体_GB2312" charset="-122"/>
              </a:rPr>
              <a:t>见到茂密的森林</a:t>
            </a:r>
            <a:r>
              <a:rPr lang="zh-CN" altLang="en-US" sz="2000" b="1">
                <a:solidFill>
                  <a:schemeClr val="folHlink"/>
                </a:solidFill>
                <a:latin typeface="Arial"/>
                <a:ea typeface="楷体_GB2312" charset="-122"/>
              </a:rPr>
              <a:t>”“</a:t>
            </a:r>
            <a:r>
              <a:rPr lang="zh-CN" altLang="en-US" sz="2000" b="1">
                <a:solidFill>
                  <a:schemeClr val="folHlink"/>
                </a:solidFill>
                <a:latin typeface="楷体_GB2312" charset="0"/>
                <a:ea typeface="楷体_GB2312" charset="-122"/>
              </a:rPr>
              <a:t>在奔腾的大海面前</a:t>
            </a:r>
            <a:r>
              <a:rPr lang="zh-CN" altLang="en-US" sz="2000" b="1">
                <a:solidFill>
                  <a:schemeClr val="folHlink"/>
                </a:solidFill>
                <a:latin typeface="Arial"/>
                <a:ea typeface="楷体_GB2312" charset="-122"/>
              </a:rPr>
              <a:t>”“</a:t>
            </a:r>
            <a:r>
              <a:rPr lang="zh-CN" altLang="en-US" sz="2000" b="1">
                <a:solidFill>
                  <a:schemeClr val="folHlink"/>
                </a:solidFill>
                <a:latin typeface="楷体_GB2312" charset="0"/>
                <a:ea typeface="楷体_GB2312" charset="-122"/>
              </a:rPr>
              <a:t>抬头仰望无边无垠的蓝天</a:t>
            </a:r>
            <a:r>
              <a:rPr lang="zh-CN" altLang="en-US" sz="2000" b="1">
                <a:solidFill>
                  <a:schemeClr val="folHlink"/>
                </a:solidFill>
                <a:latin typeface="Arial"/>
                <a:ea typeface="楷体_GB2312" charset="-122"/>
              </a:rPr>
              <a:t>”</a:t>
            </a:r>
            <a:r>
              <a:rPr lang="zh-CN" altLang="en-US" sz="2000" b="1">
                <a:solidFill>
                  <a:schemeClr val="folHlink"/>
                </a:solidFill>
                <a:latin typeface="楷体_GB2312" charset="0"/>
                <a:ea typeface="楷体_GB2312" charset="-122"/>
              </a:rPr>
              <a:t>，第一个与第三个短语都是动宾短语，而第二个短语则是介宾短语。同理，每一个分句的主体部分也不尽相同，但只要按照统一的结构调整就可以组成合理的整句</a:t>
            </a:r>
            <a:r>
              <a:rPr lang="zh-CN" altLang="en-US" sz="2000">
                <a:solidFill>
                  <a:schemeClr val="folHlink"/>
                </a:solidFill>
                <a:latin typeface="楷体_GB2312" charset="0"/>
                <a:ea typeface="楷体_GB2312" charset="-122"/>
              </a:rPr>
              <a:t> </a:t>
            </a:r>
            <a:r>
              <a:rPr lang="zh-CN" altLang="en-US" sz="2000" b="1">
                <a:solidFill>
                  <a:schemeClr val="folHlink"/>
                </a:solidFill>
                <a:latin typeface="楷体_GB2312" charset="0"/>
                <a:ea typeface="楷体_GB2312" charset="-122"/>
              </a:rPr>
              <a:t>。</a:t>
            </a:r>
          </a:p>
        </p:txBody>
      </p:sp>
      <p:sp>
        <p:nvSpPr>
          <p:cNvPr id="8" name="Text Box 4"/>
          <p:cNvSpPr txBox="1">
            <a:spLocks noChangeArrowheads="1"/>
          </p:cNvSpPr>
          <p:nvPr/>
        </p:nvSpPr>
        <p:spPr bwMode="auto">
          <a:xfrm>
            <a:off x="760377" y="5026037"/>
            <a:ext cx="10644262" cy="1198880"/>
          </a:xfrm>
          <a:prstGeom prst="rect">
            <a:avLst/>
          </a:prstGeom>
          <a:noFill/>
          <a:ln w="28575">
            <a:solidFill>
              <a:srgbClr val="008000"/>
            </a:solidFill>
            <a:miter lim="800000"/>
          </a:ln>
          <a:effectLst/>
        </p:spPr>
        <p:txBody>
          <a:bodyPr wrap="square">
            <a:spAutoFit/>
          </a:bodyPr>
          <a:lstStyle/>
          <a:p>
            <a:pPr>
              <a:spcBef>
                <a:spcPct val="50000"/>
              </a:spcBef>
            </a:pPr>
            <a:r>
              <a:rPr lang="zh-CN" altLang="en-US" sz="2400">
                <a:solidFill>
                  <a:srgbClr val="FF0000"/>
                </a:solidFill>
                <a:latin typeface="+mn-ea"/>
              </a:rPr>
              <a:t>答案：</a:t>
            </a:r>
            <a:r>
              <a:rPr lang="en-US" altLang="zh-CN" sz="2400">
                <a:solidFill>
                  <a:srgbClr val="FF0000"/>
                </a:solidFill>
                <a:latin typeface="+mn-ea"/>
              </a:rPr>
              <a:t>(</a:t>
            </a:r>
            <a:r>
              <a:rPr lang="zh-CN" altLang="en-US" sz="2400">
                <a:solidFill>
                  <a:srgbClr val="FF0000"/>
                </a:solidFill>
                <a:latin typeface="+mn-ea"/>
              </a:rPr>
              <a:t>示例</a:t>
            </a:r>
            <a:r>
              <a:rPr lang="en-US" altLang="zh-CN" sz="2400">
                <a:solidFill>
                  <a:srgbClr val="FF0000"/>
                </a:solidFill>
                <a:latin typeface="+mn-ea"/>
              </a:rPr>
              <a:t>)</a:t>
            </a:r>
            <a:r>
              <a:rPr lang="zh-CN" altLang="en-US" sz="2400">
                <a:solidFill>
                  <a:srgbClr val="FF0000"/>
                </a:solidFill>
                <a:latin typeface="+mn-ea"/>
              </a:rPr>
              <a:t>见到茂密的森林，你只要无愧地做丛林中最挺拔的一棵树；见到奔腾的大海，你只要无愧地做浪花里最纯净的一滴水；见到无垠的蓝天，你只要无愧地做云彩中最祥和的一片云</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2"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1" animBg="1"/>
      <p:bldP spid="8" grpId="2"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601" name="文本框 238600"/>
          <p:cNvSpPr txBox="1"/>
          <p:nvPr/>
        </p:nvSpPr>
        <p:spPr>
          <a:xfrm>
            <a:off x="2092258" y="739757"/>
            <a:ext cx="7273925" cy="521970"/>
          </a:xfrm>
          <a:prstGeom prst="rect">
            <a:avLst/>
          </a:prstGeom>
          <a:noFill/>
          <a:ln w="9525">
            <a:noFill/>
          </a:ln>
          <a:extLst>
            <a:ext uri="{909E8E84-426E-40DD-AFC4-6F175D3DCCD1}">
              <a14:hiddenFill xmlns:a14="http://schemas.microsoft.com/office/drawing/2010/main">
                <a:solidFill>
                  <a:srgbClr val="66FF99"/>
                </a:solidFill>
              </a14:hiddenFill>
            </a:ext>
          </a:extLst>
        </p:spPr>
        <p:txBody>
          <a:bodyPr>
            <a:spAutoFit/>
          </a:bodyPr>
          <a:lstStyle/>
          <a:p>
            <a:r>
              <a:rPr lang="zh-CN" altLang="en-US">
                <a:latin typeface="Arial" pitchFamily="34" charset="0"/>
                <a:ea typeface="黑体" pitchFamily="2" charset="-122"/>
              </a:rPr>
              <a:t>             </a:t>
            </a:r>
            <a:r>
              <a:rPr lang="zh-CN" altLang="en-US" sz="2400">
                <a:latin typeface="Arial" pitchFamily="34" charset="0"/>
                <a:ea typeface="黑体" pitchFamily="2" charset="-122"/>
              </a:rPr>
              <a:t>  </a:t>
            </a:r>
            <a:r>
              <a:rPr lang="zh-CN" altLang="en-US" sz="2400">
                <a:solidFill>
                  <a:srgbClr val="7030A0"/>
                </a:solidFill>
                <a:latin typeface="Arial" pitchFamily="34" charset="0"/>
                <a:ea typeface="黑体" pitchFamily="2" charset="-122"/>
              </a:rPr>
              <a:t>  </a:t>
            </a:r>
            <a:r>
              <a:rPr lang="zh-CN" altLang="en-US" sz="2800" smtClean="0">
                <a:solidFill>
                  <a:srgbClr val="7030A0"/>
                </a:solidFill>
                <a:latin typeface="Arial" pitchFamily="34" charset="0"/>
                <a:ea typeface="黑体" pitchFamily="2" charset="-122"/>
              </a:rPr>
              <a:t>题型三</a:t>
            </a:r>
            <a:r>
              <a:rPr lang="zh-CN" altLang="en-US" sz="2800">
                <a:solidFill>
                  <a:srgbClr val="7030A0"/>
                </a:solidFill>
                <a:latin typeface="Arial" pitchFamily="34" charset="0"/>
                <a:ea typeface="黑体" pitchFamily="2" charset="-122"/>
              </a:rPr>
              <a:t>　</a:t>
            </a:r>
            <a:r>
              <a:rPr lang="zh-CN" altLang="en-US" sz="2800" smtClean="0">
                <a:solidFill>
                  <a:srgbClr val="7030A0"/>
                </a:solidFill>
                <a:latin typeface="Arial" pitchFamily="34" charset="0"/>
                <a:ea typeface="黑体" pitchFamily="2" charset="-122"/>
              </a:rPr>
              <a:t>句子的重组</a:t>
            </a:r>
            <a:r>
              <a:rPr lang="zh-CN" altLang="en-US" sz="2800" smtClean="0">
                <a:solidFill>
                  <a:srgbClr val="006600"/>
                </a:solidFill>
                <a:latin typeface="+mn-ea"/>
              </a:rPr>
              <a:t>    </a:t>
            </a:r>
            <a:endParaRPr lang="zh-CN" altLang="en-US" sz="2800">
              <a:solidFill>
                <a:srgbClr val="006600"/>
              </a:solidFill>
              <a:latin typeface="+mn-ea"/>
            </a:endParaRPr>
          </a:p>
        </p:txBody>
      </p:sp>
      <p:sp>
        <p:nvSpPr>
          <p:cNvPr id="8" name="文本框 197633"/>
          <p:cNvSpPr txBox="1"/>
          <p:nvPr/>
        </p:nvSpPr>
        <p:spPr>
          <a:xfrm>
            <a:off x="806374" y="1382699"/>
            <a:ext cx="10072758" cy="4759325"/>
          </a:xfrm>
          <a:prstGeom prst="rect">
            <a:avLst/>
          </a:prstGeom>
          <a:noFill/>
          <a:ln w="19050" cap="flat" cmpd="sng">
            <a:noFill/>
            <a:prstDash val="solid"/>
            <a:miter/>
            <a:headEnd type="none" w="med" len="med"/>
            <a:tailEnd type="none" w="med" len="med"/>
          </a:ln>
        </p:spPr>
        <p:txBody>
          <a:bodyPr wrap="square">
            <a:spAutoFit/>
          </a:bodyPr>
          <a:lstStyle/>
          <a:p>
            <a:pPr>
              <a:lnSpc>
                <a:spcPts val="2800"/>
              </a:lnSpc>
            </a:pPr>
            <a:r>
              <a:rPr lang="zh-CN" altLang="en-US" sz="2000" b="1" smtClean="0">
                <a:solidFill>
                  <a:srgbClr val="00B050"/>
                </a:solidFill>
                <a:latin typeface="+mn-ea"/>
              </a:rPr>
              <a:t>　  </a:t>
            </a:r>
            <a:r>
              <a:rPr lang="zh-CN" altLang="en-US" sz="2000" smtClean="0">
                <a:solidFill>
                  <a:srgbClr val="00B050"/>
                </a:solidFill>
                <a:latin typeface="+mn-ea"/>
              </a:rPr>
              <a:t>句子重组就是根据题目要求，在不改变原意的条件下，打乱句子的结构，改变陈述的对象，重造一个新句子。这种方式与单纯语法方面的变换相比，变化要大一些，难度也要大一些，但却是近年高考常见的题型。</a:t>
            </a:r>
          </a:p>
          <a:p>
            <a:pPr>
              <a:lnSpc>
                <a:spcPts val="2800"/>
              </a:lnSpc>
            </a:pPr>
            <a:r>
              <a:rPr lang="en-US" altLang="en-US" sz="2000" smtClean="0">
                <a:solidFill>
                  <a:srgbClr val="00B050"/>
                </a:solidFill>
                <a:latin typeface="+mn-ea"/>
              </a:rPr>
              <a:t>       [</a:t>
            </a:r>
            <a:r>
              <a:rPr lang="zh-CN" altLang="en-US" sz="2000" b="1" smtClean="0">
                <a:solidFill>
                  <a:srgbClr val="00B050"/>
                </a:solidFill>
                <a:latin typeface="+mn-ea"/>
              </a:rPr>
              <a:t>原句</a:t>
            </a:r>
            <a:r>
              <a:rPr lang="en-US" altLang="en-US" sz="2000" smtClean="0">
                <a:solidFill>
                  <a:srgbClr val="00B050"/>
                </a:solidFill>
                <a:latin typeface="+mn-ea"/>
              </a:rPr>
              <a:t>]</a:t>
            </a:r>
            <a:r>
              <a:rPr lang="zh-CN" altLang="en-US" sz="2000" smtClean="0">
                <a:solidFill>
                  <a:srgbClr val="00B050"/>
                </a:solidFill>
                <a:latin typeface="+mn-ea"/>
              </a:rPr>
              <a:t>　我们从那些经历了历史的变迁和朝代的兴亡，虽被时间冲刷，但内容仍然新鲜有用的不朽的书籍中，接受前人的知识积累和学说成果。</a:t>
            </a:r>
          </a:p>
          <a:p>
            <a:pPr>
              <a:lnSpc>
                <a:spcPts val="2800"/>
              </a:lnSpc>
            </a:pPr>
            <a:r>
              <a:rPr lang="en-US" altLang="en-US" sz="2000" b="1" smtClean="0">
                <a:solidFill>
                  <a:srgbClr val="00B050"/>
                </a:solidFill>
                <a:latin typeface="+mn-ea"/>
              </a:rPr>
              <a:t>        (1)</a:t>
            </a:r>
            <a:r>
              <a:rPr lang="zh-CN" altLang="en-US" sz="2000" b="1" smtClean="0">
                <a:solidFill>
                  <a:srgbClr val="00B050"/>
                </a:solidFill>
                <a:latin typeface="+mn-ea"/>
              </a:rPr>
              <a:t>以</a:t>
            </a:r>
            <a:r>
              <a:rPr lang="en-US" altLang="en-US" sz="2000" b="1" smtClean="0">
                <a:solidFill>
                  <a:srgbClr val="00B050"/>
                </a:solidFill>
                <a:latin typeface="+mn-ea"/>
              </a:rPr>
              <a:t>“</a:t>
            </a:r>
            <a:r>
              <a:rPr lang="zh-CN" altLang="en-US" sz="2000" b="1" smtClean="0">
                <a:solidFill>
                  <a:srgbClr val="00B050"/>
                </a:solidFill>
                <a:latin typeface="+mn-ea"/>
              </a:rPr>
              <a:t>那些不朽的书籍</a:t>
            </a:r>
            <a:r>
              <a:rPr lang="en-US" altLang="en-US" sz="2000" b="1" smtClean="0">
                <a:solidFill>
                  <a:srgbClr val="00B050"/>
                </a:solidFill>
                <a:latin typeface="+mn-ea"/>
              </a:rPr>
              <a:t>”</a:t>
            </a:r>
            <a:r>
              <a:rPr lang="zh-CN" altLang="en-US" sz="2000" b="1" smtClean="0">
                <a:solidFill>
                  <a:srgbClr val="00B050"/>
                </a:solidFill>
                <a:latin typeface="+mn-ea"/>
              </a:rPr>
              <a:t>为陈述对象，重组原句。</a:t>
            </a:r>
          </a:p>
          <a:p>
            <a:pPr>
              <a:lnSpc>
                <a:spcPts val="2800"/>
              </a:lnSpc>
            </a:pPr>
            <a:r>
              <a:rPr lang="en-US" altLang="en-US" sz="2000" smtClean="0">
                <a:solidFill>
                  <a:srgbClr val="00B050"/>
                </a:solidFill>
                <a:latin typeface="+mn-ea"/>
              </a:rPr>
              <a:t>        (</a:t>
            </a:r>
            <a:r>
              <a:rPr lang="zh-CN" altLang="en-US" sz="2000" smtClean="0">
                <a:solidFill>
                  <a:srgbClr val="00B050"/>
                </a:solidFill>
                <a:latin typeface="+mn-ea"/>
              </a:rPr>
              <a:t>示例</a:t>
            </a:r>
            <a:r>
              <a:rPr lang="en-US" altLang="en-US" sz="2000" smtClean="0">
                <a:solidFill>
                  <a:srgbClr val="00B050"/>
                </a:solidFill>
                <a:latin typeface="+mn-ea"/>
              </a:rPr>
              <a:t>)</a:t>
            </a:r>
            <a:r>
              <a:rPr lang="zh-CN" altLang="en-US" sz="2000" smtClean="0">
                <a:solidFill>
                  <a:srgbClr val="00B050"/>
                </a:solidFill>
                <a:latin typeface="+mn-ea"/>
              </a:rPr>
              <a:t>那些不朽的书籍经历了历史的变迁和朝代的兴亡，虽遭时光冲刷，但内容却仍然新鲜有用，它们能给我们前人的知识积累和学说成果。</a:t>
            </a:r>
          </a:p>
          <a:p>
            <a:pPr>
              <a:lnSpc>
                <a:spcPts val="2800"/>
              </a:lnSpc>
            </a:pPr>
            <a:r>
              <a:rPr lang="en-US" altLang="en-US" sz="2000" b="1" smtClean="0">
                <a:solidFill>
                  <a:srgbClr val="00B050"/>
                </a:solidFill>
                <a:latin typeface="+mn-ea"/>
              </a:rPr>
              <a:t>        (2)</a:t>
            </a:r>
            <a:r>
              <a:rPr lang="zh-CN" altLang="en-US" sz="2000" b="1" smtClean="0">
                <a:solidFill>
                  <a:srgbClr val="00B050"/>
                </a:solidFill>
                <a:latin typeface="+mn-ea"/>
              </a:rPr>
              <a:t>以</a:t>
            </a:r>
            <a:r>
              <a:rPr lang="en-US" altLang="en-US" sz="2000" b="1" smtClean="0">
                <a:solidFill>
                  <a:srgbClr val="00B050"/>
                </a:solidFill>
                <a:latin typeface="+mn-ea"/>
              </a:rPr>
              <a:t>“</a:t>
            </a:r>
            <a:r>
              <a:rPr lang="zh-CN" altLang="en-US" sz="2000" b="1" smtClean="0">
                <a:solidFill>
                  <a:srgbClr val="00B050"/>
                </a:solidFill>
                <a:latin typeface="+mn-ea"/>
              </a:rPr>
              <a:t>前人的知识积累和学说成果</a:t>
            </a:r>
            <a:r>
              <a:rPr lang="en-US" altLang="en-US" sz="2000" b="1" smtClean="0">
                <a:solidFill>
                  <a:srgbClr val="00B050"/>
                </a:solidFill>
                <a:latin typeface="+mn-ea"/>
              </a:rPr>
              <a:t>”</a:t>
            </a:r>
            <a:r>
              <a:rPr lang="zh-CN" altLang="en-US" sz="2000" b="1" smtClean="0">
                <a:solidFill>
                  <a:srgbClr val="00B050"/>
                </a:solidFill>
                <a:latin typeface="+mn-ea"/>
              </a:rPr>
              <a:t>为开头，重组原句。</a:t>
            </a:r>
          </a:p>
          <a:p>
            <a:pPr>
              <a:lnSpc>
                <a:spcPts val="2800"/>
              </a:lnSpc>
            </a:pPr>
            <a:r>
              <a:rPr lang="en-US" altLang="en-US" sz="2000" smtClean="0">
                <a:solidFill>
                  <a:srgbClr val="00B050"/>
                </a:solidFill>
                <a:latin typeface="+mn-ea"/>
              </a:rPr>
              <a:t>       (</a:t>
            </a:r>
            <a:r>
              <a:rPr lang="zh-CN" altLang="en-US" sz="2000" smtClean="0">
                <a:solidFill>
                  <a:srgbClr val="00B050"/>
                </a:solidFill>
                <a:latin typeface="+mn-ea"/>
              </a:rPr>
              <a:t>示例</a:t>
            </a:r>
            <a:r>
              <a:rPr lang="en-US" altLang="en-US" sz="2000" smtClean="0">
                <a:solidFill>
                  <a:srgbClr val="00B050"/>
                </a:solidFill>
                <a:latin typeface="+mn-ea"/>
              </a:rPr>
              <a:t>)</a:t>
            </a:r>
            <a:r>
              <a:rPr lang="zh-CN" altLang="en-US" sz="2000" smtClean="0">
                <a:solidFill>
                  <a:srgbClr val="00B050"/>
                </a:solidFill>
                <a:latin typeface="+mn-ea"/>
              </a:rPr>
              <a:t>前人的知识积累和学说成果是从那些不朽的书籍中得到的，那些不朽的书籍经历了历史的变迁和朝代的兴亡，虽遭时光冲刷，但内容却仍然新鲜有用。</a:t>
            </a:r>
          </a:p>
          <a:p>
            <a:pPr>
              <a:lnSpc>
                <a:spcPts val="2800"/>
              </a:lnSpc>
            </a:pPr>
            <a:r>
              <a:rPr lang="zh-CN" altLang="en-US" sz="2000" smtClean="0">
                <a:solidFill>
                  <a:srgbClr val="00B050"/>
                </a:solidFill>
                <a:latin typeface="+mn-ea"/>
              </a:rPr>
              <a:t>    分析：这三个句子只是句子的结构发生了变化，重组句子最重要的原则就是不能改变原意或者遗漏信息。</a:t>
            </a:r>
            <a:endParaRPr lang="zh-CN" altLang="en-US" sz="2400" smtClean="0">
              <a:solidFill>
                <a:srgbClr val="00B050"/>
              </a:solidFill>
              <a:latin typeface="+mn-ea"/>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8601"/>
                                        </p:tgtEl>
                                        <p:attrNameLst>
                                          <p:attrName>style.visibility</p:attrName>
                                        </p:attrNameLst>
                                      </p:cBhvr>
                                      <p:to>
                                        <p:strVal val="visible"/>
                                      </p:to>
                                    </p:set>
                                    <p:animEffect transition="in" filter="dissolve">
                                      <p:cBhvr>
                                        <p:cTn id="7" dur="500"/>
                                        <p:tgtEl>
                                          <p:spTgt spid="23860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601"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181608" y="1295400"/>
            <a:ext cx="5429288" cy="4521835"/>
          </a:xfrm>
          <a:prstGeom prst="rect">
            <a:avLst/>
          </a:prstGeom>
          <a:noFill/>
          <a:ln w="28575">
            <a:noFill/>
            <a:miter lim="800000"/>
          </a:ln>
          <a:effectLst/>
        </p:spPr>
        <p:txBody>
          <a:bodyPr wrap="square">
            <a:spAutoFit/>
          </a:bodyPr>
          <a:lstStyle/>
          <a:p>
            <a:pPr>
              <a:lnSpc>
                <a:spcPct val="120000"/>
              </a:lnSpc>
            </a:pPr>
            <a:r>
              <a:rPr sz="2400">
                <a:solidFill>
                  <a:schemeClr val="folHlink"/>
                </a:solidFill>
                <a:latin typeface="宋体" pitchFamily="2" charset="-122"/>
                <a:ea typeface="宋体" pitchFamily="2" charset="-122"/>
              </a:rPr>
              <a:t>1．(2018·全国卷Ⅱ)仿照下面的示例</a:t>
            </a:r>
            <a:r>
              <a:rPr lang="en-US" sz="2400">
                <a:solidFill>
                  <a:schemeClr val="folHlink"/>
                </a:solidFill>
                <a:latin typeface="宋体" pitchFamily="2" charset="-122"/>
                <a:ea typeface="宋体" pitchFamily="2" charset="-122"/>
              </a:rPr>
              <a:t>,</a:t>
            </a:r>
            <a:r>
              <a:rPr sz="2400">
                <a:solidFill>
                  <a:schemeClr val="folHlink"/>
                </a:solidFill>
                <a:latin typeface="宋体" pitchFamily="2" charset="-122"/>
                <a:ea typeface="宋体" pitchFamily="2" charset="-122"/>
              </a:rPr>
              <a:t>利用所给材料续写三句话</a:t>
            </a:r>
            <a:r>
              <a:rPr lang="en-US" sz="2400">
                <a:solidFill>
                  <a:schemeClr val="folHlink"/>
                </a:solidFill>
                <a:latin typeface="宋体" pitchFamily="2" charset="-122"/>
                <a:ea typeface="宋体" pitchFamily="2" charset="-122"/>
              </a:rPr>
              <a:t>,</a:t>
            </a:r>
            <a:r>
              <a:rPr sz="2400">
                <a:solidFill>
                  <a:schemeClr val="folHlink"/>
                </a:solidFill>
                <a:latin typeface="宋体" pitchFamily="2" charset="-122"/>
                <a:ea typeface="宋体" pitchFamily="2" charset="-122"/>
              </a:rPr>
              <a:t>要求内容贴切</a:t>
            </a:r>
            <a:r>
              <a:rPr lang="en-US" sz="2400">
                <a:solidFill>
                  <a:schemeClr val="folHlink"/>
                </a:solidFill>
                <a:latin typeface="宋体" pitchFamily="2" charset="-122"/>
                <a:ea typeface="宋体" pitchFamily="2" charset="-122"/>
              </a:rPr>
              <a:t>,</a:t>
            </a:r>
            <a:r>
              <a:rPr sz="2400">
                <a:solidFill>
                  <a:schemeClr val="folHlink"/>
                </a:solidFill>
                <a:latin typeface="宋体" pitchFamily="2" charset="-122"/>
                <a:ea typeface="宋体" pitchFamily="2" charset="-122"/>
              </a:rPr>
              <a:t>句式与所给示例相同。</a:t>
            </a:r>
          </a:p>
          <a:p>
            <a:pPr>
              <a:lnSpc>
                <a:spcPct val="120000"/>
              </a:lnSpc>
            </a:pPr>
            <a:r>
              <a:rPr sz="2400">
                <a:solidFill>
                  <a:schemeClr val="folHlink"/>
                </a:solidFill>
                <a:latin typeface="宋体" pitchFamily="2" charset="-122"/>
                <a:ea typeface="宋体" pitchFamily="2" charset="-122"/>
              </a:rPr>
              <a:t>诸子争鸣、造纸印刷、筑长城开运河</a:t>
            </a:r>
            <a:r>
              <a:rPr lang="en-US" sz="2400">
                <a:solidFill>
                  <a:schemeClr val="folHlink"/>
                </a:solidFill>
                <a:latin typeface="宋体" pitchFamily="2" charset="-122"/>
                <a:ea typeface="宋体" pitchFamily="2" charset="-122"/>
              </a:rPr>
              <a:t>,</a:t>
            </a:r>
            <a:r>
              <a:rPr sz="2400">
                <a:solidFill>
                  <a:schemeClr val="folHlink"/>
                </a:solidFill>
                <a:latin typeface="宋体" pitchFamily="2" charset="-122"/>
                <a:ea typeface="宋体" pitchFamily="2" charset="-122"/>
              </a:rPr>
              <a:t>中国人民具有伟大的创造精神。</a:t>
            </a:r>
          </a:p>
          <a:p>
            <a:pPr>
              <a:lnSpc>
                <a:spcPct val="120000"/>
              </a:lnSpc>
            </a:pPr>
            <a:r>
              <a:rPr sz="2400">
                <a:solidFill>
                  <a:schemeClr val="folHlink"/>
                </a:solidFill>
                <a:latin typeface="宋体" pitchFamily="2" charset="-122"/>
                <a:ea typeface="宋体" pitchFamily="2" charset="-122"/>
              </a:rPr>
              <a:t>材料：</a:t>
            </a:r>
          </a:p>
          <a:p>
            <a:pPr>
              <a:lnSpc>
                <a:spcPct val="120000"/>
              </a:lnSpc>
            </a:pPr>
            <a:r>
              <a:rPr sz="2400">
                <a:solidFill>
                  <a:srgbClr val="0000FF"/>
                </a:solidFill>
                <a:latin typeface="宋体" pitchFamily="2" charset="-122"/>
                <a:ea typeface="宋体" pitchFamily="2" charset="-122"/>
              </a:rPr>
              <a:t>奋斗　团结　梦想 建强国谋复兴　御外侮卫家国　脱贫困奔小康</a:t>
            </a:r>
          </a:p>
          <a:p>
            <a:pPr>
              <a:lnSpc>
                <a:spcPct val="120000"/>
              </a:lnSpc>
            </a:pPr>
            <a:r>
              <a:rPr sz="2400">
                <a:solidFill>
                  <a:srgbClr val="0000FF"/>
                </a:solidFill>
                <a:latin typeface="宋体" pitchFamily="2" charset="-122"/>
                <a:ea typeface="宋体" pitchFamily="2" charset="-122"/>
              </a:rPr>
              <a:t>垦田拓海　开天辟地　守望相助　抗灾治水　逐日奔月 同舟共济</a:t>
            </a:r>
          </a:p>
        </p:txBody>
      </p:sp>
      <p:sp>
        <p:nvSpPr>
          <p:cNvPr id="7" name="Text Box 5"/>
          <p:cNvSpPr txBox="1">
            <a:spLocks noChangeArrowheads="1"/>
          </p:cNvSpPr>
          <p:nvPr/>
        </p:nvSpPr>
        <p:spPr bwMode="auto">
          <a:xfrm>
            <a:off x="5679070" y="687705"/>
            <a:ext cx="5668645" cy="2749550"/>
          </a:xfrm>
          <a:prstGeom prst="rect">
            <a:avLst/>
          </a:prstGeom>
          <a:noFill/>
          <a:ln w="12700">
            <a:noFill/>
            <a:prstDash val="lgDashDot"/>
            <a:miter lim="800000"/>
          </a:ln>
          <a:effectLst/>
        </p:spPr>
        <p:txBody>
          <a:bodyPr wrap="square">
            <a:spAutoFit/>
          </a:bodyPr>
          <a:lstStyle/>
          <a:p>
            <a:pPr algn="just">
              <a:lnSpc>
                <a:spcPct val="120000"/>
              </a:lnSpc>
            </a:pPr>
            <a:r>
              <a:rPr sz="2400">
                <a:solidFill>
                  <a:schemeClr val="accent6">
                    <a:lumMod val="50000"/>
                  </a:schemeClr>
                </a:solidFill>
              </a:rPr>
              <a:t>解析：首先，明确所给材料的主旨：依据事实表现来概括中国人民的伟大精神。其次，将表现内容一致的事实放在一起。再次，理顺“表现”与“精神”的关系，注意要符合逻辑事理。最后，参照所给示例整合语句表述出来即可。</a:t>
            </a:r>
          </a:p>
        </p:txBody>
      </p:sp>
      <p:sp>
        <p:nvSpPr>
          <p:cNvPr id="3" name="文本框 2"/>
          <p:cNvSpPr txBox="1"/>
          <p:nvPr/>
        </p:nvSpPr>
        <p:spPr>
          <a:xfrm>
            <a:off x="674425" y="673191"/>
            <a:ext cx="1673519" cy="60769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fontAlgn="auto">
              <a:lnSpc>
                <a:spcPct val="140000"/>
              </a:lnSpc>
            </a:pPr>
            <a:r>
              <a:rPr sz="2400" b="1" smtClean="0">
                <a:solidFill>
                  <a:srgbClr val="0000FF"/>
                </a:solidFill>
                <a:latin typeface="+mj-ea"/>
                <a:ea typeface="+mj-ea"/>
                <a:sym typeface="+mn-ea"/>
              </a:rPr>
              <a:t>高考示例</a:t>
            </a:r>
            <a:endParaRPr lang="zh-CN" altLang="en-US" sz="2400" b="1">
              <a:solidFill>
                <a:srgbClr val="0000FF"/>
              </a:solidFill>
              <a:latin typeface="+mj-ea"/>
              <a:ea typeface="+mj-ea"/>
              <a:sym typeface="+mn-ea"/>
            </a:endParaRPr>
          </a:p>
        </p:txBody>
      </p:sp>
      <p:sp>
        <p:nvSpPr>
          <p:cNvPr id="4" name="Text Box 5"/>
          <p:cNvSpPr txBox="1">
            <a:spLocks noChangeArrowheads="1"/>
          </p:cNvSpPr>
          <p:nvPr/>
        </p:nvSpPr>
        <p:spPr bwMode="auto">
          <a:xfrm>
            <a:off x="5679705" y="3437255"/>
            <a:ext cx="5668010" cy="2749550"/>
          </a:xfrm>
          <a:prstGeom prst="rect">
            <a:avLst/>
          </a:prstGeom>
          <a:noFill/>
          <a:ln w="12700">
            <a:noFill/>
            <a:prstDash val="lgDashDot"/>
            <a:miter lim="800000"/>
          </a:ln>
          <a:effectLst/>
        </p:spPr>
        <p:txBody>
          <a:bodyPr wrap="square">
            <a:spAutoFit/>
          </a:bodyPr>
          <a:lstStyle/>
          <a:p>
            <a:pPr algn="just">
              <a:lnSpc>
                <a:spcPct val="120000"/>
              </a:lnSpc>
            </a:pPr>
            <a:r>
              <a:rPr sz="2400">
                <a:solidFill>
                  <a:srgbClr val="FF0000"/>
                </a:solidFill>
              </a:rPr>
              <a:t>答案：　(示例)垦田拓海、抗灾治水、脱贫困奔小康，中国人民具有伟大的奋斗精神。同舟共济、守望相助、御外侮卫家国，中国人民具有伟大的团结精神。开天辟地、逐日奔月、建强国谋复兴，中国人民具有伟大的梦想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P spid="4" grpId="2"/>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Group 19"/>
          <p:cNvGraphicFramePr>
            <a:graphicFrameLocks noGrp="1"/>
          </p:cNvGraphicFramePr>
          <p:nvPr/>
        </p:nvGraphicFramePr>
        <p:xfrm>
          <a:off x="260311" y="811195"/>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10" name="Group 196"/>
          <p:cNvGraphicFramePr>
            <a:graphicFrameLocks noGrp="1"/>
          </p:cNvGraphicFramePr>
          <p:nvPr/>
        </p:nvGraphicFramePr>
        <p:xfrm>
          <a:off x="1617633" y="811194"/>
          <a:ext cx="9357995" cy="5178425"/>
        </p:xfrm>
        <a:graphic>
          <a:graphicData uri="http://schemas.openxmlformats.org/drawingml/2006/table">
            <a:tbl>
              <a:tblPr/>
              <a:tblGrid>
                <a:gridCol w="1079500"/>
                <a:gridCol w="8278495"/>
              </a:tblGrid>
              <a:tr h="1889760">
                <a:tc gridSpan="2">
                  <a:txBody>
                    <a:bodyPr/>
                    <a:lstStyle/>
                    <a:p>
                      <a:pPr algn="ctr">
                        <a:spcAft>
                          <a:spcPct val="0"/>
                        </a:spcAft>
                      </a:pPr>
                      <a:endParaRPr lang="zh-CN" sz="2400" kern="100">
                        <a:solidFill>
                          <a:srgbClr val="0000FF"/>
                        </a:solidFill>
                        <a:latin typeface="Times New Roman"/>
                        <a:ea typeface="宋体" pitchFamily="2" charset="-122"/>
                        <a:cs typeface="Times New Roman" panose="02020603050405020304"/>
                      </a:endParaRPr>
                    </a:p>
                    <a:p>
                      <a:pPr algn="ctr"/>
                      <a:r>
                        <a:rPr lang="zh-CN" altLang="en-US" sz="2800" kern="1200" smtClean="0">
                          <a:solidFill>
                            <a:srgbClr val="A50021"/>
                          </a:solidFill>
                          <a:latin typeface="黑体" pitchFamily="2" charset="-122"/>
                          <a:ea typeface="黑体" pitchFamily="2" charset="-122"/>
                          <a:cs typeface="+mn-cs"/>
                        </a:rPr>
                        <a:t>重组句子</a:t>
                      </a:r>
                      <a:r>
                        <a:rPr lang="en-US" altLang="en-US" sz="2800" kern="1200" smtClean="0">
                          <a:solidFill>
                            <a:srgbClr val="A50021"/>
                          </a:solidFill>
                          <a:latin typeface="黑体" pitchFamily="2" charset="-122"/>
                          <a:ea typeface="黑体" pitchFamily="2" charset="-122"/>
                          <a:cs typeface="+mn-cs"/>
                        </a:rPr>
                        <a:t>“4</a:t>
                      </a:r>
                      <a:r>
                        <a:rPr lang="zh-CN" altLang="en-US" sz="2800" kern="1200" smtClean="0">
                          <a:solidFill>
                            <a:srgbClr val="A50021"/>
                          </a:solidFill>
                          <a:latin typeface="黑体" pitchFamily="2" charset="-122"/>
                          <a:ea typeface="黑体" pitchFamily="2" charset="-122"/>
                          <a:cs typeface="+mn-cs"/>
                        </a:rPr>
                        <a:t>步骤</a:t>
                      </a:r>
                      <a:r>
                        <a:rPr lang="en-US" altLang="en-US" sz="2800" kern="1200" smtClean="0">
                          <a:solidFill>
                            <a:srgbClr val="A50021"/>
                          </a:solidFill>
                          <a:latin typeface="黑体" pitchFamily="2" charset="-122"/>
                          <a:ea typeface="黑体" pitchFamily="2" charset="-122"/>
                          <a:cs typeface="+mn-cs"/>
                        </a:rPr>
                        <a:t>”</a:t>
                      </a:r>
                      <a:endParaRPr lang="zh-CN" altLang="en-US" sz="2800" kern="1200" smtClean="0">
                        <a:solidFill>
                          <a:srgbClr val="A50021"/>
                        </a:solidFill>
                        <a:latin typeface="黑体" pitchFamily="2" charset="-122"/>
                        <a:ea typeface="黑体" pitchFamily="2" charset="-122"/>
                        <a:cs typeface="+mn-cs"/>
                      </a:endParaRPr>
                    </a:p>
                    <a:p>
                      <a:pPr marL="0" algn="l" defTabSz="914400" rtl="0" eaLnBrk="1" latinLnBrk="0" hangingPunct="1">
                        <a:spcAft>
                          <a:spcPct val="0"/>
                        </a:spcAft>
                      </a:pPr>
                      <a:r>
                        <a:rPr lang="zh-CN" altLang="en-US" sz="2400" kern="100" smtClean="0">
                          <a:solidFill>
                            <a:srgbClr val="0000FF"/>
                          </a:solidFill>
                          <a:latin typeface="Times New Roman"/>
                          <a:ea typeface="宋体" pitchFamily="2" charset="-122"/>
                          <a:cs typeface="Times New Roman" panose="02020603050405020304"/>
                        </a:rPr>
                        <a:t>         </a:t>
                      </a:r>
                      <a:endParaRPr lang="en-US" altLang="zh-CN" sz="2400" kern="100" smtClean="0">
                        <a:solidFill>
                          <a:srgbClr val="0000FF"/>
                        </a:solidFill>
                        <a:latin typeface="Times New Roman"/>
                        <a:ea typeface="宋体" pitchFamily="2" charset="-122"/>
                        <a:cs typeface="Times New Roman" panose="02020603050405020304"/>
                      </a:endParaRPr>
                    </a:p>
                    <a:p>
                      <a:pPr marL="0" algn="l" defTabSz="914400" rtl="0" eaLnBrk="1" latinLnBrk="0" hangingPunct="1">
                        <a:spcAft>
                          <a:spcPct val="0"/>
                        </a:spcAft>
                      </a:pPr>
                      <a:r>
                        <a:rPr lang="zh-CN" altLang="en-US" sz="2400" kern="100" smtClean="0">
                          <a:solidFill>
                            <a:srgbClr val="0000FF"/>
                          </a:solidFill>
                          <a:latin typeface="Times New Roman"/>
                          <a:ea typeface="宋体" pitchFamily="2" charset="-122"/>
                          <a:cs typeface="Times New Roman" panose="02020603050405020304"/>
                        </a:rPr>
                        <a:t>         句子重组题型，多是改变句子的开头或改变陈述对象，让考生在不改变句子原意的情况下，对句子进行重新组合，重新表述。</a:t>
                      </a:r>
                      <a:endParaRPr lang="zh-CN" altLang="en-US" sz="2800" kern="1200">
                        <a:solidFill>
                          <a:srgbClr val="A50021"/>
                        </a:solidFill>
                        <a:latin typeface="黑体" pitchFamily="2" charset="-122"/>
                        <a:ea typeface="黑体" pitchFamily="2" charset="-122"/>
                        <a:cs typeface="+mn-cs"/>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840740">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第一</a:t>
                      </a:r>
                      <a:r>
                        <a:rPr lang="zh-CN" sz="2400" kern="100" smtClean="0">
                          <a:solidFill>
                            <a:srgbClr val="0000FF"/>
                          </a:solidFill>
                          <a:latin typeface="Times New Roman"/>
                          <a:ea typeface="宋体" pitchFamily="2" charset="-122"/>
                          <a:cs typeface="Times New Roman" panose="02020603050405020304"/>
                        </a:rPr>
                        <a:t>步</a:t>
                      </a:r>
                      <a:endParaRPr lang="zh-CN" sz="2400" kern="100">
                        <a:solidFill>
                          <a:srgbClr val="0000FF"/>
                        </a:solidFill>
                        <a:latin typeface="Times New Roman"/>
                        <a:ea typeface="宋体" pitchFamily="2" charset="-122"/>
                        <a:cs typeface="Times New Roman" panose="020206030504050203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r>
                        <a:rPr lang="zh-CN" altLang="en-US" sz="2400" kern="100" smtClean="0">
                          <a:solidFill>
                            <a:srgbClr val="0000FF"/>
                          </a:solidFill>
                          <a:latin typeface="Times New Roman"/>
                          <a:ea typeface="宋体" pitchFamily="2" charset="-122"/>
                          <a:cs typeface="Times New Roman" panose="02020603050405020304"/>
                        </a:rPr>
                        <a:t>审清题目要求，明确做题的</a:t>
                      </a:r>
                      <a:r>
                        <a:rPr lang="en-US" altLang="en-US" sz="2400" kern="100" smtClean="0">
                          <a:solidFill>
                            <a:srgbClr val="0000FF"/>
                          </a:solidFill>
                          <a:latin typeface="Times New Roman"/>
                          <a:ea typeface="宋体" pitchFamily="2" charset="-122"/>
                          <a:cs typeface="Times New Roman" panose="02020603050405020304"/>
                        </a:rPr>
                        <a:t>“</a:t>
                      </a:r>
                      <a:r>
                        <a:rPr lang="zh-CN" altLang="en-US" sz="2400" kern="100" smtClean="0">
                          <a:solidFill>
                            <a:srgbClr val="0000FF"/>
                          </a:solidFill>
                          <a:latin typeface="Times New Roman"/>
                          <a:ea typeface="宋体" pitchFamily="2" charset="-122"/>
                          <a:cs typeface="Times New Roman" panose="02020603050405020304"/>
                        </a:rPr>
                        <a:t>方向</a:t>
                      </a:r>
                      <a:r>
                        <a:rPr lang="en-US" altLang="en-US" sz="2400" kern="100" smtClean="0">
                          <a:solidFill>
                            <a:srgbClr val="0000FF"/>
                          </a:solidFill>
                          <a:latin typeface="Times New Roman"/>
                          <a:ea typeface="宋体" pitchFamily="2" charset="-122"/>
                          <a:cs typeface="Times New Roman" panose="02020603050405020304"/>
                        </a:rPr>
                        <a:t>”</a:t>
                      </a:r>
                      <a:r>
                        <a:rPr lang="zh-CN" altLang="en-US" sz="2400" kern="100" smtClean="0">
                          <a:solidFill>
                            <a:srgbClr val="0000FF"/>
                          </a:solidFill>
                          <a:latin typeface="Times New Roman"/>
                          <a:ea typeface="宋体" pitchFamily="2" charset="-122"/>
                          <a:cs typeface="Times New Roman" panose="02020603050405020304"/>
                        </a:rPr>
                        <a:t>。</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979170">
                <a:tc>
                  <a:txBody>
                    <a:bodyPr/>
                    <a:lstStyle/>
                    <a:p>
                      <a:pPr marL="0" algn="l" defTabSz="914400" rtl="0" eaLnBrk="1" latinLnBrk="0" hangingPunct="1">
                        <a:spcAft>
                          <a:spcPct val="0"/>
                        </a:spcAft>
                      </a:pPr>
                      <a:r>
                        <a:rPr lang="zh-CN" sz="2400" kern="100">
                          <a:solidFill>
                            <a:srgbClr val="0000FF"/>
                          </a:solidFill>
                          <a:latin typeface="Times New Roman"/>
                          <a:ea typeface="宋体" pitchFamily="2" charset="-122"/>
                          <a:cs typeface="Times New Roman" panose="02020603050405020304"/>
                        </a:rPr>
                        <a:t>第二</a:t>
                      </a:r>
                      <a:r>
                        <a:rPr lang="zh-CN" sz="2400" kern="100" smtClean="0">
                          <a:solidFill>
                            <a:srgbClr val="0000FF"/>
                          </a:solidFill>
                          <a:latin typeface="Times New Roman"/>
                          <a:ea typeface="宋体" pitchFamily="2" charset="-122"/>
                          <a:cs typeface="Times New Roman" panose="02020603050405020304"/>
                        </a:rPr>
                        <a:t>步</a:t>
                      </a:r>
                      <a:endParaRPr lang="zh-CN" sz="2400" kern="100">
                        <a:solidFill>
                          <a:srgbClr val="0000FF"/>
                        </a:solidFill>
                        <a:latin typeface="Times New Roman"/>
                        <a:ea typeface="宋体" pitchFamily="2" charset="-122"/>
                        <a:cs typeface="Times New Roman" panose="020206030504050203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r>
                        <a:rPr lang="zh-CN" altLang="en-US" sz="2400" kern="100" smtClean="0">
                          <a:solidFill>
                            <a:srgbClr val="0000FF"/>
                          </a:solidFill>
                          <a:latin typeface="Times New Roman"/>
                          <a:ea typeface="宋体" pitchFamily="2" charset="-122"/>
                          <a:cs typeface="Times New Roman" panose="02020603050405020304"/>
                        </a:rPr>
                        <a:t>仔细分析原句特点，包括句式特点、分句间的关系、句子的结构特点等。</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489585">
                <a:tc>
                  <a:txBody>
                    <a:bodyPr/>
                    <a:lstStyle/>
                    <a:p>
                      <a:pPr marL="0" algn="l" defTabSz="914400" rtl="0" eaLnBrk="1" latinLnBrk="0" hangingPunct="1">
                        <a:spcAft>
                          <a:spcPct val="0"/>
                        </a:spcAft>
                      </a:pPr>
                      <a:r>
                        <a:rPr lang="zh-CN" altLang="en-US" sz="2400" kern="100" smtClean="0">
                          <a:solidFill>
                            <a:srgbClr val="0000FF"/>
                          </a:solidFill>
                          <a:latin typeface="Times New Roman"/>
                          <a:ea typeface="宋体" pitchFamily="2" charset="-122"/>
                          <a:cs typeface="Times New Roman" panose="02020603050405020304"/>
                        </a:rPr>
                        <a:t>第三步</a:t>
                      </a:r>
                      <a:endParaRPr lang="zh-CN" sz="2400" kern="100">
                        <a:solidFill>
                          <a:srgbClr val="0000FF"/>
                        </a:solidFill>
                        <a:latin typeface="Times New Roman"/>
                        <a:ea typeface="宋体" pitchFamily="2" charset="-122"/>
                        <a:cs typeface="Times New Roman" panose="020206030504050203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r>
                        <a:rPr lang="zh-CN" altLang="en-US" sz="2400" kern="100" smtClean="0">
                          <a:solidFill>
                            <a:srgbClr val="0000FF"/>
                          </a:solidFill>
                          <a:latin typeface="Times New Roman"/>
                          <a:ea typeface="宋体" pitchFamily="2" charset="-122"/>
                          <a:cs typeface="Times New Roman" panose="02020603050405020304"/>
                        </a:rPr>
                        <a:t>根据重组的要求改变原句句式。</a:t>
                      </a:r>
                      <a:endParaRPr lang="zh-CN" altLang="en-US" sz="2400" kern="100">
                        <a:solidFill>
                          <a:srgbClr val="0000FF"/>
                        </a:solidFill>
                        <a:latin typeface="Times New Roman"/>
                        <a:ea typeface="宋体" pitchFamily="2" charset="-122"/>
                        <a:cs typeface="Times New Roman" panose="020206030504050203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979170">
                <a:tc>
                  <a:txBody>
                    <a:bodyPr/>
                    <a:lstStyle/>
                    <a:p>
                      <a:pPr marL="0" algn="l" defTabSz="914400" rtl="0" eaLnBrk="1" latinLnBrk="0" hangingPunct="1">
                        <a:spcAft>
                          <a:spcPct val="0"/>
                        </a:spcAft>
                      </a:pPr>
                      <a:r>
                        <a:rPr lang="zh-CN" sz="2400" kern="100" smtClean="0">
                          <a:solidFill>
                            <a:srgbClr val="0000FF"/>
                          </a:solidFill>
                          <a:latin typeface="Times New Roman"/>
                          <a:ea typeface="宋体" pitchFamily="2" charset="-122"/>
                          <a:cs typeface="Times New Roman" panose="02020603050405020304"/>
                        </a:rPr>
                        <a:t>第</a:t>
                      </a:r>
                      <a:r>
                        <a:rPr lang="zh-CN" altLang="en-US" sz="2400" kern="100" smtClean="0">
                          <a:solidFill>
                            <a:srgbClr val="0000FF"/>
                          </a:solidFill>
                          <a:latin typeface="Times New Roman"/>
                          <a:ea typeface="宋体" pitchFamily="2" charset="-122"/>
                          <a:cs typeface="Times New Roman" panose="02020603050405020304"/>
                        </a:rPr>
                        <a:t>四</a:t>
                      </a:r>
                      <a:r>
                        <a:rPr lang="zh-CN" sz="2400" kern="100" smtClean="0">
                          <a:solidFill>
                            <a:srgbClr val="0000FF"/>
                          </a:solidFill>
                          <a:latin typeface="Times New Roman"/>
                          <a:ea typeface="宋体" pitchFamily="2" charset="-122"/>
                          <a:cs typeface="Times New Roman" panose="02020603050405020304"/>
                        </a:rPr>
                        <a:t>步</a:t>
                      </a:r>
                      <a:endParaRPr lang="zh-CN" sz="2400" kern="100">
                        <a:solidFill>
                          <a:srgbClr val="0000FF"/>
                        </a:solidFill>
                        <a:latin typeface="Times New Roman"/>
                        <a:ea typeface="宋体" pitchFamily="2" charset="-122"/>
                        <a:cs typeface="Times New Roman" panose="020206030504050203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r>
                        <a:rPr lang="zh-CN" altLang="en-US" sz="2400" kern="100" smtClean="0">
                          <a:solidFill>
                            <a:srgbClr val="0000FF"/>
                          </a:solidFill>
                          <a:latin typeface="Times New Roman"/>
                          <a:ea typeface="宋体" pitchFamily="2" charset="-122"/>
                          <a:cs typeface="Times New Roman" panose="02020603050405020304"/>
                        </a:rPr>
                        <a:t>检验重组后的句子，看是否改变了原意，是否符合要求和规范。</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oup 19"/>
          <p:cNvGraphicFramePr>
            <a:graphicFrameLocks noGrp="1"/>
          </p:cNvGraphicFramePr>
          <p:nvPr/>
        </p:nvGraphicFramePr>
        <p:xfrm>
          <a:off x="500062"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7" name="Text Box 5"/>
          <p:cNvSpPr txBox="1">
            <a:spLocks noChangeArrowheads="1"/>
          </p:cNvSpPr>
          <p:nvPr/>
        </p:nvSpPr>
        <p:spPr bwMode="auto">
          <a:xfrm>
            <a:off x="1546195" y="739757"/>
            <a:ext cx="9715568" cy="1938020"/>
          </a:xfrm>
          <a:prstGeom prst="rect">
            <a:avLst/>
          </a:prstGeom>
          <a:noFill/>
          <a:ln w="9525">
            <a:noFill/>
            <a:miter lim="800000"/>
          </a:ln>
          <a:effectLst/>
        </p:spPr>
        <p:txBody>
          <a:bodyPr wrap="square">
            <a:spAutoFit/>
          </a:bodyPr>
          <a:lstStyle/>
          <a:p>
            <a:r>
              <a:rPr lang="en-US" altLang="zh-CN" sz="2400" b="1" smtClean="0">
                <a:solidFill>
                  <a:srgbClr val="006600"/>
                </a:solidFill>
                <a:latin typeface="+mn-ea"/>
              </a:rPr>
              <a:t>4.</a:t>
            </a:r>
            <a:r>
              <a:rPr lang="zh-CN" altLang="en-US" sz="2400" smtClean="0">
                <a:latin typeface="+mn-ea"/>
              </a:rPr>
              <a:t>以</a:t>
            </a:r>
            <a:r>
              <a:rPr lang="en-US" sz="2400" smtClean="0">
                <a:latin typeface="+mn-ea"/>
              </a:rPr>
              <a:t>“</a:t>
            </a:r>
            <a:r>
              <a:rPr lang="zh-CN" altLang="en-US" sz="2400" b="1" smtClean="0">
                <a:solidFill>
                  <a:srgbClr val="006600"/>
                </a:solidFill>
                <a:latin typeface="+mn-ea"/>
              </a:rPr>
              <a:t>地上的狮、虎</a:t>
            </a:r>
            <a:r>
              <a:rPr lang="en-US" altLang="zh-CN" sz="2400" b="1" smtClean="0">
                <a:solidFill>
                  <a:srgbClr val="006600"/>
                </a:solidFill>
                <a:latin typeface="+mn-ea"/>
              </a:rPr>
              <a:t>”</a:t>
            </a:r>
            <a:r>
              <a:rPr lang="zh-CN" altLang="en-US" sz="2400" b="1" smtClean="0">
                <a:solidFill>
                  <a:srgbClr val="006600"/>
                </a:solidFill>
                <a:latin typeface="+mn-ea"/>
              </a:rPr>
              <a:t>为开头，重组下面的句子。</a:t>
            </a:r>
            <a:r>
              <a:rPr lang="en-US" altLang="zh-CN" sz="2400" b="1" smtClean="0">
                <a:solidFill>
                  <a:srgbClr val="006600"/>
                </a:solidFill>
                <a:latin typeface="+mn-ea"/>
              </a:rPr>
              <a:t>(</a:t>
            </a:r>
            <a:r>
              <a:rPr lang="zh-CN" altLang="en-US" sz="2400" b="1" smtClean="0">
                <a:solidFill>
                  <a:srgbClr val="006600"/>
                </a:solidFill>
                <a:latin typeface="+mn-ea"/>
              </a:rPr>
              <a:t>可适当增删词语，但不能增减信息</a:t>
            </a:r>
            <a:r>
              <a:rPr lang="en-US" altLang="zh-CN" sz="2400" b="1" smtClean="0">
                <a:solidFill>
                  <a:srgbClr val="006600"/>
                </a:solidFill>
                <a:latin typeface="+mn-ea"/>
              </a:rPr>
              <a:t>)</a:t>
            </a:r>
            <a:endParaRPr lang="zh-CN" altLang="en-US" sz="2400" b="1" smtClean="0">
              <a:solidFill>
                <a:srgbClr val="006600"/>
              </a:solidFill>
              <a:latin typeface="+mn-ea"/>
            </a:endParaRPr>
          </a:p>
          <a:p>
            <a:r>
              <a:rPr lang="zh-CN" altLang="en-US" sz="2400" smtClean="0">
                <a:solidFill>
                  <a:srgbClr val="006600"/>
                </a:solidFill>
                <a:latin typeface="+mn-ea"/>
              </a:rPr>
              <a:t>天鹅在水中为王，是凭着一切足以缔造太平世界的所有美德，如高尚、尊严、仁厚等等；而地上的狮、虎，空中的鹰、鹫就不是这样，都只以善战称雄，以逞强行凶统治群众。</a:t>
            </a:r>
          </a:p>
        </p:txBody>
      </p:sp>
      <p:sp>
        <p:nvSpPr>
          <p:cNvPr id="8" name="Text Box 5"/>
          <p:cNvSpPr txBox="1">
            <a:spLocks noChangeArrowheads="1"/>
          </p:cNvSpPr>
          <p:nvPr/>
        </p:nvSpPr>
        <p:spPr bwMode="auto">
          <a:xfrm>
            <a:off x="1331881" y="4668847"/>
            <a:ext cx="9501254" cy="1198880"/>
          </a:xfrm>
          <a:prstGeom prst="rect">
            <a:avLst/>
          </a:prstGeom>
          <a:noFill/>
          <a:ln w="9525">
            <a:noFill/>
            <a:miter lim="800000"/>
          </a:ln>
          <a:effectLst/>
        </p:spPr>
        <p:txBody>
          <a:bodyPr wrap="square">
            <a:spAutoFit/>
          </a:bodyPr>
          <a:lstStyle/>
          <a:p>
            <a:r>
              <a:rPr lang="zh-CN" altLang="en-US" sz="2400" b="1" smtClean="0">
                <a:solidFill>
                  <a:srgbClr val="FF0000"/>
                </a:solidFill>
                <a:latin typeface="+mn-ea"/>
              </a:rPr>
              <a:t>答案：　地上的狮、虎，空中的鹰、鹫，都只以善战称雄，以逞强行凶统治群众；而天鹅就不是这样，它在水中为王，是凭着一切足以缔造太平世界的所有美德，如高尚、尊严、仁厚等等。</a:t>
            </a:r>
          </a:p>
        </p:txBody>
      </p:sp>
      <p:graphicFrame>
        <p:nvGraphicFramePr>
          <p:cNvPr id="9" name="表格 8"/>
          <p:cNvGraphicFramePr>
            <a:graphicFrameLocks noGrp="1"/>
          </p:cNvGraphicFramePr>
          <p:nvPr/>
        </p:nvGraphicFramePr>
        <p:xfrm>
          <a:off x="1331881" y="2740019"/>
          <a:ext cx="9500870" cy="1775747"/>
        </p:xfrm>
        <a:graphic>
          <a:graphicData uri="http://schemas.openxmlformats.org/drawingml/2006/table">
            <a:tbl>
              <a:tblPr/>
              <a:tblGrid>
                <a:gridCol w="2604135"/>
                <a:gridCol w="6896735"/>
              </a:tblGrid>
              <a:tr h="571506">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第一步：注意审题</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本题要注意以</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地上的狮、虎</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为开头。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2942">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第二步：抓住特点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细读原</a:t>
                      </a:r>
                      <a:r>
                        <a:rPr lang="zh-CN" sz="2400" kern="100" smtClean="0">
                          <a:solidFill>
                            <a:schemeClr val="accent6">
                              <a:lumMod val="50000"/>
                            </a:schemeClr>
                          </a:solidFill>
                          <a:latin typeface="+mn-ea"/>
                          <a:ea typeface="+mn-ea"/>
                          <a:cs typeface="Times New Roman" panose="02020603050405020304"/>
                        </a:rPr>
                        <a:t>句</a:t>
                      </a:r>
                      <a:r>
                        <a:rPr lang="en-US" altLang="zh-CN" sz="2400" kern="100" smtClean="0">
                          <a:solidFill>
                            <a:schemeClr val="accent6">
                              <a:lumMod val="50000"/>
                            </a:schemeClr>
                          </a:solidFill>
                          <a:latin typeface="+mn-ea"/>
                          <a:ea typeface="+mn-ea"/>
                          <a:cs typeface="Times New Roman" panose="02020603050405020304"/>
                        </a:rPr>
                        <a:t>,</a:t>
                      </a:r>
                      <a:r>
                        <a:rPr lang="zh-CN" sz="2400" kern="100" smtClean="0">
                          <a:solidFill>
                            <a:schemeClr val="accent6">
                              <a:lumMod val="50000"/>
                            </a:schemeClr>
                          </a:solidFill>
                          <a:latin typeface="+mn-ea"/>
                          <a:ea typeface="+mn-ea"/>
                          <a:cs typeface="Times New Roman" panose="02020603050405020304"/>
                        </a:rPr>
                        <a:t>乃是</a:t>
                      </a:r>
                      <a:r>
                        <a:rPr lang="zh-CN" sz="2400" kern="100">
                          <a:solidFill>
                            <a:schemeClr val="accent6">
                              <a:lumMod val="50000"/>
                            </a:schemeClr>
                          </a:solidFill>
                          <a:latin typeface="+mn-ea"/>
                          <a:ea typeface="+mn-ea"/>
                          <a:cs typeface="Times New Roman" panose="02020603050405020304"/>
                        </a:rPr>
                        <a:t>一个转折句。颂扬</a:t>
                      </a:r>
                      <a:r>
                        <a:rPr lang="zh-CN" sz="2400" kern="100" smtClean="0">
                          <a:solidFill>
                            <a:schemeClr val="accent6">
                              <a:lumMod val="50000"/>
                            </a:schemeClr>
                          </a:solidFill>
                          <a:latin typeface="+mn-ea"/>
                          <a:ea typeface="+mn-ea"/>
                          <a:cs typeface="Times New Roman" panose="02020603050405020304"/>
                        </a:rPr>
                        <a:t>天鹅</a:t>
                      </a:r>
                      <a:r>
                        <a:rPr lang="en-US" altLang="zh-CN" sz="2400" kern="100" smtClean="0">
                          <a:solidFill>
                            <a:schemeClr val="accent6">
                              <a:lumMod val="50000"/>
                            </a:schemeClr>
                          </a:solidFill>
                          <a:latin typeface="+mn-ea"/>
                          <a:ea typeface="+mn-ea"/>
                          <a:cs typeface="Times New Roman" panose="02020603050405020304"/>
                        </a:rPr>
                        <a:t>,</a:t>
                      </a:r>
                      <a:r>
                        <a:rPr lang="zh-CN" sz="2400" kern="100" smtClean="0">
                          <a:solidFill>
                            <a:schemeClr val="accent6">
                              <a:lumMod val="50000"/>
                            </a:schemeClr>
                          </a:solidFill>
                          <a:latin typeface="+mn-ea"/>
                          <a:ea typeface="+mn-ea"/>
                          <a:cs typeface="Times New Roman" panose="02020603050405020304"/>
                        </a:rPr>
                        <a:t>抨击</a:t>
                      </a:r>
                      <a:r>
                        <a:rPr lang="zh-CN" sz="2400" kern="100">
                          <a:solidFill>
                            <a:schemeClr val="accent6">
                              <a:lumMod val="50000"/>
                            </a:schemeClr>
                          </a:solidFill>
                          <a:latin typeface="+mn-ea"/>
                          <a:ea typeface="+mn-ea"/>
                          <a:cs typeface="Times New Roman" panose="02020603050405020304"/>
                        </a:rPr>
                        <a:t>狮虎</a:t>
                      </a:r>
                      <a:r>
                        <a:rPr lang="zh-CN" sz="2400" kern="100" smtClean="0">
                          <a:solidFill>
                            <a:schemeClr val="accent6">
                              <a:lumMod val="50000"/>
                            </a:schemeClr>
                          </a:solidFill>
                          <a:latin typeface="+mn-ea"/>
                          <a:ea typeface="+mn-ea"/>
                          <a:cs typeface="Times New Roman" panose="02020603050405020304"/>
                        </a:rPr>
                        <a:t>等</a:t>
                      </a:r>
                      <a:endParaRPr lang="zh-CN"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1299">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第三步：据题重组</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根据题干要求，就应该把转折的重心转向天鹅。</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in)">
                                      <p:cBhvr>
                                        <p:cTn id="13" dur="10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文本框 238595"/>
          <p:cNvSpPr txBox="1"/>
          <p:nvPr/>
        </p:nvSpPr>
        <p:spPr>
          <a:xfrm>
            <a:off x="3038475" y="1143002"/>
            <a:ext cx="309880" cy="521970"/>
          </a:xfrm>
          <a:prstGeom prst="rect">
            <a:avLst/>
          </a:prstGeom>
          <a:noFill/>
          <a:ln w="9525">
            <a:noFill/>
          </a:ln>
        </p:spPr>
        <p:txBody>
          <a:bodyPr wrap="none" anchor="t">
            <a:spAutoFit/>
          </a:bodyPr>
          <a:lstStyle/>
          <a:p>
            <a:endParaRPr lang="zh-CN" altLang="en-US" sz="2800" b="0">
              <a:solidFill>
                <a:schemeClr val="hlink"/>
              </a:solidFill>
              <a:latin typeface="Arial" pitchFamily="34" charset="0"/>
              <a:ea typeface="黑体" pitchFamily="2" charset="-122"/>
            </a:endParaRPr>
          </a:p>
        </p:txBody>
      </p:sp>
      <p:sp>
        <p:nvSpPr>
          <p:cNvPr id="238597" name="文本框 238596"/>
          <p:cNvSpPr txBox="1"/>
          <p:nvPr/>
        </p:nvSpPr>
        <p:spPr>
          <a:xfrm>
            <a:off x="3376613" y="2714627"/>
            <a:ext cx="309880" cy="368300"/>
          </a:xfrm>
          <a:prstGeom prst="rect">
            <a:avLst/>
          </a:prstGeom>
          <a:noFill/>
          <a:ln w="9525">
            <a:noFill/>
          </a:ln>
        </p:spPr>
        <p:txBody>
          <a:bodyPr wrap="none" anchor="t">
            <a:spAutoFit/>
          </a:bodyPr>
          <a:lstStyle/>
          <a:p>
            <a:endParaRPr lang="zh-CN" altLang="en-US" sz="1800" b="0">
              <a:latin typeface="Arial" pitchFamily="34" charset="0"/>
              <a:ea typeface="宋体" pitchFamily="2" charset="-122"/>
            </a:endParaRPr>
          </a:p>
        </p:txBody>
      </p:sp>
      <p:sp>
        <p:nvSpPr>
          <p:cNvPr id="238598" name="矩形 238597"/>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0" name="矩形 238599"/>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6" name="Text Box 2"/>
          <p:cNvSpPr txBox="1">
            <a:spLocks noChangeArrowheads="1"/>
          </p:cNvSpPr>
          <p:nvPr/>
        </p:nvSpPr>
        <p:spPr bwMode="auto">
          <a:xfrm>
            <a:off x="1046129" y="1025509"/>
            <a:ext cx="10074334" cy="1568450"/>
          </a:xfrm>
          <a:prstGeom prst="rect">
            <a:avLst/>
          </a:prstGeom>
          <a:noFill/>
          <a:ln w="28575">
            <a:solidFill>
              <a:schemeClr val="folHlink"/>
            </a:solidFill>
            <a:miter lim="800000"/>
          </a:ln>
          <a:effectLst/>
        </p:spPr>
        <p:txBody>
          <a:bodyPr wrap="square">
            <a:spAutoFit/>
          </a:bodyPr>
          <a:lstStyle/>
          <a:p>
            <a:r>
              <a:rPr lang="zh-CN" altLang="en-US" sz="2400" b="1" i="1" u="sng" smtClean="0">
                <a:solidFill>
                  <a:srgbClr val="C00000"/>
                </a:solidFill>
                <a:effectLst>
                  <a:outerShdw blurRad="38100" dist="38100" dir="2700000" algn="tl">
                    <a:srgbClr val="000000">
                      <a:alpha val="43137"/>
                    </a:srgbClr>
                  </a:outerShdw>
                </a:effectLst>
                <a:latin typeface="+mn-ea"/>
              </a:rPr>
              <a:t>跟踪练习</a:t>
            </a:r>
            <a:r>
              <a:rPr lang="zh-CN" altLang="en-US" sz="2400" b="1" smtClean="0">
                <a:solidFill>
                  <a:schemeClr val="hlink"/>
                </a:solidFill>
                <a:latin typeface="楷体_GB2312" charset="0"/>
                <a:ea typeface="楷体_GB2312" charset="-122"/>
              </a:rPr>
              <a:t>     </a:t>
            </a:r>
            <a:r>
              <a:rPr lang="en-US" sz="2400" smtClean="0"/>
              <a:t> </a:t>
            </a:r>
            <a:r>
              <a:rPr lang="en-US" altLang="en-US" sz="2400" smtClean="0">
                <a:latin typeface="黑体" pitchFamily="2" charset="-122"/>
                <a:ea typeface="黑体" pitchFamily="2" charset="-122"/>
              </a:rPr>
              <a:t>6</a:t>
            </a:r>
            <a:r>
              <a:rPr lang="zh-CN" altLang="en-US" sz="2400" smtClean="0">
                <a:latin typeface="黑体" pitchFamily="2" charset="-122"/>
                <a:ea typeface="黑体" pitchFamily="2" charset="-122"/>
              </a:rPr>
              <a:t>．用</a:t>
            </a:r>
            <a:r>
              <a:rPr lang="en-US" altLang="en-US" sz="2400" smtClean="0">
                <a:latin typeface="黑体" pitchFamily="2" charset="-122"/>
                <a:ea typeface="黑体" pitchFamily="2" charset="-122"/>
              </a:rPr>
              <a:t>“</a:t>
            </a:r>
            <a:r>
              <a:rPr lang="zh-CN" altLang="en-US" sz="2400" smtClean="0">
                <a:latin typeface="黑体" pitchFamily="2" charset="-122"/>
                <a:ea typeface="黑体" pitchFamily="2" charset="-122"/>
              </a:rPr>
              <a:t>儒、道、佛</a:t>
            </a:r>
            <a:r>
              <a:rPr lang="en-US" altLang="en-US" sz="2400" smtClean="0">
                <a:latin typeface="黑体" pitchFamily="2" charset="-122"/>
                <a:ea typeface="黑体" pitchFamily="2" charset="-122"/>
              </a:rPr>
              <a:t>”</a:t>
            </a:r>
            <a:r>
              <a:rPr lang="zh-CN" altLang="en-US" sz="2400" smtClean="0">
                <a:latin typeface="黑体" pitchFamily="2" charset="-122"/>
                <a:ea typeface="黑体" pitchFamily="2" charset="-122"/>
              </a:rPr>
              <a:t>作开头，重组下面这个句子，不可改变原意。</a:t>
            </a:r>
          </a:p>
          <a:p>
            <a:r>
              <a:rPr lang="zh-CN" altLang="en-US" sz="2400" smtClean="0"/>
              <a:t>苏轼的生活与创作充满了矛盾，因为他曾受到儒、道、佛各方面的影响，思想比较复杂。</a:t>
            </a:r>
            <a:endParaRPr lang="zh-CN" altLang="en-US" sz="2400"/>
          </a:p>
        </p:txBody>
      </p:sp>
      <p:sp>
        <p:nvSpPr>
          <p:cNvPr id="7" name="Text Box 3"/>
          <p:cNvSpPr txBox="1">
            <a:spLocks noChangeArrowheads="1"/>
          </p:cNvSpPr>
          <p:nvPr/>
        </p:nvSpPr>
        <p:spPr bwMode="auto">
          <a:xfrm>
            <a:off x="1046129" y="2811459"/>
            <a:ext cx="10072758" cy="1938020"/>
          </a:xfrm>
          <a:prstGeom prst="rect">
            <a:avLst/>
          </a:prstGeom>
          <a:noFill/>
          <a:ln w="28575">
            <a:solidFill>
              <a:srgbClr val="008000"/>
            </a:solidFill>
            <a:miter lim="800000"/>
          </a:ln>
          <a:effectLst/>
        </p:spPr>
        <p:txBody>
          <a:bodyPr wrap="square">
            <a:spAutoFit/>
          </a:bodyPr>
          <a:lstStyle/>
          <a:p>
            <a:r>
              <a:rPr lang="zh-CN" altLang="en-US" sz="2400">
                <a:solidFill>
                  <a:schemeClr val="hlink"/>
                </a:solidFill>
                <a:latin typeface="楷体_GB2312" charset="0"/>
                <a:ea typeface="楷体_GB2312" charset="-122"/>
              </a:rPr>
              <a:t>解析：　</a:t>
            </a:r>
            <a:r>
              <a:rPr lang="zh-CN" altLang="en-US" sz="2400" smtClean="0">
                <a:solidFill>
                  <a:schemeClr val="hlink"/>
                </a:solidFill>
                <a:latin typeface="楷体_GB2312" charset="0"/>
                <a:ea typeface="楷体_GB2312" charset="-122"/>
              </a:rPr>
              <a:t>原句是一个因果关系复句，先果后因，主语是苏轼，结果是他的生活与创作充满矛盾，造成的原因是他思想比较复杂，造成的原因又是因为他受儒、道、佛影响。本题要求变换句式，由原来的苏轼为主语变成以</a:t>
            </a:r>
            <a:r>
              <a:rPr lang="en-US" altLang="en-US" sz="2400" smtClean="0">
                <a:solidFill>
                  <a:schemeClr val="hlink"/>
                </a:solidFill>
                <a:latin typeface="楷体_GB2312" charset="0"/>
                <a:ea typeface="楷体_GB2312" charset="-122"/>
              </a:rPr>
              <a:t>“</a:t>
            </a:r>
            <a:r>
              <a:rPr lang="zh-CN" altLang="en-US" sz="2400" smtClean="0">
                <a:solidFill>
                  <a:schemeClr val="hlink"/>
                </a:solidFill>
                <a:latin typeface="楷体_GB2312" charset="0"/>
                <a:ea typeface="楷体_GB2312" charset="-122"/>
              </a:rPr>
              <a:t>儒、道、佛</a:t>
            </a:r>
            <a:r>
              <a:rPr lang="en-US" altLang="en-US" sz="2400" smtClean="0">
                <a:solidFill>
                  <a:schemeClr val="hlink"/>
                </a:solidFill>
                <a:latin typeface="楷体_GB2312" charset="0"/>
                <a:ea typeface="楷体_GB2312" charset="-122"/>
              </a:rPr>
              <a:t>”</a:t>
            </a:r>
            <a:r>
              <a:rPr lang="zh-CN" altLang="en-US" sz="2400" smtClean="0">
                <a:solidFill>
                  <a:schemeClr val="hlink"/>
                </a:solidFill>
                <a:latin typeface="楷体_GB2312" charset="0"/>
                <a:ea typeface="楷体_GB2312" charset="-122"/>
              </a:rPr>
              <a:t>为主语，将果因关系变为因果关系，要求三个要点之间的逻辑关系安排正确，语句通顺，又不能改变原意。</a:t>
            </a:r>
            <a:endParaRPr lang="zh-CN" altLang="en-US" sz="2400">
              <a:solidFill>
                <a:schemeClr val="hlink"/>
              </a:solidFill>
              <a:latin typeface="楷体_GB2312" charset="0"/>
              <a:ea typeface="楷体_GB2312" charset="-122"/>
            </a:endParaRPr>
          </a:p>
        </p:txBody>
      </p:sp>
      <p:sp>
        <p:nvSpPr>
          <p:cNvPr id="8" name="Text Box 4"/>
          <p:cNvSpPr txBox="1">
            <a:spLocks noChangeArrowheads="1"/>
          </p:cNvSpPr>
          <p:nvPr/>
        </p:nvSpPr>
        <p:spPr bwMode="auto">
          <a:xfrm>
            <a:off x="1046129" y="4954599"/>
            <a:ext cx="10074334" cy="829945"/>
          </a:xfrm>
          <a:prstGeom prst="rect">
            <a:avLst/>
          </a:prstGeom>
          <a:noFill/>
          <a:ln w="28575">
            <a:solidFill>
              <a:srgbClr val="008000"/>
            </a:solidFill>
            <a:miter lim="800000"/>
          </a:ln>
          <a:effectLst/>
        </p:spPr>
        <p:txBody>
          <a:bodyPr wrap="square">
            <a:spAutoFit/>
          </a:bodyPr>
          <a:lstStyle/>
          <a:p>
            <a:pPr>
              <a:spcBef>
                <a:spcPct val="50000"/>
              </a:spcBef>
            </a:pPr>
            <a:r>
              <a:rPr lang="zh-CN" altLang="en-US" sz="2400">
                <a:solidFill>
                  <a:srgbClr val="FF0000"/>
                </a:solidFill>
                <a:latin typeface="+mn-ea"/>
              </a:rPr>
              <a:t>答案</a:t>
            </a:r>
            <a:r>
              <a:rPr lang="zh-CN" altLang="en-US" sz="2400" smtClean="0">
                <a:solidFill>
                  <a:srgbClr val="FF0000"/>
                </a:solidFill>
                <a:latin typeface="+mn-ea"/>
              </a:rPr>
              <a:t>：儒、道、佛各方面对苏轼都有影响，使得他思想比较复杂，生活与创作充满了矛盾。</a:t>
            </a:r>
            <a:endParaRPr lang="zh-CN" altLang="en-US" sz="2400">
              <a:solidFill>
                <a:srgbClr val="FF0000"/>
              </a:solidFill>
              <a:latin typeface="+mn-ea"/>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2"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1" animBg="1"/>
      <p:bldP spid="8" grpId="2"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601" name="文本框 238600"/>
          <p:cNvSpPr txBox="1"/>
          <p:nvPr/>
        </p:nvSpPr>
        <p:spPr>
          <a:xfrm>
            <a:off x="2806638" y="811195"/>
            <a:ext cx="5429288" cy="521970"/>
          </a:xfrm>
          <a:prstGeom prst="rect">
            <a:avLst/>
          </a:prstGeom>
          <a:noFill/>
          <a:ln w="9525">
            <a:noFill/>
          </a:ln>
          <a:extLst>
            <a:ext uri="{909E8E84-426E-40DD-AFC4-6F175D3DCCD1}">
              <a14:hiddenFill xmlns:a14="http://schemas.microsoft.com/office/drawing/2010/main">
                <a:solidFill>
                  <a:srgbClr val="66FF99"/>
                </a:solidFill>
              </a14:hiddenFill>
            </a:ext>
          </a:extLst>
        </p:spPr>
        <p:txBody>
          <a:bodyPr wrap="square">
            <a:spAutoFit/>
          </a:bodyPr>
          <a:lstStyle/>
          <a:p>
            <a:r>
              <a:rPr lang="zh-CN" altLang="en-US">
                <a:latin typeface="Arial" pitchFamily="34" charset="0"/>
                <a:ea typeface="黑体" pitchFamily="2" charset="-122"/>
              </a:rPr>
              <a:t>             </a:t>
            </a:r>
            <a:r>
              <a:rPr lang="zh-CN" altLang="en-US" sz="2400">
                <a:latin typeface="Arial" pitchFamily="34" charset="0"/>
                <a:ea typeface="黑体" pitchFamily="2" charset="-122"/>
              </a:rPr>
              <a:t>  </a:t>
            </a:r>
            <a:r>
              <a:rPr lang="zh-CN" altLang="en-US" sz="2400">
                <a:solidFill>
                  <a:srgbClr val="7030A0"/>
                </a:solidFill>
                <a:latin typeface="Arial" pitchFamily="34" charset="0"/>
                <a:ea typeface="黑体" pitchFamily="2" charset="-122"/>
              </a:rPr>
              <a:t>  </a:t>
            </a:r>
            <a:r>
              <a:rPr lang="zh-CN" altLang="en-US" sz="2800" smtClean="0">
                <a:solidFill>
                  <a:srgbClr val="7030A0"/>
                </a:solidFill>
                <a:latin typeface="Arial" pitchFamily="34" charset="0"/>
                <a:ea typeface="黑体" pitchFamily="2" charset="-122"/>
              </a:rPr>
              <a:t>题型四</a:t>
            </a:r>
            <a:r>
              <a:rPr lang="zh-CN" altLang="en-US" sz="2800">
                <a:solidFill>
                  <a:srgbClr val="7030A0"/>
                </a:solidFill>
                <a:latin typeface="Arial" pitchFamily="34" charset="0"/>
                <a:ea typeface="黑体" pitchFamily="2" charset="-122"/>
              </a:rPr>
              <a:t>　</a:t>
            </a:r>
            <a:r>
              <a:rPr lang="zh-CN" altLang="en-US" sz="2800" smtClean="0">
                <a:solidFill>
                  <a:srgbClr val="7030A0"/>
                </a:solidFill>
                <a:latin typeface="Arial" pitchFamily="34" charset="0"/>
                <a:ea typeface="黑体" pitchFamily="2" charset="-122"/>
              </a:rPr>
              <a:t>语体的变换</a:t>
            </a:r>
            <a:r>
              <a:rPr lang="zh-CN" altLang="en-US" sz="2800" smtClean="0">
                <a:solidFill>
                  <a:srgbClr val="006600"/>
                </a:solidFill>
                <a:latin typeface="+mn-ea"/>
              </a:rPr>
              <a:t>    </a:t>
            </a:r>
            <a:endParaRPr lang="zh-CN" altLang="en-US" sz="2800">
              <a:solidFill>
                <a:srgbClr val="006600"/>
              </a:solidFill>
              <a:latin typeface="+mn-ea"/>
            </a:endParaRPr>
          </a:p>
        </p:txBody>
      </p:sp>
      <p:sp>
        <p:nvSpPr>
          <p:cNvPr id="8" name="文本框 197633"/>
          <p:cNvSpPr txBox="1"/>
          <p:nvPr/>
        </p:nvSpPr>
        <p:spPr>
          <a:xfrm>
            <a:off x="806374" y="1382699"/>
            <a:ext cx="10072758" cy="4523105"/>
          </a:xfrm>
          <a:prstGeom prst="rect">
            <a:avLst/>
          </a:prstGeom>
          <a:noFill/>
          <a:ln w="19050" cap="flat" cmpd="sng">
            <a:noFill/>
            <a:prstDash val="solid"/>
            <a:miter/>
            <a:headEnd type="none" w="med" len="med"/>
            <a:tailEnd type="none" w="med" len="med"/>
          </a:ln>
        </p:spPr>
        <p:txBody>
          <a:bodyPr wrap="square">
            <a:spAutoFit/>
          </a:bodyPr>
          <a:lstStyle/>
          <a:p>
            <a:pPr>
              <a:lnSpc>
                <a:spcPct val="150000"/>
              </a:lnSpc>
            </a:pPr>
            <a:r>
              <a:rPr lang="zh-CN" altLang="en-US" sz="2000" b="1" smtClean="0">
                <a:solidFill>
                  <a:srgbClr val="00B050"/>
                </a:solidFill>
                <a:latin typeface="+mn-ea"/>
              </a:rPr>
              <a:t>　  </a:t>
            </a:r>
            <a:r>
              <a:rPr lang="zh-CN" altLang="en-US" sz="2400" smtClean="0">
                <a:solidFill>
                  <a:srgbClr val="006600"/>
                </a:solidFill>
                <a:latin typeface="+mn-ea"/>
              </a:rPr>
              <a:t>语体，就是人们在各种社会活动领域，针对不同对象、不同环境，使用语言进行交际时所形成的常用词汇、句式结构、修辞手段等一系列运用语言的特点。</a:t>
            </a:r>
            <a:endParaRPr lang="en-US" altLang="zh-CN" sz="2400" smtClean="0">
              <a:solidFill>
                <a:srgbClr val="006600"/>
              </a:solidFill>
              <a:latin typeface="+mn-ea"/>
            </a:endParaRPr>
          </a:p>
          <a:p>
            <a:pPr>
              <a:lnSpc>
                <a:spcPct val="150000"/>
              </a:lnSpc>
            </a:pPr>
            <a:r>
              <a:rPr lang="en-US" altLang="zh-CN" sz="2400" smtClean="0">
                <a:solidFill>
                  <a:srgbClr val="006600"/>
                </a:solidFill>
                <a:latin typeface="+mn-ea"/>
              </a:rPr>
              <a:t>    </a:t>
            </a:r>
            <a:r>
              <a:rPr lang="zh-CN" altLang="en-US" sz="2400" smtClean="0">
                <a:solidFill>
                  <a:srgbClr val="006600"/>
                </a:solidFill>
                <a:latin typeface="+mn-ea"/>
              </a:rPr>
              <a:t>在实际生活中，根据不同的语言环境来有效地进行语言交流，不仅涉及内容，而且也涉及语言的本身，涉及语言材料及其表达手段、组合方式等等的准确选择。语体分为口头语体和书面语体两类，其中口头语体包括谈话语体和演讲语体，书面语体又分为法律语体、事务语体、科技语体、政论语体、文艺语体、新闻语体、网络语体等。</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8601"/>
                                        </p:tgtEl>
                                        <p:attrNameLst>
                                          <p:attrName>style.visibility</p:attrName>
                                        </p:attrNameLst>
                                      </p:cBhvr>
                                      <p:to>
                                        <p:strVal val="visible"/>
                                      </p:to>
                                    </p:set>
                                    <p:animEffect transition="in" filter="dissolve">
                                      <p:cBhvr>
                                        <p:cTn id="7" dur="500"/>
                                        <p:tgtEl>
                                          <p:spTgt spid="23860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601" grpId="0"/>
      <p:bldP spid="8"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文本框 238595"/>
          <p:cNvSpPr txBox="1"/>
          <p:nvPr/>
        </p:nvSpPr>
        <p:spPr>
          <a:xfrm>
            <a:off x="3038475" y="857250"/>
            <a:ext cx="309880" cy="521970"/>
          </a:xfrm>
          <a:prstGeom prst="rect">
            <a:avLst/>
          </a:prstGeom>
          <a:noFill/>
          <a:ln w="9525">
            <a:noFill/>
          </a:ln>
        </p:spPr>
        <p:txBody>
          <a:bodyPr wrap="none" anchor="t">
            <a:spAutoFit/>
          </a:bodyPr>
          <a:lstStyle/>
          <a:p>
            <a:endParaRPr lang="zh-CN" altLang="en-US" sz="2800" b="0">
              <a:solidFill>
                <a:schemeClr val="hlink"/>
              </a:solidFill>
              <a:latin typeface="Arial" pitchFamily="34" charset="0"/>
              <a:ea typeface="黑体" pitchFamily="2" charset="-122"/>
            </a:endParaRPr>
          </a:p>
        </p:txBody>
      </p:sp>
      <p:sp>
        <p:nvSpPr>
          <p:cNvPr id="238597" name="文本框 238596"/>
          <p:cNvSpPr txBox="1"/>
          <p:nvPr/>
        </p:nvSpPr>
        <p:spPr>
          <a:xfrm>
            <a:off x="3376613" y="2428875"/>
            <a:ext cx="309880" cy="368300"/>
          </a:xfrm>
          <a:prstGeom prst="rect">
            <a:avLst/>
          </a:prstGeom>
          <a:noFill/>
          <a:ln w="9525">
            <a:noFill/>
          </a:ln>
        </p:spPr>
        <p:txBody>
          <a:bodyPr wrap="none" anchor="t">
            <a:spAutoFit/>
          </a:bodyPr>
          <a:lstStyle/>
          <a:p>
            <a:endParaRPr lang="zh-CN" altLang="en-US" sz="1800" b="0">
              <a:latin typeface="Arial" pitchFamily="34" charset="0"/>
              <a:ea typeface="宋体" pitchFamily="2" charset="-122"/>
            </a:endParaRPr>
          </a:p>
        </p:txBody>
      </p:sp>
      <p:sp>
        <p:nvSpPr>
          <p:cNvPr id="238598" name="矩形 238597"/>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0" name="矩形 238599"/>
          <p:cNvSpPr/>
          <p:nvPr/>
        </p:nvSpPr>
        <p:spPr>
          <a:xfrm>
            <a:off x="0"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graphicFrame>
        <p:nvGraphicFramePr>
          <p:cNvPr id="8" name="Group 19"/>
          <p:cNvGraphicFramePr>
            <a:graphicFrameLocks noGrp="1"/>
          </p:cNvGraphicFramePr>
          <p:nvPr/>
        </p:nvGraphicFramePr>
        <p:xfrm>
          <a:off x="474625" y="811195"/>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10" name="Group 196"/>
          <p:cNvGraphicFramePr>
            <a:graphicFrameLocks noGrp="1"/>
          </p:cNvGraphicFramePr>
          <p:nvPr/>
        </p:nvGraphicFramePr>
        <p:xfrm>
          <a:off x="2117699" y="1239823"/>
          <a:ext cx="8500745" cy="4357370"/>
        </p:xfrm>
        <a:graphic>
          <a:graphicData uri="http://schemas.openxmlformats.org/drawingml/2006/table">
            <a:tbl>
              <a:tblPr/>
              <a:tblGrid>
                <a:gridCol w="2857500"/>
                <a:gridCol w="5643245"/>
              </a:tblGrid>
              <a:tr h="1501775">
                <a:tc gridSpan="2">
                  <a:txBody>
                    <a:bodyPr/>
                    <a:lstStyle/>
                    <a:p>
                      <a:pPr algn="ctr">
                        <a:spcAft>
                          <a:spcPct val="0"/>
                        </a:spcAft>
                      </a:pPr>
                      <a:endParaRPr lang="zh-CN" sz="2400" kern="100" smtClean="0">
                        <a:solidFill>
                          <a:srgbClr val="0000FF"/>
                        </a:solidFill>
                        <a:latin typeface="Times New Roman"/>
                        <a:ea typeface="宋体" pitchFamily="2" charset="-122"/>
                        <a:cs typeface="Times New Roman" panose="02020603050405020304"/>
                      </a:endParaRPr>
                    </a:p>
                    <a:p>
                      <a:pPr algn="ctr"/>
                      <a:r>
                        <a:rPr lang="zh-CN" altLang="en-US" sz="2800" kern="1200" smtClean="0">
                          <a:solidFill>
                            <a:srgbClr val="A50021"/>
                          </a:solidFill>
                          <a:latin typeface="黑体" pitchFamily="2" charset="-122"/>
                          <a:ea typeface="黑体" pitchFamily="2" charset="-122"/>
                          <a:cs typeface="+mn-cs"/>
                        </a:rPr>
                        <a:t>语体变换三注意</a:t>
                      </a:r>
                    </a:p>
                    <a:p>
                      <a:pPr marL="0" algn="l" defTabSz="914400" rtl="0" eaLnBrk="1" latinLnBrk="0" hangingPunct="1">
                        <a:spcAft>
                          <a:spcPct val="0"/>
                        </a:spcAft>
                      </a:pPr>
                      <a:r>
                        <a:rPr lang="zh-CN" altLang="en-US" sz="2400" kern="100" smtClean="0">
                          <a:solidFill>
                            <a:srgbClr val="0000FF"/>
                          </a:solidFill>
                          <a:latin typeface="Times New Roman"/>
                          <a:ea typeface="宋体" pitchFamily="2" charset="-122"/>
                          <a:cs typeface="Times New Roman" panose="02020603050405020304"/>
                        </a:rPr>
                        <a:t>         </a:t>
                      </a:r>
                      <a:endParaRPr lang="en-US" altLang="zh-CN" sz="2400" kern="100" smtClean="0">
                        <a:solidFill>
                          <a:srgbClr val="0000FF"/>
                        </a:solidFill>
                        <a:latin typeface="Times New Roman"/>
                        <a:ea typeface="宋体" pitchFamily="2" charset="-122"/>
                        <a:cs typeface="Times New Roman" panose="020206030504050203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039495">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altLang="en-US" sz="2400" kern="100" smtClean="0">
                          <a:solidFill>
                            <a:srgbClr val="0000FF"/>
                          </a:solidFill>
                          <a:latin typeface="Times New Roman"/>
                          <a:ea typeface="宋体" pitchFamily="2" charset="-122"/>
                          <a:cs typeface="Times New Roman" panose="02020603050405020304"/>
                        </a:rPr>
                        <a:t>1</a:t>
                      </a:r>
                      <a:r>
                        <a:rPr lang="zh-CN" altLang="en-US" sz="2400" kern="100" smtClean="0">
                          <a:solidFill>
                            <a:srgbClr val="0000FF"/>
                          </a:solidFill>
                          <a:latin typeface="Times New Roman"/>
                          <a:ea typeface="宋体" pitchFamily="2" charset="-122"/>
                          <a:cs typeface="Times New Roman" panose="02020603050405020304"/>
                        </a:rPr>
                        <a:t>．注意保持语意的一致性</a:t>
                      </a:r>
                      <a:endParaRPr lang="zh-CN" altLang="en-US" sz="2400" kern="100">
                        <a:solidFill>
                          <a:srgbClr val="0000FF"/>
                        </a:solidFill>
                        <a:latin typeface="Times New Roman"/>
                        <a:ea typeface="宋体" pitchFamily="2" charset="-122"/>
                        <a:cs typeface="Times New Roman" panose="020206030504050203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r>
                        <a:rPr lang="zh-CN" altLang="en-US" sz="2400" kern="100" smtClean="0">
                          <a:solidFill>
                            <a:srgbClr val="0000FF"/>
                          </a:solidFill>
                          <a:latin typeface="Times New Roman"/>
                          <a:ea typeface="宋体" pitchFamily="2" charset="-122"/>
                          <a:cs typeface="Times New Roman" panose="02020603050405020304"/>
                        </a:rPr>
                        <a:t>口语和书面语，生动语言和平实语言转化之后表达的意思应该是相同的。</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210310">
                <a:tc>
                  <a:txBody>
                    <a:bodyPr/>
                    <a:lstStyle/>
                    <a:p>
                      <a:r>
                        <a:rPr lang="en-US" altLang="en-US" sz="2400" kern="100" smtClean="0">
                          <a:solidFill>
                            <a:srgbClr val="0000FF"/>
                          </a:solidFill>
                          <a:latin typeface="Times New Roman"/>
                          <a:ea typeface="宋体" pitchFamily="2" charset="-122"/>
                          <a:cs typeface="Times New Roman" panose="02020603050405020304"/>
                        </a:rPr>
                        <a:t>2</a:t>
                      </a:r>
                      <a:r>
                        <a:rPr lang="zh-CN" altLang="en-US" sz="2400" kern="100" smtClean="0">
                          <a:solidFill>
                            <a:srgbClr val="0000FF"/>
                          </a:solidFill>
                          <a:latin typeface="Times New Roman"/>
                          <a:ea typeface="宋体" pitchFamily="2" charset="-122"/>
                          <a:cs typeface="Times New Roman" panose="02020603050405020304"/>
                        </a:rPr>
                        <a:t>．注意符合各自的语体色彩</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r>
                        <a:rPr lang="zh-CN" altLang="en-US" sz="2400" kern="100" smtClean="0">
                          <a:solidFill>
                            <a:srgbClr val="0000FF"/>
                          </a:solidFill>
                          <a:latin typeface="Times New Roman"/>
                          <a:ea typeface="宋体" pitchFamily="2" charset="-122"/>
                          <a:cs typeface="Times New Roman" panose="02020603050405020304"/>
                        </a:rPr>
                        <a:t>如书面语要典雅，口语要通俗；生动语言要形象，平实语言要科学准确。</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605790">
                <a:tc>
                  <a:txBody>
                    <a:bodyPr/>
                    <a:lstStyle/>
                    <a:p>
                      <a:r>
                        <a:rPr lang="en-US" altLang="en-US" sz="2400" kern="100" smtClean="0">
                          <a:solidFill>
                            <a:srgbClr val="0000FF"/>
                          </a:solidFill>
                          <a:latin typeface="Times New Roman"/>
                          <a:ea typeface="宋体" pitchFamily="2" charset="-122"/>
                          <a:cs typeface="Times New Roman" panose="02020603050405020304"/>
                        </a:rPr>
                        <a:t>3</a:t>
                      </a:r>
                      <a:r>
                        <a:rPr lang="zh-CN" altLang="en-US" sz="2400" kern="100" smtClean="0">
                          <a:solidFill>
                            <a:srgbClr val="0000FF"/>
                          </a:solidFill>
                          <a:latin typeface="Times New Roman"/>
                          <a:ea typeface="宋体" pitchFamily="2" charset="-122"/>
                          <a:cs typeface="Times New Roman" panose="02020603050405020304"/>
                        </a:rPr>
                        <a:t>．注意面对的对象</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r>
                        <a:rPr lang="zh-CN" altLang="en-US" sz="2400" kern="100" smtClean="0">
                          <a:solidFill>
                            <a:srgbClr val="0000FF"/>
                          </a:solidFill>
                          <a:latin typeface="Times New Roman"/>
                          <a:ea typeface="宋体" pitchFamily="2" charset="-122"/>
                          <a:cs typeface="Times New Roman" panose="02020603050405020304"/>
                        </a:rPr>
                        <a:t>对象不同，采用的语体也就不同。</a:t>
                      </a: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oup 19"/>
          <p:cNvGraphicFramePr>
            <a:graphicFrameLocks noGrp="1"/>
          </p:cNvGraphicFramePr>
          <p:nvPr/>
        </p:nvGraphicFramePr>
        <p:xfrm>
          <a:off x="500062"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7" name="Text Box 5"/>
          <p:cNvSpPr txBox="1">
            <a:spLocks noChangeArrowheads="1"/>
          </p:cNvSpPr>
          <p:nvPr/>
        </p:nvSpPr>
        <p:spPr bwMode="auto">
          <a:xfrm>
            <a:off x="1546195" y="739757"/>
            <a:ext cx="9715568" cy="1938020"/>
          </a:xfrm>
          <a:prstGeom prst="rect">
            <a:avLst/>
          </a:prstGeom>
          <a:noFill/>
          <a:ln w="9525">
            <a:noFill/>
            <a:miter lim="800000"/>
          </a:ln>
          <a:effectLst/>
        </p:spPr>
        <p:txBody>
          <a:bodyPr wrap="square">
            <a:spAutoFit/>
          </a:bodyPr>
          <a:lstStyle/>
          <a:p>
            <a:r>
              <a:rPr lang="en-US" altLang="zh-CN" sz="2400" b="1" smtClean="0">
                <a:solidFill>
                  <a:srgbClr val="006600"/>
                </a:solidFill>
                <a:latin typeface="+mn-ea"/>
              </a:rPr>
              <a:t>4.</a:t>
            </a:r>
            <a:r>
              <a:rPr lang="zh-CN" altLang="en-US" sz="2400" smtClean="0">
                <a:latin typeface="+mn-ea"/>
              </a:rPr>
              <a:t>以</a:t>
            </a:r>
            <a:r>
              <a:rPr lang="en-US" sz="2400" smtClean="0">
                <a:latin typeface="+mn-ea"/>
              </a:rPr>
              <a:t>“</a:t>
            </a:r>
            <a:r>
              <a:rPr lang="zh-CN" altLang="en-US" sz="2400" b="1" smtClean="0">
                <a:solidFill>
                  <a:srgbClr val="006600"/>
                </a:solidFill>
                <a:latin typeface="+mn-ea"/>
              </a:rPr>
              <a:t>地上的狮、虎</a:t>
            </a:r>
            <a:r>
              <a:rPr lang="en-US" altLang="zh-CN" sz="2400" b="1" smtClean="0">
                <a:solidFill>
                  <a:srgbClr val="006600"/>
                </a:solidFill>
                <a:latin typeface="+mn-ea"/>
              </a:rPr>
              <a:t>”</a:t>
            </a:r>
            <a:r>
              <a:rPr lang="zh-CN" altLang="en-US" sz="2400" b="1" smtClean="0">
                <a:solidFill>
                  <a:srgbClr val="006600"/>
                </a:solidFill>
                <a:latin typeface="+mn-ea"/>
              </a:rPr>
              <a:t>为开头，重组下面的句子。</a:t>
            </a:r>
            <a:r>
              <a:rPr lang="en-US" altLang="zh-CN" sz="2400" b="1" smtClean="0">
                <a:solidFill>
                  <a:srgbClr val="006600"/>
                </a:solidFill>
                <a:latin typeface="+mn-ea"/>
              </a:rPr>
              <a:t>(</a:t>
            </a:r>
            <a:r>
              <a:rPr lang="zh-CN" altLang="en-US" sz="2400" b="1" smtClean="0">
                <a:solidFill>
                  <a:srgbClr val="006600"/>
                </a:solidFill>
                <a:latin typeface="+mn-ea"/>
              </a:rPr>
              <a:t>可适当增删词语，但不能增减信息</a:t>
            </a:r>
            <a:r>
              <a:rPr lang="en-US" altLang="zh-CN" sz="2400" b="1" smtClean="0">
                <a:solidFill>
                  <a:srgbClr val="006600"/>
                </a:solidFill>
                <a:latin typeface="+mn-ea"/>
              </a:rPr>
              <a:t>)</a:t>
            </a:r>
            <a:endParaRPr lang="zh-CN" altLang="en-US" sz="2400" b="1" smtClean="0">
              <a:solidFill>
                <a:srgbClr val="006600"/>
              </a:solidFill>
              <a:latin typeface="+mn-ea"/>
            </a:endParaRPr>
          </a:p>
          <a:p>
            <a:r>
              <a:rPr lang="zh-CN" altLang="en-US" sz="2400" smtClean="0">
                <a:solidFill>
                  <a:srgbClr val="006600"/>
                </a:solidFill>
                <a:latin typeface="+mn-ea"/>
              </a:rPr>
              <a:t>天鹅在水中为王，是凭着一切足以缔造太平世界的所有美德，如高尚、尊严、仁厚等等；而地上的狮、虎，空中的鹰、鹫就不是这样，都只以善战称雄，以逞强行凶统治群众。</a:t>
            </a:r>
          </a:p>
        </p:txBody>
      </p:sp>
      <p:sp>
        <p:nvSpPr>
          <p:cNvPr id="8" name="Text Box 5"/>
          <p:cNvSpPr txBox="1">
            <a:spLocks noChangeArrowheads="1"/>
          </p:cNvSpPr>
          <p:nvPr/>
        </p:nvSpPr>
        <p:spPr bwMode="auto">
          <a:xfrm>
            <a:off x="1260443" y="4668847"/>
            <a:ext cx="9501254" cy="1198880"/>
          </a:xfrm>
          <a:prstGeom prst="rect">
            <a:avLst/>
          </a:prstGeom>
          <a:noFill/>
          <a:ln w="9525">
            <a:noFill/>
            <a:miter lim="800000"/>
          </a:ln>
          <a:effectLst/>
        </p:spPr>
        <p:txBody>
          <a:bodyPr wrap="square">
            <a:spAutoFit/>
          </a:bodyPr>
          <a:lstStyle/>
          <a:p>
            <a:r>
              <a:rPr lang="zh-CN" altLang="en-US" sz="2400" b="1" smtClean="0">
                <a:solidFill>
                  <a:srgbClr val="FF0000"/>
                </a:solidFill>
                <a:latin typeface="+mn-ea"/>
              </a:rPr>
              <a:t>答案：　地上的狮、虎，空中的鹰、鹫，都只以善战称雄，以逞强行凶统治群众；而天鹅就不是这样，它在水中为王，是凭着一切足以缔造太平世界的所有美德，如高尚、尊严、仁厚等等。</a:t>
            </a:r>
          </a:p>
        </p:txBody>
      </p:sp>
      <p:graphicFrame>
        <p:nvGraphicFramePr>
          <p:cNvPr id="9" name="表格 8"/>
          <p:cNvGraphicFramePr>
            <a:graphicFrameLocks noGrp="1"/>
          </p:cNvGraphicFramePr>
          <p:nvPr/>
        </p:nvGraphicFramePr>
        <p:xfrm>
          <a:off x="1260443" y="2740019"/>
          <a:ext cx="9500870" cy="1775747"/>
        </p:xfrm>
        <a:graphic>
          <a:graphicData uri="http://schemas.openxmlformats.org/drawingml/2006/table">
            <a:tbl>
              <a:tblPr/>
              <a:tblGrid>
                <a:gridCol w="2604135"/>
                <a:gridCol w="6896735"/>
              </a:tblGrid>
              <a:tr h="571506">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第一步：注意审题</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本题要注意以</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地上的狮、虎</a:t>
                      </a:r>
                      <a:r>
                        <a:rPr lang="en-US" sz="2400" kern="100">
                          <a:solidFill>
                            <a:schemeClr val="accent6">
                              <a:lumMod val="50000"/>
                            </a:schemeClr>
                          </a:solidFill>
                          <a:latin typeface="+mn-ea"/>
                          <a:ea typeface="+mn-ea"/>
                          <a:cs typeface="Times New Roman" panose="02020603050405020304"/>
                        </a:rPr>
                        <a:t>”</a:t>
                      </a:r>
                      <a:r>
                        <a:rPr lang="zh-CN" sz="2400" kern="100">
                          <a:solidFill>
                            <a:schemeClr val="accent6">
                              <a:lumMod val="50000"/>
                            </a:schemeClr>
                          </a:solidFill>
                          <a:latin typeface="+mn-ea"/>
                          <a:ea typeface="+mn-ea"/>
                          <a:cs typeface="Times New Roman" panose="02020603050405020304"/>
                        </a:rPr>
                        <a:t>为开头。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2942">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第二步：抓住特点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细读原</a:t>
                      </a:r>
                      <a:r>
                        <a:rPr lang="zh-CN" sz="2400" kern="100" smtClean="0">
                          <a:solidFill>
                            <a:schemeClr val="accent6">
                              <a:lumMod val="50000"/>
                            </a:schemeClr>
                          </a:solidFill>
                          <a:latin typeface="+mn-ea"/>
                          <a:ea typeface="+mn-ea"/>
                          <a:cs typeface="Times New Roman" panose="02020603050405020304"/>
                        </a:rPr>
                        <a:t>句</a:t>
                      </a:r>
                      <a:r>
                        <a:rPr lang="en-US" altLang="zh-CN" sz="2400" kern="100" smtClean="0">
                          <a:solidFill>
                            <a:schemeClr val="accent6">
                              <a:lumMod val="50000"/>
                            </a:schemeClr>
                          </a:solidFill>
                          <a:latin typeface="+mn-ea"/>
                          <a:ea typeface="+mn-ea"/>
                          <a:cs typeface="Times New Roman" panose="02020603050405020304"/>
                        </a:rPr>
                        <a:t>,</a:t>
                      </a:r>
                      <a:r>
                        <a:rPr lang="zh-CN" sz="2400" kern="100" smtClean="0">
                          <a:solidFill>
                            <a:schemeClr val="accent6">
                              <a:lumMod val="50000"/>
                            </a:schemeClr>
                          </a:solidFill>
                          <a:latin typeface="+mn-ea"/>
                          <a:ea typeface="+mn-ea"/>
                          <a:cs typeface="Times New Roman" panose="02020603050405020304"/>
                        </a:rPr>
                        <a:t>乃是</a:t>
                      </a:r>
                      <a:r>
                        <a:rPr lang="zh-CN" sz="2400" kern="100">
                          <a:solidFill>
                            <a:schemeClr val="accent6">
                              <a:lumMod val="50000"/>
                            </a:schemeClr>
                          </a:solidFill>
                          <a:latin typeface="+mn-ea"/>
                          <a:ea typeface="+mn-ea"/>
                          <a:cs typeface="Times New Roman" panose="02020603050405020304"/>
                        </a:rPr>
                        <a:t>一个转折句。颂扬</a:t>
                      </a:r>
                      <a:r>
                        <a:rPr lang="zh-CN" sz="2400" kern="100" smtClean="0">
                          <a:solidFill>
                            <a:schemeClr val="accent6">
                              <a:lumMod val="50000"/>
                            </a:schemeClr>
                          </a:solidFill>
                          <a:latin typeface="+mn-ea"/>
                          <a:ea typeface="+mn-ea"/>
                          <a:cs typeface="Times New Roman" panose="02020603050405020304"/>
                        </a:rPr>
                        <a:t>天鹅</a:t>
                      </a:r>
                      <a:r>
                        <a:rPr lang="en-US" altLang="zh-CN" sz="2400" kern="100" smtClean="0">
                          <a:solidFill>
                            <a:schemeClr val="accent6">
                              <a:lumMod val="50000"/>
                            </a:schemeClr>
                          </a:solidFill>
                          <a:latin typeface="+mn-ea"/>
                          <a:ea typeface="+mn-ea"/>
                          <a:cs typeface="Times New Roman" panose="02020603050405020304"/>
                        </a:rPr>
                        <a:t>,</a:t>
                      </a:r>
                      <a:r>
                        <a:rPr lang="zh-CN" sz="2400" kern="100" smtClean="0">
                          <a:solidFill>
                            <a:schemeClr val="accent6">
                              <a:lumMod val="50000"/>
                            </a:schemeClr>
                          </a:solidFill>
                          <a:latin typeface="+mn-ea"/>
                          <a:ea typeface="+mn-ea"/>
                          <a:cs typeface="Times New Roman" panose="02020603050405020304"/>
                        </a:rPr>
                        <a:t>抨击</a:t>
                      </a:r>
                      <a:r>
                        <a:rPr lang="zh-CN" sz="2400" kern="100">
                          <a:solidFill>
                            <a:schemeClr val="accent6">
                              <a:lumMod val="50000"/>
                            </a:schemeClr>
                          </a:solidFill>
                          <a:latin typeface="+mn-ea"/>
                          <a:ea typeface="+mn-ea"/>
                          <a:cs typeface="Times New Roman" panose="02020603050405020304"/>
                        </a:rPr>
                        <a:t>狮虎</a:t>
                      </a:r>
                      <a:r>
                        <a:rPr lang="zh-CN" sz="2400" kern="100" smtClean="0">
                          <a:solidFill>
                            <a:schemeClr val="accent6">
                              <a:lumMod val="50000"/>
                            </a:schemeClr>
                          </a:solidFill>
                          <a:latin typeface="+mn-ea"/>
                          <a:ea typeface="+mn-ea"/>
                          <a:cs typeface="Times New Roman" panose="02020603050405020304"/>
                        </a:rPr>
                        <a:t>等</a:t>
                      </a:r>
                      <a:endParaRPr lang="zh-CN" sz="2400" kern="100">
                        <a:solidFill>
                          <a:schemeClr val="accent6">
                            <a:lumMod val="50000"/>
                          </a:schemeClr>
                        </a:solidFill>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1299">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第三步：据题重组</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spcAft>
                          <a:spcPct val="0"/>
                        </a:spcAft>
                      </a:pPr>
                      <a:r>
                        <a:rPr lang="zh-CN" sz="2400" kern="100">
                          <a:solidFill>
                            <a:schemeClr val="accent6">
                              <a:lumMod val="50000"/>
                            </a:schemeClr>
                          </a:solidFill>
                          <a:latin typeface="+mn-ea"/>
                          <a:ea typeface="+mn-ea"/>
                          <a:cs typeface="Times New Roman" panose="02020603050405020304"/>
                        </a:rPr>
                        <a:t>根据题干要求，就应该把转折的重心转向天鹅。</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in)">
                                      <p:cBhvr>
                                        <p:cTn id="13" dur="10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文本框 238595"/>
          <p:cNvSpPr txBox="1"/>
          <p:nvPr/>
        </p:nvSpPr>
        <p:spPr>
          <a:xfrm>
            <a:off x="2941596" y="857250"/>
            <a:ext cx="309880" cy="521970"/>
          </a:xfrm>
          <a:prstGeom prst="rect">
            <a:avLst/>
          </a:prstGeom>
          <a:noFill/>
          <a:ln w="9525">
            <a:noFill/>
          </a:ln>
        </p:spPr>
        <p:txBody>
          <a:bodyPr wrap="none" anchor="t">
            <a:spAutoFit/>
          </a:bodyPr>
          <a:lstStyle/>
          <a:p>
            <a:endParaRPr lang="zh-CN" altLang="en-US" sz="2800" b="0">
              <a:solidFill>
                <a:schemeClr val="hlink"/>
              </a:solidFill>
              <a:latin typeface="Arial" pitchFamily="34" charset="0"/>
              <a:ea typeface="黑体" pitchFamily="2" charset="-122"/>
            </a:endParaRPr>
          </a:p>
        </p:txBody>
      </p:sp>
      <p:sp>
        <p:nvSpPr>
          <p:cNvPr id="238597" name="文本框 238596"/>
          <p:cNvSpPr txBox="1"/>
          <p:nvPr/>
        </p:nvSpPr>
        <p:spPr>
          <a:xfrm>
            <a:off x="3279734" y="2428875"/>
            <a:ext cx="309880" cy="368300"/>
          </a:xfrm>
          <a:prstGeom prst="rect">
            <a:avLst/>
          </a:prstGeom>
          <a:noFill/>
          <a:ln w="9525">
            <a:noFill/>
          </a:ln>
        </p:spPr>
        <p:txBody>
          <a:bodyPr wrap="none" anchor="t">
            <a:spAutoFit/>
          </a:bodyPr>
          <a:lstStyle/>
          <a:p>
            <a:endParaRPr lang="zh-CN" altLang="en-US" sz="1800" b="0">
              <a:latin typeface="Arial" pitchFamily="34" charset="0"/>
              <a:ea typeface="宋体" pitchFamily="2" charset="-122"/>
            </a:endParaRPr>
          </a:p>
        </p:txBody>
      </p:sp>
      <p:sp>
        <p:nvSpPr>
          <p:cNvPr id="238598" name="矩形 238597"/>
          <p:cNvSpPr/>
          <p:nvPr/>
        </p:nvSpPr>
        <p:spPr>
          <a:xfrm>
            <a:off x="-96879"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238600" name="矩形 238599"/>
          <p:cNvSpPr/>
          <p:nvPr/>
        </p:nvSpPr>
        <p:spPr>
          <a:xfrm>
            <a:off x="-96879" y="-183356"/>
            <a:ext cx="309880" cy="368300"/>
          </a:xfrm>
          <a:prstGeom prst="rect">
            <a:avLst/>
          </a:prstGeom>
          <a:noFill/>
          <a:ln w="9525">
            <a:noFill/>
          </a:ln>
        </p:spPr>
        <p:txBody>
          <a:bodyPr wrap="none" anchor="ctr">
            <a:spAutoFit/>
          </a:bodyPr>
          <a:lstStyle/>
          <a:p>
            <a:endParaRPr lang="zh-CN" altLang="en-US" sz="1800" b="0">
              <a:latin typeface=".PhonepadTwo"/>
              <a:ea typeface="方正兰亭黑简体"/>
            </a:endParaRPr>
          </a:p>
        </p:txBody>
      </p:sp>
      <p:sp>
        <p:nvSpPr>
          <p:cNvPr id="7" name="Text Box 2"/>
          <p:cNvSpPr txBox="1">
            <a:spLocks noChangeArrowheads="1"/>
          </p:cNvSpPr>
          <p:nvPr/>
        </p:nvSpPr>
        <p:spPr bwMode="auto">
          <a:xfrm>
            <a:off x="1663630" y="3311525"/>
            <a:ext cx="9505185" cy="977265"/>
          </a:xfrm>
          <a:prstGeom prst="rect">
            <a:avLst/>
          </a:prstGeom>
          <a:noFill/>
          <a:ln w="3175">
            <a:solidFill>
              <a:srgbClr val="008000"/>
            </a:solidFill>
            <a:miter lim="800000"/>
          </a:ln>
          <a:effectLst/>
        </p:spPr>
        <p:txBody>
          <a:bodyPr wrap="square">
            <a:spAutoFit/>
          </a:bodyPr>
          <a:lstStyle/>
          <a:p>
            <a:pPr>
              <a:lnSpc>
                <a:spcPct val="120000"/>
              </a:lnSpc>
              <a:spcBef>
                <a:spcPct val="50000"/>
              </a:spcBef>
            </a:pPr>
            <a:r>
              <a:rPr lang="zh-CN" altLang="en-US" sz="2400" b="1">
                <a:solidFill>
                  <a:schemeClr val="hlink"/>
                </a:solidFill>
                <a:latin typeface="仿宋_GB2312" pitchFamily="49" charset="-122"/>
                <a:ea typeface="仿宋_GB2312" pitchFamily="49" charset="-122"/>
              </a:rPr>
              <a:t>解析：先根据原文提取必要信息：①公司</a:t>
            </a:r>
            <a:r>
              <a:rPr lang="zh-CN" altLang="en-US" sz="2400" b="1" smtClean="0">
                <a:solidFill>
                  <a:schemeClr val="hlink"/>
                </a:solidFill>
                <a:latin typeface="仿宋_GB2312" pitchFamily="49" charset="-122"/>
                <a:ea typeface="仿宋_GB2312" pitchFamily="49" charset="-122"/>
              </a:rPr>
              <a:t>情况</a:t>
            </a:r>
            <a:r>
              <a:rPr lang="en-US" altLang="zh-CN" sz="2400" b="1" smtClean="0">
                <a:solidFill>
                  <a:schemeClr val="hlink"/>
                </a:solidFill>
                <a:latin typeface="仿宋_GB2312" pitchFamily="49" charset="-122"/>
                <a:ea typeface="仿宋_GB2312" pitchFamily="49" charset="-122"/>
              </a:rPr>
              <a:t>,</a:t>
            </a:r>
            <a:r>
              <a:rPr lang="zh-CN" altLang="en-US" sz="2400" b="1" smtClean="0">
                <a:solidFill>
                  <a:schemeClr val="hlink"/>
                </a:solidFill>
                <a:latin typeface="仿宋_GB2312" pitchFamily="49" charset="-122"/>
                <a:ea typeface="仿宋_GB2312" pitchFamily="49" charset="-122"/>
              </a:rPr>
              <a:t>②</a:t>
            </a:r>
            <a:r>
              <a:rPr lang="zh-CN" altLang="en-US" sz="2400" b="1">
                <a:solidFill>
                  <a:schemeClr val="hlink"/>
                </a:solidFill>
                <a:latin typeface="仿宋_GB2312" pitchFamily="49" charset="-122"/>
                <a:ea typeface="仿宋_GB2312" pitchFamily="49" charset="-122"/>
              </a:rPr>
              <a:t>招聘</a:t>
            </a:r>
            <a:r>
              <a:rPr lang="zh-CN" altLang="en-US" sz="2400" b="1" smtClean="0">
                <a:solidFill>
                  <a:schemeClr val="hlink"/>
                </a:solidFill>
                <a:latin typeface="仿宋_GB2312" pitchFamily="49" charset="-122"/>
                <a:ea typeface="仿宋_GB2312" pitchFamily="49" charset="-122"/>
              </a:rPr>
              <a:t>要求</a:t>
            </a:r>
            <a:r>
              <a:rPr lang="en-US" altLang="zh-CN" sz="2400" b="1" smtClean="0">
                <a:solidFill>
                  <a:schemeClr val="hlink"/>
                </a:solidFill>
                <a:latin typeface="仿宋_GB2312" pitchFamily="49" charset="-122"/>
                <a:ea typeface="仿宋_GB2312" pitchFamily="49" charset="-122"/>
              </a:rPr>
              <a:t>,</a:t>
            </a:r>
            <a:r>
              <a:rPr lang="zh-CN" altLang="en-US" sz="2400" b="1" smtClean="0">
                <a:solidFill>
                  <a:schemeClr val="hlink"/>
                </a:solidFill>
                <a:latin typeface="仿宋_GB2312" pitchFamily="49" charset="-122"/>
                <a:ea typeface="仿宋_GB2312" pitchFamily="49" charset="-122"/>
              </a:rPr>
              <a:t>③</a:t>
            </a:r>
            <a:r>
              <a:rPr lang="zh-CN" altLang="en-US" sz="2400" b="1">
                <a:solidFill>
                  <a:schemeClr val="hlink"/>
                </a:solidFill>
                <a:latin typeface="仿宋_GB2312" pitchFamily="49" charset="-122"/>
                <a:ea typeface="仿宋_GB2312" pitchFamily="49" charset="-122"/>
              </a:rPr>
              <a:t>招聘时间、地点。再根据要求重组</a:t>
            </a:r>
            <a:r>
              <a:rPr lang="zh-CN" altLang="en-US" sz="2400" b="1" smtClean="0">
                <a:solidFill>
                  <a:schemeClr val="hlink"/>
                </a:solidFill>
                <a:latin typeface="仿宋_GB2312" pitchFamily="49" charset="-122"/>
                <a:ea typeface="仿宋_GB2312" pitchFamily="49" charset="-122"/>
              </a:rPr>
              <a:t>信息</a:t>
            </a:r>
            <a:r>
              <a:rPr lang="en-US" altLang="zh-CN" sz="2400" b="1" smtClean="0">
                <a:solidFill>
                  <a:schemeClr val="hlink"/>
                </a:solidFill>
                <a:latin typeface="仿宋_GB2312" pitchFamily="49" charset="-122"/>
                <a:ea typeface="仿宋_GB2312" pitchFamily="49" charset="-122"/>
              </a:rPr>
              <a:t>,</a:t>
            </a:r>
            <a:r>
              <a:rPr lang="zh-CN" altLang="en-US" sz="2400" b="1" smtClean="0">
                <a:solidFill>
                  <a:schemeClr val="hlink"/>
                </a:solidFill>
                <a:latin typeface="仿宋_GB2312" pitchFamily="49" charset="-122"/>
                <a:ea typeface="仿宋_GB2312" pitchFamily="49" charset="-122"/>
              </a:rPr>
              <a:t>变换语体</a:t>
            </a:r>
            <a:r>
              <a:rPr lang="en-US" altLang="zh-CN" sz="2400" b="1" smtClean="0">
                <a:solidFill>
                  <a:schemeClr val="hlink"/>
                </a:solidFill>
                <a:latin typeface="仿宋_GB2312" pitchFamily="49" charset="-122"/>
                <a:ea typeface="仿宋_GB2312" pitchFamily="49" charset="-122"/>
              </a:rPr>
              <a:t>,</a:t>
            </a:r>
            <a:r>
              <a:rPr lang="zh-CN" altLang="en-US" sz="2400" b="1" smtClean="0">
                <a:solidFill>
                  <a:schemeClr val="hlink"/>
                </a:solidFill>
                <a:latin typeface="仿宋_GB2312" pitchFamily="49" charset="-122"/>
                <a:ea typeface="仿宋_GB2312" pitchFamily="49" charset="-122"/>
              </a:rPr>
              <a:t>合并同类项</a:t>
            </a:r>
            <a:r>
              <a:rPr lang="en-US" altLang="zh-CN" sz="2400" b="1" smtClean="0">
                <a:solidFill>
                  <a:schemeClr val="hlink"/>
                </a:solidFill>
                <a:latin typeface="仿宋_GB2312" pitchFamily="49" charset="-122"/>
                <a:ea typeface="仿宋_GB2312" pitchFamily="49" charset="-122"/>
              </a:rPr>
              <a:t>,</a:t>
            </a:r>
            <a:r>
              <a:rPr lang="zh-CN" altLang="en-US" sz="2400" b="1" smtClean="0">
                <a:solidFill>
                  <a:schemeClr val="hlink"/>
                </a:solidFill>
                <a:latin typeface="仿宋_GB2312" pitchFamily="49" charset="-122"/>
                <a:ea typeface="仿宋_GB2312" pitchFamily="49" charset="-122"/>
              </a:rPr>
              <a:t>控制</a:t>
            </a:r>
            <a:r>
              <a:rPr lang="zh-CN" altLang="en-US" sz="2400" b="1">
                <a:solidFill>
                  <a:schemeClr val="hlink"/>
                </a:solidFill>
                <a:latin typeface="仿宋_GB2312" pitchFamily="49" charset="-122"/>
                <a:ea typeface="仿宋_GB2312" pitchFamily="49" charset="-122"/>
              </a:rPr>
              <a:t>字数。</a:t>
            </a:r>
          </a:p>
        </p:txBody>
      </p:sp>
      <p:sp>
        <p:nvSpPr>
          <p:cNvPr id="8" name="Text Box 3"/>
          <p:cNvSpPr txBox="1">
            <a:spLocks noChangeArrowheads="1"/>
          </p:cNvSpPr>
          <p:nvPr/>
        </p:nvSpPr>
        <p:spPr bwMode="auto">
          <a:xfrm>
            <a:off x="1663630" y="739757"/>
            <a:ext cx="9505185" cy="2491740"/>
          </a:xfrm>
          <a:prstGeom prst="rect">
            <a:avLst/>
          </a:prstGeom>
          <a:noFill/>
          <a:ln w="3175">
            <a:solidFill>
              <a:schemeClr val="folHlink"/>
            </a:solidFill>
            <a:miter lim="800000"/>
          </a:ln>
          <a:effectLst/>
        </p:spPr>
        <p:txBody>
          <a:bodyPr wrap="square">
            <a:spAutoFit/>
          </a:bodyPr>
          <a:lstStyle/>
          <a:p>
            <a:r>
              <a:rPr lang="en-US" altLang="zh-CN" sz="2000" smtClean="0">
                <a:latin typeface="黑体" pitchFamily="2" charset="-122"/>
                <a:ea typeface="黑体" pitchFamily="2" charset="-122"/>
              </a:rPr>
              <a:t>5.</a:t>
            </a:r>
            <a:r>
              <a:rPr lang="zh-CN" altLang="en-US" sz="2000" smtClean="0">
                <a:latin typeface="黑体" pitchFamily="2" charset="-122"/>
                <a:ea typeface="黑体" pitchFamily="2" charset="-122"/>
              </a:rPr>
              <a:t>以下</a:t>
            </a:r>
            <a:r>
              <a:rPr lang="zh-CN" altLang="en-US" sz="2000">
                <a:latin typeface="黑体" pitchFamily="2" charset="-122"/>
                <a:ea typeface="黑体" pitchFamily="2" charset="-122"/>
              </a:rPr>
              <a:t>是一家公司发布的招聘信息，请将这一信息改写成正式的招聘启事</a:t>
            </a:r>
            <a:r>
              <a:rPr lang="en-US" altLang="zh-CN" sz="2000">
                <a:latin typeface="黑体" pitchFamily="2" charset="-122"/>
                <a:ea typeface="黑体" pitchFamily="2" charset="-122"/>
              </a:rPr>
              <a:t>(</a:t>
            </a:r>
            <a:r>
              <a:rPr lang="zh-CN" altLang="en-US" sz="2000">
                <a:latin typeface="黑体" pitchFamily="2" charset="-122"/>
                <a:ea typeface="黑体" pitchFamily="2" charset="-122"/>
              </a:rPr>
              <a:t>以</a:t>
            </a:r>
            <a:r>
              <a:rPr lang="zh-CN" altLang="en-US" sz="2000">
                <a:latin typeface="Arial"/>
                <a:ea typeface="黑体" pitchFamily="2" charset="-122"/>
              </a:rPr>
              <a:t>“</a:t>
            </a:r>
            <a:r>
              <a:rPr lang="zh-CN" altLang="en-US" sz="2000">
                <a:latin typeface="黑体" pitchFamily="2" charset="-122"/>
                <a:ea typeface="黑体" pitchFamily="2" charset="-122"/>
              </a:rPr>
              <a:t>本公司</a:t>
            </a:r>
            <a:r>
              <a:rPr lang="zh-CN" altLang="en-US" sz="2000">
                <a:latin typeface="Arial"/>
                <a:ea typeface="黑体" pitchFamily="2" charset="-122"/>
              </a:rPr>
              <a:t>”</a:t>
            </a:r>
            <a:r>
              <a:rPr lang="zh-CN" altLang="en-US" sz="2000">
                <a:latin typeface="黑体" pitchFamily="2" charset="-122"/>
                <a:ea typeface="黑体" pitchFamily="2" charset="-122"/>
              </a:rPr>
              <a:t>开头</a:t>
            </a:r>
            <a:r>
              <a:rPr lang="en-US" altLang="zh-CN" sz="2000">
                <a:latin typeface="黑体" pitchFamily="2" charset="-122"/>
                <a:ea typeface="黑体" pitchFamily="2" charset="-122"/>
              </a:rPr>
              <a:t>)</a:t>
            </a:r>
            <a:r>
              <a:rPr lang="zh-CN" altLang="en-US" sz="2000">
                <a:latin typeface="黑体" pitchFamily="2" charset="-122"/>
                <a:ea typeface="黑体" pitchFamily="2" charset="-122"/>
              </a:rPr>
              <a:t>，要求内容准确、层次清晰、表达得体。不超过</a:t>
            </a:r>
            <a:r>
              <a:rPr lang="en-US" altLang="zh-CN" sz="2000">
                <a:latin typeface="黑体" pitchFamily="2" charset="-122"/>
                <a:ea typeface="黑体" pitchFamily="2" charset="-122"/>
              </a:rPr>
              <a:t>75</a:t>
            </a:r>
            <a:r>
              <a:rPr lang="zh-CN" altLang="en-US" sz="2000">
                <a:latin typeface="黑体" pitchFamily="2" charset="-122"/>
                <a:ea typeface="黑体" pitchFamily="2" charset="-122"/>
              </a:rPr>
              <a:t>个字</a:t>
            </a:r>
            <a:r>
              <a:rPr lang="en-US" altLang="zh-CN" sz="2000">
                <a:latin typeface="黑体" pitchFamily="2" charset="-122"/>
                <a:ea typeface="黑体" pitchFamily="2" charset="-122"/>
              </a:rPr>
              <a:t>(</a:t>
            </a:r>
            <a:r>
              <a:rPr lang="zh-CN" altLang="en-US" sz="2000">
                <a:latin typeface="黑体" pitchFamily="2" charset="-122"/>
                <a:ea typeface="黑体" pitchFamily="2" charset="-122"/>
              </a:rPr>
              <a:t>含标点符号，电话号码占两格</a:t>
            </a:r>
            <a:r>
              <a:rPr lang="en-US" altLang="zh-CN" sz="2000">
                <a:latin typeface="黑体" pitchFamily="2" charset="-122"/>
                <a:ea typeface="黑体" pitchFamily="2" charset="-122"/>
              </a:rPr>
              <a:t>)</a:t>
            </a:r>
            <a:r>
              <a:rPr lang="zh-CN" altLang="en-US" sz="2000">
                <a:latin typeface="黑体" pitchFamily="2" charset="-122"/>
                <a:ea typeface="黑体" pitchFamily="2" charset="-122"/>
              </a:rPr>
              <a:t>。</a:t>
            </a:r>
          </a:p>
          <a:p>
            <a:pPr>
              <a:lnSpc>
                <a:spcPct val="120000"/>
              </a:lnSpc>
            </a:pPr>
            <a:r>
              <a:rPr lang="zh-CN" altLang="en-US" sz="2000" b="1">
                <a:solidFill>
                  <a:schemeClr val="hlink"/>
                </a:solidFill>
                <a:latin typeface="楷体_GB2312" charset="0"/>
                <a:ea typeface="楷体_GB2312" charset="-122"/>
              </a:rPr>
              <a:t>    帅哥靓女，你大学本科毕业不？办公软件使用熟练不？英语交流顺溜不？有没有驾照？会不会粤语？快来看哦，这儿招人啦！这是个中日韩三国合资公司，马上要在</a:t>
            </a:r>
            <a:r>
              <a:rPr lang="zh-CN" altLang="en-US" sz="2000" b="1">
                <a:solidFill>
                  <a:schemeClr val="hlink"/>
                </a:solidFill>
                <a:latin typeface="Arial"/>
                <a:ea typeface="楷体_GB2312" charset="-122"/>
              </a:rPr>
              <a:t>“</a:t>
            </a:r>
            <a:r>
              <a:rPr lang="en-US" altLang="zh-CN" sz="2000" b="1">
                <a:solidFill>
                  <a:schemeClr val="hlink"/>
                </a:solidFill>
                <a:latin typeface="楷体_GB2312" charset="0"/>
                <a:ea typeface="楷体_GB2312" charset="-122"/>
              </a:rPr>
              <a:t>2010</a:t>
            </a:r>
            <a:r>
              <a:rPr lang="zh-CN" altLang="en-US" sz="2000" b="1">
                <a:solidFill>
                  <a:schemeClr val="hlink"/>
                </a:solidFill>
                <a:latin typeface="楷体_GB2312" charset="0"/>
                <a:ea typeface="楷体_GB2312" charset="-122"/>
              </a:rPr>
              <a:t>亚运会</a:t>
            </a:r>
            <a:r>
              <a:rPr lang="zh-CN" altLang="en-US" sz="2000" b="1">
                <a:solidFill>
                  <a:schemeClr val="hlink"/>
                </a:solidFill>
                <a:latin typeface="Arial"/>
                <a:ea typeface="楷体_GB2312" charset="-122"/>
              </a:rPr>
              <a:t>”</a:t>
            </a:r>
            <a:r>
              <a:rPr lang="zh-CN" altLang="en-US" sz="2000" b="1">
                <a:solidFill>
                  <a:schemeClr val="hlink"/>
                </a:solidFill>
                <a:latin typeface="楷体_GB2312" charset="0"/>
                <a:ea typeface="楷体_GB2312" charset="-122"/>
              </a:rPr>
              <a:t>举办的地方广州开业咯。现需要行政秘书</a:t>
            </a:r>
            <a:r>
              <a:rPr lang="en-US" altLang="zh-CN" sz="2000" b="1">
                <a:solidFill>
                  <a:schemeClr val="hlink"/>
                </a:solidFill>
                <a:latin typeface="楷体_GB2312" charset="0"/>
                <a:ea typeface="楷体_GB2312" charset="-122"/>
              </a:rPr>
              <a:t>3</a:t>
            </a:r>
            <a:r>
              <a:rPr lang="zh-CN" altLang="en-US" sz="2000" b="1">
                <a:solidFill>
                  <a:schemeClr val="hlink"/>
                </a:solidFill>
                <a:latin typeface="楷体_GB2312" charset="0"/>
                <a:ea typeface="楷体_GB2312" charset="-122"/>
              </a:rPr>
              <a:t>名，机不可失，时不再来哦。要是有意，可以电话</a:t>
            </a:r>
            <a:r>
              <a:rPr lang="en-US" altLang="zh-CN" sz="2000" b="1">
                <a:solidFill>
                  <a:schemeClr val="hlink"/>
                </a:solidFill>
                <a:latin typeface="楷体_GB2312" charset="0"/>
                <a:ea typeface="楷体_GB2312" charset="-122"/>
              </a:rPr>
              <a:t>168168,8</a:t>
            </a:r>
            <a:r>
              <a:rPr lang="zh-CN" altLang="en-US" sz="2000" b="1">
                <a:solidFill>
                  <a:schemeClr val="hlink"/>
                </a:solidFill>
                <a:latin typeface="楷体_GB2312" charset="0"/>
                <a:ea typeface="楷体_GB2312" charset="-122"/>
              </a:rPr>
              <a:t>月</a:t>
            </a:r>
            <a:r>
              <a:rPr lang="en-US" altLang="zh-CN" sz="2000" b="1">
                <a:solidFill>
                  <a:schemeClr val="hlink"/>
                </a:solidFill>
                <a:latin typeface="楷体_GB2312" charset="0"/>
                <a:ea typeface="楷体_GB2312" charset="-122"/>
              </a:rPr>
              <a:t>31</a:t>
            </a:r>
            <a:r>
              <a:rPr lang="zh-CN" altLang="en-US" sz="2000" b="1">
                <a:solidFill>
                  <a:schemeClr val="hlink"/>
                </a:solidFill>
                <a:latin typeface="楷体_GB2312" charset="0"/>
                <a:ea typeface="楷体_GB2312" charset="-122"/>
              </a:rPr>
              <a:t>日面试，海心大厦</a:t>
            </a:r>
            <a:r>
              <a:rPr lang="en-US" altLang="zh-CN" sz="2000" b="1">
                <a:solidFill>
                  <a:schemeClr val="hlink"/>
                </a:solidFill>
                <a:latin typeface="楷体_GB2312" charset="0"/>
                <a:ea typeface="楷体_GB2312" charset="-122"/>
              </a:rPr>
              <a:t>908</a:t>
            </a:r>
            <a:r>
              <a:rPr lang="zh-CN" altLang="en-US" sz="2000" b="1">
                <a:solidFill>
                  <a:schemeClr val="hlink"/>
                </a:solidFill>
                <a:latin typeface="楷体_GB2312" charset="0"/>
                <a:ea typeface="楷体_GB2312" charset="-122"/>
              </a:rPr>
              <a:t>，不见不散哦。</a:t>
            </a:r>
          </a:p>
        </p:txBody>
      </p:sp>
      <p:sp>
        <p:nvSpPr>
          <p:cNvPr id="9" name="Text Box 4"/>
          <p:cNvSpPr txBox="1">
            <a:spLocks noChangeArrowheads="1"/>
          </p:cNvSpPr>
          <p:nvPr/>
        </p:nvSpPr>
        <p:spPr bwMode="auto">
          <a:xfrm>
            <a:off x="1663630" y="4383095"/>
            <a:ext cx="9505185" cy="1420495"/>
          </a:xfrm>
          <a:prstGeom prst="rect">
            <a:avLst/>
          </a:prstGeom>
          <a:noFill/>
          <a:ln w="3175">
            <a:solidFill>
              <a:srgbClr val="FF0066"/>
            </a:solidFill>
            <a:miter lim="800000"/>
          </a:ln>
          <a:effectLst/>
        </p:spPr>
        <p:txBody>
          <a:bodyPr wrap="square">
            <a:spAutoFit/>
          </a:bodyPr>
          <a:lstStyle/>
          <a:p>
            <a:pPr>
              <a:lnSpc>
                <a:spcPct val="120000"/>
              </a:lnSpc>
              <a:spcBef>
                <a:spcPct val="50000"/>
              </a:spcBef>
            </a:pPr>
            <a:r>
              <a:rPr lang="zh-CN" altLang="en-US" sz="2400" b="1">
                <a:solidFill>
                  <a:srgbClr val="CC00FF"/>
                </a:solidFill>
                <a:ea typeface="黑体" pitchFamily="2" charset="-122"/>
              </a:rPr>
              <a:t>答案：本公司为广州的一家中日韩合资企业，拟招聘行政秘书</a:t>
            </a:r>
            <a:r>
              <a:rPr lang="en-US" altLang="zh-CN" sz="2400" b="1">
                <a:solidFill>
                  <a:srgbClr val="CC00FF"/>
                </a:solidFill>
                <a:ea typeface="黑体" pitchFamily="2" charset="-122"/>
              </a:rPr>
              <a:t>3</a:t>
            </a:r>
            <a:r>
              <a:rPr lang="zh-CN" altLang="en-US" sz="2400" b="1">
                <a:solidFill>
                  <a:srgbClr val="CC00FF"/>
                </a:solidFill>
                <a:ea typeface="黑体" pitchFamily="2" charset="-122"/>
              </a:rPr>
              <a:t>名。要求本科毕业、熟练使用办公软件、有驾照、会英语粤语。电话</a:t>
            </a:r>
            <a:r>
              <a:rPr lang="en-US" altLang="zh-CN" sz="2400" b="1">
                <a:solidFill>
                  <a:srgbClr val="CC00FF"/>
                </a:solidFill>
                <a:ea typeface="黑体" pitchFamily="2" charset="-122"/>
              </a:rPr>
              <a:t>168168,8</a:t>
            </a:r>
            <a:r>
              <a:rPr lang="zh-CN" altLang="en-US" sz="2400" b="1">
                <a:solidFill>
                  <a:srgbClr val="CC00FF"/>
                </a:solidFill>
                <a:ea typeface="黑体" pitchFamily="2" charset="-122"/>
              </a:rPr>
              <a:t>月</a:t>
            </a:r>
            <a:r>
              <a:rPr lang="en-US" altLang="zh-CN" sz="2400" b="1">
                <a:solidFill>
                  <a:srgbClr val="CC00FF"/>
                </a:solidFill>
                <a:ea typeface="黑体" pitchFamily="2" charset="-122"/>
              </a:rPr>
              <a:t>31</a:t>
            </a:r>
            <a:r>
              <a:rPr lang="zh-CN" altLang="en-US" sz="2400" b="1">
                <a:solidFill>
                  <a:srgbClr val="CC00FF"/>
                </a:solidFill>
                <a:ea typeface="黑体" pitchFamily="2" charset="-122"/>
              </a:rPr>
              <a:t>日海心大厦</a:t>
            </a:r>
            <a:r>
              <a:rPr lang="en-US" altLang="zh-CN" sz="2400" b="1">
                <a:solidFill>
                  <a:srgbClr val="CC00FF"/>
                </a:solidFill>
                <a:ea typeface="黑体" pitchFamily="2" charset="-122"/>
              </a:rPr>
              <a:t>908</a:t>
            </a:r>
            <a:r>
              <a:rPr lang="zh-CN" altLang="en-US" sz="2400" b="1">
                <a:solidFill>
                  <a:srgbClr val="CC00FF"/>
                </a:solidFill>
                <a:ea typeface="黑体" pitchFamily="2" charset="-122"/>
              </a:rPr>
              <a:t>面试。</a:t>
            </a:r>
          </a:p>
        </p:txBody>
      </p:sp>
      <p:graphicFrame>
        <p:nvGraphicFramePr>
          <p:cNvPr id="10" name="Group 19"/>
          <p:cNvGraphicFramePr>
            <a:graphicFrameLocks noGrp="1"/>
          </p:cNvGraphicFramePr>
          <p:nvPr/>
        </p:nvGraphicFramePr>
        <p:xfrm>
          <a:off x="474621"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2"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1" animBg="1"/>
      <p:bldP spid="9" grpId="2"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Group 196"/>
          <p:cNvGraphicFramePr>
            <a:graphicFrameLocks noGrp="1"/>
          </p:cNvGraphicFramePr>
          <p:nvPr/>
        </p:nvGraphicFramePr>
        <p:xfrm>
          <a:off x="806374" y="811195"/>
          <a:ext cx="10001250" cy="4929505"/>
        </p:xfrm>
        <a:graphic>
          <a:graphicData uri="http://schemas.openxmlformats.org/drawingml/2006/table">
            <a:tbl>
              <a:tblPr/>
              <a:tblGrid>
                <a:gridCol w="1857375"/>
                <a:gridCol w="8143875"/>
              </a:tblGrid>
              <a:tr h="1158240">
                <a:tc gridSpan="2">
                  <a:txBody>
                    <a:bodyPr/>
                    <a:lstStyle/>
                    <a:p>
                      <a:pPr algn="ctr">
                        <a:spcAft>
                          <a:spcPct val="0"/>
                        </a:spcAft>
                      </a:pPr>
                      <a:endParaRPr lang="zh-CN" sz="2400" kern="100" smtClean="0">
                        <a:solidFill>
                          <a:srgbClr val="0000FF"/>
                        </a:solidFill>
                        <a:latin typeface="Times New Roman"/>
                        <a:ea typeface="宋体" pitchFamily="2" charset="-122"/>
                        <a:cs typeface="Times New Roman" panose="02020603050405020304"/>
                      </a:endParaRPr>
                    </a:p>
                    <a:p>
                      <a:pPr algn="l"/>
                      <a:r>
                        <a:rPr lang="zh-CN" altLang="en-US" sz="2800" kern="1200" smtClean="0">
                          <a:solidFill>
                            <a:srgbClr val="A50021"/>
                          </a:solidFill>
                          <a:latin typeface="黑体" pitchFamily="2" charset="-122"/>
                          <a:ea typeface="黑体" pitchFamily="2" charset="-122"/>
                          <a:cs typeface="+mn-cs"/>
                        </a:rPr>
                        <a:t>  思维导图</a:t>
                      </a:r>
                    </a:p>
                    <a:p>
                      <a:pPr marL="0" algn="l" defTabSz="914400" rtl="0" eaLnBrk="1" latinLnBrk="0" hangingPunct="1">
                        <a:spcAft>
                          <a:spcPct val="0"/>
                        </a:spcAft>
                      </a:pPr>
                      <a:r>
                        <a:rPr lang="zh-CN" altLang="en-US" sz="2400" kern="100" smtClean="0">
                          <a:solidFill>
                            <a:srgbClr val="0000FF"/>
                          </a:solidFill>
                          <a:latin typeface="Times New Roman"/>
                          <a:ea typeface="宋体" pitchFamily="2" charset="-122"/>
                          <a:cs typeface="Times New Roman" panose="02020603050405020304"/>
                        </a:rPr>
                        <a:t>         </a:t>
                      </a:r>
                      <a:endParaRPr lang="en-US" altLang="zh-CN" sz="2400" kern="100" smtClean="0">
                        <a:solidFill>
                          <a:srgbClr val="0000FF"/>
                        </a:solidFill>
                        <a:latin typeface="Times New Roman"/>
                        <a:ea typeface="宋体" pitchFamily="2" charset="-122"/>
                        <a:cs typeface="Times New Roman" panose="020206030504050203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463040">
                <a:tc>
                  <a:txBody>
                    <a:bodyPr/>
                    <a:lstStyle/>
                    <a:p>
                      <a:pPr algn="l">
                        <a:spcAft>
                          <a:spcPct val="0"/>
                        </a:spcAft>
                      </a:pPr>
                      <a:r>
                        <a:rPr lang="zh-CN" sz="2400" kern="100">
                          <a:solidFill>
                            <a:srgbClr val="0000FF"/>
                          </a:solidFill>
                          <a:latin typeface="+mn-ea"/>
                          <a:ea typeface="+mn-ea"/>
                          <a:cs typeface="Times New Roman" panose="02020603050405020304"/>
                        </a:rPr>
                        <a:t>第一步：明确题干要求</a:t>
                      </a:r>
                      <a:endParaRPr lang="zh-CN" sz="2400"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l">
                        <a:spcAft>
                          <a:spcPct val="0"/>
                        </a:spcAft>
                      </a:pPr>
                      <a:r>
                        <a:rPr lang="zh-CN" sz="2400" kern="100">
                          <a:solidFill>
                            <a:srgbClr val="0000FF"/>
                          </a:solidFill>
                          <a:latin typeface="+mn-ea"/>
                          <a:ea typeface="+mn-ea"/>
                          <a:cs typeface="Times New Roman" panose="02020603050405020304"/>
                        </a:rPr>
                        <a:t>题干要求改写成正式的招聘启事</a:t>
                      </a:r>
                      <a:r>
                        <a:rPr lang="en-US" sz="2400" kern="100">
                          <a:solidFill>
                            <a:srgbClr val="0000FF"/>
                          </a:solidFill>
                          <a:latin typeface="+mn-ea"/>
                          <a:ea typeface="+mn-ea"/>
                          <a:cs typeface="Courier New" panose="02070309020205020404"/>
                        </a:rPr>
                        <a:t>(</a:t>
                      </a:r>
                      <a:r>
                        <a:rPr lang="zh-CN" sz="2400" kern="100">
                          <a:solidFill>
                            <a:srgbClr val="0000FF"/>
                          </a:solidFill>
                          <a:latin typeface="+mn-ea"/>
                          <a:ea typeface="+mn-ea"/>
                          <a:cs typeface="Times New Roman" panose="02020603050405020304"/>
                        </a:rPr>
                        <a:t>以</a:t>
                      </a:r>
                      <a:r>
                        <a:rPr lang="en-US" sz="2400" kern="100">
                          <a:solidFill>
                            <a:srgbClr val="0000FF"/>
                          </a:solidFill>
                          <a:latin typeface="+mn-ea"/>
                          <a:ea typeface="+mn-ea"/>
                          <a:cs typeface="Times New Roman" panose="02020603050405020304"/>
                        </a:rPr>
                        <a:t>“</a:t>
                      </a:r>
                      <a:r>
                        <a:rPr lang="zh-CN" sz="2400" kern="100">
                          <a:solidFill>
                            <a:srgbClr val="0000FF"/>
                          </a:solidFill>
                          <a:latin typeface="+mn-ea"/>
                          <a:ea typeface="+mn-ea"/>
                          <a:cs typeface="Times New Roman" panose="02020603050405020304"/>
                        </a:rPr>
                        <a:t>本公司</a:t>
                      </a:r>
                      <a:r>
                        <a:rPr lang="en-US" sz="2400" kern="100">
                          <a:solidFill>
                            <a:srgbClr val="0000FF"/>
                          </a:solidFill>
                          <a:latin typeface="+mn-ea"/>
                          <a:ea typeface="+mn-ea"/>
                          <a:cs typeface="Times New Roman" panose="02020603050405020304"/>
                        </a:rPr>
                        <a:t>”</a:t>
                      </a:r>
                      <a:r>
                        <a:rPr lang="zh-CN" sz="2400" kern="100">
                          <a:solidFill>
                            <a:srgbClr val="0000FF"/>
                          </a:solidFill>
                          <a:latin typeface="+mn-ea"/>
                          <a:ea typeface="+mn-ea"/>
                          <a:cs typeface="Times New Roman" panose="02020603050405020304"/>
                        </a:rPr>
                        <a:t>开头</a:t>
                      </a:r>
                      <a:r>
                        <a:rPr lang="en-US" sz="2400" kern="100">
                          <a:solidFill>
                            <a:srgbClr val="0000FF"/>
                          </a:solidFill>
                          <a:latin typeface="+mn-ea"/>
                          <a:ea typeface="+mn-ea"/>
                          <a:cs typeface="Courier New" panose="02070309020205020404"/>
                        </a:rPr>
                        <a:t>)</a:t>
                      </a:r>
                      <a:r>
                        <a:rPr lang="zh-CN" sz="2400" kern="100">
                          <a:solidFill>
                            <a:srgbClr val="0000FF"/>
                          </a:solidFill>
                          <a:latin typeface="+mn-ea"/>
                          <a:ea typeface="+mn-ea"/>
                          <a:cs typeface="Times New Roman" panose="02020603050405020304"/>
                        </a:rPr>
                        <a:t>，要求内容准确、层次清晰、表达得体。第一层是公司介绍；第二层是招聘条件</a:t>
                      </a:r>
                      <a:r>
                        <a:rPr lang="en-US" sz="2400" kern="100">
                          <a:solidFill>
                            <a:srgbClr val="0000FF"/>
                          </a:solidFill>
                          <a:latin typeface="+mn-ea"/>
                          <a:ea typeface="+mn-ea"/>
                          <a:cs typeface="Courier New" panose="02070309020205020404"/>
                        </a:rPr>
                        <a:t>(</a:t>
                      </a:r>
                      <a:r>
                        <a:rPr lang="zh-CN" sz="2400" kern="100">
                          <a:solidFill>
                            <a:srgbClr val="0000FF"/>
                          </a:solidFill>
                          <a:latin typeface="+mn-ea"/>
                          <a:ea typeface="+mn-ea"/>
                          <a:cs typeface="Times New Roman" panose="02020603050405020304"/>
                        </a:rPr>
                        <a:t>学历、技能、语言</a:t>
                      </a:r>
                      <a:r>
                        <a:rPr lang="en-US" sz="2400" kern="100">
                          <a:solidFill>
                            <a:srgbClr val="0000FF"/>
                          </a:solidFill>
                          <a:latin typeface="+mn-ea"/>
                          <a:ea typeface="+mn-ea"/>
                          <a:cs typeface="Courier New" panose="02070309020205020404"/>
                        </a:rPr>
                        <a:t>)</a:t>
                      </a:r>
                      <a:r>
                        <a:rPr lang="zh-CN" sz="2400" kern="100">
                          <a:solidFill>
                            <a:srgbClr val="0000FF"/>
                          </a:solidFill>
                          <a:latin typeface="+mn-ea"/>
                          <a:ea typeface="+mn-ea"/>
                          <a:cs typeface="Times New Roman" panose="02020603050405020304"/>
                        </a:rPr>
                        <a:t>；第三层是联系方式、面试日期与地点。</a:t>
                      </a:r>
                      <a:endParaRPr lang="zh-CN" sz="2400"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210945">
                <a:tc>
                  <a:txBody>
                    <a:bodyPr/>
                    <a:lstStyle/>
                    <a:p>
                      <a:pPr algn="l">
                        <a:spcAft>
                          <a:spcPct val="0"/>
                        </a:spcAft>
                      </a:pPr>
                      <a:r>
                        <a:rPr lang="zh-CN" sz="2400" kern="100">
                          <a:solidFill>
                            <a:srgbClr val="0000FF"/>
                          </a:solidFill>
                          <a:latin typeface="+mn-ea"/>
                          <a:ea typeface="+mn-ea"/>
                          <a:cs typeface="Times New Roman" panose="02020603050405020304"/>
                        </a:rPr>
                        <a:t>第二步：提取重要信息</a:t>
                      </a:r>
                      <a:endParaRPr lang="zh-CN" sz="2400"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l">
                        <a:spcAft>
                          <a:spcPct val="0"/>
                        </a:spcAft>
                      </a:pPr>
                      <a:r>
                        <a:rPr lang="zh-CN" sz="2400" kern="100">
                          <a:solidFill>
                            <a:srgbClr val="0000FF"/>
                          </a:solidFill>
                          <a:latin typeface="+mn-ea"/>
                          <a:ea typeface="+mn-ea"/>
                          <a:cs typeface="Times New Roman" panose="02020603050405020304"/>
                        </a:rPr>
                        <a:t>先根据原文提取必要信息：</a:t>
                      </a:r>
                      <a:r>
                        <a:rPr lang="zh-CN" sz="2400" kern="100">
                          <a:solidFill>
                            <a:srgbClr val="0000FF"/>
                          </a:solidFill>
                          <a:latin typeface="+mn-ea"/>
                          <a:ea typeface="+mn-ea"/>
                          <a:cs typeface="宋体" panose="02010600030101010101" pitchFamily="2" charset="-122"/>
                        </a:rPr>
                        <a:t>①</a:t>
                      </a:r>
                      <a:r>
                        <a:rPr lang="zh-CN" sz="2400" kern="100">
                          <a:solidFill>
                            <a:srgbClr val="0000FF"/>
                          </a:solidFill>
                          <a:latin typeface="+mn-ea"/>
                          <a:ea typeface="+mn-ea"/>
                          <a:cs typeface="Times New Roman" panose="02020603050405020304"/>
                        </a:rPr>
                        <a:t>公司情况；</a:t>
                      </a:r>
                      <a:r>
                        <a:rPr lang="zh-CN" sz="2400" kern="100">
                          <a:solidFill>
                            <a:srgbClr val="0000FF"/>
                          </a:solidFill>
                          <a:latin typeface="+mn-ea"/>
                          <a:ea typeface="+mn-ea"/>
                          <a:cs typeface="宋体" panose="02010600030101010101" pitchFamily="2" charset="-122"/>
                        </a:rPr>
                        <a:t>②</a:t>
                      </a:r>
                      <a:r>
                        <a:rPr lang="zh-CN" sz="2400" kern="100">
                          <a:solidFill>
                            <a:srgbClr val="0000FF"/>
                          </a:solidFill>
                          <a:latin typeface="+mn-ea"/>
                          <a:ea typeface="+mn-ea"/>
                          <a:cs typeface="Times New Roman" panose="02020603050405020304"/>
                        </a:rPr>
                        <a:t>招聘要求；</a:t>
                      </a:r>
                      <a:r>
                        <a:rPr lang="zh-CN" sz="2400" kern="100">
                          <a:solidFill>
                            <a:srgbClr val="0000FF"/>
                          </a:solidFill>
                          <a:latin typeface="+mn-ea"/>
                          <a:ea typeface="+mn-ea"/>
                          <a:cs typeface="宋体" panose="02010600030101010101" pitchFamily="2" charset="-122"/>
                        </a:rPr>
                        <a:t>③</a:t>
                      </a:r>
                      <a:r>
                        <a:rPr lang="zh-CN" sz="2400" kern="100">
                          <a:solidFill>
                            <a:srgbClr val="0000FF"/>
                          </a:solidFill>
                          <a:latin typeface="+mn-ea"/>
                          <a:ea typeface="+mn-ea"/>
                          <a:cs typeface="Times New Roman" panose="02020603050405020304"/>
                        </a:rPr>
                        <a:t>招聘时间、地点。再根据要求重组信息，变换语体，合并同类项，控制字数。</a:t>
                      </a:r>
                      <a:endParaRPr lang="zh-CN" sz="2400"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097280">
                <a:tc>
                  <a:txBody>
                    <a:bodyPr/>
                    <a:lstStyle/>
                    <a:p>
                      <a:pPr algn="l">
                        <a:spcAft>
                          <a:spcPct val="0"/>
                        </a:spcAft>
                      </a:pPr>
                      <a:r>
                        <a:rPr lang="zh-CN" sz="2400" kern="100">
                          <a:solidFill>
                            <a:srgbClr val="0000FF"/>
                          </a:solidFill>
                          <a:latin typeface="+mn-ea"/>
                          <a:ea typeface="+mn-ea"/>
                          <a:cs typeface="Times New Roman" panose="02020603050405020304"/>
                        </a:rPr>
                        <a:t>第三步：语体转化</a:t>
                      </a:r>
                      <a:endParaRPr lang="zh-CN" sz="2400"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l">
                        <a:spcAft>
                          <a:spcPct val="0"/>
                        </a:spcAft>
                      </a:pPr>
                      <a:r>
                        <a:rPr lang="zh-CN" sz="2400" kern="100">
                          <a:solidFill>
                            <a:srgbClr val="0000FF"/>
                          </a:solidFill>
                          <a:latin typeface="+mn-ea"/>
                          <a:ea typeface="+mn-ea"/>
                          <a:cs typeface="Times New Roman" panose="02020603050405020304"/>
                        </a:rPr>
                        <a:t>本文的语体太过随意，口语化虽然活泼，但缺少了庄重，让人对公司的信度缺少信任。作为招聘广告，应该采用公文语体，庄重严肃，让人信任。</a:t>
                      </a:r>
                      <a:endParaRPr lang="zh-CN" sz="2400"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546063" y="2318225"/>
            <a:ext cx="10433879" cy="1938020"/>
          </a:xfrm>
          <a:prstGeom prst="rect">
            <a:avLst/>
          </a:prstGeom>
          <a:noFill/>
          <a:ln w="28575">
            <a:solidFill>
              <a:srgbClr val="008000"/>
            </a:solidFill>
            <a:miter lim="800000"/>
          </a:ln>
          <a:effectLst/>
        </p:spPr>
        <p:txBody>
          <a:bodyPr>
            <a:spAutoFit/>
          </a:bodyPr>
          <a:lstStyle/>
          <a:p>
            <a:pPr>
              <a:lnSpc>
                <a:spcPct val="120000"/>
              </a:lnSpc>
              <a:spcBef>
                <a:spcPct val="50000"/>
              </a:spcBef>
            </a:pPr>
            <a:r>
              <a:rPr lang="zh-CN" altLang="en-US" sz="2000" b="1">
                <a:solidFill>
                  <a:schemeClr val="hlink"/>
                </a:solidFill>
                <a:latin typeface="仿宋_GB2312" pitchFamily="49" charset="-122"/>
                <a:ea typeface="仿宋_GB2312" pitchFamily="49" charset="-122"/>
              </a:rPr>
              <a:t>解析：此题主要考查语言表达的得体。此类题型特别需要注意语境，本题的语境是主持广播电台少儿栏目。然后看画线的句子具有什么特点，为什么需要重新表述。经过研究我们知道：画线句属于书面用语，不适于少儿听众。需要把书面色彩强的语句转化为口语化的、适于少儿听众的语句。如</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潺潺流过</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可以改为</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哗哗啦啦地流着</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长髯老者</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可以改为</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长着长长胡须的老爷爷</a:t>
            </a:r>
            <a:r>
              <a:rPr lang="zh-CN" altLang="en-US" sz="2000" b="1">
                <a:solidFill>
                  <a:schemeClr val="hlink"/>
                </a:solidFill>
                <a:latin typeface="Arial"/>
                <a:ea typeface="仿宋_GB2312" pitchFamily="49" charset="-122"/>
              </a:rPr>
              <a:t>”</a:t>
            </a:r>
            <a:r>
              <a:rPr lang="zh-CN" altLang="en-US" sz="2000" b="1">
                <a:solidFill>
                  <a:schemeClr val="hlink"/>
                </a:solidFill>
                <a:latin typeface="仿宋_GB2312" pitchFamily="49" charset="-122"/>
                <a:ea typeface="仿宋_GB2312" pitchFamily="49" charset="-122"/>
              </a:rPr>
              <a:t>等。最后通读一遍，看重新表述后的句子是否连贯得体。</a:t>
            </a:r>
          </a:p>
        </p:txBody>
      </p:sp>
      <p:sp>
        <p:nvSpPr>
          <p:cNvPr id="4" name="Text Box 3"/>
          <p:cNvSpPr txBox="1">
            <a:spLocks noChangeArrowheads="1"/>
          </p:cNvSpPr>
          <p:nvPr/>
        </p:nvSpPr>
        <p:spPr bwMode="auto">
          <a:xfrm>
            <a:off x="546063" y="818027"/>
            <a:ext cx="10433879" cy="1322070"/>
          </a:xfrm>
          <a:prstGeom prst="rect">
            <a:avLst/>
          </a:prstGeom>
          <a:noFill/>
          <a:ln w="28575">
            <a:solidFill>
              <a:schemeClr val="folHlink"/>
            </a:solidFill>
            <a:miter lim="800000"/>
          </a:ln>
          <a:effectLst/>
        </p:spPr>
        <p:txBody>
          <a:bodyPr>
            <a:spAutoFit/>
          </a:bodyPr>
          <a:lstStyle/>
          <a:p>
            <a:r>
              <a:rPr lang="zh-CN" altLang="en-US" sz="2000" b="1" i="1" u="sng" smtClean="0">
                <a:solidFill>
                  <a:srgbClr val="C00000"/>
                </a:solidFill>
                <a:effectLst>
                  <a:outerShdw blurRad="38100" dist="38100" dir="2700000" algn="tl">
                    <a:srgbClr val="000000">
                      <a:alpha val="43137"/>
                    </a:srgbClr>
                  </a:outerShdw>
                </a:effectLst>
                <a:latin typeface="+mn-ea"/>
              </a:rPr>
              <a:t>跟踪练习</a:t>
            </a:r>
            <a:r>
              <a:rPr lang="zh-CN" altLang="en-US" sz="2000" b="1" smtClean="0">
                <a:solidFill>
                  <a:schemeClr val="hlink"/>
                </a:solidFill>
                <a:latin typeface="楷体_GB2312" charset="0"/>
                <a:ea typeface="楷体_GB2312" charset="-122"/>
              </a:rPr>
              <a:t>     </a:t>
            </a:r>
            <a:r>
              <a:rPr lang="en-US" altLang="zh-CN" sz="2000" smtClean="0">
                <a:latin typeface="黑体" pitchFamily="2" charset="-122"/>
                <a:ea typeface="黑体" pitchFamily="2" charset="-122"/>
              </a:rPr>
              <a:t>8</a:t>
            </a:r>
            <a:r>
              <a:rPr lang="zh-CN" altLang="en-US" sz="2000" smtClean="0">
                <a:latin typeface="黑体" pitchFamily="2" charset="-122"/>
                <a:ea typeface="黑体" pitchFamily="2" charset="-122"/>
              </a:rPr>
              <a:t>．假如</a:t>
            </a:r>
            <a:r>
              <a:rPr lang="zh-CN" altLang="en-US" sz="2000">
                <a:latin typeface="黑体" pitchFamily="2" charset="-122"/>
                <a:ea typeface="黑体" pitchFamily="2" charset="-122"/>
              </a:rPr>
              <a:t>你是广播电台少儿栏目的主持人，请根据少儿听众的特点，重新表述下面一段文字的画线部分。不得改变原意。不超过</a:t>
            </a:r>
            <a:r>
              <a:rPr lang="en-US" altLang="zh-CN" sz="2000">
                <a:latin typeface="黑体" pitchFamily="2" charset="-122"/>
                <a:ea typeface="黑体" pitchFamily="2" charset="-122"/>
              </a:rPr>
              <a:t>80</a:t>
            </a:r>
            <a:r>
              <a:rPr lang="zh-CN" altLang="en-US" sz="2000">
                <a:latin typeface="黑体" pitchFamily="2" charset="-122"/>
                <a:ea typeface="黑体" pitchFamily="2" charset="-122"/>
              </a:rPr>
              <a:t>个字。</a:t>
            </a:r>
          </a:p>
          <a:p>
            <a:r>
              <a:rPr lang="zh-CN" altLang="en-US" sz="2000" b="1">
                <a:solidFill>
                  <a:schemeClr val="hlink"/>
                </a:solidFill>
                <a:latin typeface="楷体_GB2312" charset="0"/>
                <a:ea typeface="楷体_GB2312" charset="-122"/>
              </a:rPr>
              <a:t>蔚蓝的天空，万里无云。碧绿的草地上，</a:t>
            </a:r>
            <a:r>
              <a:rPr lang="zh-CN" altLang="en-US" sz="2000" b="1" u="sng">
                <a:solidFill>
                  <a:schemeClr val="hlink"/>
                </a:solidFill>
                <a:latin typeface="楷体_GB2312" charset="0"/>
                <a:ea typeface="楷体_GB2312" charset="-122"/>
              </a:rPr>
              <a:t>一条小溪潺潺流过，水中的卵石清晰可见。溪边坐着一位长髯老者，面容清癯，双目炯炯有神。</a:t>
            </a:r>
          </a:p>
        </p:txBody>
      </p:sp>
      <p:sp>
        <p:nvSpPr>
          <p:cNvPr id="5" name="Text Box 4"/>
          <p:cNvSpPr txBox="1">
            <a:spLocks noChangeArrowheads="1"/>
          </p:cNvSpPr>
          <p:nvPr/>
        </p:nvSpPr>
        <p:spPr bwMode="auto">
          <a:xfrm>
            <a:off x="546063" y="4461365"/>
            <a:ext cx="10433879" cy="1420495"/>
          </a:xfrm>
          <a:prstGeom prst="rect">
            <a:avLst/>
          </a:prstGeom>
          <a:noFill/>
          <a:ln w="28575">
            <a:solidFill>
              <a:srgbClr val="FFFF00"/>
            </a:solidFill>
            <a:miter lim="800000"/>
          </a:ln>
          <a:effectLst/>
        </p:spPr>
        <p:txBody>
          <a:bodyPr>
            <a:spAutoFit/>
          </a:bodyPr>
          <a:lstStyle/>
          <a:p>
            <a:pPr>
              <a:lnSpc>
                <a:spcPct val="120000"/>
              </a:lnSpc>
              <a:spcBef>
                <a:spcPct val="50000"/>
              </a:spcBef>
            </a:pPr>
            <a:r>
              <a:rPr lang="zh-CN" altLang="en-US" sz="2400" b="1">
                <a:solidFill>
                  <a:srgbClr val="FF0066"/>
                </a:solidFill>
                <a:ea typeface="黑体" pitchFamily="2" charset="-122"/>
              </a:rPr>
              <a:t>答案：</a:t>
            </a:r>
            <a:r>
              <a:rPr lang="en-US" altLang="zh-CN" sz="2400" b="1">
                <a:solidFill>
                  <a:srgbClr val="FF0066"/>
                </a:solidFill>
                <a:ea typeface="黑体" pitchFamily="2" charset="-122"/>
              </a:rPr>
              <a:t>(</a:t>
            </a:r>
            <a:r>
              <a:rPr lang="zh-CN" altLang="en-US" sz="2400" b="1">
                <a:solidFill>
                  <a:srgbClr val="FF0066"/>
                </a:solidFill>
                <a:ea typeface="黑体" pitchFamily="2" charset="-122"/>
              </a:rPr>
              <a:t>示例</a:t>
            </a:r>
            <a:r>
              <a:rPr lang="en-US" altLang="zh-CN" sz="2400" b="1">
                <a:solidFill>
                  <a:srgbClr val="FF0066"/>
                </a:solidFill>
                <a:ea typeface="黑体" pitchFamily="2" charset="-122"/>
              </a:rPr>
              <a:t>)</a:t>
            </a:r>
            <a:r>
              <a:rPr lang="zh-CN" altLang="en-US" sz="2400" b="1">
                <a:solidFill>
                  <a:srgbClr val="FF0066"/>
                </a:solidFill>
                <a:ea typeface="黑体" pitchFamily="2" charset="-122"/>
              </a:rPr>
              <a:t>一条小溪哗哗啦啦地流着，水里有好些圆溜溜的石头，像鸡蛋似的，看得可清楚了。溪边坐着一位老爷爷，脸瘦瘦的，胡子长长的，那双眼睛可有精神啦！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2"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ssolv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1" animBg="1"/>
      <p:bldP spid="5" grpId="2"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701189" y="661944"/>
            <a:ext cx="10433879" cy="1198880"/>
          </a:xfrm>
          <a:prstGeom prst="rect">
            <a:avLst/>
          </a:prstGeom>
          <a:noFill/>
          <a:ln w="38100">
            <a:solidFill>
              <a:schemeClr val="folHlink"/>
            </a:solidFill>
            <a:miter lim="800000"/>
          </a:ln>
          <a:effectLst/>
        </p:spPr>
        <p:txBody>
          <a:bodyPr>
            <a:spAutoFit/>
          </a:bodyPr>
          <a:lstStyle/>
          <a:p>
            <a:r>
              <a:rPr lang="zh-CN" altLang="en-US" sz="2400" b="1" i="1" u="sng" smtClean="0">
                <a:solidFill>
                  <a:srgbClr val="C00000"/>
                </a:solidFill>
                <a:effectLst>
                  <a:outerShdw blurRad="38100" dist="38100" dir="2700000" algn="tl">
                    <a:srgbClr val="000000">
                      <a:alpha val="43137"/>
                    </a:srgbClr>
                  </a:outerShdw>
                </a:effectLst>
                <a:latin typeface="+mn-ea"/>
              </a:rPr>
              <a:t>跟踪练习</a:t>
            </a:r>
            <a:r>
              <a:rPr lang="en-US" altLang="zh-CN" sz="2400" b="1" smtClean="0">
                <a:solidFill>
                  <a:schemeClr val="folHlink"/>
                </a:solidFill>
                <a:latin typeface="黑体" pitchFamily="2" charset="-122"/>
                <a:ea typeface="黑体" pitchFamily="2" charset="-122"/>
              </a:rPr>
              <a:t> 9</a:t>
            </a:r>
            <a:r>
              <a:rPr lang="zh-CN" altLang="en-US" sz="2400" b="1" smtClean="0">
                <a:solidFill>
                  <a:schemeClr val="folHlink"/>
                </a:solidFill>
                <a:latin typeface="黑体" pitchFamily="2" charset="-122"/>
                <a:ea typeface="黑体" pitchFamily="2" charset="-122"/>
              </a:rPr>
              <a:t>．请</a:t>
            </a:r>
            <a:r>
              <a:rPr lang="zh-CN" altLang="en-US" sz="2400" b="1">
                <a:solidFill>
                  <a:schemeClr val="folHlink"/>
                </a:solidFill>
                <a:latin typeface="黑体" pitchFamily="2" charset="-122"/>
                <a:ea typeface="黑体" pitchFamily="2" charset="-122"/>
              </a:rPr>
              <a:t>以</a:t>
            </a:r>
            <a:r>
              <a:rPr lang="zh-CN" altLang="en-US" sz="2400" b="1" smtClean="0">
                <a:solidFill>
                  <a:schemeClr val="folHlink"/>
                </a:solidFill>
                <a:latin typeface="黑体" pitchFamily="2" charset="-122"/>
                <a:ea typeface="黑体" pitchFamily="2" charset="-122"/>
              </a:rPr>
              <a:t>平实语言</a:t>
            </a:r>
            <a:r>
              <a:rPr lang="zh-CN" altLang="en-US" sz="2400" b="1">
                <a:solidFill>
                  <a:schemeClr val="folHlink"/>
                </a:solidFill>
                <a:latin typeface="黑体" pitchFamily="2" charset="-122"/>
                <a:ea typeface="黑体" pitchFamily="2" charset="-122"/>
              </a:rPr>
              <a:t>表述下面材料中画线句子的</a:t>
            </a:r>
            <a:r>
              <a:rPr lang="zh-CN" altLang="en-US" sz="2400" b="1" smtClean="0">
                <a:solidFill>
                  <a:schemeClr val="folHlink"/>
                </a:solidFill>
                <a:latin typeface="黑体" pitchFamily="2" charset="-122"/>
                <a:ea typeface="黑体" pitchFamily="2" charset="-122"/>
              </a:rPr>
              <a:t>含意</a:t>
            </a:r>
            <a:r>
              <a:rPr lang="en-US" altLang="zh-CN" sz="2400" b="1" smtClean="0">
                <a:solidFill>
                  <a:schemeClr val="folHlink"/>
                </a:solidFill>
                <a:latin typeface="黑体" pitchFamily="2" charset="-122"/>
                <a:ea typeface="黑体" pitchFamily="2" charset="-122"/>
              </a:rPr>
              <a:t>,</a:t>
            </a:r>
            <a:r>
              <a:rPr lang="zh-CN" altLang="en-US" sz="2400" b="1" smtClean="0">
                <a:solidFill>
                  <a:schemeClr val="folHlink"/>
                </a:solidFill>
                <a:latin typeface="黑体" pitchFamily="2" charset="-122"/>
                <a:ea typeface="黑体" pitchFamily="2" charset="-122"/>
              </a:rPr>
              <a:t>不</a:t>
            </a:r>
            <a:r>
              <a:rPr lang="zh-CN" altLang="en-US" sz="2400" b="1">
                <a:solidFill>
                  <a:schemeClr val="folHlink"/>
                </a:solidFill>
                <a:latin typeface="黑体" pitchFamily="2" charset="-122"/>
                <a:ea typeface="黑体" pitchFamily="2" charset="-122"/>
              </a:rPr>
              <a:t>超过</a:t>
            </a:r>
            <a:r>
              <a:rPr lang="en-US" altLang="zh-CN" sz="2400" b="1">
                <a:solidFill>
                  <a:schemeClr val="folHlink"/>
                </a:solidFill>
                <a:latin typeface="黑体" pitchFamily="2" charset="-122"/>
                <a:ea typeface="黑体" pitchFamily="2" charset="-122"/>
              </a:rPr>
              <a:t>15</a:t>
            </a:r>
            <a:r>
              <a:rPr lang="zh-CN" altLang="en-US" sz="2400" b="1">
                <a:solidFill>
                  <a:schemeClr val="folHlink"/>
                </a:solidFill>
                <a:latin typeface="黑体" pitchFamily="2" charset="-122"/>
                <a:ea typeface="黑体" pitchFamily="2" charset="-122"/>
              </a:rPr>
              <a:t>个字。</a:t>
            </a:r>
          </a:p>
          <a:p>
            <a:r>
              <a:rPr lang="zh-CN" altLang="en-US" sz="2400" b="1">
                <a:solidFill>
                  <a:schemeClr val="hlink"/>
                </a:solidFill>
                <a:latin typeface="仿宋_GB2312" pitchFamily="49" charset="-122"/>
                <a:ea typeface="仿宋_GB2312" pitchFamily="49" charset="-122"/>
              </a:rPr>
              <a:t>有个青年人总是抱怨环境，一位长者对他说</a:t>
            </a:r>
            <a:r>
              <a:rPr lang="zh-CN" altLang="en-US" sz="2400" b="1" u="sng">
                <a:solidFill>
                  <a:schemeClr val="hlink"/>
                </a:solidFill>
                <a:latin typeface="仿宋_GB2312" pitchFamily="49" charset="-122"/>
                <a:ea typeface="仿宋_GB2312" pitchFamily="49" charset="-122"/>
              </a:rPr>
              <a:t>：</a:t>
            </a:r>
            <a:r>
              <a:rPr lang="zh-CN" altLang="en-US" sz="2400" b="1" u="sng">
                <a:solidFill>
                  <a:schemeClr val="hlink"/>
                </a:solidFill>
                <a:latin typeface="Arial"/>
                <a:ea typeface="仿宋_GB2312" pitchFamily="49" charset="-122"/>
              </a:rPr>
              <a:t>“</a:t>
            </a:r>
            <a:r>
              <a:rPr lang="zh-CN" altLang="en-US" sz="2400" b="1" u="sng">
                <a:solidFill>
                  <a:schemeClr val="hlink"/>
                </a:solidFill>
                <a:latin typeface="仿宋_GB2312" pitchFamily="49" charset="-122"/>
                <a:ea typeface="仿宋_GB2312" pitchFamily="49" charset="-122"/>
              </a:rPr>
              <a:t>你想保护自己的脚，穿上一双鞋子比给全世界铺上地毯更容易做到。</a:t>
            </a:r>
            <a:r>
              <a:rPr lang="zh-CN" altLang="en-US" sz="2400" b="1" u="sng">
                <a:solidFill>
                  <a:schemeClr val="hlink"/>
                </a:solidFill>
                <a:latin typeface="Arial"/>
                <a:ea typeface="仿宋_GB2312" pitchFamily="49" charset="-122"/>
              </a:rPr>
              <a:t>”</a:t>
            </a:r>
            <a:endParaRPr lang="zh-CN" altLang="en-US" sz="2400" b="1" u="sng">
              <a:solidFill>
                <a:schemeClr val="hlink"/>
              </a:solidFill>
              <a:latin typeface="仿宋_GB2312" pitchFamily="49" charset="-122"/>
              <a:ea typeface="仿宋_GB2312" pitchFamily="49" charset="-122"/>
            </a:endParaRPr>
          </a:p>
        </p:txBody>
      </p:sp>
      <p:sp>
        <p:nvSpPr>
          <p:cNvPr id="7" name="Text Box 3"/>
          <p:cNvSpPr txBox="1">
            <a:spLocks noChangeArrowheads="1"/>
          </p:cNvSpPr>
          <p:nvPr/>
        </p:nvSpPr>
        <p:spPr bwMode="auto">
          <a:xfrm>
            <a:off x="701189" y="1876390"/>
            <a:ext cx="10433879" cy="3784600"/>
          </a:xfrm>
          <a:prstGeom prst="rect">
            <a:avLst/>
          </a:prstGeom>
          <a:noFill/>
          <a:ln w="28575">
            <a:solidFill>
              <a:srgbClr val="FFFF00"/>
            </a:solidFill>
            <a:miter lim="800000"/>
          </a:ln>
          <a:effectLst/>
        </p:spPr>
        <p:txBody>
          <a:bodyPr wrap="square">
            <a:spAutoFit/>
          </a:bodyPr>
          <a:lstStyle/>
          <a:p>
            <a:pPr>
              <a:spcBef>
                <a:spcPct val="50000"/>
              </a:spcBef>
            </a:pPr>
            <a:r>
              <a:rPr lang="zh-CN" altLang="en-US" sz="2400" b="1">
                <a:solidFill>
                  <a:schemeClr val="folHlink"/>
                </a:solidFill>
                <a:latin typeface="楷体_GB2312" charset="0"/>
                <a:ea typeface="楷体_GB2312" charset="-122"/>
              </a:rPr>
              <a:t>解析：画线句是个比喻句，解答时，得根据语意找出各个喻体及其分别对应的本体，然后组合成句就行了。根据语意，整个语段是讲</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环境</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的，青年人抱怨</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环境</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，对于青年人而言，这个</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环境</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是不大好的。</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长者</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的话必是劝告、警示青年人的：</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保护自己的脚</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，劝他</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穿上一双鞋子</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，是劝以前</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赤脚</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的青年人，由于</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环境</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不大好，得</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穿上一双鞋子</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，劝他对</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己</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有所改变，即要</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改变自己</a:t>
            </a:r>
            <a:r>
              <a:rPr lang="zh-CN" altLang="en-US" sz="2400" b="1">
                <a:solidFill>
                  <a:schemeClr val="folHlink"/>
                </a:solidFill>
                <a:latin typeface="Arial"/>
                <a:ea typeface="楷体_GB2312" charset="-122"/>
              </a:rPr>
              <a:t>”</a:t>
            </a:r>
            <a:r>
              <a:rPr lang="en-US" altLang="zh-CN" sz="2400" b="1">
                <a:solidFill>
                  <a:schemeClr val="folHlink"/>
                </a:solidFill>
                <a:latin typeface="楷体_GB2312" charset="0"/>
                <a:ea typeface="楷体_GB2312" charset="-122"/>
              </a:rPr>
              <a:t>(</a:t>
            </a:r>
            <a:r>
              <a:rPr lang="zh-CN" altLang="en-US" sz="2400" b="1">
                <a:solidFill>
                  <a:schemeClr val="folHlink"/>
                </a:solidFill>
                <a:latin typeface="楷体_GB2312" charset="0"/>
                <a:ea typeface="楷体_GB2312" charset="-122"/>
              </a:rPr>
              <a:t>本体</a:t>
            </a:r>
            <a:r>
              <a:rPr lang="en-US" altLang="zh-CN" sz="2400" b="1">
                <a:solidFill>
                  <a:schemeClr val="folHlink"/>
                </a:solidFill>
                <a:latin typeface="楷体_GB2312" charset="0"/>
                <a:ea typeface="楷体_GB2312" charset="-122"/>
              </a:rPr>
              <a:t>)</a:t>
            </a:r>
            <a:r>
              <a:rPr lang="zh-CN" altLang="en-US" sz="2400" b="1">
                <a:solidFill>
                  <a:schemeClr val="folHlink"/>
                </a:solidFill>
                <a:latin typeface="楷体_GB2312" charset="0"/>
                <a:ea typeface="楷体_GB2312" charset="-122"/>
              </a:rPr>
              <a:t>；后者</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给全世界铺上地毯</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就是</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改变世界</a:t>
            </a:r>
            <a:r>
              <a:rPr lang="zh-CN" altLang="en-US" sz="2400" b="1">
                <a:solidFill>
                  <a:schemeClr val="folHlink"/>
                </a:solidFill>
                <a:latin typeface="Arial"/>
                <a:ea typeface="楷体_GB2312" charset="-122"/>
              </a:rPr>
              <a:t>”</a:t>
            </a:r>
            <a:r>
              <a:rPr lang="en-US" altLang="zh-CN" sz="2400" b="1">
                <a:solidFill>
                  <a:schemeClr val="folHlink"/>
                </a:solidFill>
                <a:latin typeface="楷体_GB2312" charset="0"/>
                <a:ea typeface="楷体_GB2312" charset="-122"/>
              </a:rPr>
              <a:t>(</a:t>
            </a:r>
            <a:r>
              <a:rPr lang="zh-CN" altLang="en-US" sz="2400" b="1">
                <a:solidFill>
                  <a:schemeClr val="folHlink"/>
                </a:solidFill>
                <a:latin typeface="楷体_GB2312" charset="0"/>
                <a:ea typeface="楷体_GB2312" charset="-122"/>
              </a:rPr>
              <a:t>本体</a:t>
            </a:r>
            <a:r>
              <a:rPr lang="en-US" altLang="zh-CN" sz="2400" b="1">
                <a:solidFill>
                  <a:schemeClr val="folHlink"/>
                </a:solidFill>
                <a:latin typeface="楷体_GB2312" charset="0"/>
                <a:ea typeface="楷体_GB2312" charset="-122"/>
              </a:rPr>
              <a:t>)</a:t>
            </a:r>
            <a:r>
              <a:rPr lang="zh-CN" altLang="en-US" sz="2400" b="1">
                <a:solidFill>
                  <a:schemeClr val="folHlink"/>
                </a:solidFill>
                <a:latin typeface="楷体_GB2312" charset="0"/>
                <a:ea typeface="楷体_GB2312" charset="-122"/>
              </a:rPr>
              <a:t>了。二者结合是说：改变自己比改变世界更容易。当然，在答题中，可以出现</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保护环境，应从自身做起，而不要好高骛远</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之类的答案，这也可视为正确答案。表述时要符合题干中</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平实</a:t>
            </a:r>
            <a:r>
              <a:rPr lang="zh-CN" altLang="en-US" sz="2400" b="1">
                <a:solidFill>
                  <a:schemeClr val="folHlink"/>
                </a:solidFill>
                <a:latin typeface="Arial"/>
                <a:ea typeface="楷体_GB2312" charset="-122"/>
              </a:rPr>
              <a:t>”</a:t>
            </a:r>
            <a:r>
              <a:rPr lang="zh-CN" altLang="en-US" sz="2400" b="1">
                <a:solidFill>
                  <a:schemeClr val="folHlink"/>
                </a:solidFill>
                <a:latin typeface="楷体_GB2312" charset="0"/>
                <a:ea typeface="楷体_GB2312" charset="-122"/>
              </a:rPr>
              <a:t>的要求，语言要简洁，不超过限定字数。</a:t>
            </a:r>
          </a:p>
        </p:txBody>
      </p:sp>
      <p:sp>
        <p:nvSpPr>
          <p:cNvPr id="8" name="Text Box 4"/>
          <p:cNvSpPr txBox="1">
            <a:spLocks noChangeArrowheads="1"/>
          </p:cNvSpPr>
          <p:nvPr/>
        </p:nvSpPr>
        <p:spPr bwMode="auto">
          <a:xfrm>
            <a:off x="701189" y="5632220"/>
            <a:ext cx="10433879" cy="460375"/>
          </a:xfrm>
          <a:prstGeom prst="rect">
            <a:avLst/>
          </a:prstGeom>
          <a:noFill/>
          <a:ln w="28575">
            <a:solidFill>
              <a:srgbClr val="00FF00"/>
            </a:solidFill>
            <a:miter lim="800000"/>
          </a:ln>
          <a:effectLst/>
        </p:spPr>
        <p:txBody>
          <a:bodyPr>
            <a:spAutoFit/>
          </a:bodyPr>
          <a:lstStyle/>
          <a:p>
            <a:pPr>
              <a:spcBef>
                <a:spcPct val="50000"/>
              </a:spcBef>
            </a:pPr>
            <a:r>
              <a:rPr lang="zh-CN" altLang="en-US" sz="2400" b="1">
                <a:solidFill>
                  <a:srgbClr val="FF0066"/>
                </a:solidFill>
                <a:latin typeface="黑体" pitchFamily="2" charset="-122"/>
                <a:ea typeface="黑体" pitchFamily="2" charset="-122"/>
              </a:rPr>
              <a:t>答案：</a:t>
            </a:r>
            <a:r>
              <a:rPr lang="zh-CN" altLang="en-US" b="1">
                <a:solidFill>
                  <a:srgbClr val="FF0066"/>
                </a:solidFill>
                <a:latin typeface="黑体" pitchFamily="2" charset="-122"/>
                <a:ea typeface="黑体" pitchFamily="2" charset="-122"/>
              </a:rPr>
              <a:t>　</a:t>
            </a:r>
            <a:r>
              <a:rPr lang="zh-CN" altLang="en-US" sz="2400" b="1">
                <a:solidFill>
                  <a:srgbClr val="FF0066"/>
                </a:solidFill>
                <a:latin typeface="黑体" pitchFamily="2" charset="-122"/>
                <a:ea typeface="黑体" pitchFamily="2" charset="-122"/>
              </a:rPr>
              <a:t>改变自己比改变环境</a:t>
            </a:r>
            <a:r>
              <a:rPr lang="en-US" altLang="zh-CN" sz="2400" b="1">
                <a:solidFill>
                  <a:srgbClr val="FF0066"/>
                </a:solidFill>
                <a:latin typeface="黑体" pitchFamily="2" charset="-122"/>
                <a:ea typeface="黑体" pitchFamily="2" charset="-122"/>
              </a:rPr>
              <a:t>(</a:t>
            </a:r>
            <a:r>
              <a:rPr lang="zh-CN" altLang="en-US" sz="2400" b="1">
                <a:solidFill>
                  <a:srgbClr val="FF0066"/>
                </a:solidFill>
                <a:latin typeface="黑体" pitchFamily="2" charset="-122"/>
                <a:ea typeface="黑体" pitchFamily="2" charset="-122"/>
              </a:rPr>
              <a:t>世界</a:t>
            </a:r>
            <a:r>
              <a:rPr lang="en-US" altLang="zh-CN" sz="2400" b="1">
                <a:solidFill>
                  <a:srgbClr val="FF0066"/>
                </a:solidFill>
                <a:latin typeface="黑体" pitchFamily="2" charset="-122"/>
                <a:ea typeface="黑体" pitchFamily="2" charset="-122"/>
              </a:rPr>
              <a:t>)</a:t>
            </a:r>
            <a:r>
              <a:rPr lang="zh-CN" altLang="en-US" sz="2400" b="1">
                <a:solidFill>
                  <a:srgbClr val="FF0066"/>
                </a:solidFill>
                <a:latin typeface="黑体" pitchFamily="2" charset="-122"/>
                <a:ea typeface="黑体" pitchFamily="2" charset="-122"/>
              </a:rPr>
              <a:t>更容易。 </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17" presetClass="entr" presetSubtype="10" fill="hold" grpId="1"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17" presetClass="entr" presetSubtype="10" fill="hold" grpId="2"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1" animBg="1"/>
      <p:bldP spid="8" grpId="2"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617501" y="790409"/>
            <a:ext cx="5282565" cy="5520055"/>
          </a:xfrm>
          <a:prstGeom prst="rect">
            <a:avLst/>
          </a:prstGeom>
          <a:noFill/>
          <a:ln w="28575">
            <a:noFill/>
            <a:miter lim="800000"/>
          </a:ln>
          <a:effectLst/>
        </p:spPr>
        <p:txBody>
          <a:bodyPr wrap="square">
            <a:spAutoFit/>
          </a:bodyPr>
          <a:lstStyle/>
          <a:p>
            <a:pPr>
              <a:lnSpc>
                <a:spcPct val="150000"/>
              </a:lnSpc>
            </a:pPr>
            <a:r>
              <a:rPr lang="en-US" sz="2400" smtClean="0">
                <a:solidFill>
                  <a:schemeClr val="folHlink"/>
                </a:solidFill>
                <a:latin typeface="宋体" pitchFamily="2" charset="-122"/>
                <a:ea typeface="宋体" pitchFamily="2" charset="-122"/>
              </a:rPr>
              <a:t>2</a:t>
            </a:r>
            <a:r>
              <a:rPr lang="zh-CN" altLang="en-US" sz="2400" smtClean="0">
                <a:solidFill>
                  <a:schemeClr val="folHlink"/>
                </a:solidFill>
                <a:latin typeface="宋体" pitchFamily="2" charset="-122"/>
                <a:ea typeface="宋体" pitchFamily="2" charset="-122"/>
              </a:rPr>
              <a:t>．</a:t>
            </a:r>
            <a:r>
              <a:rPr lang="en-US" sz="2400" smtClean="0">
                <a:solidFill>
                  <a:schemeClr val="folHlink"/>
                </a:solidFill>
                <a:latin typeface="宋体" pitchFamily="2" charset="-122"/>
                <a:ea typeface="宋体" pitchFamily="2" charset="-122"/>
              </a:rPr>
              <a:t>(2017·</a:t>
            </a:r>
            <a:r>
              <a:rPr lang="zh-CN" altLang="en-US" sz="2400" smtClean="0">
                <a:solidFill>
                  <a:schemeClr val="folHlink"/>
                </a:solidFill>
                <a:latin typeface="宋体" pitchFamily="2" charset="-122"/>
                <a:ea typeface="宋体" pitchFamily="2" charset="-122"/>
              </a:rPr>
              <a:t>浙江卷</a:t>
            </a:r>
            <a:r>
              <a:rPr lang="en-US" sz="2400" smtClean="0">
                <a:solidFill>
                  <a:schemeClr val="folHlink"/>
                </a:solidFill>
                <a:latin typeface="宋体" pitchFamily="2" charset="-122"/>
                <a:ea typeface="宋体" pitchFamily="2" charset="-122"/>
              </a:rPr>
              <a:t>)</a:t>
            </a:r>
            <a:r>
              <a:rPr lang="zh-CN" altLang="en-US" sz="2400" smtClean="0">
                <a:solidFill>
                  <a:schemeClr val="folHlink"/>
                </a:solidFill>
                <a:latin typeface="宋体" pitchFamily="2" charset="-122"/>
                <a:ea typeface="宋体" pitchFamily="2" charset="-122"/>
              </a:rPr>
              <a:t>归谬法是指为反对错误观点，先假设这个观点是正确的，由此推论得出荒谬结论的论证方法。仿照下面的示例，另写一句话。要求：符合归谬逻辑，句式基本一致，语言简洁明了。</a:t>
            </a:r>
          </a:p>
          <a:p>
            <a:pPr>
              <a:lnSpc>
                <a:spcPct val="150000"/>
              </a:lnSpc>
            </a:pPr>
            <a:r>
              <a:rPr lang="zh-CN" altLang="en-US" sz="2400" smtClean="0">
                <a:solidFill>
                  <a:srgbClr val="0000FF"/>
                </a:solidFill>
                <a:latin typeface="宋体" pitchFamily="2" charset="-122"/>
                <a:ea typeface="宋体" pitchFamily="2" charset="-122"/>
              </a:rPr>
              <a:t>例句：如果作品水平越高，知音越少，那么谁也不懂的东西就是世界上的绝作了。</a:t>
            </a:r>
          </a:p>
          <a:p>
            <a:pPr>
              <a:lnSpc>
                <a:spcPct val="120000"/>
              </a:lnSpc>
            </a:pPr>
            <a:endParaRPr sz="2400">
              <a:solidFill>
                <a:srgbClr val="0000FF"/>
              </a:solidFill>
              <a:latin typeface="宋体" pitchFamily="2" charset="-122"/>
              <a:ea typeface="宋体" pitchFamily="2" charset="-122"/>
            </a:endParaRPr>
          </a:p>
        </p:txBody>
      </p:sp>
      <p:sp>
        <p:nvSpPr>
          <p:cNvPr id="7" name="Text Box 5"/>
          <p:cNvSpPr txBox="1">
            <a:spLocks noChangeArrowheads="1"/>
          </p:cNvSpPr>
          <p:nvPr/>
        </p:nvSpPr>
        <p:spPr bwMode="auto">
          <a:xfrm>
            <a:off x="6158514" y="913899"/>
            <a:ext cx="4936487" cy="3192780"/>
          </a:xfrm>
          <a:prstGeom prst="rect">
            <a:avLst/>
          </a:prstGeom>
          <a:noFill/>
          <a:ln w="12700">
            <a:noFill/>
            <a:prstDash val="lgDashDot"/>
            <a:miter lim="800000"/>
          </a:ln>
          <a:effectLst/>
        </p:spPr>
        <p:txBody>
          <a:bodyPr wrap="square">
            <a:spAutoFit/>
          </a:bodyPr>
          <a:lstStyle/>
          <a:p>
            <a:pPr algn="just">
              <a:lnSpc>
                <a:spcPct val="120000"/>
              </a:lnSpc>
            </a:pPr>
            <a:r>
              <a:rPr sz="2400" b="1">
                <a:solidFill>
                  <a:schemeClr val="accent6">
                    <a:lumMod val="50000"/>
                  </a:schemeClr>
                </a:solidFill>
                <a:latin typeface="仿宋" panose="02010609060101010101" pitchFamily="49" charset="-122"/>
                <a:ea typeface="仿宋" panose="02010609060101010101" pitchFamily="49" charset="-122"/>
              </a:rPr>
              <a:t>解析</a:t>
            </a:r>
            <a:r>
              <a:rPr sz="2400" b="1" smtClean="0">
                <a:solidFill>
                  <a:schemeClr val="accent6">
                    <a:lumMod val="50000"/>
                  </a:schemeClr>
                </a:solidFill>
                <a:latin typeface="仿宋" panose="02010609060101010101" pitchFamily="49" charset="-122"/>
                <a:ea typeface="仿宋" panose="02010609060101010101" pitchFamily="49" charset="-122"/>
              </a:rPr>
              <a:t>：</a:t>
            </a:r>
            <a:r>
              <a:rPr lang="zh-CN" altLang="en-US" sz="2400" b="1" smtClean="0">
                <a:solidFill>
                  <a:schemeClr val="accent6">
                    <a:lumMod val="50000"/>
                  </a:schemeClr>
                </a:solidFill>
                <a:latin typeface="仿宋" panose="02010609060101010101" pitchFamily="49" charset="-122"/>
                <a:ea typeface="仿宋" panose="02010609060101010101" pitchFamily="49" charset="-122"/>
              </a:rPr>
              <a:t>解答时首先要结合例句，明确归谬法的表述特点。即先摆出要反对的观点，假设其是正确的，然后进行推理，得出错误的结论。仿写时必须要符合例句的形式，采用以</a:t>
            </a:r>
            <a:r>
              <a:rPr lang="en-US" sz="2400" b="1" smtClean="0">
                <a:solidFill>
                  <a:schemeClr val="accent6">
                    <a:lumMod val="50000"/>
                  </a:schemeClr>
                </a:solidFill>
                <a:latin typeface="仿宋" panose="02010609060101010101" pitchFamily="49" charset="-122"/>
                <a:ea typeface="仿宋" panose="02010609060101010101" pitchFamily="49" charset="-122"/>
              </a:rPr>
              <a:t>“</a:t>
            </a:r>
            <a:r>
              <a:rPr lang="zh-CN" altLang="en-US" sz="2400" b="1" smtClean="0">
                <a:solidFill>
                  <a:schemeClr val="accent6">
                    <a:lumMod val="50000"/>
                  </a:schemeClr>
                </a:solidFill>
                <a:latin typeface="仿宋" panose="02010609060101010101" pitchFamily="49" charset="-122"/>
                <a:ea typeface="仿宋" panose="02010609060101010101" pitchFamily="49" charset="-122"/>
              </a:rPr>
              <a:t>如果</a:t>
            </a:r>
            <a:r>
              <a:rPr lang="en-US" sz="2400" b="1" smtClean="0">
                <a:solidFill>
                  <a:schemeClr val="accent6">
                    <a:lumMod val="50000"/>
                  </a:schemeClr>
                </a:solidFill>
                <a:latin typeface="仿宋" panose="02010609060101010101" pitchFamily="49" charset="-122"/>
                <a:ea typeface="仿宋" panose="02010609060101010101" pitchFamily="49" charset="-122"/>
              </a:rPr>
              <a:t>……</a:t>
            </a:r>
            <a:r>
              <a:rPr lang="zh-CN" altLang="en-US" sz="2400" b="1" smtClean="0">
                <a:solidFill>
                  <a:schemeClr val="accent6">
                    <a:lumMod val="50000"/>
                  </a:schemeClr>
                </a:solidFill>
                <a:latin typeface="仿宋" panose="02010609060101010101" pitchFamily="49" charset="-122"/>
                <a:ea typeface="仿宋" panose="02010609060101010101" pitchFamily="49" charset="-122"/>
              </a:rPr>
              <a:t>那么</a:t>
            </a:r>
            <a:r>
              <a:rPr lang="en-US" sz="2400" b="1" smtClean="0">
                <a:solidFill>
                  <a:schemeClr val="accent6">
                    <a:lumMod val="50000"/>
                  </a:schemeClr>
                </a:solidFill>
                <a:latin typeface="仿宋" panose="02010609060101010101" pitchFamily="49" charset="-122"/>
                <a:ea typeface="仿宋" panose="02010609060101010101" pitchFamily="49" charset="-122"/>
              </a:rPr>
              <a:t>”</a:t>
            </a:r>
            <a:r>
              <a:rPr lang="zh-CN" altLang="en-US" sz="2400" b="1" smtClean="0">
                <a:solidFill>
                  <a:schemeClr val="accent6">
                    <a:lumMod val="50000"/>
                  </a:schemeClr>
                </a:solidFill>
                <a:latin typeface="仿宋" panose="02010609060101010101" pitchFamily="49" charset="-122"/>
                <a:ea typeface="仿宋" panose="02010609060101010101" pitchFamily="49" charset="-122"/>
              </a:rPr>
              <a:t>为关联词语的假设复句的形式。</a:t>
            </a:r>
            <a:endParaRPr sz="2000">
              <a:solidFill>
                <a:schemeClr val="accent6">
                  <a:lumMod val="50000"/>
                </a:schemeClr>
              </a:solidFill>
            </a:endParaRPr>
          </a:p>
        </p:txBody>
      </p:sp>
      <p:sp>
        <p:nvSpPr>
          <p:cNvPr id="4" name="Text Box 5"/>
          <p:cNvSpPr txBox="1">
            <a:spLocks noChangeArrowheads="1"/>
          </p:cNvSpPr>
          <p:nvPr/>
        </p:nvSpPr>
        <p:spPr bwMode="auto">
          <a:xfrm>
            <a:off x="6229952" y="4289259"/>
            <a:ext cx="4865049" cy="1420495"/>
          </a:xfrm>
          <a:prstGeom prst="rect">
            <a:avLst/>
          </a:prstGeom>
          <a:noFill/>
          <a:ln w="12700">
            <a:noFill/>
            <a:prstDash val="lgDashDot"/>
            <a:miter lim="800000"/>
          </a:ln>
          <a:effectLst/>
        </p:spPr>
        <p:txBody>
          <a:bodyPr wrap="square">
            <a:spAutoFit/>
          </a:bodyPr>
          <a:lstStyle/>
          <a:p>
            <a:pPr algn="just">
              <a:lnSpc>
                <a:spcPct val="120000"/>
              </a:lnSpc>
            </a:pPr>
            <a:r>
              <a:rPr sz="2400" b="1">
                <a:solidFill>
                  <a:srgbClr val="FF0000"/>
                </a:solidFill>
                <a:latin typeface="+mn-ea"/>
              </a:rPr>
              <a:t>答案：　</a:t>
            </a:r>
            <a:r>
              <a:rPr lang="en-US" sz="2400" b="1" smtClean="0">
                <a:latin typeface="+mn-ea"/>
              </a:rPr>
              <a:t> </a:t>
            </a:r>
            <a:r>
              <a:rPr lang="en-US" sz="2400" b="1" smtClean="0">
                <a:solidFill>
                  <a:srgbClr val="FF0000"/>
                </a:solidFill>
                <a:latin typeface="+mn-ea"/>
              </a:rPr>
              <a:t>(</a:t>
            </a:r>
            <a:r>
              <a:rPr lang="zh-CN" altLang="en-US" sz="2400" b="1" smtClean="0">
                <a:solidFill>
                  <a:srgbClr val="FF0000"/>
                </a:solidFill>
                <a:latin typeface="+mn-ea"/>
              </a:rPr>
              <a:t>示例</a:t>
            </a:r>
            <a:r>
              <a:rPr lang="en-US" sz="2400" b="1" smtClean="0">
                <a:solidFill>
                  <a:srgbClr val="FF0000"/>
                </a:solidFill>
                <a:latin typeface="+mn-ea"/>
              </a:rPr>
              <a:t>)</a:t>
            </a:r>
            <a:r>
              <a:rPr lang="zh-CN" altLang="en-US" sz="2400" b="1" smtClean="0">
                <a:solidFill>
                  <a:srgbClr val="FF0000"/>
                </a:solidFill>
                <a:latin typeface="+mn-ea"/>
              </a:rPr>
              <a:t>如果语言是生产工具，能够生产出物质资料，那么夸夸其谈的人就可以是百万富翁了。</a:t>
            </a:r>
            <a:endParaRPr sz="24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P spid="4" grpId="2"/>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688939" y="725243"/>
            <a:ext cx="3897939" cy="5110480"/>
          </a:xfrm>
          <a:prstGeom prst="rect">
            <a:avLst/>
          </a:prstGeom>
          <a:noFill/>
          <a:ln w="28575">
            <a:noFill/>
            <a:miter lim="800000"/>
          </a:ln>
          <a:effectLst/>
        </p:spPr>
        <p:txBody>
          <a:bodyPr wrap="square">
            <a:spAutoFit/>
          </a:bodyPr>
          <a:lstStyle/>
          <a:p>
            <a:pPr>
              <a:lnSpc>
                <a:spcPct val="120000"/>
              </a:lnSpc>
            </a:pPr>
            <a:r>
              <a:rPr lang="en-US" sz="2400" smtClean="0">
                <a:solidFill>
                  <a:srgbClr val="0000FF"/>
                </a:solidFill>
                <a:latin typeface="宋体" pitchFamily="2" charset="-122"/>
                <a:ea typeface="宋体" pitchFamily="2" charset="-122"/>
              </a:rPr>
              <a:t>3.</a:t>
            </a:r>
            <a:r>
              <a:rPr lang="zh-CN" altLang="en-US" sz="2400" smtClean="0">
                <a:solidFill>
                  <a:srgbClr val="0000FF"/>
                </a:solidFill>
                <a:latin typeface="宋体" pitchFamily="2" charset="-122"/>
                <a:ea typeface="宋体" pitchFamily="2" charset="-122"/>
              </a:rPr>
              <a:t>把下面这个长句改写成几个较短的句子，可以改变语序、增删词语，但不得改变原意。</a:t>
            </a:r>
          </a:p>
          <a:p>
            <a:pPr>
              <a:lnSpc>
                <a:spcPct val="110000"/>
              </a:lnSpc>
            </a:pPr>
            <a:r>
              <a:rPr lang="zh-CN" altLang="en-US" sz="2400" smtClean="0">
                <a:solidFill>
                  <a:srgbClr val="006600"/>
                </a:solidFill>
                <a:latin typeface="宋体" pitchFamily="2" charset="-122"/>
                <a:ea typeface="宋体" pitchFamily="2" charset="-122"/>
              </a:rPr>
              <a:t>教练在赛后分析会上对我在比赛中的表现进行的深入剖析，使我对自己在这次比赛中由于骄傲自大、轻视对手导致的严重失误有了更进一步的认识，并作出了坚决改正错误，争取在下一次比赛中取得好成绩的保证。</a:t>
            </a:r>
            <a:endParaRPr sz="2400">
              <a:solidFill>
                <a:srgbClr val="006600"/>
              </a:solidFill>
              <a:latin typeface="宋体" pitchFamily="2" charset="-122"/>
              <a:ea typeface="宋体" pitchFamily="2" charset="-122"/>
            </a:endParaRPr>
          </a:p>
        </p:txBody>
      </p:sp>
      <p:sp>
        <p:nvSpPr>
          <p:cNvPr id="7" name="Text Box 5"/>
          <p:cNvSpPr txBox="1">
            <a:spLocks noChangeArrowheads="1"/>
          </p:cNvSpPr>
          <p:nvPr/>
        </p:nvSpPr>
        <p:spPr bwMode="auto">
          <a:xfrm>
            <a:off x="4586878" y="725243"/>
            <a:ext cx="6579561" cy="3969385"/>
          </a:xfrm>
          <a:prstGeom prst="rect">
            <a:avLst/>
          </a:prstGeom>
          <a:noFill/>
          <a:ln w="12700">
            <a:noFill/>
            <a:prstDash val="lgDashDot"/>
            <a:miter lim="800000"/>
          </a:ln>
          <a:effectLst/>
        </p:spPr>
        <p:txBody>
          <a:bodyPr wrap="square">
            <a:spAutoFit/>
          </a:bodyPr>
          <a:lstStyle/>
          <a:p>
            <a:pPr algn="just"/>
            <a:r>
              <a:rPr sz="2100">
                <a:solidFill>
                  <a:schemeClr val="accent6">
                    <a:lumMod val="50000"/>
                  </a:schemeClr>
                </a:solidFill>
                <a:latin typeface="仿宋" panose="02010609060101010101" pitchFamily="49" charset="-122"/>
                <a:ea typeface="仿宋" panose="02010609060101010101" pitchFamily="49" charset="-122"/>
              </a:rPr>
              <a:t>解析</a:t>
            </a:r>
            <a:r>
              <a:rPr sz="2100" smtClean="0">
                <a:solidFill>
                  <a:schemeClr val="accent6">
                    <a:lumMod val="50000"/>
                  </a:schemeClr>
                </a:solidFill>
                <a:latin typeface="仿宋" panose="02010609060101010101" pitchFamily="49" charset="-122"/>
                <a:ea typeface="仿宋" panose="02010609060101010101" pitchFamily="49" charset="-122"/>
              </a:rPr>
              <a:t>：</a:t>
            </a:r>
            <a:r>
              <a:rPr lang="zh-CN" altLang="en-US" sz="2100" smtClean="0">
                <a:solidFill>
                  <a:schemeClr val="accent6">
                    <a:lumMod val="50000"/>
                  </a:schemeClr>
                </a:solidFill>
                <a:latin typeface="仿宋" panose="02010609060101010101" pitchFamily="49" charset="-122"/>
                <a:ea typeface="仿宋" panose="02010609060101010101" pitchFamily="49" charset="-122"/>
              </a:rPr>
              <a:t>本题考查变换句式的能力。长句变短句</a:t>
            </a:r>
            <a:r>
              <a:rPr lang="en-US" altLang="zh-CN" sz="2100" smtClean="0">
                <a:solidFill>
                  <a:schemeClr val="accent6">
                    <a:lumMod val="50000"/>
                  </a:schemeClr>
                </a:solidFill>
                <a:latin typeface="仿宋" panose="02010609060101010101" pitchFamily="49" charset="-122"/>
                <a:ea typeface="仿宋" panose="02010609060101010101" pitchFamily="49" charset="-122"/>
              </a:rPr>
              <a:t>,</a:t>
            </a:r>
            <a:r>
              <a:rPr lang="zh-CN" altLang="en-US" sz="2100" smtClean="0">
                <a:solidFill>
                  <a:schemeClr val="accent6">
                    <a:lumMod val="50000"/>
                  </a:schemeClr>
                </a:solidFill>
                <a:latin typeface="仿宋" panose="02010609060101010101" pitchFamily="49" charset="-122"/>
                <a:ea typeface="仿宋" panose="02010609060101010101" pitchFamily="49" charset="-122"/>
              </a:rPr>
              <a:t>要准确把握句子的原意</a:t>
            </a:r>
            <a:r>
              <a:rPr lang="en-US" altLang="zh-CN" sz="2100" smtClean="0">
                <a:solidFill>
                  <a:schemeClr val="accent6">
                    <a:lumMod val="50000"/>
                  </a:schemeClr>
                </a:solidFill>
                <a:latin typeface="仿宋" panose="02010609060101010101" pitchFamily="49" charset="-122"/>
                <a:ea typeface="仿宋" panose="02010609060101010101" pitchFamily="49" charset="-122"/>
              </a:rPr>
              <a:t>,</a:t>
            </a:r>
            <a:r>
              <a:rPr lang="zh-CN" altLang="en-US" sz="2100" smtClean="0">
                <a:solidFill>
                  <a:schemeClr val="accent6">
                    <a:lumMod val="50000"/>
                  </a:schemeClr>
                </a:solidFill>
                <a:latin typeface="仿宋" panose="02010609060101010101" pitchFamily="49" charset="-122"/>
                <a:ea typeface="仿宋" panose="02010609060101010101" pitchFamily="49" charset="-122"/>
              </a:rPr>
              <a:t>在变换前认真分析句子的构成元素</a:t>
            </a:r>
            <a:r>
              <a:rPr lang="en-US" altLang="zh-CN" sz="2100" smtClean="0">
                <a:solidFill>
                  <a:schemeClr val="accent6">
                    <a:lumMod val="50000"/>
                  </a:schemeClr>
                </a:solidFill>
                <a:latin typeface="仿宋" panose="02010609060101010101" pitchFamily="49" charset="-122"/>
                <a:ea typeface="仿宋" panose="02010609060101010101" pitchFamily="49" charset="-122"/>
              </a:rPr>
              <a:t>,</a:t>
            </a:r>
            <a:r>
              <a:rPr lang="zh-CN" altLang="en-US" sz="2100" smtClean="0">
                <a:solidFill>
                  <a:schemeClr val="accent6">
                    <a:lumMod val="50000"/>
                  </a:schemeClr>
                </a:solidFill>
                <a:latin typeface="仿宋" panose="02010609060101010101" pitchFamily="49" charset="-122"/>
                <a:ea typeface="仿宋" panose="02010609060101010101" pitchFamily="49" charset="-122"/>
              </a:rPr>
              <a:t>分清主次</a:t>
            </a:r>
            <a:r>
              <a:rPr lang="en-US" altLang="zh-CN" sz="2100" smtClean="0">
                <a:solidFill>
                  <a:schemeClr val="accent6">
                    <a:lumMod val="50000"/>
                  </a:schemeClr>
                </a:solidFill>
                <a:latin typeface="仿宋" panose="02010609060101010101" pitchFamily="49" charset="-122"/>
                <a:ea typeface="仿宋" panose="02010609060101010101" pitchFamily="49" charset="-122"/>
              </a:rPr>
              <a:t>,</a:t>
            </a:r>
            <a:r>
              <a:rPr lang="zh-CN" altLang="en-US" sz="2100" smtClean="0">
                <a:solidFill>
                  <a:schemeClr val="accent6">
                    <a:lumMod val="50000"/>
                  </a:schemeClr>
                </a:solidFill>
                <a:latin typeface="仿宋" panose="02010609060101010101" pitchFamily="49" charset="-122"/>
                <a:ea typeface="仿宋" panose="02010609060101010101" pitchFamily="49" charset="-122"/>
              </a:rPr>
              <a:t>提取主要信息</a:t>
            </a:r>
            <a:r>
              <a:rPr lang="en-US" altLang="zh-CN" sz="2100" smtClean="0">
                <a:solidFill>
                  <a:schemeClr val="accent6">
                    <a:lumMod val="50000"/>
                  </a:schemeClr>
                </a:solidFill>
                <a:latin typeface="仿宋" panose="02010609060101010101" pitchFamily="49" charset="-122"/>
                <a:ea typeface="仿宋" panose="02010609060101010101" pitchFamily="49" charset="-122"/>
              </a:rPr>
              <a:t>,</a:t>
            </a:r>
            <a:r>
              <a:rPr lang="zh-CN" altLang="en-US" sz="2100" smtClean="0">
                <a:solidFill>
                  <a:schemeClr val="accent6">
                    <a:lumMod val="50000"/>
                  </a:schemeClr>
                </a:solidFill>
                <a:latin typeface="仿宋" panose="02010609060101010101" pitchFamily="49" charset="-122"/>
                <a:ea typeface="仿宋" panose="02010609060101010101" pitchFamily="49" charset="-122"/>
              </a:rPr>
              <a:t>作为句子的主干句。在找出主干句的基础上</a:t>
            </a:r>
            <a:r>
              <a:rPr lang="en-US" altLang="zh-CN" sz="2100" smtClean="0">
                <a:solidFill>
                  <a:schemeClr val="accent6">
                    <a:lumMod val="50000"/>
                  </a:schemeClr>
                </a:solidFill>
                <a:latin typeface="仿宋" panose="02010609060101010101" pitchFamily="49" charset="-122"/>
                <a:ea typeface="仿宋" panose="02010609060101010101" pitchFamily="49" charset="-122"/>
              </a:rPr>
              <a:t>,</a:t>
            </a:r>
            <a:r>
              <a:rPr lang="zh-CN" altLang="en-US" sz="2100" smtClean="0">
                <a:solidFill>
                  <a:schemeClr val="accent6">
                    <a:lumMod val="50000"/>
                  </a:schemeClr>
                </a:solidFill>
                <a:latin typeface="仿宋" panose="02010609060101010101" pitchFamily="49" charset="-122"/>
                <a:ea typeface="仿宋" panose="02010609060101010101" pitchFamily="49" charset="-122"/>
              </a:rPr>
              <a:t>分析句子的其他成分</a:t>
            </a:r>
            <a:r>
              <a:rPr lang="en-US" altLang="zh-CN" sz="2100" smtClean="0">
                <a:solidFill>
                  <a:schemeClr val="accent6">
                    <a:lumMod val="50000"/>
                  </a:schemeClr>
                </a:solidFill>
                <a:latin typeface="仿宋" panose="02010609060101010101" pitchFamily="49" charset="-122"/>
                <a:ea typeface="仿宋" panose="02010609060101010101" pitchFamily="49" charset="-122"/>
              </a:rPr>
              <a:t>,</a:t>
            </a:r>
            <a:r>
              <a:rPr lang="zh-CN" altLang="en-US" sz="2100" smtClean="0">
                <a:solidFill>
                  <a:schemeClr val="accent6">
                    <a:lumMod val="50000"/>
                  </a:schemeClr>
                </a:solidFill>
                <a:latin typeface="仿宋" panose="02010609060101010101" pitchFamily="49" charset="-122"/>
                <a:ea typeface="仿宋" panose="02010609060101010101" pitchFamily="49" charset="-122"/>
              </a:rPr>
              <a:t>应当按照怎样的顺序排列组合</a:t>
            </a:r>
            <a:r>
              <a:rPr lang="en-US" altLang="zh-CN" sz="2100" smtClean="0">
                <a:solidFill>
                  <a:schemeClr val="accent6">
                    <a:lumMod val="50000"/>
                  </a:schemeClr>
                </a:solidFill>
                <a:latin typeface="仿宋" panose="02010609060101010101" pitchFamily="49" charset="-122"/>
                <a:ea typeface="仿宋" panose="02010609060101010101" pitchFamily="49" charset="-122"/>
              </a:rPr>
              <a:t>,</a:t>
            </a:r>
            <a:r>
              <a:rPr lang="zh-CN" altLang="en-US" sz="2100" smtClean="0">
                <a:solidFill>
                  <a:schemeClr val="accent6">
                    <a:lumMod val="50000"/>
                  </a:schemeClr>
                </a:solidFill>
                <a:latin typeface="仿宋" panose="02010609060101010101" pitchFamily="49" charset="-122"/>
                <a:ea typeface="仿宋" panose="02010609060101010101" pitchFamily="49" charset="-122"/>
              </a:rPr>
              <a:t>才能使所改写的句子既能够准确的表达原意，又能使句子的表达通常连贯，合乎逻辑。具体方法有：</a:t>
            </a:r>
            <a:r>
              <a:rPr lang="en-US" sz="2100" smtClean="0">
                <a:solidFill>
                  <a:schemeClr val="accent6">
                    <a:lumMod val="50000"/>
                  </a:schemeClr>
                </a:solidFill>
                <a:latin typeface="仿宋" panose="02010609060101010101" pitchFamily="49" charset="-122"/>
                <a:ea typeface="仿宋" panose="02010609060101010101" pitchFamily="49" charset="-122"/>
              </a:rPr>
              <a:t>(1)</a:t>
            </a:r>
            <a:r>
              <a:rPr lang="zh-CN" altLang="en-US" sz="2100" smtClean="0">
                <a:solidFill>
                  <a:schemeClr val="accent6">
                    <a:lumMod val="50000"/>
                  </a:schemeClr>
                </a:solidFill>
                <a:latin typeface="仿宋" panose="02010609060101010101" pitchFamily="49" charset="-122"/>
                <a:ea typeface="仿宋" panose="02010609060101010101" pitchFamily="49" charset="-122"/>
              </a:rPr>
              <a:t>剥离法。把中心语中的并列修饰成分分开，分别与句中联系它们的共同成分组合，形成几个并列的分句。</a:t>
            </a:r>
            <a:r>
              <a:rPr lang="en-US" sz="2100" smtClean="0">
                <a:solidFill>
                  <a:schemeClr val="accent6">
                    <a:lumMod val="50000"/>
                  </a:schemeClr>
                </a:solidFill>
                <a:latin typeface="仿宋" panose="02010609060101010101" pitchFamily="49" charset="-122"/>
                <a:ea typeface="仿宋" panose="02010609060101010101" pitchFamily="49" charset="-122"/>
              </a:rPr>
              <a:t>(2)</a:t>
            </a:r>
            <a:r>
              <a:rPr lang="zh-CN" altLang="en-US" sz="2100" smtClean="0">
                <a:solidFill>
                  <a:schemeClr val="accent6">
                    <a:lumMod val="50000"/>
                  </a:schemeClr>
                </a:solidFill>
                <a:latin typeface="仿宋" panose="02010609060101010101" pitchFamily="49" charset="-122"/>
                <a:ea typeface="仿宋" panose="02010609060101010101" pitchFamily="49" charset="-122"/>
              </a:rPr>
              <a:t>分述法。把中心语的附加成分抽出来，采用例举的形式，使之单独成句。</a:t>
            </a:r>
            <a:r>
              <a:rPr lang="en-US" sz="2100" smtClean="0">
                <a:solidFill>
                  <a:schemeClr val="accent6">
                    <a:lumMod val="50000"/>
                  </a:schemeClr>
                </a:solidFill>
                <a:latin typeface="仿宋" panose="02010609060101010101" pitchFamily="49" charset="-122"/>
                <a:ea typeface="仿宋" panose="02010609060101010101" pitchFamily="49" charset="-122"/>
              </a:rPr>
              <a:t>(3)</a:t>
            </a:r>
            <a:r>
              <a:rPr lang="zh-CN" altLang="en-US" sz="2100" smtClean="0">
                <a:solidFill>
                  <a:schemeClr val="accent6">
                    <a:lumMod val="50000"/>
                  </a:schemeClr>
                </a:solidFill>
                <a:latin typeface="仿宋" panose="02010609060101010101" pitchFamily="49" charset="-122"/>
                <a:ea typeface="仿宋" panose="02010609060101010101" pitchFamily="49" charset="-122"/>
              </a:rPr>
              <a:t>反复法。对一些长句中的复杂短语，可以用相同的结构形式反复出现，将复杂短语拆分成几个分句</a:t>
            </a:r>
            <a:r>
              <a:rPr lang="zh-CN" altLang="en-US" sz="2100" smtClean="0">
                <a:solidFill>
                  <a:schemeClr val="accent6">
                    <a:lumMod val="50000"/>
                  </a:schemeClr>
                </a:solidFill>
              </a:rPr>
              <a:t>。</a:t>
            </a:r>
            <a:endParaRPr sz="2100">
              <a:solidFill>
                <a:schemeClr val="accent6">
                  <a:lumMod val="50000"/>
                </a:schemeClr>
              </a:solidFill>
            </a:endParaRPr>
          </a:p>
        </p:txBody>
      </p:sp>
      <p:sp>
        <p:nvSpPr>
          <p:cNvPr id="4" name="Text Box 5"/>
          <p:cNvSpPr txBox="1">
            <a:spLocks noChangeArrowheads="1"/>
          </p:cNvSpPr>
          <p:nvPr/>
        </p:nvSpPr>
        <p:spPr bwMode="auto">
          <a:xfrm>
            <a:off x="4586878" y="4586204"/>
            <a:ext cx="6508123" cy="1568450"/>
          </a:xfrm>
          <a:prstGeom prst="rect">
            <a:avLst/>
          </a:prstGeom>
          <a:noFill/>
          <a:ln w="12700">
            <a:noFill/>
            <a:prstDash val="lgDashDot"/>
            <a:miter lim="800000"/>
          </a:ln>
          <a:effectLst/>
        </p:spPr>
        <p:txBody>
          <a:bodyPr wrap="square">
            <a:spAutoFit/>
          </a:bodyPr>
          <a:lstStyle/>
          <a:p>
            <a:pPr algn="just">
              <a:lnSpc>
                <a:spcPct val="120000"/>
              </a:lnSpc>
            </a:pPr>
            <a:r>
              <a:rPr sz="2000">
                <a:solidFill>
                  <a:srgbClr val="FF0000"/>
                </a:solidFill>
                <a:latin typeface="黑体" pitchFamily="2" charset="-122"/>
                <a:ea typeface="黑体" pitchFamily="2" charset="-122"/>
              </a:rPr>
              <a:t>答案</a:t>
            </a:r>
            <a:r>
              <a:rPr sz="2000" smtClean="0">
                <a:solidFill>
                  <a:srgbClr val="FF0000"/>
                </a:solidFill>
                <a:latin typeface="黑体" pitchFamily="2" charset="-122"/>
                <a:ea typeface="黑体" pitchFamily="2" charset="-122"/>
              </a:rPr>
              <a:t>：</a:t>
            </a:r>
            <a:r>
              <a:rPr lang="zh-CN" altLang="en-US" sz="2000" smtClean="0">
                <a:solidFill>
                  <a:srgbClr val="FF0000"/>
                </a:solidFill>
                <a:latin typeface="黑体" pitchFamily="2" charset="-122"/>
                <a:ea typeface="黑体" pitchFamily="2" charset="-122"/>
              </a:rPr>
              <a:t>我在这次比赛中出现了严重失误，赛后分析会上，教练对我比赛中的表现进行了深入剖析，我进一步认识到失误的原因在于我骄傲自大，轻视对手，并保证坚持改正错误，争取在下一次比赛中取得好成绩。</a:t>
            </a:r>
            <a:endParaRPr sz="2000">
              <a:solidFill>
                <a:srgbClr val="FF0000"/>
              </a:solidFill>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1"/>
      <p:bldP spid="4" grpId="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6"/>
          <p:cNvSpPr>
            <a:spLocks noChangeArrowheads="1"/>
          </p:cNvSpPr>
          <p:nvPr/>
        </p:nvSpPr>
        <p:spPr bwMode="auto">
          <a:xfrm>
            <a:off x="4903781" y="1525575"/>
            <a:ext cx="5214974" cy="785818"/>
          </a:xfrm>
          <a:prstGeom prst="wedgeRoundRectCallout">
            <a:avLst>
              <a:gd name="adj1" fmla="val -84630"/>
              <a:gd name="adj2" fmla="val 57422"/>
              <a:gd name="adj3" fmla="val 16667"/>
            </a:avLst>
          </a:prstGeom>
          <a:solidFill>
            <a:schemeClr val="tx2">
              <a:lumMod val="20000"/>
              <a:lumOff val="80000"/>
            </a:schemeClr>
          </a:solidFill>
        </p:spPr>
        <p:style>
          <a:lnRef idx="0">
            <a:schemeClr val="accent5"/>
          </a:lnRef>
          <a:fillRef idx="3">
            <a:schemeClr val="accent5"/>
          </a:fillRef>
          <a:effectRef idx="3">
            <a:schemeClr val="accent5"/>
          </a:effectRef>
          <a:fontRef idx="minor">
            <a:schemeClr val="lt1"/>
          </a:fontRef>
        </p:style>
        <p:txBody>
          <a:bodyPr anchor="ctr" anchorCtr="1"/>
          <a:lstStyle/>
          <a:p>
            <a:pPr algn="ctr"/>
            <a:r>
              <a:rPr lang="zh-CN" altLang="en-US" sz="2800" b="1" smtClean="0">
                <a:solidFill>
                  <a:srgbClr val="FF0000"/>
                </a:solidFill>
                <a:ea typeface="黑体" pitchFamily="2" charset="-122"/>
              </a:rPr>
              <a:t>考点一　  仿用句式</a:t>
            </a:r>
          </a:p>
        </p:txBody>
      </p:sp>
      <p:sp>
        <p:nvSpPr>
          <p:cNvPr id="15" name="AutoShape 9"/>
          <p:cNvSpPr>
            <a:spLocks noChangeArrowheads="1"/>
          </p:cNvSpPr>
          <p:nvPr/>
        </p:nvSpPr>
        <p:spPr bwMode="auto">
          <a:xfrm>
            <a:off x="4903781" y="3883029"/>
            <a:ext cx="5214974" cy="783208"/>
          </a:xfrm>
          <a:prstGeom prst="wedgeRoundRectCallout">
            <a:avLst>
              <a:gd name="adj1" fmla="val -87165"/>
              <a:gd name="adj2" fmla="val -28778"/>
              <a:gd name="adj3" fmla="val 16667"/>
            </a:avLst>
          </a:prstGeom>
          <a:solidFill>
            <a:schemeClr val="tx2">
              <a:lumMod val="20000"/>
              <a:lumOff val="80000"/>
            </a:schemeClr>
          </a:solidFill>
        </p:spPr>
        <p:style>
          <a:lnRef idx="0">
            <a:schemeClr val="accent5"/>
          </a:lnRef>
          <a:fillRef idx="3">
            <a:schemeClr val="accent5"/>
          </a:fillRef>
          <a:effectRef idx="3">
            <a:schemeClr val="accent5"/>
          </a:effectRef>
          <a:fontRef idx="minor">
            <a:schemeClr val="lt1"/>
          </a:fontRef>
        </p:style>
        <p:txBody>
          <a:bodyPr anchor="ctr" anchorCtr="1"/>
          <a:lstStyle/>
          <a:p>
            <a:pPr algn="ctr"/>
            <a:r>
              <a:rPr lang="zh-CN" altLang="en-US" sz="2800" b="1" smtClean="0">
                <a:solidFill>
                  <a:srgbClr val="FF0000"/>
                </a:solidFill>
                <a:ea typeface="黑体" pitchFamily="2" charset="-122"/>
              </a:rPr>
              <a:t>考点二　变换句式</a:t>
            </a:r>
          </a:p>
        </p:txBody>
      </p:sp>
      <p:sp>
        <p:nvSpPr>
          <p:cNvPr id="8" name="Text Box 6"/>
          <p:cNvSpPr txBox="1">
            <a:spLocks noChangeArrowheads="1"/>
          </p:cNvSpPr>
          <p:nvPr/>
        </p:nvSpPr>
        <p:spPr bwMode="auto">
          <a:xfrm>
            <a:off x="1903385" y="2097079"/>
            <a:ext cx="1071570" cy="1076325"/>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defRPr/>
            </a:pPr>
            <a:r>
              <a:rPr lang="zh-CN" altLang="en-US" sz="3200" b="1" smtClean="0">
                <a:solidFill>
                  <a:srgbClr val="FFFF00"/>
                </a:solidFill>
                <a:effectLst>
                  <a:outerShdw blurRad="38100" dist="38100" dir="2700000" algn="tl">
                    <a:srgbClr val="000000">
                      <a:alpha val="43137"/>
                    </a:srgbClr>
                  </a:outerShdw>
                </a:effectLst>
                <a:latin typeface="黑体" pitchFamily="2" charset="-122"/>
                <a:ea typeface="黑体" pitchFamily="2" charset="-122"/>
                <a:cs typeface="方正兰亭黑简体" pitchFamily="2" charset="-122"/>
              </a:rPr>
              <a:t>句式运用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2"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2" fill="hold" grpId="1"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1+#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1" animBg="1"/>
      <p:bldP spid="8"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688939" y="2025641"/>
            <a:ext cx="10137832" cy="3169285"/>
          </a:xfrm>
          <a:prstGeom prst="rect">
            <a:avLst/>
          </a:prstGeom>
          <a:noFill/>
          <a:ln w="9525">
            <a:noFill/>
            <a:miter lim="800000"/>
          </a:ln>
          <a:effectLst/>
        </p:spPr>
        <p:txBody>
          <a:bodyPr wrap="square">
            <a:spAutoFit/>
          </a:bodyPr>
          <a:lstStyle/>
          <a:p>
            <a:endParaRPr lang="zh-CN" altLang="en-US" sz="2000">
              <a:latin typeface="黑体" pitchFamily="2" charset="-122"/>
              <a:ea typeface="黑体" pitchFamily="2" charset="-122"/>
            </a:endParaRPr>
          </a:p>
          <a:p>
            <a:pPr>
              <a:lnSpc>
                <a:spcPct val="150000"/>
              </a:lnSpc>
            </a:pPr>
            <a:r>
              <a:rPr lang="zh-CN" altLang="en-US" sz="2400" smtClean="0">
                <a:solidFill>
                  <a:srgbClr val="006600"/>
                </a:solidFill>
                <a:latin typeface="+mn-ea"/>
              </a:rPr>
              <a:t>    本考点常常与常见修辞手法等联合考查。常见的考查形式有：常规仿写</a:t>
            </a:r>
            <a:r>
              <a:rPr lang="en-US" altLang="en-US" sz="2400" smtClean="0">
                <a:solidFill>
                  <a:srgbClr val="006600"/>
                </a:solidFill>
                <a:latin typeface="+mn-ea"/>
              </a:rPr>
              <a:t>(</a:t>
            </a:r>
            <a:r>
              <a:rPr lang="zh-CN" altLang="en-US" sz="2400" smtClean="0">
                <a:solidFill>
                  <a:srgbClr val="006600"/>
                </a:solidFill>
                <a:latin typeface="+mn-ea"/>
              </a:rPr>
              <a:t>开放式、命题式、嵌入式</a:t>
            </a:r>
            <a:r>
              <a:rPr lang="en-US" altLang="en-US" sz="2400" smtClean="0">
                <a:solidFill>
                  <a:srgbClr val="006600"/>
                </a:solidFill>
                <a:latin typeface="+mn-ea"/>
              </a:rPr>
              <a:t>)</a:t>
            </a:r>
            <a:r>
              <a:rPr lang="zh-CN" altLang="en-US" sz="2400" smtClean="0">
                <a:solidFill>
                  <a:srgbClr val="006600"/>
                </a:solidFill>
                <a:latin typeface="+mn-ea"/>
              </a:rPr>
              <a:t>、给定材料式仿写和拟写对联。</a:t>
            </a:r>
            <a:endParaRPr lang="en-US" altLang="zh-CN" sz="2400" smtClean="0">
              <a:solidFill>
                <a:srgbClr val="006600"/>
              </a:solidFill>
              <a:latin typeface="+mn-ea"/>
            </a:endParaRPr>
          </a:p>
          <a:p>
            <a:pPr>
              <a:lnSpc>
                <a:spcPct val="150000"/>
              </a:lnSpc>
            </a:pPr>
            <a:r>
              <a:rPr lang="en-US" altLang="zh-CN" sz="2400" smtClean="0">
                <a:solidFill>
                  <a:srgbClr val="006600"/>
                </a:solidFill>
                <a:latin typeface="+mn-ea"/>
              </a:rPr>
              <a:t>    </a:t>
            </a:r>
            <a:r>
              <a:rPr lang="zh-CN" altLang="en-US" sz="2400" smtClean="0">
                <a:solidFill>
                  <a:srgbClr val="006600"/>
                </a:solidFill>
                <a:latin typeface="+mn-ea"/>
              </a:rPr>
              <a:t>仿用句式的关键，是准确把握所给例句的内容与形式。要求仿写的句子涉及内容、形式、修辞和字数四个方面，综合考查各方面的能力。主要是针对提供的新语境进行句式仿造和创造性发挥。</a:t>
            </a:r>
          </a:p>
        </p:txBody>
      </p:sp>
      <p:sp>
        <p:nvSpPr>
          <p:cNvPr id="3" name="Text Box 5"/>
          <p:cNvSpPr txBox="1">
            <a:spLocks noChangeArrowheads="1"/>
          </p:cNvSpPr>
          <p:nvPr/>
        </p:nvSpPr>
        <p:spPr bwMode="auto">
          <a:xfrm>
            <a:off x="831815" y="811195"/>
            <a:ext cx="3929090" cy="829945"/>
          </a:xfrm>
          <a:prstGeom prst="rect">
            <a:avLst/>
          </a:prstGeom>
          <a:noFill/>
          <a:ln w="9525">
            <a:noFill/>
            <a:miter lim="800000"/>
          </a:ln>
          <a:effectLst/>
        </p:spPr>
        <p:txBody>
          <a:bodyPr wrap="square">
            <a:spAutoFit/>
          </a:bodyPr>
          <a:lstStyle/>
          <a:p>
            <a:pPr algn="ctr">
              <a:lnSpc>
                <a:spcPct val="150000"/>
              </a:lnSpc>
            </a:pPr>
            <a:r>
              <a:rPr lang="zh-CN" altLang="en-US" sz="3200" smtClean="0">
                <a:solidFill>
                  <a:srgbClr val="FF0000"/>
                </a:solidFill>
                <a:latin typeface="黑体" pitchFamily="2" charset="-122"/>
                <a:ea typeface="黑体" pitchFamily="2" charset="-122"/>
              </a:rPr>
              <a:t>考点一  仿用句式</a:t>
            </a:r>
            <a:endParaRPr lang="zh-CN" altLang="en-US" sz="3200">
              <a:solidFill>
                <a:srgbClr val="FF0000"/>
              </a:solidFill>
              <a:latin typeface="黑体" pitchFamily="2" charset="-122"/>
              <a:ea typeface="黑体" pitchFamily="2" charset="-122"/>
            </a:endParaRPr>
          </a:p>
        </p:txBody>
      </p:sp>
      <p:sp>
        <p:nvSpPr>
          <p:cNvPr id="4" name="Rectangle 7"/>
          <p:cNvSpPr>
            <a:spLocks noChangeArrowheads="1"/>
          </p:cNvSpPr>
          <p:nvPr/>
        </p:nvSpPr>
        <p:spPr bwMode="auto">
          <a:xfrm>
            <a:off x="7904178" y="-7938"/>
            <a:ext cx="1428760" cy="595313"/>
          </a:xfrm>
          <a:prstGeom prst="rect">
            <a:avLst/>
          </a:prstGeom>
          <a:solidFill>
            <a:srgbClr val="FF9900"/>
          </a:solidFill>
          <a:ln w="9525">
            <a:noFill/>
            <a:miter lim="800000"/>
          </a:ln>
        </p:spPr>
        <p:txBody>
          <a:bodyPr/>
          <a:lstStyle/>
          <a:p>
            <a:endParaRPr lang="zh-CN" altLang="en-US"/>
          </a:p>
        </p:txBody>
      </p:sp>
      <p:sp>
        <p:nvSpPr>
          <p:cNvPr id="5" name="Rectangle 18"/>
          <p:cNvSpPr>
            <a:spLocks noChangeArrowheads="1"/>
          </p:cNvSpPr>
          <p:nvPr/>
        </p:nvSpPr>
        <p:spPr bwMode="auto">
          <a:xfrm>
            <a:off x="7998022" y="114300"/>
            <a:ext cx="1263477"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仿用句式</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1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8282</Words>
  <Application>Microsoft Office PowerPoint</Application>
  <PresentationFormat>自定义</PresentationFormat>
  <Paragraphs>465</Paragraphs>
  <Slides>59</Slides>
  <Notes>2</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59</vt:i4>
      </vt:variant>
    </vt:vector>
  </HeadingPairs>
  <TitlesOfParts>
    <vt:vector size="62"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2020-10-21T18:02:55Z</cp:lastPrinted>
  <dcterms:created xsi:type="dcterms:W3CDTF">2020-10-21T18:02:55Z</dcterms:created>
  <dcterms:modified xsi:type="dcterms:W3CDTF">2020-11-27T03:02:44Z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