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gif" ContentType="image/gi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2"/>
  </p:sldMasterIdLst>
  <p:notesMasterIdLst>
    <p:notesMasterId r:id="rId3"/>
  </p:notesMasterIdLst>
  <p:handoutMasterIdLst>
    <p:handoutMasterId r:id="rId4"/>
  </p:handoutMasterIdLst>
  <p:sldIdLst>
    <p:sldId id="406" r:id="rId5"/>
    <p:sldId id="256" r:id="rId6"/>
    <p:sldId id="399" r:id="rId7"/>
    <p:sldId id="392" r:id="rId8"/>
    <p:sldId id="277" r:id="rId9"/>
    <p:sldId id="407" r:id="rId10"/>
    <p:sldId id="408" r:id="rId11"/>
    <p:sldId id="400" r:id="rId12"/>
    <p:sldId id="401" r:id="rId13"/>
    <p:sldId id="396" r:id="rId14"/>
    <p:sldId id="415" r:id="rId15"/>
    <p:sldId id="409" r:id="rId16"/>
    <p:sldId id="402" r:id="rId17"/>
    <p:sldId id="397" r:id="rId18"/>
    <p:sldId id="357" r:id="rId19"/>
    <p:sldId id="358" r:id="rId20"/>
    <p:sldId id="359" r:id="rId21"/>
    <p:sldId id="363" r:id="rId22"/>
    <p:sldId id="364" r:id="rId23"/>
    <p:sldId id="412" r:id="rId24"/>
    <p:sldId id="413" r:id="rId25"/>
    <p:sldId id="414" r:id="rId26"/>
    <p:sldId id="394" r:id="rId27"/>
    <p:sldId id="420" r:id="rId28"/>
    <p:sldId id="404" r:id="rId29"/>
    <p:sldId id="416" r:id="rId30"/>
    <p:sldId id="417" r:id="rId31"/>
    <p:sldId id="418" r:id="rId32"/>
    <p:sldId id="419" r:id="rId33"/>
    <p:sldId id="405" r:id="rId34"/>
    <p:sldId id="370" r:id="rId35"/>
    <p:sldId id="389" r:id="rId36"/>
    <p:sldId id="390" r:id="rId37"/>
    <p:sldId id="391" r:id="rId38"/>
  </p:sldIdLst>
  <p:sldSz cx="9144000" cy="6858000" type="screen4x3"/>
  <p:notesSz cx="6858000" cy="9144000"/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0" name="zhaoqingju" initials="z" lastIdx="0" clrIdx="0"/>
  <p:cmAuthor id="1" name="xkb1.com" initials="x" lastIdx="0" clrIdx="0"/>
  <p:cmAuthor id="2" name="Pueschner, Franziska {FA~Shanghai}" initials="P" lastIdx="0" clrIdx="0"/>
  <p:cmAuthor id="3" name="Administrator" initials="A" lastIdx="0" clrIdx="0"/>
  <p:cmAuthor id="4" name="www.xkb1.com" initials="w" lastIdx="0" clrIdx="1"/>
  <p:cmAuthor id="5" name="lenovo" initials="l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17" autoAdjust="0"/>
    <p:restoredTop sz="94660"/>
  </p:normalViewPr>
  <p:slideViewPr>
    <p:cSldViewPr>
      <p:cViewPr varScale="1">
        <p:scale>
          <a:sx n="73" d="100"/>
          <a:sy n="73" d="100"/>
        </p:scale>
        <p:origin x="47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slide" Target="slides/slide30.xml" /><Relationship Id="rId35" Type="http://schemas.openxmlformats.org/officeDocument/2006/relationships/slide" Target="slides/slide31.xml" /><Relationship Id="rId36" Type="http://schemas.openxmlformats.org/officeDocument/2006/relationships/slide" Target="slides/slide32.xml" /><Relationship Id="rId37" Type="http://schemas.openxmlformats.org/officeDocument/2006/relationships/slide" Target="slides/slide33.xml" /><Relationship Id="rId38" Type="http://schemas.openxmlformats.org/officeDocument/2006/relationships/slide" Target="slides/slide34.xml" /><Relationship Id="rId39" Type="http://schemas.openxmlformats.org/officeDocument/2006/relationships/tags" Target="tags/tag15.xml" /><Relationship Id="rId4" Type="http://schemas.openxmlformats.org/officeDocument/2006/relationships/handoutMaster" Target="handoutMasters/handoutMaster1.xml" /><Relationship Id="rId40" Type="http://schemas.openxmlformats.org/officeDocument/2006/relationships/presProps" Target="presProps.xml" /><Relationship Id="rId41" Type="http://schemas.openxmlformats.org/officeDocument/2006/relationships/viewProps" Target="viewProps.xml" /><Relationship Id="rId42" Type="http://schemas.openxmlformats.org/officeDocument/2006/relationships/theme" Target="theme/theme1.xml" /><Relationship Id="rId43" Type="http://schemas.openxmlformats.org/officeDocument/2006/relationships/tableStyles" Target="tableStyles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8421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8E6B58-5E25-4AD2-BE89-33F1308259A3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F740F8-F85B-4DBD-97BE-89F0C20FEB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5452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689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48E67C-D59E-40E3-BF29-E8FF8651CA5F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357197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936104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27373"/>
            <a:ext cx="82296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19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20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2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22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23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24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25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26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27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C591C-27A5-4741-80AD-EDBAC17C10FC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265AC-52F3-46F6-86C6-20EF61CD00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slideLayout" Target="../slideLayouts/slideLayout20.xml" /><Relationship Id="rId21" Type="http://schemas.openxmlformats.org/officeDocument/2006/relationships/slideLayout" Target="../slideLayouts/slideLayout21.xml" /><Relationship Id="rId22" Type="http://schemas.openxmlformats.org/officeDocument/2006/relationships/slideLayout" Target="../slideLayouts/slideLayout22.xml" /><Relationship Id="rId23" Type="http://schemas.openxmlformats.org/officeDocument/2006/relationships/slideLayout" Target="../slideLayouts/slideLayout23.xml" /><Relationship Id="rId24" Type="http://schemas.openxmlformats.org/officeDocument/2006/relationships/slideLayout" Target="../slideLayouts/slideLayout24.xml" /><Relationship Id="rId25" Type="http://schemas.openxmlformats.org/officeDocument/2006/relationships/slideLayout" Target="../slideLayouts/slideLayout25.xml" /><Relationship Id="rId26" Type="http://schemas.openxmlformats.org/officeDocument/2006/relationships/slideLayout" Target="../slideLayouts/slideLayout26.xml" /><Relationship Id="rId27" Type="http://schemas.openxmlformats.org/officeDocument/2006/relationships/slideLayout" Target="../slideLayouts/slideLayout27.xml" /><Relationship Id="rId28" Type="http://schemas.openxmlformats.org/officeDocument/2006/relationships/slideLayout" Target="../slideLayouts/slideLayout28.xml" /><Relationship Id="rId29" Type="http://schemas.openxmlformats.org/officeDocument/2006/relationships/slideLayout" Target="../slideLayouts/slideLayout29.xml" /><Relationship Id="rId3" Type="http://schemas.openxmlformats.org/officeDocument/2006/relationships/slideLayout" Target="../slideLayouts/slideLayout3.xml" /><Relationship Id="rId30" Type="http://schemas.openxmlformats.org/officeDocument/2006/relationships/slideLayout" Target="../slideLayouts/slideLayout30.xml" /><Relationship Id="rId31" Type="http://schemas.openxmlformats.org/officeDocument/2006/relationships/slideLayout" Target="../slideLayouts/slideLayout31.xml" /><Relationship Id="rId32" Type="http://schemas.openxmlformats.org/officeDocument/2006/relationships/image" Target="../media/image1.jpeg" /><Relationship Id="rId33" Type="http://schemas.openxmlformats.org/officeDocument/2006/relationships/image" Target="../media/image2.png" /><Relationship Id="rId34" Type="http://schemas.openxmlformats.org/officeDocument/2006/relationships/image" Target="../media/image3.png" /><Relationship Id="rId35" Type="http://schemas.openxmlformats.org/officeDocument/2006/relationships/image" Target="../media/image4.png" /><Relationship Id="rId36" Type="http://schemas.openxmlformats.org/officeDocument/2006/relationships/theme" Target="../theme/theme1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0">
          <a:blip r:embed="rId3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497"/>
            <a:ext cx="9180512" cy="684050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7" y="97576"/>
            <a:ext cx="9144000" cy="4511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648787"/>
            <a:ext cx="8784976" cy="594856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2" Type="http://schemas.openxmlformats.org/officeDocument/2006/relationships/image" Target="../media/image5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2" Type="http://schemas.openxmlformats.org/officeDocument/2006/relationships/image" Target="../media/image11.png" /><Relationship Id="rId3" Type="http://schemas.openxmlformats.org/officeDocument/2006/relationships/image" Target="../media/image12.png" /><Relationship Id="rId4" Type="http://schemas.openxmlformats.org/officeDocument/2006/relationships/image" Target="../media/image13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2" Type="http://schemas.openxmlformats.org/officeDocument/2006/relationships/image" Target="../media/image14.png" /><Relationship Id="rId3" Type="http://schemas.openxmlformats.org/officeDocument/2006/relationships/tags" Target="../tags/tag4.xml" /><Relationship Id="rId4" Type="http://schemas.openxmlformats.org/officeDocument/2006/relationships/tags" Target="../tags/tag5.xml" /><Relationship Id="rId5" Type="http://schemas.openxmlformats.org/officeDocument/2006/relationships/tags" Target="../tags/tag6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2" Type="http://schemas.openxmlformats.org/officeDocument/2006/relationships/image" Target="../media/image11.png" /><Relationship Id="rId3" Type="http://schemas.openxmlformats.org/officeDocument/2006/relationships/image" Target="../media/image12.png" /><Relationship Id="rId4" Type="http://schemas.openxmlformats.org/officeDocument/2006/relationships/image" Target="../media/image13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5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6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2" Type="http://schemas.openxmlformats.org/officeDocument/2006/relationships/image" Target="../media/image17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2" Type="http://schemas.openxmlformats.org/officeDocument/2006/relationships/image" Target="../media/image11.png" /><Relationship Id="rId3" Type="http://schemas.openxmlformats.org/officeDocument/2006/relationships/image" Target="../media/image12.png" /><Relationship Id="rId4" Type="http://schemas.openxmlformats.org/officeDocument/2006/relationships/image" Target="../media/image13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2" Type="http://schemas.openxmlformats.org/officeDocument/2006/relationships/image" Target="../media/image18.png" /><Relationship Id="rId3" Type="http://schemas.openxmlformats.org/officeDocument/2006/relationships/image" Target="../media/image19.png" /><Relationship Id="rId4" Type="http://schemas.openxmlformats.org/officeDocument/2006/relationships/image" Target="../media/image20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3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21.jpe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2.gif" /><Relationship Id="rId3" Type="http://schemas.openxmlformats.org/officeDocument/2006/relationships/tags" Target="../tags/tag14.xml" /><Relationship Id="rId4" Type="http://schemas.openxmlformats.org/officeDocument/2006/relationships/image" Target="../media/image23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2" Type="http://schemas.openxmlformats.org/officeDocument/2006/relationships/image" Target="../media/image7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2" Type="http://schemas.openxmlformats.org/officeDocument/2006/relationships/image" Target="../media/image5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2" Type="http://schemas.openxmlformats.org/officeDocument/2006/relationships/image" Target="../media/image8.png" /><Relationship Id="rId3" Type="http://schemas.openxmlformats.org/officeDocument/2006/relationships/image" Target="../media/image9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png" /><Relationship Id="rId3" Type="http://schemas.openxmlformats.org/officeDocument/2006/relationships/tags" Target="../tags/tag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7762" name="Group 19"/>
          <p:cNvGrpSpPr/>
          <p:nvPr/>
        </p:nvGrpSpPr>
        <p:grpSpPr>
          <a:xfrm>
            <a:off x="101600" y="419100"/>
            <a:ext cx="2319338" cy="700088"/>
            <a:chOff x="138" y="461"/>
            <a:chExt cx="1461" cy="441"/>
          </a:xfrm>
        </p:grpSpPr>
        <p:pic>
          <p:nvPicPr>
            <p:cNvPr id="117768" name="Picture 18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7769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新课导入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704975" y="2740025"/>
            <a:ext cx="67151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人面不知何处去，桃花依旧笑春风。</a:t>
            </a:r>
          </a:p>
        </p:txBody>
      </p:sp>
      <p:sp>
        <p:nvSpPr>
          <p:cNvPr id="3" name="矩形 2"/>
          <p:cNvSpPr/>
          <p:nvPr/>
        </p:nvSpPr>
        <p:spPr>
          <a:xfrm>
            <a:off x="511810" y="1539240"/>
            <a:ext cx="2626995" cy="1027430"/>
          </a:xfrm>
          <a:prstGeom prst="rect">
            <a:avLst/>
          </a:prstGeom>
          <a:noFill/>
          <a:ln>
            <a:noFill/>
          </a:ln>
        </p:spPr>
        <p:txBody>
          <a:bodyPr numCol="1">
            <a:prstTxWarp prst="textStop">
              <a:avLst>
                <a:gd name="adj" fmla="val 25052"/>
              </a:avLst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说</a:t>
            </a:r>
            <a:r>
              <a:rPr kumimoji="0" lang="en-US" altLang="zh-CN" sz="4800" b="1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</a:t>
            </a:r>
            <a:r>
              <a:rPr kumimoji="0" lang="zh-CN" altLang="en-US" sz="4800" b="1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春</a:t>
            </a:r>
            <a:r>
              <a:rPr kumimoji="0" lang="en-US" altLang="zh-CN" sz="4800" b="1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”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704975" y="3562350"/>
            <a:ext cx="6715125" cy="5826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沾衣欲湿杏花雨，吹面不寒杨柳风。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704975" y="4456113"/>
            <a:ext cx="67151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小楼一夜听春雨，深巷明朝卖杏花。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704975" y="5341938"/>
            <a:ext cx="5081588" cy="5826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江碧鸟逾白，山青花欲燃。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2" name="Picture 7" descr="C:\Documents and Settings\oo\Local Settings\Temporary Internet Files\Content.IE5\GLEJ0D2V\MCj04380390000[1]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899291">
            <a:off x="8272463" y="95250"/>
            <a:ext cx="758825" cy="760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Picture 8" descr="C:\Documents and Settings\oo\Local Settings\Temporary Internet Files\Content.IE5\WHUBGLEZ\MCj04380400000[1]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1663" y="85725"/>
            <a:ext cx="1109662" cy="1109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Picture 9" descr="C:\Documents and Settings\oo\Local Settings\Temporary Internet Files\Content.IE5\YDCNULA5\MCj04380410000[1]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-2028962">
            <a:off x="8089900" y="915988"/>
            <a:ext cx="704850" cy="788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8" name="Text Box 8"/>
          <p:cNvSpPr txBox="1"/>
          <p:nvPr/>
        </p:nvSpPr>
        <p:spPr>
          <a:xfrm>
            <a:off x="827088" y="1412875"/>
            <a:ext cx="7848600" cy="3538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美美的读</a:t>
            </a:r>
          </a:p>
          <a:p>
            <a:r>
              <a:rPr lang="zh-CN" altLang="en-US" sz="2800">
                <a:latin typeface="Arial" panose="020b0604020202020204" pitchFamily="34" charset="0"/>
              </a:rPr>
              <a:t> </a:t>
            </a:r>
            <a:r>
              <a:rPr lang="zh-CN" altLang="en-US" sz="2800">
                <a:latin typeface="楷体_GB2312" pitchFamily="49" charset="-122"/>
              </a:rPr>
              <a:t>    自由朗读诗歌。</a:t>
            </a:r>
          </a:p>
          <a:p>
            <a:endParaRPr lang="zh-CN" altLang="en-US" sz="2800">
              <a:latin typeface="楷体_GB2312" pitchFamily="49" charset="-122"/>
            </a:endParaRPr>
          </a:p>
          <a:p>
            <a:r>
              <a:rPr lang="zh-CN" altLang="en-US" sz="2800">
                <a:latin typeface="楷体_GB2312" pitchFamily="49" charset="-122"/>
              </a:rPr>
              <a:t>朗读提示：</a:t>
            </a:r>
          </a:p>
          <a:p>
            <a:r>
              <a:rPr lang="zh-CN" altLang="en-US" sz="2800">
                <a:latin typeface="楷体_GB2312" pitchFamily="49" charset="-122"/>
              </a:rPr>
              <a:t>（</a:t>
            </a:r>
            <a:r>
              <a:rPr lang="en-US" altLang="zh-CN" sz="2800">
                <a:latin typeface="楷体_GB2312" pitchFamily="49" charset="-122"/>
              </a:rPr>
              <a:t>1</a:t>
            </a:r>
            <a:r>
              <a:rPr lang="zh-CN" altLang="en-US" sz="2800">
                <a:latin typeface="楷体_GB2312" pitchFamily="49" charset="-122"/>
              </a:rPr>
              <a:t>）字音正确，声音洪亮，吐字清晰。</a:t>
            </a:r>
          </a:p>
          <a:p>
            <a:r>
              <a:rPr lang="zh-CN" altLang="en-US" sz="2800">
                <a:latin typeface="楷体_GB2312" pitchFamily="49" charset="-122"/>
              </a:rPr>
              <a:t>（</a:t>
            </a:r>
            <a:r>
              <a:rPr lang="en-US" altLang="zh-CN" sz="2800">
                <a:latin typeface="楷体_GB2312" pitchFamily="49" charset="-122"/>
              </a:rPr>
              <a:t>2</a:t>
            </a:r>
            <a:r>
              <a:rPr lang="zh-CN" altLang="en-US" sz="2800">
                <a:latin typeface="楷体_GB2312" pitchFamily="49" charset="-122"/>
              </a:rPr>
              <a:t>）把握节奏和停顿，可在诗中用</a:t>
            </a:r>
            <a:r>
              <a:rPr lang="zh-CN" altLang="en-US" sz="2800">
                <a:latin typeface="Arial" panose="020b0604020202020204" pitchFamily="34" charset="0"/>
              </a:rPr>
              <a:t>“</a:t>
            </a:r>
            <a:r>
              <a:rPr lang="en-US" altLang="zh-CN" sz="2800">
                <a:latin typeface="楷体_GB2312" pitchFamily="49" charset="-122"/>
              </a:rPr>
              <a:t>/</a:t>
            </a:r>
            <a:r>
              <a:rPr lang="en-US" altLang="zh-CN" sz="2800">
                <a:latin typeface="Arial" panose="020b0604020202020204" pitchFamily="34" charset="0"/>
              </a:rPr>
              <a:t>”</a:t>
            </a:r>
            <a:r>
              <a:rPr lang="zh-CN" altLang="en-US" sz="2800">
                <a:latin typeface="楷体_GB2312" pitchFamily="49" charset="-122"/>
              </a:rPr>
              <a:t>标出。</a:t>
            </a:r>
          </a:p>
          <a:p>
            <a:r>
              <a:rPr lang="zh-CN" altLang="en-US" sz="2800">
                <a:latin typeface="楷体_GB2312" pitchFamily="49" charset="-122"/>
              </a:rPr>
              <a:t>（</a:t>
            </a:r>
            <a:r>
              <a:rPr lang="en-US" altLang="zh-CN" sz="2800">
                <a:latin typeface="楷体_GB2312" pitchFamily="49" charset="-122"/>
              </a:rPr>
              <a:t>3</a:t>
            </a:r>
            <a:r>
              <a:rPr lang="zh-CN" altLang="en-US" sz="2800">
                <a:latin typeface="楷体_GB2312" pitchFamily="49" charset="-122"/>
              </a:rPr>
              <a:t>）注意重音，突出关键词。可用</a:t>
            </a:r>
            <a:r>
              <a:rPr lang="zh-CN" altLang="en-US" sz="2800">
                <a:latin typeface="Arial" panose="020b0604020202020204" pitchFamily="34" charset="0"/>
              </a:rPr>
              <a:t>“</a:t>
            </a:r>
            <a:r>
              <a:rPr lang="en-US" altLang="zh-CN" sz="2800">
                <a:latin typeface="Arial" panose="020b0604020202020204" pitchFamily="34" charset="0"/>
              </a:rPr>
              <a:t>·”</a:t>
            </a:r>
            <a:r>
              <a:rPr lang="zh-CN" altLang="en-US" sz="2800">
                <a:latin typeface="楷体_GB2312" pitchFamily="49" charset="-122"/>
              </a:rPr>
              <a:t>标出。</a:t>
            </a:r>
          </a:p>
          <a:p>
            <a:r>
              <a:rPr lang="zh-CN" altLang="en-US" sz="2800">
                <a:latin typeface="楷体_GB2312" pitchFamily="49" charset="-122"/>
              </a:rPr>
              <a:t>（</a:t>
            </a:r>
            <a:r>
              <a:rPr lang="en-US" altLang="zh-CN" sz="2800">
                <a:latin typeface="楷体_GB2312" pitchFamily="49" charset="-122"/>
              </a:rPr>
              <a:t>4</a:t>
            </a:r>
            <a:r>
              <a:rPr lang="zh-CN" altLang="en-US" sz="2800">
                <a:latin typeface="楷体_GB2312" pitchFamily="49" charset="-122"/>
              </a:rPr>
              <a:t>）恰当地表达作者的感情。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/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928848" y="5096869"/>
            <a:ext cx="1215152" cy="903881"/>
          </a:xfrm>
          <a:prstGeom prst="rect">
            <a:avLst/>
          </a:prstGeom>
        </p:spPr>
      </p:pic>
      <p:sp>
        <p:nvSpPr>
          <p:cNvPr id="3" name="文本占位符 1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72879" y="1045845"/>
            <a:ext cx="2653189" cy="788194"/>
          </a:xfrm>
          <a:prstGeom prst="rect">
            <a:avLst/>
          </a:prstGeom>
        </p:spPr>
        <p:txBody>
          <a:bodyPr vert="horz" lIns="67628" tIns="35243" rIns="67628" bIns="35243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44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100"/>
              <a:t>诗歌朗读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3867" y="1954054"/>
            <a:ext cx="3805714" cy="45002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/>
              <a:t>我看</a:t>
            </a:r>
            <a:r>
              <a:rPr lang="en-US" altLang="zh-CN"/>
              <a:t>/</a:t>
            </a:r>
            <a:r>
              <a:rPr lang="zh-CN" altLang="en-US"/>
              <a:t>一阵向晚的</a:t>
            </a:r>
            <a:r>
              <a:rPr lang="en-US" altLang="zh-CN"/>
              <a:t>/</a:t>
            </a:r>
            <a:r>
              <a:rPr lang="zh-CN" altLang="en-US"/>
              <a:t>春风</a:t>
            </a:r>
          </a:p>
          <a:p>
            <a:pPr fontAlgn="auto">
              <a:lnSpc>
                <a:spcPct val="150000"/>
              </a:lnSpc>
            </a:pPr>
            <a:r>
              <a:rPr lang="zh-CN" altLang="en-US"/>
              <a:t>悄悄揉过</a:t>
            </a:r>
            <a:r>
              <a:rPr lang="en-US" altLang="zh-CN"/>
              <a:t>/</a:t>
            </a:r>
            <a:r>
              <a:rPr lang="zh-CN" altLang="en-US"/>
              <a:t>丰润的</a:t>
            </a:r>
            <a:r>
              <a:rPr lang="en-US" altLang="zh-CN"/>
              <a:t>/</a:t>
            </a:r>
            <a:r>
              <a:rPr lang="zh-CN" altLang="en-US"/>
              <a:t>青草，</a:t>
            </a:r>
          </a:p>
          <a:p>
            <a:pPr fontAlgn="auto">
              <a:lnSpc>
                <a:spcPct val="150000"/>
              </a:lnSpc>
            </a:pPr>
            <a:r>
              <a:rPr lang="zh-CN" altLang="en-US"/>
              <a:t>我看</a:t>
            </a:r>
            <a:r>
              <a:rPr lang="en-US" altLang="zh-CN"/>
              <a:t>/</a:t>
            </a:r>
            <a:r>
              <a:rPr lang="zh-CN" altLang="en-US"/>
              <a:t>它们</a:t>
            </a:r>
            <a:r>
              <a:rPr lang="en-US" altLang="zh-CN"/>
              <a:t>/</a:t>
            </a:r>
            <a:r>
              <a:rPr lang="zh-CN" altLang="en-US"/>
              <a:t>低首又低首，</a:t>
            </a:r>
          </a:p>
          <a:p>
            <a:pPr fontAlgn="auto">
              <a:lnSpc>
                <a:spcPct val="150000"/>
              </a:lnSpc>
            </a:pPr>
            <a:r>
              <a:rPr lang="zh-CN" altLang="en-US"/>
              <a:t>也许</a:t>
            </a:r>
            <a:r>
              <a:rPr lang="en-US" altLang="zh-CN"/>
              <a:t>/</a:t>
            </a:r>
            <a:r>
              <a:rPr lang="zh-CN" altLang="en-US"/>
              <a:t>远水荡起了</a:t>
            </a:r>
            <a:r>
              <a:rPr lang="en-US" altLang="zh-CN"/>
              <a:t>/</a:t>
            </a:r>
            <a:r>
              <a:rPr lang="zh-CN" altLang="en-US"/>
              <a:t>一片绿潮；</a:t>
            </a:r>
          </a:p>
          <a:p>
            <a:pPr fontAlgn="auto">
              <a:lnSpc>
                <a:spcPct val="150000"/>
              </a:lnSpc>
            </a:pPr>
            <a:r>
              <a:rPr lang="zh-CN" altLang="en-US"/>
              <a:t>我看</a:t>
            </a:r>
            <a:r>
              <a:rPr lang="en-US" altLang="zh-CN"/>
              <a:t>/</a:t>
            </a:r>
            <a:r>
              <a:rPr lang="zh-CN" altLang="en-US"/>
              <a:t>飞鸟</a:t>
            </a:r>
            <a:r>
              <a:rPr lang="en-US" altLang="zh-CN"/>
              <a:t>/</a:t>
            </a:r>
            <a:r>
              <a:rPr lang="zh-CN" altLang="en-US"/>
              <a:t>平展着翅翼</a:t>
            </a:r>
          </a:p>
          <a:p>
            <a:pPr fontAlgn="auto">
              <a:lnSpc>
                <a:spcPct val="150000"/>
              </a:lnSpc>
            </a:pPr>
            <a:r>
              <a:rPr lang="zh-CN" altLang="en-US"/>
              <a:t>静静吸入</a:t>
            </a:r>
            <a:r>
              <a:rPr lang="en-US" altLang="zh-CN"/>
              <a:t>/</a:t>
            </a:r>
            <a:r>
              <a:rPr lang="zh-CN" altLang="en-US"/>
              <a:t>深远的</a:t>
            </a:r>
            <a:r>
              <a:rPr lang="en-US" altLang="zh-CN"/>
              <a:t>/</a:t>
            </a:r>
            <a:r>
              <a:rPr lang="zh-CN" altLang="en-US"/>
              <a:t>晴空里，</a:t>
            </a:r>
          </a:p>
          <a:p>
            <a:pPr fontAlgn="auto">
              <a:lnSpc>
                <a:spcPct val="150000"/>
              </a:lnSpc>
            </a:pPr>
            <a:r>
              <a:rPr lang="zh-CN" altLang="en-US"/>
              <a:t>我看</a:t>
            </a:r>
            <a:r>
              <a:rPr lang="en-US" altLang="zh-CN"/>
              <a:t>/</a:t>
            </a:r>
            <a:r>
              <a:rPr lang="zh-CN" altLang="en-US"/>
              <a:t>流云</a:t>
            </a:r>
            <a:r>
              <a:rPr lang="en-US" altLang="zh-CN"/>
              <a:t>/</a:t>
            </a:r>
            <a:r>
              <a:rPr lang="zh-CN" altLang="en-US"/>
              <a:t>慢慢地</a:t>
            </a:r>
            <a:r>
              <a:rPr lang="en-US" altLang="zh-CN"/>
              <a:t>/</a:t>
            </a:r>
            <a:r>
              <a:rPr lang="zh-CN" altLang="en-US"/>
              <a:t>红晕</a:t>
            </a:r>
          </a:p>
          <a:p>
            <a:pPr fontAlgn="auto">
              <a:lnSpc>
                <a:spcPct val="150000"/>
              </a:lnSpc>
            </a:pPr>
            <a:r>
              <a:rPr lang="zh-CN" altLang="en-US"/>
              <a:t>无意</a:t>
            </a:r>
            <a:r>
              <a:rPr lang="en-US" altLang="zh-CN"/>
              <a:t>/</a:t>
            </a:r>
            <a:r>
              <a:rPr lang="zh-CN" altLang="en-US"/>
              <a:t>沉醉了</a:t>
            </a:r>
            <a:r>
              <a:rPr lang="en-US" altLang="zh-CN"/>
              <a:t>/</a:t>
            </a:r>
            <a:r>
              <a:rPr lang="zh-CN" altLang="en-US"/>
              <a:t>凝望它的</a:t>
            </a:r>
            <a:r>
              <a:rPr lang="en-US" altLang="zh-CN"/>
              <a:t>/</a:t>
            </a:r>
            <a:r>
              <a:rPr lang="zh-CN" altLang="en-US"/>
              <a:t>大地。</a:t>
            </a:r>
          </a:p>
          <a:p>
            <a:pPr fontAlgn="auto">
              <a:lnSpc>
                <a:spcPct val="150000"/>
              </a:lnSpc>
            </a:pPr>
            <a:r>
              <a:rPr lang="zh-CN" altLang="en-US"/>
              <a:t>哦，逝去的</a:t>
            </a:r>
            <a:r>
              <a:rPr lang="en-US" altLang="zh-CN"/>
              <a:t>/</a:t>
            </a:r>
            <a:r>
              <a:rPr lang="zh-CN" altLang="en-US"/>
              <a:t>多少</a:t>
            </a:r>
            <a:r>
              <a:rPr lang="en-US" altLang="zh-CN"/>
              <a:t>/</a:t>
            </a:r>
            <a:r>
              <a:rPr lang="zh-CN" altLang="en-US"/>
              <a:t>欢乐和忧戚，</a:t>
            </a:r>
          </a:p>
          <a:p>
            <a:pPr fontAlgn="auto">
              <a:lnSpc>
                <a:spcPct val="150000"/>
              </a:lnSpc>
            </a:pPr>
            <a:r>
              <a:rPr lang="zh-CN" altLang="en-US"/>
              <a:t>我</a:t>
            </a:r>
            <a:r>
              <a:rPr lang="en-US" altLang="zh-CN"/>
              <a:t>/</a:t>
            </a:r>
            <a:r>
              <a:rPr lang="zh-CN" altLang="en-US"/>
              <a:t>枉然</a:t>
            </a:r>
            <a:r>
              <a:rPr lang="en-US" altLang="zh-CN"/>
              <a:t>/</a:t>
            </a:r>
            <a:r>
              <a:rPr lang="zh-CN" altLang="en-US"/>
              <a:t>在你的心胸里</a:t>
            </a:r>
            <a:r>
              <a:rPr lang="en-US" altLang="zh-CN"/>
              <a:t>/</a:t>
            </a:r>
            <a:r>
              <a:rPr lang="zh-CN" altLang="en-US"/>
              <a:t>描画！</a:t>
            </a:r>
          </a:p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498975" y="1046004"/>
            <a:ext cx="4167664" cy="50546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>
                <a:sym typeface="+mn-ea"/>
              </a:rPr>
              <a:t>哦！多少年来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你丰润的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生命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>
                <a:sym typeface="+mn-ea"/>
              </a:rPr>
              <a:t>永在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寂静的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谐奏里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勃发。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>
                <a:sym typeface="+mn-ea"/>
              </a:rPr>
              <a:t>也许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远古的哲人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怀着热望，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>
                <a:sym typeface="+mn-ea"/>
              </a:rPr>
              <a:t>曾向你舒出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咏赞的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叹息，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>
                <a:sym typeface="+mn-ea"/>
              </a:rPr>
              <a:t>如今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却只见他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生命的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静流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>
                <a:sym typeface="+mn-ea"/>
              </a:rPr>
              <a:t>随着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季节的起伏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而飘逸。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>
                <a:sym typeface="+mn-ea"/>
              </a:rPr>
              <a:t>去吧，去吧，哦生命的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飞奔，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>
                <a:sym typeface="+mn-ea"/>
              </a:rPr>
              <a:t>叫天风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挽你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坦荡地漫游，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>
                <a:sym typeface="+mn-ea"/>
              </a:rPr>
              <a:t>像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鸟的歌唱，云的流盼，树的摇曳；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>
                <a:sym typeface="+mn-ea"/>
              </a:rPr>
              <a:t>哦，让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我的呼吸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与自然合流！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>
                <a:sym typeface="+mn-ea"/>
              </a:rPr>
              <a:t>让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欢笑和哀愁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洒向我心里，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>
                <a:sym typeface="+mn-ea"/>
              </a:rPr>
              <a:t>像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季节燃起花朵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又把它吹熄。</a:t>
            </a:r>
            <a:endParaRPr lang="zh-CN" altLang="en-US"/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4930" name="Rectangle 5"/>
          <p:cNvSpPr/>
          <p:nvPr/>
        </p:nvSpPr>
        <p:spPr>
          <a:xfrm>
            <a:off x="460375" y="1263650"/>
            <a:ext cx="8094663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思考：“我”是在怎样的特定时间，描写所见之景，抒发所感之情。</a:t>
            </a:r>
          </a:p>
        </p:txBody>
      </p:sp>
      <p:sp>
        <p:nvSpPr>
          <p:cNvPr id="2" name="Rectangle 5"/>
          <p:cNvSpPr/>
          <p:nvPr/>
        </p:nvSpPr>
        <p:spPr>
          <a:xfrm>
            <a:off x="460375" y="2911475"/>
            <a:ext cx="8094663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“我”在春天的一个黄昏，看到春天特有的景，感悟到生命的蓬勃和力量。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1" name="内容占位符 2"/>
          <p:cNvSpPr>
            <a:spLocks noGrp="1"/>
          </p:cNvSpPr>
          <p:nvPr>
            <p:ph idx="1"/>
          </p:nvPr>
        </p:nvSpPr>
        <p:spPr>
          <a:xfrm>
            <a:off x="773113" y="1671638"/>
            <a:ext cx="6783388" cy="366713"/>
          </a:xfrm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诗歌分为几个部分，每个部分的内容是什么？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  <a:sym typeface="+mn-ea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292100" y="788988"/>
            <a:ext cx="2346325" cy="490538"/>
          </a:xfrm>
          <a:prstGeom prst="roundRect">
            <a:avLst/>
          </a:prstGeom>
          <a:noFill/>
          <a:ln w="3175">
            <a:solidFill>
              <a:srgbClr val="FF0000"/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411" name="文本框 36"/>
          <p:cNvSpPr txBox="1"/>
          <p:nvPr/>
        </p:nvSpPr>
        <p:spPr>
          <a:xfrm>
            <a:off x="782638" y="760413"/>
            <a:ext cx="1857375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200" b="1">
                <a:solidFill>
                  <a:srgbClr val="16247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</a:p>
        </p:txBody>
      </p:sp>
      <p:sp>
        <p:nvSpPr>
          <p:cNvPr id="17413" name="内容占位符 2"/>
          <p:cNvSpPr>
            <a:spLocks noGrp="1"/>
          </p:cNvSpPr>
          <p:nvPr/>
        </p:nvSpPr>
        <p:spPr>
          <a:xfrm>
            <a:off x="628650" y="1671638"/>
            <a:ext cx="7886700" cy="10668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/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9" name="文本框 1"/>
          <p:cNvSpPr txBox="1"/>
          <p:nvPr/>
        </p:nvSpPr>
        <p:spPr>
          <a:xfrm>
            <a:off x="490538" y="2178050"/>
            <a:ext cx="8162925" cy="36369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600075">
              <a:lnSpc>
                <a:spcPct val="120000"/>
              </a:lnSpc>
            </a:pPr>
            <a:r>
              <a:rPr lang="zh-CN" altLang="en-US" sz="240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四个部分。</a:t>
            </a:r>
            <a:endParaRPr lang="en-US" altLang="zh-CN" sz="240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600075">
              <a:lnSpc>
                <a:spcPct val="120000"/>
              </a:lnSpc>
            </a:pPr>
            <a:r>
              <a:rPr lang="zh-CN" altLang="en-US" sz="240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第一部分（第一节）：描绘了一幅春风荡漾图。</a:t>
            </a:r>
          </a:p>
          <a:p>
            <a:pPr indent="600075">
              <a:lnSpc>
                <a:spcPct val="120000"/>
              </a:lnSpc>
            </a:pPr>
            <a:r>
              <a:rPr lang="zh-CN" altLang="en-US" sz="240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第二部分（第二节）：描绘了飞鸟凌空、凝望大 地的图景。</a:t>
            </a:r>
          </a:p>
          <a:p>
            <a:pPr indent="600075">
              <a:lnSpc>
                <a:spcPct val="120000"/>
              </a:lnSpc>
            </a:pPr>
            <a:r>
              <a:rPr lang="zh-CN" altLang="en-US" sz="240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第三部分（第三、四节）：将生命、历史融入到自然风景中，展现青春的激越与豪迈。</a:t>
            </a:r>
          </a:p>
          <a:p>
            <a:pPr indent="600075">
              <a:lnSpc>
                <a:spcPct val="120000"/>
              </a:lnSpc>
            </a:pPr>
            <a:r>
              <a:rPr lang="zh-CN" altLang="en-US" sz="240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第四部分（第五、六节）：抒发对闲适恬淡的自然生活的追求。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1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1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1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81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1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146" name="Picture 7" descr="C:\Documents and Settings\oo\Local Settings\Temporary Internet Files\Content.IE5\GLEJ0D2V\MCj04380390000[1]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899291">
            <a:off x="8272463" y="95250"/>
            <a:ext cx="758825" cy="760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Picture 8" descr="C:\Documents and Settings\oo\Local Settings\Temporary Internet Files\Content.IE5\WHUBGLEZ\MCj04380400000[1]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1663" y="85725"/>
            <a:ext cx="1109662" cy="1109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Picture 9" descr="C:\Documents and Settings\oo\Local Settings\Temporary Internet Files\Content.IE5\YDCNULA5\MCj04380410000[1]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-2028962">
            <a:off x="8089900" y="915988"/>
            <a:ext cx="704850" cy="788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025525" y="1443990"/>
            <a:ext cx="6737350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美美的品</a:t>
            </a:r>
            <a:endParaRPr lang="zh-CN" altLang="en-US" sz="280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>
                <a:latin typeface="Arial" panose="020b0604020202020204" pitchFamily="34" charset="0"/>
                <a:sym typeface="+mn-ea"/>
              </a:rPr>
              <a:t> </a:t>
            </a:r>
          </a:p>
          <a:p>
            <a:pPr fontAlgn="auto">
              <a:lnSpc>
                <a:spcPct val="20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作者看什么？思什么？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200000"/>
              </a:lnSpc>
            </a:pPr>
            <a:r>
              <a:rPr lang="zh-CN" altLang="en-US" sz="2800">
                <a:solidFill>
                  <a:srgbClr val="E8245C"/>
                </a:solidFill>
                <a:latin typeface="楷体_GB2312" pitchFamily="49" charset="-122"/>
                <a:sym typeface="+mn-ea"/>
              </a:rPr>
              <a:t>看什么？</a:t>
            </a:r>
            <a:r>
              <a:rPr lang="en-US" altLang="zh-CN" sz="2800">
                <a:solidFill>
                  <a:srgbClr val="E8245C"/>
                </a:solidFill>
                <a:latin typeface="楷体_GB2312" pitchFamily="49" charset="-122"/>
                <a:sym typeface="+mn-ea"/>
              </a:rPr>
              <a:t>----</a:t>
            </a:r>
            <a:r>
              <a:rPr lang="zh-CN" altLang="en-US" sz="2800">
                <a:solidFill>
                  <a:srgbClr val="E8245C"/>
                </a:solidFill>
                <a:latin typeface="楷体_GB2312" pitchFamily="49" charset="-122"/>
                <a:sym typeface="+mn-ea"/>
              </a:rPr>
              <a:t>大自然的美。</a:t>
            </a:r>
            <a:endParaRPr lang="zh-CN" altLang="en-US" sz="2800">
              <a:solidFill>
                <a:srgbClr val="E8245C"/>
              </a:solidFill>
              <a:latin typeface="楷体_GB2312" pitchFamily="49" charset="-122"/>
            </a:endParaRPr>
          </a:p>
          <a:p>
            <a:pPr fontAlgn="auto">
              <a:lnSpc>
                <a:spcPct val="200000"/>
              </a:lnSpc>
            </a:pPr>
            <a:r>
              <a:rPr lang="zh-CN" altLang="en-US" sz="2800">
                <a:solidFill>
                  <a:srgbClr val="E8245C"/>
                </a:solidFill>
                <a:latin typeface="楷体_GB2312" pitchFamily="49" charset="-122"/>
                <a:sym typeface="+mn-ea"/>
              </a:rPr>
              <a:t>思什么？</a:t>
            </a:r>
            <a:r>
              <a:rPr lang="en-US" altLang="zh-CN" sz="2800">
                <a:solidFill>
                  <a:srgbClr val="E8245C"/>
                </a:solidFill>
                <a:latin typeface="楷体_GB2312" pitchFamily="49" charset="-122"/>
                <a:sym typeface="+mn-ea"/>
              </a:rPr>
              <a:t>----</a:t>
            </a:r>
            <a:r>
              <a:rPr lang="zh-CN" altLang="en-US" sz="2800">
                <a:solidFill>
                  <a:srgbClr val="E8245C"/>
                </a:solidFill>
                <a:latin typeface="楷体_GB2312" pitchFamily="49" charset="-122"/>
                <a:sym typeface="+mn-ea"/>
              </a:rPr>
              <a:t>人生的意义。</a:t>
            </a:r>
            <a:endParaRPr lang="zh-CN" altLang="en-US" sz="2800"/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1901825" y="2500313"/>
            <a:ext cx="5132388" cy="245364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我看一阵向晚的春风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悄悄揉过丰润的青草，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我看它们低首又低首，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也许远水荡起了一片绿潮；</a:t>
            </a:r>
          </a:p>
        </p:txBody>
      </p:sp>
      <p:grpSp>
        <p:nvGrpSpPr>
          <p:cNvPr id="21507" name="组合 42"/>
          <p:cNvGrpSpPr/>
          <p:nvPr/>
        </p:nvGrpSpPr>
        <p:grpSpPr>
          <a:xfrm>
            <a:off x="0" y="950913"/>
            <a:ext cx="2751138" cy="1103312"/>
            <a:chOff x="0" y="127959"/>
            <a:chExt cx="2751581" cy="1102407"/>
          </a:xfrm>
        </p:grpSpPr>
        <p:pic>
          <p:nvPicPr>
            <p:cNvPr id="21517" name="Picture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127959"/>
              <a:ext cx="2751581" cy="11024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18" name="TextBox 44"/>
            <p:cNvSpPr txBox="1"/>
            <p:nvPr/>
          </p:nvSpPr>
          <p:spPr>
            <a:xfrm>
              <a:off x="336618" y="386774"/>
              <a:ext cx="1816392" cy="5830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</a:pPr>
              <a:r>
                <a:rPr lang="zh-CN" altLang="en-US" sz="3200" b="1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49" charset="-122"/>
                </a:rPr>
                <a:t>课文精讲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579438" y="4929188"/>
            <a:ext cx="826928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这一节采用了哪些修辞手法？有什么作用？</a:t>
            </a:r>
          </a:p>
        </p:txBody>
      </p:sp>
      <p:sp>
        <p:nvSpPr>
          <p:cNvPr id="10" name="矩形 9"/>
          <p:cNvSpPr/>
          <p:nvPr/>
        </p:nvSpPr>
        <p:spPr>
          <a:xfrm>
            <a:off x="1165225" y="3171825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拟人</a:t>
            </a:r>
          </a:p>
        </p:txBody>
      </p:sp>
      <p:cxnSp>
        <p:nvCxnSpPr>
          <p:cNvPr id="20" name="直接箭头连接符 19"/>
          <p:cNvCxnSpPr/>
          <p:nvPr/>
        </p:nvCxnSpPr>
        <p:spPr>
          <a:xfrm flipH="1">
            <a:off x="1133475" y="3717925"/>
            <a:ext cx="4764088" cy="1588"/>
          </a:xfrm>
          <a:prstGeom prst="straightConnector1">
            <a:avLst/>
          </a:prstGeom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2506663" y="1003300"/>
            <a:ext cx="5513388" cy="15684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将无形的“风”拂过青草的情景写得形象生动，表现了春风对青草的爱护之情。</a:t>
            </a:r>
          </a:p>
        </p:txBody>
      </p:sp>
      <p:cxnSp>
        <p:nvCxnSpPr>
          <p:cNvPr id="26" name="直接箭头连接符 25"/>
          <p:cNvCxnSpPr/>
          <p:nvPr/>
        </p:nvCxnSpPr>
        <p:spPr>
          <a:xfrm flipV="1">
            <a:off x="5907088" y="2625725"/>
            <a:ext cx="500063" cy="1103313"/>
          </a:xfrm>
          <a:prstGeom prst="straightConnector1">
            <a:avLst/>
          </a:prstGeom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 flipH="1">
            <a:off x="1152525" y="4238625"/>
            <a:ext cx="4699000" cy="0"/>
          </a:xfrm>
          <a:prstGeom prst="straightConnector1">
            <a:avLst/>
          </a:prstGeom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6408738" y="2832100"/>
            <a:ext cx="2665413" cy="15684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将风吹青低的情景写得形象生动。</a:t>
            </a:r>
          </a:p>
        </p:txBody>
      </p:sp>
      <p:cxnSp>
        <p:nvCxnSpPr>
          <p:cNvPr id="33" name="直接箭头连接符 32"/>
          <p:cNvCxnSpPr/>
          <p:nvPr/>
        </p:nvCxnSpPr>
        <p:spPr>
          <a:xfrm flipV="1">
            <a:off x="5834063" y="3876675"/>
            <a:ext cx="574675" cy="363538"/>
          </a:xfrm>
          <a:prstGeom prst="straightConnector1">
            <a:avLst/>
          </a:prstGeom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1165225" y="3748088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拟人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10" grpId="0"/>
      <p:bldP spid="23" grpId="0"/>
      <p:bldP spid="32" grpId="0"/>
      <p:bldP spid="3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文本框 32"/>
          <p:cNvSpPr txBox="1"/>
          <p:nvPr/>
        </p:nvSpPr>
        <p:spPr>
          <a:xfrm>
            <a:off x="4475163" y="378301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en-US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31" name="文本框 34"/>
          <p:cNvSpPr txBox="1"/>
          <p:nvPr/>
        </p:nvSpPr>
        <p:spPr>
          <a:xfrm rot="-280097">
            <a:off x="3433763" y="208597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32" name="文本框 36"/>
          <p:cNvSpPr txBox="1"/>
          <p:nvPr/>
        </p:nvSpPr>
        <p:spPr>
          <a:xfrm rot="-5350866">
            <a:off x="5861050" y="217328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33" name="文本框 37"/>
          <p:cNvSpPr txBox="1"/>
          <p:nvPr/>
        </p:nvSpPr>
        <p:spPr>
          <a:xfrm rot="-4150866">
            <a:off x="5330825" y="258127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34" name="文本框 45"/>
          <p:cNvSpPr txBox="1"/>
          <p:nvPr/>
        </p:nvSpPr>
        <p:spPr>
          <a:xfrm rot="-5350866">
            <a:off x="6421438" y="219551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35" name="文本框 46"/>
          <p:cNvSpPr txBox="1"/>
          <p:nvPr/>
        </p:nvSpPr>
        <p:spPr>
          <a:xfrm rot="-424911">
            <a:off x="7067550" y="242728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36" name="文本框 47"/>
          <p:cNvSpPr txBox="1"/>
          <p:nvPr/>
        </p:nvSpPr>
        <p:spPr>
          <a:xfrm rot="-4150866">
            <a:off x="7654925" y="335597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37" name="文本框 49"/>
          <p:cNvSpPr txBox="1"/>
          <p:nvPr/>
        </p:nvSpPr>
        <p:spPr>
          <a:xfrm rot="657351">
            <a:off x="5448300" y="219233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38" name="文本框 50"/>
          <p:cNvSpPr txBox="1"/>
          <p:nvPr/>
        </p:nvSpPr>
        <p:spPr>
          <a:xfrm rot="1480325">
            <a:off x="7391400" y="210185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39" name="文本框 51"/>
          <p:cNvSpPr txBox="1"/>
          <p:nvPr/>
        </p:nvSpPr>
        <p:spPr>
          <a:xfrm rot="-5350866">
            <a:off x="5980113" y="303371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40" name="文本框 32"/>
          <p:cNvSpPr txBox="1"/>
          <p:nvPr/>
        </p:nvSpPr>
        <p:spPr>
          <a:xfrm>
            <a:off x="3262313" y="441801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41" name="文本框 34"/>
          <p:cNvSpPr txBox="1"/>
          <p:nvPr/>
        </p:nvSpPr>
        <p:spPr>
          <a:xfrm rot="4149897">
            <a:off x="4464050" y="435610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42" name="文本框 36"/>
          <p:cNvSpPr txBox="1"/>
          <p:nvPr/>
        </p:nvSpPr>
        <p:spPr>
          <a:xfrm rot="-1380000">
            <a:off x="3900488" y="215900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43" name="文本框 37"/>
          <p:cNvSpPr txBox="1"/>
          <p:nvPr/>
        </p:nvSpPr>
        <p:spPr>
          <a:xfrm rot="-180000">
            <a:off x="4130675" y="291147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44" name="文本框 45"/>
          <p:cNvSpPr txBox="1"/>
          <p:nvPr/>
        </p:nvSpPr>
        <p:spPr>
          <a:xfrm rot="-1380000">
            <a:off x="4460875" y="218122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45" name="文本框 46"/>
          <p:cNvSpPr txBox="1"/>
          <p:nvPr/>
        </p:nvSpPr>
        <p:spPr>
          <a:xfrm rot="-1380000">
            <a:off x="4830763" y="239553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46" name="文本框 47"/>
          <p:cNvSpPr txBox="1"/>
          <p:nvPr/>
        </p:nvSpPr>
        <p:spPr>
          <a:xfrm rot="-180000">
            <a:off x="5064125" y="309245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47" name="文本框 49"/>
          <p:cNvSpPr txBox="1"/>
          <p:nvPr/>
        </p:nvSpPr>
        <p:spPr>
          <a:xfrm rot="-5350866">
            <a:off x="6310313" y="296703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48" name="文本框 50"/>
          <p:cNvSpPr txBox="1"/>
          <p:nvPr/>
        </p:nvSpPr>
        <p:spPr>
          <a:xfrm rot="-170103">
            <a:off x="5589588" y="344805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49" name="文本框 51"/>
          <p:cNvSpPr txBox="1"/>
          <p:nvPr/>
        </p:nvSpPr>
        <p:spPr>
          <a:xfrm rot="-5350866">
            <a:off x="5845175" y="429101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50" name="文本框 32"/>
          <p:cNvSpPr txBox="1"/>
          <p:nvPr/>
        </p:nvSpPr>
        <p:spPr>
          <a:xfrm rot="1209897">
            <a:off x="1500188" y="374967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51" name="文本框 34"/>
          <p:cNvSpPr txBox="1"/>
          <p:nvPr/>
        </p:nvSpPr>
        <p:spPr>
          <a:xfrm rot="4149897">
            <a:off x="2143125" y="431323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52" name="文本框 36"/>
          <p:cNvSpPr txBox="1"/>
          <p:nvPr/>
        </p:nvSpPr>
        <p:spPr>
          <a:xfrm rot="-1380000">
            <a:off x="1604963" y="408622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53" name="文本框 37"/>
          <p:cNvSpPr txBox="1"/>
          <p:nvPr/>
        </p:nvSpPr>
        <p:spPr>
          <a:xfrm rot="1029897">
            <a:off x="2486025" y="361156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54" name="文本框 45"/>
          <p:cNvSpPr txBox="1"/>
          <p:nvPr/>
        </p:nvSpPr>
        <p:spPr>
          <a:xfrm rot="-1380000">
            <a:off x="3162300" y="400367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55" name="文本框 46"/>
          <p:cNvSpPr txBox="1"/>
          <p:nvPr/>
        </p:nvSpPr>
        <p:spPr>
          <a:xfrm rot="-170103">
            <a:off x="787400" y="238760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56" name="文本框 47"/>
          <p:cNvSpPr txBox="1"/>
          <p:nvPr/>
        </p:nvSpPr>
        <p:spPr>
          <a:xfrm rot="1029897">
            <a:off x="828675" y="425767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57" name="文本框 49"/>
          <p:cNvSpPr txBox="1"/>
          <p:nvPr/>
        </p:nvSpPr>
        <p:spPr>
          <a:xfrm rot="-170103">
            <a:off x="3009900" y="469423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58" name="文本框 50"/>
          <p:cNvSpPr txBox="1"/>
          <p:nvPr/>
        </p:nvSpPr>
        <p:spPr>
          <a:xfrm rot="-170103">
            <a:off x="4157663" y="402748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59" name="文本框 51"/>
          <p:cNvSpPr txBox="1"/>
          <p:nvPr/>
        </p:nvSpPr>
        <p:spPr>
          <a:xfrm rot="-170103">
            <a:off x="4324350" y="478631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60" name="文本框 32"/>
          <p:cNvSpPr txBox="1"/>
          <p:nvPr/>
        </p:nvSpPr>
        <p:spPr>
          <a:xfrm rot="-5070842">
            <a:off x="322263" y="289877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61" name="文本框 34"/>
          <p:cNvSpPr txBox="1"/>
          <p:nvPr/>
        </p:nvSpPr>
        <p:spPr>
          <a:xfrm rot="4149897">
            <a:off x="1339850" y="301625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62" name="文本框 36"/>
          <p:cNvSpPr txBox="1"/>
          <p:nvPr/>
        </p:nvSpPr>
        <p:spPr>
          <a:xfrm rot="-170103">
            <a:off x="1243013" y="213518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63" name="文本框 37"/>
          <p:cNvSpPr txBox="1"/>
          <p:nvPr/>
        </p:nvSpPr>
        <p:spPr>
          <a:xfrm rot="1029897">
            <a:off x="1338263" y="254158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64" name="文本框 45"/>
          <p:cNvSpPr txBox="1"/>
          <p:nvPr/>
        </p:nvSpPr>
        <p:spPr>
          <a:xfrm rot="-1380000">
            <a:off x="2117725" y="200342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65" name="文本框 46"/>
          <p:cNvSpPr txBox="1"/>
          <p:nvPr/>
        </p:nvSpPr>
        <p:spPr>
          <a:xfrm rot="-1380000">
            <a:off x="2687638" y="217328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66" name="文本框 47"/>
          <p:cNvSpPr txBox="1"/>
          <p:nvPr/>
        </p:nvSpPr>
        <p:spPr>
          <a:xfrm rot="-180000">
            <a:off x="2416175" y="273685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67" name="文本框 49"/>
          <p:cNvSpPr txBox="1"/>
          <p:nvPr/>
        </p:nvSpPr>
        <p:spPr>
          <a:xfrm rot="-1380000">
            <a:off x="3276600" y="239553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68" name="文本框 50"/>
          <p:cNvSpPr txBox="1"/>
          <p:nvPr/>
        </p:nvSpPr>
        <p:spPr>
          <a:xfrm rot="-1380000">
            <a:off x="2849563" y="297656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69" name="文本框 51"/>
          <p:cNvSpPr txBox="1"/>
          <p:nvPr/>
        </p:nvSpPr>
        <p:spPr>
          <a:xfrm rot="-1380000">
            <a:off x="3484563" y="311308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70" name="文本框 32"/>
          <p:cNvSpPr txBox="1"/>
          <p:nvPr/>
        </p:nvSpPr>
        <p:spPr>
          <a:xfrm rot="1209897">
            <a:off x="5114925" y="439578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71" name="文本框 34"/>
          <p:cNvSpPr txBox="1"/>
          <p:nvPr/>
        </p:nvSpPr>
        <p:spPr>
          <a:xfrm rot="-1030866">
            <a:off x="6313488" y="475138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72" name="文本框 36"/>
          <p:cNvSpPr txBox="1"/>
          <p:nvPr/>
        </p:nvSpPr>
        <p:spPr>
          <a:xfrm rot="368503">
            <a:off x="5773738" y="371633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73" name="文本框 37"/>
          <p:cNvSpPr txBox="1"/>
          <p:nvPr/>
        </p:nvSpPr>
        <p:spPr>
          <a:xfrm rot="829244">
            <a:off x="5284788" y="483076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74" name="文本框 45"/>
          <p:cNvSpPr txBox="1"/>
          <p:nvPr/>
        </p:nvSpPr>
        <p:spPr>
          <a:xfrm rot="-4502722">
            <a:off x="6778625" y="335756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75" name="文本框 46"/>
          <p:cNvSpPr txBox="1"/>
          <p:nvPr/>
        </p:nvSpPr>
        <p:spPr>
          <a:xfrm rot="2702238">
            <a:off x="7567613" y="391953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76" name="文本框 47"/>
          <p:cNvSpPr txBox="1"/>
          <p:nvPr/>
        </p:nvSpPr>
        <p:spPr>
          <a:xfrm rot="-3456638">
            <a:off x="6743700" y="426085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77" name="文本框 49"/>
          <p:cNvSpPr txBox="1"/>
          <p:nvPr/>
        </p:nvSpPr>
        <p:spPr>
          <a:xfrm rot="-3180423">
            <a:off x="1963738" y="318135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78" name="文本框 50"/>
          <p:cNvSpPr txBox="1"/>
          <p:nvPr/>
        </p:nvSpPr>
        <p:spPr>
          <a:xfrm rot="-3640556">
            <a:off x="7239000" y="444817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79" name="文本框 51"/>
          <p:cNvSpPr txBox="1"/>
          <p:nvPr/>
        </p:nvSpPr>
        <p:spPr>
          <a:xfrm rot="1549510">
            <a:off x="7754938" y="303212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80" name="文本框 32"/>
          <p:cNvSpPr txBox="1"/>
          <p:nvPr/>
        </p:nvSpPr>
        <p:spPr>
          <a:xfrm rot="4190103">
            <a:off x="4287838" y="336391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81" name="文本框 34"/>
          <p:cNvSpPr txBox="1"/>
          <p:nvPr/>
        </p:nvSpPr>
        <p:spPr>
          <a:xfrm rot="8340000">
            <a:off x="4922838" y="399573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82" name="文本框 36"/>
          <p:cNvSpPr txBox="1"/>
          <p:nvPr/>
        </p:nvSpPr>
        <p:spPr>
          <a:xfrm rot="-1160763">
            <a:off x="5773738" y="260826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83" name="文本框 37"/>
          <p:cNvSpPr txBox="1"/>
          <p:nvPr/>
        </p:nvSpPr>
        <p:spPr>
          <a:xfrm rot="39237">
            <a:off x="5649913" y="313055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84" name="文本框 45"/>
          <p:cNvSpPr txBox="1"/>
          <p:nvPr/>
        </p:nvSpPr>
        <p:spPr>
          <a:xfrm rot="-1160763">
            <a:off x="6334125" y="263048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85" name="文本框 46"/>
          <p:cNvSpPr txBox="1"/>
          <p:nvPr/>
        </p:nvSpPr>
        <p:spPr>
          <a:xfrm rot="-1160763">
            <a:off x="6704013" y="284480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86" name="文本框 47"/>
          <p:cNvSpPr txBox="1"/>
          <p:nvPr/>
        </p:nvSpPr>
        <p:spPr>
          <a:xfrm rot="39237">
            <a:off x="7185025" y="331470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87" name="文本框 49"/>
          <p:cNvSpPr txBox="1"/>
          <p:nvPr/>
        </p:nvSpPr>
        <p:spPr>
          <a:xfrm rot="-1160763">
            <a:off x="7038975" y="301625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88" name="文本框 50"/>
          <p:cNvSpPr txBox="1"/>
          <p:nvPr/>
        </p:nvSpPr>
        <p:spPr>
          <a:xfrm rot="-1160763">
            <a:off x="7488238" y="279082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89" name="文本框 51"/>
          <p:cNvSpPr txBox="1"/>
          <p:nvPr/>
        </p:nvSpPr>
        <p:spPr>
          <a:xfrm rot="-1160763">
            <a:off x="7289800" y="365125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90" name="文本框 32"/>
          <p:cNvSpPr txBox="1"/>
          <p:nvPr/>
        </p:nvSpPr>
        <p:spPr>
          <a:xfrm rot="4190103">
            <a:off x="2765425" y="419735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91" name="文本框 34"/>
          <p:cNvSpPr txBox="1"/>
          <p:nvPr/>
        </p:nvSpPr>
        <p:spPr>
          <a:xfrm rot="8340000">
            <a:off x="3924300" y="367347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92" name="文本框 36"/>
          <p:cNvSpPr txBox="1"/>
          <p:nvPr/>
        </p:nvSpPr>
        <p:spPr>
          <a:xfrm rot="2810103">
            <a:off x="3813175" y="259238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93" name="文本框 37"/>
          <p:cNvSpPr txBox="1"/>
          <p:nvPr/>
        </p:nvSpPr>
        <p:spPr>
          <a:xfrm rot="4010103">
            <a:off x="3813175" y="313531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94" name="文本框 45"/>
          <p:cNvSpPr txBox="1"/>
          <p:nvPr/>
        </p:nvSpPr>
        <p:spPr>
          <a:xfrm rot="2810103">
            <a:off x="4373563" y="261461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95" name="文本框 46"/>
          <p:cNvSpPr txBox="1"/>
          <p:nvPr/>
        </p:nvSpPr>
        <p:spPr>
          <a:xfrm rot="2810103">
            <a:off x="4743450" y="282892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96" name="文本框 47"/>
          <p:cNvSpPr txBox="1"/>
          <p:nvPr/>
        </p:nvSpPr>
        <p:spPr>
          <a:xfrm rot="4010103">
            <a:off x="4743450" y="337185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97" name="文本框 49"/>
          <p:cNvSpPr txBox="1"/>
          <p:nvPr/>
        </p:nvSpPr>
        <p:spPr>
          <a:xfrm rot="-1160763">
            <a:off x="6224588" y="340201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98" name="文本框 50"/>
          <p:cNvSpPr txBox="1"/>
          <p:nvPr/>
        </p:nvSpPr>
        <p:spPr>
          <a:xfrm rot="4020000">
            <a:off x="5218113" y="348773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99" name="文本框 51"/>
          <p:cNvSpPr txBox="1"/>
          <p:nvPr/>
        </p:nvSpPr>
        <p:spPr>
          <a:xfrm rot="-1160763">
            <a:off x="5599113" y="407670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00" name="文本框 32"/>
          <p:cNvSpPr txBox="1"/>
          <p:nvPr/>
        </p:nvSpPr>
        <p:spPr>
          <a:xfrm rot="5400000">
            <a:off x="1141413" y="408622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01" name="文本框 34"/>
          <p:cNvSpPr txBox="1"/>
          <p:nvPr/>
        </p:nvSpPr>
        <p:spPr>
          <a:xfrm rot="8340000">
            <a:off x="1881188" y="441007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02" name="文本框 36"/>
          <p:cNvSpPr txBox="1"/>
          <p:nvPr/>
        </p:nvSpPr>
        <p:spPr>
          <a:xfrm rot="2810103">
            <a:off x="1862138" y="358933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03" name="文本框 37"/>
          <p:cNvSpPr txBox="1"/>
          <p:nvPr/>
        </p:nvSpPr>
        <p:spPr>
          <a:xfrm rot="5220000">
            <a:off x="2297113" y="387191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04" name="文本框 45"/>
          <p:cNvSpPr txBox="1"/>
          <p:nvPr/>
        </p:nvSpPr>
        <p:spPr>
          <a:xfrm rot="2810103">
            <a:off x="2809875" y="360362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05" name="文本框 46"/>
          <p:cNvSpPr txBox="1"/>
          <p:nvPr/>
        </p:nvSpPr>
        <p:spPr>
          <a:xfrm rot="4020000">
            <a:off x="700088" y="282098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06" name="文本框 47"/>
          <p:cNvSpPr txBox="1"/>
          <p:nvPr/>
        </p:nvSpPr>
        <p:spPr>
          <a:xfrm rot="5220000">
            <a:off x="701675" y="375443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07" name="文本框 49"/>
          <p:cNvSpPr txBox="1"/>
          <p:nvPr/>
        </p:nvSpPr>
        <p:spPr>
          <a:xfrm rot="4020000">
            <a:off x="2463800" y="459740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08" name="文本框 50"/>
          <p:cNvSpPr txBox="1"/>
          <p:nvPr/>
        </p:nvSpPr>
        <p:spPr>
          <a:xfrm rot="4020000">
            <a:off x="3702050" y="422433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09" name="文本框 51"/>
          <p:cNvSpPr txBox="1"/>
          <p:nvPr/>
        </p:nvSpPr>
        <p:spPr>
          <a:xfrm rot="4020000">
            <a:off x="4071938" y="443865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10" name="文本框 32"/>
          <p:cNvSpPr txBox="1"/>
          <p:nvPr/>
        </p:nvSpPr>
        <p:spPr>
          <a:xfrm rot="-880739">
            <a:off x="514350" y="337185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11" name="文本框 34"/>
          <p:cNvSpPr txBox="1"/>
          <p:nvPr/>
        </p:nvSpPr>
        <p:spPr>
          <a:xfrm rot="8340000">
            <a:off x="1254125" y="344963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12" name="文本框 36"/>
          <p:cNvSpPr txBox="1"/>
          <p:nvPr/>
        </p:nvSpPr>
        <p:spPr>
          <a:xfrm rot="4020000">
            <a:off x="1670050" y="236855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13" name="文本框 37"/>
          <p:cNvSpPr txBox="1"/>
          <p:nvPr/>
        </p:nvSpPr>
        <p:spPr>
          <a:xfrm rot="5220000">
            <a:off x="1670050" y="291147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14" name="文本框 45"/>
          <p:cNvSpPr txBox="1"/>
          <p:nvPr/>
        </p:nvSpPr>
        <p:spPr>
          <a:xfrm rot="2810103">
            <a:off x="2230438" y="239077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15" name="文本框 46"/>
          <p:cNvSpPr txBox="1"/>
          <p:nvPr/>
        </p:nvSpPr>
        <p:spPr>
          <a:xfrm rot="2810103">
            <a:off x="2600325" y="260508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16" name="文本框 47"/>
          <p:cNvSpPr txBox="1"/>
          <p:nvPr/>
        </p:nvSpPr>
        <p:spPr>
          <a:xfrm rot="4010103">
            <a:off x="2328863" y="317023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17" name="文本框 49"/>
          <p:cNvSpPr txBox="1"/>
          <p:nvPr/>
        </p:nvSpPr>
        <p:spPr>
          <a:xfrm rot="2810103">
            <a:off x="3187700" y="282892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18" name="文本框 50"/>
          <p:cNvSpPr txBox="1"/>
          <p:nvPr/>
        </p:nvSpPr>
        <p:spPr>
          <a:xfrm rot="2810103">
            <a:off x="3074988" y="326390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19" name="文本框 51"/>
          <p:cNvSpPr txBox="1"/>
          <p:nvPr/>
        </p:nvSpPr>
        <p:spPr>
          <a:xfrm rot="2810103">
            <a:off x="3444875" y="347821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20" name="文本框 32"/>
          <p:cNvSpPr txBox="1"/>
          <p:nvPr/>
        </p:nvSpPr>
        <p:spPr>
          <a:xfrm rot="5400000">
            <a:off x="4751388" y="454025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21" name="文本框 34"/>
          <p:cNvSpPr txBox="1"/>
          <p:nvPr/>
        </p:nvSpPr>
        <p:spPr>
          <a:xfrm rot="3159237">
            <a:off x="5819775" y="486410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22" name="文本框 36"/>
          <p:cNvSpPr txBox="1"/>
          <p:nvPr/>
        </p:nvSpPr>
        <p:spPr>
          <a:xfrm rot="-1160763">
            <a:off x="6237288" y="378301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23" name="文本框 37"/>
          <p:cNvSpPr txBox="1"/>
          <p:nvPr/>
        </p:nvSpPr>
        <p:spPr>
          <a:xfrm rot="39237">
            <a:off x="6237288" y="432593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24" name="文本框 45"/>
          <p:cNvSpPr txBox="1"/>
          <p:nvPr/>
        </p:nvSpPr>
        <p:spPr>
          <a:xfrm rot="-1160763">
            <a:off x="6797675" y="380523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25" name="文本框 46"/>
          <p:cNvSpPr txBox="1"/>
          <p:nvPr/>
        </p:nvSpPr>
        <p:spPr>
          <a:xfrm rot="-1160763">
            <a:off x="7167563" y="401955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26" name="文本框 47"/>
          <p:cNvSpPr txBox="1"/>
          <p:nvPr/>
        </p:nvSpPr>
        <p:spPr>
          <a:xfrm rot="39237">
            <a:off x="6854825" y="458787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27" name="文本框 49"/>
          <p:cNvSpPr txBox="1"/>
          <p:nvPr/>
        </p:nvSpPr>
        <p:spPr>
          <a:xfrm rot="-1160763">
            <a:off x="7688263" y="431006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28" name="文本框 50"/>
          <p:cNvSpPr txBox="1"/>
          <p:nvPr/>
        </p:nvSpPr>
        <p:spPr>
          <a:xfrm rot="-1160763">
            <a:off x="7642225" y="467836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29" name="文本框 51"/>
          <p:cNvSpPr txBox="1"/>
          <p:nvPr/>
        </p:nvSpPr>
        <p:spPr>
          <a:xfrm rot="-1160763">
            <a:off x="6780213" y="200342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22630" name="图片 3"/>
          <p:cNvPicPr>
            <a:picLocks noChangeAspect="1"/>
          </p:cNvPicPr>
          <p:nvPr/>
        </p:nvPicPr>
        <p:blipFill>
          <a:blip r:embed="rId2"/>
          <a:srcRect l="22849" b="29665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3003550" y="2073275"/>
            <a:ext cx="5348288" cy="245364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我看一阵向晚的春风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悄悄揉过丰润的青草，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我看它们低首又低首，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也许远水荡起了一片绿潮；</a:t>
            </a:r>
          </a:p>
        </p:txBody>
      </p:sp>
      <p:sp>
        <p:nvSpPr>
          <p:cNvPr id="3" name="矩形 2"/>
          <p:cNvSpPr/>
          <p:nvPr/>
        </p:nvSpPr>
        <p:spPr>
          <a:xfrm>
            <a:off x="576263" y="1095375"/>
            <a:ext cx="8285163" cy="1370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哪些是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实写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？哪些是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虚写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？写出了“风”怎样的特点？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981200" y="2506663"/>
            <a:ext cx="94869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实写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014538" y="3629025"/>
            <a:ext cx="94869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虚写</a:t>
            </a:r>
          </a:p>
        </p:txBody>
      </p:sp>
      <p:sp>
        <p:nvSpPr>
          <p:cNvPr id="7" name="左中括号 6"/>
          <p:cNvSpPr/>
          <p:nvPr/>
        </p:nvSpPr>
        <p:spPr>
          <a:xfrm>
            <a:off x="2925763" y="2338388"/>
            <a:ext cx="138113" cy="804863"/>
          </a:xfrm>
          <a:prstGeom prst="leftBracket">
            <a:avLst>
              <a:gd name="adj" fmla="val 58333"/>
            </a:avLst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左中括号 13"/>
          <p:cNvSpPr/>
          <p:nvPr/>
        </p:nvSpPr>
        <p:spPr>
          <a:xfrm>
            <a:off x="2957513" y="3476625"/>
            <a:ext cx="136525" cy="771525"/>
          </a:xfrm>
          <a:prstGeom prst="leftBracket">
            <a:avLst>
              <a:gd name="adj" fmla="val 58333"/>
            </a:avLst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41500" y="4710113"/>
            <a:ext cx="5729288" cy="64516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凸显了“风”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柔和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的特点。</a:t>
            </a:r>
          </a:p>
        </p:txBody>
      </p:sp>
      <p:sp>
        <p:nvSpPr>
          <p:cNvPr id="9" name="左弧形箭头 8"/>
          <p:cNvSpPr/>
          <p:nvPr/>
        </p:nvSpPr>
        <p:spPr>
          <a:xfrm>
            <a:off x="1658938" y="2717800"/>
            <a:ext cx="387350" cy="1263650"/>
          </a:xfrm>
          <a:prstGeom prst="curvedRightArrow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725488" y="3094038"/>
            <a:ext cx="960438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联想</a:t>
            </a:r>
            <a:endParaRPr kumimoji="0" lang="zh-CN" altLang="en-US" sz="30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7" grpId="0"/>
      <p:bldP spid="14" grpId="0"/>
      <p:bldP spid="8" grpId="0"/>
      <p:bldP spid="9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1284288" y="2271713"/>
            <a:ext cx="5132388" cy="245364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我看飞鸟平展着翅翼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静静吸入深远的晴空里，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我看流云慢慢地红晕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无意沉醉了凝望它的大地。</a:t>
            </a:r>
          </a:p>
        </p:txBody>
      </p:sp>
      <p:sp>
        <p:nvSpPr>
          <p:cNvPr id="3" name="矩形 2"/>
          <p:cNvSpPr/>
          <p:nvPr/>
        </p:nvSpPr>
        <p:spPr>
          <a:xfrm>
            <a:off x="698500" y="4851400"/>
            <a:ext cx="817562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这一节采用了哪些修辞手法？有什么作用？</a:t>
            </a:r>
          </a:p>
        </p:txBody>
      </p:sp>
      <p:sp>
        <p:nvSpPr>
          <p:cNvPr id="10" name="矩形 9"/>
          <p:cNvSpPr/>
          <p:nvPr/>
        </p:nvSpPr>
        <p:spPr>
          <a:xfrm>
            <a:off x="479425" y="2905125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FF"/>
                </a:solidFill>
                <a:latin typeface="Arial" panose="020b0604020202020204" pitchFamily="34" charset="0"/>
              </a:rPr>
              <a:t>拟人</a:t>
            </a:r>
          </a:p>
        </p:txBody>
      </p:sp>
      <p:cxnSp>
        <p:nvCxnSpPr>
          <p:cNvPr id="20" name="直接箭头连接符 19"/>
          <p:cNvCxnSpPr/>
          <p:nvPr/>
        </p:nvCxnSpPr>
        <p:spPr>
          <a:xfrm flipH="1">
            <a:off x="403225" y="3427413"/>
            <a:ext cx="5037138" cy="12700"/>
          </a:xfrm>
          <a:prstGeom prst="straightConnector1">
            <a:avLst/>
          </a:prstGeom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1382713" y="1123950"/>
            <a:ext cx="5973763" cy="10763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将“鸟”静静地滑翔在晴空中的情状写得形象生动。</a:t>
            </a:r>
          </a:p>
        </p:txBody>
      </p:sp>
      <p:cxnSp>
        <p:nvCxnSpPr>
          <p:cNvPr id="26" name="直接箭头连接符 25"/>
          <p:cNvCxnSpPr/>
          <p:nvPr/>
        </p:nvCxnSpPr>
        <p:spPr>
          <a:xfrm flipV="1">
            <a:off x="5419725" y="2220913"/>
            <a:ext cx="379413" cy="1217613"/>
          </a:xfrm>
          <a:prstGeom prst="straightConnector1">
            <a:avLst/>
          </a:prstGeom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 flipH="1" flipV="1">
            <a:off x="481013" y="4597400"/>
            <a:ext cx="5478463" cy="1588"/>
          </a:xfrm>
          <a:prstGeom prst="straightConnector1">
            <a:avLst/>
          </a:prstGeom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5910263" y="2289175"/>
            <a:ext cx="3060700" cy="206121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将流云与大地交相辉映的景象描写得美丽动人，令人沉醉。</a:t>
            </a:r>
          </a:p>
        </p:txBody>
      </p:sp>
      <p:cxnSp>
        <p:nvCxnSpPr>
          <p:cNvPr id="33" name="直接箭头连接符 32"/>
          <p:cNvCxnSpPr/>
          <p:nvPr/>
        </p:nvCxnSpPr>
        <p:spPr>
          <a:xfrm flipV="1">
            <a:off x="5943600" y="4270375"/>
            <a:ext cx="320675" cy="328613"/>
          </a:xfrm>
          <a:prstGeom prst="straightConnector1">
            <a:avLst/>
          </a:prstGeom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520700" y="4105275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FF"/>
                </a:solidFill>
                <a:latin typeface="Arial" panose="020b0604020202020204" pitchFamily="34" charset="0"/>
              </a:rPr>
              <a:t>拟人</a:t>
            </a:r>
          </a:p>
        </p:txBody>
      </p:sp>
      <p:sp>
        <p:nvSpPr>
          <p:cNvPr id="2" name="椭圆 1"/>
          <p:cNvSpPr/>
          <p:nvPr/>
        </p:nvSpPr>
        <p:spPr>
          <a:xfrm>
            <a:off x="2187575" y="2884488"/>
            <a:ext cx="800100" cy="5715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163763" y="4035425"/>
            <a:ext cx="930275" cy="5715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229100" y="3463925"/>
            <a:ext cx="930275" cy="5715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317625" y="4057650"/>
            <a:ext cx="3841750" cy="525463"/>
            <a:chOff x="1363980" y="2956560"/>
            <a:chExt cx="3840480" cy="525780"/>
          </a:xfrm>
        </p:grpSpPr>
        <p:cxnSp>
          <p:nvCxnSpPr>
            <p:cNvPr id="15" name="直接连接符 14"/>
            <p:cNvCxnSpPr/>
            <p:nvPr/>
          </p:nvCxnSpPr>
          <p:spPr>
            <a:xfrm flipH="1">
              <a:off x="1486178" y="2956560"/>
              <a:ext cx="3718282" cy="0"/>
            </a:xfrm>
            <a:prstGeom prst="line">
              <a:avLst/>
            </a:prstGeom>
            <a:ln w="254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1363980" y="2964503"/>
              <a:ext cx="130132" cy="517837"/>
            </a:xfrm>
            <a:prstGeom prst="line">
              <a:avLst/>
            </a:prstGeom>
            <a:ln w="254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10" grpId="0"/>
      <p:bldP spid="23" grpId="0"/>
      <p:bldP spid="32" grpId="0"/>
      <p:bldP spid="35" grpId="0"/>
      <p:bldP spid="2" grpId="0"/>
      <p:bldP spid="21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0" name="文本框 32"/>
          <p:cNvSpPr txBox="1"/>
          <p:nvPr/>
        </p:nvSpPr>
        <p:spPr>
          <a:xfrm>
            <a:off x="4475163" y="378301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en-US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51" name="文本框 34"/>
          <p:cNvSpPr txBox="1"/>
          <p:nvPr/>
        </p:nvSpPr>
        <p:spPr>
          <a:xfrm rot="-280097">
            <a:off x="3433763" y="208597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52" name="文本框 36"/>
          <p:cNvSpPr txBox="1"/>
          <p:nvPr/>
        </p:nvSpPr>
        <p:spPr>
          <a:xfrm rot="-5350866">
            <a:off x="5861050" y="217328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53" name="文本框 37"/>
          <p:cNvSpPr txBox="1"/>
          <p:nvPr/>
        </p:nvSpPr>
        <p:spPr>
          <a:xfrm rot="-4150866">
            <a:off x="5330825" y="258127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54" name="文本框 45"/>
          <p:cNvSpPr txBox="1"/>
          <p:nvPr/>
        </p:nvSpPr>
        <p:spPr>
          <a:xfrm rot="-5350866">
            <a:off x="6421438" y="219551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55" name="文本框 46"/>
          <p:cNvSpPr txBox="1"/>
          <p:nvPr/>
        </p:nvSpPr>
        <p:spPr>
          <a:xfrm rot="-424911">
            <a:off x="7067550" y="242728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56" name="文本框 47"/>
          <p:cNvSpPr txBox="1"/>
          <p:nvPr/>
        </p:nvSpPr>
        <p:spPr>
          <a:xfrm rot="-4150866">
            <a:off x="7654925" y="335597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57" name="文本框 49"/>
          <p:cNvSpPr txBox="1"/>
          <p:nvPr/>
        </p:nvSpPr>
        <p:spPr>
          <a:xfrm rot="657351">
            <a:off x="5448300" y="219233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58" name="文本框 50"/>
          <p:cNvSpPr txBox="1"/>
          <p:nvPr/>
        </p:nvSpPr>
        <p:spPr>
          <a:xfrm rot="1480325">
            <a:off x="7391400" y="210185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59" name="文本框 51"/>
          <p:cNvSpPr txBox="1"/>
          <p:nvPr/>
        </p:nvSpPr>
        <p:spPr>
          <a:xfrm rot="-5350866">
            <a:off x="5980113" y="303371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60" name="文本框 32"/>
          <p:cNvSpPr txBox="1"/>
          <p:nvPr/>
        </p:nvSpPr>
        <p:spPr>
          <a:xfrm>
            <a:off x="3262313" y="441801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61" name="文本框 34"/>
          <p:cNvSpPr txBox="1"/>
          <p:nvPr/>
        </p:nvSpPr>
        <p:spPr>
          <a:xfrm rot="4149897">
            <a:off x="4464050" y="435610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62" name="文本框 36"/>
          <p:cNvSpPr txBox="1"/>
          <p:nvPr/>
        </p:nvSpPr>
        <p:spPr>
          <a:xfrm rot="-1380000">
            <a:off x="3900488" y="215900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63" name="文本框 37"/>
          <p:cNvSpPr txBox="1"/>
          <p:nvPr/>
        </p:nvSpPr>
        <p:spPr>
          <a:xfrm rot="-180000">
            <a:off x="4130675" y="291147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64" name="文本框 45"/>
          <p:cNvSpPr txBox="1"/>
          <p:nvPr/>
        </p:nvSpPr>
        <p:spPr>
          <a:xfrm rot="-1380000">
            <a:off x="4460875" y="218122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65" name="文本框 46"/>
          <p:cNvSpPr txBox="1"/>
          <p:nvPr/>
        </p:nvSpPr>
        <p:spPr>
          <a:xfrm rot="-1380000">
            <a:off x="4830763" y="239553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66" name="文本框 47"/>
          <p:cNvSpPr txBox="1"/>
          <p:nvPr/>
        </p:nvSpPr>
        <p:spPr>
          <a:xfrm rot="-180000">
            <a:off x="5064125" y="309245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67" name="文本框 49"/>
          <p:cNvSpPr txBox="1"/>
          <p:nvPr/>
        </p:nvSpPr>
        <p:spPr>
          <a:xfrm rot="-5350866">
            <a:off x="6310313" y="296703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68" name="文本框 50"/>
          <p:cNvSpPr txBox="1"/>
          <p:nvPr/>
        </p:nvSpPr>
        <p:spPr>
          <a:xfrm rot="-170103">
            <a:off x="5589588" y="344805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69" name="文本框 51"/>
          <p:cNvSpPr txBox="1"/>
          <p:nvPr/>
        </p:nvSpPr>
        <p:spPr>
          <a:xfrm rot="-5350866">
            <a:off x="5845175" y="429101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70" name="文本框 32"/>
          <p:cNvSpPr txBox="1"/>
          <p:nvPr/>
        </p:nvSpPr>
        <p:spPr>
          <a:xfrm rot="1209897">
            <a:off x="1500188" y="374967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71" name="文本框 34"/>
          <p:cNvSpPr txBox="1"/>
          <p:nvPr/>
        </p:nvSpPr>
        <p:spPr>
          <a:xfrm rot="4149897">
            <a:off x="2143125" y="431323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72" name="文本框 28"/>
          <p:cNvSpPr txBox="1"/>
          <p:nvPr/>
        </p:nvSpPr>
        <p:spPr>
          <a:xfrm rot="-1380000">
            <a:off x="1604963" y="408622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73" name="文本框 29"/>
          <p:cNvSpPr txBox="1"/>
          <p:nvPr/>
        </p:nvSpPr>
        <p:spPr>
          <a:xfrm rot="1029897">
            <a:off x="2486025" y="361156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74" name="文本框 45"/>
          <p:cNvSpPr txBox="1"/>
          <p:nvPr/>
        </p:nvSpPr>
        <p:spPr>
          <a:xfrm rot="-1380000">
            <a:off x="3162300" y="400367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75" name="文本框 46"/>
          <p:cNvSpPr txBox="1"/>
          <p:nvPr/>
        </p:nvSpPr>
        <p:spPr>
          <a:xfrm rot="-170103">
            <a:off x="787400" y="238760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76" name="文本框 47"/>
          <p:cNvSpPr txBox="1"/>
          <p:nvPr/>
        </p:nvSpPr>
        <p:spPr>
          <a:xfrm rot="1029897">
            <a:off x="828675" y="425767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77" name="文本框 49"/>
          <p:cNvSpPr txBox="1"/>
          <p:nvPr/>
        </p:nvSpPr>
        <p:spPr>
          <a:xfrm rot="-170103">
            <a:off x="3009900" y="469423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78" name="文本框 50"/>
          <p:cNvSpPr txBox="1"/>
          <p:nvPr/>
        </p:nvSpPr>
        <p:spPr>
          <a:xfrm rot="-170103">
            <a:off x="4157663" y="402748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79" name="文本框 51"/>
          <p:cNvSpPr txBox="1"/>
          <p:nvPr/>
        </p:nvSpPr>
        <p:spPr>
          <a:xfrm rot="-170103">
            <a:off x="4324350" y="478631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80" name="文本框 32"/>
          <p:cNvSpPr txBox="1"/>
          <p:nvPr/>
        </p:nvSpPr>
        <p:spPr>
          <a:xfrm rot="-5070842">
            <a:off x="322263" y="289877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81" name="文本框 34"/>
          <p:cNvSpPr txBox="1"/>
          <p:nvPr/>
        </p:nvSpPr>
        <p:spPr>
          <a:xfrm rot="4149897">
            <a:off x="1339850" y="301625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82" name="文本框 36"/>
          <p:cNvSpPr txBox="1"/>
          <p:nvPr/>
        </p:nvSpPr>
        <p:spPr>
          <a:xfrm rot="-170103">
            <a:off x="1243013" y="213518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83" name="文本框 37"/>
          <p:cNvSpPr txBox="1"/>
          <p:nvPr/>
        </p:nvSpPr>
        <p:spPr>
          <a:xfrm rot="1029897">
            <a:off x="1338263" y="254158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84" name="文本框 45"/>
          <p:cNvSpPr txBox="1"/>
          <p:nvPr/>
        </p:nvSpPr>
        <p:spPr>
          <a:xfrm rot="-1380000">
            <a:off x="2117725" y="200342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85" name="文本框 46"/>
          <p:cNvSpPr txBox="1"/>
          <p:nvPr/>
        </p:nvSpPr>
        <p:spPr>
          <a:xfrm rot="-1380000">
            <a:off x="2687638" y="217328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86" name="文本框 47"/>
          <p:cNvSpPr txBox="1"/>
          <p:nvPr/>
        </p:nvSpPr>
        <p:spPr>
          <a:xfrm rot="-180000">
            <a:off x="2416175" y="273685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87" name="文本框 49"/>
          <p:cNvSpPr txBox="1"/>
          <p:nvPr/>
        </p:nvSpPr>
        <p:spPr>
          <a:xfrm rot="-1380000">
            <a:off x="3276600" y="239553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88" name="文本框 50"/>
          <p:cNvSpPr txBox="1"/>
          <p:nvPr/>
        </p:nvSpPr>
        <p:spPr>
          <a:xfrm rot="-1380000">
            <a:off x="2849563" y="297656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89" name="文本框 51"/>
          <p:cNvSpPr txBox="1"/>
          <p:nvPr/>
        </p:nvSpPr>
        <p:spPr>
          <a:xfrm rot="-1380000">
            <a:off x="3484563" y="311308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90" name="文本框 32"/>
          <p:cNvSpPr txBox="1"/>
          <p:nvPr/>
        </p:nvSpPr>
        <p:spPr>
          <a:xfrm rot="1209897">
            <a:off x="5114925" y="439578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91" name="文本框 34"/>
          <p:cNvSpPr txBox="1"/>
          <p:nvPr/>
        </p:nvSpPr>
        <p:spPr>
          <a:xfrm rot="-1030866">
            <a:off x="6313488" y="475138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92" name="文本框 36"/>
          <p:cNvSpPr txBox="1"/>
          <p:nvPr/>
        </p:nvSpPr>
        <p:spPr>
          <a:xfrm rot="368503">
            <a:off x="5773738" y="371633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93" name="文本框 37"/>
          <p:cNvSpPr txBox="1"/>
          <p:nvPr/>
        </p:nvSpPr>
        <p:spPr>
          <a:xfrm rot="829244">
            <a:off x="5284788" y="483076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94" name="文本框 45"/>
          <p:cNvSpPr txBox="1"/>
          <p:nvPr/>
        </p:nvSpPr>
        <p:spPr>
          <a:xfrm rot="-4502722">
            <a:off x="6778625" y="335756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95" name="文本框 46"/>
          <p:cNvSpPr txBox="1"/>
          <p:nvPr/>
        </p:nvSpPr>
        <p:spPr>
          <a:xfrm rot="2702238">
            <a:off x="7567613" y="391953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96" name="文本框 47"/>
          <p:cNvSpPr txBox="1"/>
          <p:nvPr/>
        </p:nvSpPr>
        <p:spPr>
          <a:xfrm rot="-3456638">
            <a:off x="6743700" y="426085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97" name="文本框 49"/>
          <p:cNvSpPr txBox="1"/>
          <p:nvPr/>
        </p:nvSpPr>
        <p:spPr>
          <a:xfrm rot="-3180423">
            <a:off x="1963738" y="318135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98" name="文本框 50"/>
          <p:cNvSpPr txBox="1"/>
          <p:nvPr/>
        </p:nvSpPr>
        <p:spPr>
          <a:xfrm rot="-3640556">
            <a:off x="7239000" y="444817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99" name="文本框 51"/>
          <p:cNvSpPr txBox="1"/>
          <p:nvPr/>
        </p:nvSpPr>
        <p:spPr>
          <a:xfrm rot="1549510">
            <a:off x="7754938" y="303212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00" name="文本框 32"/>
          <p:cNvSpPr txBox="1"/>
          <p:nvPr/>
        </p:nvSpPr>
        <p:spPr>
          <a:xfrm rot="4190103">
            <a:off x="4287838" y="336391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01" name="文本框 34"/>
          <p:cNvSpPr txBox="1"/>
          <p:nvPr/>
        </p:nvSpPr>
        <p:spPr>
          <a:xfrm rot="8340000">
            <a:off x="4922838" y="399573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02" name="文本框 36"/>
          <p:cNvSpPr txBox="1"/>
          <p:nvPr/>
        </p:nvSpPr>
        <p:spPr>
          <a:xfrm rot="-1160763">
            <a:off x="5773738" y="260826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03" name="文本框 37"/>
          <p:cNvSpPr txBox="1"/>
          <p:nvPr/>
        </p:nvSpPr>
        <p:spPr>
          <a:xfrm rot="39237">
            <a:off x="5649913" y="313055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04" name="文本框 45"/>
          <p:cNvSpPr txBox="1"/>
          <p:nvPr/>
        </p:nvSpPr>
        <p:spPr>
          <a:xfrm rot="-1160763">
            <a:off x="6334125" y="263048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05" name="文本框 46"/>
          <p:cNvSpPr txBox="1"/>
          <p:nvPr/>
        </p:nvSpPr>
        <p:spPr>
          <a:xfrm rot="-1160763">
            <a:off x="6704013" y="284480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06" name="文本框 47"/>
          <p:cNvSpPr txBox="1"/>
          <p:nvPr/>
        </p:nvSpPr>
        <p:spPr>
          <a:xfrm rot="39237">
            <a:off x="7185025" y="331470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07" name="文本框 49"/>
          <p:cNvSpPr txBox="1"/>
          <p:nvPr/>
        </p:nvSpPr>
        <p:spPr>
          <a:xfrm rot="-1160763">
            <a:off x="7038975" y="301625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08" name="文本框 50"/>
          <p:cNvSpPr txBox="1"/>
          <p:nvPr/>
        </p:nvSpPr>
        <p:spPr>
          <a:xfrm rot="-1160763">
            <a:off x="7488238" y="279082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09" name="文本框 51"/>
          <p:cNvSpPr txBox="1"/>
          <p:nvPr/>
        </p:nvSpPr>
        <p:spPr>
          <a:xfrm rot="-1160763">
            <a:off x="7289800" y="365125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10" name="文本框 32"/>
          <p:cNvSpPr txBox="1"/>
          <p:nvPr/>
        </p:nvSpPr>
        <p:spPr>
          <a:xfrm rot="4190103">
            <a:off x="2765425" y="419735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11" name="文本框 34"/>
          <p:cNvSpPr txBox="1"/>
          <p:nvPr/>
        </p:nvSpPr>
        <p:spPr>
          <a:xfrm rot="8340000">
            <a:off x="3924300" y="367347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12" name="文本框 36"/>
          <p:cNvSpPr txBox="1"/>
          <p:nvPr/>
        </p:nvSpPr>
        <p:spPr>
          <a:xfrm rot="2810103">
            <a:off x="3813175" y="259238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13" name="文本框 37"/>
          <p:cNvSpPr txBox="1"/>
          <p:nvPr/>
        </p:nvSpPr>
        <p:spPr>
          <a:xfrm rot="4010103">
            <a:off x="3813175" y="313531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14" name="文本框 45"/>
          <p:cNvSpPr txBox="1"/>
          <p:nvPr/>
        </p:nvSpPr>
        <p:spPr>
          <a:xfrm rot="2810103">
            <a:off x="4373563" y="261461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15" name="文本框 46"/>
          <p:cNvSpPr txBox="1"/>
          <p:nvPr/>
        </p:nvSpPr>
        <p:spPr>
          <a:xfrm rot="2810103">
            <a:off x="4743450" y="282892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16" name="文本框 47"/>
          <p:cNvSpPr txBox="1"/>
          <p:nvPr/>
        </p:nvSpPr>
        <p:spPr>
          <a:xfrm rot="4010103">
            <a:off x="4743450" y="337185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17" name="文本框 49"/>
          <p:cNvSpPr txBox="1"/>
          <p:nvPr/>
        </p:nvSpPr>
        <p:spPr>
          <a:xfrm rot="-1160763">
            <a:off x="6224588" y="340201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18" name="文本框 50"/>
          <p:cNvSpPr txBox="1"/>
          <p:nvPr/>
        </p:nvSpPr>
        <p:spPr>
          <a:xfrm rot="4020000">
            <a:off x="5218113" y="348773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19" name="文本框 51"/>
          <p:cNvSpPr txBox="1"/>
          <p:nvPr/>
        </p:nvSpPr>
        <p:spPr>
          <a:xfrm rot="-1160763">
            <a:off x="5599113" y="407670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20" name="文本框 32"/>
          <p:cNvSpPr txBox="1"/>
          <p:nvPr/>
        </p:nvSpPr>
        <p:spPr>
          <a:xfrm rot="5400000">
            <a:off x="1141413" y="408622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21" name="文本框 34"/>
          <p:cNvSpPr txBox="1"/>
          <p:nvPr/>
        </p:nvSpPr>
        <p:spPr>
          <a:xfrm rot="8340000">
            <a:off x="1881188" y="441007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22" name="文本框 36"/>
          <p:cNvSpPr txBox="1"/>
          <p:nvPr/>
        </p:nvSpPr>
        <p:spPr>
          <a:xfrm rot="2810103">
            <a:off x="1862138" y="358933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23" name="文本框 37"/>
          <p:cNvSpPr txBox="1"/>
          <p:nvPr/>
        </p:nvSpPr>
        <p:spPr>
          <a:xfrm rot="5220000">
            <a:off x="2297113" y="387191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24" name="文本框 45"/>
          <p:cNvSpPr txBox="1"/>
          <p:nvPr/>
        </p:nvSpPr>
        <p:spPr>
          <a:xfrm rot="2810103">
            <a:off x="2809875" y="360362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25" name="文本框 46"/>
          <p:cNvSpPr txBox="1"/>
          <p:nvPr/>
        </p:nvSpPr>
        <p:spPr>
          <a:xfrm rot="4020000">
            <a:off x="700088" y="282098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26" name="文本框 47"/>
          <p:cNvSpPr txBox="1"/>
          <p:nvPr/>
        </p:nvSpPr>
        <p:spPr>
          <a:xfrm rot="5220000">
            <a:off x="701675" y="375443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27" name="文本框 49"/>
          <p:cNvSpPr txBox="1"/>
          <p:nvPr/>
        </p:nvSpPr>
        <p:spPr>
          <a:xfrm rot="4020000">
            <a:off x="2463800" y="459740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28" name="文本框 50"/>
          <p:cNvSpPr txBox="1"/>
          <p:nvPr/>
        </p:nvSpPr>
        <p:spPr>
          <a:xfrm rot="4020000">
            <a:off x="3702050" y="422433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29" name="文本框 51"/>
          <p:cNvSpPr txBox="1"/>
          <p:nvPr/>
        </p:nvSpPr>
        <p:spPr>
          <a:xfrm rot="4020000">
            <a:off x="4071938" y="443865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30" name="文本框 32"/>
          <p:cNvSpPr txBox="1"/>
          <p:nvPr/>
        </p:nvSpPr>
        <p:spPr>
          <a:xfrm rot="-880739">
            <a:off x="514350" y="337185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31" name="文本框 34"/>
          <p:cNvSpPr txBox="1"/>
          <p:nvPr/>
        </p:nvSpPr>
        <p:spPr>
          <a:xfrm rot="8340000">
            <a:off x="1254125" y="344963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32" name="文本框 36"/>
          <p:cNvSpPr txBox="1"/>
          <p:nvPr/>
        </p:nvSpPr>
        <p:spPr>
          <a:xfrm rot="4020000">
            <a:off x="1670050" y="236855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33" name="文本框 37"/>
          <p:cNvSpPr txBox="1"/>
          <p:nvPr/>
        </p:nvSpPr>
        <p:spPr>
          <a:xfrm rot="5220000">
            <a:off x="1670050" y="291147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34" name="文本框 45"/>
          <p:cNvSpPr txBox="1"/>
          <p:nvPr/>
        </p:nvSpPr>
        <p:spPr>
          <a:xfrm rot="2810103">
            <a:off x="2230438" y="239077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35" name="文本框 46"/>
          <p:cNvSpPr txBox="1"/>
          <p:nvPr/>
        </p:nvSpPr>
        <p:spPr>
          <a:xfrm rot="2810103">
            <a:off x="2600325" y="260508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36" name="文本框 47"/>
          <p:cNvSpPr txBox="1"/>
          <p:nvPr/>
        </p:nvSpPr>
        <p:spPr>
          <a:xfrm rot="4010103">
            <a:off x="2328863" y="317023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37" name="文本框 49"/>
          <p:cNvSpPr txBox="1"/>
          <p:nvPr/>
        </p:nvSpPr>
        <p:spPr>
          <a:xfrm rot="2810103">
            <a:off x="3187700" y="282892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38" name="文本框 50"/>
          <p:cNvSpPr txBox="1"/>
          <p:nvPr/>
        </p:nvSpPr>
        <p:spPr>
          <a:xfrm rot="2810103">
            <a:off x="3074988" y="326390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39" name="文本框 51"/>
          <p:cNvSpPr txBox="1"/>
          <p:nvPr/>
        </p:nvSpPr>
        <p:spPr>
          <a:xfrm rot="2810103">
            <a:off x="3444875" y="347821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40" name="文本框 32"/>
          <p:cNvSpPr txBox="1"/>
          <p:nvPr/>
        </p:nvSpPr>
        <p:spPr>
          <a:xfrm rot="5400000">
            <a:off x="4751388" y="454025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41" name="文本框 34"/>
          <p:cNvSpPr txBox="1"/>
          <p:nvPr/>
        </p:nvSpPr>
        <p:spPr>
          <a:xfrm rot="3159237">
            <a:off x="5819775" y="486410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42" name="文本框 36"/>
          <p:cNvSpPr txBox="1"/>
          <p:nvPr/>
        </p:nvSpPr>
        <p:spPr>
          <a:xfrm rot="-1160763">
            <a:off x="6237288" y="378301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43" name="文本框 37"/>
          <p:cNvSpPr txBox="1"/>
          <p:nvPr/>
        </p:nvSpPr>
        <p:spPr>
          <a:xfrm rot="39237">
            <a:off x="6237288" y="432593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44" name="文本框 45"/>
          <p:cNvSpPr txBox="1"/>
          <p:nvPr/>
        </p:nvSpPr>
        <p:spPr>
          <a:xfrm rot="-1160763">
            <a:off x="6797675" y="380523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45" name="文本框 46"/>
          <p:cNvSpPr txBox="1"/>
          <p:nvPr/>
        </p:nvSpPr>
        <p:spPr>
          <a:xfrm rot="-1160763">
            <a:off x="7167563" y="401955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46" name="文本框 47"/>
          <p:cNvSpPr txBox="1"/>
          <p:nvPr/>
        </p:nvSpPr>
        <p:spPr>
          <a:xfrm rot="39237">
            <a:off x="6854825" y="458787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47" name="文本框 49"/>
          <p:cNvSpPr txBox="1"/>
          <p:nvPr/>
        </p:nvSpPr>
        <p:spPr>
          <a:xfrm rot="-1160763">
            <a:off x="7688263" y="431006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48" name="文本框 50"/>
          <p:cNvSpPr txBox="1"/>
          <p:nvPr/>
        </p:nvSpPr>
        <p:spPr>
          <a:xfrm rot="-1160763">
            <a:off x="7642225" y="467836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49" name="文本框 51"/>
          <p:cNvSpPr txBox="1"/>
          <p:nvPr/>
        </p:nvSpPr>
        <p:spPr>
          <a:xfrm rot="-1160763">
            <a:off x="6780213" y="200342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1965325" y="2005013"/>
            <a:ext cx="5310188" cy="127254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哦！多少年来你丰润的生命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永在寂静的谐奏里勃发。</a:t>
            </a:r>
          </a:p>
        </p:txBody>
      </p:sp>
      <p:sp>
        <p:nvSpPr>
          <p:cNvPr id="8" name="矩形 7"/>
          <p:cNvSpPr/>
          <p:nvPr/>
        </p:nvSpPr>
        <p:spPr>
          <a:xfrm>
            <a:off x="727075" y="3319463"/>
            <a:ext cx="7689850" cy="230695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    “你”，指诗人热爱着的这片热土。在诗人的眼里，“你”的生命永远都是“丰润”的。即使你如今正遭受苦难，也在如这春天般优美的环境中蓬勃生发。</a:t>
            </a:r>
          </a:p>
        </p:txBody>
      </p:sp>
      <p:sp>
        <p:nvSpPr>
          <p:cNvPr id="25704" name="矩形 2"/>
          <p:cNvSpPr>
            <a:spLocks noChangeArrowheads="1"/>
          </p:cNvSpPr>
          <p:nvPr/>
        </p:nvSpPr>
        <p:spPr bwMode="auto">
          <a:xfrm>
            <a:off x="576263" y="1303338"/>
            <a:ext cx="344932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如何理解这句诗？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圆角矩形 10"/>
          <p:cNvSpPr/>
          <p:nvPr/>
        </p:nvSpPr>
        <p:spPr>
          <a:xfrm>
            <a:off x="754063" y="2343150"/>
            <a:ext cx="4557713" cy="587375"/>
          </a:xfrm>
          <a:prstGeom prst="round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线形标注 1(带边框和强调线) 1"/>
          <p:cNvSpPr/>
          <p:nvPr/>
        </p:nvSpPr>
        <p:spPr>
          <a:xfrm>
            <a:off x="2819400" y="2968625"/>
            <a:ext cx="2047875" cy="587375"/>
          </a:xfrm>
          <a:prstGeom prst="accentBorderCallout1">
            <a:avLst>
              <a:gd name="adj1" fmla="val 11773"/>
              <a:gd name="adj2" fmla="val 103000"/>
              <a:gd name="adj3" fmla="val -8507"/>
              <a:gd name="adj4" fmla="val 14665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693738" y="2346325"/>
            <a:ext cx="5348288" cy="245364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也许远古的哲人怀着热望，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曾向你舒出咏赞的叹息，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如今却只见他生命的静流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随着季节的起伏而飘逸。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778500" y="2606675"/>
            <a:ext cx="263271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指的是什么？</a:t>
            </a:r>
          </a:p>
        </p:txBody>
      </p:sp>
      <p:sp>
        <p:nvSpPr>
          <p:cNvPr id="17" name="矩形 16"/>
          <p:cNvSpPr/>
          <p:nvPr/>
        </p:nvSpPr>
        <p:spPr>
          <a:xfrm>
            <a:off x="5554663" y="3243263"/>
            <a:ext cx="3319463" cy="245364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历代文人墨客们对这片热土发出的由衷的赞美与热爱之情。</a:t>
            </a: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754063" y="1128713"/>
            <a:ext cx="7205663" cy="1272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承上启下：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由描写眼前看“我看”的景及想象之景转到对远古的幽思。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13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2713" y="4091544"/>
            <a:ext cx="4317019" cy="116051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48586" y="1484784"/>
            <a:ext cx="824555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4400" b="1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4400" b="1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</a:t>
            </a:r>
            <a:endParaRPr lang="en-US" altLang="zh-CN" sz="4400" b="1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400" b="1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        看</a:t>
            </a:r>
            <a:endParaRPr lang="en-US" altLang="zh-CN" sz="4400" b="1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43161" y="4379414"/>
            <a:ext cx="29871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穆        旦</a:t>
            </a: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1074" name="文本框 9218"/>
          <p:cNvSpPr txBox="1"/>
          <p:nvPr/>
        </p:nvSpPr>
        <p:spPr>
          <a:xfrm>
            <a:off x="346075" y="1001713"/>
            <a:ext cx="8185150" cy="13700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在作者笔下“大自然”有什么特点？是通过哪些词语表现出来的？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46075" y="2711450"/>
            <a:ext cx="7326313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rgbClr val="B7DEE8"/>
              </a:buClr>
              <a:buFont typeface="Wingdings" panose="05000000000000000000" pitchFamily="2" charset="2"/>
            </a:pP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1.</a:t>
            </a:r>
            <a:r>
              <a:rPr lang="zh-CN" altLang="zh-CN" sz="30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“欢乐和忧戚”，“在你的心胸里描画”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46075" y="3543300"/>
            <a:ext cx="8255000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Clr>
                <a:srgbClr val="B7DEE8"/>
              </a:buClr>
              <a:buFont typeface="Wingdings" panose="05000000000000000000" pitchFamily="2" charset="2"/>
            </a:pPr>
            <a:r>
              <a:rPr lang="en-US" altLang="zh-CN" sz="3000" b="1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3000" b="1">
                <a:latin typeface="宋体" panose="02010600030101010101" pitchFamily="2" charset="-122"/>
                <a:sym typeface="宋体" panose="02010600030101010101" pitchFamily="2" charset="-122"/>
              </a:rPr>
              <a:t>大自然包容一切，能给人带来欢乐，又能驱除人的烦恼，大自然给人带来心理的慰藉。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471488" y="1222375"/>
            <a:ext cx="417671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rgbClr val="B7DEE8"/>
              </a:buClr>
              <a:buFont typeface="Wingdings" panose="05000000000000000000" pitchFamily="2" charset="2"/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2.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“丰润”、“勃发”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408613" y="1222375"/>
            <a:ext cx="30654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rgbClr val="B7DEE8"/>
              </a:buClr>
              <a:buFont typeface="Wingdings" panose="05000000000000000000" pitchFamily="2" charset="2"/>
            </a:pPr>
            <a:r>
              <a:rPr lang="zh-CN" altLang="zh-CN" sz="32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充满生机和活力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5075" y="1916113"/>
            <a:ext cx="6673850" cy="44497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194" name="Picture 7" descr="C:\Documents and Settings\oo\Local Settings\Temporary Internet Files\Content.IE5\GLEJ0D2V\MCj04380390000[1]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899291">
            <a:off x="8272463" y="95250"/>
            <a:ext cx="758825" cy="760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Picture 8" descr="C:\Documents and Settings\oo\Local Settings\Temporary Internet Files\Content.IE5\WHUBGLEZ\MCj04380400000[1]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1663" y="85725"/>
            <a:ext cx="1109662" cy="1109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Picture 9" descr="C:\Documents and Settings\oo\Local Settings\Temporary Internet Files\Content.IE5\YDCNULA5\MCj04380410000[1]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-2028962">
            <a:off x="8089900" y="915988"/>
            <a:ext cx="704850" cy="788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80" name="Text Box 8"/>
          <p:cNvSpPr txBox="1"/>
          <p:nvPr/>
        </p:nvSpPr>
        <p:spPr>
          <a:xfrm>
            <a:off x="544830" y="2702878"/>
            <a:ext cx="8248650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/>
            <a:endParaRPr lang="zh-CN" altLang="en-US" sz="2800" b="0">
              <a:solidFill>
                <a:srgbClr val="E8245C"/>
              </a:solidFill>
              <a:latin typeface="楷体_GB2312" pitchFamily="49" charset="-122"/>
            </a:endParaRPr>
          </a:p>
          <a:p>
            <a:pPr algn="just"/>
            <a:r>
              <a:rPr lang="zh-CN" altLang="en-US" sz="2800">
                <a:latin typeface="楷体_GB2312" pitchFamily="49" charset="-122"/>
              </a:rPr>
              <a:t>    连续四个</a:t>
            </a:r>
            <a:r>
              <a:rPr lang="zh-CN" altLang="en-US" sz="2800">
                <a:latin typeface="Arial" panose="020b0604020202020204" pitchFamily="34" charset="0"/>
              </a:rPr>
              <a:t>“</a:t>
            </a:r>
            <a:r>
              <a:rPr lang="zh-CN" altLang="en-US" sz="2800">
                <a:latin typeface="楷体_GB2312" pitchFamily="49" charset="-122"/>
              </a:rPr>
              <a:t>我看</a:t>
            </a:r>
            <a:r>
              <a:rPr lang="zh-CN" altLang="en-US" sz="2800">
                <a:latin typeface="Arial" panose="020b0604020202020204" pitchFamily="34" charset="0"/>
              </a:rPr>
              <a:t>”</a:t>
            </a:r>
            <a:r>
              <a:rPr lang="zh-CN" altLang="en-US" sz="2800">
                <a:latin typeface="楷体_GB2312" pitchFamily="49" charset="-122"/>
              </a:rPr>
              <a:t>，不断重复，获得了一种旋律的美感，实际上这是一幅春天的北方原野的美丽图画，如波浪一般起伏的青草，在天空滑翔至远空深处，逐渐消失不见的飞鸟，夕阳染红的流云，组成一幅美丽的夕阳落照图。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44830" y="1195705"/>
            <a:ext cx="717105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657860"/>
            <a:r>
              <a:rPr lang="zh-CN" altLang="en-US" sz="2400">
                <a:solidFill>
                  <a:srgbClr val="E8245C"/>
                </a:solidFill>
                <a:latin typeface="楷体_GB2312" pitchFamily="49" charset="-122"/>
                <a:sym typeface="+mn-ea"/>
              </a:rPr>
              <a:t>连续四个</a:t>
            </a:r>
            <a:r>
              <a:rPr lang="zh-CN" altLang="en-US" sz="2400">
                <a:solidFill>
                  <a:srgbClr val="E8245C"/>
                </a:solidFill>
                <a:latin typeface="Arial" panose="020b0604020202020204" pitchFamily="34" charset="0"/>
                <a:sym typeface="+mn-ea"/>
              </a:rPr>
              <a:t>“</a:t>
            </a:r>
            <a:r>
              <a:rPr lang="zh-CN" altLang="en-US" sz="2400">
                <a:solidFill>
                  <a:srgbClr val="E8245C"/>
                </a:solidFill>
                <a:latin typeface="楷体_GB2312" pitchFamily="49" charset="-122"/>
                <a:sym typeface="+mn-ea"/>
              </a:rPr>
              <a:t>我看</a:t>
            </a:r>
            <a:r>
              <a:rPr lang="zh-CN" altLang="en-US" sz="2400">
                <a:solidFill>
                  <a:srgbClr val="E8245C"/>
                </a:solidFill>
                <a:latin typeface="Arial" panose="020b0604020202020204" pitchFamily="34" charset="0"/>
                <a:sym typeface="+mn-ea"/>
              </a:rPr>
              <a:t>”</a:t>
            </a:r>
            <a:r>
              <a:rPr lang="zh-CN" altLang="en-US" sz="2400">
                <a:solidFill>
                  <a:srgbClr val="E8245C"/>
                </a:solidFill>
                <a:latin typeface="楷体_GB2312" pitchFamily="49" charset="-122"/>
                <a:sym typeface="+mn-ea"/>
              </a:rPr>
              <a:t>，在语言表达上有什么特点？起什么作用？</a:t>
            </a:r>
            <a:endParaRPr lang="zh-CN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6850" name="流程图: 文档 1"/>
          <p:cNvSpPr/>
          <p:nvPr/>
        </p:nvSpPr>
        <p:spPr>
          <a:xfrm>
            <a:off x="675958" y="520700"/>
            <a:ext cx="3459162" cy="452438"/>
          </a:xfrm>
          <a:prstGeom prst="flowChartDocument">
            <a:avLst/>
          </a:prstGeom>
          <a:noFill/>
          <a:ln w="25400">
            <a:noFill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>
              <a:buFont typeface="Arial" panose="020b0604020202020204" pitchFamily="34" charset="0"/>
            </a:pPr>
            <a:r>
              <a:rPr lang="en-US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深层探究  领悟情感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76275" y="1463675"/>
            <a:ext cx="7280275" cy="830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1.“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去吧、去吧，哦生命的飞奔，叫天风挽你坦荡地漫游”此句用了什么修辞？有什么作用？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71538" y="2576513"/>
            <a:ext cx="2805112" cy="3984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拟人，夸张兼用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598863" y="2595563"/>
            <a:ext cx="4986337" cy="3984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作用：使句子更有张力，显得生动、形象。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57225" y="3563938"/>
            <a:ext cx="729932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作者把“生命的飞奔”比喻成什么？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12800" y="4241800"/>
            <a:ext cx="6423025" cy="3984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鸟的歌唱、云的流盼、树的摇曳。”</a:t>
            </a:r>
          </a:p>
        </p:txBody>
      </p:sp>
      <p:pic>
        <p:nvPicPr>
          <p:cNvPr id="9" name="图片 8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71472" y="4786322"/>
            <a:ext cx="2038350" cy="16383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图片 9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928926" y="4786322"/>
            <a:ext cx="2449512" cy="16383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图片 10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5715008" y="4357694"/>
            <a:ext cx="2619398" cy="2082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6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6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850" grpId="0"/>
      <p:bldP spid="3" grpId="0"/>
      <p:bldP spid="5" grpId="0"/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2"/>
          <p:cNvSpPr txBox="1"/>
          <p:nvPr/>
        </p:nvSpPr>
        <p:spPr>
          <a:xfrm>
            <a:off x="508885" y="2174105"/>
            <a:ext cx="8127000" cy="32448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50927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10" kern="0" smtClean="0">
                <a:solidFill>
                  <a:srgbClr val="000000"/>
                </a:solidFill>
                <a:cs typeface="+mn-ea"/>
                <a:sym typeface="+mn-lt"/>
              </a:rPr>
              <a:t>这是一首春的赞歌,更是一首生命的赞歌,是青年诗人对生命的咏叹。</a:t>
            </a:r>
            <a:br>
              <a:rPr>
                <a:cs typeface="+mn-ea"/>
                <a:sym typeface="+mn-lt"/>
              </a:rPr>
            </a:br>
            <a:r>
              <a:rPr lang="zh-CN" altLang="en-US" sz="2010" kern="0" smtClean="0">
                <a:solidFill>
                  <a:srgbClr val="000000"/>
                </a:solidFill>
                <a:cs typeface="+mn-ea"/>
                <a:sym typeface="+mn-lt"/>
              </a:rPr>
              <a:t>诗人在最后一节大声呼唤“去吧,去吧,/哦生命的飞奔”,生命的热情被</a:t>
            </a:r>
            <a:br>
              <a:rPr>
                <a:cs typeface="+mn-ea"/>
                <a:sym typeface="+mn-lt"/>
              </a:rPr>
            </a:br>
            <a:r>
              <a:rPr lang="zh-CN" altLang="en-US" sz="2010" kern="0" smtClean="0">
                <a:solidFill>
                  <a:srgbClr val="000000"/>
                </a:solidFill>
                <a:cs typeface="+mn-ea"/>
                <a:sym typeface="+mn-lt"/>
              </a:rPr>
              <a:t>自然的活力、先哲的吟咏点燃,生出奔驰和飞翔的欲望;而“鸟的歌唱,</a:t>
            </a:r>
            <a:br>
              <a:rPr>
                <a:cs typeface="+mn-ea"/>
                <a:sym typeface="+mn-lt"/>
              </a:rPr>
            </a:br>
            <a:r>
              <a:rPr lang="zh-CN" altLang="en-US" sz="2010" kern="0" smtClean="0">
                <a:solidFill>
                  <a:srgbClr val="000000"/>
                </a:solidFill>
                <a:cs typeface="+mn-ea"/>
                <a:sym typeface="+mn-lt"/>
              </a:rPr>
              <a:t>云的流盼,树的摇曳”,这些都是自然赋予万物的美,这些才是生命的真</a:t>
            </a:r>
            <a:br>
              <a:rPr>
                <a:cs typeface="+mn-ea"/>
                <a:sym typeface="+mn-lt"/>
              </a:rPr>
            </a:br>
            <a:r>
              <a:rPr lang="zh-CN" altLang="en-US" sz="2010" kern="0" smtClean="0">
                <a:solidFill>
                  <a:srgbClr val="000000"/>
                </a:solidFill>
                <a:cs typeface="+mn-ea"/>
                <a:sym typeface="+mn-lt"/>
              </a:rPr>
              <a:t>正意义。所以,诗人热烈地渴盼“让我的呼吸与自然合流”,希望与自</a:t>
            </a:r>
            <a:br>
              <a:rPr>
                <a:cs typeface="+mn-ea"/>
                <a:sym typeface="+mn-lt"/>
              </a:rPr>
            </a:br>
            <a:r>
              <a:rPr lang="zh-CN" altLang="en-US" sz="2010" kern="0" smtClean="0">
                <a:solidFill>
                  <a:srgbClr val="000000"/>
                </a:solidFill>
                <a:cs typeface="+mn-ea"/>
                <a:sym typeface="+mn-lt"/>
              </a:rPr>
              <a:t>然融为一体;就像花朵随着季节自然荣枯一样,欢笑和哀愁都是生命的</a:t>
            </a:r>
            <a:br>
              <a:rPr>
                <a:cs typeface="+mn-ea"/>
                <a:sym typeface="+mn-lt"/>
              </a:rPr>
            </a:br>
            <a:r>
              <a:rPr lang="zh-CN" altLang="en-US" sz="2010" kern="0" smtClean="0">
                <a:solidFill>
                  <a:srgbClr val="000000"/>
                </a:solidFill>
                <a:cs typeface="+mn-ea"/>
                <a:sym typeface="+mn-lt"/>
              </a:rPr>
              <a:t>重要部分,“我”也应该欣然接受生命所赋予的一切。</a:t>
            </a:r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5610" y="614045"/>
            <a:ext cx="8413115" cy="7372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indent="50927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kern="0" smtClean="0">
                <a:solidFill>
                  <a:srgbClr val="FF0000"/>
                </a:solidFill>
                <a:cs typeface="+mn-ea"/>
                <a:sym typeface="+mn-lt"/>
              </a:rPr>
              <a:t>为什么说这是一首春的赞歌,更是一首生命的赞歌?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29" name="内容占位符 2"/>
          <p:cNvSpPr>
            <a:spLocks noGrp="1" noChangeArrowheads="1"/>
          </p:cNvSpPr>
          <p:nvPr>
            <p:ph idx="1"/>
          </p:nvPr>
        </p:nvSpPr>
        <p:spPr>
          <a:xfrm>
            <a:off x="628650" y="1544638"/>
            <a:ext cx="7886700" cy="1246188"/>
          </a:xfrm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理解诗句“我看流云慢慢地红晕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/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无意沉醉了凝望它的大地”所运用的写作手法。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327025" y="742950"/>
            <a:ext cx="2320925" cy="490538"/>
          </a:xfrm>
          <a:prstGeom prst="roundRect">
            <a:avLst/>
          </a:prstGeom>
          <a:noFill/>
          <a:ln w="3175">
            <a:solidFill>
              <a:srgbClr val="FF0000"/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459" name="文本框 44"/>
          <p:cNvSpPr txBox="1"/>
          <p:nvPr/>
        </p:nvSpPr>
        <p:spPr>
          <a:xfrm>
            <a:off x="817563" y="701675"/>
            <a:ext cx="1830387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200" b="1">
                <a:solidFill>
                  <a:srgbClr val="16247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品味赏析</a:t>
            </a:r>
          </a:p>
        </p:txBody>
      </p:sp>
      <p:sp>
        <p:nvSpPr>
          <p:cNvPr id="10246" name="文本框 2"/>
          <p:cNvSpPr txBox="1"/>
          <p:nvPr/>
        </p:nvSpPr>
        <p:spPr>
          <a:xfrm>
            <a:off x="666750" y="2552700"/>
            <a:ext cx="7812088" cy="31924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600075">
              <a:lnSpc>
                <a:spcPct val="120000"/>
              </a:lnSpc>
            </a:pPr>
            <a:r>
              <a:rPr lang="zh-CN" altLang="en-US" sz="240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这是大跨度的隐喻：阳光照耀，填空晴朗深远，一尘不染，天上流云映有阳光和地上红土的颜色，于是便有红晕；地上深红的红土，在阳光的普照与飘过碧绿天空的流云的呼应下，仿佛沉醉了一般。</a:t>
            </a:r>
            <a:endParaRPr lang="en-US" altLang="zh-CN" sz="240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600075">
              <a:lnSpc>
                <a:spcPct val="120000"/>
              </a:lnSpc>
            </a:pPr>
            <a:r>
              <a:rPr lang="zh-CN" altLang="en-US" sz="240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置身于如此的风景之中，诗人沉醉的生命已经飞腾，与春之神韵一同漫游</a:t>
            </a:r>
            <a:r>
              <a:rPr lang="en-US" altLang="zh-CN" sz="240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——“</a:t>
            </a:r>
            <a:r>
              <a:rPr lang="zh-CN" altLang="en-US" sz="240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去吧，去吧，哦生命的飞奔，叫天风挽你坦荡地漫游”。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2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43" name="矩形 5"/>
          <p:cNvSpPr>
            <a:spLocks noChangeArrowheads="1"/>
          </p:cNvSpPr>
          <p:nvPr/>
        </p:nvSpPr>
        <p:spPr bwMode="auto">
          <a:xfrm>
            <a:off x="500063" y="2071688"/>
            <a:ext cx="8135937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人的爱，是大自然的赐予；最终，人的爱又将回归于大自然之中去。这就是真正获得了生命“巨树永青”的人生之爱的归宿。这首诗通过对春天的所见所感，表现春天的大自然有着旺盛的生命力，充满了渴望和追求，也抒发了作者因时代而产生的欢乐和忧戚。</a:t>
            </a:r>
          </a:p>
        </p:txBody>
      </p:sp>
      <p:grpSp>
        <p:nvGrpSpPr>
          <p:cNvPr id="47108" name="组合 1"/>
          <p:cNvGrpSpPr/>
          <p:nvPr/>
        </p:nvGrpSpPr>
        <p:grpSpPr>
          <a:xfrm>
            <a:off x="3333750" y="1455738"/>
            <a:ext cx="1743075" cy="642620"/>
            <a:chOff x="3333750" y="598488"/>
            <a:chExt cx="1743075" cy="642620"/>
          </a:xfrm>
        </p:grpSpPr>
        <p:sp>
          <p:nvSpPr>
            <p:cNvPr id="12" name="圆角矩形 11"/>
            <p:cNvSpPr/>
            <p:nvPr/>
          </p:nvSpPr>
          <p:spPr>
            <a:xfrm rot="555800">
              <a:off x="4602163" y="715963"/>
              <a:ext cx="442912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 rot="20470820">
              <a:off x="4197350" y="722313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 rot="21148334">
              <a:off x="3368675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7113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642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fontAlgn="base" hangingPunct="0">
                <a:lnSpc>
                  <a:spcPts val="43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b="1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概括主题</a:t>
              </a:r>
            </a:p>
          </p:txBody>
        </p:sp>
      </p:grpSp>
    </p:spTree>
    <p:custDataLst>
      <p:tags r:id="rId2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50825" y="2133600"/>
            <a:ext cx="8569325" cy="3322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首诗以鲜明深邃的诗歌意象传达情感，阐述思想。诗歌中的大量意象可谓是形、神兼备，形、情兼备，形、理兼备。如：这首诗中的意象主要有向晚的春风、丰润的青草、展翅的飞鸟、深远的晴空、被夕阳染红的流云、沉醉了的大地。</a:t>
            </a:r>
            <a:endParaRPr lang="zh-CN" altLang="en-US" sz="28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156" name="矩形 2"/>
          <p:cNvSpPr>
            <a:spLocks noChangeArrowheads="1"/>
          </p:cNvSpPr>
          <p:nvPr/>
        </p:nvSpPr>
        <p:spPr bwMode="auto">
          <a:xfrm>
            <a:off x="468313" y="1538288"/>
            <a:ext cx="76885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❶</a:t>
            </a:r>
            <a:r>
              <a:rPr lang="zh-CN" altLang="en-US" sz="28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用丰富的意象来隐喻和暗示诗人的内心世界。</a:t>
            </a:r>
          </a:p>
        </p:txBody>
      </p:sp>
      <p:grpSp>
        <p:nvGrpSpPr>
          <p:cNvPr id="49157" name="组合 8"/>
          <p:cNvGrpSpPr/>
          <p:nvPr/>
        </p:nvGrpSpPr>
        <p:grpSpPr>
          <a:xfrm>
            <a:off x="34925" y="836612"/>
            <a:ext cx="2008188" cy="521969"/>
            <a:chOff x="70" y="-63"/>
            <a:chExt cx="3161" cy="821"/>
          </a:xfrm>
        </p:grpSpPr>
        <p:sp>
          <p:nvSpPr>
            <p:cNvPr id="4915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7" cy="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写作特色</a:t>
              </a: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zh-CN" altLang="en-US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23850" y="2133600"/>
            <a:ext cx="8351838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全诗一共五节，第一节押</a:t>
            </a:r>
            <a:r>
              <a:rPr lang="en-US" altLang="zh-CN" sz="2800" b="1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ao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韵；第二节押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i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韵；第三节第一句承第二节的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i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韵，又换韵为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韵；第四节又换韵为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i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；第五节又换韵为</a:t>
            </a:r>
            <a:r>
              <a:rPr lang="en-US" altLang="zh-CN" sz="2800" b="1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iu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i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。读起来朗朗上口，富有音乐美。</a:t>
            </a:r>
          </a:p>
        </p:txBody>
      </p:sp>
      <p:sp>
        <p:nvSpPr>
          <p:cNvPr id="50180" name="矩形 2"/>
          <p:cNvSpPr>
            <a:spLocks noChangeArrowheads="1"/>
          </p:cNvSpPr>
          <p:nvPr/>
        </p:nvSpPr>
        <p:spPr bwMode="auto">
          <a:xfrm>
            <a:off x="468313" y="1557338"/>
            <a:ext cx="41154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❷</a:t>
            </a:r>
            <a:r>
              <a:rPr lang="zh-CN" altLang="en-US" sz="28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富有节奏美和音乐美。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0181" name="组合 8"/>
          <p:cNvGrpSpPr/>
          <p:nvPr/>
        </p:nvGrpSpPr>
        <p:grpSpPr>
          <a:xfrm>
            <a:off x="34925" y="836612"/>
            <a:ext cx="2008188" cy="521969"/>
            <a:chOff x="70" y="-63"/>
            <a:chExt cx="3161" cy="821"/>
          </a:xfrm>
        </p:grpSpPr>
        <p:sp>
          <p:nvSpPr>
            <p:cNvPr id="5018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7" cy="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写作特色</a:t>
              </a: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zh-CN" altLang="en-US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圆角矩形 3"/>
          <p:cNvSpPr/>
          <p:nvPr/>
        </p:nvSpPr>
        <p:spPr>
          <a:xfrm>
            <a:off x="179388" y="2060575"/>
            <a:ext cx="8572500" cy="314801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五节的“天风”“鸟的歌唱，云的流盼，树的摇曳”照应了第一节和第二节；“欢笑和哀愁洒向我心里”又照应了第三节的“逝去的多少欢乐和忧戚”；“像季节燃起花朵”又照应了第一节的“春”。处处照应，使全诗成为一个有机的整体，又使情感抒发得很强烈。</a:t>
            </a:r>
          </a:p>
        </p:txBody>
      </p:sp>
      <p:sp>
        <p:nvSpPr>
          <p:cNvPr id="51204" name="矩形 4"/>
          <p:cNvSpPr>
            <a:spLocks noChangeArrowheads="1"/>
          </p:cNvSpPr>
          <p:nvPr/>
        </p:nvSpPr>
        <p:spPr bwMode="auto">
          <a:xfrm>
            <a:off x="468313" y="1536700"/>
            <a:ext cx="41154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❸</a:t>
            </a:r>
            <a:r>
              <a:rPr lang="zh-CN" altLang="en-US" sz="28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首尾照应，结构严谨。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1205" name="组合 8"/>
          <p:cNvGrpSpPr/>
          <p:nvPr/>
        </p:nvGrpSpPr>
        <p:grpSpPr>
          <a:xfrm>
            <a:off x="34925" y="836612"/>
            <a:ext cx="2008188" cy="521969"/>
            <a:chOff x="70" y="-63"/>
            <a:chExt cx="3161" cy="821"/>
          </a:xfrm>
        </p:grpSpPr>
        <p:sp>
          <p:nvSpPr>
            <p:cNvPr id="5120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7" cy="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写作特色</a:t>
              </a: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</p:grpSp>
    </p:spTree>
    <p:custDataLst>
      <p:tags r:id="rId2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3" name="内容占位符 2"/>
          <p:cNvSpPr>
            <a:spLocks noGrp="1" noChangeArrowheads="1"/>
          </p:cNvSpPr>
          <p:nvPr>
            <p:ph idx="1"/>
          </p:nvPr>
        </p:nvSpPr>
        <p:spPr>
          <a:xfrm>
            <a:off x="653733" y="1986280"/>
            <a:ext cx="8081963" cy="2352675"/>
          </a:xfrm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ts val="35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1.</a:t>
            </a: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赏读诗歌，理解诗歌意境。</a:t>
            </a:r>
            <a:endParaRPr kumimoji="0" lang="en-US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ts val="35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ts val="35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2.</a:t>
            </a: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结合诗歌内容，理解诗人所表达的情感，感受其中所流露出的浪漫主义色彩。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334963" y="787400"/>
            <a:ext cx="2365375" cy="490538"/>
          </a:xfrm>
          <a:prstGeom prst="roundRect">
            <a:avLst/>
          </a:prstGeom>
          <a:noFill/>
          <a:ln w="3175">
            <a:solidFill>
              <a:srgbClr val="FF0000"/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267" name="文本框 9"/>
          <p:cNvSpPr txBox="1"/>
          <p:nvPr/>
        </p:nvSpPr>
        <p:spPr>
          <a:xfrm>
            <a:off x="881063" y="769938"/>
            <a:ext cx="1819275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200" b="1">
                <a:solidFill>
                  <a:srgbClr val="16247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charRg st="15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073">
                                            <p:txEl>
                                              <p:charRg st="15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6" name="圆角矩形 75"/>
          <p:cNvSpPr/>
          <p:nvPr/>
        </p:nvSpPr>
        <p:spPr>
          <a:xfrm>
            <a:off x="322263" y="757238"/>
            <a:ext cx="2386013" cy="490538"/>
          </a:xfrm>
          <a:prstGeom prst="roundRect">
            <a:avLst/>
          </a:prstGeom>
          <a:noFill/>
          <a:ln w="3175">
            <a:solidFill>
              <a:srgbClr val="FF0000"/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603" name="文本框 80"/>
          <p:cNvSpPr txBox="1"/>
          <p:nvPr/>
        </p:nvSpPr>
        <p:spPr>
          <a:xfrm>
            <a:off x="823913" y="714375"/>
            <a:ext cx="1884362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200" b="1">
                <a:solidFill>
                  <a:srgbClr val="16247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结构图示</a:t>
            </a:r>
          </a:p>
        </p:txBody>
      </p:sp>
      <p:sp>
        <p:nvSpPr>
          <p:cNvPr id="6" name="矩形 5"/>
          <p:cNvSpPr/>
          <p:nvPr/>
        </p:nvSpPr>
        <p:spPr>
          <a:xfrm>
            <a:off x="284163" y="2316163"/>
            <a:ext cx="1951038" cy="10366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366" name="TextBox 6"/>
          <p:cNvSpPr txBox="1"/>
          <p:nvPr/>
        </p:nvSpPr>
        <p:spPr>
          <a:xfrm>
            <a:off x="365125" y="2438400"/>
            <a:ext cx="1727200" cy="830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>
                <a:latin typeface="Calibri"/>
                <a:ea typeface="宋体" panose="02010600030101010101" pitchFamily="2" charset="-122"/>
              </a:rPr>
              <a:t>我看：春风、青草、绿潮</a:t>
            </a:r>
          </a:p>
        </p:txBody>
      </p:sp>
      <p:sp>
        <p:nvSpPr>
          <p:cNvPr id="8" name="矩形 7"/>
          <p:cNvSpPr/>
          <p:nvPr/>
        </p:nvSpPr>
        <p:spPr>
          <a:xfrm>
            <a:off x="274638" y="3962400"/>
            <a:ext cx="1960563" cy="1066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368" name="TextBox 8"/>
          <p:cNvSpPr txBox="1"/>
          <p:nvPr/>
        </p:nvSpPr>
        <p:spPr>
          <a:xfrm>
            <a:off x="355600" y="4094163"/>
            <a:ext cx="2011363" cy="831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>
                <a:latin typeface="Calibri"/>
                <a:ea typeface="宋体" panose="02010600030101010101" pitchFamily="2" charset="-122"/>
              </a:rPr>
              <a:t>我看：飞鸟、流云、大地</a:t>
            </a:r>
          </a:p>
        </p:txBody>
      </p:sp>
      <p:sp>
        <p:nvSpPr>
          <p:cNvPr id="11" name="右大括号 10"/>
          <p:cNvSpPr/>
          <p:nvPr/>
        </p:nvSpPr>
        <p:spPr>
          <a:xfrm>
            <a:off x="2357438" y="2417763"/>
            <a:ext cx="446088" cy="245903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2844800" y="3190875"/>
            <a:ext cx="1219200" cy="852488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94163" y="3057525"/>
            <a:ext cx="1636713" cy="10064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372" name="TextBox 13"/>
          <p:cNvSpPr txBox="1"/>
          <p:nvPr/>
        </p:nvSpPr>
        <p:spPr>
          <a:xfrm>
            <a:off x="4276725" y="3179763"/>
            <a:ext cx="1493838" cy="831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>
                <a:latin typeface="Calibri"/>
                <a:ea typeface="宋体" panose="02010600030101010101" pitchFamily="2" charset="-122"/>
              </a:rPr>
              <a:t>青春的激越与豪迈</a:t>
            </a:r>
          </a:p>
        </p:txBody>
      </p:sp>
      <p:sp>
        <p:nvSpPr>
          <p:cNvPr id="15" name="右箭头 14"/>
          <p:cNvSpPr/>
          <p:nvPr/>
        </p:nvSpPr>
        <p:spPr>
          <a:xfrm>
            <a:off x="5781675" y="3179763"/>
            <a:ext cx="1219200" cy="823913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051675" y="2540000"/>
            <a:ext cx="1665288" cy="23161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375" name="TextBox 16"/>
          <p:cNvSpPr txBox="1"/>
          <p:nvPr/>
        </p:nvSpPr>
        <p:spPr>
          <a:xfrm>
            <a:off x="7192963" y="2925763"/>
            <a:ext cx="1493837" cy="15700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>
                <a:latin typeface="Calibri"/>
                <a:ea typeface="宋体" panose="02010600030101010101" pitchFamily="2" charset="-122"/>
              </a:rPr>
              <a:t>现实生活的追求；</a:t>
            </a:r>
            <a:endParaRPr lang="en-US" altLang="zh-CN" sz="2400">
              <a:latin typeface="Calibri"/>
              <a:ea typeface="宋体" panose="02010600030101010101" pitchFamily="2" charset="-122"/>
            </a:endParaRPr>
          </a:p>
          <a:p>
            <a:r>
              <a:rPr lang="zh-CN" altLang="en-US" sz="2400">
                <a:latin typeface="Calibri"/>
                <a:ea typeface="宋体" panose="02010600030101010101" pitchFamily="2" charset="-122"/>
              </a:rPr>
              <a:t>自然与生命的融合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366" grpId="0"/>
      <p:bldP spid="8" grpId="0"/>
      <p:bldP spid="15368" grpId="0"/>
      <p:bldP spid="11" grpId="0"/>
      <p:bldP spid="12" grpId="0"/>
      <p:bldP spid="13" grpId="0"/>
      <p:bldP spid="15372" grpId="0"/>
      <p:bldP spid="15" grpId="0"/>
      <p:bldP spid="16" grpId="0"/>
      <p:bldP spid="1537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文本框 10"/>
          <p:cNvSpPr txBox="1"/>
          <p:nvPr/>
        </p:nvSpPr>
        <p:spPr>
          <a:xfrm>
            <a:off x="387350" y="984250"/>
            <a:ext cx="1631950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4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拓展延伸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76275" y="1803400"/>
            <a:ext cx="7999413" cy="2306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400">
                <a:solidFill>
                  <a:srgbClr val="3F7B0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春天正向我们走来，让我们咏着春天的诗，与春天撞个满怀，自古以来，人们都喜欢春天，珍惜春光。古代诗人除了</a:t>
            </a:r>
            <a:r>
              <a:rPr lang="en-US" altLang="zh-CN" sz="2400">
                <a:solidFill>
                  <a:srgbClr val="3F7B0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>
                <a:solidFill>
                  <a:srgbClr val="3F7B0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春晓</a:t>
            </a:r>
            <a:r>
              <a:rPr lang="en-US" altLang="zh-CN" sz="2400">
                <a:solidFill>
                  <a:srgbClr val="3F7B0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2400">
                <a:solidFill>
                  <a:srgbClr val="3F7B0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村居</a:t>
            </a:r>
            <a:r>
              <a:rPr lang="en-US" altLang="zh-CN" sz="2400">
                <a:solidFill>
                  <a:srgbClr val="3F7B0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>
                <a:solidFill>
                  <a:srgbClr val="3F7B0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以外，还写了很多咏春的诗句，把你积累的诗句与小组内的同学交流交流。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-61912" y="4391025"/>
            <a:ext cx="9371012" cy="2030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>
                <a:latin typeface="Arial" panose="020b0604020202020204" pitchFamily="34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示例：</a:t>
            </a:r>
            <a:r>
              <a:rPr lang="zh-CN" altLang="en-US" sz="2000" b="1">
                <a:latin typeface="Arial" panose="020b0604020202020204" pitchFamily="34" charset="0"/>
              </a:rPr>
              <a:t>双飞燕子几时回</a:t>
            </a:r>
            <a:r>
              <a:rPr lang="en-US" altLang="zh-CN" sz="2000" b="1">
                <a:latin typeface="Arial" panose="020b0604020202020204" pitchFamily="34" charset="0"/>
              </a:rPr>
              <a:t>?</a:t>
            </a:r>
            <a:r>
              <a:rPr lang="zh-CN" altLang="en-US" sz="2000" b="1">
                <a:latin typeface="Arial" panose="020b0604020202020204" pitchFamily="34" charset="0"/>
              </a:rPr>
              <a:t>夹岸桃花蘸水开。</a:t>
            </a:r>
            <a:r>
              <a:rPr lang="en-US" altLang="zh-CN" sz="2000" b="1">
                <a:latin typeface="Arial" panose="020b0604020202020204" pitchFamily="34" charset="0"/>
              </a:rPr>
              <a:t>──</a:t>
            </a:r>
            <a:r>
              <a:rPr lang="zh-CN" altLang="en-US" sz="2000" b="1">
                <a:latin typeface="Arial" panose="020b0604020202020204" pitchFamily="34" charset="0"/>
              </a:rPr>
              <a:t>徐俯</a:t>
            </a:r>
            <a:r>
              <a:rPr lang="en-US" altLang="zh-CN" sz="2000" b="1">
                <a:latin typeface="Arial" panose="020b0604020202020204" pitchFamily="34" charset="0"/>
              </a:rPr>
              <a:t>《</a:t>
            </a:r>
            <a:r>
              <a:rPr lang="zh-CN" altLang="en-US" sz="2000" b="1">
                <a:latin typeface="Arial" panose="020b0604020202020204" pitchFamily="34" charset="0"/>
              </a:rPr>
              <a:t>春游湖</a:t>
            </a:r>
            <a:r>
              <a:rPr lang="en-US" altLang="zh-CN" sz="2000" b="1">
                <a:latin typeface="Arial" panose="020b0604020202020204" pitchFamily="34" charset="0"/>
              </a:rPr>
              <a:t>》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000" b="1">
                <a:latin typeface="Arial" panose="020b0604020202020204" pitchFamily="34" charset="0"/>
              </a:rPr>
              <a:t>　　　　春宵一刻值千金，花有清香月有阴。</a:t>
            </a:r>
            <a:r>
              <a:rPr lang="en-US" altLang="zh-CN" sz="2000" b="1">
                <a:latin typeface="Arial" panose="020b0604020202020204" pitchFamily="34" charset="0"/>
              </a:rPr>
              <a:t>──</a:t>
            </a:r>
            <a:r>
              <a:rPr lang="zh-CN" altLang="en-US" sz="2000" b="1">
                <a:latin typeface="Arial" panose="020b0604020202020204" pitchFamily="34" charset="0"/>
              </a:rPr>
              <a:t>苏轼</a:t>
            </a:r>
            <a:r>
              <a:rPr lang="en-US" altLang="zh-CN" sz="2000" b="1">
                <a:latin typeface="Arial" panose="020b0604020202020204" pitchFamily="34" charset="0"/>
              </a:rPr>
              <a:t>《</a:t>
            </a:r>
            <a:r>
              <a:rPr lang="zh-CN" altLang="en-US" sz="2000" b="1">
                <a:latin typeface="Arial" panose="020b0604020202020204" pitchFamily="34" charset="0"/>
              </a:rPr>
              <a:t>春宵</a:t>
            </a:r>
            <a:r>
              <a:rPr lang="en-US" altLang="zh-CN" sz="2000" b="1">
                <a:latin typeface="Arial" panose="020b0604020202020204" pitchFamily="34" charset="0"/>
              </a:rPr>
              <a:t>》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000" b="1">
                <a:latin typeface="Arial" panose="020b0604020202020204" pitchFamily="34" charset="0"/>
              </a:rPr>
              <a:t>　　　　等闲识得东风面，万紫千红总是春。</a:t>
            </a:r>
            <a:r>
              <a:rPr lang="en-US" altLang="zh-CN" sz="2000" b="1">
                <a:latin typeface="Arial" panose="020b0604020202020204" pitchFamily="34" charset="0"/>
              </a:rPr>
              <a:t>──</a:t>
            </a:r>
            <a:r>
              <a:rPr lang="zh-CN" altLang="en-US" sz="2000" b="1">
                <a:latin typeface="Arial" panose="020b0604020202020204" pitchFamily="34" charset="0"/>
              </a:rPr>
              <a:t>朱熹</a:t>
            </a:r>
            <a:r>
              <a:rPr lang="en-US" altLang="zh-CN" sz="2000" b="1">
                <a:latin typeface="Arial" panose="020b0604020202020204" pitchFamily="34" charset="0"/>
              </a:rPr>
              <a:t>《</a:t>
            </a:r>
            <a:r>
              <a:rPr lang="zh-CN" altLang="en-US" sz="2000" b="1">
                <a:latin typeface="Arial" panose="020b0604020202020204" pitchFamily="34" charset="0"/>
              </a:rPr>
              <a:t>春日</a:t>
            </a:r>
            <a:r>
              <a:rPr lang="en-US" altLang="zh-CN" sz="2000" b="1">
                <a:latin typeface="Arial" panose="020b0604020202020204" pitchFamily="34" charset="0"/>
              </a:rPr>
              <a:t>》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000" b="1">
                <a:latin typeface="Arial" panose="020b0604020202020204" pitchFamily="34" charset="0"/>
              </a:rPr>
              <a:t>　　　　草树知春不久归，百般红紫斗芳菲。</a:t>
            </a:r>
            <a:r>
              <a:rPr lang="en-US" altLang="zh-CN" sz="2000" b="1">
                <a:latin typeface="Arial" panose="020b0604020202020204" pitchFamily="34" charset="0"/>
              </a:rPr>
              <a:t>──</a:t>
            </a:r>
            <a:r>
              <a:rPr lang="zh-CN" altLang="en-US" sz="2000" b="1">
                <a:latin typeface="Arial" panose="020b0604020202020204" pitchFamily="34" charset="0"/>
              </a:rPr>
              <a:t>韩愈</a:t>
            </a:r>
            <a:r>
              <a:rPr lang="en-US" altLang="zh-CN" sz="2000" b="1">
                <a:latin typeface="Arial" panose="020b0604020202020204" pitchFamily="34" charset="0"/>
              </a:rPr>
              <a:t>《</a:t>
            </a:r>
            <a:r>
              <a:rPr lang="zh-CN" altLang="en-US" sz="2000" b="1">
                <a:latin typeface="Arial" panose="020b0604020202020204" pitchFamily="34" charset="0"/>
              </a:rPr>
              <a:t>晚春</a:t>
            </a:r>
            <a:r>
              <a:rPr lang="en-US" altLang="zh-CN" sz="2000" b="1">
                <a:latin typeface="Arial" panose="020b0604020202020204" pitchFamily="34" charset="0"/>
              </a:rPr>
              <a:t>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8" b="7868"/>
          <a:stretch>
            <a:fillRect/>
          </a:stretch>
        </p:blipFill>
        <p:spPr bwMode="auto">
          <a:xfrm>
            <a:off x="0" y="857250"/>
            <a:ext cx="9144000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3942503" y="857250"/>
            <a:ext cx="5201498" cy="5143500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36304" y="2377508"/>
            <a:ext cx="805815" cy="210298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700" b="1" spc="600">
                <a:latin typeface="华文楷体" panose="02010600040101010101" pitchFamily="2" charset="-122"/>
                <a:ea typeface="华文楷体" panose="02010600040101010101" pitchFamily="2" charset="-122"/>
              </a:rPr>
              <a:t>课堂总结</a:t>
            </a: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3672887" y="1991732"/>
            <a:ext cx="9287" cy="3578066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249001" y="1351434"/>
            <a:ext cx="4464041" cy="575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spc="140">
                <a:latin typeface="华文楷体" panose="02010600040101010101" pitchFamily="2" charset="-122"/>
                <a:ea typeface="华文楷体" panose="02010600040101010101" pitchFamily="2" charset="-122"/>
              </a:rPr>
              <a:t>同学们，本节课你收获了什么？</a:t>
            </a:r>
          </a:p>
        </p:txBody>
      </p:sp>
    </p:spTree>
  </p:cSld>
  <p:clrMapOvr>
    <a:masterClrMapping/>
  </p:clrMapOvr>
  <p:transition spd="slow">
    <p:wipe/>
  </p:transition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377190" y="194310"/>
            <a:ext cx="242824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 fontAlgn="base"/>
            <a:r>
              <a:rPr lang="zh-CN" altLang="en-US" sz="4400" b="1" strike="noStrike" noProof="1">
                <a:solidFill>
                  <a:srgbClr val="FF0000"/>
                </a:solidFill>
                <a:effectLst>
                  <a:glow rad="139700">
                    <a:srgbClr val="70AD47">
                      <a:alpha val="40000"/>
                      <a:satMod val="175000"/>
                    </a:srgbClr>
                  </a:glo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课后作业</a:t>
            </a:r>
            <a:endParaRPr lang="zh-CN" altLang="en-US" sz="4400" b="1" strike="noStrike" noProof="1">
              <a:solidFill>
                <a:srgbClr val="FF0000"/>
              </a:solidFill>
              <a:effectLst>
                <a:glow rad="139700">
                  <a:srgbClr val="70AD47">
                    <a:alpha val="40000"/>
                    <a:satMod val="175000"/>
                  </a:srgbClr>
                </a:glo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5970" y="2134235"/>
            <a:ext cx="7258050" cy="212280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l" fontAlgn="base"/>
            <a:r>
              <a:rPr lang="en-US" altLang="zh-CN" sz="4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1.</a:t>
            </a:r>
            <a:r>
              <a:rPr lang="zh-CN" altLang="en-US" sz="4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再读教材，加深理解</a:t>
            </a:r>
            <a:endParaRPr lang="zh-CN" altLang="en-US" sz="44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l" fontAlgn="base"/>
            <a:r>
              <a:rPr lang="en-US" altLang="zh-CN" sz="44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</a:t>
            </a:r>
          </a:p>
          <a:p>
            <a:pPr indent="857885" algn="l" fontAlgn="base"/>
            <a:r>
              <a:rPr lang="en-US" altLang="zh-CN" sz="44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2.  </a:t>
            </a:r>
            <a:r>
              <a:rPr lang="zh-CN" altLang="en-US" sz="4400" b="1" strike="noStrike" noProof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同步检测题</a:t>
            </a:r>
            <a:endParaRPr lang="en-US" altLang="zh-CN" sz="4400" b="1" strike="noStrike" noProof="1">
              <a:solidFill>
                <a:srgbClr val="00B0F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push/>
  </p:transition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6e48a283c05f4ce3bfc82500d7996af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51025" y="1656715"/>
            <a:ext cx="5598160" cy="2999740"/>
          </a:xfrm>
          <a:prstGeom prst="rect">
            <a:avLst/>
          </a:prstGeom>
        </p:spPr>
      </p:pic>
      <p:pic>
        <p:nvPicPr>
          <p:cNvPr id="3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2001500" y="111252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 spd="med">
    <p:random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80" name="文本框 96258"/>
          <p:cNvSpPr txBox="1"/>
          <p:nvPr/>
        </p:nvSpPr>
        <p:spPr>
          <a:xfrm>
            <a:off x="4060825" y="2417763"/>
            <a:ext cx="4397375" cy="3784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200000"/>
              </a:lnSpc>
              <a:buFont typeface="Arial" panose="020b0604020202020204" pitchFamily="34" charset="0"/>
            </a:pP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穆旦（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</a:rPr>
              <a:t>1918-1977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），原名查良铮，笔名梁真。浙江海宁人，生于天津。祖籍浙江海宁。读中学时开始写诗，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</a:rPr>
              <a:t>1935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年考入清华大学外文系。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</a:rPr>
              <a:t>1937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年发表第一篇诗作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野兽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。诗人、翻译家。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242560" y="1435735"/>
            <a:ext cx="181102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3200" b="1">
                <a:latin typeface="华文隶书" panose="02010800040101010101" pitchFamily="2" charset="-122"/>
                <a:ea typeface="华文隶书" panose="02010800040101010101" pitchFamily="2" charset="-122"/>
                <a:sym typeface="宋体" panose="02010600030101010101" pitchFamily="2" charset="-122"/>
              </a:rPr>
              <a:t>作者简介</a:t>
            </a:r>
          </a:p>
        </p:txBody>
      </p:sp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30250" y="2817812"/>
            <a:ext cx="2552700" cy="27320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0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539552" y="2028904"/>
            <a:ext cx="7886700" cy="34163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  本诗选自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穆旦诗文集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（人民文学出版社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年第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版）。本诗写于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1938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年， 由于战事危急，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岁的穆旦与几百位师友不远千里，奔赴西南联大。一路上他目睹山河破碎的惨状，经历了现实的苦难，更加坚定了对抗战胜利的信心，“我们走在热爱的祖先走过的道路上”“我们不能抗拒，那无数代祖先胸中燃烧的希望”。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3203848" y="990560"/>
            <a:ext cx="2075196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背景材料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0418" name="Text Box 6"/>
          <p:cNvSpPr txBox="1"/>
          <p:nvPr/>
        </p:nvSpPr>
        <p:spPr>
          <a:xfrm>
            <a:off x="549275" y="2476500"/>
            <a:ext cx="8045450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>
                <a:latin typeface="宋体" panose="02010600030101010101" pitchFamily="2" charset="-122"/>
              </a:rPr>
              <a:t>    </a:t>
            </a:r>
            <a:r>
              <a:rPr lang="zh-CN" altLang="zh-CN" sz="3200" b="1">
                <a:latin typeface="宋体" panose="02010600030101010101" pitchFamily="2" charset="-122"/>
              </a:rPr>
              <a:t>抗战后期和解放战争时期的一个具有现代主义倾向的诗歌流派。主要刊物有《诗创造》《中国新诗》。</a:t>
            </a:r>
          </a:p>
        </p:txBody>
      </p:sp>
      <p:grpSp>
        <p:nvGrpSpPr>
          <p:cNvPr id="120835" name="Group 19"/>
          <p:cNvGrpSpPr/>
          <p:nvPr/>
        </p:nvGrpSpPr>
        <p:grpSpPr>
          <a:xfrm>
            <a:off x="101600" y="419100"/>
            <a:ext cx="2319338" cy="700088"/>
            <a:chOff x="138" y="461"/>
            <a:chExt cx="1461" cy="441"/>
          </a:xfrm>
        </p:grpSpPr>
        <p:pic>
          <p:nvPicPr>
            <p:cNvPr id="120837" name="Picture 18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0838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相关介绍</a:t>
              </a: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417513" y="1690688"/>
            <a:ext cx="18161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九叶诗派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891" r="1762"/>
          <a:stretch>
            <a:fillRect/>
          </a:stretch>
        </p:blipFill>
        <p:spPr>
          <a:xfrm>
            <a:off x="5947410" y="1015998"/>
            <a:ext cx="2171700" cy="3052445"/>
          </a:xfrm>
          <a:prstGeom prst="rect">
            <a:avLst/>
          </a:prstGeom>
          <a:scene3d>
            <a:camera prst="orthographicFront">
              <a:rot lat="600000" lon="600000" rev="0"/>
            </a:camera>
            <a:lightRig rig="threePt" dir="t"/>
          </a:scene3d>
          <a:sp3d extrusionH="381000"/>
        </p:spPr>
      </p:pic>
      <p:sp>
        <p:nvSpPr>
          <p:cNvPr id="121859" name="Text Box 6"/>
          <p:cNvSpPr txBox="1"/>
          <p:nvPr/>
        </p:nvSpPr>
        <p:spPr>
          <a:xfrm>
            <a:off x="561975" y="1304925"/>
            <a:ext cx="5195888" cy="4570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zh-CN" sz="3200" b="1">
                <a:latin typeface="宋体" panose="02010600030101010101" pitchFamily="2" charset="-122"/>
              </a:rPr>
              <a:t>    九位诗人分别为曹辛之（杭约赫）、辛笛（王馨迪）、陈敬容、郑敏、唐祈、唐湜、杜运燮、穆旦和袁可嘉。他们于1981年出版了《九叶集》，因此被称为九叶诗人。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0942" y="3303905"/>
            <a:ext cx="2199005" cy="2882900"/>
          </a:xfrm>
          <a:prstGeom prst="rect">
            <a:avLst/>
          </a:prstGeom>
          <a:scene3d>
            <a:camera prst="orthographicFront">
              <a:rot lat="600000" lon="600000" rev="0"/>
            </a:camera>
            <a:lightRig rig="threePt" dir="t"/>
          </a:scene3d>
          <a:sp3d extrusionH="381000"/>
        </p:spPr>
      </p:pic>
    </p:spTree>
  </p:cSld>
  <p:clrMapOvr>
    <a:masterClrMapping/>
  </p:clrMapOvr>
  <p:transition>
    <p:random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" name="圆角矩形 27"/>
          <p:cNvSpPr/>
          <p:nvPr/>
        </p:nvSpPr>
        <p:spPr>
          <a:xfrm>
            <a:off x="350838" y="758825"/>
            <a:ext cx="2295525" cy="490538"/>
          </a:xfrm>
          <a:prstGeom prst="roundRect">
            <a:avLst/>
          </a:prstGeom>
          <a:noFill/>
          <a:ln w="3175">
            <a:solidFill>
              <a:srgbClr val="FF0000"/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338" name="文本框 28"/>
          <p:cNvSpPr txBox="1"/>
          <p:nvPr/>
        </p:nvSpPr>
        <p:spPr>
          <a:xfrm>
            <a:off x="841375" y="730250"/>
            <a:ext cx="2208213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200" b="1">
                <a:solidFill>
                  <a:srgbClr val="16247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检查预习</a:t>
            </a:r>
          </a:p>
        </p:txBody>
      </p:sp>
      <p:pic>
        <p:nvPicPr>
          <p:cNvPr id="14339" name="图片 30" descr="清单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363" y="736600"/>
            <a:ext cx="533400" cy="534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TextBox 5"/>
          <p:cNvSpPr txBox="1"/>
          <p:nvPr/>
        </p:nvSpPr>
        <p:spPr>
          <a:xfrm>
            <a:off x="841375" y="1762125"/>
            <a:ext cx="2419350" cy="520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>
                <a:latin typeface="Calibri"/>
                <a:ea typeface="宋体" panose="02010600030101010101" pitchFamily="2" charset="-122"/>
              </a:rPr>
              <a:t>1.</a:t>
            </a:r>
            <a:r>
              <a:rPr lang="zh-CN" altLang="en-US" sz="2800" b="1">
                <a:latin typeface="Calibri"/>
                <a:ea typeface="宋体" panose="02010600030101010101" pitchFamily="2" charset="-122"/>
              </a:rPr>
              <a:t>订正字音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06488" y="2413000"/>
            <a:ext cx="7383462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2800">
                <a:latin typeface="华文宋体" panose="02010600040101010101" charset="-122"/>
                <a:ea typeface="华文宋体" panose="02010600040101010101" charset="-122"/>
              </a:rPr>
              <a:t>丰</a:t>
            </a:r>
            <a:r>
              <a:rPr lang="zh-CN" altLang="en-US" sz="2800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</a:rPr>
              <a:t>润</a:t>
            </a:r>
            <a:r>
              <a:rPr lang="zh-CN" altLang="en-US" sz="2800">
                <a:latin typeface="华文宋体" panose="02010600040101010101" charset="-122"/>
                <a:ea typeface="华文宋体" panose="02010600040101010101" charset="-122"/>
              </a:rPr>
              <a:t>（</a:t>
            </a:r>
            <a:r>
              <a:rPr lang="en-US" altLang="zh-CN" sz="2800" err="1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</a:rPr>
              <a:t>rùn</a:t>
            </a:r>
            <a:r>
              <a:rPr lang="zh-CN" altLang="en-US" sz="2800">
                <a:latin typeface="华文宋体" panose="02010600040101010101" charset="-122"/>
                <a:ea typeface="华文宋体" panose="02010600040101010101" charset="-122"/>
              </a:rPr>
              <a:t>）</a:t>
            </a:r>
            <a:r>
              <a:rPr lang="en-US" altLang="zh-CN" sz="2800">
                <a:latin typeface="华文宋体" panose="02010600040101010101" charset="-122"/>
                <a:ea typeface="华文宋体" panose="02010600040101010101" charset="-122"/>
              </a:rPr>
              <a:t>      </a:t>
            </a:r>
            <a:r>
              <a:rPr lang="zh-CN" altLang="en-US" sz="2800">
                <a:latin typeface="华文宋体" panose="02010600040101010101" charset="-122"/>
                <a:ea typeface="华文宋体" panose="02010600040101010101" charset="-122"/>
              </a:rPr>
              <a:t>红</a:t>
            </a:r>
            <a:r>
              <a:rPr lang="zh-CN" altLang="en-US" sz="2800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</a:rPr>
              <a:t>晕</a:t>
            </a:r>
            <a:r>
              <a:rPr lang="zh-CN" altLang="en-US" sz="2800">
                <a:latin typeface="华文宋体" panose="02010600040101010101" charset="-122"/>
                <a:ea typeface="华文宋体" panose="02010600040101010101" charset="-122"/>
              </a:rPr>
              <a:t>（</a:t>
            </a:r>
            <a:r>
              <a:rPr lang="en-US" altLang="zh-CN" sz="2800" err="1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</a:rPr>
              <a:t>yùn</a:t>
            </a:r>
            <a:r>
              <a:rPr lang="zh-CN" altLang="en-US" sz="2800">
                <a:latin typeface="华文宋体" panose="02010600040101010101" charset="-122"/>
                <a:ea typeface="华文宋体" panose="02010600040101010101" charset="-122"/>
              </a:rPr>
              <a:t>）</a:t>
            </a:r>
            <a:r>
              <a:rPr lang="en-US" altLang="zh-CN" sz="2800">
                <a:latin typeface="华文宋体" panose="02010600040101010101" charset="-122"/>
                <a:ea typeface="华文宋体" panose="02010600040101010101" charset="-122"/>
              </a:rPr>
              <a:t>     </a:t>
            </a:r>
            <a:r>
              <a:rPr lang="zh-CN" altLang="en-US" sz="2800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</a:rPr>
              <a:t>揉</a:t>
            </a:r>
            <a:r>
              <a:rPr lang="zh-CN" altLang="en-US" sz="2800">
                <a:latin typeface="华文宋体" panose="02010600040101010101" charset="-122"/>
                <a:ea typeface="华文宋体" panose="02010600040101010101" charset="-122"/>
              </a:rPr>
              <a:t>过（</a:t>
            </a:r>
            <a:r>
              <a:rPr lang="en-US" altLang="zh-CN" sz="2800" err="1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</a:rPr>
              <a:t>róu</a:t>
            </a:r>
            <a:r>
              <a:rPr lang="zh-CN" altLang="en-US" sz="2800">
                <a:latin typeface="华文宋体" panose="02010600040101010101" charset="-122"/>
                <a:ea typeface="华文宋体" panose="02010600040101010101" charset="-122"/>
              </a:rPr>
              <a:t>）</a:t>
            </a:r>
            <a:r>
              <a:rPr lang="en-US" altLang="zh-CN" sz="2800">
                <a:latin typeface="华文宋体" panose="02010600040101010101" charset="-122"/>
                <a:ea typeface="华文宋体" panose="02010600040101010101" charset="-122"/>
              </a:rPr>
              <a:t>          </a:t>
            </a:r>
            <a:r>
              <a:rPr lang="zh-CN" altLang="en-US" sz="2800">
                <a:latin typeface="华文宋体" panose="02010600040101010101" charset="-122"/>
                <a:ea typeface="华文宋体" panose="02010600040101010101" charset="-122"/>
              </a:rPr>
              <a:t>翅</a:t>
            </a:r>
            <a:r>
              <a:rPr lang="zh-CN" altLang="en-US" sz="2800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</a:rPr>
              <a:t>翼</a:t>
            </a:r>
            <a:r>
              <a:rPr lang="zh-CN" altLang="en-US" sz="2800">
                <a:latin typeface="华文宋体" panose="02010600040101010101" charset="-122"/>
                <a:ea typeface="华文宋体" panose="02010600040101010101" charset="-122"/>
              </a:rPr>
              <a:t>（</a:t>
            </a:r>
            <a:r>
              <a:rPr lang="en-US" altLang="zh-CN" sz="2800">
                <a:latin typeface="华文宋体" panose="02010600040101010101" charset="-122"/>
                <a:ea typeface="华文宋体" panose="02010600040101010101" charset="-122"/>
              </a:rPr>
              <a:t> </a:t>
            </a:r>
            <a:r>
              <a:rPr lang="en-US" altLang="zh-CN" sz="2800" err="1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</a:rPr>
              <a:t>yì </a:t>
            </a:r>
            <a:r>
              <a:rPr lang="zh-CN" altLang="en-US" sz="2800">
                <a:latin typeface="华文宋体" panose="02010600040101010101" charset="-122"/>
                <a:ea typeface="华文宋体" panose="02010600040101010101" charset="-122"/>
              </a:rPr>
              <a:t>）</a:t>
            </a:r>
            <a:r>
              <a:rPr lang="en-US" altLang="zh-CN" sz="2800">
                <a:latin typeface="华文宋体" panose="02010600040101010101" charset="-122"/>
                <a:ea typeface="华文宋体" panose="02010600040101010101" charset="-122"/>
              </a:rPr>
              <a:t>      </a:t>
            </a:r>
            <a:r>
              <a:rPr lang="zh-CN" altLang="en-US" sz="2800">
                <a:latin typeface="华文宋体" panose="02010600040101010101" charset="-122"/>
                <a:ea typeface="华文宋体" panose="02010600040101010101" charset="-122"/>
              </a:rPr>
              <a:t>忧</a:t>
            </a:r>
            <a:r>
              <a:rPr lang="zh-CN" altLang="en-US" sz="2800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</a:rPr>
              <a:t>戚</a:t>
            </a:r>
            <a:r>
              <a:rPr lang="zh-CN" altLang="en-US" sz="2800">
                <a:latin typeface="华文宋体" panose="02010600040101010101" charset="-122"/>
                <a:ea typeface="华文宋体" panose="02010600040101010101" charset="-122"/>
              </a:rPr>
              <a:t>（</a:t>
            </a:r>
            <a:r>
              <a:rPr lang="en-US" altLang="zh-CN" sz="2800" err="1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</a:rPr>
              <a:t>qì</a:t>
            </a:r>
            <a:r>
              <a:rPr lang="zh-CN" altLang="en-US" sz="2800">
                <a:latin typeface="华文宋体" panose="02010600040101010101" charset="-122"/>
                <a:ea typeface="华文宋体" panose="02010600040101010101" charset="-122"/>
              </a:rPr>
              <a:t>）</a:t>
            </a:r>
            <a:r>
              <a:rPr lang="en-US" altLang="zh-CN" sz="2800">
                <a:latin typeface="华文宋体" panose="02010600040101010101" charset="-122"/>
                <a:ea typeface="华文宋体" panose="02010600040101010101" charset="-122"/>
              </a:rPr>
              <a:t>         </a:t>
            </a:r>
            <a:r>
              <a:rPr lang="zh-CN" altLang="en-US" sz="2800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</a:rPr>
              <a:t>枉</a:t>
            </a:r>
            <a:r>
              <a:rPr lang="zh-CN" altLang="en-US" sz="2800">
                <a:latin typeface="华文宋体" panose="02010600040101010101" charset="-122"/>
                <a:ea typeface="华文宋体" panose="02010600040101010101" charset="-122"/>
              </a:rPr>
              <a:t>然（</a:t>
            </a:r>
            <a:r>
              <a:rPr lang="en-US" altLang="zh-CN" sz="2800" err="1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</a:rPr>
              <a:t>w</a:t>
            </a:r>
            <a:r>
              <a:rPr lang="en-US" altLang="zh-CN" sz="280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ǎ</a:t>
            </a:r>
            <a:r>
              <a:rPr lang="en-US" altLang="zh-CN" sz="2800" err="1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</a:rPr>
              <a:t>n</a:t>
            </a:r>
            <a:r>
              <a:rPr lang="en-US" altLang="zh-CN" sz="280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ɡ</a:t>
            </a:r>
            <a:r>
              <a:rPr lang="zh-CN" altLang="en-US" sz="2800">
                <a:latin typeface="华文宋体" panose="02010600040101010101" charset="-122"/>
                <a:ea typeface="华文宋体" panose="02010600040101010101" charset="-122"/>
              </a:rPr>
              <a:t>） </a:t>
            </a:r>
            <a:r>
              <a:rPr lang="zh-CN" altLang="en-US" sz="2800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</a:rPr>
              <a:t>勃</a:t>
            </a:r>
            <a:r>
              <a:rPr lang="zh-CN" altLang="en-US" sz="2800">
                <a:latin typeface="华文宋体" panose="02010600040101010101" charset="-122"/>
                <a:ea typeface="华文宋体" panose="02010600040101010101" charset="-122"/>
              </a:rPr>
              <a:t>发（</a:t>
            </a:r>
            <a:r>
              <a:rPr lang="en-US" altLang="zh-CN" sz="2800" err="1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</a:rPr>
              <a:t>bó</a:t>
            </a:r>
            <a:r>
              <a:rPr lang="zh-CN" altLang="en-US" sz="2800">
                <a:latin typeface="华文宋体" panose="02010600040101010101" charset="-122"/>
                <a:ea typeface="华文宋体" panose="02010600040101010101" charset="-122"/>
              </a:rPr>
              <a:t>）</a:t>
            </a:r>
            <a:r>
              <a:rPr lang="en-US" altLang="zh-CN" sz="2800">
                <a:latin typeface="华文宋体" panose="02010600040101010101" charset="-122"/>
                <a:ea typeface="华文宋体" panose="02010600040101010101" charset="-122"/>
              </a:rPr>
              <a:t>      </a:t>
            </a:r>
            <a:r>
              <a:rPr lang="zh-CN" altLang="en-US" sz="2800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</a:rPr>
              <a:t>谐</a:t>
            </a:r>
            <a:r>
              <a:rPr lang="zh-CN" altLang="en-US" sz="2800">
                <a:latin typeface="华文宋体" panose="02010600040101010101" charset="-122"/>
                <a:ea typeface="华文宋体" panose="02010600040101010101" charset="-122"/>
              </a:rPr>
              <a:t>奏（</a:t>
            </a:r>
            <a:r>
              <a:rPr lang="en-US" altLang="zh-CN" sz="2800" err="1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</a:rPr>
              <a:t>xié</a:t>
            </a:r>
            <a:r>
              <a:rPr lang="zh-CN" altLang="en-US" sz="2800">
                <a:latin typeface="华文宋体" panose="02010600040101010101" charset="-122"/>
                <a:ea typeface="华文宋体" panose="02010600040101010101" charset="-122"/>
              </a:rPr>
              <a:t>）</a:t>
            </a:r>
            <a:r>
              <a:rPr lang="en-US" altLang="zh-CN" sz="2800">
                <a:latin typeface="华文宋体" panose="02010600040101010101" charset="-122"/>
                <a:ea typeface="华文宋体" panose="02010600040101010101" charset="-122"/>
              </a:rPr>
              <a:t>       </a:t>
            </a:r>
            <a:r>
              <a:rPr lang="zh-CN" altLang="en-US" sz="2800">
                <a:latin typeface="华文宋体" panose="02010600040101010101" charset="-122"/>
                <a:ea typeface="华文宋体" panose="02010600040101010101" charset="-122"/>
              </a:rPr>
              <a:t>飘</a:t>
            </a:r>
            <a:r>
              <a:rPr lang="zh-CN" altLang="en-US" sz="2800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</a:rPr>
              <a:t>逸</a:t>
            </a:r>
            <a:r>
              <a:rPr lang="zh-CN" altLang="en-US" sz="2800">
                <a:latin typeface="华文宋体" panose="02010600040101010101" charset="-122"/>
                <a:ea typeface="华文宋体" panose="02010600040101010101" charset="-122"/>
              </a:rPr>
              <a:t>（</a:t>
            </a:r>
            <a:r>
              <a:rPr lang="en-US" altLang="zh-CN" sz="2800" err="1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</a:rPr>
              <a:t>yì</a:t>
            </a:r>
            <a:r>
              <a:rPr lang="zh-CN" altLang="en-US" sz="2800">
                <a:latin typeface="华文宋体" panose="02010600040101010101" charset="-122"/>
                <a:ea typeface="华文宋体" panose="02010600040101010101" charset="-122"/>
              </a:rPr>
              <a:t>）</a:t>
            </a:r>
            <a:r>
              <a:rPr lang="en-US" altLang="zh-CN" sz="2800">
                <a:latin typeface="华文宋体" panose="02010600040101010101" charset="-122"/>
                <a:ea typeface="华文宋体" panose="02010600040101010101" charset="-122"/>
              </a:rPr>
              <a:t>             </a:t>
            </a:r>
            <a:r>
              <a:rPr lang="zh-CN" altLang="en-US" sz="2800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</a:rPr>
              <a:t>挽</a:t>
            </a:r>
            <a:r>
              <a:rPr lang="zh-CN" altLang="en-US" sz="2800">
                <a:latin typeface="华文宋体" panose="02010600040101010101" charset="-122"/>
                <a:ea typeface="华文宋体" panose="02010600040101010101" charset="-122"/>
              </a:rPr>
              <a:t>（</a:t>
            </a:r>
            <a:r>
              <a:rPr lang="en-US" altLang="zh-CN" sz="2800" err="1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</a:rPr>
              <a:t>w</a:t>
            </a:r>
            <a:r>
              <a:rPr lang="en-US" altLang="zh-CN" sz="280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ǎ</a:t>
            </a:r>
            <a:r>
              <a:rPr lang="en-US" altLang="zh-CN" sz="2800" err="1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</a:rPr>
              <a:t>n</a:t>
            </a:r>
            <a:r>
              <a:rPr lang="zh-CN" altLang="en-US" sz="2800">
                <a:latin typeface="华文宋体" panose="02010600040101010101" charset="-122"/>
                <a:ea typeface="华文宋体" panose="02010600040101010101" charset="-122"/>
              </a:rPr>
              <a:t>）</a:t>
            </a:r>
            <a:r>
              <a:rPr lang="en-US" altLang="zh-CN" sz="2800">
                <a:latin typeface="华文宋体" panose="02010600040101010101" charset="-122"/>
                <a:ea typeface="华文宋体" panose="02010600040101010101" charset="-122"/>
              </a:rPr>
              <a:t>        </a:t>
            </a:r>
            <a:r>
              <a:rPr lang="zh-CN" altLang="en-US" sz="2800">
                <a:latin typeface="华文宋体" panose="02010600040101010101" charset="-122"/>
                <a:ea typeface="华文宋体" panose="02010600040101010101" charset="-122"/>
              </a:rPr>
              <a:t>摇</a:t>
            </a:r>
            <a:r>
              <a:rPr lang="zh-CN" altLang="en-US" sz="2800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</a:rPr>
              <a:t>曳</a:t>
            </a:r>
            <a:r>
              <a:rPr lang="zh-CN" altLang="en-US" sz="2800">
                <a:latin typeface="华文宋体" panose="02010600040101010101" charset="-122"/>
                <a:ea typeface="华文宋体" panose="02010600040101010101" charset="-122"/>
              </a:rPr>
              <a:t>（</a:t>
            </a:r>
            <a:r>
              <a:rPr lang="en-US" altLang="zh-CN" sz="2800" err="1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</a:rPr>
              <a:t>yè</a:t>
            </a:r>
            <a:r>
              <a:rPr lang="zh-CN" altLang="en-US" sz="2800">
                <a:latin typeface="华文宋体" panose="02010600040101010101" charset="-122"/>
                <a:ea typeface="华文宋体" panose="02010600040101010101" charset="-122"/>
              </a:rPr>
              <a:t>） 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0" name="TextBox 2"/>
          <p:cNvSpPr txBox="1"/>
          <p:nvPr/>
        </p:nvSpPr>
        <p:spPr>
          <a:xfrm>
            <a:off x="723900" y="1001713"/>
            <a:ext cx="2419350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>
                <a:latin typeface="Calibri"/>
                <a:ea typeface="宋体" panose="02010600030101010101" pitchFamily="2" charset="-122"/>
              </a:rPr>
              <a:t>2.</a:t>
            </a:r>
            <a:r>
              <a:rPr lang="zh-CN" altLang="en-US" sz="2800" b="1">
                <a:latin typeface="Calibri"/>
                <a:ea typeface="宋体" panose="02010600030101010101" pitchFamily="2" charset="-122"/>
              </a:rPr>
              <a:t>词语释义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85850" y="1524000"/>
            <a:ext cx="990600" cy="31940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丰润：</a:t>
            </a:r>
          </a:p>
          <a:p>
            <a:pPr defTabSz="914400"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忧戚：</a:t>
            </a:r>
          </a:p>
          <a:p>
            <a:pPr defTabSz="914400"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枉然：</a:t>
            </a:r>
          </a:p>
          <a:p>
            <a:pPr defTabSz="914400"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飘逸：</a:t>
            </a:r>
          </a:p>
          <a:p>
            <a:pPr defTabSz="914400"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流盼：</a:t>
            </a:r>
          </a:p>
          <a:p>
            <a:pPr defTabSz="914400"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摇曳：</a:t>
            </a:r>
          </a:p>
        </p:txBody>
      </p:sp>
      <p:sp>
        <p:nvSpPr>
          <p:cNvPr id="7172" name="TextBox 5"/>
          <p:cNvSpPr txBox="1"/>
          <p:nvPr/>
        </p:nvSpPr>
        <p:spPr>
          <a:xfrm>
            <a:off x="2152650" y="1543050"/>
            <a:ext cx="4476750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>
                <a:latin typeface="Calibri"/>
                <a:ea typeface="宋体" panose="02010600030101010101" pitchFamily="2" charset="-122"/>
              </a:rPr>
              <a:t>本文指指丰茂滋润。</a:t>
            </a:r>
          </a:p>
        </p:txBody>
      </p:sp>
      <p:sp>
        <p:nvSpPr>
          <p:cNvPr id="7173" name="TextBox 6"/>
          <p:cNvSpPr txBox="1"/>
          <p:nvPr/>
        </p:nvSpPr>
        <p:spPr>
          <a:xfrm>
            <a:off x="2114550" y="2095500"/>
            <a:ext cx="4476750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>
                <a:latin typeface="Calibri"/>
                <a:ea typeface="宋体" panose="02010600030101010101" pitchFamily="2" charset="-122"/>
              </a:rPr>
              <a:t>忧伤烦恼。戚，悲伤。</a:t>
            </a:r>
          </a:p>
        </p:txBody>
      </p:sp>
      <p:sp>
        <p:nvSpPr>
          <p:cNvPr id="7174" name="TextBox 7"/>
          <p:cNvSpPr txBox="1"/>
          <p:nvPr/>
        </p:nvSpPr>
        <p:spPr>
          <a:xfrm>
            <a:off x="2095500" y="2590800"/>
            <a:ext cx="4476750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>
                <a:latin typeface="Calibri"/>
                <a:ea typeface="宋体" panose="02010600030101010101" pitchFamily="2" charset="-122"/>
              </a:rPr>
              <a:t>白白地。</a:t>
            </a:r>
          </a:p>
        </p:txBody>
      </p:sp>
      <p:sp>
        <p:nvSpPr>
          <p:cNvPr id="7175" name="TextBox 8"/>
          <p:cNvSpPr txBox="1"/>
          <p:nvPr/>
        </p:nvSpPr>
        <p:spPr>
          <a:xfrm>
            <a:off x="2057400" y="3143250"/>
            <a:ext cx="4476750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>
                <a:latin typeface="Calibri"/>
                <a:ea typeface="宋体" panose="02010600030101010101" pitchFamily="2" charset="-122"/>
              </a:rPr>
              <a:t>漂、飘散。</a:t>
            </a:r>
          </a:p>
        </p:txBody>
      </p:sp>
      <p:sp>
        <p:nvSpPr>
          <p:cNvPr id="7176" name="TextBox 9"/>
          <p:cNvSpPr txBox="1"/>
          <p:nvPr/>
        </p:nvSpPr>
        <p:spPr>
          <a:xfrm>
            <a:off x="2000250" y="3619500"/>
            <a:ext cx="4476750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>
                <a:latin typeface="Calibri"/>
                <a:ea typeface="宋体" panose="02010600030101010101" pitchFamily="2" charset="-122"/>
              </a:rPr>
              <a:t>转动目光观看。盼，看视。</a:t>
            </a:r>
          </a:p>
        </p:txBody>
      </p:sp>
      <p:sp>
        <p:nvSpPr>
          <p:cNvPr id="7177" name="TextBox 10"/>
          <p:cNvSpPr txBox="1"/>
          <p:nvPr/>
        </p:nvSpPr>
        <p:spPr>
          <a:xfrm>
            <a:off x="2152650" y="4191000"/>
            <a:ext cx="4476750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>
                <a:latin typeface="Calibri"/>
                <a:ea typeface="宋体" panose="02010600030101010101" pitchFamily="2" charset="-122"/>
              </a:rPr>
              <a:t>摇荡，晃动。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5" grpId="0"/>
      <p:bldP spid="7172" grpId="0"/>
      <p:bldP spid="7173" grpId="0"/>
      <p:bldP spid="7174" grpId="0"/>
      <p:bldP spid="7175" grpId="0"/>
      <p:bldP spid="7176" grpId="0"/>
      <p:bldP spid="7177" grpId="0"/>
    </p:bld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20185031"/>
</p:tagLst>
</file>

<file path=ppt/tags/tag10.xml><?xml version="1.0" encoding="utf-8"?>
<p:tagLst xmlns:p="http://schemas.openxmlformats.org/presentationml/2006/main">
  <p:tag name="KSO_WM_TEMPLATE_CATEGORY" val="custom"/>
  <p:tag name="KSO_WM_TEMPLATE_INDEX" val="20193213"/>
</p:tagLst>
</file>

<file path=ppt/tags/tag11.xml><?xml version="1.0" encoding="utf-8"?>
<p:tagLst xmlns:p="http://schemas.openxmlformats.org/presentationml/2006/main">
  <p:tag name="KSO_WM_TEMPLATE_CATEGORY" val="custom"/>
  <p:tag name="KSO_WM_TEMPLATE_INDEX" val="20193213"/>
</p:tagLst>
</file>

<file path=ppt/tags/tag12.xml><?xml version="1.0" encoding="utf-8"?>
<p:tagLst xmlns:p="http://schemas.openxmlformats.org/presentationml/2006/main">
  <p:tag name="KSO_WM_TEMPLATE_CATEGORY" val="custom"/>
  <p:tag name="KSO_WM_TEMPLATE_INDEX" val="20193213"/>
</p:tagLst>
</file>

<file path=ppt/tags/tag13.xml><?xml version="1.0" encoding="utf-8"?>
<p:tagLst xmlns:p="http://schemas.openxmlformats.org/presentationml/2006/main">
  <p:tag name="KSO_WM_TEMPLATE_CATEGORY" val="custom"/>
  <p:tag name="KSO_WM_TEMPLATE_INDEX" val="20185031"/>
</p:tagLst>
</file>

<file path=ppt/tags/tag14.xml><?xml version="1.0" encoding="utf-8"?>
<p:tagLst xmlns:p="http://schemas.openxmlformats.org/presentationml/2006/main">
  <p:tag name="KSO_WM_UNIT_PLACING_PICTURE_USER_VIEWPORT" val="{&quot;height&quot;:3255,&quot;width&quot;:6075}"/>
</p:tagLst>
</file>

<file path=ppt/tags/tag1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.xml><?xml version="1.0" encoding="utf-8"?>
<p:tagLst xmlns:p="http://schemas.openxmlformats.org/presentationml/2006/main">
  <p:tag name="KSO_WM_TEMPLATE_CATEGORY" val="custom"/>
  <p:tag name="KSO_WM_TEMPLATE_INDEX" val="20185031"/>
</p:tagLst>
</file>

<file path=ppt/tags/tag3.xml><?xml version="1.0" encoding="utf-8"?>
<p:tagLst xmlns:p="http://schemas.openxmlformats.org/presentationml/2006/main">
  <p:tag name="KSO_WM_TEMPLATE_CATEGORY" val="custom"/>
  <p:tag name="KSO_WM_TEMPLATE_INDEX" val="20185031"/>
</p:tagLst>
</file>

<file path=ppt/tags/tag4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12*i*2"/>
  <p:tag name="KSO_WM_UNIT_INDEX" val="2"/>
  <p:tag name="KSO_WM_UNIT_LAYERLEVEL" val="1"/>
  <p:tag name="KSO_WM_UNIT_TYPE" val="i"/>
  <p:tag name="KSO_WM_UNIT_USESOURCEFORMAT_APPLY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7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69"/>
</p:tagLst>
</file>

<file path=ppt/tags/tag6.xml><?xml version="1.0" encoding="utf-8"?>
<p:tagLst xmlns:p="http://schemas.openxmlformats.org/presentationml/2006/main">
  <p:tag name="KSO_WM_BEAUTIFY_FLAG" val="#wm#"/>
  <p:tag name="KSO_WM_DIAGRAM_GROUP_CODE" val="l1-2"/>
  <p:tag name="KSO_WM_SLIDE_BACKGROUND" val="[&quot;general&quot;,&quot;belt&quot;]"/>
  <p:tag name="KSO_WM_SLIDE_DIAGTYPE" val="l"/>
  <p:tag name="KSO_WM_SLIDE_ID" val="custom2_1"/>
  <p:tag name="KSO_WM_SLIDE_INDEX" val="12"/>
  <p:tag name="KSO_WM_SLIDE_ITEM_CNT" val="1"/>
  <p:tag name="KSO_WM_SLIDE_LAYOUT" val="i_l"/>
  <p:tag name="KSO_WM_SLIDE_LAYOUT_CNT" val="1_1"/>
  <p:tag name="KSO_WM_SLIDE_LAYOUT_INFO" val="{&quot;direction&quot;:0,&quot;horizontalAlign&quot;:-1,&quot;verticalAlign&quot;:-1,&quot;type&quot;:0,&quot;diagramDirection&quot;:0,&quot;canSetOverLayout&quot;:0,&quot;isOverLayout&quot;:0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,&quot;right&quot;:0.0,&quot;bottom&quot;:0.0,&quot;leftAbs&quot;:false,&quot;topAbs&quot;:false,&quot;rightAbs&quot;:false,&quot;bottomAbs&quot;:false}]}"/>
  <p:tag name="KSO_WM_SLIDE_POSITION" val="118.3*297.35"/>
  <p:tag name="KSO_WM_SLIDE_RATIO" val="1.777778"/>
  <p:tag name="KSO_WM_SLIDE_SIZE" val="723.5*43.55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"/>
  <p:tag name="KSO_WM_TEMPLATE_MASTER_TYPE" val="0"/>
  <p:tag name="KSO_WM_TEMPLATE_SUBCATEGORY" val="0"/>
</p:tagLst>
</file>

<file path=ppt/tags/tag7.xml><?xml version="1.0" encoding="utf-8"?>
<p:tagLst xmlns:p="http://schemas.openxmlformats.org/presentationml/2006/main">
  <p:tag name="KSO_WM_TEMPLATE_CATEGORY" val="custom"/>
  <p:tag name="KSO_WM_TEMPLATE_INDEX" val="20185031"/>
</p:tagLst>
</file>

<file path=ppt/tags/tag8.xml><?xml version="1.0" encoding="utf-8"?>
<p:tagLst xmlns:p="http://schemas.openxmlformats.org/presentationml/2006/main">
  <p:tag name="KSO_WM_TEMPLATE_CATEGORY" val="custom"/>
  <p:tag name="KSO_WM_TEMPLATE_INDEX" val="20185031"/>
</p:tagLst>
</file>

<file path=ppt/tags/tag9.xml><?xml version="1.0" encoding="utf-8"?>
<p:tagLst xmlns:p="http://schemas.openxmlformats.org/presentationml/2006/main">
  <p:tag name="KSO_WM_TEMPLATE_CATEGORY" val="custom"/>
  <p:tag name="KSO_WM_TEMPLATE_INDEX" val="20193213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168</Paragraphs>
  <Slides>34</Slides>
  <Notes>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baseType="lpstr" size="52">
      <vt:lpstr>Arial</vt:lpstr>
      <vt:lpstr>Calibri</vt:lpstr>
      <vt:lpstr>Calibri Light</vt:lpstr>
      <vt:lpstr>黑体</vt:lpstr>
      <vt:lpstr>宋体</vt:lpstr>
      <vt:lpstr>Times New Roman</vt:lpstr>
      <vt:lpstr>华文隶书</vt:lpstr>
      <vt:lpstr>微软雅黑</vt:lpstr>
      <vt:lpstr>Franklin Gothic Medium</vt:lpstr>
      <vt:lpstr>华文宋体</vt:lpstr>
      <vt:lpstr>楷体_GB2312</vt:lpstr>
      <vt:lpstr>汉仪尚巍手书W</vt:lpstr>
      <vt:lpstr>隶书</vt:lpstr>
      <vt:lpstr>Wingdings</vt:lpstr>
      <vt:lpstr>楷体</vt:lpstr>
      <vt:lpstr>方正姚体</vt:lpstr>
      <vt:lpstr>华文楷体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2021-08-19T21:09:43.934</cp:lastPrinted>
  <dcterms:created xsi:type="dcterms:W3CDTF">2021-08-19T21:09:43Z</dcterms:created>
  <dcterms:modified xsi:type="dcterms:W3CDTF">2021-08-19T13:09:45Z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