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29" r:id="rId2"/>
    <p:sldId id="334" r:id="rId3"/>
    <p:sldId id="348" r:id="rId4"/>
    <p:sldId id="356" r:id="rId5"/>
    <p:sldId id="358" r:id="rId6"/>
    <p:sldId id="350" r:id="rId7"/>
    <p:sldId id="351" r:id="rId8"/>
    <p:sldId id="400" r:id="rId9"/>
    <p:sldId id="401" r:id="rId10"/>
    <p:sldId id="377" r:id="rId11"/>
    <p:sldId id="378" r:id="rId12"/>
    <p:sldId id="361" r:id="rId13"/>
    <p:sldId id="362" r:id="rId14"/>
    <p:sldId id="363" r:id="rId15"/>
    <p:sldId id="364" r:id="rId16"/>
    <p:sldId id="338" r:id="rId17"/>
    <p:sldId id="379" r:id="rId18"/>
    <p:sldId id="402" r:id="rId19"/>
    <p:sldId id="403" r:id="rId20"/>
    <p:sldId id="404" r:id="rId21"/>
    <p:sldId id="369" r:id="rId22"/>
    <p:sldId id="370" r:id="rId23"/>
    <p:sldId id="376" r:id="rId24"/>
  </p:sldIdLst>
  <p:sldSz cx="12192000" cy="6858000"/>
  <p:notesSz cx="7104063" cy="10234613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534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136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3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Tm="3000">
    <p:pull/>
  </p:transition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10540" y="3173299"/>
            <a:ext cx="8664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4.2</a:t>
            </a:r>
            <a:r>
              <a:rPr lang="zh-CN" altLang="zh-CN" sz="4800" b="1">
                <a:solidFill>
                  <a:srgbClr val="FF0000"/>
                </a:solidFill>
              </a:rPr>
              <a:t>心有一团火，温暖众人心</a:t>
            </a:r>
            <a:endParaRPr lang="zh-CN" altLang="en-US" sz="4800">
              <a:solidFill>
                <a:srgbClr val="FF0000"/>
              </a:solidFill>
              <a:latin typeface="字魂27号-布丁体" panose="00000500000000000000" charset="-122"/>
              <a:ea typeface="字魂27号-布丁体" panose="00000500000000000000" charset="-122"/>
              <a:cs typeface="字魂27号-布丁体" panose="00000500000000000000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317875" cy="2478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779510" y="0"/>
            <a:ext cx="3230245" cy="241300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530942"/>
            <a:ext cx="12005187" cy="632705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>
                <a:solidFill>
                  <a:srgbClr val="1233AE"/>
                </a:solidFill>
              </a:rPr>
              <a:t>2. </a:t>
            </a:r>
            <a:r>
              <a:rPr lang="zh-CN" altLang="zh-CN" b="1">
                <a:solidFill>
                  <a:srgbClr val="1233AE"/>
                </a:solidFill>
              </a:rPr>
              <a:t>思考，文章的行文线索是什么？结构有什么特点？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/>
              <a:t>“一团火”的服务精神，是本文的线索。作品以“一团火”的服务精神为线索展开，贯穿全文。采用了彩线串珠式的结构方式，叙写老售货员生活中的平凡事迹，凸显了主人公具有“一团火”精神风貌，赞扬之情溢于文中。这种结构安排，起到概括故事情节，突出人物形象，深化主题的作用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818535"/>
            <a:ext cx="12005187" cy="522092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C00000"/>
                </a:solidFill>
              </a:rPr>
              <a:t>结构上的特点：</a:t>
            </a:r>
            <a:endParaRPr lang="en-US" altLang="zh-CN" b="1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/>
              <a:t>倒叙写法。先点明张秉贵是劳动模范，再用丰富事例加以佐证，同时辅以插叙。买糖果的人形形色色，有老有少，有感激他、赞扬他的也有脾气爆、对他发火的，但是张秉贵始终用他“主动、热情、诚恳、耐心、周到”的态度服务每一个人。这样安排更能突出这位劳动模范就如一团火，无论何时何境都能尽心尽力为人民服务，温暖众人心的美好精神品质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30942"/>
            <a:ext cx="11872452" cy="572237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C00000"/>
                </a:solidFill>
                <a:latin typeface="+mn-ea"/>
              </a:rPr>
              <a:t>（二）</a:t>
            </a:r>
            <a:r>
              <a:rPr lang="zh-CN" altLang="zh-CN" b="1">
                <a:solidFill>
                  <a:srgbClr val="FF0000"/>
                </a:solidFill>
              </a:rPr>
              <a:t>探究人物精神品质及现实意义</a:t>
            </a:r>
            <a:r>
              <a:rPr lang="zh-CN" altLang="zh-CN" b="1">
                <a:solidFill>
                  <a:srgbClr val="FF0000"/>
                </a:solidFill>
                <a:latin typeface="+mn-ea"/>
              </a:rPr>
              <a:t>：</a:t>
            </a:r>
          </a:p>
          <a:p>
            <a:pPr>
              <a:lnSpc>
                <a:spcPct val="170000"/>
              </a:lnSpc>
            </a:pPr>
            <a:r>
              <a:rPr lang="en-US" altLang="zh-CN" b="1">
                <a:solidFill>
                  <a:srgbClr val="1E21A2"/>
                </a:solidFill>
              </a:rPr>
              <a:t>1.</a:t>
            </a:r>
            <a:r>
              <a:rPr lang="zh-CN" altLang="zh-CN" b="1">
                <a:solidFill>
                  <a:srgbClr val="1E21A2"/>
                </a:solidFill>
              </a:rPr>
              <a:t>思考，文章写了张秉贵的哪些事？分别表现了他的什么品质，从中可以看出张秉贵是一个什么样的人？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/>
              <a:t>①张秉贵用糖哄哭闹的小孩，表现了他的耐心细致、周到体贴。</a:t>
            </a:r>
          </a:p>
          <a:p>
            <a:pPr>
              <a:lnSpc>
                <a:spcPct val="170000"/>
              </a:lnSpc>
            </a:pPr>
            <a:r>
              <a:rPr lang="zh-CN" altLang="zh-CN" b="1"/>
              <a:t>②张秉贵给要赶火车的顾客提前称糖并悉心指路，表现了他体贴入微、急人所急、解人所难的品质。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07924"/>
            <a:ext cx="12192000" cy="492051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/>
              <a:t>③张秉贵接待了气呼呼的女顾客，表现了他的热情大度、主动耐心、和蔼亲切。</a:t>
            </a:r>
          </a:p>
          <a:p>
            <a:pPr>
              <a:lnSpc>
                <a:spcPct val="150000"/>
              </a:lnSpc>
            </a:pPr>
            <a:r>
              <a:rPr lang="zh-CN" altLang="zh-CN" b="1"/>
              <a:t>④张秉贵的女儿生病，却依旧没有影响他的服务态度，表现了他的隐忍克制、爱岗敬业、公私分明。</a:t>
            </a:r>
          </a:p>
          <a:p>
            <a:pPr>
              <a:lnSpc>
                <a:spcPct val="150000"/>
              </a:lnSpc>
            </a:pPr>
            <a:r>
              <a:rPr lang="zh-CN" altLang="zh-CN" b="1"/>
              <a:t>⑤张秉贵光照顾买得多的顾客而被买得少的顾客质问后受到触动，表现了他自我反省、不断成长的品质。</a:t>
            </a:r>
          </a:p>
          <a:p>
            <a:pPr>
              <a:lnSpc>
                <a:spcPct val="150000"/>
              </a:lnSpc>
            </a:pPr>
            <a:r>
              <a:rPr lang="zh-CN" altLang="zh-CN" b="1"/>
              <a:t>⑥张秉贵忆往昔被兵痞打，今天却收到女顾客的水果而感慨不已，表现了他懂得感恩，乐于奉献的品质。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043" y="516195"/>
            <a:ext cx="11745158" cy="542296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/>
              <a:t>⑦张秉贵通过多种渠道丰富自己的商品知识，当好顾客的参谋，表现他主动求知、严于律己、视“为人民服务”为服务宗旨的品质。</a:t>
            </a:r>
          </a:p>
          <a:p>
            <a:pPr>
              <a:lnSpc>
                <a:spcPct val="150000"/>
              </a:lnSpc>
            </a:pPr>
            <a:r>
              <a:rPr lang="zh-CN" altLang="zh-CN" b="1"/>
              <a:t>⑧张秉贵去吃夜宵，因座无虚席，厨房大师傅特意给他拿凳子而受启发，表现了他善于剖析小事、思想觉悟高。</a:t>
            </a:r>
          </a:p>
          <a:p>
            <a:pPr>
              <a:lnSpc>
                <a:spcPct val="150000"/>
              </a:lnSpc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FF0000"/>
                </a:solidFill>
              </a:rPr>
              <a:t>小结：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/>
              <a:t>张秉贵是一位热情体贴、细致周到、诚恳耐心的优秀老售货员。</a:t>
            </a:r>
          </a:p>
          <a:p>
            <a:pPr>
              <a:lnSpc>
                <a:spcPct val="170000"/>
              </a:lnSpc>
            </a:pPr>
            <a:endParaRPr lang="zh-CN" altLang="zh-CN" b="1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48930"/>
            <a:ext cx="12192000" cy="610583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>
                <a:solidFill>
                  <a:srgbClr val="1E21A2"/>
                </a:solidFill>
              </a:rPr>
              <a:t>2.</a:t>
            </a:r>
            <a:r>
              <a:rPr lang="zh-CN" altLang="zh-CN" b="1">
                <a:solidFill>
                  <a:srgbClr val="1E21A2"/>
                </a:solidFill>
              </a:rPr>
              <a:t>思考，找出文中写“一团火”的句子，思考“心有一团火，温暖众人心”为题有什么好处？作家冰心说：“他用这团火，温暖着别人，照亮了别人”，当今时代，我们要如何理解张秉贵的“一团火”精神？</a:t>
            </a:r>
          </a:p>
          <a:p>
            <a:pPr>
              <a:lnSpc>
                <a:spcPct val="160000"/>
              </a:lnSpc>
            </a:pPr>
            <a:r>
              <a:rPr lang="zh-CN" altLang="zh-CN" b="1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60000"/>
              </a:lnSpc>
            </a:pPr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）①收货动作的迅速劲儿</a:t>
            </a:r>
            <a:r>
              <a:rPr lang="en-US" altLang="zh-CN" b="1"/>
              <a:t>,</a:t>
            </a:r>
            <a:r>
              <a:rPr lang="zh-CN" altLang="zh-CN" b="1"/>
              <a:t>接待顾客的热情劲儿</a:t>
            </a:r>
            <a:r>
              <a:rPr lang="en-US" altLang="zh-CN" b="1"/>
              <a:t>,</a:t>
            </a:r>
            <a:r>
              <a:rPr lang="zh-CN" altLang="zh-CN" b="1"/>
              <a:t>像一团火一样</a:t>
            </a:r>
            <a:r>
              <a:rPr lang="en-US" altLang="zh-CN" b="1"/>
              <a:t>,</a:t>
            </a:r>
            <a:r>
              <a:rPr lang="zh-CN" altLang="zh-CN" b="1"/>
              <a:t>把大家深深地吸引住了。</a:t>
            </a:r>
          </a:p>
          <a:p>
            <a:pPr>
              <a:lnSpc>
                <a:spcPct val="160000"/>
              </a:lnSpc>
            </a:pPr>
            <a:r>
              <a:rPr lang="zh-CN" altLang="zh-CN" b="1"/>
              <a:t>②张秉贵常说</a:t>
            </a:r>
            <a:r>
              <a:rPr lang="en-US" altLang="zh-CN" b="1"/>
              <a:t>:</a:t>
            </a:r>
            <a:r>
              <a:rPr lang="zh-CN" altLang="zh-CN" b="1"/>
              <a:t>“我们售贷员要用全心全意为人民服务的一团火</a:t>
            </a:r>
            <a:r>
              <a:rPr lang="en-US" altLang="zh-CN" b="1"/>
              <a:t>,</a:t>
            </a:r>
            <a:r>
              <a:rPr lang="zh-CN" altLang="zh-CN" b="1"/>
              <a:t>来温暖人民群众</a:t>
            </a:r>
            <a:r>
              <a:rPr lang="en-US" altLang="zh-CN" b="1"/>
              <a:t>,</a:t>
            </a:r>
            <a:r>
              <a:rPr lang="zh-CN" altLang="zh-CN" b="1"/>
              <a:t>使他们不仅在商店里感到热乎乎的</a:t>
            </a:r>
            <a:r>
              <a:rPr lang="en-US" altLang="zh-CN" b="1"/>
              <a:t>,</a:t>
            </a:r>
            <a:r>
              <a:rPr lang="zh-CN" altLang="zh-CN" b="1"/>
              <a:t>回到家里热乎乎的</a:t>
            </a:r>
            <a:r>
              <a:rPr lang="en-US" altLang="zh-CN" b="1"/>
              <a:t>,</a:t>
            </a:r>
            <a:r>
              <a:rPr lang="zh-CN" altLang="zh-CN" b="1"/>
              <a:t>走上工作岗位还要热乎乎的</a:t>
            </a:r>
            <a:r>
              <a:rPr lang="en-US" altLang="zh-CN" b="1"/>
              <a:t>,</a:t>
            </a:r>
            <a:r>
              <a:rPr lang="zh-CN" altLang="zh-CN" b="1"/>
              <a:t>激发出更大的革命干劲儿。”</a:t>
            </a:r>
          </a:p>
          <a:p>
            <a:pPr>
              <a:lnSpc>
                <a:spcPct val="170000"/>
              </a:lnSpc>
            </a:pPr>
            <a:endParaRPr lang="zh-CN" altLang="zh-CN" b="1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03469" y="722671"/>
            <a:ext cx="11621729" cy="5402921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/>
              <a:t>③张乘费用自己心中的一团火温暖人民群众</a:t>
            </a:r>
            <a:r>
              <a:rPr lang="en-US" altLang="zh-CN" b="1"/>
              <a:t>,</a:t>
            </a:r>
            <a:r>
              <a:rPr lang="zh-CN" altLang="zh-CN" b="1"/>
              <a:t>赢得了广大顾客的爱戴和尊敬。</a:t>
            </a:r>
          </a:p>
          <a:p>
            <a:pPr>
              <a:lnSpc>
                <a:spcPct val="160000"/>
              </a:lnSpc>
            </a:pPr>
            <a:r>
              <a:rPr lang="zh-CN" altLang="zh-CN" b="1"/>
              <a:t>④您那感人肺腑的事迹</a:t>
            </a:r>
            <a:r>
              <a:rPr lang="en-US" altLang="zh-CN" b="1"/>
              <a:t>,</a:t>
            </a:r>
            <a:r>
              <a:rPr lang="zh-CN" altLang="zh-CN" b="1"/>
              <a:t>使我心中仿佛升起了一团火。</a:t>
            </a:r>
          </a:p>
          <a:p>
            <a:pPr>
              <a:lnSpc>
                <a:spcPct val="160000"/>
              </a:lnSpc>
            </a:pPr>
            <a:endParaRPr lang="en-US" altLang="zh-CN" b="1"/>
          </a:p>
          <a:p>
            <a:pPr>
              <a:lnSpc>
                <a:spcPct val="160000"/>
              </a:lnSpc>
            </a:pPr>
            <a:r>
              <a:rPr lang="zh-CN" altLang="zh-CN" b="1">
                <a:solidFill>
                  <a:srgbClr val="FF0000"/>
                </a:solidFill>
              </a:rPr>
              <a:t>小结：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zh-CN" b="1"/>
              <a:t>“心中一团火”运用比喻的修辞手法，指张秉贵接待顾客时饱满的工作热情。“温暖众人心”指顾客满意且以真心回馈张秉贵。这一标题句式整齐，揭示了这篇新闻作品的主要内容，吸引读者的阅读兴趣。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7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03469" y="1063316"/>
            <a:ext cx="11621729" cy="484033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C00000"/>
                </a:solidFill>
                <a:latin typeface="+mn-ea"/>
              </a:rPr>
              <a:t>（三）概括文章主题：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1E21A2"/>
                </a:solidFill>
              </a:rPr>
              <a:t>思考，本文表达了怎样的主题？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/>
              <a:t>文章叙述了北京市百货大楼售货员张秉贵在平凡的工作岗位上，以高度的工作热忱和对顾客</a:t>
            </a:r>
            <a:r>
              <a:rPr lang="en-US" altLang="zh-CN" b="1"/>
              <a:t>“</a:t>
            </a:r>
            <a:r>
              <a:rPr lang="zh-CN" altLang="zh-CN" b="1"/>
              <a:t>主动、热情、诚恳、耐心、周到</a:t>
            </a:r>
            <a:r>
              <a:rPr lang="en-US" altLang="zh-CN" b="1"/>
              <a:t>”</a:t>
            </a:r>
            <a:r>
              <a:rPr lang="zh-CN" altLang="zh-CN" b="1"/>
              <a:t>的服务态度为人民服务的事迹，高度赞扬了张秉贵的无私奉献、爱岗敬业的工匠精神。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2465"/>
          <p:cNvSpPr>
            <a:spLocks noChangeArrowheads="1"/>
          </p:cNvSpPr>
          <p:nvPr/>
        </p:nvSpPr>
        <p:spPr bwMode="auto">
          <a:xfrm>
            <a:off x="929640" y="301625"/>
            <a:ext cx="1091501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+mn-ea"/>
                <a:sym typeface="+mn-ea"/>
              </a:rPr>
              <a:t>（四）总结写作特点：</a:t>
            </a:r>
            <a:endParaRPr lang="zh-CN" altLang="zh-CN" sz="2400" b="1">
              <a:solidFill>
                <a:srgbClr val="C00000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文章运用了大量的细节来描写张秉贵，阅读下面的句子，说说画线部分的作用。</a:t>
            </a:r>
            <a:endParaRPr lang="zh-CN" altLang="zh-CN" sz="2400" kern="100">
              <a:latin typeface="宋体" pitchFamily="2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(1)</a:t>
            </a:r>
            <a:r>
              <a:rPr lang="zh-CN" altLang="zh-CN" sz="24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只见张秉贵</a:t>
            </a:r>
            <a:r>
              <a:rPr lang="zh-CN" altLang="zh-CN" sz="2400" b="1" u="sng" kern="100">
                <a:solidFill>
                  <a:srgbClr val="486E1E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从货柜里拿起一块糖</a:t>
            </a:r>
            <a:r>
              <a:rPr lang="zh-CN" altLang="zh-CN" sz="24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，放到孩子手里，孩子顿时止住了哭声。</a:t>
            </a:r>
            <a:r>
              <a:rPr lang="en-US" altLang="zh-CN" sz="24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r>
              <a:rPr lang="zh-CN" altLang="zh-CN" sz="24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过了一会儿，轮到她</a:t>
            </a:r>
            <a:r>
              <a:rPr lang="zh-CN" altLang="zh-CN" sz="2400" b="1" u="sng" kern="100">
                <a:solidFill>
                  <a:srgbClr val="486E1E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买糖时，老张从称好的糖果中拿出一块放回货柜里</a:t>
            </a:r>
            <a:r>
              <a:rPr lang="zh-CN" altLang="zh-CN" sz="24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zh-CN" sz="2400" b="1" u="sng" kern="100">
                <a:solidFill>
                  <a:srgbClr val="486E1E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又拿出几块用小纸袋</a:t>
            </a:r>
            <a:r>
              <a:rPr lang="zh-CN" altLang="zh-CN" sz="2400" b="1" u="sng" kern="100">
                <a:solidFill>
                  <a:srgbClr val="486E1E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  <a:hlinkClick r:id="" action="ppaction://noaction"/>
              </a:rPr>
              <a:t>装</a:t>
            </a:r>
            <a:r>
              <a:rPr lang="zh-CN" altLang="zh-CN" sz="2400" b="1" u="sng" kern="100">
                <a:solidFill>
                  <a:srgbClr val="486E1E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好，</a:t>
            </a:r>
            <a:r>
              <a:rPr lang="zh-CN" altLang="zh-CN" sz="24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塞进孩子的衣兜里</a:t>
            </a:r>
            <a:r>
              <a:rPr lang="en-US" altLang="zh-CN" sz="24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2400" b="1" kern="100" smtClean="0">
              <a:solidFill>
                <a:srgbClr val="486E1E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00100" y="3034030"/>
            <a:ext cx="1091501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先拿一块糖给孩子，孩子止住了哭声；之后用小纸袋装好几块，塞给孩子：这些细节都表现了张秉贵的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" action="ppaction://noaction"/>
              </a:rPr>
              <a:t>热情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周到、体贴入微。</a:t>
            </a:r>
            <a:r>
              <a:rPr lang="en-US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从称好的糖果中拿出一块放回货柜里</a:t>
            </a:r>
            <a:r>
              <a:rPr lang="en-US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这一细节表现了张秉贵的认真负责。</a:t>
            </a:r>
            <a:endParaRPr lang="zh-CN" altLang="zh-CN" sz="2800" b="1" kern="1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2465"/>
          <p:cNvSpPr>
            <a:spLocks noChangeArrowheads="1"/>
          </p:cNvSpPr>
          <p:nvPr/>
        </p:nvSpPr>
        <p:spPr bwMode="auto">
          <a:xfrm>
            <a:off x="929640" y="301625"/>
            <a:ext cx="1091501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(2)</a:t>
            </a:r>
            <a:r>
              <a:rPr lang="zh-CN" altLang="zh-CN" sz="28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老张立</a:t>
            </a:r>
            <a:r>
              <a:rPr lang="zh-CN" altLang="zh-CN" sz="2800" b="1" u="sng" kern="100">
                <a:solidFill>
                  <a:srgbClr val="486E1E"/>
                </a:solidFill>
                <a:uFill>
                  <a:solidFill>
                    <a:schemeClr val="tx1"/>
                  </a:solidFill>
                </a:u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即征得前面顾客的同意</a:t>
            </a:r>
            <a:r>
              <a:rPr lang="zh-CN" altLang="zh-CN" sz="28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，很快给他称完糖，又告诉他应该在哪儿坐车去火车站。</a:t>
            </a:r>
            <a:endParaRPr lang="zh-CN" altLang="zh-CN" sz="2800" b="1" kern="100" smtClean="0">
              <a:solidFill>
                <a:srgbClr val="486E1E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64870" y="2413635"/>
            <a:ext cx="1091501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照顾赶火车的顾客，也没有冷落其他顾客。先给赶火车的顾客称糖，是在征得前面顾客同意的前提下才进行的。这一细节体现出张秉贵对待每一位顾客都是体贴周到的。</a:t>
            </a:r>
            <a:endParaRPr lang="zh-CN" altLang="zh-CN" sz="2800" b="1" kern="1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29830"/>
            <a:ext cx="12192000" cy="5604387"/>
          </a:xfrm>
        </p:spPr>
        <p:txBody>
          <a:bodyPr>
            <a:normAutofit fontScale="82500" lnSpcReduction="1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sz="7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r>
              <a:rPr lang="en-US" altLang="zh-CN" sz="7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7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</a:t>
            </a:r>
          </a:p>
          <a:p>
            <a:pPr>
              <a:lnSpc>
                <a:spcPct val="160000"/>
              </a:lnSpc>
            </a:pPr>
            <a:r>
              <a:rPr lang="en-US" altLang="zh-CN" b="1">
                <a:latin typeface="+mn-ea"/>
              </a:rPr>
              <a:t>2017</a:t>
            </a:r>
            <a:r>
              <a:rPr lang="zh-CN" altLang="zh-CN" b="1">
                <a:latin typeface="+mn-ea"/>
              </a:rPr>
              <a:t>年，为纪念曾经在北京王府井百货大楼工作</a:t>
            </a:r>
            <a:r>
              <a:rPr lang="en-US" altLang="zh-CN" b="1">
                <a:latin typeface="+mn-ea"/>
              </a:rPr>
              <a:t>30</a:t>
            </a:r>
            <a:r>
              <a:rPr lang="zh-CN" altLang="zh-CN" b="1">
                <a:latin typeface="+mn-ea"/>
              </a:rPr>
              <a:t>多年的老劳模张秉贵，王府井集团决定，将每年的</a:t>
            </a:r>
            <a:r>
              <a:rPr lang="en-US" altLang="zh-CN" b="1">
                <a:latin typeface="+mn-ea"/>
              </a:rPr>
              <a:t>9</a:t>
            </a:r>
            <a:r>
              <a:rPr lang="zh-CN" altLang="zh-CN" b="1">
                <a:latin typeface="+mn-ea"/>
              </a:rPr>
              <a:t>月</a:t>
            </a:r>
            <a:r>
              <a:rPr lang="en-US" altLang="zh-CN" b="1">
                <a:latin typeface="+mn-ea"/>
              </a:rPr>
              <a:t>18</a:t>
            </a:r>
            <a:r>
              <a:rPr lang="zh-CN" altLang="zh-CN" b="1">
                <a:latin typeface="+mn-ea"/>
              </a:rPr>
              <a:t>日设立为张秉贵日，以传承和发扬他的“一团火”精神。一个普通人，一个普通劳动者，怎会有这样的殊荣？让我们来认识一下张秉贵，了解一下他的“一团火”精神。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91410" cy="17862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800590" y="-132080"/>
            <a:ext cx="2391410" cy="1786255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2465"/>
          <p:cNvSpPr>
            <a:spLocks noChangeArrowheads="1"/>
          </p:cNvSpPr>
          <p:nvPr/>
        </p:nvSpPr>
        <p:spPr bwMode="auto">
          <a:xfrm>
            <a:off x="714375" y="431165"/>
            <a:ext cx="1091501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(3)</a:t>
            </a:r>
            <a:r>
              <a:rPr lang="zh-CN" altLang="zh-CN" sz="2800" b="1" kern="100">
                <a:solidFill>
                  <a:srgbClr val="486E1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卖糖果时，他虚心向爱吃糖的顾客了解各种人吃糖的习惯和各种糖果的味道。</a:t>
            </a:r>
            <a:r>
              <a:rPr lang="zh-CN" altLang="zh-CN" sz="2800" b="1" u="sng" kern="100">
                <a:solidFill>
                  <a:srgbClr val="486E1E"/>
                </a:solidFill>
                <a:uFill>
                  <a:solidFill>
                    <a:schemeClr val="tx1"/>
                  </a:solidFill>
                </a:u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几年来，他还自己花钱买了</a:t>
            </a:r>
            <a:r>
              <a:rPr lang="en-US" altLang="zh-CN" sz="2800" b="1" u="sng" kern="100">
                <a:solidFill>
                  <a:srgbClr val="486E1E"/>
                </a:solidFill>
                <a:uFill>
                  <a:solidFill>
                    <a:schemeClr val="tx1"/>
                  </a:solidFill>
                </a:u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230</a:t>
            </a:r>
            <a:r>
              <a:rPr lang="zh-CN" altLang="zh-CN" sz="2800" b="1" u="sng" kern="100">
                <a:solidFill>
                  <a:srgbClr val="486E1E"/>
                </a:solidFill>
                <a:uFill>
                  <a:solidFill>
                    <a:schemeClr val="tx1"/>
                  </a:solidFill>
                </a:u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多种糖果来品尝，并请同柜台的售货员一起尝。</a:t>
            </a:r>
            <a:endParaRPr lang="zh-CN" altLang="zh-CN" sz="2800" b="1" u="sng" kern="100" smtClean="0">
              <a:solidFill>
                <a:srgbClr val="486E1E"/>
              </a:solidFill>
              <a:uFill>
                <a:solidFill>
                  <a:schemeClr val="tx1"/>
                </a:solidFill>
              </a:u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929640" y="2532380"/>
            <a:ext cx="1048448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为做好工作，自己花钱购买了数量不少的糖果，</a:t>
            </a:r>
            <a:r>
              <a:rPr lang="en-US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并请同柜台的售货员一起尝</a:t>
            </a:r>
            <a:r>
              <a:rPr lang="en-US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，体现了张秉贵的公而忘私，以及对待工作的认真与执着。</a:t>
            </a:r>
            <a:endParaRPr lang="zh-CN" altLang="zh-CN" sz="2800" b="1" kern="1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3239" y="589934"/>
            <a:ext cx="12295239" cy="626806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C00000"/>
                </a:solidFill>
                <a:latin typeface="+mn-ea"/>
                <a:sym typeface="+mn-ea"/>
              </a:rPr>
              <a:t>（五）</a:t>
            </a:r>
            <a:r>
              <a:rPr lang="zh-CN" altLang="zh-CN" b="1">
                <a:solidFill>
                  <a:srgbClr val="C00000"/>
                </a:solidFill>
                <a:latin typeface="+mn-ea"/>
              </a:rPr>
              <a:t>本文在写作上有哪些特点？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）巧妙地运用细节描写，使内容更加真切感人，人物形象更加鲜明生动。</a:t>
            </a:r>
          </a:p>
          <a:p>
            <a:pPr>
              <a:lnSpc>
                <a:spcPct val="170000"/>
              </a:lnSpc>
            </a:pPr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）结构上的特点：彩线串珠式的结构方式。</a:t>
            </a:r>
          </a:p>
          <a:p>
            <a:pPr>
              <a:lnSpc>
                <a:spcPct val="170000"/>
              </a:lnSpc>
            </a:pPr>
            <a:r>
              <a:rPr lang="zh-CN" altLang="zh-CN" b="1"/>
              <a:t>“一团火”的服务精神，是本文的线索。作品以“一团火”的服务精神为线索展开，贯穿全文。采用了彩线串珠式的结构方式，叙写老售货员生活中的平凡事迹，凸显了主人公具有“一团火”精神风貌，赞扬之情溢于文中。这种结构安排，起到概括故事情节，突出人物形象，深化主题的作用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7987" y="1297859"/>
            <a:ext cx="11547988" cy="424753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/>
              <a:t>（</a:t>
            </a:r>
            <a:r>
              <a:rPr lang="en-US" altLang="zh-CN" b="1"/>
              <a:t>3</a:t>
            </a:r>
            <a:r>
              <a:rPr lang="zh-CN" altLang="zh-CN" b="1"/>
              <a:t>）倒叙写法。先点明张秉贵是劳动模范，再用丰富事例加以佐证，同时辅以插叙。买糖果的人形形色色，有老有少，有感激他、赞扬他的也有脾气爆、对他发火的，但是张秉贵始终用他“主动、热情、诚恳、耐心、周到”的态度服务每一个人。这样安排更能突出这位劳动模范就如一团火，无论何时何境都能尽心尽力为人民服务，温暖众人心的美好精神品质。</a:t>
            </a:r>
          </a:p>
          <a:p>
            <a:pPr>
              <a:lnSpc>
                <a:spcPct val="170000"/>
              </a:lnSpc>
            </a:pPr>
            <a:endParaRPr lang="zh-CN" altLang="zh-CN" b="1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727587" y="840657"/>
            <a:ext cx="10972800" cy="827702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课后作业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27587" y="2427904"/>
            <a:ext cx="10972800" cy="217538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1233AE"/>
                </a:solidFill>
              </a:rPr>
              <a:t>运用细节描写的手法，描写一位同学，不少于</a:t>
            </a:r>
            <a:r>
              <a:rPr lang="en-US" altLang="zh-CN" b="1">
                <a:solidFill>
                  <a:srgbClr val="1233AE"/>
                </a:solidFill>
              </a:rPr>
              <a:t>500</a:t>
            </a:r>
            <a:r>
              <a:rPr lang="zh-CN" altLang="zh-CN" b="1">
                <a:solidFill>
                  <a:srgbClr val="1233AE"/>
                </a:solidFill>
              </a:rPr>
              <a:t>字</a:t>
            </a:r>
            <a:r>
              <a:rPr lang="zh-CN" altLang="zh-CN" b="1">
                <a:solidFill>
                  <a:srgbClr val="1233AE"/>
                </a:solidFill>
                <a:latin typeface="+mn-ea"/>
              </a:rPr>
              <a:t>。</a:t>
            </a:r>
          </a:p>
          <a:p>
            <a:endParaRPr lang="zh-CN" altLang="en-US"/>
          </a:p>
        </p:txBody>
      </p:sp>
      <p:pic>
        <p:nvPicPr>
          <p:cNvPr id="7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518900" y="10325100"/>
            <a:ext cx="317500" cy="368300"/>
          </a:xfrm>
          <a:prstGeom prst="cube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09600" y="701336"/>
            <a:ext cx="10972800" cy="716300"/>
          </a:xfrm>
        </p:spPr>
        <p:txBody>
          <a:bodyPr>
            <a:normAutofit fontScale="90000"/>
          </a:bodyPr>
          <a:lstStyle/>
          <a:p>
            <a:r>
              <a:rPr lang="zh-CN" altLang="zh-CN" b="1">
                <a:solidFill>
                  <a:srgbClr val="FF0000"/>
                </a:solidFill>
              </a:rPr>
              <a:t>了解张秉贵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06645" y="1675088"/>
            <a:ext cx="7575755" cy="45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>
                <a:latin typeface="+mn-ea"/>
              </a:rPr>
              <a:t>张秉贵，</a:t>
            </a:r>
            <a:r>
              <a:rPr lang="en-US" altLang="zh-CN" sz="2800" b="1">
                <a:latin typeface="+mn-ea"/>
              </a:rPr>
              <a:t>1918</a:t>
            </a:r>
            <a:r>
              <a:rPr lang="zh-CN" altLang="zh-CN" sz="2800" b="1">
                <a:latin typeface="+mn-ea"/>
              </a:rPr>
              <a:t>年出生于北京，</a:t>
            </a:r>
            <a:r>
              <a:rPr lang="en-US" altLang="zh-CN" sz="2800" b="1">
                <a:latin typeface="+mn-ea"/>
              </a:rPr>
              <a:t>11</a:t>
            </a:r>
            <a:r>
              <a:rPr lang="zh-CN" altLang="zh-CN" sz="2800" b="1">
                <a:latin typeface="+mn-ea"/>
              </a:rPr>
              <a:t>岁时到纺织厂当童工，</a:t>
            </a:r>
            <a:r>
              <a:rPr lang="en-US" altLang="zh-CN" sz="2800" b="1">
                <a:latin typeface="+mn-ea"/>
              </a:rPr>
              <a:t>17</a:t>
            </a:r>
            <a:r>
              <a:rPr lang="zh-CN" altLang="zh-CN" sz="2800" b="1">
                <a:latin typeface="+mn-ea"/>
              </a:rPr>
              <a:t>岁到北京一家杂货店当学徒。旧社会的苦难经历，让张秉贵不堪回首。新中国成立的</a:t>
            </a:r>
            <a:r>
              <a:rPr lang="en-US" altLang="zh-CN" sz="2800" b="1">
                <a:latin typeface="+mn-ea"/>
              </a:rPr>
              <a:t>50</a:t>
            </a:r>
            <a:r>
              <a:rPr lang="zh-CN" altLang="zh-CN" sz="2800" b="1">
                <a:latin typeface="+mn-ea"/>
              </a:rPr>
              <a:t>年代初，即将开业的北京百货大楼招聘营业员，尽管规定只招</a:t>
            </a:r>
            <a:r>
              <a:rPr lang="en-US" altLang="zh-CN" sz="2800" b="1">
                <a:latin typeface="+mn-ea"/>
              </a:rPr>
              <a:t>25</a:t>
            </a:r>
            <a:r>
              <a:rPr lang="zh-CN" altLang="zh-CN" sz="2800" b="1">
                <a:latin typeface="+mn-ea"/>
              </a:rPr>
              <a:t>岁以下的年轻人，但已经</a:t>
            </a:r>
            <a:r>
              <a:rPr lang="en-US" altLang="zh-CN" sz="2800" b="1">
                <a:latin typeface="+mn-ea"/>
              </a:rPr>
              <a:t>36</a:t>
            </a:r>
            <a:r>
              <a:rPr lang="zh-CN" altLang="zh-CN" sz="2800" b="1">
                <a:latin typeface="+mn-ea"/>
              </a:rPr>
              <a:t>岁的张秉贵因有“多年的经商经验”被破格录取，当上“新中国第一店”的售货员。</a:t>
            </a:r>
            <a:endParaRPr lang="zh-CN" altLang="zh-CN" sz="2800" b="1" kern="10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89" y="1697069"/>
            <a:ext cx="3456335" cy="4525963"/>
          </a:xfr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50774" y="859669"/>
            <a:ext cx="7595420" cy="573285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/>
              <a:t>他从</a:t>
            </a:r>
            <a:r>
              <a:rPr lang="en-US" altLang="zh-CN" b="1"/>
              <a:t>1955</a:t>
            </a:r>
            <a:r>
              <a:rPr lang="zh-CN" altLang="zh-CN" b="1"/>
              <a:t>年</a:t>
            </a:r>
            <a:r>
              <a:rPr lang="en-US" altLang="zh-CN" b="1"/>
              <a:t>11</a:t>
            </a:r>
            <a:r>
              <a:rPr lang="zh-CN" altLang="zh-CN" b="1"/>
              <a:t>月到百货大楼站柜台，</a:t>
            </a:r>
            <a:r>
              <a:rPr lang="en-US" altLang="zh-CN" b="1"/>
              <a:t>30</a:t>
            </a:r>
            <a:r>
              <a:rPr lang="zh-CN" altLang="zh-CN" b="1"/>
              <a:t>多年的时间接待顾客近</a:t>
            </a:r>
            <a:r>
              <a:rPr lang="en-US" altLang="zh-CN" b="1"/>
              <a:t>400</a:t>
            </a:r>
            <a:r>
              <a:rPr lang="zh-CN" altLang="zh-CN" b="1"/>
              <a:t>万人次，没有跟顾客红过一次脸，吵过一次嘴，没有怠慢过任何一个人。他苦练售货技术和心算法，练就了令人称奇的“一抓准”“一口清”技艺。所谓“一抓准”，就是指一把就能抓准分量；“一口清”则是非常神奇的算账速度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9383"/>
            <a:ext cx="4763729" cy="4679326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49678" y="591088"/>
            <a:ext cx="9242322" cy="626691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/>
              <a:t>1957</a:t>
            </a:r>
            <a:r>
              <a:rPr lang="zh-CN" altLang="zh-CN" b="1"/>
              <a:t>年，被评为北京市劳动模范；</a:t>
            </a:r>
            <a:r>
              <a:rPr lang="en-US" altLang="zh-CN" b="1"/>
              <a:t>1979</a:t>
            </a:r>
            <a:r>
              <a:rPr lang="zh-CN" altLang="zh-CN" b="1"/>
              <a:t>年被国务院授予全国劳动模范称号，成为商业战线上的一面旗帜，多次被授予优秀共产党员称号，当选为党的十一大代表，第五、第六届全国人大代表和常委。北京有燕京八景，张秉贵售货被称为“燕京第九景”。</a:t>
            </a:r>
            <a:r>
              <a:rPr lang="en-US" altLang="zh-CN" b="1"/>
              <a:t>1987</a:t>
            </a:r>
            <a:r>
              <a:rPr lang="zh-CN" altLang="zh-CN" b="1"/>
              <a:t>年，张秉贵因病医治无效，在北京不幸去世，享年</a:t>
            </a:r>
            <a:r>
              <a:rPr lang="en-US" altLang="zh-CN" b="1"/>
              <a:t>69</a:t>
            </a:r>
            <a:r>
              <a:rPr lang="zh-CN" altLang="zh-CN" b="1"/>
              <a:t>岁；</a:t>
            </a:r>
            <a:r>
              <a:rPr lang="en-US" altLang="zh-CN" b="1"/>
              <a:t>1988</a:t>
            </a:r>
            <a:r>
              <a:rPr lang="zh-CN" altLang="zh-CN" b="1"/>
              <a:t>年，北京市百货大楼在大门广场处为其竖立半身铜像至今，陈云同志亲笔为其题词</a:t>
            </a:r>
            <a:r>
              <a:rPr lang="en-US" altLang="zh-CN" b="1"/>
              <a:t>:</a:t>
            </a:r>
            <a:r>
              <a:rPr lang="zh-CN" altLang="zh-CN" b="1"/>
              <a:t>“一团火”精神光耀神州。</a:t>
            </a:r>
            <a:r>
              <a:rPr lang="en-US" altLang="zh-CN" b="1"/>
              <a:t>2009</a:t>
            </a:r>
            <a:r>
              <a:rPr lang="zh-CN" altLang="zh-CN" b="1"/>
              <a:t>年张秉贵被评为“</a:t>
            </a:r>
            <a:r>
              <a:rPr lang="en-US" altLang="zh-CN" b="1"/>
              <a:t>100</a:t>
            </a:r>
            <a:r>
              <a:rPr lang="zh-CN" altLang="zh-CN" b="1"/>
              <a:t>位新中国成立以来感动中国人物”之一。</a:t>
            </a:r>
          </a:p>
        </p:txBody>
      </p:sp>
      <p:pic>
        <p:nvPicPr>
          <p:cNvPr id="4" name="内容占位符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865"/>
            <a:ext cx="2949678" cy="646379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09600" y="457201"/>
            <a:ext cx="10972800" cy="1143000"/>
          </a:xfrm>
        </p:spPr>
        <p:txBody>
          <a:bodyPr/>
          <a:lstStyle/>
          <a:p>
            <a:r>
              <a:rPr lang="zh-CN" altLang="zh-CN" b="1">
                <a:solidFill>
                  <a:srgbClr val="FF0000"/>
                </a:solidFill>
              </a:rPr>
              <a:t>背景及解题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7987" y="1600202"/>
            <a:ext cx="11901948" cy="447613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>
                <a:solidFill>
                  <a:srgbClr val="C00000"/>
                </a:solidFill>
                <a:latin typeface="+mn-ea"/>
              </a:rPr>
              <a:t>1.</a:t>
            </a:r>
            <a:r>
              <a:rPr lang="zh-CN" altLang="zh-CN" b="1">
                <a:solidFill>
                  <a:srgbClr val="C00000"/>
                </a:solidFill>
                <a:latin typeface="+mn-ea"/>
              </a:rPr>
              <a:t>背景：</a:t>
            </a:r>
          </a:p>
          <a:p>
            <a:pPr>
              <a:lnSpc>
                <a:spcPct val="160000"/>
              </a:lnSpc>
            </a:pPr>
            <a:r>
              <a:rPr lang="zh-CN" altLang="zh-CN" b="1"/>
              <a:t>新中国成立以来，我国工人阶级和广大劳动群众，以昂扬的热情和冲天干劲积极投身于社会主义革命和建设，为共和国的发展做出了巨大的贡献。在火热的社会主义建设和改革开放的伟大实践中，涌现出一批又一批杰出的先进模范人物。在平凡的售货员岗位上，张秉贵成为新中国商业战线上的一面旗帜，被誉为“燕京第九景”。</a:t>
            </a:r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1228411"/>
            <a:ext cx="12192000" cy="468569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C00000"/>
                </a:solidFill>
                <a:latin typeface="+mn-ea"/>
              </a:rPr>
              <a:t>2.</a:t>
            </a:r>
            <a:r>
              <a:rPr lang="zh-CN" altLang="zh-CN" b="1">
                <a:solidFill>
                  <a:srgbClr val="C00000"/>
                </a:solidFill>
                <a:latin typeface="+mn-ea"/>
              </a:rPr>
              <a:t>解</a:t>
            </a:r>
            <a:r>
              <a:rPr lang="en-US" altLang="zh-CN" b="1">
                <a:solidFill>
                  <a:srgbClr val="C00000"/>
                </a:solidFill>
                <a:latin typeface="+mn-ea"/>
              </a:rPr>
              <a:t> </a:t>
            </a:r>
            <a:r>
              <a:rPr lang="zh-CN" altLang="zh-CN" b="1">
                <a:solidFill>
                  <a:srgbClr val="C00000"/>
                </a:solidFill>
                <a:latin typeface="+mn-ea"/>
              </a:rPr>
              <a:t>题</a:t>
            </a:r>
            <a:endParaRPr lang="en-US" altLang="zh-CN" b="1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b="1"/>
              <a:t>“</a:t>
            </a:r>
            <a:r>
              <a:rPr lang="zh-CN" altLang="zh-CN" b="1"/>
              <a:t>心有一团火，温暖众人心</a:t>
            </a:r>
            <a:r>
              <a:rPr lang="en-US" altLang="zh-CN" b="1"/>
              <a:t>”</a:t>
            </a:r>
            <a:r>
              <a:rPr lang="zh-CN" altLang="zh-CN" b="1"/>
              <a:t>这一标题意蕴丰富，含意深刻。表层意思是说张秉贵业务熟练，服务热情似火，市民被他的真诚和一心一意为大家服务的行为所感动；内在含意是歌颂在那个特定的时代里，先锋人物们火一般的责任感和使命感，突出的是他们在平凡的岗位上勇于担当和付出的精神。</a:t>
            </a:r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2465"/>
          <p:cNvSpPr>
            <a:spLocks noChangeArrowheads="1"/>
          </p:cNvSpPr>
          <p:nvPr/>
        </p:nvSpPr>
        <p:spPr bwMode="auto">
          <a:xfrm>
            <a:off x="980094" y="796198"/>
            <a:ext cx="10655908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4000" b="1" kern="100">
                <a:solidFill>
                  <a:srgbClr val="486E1E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阅读全文，整体感知</a:t>
            </a:r>
            <a:endParaRPr lang="zh-CN" altLang="zh-CN" sz="4000" kern="100">
              <a:solidFill>
                <a:srgbClr val="486E1E"/>
              </a:solidFill>
              <a:latin typeface="宋体" pitchFamily="2" charset="-122"/>
              <a:cs typeface="Courier New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0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zh-CN" sz="40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下面是本文的结构思维导图，阅读课文后，将图中</a:t>
            </a:r>
            <a:r>
              <a:rPr lang="en-US" altLang="zh-CN" sz="40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altLang="zh-CN" sz="40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altLang="zh-CN" sz="4000" kern="10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⑦</a:t>
            </a:r>
            <a:r>
              <a:rPr lang="zh-CN" altLang="zh-CN" sz="40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处填写完整。</a:t>
            </a:r>
            <a:endParaRPr lang="zh-CN" altLang="en-US" sz="4000" smtClean="0">
              <a:solidFill>
                <a:srgbClr val="486E1E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/>
        </p:nvSpPr>
        <p:spPr>
          <a:xfrm>
            <a:off x="2693179" y="79112"/>
            <a:ext cx="264744" cy="6614892"/>
          </a:xfrm>
          <a:prstGeom prst="leftBrace">
            <a:avLst>
              <a:gd name="adj1" fmla="val 39723"/>
              <a:gd name="adj2" fmla="val 50000"/>
            </a:avLst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76800" tIns="38400" rIns="76800" bIns="38400" rtlCol="0" anchor="ctr"/>
          <a:lstStyle/>
          <a:p>
            <a:pPr algn="ctr"/>
            <a:endParaRPr lang="zh-CN" altLang="en-US" sz="1800"/>
          </a:p>
        </p:txBody>
      </p:sp>
      <p:sp>
        <p:nvSpPr>
          <p:cNvPr id="40" name="左大括号 39"/>
          <p:cNvSpPr/>
          <p:nvPr/>
        </p:nvSpPr>
        <p:spPr>
          <a:xfrm>
            <a:off x="3588982" y="79112"/>
            <a:ext cx="168389" cy="1910062"/>
          </a:xfrm>
          <a:prstGeom prst="leftBrace">
            <a:avLst>
              <a:gd name="adj1" fmla="val 39723"/>
              <a:gd name="adj2" fmla="val 50000"/>
            </a:avLst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76800" tIns="38400" rIns="76800" bIns="38400" rtlCol="0" anchor="ctr"/>
          <a:lstStyle/>
          <a:p>
            <a:pPr algn="ctr"/>
            <a:endParaRPr lang="zh-CN" altLang="en-US" sz="1800"/>
          </a:p>
        </p:txBody>
      </p:sp>
      <p:sp>
        <p:nvSpPr>
          <p:cNvPr id="43" name="左大括号 42"/>
          <p:cNvSpPr/>
          <p:nvPr/>
        </p:nvSpPr>
        <p:spPr>
          <a:xfrm>
            <a:off x="5881724" y="162726"/>
            <a:ext cx="163815" cy="1512430"/>
          </a:xfrm>
          <a:prstGeom prst="leftBrace">
            <a:avLst>
              <a:gd name="adj1" fmla="val 39723"/>
              <a:gd name="adj2" fmla="val 50000"/>
            </a:avLst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76800" tIns="38400" rIns="76800" bIns="38400" rtlCol="0" anchor="ctr"/>
          <a:lstStyle/>
          <a:p>
            <a:pPr algn="ctr"/>
            <a:endParaRPr lang="zh-CN" altLang="en-US" sz="1800"/>
          </a:p>
        </p:txBody>
      </p:sp>
      <p:sp>
        <p:nvSpPr>
          <p:cNvPr id="48" name="矩形 47"/>
          <p:cNvSpPr/>
          <p:nvPr/>
        </p:nvSpPr>
        <p:spPr>
          <a:xfrm>
            <a:off x="6045539" y="66360"/>
            <a:ext cx="2264995" cy="35306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just"/>
            <a:r>
              <a:rPr lang="zh-CN" altLang="en-US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对抱孩子的顾客</a:t>
            </a:r>
            <a:endParaRPr lang="zh-CN" altLang="zh-CN" sz="1800" kern="100">
              <a:latin typeface="Times New Roman" panose="02020603050405020304" pitchFamily="18" charset="0"/>
              <a:ea typeface="微软雅黑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4825" y="539115"/>
            <a:ext cx="8425815" cy="6301105"/>
            <a:chOff x="2795" y="849"/>
            <a:chExt cx="13269" cy="9923"/>
          </a:xfrm>
        </p:grpSpPr>
        <p:sp>
          <p:nvSpPr>
            <p:cNvPr id="34" name="矩形 33"/>
            <p:cNvSpPr/>
            <p:nvPr/>
          </p:nvSpPr>
          <p:spPr>
            <a:xfrm>
              <a:off x="9120" y="3443"/>
              <a:ext cx="3663" cy="992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②</a:t>
              </a:r>
              <a:r>
                <a:rPr lang="en-US" altLang="zh-CN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__________________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431" y="885"/>
              <a:ext cx="3409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r>
                <a:rPr lang="zh-CN" altLang="zh-CN" sz="1800" kern="10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体贴入微，热情</a:t>
              </a:r>
              <a:endParaRPr lang="zh-CN" altLang="en-US" sz="18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9656" y="3395"/>
              <a:ext cx="2760" cy="556"/>
            </a:xfrm>
            <a:prstGeom prst="rect">
              <a:avLst/>
            </a:prstGeom>
          </p:spPr>
          <p:txBody>
            <a:bodyPr wrap="none" lIns="76800" tIns="38400" rIns="76800" bIns="38400">
              <a:spAutoFit/>
            </a:bodyPr>
            <a:lstStyle/>
            <a:p>
              <a:r>
                <a:rPr lang="zh-CN" altLang="zh-CN" sz="1800" kern="10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受尽压迫和凌辱</a:t>
              </a:r>
              <a:endParaRPr lang="zh-CN" altLang="en-US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charset="-122"/>
                <a:cs typeface="Times New Roman" panose="02020603050405020304" pitchFamily="18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795" y="4720"/>
              <a:ext cx="1446" cy="1340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00" tIns="38400" rIns="76800" bIns="38400" rtlCol="0" anchor="ctr"/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800" kern="100">
                  <a:solidFill>
                    <a:prstClr val="black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1800" kern="10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火</a:t>
              </a:r>
              <a:r>
                <a:rPr lang="zh-CN" altLang="en-US" sz="1800" kern="100">
                  <a:solidFill>
                    <a:prstClr val="black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endParaRPr lang="zh-CN" altLang="en-US" sz="1800" kern="100">
                <a:solidFill>
                  <a:prstClr val="black"/>
                </a:solidFill>
                <a:latin typeface="Times New Roman" panose="02020603050405020304" pitchFamily="18" charset="0"/>
                <a:ea typeface="微软雅黑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689" y="1565"/>
              <a:ext cx="1028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表现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641" y="5967"/>
              <a:ext cx="1028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原因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811" y="9780"/>
              <a:ext cx="4310" cy="992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反响：赢得了⑦</a:t>
              </a:r>
              <a:r>
                <a:rPr lang="en-US" altLang="zh-CN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____________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左大括号 19"/>
            <p:cNvSpPr/>
            <p:nvPr/>
          </p:nvSpPr>
          <p:spPr>
            <a:xfrm>
              <a:off x="9260" y="9645"/>
              <a:ext cx="240" cy="952"/>
            </a:xfrm>
            <a:prstGeom prst="leftBrace">
              <a:avLst>
                <a:gd name="adj1" fmla="val 39723"/>
                <a:gd name="adj2" fmla="val 50000"/>
              </a:avLst>
            </a:prstGeom>
            <a:ln w="3175"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lIns="76800" tIns="38400" rIns="76800" bIns="3840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491" y="9399"/>
              <a:ext cx="1745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广大顾客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491" y="10079"/>
              <a:ext cx="1745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各地群众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左大括号 22"/>
            <p:cNvSpPr/>
            <p:nvPr/>
          </p:nvSpPr>
          <p:spPr>
            <a:xfrm>
              <a:off x="5627" y="3906"/>
              <a:ext cx="290" cy="4812"/>
            </a:xfrm>
            <a:prstGeom prst="leftBrace">
              <a:avLst>
                <a:gd name="adj1" fmla="val 39723"/>
                <a:gd name="adj2" fmla="val 50000"/>
              </a:avLst>
            </a:prstGeom>
            <a:ln w="3175"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lIns="76800" tIns="38400" rIns="76800" bIns="3840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784" y="7963"/>
              <a:ext cx="3286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刻苦钻研商品知识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左大括号 24"/>
            <p:cNvSpPr/>
            <p:nvPr/>
          </p:nvSpPr>
          <p:spPr>
            <a:xfrm>
              <a:off x="8639" y="7243"/>
              <a:ext cx="290" cy="2041"/>
            </a:xfrm>
            <a:prstGeom prst="leftBrace">
              <a:avLst>
                <a:gd name="adj1" fmla="val 39723"/>
                <a:gd name="adj2" fmla="val 50000"/>
              </a:avLst>
            </a:prstGeom>
            <a:ln w="3175"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lIns="76800" tIns="38400" rIns="76800" bIns="3840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8920" y="7243"/>
              <a:ext cx="5614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④</a:t>
              </a:r>
              <a:r>
                <a:rPr lang="en-US" altLang="zh-CN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_______________________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920" y="7940"/>
              <a:ext cx="5019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⑤</a:t>
              </a:r>
              <a:r>
                <a:rPr lang="en-US" altLang="zh-CN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_______________________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920" y="8719"/>
              <a:ext cx="7145" cy="992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⑥</a:t>
              </a:r>
              <a:r>
                <a:rPr lang="en-US" altLang="zh-CN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_____________________________________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877" y="5039"/>
              <a:ext cx="1767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个人经历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左大括号 29"/>
            <p:cNvSpPr/>
            <p:nvPr/>
          </p:nvSpPr>
          <p:spPr>
            <a:xfrm>
              <a:off x="7426" y="3906"/>
              <a:ext cx="258" cy="2967"/>
            </a:xfrm>
            <a:prstGeom prst="leftBrace">
              <a:avLst>
                <a:gd name="adj1" fmla="val 39723"/>
                <a:gd name="adj2" fmla="val 50000"/>
              </a:avLst>
            </a:prstGeom>
            <a:ln w="3175"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lIns="76800" tIns="38400" rIns="76800" bIns="3840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1" name="矩形 30"/>
            <p:cNvSpPr/>
            <p:nvPr/>
          </p:nvSpPr>
          <p:spPr>
            <a:xfrm>
              <a:off x="7714" y="3948"/>
              <a:ext cx="1584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解放前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644" y="5742"/>
              <a:ext cx="1426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解放后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左大括号 32"/>
            <p:cNvSpPr/>
            <p:nvPr/>
          </p:nvSpPr>
          <p:spPr>
            <a:xfrm>
              <a:off x="8904" y="3668"/>
              <a:ext cx="218" cy="1124"/>
            </a:xfrm>
            <a:prstGeom prst="leftBrace">
              <a:avLst>
                <a:gd name="adj1" fmla="val 39723"/>
                <a:gd name="adj2" fmla="val 50000"/>
              </a:avLst>
            </a:prstGeom>
            <a:ln w="3175"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lIns="76800" tIns="38400" rIns="76800" bIns="3840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6" name="左大括号 35"/>
            <p:cNvSpPr/>
            <p:nvPr/>
          </p:nvSpPr>
          <p:spPr>
            <a:xfrm>
              <a:off x="8847" y="5039"/>
              <a:ext cx="223" cy="2041"/>
            </a:xfrm>
            <a:prstGeom prst="leftBrace">
              <a:avLst>
                <a:gd name="adj1" fmla="val 39723"/>
                <a:gd name="adj2" fmla="val 50000"/>
              </a:avLst>
            </a:prstGeom>
            <a:ln w="3175"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lIns="76800" tIns="38400" rIns="76800" bIns="3840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7" name="矩形 36"/>
            <p:cNvSpPr/>
            <p:nvPr/>
          </p:nvSpPr>
          <p:spPr>
            <a:xfrm>
              <a:off x="9005" y="4947"/>
              <a:ext cx="2504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翻身谢党恩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80" y="5774"/>
              <a:ext cx="3803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一件事让他触动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980" y="6536"/>
              <a:ext cx="3342" cy="992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一件事让他受到教育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923" y="980"/>
              <a:ext cx="4039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①</a:t>
              </a:r>
              <a:r>
                <a:rPr lang="en-US" altLang="zh-CN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________________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923" y="2694"/>
              <a:ext cx="3917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不因私事让顾客不顺心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521" y="849"/>
              <a:ext cx="3567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对赶火车的顾客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9521" y="1610"/>
              <a:ext cx="3567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对气呼呼的顾客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521" y="2113"/>
              <a:ext cx="3567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en-US" altLang="zh-CN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……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120" y="4197"/>
              <a:ext cx="5414" cy="556"/>
            </a:xfrm>
            <a:prstGeom prst="rect">
              <a:avLst/>
            </a:prstGeom>
          </p:spPr>
          <p:txBody>
            <a:bodyPr wrap="square" lIns="76800" tIns="38400" rIns="76800" bIns="38400">
              <a:spAutoFit/>
            </a:bodyPr>
            <a:lstStyle/>
            <a:p>
              <a:pPr algn="just"/>
              <a:r>
                <a:rPr lang="zh-CN" altLang="en-US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③</a:t>
              </a:r>
              <a:r>
                <a:rPr lang="en-US" altLang="zh-CN" sz="1800" kern="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___________________</a:t>
              </a:r>
              <a:endParaRPr lang="zh-CN" altLang="zh-CN" sz="1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626" y="4132"/>
              <a:ext cx="3120" cy="556"/>
            </a:xfrm>
            <a:prstGeom prst="rect">
              <a:avLst/>
            </a:prstGeom>
          </p:spPr>
          <p:txBody>
            <a:bodyPr wrap="none" lIns="76800" tIns="38400" rIns="76800" bIns="38400">
              <a:spAutoFit/>
            </a:bodyPr>
            <a:lstStyle/>
            <a:p>
              <a:r>
                <a:rPr lang="zh-CN" altLang="zh-CN" sz="1800" kern="10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受国民党兵痞欺负</a:t>
              </a:r>
              <a:endParaRPr lang="zh-CN" altLang="en-US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360" y="7217"/>
              <a:ext cx="3480" cy="556"/>
            </a:xfrm>
            <a:prstGeom prst="rect">
              <a:avLst/>
            </a:prstGeom>
          </p:spPr>
          <p:txBody>
            <a:bodyPr wrap="none" lIns="76800" tIns="38400" rIns="76800" bIns="38400">
              <a:spAutoFit/>
            </a:bodyPr>
            <a:lstStyle/>
            <a:p>
              <a:r>
                <a:rPr lang="zh-CN" altLang="zh-CN" sz="1800" kern="10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了解糖果的制作过程</a:t>
              </a:r>
              <a:endParaRPr lang="zh-CN" altLang="en-US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9360" y="7895"/>
              <a:ext cx="3480" cy="556"/>
            </a:xfrm>
            <a:prstGeom prst="rect">
              <a:avLst/>
            </a:prstGeom>
          </p:spPr>
          <p:txBody>
            <a:bodyPr wrap="none" lIns="76800" tIns="38400" rIns="76800" bIns="38400">
              <a:spAutoFit/>
            </a:bodyPr>
            <a:lstStyle/>
            <a:p>
              <a:r>
                <a:rPr lang="zh-CN" altLang="zh-CN" sz="1800" kern="10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学习糖果的营养知识</a:t>
              </a:r>
              <a:endParaRPr lang="zh-CN" altLang="en-US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9335" y="8696"/>
              <a:ext cx="6360" cy="556"/>
            </a:xfrm>
            <a:prstGeom prst="rect">
              <a:avLst/>
            </a:prstGeom>
          </p:spPr>
          <p:txBody>
            <a:bodyPr wrap="none" lIns="76800" tIns="38400" rIns="76800" bIns="38400">
              <a:spAutoFit/>
            </a:bodyPr>
            <a:lstStyle/>
            <a:p>
              <a:r>
                <a:rPr lang="zh-CN" altLang="zh-CN" sz="1800" kern="10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了解人们吃糖的习惯与各种糖果的味道</a:t>
              </a:r>
              <a:endParaRPr lang="zh-CN" altLang="en-US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461" y="10216"/>
              <a:ext cx="2040" cy="556"/>
            </a:xfrm>
            <a:prstGeom prst="rect">
              <a:avLst/>
            </a:prstGeom>
          </p:spPr>
          <p:txBody>
            <a:bodyPr wrap="none" lIns="76800" tIns="38400" rIns="76800" bIns="38400">
              <a:spAutoFit/>
            </a:bodyPr>
            <a:lstStyle/>
            <a:p>
              <a:r>
                <a:rPr lang="zh-CN" altLang="zh-CN" sz="1800" kern="10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爱戴和尊敬</a:t>
              </a:r>
              <a:endParaRPr lang="zh-CN" altLang="en-US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50"/>
          <a:stretch>
            <a:fillRect/>
          </a:stretch>
        </p:blipFill>
        <p:spPr>
          <a:xfrm>
            <a:off x="10445115" y="162560"/>
            <a:ext cx="1746885" cy="37039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毕业活动策划"/>
  <p:tag name="KSO_WM_DOC_GUID" val="{42bd8650-b790-4050-be52-eb8cba04ccd4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42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2050</Words>
  <Application>Microsoft Office PowerPoint</Application>
  <PresentationFormat>自定义</PresentationFormat>
  <Paragraphs>94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1_Office 主题</vt:lpstr>
      <vt:lpstr>PowerPoint 演示文稿</vt:lpstr>
      <vt:lpstr>PowerPoint 演示文稿</vt:lpstr>
      <vt:lpstr>了解张秉贵</vt:lpstr>
      <vt:lpstr>PowerPoint 演示文稿</vt:lpstr>
      <vt:lpstr>PowerPoint 演示文稿</vt:lpstr>
      <vt:lpstr>背景及解题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毕业活动策划</dc:title>
  <dc:creator>Administrator</dc:creator>
  <cp:lastModifiedBy>hj</cp:lastModifiedBy>
  <cp:revision>212</cp:revision>
  <dcterms:created xsi:type="dcterms:W3CDTF">2019-01-12T04:39:00Z</dcterms:created>
  <dcterms:modified xsi:type="dcterms:W3CDTF">2020-09-14T04:57:01Z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