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3"/>
  </p:notesMasterIdLst>
  <p:sldIdLst>
    <p:sldId id="419" r:id="rId5"/>
    <p:sldId id="311" r:id="rId6"/>
    <p:sldId id="379" r:id="rId7"/>
    <p:sldId id="313" r:id="rId8"/>
    <p:sldId id="312" r:id="rId9"/>
    <p:sldId id="380" r:id="rId10"/>
    <p:sldId id="316" r:id="rId11"/>
    <p:sldId id="314" r:id="rId12"/>
    <p:sldId id="315" r:id="rId13"/>
    <p:sldId id="319" r:id="rId14"/>
    <p:sldId id="317" r:id="rId15"/>
    <p:sldId id="318" r:id="rId16"/>
    <p:sldId id="321" r:id="rId17"/>
    <p:sldId id="320" r:id="rId18"/>
    <p:sldId id="268" r:id="rId19"/>
    <p:sldId id="404" r:id="rId20"/>
    <p:sldId id="405" r:id="rId21"/>
    <p:sldId id="407" r:id="rId22"/>
    <p:sldId id="408" r:id="rId24"/>
    <p:sldId id="409" r:id="rId25"/>
    <p:sldId id="410" r:id="rId26"/>
    <p:sldId id="411" r:id="rId27"/>
    <p:sldId id="412" r:id="rId28"/>
    <p:sldId id="413" r:id="rId29"/>
    <p:sldId id="384" r:id="rId30"/>
    <p:sldId id="258" r:id="rId31"/>
    <p:sldId id="414" r:id="rId32"/>
    <p:sldId id="260" r:id="rId33"/>
    <p:sldId id="415" r:id="rId34"/>
    <p:sldId id="329" r:id="rId35"/>
    <p:sldId id="416" r:id="rId36"/>
    <p:sldId id="331" r:id="rId37"/>
    <p:sldId id="418" r:id="rId38"/>
    <p:sldId id="386" r:id="rId39"/>
    <p:sldId id="332" r:id="rId40"/>
    <p:sldId id="333" r:id="rId41"/>
    <p:sldId id="334" r:id="rId42"/>
    <p:sldId id="335" r:id="rId43"/>
    <p:sldId id="336" r:id="rId4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99FF"/>
    <a:srgbClr val="CCFFFF"/>
    <a:srgbClr val="FF9966"/>
    <a:srgbClr val="FFFFCC"/>
    <a:srgbClr val="CCFFCC"/>
    <a:srgbClr val="FF00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-330" y="-96"/>
      </p:cViewPr>
      <p:guideLst>
        <p:guide orient="horz" pos="2148"/>
        <p:guide pos="30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672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>
              <a:latin typeface="Tahoma" panose="020B0604030504040204" pitchFamily="34" charset="0"/>
            </a:endParaRPr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>
              <a:latin typeface="Tahoma" panose="020B0604030504040204" pitchFamily="34" charset="0"/>
            </a:endParaRPr>
          </a:p>
        </p:txBody>
      </p:sp>
      <p:sp>
        <p:nvSpPr>
          <p:cNvPr id="30724" name="幻灯片图像占位符 12291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25" name="文本占位符 12292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>
              <a:latin typeface="Tahoma" panose="020B0604030504040204" pitchFamily="34" charset="0"/>
            </a:endParaRPr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灯片编号占位符 1"/>
          <p:cNvSpPr/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latin typeface="Tahoma" panose="020B060403050404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0178" name="幻灯片图像占位符 10240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0179" name="文本占位符 102402"/>
          <p:cNvSpPr>
            <a:spLocks noGrp="1"/>
          </p:cNvSpPr>
          <p:nvPr>
            <p:ph type="body"/>
          </p:nvPr>
        </p:nvSpPr>
        <p:spPr>
          <a:ln/>
        </p:spPr>
        <p:txBody>
          <a:bodyPr anchor="t" anchorCtr="0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0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0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2588281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z="4050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808730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5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1296000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296000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2588281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2588281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z="4050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808730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5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1296000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296000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2588281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30.xml"/><Relationship Id="rId16" Type="http://schemas.openxmlformats.org/officeDocument/2006/relationships/tags" Target="../tags/tag29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8" Type="http://schemas.openxmlformats.org/officeDocument/2006/relationships/theme" Target="../theme/theme3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822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8227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2276" name="日期占位符 1822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82277" name="页脚占位符 1822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82278" name="灯片编号占位符 1822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1650" y="431800"/>
            <a:ext cx="8140700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501650" y="1295400"/>
            <a:ext cx="8140700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1650" y="431800"/>
            <a:ext cx="8140700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501650" y="1295400"/>
            <a:ext cx="8140700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8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7.png"/><Relationship Id="rId1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GIF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3.wav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2056" descr="《促织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6250"/>
            <a:ext cx="9144000" cy="612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084694" y="5197475"/>
            <a:ext cx="1623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noProof="1">
                <a:ln>
                  <a:solidFill>
                    <a:schemeClr val="bg1"/>
                  </a:solidFill>
                </a:ln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第二课时</a:t>
            </a:r>
            <a:endParaRPr lang="zh-CN" altLang="en-US" sz="2800" noProof="1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57697"/>
          <p:cNvSpPr txBox="1"/>
          <p:nvPr/>
        </p:nvSpPr>
        <p:spPr>
          <a:xfrm>
            <a:off x="250825" y="836613"/>
            <a:ext cx="3632200" cy="3538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翼日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进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宰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，进宰，宰见其小，怒呵成。成述其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，宰不信。试与他虫斗，虫尽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靡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。又试之鸡，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如成言。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乃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赏成，献诸抚军。抚军大悦，以金笼进上，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细疏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其能。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1325" y="614363"/>
            <a:ext cx="4459288" cy="6124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第二天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，成名把蟋蟀献给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县令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，县令见它个头小，生气地呵斥成名。成名讲述了这只蟋蟀的</a:t>
            </a:r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奇特本领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，县令不信。试着（让它）和别的蟋蟀搏斗，所有的都被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斗败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了。又试着（让它）和鸡斗，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果然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和成名所说的一样。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于是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（县令）就奖赏了成名，把蟋蟀献给了巡抚。巡抚特别高兴，用金笼装着献给皇帝，并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在公文上仔细分条陈述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了它的本领。</a:t>
            </a:r>
            <a:endParaRPr lang="zh-CN" altLang="en-US" sz="2800" b="1" noProof="1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825" y="4764088"/>
            <a:ext cx="34718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翼，通假字，同</a:t>
            </a:r>
            <a:r>
              <a:rPr lang="en-US" altLang="zh-CN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翌</a:t>
            </a:r>
            <a:r>
              <a:rPr lang="en-US" altLang="zh-CN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"/>
          <p:cNvSpPr txBox="1"/>
          <p:nvPr/>
        </p:nvSpPr>
        <p:spPr>
          <a:xfrm>
            <a:off x="650875" y="938213"/>
            <a:ext cx="3617913" cy="45227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既入宫中，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举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天下所贡蝴蝶、螳螂、油利挞、青丝额一切异状遍试之，无出其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者。每闻琴瑟之声，则应节而舞。益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奇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之。上大嘉悦，诏赐抚臣名马衣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缎。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1986" name="文本框 2"/>
          <p:cNvSpPr txBox="1"/>
          <p:nvPr/>
        </p:nvSpPr>
        <p:spPr>
          <a:xfrm>
            <a:off x="4268788" y="547688"/>
            <a:ext cx="4157662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到了宫里，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拿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全国贡献的蝴蝶、螳螂、油利挞、青丝额及各种稀有的蟋蟀来与（小蟋蟀）角斗，没有一只能在它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的。每当听到琴瑟的声音，它就按照节拍跳舞，（大家）越发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觉得奇异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。皇帝大加赞赏，更加喜欢，便下诏赏给巡抚名马和锦缎。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5754" y="165735"/>
            <a:ext cx="342963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抚军不忘所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自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无何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，宰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以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卓异闻，宰悦，免成役。又嘱学使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俾入邑庠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。后岁余，成子精神复旧，自言身化促织，轻捷善斗，今始苏耳。抚军亦</a:t>
            </a:r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厚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赉（lài）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成。</a:t>
            </a:r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不数岁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，田百顷，楼阁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万椽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，牛羊蹄躈各千计；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一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出门，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裘马过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世家焉。</a:t>
            </a:r>
            <a:endParaRPr lang="zh-CN" altLang="en-US" sz="2800" b="1" noProof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noProof="1"/>
          </a:p>
          <a:p>
            <a:endParaRPr lang="zh-CN" altLang="en-US" sz="2800" noProof="1"/>
          </a:p>
        </p:txBody>
      </p:sp>
      <p:sp>
        <p:nvSpPr>
          <p:cNvPr id="37889" name="文本框 158721"/>
          <p:cNvSpPr txBox="1"/>
          <p:nvPr/>
        </p:nvSpPr>
        <p:spPr>
          <a:xfrm>
            <a:off x="3773799" y="166369"/>
            <a:ext cx="490410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巡抚没有忘记好处是</a:t>
            </a:r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从哪来的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没多久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，县令也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因为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（才能）优异而被上报。县令一高兴，就免去了成名的差役，（抚军）又嘱咐提学，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让成名进入县学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。一年多后，成名的儿子精神复原了。他说他变成一只蟋蟀，轻快敏捷而且善于搏斗。现在</a:t>
            </a:r>
            <a:r>
              <a:rPr lang="zh-CN" altLang="en-US" sz="2800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才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苏醒过来。巡抚也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重重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赏赐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了成名。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不到几年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，成名就有了很多的田地，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很多的楼阁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，家中有牛羊各二百头；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每次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出门，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穿的皮衣和驾车的马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都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超过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世代做官的人家。 </a:t>
            </a:r>
            <a:endParaRPr lang="zh-CN" altLang="en-US" sz="28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文本框 2"/>
          <p:cNvSpPr txBox="1"/>
          <p:nvPr/>
        </p:nvSpPr>
        <p:spPr>
          <a:xfrm>
            <a:off x="325438" y="6289675"/>
            <a:ext cx="7823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结局：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(8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段）：成名现虫得赏，苦尽甘来，成名因祸得福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59745"/>
          <p:cNvSpPr txBox="1"/>
          <p:nvPr/>
        </p:nvSpPr>
        <p:spPr>
          <a:xfrm>
            <a:off x="323850" y="908050"/>
            <a:ext cx="36614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异史氏曰：“天子偶用一物，未必不过此已忘；而奉行者即为定例。加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以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官贪吏虐，民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日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贴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妇卖儿，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无休止。故天子一跬步，皆关民命，不可忽也。</a:t>
            </a:r>
            <a:r>
              <a:rPr lang="zh-CN" altLang="en-US" sz="2800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独是成氏子以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蠹贫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lang="zh-CN" altLang="en-US" sz="2800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以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促织富，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裘马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扬扬。</a:t>
            </a:r>
            <a:endParaRPr lang="zh-CN" altLang="en-US" sz="28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5260" y="908050"/>
            <a:ext cx="5036814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异史氏说：“皇帝偶尔使用一件东西，未必不是用过它就忘记了；然而下面执行的人却把它作为制度。加上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因为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官吏贪婪暴虐，老百姓一年到头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抵押上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妻子卖掉孩子，还是没完没了。所以皇帝的一举一动，都关系着老百姓的命运，不可忽视啊。唯独这个</a:t>
            </a:r>
            <a:r>
              <a:rPr lang="zh-CN" altLang="en-US" sz="2800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成名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因胥吏侵害而贫穷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，又</a:t>
            </a:r>
            <a:r>
              <a:rPr lang="zh-CN" altLang="en-US" sz="2800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因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进贡蟋蟀而富有，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穿上名贵的皮衣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坐上豪华的车马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，得意扬扬。</a:t>
            </a:r>
            <a:endParaRPr lang="zh-CN" altLang="en-US" sz="2800" b="1" noProof="1" dirty="0"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1510" y="1082675"/>
            <a:ext cx="305625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当其为里正、受扑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责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时，</a:t>
            </a:r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岂</a:t>
            </a:r>
            <a:r>
              <a:rPr lang="zh-CN" altLang="en-US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意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其至此</a:t>
            </a:r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哉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？天将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以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酬长厚者，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遂使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抚臣、令尹，并受促织恩荫。闻之：一人飞升，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仙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及鸡犬。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信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夫！”</a:t>
            </a:r>
            <a:endParaRPr lang="zh-CN" altLang="en-US" sz="32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7" name="文本框 160769"/>
          <p:cNvSpPr txBox="1"/>
          <p:nvPr/>
        </p:nvSpPr>
        <p:spPr>
          <a:xfrm>
            <a:off x="4063365" y="651510"/>
            <a:ext cx="396494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当他充当里正、受到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责打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的时候，</a:t>
            </a:r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哪里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想到自己会有这种境遇呢？上天要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用好处来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酬报那些老实忠厚的人，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于是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让抚臣、县令都一起受到蟋蟀的恩惠。听说：一个人升天，连他的鸡犬也成仙。</a:t>
            </a:r>
            <a:r>
              <a:rPr lang="zh-CN" altLang="en-US" sz="32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确实如此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啊！” </a:t>
            </a:r>
            <a:endParaRPr lang="zh-CN" altLang="en-US" sz="32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9" name="文本框 2"/>
          <p:cNvSpPr txBox="1"/>
          <p:nvPr/>
        </p:nvSpPr>
        <p:spPr>
          <a:xfrm>
            <a:off x="571500" y="5978525"/>
            <a:ext cx="7096125" cy="398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尾声（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段）：作者的评语：抒发愤懑不平之情。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文本占位符 34818"/>
          <p:cNvSpPr>
            <a:spLocks noGrp="1"/>
          </p:cNvSpPr>
          <p:nvPr>
            <p:ph type="body" idx="4294967295"/>
          </p:nvPr>
        </p:nvSpPr>
        <p:spPr>
          <a:xfrm>
            <a:off x="-80962" y="19050"/>
            <a:ext cx="9224962" cy="6838950"/>
          </a:xfrm>
          <a:ln/>
        </p:spPr>
        <p:txBody>
          <a:bodyPr lIns="101600" tIns="0" rIns="82550" bIns="0" anchor="t" anchorCtr="0"/>
          <a:p>
            <a:r>
              <a:rPr lang="en-US" altLang="zh-CN" sz="2400" b="1" dirty="0"/>
              <a:t>“</a:t>
            </a:r>
            <a:r>
              <a:rPr lang="zh-CN" altLang="en-US" sz="2400" b="1" dirty="0"/>
              <a:t>异史氏曰”一段文字是蒲松龄对故事所作的评论，这也是笔记体小说常用的一种形式，通过评语直接表达自己的观点。</a:t>
            </a:r>
            <a:endParaRPr lang="zh-CN" altLang="en-US" sz="2400" b="1" dirty="0"/>
          </a:p>
          <a:p>
            <a:r>
              <a:rPr lang="zh-CN" altLang="en-US" sz="2400" b="1" dirty="0"/>
              <a:t>这段评论主要有三点：</a:t>
            </a:r>
            <a:endParaRPr lang="zh-CN" altLang="en-US" sz="2400" b="1" dirty="0"/>
          </a:p>
          <a:p>
            <a:r>
              <a:rPr lang="en-US" altLang="zh-CN" sz="2400" b="1" dirty="0"/>
              <a:t>1</a:t>
            </a:r>
            <a:r>
              <a:rPr lang="zh-CN" altLang="en-US" sz="2400" b="1" dirty="0"/>
              <a:t>、从官贪吏虐追溯到天子宫廷，指出“天子一跬步，皆关乎人命不可忽也”，寄予讽谏之旨。</a:t>
            </a:r>
            <a:endParaRPr lang="zh-CN" altLang="en-US" sz="2400" b="1" dirty="0"/>
          </a:p>
          <a:p>
            <a:r>
              <a:rPr lang="en-US" altLang="zh-CN" sz="2400" b="1" dirty="0"/>
              <a:t>2</a:t>
            </a:r>
            <a:r>
              <a:rPr lang="zh-CN" altLang="en-US" sz="2400" b="1" dirty="0"/>
              <a:t>、成名的一贫一富说明是“天将酬长厚者”反映了“善恶有报”的宿命论思想。</a:t>
            </a:r>
            <a:endParaRPr lang="zh-CN" altLang="en-US" sz="2400" b="1" dirty="0"/>
          </a:p>
          <a:p>
            <a:r>
              <a:rPr lang="en-US" altLang="zh-CN" sz="2400" b="1" dirty="0"/>
              <a:t>3</a:t>
            </a:r>
            <a:r>
              <a:rPr lang="zh-CN" altLang="en-US" sz="2400" b="1" dirty="0"/>
              <a:t>、针对抚臣、令尹蒙受促织“恩荫”，证实了“一人飞升，仙及鸡犬”的说法，生动地表明了封建官僚的升迁发迹是建立在百姓的苦难上的，在此作者抒发了愤懑不平之感</a:t>
            </a:r>
            <a:r>
              <a:rPr lang="zh-CN" altLang="en-US" sz="2400" dirty="0"/>
              <a:t>。</a:t>
            </a:r>
            <a:endParaRPr lang="zh-CN" altLang="en-US" sz="2400" dirty="0"/>
          </a:p>
          <a:p>
            <a:endParaRPr lang="zh-CN" altLang="en-US" sz="24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54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charRg st="54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65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charRg st="65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08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charRg st="108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45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819">
                                            <p:txEl>
                                              <p:charRg st="145" end="2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标题 28673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charset="-122"/>
              </a:rPr>
              <a:t>  </a:t>
            </a:r>
            <a:r>
              <a:rPr kumimoji="0" lang="en-US" altLang="zh-CN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charset="-122"/>
              </a:rPr>
              <a:t> </a:t>
            </a:r>
            <a:r>
              <a: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charset="-122"/>
              </a:rPr>
              <a:t>故事情节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charset="-122"/>
            </a:endParaRPr>
          </a:p>
        </p:txBody>
      </p:sp>
      <p:sp>
        <p:nvSpPr>
          <p:cNvPr id="47106" name="文本框 28674"/>
          <p:cNvSpPr txBox="1"/>
          <p:nvPr/>
        </p:nvSpPr>
        <p:spPr>
          <a:xfrm>
            <a:off x="338138" y="1276350"/>
            <a:ext cx="8647112" cy="4184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1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、序幕：交代故事背景      朝廷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征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促织</a:t>
            </a:r>
            <a:endParaRPr lang="zh-CN" altLang="en-US" sz="280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en-US" altLang="zh-CN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、开端：成名被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摊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派交纳促织</a:t>
            </a:r>
            <a:endParaRPr lang="zh-CN" altLang="en-US" sz="280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en-US" altLang="zh-CN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、发展：成妻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卜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促织   成名按图索促织 </a:t>
            </a:r>
            <a:endParaRPr lang="zh-CN" altLang="en-US" sz="280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en-US" altLang="zh-CN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、高潮：成子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毙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促织   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化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促织 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斗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促织</a:t>
            </a:r>
            <a:endParaRPr lang="zh-CN" altLang="en-US" sz="280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en-US" altLang="zh-CN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、结局：成名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献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促织</a:t>
            </a:r>
            <a:endParaRPr lang="zh-CN" altLang="en-US" sz="280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en-US" altLang="zh-CN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、尾声：作者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评</a:t>
            </a:r>
            <a:r>
              <a:rPr lang="zh-CN" altLang="en-US" sz="280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促织      </a:t>
            </a:r>
            <a:endParaRPr lang="zh-CN" altLang="en-US" sz="280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8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直接连接符 161793"/>
          <p:cNvSpPr/>
          <p:nvPr/>
        </p:nvSpPr>
        <p:spPr>
          <a:xfrm flipV="1">
            <a:off x="900113" y="3644900"/>
            <a:ext cx="6840537" cy="7143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8130" name="直接连接符 161794"/>
          <p:cNvSpPr/>
          <p:nvPr/>
        </p:nvSpPr>
        <p:spPr>
          <a:xfrm>
            <a:off x="1331913" y="1773238"/>
            <a:ext cx="71437" cy="3960812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1796" name="直接连接符 161795"/>
          <p:cNvSpPr/>
          <p:nvPr/>
        </p:nvSpPr>
        <p:spPr>
          <a:xfrm>
            <a:off x="1403350" y="3716338"/>
            <a:ext cx="1296988" cy="13684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1797" name="直接连接符 161796"/>
          <p:cNvSpPr/>
          <p:nvPr/>
        </p:nvSpPr>
        <p:spPr>
          <a:xfrm flipV="1">
            <a:off x="2627313" y="2133600"/>
            <a:ext cx="1800225" cy="29511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1798" name="直接连接符 161797"/>
          <p:cNvSpPr/>
          <p:nvPr/>
        </p:nvSpPr>
        <p:spPr>
          <a:xfrm>
            <a:off x="4427538" y="2205038"/>
            <a:ext cx="1152525" cy="2952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1799" name="直接连接符 161798"/>
          <p:cNvSpPr/>
          <p:nvPr/>
        </p:nvSpPr>
        <p:spPr>
          <a:xfrm flipV="1">
            <a:off x="5580063" y="2420938"/>
            <a:ext cx="1800225" cy="27368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1800" name="直接连接符 161799"/>
          <p:cNvSpPr/>
          <p:nvPr/>
        </p:nvSpPr>
        <p:spPr>
          <a:xfrm flipV="1">
            <a:off x="7380288" y="1773238"/>
            <a:ext cx="86360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1801" name="文本框 161800"/>
          <p:cNvSpPr txBox="1"/>
          <p:nvPr/>
        </p:nvSpPr>
        <p:spPr>
          <a:xfrm>
            <a:off x="0" y="3429000"/>
            <a:ext cx="1116013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660066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促织</a:t>
            </a:r>
            <a:endParaRPr lang="zh-CN" altLang="en-US" sz="3600" b="1" dirty="0">
              <a:solidFill>
                <a:srgbClr val="660066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8137" name="文本框 161801"/>
          <p:cNvSpPr txBox="1"/>
          <p:nvPr/>
        </p:nvSpPr>
        <p:spPr>
          <a:xfrm>
            <a:off x="1403350" y="1773238"/>
            <a:ext cx="720725" cy="1190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660066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宫中</a:t>
            </a:r>
            <a:endParaRPr lang="zh-CN" altLang="en-US" sz="3600" b="1" dirty="0">
              <a:solidFill>
                <a:srgbClr val="660066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8138" name="直接连接符 161802"/>
          <p:cNvSpPr/>
          <p:nvPr/>
        </p:nvSpPr>
        <p:spPr>
          <a:xfrm flipH="1">
            <a:off x="1187450" y="1844675"/>
            <a:ext cx="73025" cy="142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8139" name="直接连接符 161803"/>
          <p:cNvSpPr/>
          <p:nvPr/>
        </p:nvSpPr>
        <p:spPr>
          <a:xfrm>
            <a:off x="1331913" y="1844675"/>
            <a:ext cx="144462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1805" name="文本框 161804"/>
          <p:cNvSpPr txBox="1"/>
          <p:nvPr/>
        </p:nvSpPr>
        <p:spPr>
          <a:xfrm>
            <a:off x="1547813" y="3213100"/>
            <a:ext cx="1727200" cy="519113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征虫受刑</a:t>
            </a:r>
            <a:endParaRPr lang="zh-CN" altLang="en-US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8141" name="椭圆 161805"/>
          <p:cNvSpPr/>
          <p:nvPr/>
        </p:nvSpPr>
        <p:spPr>
          <a:xfrm>
            <a:off x="2268538" y="4365625"/>
            <a:ext cx="719137" cy="7191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1807" name="文本框 161806"/>
          <p:cNvSpPr txBox="1"/>
          <p:nvPr/>
        </p:nvSpPr>
        <p:spPr>
          <a:xfrm>
            <a:off x="2339975" y="4365625"/>
            <a:ext cx="576263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ahoma" panose="020B0604030504040204" pitchFamily="34" charset="0"/>
                <a:ea typeface="宋体" panose="02010600030101010101" pitchFamily="2" charset="-122"/>
              </a:rPr>
              <a:t>悲</a:t>
            </a:r>
            <a:endParaRPr lang="zh-CN" altLang="en-US" sz="36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1808" name="文本框 161807"/>
          <p:cNvSpPr txBox="1"/>
          <p:nvPr/>
        </p:nvSpPr>
        <p:spPr>
          <a:xfrm>
            <a:off x="3419475" y="3213100"/>
            <a:ext cx="1657350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神卜得虫</a:t>
            </a:r>
            <a:endParaRPr lang="zh-CN" altLang="en-US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1809" name="文本框 161808"/>
          <p:cNvSpPr txBox="1"/>
          <p:nvPr/>
        </p:nvSpPr>
        <p:spPr>
          <a:xfrm>
            <a:off x="5148263" y="3213100"/>
            <a:ext cx="1655762" cy="519113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儿毙促织</a:t>
            </a:r>
            <a:endParaRPr lang="zh-CN" altLang="en-US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1810" name="文本框 161809"/>
          <p:cNvSpPr txBox="1"/>
          <p:nvPr/>
        </p:nvSpPr>
        <p:spPr>
          <a:xfrm>
            <a:off x="6877050" y="3213100"/>
            <a:ext cx="1798638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魂化促织</a:t>
            </a:r>
            <a:endParaRPr lang="zh-CN" altLang="en-US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1811" name="椭圆 161810"/>
          <p:cNvSpPr/>
          <p:nvPr/>
        </p:nvSpPr>
        <p:spPr>
          <a:xfrm>
            <a:off x="3924300" y="2133600"/>
            <a:ext cx="720725" cy="6477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喜</a:t>
            </a:r>
            <a:endParaRPr lang="zh-CN" altLang="en-US" sz="36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8147" name="椭圆 161811"/>
          <p:cNvSpPr/>
          <p:nvPr/>
        </p:nvSpPr>
        <p:spPr>
          <a:xfrm>
            <a:off x="5219700" y="4508500"/>
            <a:ext cx="936625" cy="7921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1813" name="文本框 161812"/>
          <p:cNvSpPr txBox="1"/>
          <p:nvPr/>
        </p:nvSpPr>
        <p:spPr>
          <a:xfrm>
            <a:off x="5364163" y="4581525"/>
            <a:ext cx="6477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ahoma" panose="020B0604030504040204" pitchFamily="34" charset="0"/>
                <a:ea typeface="宋体" panose="02010600030101010101" pitchFamily="2" charset="-122"/>
              </a:rPr>
              <a:t>悲</a:t>
            </a:r>
            <a:endParaRPr lang="zh-CN" altLang="en-US" sz="36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8149" name="椭圆 161813"/>
          <p:cNvSpPr/>
          <p:nvPr/>
        </p:nvSpPr>
        <p:spPr>
          <a:xfrm>
            <a:off x="7885113" y="1557338"/>
            <a:ext cx="863600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1815" name="文本框 161814"/>
          <p:cNvSpPr txBox="1"/>
          <p:nvPr/>
        </p:nvSpPr>
        <p:spPr>
          <a:xfrm>
            <a:off x="8027988" y="1557338"/>
            <a:ext cx="71913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喜</a:t>
            </a:r>
            <a:endParaRPr lang="zh-CN" altLang="en-US" sz="36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48151" name="图片 161815" descr="sun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0" y="260350"/>
            <a:ext cx="1331913" cy="1154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52" name="矩形 161816"/>
          <p:cNvSpPr/>
          <p:nvPr/>
        </p:nvSpPr>
        <p:spPr>
          <a:xfrm>
            <a:off x="2627313" y="333375"/>
            <a:ext cx="2881312" cy="12239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明暗线交织</a:t>
            </a:r>
            <a:endParaRPr lang="zh-CN" altLang="en-US" sz="36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6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6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16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01" grpId="0" bldLvl="0" animBg="1"/>
      <p:bldP spid="161805" grpId="0" bldLvl="0" animBg="1"/>
      <p:bldP spid="161807" grpId="0"/>
      <p:bldP spid="161808" grpId="0" bldLvl="0" animBg="1"/>
      <p:bldP spid="161809" grpId="0" bldLvl="0" animBg="1"/>
      <p:bldP spid="161810" grpId="0" bldLvl="0" animBg="1"/>
      <p:bldP spid="161811" grpId="0" bldLvl="0" animBg="1"/>
      <p:bldP spid="161813" grpId="0"/>
      <p:bldP spid="1618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标题 101377"/>
          <p:cNvSpPr>
            <a:spLocks noGrp="1"/>
          </p:cNvSpPr>
          <p:nvPr>
            <p:ph type="title" idx="4294967295"/>
          </p:nvPr>
        </p:nvSpPr>
        <p:spPr>
          <a:xfrm>
            <a:off x="203200" y="377825"/>
            <a:ext cx="8229600" cy="1143000"/>
          </a:xfrm>
          <a:ln/>
        </p:spPr>
        <p:txBody>
          <a:bodyPr lIns="101600" tIns="38100" rIns="76200" bIns="38100" anchor="ctr" anchorCtr="0"/>
          <a:p>
            <a:r>
              <a:rPr lang="zh-CN" altLang="en-US" sz="4800" dirty="0">
                <a:solidFill>
                  <a:srgbClr val="009900"/>
                </a:solidFill>
                <a:ea typeface="楷体_GB2312" pitchFamily="49" charset="-122"/>
              </a:rPr>
              <a:t>写作目的</a:t>
            </a:r>
            <a:endParaRPr lang="zh-CN" altLang="en-US" sz="4800">
              <a:solidFill>
                <a:srgbClr val="009900"/>
              </a:solidFill>
              <a:ea typeface="楷体_GB2312" pitchFamily="49" charset="-122"/>
            </a:endParaRPr>
          </a:p>
        </p:txBody>
      </p:sp>
      <p:sp>
        <p:nvSpPr>
          <p:cNvPr id="49154" name="文本框 101378"/>
          <p:cNvSpPr txBox="1"/>
          <p:nvPr/>
        </p:nvSpPr>
        <p:spPr>
          <a:xfrm>
            <a:off x="669925" y="2133600"/>
            <a:ext cx="8013700" cy="26479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借讲前朝故事来揭露黑暗现实，批判的针芒直指天子。</a:t>
            </a:r>
            <a:endParaRPr lang="zh-CN" altLang="en-US" sz="2400" b="1" dirty="0">
              <a:solidFill>
                <a:srgbClr val="3333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本文是</a:t>
            </a:r>
            <a:r>
              <a:rPr lang="en-US" altLang="zh-CN" sz="2400" b="1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聊斋志异</a:t>
            </a:r>
            <a:r>
              <a:rPr lang="en-US" altLang="zh-CN" sz="2400" b="1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中深刻揭露黑暗现实的篇章之一。</a:t>
            </a:r>
            <a:endParaRPr lang="zh-CN" altLang="en-US" sz="2400" b="1" dirty="0">
              <a:solidFill>
                <a:srgbClr val="3333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作品是以斗促织的宫廷嬉戏作为引线，通过曲折变化的情</a:t>
            </a:r>
            <a:endParaRPr lang="zh-CN" altLang="en-US" sz="2400" b="1" dirty="0">
              <a:solidFill>
                <a:srgbClr val="3333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节揭露黑暗的社会现实。</a:t>
            </a:r>
            <a:endParaRPr lang="zh-CN" altLang="en-US" sz="2400" b="1" dirty="0">
              <a:solidFill>
                <a:srgbClr val="3333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      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9155" name="文本框 101379"/>
          <p:cNvSpPr txBox="1"/>
          <p:nvPr/>
        </p:nvSpPr>
        <p:spPr>
          <a:xfrm>
            <a:off x="8366125" y="2611438"/>
            <a:ext cx="1841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240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en-US" altLang="zh-CN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49156" name="图片 101380" descr="0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4005263"/>
            <a:ext cx="8459787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101382" descr="长亭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0" y="549275"/>
            <a:ext cx="3132138" cy="1916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70657"/>
          <p:cNvSpPr txBox="1"/>
          <p:nvPr/>
        </p:nvSpPr>
        <p:spPr>
          <a:xfrm>
            <a:off x="533400" y="441325"/>
            <a:ext cx="7620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方正隶变简体" pitchFamily="2" charset="-122"/>
                <a:ea typeface="方正隶变简体" pitchFamily="2" charset="-122"/>
              </a:rPr>
              <a:t>离奇、虚幻的情节</a:t>
            </a:r>
            <a:r>
              <a:rPr lang="zh-CN" altLang="en-US" sz="2400" dirty="0">
                <a:solidFill>
                  <a:srgbClr val="FF3300"/>
                </a:solidFill>
                <a:latin typeface="方正隶变简体" pitchFamily="2" charset="-122"/>
                <a:ea typeface="方正隶变简体" pitchFamily="2" charset="-122"/>
              </a:rPr>
              <a:t> </a:t>
            </a:r>
            <a:endParaRPr lang="zh-CN" altLang="en-US" sz="2400">
              <a:solidFill>
                <a:srgbClr val="FF3300"/>
              </a:solidFill>
              <a:latin typeface="方正隶变简体" pitchFamily="2" charset="-122"/>
              <a:ea typeface="方正隶变简体" pitchFamily="2" charset="-122"/>
            </a:endParaRPr>
          </a:p>
        </p:txBody>
      </p:sp>
      <p:sp>
        <p:nvSpPr>
          <p:cNvPr id="51202" name="文本框 70658"/>
          <p:cNvSpPr txBox="1"/>
          <p:nvPr/>
        </p:nvSpPr>
        <p:spPr>
          <a:xfrm>
            <a:off x="533400" y="1143000"/>
            <a:ext cx="8382000" cy="1552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方正隶变简体" pitchFamily="2" charset="-122"/>
                <a:ea typeface="方正隶变简体" pitchFamily="2" charset="-122"/>
              </a:rPr>
              <a:t>成名夫妻由求神问卜而得佳品</a:t>
            </a:r>
            <a:r>
              <a:rPr lang="en-US" altLang="zh-CN" sz="2400">
                <a:solidFill>
                  <a:srgbClr val="FF3300"/>
                </a:solidFill>
                <a:latin typeface="Times New Roman" panose="02020603050405020304" pitchFamily="18" charset="0"/>
                <a:ea typeface="方正隶变简体" pitchFamily="2" charset="-122"/>
              </a:rPr>
              <a:t>——</a:t>
            </a:r>
            <a:r>
              <a:rPr lang="zh-CN" altLang="en-US" sz="2400" dirty="0">
                <a:solidFill>
                  <a:srgbClr val="0066FF"/>
                </a:solidFill>
                <a:latin typeface="方正隶变简体" pitchFamily="2" charset="-122"/>
                <a:ea typeface="方正隶变简体" pitchFamily="2" charset="-122"/>
              </a:rPr>
              <a:t>这个情节提炼了现实生活，旧时人们陷入绝境，往往寄希望于</a:t>
            </a:r>
            <a:r>
              <a:rPr lang="zh-CN" altLang="en-US" sz="2400" dirty="0">
                <a:solidFill>
                  <a:srgbClr val="FF0000"/>
                </a:solidFill>
                <a:latin typeface="方正隶变简体" pitchFamily="2" charset="-122"/>
                <a:ea typeface="方正隶变简体" pitchFamily="2" charset="-122"/>
              </a:rPr>
              <a:t>求神问卜</a:t>
            </a:r>
            <a:r>
              <a:rPr lang="zh-CN" altLang="en-US" sz="2400" dirty="0">
                <a:solidFill>
                  <a:srgbClr val="0066FF"/>
                </a:solidFill>
                <a:latin typeface="方正隶变简体" pitchFamily="2" charset="-122"/>
                <a:ea typeface="方正隶变简体" pitchFamily="2" charset="-122"/>
              </a:rPr>
              <a:t>。但神图那么灵验却是虚幻的。作者虚构这个虚幻情节，正曲折地反映了成名夫妇实际上已无生路，读者读了，自会想到这点。</a:t>
            </a:r>
            <a:r>
              <a:rPr lang="zh-CN" altLang="en-US" sz="2400" dirty="0">
                <a:solidFill>
                  <a:srgbClr val="FF3300"/>
                </a:solidFill>
                <a:latin typeface="方正隶变简体" pitchFamily="2" charset="-122"/>
                <a:ea typeface="方正隶变简体" pitchFamily="2" charset="-122"/>
              </a:rPr>
              <a:t> </a:t>
            </a:r>
            <a:endParaRPr lang="zh-CN" altLang="en-US" sz="2400">
              <a:solidFill>
                <a:srgbClr val="FF3300"/>
              </a:solidFill>
              <a:latin typeface="方正隶变简体" pitchFamily="2" charset="-122"/>
              <a:ea typeface="方正隶变简体" pitchFamily="2" charset="-122"/>
            </a:endParaRPr>
          </a:p>
        </p:txBody>
      </p:sp>
      <p:sp>
        <p:nvSpPr>
          <p:cNvPr id="51203" name="文本框 70659"/>
          <p:cNvSpPr txBox="1"/>
          <p:nvPr/>
        </p:nvSpPr>
        <p:spPr>
          <a:xfrm>
            <a:off x="533400" y="2895600"/>
            <a:ext cx="8229600" cy="1917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方正隶变简体" pitchFamily="2" charset="-122"/>
                <a:ea typeface="方正隶变简体" pitchFamily="2" charset="-122"/>
              </a:rPr>
              <a:t>成名九岁的儿子魂化蟋蟀而且轻捷善斗</a:t>
            </a:r>
            <a:r>
              <a:rPr lang="en-US" altLang="zh-CN" sz="2400">
                <a:solidFill>
                  <a:srgbClr val="FF3300"/>
                </a:solidFill>
                <a:latin typeface="Times New Roman" panose="02020603050405020304" pitchFamily="18" charset="0"/>
                <a:ea typeface="方正隶变简体" pitchFamily="2" charset="-122"/>
              </a:rPr>
              <a:t>——</a:t>
            </a:r>
            <a:r>
              <a:rPr lang="zh-CN" altLang="en-US" sz="2400" dirty="0">
                <a:solidFill>
                  <a:srgbClr val="0066FF"/>
                </a:solidFill>
                <a:latin typeface="方正隶变简体" pitchFamily="2" charset="-122"/>
                <a:ea typeface="方正隶变简体" pitchFamily="2" charset="-122"/>
              </a:rPr>
              <a:t>这个情节也有现实因素，在旧时代，孩子惹祸自杀，是常有的事。魂化蟋蟀则不可能。但这个虚幻情节却有着强烈震撼人心的揭露、批判力量。试想，一个九岁孩子，经历着多么大的肉体和精神折磨，这比成名夫妻的身陷绝境，更使读者感到心情沉重。</a:t>
            </a:r>
            <a:r>
              <a:rPr lang="zh-CN" altLang="en-US" sz="2400" dirty="0">
                <a:solidFill>
                  <a:srgbClr val="FF3300"/>
                </a:solidFill>
                <a:latin typeface="方正隶变简体" pitchFamily="2" charset="-122"/>
                <a:ea typeface="方正隶变简体" pitchFamily="2" charset="-122"/>
              </a:rPr>
              <a:t> </a:t>
            </a:r>
            <a:endParaRPr lang="zh-CN" altLang="en-US" sz="2400">
              <a:solidFill>
                <a:srgbClr val="FF3300"/>
              </a:solidFill>
              <a:latin typeface="方正隶变简体" pitchFamily="2" charset="-122"/>
              <a:ea typeface="方正隶变简体" pitchFamily="2" charset="-122"/>
            </a:endParaRPr>
          </a:p>
        </p:txBody>
      </p:sp>
      <p:sp>
        <p:nvSpPr>
          <p:cNvPr id="51204" name="文本框 70660"/>
          <p:cNvSpPr txBox="1"/>
          <p:nvPr/>
        </p:nvSpPr>
        <p:spPr>
          <a:xfrm>
            <a:off x="533400" y="4876800"/>
            <a:ext cx="8229600" cy="1552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方正隶变简体" pitchFamily="2" charset="-122"/>
                <a:ea typeface="方正隶变简体" pitchFamily="2" charset="-122"/>
              </a:rPr>
              <a:t>结尾的的喜剧结局</a:t>
            </a:r>
            <a:r>
              <a:rPr lang="en-US" altLang="zh-CN" sz="2400">
                <a:solidFill>
                  <a:srgbClr val="FF3300"/>
                </a:solidFill>
                <a:latin typeface="Times New Roman" panose="02020603050405020304" pitchFamily="18" charset="0"/>
                <a:ea typeface="方正隶变简体" pitchFamily="2" charset="-122"/>
              </a:rPr>
              <a:t>——</a:t>
            </a:r>
            <a:r>
              <a:rPr lang="zh-CN" altLang="en-US" sz="2400" dirty="0">
                <a:solidFill>
                  <a:srgbClr val="0066FF"/>
                </a:solidFill>
                <a:latin typeface="方正隶变简体" pitchFamily="2" charset="-122"/>
                <a:ea typeface="方正隶变简体" pitchFamily="2" charset="-122"/>
              </a:rPr>
              <a:t>既然魂化蟋蟀不可能，那成名一家的摆脱厄运，裘马扬扬也就纯属幻想。但这个情节却深刻地揭示了封建政治的腐朽性，读者读了，自会联系当时官场的黑暗现象。 </a:t>
            </a:r>
            <a:endParaRPr lang="zh-CN" altLang="en-US" sz="2400">
              <a:solidFill>
                <a:srgbClr val="0066FF"/>
              </a:solidFill>
              <a:latin typeface="方正隶变简体" pitchFamily="2" charset="-122"/>
              <a:ea typeface="方正隶变简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49505"/>
          <p:cNvSpPr txBox="1"/>
          <p:nvPr/>
        </p:nvSpPr>
        <p:spPr>
          <a:xfrm>
            <a:off x="95250" y="42863"/>
            <a:ext cx="38163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第五段：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文本框 149506"/>
          <p:cNvSpPr txBox="1"/>
          <p:nvPr/>
        </p:nvSpPr>
        <p:spPr>
          <a:xfrm>
            <a:off x="250825" y="626744"/>
            <a:ext cx="3504565" cy="550799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成有子九岁，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窥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父不在，</a:t>
            </a:r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窃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盆。虫跃掷径出，</a:t>
            </a:r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迅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不可捉。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及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扑入手，已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股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落腹裂，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斯须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就毙。儿惧，啼告母。母闻之，面色灰死，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大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惊曰：“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业根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，死期至矣！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翁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归，自与汝复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算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耳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！”儿涕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去。</a:t>
            </a:r>
            <a:endParaRPr lang="zh-CN" altLang="en-US" sz="32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7" name="文本框 150529"/>
          <p:cNvSpPr txBox="1"/>
          <p:nvPr/>
        </p:nvSpPr>
        <p:spPr>
          <a:xfrm>
            <a:off x="3755390" y="43176"/>
            <a:ext cx="5280660" cy="483108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成名有个儿子，九岁，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看到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父亲不在家，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偷偷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打开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盆子来看。蟋蟀猛地一跃，一下子蹦出盆外，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快得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无法捕捉。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等到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抓到手后，蟋蟀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大腿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已经脱落，肚子破裂，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一会儿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就死了。儿子害怕了，哭着告诉母亲，母亲听了，脸色顿时变得像死灰一般，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十分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惊慌地说：“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祸根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，你的死期到了！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父亲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回家，自然会跟你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算帐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的！”儿子流着眼泪离开了。 </a:t>
            </a:r>
            <a:endParaRPr lang="zh-CN" altLang="en-US" sz="28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1450" y="5032375"/>
            <a:ext cx="4829175" cy="953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业：恶业，造成恶果的言语行为等。</a:t>
            </a:r>
            <a:endParaRPr lang="zh-CN" altLang="en-US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825" y="6134735"/>
            <a:ext cx="703643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段意：促织得而复失，陡起波澜</a:t>
            </a:r>
            <a:endParaRPr lang="zh-CN" altLang="en-US" sz="3200" b="1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26625"/>
          <p:cNvSpPr txBox="1"/>
          <p:nvPr/>
        </p:nvSpPr>
        <p:spPr>
          <a:xfrm>
            <a:off x="1431925" y="1011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3250" name="标题 26626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华文行楷" panose="02010800040101010101" pitchFamily="2" charset="-122"/>
                <a:cs typeface="+mj-cs"/>
                <a:sym typeface="微软雅黑" panose="020B0503020204020204" charset="-122"/>
              </a:rPr>
              <a:t>表现手法</a:t>
            </a:r>
            <a:endParaRPr kumimoji="0" lang="zh-CN" altLang="en-US" sz="36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华文行楷" panose="02010800040101010101" pitchFamily="2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52227" name="文本框 26627"/>
          <p:cNvSpPr txBox="1"/>
          <p:nvPr/>
        </p:nvSpPr>
        <p:spPr>
          <a:xfrm>
            <a:off x="669925" y="2154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52228" name="图片 26628" descr="FIRE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0" y="1066800"/>
            <a:ext cx="434975" cy="70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文本框 26630"/>
          <p:cNvSpPr txBox="1"/>
          <p:nvPr/>
        </p:nvSpPr>
        <p:spPr>
          <a:xfrm>
            <a:off x="609600" y="3048000"/>
            <a:ext cx="488950" cy="15525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表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现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手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法</a:t>
            </a:r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30" name="文本框 26631"/>
          <p:cNvSpPr txBox="1"/>
          <p:nvPr/>
        </p:nvSpPr>
        <p:spPr>
          <a:xfrm>
            <a:off x="1050925" y="3449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左大括号 26632"/>
          <p:cNvSpPr/>
          <p:nvPr/>
        </p:nvSpPr>
        <p:spPr>
          <a:xfrm>
            <a:off x="1143000" y="2133600"/>
            <a:ext cx="381000" cy="4038600"/>
          </a:xfrm>
          <a:prstGeom prst="leftBrace">
            <a:avLst>
              <a:gd name="adj1" fmla="val 8823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文本框 26634"/>
          <p:cNvSpPr txBox="1"/>
          <p:nvPr/>
        </p:nvSpPr>
        <p:spPr>
          <a:xfrm>
            <a:off x="1600200" y="2209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文本框 26635"/>
          <p:cNvSpPr txBox="1"/>
          <p:nvPr/>
        </p:nvSpPr>
        <p:spPr>
          <a:xfrm>
            <a:off x="1508125" y="1925638"/>
            <a:ext cx="1403350" cy="4838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详略安排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文笔变化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虚幻情状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34" name="文本框 26638"/>
          <p:cNvSpPr txBox="1"/>
          <p:nvPr/>
        </p:nvSpPr>
        <p:spPr>
          <a:xfrm>
            <a:off x="2955925" y="2001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35" name="左大括号 26639"/>
          <p:cNvSpPr/>
          <p:nvPr/>
        </p:nvSpPr>
        <p:spPr>
          <a:xfrm>
            <a:off x="2895600" y="2057400"/>
            <a:ext cx="76200" cy="381000"/>
          </a:xfrm>
          <a:prstGeom prst="leftBrace">
            <a:avLst>
              <a:gd name="adj1" fmla="val 416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1" name="文本框 26640"/>
          <p:cNvSpPr txBox="1"/>
          <p:nvPr/>
        </p:nvSpPr>
        <p:spPr>
          <a:xfrm>
            <a:off x="3048000" y="1828800"/>
            <a:ext cx="2622550" cy="1187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详写捉虫曲折过程</a:t>
            </a:r>
            <a:endParaRPr lang="zh-CN" altLang="en-US" sz="2400" dirty="0">
              <a:solidFill>
                <a:srgbClr val="FF0066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略写献虫层层受惠</a:t>
            </a:r>
            <a:endParaRPr lang="zh-CN" altLang="en-US" sz="2400">
              <a:solidFill>
                <a:srgbClr val="FF0066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37" name="文本框 26641"/>
          <p:cNvSpPr txBox="1"/>
          <p:nvPr/>
        </p:nvSpPr>
        <p:spPr>
          <a:xfrm>
            <a:off x="5470525" y="2001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6643" name="右大括号 26642"/>
          <p:cNvSpPr/>
          <p:nvPr/>
        </p:nvSpPr>
        <p:spPr>
          <a:xfrm>
            <a:off x="5562600" y="2057400"/>
            <a:ext cx="152400" cy="381000"/>
          </a:xfrm>
          <a:prstGeom prst="rightBrace">
            <a:avLst>
              <a:gd name="adj1" fmla="val 208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9" name="文本框 26643"/>
          <p:cNvSpPr txBox="1"/>
          <p:nvPr/>
        </p:nvSpPr>
        <p:spPr>
          <a:xfrm>
            <a:off x="2895600" y="38100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6645" name="左大括号 26644"/>
          <p:cNvSpPr/>
          <p:nvPr/>
        </p:nvSpPr>
        <p:spPr>
          <a:xfrm>
            <a:off x="2895600" y="3200400"/>
            <a:ext cx="228600" cy="1600200"/>
          </a:xfrm>
          <a:prstGeom prst="leftBrace">
            <a:avLst>
              <a:gd name="adj1" fmla="val 5826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6" name="文本框 26645"/>
          <p:cNvSpPr txBox="1"/>
          <p:nvPr/>
        </p:nvSpPr>
        <p:spPr>
          <a:xfrm>
            <a:off x="3184525" y="2992438"/>
            <a:ext cx="2622550" cy="22828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粗笔勾勒故事开端</a:t>
            </a:r>
            <a:endParaRPr lang="zh-CN" altLang="en-US" sz="2400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（饱含同情）</a:t>
            </a:r>
            <a:endParaRPr lang="zh-CN" altLang="en-US" sz="2400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工笔描述发展高潮</a:t>
            </a:r>
            <a:endParaRPr lang="zh-CN" altLang="en-US" sz="2400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（饱含同情）</a:t>
            </a:r>
            <a:endParaRPr lang="zh-CN" altLang="en-US" sz="2400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粗笔勾勒故事结局</a:t>
            </a:r>
            <a:endParaRPr lang="zh-CN" altLang="en-US" sz="2400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（辛辣讽刺）</a:t>
            </a:r>
            <a:endParaRPr lang="zh-CN" altLang="en-US" sz="240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42" name="文本框 26646"/>
          <p:cNvSpPr txBox="1"/>
          <p:nvPr/>
        </p:nvSpPr>
        <p:spPr>
          <a:xfrm>
            <a:off x="5699125" y="3602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6648" name="右大括号 26647"/>
          <p:cNvSpPr/>
          <p:nvPr/>
        </p:nvSpPr>
        <p:spPr>
          <a:xfrm>
            <a:off x="5791200" y="3200400"/>
            <a:ext cx="152400" cy="1676400"/>
          </a:xfrm>
          <a:prstGeom prst="rightBrace">
            <a:avLst>
              <a:gd name="adj1" fmla="val 9156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4" name="文本框 26648"/>
          <p:cNvSpPr txBox="1"/>
          <p:nvPr/>
        </p:nvSpPr>
        <p:spPr>
          <a:xfrm>
            <a:off x="2879725" y="5583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6650" name="左大括号 26649"/>
          <p:cNvSpPr/>
          <p:nvPr/>
        </p:nvSpPr>
        <p:spPr>
          <a:xfrm>
            <a:off x="2971800" y="5715000"/>
            <a:ext cx="152400" cy="381000"/>
          </a:xfrm>
          <a:prstGeom prst="leftBrace">
            <a:avLst>
              <a:gd name="adj1" fmla="val 208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51" name="文本框 26650"/>
          <p:cNvSpPr txBox="1"/>
          <p:nvPr/>
        </p:nvSpPr>
        <p:spPr>
          <a:xfrm>
            <a:off x="3108325" y="5354638"/>
            <a:ext cx="29273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心理描写，细腻合理</a:t>
            </a:r>
            <a:endParaRPr lang="zh-CN" altLang="en-US" sz="2400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情景描写，逼近生活</a:t>
            </a:r>
            <a:endParaRPr lang="zh-CN" altLang="en-US" sz="240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47" name="文本框 26651"/>
          <p:cNvSpPr txBox="1"/>
          <p:nvPr/>
        </p:nvSpPr>
        <p:spPr>
          <a:xfrm>
            <a:off x="5867400" y="55626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6653" name="右大括号 26652"/>
          <p:cNvSpPr/>
          <p:nvPr/>
        </p:nvSpPr>
        <p:spPr>
          <a:xfrm>
            <a:off x="6096000" y="5638800"/>
            <a:ext cx="76200" cy="381000"/>
          </a:xfrm>
          <a:prstGeom prst="rightBrace">
            <a:avLst>
              <a:gd name="adj1" fmla="val 416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9" name="文本框 26653"/>
          <p:cNvSpPr txBox="1"/>
          <p:nvPr/>
        </p:nvSpPr>
        <p:spPr>
          <a:xfrm>
            <a:off x="7010400" y="35052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6655" name="右大括号 26654"/>
          <p:cNvSpPr/>
          <p:nvPr/>
        </p:nvSpPr>
        <p:spPr>
          <a:xfrm>
            <a:off x="6934200" y="2590800"/>
            <a:ext cx="152400" cy="1905000"/>
          </a:xfrm>
          <a:prstGeom prst="rightBrace">
            <a:avLst>
              <a:gd name="adj1" fmla="val 1040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56" name="文本框 26655"/>
          <p:cNvSpPr txBox="1"/>
          <p:nvPr/>
        </p:nvSpPr>
        <p:spPr>
          <a:xfrm>
            <a:off x="7239000" y="2971800"/>
            <a:ext cx="1403350" cy="1187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情节曲折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波澜起伏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跌宕多姿</a:t>
            </a:r>
            <a:endParaRPr lang="zh-CN" altLang="en-US" sz="2400">
              <a:solidFill>
                <a:srgbClr val="3333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6658" name="文本框 26657"/>
          <p:cNvSpPr txBox="1"/>
          <p:nvPr/>
        </p:nvSpPr>
        <p:spPr>
          <a:xfrm>
            <a:off x="2895600" y="19050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53" name="文本框 26658"/>
          <p:cNvSpPr txBox="1"/>
          <p:nvPr/>
        </p:nvSpPr>
        <p:spPr>
          <a:xfrm>
            <a:off x="3276600" y="19050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54" name="文本框 26660"/>
          <p:cNvSpPr txBox="1"/>
          <p:nvPr/>
        </p:nvSpPr>
        <p:spPr>
          <a:xfrm>
            <a:off x="7375525" y="3144838"/>
            <a:ext cx="17684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6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651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/>
      <p:bldP spid="26641" grpId="0"/>
      <p:bldP spid="26646" grpId="0"/>
      <p:bldP spid="26651" grpId="0" build="p"/>
      <p:bldP spid="26656" grpId="0"/>
      <p:bldP spid="266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35842"/>
          <p:cNvSpPr txBox="1"/>
          <p:nvPr/>
        </p:nvSpPr>
        <p:spPr>
          <a:xfrm>
            <a:off x="971550" y="549275"/>
            <a:ext cx="291465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写成名：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4016693" y="465454"/>
            <a:ext cx="4710111" cy="4572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noProof="1" dirty="0">
                <a:ln>
                  <a:solidFill>
                    <a:srgbClr val="CCFFCC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真实、细腻的心理描写。</a:t>
            </a:r>
            <a:endParaRPr lang="zh-CN" altLang="en-US" sz="2400" noProof="1" dirty="0">
              <a:ln>
                <a:solidFill>
                  <a:srgbClr val="CCFFCC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684213" y="1052513"/>
            <a:ext cx="8172450" cy="192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捕“虫”时“愕” 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捕“虫”后“大喜”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丧“虫”后“被冰雪” 、“怒”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儿死后“化怒为悲”、“欲绝”          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儿有“气息”后 “喜置榻上”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儿“神气痴木”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不复以儿为念”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僵卧长愁”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忽闻门外虫鸣”时“惊起”、“喜而捕之”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喜而收之”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惴惴”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2" name="文本框 35845"/>
          <p:cNvSpPr txBox="1"/>
          <p:nvPr/>
        </p:nvSpPr>
        <p:spPr>
          <a:xfrm>
            <a:off x="2286000" y="4724400"/>
            <a:ext cx="5562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550863" y="3143250"/>
            <a:ext cx="8042275" cy="1938338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作者以神来之笔刻划了成名的内心变化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写得错落有致，其时悲时怒时喜时愁。人物的心理刻划与其悲欢离合的命运紧密相联系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区区小虫系着成名一家之祸福争危，得之则化祸为福，失之则大难临头，给人以更加真实的感觉，使人物的形象也更加丰满。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552450" y="5484813"/>
            <a:ext cx="8040688" cy="892175"/>
          </a:xfrm>
          <a:prstGeom prst="rect">
            <a:avLst/>
          </a:prstGeom>
          <a:solidFill>
            <a:srgbClr val="9966FF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从侧面深刻而有力地揭露了当时官府之暴虐，社会之黑暗，人民所受灾难之深重。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/>
      <p:bldP spid="35845" grpId="0"/>
      <p:bldP spid="35847" grpId="0" bldLvl="0" animBg="1"/>
      <p:bldP spid="3584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占位符 36866"/>
          <p:cNvSpPr>
            <a:spLocks noGrp="1"/>
          </p:cNvSpPr>
          <p:nvPr>
            <p:ph type="body" idx="4294967295"/>
          </p:nvPr>
        </p:nvSpPr>
        <p:spPr>
          <a:xfrm>
            <a:off x="0" y="381000"/>
            <a:ext cx="2667000" cy="533400"/>
          </a:xfrm>
          <a:ln/>
        </p:spPr>
        <p:txBody>
          <a:bodyPr lIns="101600" tIns="0" rIns="82550" bIns="0" anchor="t" anchorCtr="0"/>
          <a:p>
            <a:pPr>
              <a:lnSpc>
                <a:spcPct val="90000"/>
              </a:lnSpc>
            </a:pPr>
            <a:r>
              <a:rPr lang="zh-CN" altLang="en-US" sz="2800" dirty="0"/>
              <a:t>写促织：</a:t>
            </a:r>
            <a:endParaRPr lang="zh-CN" altLang="en-US" sz="2800" dirty="0"/>
          </a:p>
        </p:txBody>
      </p:sp>
      <p:sp>
        <p:nvSpPr>
          <p:cNvPr id="36868" name="文本框 36867"/>
          <p:cNvSpPr txBox="1"/>
          <p:nvPr/>
        </p:nvSpPr>
        <p:spPr>
          <a:xfrm>
            <a:off x="4343400" y="381000"/>
            <a:ext cx="31242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rgbClr val="FF3300"/>
              </a:buClr>
              <a:buSzPct val="70000"/>
              <a:buFont typeface="Wingdings" panose="05000000000000000000" pitchFamily="2" charset="2"/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夸张与细节描写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228600" y="1208088"/>
            <a:ext cx="8729663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伏”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暴怒”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奔”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跃”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张”、“伸”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——“     ”——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矜”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叮”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355600" y="3038475"/>
            <a:ext cx="8310563" cy="1816100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显示了小虫的神奇的本领。小虫是由成名的儿子变化而来，作者运用夸张和细节描写，形象地描绘出当时的统治阶级造成虫命为贵、人命为贱的社会病态心理，对统治者进行了无情的揭露和鞭挞。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6871" name="对象 36870"/>
          <p:cNvGraphicFramePr/>
          <p:nvPr/>
        </p:nvGraphicFramePr>
        <p:xfrm>
          <a:off x="1035050" y="1841500"/>
          <a:ext cx="368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76225" imgH="285750" progId="Paint.Picture">
                  <p:embed/>
                </p:oleObj>
              </mc:Choice>
              <mc:Fallback>
                <p:oleObj name="" r:id="rId1" imgW="276225" imgH="2857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5050" y="1841500"/>
                        <a:ext cx="368300" cy="38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75777"/>
          <p:cNvSpPr txBox="1"/>
          <p:nvPr/>
        </p:nvSpPr>
        <p:spPr>
          <a:xfrm>
            <a:off x="304800" y="5105400"/>
            <a:ext cx="8659813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latin typeface="方正隶变简体" pitchFamily="2" charset="-122"/>
                <a:ea typeface="方正隶变简体" pitchFamily="2" charset="-122"/>
              </a:rPr>
              <a:t>4</a:t>
            </a:r>
            <a:r>
              <a:rPr lang="zh-CN" altLang="en-US" sz="3200" dirty="0">
                <a:latin typeface="方正隶变简体" pitchFamily="2" charset="-122"/>
                <a:ea typeface="方正隶变简体" pitchFamily="2" charset="-122"/>
              </a:rPr>
              <a:t>、语言精练，词汇丰富，句式多样化。无论是叙述故事，描写场面，还是人的对话，作者所调遣的语言，都能曲尽其妙，恰到好处。 </a:t>
            </a:r>
            <a:endParaRPr lang="zh-CN" altLang="en-US" sz="3200">
              <a:latin typeface="方正隶变简体" pitchFamily="2" charset="-122"/>
              <a:ea typeface="方正隶变简体" pitchFamily="2" charset="-122"/>
            </a:endParaRPr>
          </a:p>
        </p:txBody>
      </p:sp>
      <p:sp>
        <p:nvSpPr>
          <p:cNvPr id="55298" name="矩形 75778"/>
          <p:cNvSpPr/>
          <p:nvPr/>
        </p:nvSpPr>
        <p:spPr>
          <a:xfrm>
            <a:off x="2209800" y="304800"/>
            <a:ext cx="429895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艺术特色鲜明</a:t>
            </a:r>
            <a:endParaRPr lang="zh-CN" altLang="en-US" sz="4800" dirty="0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5299" name="矩形 75779"/>
          <p:cNvSpPr/>
          <p:nvPr/>
        </p:nvSpPr>
        <p:spPr>
          <a:xfrm>
            <a:off x="381000" y="1295400"/>
            <a:ext cx="83058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latin typeface="方正隶变简体" pitchFamily="2" charset="-122"/>
                <a:ea typeface="方正隶变简体" pitchFamily="2" charset="-122"/>
              </a:rPr>
              <a:t>1</a:t>
            </a:r>
            <a:r>
              <a:rPr lang="zh-CN" altLang="en-US" sz="3200" dirty="0">
                <a:latin typeface="方正隶变简体" pitchFamily="2" charset="-122"/>
                <a:ea typeface="方正隶变简体" pitchFamily="2" charset="-122"/>
              </a:rPr>
              <a:t>、情节曲折，引人入胜。整个故事情节由“征虫</a:t>
            </a:r>
            <a:r>
              <a:rPr lang="en-US" altLang="zh-CN" sz="3200">
                <a:latin typeface="Times New Roman" panose="02020603050405020304" pitchFamily="18" charset="0"/>
                <a:ea typeface="方正隶变简体" pitchFamily="2" charset="-122"/>
              </a:rPr>
              <a:t>—</a:t>
            </a:r>
            <a:r>
              <a:rPr lang="zh-CN" altLang="en-US" sz="3200" dirty="0">
                <a:latin typeface="方正隶变简体" pitchFamily="2" charset="-122"/>
                <a:ea typeface="方正隶变简体" pitchFamily="2" charset="-122"/>
              </a:rPr>
              <a:t>捉虫</a:t>
            </a:r>
            <a:r>
              <a:rPr lang="en-US" altLang="zh-CN" sz="3200">
                <a:latin typeface="Times New Roman" panose="02020603050405020304" pitchFamily="18" charset="0"/>
                <a:ea typeface="方正隶变简体" pitchFamily="2" charset="-122"/>
              </a:rPr>
              <a:t>—</a:t>
            </a:r>
            <a:r>
              <a:rPr lang="zh-CN" altLang="en-US" sz="3200" dirty="0">
                <a:latin typeface="方正隶变简体" pitchFamily="2" charset="-122"/>
                <a:ea typeface="方正隶变简体" pitchFamily="2" charset="-122"/>
              </a:rPr>
              <a:t>得虫</a:t>
            </a:r>
            <a:r>
              <a:rPr lang="en-US" altLang="zh-CN" sz="3200">
                <a:latin typeface="Times New Roman" panose="02020603050405020304" pitchFamily="18" charset="0"/>
                <a:ea typeface="方正隶变简体" pitchFamily="2" charset="-122"/>
              </a:rPr>
              <a:t>—</a:t>
            </a:r>
            <a:r>
              <a:rPr lang="zh-CN" altLang="en-US" sz="3200" dirty="0">
                <a:latin typeface="方正隶变简体" pitchFamily="2" charset="-122"/>
                <a:ea typeface="方正隶变简体" pitchFamily="2" charset="-122"/>
              </a:rPr>
              <a:t>化虫”一条主线贯穿。</a:t>
            </a:r>
            <a:endParaRPr lang="zh-CN" altLang="en-US" sz="3200" dirty="0">
              <a:latin typeface="方正隶变简体" pitchFamily="2" charset="-122"/>
              <a:ea typeface="方正隶变简体" pitchFamily="2" charset="-122"/>
            </a:endParaRPr>
          </a:p>
        </p:txBody>
      </p:sp>
      <p:sp>
        <p:nvSpPr>
          <p:cNvPr id="55300" name="矩形 75780"/>
          <p:cNvSpPr/>
          <p:nvPr/>
        </p:nvSpPr>
        <p:spPr>
          <a:xfrm>
            <a:off x="381000" y="2286000"/>
            <a:ext cx="8337550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latin typeface="方正隶变简体" pitchFamily="2" charset="-122"/>
                <a:ea typeface="方正隶变简体" pitchFamily="2" charset="-122"/>
              </a:rPr>
              <a:t>2</a:t>
            </a:r>
            <a:r>
              <a:rPr lang="zh-CN" altLang="en-US" sz="3200" dirty="0">
                <a:latin typeface="方正隶变简体" pitchFamily="2" charset="-122"/>
                <a:ea typeface="方正隶变简体" pitchFamily="2" charset="-122"/>
              </a:rPr>
              <a:t>、人物性格鲜明突出。比如写成名捕捉蟋蟀时，根据具体情况作了有区别的描述，情节细腻，心理真切。</a:t>
            </a:r>
            <a:endParaRPr lang="zh-CN" altLang="en-US" sz="3200" dirty="0">
              <a:latin typeface="方正隶变简体" pitchFamily="2" charset="-122"/>
              <a:ea typeface="方正隶变简体" pitchFamily="2" charset="-122"/>
            </a:endParaRPr>
          </a:p>
        </p:txBody>
      </p:sp>
      <p:sp>
        <p:nvSpPr>
          <p:cNvPr id="55301" name="矩形 75781"/>
          <p:cNvSpPr/>
          <p:nvPr/>
        </p:nvSpPr>
        <p:spPr>
          <a:xfrm>
            <a:off x="381000" y="3657600"/>
            <a:ext cx="8229600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latin typeface="方正隶变简体" pitchFamily="2" charset="-122"/>
                <a:ea typeface="方正隶变简体" pitchFamily="2" charset="-122"/>
              </a:rPr>
              <a:t>3</a:t>
            </a:r>
            <a:r>
              <a:rPr lang="zh-CN" altLang="en-US" sz="3200" dirty="0">
                <a:latin typeface="方正隶变简体" pitchFamily="2" charset="-122"/>
                <a:ea typeface="方正隶变简体" pitchFamily="2" charset="-122"/>
              </a:rPr>
              <a:t>、浪漫主义手法的运用。成名儿子死后“复活”，且化为蟋蟀，本属子虚乌有的事，但在作者笔下却演绎得绘声绘色。</a:t>
            </a:r>
            <a:endParaRPr lang="zh-CN" altLang="en-US" sz="3200" dirty="0">
              <a:latin typeface="方正隶变简体" pitchFamily="2" charset="-122"/>
              <a:ea typeface="方正隶变简体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标题 103425"/>
          <p:cNvSpPr>
            <a:spLocks noGrp="1"/>
          </p:cNvSpPr>
          <p:nvPr>
            <p:ph type="title" idx="4294967295"/>
          </p:nvPr>
        </p:nvSpPr>
        <p:spPr>
          <a:xfrm>
            <a:off x="476250" y="312738"/>
            <a:ext cx="8212138" cy="1081087"/>
          </a:xfrm>
          <a:ln/>
        </p:spPr>
        <p:txBody>
          <a:bodyPr lIns="101600" tIns="38100" rIns="76200" bIns="38100" anchor="ctr" anchorCtr="0"/>
          <a:p>
            <a:r>
              <a:rPr lang="zh-CN" altLang="en-US" sz="3600" dirty="0">
                <a:ea typeface="华文彩云" panose="02010800040101010101" pitchFamily="2" charset="-122"/>
              </a:rPr>
              <a:t>全文特点概括</a:t>
            </a:r>
            <a:endParaRPr lang="zh-CN" altLang="en-US" sz="3600" dirty="0">
              <a:ea typeface="华文彩云" panose="02010800040101010101" pitchFamily="2" charset="-122"/>
            </a:endParaRPr>
          </a:p>
        </p:txBody>
      </p:sp>
      <p:sp>
        <p:nvSpPr>
          <p:cNvPr id="103427" name="副标题 103426"/>
          <p:cNvSpPr>
            <a:spLocks noGrp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  <a:ln/>
        </p:spPr>
        <p:txBody>
          <a:bodyPr lIns="101600" tIns="0" rIns="82550" bIns="0" anchor="t" anchorCtr="0"/>
          <a:lstStyle>
            <a:lvl1pPr marL="0" lvl="0" indent="0" algn="ctr">
              <a:buClrTx/>
              <a:buSzTx/>
              <a:buFont typeface="Arial" panose="020B0604020202020204" pitchFamily="34" charset="0"/>
              <a:defRPr/>
            </a:lvl1pPr>
            <a:lvl2pPr marL="457200" lvl="1" indent="-114300" algn="ctr">
              <a:buClrTx/>
              <a:buSzTx/>
              <a:buFont typeface="Arial" panose="020B0604020202020204" pitchFamily="34" charset="0"/>
              <a:defRPr/>
            </a:lvl2pPr>
            <a:lvl3pPr marL="914400" lvl="2" indent="-228600" algn="ctr">
              <a:buClrTx/>
              <a:buSzTx/>
              <a:buFont typeface="Arial" panose="020B0604020202020204" pitchFamily="34" charset="0"/>
              <a:defRPr/>
            </a:lvl3pPr>
            <a:lvl4pPr marL="1371600" lvl="3" indent="-342900" algn="ctr">
              <a:buClrTx/>
              <a:buSzTx/>
              <a:buFont typeface="Arial" panose="020B0604020202020204" pitchFamily="34" charset="0"/>
              <a:defRPr/>
            </a:lvl4pPr>
            <a:lvl5pPr marL="1828800" lvl="4" indent="-457200" algn="ctr">
              <a:buClrTx/>
              <a:buSzTx/>
              <a:buFont typeface="Arial" panose="020B0604020202020204" pitchFamily="34" charset="0"/>
              <a:defRPr/>
            </a:lvl5pPr>
          </a:lstStyle>
          <a:p>
            <a:pPr marL="0" lvl="0" indent="0" algn="ctr">
              <a:buClrTx/>
              <a:buSzTx/>
              <a:buFontTx/>
              <a:buNone/>
            </a:pPr>
            <a:r>
              <a:rPr lang="en-US" altLang="zh-CN" sz="4000" dirty="0">
                <a:solidFill>
                  <a:schemeClr val="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en-US" altLang="zh-CN" sz="4000" dirty="0">
                <a:solidFill>
                  <a:schemeClr val="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4000" dirty="0">
                <a:solidFill>
                  <a:schemeClr val="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、借古讽今的手法</a:t>
            </a:r>
            <a:endParaRPr lang="zh-CN" altLang="en-US" sz="4000">
              <a:solidFill>
                <a:schemeClr val="hlink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3428" name="文本框 103427"/>
          <p:cNvSpPr txBox="1"/>
          <p:nvPr/>
        </p:nvSpPr>
        <p:spPr>
          <a:xfrm>
            <a:off x="685800" y="4953000"/>
            <a:ext cx="5105400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借明朝讽喻清朝</a:t>
            </a:r>
            <a:endParaRPr lang="zh-CN" altLang="en-US" sz="3200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（讽刺贪官虐吏）</a:t>
            </a:r>
            <a:endParaRPr lang="zh-CN" altLang="en-US" sz="320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429" name="文本框 103428"/>
          <p:cNvSpPr txBox="1"/>
          <p:nvPr/>
        </p:nvSpPr>
        <p:spPr>
          <a:xfrm>
            <a:off x="990600" y="2254250"/>
            <a:ext cx="43434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dirty="0">
                <a:solidFill>
                  <a:schemeClr val="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3600" dirty="0">
                <a:solidFill>
                  <a:schemeClr val="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、细腻的心理描写</a:t>
            </a:r>
            <a:endParaRPr lang="zh-CN" altLang="en-US" sz="3600">
              <a:solidFill>
                <a:schemeClr val="hlink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3430" name="文本框 103429"/>
          <p:cNvSpPr txBox="1"/>
          <p:nvPr/>
        </p:nvSpPr>
        <p:spPr>
          <a:xfrm>
            <a:off x="914400" y="2971800"/>
            <a:ext cx="4495800" cy="1190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dirty="0">
                <a:solidFill>
                  <a:schemeClr val="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3600" dirty="0">
                <a:solidFill>
                  <a:schemeClr val="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、跌宕起伏、曲折生动的故事情节</a:t>
            </a:r>
            <a:endParaRPr lang="zh-CN" altLang="en-US" sz="3600">
              <a:solidFill>
                <a:schemeClr val="hlink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6326" name="媒体占位符 103430" descr="ly1"/>
          <p:cNvPicPr>
            <a:picLocks noGrp="1" noChangeAspect="1"/>
          </p:cNvPicPr>
          <p:nvPr>
            <p:ph type="media" sz="half" idx="4294967295"/>
          </p:nvPr>
        </p:nvPicPr>
        <p:blipFill>
          <a:blip r:embed="rId1"/>
          <a:stretch>
            <a:fillRect/>
          </a:stretch>
        </p:blipFill>
        <p:spPr>
          <a:xfrm>
            <a:off x="5292725" y="1557338"/>
            <a:ext cx="3756025" cy="4953000"/>
          </a:xfrm>
          <a:ln/>
        </p:spPr>
      </p:pic>
      <p:sp>
        <p:nvSpPr>
          <p:cNvPr id="56327" name="矩形 103431"/>
          <p:cNvSpPr/>
          <p:nvPr/>
        </p:nvSpPr>
        <p:spPr>
          <a:xfrm>
            <a:off x="4343400" y="10668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dirty="0">
                <a:solidFill>
                  <a:srgbClr val="FF0066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蒲      松龄</a:t>
            </a:r>
            <a:endParaRPr lang="zh-CN" altLang="en-US" sz="3200">
              <a:solidFill>
                <a:srgbClr val="FF0066"/>
              </a:solidFill>
              <a:latin typeface="Tahoma" panose="020B060403050404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56328" name="图片 103432" descr="pic_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762000"/>
            <a:ext cx="771525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/>
      <p:bldP spid="103428" grpId="0"/>
      <p:bldP spid="103429" grpId="0"/>
      <p:bldP spid="1034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/>
          <p:nvPr/>
        </p:nvSpPr>
        <p:spPr>
          <a:xfrm>
            <a:off x="755650" y="206375"/>
            <a:ext cx="63296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fontAlgn="base"/>
            <a:r>
              <a:rPr lang="zh-CN" altLang="en-US" sz="4400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指出下列句子中的</a:t>
            </a:r>
            <a:r>
              <a:rPr lang="zh-CN" altLang="en-US" sz="4400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通假字</a:t>
            </a:r>
            <a:r>
              <a:rPr lang="zh-CN" altLang="en-US" sz="4400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en-US" sz="4400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7" name="Rectangle 3"/>
          <p:cNvSpPr/>
          <p:nvPr/>
        </p:nvSpPr>
        <p:spPr>
          <a:xfrm>
            <a:off x="377825" y="1469390"/>
            <a:ext cx="319976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44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昂其直</a:t>
            </a:r>
            <a:endParaRPr lang="zh-CN" altLang="en-US" sz="44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/>
            <a:r>
              <a:rPr lang="zh-CN" altLang="en-US" sz="44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手裁举</a:t>
            </a:r>
            <a:endParaRPr lang="zh-CN" altLang="en-US" sz="44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/>
            <a:r>
              <a:rPr lang="zh-CN" altLang="en-US" sz="44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而翁归</a:t>
            </a:r>
            <a:endParaRPr lang="zh-CN" altLang="en-US" sz="44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/>
            <a:r>
              <a:rPr lang="zh-CN" altLang="en-US" sz="44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翼日进宰</a:t>
            </a:r>
            <a:endParaRPr lang="zh-CN" altLang="en-US" sz="44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/>
            <a:r>
              <a:rPr lang="zh-CN" altLang="en-US" sz="44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虫跃去尺有咫</a:t>
            </a:r>
            <a:endParaRPr lang="zh-CN" altLang="en-US" sz="44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972" name="Rectangle 4"/>
          <p:cNvSpPr/>
          <p:nvPr/>
        </p:nvSpPr>
        <p:spPr>
          <a:xfrm>
            <a:off x="3814444" y="1444625"/>
            <a:ext cx="5165091" cy="7067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en-US" altLang="zh-CN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直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值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，价值。</a:t>
            </a:r>
            <a:endParaRPr lang="zh-CN" altLang="en-US" sz="4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973" name="Rectangle 5"/>
          <p:cNvSpPr/>
          <p:nvPr/>
        </p:nvSpPr>
        <p:spPr>
          <a:xfrm>
            <a:off x="3780154" y="2146300"/>
            <a:ext cx="5198745" cy="7067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en-US" altLang="zh-CN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裁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才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，刚刚。</a:t>
            </a:r>
            <a:endParaRPr lang="zh-CN" altLang="en-US" sz="4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974" name="Rectangle 6"/>
          <p:cNvSpPr/>
          <p:nvPr/>
        </p:nvSpPr>
        <p:spPr>
          <a:xfrm>
            <a:off x="3577590" y="2853051"/>
            <a:ext cx="5241925" cy="7067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en-US" altLang="zh-CN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尔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，你的。</a:t>
            </a:r>
            <a:endParaRPr lang="zh-CN" altLang="en-US" sz="4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975" name="Rectangle 7"/>
          <p:cNvSpPr/>
          <p:nvPr/>
        </p:nvSpPr>
        <p:spPr>
          <a:xfrm>
            <a:off x="3419475" y="3573776"/>
            <a:ext cx="5256530" cy="7067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en-US" altLang="zh-CN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翼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翌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，明天。</a:t>
            </a:r>
            <a:endParaRPr lang="zh-CN" altLang="en-US" sz="4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976" name="Rectangle 8"/>
          <p:cNvSpPr/>
          <p:nvPr/>
        </p:nvSpPr>
        <p:spPr>
          <a:xfrm>
            <a:off x="4211948" y="4481194"/>
            <a:ext cx="4766945" cy="7067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en-US" altLang="zh-CN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又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，余。</a:t>
            </a:r>
            <a:endParaRPr lang="zh-CN" altLang="en-US" sz="4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977" name="Line 9"/>
          <p:cNvSpPr/>
          <p:nvPr/>
        </p:nvSpPr>
        <p:spPr>
          <a:xfrm>
            <a:off x="1692275" y="2205038"/>
            <a:ext cx="576263" cy="0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978" name="Line 10"/>
          <p:cNvSpPr/>
          <p:nvPr/>
        </p:nvSpPr>
        <p:spPr>
          <a:xfrm>
            <a:off x="1116013" y="2852738"/>
            <a:ext cx="576262" cy="0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979" name="Line 11"/>
          <p:cNvSpPr/>
          <p:nvPr/>
        </p:nvSpPr>
        <p:spPr>
          <a:xfrm>
            <a:off x="539750" y="3573463"/>
            <a:ext cx="576263" cy="0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980" name="Line 12"/>
          <p:cNvSpPr/>
          <p:nvPr/>
        </p:nvSpPr>
        <p:spPr>
          <a:xfrm>
            <a:off x="539750" y="4221163"/>
            <a:ext cx="576263" cy="0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981" name="Line 13"/>
          <p:cNvSpPr/>
          <p:nvPr/>
        </p:nvSpPr>
        <p:spPr>
          <a:xfrm>
            <a:off x="2843213" y="4941888"/>
            <a:ext cx="576262" cy="0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  <p:bldP spid="83973" grpId="0"/>
      <p:bldP spid="83974" grpId="0"/>
      <p:bldP spid="83975" grpId="0"/>
      <p:bldP spid="8397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5121"/>
          <p:cNvSpPr txBox="1"/>
          <p:nvPr/>
        </p:nvSpPr>
        <p:spPr>
          <a:xfrm>
            <a:off x="762000" y="20574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4" name="文本框 5123"/>
          <p:cNvSpPr txBox="1"/>
          <p:nvPr/>
        </p:nvSpPr>
        <p:spPr>
          <a:xfrm>
            <a:off x="974725" y="1239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5" name="文本框 5124"/>
          <p:cNvSpPr txBox="1"/>
          <p:nvPr/>
        </p:nvSpPr>
        <p:spPr>
          <a:xfrm>
            <a:off x="990600" y="31242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6" name="文本框 5127"/>
          <p:cNvSpPr txBox="1"/>
          <p:nvPr/>
        </p:nvSpPr>
        <p:spPr>
          <a:xfrm>
            <a:off x="1050925" y="2154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9397" name="文本框 5128"/>
          <p:cNvSpPr txBox="1"/>
          <p:nvPr/>
        </p:nvSpPr>
        <p:spPr>
          <a:xfrm>
            <a:off x="1219200" y="1143000"/>
            <a:ext cx="2590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0" y="1079500"/>
            <a:ext cx="8763000" cy="4092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岁：</a:t>
            </a:r>
            <a:endParaRPr lang="zh-CN" altLang="en-US" sz="3600" dirty="0">
              <a:solidFill>
                <a:srgbClr val="FF0000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1</a:t>
            </a:r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、后</a:t>
            </a:r>
            <a:r>
              <a:rPr lang="zh-CN" altLang="en-US" sz="28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岁</a:t>
            </a:r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余，成子精神复旧   </a:t>
            </a:r>
            <a:endParaRPr lang="zh-CN" altLang="en-US" sz="28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</a:t>
            </a:r>
            <a:r>
              <a:rPr lang="en-US" altLang="zh-CN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一年多后，成名的儿子精神复原了。</a:t>
            </a:r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）</a:t>
            </a:r>
            <a:endParaRPr lang="en-US" altLang="zh-CN" sz="28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2</a:t>
            </a:r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</a:t>
            </a:r>
            <a:r>
              <a:rPr lang="zh-CN" altLang="en-US" sz="28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岁</a:t>
            </a:r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征民间</a:t>
            </a:r>
            <a:endParaRPr lang="zh-CN" altLang="en-US" sz="28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（每年都要向民间征收（蟋蟀）。）</a:t>
            </a:r>
            <a:endParaRPr lang="zh-CN" altLang="en-US" sz="28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3</a:t>
            </a:r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、成有子九</a:t>
            </a:r>
            <a:r>
              <a:rPr lang="zh-CN" altLang="en-US" sz="28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岁</a:t>
            </a:r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。</a:t>
            </a:r>
            <a:endParaRPr lang="zh-CN" altLang="en-US" sz="28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（成名有个儿子九岁）</a:t>
            </a:r>
            <a:endParaRPr lang="en-US" altLang="zh-CN" sz="28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4</a:t>
            </a:r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、不终</a:t>
            </a:r>
            <a:r>
              <a:rPr lang="zh-CN" altLang="en-US" sz="28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岁</a:t>
            </a:r>
            <a:r>
              <a:rPr lang="zh-CN" altLang="en-US" sz="28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，薄产累尽</a:t>
            </a:r>
            <a:endParaRPr lang="zh-CN" altLang="en-US" sz="28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80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（不到一年的时间，微薄的家产逐渐耗尽。）</a:t>
            </a:r>
            <a:endParaRPr lang="zh-CN" altLang="en-US" sz="280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</p:txBody>
      </p:sp>
      <p:sp>
        <p:nvSpPr>
          <p:cNvPr id="59399" name="文本框 5130"/>
          <p:cNvSpPr txBox="1"/>
          <p:nvPr/>
        </p:nvSpPr>
        <p:spPr>
          <a:xfrm>
            <a:off x="5318125" y="2763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文本框 5131"/>
          <p:cNvSpPr txBox="1"/>
          <p:nvPr/>
        </p:nvSpPr>
        <p:spPr>
          <a:xfrm>
            <a:off x="4910138" y="163512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（一年）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5133" name="文本框 5132"/>
          <p:cNvSpPr txBox="1"/>
          <p:nvPr/>
        </p:nvSpPr>
        <p:spPr>
          <a:xfrm>
            <a:off x="2438400" y="25908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每年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5134" name="文本框 5133"/>
          <p:cNvSpPr txBox="1"/>
          <p:nvPr/>
        </p:nvSpPr>
        <p:spPr>
          <a:xfrm>
            <a:off x="3076575" y="340677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（年龄）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5135" name="文本框 5134"/>
          <p:cNvSpPr txBox="1"/>
          <p:nvPr/>
        </p:nvSpPr>
        <p:spPr>
          <a:xfrm>
            <a:off x="3810000" y="4221163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（年）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59404" name="文本框 5140"/>
          <p:cNvSpPr txBox="1"/>
          <p:nvPr/>
        </p:nvSpPr>
        <p:spPr>
          <a:xfrm>
            <a:off x="381000" y="1600200"/>
            <a:ext cx="66294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9405" name="文本框 5141"/>
          <p:cNvSpPr txBox="1"/>
          <p:nvPr/>
        </p:nvSpPr>
        <p:spPr>
          <a:xfrm>
            <a:off x="393700" y="4635500"/>
            <a:ext cx="678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9406" name="文本框 5142"/>
          <p:cNvSpPr txBox="1"/>
          <p:nvPr/>
        </p:nvSpPr>
        <p:spPr>
          <a:xfrm>
            <a:off x="5486400" y="36576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9407" name="文本框 5143"/>
          <p:cNvSpPr txBox="1"/>
          <p:nvPr/>
        </p:nvSpPr>
        <p:spPr>
          <a:xfrm>
            <a:off x="304800" y="21336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9408" name="标题 5148"/>
          <p:cNvSpPr>
            <a:spLocks noGrp="1"/>
          </p:cNvSpPr>
          <p:nvPr>
            <p:ph type="title" idx="4294967295"/>
          </p:nvPr>
        </p:nvSpPr>
        <p:spPr>
          <a:xfrm>
            <a:off x="0" y="431800"/>
            <a:ext cx="8139113" cy="647700"/>
          </a:xfrm>
          <a:ln/>
        </p:spPr>
        <p:txBody>
          <a:bodyPr lIns="101600" tIns="38100" rIns="76200" bIns="38100" anchor="ctr" anchorCtr="0"/>
          <a:p>
            <a:r>
              <a:rPr lang="zh-CN" altLang="en-US" sz="2800" dirty="0"/>
              <a:t>文言实词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charRg st="3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30">
                                            <p:txEl>
                                              <p:charRg st="3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30">
                                            <p:txEl>
                                              <p:charRg st="3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30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30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30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30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charRg st="4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30">
                                            <p:txEl>
                                              <p:charRg st="4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30">
                                            <p:txEl>
                                              <p:charRg st="4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30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30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charRg st="7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30">
                                            <p:txEl>
                                              <p:charRg st="7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30">
                                            <p:txEl>
                                              <p:charRg st="7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30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30">
                                            <p:txEl>
                                              <p:charRg st="3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charRg st="93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30">
                                            <p:txEl>
                                              <p:charRg st="93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30">
                                            <p:txEl>
                                              <p:charRg st="93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 build="p"/>
      <p:bldP spid="5132" grpId="0"/>
      <p:bldP spid="5133" grpId="0"/>
      <p:bldP spid="5134" grpId="0"/>
      <p:bldP spid="51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5121"/>
          <p:cNvSpPr txBox="1"/>
          <p:nvPr/>
        </p:nvSpPr>
        <p:spPr>
          <a:xfrm>
            <a:off x="762000" y="20574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0418" name="文本框 5123"/>
          <p:cNvSpPr txBox="1"/>
          <p:nvPr/>
        </p:nvSpPr>
        <p:spPr>
          <a:xfrm>
            <a:off x="974725" y="1239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0419" name="文本框 5124"/>
          <p:cNvSpPr txBox="1"/>
          <p:nvPr/>
        </p:nvSpPr>
        <p:spPr>
          <a:xfrm>
            <a:off x="990600" y="31242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0420" name="文本框 5127"/>
          <p:cNvSpPr txBox="1"/>
          <p:nvPr/>
        </p:nvSpPr>
        <p:spPr>
          <a:xfrm>
            <a:off x="1050925" y="2154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0421" name="文本框 5128"/>
          <p:cNvSpPr txBox="1"/>
          <p:nvPr/>
        </p:nvSpPr>
        <p:spPr>
          <a:xfrm>
            <a:off x="1219200" y="1143000"/>
            <a:ext cx="2590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0422" name="文本框 5130"/>
          <p:cNvSpPr txBox="1"/>
          <p:nvPr/>
        </p:nvSpPr>
        <p:spPr>
          <a:xfrm>
            <a:off x="5318125" y="2763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37" name="文本框 5136"/>
          <p:cNvSpPr txBox="1"/>
          <p:nvPr/>
        </p:nvSpPr>
        <p:spPr>
          <a:xfrm>
            <a:off x="127000" y="1362075"/>
            <a:ext cx="8564563" cy="31702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顾：</a:t>
            </a:r>
            <a:endParaRPr lang="zh-CN" altLang="en-US" sz="3200" dirty="0">
              <a:solidFill>
                <a:srgbClr val="FF0000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顾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念蓄劣物终无所用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（但成名想着这样低劣的东西终究没有什么用处）</a:t>
            </a:r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、相如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顾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召赵御史书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（蔺相如回头召来赵国御史）</a:t>
            </a:r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3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、子布、元表诸人各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顾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妻子，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（子布、元表等人只顾妻子儿女）</a:t>
            </a:r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4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、激昂大义，蹈死不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顾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，亦曷故哉</a:t>
            </a:r>
            <a:endParaRPr lang="zh-CN" altLang="en-US" sz="240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</p:txBody>
      </p:sp>
      <p:sp>
        <p:nvSpPr>
          <p:cNvPr id="60424" name="文本框 5137"/>
          <p:cNvSpPr txBox="1"/>
          <p:nvPr/>
        </p:nvSpPr>
        <p:spPr>
          <a:xfrm>
            <a:off x="457200" y="48006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0425" name="文本框 5140"/>
          <p:cNvSpPr txBox="1"/>
          <p:nvPr/>
        </p:nvSpPr>
        <p:spPr>
          <a:xfrm>
            <a:off x="381000" y="1600200"/>
            <a:ext cx="66294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0426" name="文本框 5141"/>
          <p:cNvSpPr txBox="1"/>
          <p:nvPr/>
        </p:nvSpPr>
        <p:spPr>
          <a:xfrm>
            <a:off x="457200" y="4876800"/>
            <a:ext cx="678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0427" name="文本框 5142"/>
          <p:cNvSpPr txBox="1"/>
          <p:nvPr/>
        </p:nvSpPr>
        <p:spPr>
          <a:xfrm>
            <a:off x="5486400" y="36576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0428" name="文本框 5143"/>
          <p:cNvSpPr txBox="1"/>
          <p:nvPr/>
        </p:nvSpPr>
        <p:spPr>
          <a:xfrm>
            <a:off x="304800" y="21336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45" name="文本框 5144"/>
          <p:cNvSpPr txBox="1"/>
          <p:nvPr/>
        </p:nvSpPr>
        <p:spPr>
          <a:xfrm>
            <a:off x="3687763" y="182245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（但）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5146" name="文本框 5145"/>
          <p:cNvSpPr txBox="1"/>
          <p:nvPr/>
        </p:nvSpPr>
        <p:spPr>
          <a:xfrm>
            <a:off x="3509963" y="25908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（回头）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5147" name="文本框 5146"/>
          <p:cNvSpPr txBox="1"/>
          <p:nvPr/>
        </p:nvSpPr>
        <p:spPr>
          <a:xfrm>
            <a:off x="4464050" y="331152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（顾念）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5148" name="文本框 5147"/>
          <p:cNvSpPr txBox="1"/>
          <p:nvPr/>
        </p:nvSpPr>
        <p:spPr>
          <a:xfrm>
            <a:off x="5116513" y="401320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（顾念、顾惜）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60433" name="标题 5148"/>
          <p:cNvSpPr>
            <a:spLocks noGrp="1"/>
          </p:cNvSpPr>
          <p:nvPr>
            <p:ph type="title" idx="4294967295"/>
          </p:nvPr>
        </p:nvSpPr>
        <p:spPr>
          <a:xfrm>
            <a:off x="0" y="431800"/>
            <a:ext cx="8139113" cy="647700"/>
          </a:xfrm>
          <a:ln/>
        </p:spPr>
        <p:txBody>
          <a:bodyPr lIns="101600" tIns="38100" rIns="76200" bIns="38100" anchor="ctr" anchorCtr="0"/>
          <a:p>
            <a:r>
              <a:rPr lang="zh-CN" altLang="en-US" dirty="0"/>
              <a:t>文言实词</a:t>
            </a:r>
            <a:endParaRPr lang="zh-CN" altLang="en-US" dirty="0"/>
          </a:p>
        </p:txBody>
      </p:sp>
      <p:sp>
        <p:nvSpPr>
          <p:cNvPr id="60434" name="文本框 1"/>
          <p:cNvSpPr txBox="1"/>
          <p:nvPr/>
        </p:nvSpPr>
        <p:spPr>
          <a:xfrm>
            <a:off x="127000" y="4608513"/>
            <a:ext cx="84375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（能被大义所激励，踏上死地也不回头，又是什么缘故呢）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charRg st="3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137">
                                            <p:txEl>
                                              <p:charRg st="3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charRg st="1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137">
                                            <p:txEl>
                                              <p:charRg st="15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137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5137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charRg st="2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5137">
                                            <p:txEl>
                                              <p:charRg st="26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charRg st="78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5137">
                                            <p:txEl>
                                              <p:charRg st="78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5137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7" grpId="0" build="p"/>
      <p:bldP spid="5145" grpId="0"/>
      <p:bldP spid="5146" grpId="0"/>
      <p:bldP spid="5147" grpId="0"/>
      <p:bldP spid="51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9" name="文本框 1028"/>
          <p:cNvSpPr txBox="1"/>
          <p:nvPr/>
        </p:nvSpPr>
        <p:spPr>
          <a:xfrm>
            <a:off x="0" y="914400"/>
            <a:ext cx="8305800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           </a:t>
            </a:r>
            <a:r>
              <a:rPr lang="zh-CN" altLang="en-US" sz="3200" dirty="0">
                <a:solidFill>
                  <a:srgbClr val="FF0000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报：</a:t>
            </a:r>
            <a:endParaRPr lang="zh-CN" altLang="en-US" sz="3200" dirty="0">
              <a:solidFill>
                <a:srgbClr val="FF0000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、虫翘然矜鸣，似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报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主知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（小蟋蟀鼓起翅膀得意地叫，好像在报告主人知晓。）</a:t>
            </a:r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、士不敢弯弓而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报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怨 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（勇士不敢拉弓射箭来报仇）</a:t>
            </a:r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3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、所以不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报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谢者，以为小礼无所用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（我没有报答的原因，是（我）以为微小的礼节没有什么用处。）</a:t>
            </a:r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4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、欲求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报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其父仇，莫能得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    （想找到一个能帮她报父仇的人，但一直没能找到。）          </a:t>
            </a:r>
            <a:endParaRPr lang="zh-CN" altLang="en-US" sz="3200">
              <a:solidFill>
                <a:srgbClr val="FF0000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</p:txBody>
      </p:sp>
      <p:sp>
        <p:nvSpPr>
          <p:cNvPr id="1031" name="文本框 1030"/>
          <p:cNvSpPr txBox="1"/>
          <p:nvPr/>
        </p:nvSpPr>
        <p:spPr>
          <a:xfrm>
            <a:off x="3948113" y="13716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（报告）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1033" name="文本框 1032"/>
          <p:cNvSpPr txBox="1"/>
          <p:nvPr/>
        </p:nvSpPr>
        <p:spPr>
          <a:xfrm>
            <a:off x="3276600" y="2435225"/>
            <a:ext cx="16049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（报仇）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1034" name="文本框 1033"/>
          <p:cNvSpPr txBox="1"/>
          <p:nvPr/>
        </p:nvSpPr>
        <p:spPr>
          <a:xfrm>
            <a:off x="5048250" y="3595688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（报答）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1035" name="文本框 1034"/>
          <p:cNvSpPr txBox="1"/>
          <p:nvPr/>
        </p:nvSpPr>
        <p:spPr>
          <a:xfrm>
            <a:off x="4040188" y="50165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（报仇）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61446" name="文本框 1035"/>
          <p:cNvSpPr txBox="1"/>
          <p:nvPr/>
        </p:nvSpPr>
        <p:spPr>
          <a:xfrm>
            <a:off x="4572000" y="4114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447" name="标题 1041"/>
          <p:cNvSpPr>
            <a:spLocks noGrp="1"/>
          </p:cNvSpPr>
          <p:nvPr>
            <p:ph type="title" idx="4294967295"/>
          </p:nvPr>
        </p:nvSpPr>
        <p:spPr>
          <a:xfrm>
            <a:off x="38100" y="0"/>
            <a:ext cx="8229600" cy="1143000"/>
          </a:xfrm>
          <a:ln/>
        </p:spPr>
        <p:txBody>
          <a:bodyPr lIns="101600" tIns="38100" rIns="76200" bIns="38100" anchor="ctr" anchorCtr="0"/>
          <a:p>
            <a:r>
              <a:rPr lang="zh-CN" altLang="en-US" sz="2800" dirty="0"/>
              <a:t>文言实词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29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2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29">
                                            <p:txEl>
                                              <p:charRg st="27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029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6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029">
                                            <p:txEl>
                                              <p:charRg st="65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97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029">
                                            <p:txEl>
                                              <p:charRg st="97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029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029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build="p"/>
      <p:bldP spid="1031" grpId="0"/>
      <p:bldP spid="1033" grpId="0"/>
      <p:bldP spid="1034" grpId="0"/>
      <p:bldP spid="10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9" name="文本框 1028"/>
          <p:cNvSpPr txBox="1"/>
          <p:nvPr/>
        </p:nvSpPr>
        <p:spPr>
          <a:xfrm>
            <a:off x="38100" y="1038225"/>
            <a:ext cx="8305800" cy="5508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   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              </a:t>
            </a:r>
            <a:r>
              <a:rPr lang="zh-CN" altLang="en-US" sz="3200" dirty="0">
                <a:solidFill>
                  <a:srgbClr val="FF0000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令</a:t>
            </a:r>
            <a:endParaRPr lang="zh-CN" altLang="en-US" sz="3200" dirty="0">
              <a:solidFill>
                <a:srgbClr val="FF0000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、维扬帅下逐客之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令</a:t>
            </a:r>
            <a:endParaRPr lang="zh-CN" altLang="en-US" sz="2400" dirty="0">
              <a:solidFill>
                <a:srgbClr val="FF0066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（驻守维扬的统帅竟下了逐客令）</a:t>
            </a:r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、群葩当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令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时，只在花开之数日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（在花的最佳观赏时节，只在花开的那几天）</a:t>
            </a:r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3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、便言多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令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才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（口才很好，文才也比别人强）</a:t>
            </a:r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endParaRPr lang="en-US" altLang="zh-CN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4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、</a:t>
            </a:r>
            <a:r>
              <a:rPr lang="zh-CN" altLang="en-US" sz="2400" dirty="0">
                <a:solidFill>
                  <a:srgbClr val="FF0066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令</a:t>
            </a:r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初下，群臣进谏，门庭若市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（政令刚一下达，许多大臣都来进献谏言，宫门和庭院像集市一样热闹。）</a:t>
            </a:r>
            <a:endParaRPr lang="zh-CN" altLang="en-US" sz="2400" dirty="0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</p:txBody>
      </p:sp>
      <p:sp>
        <p:nvSpPr>
          <p:cNvPr id="62466" name="文本框 1035"/>
          <p:cNvSpPr txBox="1"/>
          <p:nvPr/>
        </p:nvSpPr>
        <p:spPr>
          <a:xfrm>
            <a:off x="4572000" y="4114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7" name="文本框 1036"/>
          <p:cNvSpPr txBox="1"/>
          <p:nvPr/>
        </p:nvSpPr>
        <p:spPr>
          <a:xfrm>
            <a:off x="3694113" y="147002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（命令）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1038" name="文本框 1037"/>
          <p:cNvSpPr txBox="1"/>
          <p:nvPr/>
        </p:nvSpPr>
        <p:spPr>
          <a:xfrm>
            <a:off x="4676775" y="2570163"/>
            <a:ext cx="21780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>
                <a:latin typeface="Tahoma" panose="020B060403050404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（时令）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1040" name="文本框 1039"/>
          <p:cNvSpPr txBox="1"/>
          <p:nvPr/>
        </p:nvSpPr>
        <p:spPr>
          <a:xfrm>
            <a:off x="2609850" y="370840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（美好的）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1041" name="文本框 1040"/>
          <p:cNvSpPr txBox="1"/>
          <p:nvPr/>
        </p:nvSpPr>
        <p:spPr>
          <a:xfrm>
            <a:off x="4676775" y="4849813"/>
            <a:ext cx="25304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>
                <a:latin typeface="Tahoma" panose="020B060403050404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ahoma" panose="020B0604030504040204" pitchFamily="34" charset="0"/>
                <a:ea typeface="方正舒体" panose="02010601030101010101" pitchFamily="2" charset="-122"/>
              </a:rPr>
              <a:t>（命令）</a:t>
            </a:r>
            <a:endParaRPr lang="zh-CN" altLang="en-US" sz="2800">
              <a:solidFill>
                <a:srgbClr val="FF0000"/>
              </a:solidFill>
              <a:latin typeface="Tahoma" panose="020B0604030504040204" pitchFamily="34" charset="0"/>
              <a:ea typeface="方正舒体" panose="02010601030101010101" pitchFamily="2" charset="-122"/>
            </a:endParaRPr>
          </a:p>
        </p:txBody>
      </p:sp>
      <p:sp>
        <p:nvSpPr>
          <p:cNvPr id="62471" name="标题 1041"/>
          <p:cNvSpPr>
            <a:spLocks noGrp="1"/>
          </p:cNvSpPr>
          <p:nvPr>
            <p:ph type="title" idx="4294967295"/>
          </p:nvPr>
        </p:nvSpPr>
        <p:spPr>
          <a:xfrm>
            <a:off x="38100" y="165100"/>
            <a:ext cx="8229600" cy="1143000"/>
          </a:xfrm>
          <a:ln/>
        </p:spPr>
        <p:txBody>
          <a:bodyPr lIns="101600" tIns="38100" rIns="76200" bIns="38100" anchor="ctr" anchorCtr="0"/>
          <a:p>
            <a:r>
              <a:rPr lang="zh-CN" altLang="en-US" dirty="0"/>
              <a:t>文言实词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85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29">
                                            <p:txEl>
                                              <p:charRg st="85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29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029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64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029">
                                            <p:txEl>
                                              <p:charRg st="64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11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029">
                                            <p:txEl>
                                              <p:charRg st="112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9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029">
                                            <p:txEl>
                                              <p:charRg st="93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126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029">
                                            <p:txEl>
                                              <p:charRg st="126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build="p"/>
      <p:bldP spid="1037" grpId="0"/>
      <p:bldP spid="1038" grpId="0"/>
      <p:bldP spid="1040" grpId="0"/>
      <p:bldP spid="10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1290" y="21590"/>
            <a:ext cx="3459480" cy="550798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第六段：</a:t>
            </a:r>
            <a:endParaRPr lang="zh-CN" altLang="en-US" sz="3200" b="1" noProof="1" dirty="0">
              <a:solidFill>
                <a:schemeClr val="tx2"/>
              </a:solidFill>
              <a:sym typeface="+mn-ea"/>
            </a:endParaRPr>
          </a:p>
          <a:p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未几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，成归，闻妻言，如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被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冰雪。怒索儿，儿</a:t>
            </a:r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渺然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不知所往。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既而</a:t>
            </a:r>
            <a:r>
              <a:rPr lang="zh-CN" altLang="en-US" sz="3200" b="1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得其尸于井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，因而化怒为悲，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抢呼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欲绝。夫妻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向隅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，茅舍无烟，相对默然，不复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聊赖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。日将暮，</a:t>
            </a:r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取</a:t>
            </a: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儿藁（gǎo）葬。</a:t>
            </a:r>
            <a:endParaRPr lang="zh-CN" altLang="en-US" sz="3200" b="1" noProof="1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7625" y="21590"/>
            <a:ext cx="5034915" cy="501585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不多久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，成名回到家，听了妻子的话，他如同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蒙上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了冰雪一样。怒气冲冲地去找儿子，儿子却不见踪影，不知到哪儿去了。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不久</a:t>
            </a:r>
            <a:r>
              <a:rPr lang="zh-CN" altLang="en-US" sz="3200" b="1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在水井里发现了儿子的尸体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，因而化愤怒为悲伤，呼天抢地，悲痛欲绝。夫妻俩面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对着墙角（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哭泣），茅屋里没有炊烟，不再有所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指望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。太阳快要落山了，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抬出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儿子用草席裹着尸体埋葬。</a:t>
            </a:r>
            <a:endParaRPr lang="zh-CN" altLang="en-US" sz="2800" b="1" noProof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58260" y="5134610"/>
            <a:ext cx="528574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被：覆盖。</a:t>
            </a:r>
            <a:endParaRPr lang="zh-CN" altLang="en-US" sz="3200" b="1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聊赖：依赖，指望。</a:t>
            </a:r>
            <a:endParaRPr lang="zh-CN" altLang="en-US" sz="3200" b="1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sym typeface="+mn-ea"/>
            </a:endParaRPr>
          </a:p>
          <a:p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藁葬：用草席裹着尸体埋葬。</a:t>
            </a:r>
            <a:endParaRPr lang="zh-CN" altLang="en-US" sz="3200" b="1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文本框 167937"/>
          <p:cNvSpPr txBox="1"/>
          <p:nvPr/>
        </p:nvSpPr>
        <p:spPr>
          <a:xfrm>
            <a:off x="250825" y="765175"/>
            <a:ext cx="889317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常供。令以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之里正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一头，辄倾数家之产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当其为里正、受扑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当他充当里正、受到责打的时候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490" name="文本框 167938"/>
          <p:cNvSpPr txBox="1"/>
          <p:nvPr/>
        </p:nvSpPr>
        <p:spPr>
          <a:xfrm>
            <a:off x="250825" y="2825750"/>
            <a:ext cx="6477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责</a:t>
            </a:r>
            <a:endParaRPr lang="zh-CN" altLang="en-US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3491" name="左大括号 167939"/>
          <p:cNvSpPr/>
          <p:nvPr/>
        </p:nvSpPr>
        <p:spPr>
          <a:xfrm>
            <a:off x="1111250" y="765175"/>
            <a:ext cx="76200" cy="4600575"/>
          </a:xfrm>
          <a:prstGeom prst="leftBrace">
            <a:avLst>
              <a:gd name="adj1" fmla="val 10705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7941" name="文本框 167940"/>
          <p:cNvSpPr txBox="1"/>
          <p:nvPr/>
        </p:nvSpPr>
        <p:spPr>
          <a:xfrm>
            <a:off x="6680200" y="765175"/>
            <a:ext cx="1368425" cy="579438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要求 </a:t>
            </a:r>
            <a:endParaRPr lang="zh-CN" altLang="en-US" sz="3200" b="1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7942" name="文本框 167941"/>
          <p:cNvSpPr txBox="1"/>
          <p:nvPr/>
        </p:nvSpPr>
        <p:spPr>
          <a:xfrm>
            <a:off x="6546850" y="2178050"/>
            <a:ext cx="1296988" cy="579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索取 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7943" name="文本框 167942"/>
          <p:cNvSpPr txBox="1"/>
          <p:nvPr/>
        </p:nvSpPr>
        <p:spPr>
          <a:xfrm>
            <a:off x="6334125" y="3724275"/>
            <a:ext cx="1296988" cy="579438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责罚</a:t>
            </a: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3495" name="文本框 2"/>
          <p:cNvSpPr txBox="1"/>
          <p:nvPr/>
        </p:nvSpPr>
        <p:spPr>
          <a:xfrm>
            <a:off x="1187450" y="1444625"/>
            <a:ext cx="7956550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（（上司）于是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责令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经常供应，县令又把这件差事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责令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里正办理）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6" name="文本框 3"/>
          <p:cNvSpPr txBox="1"/>
          <p:nvPr/>
        </p:nvSpPr>
        <p:spPr>
          <a:xfrm>
            <a:off x="1289050" y="2933700"/>
            <a:ext cx="6565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（每索要一只蟋蟀，常常要使好几户人家破产）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794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794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794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文本框 167943"/>
          <p:cNvSpPr txBox="1"/>
          <p:nvPr/>
        </p:nvSpPr>
        <p:spPr>
          <a:xfrm>
            <a:off x="1116013" y="104775"/>
            <a:ext cx="6022975" cy="65547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妻曰：“死何裨益？不如自行搜觅，有万一之得。”成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展玩不可晓。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睹促织，隐中胸怀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（她展开纸片反复地看，也不明白其中的意思。但是看到上面画着蟋蟀，暗合了自己的心事。）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循陵而走，见蹲石鳞鳞，俨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类画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（成名沿着古坟走过去，只见蹲踞着的一块块石头像鱼鳞般排列，真像纸上画的样子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514" name="文本框 167944"/>
          <p:cNvSpPr txBox="1"/>
          <p:nvPr/>
        </p:nvSpPr>
        <p:spPr>
          <a:xfrm>
            <a:off x="100013" y="2338388"/>
            <a:ext cx="792162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然</a:t>
            </a:r>
            <a:endParaRPr lang="zh-CN" altLang="en-US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4515" name="左大括号 167945"/>
          <p:cNvSpPr/>
          <p:nvPr/>
        </p:nvSpPr>
        <p:spPr>
          <a:xfrm>
            <a:off x="1031875" y="0"/>
            <a:ext cx="227013" cy="5257800"/>
          </a:xfrm>
          <a:prstGeom prst="leftBrace">
            <a:avLst>
              <a:gd name="adj1" fmla="val 123202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7947" name="文本框 167946"/>
          <p:cNvSpPr txBox="1"/>
          <p:nvPr/>
        </p:nvSpPr>
        <p:spPr>
          <a:xfrm>
            <a:off x="7138988" y="0"/>
            <a:ext cx="1916112" cy="13843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认为对，认为是这样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7948" name="文本框 167947"/>
          <p:cNvSpPr txBox="1"/>
          <p:nvPr/>
        </p:nvSpPr>
        <p:spPr>
          <a:xfrm>
            <a:off x="7362825" y="2338388"/>
            <a:ext cx="1152525" cy="579437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然而</a:t>
            </a:r>
            <a:endParaRPr lang="zh-CN" altLang="en-US" sz="3200" b="1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7949" name="文本框 167948"/>
          <p:cNvSpPr txBox="1"/>
          <p:nvPr/>
        </p:nvSpPr>
        <p:spPr>
          <a:xfrm>
            <a:off x="7150100" y="4521200"/>
            <a:ext cx="1993900" cy="13843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形容词尾， “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的样子”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4519" name="文本框 1"/>
          <p:cNvSpPr txBox="1"/>
          <p:nvPr/>
        </p:nvSpPr>
        <p:spPr>
          <a:xfrm>
            <a:off x="1260475" y="1311275"/>
            <a:ext cx="7704138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（他妻子说：死有什么补益呢？不如自己去寻找，希望能有万一的收获。成名认为妻子的话对）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794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79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文本框 169985"/>
          <p:cNvSpPr txBox="1"/>
          <p:nvPr/>
        </p:nvSpPr>
        <p:spPr>
          <a:xfrm>
            <a:off x="-36512" y="1193800"/>
            <a:ext cx="4824412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ahoma" panose="020B060403050404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以一头进，试使斗而</a:t>
            </a: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才</a:t>
            </a:r>
            <a:endParaRPr lang="zh-CN" altLang="en-US" sz="3200" b="1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9987" name="文本框 169986"/>
          <p:cNvSpPr txBox="1"/>
          <p:nvPr/>
        </p:nvSpPr>
        <p:spPr>
          <a:xfrm>
            <a:off x="4787900" y="914400"/>
            <a:ext cx="4211638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（有才能，这里指勇敢善斗。名词用作动词 ）</a:t>
            </a:r>
            <a:endParaRPr lang="zh-CN" altLang="en-US" sz="2800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5539" name="文本框 169987"/>
          <p:cNvSpPr txBox="1"/>
          <p:nvPr/>
        </p:nvSpPr>
        <p:spPr>
          <a:xfrm>
            <a:off x="-36512" y="2644775"/>
            <a:ext cx="7521575" cy="218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Tahoma" panose="020B060403050404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市中游侠儿得佳者</a:t>
            </a: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笼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养之</a:t>
            </a:r>
            <a:endParaRPr lang="zh-CN" altLang="en-US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（城里游手好闲的年轻人，捉到好的蟋蟀就用笼子养着它们）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latin typeface="Tahoma" panose="020B060403050404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大喜，</a:t>
            </a: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笼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归，举家庆贺</a:t>
            </a:r>
            <a:endParaRPr lang="zh-CN" altLang="en-US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（成名）十分高兴，用笼子装着提回家。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9989" name="文本框 169988"/>
          <p:cNvSpPr txBox="1"/>
          <p:nvPr/>
        </p:nvSpPr>
        <p:spPr>
          <a:xfrm>
            <a:off x="4951413" y="2757488"/>
            <a:ext cx="4427537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（用笼子 ，名作状）</a:t>
            </a:r>
            <a:endParaRPr lang="zh-CN" altLang="en-US" sz="2800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9990" name="文本框 169989"/>
          <p:cNvSpPr txBox="1"/>
          <p:nvPr/>
        </p:nvSpPr>
        <p:spPr>
          <a:xfrm>
            <a:off x="4787900" y="3873500"/>
            <a:ext cx="43561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（装在笼子里 ，名作动）</a:t>
            </a:r>
            <a:endParaRPr lang="zh-CN" altLang="en-US" sz="2800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5542" name="文本框 169990"/>
          <p:cNvSpPr txBox="1"/>
          <p:nvPr/>
        </p:nvSpPr>
        <p:spPr>
          <a:xfrm>
            <a:off x="0" y="5249863"/>
            <a:ext cx="6470650" cy="1322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ahoma" panose="020B060403050404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成以其小，</a:t>
            </a: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劣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之</a:t>
            </a:r>
            <a:endParaRPr lang="zh-CN" altLang="en-US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（成名因为他个头小，觉得不好 ）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9992" name="文本框 169991"/>
          <p:cNvSpPr txBox="1"/>
          <p:nvPr/>
        </p:nvSpPr>
        <p:spPr>
          <a:xfrm>
            <a:off x="4500563" y="5280025"/>
            <a:ext cx="4643437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以（之）为劣，意动用法 </a:t>
            </a:r>
            <a:endParaRPr lang="zh-CN" altLang="en-US" sz="2800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5544" name="文本框 169998"/>
          <p:cNvSpPr txBox="1"/>
          <p:nvPr/>
        </p:nvSpPr>
        <p:spPr>
          <a:xfrm>
            <a:off x="0" y="0"/>
            <a:ext cx="4175125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Tahoma" panose="020B0604030504040204" pitchFamily="34" charset="0"/>
                <a:ea typeface="华文行楷" panose="02010800040101010101" pitchFamily="2" charset="-122"/>
              </a:rPr>
              <a:t>词类活用</a:t>
            </a:r>
            <a:endParaRPr lang="zh-CN" altLang="en-US" sz="5400" b="1" dirty="0">
              <a:latin typeface="Tahoma" panose="020B0604030504040204" pitchFamily="34" charset="0"/>
              <a:ea typeface="华文行楷" panose="02010800040101010101" pitchFamily="2" charset="-122"/>
            </a:endParaRPr>
          </a:p>
        </p:txBody>
      </p:sp>
      <p:sp>
        <p:nvSpPr>
          <p:cNvPr id="65545" name="文本框 1"/>
          <p:cNvSpPr txBox="1"/>
          <p:nvPr/>
        </p:nvSpPr>
        <p:spPr>
          <a:xfrm>
            <a:off x="165100" y="1927225"/>
            <a:ext cx="86455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拿一只蟋蟀进奉，（上司）试着让蟋蟀斗了一下，（蟋蟀）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显出了勇敢善斗的才能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998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998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999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999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文本框 169992"/>
          <p:cNvSpPr txBox="1"/>
          <p:nvPr/>
        </p:nvSpPr>
        <p:spPr>
          <a:xfrm>
            <a:off x="0" y="1535113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ahoma" panose="020B060403050404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益</a:t>
            </a: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奇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3600" dirty="0"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9994" name="文本框 169993"/>
          <p:cNvSpPr txBox="1"/>
          <p:nvPr/>
        </p:nvSpPr>
        <p:spPr>
          <a:xfrm>
            <a:off x="3209925" y="1657350"/>
            <a:ext cx="48958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以（之）为奇。意动用法</a:t>
            </a:r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6563" name="文本框 169994"/>
          <p:cNvSpPr txBox="1"/>
          <p:nvPr/>
        </p:nvSpPr>
        <p:spPr>
          <a:xfrm>
            <a:off x="0" y="3325813"/>
            <a:ext cx="5689600" cy="1600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6.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自名“蟹壳青”，</a:t>
            </a:r>
            <a:r>
              <a:rPr lang="zh-CN" altLang="en-US" sz="28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日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与子弟角</a:t>
            </a:r>
            <a:endParaRPr lang="zh-CN" altLang="en-US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（自己给它取名叫</a:t>
            </a: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蟹壳青</a:t>
            </a: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，天天和伙伴（的蟋蟀）角斗比赛。）</a:t>
            </a:r>
            <a:r>
              <a:rPr lang="zh-CN" altLang="en-US" sz="2400" b="1" dirty="0"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9996" name="文本框 169995"/>
          <p:cNvSpPr txBox="1"/>
          <p:nvPr/>
        </p:nvSpPr>
        <p:spPr>
          <a:xfrm>
            <a:off x="5070475" y="3328988"/>
            <a:ext cx="39243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（每日，名词作状语</a:t>
            </a:r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）</a:t>
            </a:r>
            <a:endParaRPr lang="zh-CN" altLang="en-US" sz="240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6565" name="文本框 169996"/>
          <p:cNvSpPr txBox="1"/>
          <p:nvPr/>
        </p:nvSpPr>
        <p:spPr>
          <a:xfrm>
            <a:off x="0" y="4997450"/>
            <a:ext cx="4897438" cy="1816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ahoma" panose="020B0604030504040204" pitchFamily="34" charset="0"/>
                <a:ea typeface="宋体" panose="02010600030101010101" pitchFamily="2" charset="-122"/>
              </a:rPr>
              <a:t>7.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一人飞升，</a:t>
            </a: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仙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及鸡犬</a:t>
            </a:r>
            <a:endParaRPr lang="zh-CN" altLang="en-US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 （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一个人升天，连他的鸡犬也成仙。）</a:t>
            </a:r>
            <a:endParaRPr lang="zh-CN" altLang="en-US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9998" name="文本框 169997"/>
          <p:cNvSpPr txBox="1"/>
          <p:nvPr/>
        </p:nvSpPr>
        <p:spPr>
          <a:xfrm>
            <a:off x="4567238" y="4997450"/>
            <a:ext cx="4427537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（成仙。名词作动词 ）</a:t>
            </a:r>
            <a:endParaRPr lang="zh-CN" altLang="en-US" sz="28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6567" name="文本框 169998"/>
          <p:cNvSpPr txBox="1"/>
          <p:nvPr/>
        </p:nvSpPr>
        <p:spPr>
          <a:xfrm>
            <a:off x="468313" y="404813"/>
            <a:ext cx="4175125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Tahoma" panose="020B0604030504040204" pitchFamily="34" charset="0"/>
                <a:ea typeface="华文行楷" panose="02010800040101010101" pitchFamily="2" charset="-122"/>
              </a:rPr>
              <a:t>词类活用</a:t>
            </a:r>
            <a:endParaRPr lang="zh-CN" altLang="en-US" sz="5400" b="1" dirty="0">
              <a:latin typeface="Tahoma" panose="020B0604030504040204" pitchFamily="34" charset="0"/>
              <a:ea typeface="华文行楷" panose="02010800040101010101" pitchFamily="2" charset="-122"/>
            </a:endParaRPr>
          </a:p>
        </p:txBody>
      </p:sp>
      <p:sp>
        <p:nvSpPr>
          <p:cNvPr id="66568" name="文本框 1"/>
          <p:cNvSpPr txBox="1"/>
          <p:nvPr/>
        </p:nvSpPr>
        <p:spPr>
          <a:xfrm>
            <a:off x="98425" y="2384425"/>
            <a:ext cx="8577263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（大家）越发觉得奇异。</a:t>
            </a:r>
            <a:endParaRPr lang="zh-CN" altLang="en-US" sz="28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999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999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999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Rectangle 2"/>
          <p:cNvSpPr/>
          <p:nvPr/>
        </p:nvSpPr>
        <p:spPr>
          <a:xfrm>
            <a:off x="755650" y="-3016"/>
            <a:ext cx="385572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4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判断下列句式 </a:t>
            </a:r>
            <a:endParaRPr lang="zh-CN" altLang="en-US" sz="48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43" name="Rectangle 3"/>
          <p:cNvSpPr/>
          <p:nvPr/>
        </p:nvSpPr>
        <p:spPr>
          <a:xfrm>
            <a:off x="611188" y="938213"/>
            <a:ext cx="34972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fontAlgn="base"/>
            <a:r>
              <a:rPr lang="zh-CN" altLang="en-US" sz="40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此物故非西产</a:t>
            </a:r>
            <a:r>
              <a:rPr lang="zh-CN" altLang="en-US" sz="4000" b="1" strike="noStrike" noProof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en-US" sz="4000" b="1" strike="noStrike" noProof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44" name="Rectangle 4"/>
          <p:cNvSpPr/>
          <p:nvPr/>
        </p:nvSpPr>
        <p:spPr>
          <a:xfrm>
            <a:off x="5076825" y="908050"/>
            <a:ext cx="1968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判断句 </a:t>
            </a:r>
            <a:endParaRPr lang="zh-CN" altLang="en-US" sz="4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45" name="Rectangle 5"/>
          <p:cNvSpPr/>
          <p:nvPr/>
        </p:nvSpPr>
        <p:spPr>
          <a:xfrm>
            <a:off x="539750" y="1803400"/>
            <a:ext cx="50260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fontAlgn="base"/>
            <a:r>
              <a:rPr lang="zh-CN" altLang="en-US" sz="40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遂为猾胥报充里正役</a:t>
            </a:r>
            <a:r>
              <a:rPr lang="zh-CN" altLang="en-US" sz="4000" b="1" strike="noStrike" noProof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en-US" sz="4000" b="1" strike="noStrike" noProof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46" name="Rectangle 6"/>
          <p:cNvSpPr/>
          <p:nvPr/>
        </p:nvSpPr>
        <p:spPr>
          <a:xfrm>
            <a:off x="5867400" y="1844675"/>
            <a:ext cx="1968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被动句 </a:t>
            </a:r>
            <a:endParaRPr lang="zh-CN" altLang="en-US" sz="4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47" name="Rectangle 7"/>
          <p:cNvSpPr/>
          <p:nvPr/>
        </p:nvSpPr>
        <p:spPr>
          <a:xfrm>
            <a:off x="323850" y="2565400"/>
            <a:ext cx="57896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40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村中少年好事者驯养一虫</a:t>
            </a:r>
            <a:endParaRPr lang="zh-CN" altLang="en-US" sz="40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48" name="Rectangle 8"/>
          <p:cNvSpPr/>
          <p:nvPr/>
        </p:nvSpPr>
        <p:spPr>
          <a:xfrm>
            <a:off x="6227755" y="2492375"/>
            <a:ext cx="2478094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定语后置 </a:t>
            </a:r>
            <a:endParaRPr lang="zh-CN" altLang="en-US" sz="4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49" name="Text Box 9"/>
          <p:cNvSpPr txBox="1"/>
          <p:nvPr/>
        </p:nvSpPr>
        <p:spPr>
          <a:xfrm>
            <a:off x="323850" y="3284538"/>
            <a:ext cx="4895850" cy="2530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问者爇香于鼎        </a:t>
            </a:r>
            <a:endParaRPr lang="zh-CN" altLang="en-US" sz="40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掭以尖草                    </a:t>
            </a:r>
            <a:endParaRPr lang="zh-CN" altLang="en-US" sz="40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既而得其尸于井       </a:t>
            </a:r>
            <a:endParaRPr lang="zh-CN" altLang="en-US" sz="40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焚拜如前人</a:t>
            </a:r>
            <a:endParaRPr lang="zh-CN" altLang="en-US" sz="40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50" name="Rectangle 10"/>
          <p:cNvSpPr/>
          <p:nvPr/>
        </p:nvSpPr>
        <p:spPr>
          <a:xfrm>
            <a:off x="5508625" y="3262306"/>
            <a:ext cx="3311525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4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介词结构后置</a:t>
            </a:r>
            <a:endParaRPr lang="zh-CN" altLang="en-US" sz="4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51" name="Rectangle 11"/>
          <p:cNvSpPr/>
          <p:nvPr/>
        </p:nvSpPr>
        <p:spPr>
          <a:xfrm>
            <a:off x="5076825" y="3931919"/>
            <a:ext cx="3311525" cy="645154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3600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介词结构</a:t>
            </a:r>
            <a:r>
              <a:rPr lang="zh-CN" altLang="en-US" sz="3600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后置</a:t>
            </a:r>
            <a:endParaRPr lang="zh-CN" altLang="en-US" sz="3600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52" name="Rectangle 12"/>
          <p:cNvSpPr/>
          <p:nvPr/>
        </p:nvSpPr>
        <p:spPr>
          <a:xfrm>
            <a:off x="5292725" y="4539933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36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介词结构</a:t>
            </a:r>
            <a:r>
              <a:rPr lang="zh-CN" altLang="en-US" sz="36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后置</a:t>
            </a:r>
            <a:endParaRPr lang="zh-CN" altLang="en-US" sz="36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53" name="Rectangle 13"/>
          <p:cNvSpPr/>
          <p:nvPr/>
        </p:nvSpPr>
        <p:spPr>
          <a:xfrm rot="-10800000" flipV="1">
            <a:off x="4930775" y="5184775"/>
            <a:ext cx="3386137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36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介词结构</a:t>
            </a:r>
            <a:r>
              <a:rPr lang="zh-CN" altLang="en-US" sz="36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后置</a:t>
            </a:r>
            <a:endParaRPr lang="zh-CN" altLang="en-US" sz="36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/>
      <p:bldP spid="87044" grpId="0"/>
      <p:bldP spid="87045" grpId="0"/>
      <p:bldP spid="87046" grpId="0"/>
      <p:bldP spid="87047" grpId="0"/>
      <p:bldP spid="87048" grpId="0"/>
      <p:bldP spid="87049" grpId="0"/>
      <p:bldP spid="87050" grpId="0"/>
      <p:bldP spid="87051" grpId="0"/>
      <p:bldP spid="87052" grpId="0"/>
      <p:bldP spid="8705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1010" name="内容占位符 171009"/>
          <p:cNvSpPr>
            <a:spLocks noGrp="1"/>
          </p:cNvSpPr>
          <p:nvPr>
            <p:ph idx="1"/>
          </p:nvPr>
        </p:nvSpPr>
        <p:spPr>
          <a:xfrm>
            <a:off x="434975" y="908050"/>
            <a:ext cx="8140700" cy="5041900"/>
          </a:xfrm>
        </p:spPr>
        <p:txBody>
          <a:bodyPr lIns="101600" tIns="0" rIns="82550" bIns="0" rtlCol="0" anchor="t">
            <a:noAutofit/>
          </a:bodyPr>
          <a:p>
            <a:pPr marL="0" marR="0" indent="0" algn="l" defTabSz="6858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kern="1200" cap="none" spc="150" normalizeH="0" baseline="0" noProof="1" dirty="0">
                <a:solidFill>
                  <a:schemeClr val="hlink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1.</a:t>
            </a:r>
            <a:r>
              <a:rPr kumimoji="0" lang="zh-CN" altLang="en-US" sz="2800" b="1" i="0" u="none" strike="noStrike" kern="1200" cap="none" spc="150" normalizeH="0" baseline="0" noProof="1" dirty="0">
                <a:solidFill>
                  <a:schemeClr val="hlink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少间</a:t>
            </a:r>
            <a:r>
              <a:rPr kumimoji="0" lang="zh-CN" altLang="en-US" sz="20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               </a:t>
            </a:r>
            <a:endParaRPr kumimoji="0" lang="zh-CN" altLang="en-US" sz="20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</p:txBody>
      </p:sp>
      <p:sp>
        <p:nvSpPr>
          <p:cNvPr id="69634" name="文本框 171010"/>
          <p:cNvSpPr txBox="1"/>
          <p:nvPr/>
        </p:nvSpPr>
        <p:spPr>
          <a:xfrm>
            <a:off x="501650" y="187325"/>
            <a:ext cx="54006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ahoma" panose="020B0604030504040204" pitchFamily="34" charset="0"/>
                <a:ea typeface="华文中宋" panose="02010600040101010101" pitchFamily="2" charset="-122"/>
              </a:rPr>
              <a:t>表时间短暂的副词</a:t>
            </a:r>
            <a:endParaRPr lang="zh-CN" altLang="en-US" sz="3600" b="1" dirty="0">
              <a:latin typeface="Tahoma" panose="020B0604030504040204" pitchFamily="34" charset="0"/>
              <a:ea typeface="华文中宋" panose="02010600040101010101" pitchFamily="2" charset="-122"/>
            </a:endParaRPr>
          </a:p>
        </p:txBody>
      </p:sp>
      <p:sp>
        <p:nvSpPr>
          <p:cNvPr id="171012" name="文本框 171011"/>
          <p:cNvSpPr txBox="1"/>
          <p:nvPr/>
        </p:nvSpPr>
        <p:spPr>
          <a:xfrm>
            <a:off x="1490663" y="4600575"/>
            <a:ext cx="6840537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解释：一会儿，吃一顿饭的工夫。</a:t>
            </a:r>
            <a:endParaRPr lang="zh-CN" altLang="en-US" sz="3200" b="1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1013" name="文本框 171012"/>
          <p:cNvSpPr txBox="1"/>
          <p:nvPr/>
        </p:nvSpPr>
        <p:spPr>
          <a:xfrm>
            <a:off x="1639888" y="3954463"/>
            <a:ext cx="67691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例句：食顷，帘动，片纸抛落    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1014" name="文本框 171013"/>
          <p:cNvSpPr txBox="1"/>
          <p:nvPr/>
        </p:nvSpPr>
        <p:spPr>
          <a:xfrm>
            <a:off x="90488" y="3889375"/>
            <a:ext cx="2305050" cy="5349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食顷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1015" name="文本框 171014"/>
          <p:cNvSpPr txBox="1"/>
          <p:nvPr/>
        </p:nvSpPr>
        <p:spPr>
          <a:xfrm>
            <a:off x="1800225" y="2068513"/>
            <a:ext cx="338455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解释：一会儿</a:t>
            </a:r>
            <a:endParaRPr lang="zh-CN" altLang="en-US" sz="3200" b="1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1016" name="文本框 171015"/>
          <p:cNvSpPr txBox="1"/>
          <p:nvPr/>
        </p:nvSpPr>
        <p:spPr>
          <a:xfrm>
            <a:off x="501650" y="1536700"/>
            <a:ext cx="8281988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例句：少间，帘内掷一纸出，即道人意中事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9640" name="文本框 1"/>
          <p:cNvSpPr txBox="1"/>
          <p:nvPr/>
        </p:nvSpPr>
        <p:spPr>
          <a:xfrm>
            <a:off x="233363" y="2647950"/>
            <a:ext cx="8818562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（一会儿，从帘内丢出一张纸片来，那上面就写着问卜人心里想问的事情）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1" name="文本框 2"/>
          <p:cNvSpPr txBox="1"/>
          <p:nvPr/>
        </p:nvSpPr>
        <p:spPr>
          <a:xfrm>
            <a:off x="812800" y="5468938"/>
            <a:ext cx="73882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（一顿饭的工夫，帘子动了，一片纸抛落。）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101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10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10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710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710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710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 build="p"/>
      <p:bldP spid="171012" grpId="0"/>
      <p:bldP spid="171013" grpId="0"/>
      <p:bldP spid="171014" grpId="0"/>
      <p:bldP spid="171015" grpId="0"/>
      <p:bldP spid="1710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2034" name="内容占位符 172033"/>
          <p:cNvSpPr>
            <a:spLocks noGrp="1"/>
          </p:cNvSpPr>
          <p:nvPr>
            <p:ph idx="1"/>
          </p:nvPr>
        </p:nvSpPr>
        <p:spPr>
          <a:xfrm>
            <a:off x="501650" y="1295400"/>
            <a:ext cx="8140700" cy="5041900"/>
          </a:xfrm>
        </p:spPr>
        <p:txBody>
          <a:bodyPr lIns="101600" tIns="0" rIns="82550" bIns="0" rtlCol="0" anchor="t">
            <a:noAutofit/>
          </a:bodyPr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kern="1200" cap="none" spc="150" normalizeH="0" baseline="0" noProof="1" dirty="0">
                <a:solidFill>
                  <a:schemeClr val="hlink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3.</a:t>
            </a:r>
            <a:r>
              <a:rPr kumimoji="0" lang="zh-CN" altLang="en-US" sz="2800" b="1" i="0" u="none" strike="noStrike" kern="1200" cap="none" spc="150" normalizeH="0" baseline="0" noProof="1" dirty="0">
                <a:solidFill>
                  <a:schemeClr val="hlink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斯须</a:t>
            </a:r>
            <a:endParaRPr kumimoji="0" lang="zh-CN" altLang="en-US" sz="2800" b="1" i="0" u="none" strike="noStrike" kern="1200" cap="none" spc="150" normalizeH="0" baseline="0" noProof="1" dirty="0">
              <a:solidFill>
                <a:schemeClr val="hlink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</p:txBody>
      </p:sp>
      <p:sp>
        <p:nvSpPr>
          <p:cNvPr id="172035" name="文本框 172034"/>
          <p:cNvSpPr txBox="1"/>
          <p:nvPr/>
        </p:nvSpPr>
        <p:spPr>
          <a:xfrm>
            <a:off x="1306513" y="4616450"/>
            <a:ext cx="5545137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解释：没多一会儿。</a:t>
            </a:r>
            <a:endParaRPr lang="zh-CN" altLang="en-US" sz="3200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2036" name="文本框 172035"/>
          <p:cNvSpPr txBox="1"/>
          <p:nvPr/>
        </p:nvSpPr>
        <p:spPr>
          <a:xfrm>
            <a:off x="792163" y="4083050"/>
            <a:ext cx="7920037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1"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</a:pP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例句：未几，成归，闻妻言，如被冰雪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2037" name="文本框 172036"/>
          <p:cNvSpPr txBox="1"/>
          <p:nvPr/>
        </p:nvSpPr>
        <p:spPr>
          <a:xfrm>
            <a:off x="539750" y="3549650"/>
            <a:ext cx="2663825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未几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2038" name="文本框 172037"/>
          <p:cNvSpPr txBox="1"/>
          <p:nvPr/>
        </p:nvSpPr>
        <p:spPr>
          <a:xfrm>
            <a:off x="1944688" y="2120900"/>
            <a:ext cx="6840537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解释：一会儿，片刻之间。</a:t>
            </a:r>
            <a:endParaRPr lang="zh-CN" altLang="en-US" sz="3200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2039" name="文本框 172038"/>
          <p:cNvSpPr txBox="1"/>
          <p:nvPr/>
        </p:nvSpPr>
        <p:spPr>
          <a:xfrm>
            <a:off x="720725" y="1684338"/>
            <a:ext cx="80645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例句：及扑入手，已股落腹裂，斯须就毙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0663" name="文本框 1"/>
          <p:cNvSpPr txBox="1"/>
          <p:nvPr/>
        </p:nvSpPr>
        <p:spPr>
          <a:xfrm>
            <a:off x="876300" y="2803525"/>
            <a:ext cx="74390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（等抓到手中，（蟋蟀的）腿已经掉了，肚子也破了，一会儿就死了。）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4" name="文本框 2"/>
          <p:cNvSpPr txBox="1"/>
          <p:nvPr/>
        </p:nvSpPr>
        <p:spPr>
          <a:xfrm>
            <a:off x="895350" y="5507038"/>
            <a:ext cx="788987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（不多时，成名回来了，听了妻子的话，全身好像覆盖上冰雪一样。）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203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20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20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720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720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720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 build="p"/>
      <p:bldP spid="172035" grpId="0"/>
      <p:bldP spid="172036" grpId="0"/>
      <p:bldP spid="172037" grpId="0"/>
      <p:bldP spid="172038" grpId="0"/>
      <p:bldP spid="1720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内容占位符 173057"/>
          <p:cNvSpPr>
            <a:spLocks noGrp="1"/>
          </p:cNvSpPr>
          <p:nvPr>
            <p:ph idx="1"/>
          </p:nvPr>
        </p:nvSpPr>
        <p:spPr>
          <a:xfrm>
            <a:off x="609600" y="619125"/>
            <a:ext cx="8140700" cy="5041900"/>
          </a:xfrm>
        </p:spPr>
        <p:txBody>
          <a:bodyPr lIns="101600" tIns="0" rIns="82550" bIns="0" rtlCol="0" anchor="t">
            <a:noAutofit/>
          </a:bodyPr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kern="1200" cap="none" spc="150" normalizeH="0" baseline="0" noProof="1" dirty="0">
                <a:solidFill>
                  <a:schemeClr val="hlink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5.</a:t>
            </a:r>
            <a:r>
              <a:rPr kumimoji="0" lang="zh-CN" altLang="en-US" sz="2800" b="1" i="0" u="none" strike="noStrike" kern="1200" cap="none" spc="150" normalizeH="0" baseline="0" noProof="1" dirty="0">
                <a:solidFill>
                  <a:schemeClr val="hlink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既而</a:t>
            </a:r>
            <a:endParaRPr kumimoji="0" lang="zh-CN" altLang="en-US" sz="2800" b="1" i="0" u="none" strike="noStrike" kern="1200" cap="none" spc="150" normalizeH="0" baseline="0" noProof="1" dirty="0">
              <a:solidFill>
                <a:schemeClr val="hlink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</p:txBody>
      </p:sp>
      <p:sp>
        <p:nvSpPr>
          <p:cNvPr id="173059" name="文本框 173058"/>
          <p:cNvSpPr txBox="1"/>
          <p:nvPr/>
        </p:nvSpPr>
        <p:spPr>
          <a:xfrm>
            <a:off x="2162175" y="755650"/>
            <a:ext cx="467995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解释：不久，随后。</a:t>
            </a:r>
            <a:endParaRPr lang="zh-CN" altLang="en-US" sz="3200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3060" name="文本框 173059"/>
          <p:cNvSpPr txBox="1"/>
          <p:nvPr/>
        </p:nvSpPr>
        <p:spPr>
          <a:xfrm>
            <a:off x="755650" y="1289050"/>
            <a:ext cx="770413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例句：既而得其尸于井，因而化怒为悲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3061" name="矩形 173060"/>
          <p:cNvSpPr/>
          <p:nvPr/>
        </p:nvSpPr>
        <p:spPr>
          <a:xfrm>
            <a:off x="609600" y="3446463"/>
            <a:ext cx="3676650" cy="835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</a:pP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6.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无何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3062" name="文本框 173061"/>
          <p:cNvSpPr txBox="1"/>
          <p:nvPr/>
        </p:nvSpPr>
        <p:spPr>
          <a:xfrm>
            <a:off x="2089150" y="3446463"/>
            <a:ext cx="47529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解释：不久，没多久。</a:t>
            </a:r>
            <a:endParaRPr lang="zh-CN" altLang="en-US" sz="3200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3063" name="文本框 173062"/>
          <p:cNvSpPr txBox="1"/>
          <p:nvPr/>
        </p:nvSpPr>
        <p:spPr>
          <a:xfrm>
            <a:off x="755650" y="4144963"/>
            <a:ext cx="511333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例句：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无何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，宰以卓异闻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1687" name="文本框 1"/>
          <p:cNvSpPr txBox="1"/>
          <p:nvPr/>
        </p:nvSpPr>
        <p:spPr>
          <a:xfrm>
            <a:off x="368300" y="2108200"/>
            <a:ext cx="840740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（不久在井里找到了他的尸体，于是化怒气为悲痛。）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8" name="文本框 2"/>
          <p:cNvSpPr txBox="1"/>
          <p:nvPr/>
        </p:nvSpPr>
        <p:spPr>
          <a:xfrm>
            <a:off x="952500" y="4922838"/>
            <a:ext cx="77057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没多久，县令也以（才能）优异而被上报。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305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30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30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7306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730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730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 build="p"/>
      <p:bldP spid="173059" grpId="0"/>
      <p:bldP spid="173060" grpId="0"/>
      <p:bldP spid="173061" grpId="0" build="p"/>
      <p:bldP spid="173062" grpId="0"/>
      <p:bldP spid="17306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内容占位符 174081"/>
          <p:cNvSpPr>
            <a:spLocks noGrp="1"/>
          </p:cNvSpPr>
          <p:nvPr>
            <p:ph idx="1"/>
          </p:nvPr>
        </p:nvSpPr>
        <p:spPr>
          <a:xfrm>
            <a:off x="319088" y="403225"/>
            <a:ext cx="8140700" cy="5041900"/>
          </a:xfrm>
        </p:spPr>
        <p:txBody>
          <a:bodyPr lIns="101600" tIns="0" rIns="82550" bIns="0" rtlCol="0" anchor="t">
            <a:noAutofit/>
          </a:bodyPr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kern="1200" cap="none" spc="150" normalizeH="0" baseline="0" noProof="1" dirty="0">
                <a:solidFill>
                  <a:schemeClr val="hlink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7.</a:t>
            </a:r>
            <a:r>
              <a:rPr kumimoji="0" lang="zh-CN" altLang="en-US" sz="2800" b="1" i="0" u="none" strike="noStrike" kern="1200" cap="none" spc="150" normalizeH="0" baseline="0" noProof="1" dirty="0">
                <a:solidFill>
                  <a:schemeClr val="hlink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俄</a:t>
            </a:r>
            <a:r>
              <a:rPr kumimoji="0" lang="zh-CN" altLang="en-US" sz="28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  </a:t>
            </a:r>
            <a:r>
              <a:rPr kumimoji="0" lang="zh-CN" altLang="en-US" sz="12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      </a:t>
            </a:r>
            <a:endParaRPr kumimoji="0" lang="zh-CN" altLang="en-US" sz="1200" b="1" i="0" u="none" strike="noStrike" kern="1200" cap="none" spc="150" normalizeH="0" baseline="0" noProof="1" dirty="0">
              <a:solidFill>
                <a:schemeClr val="hlink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</p:txBody>
      </p:sp>
      <p:sp>
        <p:nvSpPr>
          <p:cNvPr id="174083" name="文本框 174082"/>
          <p:cNvSpPr txBox="1"/>
          <p:nvPr/>
        </p:nvSpPr>
        <p:spPr>
          <a:xfrm>
            <a:off x="2112963" y="3009900"/>
            <a:ext cx="54737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解释：紧接着，随即。</a:t>
            </a:r>
            <a:endParaRPr lang="zh-CN" altLang="en-US" sz="3200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4084" name="文本框 174083"/>
          <p:cNvSpPr txBox="1"/>
          <p:nvPr/>
        </p:nvSpPr>
        <p:spPr>
          <a:xfrm>
            <a:off x="541338" y="3767138"/>
            <a:ext cx="8304212" cy="484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例句：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旋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见鸡伸颈摆扑，临视，则虫集冠上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4085" name="文本框 174084"/>
          <p:cNvSpPr txBox="1"/>
          <p:nvPr/>
        </p:nvSpPr>
        <p:spPr>
          <a:xfrm>
            <a:off x="541338" y="3057525"/>
            <a:ext cx="2232025" cy="485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8.</a:t>
            </a:r>
            <a:r>
              <a:rPr lang="en-US" altLang="zh-CN" sz="3200"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旋</a:t>
            </a:r>
            <a:endParaRPr lang="zh-CN" altLang="en-US" sz="32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4086" name="文本框 174085"/>
          <p:cNvSpPr txBox="1"/>
          <p:nvPr/>
        </p:nvSpPr>
        <p:spPr>
          <a:xfrm>
            <a:off x="1633538" y="590550"/>
            <a:ext cx="6119812" cy="485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解释：片刻，只一会儿。</a:t>
            </a:r>
            <a:endParaRPr lang="zh-CN" altLang="en-US" sz="3200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4087" name="文本框 174086"/>
          <p:cNvSpPr txBox="1"/>
          <p:nvPr/>
        </p:nvSpPr>
        <p:spPr>
          <a:xfrm>
            <a:off x="319088" y="1076325"/>
            <a:ext cx="8599487" cy="485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例句：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俄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见小虫跃起，张尾伸须，直龁敌领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2711" name="文本框 1"/>
          <p:cNvSpPr txBox="1"/>
          <p:nvPr/>
        </p:nvSpPr>
        <p:spPr>
          <a:xfrm>
            <a:off x="320675" y="1862138"/>
            <a:ext cx="82835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（一会儿，只见小蟋蟀跳起来，张开尾巴，竖起前须，直接咬住敌方的脖子）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675" y="4615180"/>
            <a:ext cx="83731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忽然又见鸡伸长脖子扭摆扑打着，靠近一看，原来是蟋蟀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停落在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鸡冠上）</a:t>
            </a:r>
            <a:endParaRPr lang="zh-CN" altLang="en-US" sz="24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408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40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40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740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740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740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 build="p"/>
      <p:bldP spid="174083" grpId="0"/>
      <p:bldP spid="174084" grpId="0"/>
      <p:bldP spid="174085" grpId="0"/>
      <p:bldP spid="174086" grpId="0"/>
      <p:bldP spid="17408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6" name="文本框 175105"/>
          <p:cNvSpPr txBox="1"/>
          <p:nvPr/>
        </p:nvSpPr>
        <p:spPr>
          <a:xfrm>
            <a:off x="512763" y="933450"/>
            <a:ext cx="2592387" cy="5349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9.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顿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5107" name="文本框 175106"/>
          <p:cNvSpPr txBox="1"/>
          <p:nvPr/>
        </p:nvSpPr>
        <p:spPr>
          <a:xfrm>
            <a:off x="633413" y="1581150"/>
            <a:ext cx="8256587" cy="534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例句：审谛之，短小，黑赤色，顿非前物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5108" name="文本框 175107"/>
          <p:cNvSpPr txBox="1"/>
          <p:nvPr/>
        </p:nvSpPr>
        <p:spPr>
          <a:xfrm>
            <a:off x="1897063" y="2346325"/>
            <a:ext cx="59055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解释：立刻，一时间。</a:t>
            </a:r>
            <a:endParaRPr lang="zh-CN" altLang="en-US" sz="3200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3732" name="文本框 1"/>
          <p:cNvSpPr txBox="1"/>
          <p:nvPr/>
        </p:nvSpPr>
        <p:spPr>
          <a:xfrm>
            <a:off x="492125" y="3249613"/>
            <a:ext cx="7751763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（成名仔细地看它，（它）个头短小，黑红色，（成名）立刻意识到它不是先前那只。）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51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51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51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/>
      <p:bldP spid="175107" grpId="0"/>
      <p:bldP spid="1751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151553"/>
          <p:cNvSpPr txBox="1"/>
          <p:nvPr/>
        </p:nvSpPr>
        <p:spPr>
          <a:xfrm>
            <a:off x="239713" y="404813"/>
            <a:ext cx="3559175" cy="45227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近抚之，气息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惙然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。喜置榻上，半夜复苏。夫妻心稍慰，但儿神气痴木，奄奄思睡。成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顾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蟋蟀笼虚，则气断声吞，亦不复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儿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念。自昏达曙，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目不交睫。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3200" y="466725"/>
            <a:ext cx="4848225" cy="446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走近一摸，（儿子）还有一丝</a:t>
            </a:r>
            <a:r>
              <a:rPr lang="zh-CN" altLang="en-US" sz="32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微弱的气息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。他们高兴地把他放在床上，半夜里儿子又苏醒过来。夫妻俩心里稍稍宽慰一些，但是孩子神情呆呆的，气息微弱，只想睡觉。成名</a:t>
            </a:r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回头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看到蟋蟀笼空着，就出不来气，说不出话，也不再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把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儿子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放在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心上了，从黄昏到天明，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连眼睛也没合一下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lang="zh-CN" altLang="en-US" sz="2800" b="1" noProof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58260" y="4797425"/>
            <a:ext cx="528574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气断声吞：出不来气，说不出话，形容极度悲伤。</a:t>
            </a:r>
            <a:endParaRPr lang="zh-CN" altLang="en-US" sz="3200" b="1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sym typeface="+mn-ea"/>
            </a:endParaRPr>
          </a:p>
          <a:p>
            <a:r>
              <a:rPr lang="zh-CN" altLang="en-US" sz="32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交睫：闭上眼睛睡觉。</a:t>
            </a:r>
            <a:endParaRPr lang="zh-CN" altLang="en-US" sz="3200" b="1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3685" y="443865"/>
            <a:ext cx="3485515" cy="43999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东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曦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既驾，僵卧长愁。忽闻门外虫鸣，惊起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觇视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，虫宛然尚在。喜而捕之，一鸣辄跃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去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，行且速。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覆之以掌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，虚若无物；手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裁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举，则又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超忽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而跃。急趋之，折过墙隅，迷其所在。徘徊四顾，见虫伏壁上。</a:t>
            </a:r>
            <a:endParaRPr lang="zh-CN" altLang="en-US" sz="2800" b="1" noProof="1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6824" y="216535"/>
            <a:ext cx="501650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东方的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太阳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已经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升起来了，他还直挺挺地躺在床上发愁。忽然听到门外有蟋蟀的叫声，吃惊地起来</a:t>
            </a:r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探看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，那只蟋蟀仿佛还在。他高兴得动手捉它，蟋蟀叫了一声就跳走了，动作非常快。</a:t>
            </a:r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他用手掌去罩它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，手心空荡荡地好象没有什么东西；手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才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举起，（蟋蟀）却又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轻快而高地跳开了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。成名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急忙去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追它，转过墙角，又不知它的去向了。他转来转去，四处张望，看见蟋蟀趴在墙壁上。</a:t>
            </a:r>
            <a:endParaRPr lang="zh-CN" altLang="en-US" sz="2800" b="1" noProof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4683125"/>
            <a:ext cx="36512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裁，同</a:t>
            </a:r>
            <a:r>
              <a:rPr lang="en-US" altLang="zh-CN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才</a:t>
            </a:r>
            <a:r>
              <a:rPr lang="en-US" altLang="zh-CN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。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东曦：指日神东君。曦：日光。既驾：已经乘车出来。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649605"/>
            <a:ext cx="35452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审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谛之，短小，黑赤色，顿非前物，成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以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其小，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劣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之。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惟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彷徨瞻顾，寻所逐者。壁上小虫忽跃落襟袖间。视之，形若土狗，梅花翅，方首，长胫，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意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似良。喜而收之。将献公堂，</a:t>
            </a:r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惴惴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恐不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当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意，思试之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斗</a:t>
            </a:r>
            <a:r>
              <a:rPr lang="zh-CN" altLang="en-US" sz="2800" b="1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以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觇之。</a:t>
            </a:r>
            <a:endParaRPr lang="zh-CN" altLang="en-US" sz="2800" noProof="1"/>
          </a:p>
          <a:p>
            <a:endParaRPr lang="zh-CN" altLang="en-US" sz="2800" noProof="1"/>
          </a:p>
        </p:txBody>
      </p:sp>
      <p:sp>
        <p:nvSpPr>
          <p:cNvPr id="32769" name="文本框 153601"/>
          <p:cNvSpPr txBox="1"/>
          <p:nvPr/>
        </p:nvSpPr>
        <p:spPr>
          <a:xfrm>
            <a:off x="3822065" y="649601"/>
            <a:ext cx="4540885" cy="58159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（成名）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仔细看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它，（它）个儿短小，黑红色，（成名）立刻意识到它不是先前那只。成名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因为它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个头小，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觉得不好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只是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不住地来回观察，找他所追捕的那只。（这时）墙壁上的那只小蟋蟀，忽然跳到他的衣袖上了。再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仔细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看它，形状像土狗，梅花纹翅膀，方头，长腿，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样子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好像还不错。（成名）高兴地收养了它，准备（把它）献给官府，但是</a:t>
            </a:r>
            <a:r>
              <a:rPr lang="zh-CN" altLang="en-US" sz="24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心里还是很不踏实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，怕不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合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县令的心意，他想先试着</a:t>
            </a:r>
            <a:r>
              <a:rPr lang="zh-CN" altLang="en-US" sz="2800" b="1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让它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（和别人的蟋蟀）斗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一下，以便看看来它的本领。</a:t>
            </a:r>
            <a:endParaRPr lang="zh-CN" altLang="en-US" sz="24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7" name="文本框 2"/>
          <p:cNvSpPr txBox="1"/>
          <p:nvPr/>
        </p:nvSpPr>
        <p:spPr>
          <a:xfrm>
            <a:off x="196850" y="6307138"/>
            <a:ext cx="87487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段：从失促织到失爱子是情节的深入发展，故事曲折跌宕。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54625"/>
          <p:cNvSpPr txBox="1"/>
          <p:nvPr/>
        </p:nvSpPr>
        <p:spPr>
          <a:xfrm>
            <a:off x="179388" y="620713"/>
            <a:ext cx="67691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第七段：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0" name="文本框 154626"/>
          <p:cNvSpPr txBox="1"/>
          <p:nvPr/>
        </p:nvSpPr>
        <p:spPr>
          <a:xfrm>
            <a:off x="250825" y="1196975"/>
            <a:ext cx="3573463" cy="3968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村中少年好事者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驯养一虫，自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“蟹壳青”，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与子弟角，无不胜。欲居之以为利，而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其直，亦无售者。径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庐访成，视成所蓄，掩口胡卢而笑。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出己虫，纳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比笼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中。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78019" y="1136650"/>
            <a:ext cx="4054475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村里一个喜欢多事的少年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，养着一只蟋蟀，自已给它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取名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叫“蟹壳青”，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天天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和伙伴（的蟋蟀）角斗比赛，没不胜的。他打算留着它来牟取暴利，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抬高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它的价格，但总没有遇到买主。少年特意</a:t>
            </a:r>
            <a:r>
              <a:rPr lang="zh-CN" altLang="en-US" sz="24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到家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来找成名，看到成名所养的蟋蟀，就掩着嘴笑了起来。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于是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取出自己的蟋蟀，放进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盛放准备打斗的蟋蟀的容器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里。</a:t>
            </a:r>
            <a:endParaRPr lang="zh-CN" altLang="en-US" sz="2400" b="1" noProof="1" dirty="0">
              <a:sym typeface="+mn-ea"/>
            </a:endParaRPr>
          </a:p>
        </p:txBody>
      </p:sp>
      <p:sp>
        <p:nvSpPr>
          <p:cNvPr id="37892" name="文本框 2"/>
          <p:cNvSpPr txBox="1"/>
          <p:nvPr/>
        </p:nvSpPr>
        <p:spPr>
          <a:xfrm>
            <a:off x="250825" y="5022850"/>
            <a:ext cx="4413250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段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详写小促织斗胜强敌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蟹壳青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与鸡口脱险之事，显示了小促织的超凡本领，故事达到高潮。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文本框 3"/>
          <p:cNvSpPr txBox="1"/>
          <p:nvPr/>
        </p:nvSpPr>
        <p:spPr>
          <a:xfrm>
            <a:off x="179388" y="6397625"/>
            <a:ext cx="8451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故事的高潮：（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5--7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）段，成子误毙促织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--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化促织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--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斗促织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325" y="615315"/>
            <a:ext cx="29965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成视之，庞然修伟，自增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惭怍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不敢与较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。少年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固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强之。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顾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念蓄劣物终无所用，不如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拼博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一笑，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因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合纳斗盆。小虫伏不动，蠢若木鸡。少年又大笑。试</a:t>
            </a:r>
            <a:r>
              <a:rPr lang="zh-CN" altLang="en-US" sz="24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以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猪鬣撩拨虫须，仍不动。少年又笑。屡撩之，虫</a:t>
            </a:r>
            <a:r>
              <a:rPr lang="zh-CN" altLang="en-US" sz="24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暴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怒，直奔，遂相腾击，振奋作声。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俄见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小虫跃起，张尾伸须，直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龁（hé ）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敌领。</a:t>
            </a:r>
            <a:endParaRPr lang="zh-CN" altLang="en-US" sz="2400" b="1" noProof="1" dirty="0">
              <a:sym typeface="+mn-ea"/>
            </a:endParaRPr>
          </a:p>
        </p:txBody>
      </p:sp>
      <p:sp>
        <p:nvSpPr>
          <p:cNvPr id="34817" name="文本框 155649"/>
          <p:cNvSpPr txBox="1"/>
          <p:nvPr/>
        </p:nvSpPr>
        <p:spPr>
          <a:xfrm>
            <a:off x="3219449" y="524510"/>
            <a:ext cx="576453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成名一看对方那只蟋蟀，身躯粗壮，修长健美，自己越发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惭愧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lang="zh-CN" altLang="en-US" sz="24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不敢拿自己的蟋蟀跟少年的“蟹壳青”较量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。少年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坚持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要较量较量。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但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成名一想养着这样低劣的东西终究没有什么用处，不如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让它斗一斗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，还可以博得一笑。</a:t>
            </a:r>
            <a:r>
              <a:rPr lang="zh-CN" altLang="en-US" sz="24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于是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把两个蟋蟀放进一个斗盆里。小蟋蟀趴着不动，神貌呆笨，少年又大笑起来。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试着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用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猪鬃撩拨小蟋蟀的触须，小蟋蟀仍然不动。少年又大笑了。多次撩拨它，小蟋蟀</a:t>
            </a:r>
            <a:r>
              <a:rPr lang="zh-CN" altLang="en-US" sz="24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突然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大怒，直往前冲，于是互相跳起来攻击，并振翅鸣叫。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一会儿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，只见小蟋蟀跳起来，张开尾巴，竖起前须，直接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咬住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敌方的脖子。</a:t>
            </a:r>
            <a:endParaRPr lang="zh-CN" altLang="en-US" sz="2400" b="1" noProof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6703" y="5535930"/>
            <a:ext cx="5647690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被：覆盖。</a:t>
            </a:r>
            <a:endParaRPr lang="zh-CN" altLang="en-US" sz="20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r>
              <a:rPr lang="zh-CN" altLang="en-US" sz="20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聊赖：依赖，指望。</a:t>
            </a:r>
            <a:endParaRPr lang="zh-CN" altLang="en-US" sz="20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r>
              <a:rPr lang="zh-CN" altLang="en-US" sz="20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藁葬：用草席裹着尸体埋葬。</a:t>
            </a:r>
            <a:endParaRPr lang="zh-CN" altLang="en-US" sz="20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r>
              <a:rPr lang="zh-CN" altLang="en-US" sz="20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固强之：固：坚持、一定。强：强迫、迫使。</a:t>
            </a:r>
            <a:endParaRPr lang="zh-CN" altLang="en-US" sz="20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3504" y="287019"/>
            <a:ext cx="344297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少年大骇，急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解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令休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止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。虫翘然</a:t>
            </a:r>
            <a:r>
              <a:rPr lang="zh-CN" altLang="en-US" sz="2800" b="1" noProof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矜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鸣，似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报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主知。成大喜。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方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共瞻玩，一鸡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瞥来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，</a:t>
            </a:r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径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进以啄。成骇立愕呼。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幸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啄不中，虫跃去尺有咫。鸡健进，逐逼之，虫已在爪下矣。成仓猝莫知所救，顿足失色。旋见鸡伸颈摆扑，临视，则虫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集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冠上，</a:t>
            </a:r>
            <a:r>
              <a:rPr lang="zh-CN" altLang="en-US" sz="28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力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叮不释。成益惊喜，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掇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置笼中。</a:t>
            </a:r>
            <a:endParaRPr lang="zh-CN" altLang="en-US" sz="2800" noProof="1"/>
          </a:p>
          <a:p>
            <a:endParaRPr lang="zh-CN" altLang="en-US" sz="2800" noProof="1"/>
          </a:p>
        </p:txBody>
      </p:sp>
      <p:sp>
        <p:nvSpPr>
          <p:cNvPr id="35841" name="文本框 156673"/>
          <p:cNvSpPr txBox="1"/>
          <p:nvPr/>
        </p:nvSpPr>
        <p:spPr>
          <a:xfrm>
            <a:off x="3693160" y="399415"/>
            <a:ext cx="54508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少年大惊，急忙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分开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它们，使它们</a:t>
            </a:r>
            <a:r>
              <a:rPr lang="zh-CN" altLang="en-US" sz="24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停止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扑斗。小蟋蟀鼓起翅膀</a:t>
            </a:r>
            <a:r>
              <a:rPr lang="zh-CN" altLang="en-US" sz="2400" b="1" noProof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得意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地叫，好像在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报告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主人知晓。成名大喜，两人</a:t>
            </a:r>
            <a:r>
              <a:rPr lang="zh-CN" altLang="en-US" sz="24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正在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一起观赏，一只鸡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突然而来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lang="zh-CN" altLang="en-US" sz="24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直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向小蟋蟀啄去。成名吓得站起来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惊叫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幸好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没有啄中，小蟋蟀一跳有一尺多远。鸡大步上前，追逼过去，小蟋蟀已被压在鸡爪下了。成名吓得惊慌失措，不知怎么救它，急得直跺脚，脸色都变了。忽然又见鸡伸长脖子扭摆扑打着，靠近一看，原来是蟋蟀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停落在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鸡冠上，</a:t>
            </a:r>
            <a:r>
              <a:rPr lang="zh-CN" altLang="en-US" sz="2400" b="1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用力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咬着（鸡冠）不放。成名越发惊喜，</a:t>
            </a:r>
            <a:r>
              <a:rPr lang="zh-CN" altLang="en-US" sz="28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把小蟋蟀捉住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放进笼中 。</a:t>
            </a:r>
            <a:endParaRPr lang="zh-CN" altLang="en-US" sz="24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9" name="文本框 2"/>
          <p:cNvSpPr txBox="1"/>
          <p:nvPr/>
        </p:nvSpPr>
        <p:spPr>
          <a:xfrm>
            <a:off x="3767138" y="5476875"/>
            <a:ext cx="5110162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集：止。瞥：突然，倏然。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尺有咫：一尺多。咫：八寸。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6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17</Template>
  <TotalTime>0</TotalTime>
  <Words>7340</Words>
  <Application>WPS 演示</Application>
  <PresentationFormat>在屏幕上显示</PresentationFormat>
  <Paragraphs>527</Paragraphs>
  <Slides>39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62" baseType="lpstr">
      <vt:lpstr>Arial</vt:lpstr>
      <vt:lpstr>宋体</vt:lpstr>
      <vt:lpstr>Wingdings</vt:lpstr>
      <vt:lpstr>Times New Roman</vt:lpstr>
      <vt:lpstr>Tahoma</vt:lpstr>
      <vt:lpstr>微软雅黑</vt:lpstr>
      <vt:lpstr>华文行楷</vt:lpstr>
      <vt:lpstr>隶书</vt:lpstr>
      <vt:lpstr>楷体_GB2312</vt:lpstr>
      <vt:lpstr>新宋体</vt:lpstr>
      <vt:lpstr>方正姚体</vt:lpstr>
      <vt:lpstr>Arial Unicode MS</vt:lpstr>
      <vt:lpstr>华文隶书</vt:lpstr>
      <vt:lpstr>黑体</vt:lpstr>
      <vt:lpstr>华文新魏</vt:lpstr>
      <vt:lpstr>方正舒体</vt:lpstr>
      <vt:lpstr>华文中宋</vt:lpstr>
      <vt:lpstr>方正隶变简体</vt:lpstr>
      <vt:lpstr>华文彩云</vt:lpstr>
      <vt:lpstr>16</vt:lpstr>
      <vt:lpstr>1_空白设计模板</vt:lpstr>
      <vt:lpstr>2_空白设计模板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ks5u</Company>
  <LinksUpToDate>false</LinksUpToDate>
  <SharedDoc>false</SharedDoc>
  <HyperlinksChanged>false</HyperlinksChanged>
  <AppVersion>14.0000</AppVersion>
  <Manager>ks5u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ks5u</dc:title>
  <dc:creator>ks5u</dc:creator>
  <cp:keywords>ks5u</cp:keywords>
  <dc:description>ks5u</dc:description>
  <dc:subject>ks5u</dc:subject>
  <cp:category>ks5u</cp:category>
  <cp:lastModifiedBy>姜心老师</cp:lastModifiedBy>
  <cp:revision>93</cp:revision>
  <dcterms:created xsi:type="dcterms:W3CDTF">2000-08-01T02:01:00Z</dcterms:created>
  <dcterms:modified xsi:type="dcterms:W3CDTF">2022-03-17T06:26:50Z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27F784E079E443BFA60C49F255A0B0E5</vt:lpwstr>
  </property>
</Properties>
</file>