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4"/>
  </p:notesMasterIdLst>
  <p:sldIdLst>
    <p:sldId id="362" r:id="rId2"/>
    <p:sldId id="275" r:id="rId3"/>
    <p:sldId id="346" r:id="rId4"/>
    <p:sldId id="349" r:id="rId5"/>
    <p:sldId id="350" r:id="rId6"/>
    <p:sldId id="351" r:id="rId7"/>
    <p:sldId id="352" r:id="rId8"/>
    <p:sldId id="353" r:id="rId9"/>
    <p:sldId id="354" r:id="rId10"/>
    <p:sldId id="355" r:id="rId11"/>
    <p:sldId id="356" r:id="rId12"/>
    <p:sldId id="357" r:id="rId13"/>
    <p:sldId id="358" r:id="rId14"/>
    <p:sldId id="359" r:id="rId15"/>
    <p:sldId id="360" r:id="rId16"/>
    <p:sldId id="361" r:id="rId17"/>
    <p:sldId id="319" r:id="rId18"/>
    <p:sldId id="342" r:id="rId19"/>
    <p:sldId id="296" r:id="rId20"/>
    <p:sldId id="297" r:id="rId21"/>
    <p:sldId id="298" r:id="rId22"/>
    <p:sldId id="363" r:id="rId23"/>
  </p:sldIdLst>
  <p:sldSz cx="12192000" cy="6858000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54" d="100"/>
          <a:sy n="54" d="100"/>
        </p:scale>
        <p:origin x="62" y="485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D734783-715B-41D7-83CD-109B94F90110}" type="datetimeFigureOut">
              <a:rPr lang="zh-CN" altLang="en-US" smtClean="0"/>
              <a:t>2020/1/13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ADD3A57-4CCA-4F60-AFE8-A7DFEE7D0CD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04732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6627" name="文本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594825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8675" name="文本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651879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首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121"/>
            <a:ext cx="12192000" cy="6853759"/>
          </a:xfrm>
          <a:prstGeom prst="rect">
            <a:avLst/>
          </a:prstGeom>
        </p:spPr>
      </p:pic>
      <p:sp>
        <p:nvSpPr>
          <p:cNvPr id="23" name="标题 22"/>
          <p:cNvSpPr>
            <a:spLocks noGrp="1"/>
          </p:cNvSpPr>
          <p:nvPr>
            <p:ph type="title" hasCustomPrompt="1"/>
          </p:nvPr>
        </p:nvSpPr>
        <p:spPr>
          <a:xfrm>
            <a:off x="1065614" y="2766059"/>
            <a:ext cx="10060772" cy="132588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dirty="0"/>
              <a:t>标题</a:t>
            </a:r>
          </a:p>
        </p:txBody>
      </p:sp>
    </p:spTree>
    <p:extLst>
      <p:ext uri="{BB962C8B-B14F-4D97-AF65-F5344CB8AC3E}">
        <p14:creationId xmlns:p14="http://schemas.microsoft.com/office/powerpoint/2010/main" val="3735199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24308" y="960830"/>
            <a:ext cx="8084219" cy="1325880"/>
          </a:xfrm>
        </p:spPr>
        <p:txBody>
          <a:bodyPr/>
          <a:lstStyle>
            <a:lvl1pPr>
              <a:defRPr sz="28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792486" y="2430860"/>
            <a:ext cx="6380391" cy="822960"/>
          </a:xfrm>
        </p:spPr>
        <p:txBody>
          <a:bodyPr/>
          <a:lstStyle>
            <a:lvl1pPr algn="l">
              <a:defRPr sz="2400">
                <a:latin typeface="楷体" panose="02010609060101010101" pitchFamily="49" charset="-122"/>
                <a:ea typeface="楷体" panose="02010609060101010101" pitchFamily="49" charset="-122"/>
              </a:defRPr>
            </a:lvl1pPr>
            <a:lvl2pPr algn="l">
              <a:defRPr sz="1800">
                <a:latin typeface="楷体" panose="02010609060101010101" pitchFamily="49" charset="-122"/>
                <a:ea typeface="楷体" panose="02010609060101010101" pitchFamily="49" charset="-122"/>
              </a:defRPr>
            </a:lvl2pPr>
            <a:lvl3pPr algn="l">
              <a:defRPr sz="1800"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algn="l">
              <a:defRPr sz="1800">
                <a:latin typeface="楷体" panose="02010609060101010101" pitchFamily="49" charset="-122"/>
                <a:ea typeface="楷体" panose="02010609060101010101" pitchFamily="49" charset="-122"/>
              </a:defRPr>
            </a:lvl4pPr>
            <a:lvl5pPr algn="l">
              <a:defRPr sz="1800">
                <a:latin typeface="楷体" panose="02010609060101010101" pitchFamily="49" charset="-122"/>
                <a:ea typeface="楷体" panose="020106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620674544"/>
      </p:ext>
    </p:extLst>
  </p:cSld>
  <p:clrMapOvr>
    <a:masterClrMapping/>
  </p:clrMapOvr>
  <p:transition>
    <p:checker dir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28720796"/>
      </p:ext>
    </p:extLst>
  </p:cSld>
  <p:clrMapOvr>
    <a:masterClrMapping/>
  </p:clrMapOvr>
  <p:transition>
    <p:checker dir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尾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121"/>
            <a:ext cx="12192000" cy="6853759"/>
          </a:xfrm>
          <a:prstGeom prst="rect">
            <a:avLst/>
          </a:prstGeom>
        </p:spPr>
      </p:pic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BB4A265A-7BAB-4A4E-A2CB-DF58ED1CB534}" type="datetimeFigureOut">
              <a:rPr lang="zh-CN" altLang="en-US" smtClean="0"/>
              <a:t>2020/1/13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977DD09F-E89A-4409-AFA7-16093828AF6D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 hasCustomPrompt="1"/>
          </p:nvPr>
        </p:nvSpPr>
        <p:spPr>
          <a:xfrm>
            <a:off x="2907419" y="2667020"/>
            <a:ext cx="6908800" cy="1676400"/>
          </a:xfrm>
        </p:spPr>
        <p:txBody>
          <a:bodyPr/>
          <a:lstStyle>
            <a:lvl1pPr>
              <a:defRPr sz="4400"/>
            </a:lvl1pPr>
          </a:lstStyle>
          <a:p>
            <a:pPr lvl="0"/>
            <a:r>
              <a:rPr lang="zh-CN" altLang="en-US" dirty="0"/>
              <a:t>谢    谢</a:t>
            </a:r>
          </a:p>
        </p:txBody>
      </p:sp>
    </p:spTree>
    <p:extLst>
      <p:ext uri="{BB962C8B-B14F-4D97-AF65-F5344CB8AC3E}">
        <p14:creationId xmlns:p14="http://schemas.microsoft.com/office/powerpoint/2010/main" val="42923575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二级</a:t>
            </a:r>
          </a:p>
          <a:p>
            <a:pPr lvl="2"/>
            <a:r>
              <a:rPr lang="zh-CN" altLang="en-US" noProof="1"/>
              <a:t>三级</a:t>
            </a:r>
          </a:p>
          <a:p>
            <a:pPr lvl="3"/>
            <a:r>
              <a:rPr lang="zh-CN" altLang="en-US" noProof="1"/>
              <a:t>四级</a:t>
            </a:r>
          </a:p>
          <a:p>
            <a:pPr lvl="4"/>
            <a:r>
              <a:rPr lang="zh-CN" altLang="en-US" noProof="1"/>
              <a:t>五级</a:t>
            </a:r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</p:spPr>
        <p:txBody>
          <a:bodyPr/>
          <a:lstStyle>
            <a:lvl1pPr eaLnBrk="1" hangingPunct="1">
              <a:buFont typeface="Arial" panose="020B0604020202020204" pitchFamily="34" charset="0"/>
              <a:buNone/>
              <a:defRPr smtClean="0"/>
            </a:lvl1pPr>
          </a:lstStyle>
          <a:p>
            <a:fld id="{BB4A265A-7BAB-4A4E-A2CB-DF58ED1CB534}" type="datetimeFigureOut">
              <a:rPr lang="zh-CN" altLang="en-US" smtClean="0"/>
              <a:t>2020/1/13</a:t>
            </a:fld>
            <a:endParaRPr lang="zh-CN" altLang="en-US"/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</p:spPr>
        <p:txBody>
          <a:bodyPr/>
          <a:lstStyle>
            <a:lvl1pPr eaLnBrk="1" hangingPunct="1">
              <a:buFont typeface="Arial" panose="020B0604020202020204" pitchFamily="34" charset="0"/>
              <a:buNone/>
              <a:defRPr smtClean="0"/>
            </a:lvl1pPr>
          </a:lstStyle>
          <a:p>
            <a:endParaRPr lang="zh-CN" altLang="en-US"/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</p:spPr>
        <p:txBody>
          <a:bodyPr/>
          <a:lstStyle>
            <a:lvl1pPr eaLnBrk="1" hangingPunct="1">
              <a:buFont typeface="Arial" panose="020B0604020202020204" pitchFamily="34" charset="0"/>
              <a:buNone/>
              <a:defRPr smtClean="0"/>
            </a:lvl1pPr>
          </a:lstStyle>
          <a:p>
            <a:fld id="{977DD09F-E89A-4409-AFA7-16093828AF6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88220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701671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8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标题占位符 1"/>
          <p:cNvSpPr>
            <a:spLocks noGrp="1"/>
          </p:cNvSpPr>
          <p:nvPr>
            <p:ph type="title"/>
          </p:nvPr>
        </p:nvSpPr>
        <p:spPr bwMode="auto">
          <a:xfrm>
            <a:off x="4476751" y="1821180"/>
            <a:ext cx="3238500" cy="1325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dirty="0"/>
              <a:t>大</a:t>
            </a:r>
          </a:p>
        </p:txBody>
      </p:sp>
      <p:sp>
        <p:nvSpPr>
          <p:cNvPr id="1028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63535" y="3381376"/>
            <a:ext cx="3064933" cy="8229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dirty="0"/>
              <a:t>小</a:t>
            </a:r>
          </a:p>
        </p:txBody>
      </p:sp>
    </p:spTree>
    <p:extLst>
      <p:ext uri="{BB962C8B-B14F-4D97-AF65-F5344CB8AC3E}">
        <p14:creationId xmlns:p14="http://schemas.microsoft.com/office/powerpoint/2010/main" val="27071592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</p:sldLayoutIdLst>
  <p:transition>
    <p:checker dir="vert"/>
  </p:transition>
  <p:txStyles>
    <p:titleStyle>
      <a:lvl1pPr algn="ctr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楷体" panose="02010609060101010101" pitchFamily="49" charset="-122"/>
          <a:ea typeface="楷体" panose="02010609060101010101" pitchFamily="49" charset="-122"/>
          <a:cs typeface="+mj-cs"/>
        </a:defRPr>
      </a:lvl1pPr>
      <a:lvl2pPr algn="ctr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960">
          <a:solidFill>
            <a:schemeClr val="tx1"/>
          </a:solidFill>
          <a:latin typeface="楷体" panose="02010609060101010101" pitchFamily="49" charset="-122"/>
          <a:ea typeface="楷体" panose="02010609060101010101" pitchFamily="49" charset="-122"/>
        </a:defRPr>
      </a:lvl2pPr>
      <a:lvl3pPr algn="ctr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960">
          <a:solidFill>
            <a:schemeClr val="tx1"/>
          </a:solidFill>
          <a:latin typeface="楷体" panose="02010609060101010101" pitchFamily="49" charset="-122"/>
          <a:ea typeface="楷体" panose="02010609060101010101" pitchFamily="49" charset="-122"/>
        </a:defRPr>
      </a:lvl3pPr>
      <a:lvl4pPr algn="ctr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960">
          <a:solidFill>
            <a:schemeClr val="tx1"/>
          </a:solidFill>
          <a:latin typeface="楷体" panose="02010609060101010101" pitchFamily="49" charset="-122"/>
          <a:ea typeface="楷体" panose="02010609060101010101" pitchFamily="49" charset="-122"/>
        </a:defRPr>
      </a:lvl4pPr>
      <a:lvl5pPr algn="ctr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960">
          <a:solidFill>
            <a:schemeClr val="tx1"/>
          </a:solidFill>
          <a:latin typeface="楷体" panose="02010609060101010101" pitchFamily="49" charset="-122"/>
          <a:ea typeface="楷体" panose="02010609060101010101" pitchFamily="49" charset="-122"/>
        </a:defRPr>
      </a:lvl5pPr>
      <a:lvl6pPr marL="41148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96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82296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96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23444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96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64592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96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algn="ctr" rtl="0" eaLnBrk="1" fontAlgn="base" hangingPunct="1">
        <a:lnSpc>
          <a:spcPct val="90000"/>
        </a:lnSpc>
        <a:spcBef>
          <a:spcPts val="900"/>
        </a:spcBef>
        <a:spcAft>
          <a:spcPct val="0"/>
        </a:spcAft>
        <a:buFont typeface="Arial" panose="020B0604020202020204" pitchFamily="34" charset="0"/>
        <a:defRPr sz="2800" kern="1200">
          <a:solidFill>
            <a:schemeClr val="tx1"/>
          </a:solidFill>
          <a:latin typeface="楷体" panose="02010609060101010101" pitchFamily="49" charset="-122"/>
          <a:ea typeface="楷体" panose="02010609060101010101" pitchFamily="49" charset="-122"/>
          <a:cs typeface="+mn-cs"/>
        </a:defRPr>
      </a:lvl1pPr>
      <a:lvl2pPr marL="617220" indent="-205740" algn="l" rtl="0" eaLnBrk="1" fontAlgn="base" hangingPunct="1">
        <a:lnSpc>
          <a:spcPct val="90000"/>
        </a:lnSpc>
        <a:spcBef>
          <a:spcPts val="450"/>
        </a:spcBef>
        <a:spcAft>
          <a:spcPct val="0"/>
        </a:spcAft>
        <a:buFont typeface="Arial" panose="020B0604020202020204" pitchFamily="34" charset="0"/>
        <a:buChar char="•"/>
        <a:defRPr sz="2160" kern="1200">
          <a:solidFill>
            <a:schemeClr val="tx1"/>
          </a:solidFill>
          <a:latin typeface="+mn-lt"/>
          <a:ea typeface="+mn-ea"/>
          <a:cs typeface="+mn-cs"/>
        </a:defRPr>
      </a:lvl2pPr>
      <a:lvl3pPr marL="1028700" indent="-205740" algn="l" rtl="0" eaLnBrk="1" fontAlgn="base" hangingPunct="1">
        <a:lnSpc>
          <a:spcPct val="90000"/>
        </a:lnSpc>
        <a:spcBef>
          <a:spcPts val="450"/>
        </a:spcBef>
        <a:spcAft>
          <a:spcPct val="0"/>
        </a:spcAft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440180" indent="-205740" algn="l" rtl="0" eaLnBrk="1" fontAlgn="base" hangingPunct="1">
        <a:lnSpc>
          <a:spcPct val="90000"/>
        </a:lnSpc>
        <a:spcBef>
          <a:spcPts val="45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851660" indent="-205740" algn="l" rtl="0" eaLnBrk="1" fontAlgn="base" hangingPunct="1">
        <a:lnSpc>
          <a:spcPct val="90000"/>
        </a:lnSpc>
        <a:spcBef>
          <a:spcPts val="45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263140" indent="-205740" algn="l" defTabSz="822960" rtl="0" eaLnBrk="1" latinLnBrk="0" hangingPunct="1">
        <a:lnSpc>
          <a:spcPct val="90000"/>
        </a:lnSpc>
        <a:spcBef>
          <a:spcPts val="450"/>
        </a:spcBef>
        <a:buFont typeface="Arial" panose="020B0604020202020204" pitchFamily="34" charset="0"/>
        <a:buChar char="•"/>
        <a:defRPr sz="1620" kern="1200">
          <a:solidFill>
            <a:schemeClr val="tx1"/>
          </a:solidFill>
          <a:latin typeface="+mn-lt"/>
          <a:ea typeface="+mn-ea"/>
          <a:cs typeface="+mn-cs"/>
        </a:defRPr>
      </a:lvl6pPr>
      <a:lvl7pPr marL="2674620" indent="-205740" algn="l" defTabSz="822960" rtl="0" eaLnBrk="1" latinLnBrk="0" hangingPunct="1">
        <a:lnSpc>
          <a:spcPct val="90000"/>
        </a:lnSpc>
        <a:spcBef>
          <a:spcPts val="450"/>
        </a:spcBef>
        <a:buFont typeface="Arial" panose="020B0604020202020204" pitchFamily="34" charset="0"/>
        <a:buChar char="•"/>
        <a:defRPr sz="1620" kern="1200">
          <a:solidFill>
            <a:schemeClr val="tx1"/>
          </a:solidFill>
          <a:latin typeface="+mn-lt"/>
          <a:ea typeface="+mn-ea"/>
          <a:cs typeface="+mn-cs"/>
        </a:defRPr>
      </a:lvl7pPr>
      <a:lvl8pPr marL="3086100" indent="-205740" algn="l" defTabSz="822960" rtl="0" eaLnBrk="1" latinLnBrk="0" hangingPunct="1">
        <a:lnSpc>
          <a:spcPct val="90000"/>
        </a:lnSpc>
        <a:spcBef>
          <a:spcPts val="450"/>
        </a:spcBef>
        <a:buFont typeface="Arial" panose="020B0604020202020204" pitchFamily="34" charset="0"/>
        <a:buChar char="•"/>
        <a:defRPr sz="1620" kern="1200">
          <a:solidFill>
            <a:schemeClr val="tx1"/>
          </a:solidFill>
          <a:latin typeface="+mn-lt"/>
          <a:ea typeface="+mn-ea"/>
          <a:cs typeface="+mn-cs"/>
        </a:defRPr>
      </a:lvl8pPr>
      <a:lvl9pPr marL="3497580" indent="-205740" algn="l" defTabSz="822960" rtl="0" eaLnBrk="1" latinLnBrk="0" hangingPunct="1">
        <a:lnSpc>
          <a:spcPct val="90000"/>
        </a:lnSpc>
        <a:spcBef>
          <a:spcPts val="450"/>
        </a:spcBef>
        <a:buFont typeface="Arial" panose="020B0604020202020204" pitchFamily="34" charset="0"/>
        <a:buChar char="•"/>
        <a:defRPr sz="162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1pPr>
      <a:lvl2pPr marL="41148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3pPr>
      <a:lvl4pPr marL="123444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4pPr>
      <a:lvl5pPr marL="164592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5pPr>
      <a:lvl6pPr marL="205740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6pPr>
      <a:lvl7pPr marL="246888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7pPr>
      <a:lvl8pPr marL="288036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8pPr>
      <a:lvl9pPr marL="329184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Relationship Id="rId4" Type="http://schemas.openxmlformats.org/officeDocument/2006/relationships/image" Target="../media/image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Relationship Id="rId4" Type="http://schemas.openxmlformats.org/officeDocument/2006/relationships/image" Target="../media/image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Relationship Id="rId4" Type="http://schemas.openxmlformats.org/officeDocument/2006/relationships/image" Target="../media/image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tags" Target="../tags/tag3.xml"/><Relationship Id="rId7" Type="http://schemas.openxmlformats.org/officeDocument/2006/relationships/image" Target="../media/image3.png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image" Target="../media/image12.jpeg"/><Relationship Id="rId5" Type="http://schemas.openxmlformats.org/officeDocument/2006/relationships/slideLayout" Target="../slideLayouts/slideLayout3.xml"/><Relationship Id="rId4" Type="http://schemas.openxmlformats.org/officeDocument/2006/relationships/tags" Target="../tags/tag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岁月如歌</a:t>
            </a:r>
            <a:r>
              <a:rPr lang="en-US" altLang="zh-CN" dirty="0"/>
              <a:t>——</a:t>
            </a:r>
            <a:r>
              <a:rPr lang="zh-CN" altLang="en-US" dirty="0"/>
              <a:t>我们的初中生活</a:t>
            </a:r>
          </a:p>
        </p:txBody>
      </p:sp>
    </p:spTree>
    <p:extLst>
      <p:ext uri="{BB962C8B-B14F-4D97-AF65-F5344CB8AC3E}">
        <p14:creationId xmlns:p14="http://schemas.microsoft.com/office/powerpoint/2010/main" val="192243307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C:\Users\Administrator\Desktop\最拥有图片\新建文件夹 (3)\u=25856638,4275289786&amp;fm=200&amp;gp=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4716" y="327910"/>
            <a:ext cx="11405857" cy="64206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3388070" y="891335"/>
            <a:ext cx="8019295" cy="52937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3.</a:t>
            </a:r>
            <a:r>
              <a:rPr lang="zh-CN" altLang="en-US" sz="2800" b="1" dirty="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班级素描</a:t>
            </a: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latin typeface="KaiTi" panose="02010609060101010101" pitchFamily="49" charset="-122"/>
                <a:ea typeface="KaiTi" panose="02010609060101010101" pitchFamily="49" charset="-122"/>
              </a:rPr>
              <a:t>    拟分为“班级史话”“教师风采”“同学画像”三个栏目。“班级史话”勾勒班级三年来的学习生活、课外活动等内容，侧重集体群像的刻画。如</a:t>
            </a:r>
            <a:r>
              <a:rPr lang="en-US" altLang="zh-CN" sz="2800" b="1" dirty="0">
                <a:latin typeface="KaiTi" panose="02010609060101010101" pitchFamily="49" charset="-122"/>
                <a:ea typeface="KaiTi" panose="02010609060101010101" pitchFamily="49" charset="-122"/>
              </a:rPr>
              <a:t>《</a:t>
            </a:r>
            <a:r>
              <a:rPr lang="zh-CN" altLang="en-US" sz="2800" b="1" dirty="0">
                <a:latin typeface="KaiTi" panose="02010609060101010101" pitchFamily="49" charset="-122"/>
                <a:ea typeface="KaiTi" panose="02010609060101010101" pitchFamily="49" charset="-122"/>
              </a:rPr>
              <a:t>记一次感恩主题班会</a:t>
            </a:r>
            <a:r>
              <a:rPr lang="en-US" altLang="zh-CN" sz="2800" b="1" dirty="0">
                <a:latin typeface="KaiTi" panose="02010609060101010101" pitchFamily="49" charset="-122"/>
                <a:ea typeface="KaiTi" panose="02010609060101010101" pitchFamily="49" charset="-122"/>
              </a:rPr>
              <a:t>》《</a:t>
            </a:r>
            <a:r>
              <a:rPr lang="zh-CN" altLang="en-US" sz="2800" b="1" dirty="0">
                <a:latin typeface="KaiTi" panose="02010609060101010101" pitchFamily="49" charset="-122"/>
                <a:ea typeface="KaiTi" panose="02010609060101010101" pitchFamily="49" charset="-122"/>
              </a:rPr>
              <a:t>一次难忘的运动会</a:t>
            </a:r>
            <a:r>
              <a:rPr lang="en-US" altLang="zh-CN" sz="2800" b="1" dirty="0">
                <a:latin typeface="KaiTi" panose="02010609060101010101" pitchFamily="49" charset="-122"/>
                <a:ea typeface="KaiTi" panose="02010609060101010101" pitchFamily="49" charset="-122"/>
              </a:rPr>
              <a:t>》</a:t>
            </a:r>
            <a:r>
              <a:rPr lang="zh-CN" altLang="en-US" sz="2800" b="1" dirty="0">
                <a:latin typeface="KaiTi" panose="02010609060101010101" pitchFamily="49" charset="-122"/>
                <a:ea typeface="KaiTi" panose="02010609060101010101" pitchFamily="49" charset="-122"/>
              </a:rPr>
              <a:t>等。“教师风采”以文字素描的形式，为老师“画像”，后附同学的祝福。另外，拟约请班主任王老师撰写序言。</a:t>
            </a:r>
          </a:p>
        </p:txBody>
      </p:sp>
      <p:grpSp>
        <p:nvGrpSpPr>
          <p:cNvPr id="15365" name="组合 9"/>
          <p:cNvGrpSpPr>
            <a:grpSpLocks/>
          </p:cNvGrpSpPr>
          <p:nvPr/>
        </p:nvGrpSpPr>
        <p:grpSpPr bwMode="auto">
          <a:xfrm>
            <a:off x="297758" y="23904"/>
            <a:ext cx="2389188" cy="608012"/>
            <a:chOff x="406400" y="658813"/>
            <a:chExt cx="2389188" cy="608012"/>
          </a:xfrm>
        </p:grpSpPr>
        <p:pic>
          <p:nvPicPr>
            <p:cNvPr id="15366" name="图片 1" descr="组48325同意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6400" y="658813"/>
              <a:ext cx="2389188" cy="6080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5368" name="文本框 7"/>
            <p:cNvSpPr txBox="1">
              <a:spLocks noChangeArrowheads="1"/>
            </p:cNvSpPr>
            <p:nvPr/>
          </p:nvSpPr>
          <p:spPr bwMode="auto">
            <a:xfrm>
              <a:off x="1060450" y="752475"/>
              <a:ext cx="1422400" cy="4619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buFont typeface="Arial" panose="020B0604020202020204" pitchFamily="34" charset="0"/>
                <a:buNone/>
              </a:pPr>
              <a:r>
                <a:rPr lang="zh-CN" altLang="en-US" sz="2400" b="1">
                  <a:solidFill>
                    <a:srgbClr val="EF7509"/>
                  </a:solidFill>
                  <a:latin typeface="思源黑体 CN Heavy" pitchFamily="34" charset="-122"/>
                  <a:ea typeface="思源黑体 CN Heavy" pitchFamily="34" charset="-122"/>
                </a:rPr>
                <a:t>新知讲解</a:t>
              </a:r>
            </a:p>
          </p:txBody>
        </p:sp>
      </p:grpSp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圆角矩形 7"/>
          <p:cNvSpPr/>
          <p:nvPr/>
        </p:nvSpPr>
        <p:spPr>
          <a:xfrm>
            <a:off x="666750" y="1308666"/>
            <a:ext cx="10668000" cy="4956332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16387" name="Picture 2" descr="C:\Users\Administrator\Desktop\最拥有图片\新建文件夹 (3)\timg_副本_副本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4052" y="-47626"/>
            <a:ext cx="1619250" cy="1966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1365753" y="1360487"/>
            <a:ext cx="9715500" cy="52014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800" b="1" dirty="0">
                <a:latin typeface="KaiTi" panose="02010609060101010101" pitchFamily="49" charset="-122"/>
                <a:ea typeface="KaiTi" panose="02010609060101010101" pitchFamily="49" charset="-122"/>
              </a:rPr>
              <a:t>          </a:t>
            </a:r>
            <a:r>
              <a:rPr lang="zh-CN" altLang="en-US" sz="2800" b="1" dirty="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资料二：</a:t>
            </a:r>
            <a:r>
              <a:rPr lang="en-US" altLang="zh-CN" sz="2800" b="1" dirty="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2013</a:t>
            </a:r>
            <a:r>
              <a:rPr lang="zh-CN" altLang="en-US" sz="2800" b="1" dirty="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级</a:t>
            </a:r>
            <a:r>
              <a:rPr lang="en-US" altLang="zh-CN" sz="2800" b="1" dirty="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5</a:t>
            </a:r>
            <a:r>
              <a:rPr lang="zh-CN" altLang="en-US" sz="2800" b="1" dirty="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班班级大事记示例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KaiTi" panose="02010609060101010101" pitchFamily="49" charset="-122"/>
                <a:ea typeface="KaiTi" panose="02010609060101010101" pitchFamily="49" charset="-122"/>
              </a:rPr>
              <a:t>2014</a:t>
            </a:r>
            <a:r>
              <a:rPr lang="zh-CN" altLang="en-US" sz="2800" b="1" dirty="0">
                <a:latin typeface="KaiTi" panose="02010609060101010101" pitchFamily="49" charset="-122"/>
                <a:ea typeface="KaiTi" panose="02010609060101010101" pitchFamily="49" charset="-122"/>
              </a:rPr>
              <a:t>年</a:t>
            </a:r>
            <a:r>
              <a:rPr lang="en-US" altLang="zh-CN" sz="2800" b="1" dirty="0">
                <a:latin typeface="KaiTi" panose="02010609060101010101" pitchFamily="49" charset="-122"/>
                <a:ea typeface="KaiTi" panose="02010609060101010101" pitchFamily="49" charset="-122"/>
              </a:rPr>
              <a:t>2</a:t>
            </a:r>
            <a:r>
              <a:rPr lang="zh-CN" altLang="en-US" sz="2800" b="1" dirty="0">
                <a:latin typeface="KaiTi" panose="02010609060101010101" pitchFamily="49" charset="-122"/>
                <a:ea typeface="KaiTi" panose="02010609060101010101" pitchFamily="49" charset="-122"/>
              </a:rPr>
              <a:t>月</a:t>
            </a:r>
            <a:r>
              <a:rPr lang="en-US" altLang="zh-CN" sz="2800" b="1" dirty="0">
                <a:latin typeface="KaiTi" panose="02010609060101010101" pitchFamily="49" charset="-122"/>
                <a:ea typeface="KaiTi" panose="02010609060101010101" pitchFamily="49" charset="-122"/>
              </a:rPr>
              <a:t>17</a:t>
            </a:r>
            <a:r>
              <a:rPr lang="zh-CN" altLang="en-US" sz="2800" b="1" dirty="0">
                <a:latin typeface="KaiTi" panose="02010609060101010101" pitchFamily="49" charset="-122"/>
                <a:ea typeface="KaiTi" panose="02010609060101010101" pitchFamily="49" charset="-122"/>
              </a:rPr>
              <a:t>日，七年级下学期开学。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KaiTi" panose="02010609060101010101" pitchFamily="49" charset="-122"/>
                <a:ea typeface="KaiTi" panose="02010609060101010101" pitchFamily="49" charset="-122"/>
              </a:rPr>
              <a:t>2014</a:t>
            </a:r>
            <a:r>
              <a:rPr lang="zh-CN" altLang="en-US" sz="2800" b="1" dirty="0">
                <a:latin typeface="KaiTi" panose="02010609060101010101" pitchFamily="49" charset="-122"/>
                <a:ea typeface="KaiTi" panose="02010609060101010101" pitchFamily="49" charset="-122"/>
              </a:rPr>
              <a:t>年</a:t>
            </a:r>
            <a:r>
              <a:rPr lang="en-US" altLang="zh-CN" sz="2800" b="1" dirty="0">
                <a:latin typeface="KaiTi" panose="02010609060101010101" pitchFamily="49" charset="-122"/>
                <a:ea typeface="KaiTi" panose="02010609060101010101" pitchFamily="49" charset="-122"/>
              </a:rPr>
              <a:t>3</a:t>
            </a:r>
            <a:r>
              <a:rPr lang="zh-CN" altLang="en-US" sz="2800" b="1" dirty="0">
                <a:latin typeface="KaiTi" panose="02010609060101010101" pitchFamily="49" charset="-122"/>
                <a:ea typeface="KaiTi" panose="02010609060101010101" pitchFamily="49" charset="-122"/>
              </a:rPr>
              <a:t>月</a:t>
            </a:r>
            <a:r>
              <a:rPr lang="en-US" altLang="zh-CN" sz="2800" b="1" dirty="0">
                <a:latin typeface="KaiTi" panose="02010609060101010101" pitchFamily="49" charset="-122"/>
                <a:ea typeface="KaiTi" panose="02010609060101010101" pitchFamily="49" charset="-122"/>
              </a:rPr>
              <a:t>21</a:t>
            </a:r>
            <a:r>
              <a:rPr lang="zh-CN" altLang="en-US" sz="2800" b="1" dirty="0">
                <a:latin typeface="KaiTi" panose="02010609060101010101" pitchFamily="49" charset="-122"/>
                <a:ea typeface="KaiTi" panose="02010609060101010101" pitchFamily="49" charset="-122"/>
              </a:rPr>
              <a:t>日，开展感恩主题班会，许多同学泪流满面。班会过程中出现了停电这种小插曲，不过还是拿到了学校的三等奖。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KaiTi" panose="02010609060101010101" pitchFamily="49" charset="-122"/>
                <a:ea typeface="KaiTi" panose="02010609060101010101" pitchFamily="49" charset="-122"/>
              </a:rPr>
              <a:t>2014</a:t>
            </a:r>
            <a:r>
              <a:rPr lang="zh-CN" altLang="en-US" sz="2800" b="1" dirty="0">
                <a:latin typeface="KaiTi" panose="02010609060101010101" pitchFamily="49" charset="-122"/>
                <a:ea typeface="KaiTi" panose="02010609060101010101" pitchFamily="49" charset="-122"/>
              </a:rPr>
              <a:t>年</a:t>
            </a:r>
            <a:r>
              <a:rPr lang="en-US" altLang="zh-CN" sz="2800" b="1" dirty="0">
                <a:latin typeface="KaiTi" panose="02010609060101010101" pitchFamily="49" charset="-122"/>
                <a:ea typeface="KaiTi" panose="02010609060101010101" pitchFamily="49" charset="-122"/>
              </a:rPr>
              <a:t>4</a:t>
            </a:r>
            <a:r>
              <a:rPr lang="zh-CN" altLang="en-US" sz="2800" b="1" dirty="0">
                <a:latin typeface="KaiTi" panose="02010609060101010101" pitchFamily="49" charset="-122"/>
                <a:ea typeface="KaiTi" panose="02010609060101010101" pitchFamily="49" charset="-122"/>
              </a:rPr>
              <a:t>月</a:t>
            </a:r>
            <a:r>
              <a:rPr lang="en-US" altLang="zh-CN" sz="2800" b="1" dirty="0">
                <a:latin typeface="KaiTi" panose="02010609060101010101" pitchFamily="49" charset="-122"/>
                <a:ea typeface="KaiTi" panose="02010609060101010101" pitchFamily="49" charset="-122"/>
              </a:rPr>
              <a:t>10</a:t>
            </a:r>
            <a:r>
              <a:rPr lang="zh-CN" altLang="en-US" sz="2800" b="1" dirty="0">
                <a:latin typeface="KaiTi" panose="02010609060101010101" pitchFamily="49" charset="-122"/>
                <a:ea typeface="KaiTi" panose="02010609060101010101" pitchFamily="49" charset="-122"/>
              </a:rPr>
              <a:t>日，一次让人纠结的女生会议。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KaiTi" panose="02010609060101010101" pitchFamily="49" charset="-122"/>
                <a:ea typeface="KaiTi" panose="02010609060101010101" pitchFamily="49" charset="-122"/>
              </a:rPr>
              <a:t>2014</a:t>
            </a:r>
            <a:r>
              <a:rPr lang="zh-CN" altLang="en-US" sz="2800" b="1" dirty="0">
                <a:latin typeface="KaiTi" panose="02010609060101010101" pitchFamily="49" charset="-122"/>
                <a:ea typeface="KaiTi" panose="02010609060101010101" pitchFamily="49" charset="-122"/>
              </a:rPr>
              <a:t>年</a:t>
            </a:r>
            <a:r>
              <a:rPr lang="en-US" altLang="zh-CN" sz="2800" b="1" dirty="0">
                <a:latin typeface="KaiTi" panose="02010609060101010101" pitchFamily="49" charset="-122"/>
                <a:ea typeface="KaiTi" panose="02010609060101010101" pitchFamily="49" charset="-122"/>
              </a:rPr>
              <a:t>4</a:t>
            </a:r>
            <a:r>
              <a:rPr lang="zh-CN" altLang="en-US" sz="2800" b="1" dirty="0">
                <a:latin typeface="KaiTi" panose="02010609060101010101" pitchFamily="49" charset="-122"/>
                <a:ea typeface="KaiTi" panose="02010609060101010101" pitchFamily="49" charset="-122"/>
              </a:rPr>
              <a:t>月</a:t>
            </a:r>
            <a:r>
              <a:rPr lang="en-US" altLang="zh-CN" sz="2800" b="1" dirty="0">
                <a:latin typeface="KaiTi" panose="02010609060101010101" pitchFamily="49" charset="-122"/>
                <a:ea typeface="KaiTi" panose="02010609060101010101" pitchFamily="49" charset="-122"/>
              </a:rPr>
              <a:t>22-23</a:t>
            </a:r>
            <a:r>
              <a:rPr lang="zh-CN" altLang="en-US" sz="2800" b="1" dirty="0">
                <a:latin typeface="KaiTi" panose="02010609060101010101" pitchFamily="49" charset="-122"/>
                <a:ea typeface="KaiTi" panose="02010609060101010101" pitchFamily="49" charset="-122"/>
              </a:rPr>
              <a:t>日，七年级下学期期中考试。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KaiTi" panose="02010609060101010101" pitchFamily="49" charset="-122"/>
                <a:ea typeface="KaiTi" panose="02010609060101010101" pitchFamily="49" charset="-122"/>
              </a:rPr>
              <a:t> </a:t>
            </a:r>
            <a:endParaRPr lang="zh-CN" altLang="en-US" sz="2400" b="1" dirty="0">
              <a:latin typeface="KaiTi" panose="02010609060101010101" pitchFamily="49" charset="-122"/>
              <a:ea typeface="KaiTi" panose="02010609060101010101" pitchFamily="49" charset="-122"/>
            </a:endParaRPr>
          </a:p>
        </p:txBody>
      </p:sp>
      <p:pic>
        <p:nvPicPr>
          <p:cNvPr id="61441" name="Picture 1" descr="C:\Users\Administrator\Desktop\360截图1641011810813398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655485" y="4881106"/>
            <a:ext cx="3101171" cy="150495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grpSp>
        <p:nvGrpSpPr>
          <p:cNvPr id="16390" name="组合 10"/>
          <p:cNvGrpSpPr>
            <a:grpSpLocks/>
          </p:cNvGrpSpPr>
          <p:nvPr/>
        </p:nvGrpSpPr>
        <p:grpSpPr bwMode="auto">
          <a:xfrm>
            <a:off x="406400" y="658813"/>
            <a:ext cx="2389188" cy="608012"/>
            <a:chOff x="406400" y="658813"/>
            <a:chExt cx="2389188" cy="608012"/>
          </a:xfrm>
        </p:grpSpPr>
        <p:pic>
          <p:nvPicPr>
            <p:cNvPr id="16391" name="图片 1" descr="组48325同意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6400" y="658813"/>
              <a:ext cx="2389188" cy="6080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393" name="文本框 7"/>
            <p:cNvSpPr txBox="1">
              <a:spLocks noChangeArrowheads="1"/>
            </p:cNvSpPr>
            <p:nvPr/>
          </p:nvSpPr>
          <p:spPr bwMode="auto">
            <a:xfrm>
              <a:off x="1060450" y="752475"/>
              <a:ext cx="1422400" cy="4619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buFont typeface="Arial" panose="020B0604020202020204" pitchFamily="34" charset="0"/>
                <a:buNone/>
              </a:pPr>
              <a:r>
                <a:rPr lang="zh-CN" altLang="en-US" sz="2400" b="1">
                  <a:solidFill>
                    <a:srgbClr val="EF7509"/>
                  </a:solidFill>
                  <a:latin typeface="思源黑体 CN Heavy" pitchFamily="34" charset="-122"/>
                  <a:ea typeface="思源黑体 CN Heavy" pitchFamily="34" charset="-122"/>
                </a:rPr>
                <a:t>新知讲解</a:t>
              </a:r>
            </a:p>
          </p:txBody>
        </p:sp>
      </p:grpSp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C:\Users\Administrator\Desktop\最拥有图片\新建文件夹 (3)\u=1853829306,3765097821&amp;fm=27&amp;gp=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400" y="983456"/>
            <a:ext cx="11456988" cy="5694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4454806" y="1703325"/>
            <a:ext cx="4689194" cy="27084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b="1" dirty="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2014</a:t>
            </a:r>
            <a:r>
              <a:rPr lang="zh-CN" altLang="en-US" sz="2400" b="1" dirty="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年</a:t>
            </a:r>
            <a:r>
              <a:rPr lang="en-US" altLang="zh-CN" sz="2400" b="1" dirty="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5</a:t>
            </a:r>
            <a:r>
              <a:rPr lang="zh-CN" altLang="en-US" sz="2400" b="1" dirty="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月</a:t>
            </a:r>
            <a:r>
              <a:rPr lang="en-US" altLang="zh-CN" sz="2400" b="1" dirty="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7</a:t>
            </a:r>
            <a:r>
              <a:rPr lang="zh-CN" altLang="en-US" sz="2400" b="1" dirty="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日，完婚后的孙雯老师盛装回归，并甜蜜派发喜糖。</a:t>
            </a:r>
          </a:p>
          <a:p>
            <a:r>
              <a:rPr lang="en-US" altLang="zh-CN" sz="2400" b="1" dirty="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2014</a:t>
            </a:r>
            <a:r>
              <a:rPr lang="zh-CN" altLang="en-US" sz="2400" b="1" dirty="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年</a:t>
            </a:r>
            <a:r>
              <a:rPr lang="en-US" altLang="zh-CN" sz="2400" b="1" dirty="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5</a:t>
            </a:r>
            <a:r>
              <a:rPr lang="zh-CN" altLang="en-US" sz="2400" b="1" dirty="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月</a:t>
            </a:r>
            <a:r>
              <a:rPr lang="en-US" altLang="zh-CN" sz="2400" b="1" dirty="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16</a:t>
            </a:r>
            <a:r>
              <a:rPr lang="zh-CN" altLang="en-US" sz="2400" b="1" dirty="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日，女子毽球比赛总决赛，对阵</a:t>
            </a:r>
            <a:r>
              <a:rPr lang="en-US" altLang="zh-CN" sz="2400" b="1" dirty="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7</a:t>
            </a:r>
            <a:r>
              <a:rPr lang="zh-CN" altLang="en-US" sz="2400" b="1" dirty="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班，</a:t>
            </a:r>
            <a:r>
              <a:rPr lang="en-US" altLang="zh-CN" sz="2400" b="1" dirty="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1:2</a:t>
            </a:r>
            <a:r>
              <a:rPr lang="zh-CN" altLang="en-US" sz="2400" b="1" dirty="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惜败。</a:t>
            </a:r>
            <a:endParaRPr lang="en-US" altLang="zh-CN" sz="2400" b="1" dirty="0">
              <a:solidFill>
                <a:srgbClr val="FF0000"/>
              </a:solidFill>
              <a:latin typeface="KaiTi" panose="02010609060101010101" pitchFamily="49" charset="-122"/>
              <a:ea typeface="KaiTi" panose="02010609060101010101" pitchFamily="49" charset="-122"/>
            </a:endParaRPr>
          </a:p>
          <a:p>
            <a:r>
              <a:rPr lang="en-US" altLang="zh-CN" sz="2400" b="1" dirty="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2014</a:t>
            </a:r>
            <a:r>
              <a:rPr lang="zh-CN" altLang="en-US" sz="2400" b="1" dirty="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年</a:t>
            </a:r>
            <a:r>
              <a:rPr lang="en-US" altLang="zh-CN" sz="2400" b="1" dirty="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9</a:t>
            </a:r>
            <a:r>
              <a:rPr lang="zh-CN" altLang="en-US" sz="2400" b="1" dirty="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月</a:t>
            </a:r>
            <a:r>
              <a:rPr lang="en-US" altLang="zh-CN" sz="2400" b="1" dirty="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1</a:t>
            </a:r>
            <a:r>
              <a:rPr lang="zh-CN" altLang="en-US" sz="2400" b="1" dirty="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日，八年级上学期开学，数学老师周志强成为我们班主任。</a:t>
            </a:r>
          </a:p>
        </p:txBody>
      </p:sp>
      <p:grpSp>
        <p:nvGrpSpPr>
          <p:cNvPr id="17412" name="组合 8"/>
          <p:cNvGrpSpPr>
            <a:grpSpLocks/>
          </p:cNvGrpSpPr>
          <p:nvPr/>
        </p:nvGrpSpPr>
        <p:grpSpPr bwMode="auto">
          <a:xfrm>
            <a:off x="406400" y="658813"/>
            <a:ext cx="2389188" cy="608012"/>
            <a:chOff x="406400" y="658813"/>
            <a:chExt cx="2389188" cy="608012"/>
          </a:xfrm>
        </p:grpSpPr>
        <p:pic>
          <p:nvPicPr>
            <p:cNvPr id="17413" name="图片 1" descr="组48325同意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6400" y="658813"/>
              <a:ext cx="2389188" cy="6080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7415" name="文本框 7"/>
            <p:cNvSpPr txBox="1">
              <a:spLocks noChangeArrowheads="1"/>
            </p:cNvSpPr>
            <p:nvPr/>
          </p:nvSpPr>
          <p:spPr bwMode="auto">
            <a:xfrm>
              <a:off x="1060450" y="752475"/>
              <a:ext cx="1422400" cy="4619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buFont typeface="Arial" panose="020B0604020202020204" pitchFamily="34" charset="0"/>
                <a:buNone/>
              </a:pPr>
              <a:r>
                <a:rPr lang="zh-CN" altLang="en-US" sz="2400" b="1">
                  <a:solidFill>
                    <a:srgbClr val="EF7509"/>
                  </a:solidFill>
                  <a:latin typeface="思源黑体 CN Heavy" pitchFamily="34" charset="-122"/>
                  <a:ea typeface="思源黑体 CN Heavy" pitchFamily="34" charset="-122"/>
                </a:rPr>
                <a:t>新知讲解</a:t>
              </a:r>
            </a:p>
          </p:txBody>
        </p:sp>
      </p:grpSp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C:\Users\Administrator\Desktop\最拥有图片\参考图案\图片1vcxza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2488" y="1371600"/>
            <a:ext cx="11053762" cy="462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" name="矩形 20"/>
          <p:cNvSpPr>
            <a:spLocks noChangeArrowheads="1"/>
          </p:cNvSpPr>
          <p:nvPr/>
        </p:nvSpPr>
        <p:spPr bwMode="auto">
          <a:xfrm>
            <a:off x="2190750" y="2190750"/>
            <a:ext cx="8382000" cy="28930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2014</a:t>
            </a:r>
            <a:r>
              <a:rPr lang="zh-CN" altLang="en-US" sz="2400" b="1" dirty="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年</a:t>
            </a:r>
            <a:r>
              <a:rPr lang="en-US" altLang="zh-CN" sz="2400" b="1" dirty="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10</a:t>
            </a:r>
            <a:r>
              <a:rPr lang="zh-CN" altLang="en-US" sz="2400" b="1" dirty="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月</a:t>
            </a:r>
            <a:r>
              <a:rPr lang="en-US" altLang="zh-CN" sz="2400" b="1" dirty="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15-16</a:t>
            </a:r>
            <a:r>
              <a:rPr lang="zh-CN" altLang="en-US" sz="2400" b="1" dirty="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日，校运会，获得全年级第二名。广播操比赛，获得全校第一名。</a:t>
            </a:r>
            <a:endParaRPr lang="en-US" altLang="zh-CN" sz="2400" b="1" dirty="0">
              <a:solidFill>
                <a:srgbClr val="FF0000"/>
              </a:solidFill>
              <a:latin typeface="KaiTi" panose="02010609060101010101" pitchFamily="49" charset="-122"/>
              <a:ea typeface="KaiTi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2014</a:t>
            </a:r>
            <a:r>
              <a:rPr lang="zh-CN" altLang="en-US" sz="2400" b="1" dirty="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年</a:t>
            </a:r>
            <a:r>
              <a:rPr lang="en-US" altLang="zh-CN" sz="2400" b="1" dirty="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11</a:t>
            </a:r>
            <a:r>
              <a:rPr lang="zh-CN" altLang="en-US" sz="2400" b="1" dirty="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月</a:t>
            </a:r>
            <a:r>
              <a:rPr lang="en-US" altLang="zh-CN" sz="2400" b="1" dirty="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20-21</a:t>
            </a:r>
            <a:r>
              <a:rPr lang="zh-CN" altLang="en-US" sz="2400" b="1" dirty="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日，八年级上学期期中考试。</a:t>
            </a:r>
            <a:endParaRPr lang="en-US" altLang="zh-CN" sz="2400" b="1" dirty="0">
              <a:solidFill>
                <a:srgbClr val="FF0000"/>
              </a:solidFill>
              <a:latin typeface="KaiTi" panose="02010609060101010101" pitchFamily="49" charset="-122"/>
              <a:ea typeface="KaiTi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2014</a:t>
            </a:r>
            <a:r>
              <a:rPr lang="zh-CN" altLang="en-US" sz="2400" b="1" dirty="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年</a:t>
            </a:r>
            <a:r>
              <a:rPr lang="en-US" altLang="zh-CN" sz="2400" b="1" dirty="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12</a:t>
            </a:r>
            <a:r>
              <a:rPr lang="zh-CN" altLang="en-US" sz="2400" b="1" dirty="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月</a:t>
            </a:r>
            <a:r>
              <a:rPr lang="en-US" altLang="zh-CN" sz="2400" b="1" dirty="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4</a:t>
            </a:r>
            <a:r>
              <a:rPr lang="zh-CN" altLang="en-US" sz="2400" b="1" dirty="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日，非常激动人心的年级歌唱比赛，结果也非常激动人心，全年级第一名。</a:t>
            </a:r>
          </a:p>
        </p:txBody>
      </p:sp>
      <p:pic>
        <p:nvPicPr>
          <p:cNvPr id="59393" name="Picture 1" descr="C:\Users\Administrator\Desktop\360截图16240207998785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20721" y="4597052"/>
            <a:ext cx="4090074" cy="184132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grpSp>
        <p:nvGrpSpPr>
          <p:cNvPr id="18437" name="组合 9"/>
          <p:cNvGrpSpPr>
            <a:grpSpLocks/>
          </p:cNvGrpSpPr>
          <p:nvPr/>
        </p:nvGrpSpPr>
        <p:grpSpPr bwMode="auto">
          <a:xfrm>
            <a:off x="406400" y="658813"/>
            <a:ext cx="2389188" cy="608012"/>
            <a:chOff x="406400" y="658813"/>
            <a:chExt cx="2389188" cy="608012"/>
          </a:xfrm>
        </p:grpSpPr>
        <p:pic>
          <p:nvPicPr>
            <p:cNvPr id="18438" name="图片 1" descr="组48325同意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6400" y="658813"/>
              <a:ext cx="2389188" cy="6080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440" name="文本框 7"/>
            <p:cNvSpPr txBox="1">
              <a:spLocks noChangeArrowheads="1"/>
            </p:cNvSpPr>
            <p:nvPr/>
          </p:nvSpPr>
          <p:spPr bwMode="auto">
            <a:xfrm>
              <a:off x="1060450" y="752475"/>
              <a:ext cx="1422400" cy="4619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buFont typeface="Arial" panose="020B0604020202020204" pitchFamily="34" charset="0"/>
                <a:buNone/>
              </a:pPr>
              <a:r>
                <a:rPr lang="zh-CN" altLang="en-US" sz="2400" b="1">
                  <a:solidFill>
                    <a:srgbClr val="EF7509"/>
                  </a:solidFill>
                  <a:latin typeface="思源黑体 CN Heavy" pitchFamily="34" charset="-122"/>
                  <a:ea typeface="思源黑体 CN Heavy" pitchFamily="34" charset="-122"/>
                </a:rPr>
                <a:t>新知讲解</a:t>
              </a:r>
            </a:p>
          </p:txBody>
        </p:sp>
      </p:grpSp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1" descr="C:\Users\李伟\Desktop\最拥有图片\图片1.png6987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7250" y="1533053"/>
            <a:ext cx="10464800" cy="53249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1771650" y="2077394"/>
            <a:ext cx="9149281" cy="52014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资料三：班级成员“素描”例文</a:t>
            </a: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latin typeface="KaiTi" panose="02010609060101010101" pitchFamily="49" charset="-122"/>
                <a:ea typeface="KaiTi" panose="02010609060101010101" pitchFamily="49" charset="-122"/>
              </a:rPr>
              <a:t>    </a:t>
            </a:r>
            <a:r>
              <a:rPr lang="zh-CN" altLang="en-US" sz="2800" b="1" dirty="0">
                <a:latin typeface="KaiTi" panose="02010609060101010101" pitchFamily="49" charset="-122"/>
                <a:ea typeface="KaiTi" panose="02010609060101010101" pitchFamily="49" charset="-122"/>
              </a:rPr>
              <a:t>弯弯今年</a:t>
            </a:r>
            <a:r>
              <a:rPr lang="en-US" altLang="zh-CN" sz="2800" b="1" dirty="0">
                <a:latin typeface="KaiTi" panose="02010609060101010101" pitchFamily="49" charset="-122"/>
                <a:ea typeface="KaiTi" panose="02010609060101010101" pitchFamily="49" charset="-122"/>
              </a:rPr>
              <a:t>15</a:t>
            </a:r>
            <a:r>
              <a:rPr lang="zh-CN" altLang="en-US" sz="2800" b="1" dirty="0">
                <a:latin typeface="KaiTi" panose="02010609060101010101" pitchFamily="49" charset="-122"/>
                <a:ea typeface="KaiTi" panose="02010609060101010101" pitchFamily="49" charset="-122"/>
              </a:rPr>
              <a:t>岁了。弯弯这个名字是妈妈取的，爸爸一直不明白。为什么单单取这个名字。弯弯知道，在小学一年级语文课文里有句儿歌“弯弯的月儿小小的船”。以前每次读到这里，弯弯都会停下偷笑一番：哈哈，月亮是我的！然后迅速观察一下是否有人注意自己，在装作什么也没有发生似的读下去。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KaiTi" panose="02010609060101010101" pitchFamily="49" charset="-122"/>
                <a:ea typeface="KaiTi" panose="02010609060101010101" pitchFamily="49" charset="-122"/>
              </a:rPr>
              <a:t> </a:t>
            </a:r>
            <a:endParaRPr lang="zh-CN" altLang="en-US" sz="2400" b="1" dirty="0">
              <a:latin typeface="KaiTi" panose="02010609060101010101" pitchFamily="49" charset="-122"/>
              <a:ea typeface="KaiTi" panose="02010609060101010101" pitchFamily="49" charset="-122"/>
            </a:endParaRPr>
          </a:p>
        </p:txBody>
      </p:sp>
      <p:grpSp>
        <p:nvGrpSpPr>
          <p:cNvPr id="19460" name="组合 11"/>
          <p:cNvGrpSpPr>
            <a:grpSpLocks/>
          </p:cNvGrpSpPr>
          <p:nvPr/>
        </p:nvGrpSpPr>
        <p:grpSpPr bwMode="auto">
          <a:xfrm>
            <a:off x="406400" y="658813"/>
            <a:ext cx="2389188" cy="608012"/>
            <a:chOff x="406400" y="658813"/>
            <a:chExt cx="2389188" cy="608012"/>
          </a:xfrm>
        </p:grpSpPr>
        <p:pic>
          <p:nvPicPr>
            <p:cNvPr id="19461" name="图片 1" descr="组48325同意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6400" y="658813"/>
              <a:ext cx="2389188" cy="6080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9463" name="文本框 7"/>
            <p:cNvSpPr txBox="1">
              <a:spLocks noChangeArrowheads="1"/>
            </p:cNvSpPr>
            <p:nvPr/>
          </p:nvSpPr>
          <p:spPr bwMode="auto">
            <a:xfrm>
              <a:off x="1060450" y="752475"/>
              <a:ext cx="1422400" cy="4619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buFont typeface="Arial" panose="020B0604020202020204" pitchFamily="34" charset="0"/>
                <a:buNone/>
              </a:pPr>
              <a:r>
                <a:rPr lang="zh-CN" altLang="en-US" sz="2400" b="1">
                  <a:solidFill>
                    <a:srgbClr val="EF7509"/>
                  </a:solidFill>
                  <a:latin typeface="思源黑体 CN Heavy" pitchFamily="34" charset="-122"/>
                  <a:ea typeface="思源黑体 CN Heavy" pitchFamily="34" charset="-122"/>
                </a:rPr>
                <a:t>新知讲解</a:t>
              </a:r>
            </a:p>
          </p:txBody>
        </p:sp>
      </p:grpSp>
    </p:spTree>
    <p:custDataLst>
      <p:tags r:id="rId1"/>
    </p:custDataLst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C:\Users\Administrator\Desktop\最拥有图片\参考图案\图片1nbvcz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0572" y="1360487"/>
            <a:ext cx="10760704" cy="5153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2021123" y="3011188"/>
            <a:ext cx="7928635" cy="27084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800" b="1" dirty="0">
                <a:latin typeface="KaiTi" panose="02010609060101010101" pitchFamily="49" charset="-122"/>
                <a:ea typeface="KaiTi" panose="02010609060101010101" pitchFamily="49" charset="-122"/>
              </a:rPr>
              <a:t>    </a:t>
            </a:r>
            <a:r>
              <a:rPr lang="zh-CN" altLang="en-US" sz="2800" b="1" dirty="0">
                <a:solidFill>
                  <a:srgbClr val="0033CC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弯弯在学校是一个名副其实的好孩子，同学们都认为她好相处</a:t>
            </a:r>
            <a:r>
              <a:rPr lang="en-US" altLang="zh-CN" sz="2800" b="1" dirty="0">
                <a:solidFill>
                  <a:srgbClr val="0033CC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——</a:t>
            </a:r>
            <a:r>
              <a:rPr lang="zh-CN" altLang="en-US" sz="2800" b="1" dirty="0">
                <a:solidFill>
                  <a:srgbClr val="0033CC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她自己也这样认为的。同时，她满脑子稀奇古怪的想法，说出来估计没人能理解，所以，还是保持沉默吧。</a:t>
            </a:r>
          </a:p>
        </p:txBody>
      </p:sp>
      <p:grpSp>
        <p:nvGrpSpPr>
          <p:cNvPr id="20484" name="组合 11"/>
          <p:cNvGrpSpPr>
            <a:grpSpLocks/>
          </p:cNvGrpSpPr>
          <p:nvPr/>
        </p:nvGrpSpPr>
        <p:grpSpPr bwMode="auto">
          <a:xfrm>
            <a:off x="406400" y="658813"/>
            <a:ext cx="2389188" cy="608012"/>
            <a:chOff x="406400" y="658813"/>
            <a:chExt cx="2389188" cy="608012"/>
          </a:xfrm>
        </p:grpSpPr>
        <p:pic>
          <p:nvPicPr>
            <p:cNvPr id="20485" name="图片 1" descr="组48325同意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6400" y="658813"/>
              <a:ext cx="2389188" cy="6080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0487" name="文本框 7"/>
            <p:cNvSpPr txBox="1">
              <a:spLocks noChangeArrowheads="1"/>
            </p:cNvSpPr>
            <p:nvPr/>
          </p:nvSpPr>
          <p:spPr bwMode="auto">
            <a:xfrm>
              <a:off x="1060450" y="752475"/>
              <a:ext cx="1422400" cy="4619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buFont typeface="Arial" panose="020B0604020202020204" pitchFamily="34" charset="0"/>
                <a:buNone/>
              </a:pPr>
              <a:r>
                <a:rPr lang="zh-CN" altLang="en-US" sz="2400" b="1">
                  <a:solidFill>
                    <a:srgbClr val="EF7509"/>
                  </a:solidFill>
                  <a:latin typeface="思源黑体 CN Heavy" pitchFamily="34" charset="-122"/>
                  <a:ea typeface="思源黑体 CN Heavy" pitchFamily="34" charset="-122"/>
                </a:rPr>
                <a:t>新知讲解</a:t>
              </a:r>
            </a:p>
          </p:txBody>
        </p:sp>
      </p:grpSp>
    </p:spTree>
    <p:custDataLst>
      <p:tags r:id="rId1"/>
    </p:custDataLst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Users\Administrator\Desktop\最拥有图片\参考图案\图片1.02487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71375"/>
            <a:ext cx="12192000" cy="70438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1863544" y="2096753"/>
            <a:ext cx="8667750" cy="34470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400" b="1" dirty="0">
                <a:latin typeface="KaiTi" panose="02010609060101010101" pitchFamily="49" charset="-122"/>
                <a:ea typeface="KaiTi" panose="02010609060101010101" pitchFamily="49" charset="-122"/>
              </a:rPr>
              <a:t>    </a:t>
            </a:r>
            <a:r>
              <a:rPr lang="zh-CN" altLang="en-US" sz="2000" b="1" dirty="0">
                <a:latin typeface="KaiTi" panose="02010609060101010101" pitchFamily="49" charset="-122"/>
                <a:ea typeface="KaiTi" panose="02010609060101010101" pitchFamily="49" charset="-122"/>
              </a:rPr>
              <a:t>弯弯喜欢文科，语文成绩很不错，数学成绩却烂到令人咋舌。十岁的乖表妹都会的题弯弯却老出错。这时，弯弯总会习惯性地感叹一句：“天妒英才啊！”弯弯那故作老成的弟弟就会说：“老姐，麻烦你不要给自己的无能找理由。”然后一脸惋惜地晃着脑袋走开。每当此时，弯弯都会近乎抓狂。事后，坚强的弯弯同学一定会一脸坚定地向天发誓要恶补数学，可惜每次弯弯都只能坚持两三天的光景。唉，弯弯什么时候能把这做事只有三分钟热度的毛病改改，或许提高数学成绩才有戏。</a:t>
            </a:r>
          </a:p>
        </p:txBody>
      </p:sp>
      <p:grpSp>
        <p:nvGrpSpPr>
          <p:cNvPr id="21508" name="组合 12"/>
          <p:cNvGrpSpPr>
            <a:grpSpLocks/>
          </p:cNvGrpSpPr>
          <p:nvPr/>
        </p:nvGrpSpPr>
        <p:grpSpPr bwMode="auto">
          <a:xfrm>
            <a:off x="460721" y="57785"/>
            <a:ext cx="2389188" cy="608012"/>
            <a:chOff x="406400" y="658813"/>
            <a:chExt cx="2389188" cy="608012"/>
          </a:xfrm>
        </p:grpSpPr>
        <p:pic>
          <p:nvPicPr>
            <p:cNvPr id="21509" name="图片 1" descr="组48325同意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6400" y="658813"/>
              <a:ext cx="2389188" cy="6080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1511" name="文本框 7"/>
            <p:cNvSpPr txBox="1">
              <a:spLocks noChangeArrowheads="1"/>
            </p:cNvSpPr>
            <p:nvPr/>
          </p:nvSpPr>
          <p:spPr bwMode="auto">
            <a:xfrm>
              <a:off x="1060450" y="752475"/>
              <a:ext cx="1422400" cy="4619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buFont typeface="Arial" panose="020B0604020202020204" pitchFamily="34" charset="0"/>
                <a:buNone/>
              </a:pPr>
              <a:r>
                <a:rPr lang="zh-CN" altLang="en-US" sz="2400" b="1">
                  <a:solidFill>
                    <a:srgbClr val="EF7509"/>
                  </a:solidFill>
                  <a:latin typeface="思源黑体 CN Heavy" pitchFamily="34" charset="-122"/>
                  <a:ea typeface="思源黑体 CN Heavy" pitchFamily="34" charset="-122"/>
                </a:rPr>
                <a:t>新知讲解</a:t>
              </a:r>
            </a:p>
          </p:txBody>
        </p:sp>
      </p:grpSp>
    </p:spTree>
    <p:custDataLst>
      <p:tags r:id="rId1"/>
    </p:custDataLst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图片 1" descr="组48325同意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400" y="658813"/>
            <a:ext cx="2389188" cy="608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32" name="文本框 7"/>
          <p:cNvSpPr txBox="1">
            <a:spLocks noChangeArrowheads="1"/>
          </p:cNvSpPr>
          <p:nvPr/>
        </p:nvSpPr>
        <p:spPr bwMode="auto">
          <a:xfrm>
            <a:off x="1060450" y="752475"/>
            <a:ext cx="14160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en-US" sz="2400" b="1">
                <a:solidFill>
                  <a:srgbClr val="EF7509"/>
                </a:solidFill>
                <a:latin typeface="思源黑体 CN Heavy" pitchFamily="34" charset="-122"/>
                <a:ea typeface="思源黑体 CN Heavy" pitchFamily="34" charset="-122"/>
              </a:rPr>
              <a:t>课堂练习</a:t>
            </a:r>
          </a:p>
        </p:txBody>
      </p:sp>
      <p:sp>
        <p:nvSpPr>
          <p:cNvPr id="9" name="圆角矩形 8"/>
          <p:cNvSpPr/>
          <p:nvPr/>
        </p:nvSpPr>
        <p:spPr>
          <a:xfrm>
            <a:off x="776288" y="2241550"/>
            <a:ext cx="7967662" cy="2768600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2538" name="Rectangle 10"/>
          <p:cNvSpPr>
            <a:spLocks noChangeArrowheads="1"/>
          </p:cNvSpPr>
          <p:nvPr/>
        </p:nvSpPr>
        <p:spPr bwMode="auto">
          <a:xfrm>
            <a:off x="1193483" y="2475885"/>
            <a:ext cx="6613525" cy="2031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800" b="1" dirty="0">
                <a:latin typeface="KaiTi" panose="02010609060101010101" pitchFamily="49" charset="-122"/>
                <a:ea typeface="KaiTi" panose="02010609060101010101" pitchFamily="49" charset="-122"/>
              </a:rPr>
              <a:t>    请从上面几位老师或同学中选择一个你印象最为深刻的人，写一段文字描述你对他（她）的印象，</a:t>
            </a:r>
            <a:r>
              <a:rPr lang="en-US" altLang="zh-CN" sz="2800" b="1" dirty="0">
                <a:latin typeface="KaiTi" panose="02010609060101010101" pitchFamily="49" charset="-122"/>
                <a:ea typeface="KaiTi" panose="02010609060101010101" pitchFamily="49" charset="-122"/>
              </a:rPr>
              <a:t>150</a:t>
            </a:r>
            <a:r>
              <a:rPr lang="zh-CN" altLang="en-US" sz="2800" b="1" dirty="0">
                <a:latin typeface="KaiTi" panose="02010609060101010101" pitchFamily="49" charset="-122"/>
                <a:ea typeface="KaiTi" panose="02010609060101010101" pitchFamily="49" charset="-122"/>
              </a:rPr>
              <a:t>字左右。</a:t>
            </a:r>
          </a:p>
        </p:txBody>
      </p:sp>
      <p:pic>
        <p:nvPicPr>
          <p:cNvPr id="22535" name="Picture 11" descr="C:\Users\Administrator\Desktop\最拥有图片\人物\QQ截图20170811071602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70950" y="1984375"/>
            <a:ext cx="2743200" cy="3176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25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5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25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图片 1" descr="组48325同意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400" y="658813"/>
            <a:ext cx="2389188" cy="608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556" name="文本框 7"/>
          <p:cNvSpPr txBox="1">
            <a:spLocks noChangeArrowheads="1"/>
          </p:cNvSpPr>
          <p:nvPr/>
        </p:nvSpPr>
        <p:spPr bwMode="auto">
          <a:xfrm>
            <a:off x="1060450" y="752475"/>
            <a:ext cx="14160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en-US" sz="2400" b="1">
                <a:solidFill>
                  <a:srgbClr val="EF7509"/>
                </a:solidFill>
                <a:latin typeface="思源黑体 CN Heavy" pitchFamily="34" charset="-122"/>
                <a:ea typeface="思源黑体 CN Heavy" pitchFamily="34" charset="-122"/>
              </a:rPr>
              <a:t>课堂练习</a:t>
            </a:r>
          </a:p>
        </p:txBody>
      </p:sp>
      <p:sp>
        <p:nvSpPr>
          <p:cNvPr id="23557" name="矩形 6"/>
          <p:cNvSpPr>
            <a:spLocks noChangeArrowheads="1"/>
          </p:cNvSpPr>
          <p:nvPr/>
        </p:nvSpPr>
        <p:spPr bwMode="auto">
          <a:xfrm>
            <a:off x="176510" y="658813"/>
            <a:ext cx="11812588" cy="62786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2800" b="1" dirty="0">
                <a:solidFill>
                  <a:srgbClr val="0000FF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印象最深的人</a:t>
            </a: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latin typeface="KaiTi" panose="02010609060101010101" pitchFamily="49" charset="-122"/>
                <a:ea typeface="KaiTi" panose="02010609060101010101" pitchFamily="49" charset="-122"/>
              </a:rPr>
              <a:t>    在我的记忆长河中，有很多我记忆深的人。其中就有一个，我的好朋友</a:t>
            </a:r>
            <a:r>
              <a:rPr lang="en-US" altLang="zh-CN" sz="2400" b="1" dirty="0">
                <a:latin typeface="KaiTi" panose="02010609060101010101" pitchFamily="49" charset="-122"/>
                <a:ea typeface="KaiTi" panose="02010609060101010101" pitchFamily="49" charset="-122"/>
              </a:rPr>
              <a:t>——</a:t>
            </a:r>
            <a:r>
              <a:rPr lang="zh-CN" altLang="en-US" sz="2400" b="1" dirty="0">
                <a:latin typeface="KaiTi" panose="02010609060101010101" pitchFamily="49" charset="-122"/>
                <a:ea typeface="KaiTi" panose="02010609060101010101" pitchFamily="49" charset="-122"/>
              </a:rPr>
              <a:t>李庄柱。</a:t>
            </a:r>
            <a:r>
              <a:rPr lang="en-US" altLang="zh-CN" sz="2400" b="1" dirty="0">
                <a:latin typeface="KaiTi" panose="02010609060101010101" pitchFamily="49" charset="-122"/>
                <a:ea typeface="KaiTi" panose="02010609060101010101" pitchFamily="49" charset="-122"/>
              </a:rPr>
              <a:t>  </a:t>
            </a:r>
            <a:endParaRPr lang="zh-CN" altLang="en-US" sz="2400" b="1" dirty="0">
              <a:latin typeface="KaiTi" panose="02010609060101010101" pitchFamily="49" charset="-122"/>
              <a:ea typeface="KaiTi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latin typeface="KaiTi" panose="02010609060101010101" pitchFamily="49" charset="-122"/>
                <a:ea typeface="KaiTi" panose="02010609060101010101" pitchFamily="49" charset="-122"/>
              </a:rPr>
              <a:t>    我对他的第一印象就是他的英语成绩。每次英语考试他总是第一个做完卷子，卷子发下来时，我总会听见同学们惊讶的声音，过去一看，李庄柱又考了</a:t>
            </a:r>
            <a:r>
              <a:rPr lang="en-US" altLang="zh-CN" sz="2400" b="1" dirty="0">
                <a:latin typeface="KaiTi" panose="02010609060101010101" pitchFamily="49" charset="-122"/>
                <a:ea typeface="KaiTi" panose="02010609060101010101" pitchFamily="49" charset="-122"/>
              </a:rPr>
              <a:t>100</a:t>
            </a:r>
            <a:r>
              <a:rPr lang="zh-CN" altLang="en-US" sz="2400" b="1" dirty="0">
                <a:latin typeface="KaiTi" panose="02010609060101010101" pitchFamily="49" charset="-122"/>
                <a:ea typeface="KaiTi" panose="02010609060101010101" pitchFamily="49" charset="-122"/>
              </a:rPr>
              <a:t>分。上英语课，老师叫他回答问题，他都能一句不差的回答上来。我非常崇拜他。</a:t>
            </a:r>
            <a:r>
              <a:rPr lang="en-US" altLang="zh-CN" sz="2400" b="1" dirty="0">
                <a:latin typeface="KaiTi" panose="02010609060101010101" pitchFamily="49" charset="-122"/>
                <a:ea typeface="KaiTi" panose="02010609060101010101" pitchFamily="49" charset="-122"/>
              </a:rPr>
              <a:t> </a:t>
            </a:r>
            <a:endParaRPr lang="zh-CN" altLang="en-US" sz="2400" b="1" dirty="0">
              <a:latin typeface="KaiTi" panose="02010609060101010101" pitchFamily="49" charset="-122"/>
              <a:ea typeface="KaiTi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latin typeface="KaiTi" panose="02010609060101010101" pitchFamily="49" charset="-122"/>
                <a:ea typeface="KaiTi" panose="02010609060101010101" pitchFamily="49" charset="-122"/>
              </a:rPr>
              <a:t>    我对他的第二印象就是他很风趣幽默，每次动能做出一些可笑的动作，想出一 些笑话。有一次，我们在一起玩，我突然想到我们扮演三国人物玩，大家都同意了。任鹏祖演赵云，曾庆轩演关羽，我演诸葛亮，李庄柱最可笑，他装着女生的样子演孙尚香，还问我们见刘备了没有。</a:t>
            </a: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latin typeface="KaiTi" panose="02010609060101010101" pitchFamily="49" charset="-122"/>
                <a:ea typeface="KaiTi" panose="02010609060101010101" pitchFamily="49" charset="-122"/>
              </a:rPr>
              <a:t>    这就是我印象最深刻的人，也是我最好的朋友。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071563"/>
            <a:ext cx="12192000" cy="5522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79" name="图片 1" descr="组48325同意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400" y="658813"/>
            <a:ext cx="2389188" cy="608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581" name="文本框 7"/>
          <p:cNvSpPr txBox="1">
            <a:spLocks noChangeArrowheads="1"/>
          </p:cNvSpPr>
          <p:nvPr/>
        </p:nvSpPr>
        <p:spPr bwMode="auto">
          <a:xfrm>
            <a:off x="1060450" y="752475"/>
            <a:ext cx="14224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en-US" sz="2400" b="1">
                <a:solidFill>
                  <a:srgbClr val="EF7509"/>
                </a:solidFill>
                <a:latin typeface="思源黑体 CN Heavy" pitchFamily="34" charset="-122"/>
                <a:ea typeface="思源黑体 CN Heavy" pitchFamily="34" charset="-122"/>
              </a:rPr>
              <a:t>课堂总结</a:t>
            </a:r>
          </a:p>
        </p:txBody>
      </p:sp>
      <p:sp>
        <p:nvSpPr>
          <p:cNvPr id="24582" name="矩形 1"/>
          <p:cNvSpPr>
            <a:spLocks noChangeArrowheads="1"/>
          </p:cNvSpPr>
          <p:nvPr/>
        </p:nvSpPr>
        <p:spPr bwMode="auto">
          <a:xfrm>
            <a:off x="1890713" y="1593850"/>
            <a:ext cx="9256712" cy="1930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800" b="1" dirty="0">
                <a:latin typeface="KaiTi" panose="02010609060101010101" pitchFamily="49" charset="-122"/>
                <a:ea typeface="KaiTi" panose="02010609060101010101" pitchFamily="49" charset="-122"/>
              </a:rPr>
              <a:t>    通过本科的学习，我们看到了同学们在编辑班史的付出与努力，看到了同学闪光的青春为班级做出的贡献，让这本班史永远铭记同学们青春靓丽的风采！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图片 1" descr="组48325同意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400" y="658813"/>
            <a:ext cx="2389188" cy="608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7" name="文本框 7"/>
          <p:cNvSpPr txBox="1">
            <a:spLocks noChangeArrowheads="1"/>
          </p:cNvSpPr>
          <p:nvPr/>
        </p:nvSpPr>
        <p:spPr bwMode="auto">
          <a:xfrm>
            <a:off x="1060554" y="752475"/>
            <a:ext cx="141594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en-US" sz="2400" b="1" dirty="0">
                <a:solidFill>
                  <a:srgbClr val="EF7509"/>
                </a:solidFill>
                <a:latin typeface="思源黑体 CN Heavy" pitchFamily="34" charset="-122"/>
                <a:ea typeface="思源黑体 CN Heavy" pitchFamily="34" charset="-122"/>
              </a:rPr>
              <a:t>激趣导入</a:t>
            </a:r>
          </a:p>
        </p:txBody>
      </p:sp>
      <p:sp>
        <p:nvSpPr>
          <p:cNvPr id="7172" name="Rectangle 7"/>
          <p:cNvSpPr>
            <a:spLocks noChangeArrowheads="1"/>
          </p:cNvSpPr>
          <p:nvPr/>
        </p:nvSpPr>
        <p:spPr bwMode="auto">
          <a:xfrm>
            <a:off x="3397250" y="1263650"/>
            <a:ext cx="572928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indent="33337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zh-CN" sz="2800" b="1" dirty="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播放筷子兄弟的歌曲《毕业歌》 </a:t>
            </a:r>
          </a:p>
        </p:txBody>
      </p:sp>
      <p:pic>
        <p:nvPicPr>
          <p:cNvPr id="7173" name="Picture 10" descr="C:\Users\Administrator\Desktop\最拥有图片\小动物及各种\花边21\QQ截图20160221054747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55800" y="1879600"/>
            <a:ext cx="9004300" cy="4772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9" descr="C:\Users\Administrator\Desktop\360截图16660101387070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8281" y="2981325"/>
            <a:ext cx="3899338" cy="2944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3213" y="1466850"/>
            <a:ext cx="11588750" cy="5114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03" name="图片 1" descr="组48325同意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400" y="658813"/>
            <a:ext cx="2389188" cy="608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605" name="文本框 7"/>
          <p:cNvSpPr txBox="1">
            <a:spLocks noChangeArrowheads="1"/>
          </p:cNvSpPr>
          <p:nvPr/>
        </p:nvSpPr>
        <p:spPr bwMode="auto">
          <a:xfrm>
            <a:off x="1060450" y="752475"/>
            <a:ext cx="14224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en-US" sz="2400" b="1">
                <a:solidFill>
                  <a:srgbClr val="EF7509"/>
                </a:solidFill>
                <a:latin typeface="思源黑体 CN Heavy" pitchFamily="34" charset="-122"/>
                <a:ea typeface="思源黑体 CN Heavy" pitchFamily="34" charset="-122"/>
              </a:rPr>
              <a:t>板书设计</a:t>
            </a:r>
          </a:p>
        </p:txBody>
      </p:sp>
      <p:sp>
        <p:nvSpPr>
          <p:cNvPr id="25606" name="矩形 1"/>
          <p:cNvSpPr>
            <a:spLocks noChangeArrowheads="1"/>
          </p:cNvSpPr>
          <p:nvPr/>
        </p:nvSpPr>
        <p:spPr bwMode="auto">
          <a:xfrm>
            <a:off x="3057525" y="2590800"/>
            <a:ext cx="6626225" cy="37856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chemeClr val="bg1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岁月如歌</a:t>
            </a:r>
            <a:r>
              <a:rPr lang="en-US" altLang="zh-CN" sz="2800" b="1" dirty="0">
                <a:solidFill>
                  <a:schemeClr val="bg1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——</a:t>
            </a:r>
            <a:r>
              <a:rPr lang="zh-CN" altLang="en-US" sz="2800" b="1" dirty="0">
                <a:solidFill>
                  <a:schemeClr val="bg1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我们的初中生活</a:t>
            </a: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chemeClr val="bg1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一、成立编委会，做出分工</a:t>
            </a: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chemeClr val="bg1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二、搜集资料、创作文稿</a:t>
            </a: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chemeClr val="bg1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三、编辑加工，装帧制作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chemeClr val="bg1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 </a:t>
            </a:r>
            <a:endParaRPr lang="zh-CN" altLang="en-US" sz="2400" b="1" dirty="0">
              <a:solidFill>
                <a:schemeClr val="bg1"/>
              </a:solidFill>
              <a:latin typeface="KaiTi" panose="02010609060101010101" pitchFamily="49" charset="-122"/>
              <a:ea typeface="KaiTi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chemeClr val="bg1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 </a:t>
            </a:r>
            <a:endParaRPr lang="zh-CN" altLang="en-US" sz="2400" b="1" dirty="0">
              <a:solidFill>
                <a:schemeClr val="bg1"/>
              </a:solidFill>
              <a:latin typeface="KaiTi" panose="02010609060101010101" pitchFamily="49" charset="-122"/>
              <a:ea typeface="KaiTi" panose="02010609060101010101" pitchFamily="49" charset="-122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0663" y="1439863"/>
            <a:ext cx="9058275" cy="5062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1" name="图片 1" descr="组48325同意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400" y="658813"/>
            <a:ext cx="2389188" cy="608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653" name="文本框 7"/>
          <p:cNvSpPr txBox="1">
            <a:spLocks noChangeArrowheads="1"/>
          </p:cNvSpPr>
          <p:nvPr/>
        </p:nvSpPr>
        <p:spPr bwMode="auto">
          <a:xfrm>
            <a:off x="1060450" y="752475"/>
            <a:ext cx="14224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en-US" sz="2400" b="1">
                <a:solidFill>
                  <a:srgbClr val="EF7509"/>
                </a:solidFill>
                <a:latin typeface="思源黑体 CN Heavy" pitchFamily="34" charset="-122"/>
                <a:ea typeface="思源黑体 CN Heavy" pitchFamily="34" charset="-122"/>
              </a:rPr>
              <a:t>作业布置</a:t>
            </a:r>
          </a:p>
        </p:txBody>
      </p:sp>
      <p:sp>
        <p:nvSpPr>
          <p:cNvPr id="27654" name="矩形 1"/>
          <p:cNvSpPr>
            <a:spLocks noChangeArrowheads="1"/>
          </p:cNvSpPr>
          <p:nvPr/>
        </p:nvSpPr>
        <p:spPr bwMode="auto">
          <a:xfrm>
            <a:off x="2192338" y="2816225"/>
            <a:ext cx="8191500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800" b="1" dirty="0">
                <a:latin typeface="KaiTi" panose="02010609060101010101" pitchFamily="49" charset="-122"/>
                <a:ea typeface="KaiTi" panose="02010609060101010101" pitchFamily="49" charset="-122"/>
              </a:rPr>
              <a:t>搜集同学们三年来的闪光之处，和大家一起分享。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zh-CN" altLang="en-US" dirty="0"/>
              <a:t>谢    谢</a:t>
            </a:r>
          </a:p>
        </p:txBody>
      </p:sp>
    </p:spTree>
    <p:extLst>
      <p:ext uri="{BB962C8B-B14F-4D97-AF65-F5344CB8AC3E}">
        <p14:creationId xmlns:p14="http://schemas.microsoft.com/office/powerpoint/2010/main" val="245879806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图片 1" descr="组48325同意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400" y="658813"/>
            <a:ext cx="2389188" cy="608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9" name="文本框 7"/>
          <p:cNvSpPr txBox="1">
            <a:spLocks noChangeArrowheads="1"/>
          </p:cNvSpPr>
          <p:nvPr/>
        </p:nvSpPr>
        <p:spPr bwMode="auto">
          <a:xfrm>
            <a:off x="1060554" y="752475"/>
            <a:ext cx="141594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en-US" sz="2400" b="1">
                <a:solidFill>
                  <a:srgbClr val="EF7509"/>
                </a:solidFill>
                <a:latin typeface="思源黑体 CN Heavy" pitchFamily="34" charset="-122"/>
                <a:ea typeface="思源黑体 CN Heavy" pitchFamily="34" charset="-122"/>
              </a:rPr>
              <a:t>激趣导入</a:t>
            </a:r>
          </a:p>
        </p:txBody>
      </p:sp>
      <p:sp>
        <p:nvSpPr>
          <p:cNvPr id="71681" name="Rectangle 1"/>
          <p:cNvSpPr>
            <a:spLocks noChangeArrowheads="1"/>
          </p:cNvSpPr>
          <p:nvPr/>
        </p:nvSpPr>
        <p:spPr bwMode="auto">
          <a:xfrm>
            <a:off x="3933499" y="-229967"/>
            <a:ext cx="8258501" cy="72019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indent="2667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indent="0">
              <a:lnSpc>
                <a:spcPct val="150000"/>
              </a:lnSpc>
            </a:pPr>
            <a:r>
              <a:rPr lang="en-US" altLang="zh-CN" sz="2800" b="1" dirty="0"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    </a:t>
            </a:r>
            <a:r>
              <a:rPr lang="zh-CN" altLang="zh-CN" sz="2800" b="1" dirty="0">
                <a:solidFill>
                  <a:srgbClr val="0000FF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“春天绽放的花蕊</a:t>
            </a:r>
            <a:r>
              <a:rPr lang="zh-CN" altLang="en-US" sz="2800" b="1" dirty="0">
                <a:solidFill>
                  <a:srgbClr val="0000FF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dirty="0">
                <a:solidFill>
                  <a:srgbClr val="0000FF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夏季里更加明媚</a:t>
            </a:r>
            <a:r>
              <a:rPr lang="zh-CN" altLang="en-US" sz="2800" b="1" dirty="0">
                <a:solidFill>
                  <a:srgbClr val="0000FF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dirty="0">
                <a:solidFill>
                  <a:srgbClr val="0000FF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秋天的落叶</a:t>
            </a:r>
            <a:r>
              <a:rPr lang="zh-CN" altLang="en-US" sz="2800" b="1" dirty="0">
                <a:solidFill>
                  <a:srgbClr val="0000FF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dirty="0">
                <a:solidFill>
                  <a:srgbClr val="0000FF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冬天的风雪。我们都一起体会</a:t>
            </a:r>
            <a:r>
              <a:rPr lang="zh-CN" altLang="en-US" sz="2800" b="1" dirty="0">
                <a:solidFill>
                  <a:srgbClr val="0000FF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dirty="0">
                <a:solidFill>
                  <a:srgbClr val="0000FF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经过四季的轮回</a:t>
            </a:r>
            <a:r>
              <a:rPr lang="zh-CN" altLang="en-US" sz="2800" b="1" dirty="0">
                <a:solidFill>
                  <a:srgbClr val="0000FF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dirty="0">
                <a:solidFill>
                  <a:srgbClr val="0000FF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学会要勇敢面对</a:t>
            </a:r>
            <a:r>
              <a:rPr lang="zh-CN" altLang="en-US" sz="2800" b="1" dirty="0">
                <a:solidFill>
                  <a:srgbClr val="0000FF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dirty="0">
                <a:solidFill>
                  <a:srgbClr val="0000FF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今天的我们更相信</a:t>
            </a:r>
            <a:r>
              <a:rPr lang="zh-CN" altLang="en-US" sz="2800" b="1" dirty="0">
                <a:solidFill>
                  <a:srgbClr val="0000FF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dirty="0">
                <a:solidFill>
                  <a:srgbClr val="0000FF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笑容之后的眼泪</a:t>
            </a:r>
            <a:r>
              <a:rPr lang="zh-CN" altLang="en-US" sz="2800" b="1" dirty="0">
                <a:solidFill>
                  <a:srgbClr val="0000FF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dirty="0">
                <a:solidFill>
                  <a:srgbClr val="0000FF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这里是我们共同的家</a:t>
            </a:r>
            <a:r>
              <a:rPr lang="zh-CN" altLang="en-US" sz="2800" b="1" dirty="0">
                <a:solidFill>
                  <a:srgbClr val="0000FF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dirty="0">
                <a:solidFill>
                  <a:srgbClr val="0000FF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有我们最美的年华</a:t>
            </a:r>
            <a:r>
              <a:rPr lang="zh-CN" altLang="en-US" sz="2800" b="1" dirty="0">
                <a:solidFill>
                  <a:srgbClr val="0000FF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dirty="0">
                <a:solidFill>
                  <a:srgbClr val="0000FF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年轻的梦在这里发芽。” </a:t>
            </a:r>
            <a:r>
              <a:rPr lang="zh-CN" altLang="zh-CN" sz="2800" b="1" dirty="0"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当我们唱起这首毕业歌的时候</a:t>
            </a:r>
            <a:r>
              <a:rPr lang="zh-CN" altLang="en-US" sz="2800" b="1" dirty="0"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dirty="0"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初中的生活意味着结束了</a:t>
            </a:r>
            <a:r>
              <a:rPr lang="zh-CN" altLang="en-US" sz="2800" b="1" dirty="0"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dirty="0"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但新征程也</a:t>
            </a:r>
            <a:r>
              <a:rPr lang="zh-CN" altLang="en-US" sz="2800" b="1" dirty="0"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得</a:t>
            </a:r>
            <a:r>
              <a:rPr lang="zh-CN" altLang="zh-CN" sz="2800" b="1" dirty="0"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开始了。</a:t>
            </a:r>
            <a:endParaRPr lang="zh-CN" altLang="en-US" sz="2800" b="1" dirty="0">
              <a:latin typeface="KaiTi" panose="02010609060101010101" pitchFamily="49" charset="-122"/>
              <a:ea typeface="KaiTi" panose="02010609060101010101" pitchFamily="49" charset="-122"/>
              <a:cs typeface="Times New Roman" panose="02020603050405020304" pitchFamily="18" charset="0"/>
            </a:endParaRPr>
          </a:p>
          <a:p>
            <a:pPr indent="0">
              <a:lnSpc>
                <a:spcPct val="150000"/>
              </a:lnSpc>
            </a:pPr>
            <a:r>
              <a:rPr lang="zh-CN" altLang="en-US" sz="2800" b="1" dirty="0"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    在初中生活的最后一个学期，全班同学分工合作，制作一本班史，为三年的青春时光留下一份永久的纪念。让我们一起走进综合性学习</a:t>
            </a:r>
            <a:r>
              <a:rPr lang="en-US" altLang="zh-CN" sz="2800" b="1" dirty="0"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《</a:t>
            </a:r>
            <a:r>
              <a:rPr lang="zh-CN" altLang="en-US" sz="2800" b="1" dirty="0"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岁月如歌</a:t>
            </a:r>
            <a:r>
              <a:rPr lang="en-US" altLang="zh-CN" sz="2800" b="1" dirty="0"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——</a:t>
            </a:r>
            <a:r>
              <a:rPr lang="zh-CN" altLang="en-US" sz="2800" b="1" dirty="0"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我们的初中生活</a:t>
            </a:r>
            <a:r>
              <a:rPr lang="en-US" altLang="zh-CN" sz="2800" b="1" dirty="0"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》</a:t>
            </a:r>
            <a:r>
              <a:rPr lang="zh-CN" altLang="en-US" sz="2800" b="1" dirty="0"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。</a:t>
            </a:r>
            <a:endParaRPr lang="en-US" altLang="zh-CN" sz="2800" b="1" dirty="0">
              <a:latin typeface="KaiTi" panose="02010609060101010101" pitchFamily="49" charset="-122"/>
              <a:ea typeface="KaiTi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71683" name="Picture 3" descr="http://pic1.nmgnews.com.cn/0/11/36/39/11363955_76518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3525" y="1716088"/>
            <a:ext cx="3432175" cy="417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6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6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16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16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68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2476500" y="1585913"/>
            <a:ext cx="9144000" cy="428625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7" name="矩形 16"/>
          <p:cNvSpPr>
            <a:spLocks noChangeArrowheads="1"/>
          </p:cNvSpPr>
          <p:nvPr/>
        </p:nvSpPr>
        <p:spPr bwMode="auto">
          <a:xfrm>
            <a:off x="3048000" y="1714500"/>
            <a:ext cx="8382000" cy="46474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一、成立编委会，做出分工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KaiTi" panose="02010609060101010101" pitchFamily="49" charset="-122"/>
                <a:ea typeface="KaiTi" panose="02010609060101010101" pitchFamily="49" charset="-122"/>
              </a:rPr>
              <a:t>1.</a:t>
            </a:r>
            <a:r>
              <a:rPr lang="zh-CN" altLang="en-US" sz="2800" b="1" dirty="0">
                <a:latin typeface="KaiTi" panose="02010609060101010101" pitchFamily="49" charset="-122"/>
                <a:ea typeface="KaiTi" panose="02010609060101010101" pitchFamily="49" charset="-122"/>
              </a:rPr>
              <a:t>集体推荐一位同学担任主编，并推举几位同学担任编委，共同组成班史编委会，拟定编写计划。</a:t>
            </a:r>
            <a:endParaRPr lang="en-US" altLang="zh-CN" sz="2800" b="1" dirty="0">
              <a:latin typeface="KaiTi" panose="02010609060101010101" pitchFamily="49" charset="-122"/>
              <a:ea typeface="KaiTi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KaiTi" panose="02010609060101010101" pitchFamily="49" charset="-122"/>
                <a:ea typeface="KaiTi" panose="02010609060101010101" pitchFamily="49" charset="-122"/>
              </a:rPr>
              <a:t>2.</a:t>
            </a:r>
            <a:r>
              <a:rPr lang="zh-CN" altLang="en-US" sz="2800" b="1" dirty="0">
                <a:latin typeface="KaiTi" panose="02010609060101010101" pitchFamily="49" charset="-122"/>
                <a:ea typeface="KaiTi" panose="02010609060101010101" pitchFamily="49" charset="-122"/>
              </a:rPr>
              <a:t>可以参考后面的“资料一”，由主编草拟班史的编写思路，提交编委会讨论，确定编写方案。</a:t>
            </a:r>
            <a:endParaRPr lang="en-US" altLang="zh-CN" sz="2800" b="1" dirty="0">
              <a:latin typeface="KaiTi" panose="02010609060101010101" pitchFamily="49" charset="-122"/>
              <a:ea typeface="KaiTi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KaiTi" panose="02010609060101010101" pitchFamily="49" charset="-122"/>
                <a:ea typeface="KaiTi" panose="02010609060101010101" pitchFamily="49" charset="-122"/>
              </a:rPr>
              <a:t>3.</a:t>
            </a:r>
            <a:r>
              <a:rPr lang="zh-CN" altLang="en-US" sz="2800" b="1" dirty="0">
                <a:latin typeface="KaiTi" panose="02010609060101010101" pitchFamily="49" charset="-122"/>
                <a:ea typeface="KaiTi" panose="02010609060101010101" pitchFamily="49" charset="-122"/>
              </a:rPr>
              <a:t>全班同学可做如下分组。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KaiTi" panose="02010609060101010101" pitchFamily="49" charset="-122"/>
                <a:ea typeface="KaiTi" panose="02010609060101010101" pitchFamily="49" charset="-122"/>
              </a:rPr>
              <a:t> </a:t>
            </a:r>
            <a:endParaRPr lang="zh-CN" altLang="en-US" sz="2800" b="1" dirty="0">
              <a:latin typeface="KaiTi" panose="02010609060101010101" pitchFamily="49" charset="-122"/>
              <a:ea typeface="KaiTi" panose="02010609060101010101" pitchFamily="49" charset="-122"/>
            </a:endParaRPr>
          </a:p>
        </p:txBody>
      </p:sp>
      <p:pic>
        <p:nvPicPr>
          <p:cNvPr id="9220" name="Picture 1" descr="C:\Users\Administrator\Desktop\最拥有图片\小动物及各种\花边21\图片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281238"/>
            <a:ext cx="2430463" cy="3605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缺角矩形 10"/>
          <p:cNvSpPr/>
          <p:nvPr/>
        </p:nvSpPr>
        <p:spPr>
          <a:xfrm>
            <a:off x="406400" y="1449386"/>
            <a:ext cx="7691120" cy="5296853"/>
          </a:xfrm>
          <a:prstGeom prst="plaqu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685800" y="2070962"/>
            <a:ext cx="7132320" cy="45550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srgbClr val="FFFF00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(</a:t>
            </a:r>
            <a:r>
              <a:rPr lang="zh-CN" altLang="en-US" sz="2800" b="1" dirty="0">
                <a:solidFill>
                  <a:srgbClr val="FFFF00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 </a:t>
            </a:r>
            <a:r>
              <a:rPr lang="en-US" altLang="zh-CN" sz="2800" b="1" dirty="0">
                <a:solidFill>
                  <a:srgbClr val="FFFF00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1</a:t>
            </a:r>
            <a:r>
              <a:rPr lang="zh-CN" altLang="en-US" sz="2800" b="1" dirty="0">
                <a:solidFill>
                  <a:srgbClr val="FFFF00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）信息资料组：负责文字、图片、音像资料的搜集、整理工作。</a:t>
            </a: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FFFF00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（</a:t>
            </a:r>
            <a:r>
              <a:rPr lang="en-US" altLang="zh-CN" sz="2800" b="1" dirty="0">
                <a:solidFill>
                  <a:srgbClr val="FFFF00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2</a:t>
            </a:r>
            <a:r>
              <a:rPr lang="zh-CN" altLang="en-US" sz="2800" b="1" dirty="0">
                <a:solidFill>
                  <a:srgbClr val="FFFF00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）文字撰写组：负责主要文稿的撰写及文字统筹工作。         </a:t>
            </a:r>
            <a:endParaRPr lang="en-US" altLang="zh-CN" sz="2800" b="1" dirty="0">
              <a:solidFill>
                <a:srgbClr val="FFFF00"/>
              </a:solidFill>
              <a:latin typeface="KaiTi" panose="02010609060101010101" pitchFamily="49" charset="-122"/>
              <a:ea typeface="KaiTi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FFFF00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（</a:t>
            </a:r>
            <a:r>
              <a:rPr lang="en-US" altLang="zh-CN" sz="2800" b="1" dirty="0">
                <a:solidFill>
                  <a:srgbClr val="FFFF00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3</a:t>
            </a:r>
            <a:r>
              <a:rPr lang="zh-CN" altLang="en-US" sz="2800" b="1" dirty="0">
                <a:solidFill>
                  <a:srgbClr val="FFFF00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）设计制作组：负责班史的封面设计、板式设计、插图绘制及印制等工作</a:t>
            </a:r>
            <a:r>
              <a:rPr lang="zh-CN" altLang="en-US" sz="2800" dirty="0">
                <a:solidFill>
                  <a:srgbClr val="FFFF00"/>
                </a:solidFill>
              </a:rPr>
              <a:t>。</a:t>
            </a: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FFFF00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 </a:t>
            </a:r>
          </a:p>
        </p:txBody>
      </p:sp>
      <p:pic>
        <p:nvPicPr>
          <p:cNvPr id="10244" name="Picture 1" descr="C:\Users\Administrator\Desktop\最拥有图片\小动物及各种\花边21\u=2343613857,3058954271&amp;fm=21&amp;gp=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37880" y="2070962"/>
            <a:ext cx="3157538" cy="417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0245" name="组合 12"/>
          <p:cNvGrpSpPr>
            <a:grpSpLocks/>
          </p:cNvGrpSpPr>
          <p:nvPr/>
        </p:nvGrpSpPr>
        <p:grpSpPr bwMode="auto">
          <a:xfrm>
            <a:off x="406400" y="658813"/>
            <a:ext cx="2389188" cy="608012"/>
            <a:chOff x="406400" y="658813"/>
            <a:chExt cx="2389188" cy="608012"/>
          </a:xfrm>
        </p:grpSpPr>
        <p:pic>
          <p:nvPicPr>
            <p:cNvPr id="10246" name="图片 1" descr="组48325同意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6400" y="658813"/>
              <a:ext cx="2389188" cy="6080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248" name="文本框 7"/>
            <p:cNvSpPr txBox="1">
              <a:spLocks noChangeArrowheads="1"/>
            </p:cNvSpPr>
            <p:nvPr/>
          </p:nvSpPr>
          <p:spPr bwMode="auto">
            <a:xfrm>
              <a:off x="1060450" y="752475"/>
              <a:ext cx="1422400" cy="4619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buFont typeface="Arial" panose="020B0604020202020204" pitchFamily="34" charset="0"/>
                <a:buNone/>
              </a:pPr>
              <a:r>
                <a:rPr lang="zh-CN" altLang="en-US" sz="2400" b="1">
                  <a:solidFill>
                    <a:srgbClr val="EF7509"/>
                  </a:solidFill>
                  <a:latin typeface="思源黑体 CN Heavy" pitchFamily="34" charset="-122"/>
                  <a:ea typeface="思源黑体 CN Heavy" pitchFamily="34" charset="-122"/>
                </a:rPr>
                <a:t>新知讲解</a:t>
              </a:r>
            </a:p>
          </p:txBody>
        </p:sp>
      </p:grpSp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圆角矩形 10"/>
          <p:cNvSpPr/>
          <p:nvPr/>
        </p:nvSpPr>
        <p:spPr>
          <a:xfrm>
            <a:off x="212725" y="1443988"/>
            <a:ext cx="11553825" cy="5414645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11267" name="Picture 2" descr="C:\Users\Administrator\Desktop\最拥有图片\边框\QQ截图20180604141314_副本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49638" y="-378460"/>
            <a:ext cx="5080000" cy="48285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284480" y="1667907"/>
            <a:ext cx="11676062" cy="46474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二、搜集资料，创作文稿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KaiTi" panose="02010609060101010101" pitchFamily="49" charset="-122"/>
                <a:ea typeface="KaiTi" panose="02010609060101010101" pitchFamily="49" charset="-122"/>
              </a:rPr>
              <a:t>1.</a:t>
            </a:r>
            <a:r>
              <a:rPr lang="zh-CN" altLang="en-US" sz="2400" b="1" dirty="0">
                <a:latin typeface="KaiTi" panose="02010609060101010101" pitchFamily="49" charset="-122"/>
                <a:ea typeface="KaiTi" panose="02010609060101010101" pitchFamily="49" charset="-122"/>
              </a:rPr>
              <a:t>信息资料组多方面搜集资料，并做初步整理。有关办集体学习、活动的文字资料、图片资料，都应在搜集之列。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KaiTi" panose="02010609060101010101" pitchFamily="49" charset="-122"/>
                <a:ea typeface="KaiTi" panose="02010609060101010101" pitchFamily="49" charset="-122"/>
              </a:rPr>
              <a:t>2.</a:t>
            </a:r>
            <a:r>
              <a:rPr lang="zh-CN" altLang="en-US" sz="2400" b="1" dirty="0">
                <a:latin typeface="KaiTi" panose="02010609060101010101" pitchFamily="49" charset="-122"/>
                <a:ea typeface="KaiTi" panose="02010609060101010101" pitchFamily="49" charset="-122"/>
              </a:rPr>
              <a:t>文字撰写组根据编委会拟定的编写思路写文稿。可以参考“资料二”，撰写班级大事年表、专题作品（如</a:t>
            </a:r>
            <a:r>
              <a:rPr lang="en-US" altLang="zh-CN" sz="2400" b="1" dirty="0">
                <a:latin typeface="KaiTi" panose="02010609060101010101" pitchFamily="49" charset="-122"/>
                <a:ea typeface="KaiTi" panose="02010609060101010101" pitchFamily="49" charset="-122"/>
              </a:rPr>
              <a:t>《</a:t>
            </a:r>
            <a:r>
              <a:rPr lang="zh-CN" altLang="en-US" sz="2400" b="1" dirty="0">
                <a:latin typeface="KaiTi" panose="02010609060101010101" pitchFamily="49" charset="-122"/>
                <a:ea typeface="KaiTi" panose="02010609060101010101" pitchFamily="49" charset="-122"/>
              </a:rPr>
              <a:t>我们的老师</a:t>
            </a:r>
            <a:r>
              <a:rPr lang="en-US" altLang="zh-CN" sz="2400" b="1" dirty="0">
                <a:latin typeface="KaiTi" panose="02010609060101010101" pitchFamily="49" charset="-122"/>
                <a:ea typeface="KaiTi" panose="02010609060101010101" pitchFamily="49" charset="-122"/>
              </a:rPr>
              <a:t>》《</a:t>
            </a:r>
            <a:r>
              <a:rPr lang="zh-CN" altLang="en-US" sz="2400" b="1" dirty="0">
                <a:latin typeface="KaiTi" panose="02010609060101010101" pitchFamily="49" charset="-122"/>
                <a:ea typeface="KaiTi" panose="02010609060101010101" pitchFamily="49" charset="-122"/>
              </a:rPr>
              <a:t>一次难忘的运动会</a:t>
            </a:r>
            <a:r>
              <a:rPr lang="en-US" altLang="zh-CN" sz="2400" b="1" dirty="0">
                <a:latin typeface="KaiTi" panose="02010609060101010101" pitchFamily="49" charset="-122"/>
                <a:ea typeface="KaiTi" panose="02010609060101010101" pitchFamily="49" charset="-122"/>
              </a:rPr>
              <a:t>》</a:t>
            </a:r>
            <a:r>
              <a:rPr lang="zh-CN" altLang="en-US" sz="2400" b="1" dirty="0">
                <a:latin typeface="KaiTi" panose="02010609060101010101" pitchFamily="49" charset="-122"/>
                <a:ea typeface="KaiTi" panose="02010609060101010101" pitchFamily="49" charset="-122"/>
              </a:rPr>
              <a:t>）、班级逸事等。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KaiTi" panose="02010609060101010101" pitchFamily="49" charset="-122"/>
                <a:ea typeface="KaiTi" panose="02010609060101010101" pitchFamily="49" charset="-122"/>
              </a:rPr>
              <a:t>3.</a:t>
            </a:r>
            <a:r>
              <a:rPr lang="zh-CN" altLang="en-US" sz="2400" b="1" dirty="0">
                <a:latin typeface="KaiTi" panose="02010609060101010101" pitchFamily="49" charset="-122"/>
                <a:ea typeface="KaiTi" panose="02010609060101010101" pitchFamily="49" charset="-122"/>
              </a:rPr>
              <a:t>班史里应该有所有同学的素描。可以参考“资料三”，每位同学写一篇“素描”文字介绍自己，也可同学“互写”，角度和写法可以多样，不要太长，两三百字即可。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KaiTi" panose="02010609060101010101" pitchFamily="49" charset="-122"/>
                <a:ea typeface="KaiTi" panose="02010609060101010101" pitchFamily="49" charset="-122"/>
              </a:rPr>
              <a:t>4.</a:t>
            </a:r>
            <a:r>
              <a:rPr lang="zh-CN" altLang="en-US" sz="2400" b="1" dirty="0">
                <a:latin typeface="KaiTi" panose="02010609060101010101" pitchFamily="49" charset="-122"/>
                <a:ea typeface="KaiTi" panose="02010609060101010101" pitchFamily="49" charset="-122"/>
              </a:rPr>
              <a:t>可以请班主任、任课教师等撰写序言，也可以由文字撰写组完成。</a:t>
            </a:r>
          </a:p>
        </p:txBody>
      </p:sp>
      <p:grpSp>
        <p:nvGrpSpPr>
          <p:cNvPr id="11269" name="组合 9"/>
          <p:cNvGrpSpPr>
            <a:grpSpLocks/>
          </p:cNvGrpSpPr>
          <p:nvPr/>
        </p:nvGrpSpPr>
        <p:grpSpPr bwMode="auto">
          <a:xfrm>
            <a:off x="406400" y="658813"/>
            <a:ext cx="2389188" cy="608012"/>
            <a:chOff x="406400" y="658813"/>
            <a:chExt cx="2389188" cy="608012"/>
          </a:xfrm>
        </p:grpSpPr>
        <p:pic>
          <p:nvPicPr>
            <p:cNvPr id="11270" name="图片 1" descr="组48325同意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6400" y="658813"/>
              <a:ext cx="2389188" cy="6080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272" name="文本框 7"/>
            <p:cNvSpPr txBox="1">
              <a:spLocks noChangeArrowheads="1"/>
            </p:cNvSpPr>
            <p:nvPr/>
          </p:nvSpPr>
          <p:spPr bwMode="auto">
            <a:xfrm>
              <a:off x="1060450" y="752475"/>
              <a:ext cx="1422400" cy="4619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buFont typeface="Arial" panose="020B0604020202020204" pitchFamily="34" charset="0"/>
                <a:buNone/>
              </a:pPr>
              <a:r>
                <a:rPr lang="zh-CN" altLang="en-US" sz="2400" b="1">
                  <a:solidFill>
                    <a:srgbClr val="EF7509"/>
                  </a:solidFill>
                  <a:latin typeface="思源黑体 CN Heavy" pitchFamily="34" charset="-122"/>
                  <a:ea typeface="思源黑体 CN Heavy" pitchFamily="34" charset="-122"/>
                </a:rPr>
                <a:t>新知讲解</a:t>
              </a:r>
            </a:p>
          </p:txBody>
        </p:sp>
      </p:grpSp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Administrator\Desktop\最拥有图片\边框\u=2991819077,1958632346&amp;fm=27&amp;gp=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5866" y="1601142"/>
            <a:ext cx="8739800" cy="49941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995881" y="1955360"/>
            <a:ext cx="7297093" cy="40010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三、编辑加工、装帧制作</a:t>
            </a: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latin typeface="KaiTi" panose="02010609060101010101" pitchFamily="49" charset="-122"/>
                <a:ea typeface="KaiTi" panose="02010609060101010101" pitchFamily="49" charset="-122"/>
              </a:rPr>
              <a:t>    文稿全部完成后，交给编委会审校，编订目次，校正错误，完善文稿。然后将文稿设计制作组进行装帧设计（为文字配照片、配图等）。如有条件，可以用电脑排版，打印成熟，人手一册。</a:t>
            </a:r>
          </a:p>
        </p:txBody>
      </p:sp>
      <p:grpSp>
        <p:nvGrpSpPr>
          <p:cNvPr id="12292" name="组合 10"/>
          <p:cNvGrpSpPr>
            <a:grpSpLocks/>
          </p:cNvGrpSpPr>
          <p:nvPr/>
        </p:nvGrpSpPr>
        <p:grpSpPr bwMode="auto">
          <a:xfrm>
            <a:off x="406400" y="658813"/>
            <a:ext cx="2389188" cy="608012"/>
            <a:chOff x="406400" y="658813"/>
            <a:chExt cx="2389188" cy="608012"/>
          </a:xfrm>
        </p:grpSpPr>
        <p:pic>
          <p:nvPicPr>
            <p:cNvPr id="12294" name="图片 1" descr="组48325同意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6400" y="658813"/>
              <a:ext cx="2389188" cy="6080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296" name="文本框 7"/>
            <p:cNvSpPr txBox="1">
              <a:spLocks noChangeArrowheads="1"/>
            </p:cNvSpPr>
            <p:nvPr/>
          </p:nvSpPr>
          <p:spPr bwMode="auto">
            <a:xfrm>
              <a:off x="1060450" y="752475"/>
              <a:ext cx="1422400" cy="4619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buFont typeface="Arial" panose="020B0604020202020204" pitchFamily="34" charset="0"/>
                <a:buNone/>
              </a:pPr>
              <a:r>
                <a:rPr lang="zh-CN" altLang="en-US" sz="2400" b="1">
                  <a:solidFill>
                    <a:srgbClr val="EF7509"/>
                  </a:solidFill>
                  <a:latin typeface="思源黑体 CN Heavy" pitchFamily="34" charset="-122"/>
                  <a:ea typeface="思源黑体 CN Heavy" pitchFamily="34" charset="-122"/>
                </a:rPr>
                <a:t>新知讲解</a:t>
              </a:r>
            </a:p>
          </p:txBody>
        </p:sp>
      </p:grpSp>
      <p:pic>
        <p:nvPicPr>
          <p:cNvPr id="12293" name="Picture 1" descr="C:\Users\Administrator\Desktop\最拥有图片\小动物及各种\花边21\23014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14259" y="2192652"/>
            <a:ext cx="2551113" cy="3390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>
            <p:custDataLst>
              <p:tags r:id="rId1"/>
            </p:custDataLst>
          </p:nvPr>
        </p:nvSpPr>
        <p:spPr bwMode="auto">
          <a:xfrm>
            <a:off x="571500" y="1312863"/>
            <a:ext cx="1835150" cy="47625"/>
          </a:xfrm>
          <a:prstGeom prst="rect">
            <a:avLst/>
          </a:prstGeom>
          <a:solidFill>
            <a:srgbClr val="358CC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121917" tIns="60958" rIns="121917" bIns="60958" anchor="ctr"/>
          <a:lstStyle/>
          <a:p>
            <a:pPr algn="ctr" defTabSz="121917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kern="0" dirty="0">
              <a:solidFill>
                <a:srgbClr val="FFFFFF"/>
              </a:solidFill>
              <a:latin typeface="Calibri" panose="020F0502020204030204"/>
              <a:ea typeface="仿宋" panose="02010609060101010101" pitchFamily="49" charset="-122"/>
            </a:endParaRPr>
          </a:p>
        </p:txBody>
      </p:sp>
      <p:sp>
        <p:nvSpPr>
          <p:cNvPr id="5" name="矩形 4"/>
          <p:cNvSpPr/>
          <p:nvPr>
            <p:custDataLst>
              <p:tags r:id="rId2"/>
            </p:custDataLst>
          </p:nvPr>
        </p:nvSpPr>
        <p:spPr bwMode="auto">
          <a:xfrm>
            <a:off x="2406650" y="1312863"/>
            <a:ext cx="1833563" cy="47625"/>
          </a:xfrm>
          <a:prstGeom prst="rect">
            <a:avLst/>
          </a:prstGeom>
          <a:solidFill>
            <a:srgbClr val="2D9C9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121917" tIns="60958" rIns="121917" bIns="60958" anchor="ctr"/>
          <a:lstStyle/>
          <a:p>
            <a:pPr algn="ctr" defTabSz="121917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kern="0" dirty="0">
              <a:solidFill>
                <a:srgbClr val="FFFFFF"/>
              </a:solidFill>
              <a:latin typeface="Calibri" panose="020F0502020204030204"/>
              <a:ea typeface="仿宋" panose="02010609060101010101" pitchFamily="49" charset="-122"/>
            </a:endParaRPr>
          </a:p>
        </p:txBody>
      </p:sp>
      <p:sp>
        <p:nvSpPr>
          <p:cNvPr id="3" name="矩形 2"/>
          <p:cNvSpPr/>
          <p:nvPr>
            <p:custDataLst>
              <p:tags r:id="rId3"/>
            </p:custDataLst>
          </p:nvPr>
        </p:nvSpPr>
        <p:spPr bwMode="auto">
          <a:xfrm>
            <a:off x="4240213" y="1312863"/>
            <a:ext cx="1835150" cy="47625"/>
          </a:xfrm>
          <a:prstGeom prst="rect">
            <a:avLst/>
          </a:prstGeom>
          <a:solidFill>
            <a:srgbClr val="A4C37B">
              <a:lumMod val="7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121917" tIns="60958" rIns="121917" bIns="60958" anchor="ctr"/>
          <a:lstStyle/>
          <a:p>
            <a:pPr algn="ctr" defTabSz="121917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kern="0" dirty="0">
              <a:solidFill>
                <a:srgbClr val="FFFFFF"/>
              </a:solidFill>
              <a:latin typeface="Calibri" panose="020F0502020204030204"/>
              <a:ea typeface="仿宋" panose="02010609060101010101" pitchFamily="49" charset="-122"/>
            </a:endParaRPr>
          </a:p>
        </p:txBody>
      </p:sp>
      <p:sp>
        <p:nvSpPr>
          <p:cNvPr id="7" name="矩形 6"/>
          <p:cNvSpPr/>
          <p:nvPr>
            <p:custDataLst>
              <p:tags r:id="rId4"/>
            </p:custDataLst>
          </p:nvPr>
        </p:nvSpPr>
        <p:spPr bwMode="auto">
          <a:xfrm>
            <a:off x="2406650" y="1312863"/>
            <a:ext cx="1833563" cy="47625"/>
          </a:xfrm>
          <a:prstGeom prst="rect">
            <a:avLst/>
          </a:prstGeom>
          <a:solidFill>
            <a:srgbClr val="2D9C9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121917" tIns="60958" rIns="121917" bIns="60958" anchor="ctr"/>
          <a:lstStyle/>
          <a:p>
            <a:pPr algn="ctr" defTabSz="121917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kern="0" dirty="0">
              <a:solidFill>
                <a:srgbClr val="FFFFFF"/>
              </a:solidFill>
              <a:latin typeface="Calibri" panose="020F0502020204030204"/>
              <a:ea typeface="仿宋" panose="02010609060101010101" pitchFamily="49" charset="-122"/>
            </a:endParaRPr>
          </a:p>
        </p:txBody>
      </p:sp>
      <p:pic>
        <p:nvPicPr>
          <p:cNvPr id="4098" name="Picture 2" descr="C:\Users\Administrator\Desktop\最拥有图片\边框\u=1692079968,1287672097&amp;fm=27&amp;gp=0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73645"/>
            <a:ext cx="12096750" cy="5882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1287855" y="1580625"/>
            <a:ext cx="10096500" cy="46474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资料一</a:t>
            </a:r>
            <a:r>
              <a:rPr lang="en-US" altLang="zh-CN" sz="2400" b="1" dirty="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:</a:t>
            </a:r>
            <a:r>
              <a:rPr lang="zh-CN" altLang="en-US" sz="2400" b="1" dirty="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班史编写思路</a:t>
            </a: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latin typeface="KaiTi" panose="02010609060101010101" pitchFamily="49" charset="-122"/>
                <a:ea typeface="KaiTi" panose="02010609060101010101" pitchFamily="49" charset="-122"/>
              </a:rPr>
              <a:t>我班班史拟写取名为</a:t>
            </a:r>
            <a:r>
              <a:rPr lang="en-US" altLang="zh-CN" sz="2400" b="1" dirty="0">
                <a:latin typeface="KaiTi" panose="02010609060101010101" pitchFamily="49" charset="-122"/>
                <a:ea typeface="KaiTi" panose="02010609060101010101" pitchFamily="49" charset="-122"/>
              </a:rPr>
              <a:t>《</a:t>
            </a:r>
            <a:r>
              <a:rPr lang="zh-CN" altLang="en-US" sz="2400" b="1" dirty="0">
                <a:latin typeface="KaiTi" panose="02010609060101010101" pitchFamily="49" charset="-122"/>
                <a:ea typeface="KaiTi" panose="02010609060101010101" pitchFamily="49" charset="-122"/>
              </a:rPr>
              <a:t>花样年华</a:t>
            </a:r>
            <a:r>
              <a:rPr lang="en-US" altLang="zh-CN" sz="2400" b="1" dirty="0">
                <a:latin typeface="KaiTi" panose="02010609060101010101" pitchFamily="49" charset="-122"/>
                <a:ea typeface="KaiTi" panose="02010609060101010101" pitchFamily="49" charset="-122"/>
              </a:rPr>
              <a:t>——</a:t>
            </a:r>
            <a:r>
              <a:rPr lang="zh-CN" altLang="en-US" sz="2400" b="1" dirty="0">
                <a:latin typeface="KaiTi" panose="02010609060101010101" pitchFamily="49" charset="-122"/>
                <a:ea typeface="KaiTi" panose="02010609060101010101" pitchFamily="49" charset="-122"/>
              </a:rPr>
              <a:t>我们的初中生活</a:t>
            </a:r>
            <a:r>
              <a:rPr lang="en-US" altLang="zh-CN" sz="2400" b="1" dirty="0">
                <a:latin typeface="KaiTi" panose="02010609060101010101" pitchFamily="49" charset="-122"/>
                <a:ea typeface="KaiTi" panose="02010609060101010101" pitchFamily="49" charset="-122"/>
              </a:rPr>
              <a:t>》</a:t>
            </a:r>
            <a:r>
              <a:rPr lang="zh-CN" altLang="en-US" sz="2400" b="1" dirty="0">
                <a:latin typeface="KaiTi" panose="02010609060101010101" pitchFamily="49" charset="-122"/>
                <a:ea typeface="KaiTi" panose="02010609060101010101" pitchFamily="49" charset="-122"/>
              </a:rPr>
              <a:t>。计划分三个板块编写。</a:t>
            </a:r>
            <a:endParaRPr lang="en-US" altLang="zh-CN" sz="2400" b="1" dirty="0">
              <a:latin typeface="KaiTi" panose="02010609060101010101" pitchFamily="49" charset="-122"/>
              <a:ea typeface="KaiTi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1.</a:t>
            </a:r>
            <a:r>
              <a:rPr lang="zh-CN" altLang="en-US" sz="2800" b="1" dirty="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班级留影 </a:t>
            </a: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latin typeface="KaiTi" panose="02010609060101010101" pitchFamily="49" charset="-122"/>
                <a:ea typeface="KaiTi" panose="02010609060101010101" pitchFamily="49" charset="-122"/>
              </a:rPr>
              <a:t>本版块包括三个方面内容：</a:t>
            </a: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latin typeface="KaiTi" panose="02010609060101010101" pitchFamily="49" charset="-122"/>
                <a:ea typeface="KaiTi" panose="02010609060101010101" pitchFamily="49" charset="-122"/>
              </a:rPr>
              <a:t>    一是“班级名册”二是“班级荣誉”三是“班级相册”。班级相册，拟选取若干张反映我们三年初中生活的照片，配上精彩的文字解说，呈现</a:t>
            </a:r>
            <a:r>
              <a:rPr lang="en-US" altLang="zh-CN" sz="2400" b="1" dirty="0">
                <a:latin typeface="KaiTi" panose="02010609060101010101" pitchFamily="49" charset="-122"/>
                <a:ea typeface="KaiTi" panose="02010609060101010101" pitchFamily="49" charset="-122"/>
              </a:rPr>
              <a:t>2013</a:t>
            </a:r>
            <a:r>
              <a:rPr lang="zh-CN" altLang="en-US" sz="2400" b="1" dirty="0">
                <a:latin typeface="KaiTi" panose="02010609060101010101" pitchFamily="49" charset="-122"/>
                <a:ea typeface="KaiTi" panose="02010609060101010101" pitchFamily="49" charset="-122"/>
              </a:rPr>
              <a:t>级</a:t>
            </a:r>
            <a:r>
              <a:rPr lang="en-US" altLang="zh-CN" sz="2400" b="1" dirty="0">
                <a:latin typeface="KaiTi" panose="02010609060101010101" pitchFamily="49" charset="-122"/>
                <a:ea typeface="KaiTi" panose="02010609060101010101" pitchFamily="49" charset="-122"/>
              </a:rPr>
              <a:t>5</a:t>
            </a:r>
            <a:r>
              <a:rPr lang="zh-CN" altLang="en-US" sz="2400" b="1" dirty="0">
                <a:latin typeface="KaiTi" panose="02010609060101010101" pitchFamily="49" charset="-122"/>
                <a:ea typeface="KaiTi" panose="02010609060101010101" pitchFamily="49" charset="-122"/>
              </a:rPr>
              <a:t>班每位同学的风采。</a:t>
            </a:r>
          </a:p>
        </p:txBody>
      </p:sp>
      <p:grpSp>
        <p:nvGrpSpPr>
          <p:cNvPr id="13320" name="组合 8"/>
          <p:cNvGrpSpPr>
            <a:grpSpLocks/>
          </p:cNvGrpSpPr>
          <p:nvPr/>
        </p:nvGrpSpPr>
        <p:grpSpPr bwMode="auto">
          <a:xfrm>
            <a:off x="388293" y="180975"/>
            <a:ext cx="2389188" cy="608012"/>
            <a:chOff x="406400" y="658813"/>
            <a:chExt cx="2389188" cy="608012"/>
          </a:xfrm>
        </p:grpSpPr>
        <p:pic>
          <p:nvPicPr>
            <p:cNvPr id="13321" name="图片 1" descr="组48325同意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6400" y="658813"/>
              <a:ext cx="2389188" cy="6080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3323" name="文本框 7"/>
            <p:cNvSpPr txBox="1">
              <a:spLocks noChangeArrowheads="1"/>
            </p:cNvSpPr>
            <p:nvPr/>
          </p:nvSpPr>
          <p:spPr bwMode="auto">
            <a:xfrm>
              <a:off x="1060450" y="752475"/>
              <a:ext cx="1422400" cy="4619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buFont typeface="Arial" panose="020B0604020202020204" pitchFamily="34" charset="0"/>
                <a:buNone/>
              </a:pPr>
              <a:r>
                <a:rPr lang="zh-CN" altLang="en-US" sz="2400" b="1">
                  <a:solidFill>
                    <a:srgbClr val="EF7509"/>
                  </a:solidFill>
                  <a:latin typeface="思源黑体 CN Heavy" pitchFamily="34" charset="-122"/>
                  <a:ea typeface="思源黑体 CN Heavy" pitchFamily="34" charset="-122"/>
                </a:rPr>
                <a:t>新知讲解</a:t>
              </a:r>
            </a:p>
          </p:txBody>
        </p:sp>
      </p:grpSp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Administrator\Desktop\最拥有图片\新建文件夹 (3)\u=2450300487,4068006688&amp;fm=27&amp;gp=0_副本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0" y="1524000"/>
            <a:ext cx="11379074" cy="466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1720158" y="2476500"/>
            <a:ext cx="8302028" cy="19928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               2.</a:t>
            </a:r>
            <a:r>
              <a:rPr lang="zh-CN" altLang="en-US" sz="2800" b="1" dirty="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班级大事记</a:t>
            </a: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latin typeface="KaiTi" panose="02010609060101010101" pitchFamily="49" charset="-122"/>
                <a:ea typeface="KaiTi" panose="02010609060101010101" pitchFamily="49" charset="-122"/>
              </a:rPr>
              <a:t>    以编年的形式，按时间顺序，如实记录三年来班级发生的重大事件。提纲挈领，不展开叙述。</a:t>
            </a:r>
          </a:p>
        </p:txBody>
      </p:sp>
      <p:grpSp>
        <p:nvGrpSpPr>
          <p:cNvPr id="14340" name="组合 8"/>
          <p:cNvGrpSpPr>
            <a:grpSpLocks/>
          </p:cNvGrpSpPr>
          <p:nvPr/>
        </p:nvGrpSpPr>
        <p:grpSpPr bwMode="auto">
          <a:xfrm>
            <a:off x="406400" y="658813"/>
            <a:ext cx="2389188" cy="608012"/>
            <a:chOff x="406400" y="658813"/>
            <a:chExt cx="2389188" cy="608012"/>
          </a:xfrm>
        </p:grpSpPr>
        <p:pic>
          <p:nvPicPr>
            <p:cNvPr id="14341" name="图片 1" descr="组48325同意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6400" y="658813"/>
              <a:ext cx="2389188" cy="6080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4343" name="文本框 7"/>
            <p:cNvSpPr txBox="1">
              <a:spLocks noChangeArrowheads="1"/>
            </p:cNvSpPr>
            <p:nvPr/>
          </p:nvSpPr>
          <p:spPr bwMode="auto">
            <a:xfrm>
              <a:off x="1060450" y="752475"/>
              <a:ext cx="1422400" cy="4619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buFont typeface="Arial" panose="020B0604020202020204" pitchFamily="34" charset="0"/>
                <a:buNone/>
              </a:pPr>
              <a:r>
                <a:rPr lang="zh-CN" altLang="en-US" sz="2400" b="1">
                  <a:solidFill>
                    <a:srgbClr val="EF7509"/>
                  </a:solidFill>
                  <a:latin typeface="思源黑体 CN Heavy" pitchFamily="34" charset="-122"/>
                  <a:ea typeface="思源黑体 CN Heavy" pitchFamily="34" charset="-122"/>
                </a:rPr>
                <a:t>新知讲解</a:t>
              </a:r>
            </a:p>
          </p:txBody>
        </p:sp>
      </p:grpSp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608140520"/>
  <p:tag name="MH_LIBRARY" val="GRAPHIC"/>
  <p:tag name="MH_ORDER" val="矩形 1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608140520"/>
  <p:tag name="MH_LIBRARY" val="GRAPHIC"/>
  <p:tag name="MH_ORDER" val="矩形 1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608140520"/>
  <p:tag name="MH_LIBRARY" val="GRAPHIC"/>
  <p:tag name="MH_ORDER" val="矩形 12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608140520"/>
  <p:tag name="MH_LIBRARY" val="GRAPHIC"/>
  <p:tag name="MH_ORDER" val="矩形 1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187307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187307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187307"/>
</p:tagLst>
</file>

<file path=ppt/theme/theme1.xml><?xml version="1.0" encoding="utf-8"?>
<a:theme xmlns:a="http://schemas.openxmlformats.org/drawingml/2006/main" name="语文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语文" id="{C2414CD6-1CF4-4399-AFC0-BB42EA116142}" vid="{F5E079DE-6B05-4BEF-8385-76B53C42E709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岁月如歌——我们的初中生活</Template>
  <TotalTime>2</TotalTime>
  <Words>1563</Words>
  <Application>Microsoft Office PowerPoint</Application>
  <PresentationFormat>宽屏</PresentationFormat>
  <Paragraphs>80</Paragraphs>
  <Slides>22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0" baseType="lpstr">
      <vt:lpstr>KaiTi</vt:lpstr>
      <vt:lpstr>等线</vt:lpstr>
      <vt:lpstr>楷体</vt:lpstr>
      <vt:lpstr>思源黑体 CN Heavy</vt:lpstr>
      <vt:lpstr>Arial</vt:lpstr>
      <vt:lpstr>Calibri</vt:lpstr>
      <vt:lpstr>Calibri Light</vt:lpstr>
      <vt:lpstr>语文</vt:lpstr>
      <vt:lpstr>岁月如歌——我们的初中生活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岁月如歌——我们的初中生活</dc:title>
  <dc:creator>田茂友</dc:creator>
  <cp:lastModifiedBy>田茂友</cp:lastModifiedBy>
  <cp:revision>1</cp:revision>
  <dcterms:created xsi:type="dcterms:W3CDTF">2020-01-13T14:36:55Z</dcterms:created>
  <dcterms:modified xsi:type="dcterms:W3CDTF">2020-01-13T14:39:01Z</dcterms:modified>
</cp:coreProperties>
</file>