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67" r:id="rId2"/>
    <p:sldId id="259" r:id="rId3"/>
    <p:sldId id="261" r:id="rId4"/>
    <p:sldId id="258" r:id="rId5"/>
    <p:sldId id="257" r:id="rId6"/>
    <p:sldId id="260" r:id="rId7"/>
    <p:sldId id="263" r:id="rId8"/>
    <p:sldId id="262" r:id="rId9"/>
    <p:sldId id="295" r:id="rId10"/>
    <p:sldId id="265" r:id="rId11"/>
    <p:sldId id="268" r:id="rId12"/>
    <p:sldId id="269" r:id="rId13"/>
    <p:sldId id="308" r:id="rId14"/>
    <p:sldId id="288" r:id="rId15"/>
    <p:sldId id="272" r:id="rId16"/>
    <p:sldId id="275" r:id="rId17"/>
    <p:sldId id="273" r:id="rId18"/>
    <p:sldId id="289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04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57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ln>
            <a:solidFill>
              <a:srgbClr val="000000"/>
            </a:solidFill>
            <a:miter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ln>
            <a:solidFill>
              <a:srgbClr val="000000"/>
            </a:solidFill>
            <a:miter/>
          </a:ln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81200"/>
            <a:ext cx="103632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57628"/>
            <a:ext cx="85344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5525" y="274640"/>
            <a:ext cx="1866875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9105925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854150"/>
            <a:ext cx="103632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356428"/>
            <a:ext cx="103632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011" y="381000"/>
            <a:ext cx="3556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0" y="381000"/>
            <a:ext cx="72136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5011" y="2214554"/>
            <a:ext cx="3556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07299" y="553734"/>
            <a:ext cx="9798992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02550" y="612776"/>
            <a:ext cx="9620317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80972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85974" y="5481658"/>
            <a:ext cx="9620317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837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483998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3525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 panose="02040503050406030204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 panose="02040503050406030204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 panose="020F0502020204030204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 panose="02040503050406030204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26472;&#38634;&#26757;&#35848;&#20013;&#22269;&#35799;\&#26519;&#28023;%20-%20&#29749;&#29750;&#35821;%20-%20&#21513;&#20182;&#12289;&#29749;&#29750;&#29256;&#32431;&#38899;&#20048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8524875" y="5810250"/>
            <a:ext cx="309880" cy="365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9114" y="785612"/>
            <a:ext cx="637504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谈 中 国 诗</a:t>
            </a:r>
            <a:endParaRPr lang="zh-CN" altLang="en-US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60090" y="3086663"/>
            <a:ext cx="33871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70C0"/>
                </a:solidFill>
              </a:rPr>
              <a:t>   </a:t>
            </a:r>
            <a:r>
              <a:rPr lang="zh-CN" altLang="en-US" sz="6600" dirty="0" smtClean="0">
                <a:solidFill>
                  <a:srgbClr val="0070C0"/>
                </a:solidFill>
              </a:rPr>
              <a:t>钱钟书</a:t>
            </a:r>
            <a:endParaRPr lang="zh-CN" altLang="en-US" sz="6600" dirty="0">
              <a:solidFill>
                <a:srgbClr val="0070C0"/>
              </a:solidFill>
            </a:endParaRPr>
          </a:p>
        </p:txBody>
      </p:sp>
      <p:pic>
        <p:nvPicPr>
          <p:cNvPr id="2052" name="Picture 4" descr="http://i0.hexunimg.cn/2011-10-16/1342455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9257"/>
            <a:ext cx="2794715" cy="475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8194"/>
          <p:cNvSpPr txBox="1"/>
          <p:nvPr/>
        </p:nvSpPr>
        <p:spPr>
          <a:xfrm>
            <a:off x="611505" y="1028065"/>
            <a:ext cx="5200015" cy="4479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endParaRPr lang="zh-CN" altLang="en-US" sz="3600" b="1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lvl="0" eaLnBrk="1" hangingPunct="1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charset="-122"/>
              </a:rPr>
              <a:t>       </a:t>
            </a:r>
            <a:r>
              <a:rPr lang="zh-CN" altLang="en-US" sz="36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现代文学研究家、作家，字默存，号槐聚，曾用笔名</a:t>
            </a:r>
            <a:r>
              <a:rPr lang="zh-CN" altLang="en-US" sz="3600" b="1" dirty="0">
                <a:solidFill>
                  <a:srgbClr val="99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中书君</a:t>
            </a:r>
            <a:r>
              <a:rPr lang="zh-CN" altLang="en-US" sz="36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。代表作是长篇小说</a:t>
            </a:r>
            <a:r>
              <a:rPr lang="en-US" altLang="zh-CN" sz="36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solidFill>
                  <a:srgbClr val="99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围城</a:t>
            </a:r>
            <a:r>
              <a:rPr lang="en-US" altLang="zh-CN" sz="36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  <a:p>
            <a:pPr lvl="0" eaLnBrk="1" hangingPunct="1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无论他的小说或散文，都具有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机智隽永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的特点。</a:t>
            </a:r>
          </a:p>
          <a:p>
            <a:pPr lvl="0" eaLnBrk="1" hangingPunct="1">
              <a:spcBef>
                <a:spcPct val="20000"/>
              </a:spcBef>
              <a:buChar char="•"/>
            </a:pPr>
            <a:endParaRPr lang="en-US" altLang="zh-CN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3076" name="图片 8195" descr="闪棒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5400000">
            <a:off x="5876925" y="532765"/>
            <a:ext cx="6844665" cy="5779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8193" descr="钱钟书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0325" y="516255"/>
            <a:ext cx="5778500" cy="5824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52195" y="426720"/>
            <a:ext cx="1905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钱钟书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7225" y="1339215"/>
            <a:ext cx="11227435" cy="4645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钱钟书 </a:t>
            </a:r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    </a:t>
            </a:r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(1910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－</a:t>
            </a:r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细黑" pitchFamily="2" charset="-122"/>
                <a:ea typeface="华文细黑" pitchFamily="2" charset="-122"/>
                <a:sym typeface="+mn-ea"/>
              </a:rPr>
              <a:t>1998)</a:t>
            </a:r>
            <a:endParaRPr lang="en-US" altLang="zh-CN" sz="3200" b="1" dirty="0">
              <a:effectLst>
                <a:outerShdw blurRad="38100" dist="38100" dir="2700000">
                  <a:srgbClr val="FFFFFF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lvl="0" eaLnBrk="1" hangingPunct="1"/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华文细黑" pitchFamily="2" charset="-122"/>
              <a:ea typeface="华文细黑" pitchFamily="2" charset="-122"/>
              <a:sym typeface="+mn-ea"/>
            </a:endParaRPr>
          </a:p>
          <a:p>
            <a:pPr lvl="0" eaLnBrk="1" hangingPunct="1"/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早年就读于教会办的苏州桃坞中学和无锡辅仁中学。</a:t>
            </a:r>
          </a:p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清华大学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外国语文系毕业后，在上海光华大学任教。</a:t>
            </a:r>
          </a:p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1935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年与杨绛结婚，同赴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英国留学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1937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年毕业于英国牛津大学，获副博士学位。又赴法国巴黎大学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进修法国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文学。</a:t>
            </a:r>
          </a:p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1953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年后，在北京大学文学研究所任研究员。曾任中国社会科学院副院长。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05800" y="6985"/>
            <a:ext cx="3809365" cy="2286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无标题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" y="5158105"/>
            <a:ext cx="12170410" cy="1699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title" idx="4294967295"/>
          </p:nvPr>
        </p:nvSpPr>
        <p:spPr>
          <a:xfrm>
            <a:off x="540914" y="-241300"/>
            <a:ext cx="7881870" cy="1141413"/>
          </a:xfrm>
        </p:spPr>
        <p:txBody>
          <a:bodyPr vert="horz" wrap="square" lIns="91440" tIns="45720" rIns="91440" bIns="45720" anchor="b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pPr lvl="0"/>
            <a:r>
              <a:rPr lang="zh-CN" altLang="en-US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著作书目</a:t>
            </a:r>
          </a:p>
        </p:txBody>
      </p:sp>
      <p:sp>
        <p:nvSpPr>
          <p:cNvPr id="4100" name="Rectangle 3"/>
          <p:cNvSpPr>
            <a:spLocks noGrp="1"/>
          </p:cNvSpPr>
          <p:nvPr>
            <p:ph type="body" idx="4294967295"/>
          </p:nvPr>
        </p:nvSpPr>
        <p:spPr>
          <a:xfrm>
            <a:off x="1699260" y="618490"/>
            <a:ext cx="9761220" cy="4539615"/>
          </a:xfrm>
        </p:spPr>
        <p:txBody>
          <a:bodyPr vert="horz" wrap="square" lIns="91440" tIns="45720" rIns="91440" bIns="45720" anchor="t"/>
          <a:lstStyle/>
          <a:p>
            <a:pPr lvl="0"/>
            <a:endParaRPr lang="en-US" altLang="zh-CN" sz="2800" dirty="0"/>
          </a:p>
          <a:p>
            <a:pPr lvl="0"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写在人生边上</a:t>
            </a:r>
            <a:r>
              <a:rPr lang="en-US" altLang="zh-CN" sz="3600" b="1" dirty="0"/>
              <a:t>》(</a:t>
            </a:r>
            <a:r>
              <a:rPr lang="zh-CN" altLang="en-US" sz="3600" b="1" dirty="0">
                <a:solidFill>
                  <a:srgbClr val="993300"/>
                </a:solidFill>
              </a:rPr>
              <a:t>散文集</a:t>
            </a:r>
            <a:r>
              <a:rPr lang="en-US" altLang="zh-CN" sz="3600" b="1" dirty="0"/>
              <a:t>)    1941      </a:t>
            </a:r>
          </a:p>
          <a:p>
            <a:pPr lvl="0">
              <a:buNone/>
            </a:pPr>
            <a:r>
              <a:rPr lang="en-US" altLang="zh-CN" sz="3600" b="1" dirty="0"/>
              <a:t>《人·兽·鬼》(</a:t>
            </a:r>
            <a:r>
              <a:rPr lang="zh-CN" altLang="en-US" sz="3600" b="1" dirty="0">
                <a:solidFill>
                  <a:srgbClr val="D60093"/>
                </a:solidFill>
              </a:rPr>
              <a:t>短篇小说集</a:t>
            </a:r>
            <a:r>
              <a:rPr lang="en-US" altLang="zh-CN" sz="3600" b="1" dirty="0"/>
              <a:t>)      1946  </a:t>
            </a:r>
          </a:p>
          <a:p>
            <a:pPr lvl="0"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围城</a:t>
            </a:r>
            <a:r>
              <a:rPr lang="en-US" altLang="zh-CN" sz="3600" b="1" dirty="0"/>
              <a:t>》(</a:t>
            </a:r>
            <a:r>
              <a:rPr lang="zh-CN" altLang="en-US" sz="3600" b="1" dirty="0">
                <a:solidFill>
                  <a:srgbClr val="D60093"/>
                </a:solidFill>
              </a:rPr>
              <a:t>长篇小说</a:t>
            </a:r>
            <a:r>
              <a:rPr lang="en-US" altLang="zh-CN" sz="3600" b="1" dirty="0"/>
              <a:t>)     1947                 </a:t>
            </a:r>
          </a:p>
          <a:p>
            <a:pPr lvl="0"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谈艺录</a:t>
            </a:r>
            <a:r>
              <a:rPr lang="en-US" altLang="zh-CN" sz="3600" b="1" dirty="0"/>
              <a:t>》(</a:t>
            </a:r>
            <a:r>
              <a:rPr lang="zh-CN" altLang="en-US" sz="3600" b="1" dirty="0">
                <a:solidFill>
                  <a:srgbClr val="0070C0"/>
                </a:solidFill>
              </a:rPr>
              <a:t>中西比较诗论</a:t>
            </a:r>
            <a:r>
              <a:rPr lang="en-US" altLang="zh-CN" sz="3600" b="1" dirty="0">
                <a:solidFill>
                  <a:schemeClr val="tx1"/>
                </a:solidFill>
              </a:rPr>
              <a:t>) </a:t>
            </a:r>
            <a:r>
              <a:rPr lang="en-US" altLang="zh-CN" sz="3600" b="1" dirty="0"/>
              <a:t>        1948</a:t>
            </a:r>
          </a:p>
          <a:p>
            <a:pPr lvl="0"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管锥篇</a:t>
            </a:r>
            <a:r>
              <a:rPr lang="en-US" altLang="zh-CN" sz="3600" b="1" dirty="0"/>
              <a:t>》(1-4</a:t>
            </a:r>
            <a:r>
              <a:rPr lang="zh-CN" altLang="en-US" sz="3600" b="1" dirty="0"/>
              <a:t>册，</a:t>
            </a:r>
            <a:r>
              <a:rPr lang="zh-CN" altLang="en-US" sz="3600" b="1" dirty="0">
                <a:solidFill>
                  <a:srgbClr val="0070C0"/>
                </a:solidFill>
              </a:rPr>
              <a:t>文论</a:t>
            </a:r>
            <a:r>
              <a:rPr lang="en-US" altLang="zh-CN" sz="3600" b="1" dirty="0"/>
              <a:t>)      1979</a:t>
            </a:r>
          </a:p>
          <a:p>
            <a:pPr lvl="0">
              <a:buNone/>
            </a:pPr>
            <a:r>
              <a:rPr lang="en-US" altLang="zh-CN" sz="3600" b="1" dirty="0"/>
              <a:t>《</a:t>
            </a:r>
            <a:r>
              <a:rPr lang="zh-CN" altLang="en-US" sz="3600" b="1" dirty="0"/>
              <a:t>七缀集</a:t>
            </a:r>
            <a:r>
              <a:rPr lang="en-US" altLang="zh-CN" sz="3600" b="1" dirty="0"/>
              <a:t>》(</a:t>
            </a:r>
            <a:r>
              <a:rPr lang="zh-CN" altLang="en-US" sz="3600" b="1" dirty="0">
                <a:solidFill>
                  <a:srgbClr val="0070C0"/>
                </a:solidFill>
              </a:rPr>
              <a:t>文论集</a:t>
            </a:r>
            <a:r>
              <a:rPr lang="en-US" altLang="zh-CN" sz="3600" b="1" dirty="0"/>
              <a:t>)     1985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8524875" y="5810250"/>
            <a:ext cx="309880" cy="365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480" y="1849755"/>
            <a:ext cx="10949940" cy="2895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小组疑探交流，确定小组发言人。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charset="0"/>
              </a:rPr>
              <a:t>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一画文章段落序号，方便回答交流。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charset="0"/>
              </a:rPr>
              <a:t>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二探中国诗特征，整体把握全文。</a:t>
            </a: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charset="0"/>
              </a:rPr>
              <a:t>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三探中国诗和外国诗的相同点和不同点，在原文中找出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观点支撑句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诗歌例子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，深度解读课文。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20115" y="787400"/>
            <a:ext cx="564261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二、走进《谈中国诗》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50595" y="5103495"/>
            <a:ext cx="10371455" cy="106680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小组发言人回答思路提示：</a:t>
            </a: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段落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→中国诗特征→中外诗歌异同→支撑句或诗歌例子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" y="255270"/>
            <a:ext cx="5502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u="sng"/>
              <a:t>延伸拓展 </a:t>
            </a:r>
            <a:r>
              <a:rPr lang="en-US" altLang="zh-CN" sz="4000" b="1" u="sng"/>
              <a:t>1</a:t>
            </a:r>
            <a:r>
              <a:rPr lang="zh-CN" altLang="en-US" sz="4000" b="1"/>
              <a:t>     </a:t>
            </a:r>
            <a:r>
              <a:rPr lang="zh-CN" altLang="en-US" sz="4000" b="1">
                <a:solidFill>
                  <a:srgbClr val="FF0000"/>
                </a:solidFill>
              </a:rPr>
              <a:t>比较阅读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84655" y="1397968"/>
            <a:ext cx="6327775" cy="50783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dirty="0"/>
              <a:t>  </a:t>
            </a:r>
            <a:r>
              <a:rPr lang="zh-CN" altLang="en-US" sz="3200" b="1" dirty="0" smtClean="0"/>
              <a:t>   </a:t>
            </a:r>
            <a:r>
              <a:rPr lang="zh-CN" altLang="en-US" sz="3600" b="1" dirty="0">
                <a:solidFill>
                  <a:srgbClr val="0070C0"/>
                </a:solidFill>
                <a:latin typeface="新宋体" panose="02010609030101010101" charset="-122"/>
                <a:ea typeface="新宋体" panose="02010609030101010101" charset="-122"/>
              </a:rPr>
              <a:t>致大海（节</a:t>
            </a:r>
            <a:r>
              <a:rPr lang="zh-CN" altLang="en-US" sz="3600" b="1" dirty="0" smtClean="0">
                <a:solidFill>
                  <a:srgbClr val="0070C0"/>
                </a:solidFill>
                <a:latin typeface="新宋体" panose="02010609030101010101" charset="-122"/>
                <a:ea typeface="新宋体" panose="02010609030101010101" charset="-122"/>
              </a:rPr>
              <a:t>选）</a:t>
            </a:r>
            <a:r>
              <a:rPr lang="zh-CN" altLang="en-US" sz="3200" b="1" dirty="0" smtClean="0">
                <a:solidFill>
                  <a:srgbClr val="0070C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3200" b="1" dirty="0">
                <a:solidFill>
                  <a:srgbClr val="0070C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普希金</a:t>
            </a:r>
            <a:r>
              <a:rPr lang="zh-CN" altLang="en-US" sz="3200" b="1" dirty="0">
                <a:solidFill>
                  <a:srgbClr val="0070C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  </a:t>
            </a:r>
          </a:p>
          <a:p>
            <a:pPr algn="l"/>
            <a:endParaRPr lang="en-US" altLang="zh-CN" sz="32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pPr algn="l"/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再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见吧，自由奔放的大海！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这是你最后一次在我的眼前，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翻滚着蔚蓝色的波浪，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和闪耀着娇美的容光。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好像是朋友忧郁的怨诉，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好像是他在临别时的呼唤，</a:t>
            </a:r>
          </a:p>
          <a:p>
            <a:pPr algn="l"/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我最后一次在倾听</a:t>
            </a:r>
          </a:p>
          <a:p>
            <a:pPr algn="l"/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 </a:t>
            </a:r>
            <a:endParaRPr lang="zh-CN" altLang="en-US" sz="32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13939" y="2486554"/>
            <a:ext cx="6840855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你悲哀的喧响，你召唤的喧响。</a:t>
            </a:r>
          </a:p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你是我心灵的愿望之所在呀！</a:t>
            </a:r>
            <a:endParaRPr lang="en-US" altLang="zh-CN" sz="3200" b="1" dirty="0" smtClean="0"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3200" b="1" dirty="0" smtClean="0">
                <a:latin typeface="新宋体" panose="02010609030101010101" charset="-122"/>
                <a:ea typeface="新宋体" panose="02010609030101010101" charset="-122"/>
              </a:rPr>
              <a:t>我</a:t>
            </a:r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多么热爱你的回音，</a:t>
            </a: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热爱你阴沉的声调，</a:t>
            </a: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你的深渊的音响，</a:t>
            </a: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还有那黄昏时分的寂静，</a:t>
            </a:r>
          </a:p>
          <a:p>
            <a:r>
              <a:rPr lang="zh-CN" altLang="en-US" sz="3200" b="1" dirty="0">
                <a:latin typeface="新宋体" panose="02010609030101010101" charset="-122"/>
                <a:ea typeface="新宋体" panose="02010609030101010101" charset="-122"/>
              </a:rPr>
              <a:t>和那反复无常的激情！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085" y="702945"/>
            <a:ext cx="2837815" cy="39427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58715" y="1042035"/>
            <a:ext cx="49720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u="sng">
                <a:latin typeface="黑体" panose="02010609060101010101" charset="-122"/>
                <a:ea typeface="黑体" panose="02010609060101010101" charset="-122"/>
              </a:rPr>
              <a:t>品读合探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44900" y="2296795"/>
            <a:ext cx="8559165" cy="147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</a:rPr>
              <a:t>  </a:t>
            </a:r>
            <a:r>
              <a:rPr lang="zh-CN" altLang="en-US" sz="4400" b="1">
                <a:solidFill>
                  <a:srgbClr val="FF0000"/>
                </a:solidFill>
              </a:rPr>
              <a:t>品评赏读文中的比喻句</a:t>
            </a:r>
          </a:p>
          <a:p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zh-CN" altLang="en-US" sz="3200" b="1">
                <a:solidFill>
                  <a:schemeClr val="tx1"/>
                </a:solidFill>
              </a:rPr>
              <a:t>（段落句子</a:t>
            </a:r>
            <a:r>
              <a:rPr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→本体</a:t>
            </a:r>
            <a:r>
              <a:rPr lang="zh-CN" altLang="en-US" sz="3200" b="1">
                <a:solidFill>
                  <a:schemeClr val="tx1"/>
                </a:solidFill>
              </a:rPr>
              <a:t>、喻体</a:t>
            </a:r>
            <a:r>
              <a:rPr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→</a:t>
            </a:r>
            <a:r>
              <a:rPr lang="zh-CN" altLang="en-US" sz="3200" b="1">
                <a:solidFill>
                  <a:schemeClr val="tx1"/>
                </a:solidFill>
              </a:rPr>
              <a:t>表达效果</a:t>
            </a:r>
            <a:r>
              <a:rPr lang="zh-CN" altLang="en-US" sz="3200" b="1">
                <a:solidFill>
                  <a:schemeClr val="tx1"/>
                </a:solidFill>
                <a:cs typeface="Arial" panose="020B0604020202020204" pitchFamily="34" charset="0"/>
              </a:rPr>
              <a:t>→情感</a:t>
            </a:r>
            <a:r>
              <a:rPr lang="zh-CN" altLang="en-US" sz="3200" b="1">
                <a:solidFill>
                  <a:schemeClr val="tx1"/>
                </a:solidFill>
              </a:rPr>
              <a:t>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2250" y="4464685"/>
            <a:ext cx="4361815" cy="240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543453" y="1891439"/>
            <a:ext cx="11247755" cy="194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95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曾有一英国女士打电话给钱钟书，说看了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围城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后非常想见作者。钱先生在电话里委婉地打了一个比方：假如你吃了一个鸡蛋还觉得味道不错的话，那又何必要见这个下蛋的母鸡呢？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1670" y="503104"/>
            <a:ext cx="636333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u="sng" dirty="0"/>
              <a:t>延伸拓展 </a:t>
            </a:r>
            <a:r>
              <a:rPr lang="en-US" altLang="zh-CN" sz="4000" b="1" u="sng" dirty="0"/>
              <a:t>2</a:t>
            </a:r>
            <a:r>
              <a:rPr lang="zh-CN" altLang="en-US" sz="4000" b="1" dirty="0"/>
              <a:t>     </a:t>
            </a:r>
            <a:r>
              <a:rPr lang="zh-CN" altLang="en-US" sz="4400" b="1" dirty="0">
                <a:solidFill>
                  <a:srgbClr val="FF0000"/>
                </a:solidFill>
              </a:rPr>
              <a:t>钱氏妙喻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5445" y="4335132"/>
            <a:ext cx="1124775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u="none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u="none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婚姻好比一座被围困的城堡，城外的人想冲进去，城里的人想逃出来。人生、事业大抵如此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taopic.com/uploads/allimg/140212/234941-140212105310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130" y="287655"/>
            <a:ext cx="5767705" cy="628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80390" y="1306830"/>
            <a:ext cx="5705475" cy="244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阅读可以增长知识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为主题，写出独特而幽默的比喻句。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432435" y="4135755"/>
            <a:ext cx="5639435" cy="177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solidFill>
                  <a:srgbClr val="0070C0"/>
                </a:solidFill>
                <a:sym typeface="+mn-ea"/>
              </a:rPr>
              <a:t>2.</a:t>
            </a:r>
            <a:r>
              <a:rPr lang="zh-CN" altLang="en-US" sz="3600" b="1">
                <a:solidFill>
                  <a:srgbClr val="0070C0"/>
                </a:solidFill>
                <a:sym typeface="+mn-ea"/>
              </a:rPr>
              <a:t>将《声声慢》或《醉花阴》翻译成英文，课下与英语老师交流。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3825" y="613410"/>
            <a:ext cx="628650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u="sng"/>
              <a:t>三、学以致用，提升能力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4995" y="1462405"/>
            <a:ext cx="5047615" cy="2572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C046D"/>
                </a:solidFill>
              </a:rPr>
              <a:t>课后寄语：</a:t>
            </a:r>
          </a:p>
          <a:p>
            <a:endParaRPr lang="zh-CN" altLang="en-US" sz="4000" b="1"/>
          </a:p>
          <a:p>
            <a:r>
              <a:rPr lang="zh-CN" altLang="en-US" sz="4000" b="1"/>
              <a:t>学好中文，学好英文，</a:t>
            </a:r>
          </a:p>
          <a:p>
            <a:r>
              <a:rPr lang="zh-CN" altLang="en-US" sz="4000" b="1"/>
              <a:t>沟通中外，你我参与！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8265" y="3697605"/>
            <a:ext cx="4761865" cy="29616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34590" y="38100"/>
            <a:ext cx="2793365" cy="336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0411112725_28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30200" y="-39370"/>
            <a:ext cx="13950950" cy="6936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069955" y="859790"/>
            <a:ext cx="704850" cy="26790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 国 诗</a:t>
            </a:r>
          </a:p>
        </p:txBody>
      </p:sp>
      <p:pic>
        <p:nvPicPr>
          <p:cNvPr id="9" name="林海 - 琵琶语 - 吉他、琵琶版纯音乐">
            <a:hlinkClick r:id="" action="ppaction://media"/>
          </p:cNvPr>
          <p:cNvPicPr/>
          <p:nvPr>
            <a:audioFile r:link="rId1"/>
            <p:extLst/>
          </p:nvPr>
        </p:nvPicPr>
        <p:blipFill>
          <a:blip r:embed="rId4" cstate="print"/>
          <a:stretch>
            <a:fillRect/>
          </a:stretch>
        </p:blipFill>
        <p:spPr>
          <a:xfrm>
            <a:off x="10681335" y="591820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0U58PIC2Yd_10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3020" y="33020"/>
            <a:ext cx="12242165" cy="6884035"/>
          </a:xfrm>
          <a:prstGeom prst="rect">
            <a:avLst/>
          </a:prstGeom>
        </p:spPr>
      </p:pic>
    </p:spTree>
  </p:cSld>
  <p:clrMapOvr>
    <a:masterClrMapping/>
  </p:clrMapOvr>
  <p:transition advTm="3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6058aff9e3d4416e5a832eac63c3674c71ebe47ce60-wpO92j_fw5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9390" y="-353695"/>
            <a:ext cx="12611100" cy="7150735"/>
          </a:xfrm>
          <a:prstGeom prst="rect">
            <a:avLst/>
          </a:prstGeom>
        </p:spPr>
      </p:pic>
    </p:spTree>
  </p:cSld>
  <p:clrMapOvr>
    <a:masterClrMapping/>
  </p:clrMapOvr>
  <p:transition advTm="800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081231102348930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225" y="-55880"/>
            <a:ext cx="12237085" cy="7059295"/>
          </a:xfrm>
          <a:prstGeom prst="rect">
            <a:avLst/>
          </a:prstGeom>
        </p:spPr>
      </p:pic>
    </p:spTree>
  </p:cSld>
  <p:clrMapOvr>
    <a:masterClrMapping/>
  </p:clrMapOvr>
  <p:transition advTm="4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-14040FP500K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4925" y="-40005"/>
            <a:ext cx="12321540" cy="6951980"/>
          </a:xfrm>
          <a:prstGeom prst="rect">
            <a:avLst/>
          </a:prstGeom>
        </p:spPr>
      </p:pic>
    </p:spTree>
  </p:cSld>
  <p:clrMapOvr>
    <a:masterClrMapping/>
  </p:clrMapOvr>
  <p:transition advTm="4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625" y="-12700"/>
            <a:ext cx="12334875" cy="6761480"/>
          </a:xfrm>
          <a:prstGeom prst="rect">
            <a:avLst/>
          </a:prstGeom>
        </p:spPr>
      </p:pic>
    </p:spTree>
  </p:cSld>
  <p:clrMapOvr>
    <a:masterClrMapping/>
  </p:clrMapOvr>
  <p:transition advTm="13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0307_47c8b0dca7cd45c69b1cDaj8uFhzm5n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6065" y="-516890"/>
            <a:ext cx="12724765" cy="8562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645" y="3136900"/>
            <a:ext cx="8826500" cy="874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u="sng" dirty="0">
                <a:solidFill>
                  <a:srgbClr val="FC046D"/>
                </a:solidFill>
              </a:rPr>
              <a:t>说出记忆中的</a:t>
            </a:r>
            <a:r>
              <a:rPr lang="zh-CN" altLang="en-US" sz="4800" b="1" u="sng" dirty="0">
                <a:solidFill>
                  <a:srgbClr val="FC046D"/>
                </a:solidFill>
                <a:sym typeface="+mn-ea"/>
              </a:rPr>
              <a:t>那些</a:t>
            </a:r>
            <a:r>
              <a:rPr lang="zh-CN" altLang="en-US" sz="4800" b="1" u="sng" dirty="0">
                <a:solidFill>
                  <a:srgbClr val="FC046D"/>
                </a:solidFill>
              </a:rPr>
              <a:t>美好诗句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06095" y="1259840"/>
            <a:ext cx="529082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一、走近钱钟书先生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5695" y="641985"/>
            <a:ext cx="4389120" cy="548195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16</TotalTime>
  <Words>589</Words>
  <Application>Microsoft Office PowerPoint</Application>
  <PresentationFormat>自定义</PresentationFormat>
  <Paragraphs>63</Paragraphs>
  <Slides>18</Slides>
  <Notes>3</Notes>
  <HiddenSlides>1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行云流水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著作书目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zhanglele</dc:creator>
  <cp:lastModifiedBy>Administrator</cp:lastModifiedBy>
  <cp:revision>38</cp:revision>
  <dcterms:created xsi:type="dcterms:W3CDTF">2016-12-03T14:50:00Z</dcterms:created>
  <dcterms:modified xsi:type="dcterms:W3CDTF">2017-01-18T07:27:13Z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