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课前篇情境创设</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 action="ppaction://noaction"/>
            </p:cNvPr>
            <p:cNvSpPr txBox="1"/>
            <p:nvPr userDrawn="1"/>
          </p:nvSpPr>
          <p:spPr>
            <a:xfrm>
              <a:off x="60351"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_rels/slide11.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13.xml"/><Relationship Id="rId6" Type="http://schemas.openxmlformats.org/officeDocument/2006/relationships/image" Target="../media/image6.emf"/><Relationship Id="rId5" Type="http://schemas.openxmlformats.org/officeDocument/2006/relationships/package" Target="../embeddings/Document5.docx"/><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_rels/slide12.xml.rels><?xml version="1.0" encoding="UTF-8" standalone="yes"?>
<Relationships xmlns="http://schemas.openxmlformats.org/package/2006/relationships"><Relationship Id="rId8" Type="http://schemas.openxmlformats.org/officeDocument/2006/relationships/vmlDrawing" Target="../drawings/vmlDrawing6.vml"/><Relationship Id="rId7" Type="http://schemas.openxmlformats.org/officeDocument/2006/relationships/slideLayout" Target="../slideLayouts/slideLayout13.xml"/><Relationship Id="rId6" Type="http://schemas.openxmlformats.org/officeDocument/2006/relationships/image" Target="../media/image7.emf"/><Relationship Id="rId5" Type="http://schemas.openxmlformats.org/officeDocument/2006/relationships/package" Target="../embeddings/Document6.docx"/><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_rels/slide13.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3.xml"/><Relationship Id="rId6" Type="http://schemas.openxmlformats.org/officeDocument/2006/relationships/image" Target="../media/image8.emf"/><Relationship Id="rId5" Type="http://schemas.openxmlformats.org/officeDocument/2006/relationships/package" Target="../embeddings/Document7.docx"/><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_rels/slide14.xml.rels><?xml version="1.0" encoding="UTF-8" standalone="yes"?>
<Relationships xmlns="http://schemas.openxmlformats.org/package/2006/relationships"><Relationship Id="rId9" Type="http://schemas.openxmlformats.org/officeDocument/2006/relationships/package" Target="../embeddings/Document10.docx"/><Relationship Id="rId8" Type="http://schemas.openxmlformats.org/officeDocument/2006/relationships/image" Target="../media/image10.emf"/><Relationship Id="rId7" Type="http://schemas.openxmlformats.org/officeDocument/2006/relationships/package" Target="../embeddings/Document9.docx"/><Relationship Id="rId6" Type="http://schemas.openxmlformats.org/officeDocument/2006/relationships/image" Target="../media/image9.emf"/><Relationship Id="rId5" Type="http://schemas.openxmlformats.org/officeDocument/2006/relationships/package" Target="../embeddings/Document8.docx"/><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2" Type="http://schemas.openxmlformats.org/officeDocument/2006/relationships/vmlDrawing" Target="../drawings/vmlDrawing8.vml"/><Relationship Id="rId11" Type="http://schemas.openxmlformats.org/officeDocument/2006/relationships/slideLayout" Target="../slideLayouts/slideLayout13.xml"/><Relationship Id="rId10" Type="http://schemas.openxmlformats.org/officeDocument/2006/relationships/image" Target="../media/image11.emf"/><Relationship Id="rId1" Type="http://schemas.openxmlformats.org/officeDocument/2006/relationships/slide" Target="slide8.xml"/></Relationships>
</file>

<file path=ppt/slides/_rels/slide15.xml.rels><?xml version="1.0" encoding="UTF-8" standalone="yes"?>
<Relationships xmlns="http://schemas.openxmlformats.org/package/2006/relationships"><Relationship Id="rId9" Type="http://schemas.openxmlformats.org/officeDocument/2006/relationships/package" Target="../embeddings/Document13.docx"/><Relationship Id="rId8" Type="http://schemas.openxmlformats.org/officeDocument/2006/relationships/image" Target="../media/image13.emf"/><Relationship Id="rId7" Type="http://schemas.openxmlformats.org/officeDocument/2006/relationships/package" Target="../embeddings/Document12.docx"/><Relationship Id="rId6" Type="http://schemas.openxmlformats.org/officeDocument/2006/relationships/image" Target="../media/image12.emf"/><Relationship Id="rId5" Type="http://schemas.openxmlformats.org/officeDocument/2006/relationships/package" Target="../embeddings/Document11.docx"/><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2" Type="http://schemas.openxmlformats.org/officeDocument/2006/relationships/vmlDrawing" Target="../drawings/vmlDrawing9.vml"/><Relationship Id="rId11" Type="http://schemas.openxmlformats.org/officeDocument/2006/relationships/slideLayout" Target="../slideLayouts/slideLayout13.xml"/><Relationship Id="rId10" Type="http://schemas.openxmlformats.org/officeDocument/2006/relationships/image" Target="../media/image14.emf"/><Relationship Id="rId1" Type="http://schemas.openxmlformats.org/officeDocument/2006/relationships/slide" Target="slide8.xml"/></Relationships>
</file>

<file path=ppt/slides/_rels/slide16.xml.rels><?xml version="1.0" encoding="UTF-8" standalone="yes"?>
<Relationships xmlns="http://schemas.openxmlformats.org/package/2006/relationships"><Relationship Id="rId8" Type="http://schemas.openxmlformats.org/officeDocument/2006/relationships/vmlDrawing" Target="../drawings/vmlDrawing10.vml"/><Relationship Id="rId7" Type="http://schemas.openxmlformats.org/officeDocument/2006/relationships/slideLayout" Target="../slideLayouts/slideLayout13.xml"/><Relationship Id="rId6" Type="http://schemas.openxmlformats.org/officeDocument/2006/relationships/image" Target="../media/image15.emf"/><Relationship Id="rId5" Type="http://schemas.openxmlformats.org/officeDocument/2006/relationships/package" Target="../embeddings/Document14.docx"/><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_rels/slide17.xml.rels><?xml version="1.0" encoding="UTF-8" standalone="yes"?>
<Relationships xmlns="http://schemas.openxmlformats.org/package/2006/relationships"><Relationship Id="rId8" Type="http://schemas.openxmlformats.org/officeDocument/2006/relationships/vmlDrawing" Target="../drawings/vmlDrawing11.vml"/><Relationship Id="rId7" Type="http://schemas.openxmlformats.org/officeDocument/2006/relationships/slideLayout" Target="../slideLayouts/slideLayout13.xml"/><Relationship Id="rId6" Type="http://schemas.openxmlformats.org/officeDocument/2006/relationships/image" Target="../media/image16.emf"/><Relationship Id="rId5" Type="http://schemas.openxmlformats.org/officeDocument/2006/relationships/package" Target="../embeddings/Document15.docx"/><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7.jpeg"/><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2.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6.xml"/><Relationship Id="rId4" Type="http://schemas.openxmlformats.org/officeDocument/2006/relationships/slide" Target="slide24.xml"/><Relationship Id="rId3" Type="http://schemas.openxmlformats.org/officeDocument/2006/relationships/slide" Target="slide20.xml"/><Relationship Id="rId2" Type="http://schemas.openxmlformats.org/officeDocument/2006/relationships/slide" Target="slide19.xml"/><Relationship Id="rId1" Type="http://schemas.openxmlformats.org/officeDocument/2006/relationships/slide" Target="slide18.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6.xml"/><Relationship Id="rId2" Type="http://schemas.openxmlformats.org/officeDocument/2006/relationships/image" Target="../media/image3.emf"/><Relationship Id="rId1" Type="http://schemas.openxmlformats.org/officeDocument/2006/relationships/package" Target="../embeddings/Document2.docx"/></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6.xml"/><Relationship Id="rId2" Type="http://schemas.openxmlformats.org/officeDocument/2006/relationships/image" Target="../media/image4.emf"/><Relationship Id="rId1" Type="http://schemas.openxmlformats.org/officeDocument/2006/relationships/package" Target="../embeddings/Document3.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6.xml"/><Relationship Id="rId2" Type="http://schemas.openxmlformats.org/officeDocument/2006/relationships/image" Target="../media/image5.emf"/><Relationship Id="rId1" Type="http://schemas.openxmlformats.org/officeDocument/2006/relationships/package" Target="../embeddings/Document4.doc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11.xml"/><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第三单元</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相关知识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21133"/>
            <a:ext cx="8128000" cy="212090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拉斯克医学奖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拉斯克医学奖是美国最具声望的生物医学奖项。</a:t>
            </a:r>
            <a:r>
              <a:rPr lang="en-US" altLang="zh-CN" sz="2200">
                <a:solidFill>
                  <a:srgbClr val="000000"/>
                </a:solidFill>
                <a:latin typeface="Times New Roman" panose="02020603050405020304" pitchFamily="18" charset="0"/>
                <a:cs typeface="Times New Roman" panose="02020603050405020304" pitchFamily="18" charset="0"/>
              </a:rPr>
              <a:t>1946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现代广告之父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的美国著名广告经理人、慈善家阿尔伯特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拉斯克</a:t>
            </a:r>
            <a:r>
              <a:rPr lang="en-US" altLang="zh-CN" sz="2200">
                <a:solidFill>
                  <a:srgbClr val="000000"/>
                </a:solidFill>
                <a:latin typeface="Times New Roman" panose="02020603050405020304" pitchFamily="18" charset="0"/>
                <a:cs typeface="Times New Roman" panose="02020603050405020304" pitchFamily="18" charset="0"/>
              </a:rPr>
              <a:t>(Albert Lasker)</a:t>
            </a:r>
            <a:r>
              <a:rPr lang="zh-CN" altLang="zh-CN" sz="2200">
                <a:solidFill>
                  <a:srgbClr val="000000"/>
                </a:solidFill>
                <a:latin typeface="Times New Roman" panose="02020603050405020304" pitchFamily="18" charset="0"/>
                <a:cs typeface="Times New Roman" panose="02020603050405020304" pitchFamily="18" charset="0"/>
              </a:rPr>
              <a:t>及其夫人共同创立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旨在表彰在医学领域做出突出贡献的科学家、医生和公共服务人员。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18234"/>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916832"/>
          <a:ext cx="8128000" cy="4295285"/>
        </p:xfrm>
        <a:graphic>
          <a:graphicData uri="http://schemas.openxmlformats.org/presentationml/2006/ole">
            <mc:AlternateContent xmlns:mc="http://schemas.openxmlformats.org/markup-compatibility/2006">
              <mc:Choice xmlns:v="urn:schemas-microsoft-com:vml" Requires="v">
                <p:oleObj spid="_x0000_s5125" name="文档" r:id="rId5" imgW="3899535" imgH="2061845" progId="Word.Document.12">
                  <p:embed/>
                </p:oleObj>
              </mc:Choice>
              <mc:Fallback>
                <p:oleObj name="文档" r:id="rId5" imgW="3899535" imgH="2061845" progId="Word.Document.12">
                  <p:embed/>
                  <p:pic>
                    <p:nvPicPr>
                      <p:cNvPr id="0" name="图片 5124"/>
                      <p:cNvPicPr/>
                      <p:nvPr/>
                    </p:nvPicPr>
                    <p:blipFill>
                      <a:blip r:embed="rId6"/>
                      <a:stretch>
                        <a:fillRect/>
                      </a:stretch>
                    </p:blipFill>
                    <p:spPr>
                      <a:xfrm>
                        <a:off x="2032000" y="1916832"/>
                        <a:ext cx="8128000" cy="429528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2032000" y="2204638"/>
          <a:ext cx="8128000" cy="2702725"/>
        </p:xfrm>
        <a:graphic>
          <a:graphicData uri="http://schemas.openxmlformats.org/presentationml/2006/ole">
            <mc:AlternateContent xmlns:mc="http://schemas.openxmlformats.org/markup-compatibility/2006">
              <mc:Choice xmlns:v="urn:schemas-microsoft-com:vml" Requires="v">
                <p:oleObj spid="_x0000_s6149" name="文档" r:id="rId5" imgW="3899535" imgH="1297940" progId="Word.Document.12">
                  <p:embed/>
                </p:oleObj>
              </mc:Choice>
              <mc:Fallback>
                <p:oleObj name="文档" r:id="rId5" imgW="3899535" imgH="1297940" progId="Word.Document.12">
                  <p:embed/>
                  <p:pic>
                    <p:nvPicPr>
                      <p:cNvPr id="0" name="图片 6148"/>
                      <p:cNvPicPr/>
                      <p:nvPr/>
                    </p:nvPicPr>
                    <p:blipFill>
                      <a:blip r:embed="rId6"/>
                      <a:stretch>
                        <a:fillRect/>
                      </a:stretch>
                    </p:blipFill>
                    <p:spPr>
                      <a:xfrm>
                        <a:off x="2032000" y="2204638"/>
                        <a:ext cx="8128000" cy="270272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346226"/>
            <a:ext cx="1510030" cy="4972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844824"/>
          <a:ext cx="8128000" cy="4149906"/>
        </p:xfrm>
        <a:graphic>
          <a:graphicData uri="http://schemas.openxmlformats.org/presentationml/2006/ole">
            <mc:AlternateContent xmlns:mc="http://schemas.openxmlformats.org/markup-compatibility/2006">
              <mc:Choice xmlns:v="urn:schemas-microsoft-com:vml" Requires="v">
                <p:oleObj spid="_x0000_s7173" name="文档" r:id="rId5" imgW="3899535" imgH="1993265" progId="Word.Document.12">
                  <p:embed/>
                </p:oleObj>
              </mc:Choice>
              <mc:Fallback>
                <p:oleObj name="文档" r:id="rId5" imgW="3899535" imgH="1993265" progId="Word.Document.12">
                  <p:embed/>
                  <p:pic>
                    <p:nvPicPr>
                      <p:cNvPr id="0" name="图片 7172"/>
                      <p:cNvPicPr/>
                      <p:nvPr/>
                    </p:nvPicPr>
                    <p:blipFill>
                      <a:blip r:embed="rId6"/>
                      <a:stretch>
                        <a:fillRect/>
                      </a:stretch>
                    </p:blipFill>
                    <p:spPr>
                      <a:xfrm>
                        <a:off x="2032000" y="1844824"/>
                        <a:ext cx="8128000" cy="414990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56792"/>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精髓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比喻事物最重要、最好的部分。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肆虐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任意残杀或迫害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起破坏作用。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相悖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意思是相违背、相反。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72456" y="2383651"/>
          <a:ext cx="8128000" cy="821517"/>
        </p:xfrm>
        <a:graphic>
          <a:graphicData uri="http://schemas.openxmlformats.org/presentationml/2006/ole">
            <mc:AlternateContent xmlns:mc="http://schemas.openxmlformats.org/markup-compatibility/2006">
              <mc:Choice xmlns:v="urn:schemas-microsoft-com:vml" Requires="v">
                <p:oleObj spid="_x0000_s8203" name="文档" r:id="rId5" imgW="3843020" imgH="389255" progId="Word.Document.12">
                  <p:embed/>
                </p:oleObj>
              </mc:Choice>
              <mc:Fallback>
                <p:oleObj name="文档" r:id="rId5" imgW="3843020" imgH="389255" progId="Word.Document.12">
                  <p:embed/>
                  <p:pic>
                    <p:nvPicPr>
                      <p:cNvPr id="0" name="图片 8202"/>
                      <p:cNvPicPr/>
                      <p:nvPr/>
                    </p:nvPicPr>
                    <p:blipFill>
                      <a:blip r:embed="rId6"/>
                      <a:stretch>
                        <a:fillRect/>
                      </a:stretch>
                    </p:blipFill>
                    <p:spPr>
                      <a:xfrm>
                        <a:off x="2072456" y="2383651"/>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72456" y="3641448"/>
          <a:ext cx="8128000" cy="821517"/>
        </p:xfrm>
        <a:graphic>
          <a:graphicData uri="http://schemas.openxmlformats.org/presentationml/2006/ole">
            <mc:AlternateContent xmlns:mc="http://schemas.openxmlformats.org/markup-compatibility/2006">
              <mc:Choice xmlns:v="urn:schemas-microsoft-com:vml" Requires="v">
                <p:oleObj spid="_x0000_s8204" name="文档" r:id="rId7" imgW="3843020" imgH="389255" progId="Word.Document.12">
                  <p:embed/>
                </p:oleObj>
              </mc:Choice>
              <mc:Fallback>
                <p:oleObj name="文档" r:id="rId7" imgW="3843020" imgH="389255" progId="Word.Document.12">
                  <p:embed/>
                  <p:pic>
                    <p:nvPicPr>
                      <p:cNvPr id="0" name="图片 8203"/>
                      <p:cNvPicPr/>
                      <p:nvPr/>
                    </p:nvPicPr>
                    <p:blipFill>
                      <a:blip r:embed="rId8"/>
                      <a:stretch>
                        <a:fillRect/>
                      </a:stretch>
                    </p:blipFill>
                    <p:spPr>
                      <a:xfrm>
                        <a:off x="2072456" y="3641448"/>
                        <a:ext cx="8128000" cy="821517"/>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072456" y="4869160"/>
          <a:ext cx="8128000" cy="821517"/>
        </p:xfrm>
        <a:graphic>
          <a:graphicData uri="http://schemas.openxmlformats.org/presentationml/2006/ole">
            <mc:AlternateContent xmlns:mc="http://schemas.openxmlformats.org/markup-compatibility/2006">
              <mc:Choice xmlns:v="urn:schemas-microsoft-com:vml" Requires="v">
                <p:oleObj spid="_x0000_s8205" name="文档" r:id="rId9" imgW="3843020" imgH="389255" progId="Word.Document.12">
                  <p:embed/>
                </p:oleObj>
              </mc:Choice>
              <mc:Fallback>
                <p:oleObj name="文档" r:id="rId9" imgW="3843020" imgH="389255" progId="Word.Document.12">
                  <p:embed/>
                  <p:pic>
                    <p:nvPicPr>
                      <p:cNvPr id="0" name="图片 8204"/>
                      <p:cNvPicPr/>
                      <p:nvPr/>
                    </p:nvPicPr>
                    <p:blipFill>
                      <a:blip r:embed="rId10"/>
                      <a:stretch>
                        <a:fillRect/>
                      </a:stretch>
                    </p:blipFill>
                    <p:spPr>
                      <a:xfrm>
                        <a:off x="2072456" y="4869160"/>
                        <a:ext cx="8128000" cy="82151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772816"/>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熔点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晶体物质开始熔化为液体时的温度。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振奋人心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某件事使人振作奋发。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福</a:t>
            </a:r>
            <a:r>
              <a:rPr lang="zh-CN" altLang="zh-CN" sz="2200">
                <a:solidFill>
                  <a:srgbClr val="000000"/>
                </a:solidFill>
                <a:latin typeface="NEU-BZ-S92"/>
                <a:ea typeface="方正宋黑_GBK" panose="03000509000000000000" pitchFamily="65" charset="-122"/>
                <a:cs typeface="Times New Roman" panose="02020603050405020304" pitchFamily="18" charset="0"/>
              </a:rPr>
              <a:t>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福气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72456" y="2204864"/>
          <a:ext cx="8128000" cy="821517"/>
        </p:xfrm>
        <a:graphic>
          <a:graphicData uri="http://schemas.openxmlformats.org/presentationml/2006/ole">
            <mc:AlternateContent xmlns:mc="http://schemas.openxmlformats.org/markup-compatibility/2006">
              <mc:Choice xmlns:v="urn:schemas-microsoft-com:vml" Requires="v">
                <p:oleObj spid="_x0000_s9227" name="文档" r:id="rId5" imgW="3843020" imgH="389255" progId="Word.Document.12">
                  <p:embed/>
                </p:oleObj>
              </mc:Choice>
              <mc:Fallback>
                <p:oleObj name="文档" r:id="rId5" imgW="3843020" imgH="389255" progId="Word.Document.12">
                  <p:embed/>
                  <p:pic>
                    <p:nvPicPr>
                      <p:cNvPr id="0" name="图片 9226"/>
                      <p:cNvPicPr/>
                      <p:nvPr/>
                    </p:nvPicPr>
                    <p:blipFill>
                      <a:blip r:embed="rId6"/>
                      <a:stretch>
                        <a:fillRect/>
                      </a:stretch>
                    </p:blipFill>
                    <p:spPr>
                      <a:xfrm>
                        <a:off x="2072456" y="2204864"/>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72456" y="3456934"/>
          <a:ext cx="8128000" cy="821517"/>
        </p:xfrm>
        <a:graphic>
          <a:graphicData uri="http://schemas.openxmlformats.org/presentationml/2006/ole">
            <mc:AlternateContent xmlns:mc="http://schemas.openxmlformats.org/markup-compatibility/2006">
              <mc:Choice xmlns:v="urn:schemas-microsoft-com:vml" Requires="v">
                <p:oleObj spid="_x0000_s9228" name="文档" r:id="rId7" imgW="3843020" imgH="389255" progId="Word.Document.12">
                  <p:embed/>
                </p:oleObj>
              </mc:Choice>
              <mc:Fallback>
                <p:oleObj name="文档" r:id="rId7" imgW="3843020" imgH="389255" progId="Word.Document.12">
                  <p:embed/>
                  <p:pic>
                    <p:nvPicPr>
                      <p:cNvPr id="0" name="图片 9227"/>
                      <p:cNvPicPr/>
                      <p:nvPr/>
                    </p:nvPicPr>
                    <p:blipFill>
                      <a:blip r:embed="rId8"/>
                      <a:stretch>
                        <a:fillRect/>
                      </a:stretch>
                    </p:blipFill>
                    <p:spPr>
                      <a:xfrm>
                        <a:off x="2072456" y="3456934"/>
                        <a:ext cx="8128000" cy="821517"/>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072456" y="4675791"/>
          <a:ext cx="8128000" cy="821517"/>
        </p:xfrm>
        <a:graphic>
          <a:graphicData uri="http://schemas.openxmlformats.org/presentationml/2006/ole">
            <mc:AlternateContent xmlns:mc="http://schemas.openxmlformats.org/markup-compatibility/2006">
              <mc:Choice xmlns:v="urn:schemas-microsoft-com:vml" Requires="v">
                <p:oleObj spid="_x0000_s9229" name="文档" r:id="rId9" imgW="3843020" imgH="389255" progId="Word.Document.12">
                  <p:embed/>
                </p:oleObj>
              </mc:Choice>
              <mc:Fallback>
                <p:oleObj name="文档" r:id="rId9" imgW="3843020" imgH="389255" progId="Word.Document.12">
                  <p:embed/>
                  <p:pic>
                    <p:nvPicPr>
                      <p:cNvPr id="0" name="图片 9228"/>
                      <p:cNvPicPr/>
                      <p:nvPr/>
                    </p:nvPicPr>
                    <p:blipFill>
                      <a:blip r:embed="rId10"/>
                      <a:stretch>
                        <a:fillRect/>
                      </a:stretch>
                    </p:blipFill>
                    <p:spPr>
                      <a:xfrm>
                        <a:off x="2072456" y="4675791"/>
                        <a:ext cx="8128000" cy="821517"/>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328534"/>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衷心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忠心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2212303"/>
          <a:ext cx="8128000" cy="3916397"/>
        </p:xfrm>
        <a:graphic>
          <a:graphicData uri="http://schemas.openxmlformats.org/presentationml/2006/ole">
            <mc:AlternateContent xmlns:mc="http://schemas.openxmlformats.org/markup-compatibility/2006">
              <mc:Choice xmlns:v="urn:schemas-microsoft-com:vml" Requires="v">
                <p:oleObj spid="_x0000_s10245" name="文档" r:id="rId5" imgW="3937635" imgH="1894205" progId="Word.Document.12">
                  <p:embed/>
                </p:oleObj>
              </mc:Choice>
              <mc:Fallback>
                <p:oleObj name="文档" r:id="rId5" imgW="3937635" imgH="1894205" progId="Word.Document.12">
                  <p:embed/>
                  <p:pic>
                    <p:nvPicPr>
                      <p:cNvPr id="0" name="图片 10244"/>
                      <p:cNvPicPr/>
                      <p:nvPr/>
                    </p:nvPicPr>
                    <p:blipFill>
                      <a:blip r:embed="rId6"/>
                      <a:stretch>
                        <a:fillRect/>
                      </a:stretch>
                    </p:blipFill>
                    <p:spPr>
                      <a:xfrm>
                        <a:off x="2032000" y="2212303"/>
                        <a:ext cx="8128000" cy="3916397"/>
                      </a:xfrm>
                      <a:prstGeom prst="rect">
                        <a:avLst/>
                      </a:prstGeom>
                    </p:spPr>
                  </p:pic>
                </p:oleObj>
              </mc:Fallback>
            </mc:AlternateContent>
          </a:graphicData>
        </a:graphic>
      </p:graphicFrame>
      <p:sp>
        <p:nvSpPr>
          <p:cNvPr id="12" name="矩形 11"/>
          <p:cNvSpPr/>
          <p:nvPr/>
        </p:nvSpPr>
        <p:spPr>
          <a:xfrm>
            <a:off x="5937559" y="4118993"/>
            <a:ext cx="580215"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4089960" y="4869160"/>
            <a:ext cx="580215"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40288" y="1473685"/>
            <a:ext cx="2511425"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沧海一粟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微不足道</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1972283"/>
          <a:ext cx="8128000" cy="3558869"/>
        </p:xfrm>
        <a:graphic>
          <a:graphicData uri="http://schemas.openxmlformats.org/presentationml/2006/ole">
            <mc:AlternateContent xmlns:mc="http://schemas.openxmlformats.org/markup-compatibility/2006">
              <mc:Choice xmlns:v="urn:schemas-microsoft-com:vml" Requires="v">
                <p:oleObj spid="_x0000_s11269" name="文档" r:id="rId5" imgW="3928110" imgH="1722120" progId="Word.Document.12">
                  <p:embed/>
                </p:oleObj>
              </mc:Choice>
              <mc:Fallback>
                <p:oleObj name="文档" r:id="rId5" imgW="3928110" imgH="1722120" progId="Word.Document.12">
                  <p:embed/>
                  <p:pic>
                    <p:nvPicPr>
                      <p:cNvPr id="0" name="图片 11268"/>
                      <p:cNvPicPr/>
                      <p:nvPr/>
                    </p:nvPicPr>
                    <p:blipFill>
                      <a:blip r:embed="rId6"/>
                      <a:stretch>
                        <a:fillRect/>
                      </a:stretch>
                    </p:blipFill>
                    <p:spPr>
                      <a:xfrm>
                        <a:off x="2032000" y="1972283"/>
                        <a:ext cx="8128000" cy="3558869"/>
                      </a:xfrm>
                      <a:prstGeom prst="rect">
                        <a:avLst/>
                      </a:prstGeom>
                    </p:spPr>
                  </p:pic>
                </p:oleObj>
              </mc:Fallback>
            </mc:AlternateContent>
          </a:graphicData>
        </a:graphic>
      </p:graphicFrame>
      <p:sp>
        <p:nvSpPr>
          <p:cNvPr id="12" name="矩形 11"/>
          <p:cNvSpPr/>
          <p:nvPr/>
        </p:nvSpPr>
        <p:spPr>
          <a:xfrm>
            <a:off x="8317974" y="3881596"/>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8235602" y="4633323"/>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91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19j01.eps" descr="id:2147493244;FounderCES"/>
          <p:cNvPicPr>
            <a:picLocks noChangeAspect="1"/>
          </p:cNvPicPr>
          <p:nvPr/>
        </p:nvPicPr>
        <p:blipFill>
          <a:blip r:embed="rId6"/>
          <a:stretch>
            <a:fillRect/>
          </a:stretch>
        </p:blipFill>
        <p:spPr>
          <a:xfrm>
            <a:off x="3042657" y="2181205"/>
            <a:ext cx="6106686" cy="2749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21133"/>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本文简介了中医科学院终身研究员屠呦呦及其团队发现并提取青蒿素的艰辛而漫长的过程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展现了新时代中国科学家在探求真理的过程中所表现出的人格魅力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歌颂了他们敢于创新、无私奉献的爱国情怀和为人类治疗和控制寄生虫类传染病所做出的革命性贡献。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445760" y="842170"/>
            <a:ext cx="1300480"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单元总</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览</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340768"/>
          <a:ext cx="8128000" cy="5681358"/>
        </p:xfrm>
        <a:graphic>
          <a:graphicData uri="http://schemas.openxmlformats.org/presentationml/2006/ole">
            <mc:AlternateContent xmlns:mc="http://schemas.openxmlformats.org/markup-compatibility/2006">
              <mc:Choice xmlns:v="urn:schemas-microsoft-com:vml" Requires="v">
                <p:oleObj spid="_x0000_s1032" name="文档" r:id="rId1" imgW="3908425" imgH="2732405" progId="Word.Document.12">
                  <p:embed/>
                </p:oleObj>
              </mc:Choice>
              <mc:Fallback>
                <p:oleObj name="文档" r:id="rId1" imgW="3908425" imgH="2732405" progId="Word.Document.12">
                  <p:embed/>
                  <p:pic>
                    <p:nvPicPr>
                      <p:cNvPr id="0" name="图片 1031"/>
                      <p:cNvPicPr/>
                      <p:nvPr/>
                    </p:nvPicPr>
                    <p:blipFill>
                      <a:blip r:embed="rId2"/>
                      <a:stretch>
                        <a:fillRect/>
                      </a:stretch>
                    </p:blipFill>
                    <p:spPr>
                      <a:xfrm>
                        <a:off x="2032000" y="1340768"/>
                        <a:ext cx="8128000" cy="5681358"/>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概括内容要点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文章第四段中说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青蒿素的发现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则是中医药学赠予人类的瑰宝。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疟疾威胁人类健康长达数千年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青蒿素联合疗法在世界广泛应用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这一疗法极大减轻了疟疾的症状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拯救了许多人的生命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特别是非洲孩子们的生命。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青蒿素与以往的抗疟药物相比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在化学结构和作用特点上有明显的差异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用双氢青蒿素治疗的病人复发率很低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在分子中引入羟基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也给发展新的青蒿素衍生物创造了更多的机会。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青蒿素的发现是人类征服疾病进程中的一小步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基于青蒿素的联合疗法</a:t>
            </a:r>
            <a:r>
              <a:rPr lang="en-US" altLang="zh-CN" sz="2200">
                <a:solidFill>
                  <a:srgbClr val="000000"/>
                </a:solidFill>
                <a:latin typeface="Times New Roman" panose="02020603050405020304" pitchFamily="18" charset="0"/>
                <a:cs typeface="Times New Roman" panose="02020603050405020304" pitchFamily="18" charset="0"/>
              </a:rPr>
              <a:t>(ACT)</a:t>
            </a:r>
            <a:r>
              <a:rPr lang="zh-CN" altLang="zh-CN" sz="2200">
                <a:solidFill>
                  <a:srgbClr val="000000"/>
                </a:solidFill>
                <a:latin typeface="Times New Roman" panose="02020603050405020304" pitchFamily="18" charset="0"/>
                <a:cs typeface="Times New Roman" panose="02020603050405020304" pitchFamily="18" charset="0"/>
              </a:rPr>
              <a:t>已成为世界卫生组织推荐的一线抗疟方案。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708603"/>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分析文体特征和表现手法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本文是一篇演讲稿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作者是如何根据演讲主题与听众情况来选择材料的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从演讲主题的角度来看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演讲稿的开头部分首先表达了感谢之意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并概括了青蒿素发现的重大意义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演讲稿的主体分别从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发现青蒿素的抗疟疗效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从分子到药物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发展与超越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以时间为纵线来介绍发现、提取以及研发青蒿素的过程与经历。演讲稿的结尾以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中国药学的贡献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为题总结全文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突出了中医药学为维护世界人民的健康与福祉而做出的新贡献。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0733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从听众的角度来看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作者演讲所面对的听众大都是专业人士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因此演讲稿里面选用了很多专业术语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熔点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无色晶体</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baseline="-25000">
                <a:solidFill>
                  <a:srgbClr val="000000"/>
                </a:solidFill>
                <a:latin typeface="Times New Roman" panose="02020603050405020304" pitchFamily="18" charset="0"/>
                <a:cs typeface="Times New Roman" panose="02020603050405020304" pitchFamily="18" charset="0"/>
              </a:rPr>
              <a:t>22</a:t>
            </a:r>
            <a:r>
              <a:rPr lang="en-US" altLang="zh-CN" sz="2200">
                <a:solidFill>
                  <a:srgbClr val="000000"/>
                </a:solidFill>
                <a:latin typeface="Times New Roman" panose="02020603050405020304" pitchFamily="18" charset="0"/>
                <a:cs typeface="Times New Roman" panose="02020603050405020304" pitchFamily="18" charset="0"/>
              </a:rPr>
              <a:t>O</a:t>
            </a:r>
            <a:r>
              <a:rPr lang="en-US" altLang="zh-CN" sz="2200" baseline="-25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衍生物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芍药苷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等。但是在保证科学性与严谨性的同时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作者还善于运用具有浓厚文学色彩的语言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青蒿素的发现是人类征服疾病进程中的一小步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疟疾重新开始肆虐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这里所举中医药对人类健康的贡献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不过沧海一粟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把抽象深奥的科学道理表达得深入浅出、通俗易懂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给听众留下了深刻的印象。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体会科学精神和品质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在屠呦呦身上凸显出了哪些科学家应该具有的品质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治病救人、造福人类的高度责任感。一生以自己的知识和努力为无数饱受疟疾病痛之苦的人带来了生的希望。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埋头苦干、锲而不舍的科学精神。面对多重困难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终于开发出人类抗击疟疾的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有效武器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吃苦耐劳、甘于牺牲的奉献精神。大量查阅本草医籍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四处走访老中医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研究不辍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并勇敢地做第一批尝试青蒿提取物的志愿者。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046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年代开始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屠呦呦及其团队通过人海战术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年时间筛选了</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万多种化合物和草药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最终于</a:t>
            </a:r>
            <a:r>
              <a:rPr lang="en-US" altLang="zh-CN" sz="2200">
                <a:solidFill>
                  <a:srgbClr val="000000"/>
                </a:solidFill>
                <a:latin typeface="Times New Roman" panose="02020603050405020304" pitchFamily="18" charset="0"/>
                <a:cs typeface="Times New Roman" panose="02020603050405020304" pitchFamily="18" charset="0"/>
              </a:rPr>
              <a:t>1972</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年发现了青蒿素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研究过程历尽艰难辛苦。</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屠呦呦获拉斯克奖</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屠呦呦等三名科学家获得诺贝尔生理学或医学奖。纵观这一科研过程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屠呦呦及其团队所具有的这种科学家精神对你有哪些方面的启迪意义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302338"/>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科研路上没有坦途。任何一项成果的取得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都和科研工作者的辛勤付出脱不开关系。屠呦呦团队数十年如一日的努力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结出累累硕果。尽管屠呦呦已荣膺诺贝尔生理学或医学奖、国家最高科学技术奖等荣誉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但她和她的团队没有因此停下探索的脚步。从他们身上读懂科学家精神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也就懂得了科学事业向前发展的动力所在。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要勇于担当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肩负历史使命。我国青蒿素研究处于世界前沿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对改善公共健康大有裨益。屠呦呦团队在这方面的长期投入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亦如南仁东之于</a:t>
            </a:r>
            <a:r>
              <a:rPr lang="en-US" altLang="zh-CN" sz="2200">
                <a:solidFill>
                  <a:srgbClr val="000000"/>
                </a:solidFill>
                <a:latin typeface="Times New Roman" panose="02020603050405020304" pitchFamily="18" charset="0"/>
                <a:cs typeface="Times New Roman" panose="02020603050405020304" pitchFamily="18" charset="0"/>
              </a:rPr>
              <a:t>FAST</a:t>
            </a:r>
            <a:r>
              <a:rPr lang="zh-CN" altLang="zh-CN" sz="2200">
                <a:solidFill>
                  <a:srgbClr val="000000"/>
                </a:solidFill>
                <a:latin typeface="Times New Roman" panose="02020603050405020304" pitchFamily="18" charset="0"/>
                <a:cs typeface="Times New Roman" panose="02020603050405020304" pitchFamily="18" charset="0"/>
              </a:rPr>
              <a:t>工程建设、黄旭华之于中国第一代核动力潜艇研制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其初心所愿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皆为国计民生。在他们身上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体现的正是新时代科研工作者胸怀祖国、服务人民的责任担当。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884774"/>
            <a:ext cx="8128000" cy="333819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锤炼语言的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科学味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本文作为一篇自然科学论文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用语准确、简洁、严谨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具有语言的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在分子中引入羟基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也给发展新的青蒿素衍生物创造了更多的机会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羟基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衍生物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属于专业术语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体现了科学论文的准确性、严谨性。那么如何锤炼语言的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科学味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用语要准确严谨。议论文的准确严谨性主要表现在以下三个方面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把握语言的分寸感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用词贴切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用句规范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恰当地进行修饰与限制</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36647"/>
            <a:ext cx="8128000" cy="4961890"/>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用语要简洁。简洁就是要做到文约而旨丰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词简而理周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这就需要在深刻认识事物的基础上删繁就简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在精练上下功夫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使文字言简意赅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干净利落。在议论文中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即使是叙述事实、援引事例的部分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也基本采用概括叙述的方法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在叙述后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必须对材料进行归纳、总结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概括出抽象道理来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这样文章才能避免就事论事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使认识深入事物的内部。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语言要鲜明生动。枯燥的语言让文章面目可憎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而生动的语言则使文章熠熠生辉。优秀的议论文语言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不仅具有极强的逻辑力量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更能寓理于形象之中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使抽象的论题具体化、形象化、生动化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具有极强的感染力与说服力。在论述类文章中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活用句式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可以使议论充满韵律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巧用修辞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可以让议论形象活泼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引用、化用诗词名言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可以增添文学底蕴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使文章言简意丰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具有古典美、含蓄美。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8000"/>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门与路永远相连。门是路的终点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也是路的起点。它可以挡住你的脚步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也可以让你走向世界。大学的门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一边连接已知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一边通向未知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学习、探索、创造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是它的通行证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大学的路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从过去到未来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无数脚印在此交集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有的很浅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有的很深。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门与路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结合你的所感所思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写一个</a:t>
            </a:r>
            <a:r>
              <a:rPr lang="en-US" altLang="zh-CN" sz="2200">
                <a:solidFill>
                  <a:srgbClr val="000000"/>
                </a:solidFill>
                <a:latin typeface="Times New Roman" panose="02020603050405020304" pitchFamily="18" charset="0"/>
                <a:cs typeface="Times New Roman" panose="02020603050405020304" pitchFamily="18" charset="0"/>
              </a:rPr>
              <a:t>300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字左右的议论性文段。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我来尝试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门与路是人生的象征。门是路的终点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路又是门的起点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门意味着一段旅程的终止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路又在等待着我们开启新的征程。要在门和路的交替中升华自己的人生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必须踏实走路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努力敲门。别以为马云光用网络搞营销就可以整出个电子商务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别以为乔布斯啃口苹果就能创造他的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苹果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别以为马化腾光靠复制就造就了如今的腾讯。我们往往看到的是他们敲开胜利之门时光鲜亮丽的一面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殊不知多少人经过荆棘之途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满身伤痕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多少人努力敲门而大门紧闭。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人们获得成功绝非一朝一夕之事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更不是所谓的人品爆发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而是脚踏实地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走在人生之路上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千回百转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才敲开成功之门。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087924"/>
          <a:ext cx="8128000" cy="4936152"/>
        </p:xfrm>
        <a:graphic>
          <a:graphicData uri="http://schemas.openxmlformats.org/presentationml/2006/ole">
            <mc:AlternateContent xmlns:mc="http://schemas.openxmlformats.org/markup-compatibility/2006">
              <mc:Choice xmlns:v="urn:schemas-microsoft-com:vml" Requires="v">
                <p:oleObj spid="_x0000_s2056" name="文档" r:id="rId1" imgW="3908425" imgH="2373630" progId="Word.Document.12">
                  <p:embed/>
                </p:oleObj>
              </mc:Choice>
              <mc:Fallback>
                <p:oleObj name="文档" r:id="rId1" imgW="3908425" imgH="2373630" progId="Word.Document.12">
                  <p:embed/>
                  <p:pic>
                    <p:nvPicPr>
                      <p:cNvPr id="0" name="图片 2055"/>
                      <p:cNvPicPr/>
                      <p:nvPr/>
                    </p:nvPicPr>
                    <p:blipFill>
                      <a:blip r:embed="rId2"/>
                      <a:stretch>
                        <a:fillRect/>
                      </a:stretch>
                    </p:blipFill>
                    <p:spPr>
                      <a:xfrm>
                        <a:off x="2032000" y="1087924"/>
                        <a:ext cx="8128000" cy="4936152"/>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087924"/>
          <a:ext cx="8128000" cy="4936152"/>
        </p:xfrm>
        <a:graphic>
          <a:graphicData uri="http://schemas.openxmlformats.org/presentationml/2006/ole">
            <mc:AlternateContent xmlns:mc="http://schemas.openxmlformats.org/markup-compatibility/2006">
              <mc:Choice xmlns:v="urn:schemas-microsoft-com:vml" Requires="v">
                <p:oleObj spid="_x0000_s3080" name="文档" r:id="rId1" imgW="3908425" imgH="2373630" progId="Word.Document.12">
                  <p:embed/>
                </p:oleObj>
              </mc:Choice>
              <mc:Fallback>
                <p:oleObj name="文档" r:id="rId1" imgW="3908425" imgH="2373630" progId="Word.Document.12">
                  <p:embed/>
                  <p:pic>
                    <p:nvPicPr>
                      <p:cNvPr id="0" name="图片 3079"/>
                      <p:cNvPicPr/>
                      <p:nvPr/>
                    </p:nvPicPr>
                    <p:blipFill>
                      <a:blip r:embed="rId2"/>
                      <a:stretch>
                        <a:fillRect/>
                      </a:stretch>
                    </p:blipFill>
                    <p:spPr>
                      <a:xfrm>
                        <a:off x="2032000" y="1087924"/>
                        <a:ext cx="8128000" cy="4936152"/>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994484" y="2708920"/>
            <a:ext cx="6203032" cy="576064"/>
          </a:xfrm>
        </p:spPr>
        <p:txBody>
          <a:bodyPr>
            <a:normAutofit fontScale="90000"/>
          </a:bodyPr>
          <a:lstStyle/>
          <a:p>
            <a:r>
              <a:rPr lang="en-US" altLang="zh-CN" b="1"/>
              <a:t>7</a:t>
            </a:r>
            <a:r>
              <a:rPr lang="zh-CN" altLang="zh-CN"/>
              <a:t>　青蒿素</a:t>
            </a:r>
            <a:r>
              <a:rPr lang="en-US" altLang="zh-CN"/>
              <a:t>:</a:t>
            </a:r>
            <a:r>
              <a:rPr lang="zh-CN" altLang="zh-CN"/>
              <a:t>人类征服疾病的一小步</a:t>
            </a:r>
            <a:br>
              <a:rPr lang="zh-CN" altLang="zh-CN"/>
            </a:br>
            <a:r>
              <a:rPr lang="zh-CN" altLang="zh-CN"/>
              <a:t>一名物理学家的教育历程</a:t>
            </a:r>
            <a:endParaRPr lang="zh-CN" altLang="zh-CN"/>
          </a:p>
        </p:txBody>
      </p:sp>
    </p:spTree>
  </p:cSld>
  <p:clrMapOvr>
    <a:masterClrMapping/>
  </p:clrMapOvr>
  <p:transition spd="slow">
    <p:cover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2359349"/>
          <a:ext cx="8128000" cy="2393301"/>
        </p:xfrm>
        <a:graphic>
          <a:graphicData uri="http://schemas.openxmlformats.org/presentationml/2006/ole">
            <mc:AlternateContent xmlns:mc="http://schemas.openxmlformats.org/markup-compatibility/2006">
              <mc:Choice xmlns:v="urn:schemas-microsoft-com:vml" Requires="v">
                <p:oleObj spid="_x0000_s4104" name="文档" r:id="rId1" imgW="3913505" imgH="1153160" progId="Word.Document.12">
                  <p:embed/>
                </p:oleObj>
              </mc:Choice>
              <mc:Fallback>
                <p:oleObj name="文档" r:id="rId1" imgW="3913505" imgH="1153160" progId="Word.Document.12">
                  <p:embed/>
                  <p:pic>
                    <p:nvPicPr>
                      <p:cNvPr id="0" name="图片 4103"/>
                      <p:cNvPicPr/>
                      <p:nvPr/>
                    </p:nvPicPr>
                    <p:blipFill>
                      <a:blip r:embed="rId2"/>
                      <a:stretch>
                        <a:fillRect/>
                      </a:stretch>
                    </p:blipFill>
                    <p:spPr>
                      <a:xfrm>
                        <a:off x="2032000" y="2359349"/>
                        <a:ext cx="8128000" cy="2393301"/>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684333" y="2852936"/>
            <a:ext cx="6823335" cy="576064"/>
          </a:xfrm>
        </p:spPr>
        <p:txBody>
          <a:bodyPr/>
          <a:lstStyle/>
          <a:p>
            <a:r>
              <a:rPr lang="zh-CN" altLang="zh-CN" b="1"/>
              <a:t>第</a:t>
            </a:r>
            <a:r>
              <a:rPr lang="en-US" altLang="zh-CN" b="1"/>
              <a:t>1</a:t>
            </a:r>
            <a:r>
              <a:rPr lang="zh-CN" altLang="zh-CN" b="1"/>
              <a:t>课时</a:t>
            </a:r>
            <a:r>
              <a:rPr lang="zh-CN" altLang="zh-CN"/>
              <a:t>　</a:t>
            </a:r>
            <a:r>
              <a:rPr lang="zh-CN" altLang="zh-CN" b="1"/>
              <a:t>青蒿素</a:t>
            </a:r>
            <a:r>
              <a:rPr lang="en-US" altLang="zh-CN"/>
              <a:t>:</a:t>
            </a:r>
            <a:r>
              <a:rPr lang="zh-CN" altLang="zh-CN" b="1"/>
              <a:t>人类征服疾病的一小步</a:t>
            </a:r>
            <a:endParaRPr lang="zh-CN" altLang="zh-CN"/>
          </a:p>
        </p:txBody>
      </p:sp>
    </p:spTree>
  </p:cSld>
  <p:clrMapOvr>
    <a:masterClrMapping/>
  </p:clrMapOvr>
  <p:transition spd="slow">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2032000" y="211486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屠呦呦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药学家。</a:t>
            </a:r>
            <a:r>
              <a:rPr lang="en-US" altLang="zh-CN" sz="2200">
                <a:solidFill>
                  <a:srgbClr val="000000"/>
                </a:solidFill>
                <a:latin typeface="Times New Roman" panose="02020603050405020304" pitchFamily="18" charset="0"/>
                <a:cs typeface="Times New Roman" panose="02020603050405020304" pitchFamily="18" charset="0"/>
              </a:rPr>
              <a:t>1930</a:t>
            </a:r>
            <a:r>
              <a:rPr lang="zh-CN" altLang="zh-CN" sz="2200">
                <a:solidFill>
                  <a:srgbClr val="000000"/>
                </a:solidFill>
                <a:latin typeface="Times New Roman" panose="02020603050405020304" pitchFamily="18" charset="0"/>
                <a:cs typeface="Times New Roman" panose="02020603050405020304" pitchFamily="18" charset="0"/>
              </a:rPr>
              <a:t>年生于浙江宁波</a:t>
            </a:r>
            <a:r>
              <a:rPr lang="en-US" altLang="zh-CN" sz="2200">
                <a:solidFill>
                  <a:srgbClr val="000000"/>
                </a:solidFill>
                <a:latin typeface="Times New Roman" panose="02020603050405020304" pitchFamily="18" charset="0"/>
                <a:cs typeface="Times New Roman" panose="02020603050405020304" pitchFamily="18" charset="0"/>
              </a:rPr>
              <a:t>,1951</a:t>
            </a:r>
            <a:r>
              <a:rPr lang="zh-CN" altLang="zh-CN" sz="2200">
                <a:solidFill>
                  <a:srgbClr val="000000"/>
                </a:solidFill>
                <a:latin typeface="Times New Roman" panose="02020603050405020304" pitchFamily="18" charset="0"/>
                <a:cs typeface="Times New Roman" panose="02020603050405020304" pitchFamily="18" charset="0"/>
              </a:rPr>
              <a:t>年考入北京大学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在医学院药学系生药专业学习。</a:t>
            </a:r>
            <a:r>
              <a:rPr lang="en-US" altLang="zh-CN" sz="2200">
                <a:solidFill>
                  <a:srgbClr val="000000"/>
                </a:solidFill>
                <a:latin typeface="Times New Roman" panose="02020603050405020304" pitchFamily="18" charset="0"/>
                <a:cs typeface="Times New Roman" panose="02020603050405020304" pitchFamily="18" charset="0"/>
              </a:rPr>
              <a:t>1955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毕业于北京医学院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今北京大学医学部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。毕业后曾接受中医培训两年半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并一直在中国中医研究院</a:t>
            </a:r>
            <a:r>
              <a:rPr lang="en-US" altLang="zh-CN" sz="2200">
                <a:solidFill>
                  <a:srgbClr val="000000"/>
                </a:solidFill>
                <a:latin typeface="Times New Roman" panose="02020603050405020304" pitchFamily="18" charset="0"/>
                <a:cs typeface="Times New Roman" panose="02020603050405020304" pitchFamily="18" charset="0"/>
              </a:rPr>
              <a:t>(2005</a:t>
            </a:r>
            <a:r>
              <a:rPr lang="zh-CN" altLang="zh-CN" sz="2200">
                <a:solidFill>
                  <a:srgbClr val="000000"/>
                </a:solidFill>
                <a:latin typeface="Times New Roman" panose="02020603050405020304" pitchFamily="18" charset="0"/>
                <a:cs typeface="Times New Roman" panose="02020603050405020304" pitchFamily="18" charset="0"/>
              </a:rPr>
              <a:t>年更名为中国中医科学院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期间晋升为硕士生导师、博士生导师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现为中国中医科学院的首席科学家。中国中医研究院终身研究员兼首席研究员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青蒿素研究开发中心主任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诺贝尔生理学或医学奖获得者。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72426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年中国科学家屠呦呦获得拉斯克临床医学研究奖。获奖理由是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因为发现青蒿素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一种用于治疗疟疾的药物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挽救了全球特别是发展中国家的数百万人的生命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。本文根据屠呦呦接受拉斯克奖时的演讲及同年发表于《自然医学》杂志的论文编写而成。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3419</Words>
  <Application>WPS 演示</Application>
  <PresentationFormat>宽屏</PresentationFormat>
  <Paragraphs>280</Paragraphs>
  <Slides>29</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15</vt:i4>
      </vt:variant>
      <vt:variant>
        <vt:lpstr>幻灯片标题</vt:lpstr>
      </vt:variant>
      <vt:variant>
        <vt:i4>29</vt:i4>
      </vt:variant>
    </vt:vector>
  </HeadingPairs>
  <TitlesOfParts>
    <vt:vector size="58" baseType="lpstr">
      <vt:lpstr>Arial</vt:lpstr>
      <vt:lpstr>宋体</vt:lpstr>
      <vt:lpstr>Wingdings</vt:lpstr>
      <vt:lpstr>黑体</vt:lpstr>
      <vt:lpstr>NEU-BZ-S92</vt:lpstr>
      <vt:lpstr>Segoe Print</vt:lpstr>
      <vt:lpstr>方正宋黑_GBK</vt:lpstr>
      <vt:lpstr>Times New Roman</vt:lpstr>
      <vt:lpstr>方正书宋_GBK</vt:lpstr>
      <vt:lpstr>微软雅黑</vt:lpstr>
      <vt:lpstr>仿宋</vt:lpstr>
      <vt:lpstr>楷体</vt:lpstr>
      <vt:lpstr>Calibri</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第三单元</vt:lpstr>
      <vt:lpstr>PowerPoint 演示文稿</vt:lpstr>
      <vt:lpstr>PowerPoint 演示文稿</vt:lpstr>
      <vt:lpstr>PowerPoint 演示文稿</vt:lpstr>
      <vt:lpstr>7　青蒿素:人类征服疾病的一小步 一名物理学家的教育历程</vt:lpstr>
      <vt:lpstr>PowerPoint 演示文稿</vt:lpstr>
      <vt:lpstr>第1课时　青蒿素:人类征服疾病的一小步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2020-02-15T02:11:59Z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