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262" r:id="rId5"/>
    <p:sldId id="261" r:id="rId6"/>
    <p:sldId id="259" r:id="rId7"/>
    <p:sldId id="264" r:id="rId8"/>
    <p:sldId id="272" r:id="rId9"/>
    <p:sldId id="273" r:id="rId10"/>
    <p:sldId id="274" r:id="rId11"/>
    <p:sldId id="275" r:id="rId12"/>
    <p:sldId id="277" r:id="rId13"/>
    <p:sldId id="276" r:id="rId14"/>
    <p:sldId id="279" r:id="rId15"/>
    <p:sldId id="265" r:id="rId16"/>
    <p:sldId id="281" r:id="rId17"/>
    <p:sldId id="280" r:id="rId18"/>
    <p:sldId id="282" r:id="rId19"/>
    <p:sldId id="283" r:id="rId20"/>
    <p:sldId id="285" r:id="rId21"/>
    <p:sldId id="286" r:id="rId22"/>
    <p:sldId id="284" r:id="rId23"/>
    <p:sldId id="287" r:id="rId24"/>
    <p:sldId id="289" r:id="rId25"/>
    <p:sldId id="290" r:id="rId26"/>
    <p:sldId id="291" r:id="rId27"/>
    <p:sldId id="288" r:id="rId28"/>
    <p:sldId id="292" r:id="rId29"/>
    <p:sldId id="293" r:id="rId30"/>
    <p:sldId id="294" r:id="rId31"/>
    <p:sldId id="295" r:id="rId32"/>
    <p:sldId id="298" r:id="rId33"/>
    <p:sldId id="299" r:id="rId34"/>
    <p:sldId id="300" r:id="rId35"/>
    <p:sldId id="301" r:id="rId36"/>
    <p:sldId id="303" r:id="rId37"/>
    <p:sldId id="302"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0" d="100"/>
          <a:sy n="110" d="100"/>
        </p:scale>
        <p:origin x="-582" y="-96"/>
      </p:cViewPr>
      <p:guideLst>
        <p:guide orient="horz" pos="2159"/>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tags" Target="tags/tag77.xml" /><Relationship Id="rId4" Type="http://schemas.openxmlformats.org/officeDocument/2006/relationships/slide" Target="slides/slide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01945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21"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81922"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81923"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4EFBFF1A-0402-4033-B11F-4EF505D163B0}" type="slidenum">
              <a:rPr lang="zh-CN" altLang="en-US" sz="1200">
                <a:latin typeface="微软雅黑" panose="020b0503020204020204" pitchFamily="34" charset="-122"/>
                <a:ea typeface="微软雅黑" panose="020b0503020204020204" pitchFamily="34" charset="-122"/>
              </a:rPr>
              <a:t>33</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C2A3B2-6484-4B66-8310-AA48EC6A58FF}"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C2A3B2-6484-4B66-8310-AA48EC6A58F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1"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56322"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56323"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0275C488-C244-4F05-9C4B-E03E19D4AC3D}" type="slidenum">
              <a:rPr lang="zh-CN" altLang="en-US" sz="1200">
                <a:latin typeface="微软雅黑" panose="020b0503020204020204" pitchFamily="34" charset="-122"/>
                <a:ea typeface="微软雅黑" panose="020b0503020204020204" pitchFamily="34" charset="-122"/>
              </a:rPr>
              <a:t>18</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8369"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58370"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58371"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07972C28-BD03-480E-A2AF-2759BDB69AFC}" type="slidenum">
              <a:rPr lang="zh-CN" altLang="en-US" sz="1200">
                <a:latin typeface="微软雅黑" panose="020b0503020204020204" pitchFamily="34" charset="-122"/>
                <a:ea typeface="微软雅黑" panose="020b0503020204020204" pitchFamily="34" charset="-122"/>
              </a:rPr>
              <a:t>19</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3729"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73730"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73731"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D344619B-E033-4C36-B51C-6F45DCD092E7}" type="slidenum">
              <a:rPr lang="zh-CN" altLang="en-US" sz="1200">
                <a:latin typeface="微软雅黑" panose="020b0503020204020204" pitchFamily="34" charset="-122"/>
                <a:ea typeface="微软雅黑" panose="020b0503020204020204" pitchFamily="34" charset="-122"/>
              </a:rPr>
              <a:t>27</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7825"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77826"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77827"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47DEF533-CDA1-45E0-80C7-A67E09A1963D}" type="slidenum">
              <a:rPr lang="zh-CN" altLang="en-US" sz="1200">
                <a:latin typeface="微软雅黑" panose="020b0503020204020204" pitchFamily="34" charset="-122"/>
                <a:ea typeface="微软雅黑" panose="020b0503020204020204" pitchFamily="34" charset="-122"/>
              </a:rPr>
              <a:t>30</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5777"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75778"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75779"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F6A39330-69D2-4B48-B6F9-95BCC9F36B53}" type="slidenum">
              <a:rPr lang="zh-CN" altLang="en-US" sz="1200">
                <a:latin typeface="微软雅黑" panose="020b0503020204020204" pitchFamily="34" charset="-122"/>
                <a:ea typeface="微软雅黑" panose="020b0503020204020204" pitchFamily="34" charset="-122"/>
              </a:rPr>
              <a:t>31</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9873"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79874"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600">
                <a:solidFill>
                  <a:schemeClr val="tx1"/>
                </a:solidFill>
                <a:latin typeface="微软雅黑" panose="020b0503020204020204" pitchFamily="34" charset="-122"/>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微软雅黑" panose="020b0503020204020204" pitchFamily="34" charset="-122"/>
                <a:ea typeface="微软雅黑" panose="020b0503020204020204" pitchFamily="34" charset="-122"/>
              </a:defRPr>
            </a:lvl5pPr>
          </a:lstStyle>
          <a:p>
            <a:pPr lvl="0" eaLnBrk="1" hangingPunct="1"/>
            <a:endParaRPr lang="zh-CN" altLang="en-US"/>
          </a:p>
        </p:txBody>
      </p:sp>
      <p:sp>
        <p:nvSpPr>
          <p:cNvPr id="79875"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B4A7155B-CB01-4B6C-8AF1-36B4B0C4E5B1}" type="slidenum">
              <a:rPr lang="zh-CN" altLang="en-US" sz="1200">
                <a:latin typeface="微软雅黑" panose="020b0503020204020204" pitchFamily="34" charset="-122"/>
                <a:ea typeface="微软雅黑" panose="020b0503020204020204" pitchFamily="34" charset="-122"/>
              </a:rPr>
              <a:t>32</a:t>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64310" y="4663843"/>
            <a:ext cx="8224309" cy="1441490"/>
          </a:xfrm>
        </p:spPr>
        <p:txBody>
          <a:bodyPr anchor="t"/>
          <a:lstStyle>
            <a:lvl1pPr algn="l">
              <a:defRPr sz="4235"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64310" y="3076188"/>
            <a:ext cx="8224309" cy="1587655"/>
          </a:xfrm>
        </p:spPr>
        <p:txBody>
          <a:bodyPr anchor="b"/>
          <a:lstStyle>
            <a:lvl1pPr marL="0" indent="0">
              <a:buNone/>
              <a:defRPr sz="2115"/>
            </a:lvl1pPr>
            <a:lvl2pPr marL="483870" indent="0">
              <a:buNone/>
              <a:defRPr sz="1905"/>
            </a:lvl2pPr>
            <a:lvl3pPr marL="967740" indent="0">
              <a:buNone/>
              <a:defRPr sz="1695"/>
            </a:lvl3pPr>
            <a:lvl4pPr marL="1451610" indent="0">
              <a:buNone/>
              <a:defRPr sz="1480"/>
            </a:lvl4pPr>
            <a:lvl5pPr marL="1934845" indent="0">
              <a:buNone/>
              <a:defRPr sz="1480"/>
            </a:lvl5pPr>
            <a:lvl6pPr marL="2418715" indent="0">
              <a:buNone/>
              <a:defRPr sz="1480"/>
            </a:lvl6pPr>
            <a:lvl7pPr marL="2902585" indent="0">
              <a:buNone/>
              <a:defRPr sz="1480"/>
            </a:lvl7pPr>
            <a:lvl8pPr marL="3386455" indent="0">
              <a:buNone/>
              <a:defRPr sz="1480"/>
            </a:lvl8pPr>
            <a:lvl9pPr marL="3870325" indent="0">
              <a:buNone/>
              <a:defRPr sz="1480"/>
            </a:lvl9pPr>
          </a:lstStyle>
          <a:p>
            <a:pPr lvl="0" fontAlgn="base"/>
            <a:r>
              <a:rPr lang="zh-CN" altLang="en-US" strike="noStrike" noProof="1"/>
              <a:t>单击此处编辑母版文本样式</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03152" y="2177356"/>
            <a:ext cx="4354046" cy="4274070"/>
          </a:xfrm>
        </p:spPr>
        <p:txBody>
          <a:bodyPr/>
          <a:lstStyle>
            <a:lvl1pPr>
              <a:defRPr sz="2965"/>
            </a:lvl1pPr>
            <a:lvl2pPr>
              <a:defRPr sz="2540"/>
            </a:lvl2pPr>
            <a:lvl3pPr>
              <a:defRPr sz="2115"/>
            </a:lvl3pPr>
            <a:lvl4pPr>
              <a:defRPr sz="1905"/>
            </a:lvl4pPr>
            <a:lvl5pPr>
              <a:defRPr sz="1905"/>
            </a:lvl5pPr>
            <a:lvl6pPr>
              <a:defRPr sz="1905"/>
            </a:lvl6pPr>
            <a:lvl7pPr>
              <a:defRPr sz="1905"/>
            </a:lvl7pPr>
            <a:lvl8pPr>
              <a:defRPr sz="1905"/>
            </a:lvl8pPr>
            <a:lvl9pPr>
              <a:defRPr sz="1905"/>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918459" y="2177356"/>
            <a:ext cx="4354046" cy="4274070"/>
          </a:xfrm>
        </p:spPr>
        <p:txBody>
          <a:bodyPr/>
          <a:lstStyle>
            <a:lvl1pPr>
              <a:defRPr sz="2965"/>
            </a:lvl1pPr>
            <a:lvl2pPr>
              <a:defRPr sz="2540"/>
            </a:lvl2pPr>
            <a:lvl3pPr>
              <a:defRPr sz="2115"/>
            </a:lvl3pPr>
            <a:lvl4pPr>
              <a:defRPr sz="1905"/>
            </a:lvl4pPr>
            <a:lvl5pPr>
              <a:defRPr sz="1905"/>
            </a:lvl5pPr>
            <a:lvl6pPr>
              <a:defRPr sz="1905"/>
            </a:lvl6pPr>
            <a:lvl7pPr>
              <a:defRPr sz="1905"/>
            </a:lvl7pPr>
            <a:lvl8pPr>
              <a:defRPr sz="1905"/>
            </a:lvl8pPr>
            <a:lvl9pPr>
              <a:defRPr sz="1905"/>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83783" y="290651"/>
            <a:ext cx="8708091" cy="1209642"/>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83783" y="1624617"/>
            <a:ext cx="4275096" cy="677063"/>
          </a:xfrm>
        </p:spPr>
        <p:txBody>
          <a:bodyPr anchor="b"/>
          <a:lstStyle>
            <a:lvl1pPr marL="0" indent="0">
              <a:buNone/>
              <a:defRPr sz="2540" b="1"/>
            </a:lvl1pPr>
            <a:lvl2pPr marL="483870" indent="0">
              <a:buNone/>
              <a:defRPr sz="2115" b="1"/>
            </a:lvl2pPr>
            <a:lvl3pPr marL="967740" indent="0">
              <a:buNone/>
              <a:defRPr sz="1905" b="1"/>
            </a:lvl3pPr>
            <a:lvl4pPr marL="1451610" indent="0">
              <a:buNone/>
              <a:defRPr sz="1695" b="1"/>
            </a:lvl4pPr>
            <a:lvl5pPr marL="1934845" indent="0">
              <a:buNone/>
              <a:defRPr sz="1695" b="1"/>
            </a:lvl5pPr>
            <a:lvl6pPr marL="2418715" indent="0">
              <a:buNone/>
              <a:defRPr sz="1695" b="1"/>
            </a:lvl6pPr>
            <a:lvl7pPr marL="2902585" indent="0">
              <a:buNone/>
              <a:defRPr sz="1695" b="1"/>
            </a:lvl7pPr>
            <a:lvl8pPr marL="3386455" indent="0">
              <a:buNone/>
              <a:defRPr sz="1695" b="1"/>
            </a:lvl8pPr>
            <a:lvl9pPr marL="3870325" indent="0">
              <a:buNone/>
              <a:defRPr sz="1695"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83783" y="2301681"/>
            <a:ext cx="4275096" cy="4181667"/>
          </a:xfrm>
        </p:spPr>
        <p:txBody>
          <a:bodyPr/>
          <a:lstStyle>
            <a:lvl1pPr>
              <a:defRPr sz="2540"/>
            </a:lvl1pPr>
            <a:lvl2pPr>
              <a:defRPr sz="2115"/>
            </a:lvl2pPr>
            <a:lvl3pPr>
              <a:defRPr sz="1905"/>
            </a:lvl3pPr>
            <a:lvl4pPr>
              <a:defRPr sz="1695"/>
            </a:lvl4pPr>
            <a:lvl5pPr>
              <a:defRPr sz="1695"/>
            </a:lvl5pPr>
            <a:lvl6pPr>
              <a:defRPr sz="1695"/>
            </a:lvl6pPr>
            <a:lvl7pPr>
              <a:defRPr sz="1695"/>
            </a:lvl7pPr>
            <a:lvl8pPr>
              <a:defRPr sz="1695"/>
            </a:lvl8pPr>
            <a:lvl9pPr>
              <a:defRPr sz="1695"/>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915099" y="1624617"/>
            <a:ext cx="4276775" cy="677063"/>
          </a:xfrm>
        </p:spPr>
        <p:txBody>
          <a:bodyPr anchor="b"/>
          <a:lstStyle>
            <a:lvl1pPr marL="0" indent="0">
              <a:buNone/>
              <a:defRPr sz="2540" b="1"/>
            </a:lvl1pPr>
            <a:lvl2pPr marL="483870" indent="0">
              <a:buNone/>
              <a:defRPr sz="2115" b="1"/>
            </a:lvl2pPr>
            <a:lvl3pPr marL="967740" indent="0">
              <a:buNone/>
              <a:defRPr sz="1905" b="1"/>
            </a:lvl3pPr>
            <a:lvl4pPr marL="1451610" indent="0">
              <a:buNone/>
              <a:defRPr sz="1695" b="1"/>
            </a:lvl4pPr>
            <a:lvl5pPr marL="1934845" indent="0">
              <a:buNone/>
              <a:defRPr sz="1695" b="1"/>
            </a:lvl5pPr>
            <a:lvl6pPr marL="2418715" indent="0">
              <a:buNone/>
              <a:defRPr sz="1695" b="1"/>
            </a:lvl6pPr>
            <a:lvl7pPr marL="2902585" indent="0">
              <a:buNone/>
              <a:defRPr sz="1695" b="1"/>
            </a:lvl7pPr>
            <a:lvl8pPr marL="3386455" indent="0">
              <a:buNone/>
              <a:defRPr sz="1695" b="1"/>
            </a:lvl8pPr>
            <a:lvl9pPr marL="3870325" indent="0">
              <a:buNone/>
              <a:defRPr sz="1695"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915099" y="2301681"/>
            <a:ext cx="4276775" cy="4181667"/>
          </a:xfrm>
        </p:spPr>
        <p:txBody>
          <a:bodyPr/>
          <a:lstStyle>
            <a:lvl1pPr>
              <a:defRPr sz="2540"/>
            </a:lvl1pPr>
            <a:lvl2pPr>
              <a:defRPr sz="2115"/>
            </a:lvl2pPr>
            <a:lvl3pPr>
              <a:defRPr sz="1905"/>
            </a:lvl3pPr>
            <a:lvl4pPr>
              <a:defRPr sz="1695"/>
            </a:lvl4pPr>
            <a:lvl5pPr>
              <a:defRPr sz="1695"/>
            </a:lvl5pPr>
            <a:lvl6pPr>
              <a:defRPr sz="1695"/>
            </a:lvl6pPr>
            <a:lvl7pPr>
              <a:defRPr sz="1695"/>
            </a:lvl7pPr>
            <a:lvl8pPr>
              <a:defRPr sz="1695"/>
            </a:lvl8pPr>
            <a:lvl9pPr>
              <a:defRPr sz="1695"/>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83783" y="288970"/>
            <a:ext cx="3183225" cy="1229803"/>
          </a:xfrm>
        </p:spPr>
        <p:txBody>
          <a:bodyPr anchor="b"/>
          <a:lstStyle>
            <a:lvl1pPr algn="l">
              <a:defRPr sz="2115"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782913" y="288970"/>
            <a:ext cx="5408961" cy="6194377"/>
          </a:xfrm>
        </p:spPr>
        <p:txBody>
          <a:bodyPr/>
          <a:lstStyle>
            <a:lvl1pPr>
              <a:defRPr sz="3385"/>
            </a:lvl1pPr>
            <a:lvl2pPr>
              <a:defRPr sz="2965"/>
            </a:lvl2pPr>
            <a:lvl3pPr>
              <a:defRPr sz="2540"/>
            </a:lvl3pPr>
            <a:lvl4pPr>
              <a:defRPr sz="2115"/>
            </a:lvl4pPr>
            <a:lvl5pPr>
              <a:defRPr sz="2115"/>
            </a:lvl5pPr>
            <a:lvl6pPr>
              <a:defRPr sz="2115"/>
            </a:lvl6pPr>
            <a:lvl7pPr>
              <a:defRPr sz="2115"/>
            </a:lvl7pPr>
            <a:lvl8pPr>
              <a:defRPr sz="2115"/>
            </a:lvl8pPr>
            <a:lvl9pPr>
              <a:defRPr sz="2115"/>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83783" y="1518773"/>
            <a:ext cx="3183225" cy="4964574"/>
          </a:xfrm>
        </p:spPr>
        <p:txBody>
          <a:bodyPr/>
          <a:lstStyle>
            <a:lvl1pPr marL="0" indent="0">
              <a:buNone/>
              <a:defRPr sz="1480"/>
            </a:lvl1pPr>
            <a:lvl2pPr marL="483870" indent="0">
              <a:buNone/>
              <a:defRPr sz="1270"/>
            </a:lvl2pPr>
            <a:lvl3pPr marL="967740" indent="0">
              <a:buNone/>
              <a:defRPr sz="1060"/>
            </a:lvl3pPr>
            <a:lvl4pPr marL="1451610" indent="0">
              <a:buNone/>
              <a:defRPr sz="950"/>
            </a:lvl4pPr>
            <a:lvl5pPr marL="1934845" indent="0">
              <a:buNone/>
              <a:defRPr sz="950"/>
            </a:lvl5pPr>
            <a:lvl6pPr marL="2418715" indent="0">
              <a:buNone/>
              <a:defRPr sz="950"/>
            </a:lvl6pPr>
            <a:lvl7pPr marL="2902585" indent="0">
              <a:buNone/>
              <a:defRPr sz="950"/>
            </a:lvl7pPr>
            <a:lvl8pPr marL="3386455" indent="0">
              <a:buNone/>
              <a:defRPr sz="950"/>
            </a:lvl8pPr>
            <a:lvl9pPr marL="3870325" indent="0">
              <a:buNone/>
              <a:defRPr sz="950"/>
            </a:lvl9pPr>
          </a:lstStyle>
          <a:p>
            <a:pPr lvl="0" fontAlgn="base"/>
            <a:r>
              <a:rPr lang="zh-CN" altLang="en-US" strike="noStrike" noProof="1"/>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896497" y="5080498"/>
            <a:ext cx="5805394" cy="599782"/>
          </a:xfrm>
        </p:spPr>
        <p:txBody>
          <a:bodyPr anchor="b"/>
          <a:lstStyle>
            <a:lvl1pPr algn="l">
              <a:defRPr sz="2115"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896497" y="648503"/>
            <a:ext cx="5805394" cy="4354712"/>
          </a:xfrm>
        </p:spPr>
        <p:txBody>
          <a:bodyPr vert="horz" wrap="square" lIns="91440" tIns="45720" rIns="91440" bIns="45720" numCol="1" anchor="t" anchorCtr="0" compatLnSpc="1"/>
          <a:lstStyle>
            <a:lvl1pPr marL="0" indent="0">
              <a:buNone/>
              <a:defRPr sz="3385"/>
            </a:lvl1pPr>
            <a:lvl2pPr marL="483870" indent="0">
              <a:buNone/>
              <a:defRPr sz="2965"/>
            </a:lvl2pPr>
            <a:lvl3pPr marL="967740" indent="0">
              <a:buNone/>
              <a:defRPr sz="2540"/>
            </a:lvl3pPr>
            <a:lvl4pPr marL="1451610" indent="0">
              <a:buNone/>
              <a:defRPr sz="2115"/>
            </a:lvl4pPr>
            <a:lvl5pPr marL="1934845" indent="0">
              <a:buNone/>
              <a:defRPr sz="2115"/>
            </a:lvl5pPr>
            <a:lvl6pPr marL="2418715" indent="0">
              <a:buNone/>
              <a:defRPr sz="2115"/>
            </a:lvl6pPr>
            <a:lvl7pPr marL="2902585" indent="0">
              <a:buNone/>
              <a:defRPr sz="2115"/>
            </a:lvl7pPr>
            <a:lvl8pPr marL="3386455" indent="0">
              <a:buNone/>
              <a:defRPr sz="2115"/>
            </a:lvl8pPr>
            <a:lvl9pPr marL="3870325" indent="0">
              <a:buNone/>
              <a:defRPr sz="211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896497" y="5680279"/>
            <a:ext cx="5805394" cy="851789"/>
          </a:xfrm>
        </p:spPr>
        <p:txBody>
          <a:bodyPr/>
          <a:lstStyle>
            <a:lvl1pPr marL="0" indent="0">
              <a:buNone/>
              <a:defRPr sz="1480"/>
            </a:lvl1pPr>
            <a:lvl2pPr marL="483870" indent="0">
              <a:buNone/>
              <a:defRPr sz="1270"/>
            </a:lvl2pPr>
            <a:lvl3pPr marL="967740" indent="0">
              <a:buNone/>
              <a:defRPr sz="1060"/>
            </a:lvl3pPr>
            <a:lvl4pPr marL="1451610" indent="0">
              <a:buNone/>
              <a:defRPr sz="950"/>
            </a:lvl4pPr>
            <a:lvl5pPr marL="1934845" indent="0">
              <a:buNone/>
              <a:defRPr sz="950"/>
            </a:lvl5pPr>
            <a:lvl6pPr marL="2418715" indent="0">
              <a:buNone/>
              <a:defRPr sz="950"/>
            </a:lvl6pPr>
            <a:lvl7pPr marL="2902585" indent="0">
              <a:buNone/>
              <a:defRPr sz="950"/>
            </a:lvl7pPr>
            <a:lvl8pPr marL="3386455" indent="0">
              <a:buNone/>
              <a:defRPr sz="950"/>
            </a:lvl8pPr>
            <a:lvl9pPr marL="3870325" indent="0">
              <a:buNone/>
              <a:defRPr sz="950"/>
            </a:lvl9pPr>
          </a:lstStyle>
          <a:p>
            <a:pPr lvl="0" fontAlgn="base"/>
            <a:r>
              <a:rPr lang="zh-CN" altLang="en-US" strike="noStrike" noProof="1"/>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055167" y="1129000"/>
            <a:ext cx="2217338" cy="5322426"/>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03152" y="1129000"/>
            <a:ext cx="6490753" cy="5322426"/>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image" Target="../media/image1.jpeg"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DBD05C93-5E5E-4D40-8C93-D3B9EA1039C0}" type="datetimeFigureOut">
              <a:rPr lang="zh-CN" altLang="en-US" smtClean="0"/>
              <a:t>2021/8/27</a:t>
            </a:fld>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0AD818D1-2774-49A8-A52A-3079A2BA46C8}" type="slidenum">
              <a:rPr lang="zh-CN" altLang="en-US" smtClean="0"/>
              <a:t>0</a:t>
            </a:fld>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1"/>
          <a:stretch>
            <a:fillRect/>
          </a:stretch>
        </a:blipFill>
        <a:effectLst/>
      </p:bgPr>
    </p:bg>
    <p:spTree>
      <p:nvGrpSpPr>
        <p:cNvPr id="1" name=""/>
        <p:cNvGrpSpPr/>
        <p:nvPr/>
      </p:nvGrpSpPr>
      <p:grpSpPr>
        <a:xfrm>
          <a:off x="0" y="0"/>
          <a:ext cx="0" cy="0"/>
        </a:xfrm>
      </p:grpSpPr>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p:timing/>
  <p:txStyles>
    <p:titleStyle>
      <a:lvl1pPr marL="0" indent="0" algn="l" defTabSz="967740" rtl="0" eaLnBrk="0" fontAlgn="base" hangingPunct="0">
        <a:lnSpc>
          <a:spcPct val="100000"/>
        </a:lnSpc>
        <a:spcBef>
          <a:spcPct val="0"/>
        </a:spcBef>
        <a:spcAft>
          <a:spcPct val="0"/>
        </a:spcAft>
        <a:buClrTx/>
        <a:buSzTx/>
        <a:buFontTx/>
        <a:buNone/>
        <a:defRPr sz="4235">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2pPr>
      <a:lvl3pPr algn="l" rtl="0" eaLnBrk="0" fontAlgn="base" hangingPunct="0">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3pPr>
      <a:lvl4pPr algn="l" rtl="0" eaLnBrk="0" fontAlgn="base" hangingPunct="0">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4pPr>
      <a:lvl5pPr algn="l" rtl="0" eaLnBrk="0" fontAlgn="base" hangingPunct="0">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5pPr>
      <a:lvl6pPr marL="457200" algn="l" rtl="0" fontAlgn="base">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6pPr>
      <a:lvl7pPr marL="914400" algn="l" rtl="0" fontAlgn="base">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7pPr>
      <a:lvl8pPr marL="1371600" algn="l" rtl="0" fontAlgn="base">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8pPr>
      <a:lvl9pPr marL="1828800" algn="l" rtl="0" fontAlgn="base">
        <a:spcBef>
          <a:spcPct val="0"/>
        </a:spcBef>
        <a:spcAft>
          <a:spcPct val="0"/>
        </a:spcAft>
        <a:defRPr sz="4000">
          <a:solidFill>
            <a:schemeClr val="tx2"/>
          </a:solidFill>
          <a:effectLst>
            <a:outerShdw blurRad="38100" dist="38100" dir="2700000" algn="tl">
              <a:srgbClr val="000000"/>
            </a:outerShdw>
          </a:effectLst>
          <a:latin typeface="华文隶书" panose="02010800040101010101" charset="-122"/>
          <a:ea typeface="华文隶书" panose="02010800040101010101" charset="-122"/>
        </a:defRPr>
      </a:lvl9pPr>
    </p:titleStyle>
    <p:bodyStyle>
      <a:lvl1pPr marL="362585" indent="-362585" algn="l" defTabSz="967740" rtl="0" eaLnBrk="0" fontAlgn="base" hangingPunct="0">
        <a:lnSpc>
          <a:spcPct val="100000"/>
        </a:lnSpc>
        <a:spcBef>
          <a:spcPct val="21000"/>
        </a:spcBef>
        <a:spcAft>
          <a:spcPct val="0"/>
        </a:spcAft>
        <a:buClrTx/>
        <a:buSzTx/>
        <a:buFontTx/>
        <a:buChar char="•"/>
        <a:defRPr sz="3385">
          <a:solidFill>
            <a:schemeClr val="tx1"/>
          </a:solidFill>
          <a:latin typeface="+mn-lt"/>
          <a:ea typeface="+mn-ea"/>
          <a:cs typeface="+mn-cs"/>
        </a:defRPr>
      </a:lvl1pPr>
      <a:lvl2pPr marL="786130" indent="-302260" algn="l" defTabSz="967740" rtl="0" eaLnBrk="0" fontAlgn="base" hangingPunct="0">
        <a:lnSpc>
          <a:spcPct val="100000"/>
        </a:lnSpc>
        <a:spcBef>
          <a:spcPct val="21000"/>
        </a:spcBef>
        <a:spcAft>
          <a:spcPct val="0"/>
        </a:spcAft>
        <a:buClrTx/>
        <a:buSzTx/>
        <a:buFontTx/>
        <a:buChar char="–"/>
        <a:defRPr sz="2965">
          <a:solidFill>
            <a:schemeClr val="tx1"/>
          </a:solidFill>
          <a:latin typeface="+mn-lt"/>
          <a:ea typeface="+mn-ea"/>
        </a:defRPr>
      </a:lvl2pPr>
      <a:lvl3pPr marL="1209675" indent="-241935" algn="l" defTabSz="967740" rtl="0" eaLnBrk="0" fontAlgn="base" hangingPunct="0">
        <a:lnSpc>
          <a:spcPct val="100000"/>
        </a:lnSpc>
        <a:spcBef>
          <a:spcPct val="21000"/>
        </a:spcBef>
        <a:spcAft>
          <a:spcPct val="0"/>
        </a:spcAft>
        <a:buClrTx/>
        <a:buSzTx/>
        <a:buFontTx/>
        <a:buChar char="•"/>
        <a:defRPr sz="2540">
          <a:solidFill>
            <a:schemeClr val="tx1"/>
          </a:solidFill>
          <a:latin typeface="+mn-lt"/>
          <a:ea typeface="+mn-ea"/>
        </a:defRPr>
      </a:lvl3pPr>
      <a:lvl4pPr marL="1693545" indent="-241935" algn="l" defTabSz="967740" rtl="0" eaLnBrk="0" fontAlgn="base" hangingPunct="0">
        <a:lnSpc>
          <a:spcPct val="100000"/>
        </a:lnSpc>
        <a:spcBef>
          <a:spcPct val="21000"/>
        </a:spcBef>
        <a:spcAft>
          <a:spcPct val="0"/>
        </a:spcAft>
        <a:buClrTx/>
        <a:buSzTx/>
        <a:buFontTx/>
        <a:buChar char="–"/>
        <a:defRPr sz="2115">
          <a:solidFill>
            <a:schemeClr val="tx1"/>
          </a:solidFill>
          <a:latin typeface="+mn-lt"/>
          <a:ea typeface="+mn-ea"/>
        </a:defRPr>
      </a:lvl4pPr>
      <a:lvl5pPr marL="2176780" indent="-241935" algn="l" defTabSz="967740" rtl="0" eaLnBrk="0" fontAlgn="base" hangingPunct="0">
        <a:lnSpc>
          <a:spcPct val="100000"/>
        </a:lnSpc>
        <a:spcBef>
          <a:spcPct val="21000"/>
        </a:spcBef>
        <a:spcAft>
          <a:spcPct val="0"/>
        </a:spcAft>
        <a:buClrTx/>
        <a:buSzTx/>
        <a:buFontTx/>
        <a:buChar char="»"/>
        <a:defRPr sz="2115">
          <a:solidFill>
            <a:schemeClr val="tx1"/>
          </a:solidFill>
          <a:latin typeface="+mn-lt"/>
          <a:ea typeface="+mn-ea"/>
        </a:defRPr>
      </a:lvl5pPr>
      <a:lvl6pPr marL="2660650" indent="-241935" algn="l" rtl="0" fontAlgn="base">
        <a:spcBef>
          <a:spcPct val="21000"/>
        </a:spcBef>
        <a:spcAft>
          <a:spcPct val="0"/>
        </a:spcAft>
        <a:buChar char="»"/>
        <a:defRPr sz="2115">
          <a:solidFill>
            <a:schemeClr val="tx1"/>
          </a:solidFill>
          <a:latin typeface="+mn-lt"/>
          <a:ea typeface="+mn-ea"/>
        </a:defRPr>
      </a:lvl6pPr>
      <a:lvl7pPr marL="3144520" indent="-241935" algn="l" rtl="0" fontAlgn="base">
        <a:spcBef>
          <a:spcPct val="21000"/>
        </a:spcBef>
        <a:spcAft>
          <a:spcPct val="0"/>
        </a:spcAft>
        <a:buChar char="»"/>
        <a:defRPr sz="2115">
          <a:solidFill>
            <a:schemeClr val="tx1"/>
          </a:solidFill>
          <a:latin typeface="+mn-lt"/>
          <a:ea typeface="+mn-ea"/>
        </a:defRPr>
      </a:lvl7pPr>
      <a:lvl8pPr marL="3628390" indent="-241935" algn="l" rtl="0" fontAlgn="base">
        <a:spcBef>
          <a:spcPct val="21000"/>
        </a:spcBef>
        <a:spcAft>
          <a:spcPct val="0"/>
        </a:spcAft>
        <a:buChar char="»"/>
        <a:defRPr sz="2115">
          <a:solidFill>
            <a:schemeClr val="tx1"/>
          </a:solidFill>
          <a:latin typeface="+mn-lt"/>
          <a:ea typeface="+mn-ea"/>
        </a:defRPr>
      </a:lvl8pPr>
      <a:lvl9pPr marL="4112260" indent="-241935" algn="l" rtl="0" fontAlgn="base">
        <a:spcBef>
          <a:spcPct val="21000"/>
        </a:spcBef>
        <a:spcAft>
          <a:spcPct val="0"/>
        </a:spcAft>
        <a:buChar char="»"/>
        <a:defRPr sz="2115">
          <a:solidFill>
            <a:schemeClr val="tx1"/>
          </a:solidFill>
          <a:latin typeface="+mn-lt"/>
          <a:ea typeface="+mn-ea"/>
        </a:defRPr>
      </a:lvl9pPr>
    </p:bodyStyle>
    <p:otherStyle>
      <a:defPPr>
        <a:defRPr lang="zh-CN"/>
      </a:defPPr>
      <a:lvl1pPr marL="0" indent="0" algn="l" defTabSz="967740" rtl="0" eaLnBrk="1" fontAlgn="base" latinLnBrk="0" hangingPunct="1">
        <a:lnSpc>
          <a:spcPct val="100000"/>
        </a:lnSpc>
        <a:spcBef>
          <a:spcPct val="0"/>
        </a:spcBef>
        <a:spcAft>
          <a:spcPct val="0"/>
        </a:spcAft>
        <a:buClrTx/>
        <a:buSzTx/>
        <a:buFontTx/>
        <a:buNone/>
        <a:defRPr sz="1905" kern="1200">
          <a:solidFill>
            <a:schemeClr val="tx1"/>
          </a:solidFill>
          <a:latin typeface="+mn-lt"/>
          <a:ea typeface="+mn-ea"/>
          <a:cs typeface="+mn-cs"/>
        </a:defRPr>
      </a:lvl1pPr>
      <a:lvl2pPr marL="483870" indent="0" algn="l" defTabSz="967740" rtl="0" eaLnBrk="1" fontAlgn="base" latinLnBrk="0" hangingPunct="1">
        <a:lnSpc>
          <a:spcPct val="100000"/>
        </a:lnSpc>
        <a:spcBef>
          <a:spcPct val="0"/>
        </a:spcBef>
        <a:spcAft>
          <a:spcPct val="0"/>
        </a:spcAft>
        <a:buClrTx/>
        <a:buSzTx/>
        <a:buFontTx/>
        <a:buNone/>
        <a:defRPr sz="1905" kern="1200">
          <a:solidFill>
            <a:schemeClr val="tx1"/>
          </a:solidFill>
          <a:latin typeface="+mn-lt"/>
          <a:ea typeface="+mn-ea"/>
          <a:cs typeface="+mn-cs"/>
        </a:defRPr>
      </a:lvl2pPr>
      <a:lvl3pPr marL="967740" indent="0" algn="l" defTabSz="967740" rtl="0" eaLnBrk="1" fontAlgn="base" latinLnBrk="0" hangingPunct="1">
        <a:lnSpc>
          <a:spcPct val="100000"/>
        </a:lnSpc>
        <a:spcBef>
          <a:spcPct val="0"/>
        </a:spcBef>
        <a:spcAft>
          <a:spcPct val="0"/>
        </a:spcAft>
        <a:buClrTx/>
        <a:buSzTx/>
        <a:buFontTx/>
        <a:buNone/>
        <a:defRPr sz="1905" kern="1200">
          <a:solidFill>
            <a:schemeClr val="tx1"/>
          </a:solidFill>
          <a:latin typeface="+mn-lt"/>
          <a:ea typeface="+mn-ea"/>
          <a:cs typeface="+mn-cs"/>
        </a:defRPr>
      </a:lvl3pPr>
      <a:lvl4pPr marL="1451610" indent="0" algn="l" defTabSz="967740" rtl="0" eaLnBrk="1" fontAlgn="base" latinLnBrk="0" hangingPunct="1">
        <a:lnSpc>
          <a:spcPct val="100000"/>
        </a:lnSpc>
        <a:spcBef>
          <a:spcPct val="0"/>
        </a:spcBef>
        <a:spcAft>
          <a:spcPct val="0"/>
        </a:spcAft>
        <a:buClrTx/>
        <a:buSzTx/>
        <a:buFontTx/>
        <a:buNone/>
        <a:defRPr sz="1905" kern="1200">
          <a:solidFill>
            <a:schemeClr val="tx1"/>
          </a:solidFill>
          <a:latin typeface="+mn-lt"/>
          <a:ea typeface="+mn-ea"/>
          <a:cs typeface="+mn-cs"/>
        </a:defRPr>
      </a:lvl4pPr>
      <a:lvl5pPr marL="1934845" indent="0" algn="l" defTabSz="967740" rtl="0" eaLnBrk="1" fontAlgn="base" latinLnBrk="0" hangingPunct="1">
        <a:lnSpc>
          <a:spcPct val="100000"/>
        </a:lnSpc>
        <a:spcBef>
          <a:spcPct val="0"/>
        </a:spcBef>
        <a:spcAft>
          <a:spcPct val="0"/>
        </a:spcAft>
        <a:buClrTx/>
        <a:buSzTx/>
        <a:buFontTx/>
        <a:buNone/>
        <a:defRPr sz="1905" kern="1200">
          <a:solidFill>
            <a:schemeClr val="tx1"/>
          </a:solidFill>
          <a:latin typeface="+mn-lt"/>
          <a:ea typeface="+mn-ea"/>
          <a:cs typeface="+mn-cs"/>
        </a:defRPr>
      </a:lvl5pPr>
      <a:lvl6pPr marL="2418715" algn="l" defTabSz="967740" rtl="0" eaLnBrk="1" latinLnBrk="0" hangingPunct="1">
        <a:defRPr sz="1905" kern="1200">
          <a:solidFill>
            <a:schemeClr val="tx1"/>
          </a:solidFill>
          <a:latin typeface="+mn-lt"/>
          <a:ea typeface="+mn-ea"/>
          <a:cs typeface="+mn-cs"/>
        </a:defRPr>
      </a:lvl6pPr>
      <a:lvl7pPr marL="2902585" algn="l" defTabSz="967740" rtl="0" eaLnBrk="1" latinLnBrk="0" hangingPunct="1">
        <a:defRPr sz="1905" kern="1200">
          <a:solidFill>
            <a:schemeClr val="tx1"/>
          </a:solidFill>
          <a:latin typeface="+mn-lt"/>
          <a:ea typeface="+mn-ea"/>
          <a:cs typeface="+mn-cs"/>
        </a:defRPr>
      </a:lvl7pPr>
      <a:lvl8pPr marL="3386455" algn="l" defTabSz="967740" rtl="0" eaLnBrk="1" latinLnBrk="0" hangingPunct="1">
        <a:defRPr sz="1905" kern="1200">
          <a:solidFill>
            <a:schemeClr val="tx1"/>
          </a:solidFill>
          <a:latin typeface="+mn-lt"/>
          <a:ea typeface="+mn-ea"/>
          <a:cs typeface="+mn-cs"/>
        </a:defRPr>
      </a:lvl8pPr>
      <a:lvl9pPr marL="3870325" algn="l" defTabSz="967740" rtl="0" eaLnBrk="1" latinLnBrk="0" hangingPunct="1">
        <a:defRPr sz="190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4.xml" /><Relationship Id="rId3" Type="http://schemas.openxmlformats.org/officeDocument/2006/relationships/tags" Target="../tags/tag64.xml" /><Relationship Id="rId4" Type="http://schemas.openxmlformats.org/officeDocument/2006/relationships/tags" Target="../tags/tag6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5.xml" /><Relationship Id="rId3" Type="http://schemas.openxmlformats.org/officeDocument/2006/relationships/tags" Target="../tags/tag6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2.jpeg" /><Relationship Id="rId4" Type="http://schemas.openxmlformats.org/officeDocument/2006/relationships/image" Target="../media/image3.png" /><Relationship Id="rId5" Type="http://schemas.openxmlformats.org/officeDocument/2006/relationships/image" Target="../media/image4.jpeg" /><Relationship Id="rId6"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8.xml" /><Relationship Id="rId3" Type="http://schemas.openxmlformats.org/officeDocument/2006/relationships/tags" Target="../tags/tag6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7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2.jpeg" /><Relationship Id="rId4" Type="http://schemas.openxmlformats.org/officeDocument/2006/relationships/image" Target="../media/image3.png" /><Relationship Id="rId5" Type="http://schemas.openxmlformats.org/officeDocument/2006/relationships/image" Target="../media/image5.png" /><Relationship Id="rId6" Type="http://schemas.openxmlformats.org/officeDocument/2006/relationships/image" Target="../media/image6.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7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7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9.xml" /><Relationship Id="rId3" Type="http://schemas.openxmlformats.org/officeDocument/2006/relationships/tags" Target="../tags/tag7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0.xml" /><Relationship Id="rId3" Type="http://schemas.openxmlformats.org/officeDocument/2006/relationships/tags" Target="../tags/tag7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tags" Target="../tags/tag6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3709642" y="613558"/>
            <a:ext cx="5550251" cy="5091062"/>
            <a:chOff x="2531209" y="813440"/>
            <a:chExt cx="5043848" cy="5657726"/>
          </a:xfrm>
        </p:grpSpPr>
        <p:sp>
          <p:nvSpPr>
            <p:cNvPr id="13" name="文本框 12"/>
            <p:cNvSpPr txBox="1"/>
            <p:nvPr/>
          </p:nvSpPr>
          <p:spPr>
            <a:xfrm>
              <a:off x="3611828" y="949933"/>
              <a:ext cx="1293255" cy="5521233"/>
            </a:xfrm>
            <a:prstGeom prst="rect">
              <a:avLst/>
            </a:prstGeom>
            <a:noFill/>
          </p:spPr>
          <p:txBody>
            <a:bodyPr wrap="square" rtlCol="0">
              <a:spAutoFit/>
            </a:bodyPr>
            <a:lstStyle/>
            <a:p>
              <a:r>
                <a:rPr lang="zh-CN" altLang="en-US" sz="8000" b="1">
                  <a:solidFill>
                    <a:srgbClr val="578778"/>
                  </a:solidFill>
                  <a:latin typeface="等线" panose="02010600030101010101" pitchFamily="2" charset="-122"/>
                  <a:ea typeface="等线" panose="02010600030101010101" pitchFamily="2" charset="-122"/>
                </a:rPr>
                <a:t>压缩语段</a:t>
              </a:r>
            </a:p>
          </p:txBody>
        </p:sp>
        <p:cxnSp>
          <p:nvCxnSpPr>
            <p:cNvPr id="15" name="直接连接符 14"/>
            <p:cNvCxnSpPr/>
            <p:nvPr/>
          </p:nvCxnSpPr>
          <p:spPr>
            <a:xfrm flipH="1">
              <a:off x="5908467" y="826142"/>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62351" y="1483328"/>
              <a:ext cx="3012706" cy="28938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6191333" y="5287896"/>
              <a:ext cx="665307" cy="616959"/>
            </a:xfrm>
            <a:prstGeom prst="line">
              <a:avLst/>
            </a:prstGeom>
            <a:ln w="12700">
              <a:solidFill>
                <a:srgbClr val="578778"/>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31209" y="813440"/>
              <a:ext cx="772653" cy="4166330"/>
            </a:xfrm>
            <a:prstGeom prst="rect">
              <a:avLst/>
            </a:prstGeom>
            <a:noFill/>
          </p:spPr>
          <p:txBody>
            <a:bodyPr wrap="square" rtlCol="0">
              <a:spAutoFit/>
            </a:bodyPr>
            <a:lstStyle/>
            <a:p>
              <a:r>
                <a:rPr lang="zh-CN" altLang="en-US" sz="4800">
                  <a:solidFill>
                    <a:srgbClr val="578778"/>
                  </a:solidFill>
                  <a:latin typeface="隶书" panose="02010509060101010101" charset="-122"/>
                  <a:ea typeface="隶书"/>
                </a:rPr>
                <a:t>专题突破之</a:t>
              </a:r>
            </a:p>
          </p:txBody>
        </p:sp>
      </p:gr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文本框 32769"/>
          <p:cNvSpPr txBox="1"/>
          <p:nvPr/>
        </p:nvSpPr>
        <p:spPr>
          <a:xfrm>
            <a:off x="48260" y="1037590"/>
            <a:ext cx="12143740" cy="5250180"/>
          </a:xfrm>
          <a:prstGeom prst="rect">
            <a:avLst/>
          </a:prstGeom>
          <a:solidFill>
            <a:schemeClr val="bg1"/>
          </a:solidFill>
          <a:ln w="9525">
            <a:noFill/>
          </a:ln>
        </p:spPr>
        <p:txBody>
          <a:bodyPr wrap="square">
            <a:spAutoFit/>
          </a:bodyPr>
          <a:lstStyle/>
          <a:p>
            <a:r>
              <a:rPr lang="en-US" altLang="zh-CN" sz="3385" b="1">
                <a:solidFill>
                  <a:srgbClr val="0033CC"/>
                </a:solidFill>
                <a:latin typeface="黑体" panose="02010609060101010101" pitchFamily="2" charset="-122"/>
                <a:ea typeface="黑体" panose="02010609060101010101" pitchFamily="2" charset="-122"/>
              </a:rPr>
              <a:t>    消息的标题有正题、引题、副题之分：</a:t>
            </a:r>
          </a:p>
          <a:p>
            <a:r>
              <a:rPr lang="en-US" altLang="zh-CN" sz="3385" b="1">
                <a:solidFill>
                  <a:srgbClr val="0033CC"/>
                </a:solidFill>
                <a:latin typeface="黑体" panose="02010609060101010101" pitchFamily="2" charset="-122"/>
                <a:ea typeface="黑体" panose="02010609060101010101" pitchFamily="2" charset="-122"/>
              </a:rPr>
              <a:t>    正题——也叫主题、母题、大标题，是标题的骨干和核心，高度概括消息的中心内容。</a:t>
            </a:r>
          </a:p>
          <a:p>
            <a:r>
              <a:rPr lang="en-US" altLang="zh-CN" sz="3385" b="1">
                <a:solidFill>
                  <a:srgbClr val="0033CC"/>
                </a:solidFill>
                <a:latin typeface="黑体" panose="02010609060101010101" pitchFamily="2" charset="-122"/>
                <a:ea typeface="黑体" panose="02010609060101010101" pitchFamily="2" charset="-122"/>
              </a:rPr>
              <a:t>    </a:t>
            </a:r>
          </a:p>
          <a:p>
            <a:r>
              <a:rPr lang="en-US" altLang="zh-CN" sz="3385" b="1">
                <a:solidFill>
                  <a:srgbClr val="0033CC"/>
                </a:solidFill>
                <a:latin typeface="黑体" panose="02010609060101010101" pitchFamily="2" charset="-122"/>
                <a:ea typeface="黑体" panose="02010609060101010101" pitchFamily="2" charset="-122"/>
              </a:rPr>
              <a:t>    引题——正题上方，也叫肩题、眉题，标在正题前面作为前奏，起交代背景、烘托气氛、说明原因、揭示消息内含精神实质的作用。</a:t>
            </a:r>
          </a:p>
          <a:p>
            <a:r>
              <a:rPr lang="en-US" altLang="zh-CN" sz="3385" b="1">
                <a:solidFill>
                  <a:srgbClr val="0033CC"/>
                </a:solidFill>
                <a:latin typeface="黑体" panose="02010609060101010101" pitchFamily="2" charset="-122"/>
                <a:ea typeface="黑体" panose="02010609060101010101" pitchFamily="2" charset="-122"/>
              </a:rPr>
              <a:t>    </a:t>
            </a:r>
          </a:p>
          <a:p>
            <a:r>
              <a:rPr lang="en-US" altLang="zh-CN" sz="3385" b="1">
                <a:solidFill>
                  <a:srgbClr val="0033CC"/>
                </a:solidFill>
                <a:latin typeface="黑体" panose="02010609060101010101" pitchFamily="2" charset="-122"/>
                <a:ea typeface="黑体" panose="02010609060101010101" pitchFamily="2" charset="-122"/>
              </a:rPr>
              <a:t>    副题——正题下方，也叫次题、辅题或子题。标在正题的后面作为补充，进一步说明消息的主要内容，往往起提要作用。</a:t>
            </a:r>
          </a:p>
        </p:txBody>
      </p:sp>
      <p:sp>
        <p:nvSpPr>
          <p:cNvPr id="40961" name="Text Box 5"/>
          <p:cNvSpPr/>
          <p:nvPr/>
        </p:nvSpPr>
        <p:spPr>
          <a:xfrm>
            <a:off x="3323892" y="141618"/>
            <a:ext cx="5545026" cy="94274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gn="ctr">
              <a:lnSpc>
                <a:spcPct val="120000"/>
              </a:lnSpc>
            </a:pPr>
            <a:r>
              <a:rPr lang="en-US" altLang="zh-CN" sz="4655" b="1">
                <a:solidFill>
                  <a:srgbClr val="FF9900"/>
                </a:solidFill>
                <a:latin typeface="Times New Roman" panose="02020603050405020304" pitchFamily="18" charset="0"/>
                <a:ea typeface="华文中宋" panose="02010600040101010101" pitchFamily="2" charset="-122"/>
              </a:rPr>
              <a:t> 标   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dissolve">
                                      <p:cBhvr>
                                        <p:cTn id="7" dur="500"/>
                                        <p:tgtEl>
                                          <p:spTgt spid="3277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Effect transition="in" filter="dissolve">
                                      <p:cBhvr>
                                        <p:cTn id="12" dur="500"/>
                                        <p:tgtEl>
                                          <p:spTgt spid="3277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2770">
                                            <p:txEl>
                                              <p:pRg st="2" end="2"/>
                                            </p:txEl>
                                          </p:spTgt>
                                        </p:tgtEl>
                                        <p:attrNameLst>
                                          <p:attrName>style.visibility</p:attrName>
                                        </p:attrNameLst>
                                      </p:cBhvr>
                                      <p:to>
                                        <p:strVal val="visible"/>
                                      </p:to>
                                    </p:set>
                                    <p:animEffect transition="in" filter="dissolve">
                                      <p:cBhvr>
                                        <p:cTn id="17" dur="500"/>
                                        <p:tgtEl>
                                          <p:spTgt spid="3277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2770">
                                            <p:txEl>
                                              <p:pRg st="3" end="3"/>
                                            </p:txEl>
                                          </p:spTgt>
                                        </p:tgtEl>
                                        <p:attrNameLst>
                                          <p:attrName>style.visibility</p:attrName>
                                        </p:attrNameLst>
                                      </p:cBhvr>
                                      <p:to>
                                        <p:strVal val="visible"/>
                                      </p:to>
                                    </p:set>
                                    <p:animEffect transition="in" filter="dissolve">
                                      <p:cBhvr>
                                        <p:cTn id="22" dur="500"/>
                                        <p:tgtEl>
                                          <p:spTgt spid="32770">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2770">
                                            <p:txEl>
                                              <p:pRg st="4" end="4"/>
                                            </p:txEl>
                                          </p:spTgt>
                                        </p:tgtEl>
                                        <p:attrNameLst>
                                          <p:attrName>style.visibility</p:attrName>
                                        </p:attrNameLst>
                                      </p:cBhvr>
                                      <p:to>
                                        <p:strVal val="visible"/>
                                      </p:to>
                                    </p:set>
                                    <p:animEffect transition="in" filter="dissolve">
                                      <p:cBhvr>
                                        <p:cTn id="27" dur="500"/>
                                        <p:tgtEl>
                                          <p:spTgt spid="32770">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2770">
                                            <p:txEl>
                                              <p:pRg st="5" end="5"/>
                                            </p:txEl>
                                          </p:spTgt>
                                        </p:tgtEl>
                                        <p:attrNameLst>
                                          <p:attrName>style.visibility</p:attrName>
                                        </p:attrNameLst>
                                      </p:cBhvr>
                                      <p:to>
                                        <p:strVal val="visible"/>
                                      </p:to>
                                    </p:set>
                                    <p:animEffect transition="in" filter="dissolve">
                                      <p:cBhvr>
                                        <p:cTn id="32" dur="500"/>
                                        <p:tgtEl>
                                          <p:spTgt spid="32770">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additive="base">
                                        <p:cTn id="36" dur="1" fill="hold">
                                          <p:stCondLst>
                                            <p:cond delay="0"/>
                                          </p:stCondLst>
                                        </p:cTn>
                                        <p:tgtEl>
                                          <p:spTgt spid="40961"/>
                                        </p:tgtEl>
                                        <p:attrNameLst>
                                          <p:attrName>style.visibility</p:attrName>
                                        </p:attrNameLst>
                                      </p:cBhvr>
                                      <p:to>
                                        <p:strVal val="visible"/>
                                      </p:to>
                                    </p:set>
                                    <p:animEffect transition="in" filter="diamond(in)">
                                      <p:cBhvr additive="base">
                                        <p:cTn id="37" dur="2000" fill="hold"/>
                                        <p:tgtEl>
                                          <p:spTgt spid="40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3" name="图片 1"/>
          <p:cNvPicPr/>
          <p:nvPr/>
        </p:nvPicPr>
        <p:blipFill>
          <a:blip r:embed="rId2"/>
          <a:srcRect l="5798" r="3854"/>
          <a:stretch>
            <a:fillRect/>
          </a:stretch>
        </p:blipFill>
        <p:spPr>
          <a:xfrm>
            <a:off x="1609250" y="879061"/>
            <a:ext cx="9134761" cy="5506390"/>
          </a:xfrm>
          <a:prstGeom prst="rect">
            <a:avLst/>
          </a:prstGeom>
          <a:noFill/>
          <a:ln>
            <a:noFill/>
            <a:miter lim="800000"/>
          </a:ln>
        </p:spPr>
      </p:pic>
      <p:sp>
        <p:nvSpPr>
          <p:cNvPr id="44034" name="文本框 2"/>
          <p:cNvSpPr/>
          <p:nvPr/>
        </p:nvSpPr>
        <p:spPr>
          <a:xfrm>
            <a:off x="4535464" y="183624"/>
            <a:ext cx="3801390" cy="607314"/>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3385" b="1">
                <a:solidFill>
                  <a:srgbClr val="401BC0"/>
                </a:solidFill>
                <a:latin typeface="华文中宋" panose="02010600040101010101" pitchFamily="2" charset="-122"/>
                <a:ea typeface="华文中宋" panose="02010600040101010101" pitchFamily="2" charset="-122"/>
              </a:rPr>
              <a:t>例解新闻的结构</a:t>
            </a:r>
          </a:p>
        </p:txBody>
      </p:sp>
      <p:cxnSp>
        <p:nvCxnSpPr>
          <p:cNvPr id="44035" name="直接连接符 1"/>
          <p:cNvCxnSpPr/>
          <p:nvPr/>
        </p:nvCxnSpPr>
        <p:spPr>
          <a:xfrm>
            <a:off x="7787560" y="1693765"/>
            <a:ext cx="1290088" cy="0"/>
          </a:xfrm>
          <a:prstGeom prst="line">
            <a:avLst/>
          </a:prstGeom>
          <a:noFill/>
          <a:ln>
            <a:solidFill>
              <a:schemeClr val="tx1"/>
            </a:solidFill>
            <a:bevel/>
          </a:ln>
        </p:spPr>
      </p:cxnSp>
      <p:cxnSp>
        <p:nvCxnSpPr>
          <p:cNvPr id="44036" name="直接连接符 4"/>
          <p:cNvCxnSpPr/>
          <p:nvPr/>
        </p:nvCxnSpPr>
        <p:spPr>
          <a:xfrm>
            <a:off x="8126880" y="1156228"/>
            <a:ext cx="979324" cy="0"/>
          </a:xfrm>
          <a:prstGeom prst="line">
            <a:avLst/>
          </a:prstGeom>
          <a:noFill/>
          <a:ln>
            <a:solidFill>
              <a:schemeClr val="tx1"/>
            </a:solidFill>
            <a:bevel/>
          </a:ln>
        </p:spPr>
      </p:cxnSp>
      <p:cxnSp>
        <p:nvCxnSpPr>
          <p:cNvPr id="44037" name="直接连接符 7"/>
          <p:cNvCxnSpPr/>
          <p:nvPr/>
        </p:nvCxnSpPr>
        <p:spPr>
          <a:xfrm>
            <a:off x="3541022" y="2117075"/>
            <a:ext cx="987723" cy="0"/>
          </a:xfrm>
          <a:prstGeom prst="line">
            <a:avLst/>
          </a:prstGeom>
          <a:noFill/>
          <a:ln>
            <a:solidFill>
              <a:schemeClr val="tx1"/>
            </a:solidFill>
            <a:bevel/>
          </a:ln>
        </p:spPr>
      </p:cxnSp>
      <p:sp>
        <p:nvSpPr>
          <p:cNvPr id="44038" name="圆角矩形 8"/>
          <p:cNvSpPr/>
          <p:nvPr/>
        </p:nvSpPr>
        <p:spPr>
          <a:xfrm>
            <a:off x="2455870" y="1890302"/>
            <a:ext cx="1058275" cy="394754"/>
          </a:xfrm>
          <a:prstGeom prst="roundRect">
            <a:avLst/>
          </a:prstGeom>
          <a:solidFill>
            <a:schemeClr val="accent1"/>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39" name="文本框 9"/>
          <p:cNvSpPr/>
          <p:nvPr/>
        </p:nvSpPr>
        <p:spPr>
          <a:xfrm>
            <a:off x="2539860" y="1848307"/>
            <a:ext cx="846620" cy="47853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540" b="1">
                <a:solidFill>
                  <a:srgbClr val="FF0000"/>
                </a:solidFill>
                <a:latin typeface="华文中宋" panose="02010600040101010101" pitchFamily="2" charset="-122"/>
                <a:ea typeface="华文中宋" panose="02010600040101010101" pitchFamily="2" charset="-122"/>
              </a:rPr>
              <a:t>副题</a:t>
            </a:r>
          </a:p>
        </p:txBody>
      </p:sp>
      <p:sp>
        <p:nvSpPr>
          <p:cNvPr id="44040" name="矩形 10"/>
          <p:cNvSpPr/>
          <p:nvPr/>
        </p:nvSpPr>
        <p:spPr>
          <a:xfrm>
            <a:off x="2200540" y="2399282"/>
            <a:ext cx="4290213" cy="352758"/>
          </a:xfrm>
          <a:prstGeom prst="rect">
            <a:avLst/>
          </a:prstGeom>
          <a:noFill/>
          <a:ln>
            <a:solidFill>
              <a:srgbClr val="FF0000"/>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FF0000"/>
              </a:solidFill>
              <a:effectLst>
                <a:outerShdw blurRad="38100" dist="38100" dir="2700000" algn="tl">
                  <a:schemeClr val="bg2"/>
                </a:outerShdw>
              </a:effectLst>
              <a:ea typeface="宋体" panose="02010600030101010101" pitchFamily="2" charset="-122"/>
            </a:endParaRPr>
          </a:p>
        </p:txBody>
      </p:sp>
      <p:sp>
        <p:nvSpPr>
          <p:cNvPr id="44041" name="圆角矩形标注 12"/>
          <p:cNvSpPr/>
          <p:nvPr/>
        </p:nvSpPr>
        <p:spPr>
          <a:xfrm>
            <a:off x="903733" y="2159071"/>
            <a:ext cx="1080112" cy="660163"/>
          </a:xfrm>
          <a:prstGeom prst="wedgeRoundRectCallout">
            <a:avLst>
              <a:gd name="adj1" fmla="val -20833"/>
              <a:gd name="adj2" fmla="val 62500"/>
              <a:gd name="adj3" fmla="val 16667"/>
            </a:avLst>
          </a:prstGeom>
          <a:solidFill>
            <a:schemeClr val="accent1"/>
          </a:solidFill>
          <a:ln>
            <a:solidFill>
              <a:schemeClr val="tx1"/>
            </a:solidFill>
            <a:bevel/>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42" name="文本框 13"/>
          <p:cNvSpPr/>
          <p:nvPr/>
        </p:nvSpPr>
        <p:spPr>
          <a:xfrm>
            <a:off x="875177" y="2229621"/>
            <a:ext cx="1184261" cy="47853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540" b="1">
                <a:solidFill>
                  <a:srgbClr val="FF0000"/>
                </a:solidFill>
                <a:latin typeface="华文中宋" panose="02010600040101010101" pitchFamily="2" charset="-122"/>
                <a:ea typeface="华文中宋" panose="02010600040101010101" pitchFamily="2" charset="-122"/>
              </a:rPr>
              <a:t>消息头</a:t>
            </a:r>
          </a:p>
        </p:txBody>
      </p:sp>
      <p:sp>
        <p:nvSpPr>
          <p:cNvPr id="44043" name="左中括号 16"/>
          <p:cNvSpPr/>
          <p:nvPr/>
        </p:nvSpPr>
        <p:spPr>
          <a:xfrm>
            <a:off x="6579783" y="2370724"/>
            <a:ext cx="78950" cy="423310"/>
          </a:xfrm>
          <a:prstGeom prst="leftBracket">
            <a:avLst>
              <a:gd name="adj" fmla="val 8316"/>
            </a:avLst>
          </a:prstGeom>
          <a:noFill/>
          <a:ln>
            <a:solidFill>
              <a:srgbClr val="FF0000"/>
            </a:solidFill>
            <a:bevel/>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44" name="右中括号 17"/>
          <p:cNvSpPr/>
          <p:nvPr/>
        </p:nvSpPr>
        <p:spPr>
          <a:xfrm>
            <a:off x="3569579" y="2752040"/>
            <a:ext cx="80630" cy="366197"/>
          </a:xfrm>
          <a:prstGeom prst="rightBracket">
            <a:avLst>
              <a:gd name="adj" fmla="val 8326"/>
            </a:avLst>
          </a:prstGeom>
          <a:noFill/>
          <a:ln>
            <a:solidFill>
              <a:srgbClr val="FF0000"/>
            </a:solidFill>
            <a:bevel/>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45" name="圆角矩形标注 19"/>
          <p:cNvSpPr/>
          <p:nvPr/>
        </p:nvSpPr>
        <p:spPr>
          <a:xfrm>
            <a:off x="10426528" y="2285055"/>
            <a:ext cx="967566" cy="648403"/>
          </a:xfrm>
          <a:prstGeom prst="wedgeRoundRectCallout">
            <a:avLst>
              <a:gd name="adj1" fmla="val -20833"/>
              <a:gd name="adj2" fmla="val 62500"/>
              <a:gd name="adj3" fmla="val 16667"/>
            </a:avLst>
          </a:prstGeom>
          <a:solidFill>
            <a:schemeClr val="accent1"/>
          </a:solidFill>
          <a:ln>
            <a:solidFill>
              <a:schemeClr val="tx1"/>
            </a:solidFill>
            <a:bevel/>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46" name="文本框 20"/>
          <p:cNvSpPr/>
          <p:nvPr/>
        </p:nvSpPr>
        <p:spPr>
          <a:xfrm>
            <a:off x="10461805" y="2355607"/>
            <a:ext cx="930610" cy="47853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540" b="1">
                <a:solidFill>
                  <a:srgbClr val="FF0000"/>
                </a:solidFill>
                <a:latin typeface="华文中宋" panose="02010600040101010101" pitchFamily="2" charset="-122"/>
                <a:ea typeface="华文中宋" panose="02010600040101010101" pitchFamily="2" charset="-122"/>
              </a:rPr>
              <a:t>导语</a:t>
            </a:r>
          </a:p>
        </p:txBody>
      </p:sp>
      <p:sp>
        <p:nvSpPr>
          <p:cNvPr id="44047" name="圆角矩形 22"/>
          <p:cNvSpPr/>
          <p:nvPr/>
        </p:nvSpPr>
        <p:spPr>
          <a:xfrm>
            <a:off x="527458" y="4163073"/>
            <a:ext cx="1016280" cy="606409"/>
          </a:xfrm>
          <a:prstGeom prst="roundRect">
            <a:avLst/>
          </a:prstGeom>
          <a:solidFill>
            <a:schemeClr val="accent1"/>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48" name="文本框 23"/>
          <p:cNvSpPr/>
          <p:nvPr/>
        </p:nvSpPr>
        <p:spPr>
          <a:xfrm>
            <a:off x="571133" y="4247063"/>
            <a:ext cx="1001162" cy="47853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540" b="1">
                <a:solidFill>
                  <a:srgbClr val="FF0000"/>
                </a:solidFill>
                <a:latin typeface="华文中宋" panose="02010600040101010101" pitchFamily="2" charset="-122"/>
                <a:ea typeface="华文中宋" panose="02010600040101010101" pitchFamily="2" charset="-122"/>
              </a:rPr>
              <a:t>主体</a:t>
            </a:r>
          </a:p>
        </p:txBody>
      </p:sp>
      <p:sp>
        <p:nvSpPr>
          <p:cNvPr id="44049" name="圆角矩形 27"/>
          <p:cNvSpPr/>
          <p:nvPr/>
        </p:nvSpPr>
        <p:spPr>
          <a:xfrm>
            <a:off x="9233870" y="1482110"/>
            <a:ext cx="1043157" cy="493862"/>
          </a:xfrm>
          <a:prstGeom prst="roundRect">
            <a:avLst/>
          </a:prstGeom>
          <a:solidFill>
            <a:schemeClr val="accent1"/>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50" name="圆角矩形 26"/>
          <p:cNvSpPr/>
          <p:nvPr/>
        </p:nvSpPr>
        <p:spPr>
          <a:xfrm>
            <a:off x="9191874" y="832027"/>
            <a:ext cx="1029719" cy="493862"/>
          </a:xfrm>
          <a:prstGeom prst="roundRect">
            <a:avLst/>
          </a:prstGeom>
          <a:solidFill>
            <a:schemeClr val="accent1"/>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44051" name="文本框 6"/>
          <p:cNvSpPr/>
          <p:nvPr/>
        </p:nvSpPr>
        <p:spPr>
          <a:xfrm>
            <a:off x="9269146" y="832026"/>
            <a:ext cx="875177" cy="47853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540" b="1">
                <a:solidFill>
                  <a:srgbClr val="FF0000"/>
                </a:solidFill>
                <a:latin typeface="华文中宋" panose="02010600040101010101" pitchFamily="2" charset="-122"/>
                <a:ea typeface="华文中宋" panose="02010600040101010101" pitchFamily="2" charset="-122"/>
              </a:rPr>
              <a:t>引题</a:t>
            </a:r>
          </a:p>
        </p:txBody>
      </p:sp>
      <p:sp>
        <p:nvSpPr>
          <p:cNvPr id="44052" name="文本框 3"/>
          <p:cNvSpPr/>
          <p:nvPr/>
        </p:nvSpPr>
        <p:spPr>
          <a:xfrm>
            <a:off x="9297700" y="1508987"/>
            <a:ext cx="848300" cy="478536"/>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540" b="1">
                <a:solidFill>
                  <a:srgbClr val="FF0000"/>
                </a:solidFill>
                <a:latin typeface="华文中宋" panose="02010600040101010101" pitchFamily="2" charset="-122"/>
                <a:ea typeface="华文中宋" panose="02010600040101010101" pitchFamily="2" charset="-122"/>
              </a:rPr>
              <a:t>正题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ppt_x"/>
                                          </p:val>
                                        </p:tav>
                                        <p:tav tm="100000">
                                          <p:val>
                                            <p:strVal val="#ppt_x"/>
                                          </p:val>
                                        </p:tav>
                                      </p:tavLst>
                                    </p:anim>
                                    <p:anim calcmode="lin" valueType="num">
                                      <p:cBhvr additive="base">
                                        <p:cTn id="8"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1" nodeType="clickEffect">
                                  <p:stCondLst>
                                    <p:cond delay="0"/>
                                  </p:stCondLst>
                                  <p:childTnLst>
                                    <p:set>
                                      <p:cBhvr additive="base">
                                        <p:cTn id="12" dur="1" fill="hold">
                                          <p:stCondLst>
                                            <p:cond delay="0"/>
                                          </p:stCondLst>
                                        </p:cTn>
                                        <p:tgtEl>
                                          <p:spTgt spid="44049"/>
                                        </p:tgtEl>
                                        <p:attrNameLst>
                                          <p:attrName>style.visibility</p:attrName>
                                        </p:attrNameLst>
                                      </p:cBhvr>
                                      <p:to>
                                        <p:strVal val="visible"/>
                                      </p:to>
                                    </p:set>
                                    <p:anim calcmode="lin" valueType="num">
                                      <p:cBhvr additive="base">
                                        <p:cTn id="13" dur="500" fill="hold"/>
                                        <p:tgtEl>
                                          <p:spTgt spid="44049"/>
                                        </p:tgtEl>
                                        <p:attrNameLst>
                                          <p:attrName>ppt_x</p:attrName>
                                        </p:attrNameLst>
                                      </p:cBhvr>
                                      <p:tavLst>
                                        <p:tav tm="0">
                                          <p:val>
                                            <p:strVal val="#ppt_x"/>
                                          </p:val>
                                        </p:tav>
                                        <p:tav tm="100000">
                                          <p:val>
                                            <p:strVal val="#ppt_x"/>
                                          </p:val>
                                        </p:tav>
                                      </p:tavLst>
                                    </p:anim>
                                    <p:anim calcmode="lin" valueType="num">
                                      <p:cBhvr additive="base">
                                        <p:cTn id="14" dur="500" fill="hold"/>
                                        <p:tgtEl>
                                          <p:spTgt spid="4404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14" nodeType="clickEffect">
                                  <p:stCondLst>
                                    <p:cond delay="0"/>
                                  </p:stCondLst>
                                  <p:childTnLst>
                                    <p:set>
                                      <p:cBhvr additive="base">
                                        <p:cTn id="18" dur="1" fill="hold">
                                          <p:stCondLst>
                                            <p:cond delay="0"/>
                                          </p:stCondLst>
                                        </p:cTn>
                                        <p:tgtEl>
                                          <p:spTgt spid="44052"/>
                                        </p:tgtEl>
                                        <p:attrNameLst>
                                          <p:attrName>style.visibility</p:attrName>
                                        </p:attrNameLst>
                                      </p:cBhvr>
                                      <p:to>
                                        <p:strVal val="visible"/>
                                      </p:to>
                                    </p:set>
                                    <p:anim calcmode="lin" valueType="num">
                                      <p:cBhvr additive="base">
                                        <p:cTn id="19" dur="500" fill="hold"/>
                                        <p:tgtEl>
                                          <p:spTgt spid="44052"/>
                                        </p:tgtEl>
                                        <p:attrNameLst>
                                          <p:attrName>ppt_x</p:attrName>
                                        </p:attrNameLst>
                                      </p:cBhvr>
                                      <p:tavLst>
                                        <p:tav tm="0">
                                          <p:val>
                                            <p:strVal val="#ppt_x"/>
                                          </p:val>
                                        </p:tav>
                                        <p:tav tm="100000">
                                          <p:val>
                                            <p:strVal val="#ppt_x"/>
                                          </p:val>
                                        </p:tav>
                                      </p:tavLst>
                                    </p:anim>
                                    <p:anim calcmode="lin" valueType="num">
                                      <p:cBhvr additive="base">
                                        <p:cTn id="20" dur="500" fill="hold"/>
                                        <p:tgtEl>
                                          <p:spTgt spid="4405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additive="base">
                                        <p:cTn id="24" dur="1" fill="hold">
                                          <p:stCondLst>
                                            <p:cond delay="0"/>
                                          </p:stCondLst>
                                        </p:cTn>
                                        <p:tgtEl>
                                          <p:spTgt spid="44036"/>
                                        </p:tgtEl>
                                        <p:attrNameLst>
                                          <p:attrName>style.visibility</p:attrName>
                                        </p:attrNameLst>
                                      </p:cBhvr>
                                      <p:to>
                                        <p:strVal val="visible"/>
                                      </p:to>
                                    </p:set>
                                    <p:anim calcmode="lin" valueType="num">
                                      <p:cBhvr additive="base">
                                        <p:cTn id="25" dur="500" fill="hold"/>
                                        <p:tgtEl>
                                          <p:spTgt spid="44036"/>
                                        </p:tgtEl>
                                        <p:attrNameLst>
                                          <p:attrName>ppt_x</p:attrName>
                                        </p:attrNameLst>
                                      </p:cBhvr>
                                      <p:tavLst>
                                        <p:tav tm="0">
                                          <p:val>
                                            <p:strVal val="#ppt_x"/>
                                          </p:val>
                                        </p:tav>
                                        <p:tav tm="100000">
                                          <p:val>
                                            <p:strVal val="#ppt_x"/>
                                          </p:val>
                                        </p:tav>
                                      </p:tavLst>
                                    </p:anim>
                                    <p:anim calcmode="lin" valueType="num">
                                      <p:cBhvr additive="base">
                                        <p:cTn id="26"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12" nodeType="clickEffect">
                                  <p:stCondLst>
                                    <p:cond delay="0"/>
                                  </p:stCondLst>
                                  <p:childTnLst>
                                    <p:set>
                                      <p:cBhvr additive="base">
                                        <p:cTn id="30" dur="1" fill="hold">
                                          <p:stCondLst>
                                            <p:cond delay="0"/>
                                          </p:stCondLst>
                                        </p:cTn>
                                        <p:tgtEl>
                                          <p:spTgt spid="44050"/>
                                        </p:tgtEl>
                                        <p:attrNameLst>
                                          <p:attrName>style.visibility</p:attrName>
                                        </p:attrNameLst>
                                      </p:cBhvr>
                                      <p:to>
                                        <p:strVal val="visible"/>
                                      </p:to>
                                    </p:set>
                                    <p:anim calcmode="lin" valueType="num">
                                      <p:cBhvr additive="base">
                                        <p:cTn id="31" dur="500" fill="hold"/>
                                        <p:tgtEl>
                                          <p:spTgt spid="44050"/>
                                        </p:tgtEl>
                                        <p:attrNameLst>
                                          <p:attrName>ppt_x</p:attrName>
                                        </p:attrNameLst>
                                      </p:cBhvr>
                                      <p:tavLst>
                                        <p:tav tm="0">
                                          <p:val>
                                            <p:strVal val="#ppt_x"/>
                                          </p:val>
                                        </p:tav>
                                        <p:tav tm="100000">
                                          <p:val>
                                            <p:strVal val="#ppt_x"/>
                                          </p:val>
                                        </p:tav>
                                      </p:tavLst>
                                    </p:anim>
                                    <p:anim calcmode="lin" valueType="num">
                                      <p:cBhvr additive="base">
                                        <p:cTn id="32" dur="500" fill="hold"/>
                                        <p:tgtEl>
                                          <p:spTgt spid="4405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13" nodeType="clickEffect">
                                  <p:stCondLst>
                                    <p:cond delay="0"/>
                                  </p:stCondLst>
                                  <p:childTnLst>
                                    <p:set>
                                      <p:cBhvr additive="base">
                                        <p:cTn id="36" dur="1" fill="hold">
                                          <p:stCondLst>
                                            <p:cond delay="0"/>
                                          </p:stCondLst>
                                        </p:cTn>
                                        <p:tgtEl>
                                          <p:spTgt spid="44051"/>
                                        </p:tgtEl>
                                        <p:attrNameLst>
                                          <p:attrName>style.visibility</p:attrName>
                                        </p:attrNameLst>
                                      </p:cBhvr>
                                      <p:to>
                                        <p:strVal val="visible"/>
                                      </p:to>
                                    </p:set>
                                    <p:anim calcmode="lin" valueType="num">
                                      <p:cBhvr additive="base">
                                        <p:cTn id="37" dur="500" fill="hold"/>
                                        <p:tgtEl>
                                          <p:spTgt spid="44051"/>
                                        </p:tgtEl>
                                        <p:attrNameLst>
                                          <p:attrName>ppt_x</p:attrName>
                                        </p:attrNameLst>
                                      </p:cBhvr>
                                      <p:tavLst>
                                        <p:tav tm="0">
                                          <p:val>
                                            <p:strVal val="#ppt_x"/>
                                          </p:val>
                                        </p:tav>
                                        <p:tav tm="100000">
                                          <p:val>
                                            <p:strVal val="#ppt_x"/>
                                          </p:val>
                                        </p:tav>
                                      </p:tavLst>
                                    </p:anim>
                                    <p:anim calcmode="lin" valueType="num">
                                      <p:cBhvr additive="base">
                                        <p:cTn id="38" dur="500" fill="hold"/>
                                        <p:tgtEl>
                                          <p:spTgt spid="4405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additive="base">
                                        <p:cTn id="42" dur="1" fill="hold">
                                          <p:stCondLst>
                                            <p:cond delay="0"/>
                                          </p:stCondLst>
                                        </p:cTn>
                                        <p:tgtEl>
                                          <p:spTgt spid="44037"/>
                                        </p:tgtEl>
                                        <p:attrNameLst>
                                          <p:attrName>style.visibility</p:attrName>
                                        </p:attrNameLst>
                                      </p:cBhvr>
                                      <p:to>
                                        <p:strVal val="visible"/>
                                      </p:to>
                                    </p:set>
                                    <p:anim calcmode="lin" valueType="num">
                                      <p:cBhvr additive="base">
                                        <p:cTn id="43" dur="500" fill="hold"/>
                                        <p:tgtEl>
                                          <p:spTgt spid="44037"/>
                                        </p:tgtEl>
                                        <p:attrNameLst>
                                          <p:attrName>ppt_x</p:attrName>
                                        </p:attrNameLst>
                                      </p:cBhvr>
                                      <p:tavLst>
                                        <p:tav tm="0">
                                          <p:val>
                                            <p:strVal val="#ppt_x"/>
                                          </p:val>
                                        </p:tav>
                                        <p:tav tm="100000">
                                          <p:val>
                                            <p:strVal val="#ppt_x"/>
                                          </p:val>
                                        </p:tav>
                                      </p:tavLst>
                                    </p:anim>
                                    <p:anim calcmode="lin" valueType="num">
                                      <p:cBhvr additive="base">
                                        <p:cTn id="44"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additive="base">
                                        <p:cTn id="48" dur="1" fill="hold">
                                          <p:stCondLst>
                                            <p:cond delay="0"/>
                                          </p:stCondLst>
                                        </p:cTn>
                                        <p:tgtEl>
                                          <p:spTgt spid="44038"/>
                                        </p:tgtEl>
                                        <p:attrNameLst>
                                          <p:attrName>style.visibility</p:attrName>
                                        </p:attrNameLst>
                                      </p:cBhvr>
                                      <p:to>
                                        <p:strVal val="visible"/>
                                      </p:to>
                                    </p:set>
                                    <p:anim calcmode="lin" valueType="num">
                                      <p:cBhvr additive="base">
                                        <p:cTn id="49" dur="500" fill="hold"/>
                                        <p:tgtEl>
                                          <p:spTgt spid="44038"/>
                                        </p:tgtEl>
                                        <p:attrNameLst>
                                          <p:attrName>ppt_x</p:attrName>
                                        </p:attrNameLst>
                                      </p:cBhvr>
                                      <p:tavLst>
                                        <p:tav tm="0">
                                          <p:val>
                                            <p:strVal val="#ppt_x"/>
                                          </p:val>
                                        </p:tav>
                                        <p:tav tm="100000">
                                          <p:val>
                                            <p:strVal val="#ppt_x"/>
                                          </p:val>
                                        </p:tav>
                                      </p:tavLst>
                                    </p:anim>
                                    <p:anim calcmode="lin" valueType="num">
                                      <p:cBhvr additive="base">
                                        <p:cTn id="50" dur="500" fill="hold"/>
                                        <p:tgtEl>
                                          <p:spTgt spid="4403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1" nodeType="clickEffect">
                                  <p:stCondLst>
                                    <p:cond delay="0"/>
                                  </p:stCondLst>
                                  <p:childTnLst>
                                    <p:set>
                                      <p:cBhvr additive="base">
                                        <p:cTn id="54" dur="1" fill="hold">
                                          <p:stCondLst>
                                            <p:cond delay="0"/>
                                          </p:stCondLst>
                                        </p:cTn>
                                        <p:tgtEl>
                                          <p:spTgt spid="44039"/>
                                        </p:tgtEl>
                                        <p:attrNameLst>
                                          <p:attrName>style.visibility</p:attrName>
                                        </p:attrNameLst>
                                      </p:cBhvr>
                                      <p:to>
                                        <p:strVal val="visible"/>
                                      </p:to>
                                    </p:set>
                                    <p:anim calcmode="lin" valueType="num">
                                      <p:cBhvr additive="base">
                                        <p:cTn id="55" dur="500" fill="hold"/>
                                        <p:tgtEl>
                                          <p:spTgt spid="44039"/>
                                        </p:tgtEl>
                                        <p:attrNameLst>
                                          <p:attrName>ppt_x</p:attrName>
                                        </p:attrNameLst>
                                      </p:cBhvr>
                                      <p:tavLst>
                                        <p:tav tm="0">
                                          <p:val>
                                            <p:strVal val="#ppt_x"/>
                                          </p:val>
                                        </p:tav>
                                        <p:tav tm="100000">
                                          <p:val>
                                            <p:strVal val="#ppt_x"/>
                                          </p:val>
                                        </p:tav>
                                      </p:tavLst>
                                    </p:anim>
                                    <p:anim calcmode="lin" valueType="num">
                                      <p:cBhvr additive="base">
                                        <p:cTn id="56" dur="500" fill="hold"/>
                                        <p:tgtEl>
                                          <p:spTgt spid="4403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2" nodeType="clickEffect">
                                  <p:stCondLst>
                                    <p:cond delay="0"/>
                                  </p:stCondLst>
                                  <p:childTnLst>
                                    <p:set>
                                      <p:cBhvr additive="base">
                                        <p:cTn id="60" dur="1" fill="hold">
                                          <p:stCondLst>
                                            <p:cond delay="0"/>
                                          </p:stCondLst>
                                        </p:cTn>
                                        <p:tgtEl>
                                          <p:spTgt spid="44040"/>
                                        </p:tgtEl>
                                        <p:attrNameLst>
                                          <p:attrName>style.visibility</p:attrName>
                                        </p:attrNameLst>
                                      </p:cBhvr>
                                      <p:to>
                                        <p:strVal val="visible"/>
                                      </p:to>
                                    </p:set>
                                    <p:anim calcmode="lin" valueType="num">
                                      <p:cBhvr additive="base">
                                        <p:cTn id="61" dur="500" fill="hold"/>
                                        <p:tgtEl>
                                          <p:spTgt spid="44040"/>
                                        </p:tgtEl>
                                        <p:attrNameLst>
                                          <p:attrName>ppt_x</p:attrName>
                                        </p:attrNameLst>
                                      </p:cBhvr>
                                      <p:tavLst>
                                        <p:tav tm="0">
                                          <p:val>
                                            <p:strVal val="#ppt_x"/>
                                          </p:val>
                                        </p:tav>
                                        <p:tav tm="100000">
                                          <p:val>
                                            <p:strVal val="#ppt_x"/>
                                          </p:val>
                                        </p:tav>
                                      </p:tavLst>
                                    </p:anim>
                                    <p:anim calcmode="lin" valueType="num">
                                      <p:cBhvr additive="base">
                                        <p:cTn id="62" dur="500" fill="hold"/>
                                        <p:tgtEl>
                                          <p:spTgt spid="4404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3" nodeType="clickEffect">
                                  <p:stCondLst>
                                    <p:cond delay="0"/>
                                  </p:stCondLst>
                                  <p:childTnLst>
                                    <p:set>
                                      <p:cBhvr additive="base">
                                        <p:cTn id="66" dur="1" fill="hold">
                                          <p:stCondLst>
                                            <p:cond delay="0"/>
                                          </p:stCondLst>
                                        </p:cTn>
                                        <p:tgtEl>
                                          <p:spTgt spid="44041"/>
                                        </p:tgtEl>
                                        <p:attrNameLst>
                                          <p:attrName>style.visibility</p:attrName>
                                        </p:attrNameLst>
                                      </p:cBhvr>
                                      <p:to>
                                        <p:strVal val="visible"/>
                                      </p:to>
                                    </p:set>
                                    <p:anim calcmode="lin" valueType="num">
                                      <p:cBhvr additive="base">
                                        <p:cTn id="67" dur="500" fill="hold"/>
                                        <p:tgtEl>
                                          <p:spTgt spid="44041"/>
                                        </p:tgtEl>
                                        <p:attrNameLst>
                                          <p:attrName>ppt_x</p:attrName>
                                        </p:attrNameLst>
                                      </p:cBhvr>
                                      <p:tavLst>
                                        <p:tav tm="0">
                                          <p:val>
                                            <p:strVal val="#ppt_x"/>
                                          </p:val>
                                        </p:tav>
                                        <p:tav tm="100000">
                                          <p:val>
                                            <p:strVal val="#ppt_x"/>
                                          </p:val>
                                        </p:tav>
                                      </p:tavLst>
                                    </p:anim>
                                    <p:anim calcmode="lin" valueType="num">
                                      <p:cBhvr additive="base">
                                        <p:cTn id="68" dur="500" fill="hold"/>
                                        <p:tgtEl>
                                          <p:spTgt spid="44041"/>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4" nodeType="clickEffect">
                                  <p:stCondLst>
                                    <p:cond delay="0"/>
                                  </p:stCondLst>
                                  <p:childTnLst>
                                    <p:set>
                                      <p:cBhvr additive="base">
                                        <p:cTn id="72" dur="1" fill="hold">
                                          <p:stCondLst>
                                            <p:cond delay="0"/>
                                          </p:stCondLst>
                                        </p:cTn>
                                        <p:tgtEl>
                                          <p:spTgt spid="44042"/>
                                        </p:tgtEl>
                                        <p:attrNameLst>
                                          <p:attrName>style.visibility</p:attrName>
                                        </p:attrNameLst>
                                      </p:cBhvr>
                                      <p:to>
                                        <p:strVal val="visible"/>
                                      </p:to>
                                    </p:set>
                                    <p:anim calcmode="lin" valueType="num">
                                      <p:cBhvr additive="base">
                                        <p:cTn id="73" dur="500" fill="hold"/>
                                        <p:tgtEl>
                                          <p:spTgt spid="44042"/>
                                        </p:tgtEl>
                                        <p:attrNameLst>
                                          <p:attrName>ppt_x</p:attrName>
                                        </p:attrNameLst>
                                      </p:cBhvr>
                                      <p:tavLst>
                                        <p:tav tm="0">
                                          <p:val>
                                            <p:strVal val="#ppt_x"/>
                                          </p:val>
                                        </p:tav>
                                        <p:tav tm="100000">
                                          <p:val>
                                            <p:strVal val="#ppt_x"/>
                                          </p:val>
                                        </p:tav>
                                      </p:tavLst>
                                    </p:anim>
                                    <p:anim calcmode="lin" valueType="num">
                                      <p:cBhvr additive="base">
                                        <p:cTn id="74" dur="500" fill="hold"/>
                                        <p:tgtEl>
                                          <p:spTgt spid="4404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5" nodeType="clickEffect">
                                  <p:stCondLst>
                                    <p:cond delay="0"/>
                                  </p:stCondLst>
                                  <p:childTnLst>
                                    <p:set>
                                      <p:cBhvr additive="base">
                                        <p:cTn id="78" dur="1" fill="hold">
                                          <p:stCondLst>
                                            <p:cond delay="0"/>
                                          </p:stCondLst>
                                        </p:cTn>
                                        <p:tgtEl>
                                          <p:spTgt spid="44043"/>
                                        </p:tgtEl>
                                        <p:attrNameLst>
                                          <p:attrName>style.visibility</p:attrName>
                                        </p:attrNameLst>
                                      </p:cBhvr>
                                      <p:to>
                                        <p:strVal val="visible"/>
                                      </p:to>
                                    </p:set>
                                    <p:anim calcmode="lin" valueType="num">
                                      <p:cBhvr additive="base">
                                        <p:cTn id="79" dur="500" fill="hold"/>
                                        <p:tgtEl>
                                          <p:spTgt spid="44043"/>
                                        </p:tgtEl>
                                        <p:attrNameLst>
                                          <p:attrName>ppt_x</p:attrName>
                                        </p:attrNameLst>
                                      </p:cBhvr>
                                      <p:tavLst>
                                        <p:tav tm="0">
                                          <p:val>
                                            <p:strVal val="#ppt_x"/>
                                          </p:val>
                                        </p:tav>
                                        <p:tav tm="100000">
                                          <p:val>
                                            <p:strVal val="#ppt_x"/>
                                          </p:val>
                                        </p:tav>
                                      </p:tavLst>
                                    </p:anim>
                                    <p:anim calcmode="lin" valueType="num">
                                      <p:cBhvr additive="base">
                                        <p:cTn id="80" dur="500" fill="hold"/>
                                        <p:tgtEl>
                                          <p:spTgt spid="4404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6" nodeType="clickEffect">
                                  <p:stCondLst>
                                    <p:cond delay="0"/>
                                  </p:stCondLst>
                                  <p:childTnLst>
                                    <p:set>
                                      <p:cBhvr additive="base">
                                        <p:cTn id="84" dur="1" fill="hold">
                                          <p:stCondLst>
                                            <p:cond delay="0"/>
                                          </p:stCondLst>
                                        </p:cTn>
                                        <p:tgtEl>
                                          <p:spTgt spid="44044"/>
                                        </p:tgtEl>
                                        <p:attrNameLst>
                                          <p:attrName>style.visibility</p:attrName>
                                        </p:attrNameLst>
                                      </p:cBhvr>
                                      <p:to>
                                        <p:strVal val="visible"/>
                                      </p:to>
                                    </p:set>
                                    <p:anim calcmode="lin" valueType="num">
                                      <p:cBhvr additive="base">
                                        <p:cTn id="85" dur="500" fill="hold"/>
                                        <p:tgtEl>
                                          <p:spTgt spid="44044"/>
                                        </p:tgtEl>
                                        <p:attrNameLst>
                                          <p:attrName>ppt_x</p:attrName>
                                        </p:attrNameLst>
                                      </p:cBhvr>
                                      <p:tavLst>
                                        <p:tav tm="0">
                                          <p:val>
                                            <p:strVal val="#ppt_x"/>
                                          </p:val>
                                        </p:tav>
                                        <p:tav tm="100000">
                                          <p:val>
                                            <p:strVal val="#ppt_x"/>
                                          </p:val>
                                        </p:tav>
                                      </p:tavLst>
                                    </p:anim>
                                    <p:anim calcmode="lin" valueType="num">
                                      <p:cBhvr additive="base">
                                        <p:cTn id="86" dur="500" fill="hold"/>
                                        <p:tgtEl>
                                          <p:spTgt spid="4404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7" nodeType="clickEffect">
                                  <p:stCondLst>
                                    <p:cond delay="0"/>
                                  </p:stCondLst>
                                  <p:childTnLst>
                                    <p:set>
                                      <p:cBhvr additive="base">
                                        <p:cTn id="90" dur="1" fill="hold">
                                          <p:stCondLst>
                                            <p:cond delay="0"/>
                                          </p:stCondLst>
                                        </p:cTn>
                                        <p:tgtEl>
                                          <p:spTgt spid="44045"/>
                                        </p:tgtEl>
                                        <p:attrNameLst>
                                          <p:attrName>style.visibility</p:attrName>
                                        </p:attrNameLst>
                                      </p:cBhvr>
                                      <p:to>
                                        <p:strVal val="visible"/>
                                      </p:to>
                                    </p:set>
                                    <p:anim calcmode="lin" valueType="num">
                                      <p:cBhvr additive="base">
                                        <p:cTn id="91" dur="500" fill="hold"/>
                                        <p:tgtEl>
                                          <p:spTgt spid="44045"/>
                                        </p:tgtEl>
                                        <p:attrNameLst>
                                          <p:attrName>ppt_x</p:attrName>
                                        </p:attrNameLst>
                                      </p:cBhvr>
                                      <p:tavLst>
                                        <p:tav tm="0">
                                          <p:val>
                                            <p:strVal val="#ppt_x"/>
                                          </p:val>
                                        </p:tav>
                                        <p:tav tm="100000">
                                          <p:val>
                                            <p:strVal val="#ppt_x"/>
                                          </p:val>
                                        </p:tav>
                                      </p:tavLst>
                                    </p:anim>
                                    <p:anim calcmode="lin" valueType="num">
                                      <p:cBhvr additive="base">
                                        <p:cTn id="92" dur="500" fill="hold"/>
                                        <p:tgtEl>
                                          <p:spTgt spid="44045"/>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8" nodeType="clickEffect">
                                  <p:stCondLst>
                                    <p:cond delay="0"/>
                                  </p:stCondLst>
                                  <p:childTnLst>
                                    <p:set>
                                      <p:cBhvr additive="base">
                                        <p:cTn id="96" dur="1" fill="hold">
                                          <p:stCondLst>
                                            <p:cond delay="0"/>
                                          </p:stCondLst>
                                        </p:cTn>
                                        <p:tgtEl>
                                          <p:spTgt spid="44046"/>
                                        </p:tgtEl>
                                        <p:attrNameLst>
                                          <p:attrName>style.visibility</p:attrName>
                                        </p:attrNameLst>
                                      </p:cBhvr>
                                      <p:to>
                                        <p:strVal val="visible"/>
                                      </p:to>
                                    </p:set>
                                    <p:anim calcmode="lin" valueType="num">
                                      <p:cBhvr additive="base">
                                        <p:cTn id="97" dur="500" fill="hold"/>
                                        <p:tgtEl>
                                          <p:spTgt spid="44046"/>
                                        </p:tgtEl>
                                        <p:attrNameLst>
                                          <p:attrName>ppt_x</p:attrName>
                                        </p:attrNameLst>
                                      </p:cBhvr>
                                      <p:tavLst>
                                        <p:tav tm="0">
                                          <p:val>
                                            <p:strVal val="#ppt_x"/>
                                          </p:val>
                                        </p:tav>
                                        <p:tav tm="100000">
                                          <p:val>
                                            <p:strVal val="#ppt_x"/>
                                          </p:val>
                                        </p:tav>
                                      </p:tavLst>
                                    </p:anim>
                                    <p:anim calcmode="lin" valueType="num">
                                      <p:cBhvr additive="base">
                                        <p:cTn id="98" dur="500" fill="hold"/>
                                        <p:tgtEl>
                                          <p:spTgt spid="4404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9" nodeType="clickEffect">
                                  <p:stCondLst>
                                    <p:cond delay="0"/>
                                  </p:stCondLst>
                                  <p:childTnLst>
                                    <p:set>
                                      <p:cBhvr additive="base">
                                        <p:cTn id="102" dur="1" fill="hold">
                                          <p:stCondLst>
                                            <p:cond delay="0"/>
                                          </p:stCondLst>
                                        </p:cTn>
                                        <p:tgtEl>
                                          <p:spTgt spid="44047"/>
                                        </p:tgtEl>
                                        <p:attrNameLst>
                                          <p:attrName>style.visibility</p:attrName>
                                        </p:attrNameLst>
                                      </p:cBhvr>
                                      <p:to>
                                        <p:strVal val="visible"/>
                                      </p:to>
                                    </p:set>
                                    <p:anim calcmode="lin" valueType="num">
                                      <p:cBhvr additive="base">
                                        <p:cTn id="103" dur="500" fill="hold"/>
                                        <p:tgtEl>
                                          <p:spTgt spid="44047"/>
                                        </p:tgtEl>
                                        <p:attrNameLst>
                                          <p:attrName>ppt_x</p:attrName>
                                        </p:attrNameLst>
                                      </p:cBhvr>
                                      <p:tavLst>
                                        <p:tav tm="0">
                                          <p:val>
                                            <p:strVal val="#ppt_x"/>
                                          </p:val>
                                        </p:tav>
                                        <p:tav tm="100000">
                                          <p:val>
                                            <p:strVal val="#ppt_x"/>
                                          </p:val>
                                        </p:tav>
                                      </p:tavLst>
                                    </p:anim>
                                    <p:anim calcmode="lin" valueType="num">
                                      <p:cBhvr additive="base">
                                        <p:cTn id="104" dur="500" fill="hold"/>
                                        <p:tgtEl>
                                          <p:spTgt spid="44047"/>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10" nodeType="clickEffect">
                                  <p:stCondLst>
                                    <p:cond delay="0"/>
                                  </p:stCondLst>
                                  <p:childTnLst>
                                    <p:set>
                                      <p:cBhvr additive="base">
                                        <p:cTn id="108" dur="1" fill="hold">
                                          <p:stCondLst>
                                            <p:cond delay="0"/>
                                          </p:stCondLst>
                                        </p:cTn>
                                        <p:tgtEl>
                                          <p:spTgt spid="44048"/>
                                        </p:tgtEl>
                                        <p:attrNameLst>
                                          <p:attrName>style.visibility</p:attrName>
                                        </p:attrNameLst>
                                      </p:cBhvr>
                                      <p:to>
                                        <p:strVal val="visible"/>
                                      </p:to>
                                    </p:set>
                                    <p:anim calcmode="lin" valueType="num">
                                      <p:cBhvr additive="base">
                                        <p:cTn id="109" dur="500" fill="hold"/>
                                        <p:tgtEl>
                                          <p:spTgt spid="44048"/>
                                        </p:tgtEl>
                                        <p:attrNameLst>
                                          <p:attrName>ppt_x</p:attrName>
                                        </p:attrNameLst>
                                      </p:cBhvr>
                                      <p:tavLst>
                                        <p:tav tm="0">
                                          <p:val>
                                            <p:strVal val="#ppt_x"/>
                                          </p:val>
                                        </p:tav>
                                        <p:tav tm="100000">
                                          <p:val>
                                            <p:strVal val="#ppt_x"/>
                                          </p:val>
                                        </p:tav>
                                      </p:tavLst>
                                    </p:anim>
                                    <p:anim calcmode="lin" valueType="num">
                                      <p:cBhvr additive="base">
                                        <p:cTn id="110" dur="500" fill="hold"/>
                                        <p:tgtEl>
                                          <p:spTgt spid="440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P spid="44039" grpId="1"/>
      <p:bldP spid="44040" grpId="2"/>
      <p:bldP spid="44041" grpId="3"/>
      <p:bldP spid="44042" grpId="4"/>
      <p:bldP spid="44043" grpId="5"/>
      <p:bldP spid="44044" grpId="6"/>
      <p:bldP spid="44045" grpId="7"/>
      <p:bldP spid="44046" grpId="8"/>
      <p:bldP spid="44047" grpId="9"/>
      <p:bldP spid="44048" grpId="10"/>
      <p:bldP spid="44049" grpId="11"/>
      <p:bldP spid="44050" grpId="12"/>
      <p:bldP spid="44051" grpId="13"/>
      <p:bldP spid="44052" grpId="14"/>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2"/>
          <p:cNvSpPr>
            <a:spLocks noChangeArrowheads="1"/>
          </p:cNvSpPr>
          <p:nvPr/>
        </p:nvSpPr>
        <p:spPr bwMode="auto">
          <a:xfrm>
            <a:off x="2286000" y="152400"/>
            <a:ext cx="6096000" cy="684213"/>
          </a:xfrm>
          <a:prstGeom prst="rect">
            <a:avLst/>
          </a:prstGeom>
          <a:solidFill>
            <a:schemeClr val="bg1"/>
          </a:solidFill>
          <a:ln w="57150" cmpd="sng">
            <a:solidFill>
              <a:schemeClr val="accent2"/>
            </a:solidFill>
            <a:miter lim="800000"/>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r>
              <a:rPr lang="zh-CN" altLang="en-US" sz="2800" b="1">
                <a:effectLst>
                  <a:outerShdw blurRad="38100" dist="38100" dir="2700000" algn="tl">
                    <a:schemeClr val="bg2"/>
                  </a:outerShdw>
                </a:effectLst>
                <a:latin typeface="Arial" panose="020b0604020202020204" pitchFamily="34" charset="0"/>
                <a:ea typeface="黑体" panose="02010609060101010101" pitchFamily="2" charset="-122"/>
              </a:rPr>
              <a:t>浙江科普节学术节金秋举行</a:t>
            </a:r>
          </a:p>
        </p:txBody>
      </p:sp>
      <p:sp>
        <p:nvSpPr>
          <p:cNvPr id="46082" name="Text Box 3"/>
          <p:cNvSpPr/>
          <p:nvPr/>
        </p:nvSpPr>
        <p:spPr>
          <a:xfrm>
            <a:off x="1524000" y="1125538"/>
            <a:ext cx="7772400" cy="7772401"/>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2400" b="1">
                <a:latin typeface="微软雅黑" panose="020b0503020204020204" pitchFamily="34" charset="-122"/>
                <a:ea typeface="微软雅黑" panose="020b0503020204020204" pitchFamily="34" charset="-122"/>
              </a:rPr>
              <a:t>   本报杭州9月3日讯（记者 肖国强） 首届中国浙江科普节、中国浙江学术节将分别于9月下旬和10月举行。届时，将有海内外著名科学家、万名科技人员和百万群众参与数百项活动。这是记者今天上午从省政府新闻办获得的消息。</a:t>
            </a:r>
          </a:p>
          <a:p>
            <a:pPr lvl="0">
              <a:spcBef>
                <a:spcPct val="50000"/>
              </a:spcBef>
            </a:pPr>
            <a:r>
              <a:rPr lang="en-US" altLang="zh-CN" sz="2400" b="1">
                <a:latin typeface="微软雅黑" panose="020b0503020204020204" pitchFamily="34" charset="-122"/>
                <a:ea typeface="微软雅黑" panose="020b0503020204020204" pitchFamily="34" charset="-122"/>
              </a:rPr>
              <a:t>     省科协创办“两节”，是在新世纪发展科协事业，推进科普工作和科技创新、促进经济发展和社会进步的新探索，得到了省委、省政府、中国科协和我省科技界的高度重视和支持。</a:t>
            </a:r>
          </a:p>
          <a:p>
            <a:pPr lvl="0">
              <a:spcBef>
                <a:spcPct val="50000"/>
              </a:spcBef>
            </a:pPr>
            <a:r>
              <a:rPr lang="en-US" altLang="zh-CN" sz="2400" b="1">
                <a:latin typeface="微软雅黑" panose="020b0503020204020204" pitchFamily="34" charset="-122"/>
                <a:ea typeface="微软雅黑" panose="020b0503020204020204" pitchFamily="34" charset="-122"/>
              </a:rPr>
              <a:t>     科普节将于9月20日至28日举行，主题是“科普、文明、小康”。科普节面向大众、全省联动，开展十万农民进修农业新技术、百场万人科技报告会等500余项科普活动。</a:t>
            </a:r>
          </a:p>
          <a:p>
            <a:pPr lvl="0">
              <a:spcBef>
                <a:spcPct val="50000"/>
              </a:spcBef>
            </a:pPr>
            <a:r>
              <a:rPr lang="en-US" altLang="zh-CN" sz="2400" b="1">
                <a:latin typeface="微软雅黑" panose="020b0503020204020204" pitchFamily="34" charset="-122"/>
                <a:ea typeface="微软雅黑" panose="020b0503020204020204" pitchFamily="34" charset="-122"/>
              </a:rPr>
              <a:t>     学术节将于10月9日至16日举行，以“开放、合作、发展”为主题。学术节上，将举办一批国际性、全国性、区域性及海峡两岸交流的学术会议和全省性系列学术研讨活动。</a:t>
            </a:r>
          </a:p>
          <a:p>
            <a:pPr lvl="0">
              <a:spcBef>
                <a:spcPct val="50000"/>
              </a:spcBef>
            </a:pPr>
            <a:r>
              <a:rPr lang="en-US" altLang="zh-CN" sz="2400" b="1">
                <a:latin typeface="微软雅黑" panose="020b0503020204020204" pitchFamily="34" charset="-122"/>
                <a:ea typeface="微软雅黑" panose="020b0503020204020204" pitchFamily="34" charset="-122"/>
              </a:rPr>
              <a:t>    据悉，中国浙江科普节、中国浙江学术节以后每两年举办一次。</a:t>
            </a:r>
          </a:p>
        </p:txBody>
      </p:sp>
      <p:sp>
        <p:nvSpPr>
          <p:cNvPr id="46083" name="Text Box 4"/>
          <p:cNvSpPr/>
          <p:nvPr/>
        </p:nvSpPr>
        <p:spPr>
          <a:xfrm>
            <a:off x="9448799" y="333375"/>
            <a:ext cx="1219200" cy="701040"/>
          </a:xfrm>
          <a:prstGeom prst="rect">
            <a:avLst/>
          </a:prstGeom>
          <a:gradFill rotWithShape="0">
            <a:gsLst>
              <a:gs pos="0">
                <a:srgbClr val="CCFF99"/>
              </a:gs>
              <a:gs pos="100000">
                <a:srgbClr val="FFCCFF"/>
              </a:gs>
            </a:gsLst>
            <a:lin ang="0" scaled="1"/>
          </a:gra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4000" b="1">
                <a:latin typeface="Times New Roman" panose="02020603050405020304" pitchFamily="18" charset="0"/>
                <a:ea typeface="黑体" panose="02010609060101010101" pitchFamily="2" charset="-122"/>
              </a:rPr>
              <a:t>标题</a:t>
            </a:r>
          </a:p>
        </p:txBody>
      </p:sp>
      <p:sp>
        <p:nvSpPr>
          <p:cNvPr id="46084" name="Text Box 5"/>
          <p:cNvSpPr txBox="1">
            <a:spLocks noChangeArrowheads="1"/>
          </p:cNvSpPr>
          <p:nvPr/>
        </p:nvSpPr>
        <p:spPr bwMode="auto">
          <a:xfrm>
            <a:off x="9448799" y="1412875"/>
            <a:ext cx="1219200" cy="701040"/>
          </a:xfrm>
          <a:prstGeom prst="rect">
            <a:avLst/>
          </a:prstGeom>
          <a:gradFill rotWithShape="0">
            <a:gsLst>
              <a:gs pos="0">
                <a:srgbClr val="CCFF99"/>
              </a:gs>
              <a:gs pos="100000">
                <a:srgbClr val="FFCCFF"/>
              </a:gs>
            </a:gsLst>
            <a:lin ang="0" scaled="1"/>
          </a:gradFill>
          <a:ln w="9525">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a:spcBef>
                <a:spcPct val="50000"/>
              </a:spcBef>
            </a:pPr>
            <a:r>
              <a:rPr lang="zh-CN" altLang="en-US" sz="4000" b="1">
                <a:solidFill>
                  <a:srgbClr val="FF0000"/>
                </a:solidFill>
                <a:effectLst>
                  <a:outerShdw blurRad="38100" dist="38100" dir="2700000" algn="tl">
                    <a:schemeClr val="bg2"/>
                  </a:outerShdw>
                </a:effectLst>
                <a:latin typeface="Times New Roman" panose="02020603050405020304" pitchFamily="18" charset="0"/>
                <a:ea typeface="黑体" panose="02010609060101010101" pitchFamily="2" charset="-122"/>
              </a:rPr>
              <a:t>导语</a:t>
            </a:r>
          </a:p>
        </p:txBody>
      </p:sp>
      <p:sp>
        <p:nvSpPr>
          <p:cNvPr id="46085" name="Text Box 6"/>
          <p:cNvSpPr txBox="1">
            <a:spLocks noChangeArrowheads="1"/>
          </p:cNvSpPr>
          <p:nvPr/>
        </p:nvSpPr>
        <p:spPr bwMode="auto">
          <a:xfrm>
            <a:off x="9448799" y="3068638"/>
            <a:ext cx="1219200" cy="701040"/>
          </a:xfrm>
          <a:prstGeom prst="rect">
            <a:avLst/>
          </a:prstGeom>
          <a:gradFill rotWithShape="0">
            <a:gsLst>
              <a:gs pos="0">
                <a:srgbClr val="CCFF99"/>
              </a:gs>
              <a:gs pos="100000">
                <a:srgbClr val="FFCCFF"/>
              </a:gs>
            </a:gsLst>
            <a:lin ang="0" scaled="1"/>
          </a:gradFill>
          <a:ln w="9525">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a:spcBef>
                <a:spcPct val="50000"/>
              </a:spcBef>
            </a:pPr>
            <a:r>
              <a:rPr lang="zh-CN" altLang="en-US" sz="4000" b="1">
                <a:solidFill>
                  <a:srgbClr val="0000FF"/>
                </a:solidFill>
                <a:effectLst>
                  <a:outerShdw blurRad="38100" dist="38100" dir="2700000" algn="tl">
                    <a:schemeClr val="bg2"/>
                  </a:outerShdw>
                </a:effectLst>
                <a:latin typeface="Times New Roman" panose="02020603050405020304" pitchFamily="18" charset="0"/>
                <a:ea typeface="黑体" panose="02010609060101010101" pitchFamily="2" charset="-122"/>
              </a:rPr>
              <a:t>主体</a:t>
            </a:r>
          </a:p>
        </p:txBody>
      </p:sp>
      <p:sp>
        <p:nvSpPr>
          <p:cNvPr id="46086" name="Text Box 7"/>
          <p:cNvSpPr txBox="1">
            <a:spLocks noChangeArrowheads="1"/>
          </p:cNvSpPr>
          <p:nvPr/>
        </p:nvSpPr>
        <p:spPr bwMode="auto">
          <a:xfrm>
            <a:off x="9391649" y="5580380"/>
            <a:ext cx="1276350" cy="701040"/>
          </a:xfrm>
          <a:prstGeom prst="rect">
            <a:avLst/>
          </a:prstGeom>
          <a:gradFill rotWithShape="0">
            <a:gsLst>
              <a:gs pos="0">
                <a:srgbClr val="CCFF99"/>
              </a:gs>
              <a:gs pos="100000">
                <a:srgbClr val="FFCCFF"/>
              </a:gs>
            </a:gsLst>
            <a:lin ang="0" scaled="1"/>
          </a:gradFill>
          <a:ln w="9525">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R="0" lvl="0">
              <a:spcBef>
                <a:spcPct val="50000"/>
              </a:spcBef>
            </a:pPr>
            <a:r>
              <a:rPr lang="zh-CN" altLang="en-US" sz="4000" b="1">
                <a:solidFill>
                  <a:srgbClr val="FF0000"/>
                </a:solidFill>
                <a:effectLst>
                  <a:outerShdw blurRad="38100" dist="38100" dir="2700000" algn="tl">
                    <a:schemeClr val="bg2"/>
                  </a:outerShdw>
                </a:effectLst>
                <a:latin typeface="Times New Roman" panose="02020603050405020304" pitchFamily="18" charset="0"/>
                <a:ea typeface="黑体" panose="02010609060101010101" pitchFamily="2" charset="-122"/>
              </a:rPr>
              <a:t>结尾</a:t>
            </a:r>
          </a:p>
        </p:txBody>
      </p:sp>
      <p:sp>
        <p:nvSpPr>
          <p:cNvPr id="46087" name="AutoShape 8"/>
          <p:cNvSpPr/>
          <p:nvPr/>
        </p:nvSpPr>
        <p:spPr>
          <a:xfrm>
            <a:off x="8401050" y="404812"/>
            <a:ext cx="990600" cy="228600"/>
          </a:xfrm>
          <a:prstGeom prst="leftArrow">
            <a:avLst>
              <a:gd name="adj1" fmla="val 50000"/>
              <a:gd name="adj2" fmla="val 108093"/>
            </a:avLst>
          </a:prstGeom>
          <a:solidFill>
            <a:schemeClr val="accent2"/>
          </a:solidFill>
          <a:ln>
            <a:solidFill>
              <a:schemeClr val="tx1"/>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46088" name="AutoShape 9"/>
          <p:cNvSpPr/>
          <p:nvPr/>
        </p:nvSpPr>
        <p:spPr>
          <a:xfrm>
            <a:off x="9191625" y="1052512"/>
            <a:ext cx="217488" cy="1008062"/>
          </a:xfrm>
          <a:prstGeom prst="rightBrace">
            <a:avLst>
              <a:gd name="adj1" fmla="val 38368"/>
              <a:gd name="adj2" fmla="val 50000"/>
            </a:avLst>
          </a:prstGeom>
          <a:noFill/>
          <a:ln w="57150">
            <a:solidFill>
              <a:srgbClr val="FF0000"/>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6089" name="AutoShape 10"/>
          <p:cNvSpPr/>
          <p:nvPr/>
        </p:nvSpPr>
        <p:spPr>
          <a:xfrm>
            <a:off x="9191625" y="2349500"/>
            <a:ext cx="228600" cy="2895600"/>
          </a:xfrm>
          <a:prstGeom prst="rightBrace">
            <a:avLst>
              <a:gd name="adj1" fmla="val 104852"/>
              <a:gd name="adj2" fmla="val 50000"/>
            </a:avLst>
          </a:prstGeom>
          <a:noFill/>
          <a:ln w="57150">
            <a:solidFill>
              <a:schemeClr val="accent1"/>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
        <p:nvSpPr>
          <p:cNvPr id="46090" name="AutoShape 11"/>
          <p:cNvSpPr/>
          <p:nvPr/>
        </p:nvSpPr>
        <p:spPr>
          <a:xfrm>
            <a:off x="8975725" y="5711825"/>
            <a:ext cx="381000" cy="260350"/>
          </a:xfrm>
          <a:prstGeom prst="leftArrow">
            <a:avLst>
              <a:gd name="adj1" fmla="val 50000"/>
              <a:gd name="adj2" fmla="val 0"/>
            </a:avLst>
          </a:prstGeom>
          <a:solidFill>
            <a:schemeClr val="accent2"/>
          </a:solidFill>
          <a:ln>
            <a:solidFill>
              <a:schemeClr val="tx1"/>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46083"/>
                                        </p:tgtEl>
                                        <p:attrNameLst>
                                          <p:attrName>style.visibility</p:attrName>
                                        </p:attrNameLst>
                                      </p:cBhvr>
                                      <p:to>
                                        <p:strVal val="visible"/>
                                      </p:to>
                                    </p:set>
                                    <p:animEffect transition="in" filter="blinds(horizontal)">
                                      <p:cBhvr additive="base">
                                        <p:cTn id="7" dur="500" fill="hold"/>
                                        <p:tgtEl>
                                          <p:spTgt spid="4608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46084"/>
                                        </p:tgtEl>
                                        <p:attrNameLst>
                                          <p:attrName>style.visibility</p:attrName>
                                        </p:attrNameLst>
                                      </p:cBhvr>
                                      <p:to>
                                        <p:strVal val="visible"/>
                                      </p:to>
                                    </p:set>
                                    <p:animEffect transition="in" filter="blinds(horizontal)">
                                      <p:cBhvr additive="base">
                                        <p:cTn id="12" dur="500" fill="hold"/>
                                        <p:tgtEl>
                                          <p:spTgt spid="4608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additive="base">
                                        <p:cTn id="16" dur="1" fill="hold">
                                          <p:stCondLst>
                                            <p:cond delay="0"/>
                                          </p:stCondLst>
                                        </p:cTn>
                                        <p:tgtEl>
                                          <p:spTgt spid="46085"/>
                                        </p:tgtEl>
                                        <p:attrNameLst>
                                          <p:attrName>style.visibility</p:attrName>
                                        </p:attrNameLst>
                                      </p:cBhvr>
                                      <p:to>
                                        <p:strVal val="visible"/>
                                      </p:to>
                                    </p:set>
                                    <p:animEffect transition="in" filter="blinds(horizontal)">
                                      <p:cBhvr additive="base">
                                        <p:cTn id="17" dur="500" fill="hold"/>
                                        <p:tgtEl>
                                          <p:spTgt spid="4608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additive="base">
                                        <p:cTn id="21" dur="1" fill="hold">
                                          <p:stCondLst>
                                            <p:cond delay="0"/>
                                          </p:stCondLst>
                                        </p:cTn>
                                        <p:tgtEl>
                                          <p:spTgt spid="46086"/>
                                        </p:tgtEl>
                                        <p:attrNameLst>
                                          <p:attrName>style.visibility</p:attrName>
                                        </p:attrNameLst>
                                      </p:cBhvr>
                                      <p:to>
                                        <p:strVal val="visible"/>
                                      </p:to>
                                    </p:set>
                                    <p:animEffect transition="in" filter="blinds(horizontal)">
                                      <p:cBhvr additive="base">
                                        <p:cTn id="22" dur="500" fill="hold"/>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1"/>
      <p:bldP spid="46085" grpId="2"/>
      <p:bldP spid="46086" grpId="3"/>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ext Box 5"/>
          <p:cNvSpPr txBox="1">
            <a:spLocks noChangeArrowheads="1"/>
          </p:cNvSpPr>
          <p:nvPr/>
        </p:nvSpPr>
        <p:spPr bwMode="auto">
          <a:xfrm>
            <a:off x="860058" y="749045"/>
            <a:ext cx="4555617" cy="54330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zh-CN" altLang="en-US" sz="2965" b="1" smtClean="0">
                <a:solidFill>
                  <a:schemeClr val="bg1"/>
                </a:solidFill>
                <a:latin typeface="+mj-ea"/>
                <a:ea typeface="+mj-ea"/>
                <a:cs typeface="+mj-ea"/>
              </a:rPr>
              <a:t>题型一  新闻类语段压缩</a:t>
            </a:r>
          </a:p>
        </p:txBody>
      </p:sp>
      <p:sp>
        <p:nvSpPr>
          <p:cNvPr id="13" name="AutoShape 6"/>
          <p:cNvSpPr>
            <a:spLocks noChangeArrowheads="1"/>
          </p:cNvSpPr>
          <p:nvPr/>
        </p:nvSpPr>
        <p:spPr bwMode="auto">
          <a:xfrm flipH="1">
            <a:off x="6398366" y="2975450"/>
            <a:ext cx="3665999" cy="602041"/>
          </a:xfrm>
          <a:prstGeom prst="wedgeRoundRectCallout">
            <a:avLst>
              <a:gd name="adj1" fmla="val 146765"/>
              <a:gd name="adj2" fmla="val 13562"/>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965" smtClean="0">
                <a:latin typeface="黑体" panose="02010609060101010101" pitchFamily="2" charset="-122"/>
                <a:ea typeface="黑体" panose="02010609060101010101" pitchFamily="2" charset="-122"/>
              </a:rPr>
              <a:t>(2)拟写一句话新闻</a:t>
            </a:r>
          </a:p>
        </p:txBody>
      </p:sp>
      <p:sp>
        <p:nvSpPr>
          <p:cNvPr id="14" name="Text Box 7"/>
          <p:cNvSpPr txBox="1">
            <a:spLocks noChangeArrowheads="1"/>
          </p:cNvSpPr>
          <p:nvPr/>
        </p:nvSpPr>
        <p:spPr bwMode="auto">
          <a:xfrm>
            <a:off x="1484912" y="2446309"/>
            <a:ext cx="1360649" cy="2673096"/>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4235" smtClean="0">
                <a:latin typeface="黑体" panose="02010609060101010101" pitchFamily="2" charset="-122"/>
                <a:ea typeface="黑体" panose="02010609060101010101" pitchFamily="2" charset="-122"/>
              </a:rPr>
              <a:t>新闻类压缩四题型</a:t>
            </a:r>
          </a:p>
        </p:txBody>
      </p:sp>
      <p:sp>
        <p:nvSpPr>
          <p:cNvPr id="15" name="AutoShape 8"/>
          <p:cNvSpPr>
            <a:spLocks noChangeArrowheads="1"/>
          </p:cNvSpPr>
          <p:nvPr/>
        </p:nvSpPr>
        <p:spPr bwMode="auto">
          <a:xfrm flipH="1">
            <a:off x="6398366" y="4109324"/>
            <a:ext cx="3665999" cy="660498"/>
          </a:xfrm>
          <a:prstGeom prst="wedgeRoundRectCallout">
            <a:avLst>
              <a:gd name="adj1" fmla="val 146426"/>
              <a:gd name="adj2" fmla="val -31749"/>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965" smtClean="0">
                <a:latin typeface="黑体" panose="02010609060101010101" pitchFamily="2" charset="-122"/>
                <a:ea typeface="黑体" panose="02010609060101010101" pitchFamily="2" charset="-122"/>
              </a:rPr>
              <a:t>(3)拟写新闻导语</a:t>
            </a:r>
          </a:p>
        </p:txBody>
      </p:sp>
      <p:sp>
        <p:nvSpPr>
          <p:cNvPr id="16" name="AutoShape 11"/>
          <p:cNvSpPr>
            <a:spLocks noChangeArrowheads="1"/>
          </p:cNvSpPr>
          <p:nvPr/>
        </p:nvSpPr>
        <p:spPr bwMode="auto">
          <a:xfrm flipH="1">
            <a:off x="6398366" y="1765984"/>
            <a:ext cx="3662329" cy="623542"/>
          </a:xfrm>
          <a:prstGeom prst="wedgeRoundRectCallout">
            <a:avLst>
              <a:gd name="adj1" fmla="val 145674"/>
              <a:gd name="adj2" fmla="val 71064"/>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965" smtClean="0">
                <a:latin typeface="黑体" panose="02010609060101010101" pitchFamily="2" charset="-122"/>
                <a:ea typeface="黑体" panose="02010609060101010101" pitchFamily="2" charset="-122"/>
              </a:rPr>
              <a:t>(1)拟写新闻标题</a:t>
            </a:r>
          </a:p>
        </p:txBody>
      </p:sp>
      <p:sp>
        <p:nvSpPr>
          <p:cNvPr id="7" name="AutoShape 8"/>
          <p:cNvSpPr>
            <a:spLocks noChangeArrowheads="1"/>
          </p:cNvSpPr>
          <p:nvPr/>
        </p:nvSpPr>
        <p:spPr bwMode="auto">
          <a:xfrm flipH="1">
            <a:off x="6398366" y="5243198"/>
            <a:ext cx="3665999" cy="660498"/>
          </a:xfrm>
          <a:prstGeom prst="wedgeRoundRectCallout">
            <a:avLst>
              <a:gd name="adj1" fmla="val 145315"/>
              <a:gd name="adj2" fmla="val -62589"/>
              <a:gd name="adj3" fmla="val 16667"/>
            </a:avLst>
          </a:prstGeom>
        </p:spPr>
        <p:style>
          <a:lnRef idx="0">
            <a:schemeClr val="accent6"/>
          </a:lnRef>
          <a:fillRef idx="3">
            <a:schemeClr val="accent6"/>
          </a:fillRef>
          <a:effectRef idx="3">
            <a:schemeClr val="accent6"/>
          </a:effectRef>
          <a:fontRef idx="minor">
            <a:schemeClr val="lt1"/>
          </a:fontRef>
        </p:style>
        <p:txBody>
          <a:bodyPr/>
          <a:lstStyle/>
          <a:p>
            <a:pPr algn="ctr"/>
            <a:r>
              <a:rPr lang="en-US" altLang="en-US" sz="2965" smtClean="0">
                <a:latin typeface="黑体" panose="02010609060101010101" pitchFamily="2" charset="-122"/>
                <a:ea typeface="黑体" panose="02010609060101010101" pitchFamily="2" charset="-122"/>
              </a:rPr>
              <a:t>(4)概括信息要点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2"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9" fill="hold" grpId="4"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9" fill="hold" grpId="1"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9" fill="hold" grpId="3"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0-#ppt_w/2"/>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9" fill="hold" grpId="5"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P spid="14" grpId="2"/>
      <p:bldP spid="15" grpId="3"/>
      <p:bldP spid="16" grpId="4"/>
      <p:bldP spid="7" grpId="5"/>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标题 1"/>
          <p:cNvSpPr>
            <a:spLocks noGrp="1"/>
          </p:cNvSpPr>
          <p:nvPr>
            <p:ph type="title"/>
          </p:nvPr>
        </p:nvSpPr>
        <p:spPr>
          <a:xfrm>
            <a:off x="1828800" y="0"/>
            <a:ext cx="5773738" cy="914400"/>
          </a:xfrm>
          <a:ln w="22225">
            <a:solidFill>
              <a:schemeClr val="accent1"/>
            </a:solidFill>
            <a:prstDash val="sysDot"/>
          </a:ln>
        </p:spPr>
        <p:txBody>
          <a:bodyPr vert="horz" wrap="square" lIns="91440" tIns="45720" rIns="91440" bIns="45720" numCol="1" anchor="ctr" anchorCtr="0" compatLnSpc="1">
            <a:normAutofit/>
          </a:bodyPr>
          <a:lstStyle>
            <a:lvl1pPr marL="0" indent="0" algn="ctr" rtl="0" eaLnBrk="0" fontAlgn="base" hangingPunct="0">
              <a:lnSpc>
                <a:spcPct val="100000"/>
              </a:lnSpc>
              <a:spcBef>
                <a:spcPct val="0"/>
              </a:spcBef>
              <a:spcAft>
                <a:spcPct val="0"/>
              </a:spcAft>
              <a:buClrTx/>
              <a:buSzTx/>
              <a:buFontTx/>
              <a:buNone/>
              <a:defRPr lang="en-US" altLang="en-US" sz="4400">
                <a:solidFill>
                  <a:schemeClr val="tx2"/>
                </a:solidFill>
                <a:latin typeface="Arial" panose="020b0604020202020204" pitchFamily="34" charset="0"/>
                <a:ea typeface="宋体" panose="02010600030101010101" pitchFamily="2" charset="-122"/>
              </a:defRPr>
            </a:lvl1pPr>
            <a:lvl2pPr>
              <a:defRPr lang="en-US" altLang="en-US"/>
            </a:lvl2pPr>
            <a:lvl3pPr>
              <a:defRPr lang="en-US" altLang="en-US"/>
            </a:lvl3pPr>
            <a:lvl4pPr>
              <a:defRPr lang="en-US" altLang="en-US"/>
            </a:lvl4pPr>
            <a:lvl5pPr>
              <a:defRPr lang="en-US" altLang="en-US"/>
            </a:lvl5pPr>
          </a:lstStyle>
          <a:p>
            <a:pPr marL="0" marR="0" lvl="0" indent="0" algn="l" defTabSz="914400">
              <a:lnSpc>
                <a:spcPct val="100000"/>
              </a:lnSpc>
              <a:buClrTx/>
              <a:buNone/>
            </a:pPr>
            <a:r>
              <a:rPr lang="zh-CN" altLang="en-US" sz="3600" b="1" u="none" baseline="0">
                <a:solidFill>
                  <a:srgbClr val="0000F0"/>
                </a:solidFill>
                <a:latin typeface="黑体" panose="02010609060101010101" pitchFamily="2" charset="-122"/>
                <a:ea typeface="黑体" panose="02010609060101010101" pitchFamily="2" charset="-122"/>
              </a:rPr>
              <a:t>新闻类压缩 （一） 加标题    </a:t>
            </a:r>
          </a:p>
        </p:txBody>
      </p:sp>
      <p:sp>
        <p:nvSpPr>
          <p:cNvPr id="47106" name="内容占位符 2"/>
          <p:cNvSpPr>
            <a:spLocks noGrp="1"/>
          </p:cNvSpPr>
          <p:nvPr>
            <p:ph idx="1"/>
          </p:nvPr>
        </p:nvSpPr>
        <p:spPr>
          <a:xfrm>
            <a:off x="163830" y="836295"/>
            <a:ext cx="11902440" cy="5892165"/>
          </a:xfrm>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norm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anose="05000000000000000000" pitchFamily="2" charset="2"/>
              <a:buChar char="§"/>
              <a:defRPr lang="en-US"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anose="05000000000000000000" pitchFamily="2" charset="2"/>
              <a:buChar char="Ø"/>
              <a:defRPr lang="en-US"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anose="05020102010507070707" pitchFamily="18" charset="2"/>
              <a:buChar char="¡"/>
              <a:defRPr lang="en-US"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anose="05000000000000000000" pitchFamily="2" charset="2"/>
              <a:buChar char="Ø"/>
              <a:defRPr lang="en-US"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90000"/>
              <a:buFont typeface="Wingdings 2" panose="05020102010507070707" pitchFamily="18" charset="2"/>
              <a:buChar char="¡"/>
              <a:defRPr lang="en-US" altLang="en-US" sz="2000">
                <a:solidFill>
                  <a:schemeClr val="tx1"/>
                </a:solidFill>
                <a:latin typeface="Arial" panose="020b0604020202020204" pitchFamily="34" charset="0"/>
                <a:ea typeface="宋体" panose="02010600030101010101" pitchFamily="2" charset="-122"/>
              </a:defRPr>
            </a:lvl5pPr>
          </a:lstStyle>
          <a:p>
            <a:pPr marL="342900" marR="0" lvl="0" indent="-342900" defTabSz="914400">
              <a:lnSpc>
                <a:spcPct val="110000"/>
              </a:lnSpc>
            </a:pPr>
            <a:r>
              <a:rPr lang="en-US" altLang="zh-CN" sz="2800" b="1" u="none" baseline="0">
                <a:latin typeface="黑体" panose="02010609060101010101" pitchFamily="2" charset="-122"/>
                <a:ea typeface="黑体" panose="02010609060101010101" pitchFamily="2" charset="-122"/>
              </a:rPr>
              <a:t>1.概写标题通常要求的是一行标题（即主标题）的概写。</a:t>
            </a:r>
          </a:p>
          <a:p>
            <a:pPr marL="342900" marR="0" lvl="0" indent="-342900" defTabSz="914400">
              <a:lnSpc>
                <a:spcPct val="110000"/>
              </a:lnSpc>
            </a:pPr>
            <a:r>
              <a:rPr lang="en-US" altLang="zh-CN" sz="2800" b="1" u="none" baseline="0">
                <a:latin typeface="黑体" panose="02010609060101010101" pitchFamily="2" charset="-122"/>
                <a:ea typeface="黑体" panose="02010609060101010101" pitchFamily="2" charset="-122"/>
              </a:rPr>
              <a:t>2.一般说来标题较一句话新闻更简洁，往往不需要时间，只要求两个必备要素人物(对象）和事件，句中通常不停顿，文末不用标点。</a:t>
            </a:r>
          </a:p>
          <a:p>
            <a:pPr marL="342900" marR="0" lvl="0" indent="-342900" defTabSz="914400">
              <a:lnSpc>
                <a:spcPct val="110000"/>
              </a:lnSpc>
            </a:pPr>
            <a:r>
              <a:rPr lang="en-US" altLang="zh-CN" sz="2800" b="1" u="none" baseline="0">
                <a:latin typeface="黑体" panose="02010609060101010101" pitchFamily="2" charset="-122"/>
                <a:ea typeface="黑体" panose="02010609060101010101" pitchFamily="2" charset="-122"/>
              </a:rPr>
              <a:t>3.好的标题还要醒目，引人注意。往往用词别具一格、结构工整，善于使用比喻、借代、双关、对偶、引用等修辞方法等；</a:t>
            </a:r>
          </a:p>
          <a:p>
            <a:pPr marL="342900" marR="0" lvl="0" indent="-342900" defTabSz="914400">
              <a:lnSpc>
                <a:spcPct val="110000"/>
              </a:lnSpc>
            </a:pPr>
            <a:r>
              <a:rPr lang="en-US" altLang="zh-CN" sz="2800" b="1" u="none" baseline="0">
                <a:latin typeface="黑体" panose="02010609060101010101" pitchFamily="2" charset="-122"/>
                <a:ea typeface="黑体" panose="02010609060101010101" pitchFamily="2" charset="-122"/>
              </a:rPr>
              <a:t>4.标题往往使用主谓句或对偶句的形式来表达，句中一般不能停顿。</a:t>
            </a:r>
          </a:p>
          <a:p>
            <a:pPr marL="342900" marR="0" lvl="0" indent="-342900" defTabSz="914400">
              <a:lnSpc>
                <a:spcPct val="110000"/>
              </a:lnSpc>
            </a:pPr>
            <a:r>
              <a:rPr lang="en-US" altLang="zh-CN" sz="2800" b="1" u="none" baseline="0">
                <a:latin typeface="黑体" panose="02010609060101010101" pitchFamily="2" charset="-122"/>
                <a:ea typeface="黑体" panose="02010609060101010101" pitchFamily="2" charset="-122"/>
              </a:rPr>
              <a:t>一般形式为：谁（什么）+怎么了，或什么人（什么事）做了什么（结果怎样）</a:t>
            </a:r>
          </a:p>
        </p:txBody>
      </p:sp>
      <p:sp>
        <p:nvSpPr>
          <p:cNvPr id="49153" name="Text Box 2"/>
          <p:cNvSpPr/>
          <p:nvPr/>
        </p:nvSpPr>
        <p:spPr>
          <a:xfrm>
            <a:off x="322580" y="4562475"/>
            <a:ext cx="11743055" cy="3383280"/>
          </a:xfrm>
          <a:prstGeom prst="rect">
            <a:avLst/>
          </a:prstGeom>
          <a:noFill/>
          <a:ln w="25400">
            <a:solidFill>
              <a:srgbClr val="0070C0"/>
            </a:solidFill>
            <a:round/>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pPr>
            <a:r>
              <a:rPr lang="zh-CN" altLang="en-US" sz="3600" b="1">
                <a:solidFill>
                  <a:srgbClr val="0000FF"/>
                </a:solidFill>
                <a:latin typeface="黑体" panose="02010609060101010101" pitchFamily="2" charset="-122"/>
                <a:ea typeface="黑体" panose="02010609060101010101" pitchFamily="2" charset="-122"/>
              </a:rPr>
              <a:t>一般采用的句式</a:t>
            </a:r>
          </a:p>
          <a:p>
            <a:pPr lvl="0">
              <a:lnSpc>
                <a:spcPct val="120000"/>
              </a:lnSpc>
            </a:pPr>
            <a:r>
              <a:rPr lang="zh-CN" altLang="en-US" sz="3600" b="1">
                <a:solidFill>
                  <a:srgbClr val="0000FF"/>
                </a:solidFill>
                <a:latin typeface="黑体" panose="02010609060101010101" pitchFamily="2" charset="-122"/>
                <a:ea typeface="黑体" panose="02010609060101010101" pitchFamily="2" charset="-122"/>
              </a:rPr>
              <a:t>①对称式。如：台湾问题油发酵，蓝营担忧影响选情</a:t>
            </a:r>
          </a:p>
          <a:p>
            <a:pPr lvl="0">
              <a:lnSpc>
                <a:spcPct val="120000"/>
              </a:lnSpc>
            </a:pPr>
            <a:r>
              <a:rPr lang="zh-CN" altLang="en-US" sz="3600" b="1">
                <a:solidFill>
                  <a:srgbClr val="0000FF"/>
                </a:solidFill>
                <a:latin typeface="黑体" panose="02010609060101010101" pitchFamily="2" charset="-122"/>
                <a:ea typeface="黑体" panose="02010609060101010101" pitchFamily="2" charset="-122"/>
              </a:rPr>
              <a:t>②动宾式。如：构建北京至莫斯科告诉走廊</a:t>
            </a:r>
          </a:p>
          <a:p>
            <a:pPr lvl="0">
              <a:lnSpc>
                <a:spcPct val="120000"/>
              </a:lnSpc>
            </a:pPr>
            <a:r>
              <a:rPr lang="zh-CN" altLang="en-US" sz="3600" b="1">
                <a:solidFill>
                  <a:srgbClr val="0000FF"/>
                </a:solidFill>
                <a:latin typeface="黑体" panose="02010609060101010101" pitchFamily="2" charset="-122"/>
                <a:ea typeface="黑体" panose="02010609060101010101" pitchFamily="2" charset="-122"/>
              </a:rPr>
              <a:t>③单句式。如：北京公交地铁票这回真的要涨价。</a:t>
            </a:r>
          </a:p>
          <a:p>
            <a:pPr lvl="0">
              <a:lnSpc>
                <a:spcPct val="120000"/>
              </a:lnSpc>
            </a:pPr>
            <a:r>
              <a:rPr lang="zh-CN" altLang="en-US" sz="3600" b="1">
                <a:solidFill>
                  <a:srgbClr val="0000FF"/>
                </a:solidFill>
                <a:latin typeface="黑体" panose="02010609060101010101" pitchFamily="2" charset="-122"/>
                <a:ea typeface="黑体" panose="02010609060101010101" pitchFamily="2" charset="-122"/>
              </a:rPr>
              <a:t>④偏正式。如：17岁女学生的诺奖之路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9153">
                                            <p:txEl>
                                              <p:pRg st="0" end="0"/>
                                            </p:txEl>
                                          </p:spTgt>
                                        </p:tgtEl>
                                        <p:attrNameLst>
                                          <p:attrName>style.visibility</p:attrName>
                                        </p:attrNameLst>
                                      </p:cBhvr>
                                      <p:to>
                                        <p:strVal val="visible"/>
                                      </p:to>
                                    </p:set>
                                    <p:animEffect transition="in" filter="blinds(horizontal)">
                                      <p:cBhvr additive="base">
                                        <p:cTn id="7" dur="500" fill="hold"/>
                                        <p:tgtEl>
                                          <p:spTgt spid="4915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49153">
                                            <p:txEl>
                                              <p:pRg st="1" end="1"/>
                                            </p:txEl>
                                          </p:spTgt>
                                        </p:tgtEl>
                                        <p:attrNameLst>
                                          <p:attrName>style.visibility</p:attrName>
                                        </p:attrNameLst>
                                      </p:cBhvr>
                                      <p:to>
                                        <p:strVal val="visible"/>
                                      </p:to>
                                    </p:set>
                                    <p:animEffect transition="in" filter="blinds(horizontal)">
                                      <p:cBhvr additive="base">
                                        <p:cTn id="12" dur="500" fill="hold"/>
                                        <p:tgtEl>
                                          <p:spTgt spid="4915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additive="base">
                                        <p:cTn id="16" dur="1" fill="hold">
                                          <p:stCondLst>
                                            <p:cond delay="0"/>
                                          </p:stCondLst>
                                        </p:cTn>
                                        <p:tgtEl>
                                          <p:spTgt spid="49153">
                                            <p:txEl>
                                              <p:pRg st="2" end="2"/>
                                            </p:txEl>
                                          </p:spTgt>
                                        </p:tgtEl>
                                        <p:attrNameLst>
                                          <p:attrName>style.visibility</p:attrName>
                                        </p:attrNameLst>
                                      </p:cBhvr>
                                      <p:to>
                                        <p:strVal val="visible"/>
                                      </p:to>
                                    </p:set>
                                    <p:animEffect transition="in" filter="blinds(horizontal)">
                                      <p:cBhvr additive="base">
                                        <p:cTn id="17" dur="500" fill="hold"/>
                                        <p:tgtEl>
                                          <p:spTgt spid="4915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additive="base">
                                        <p:cTn id="21" dur="1" fill="hold">
                                          <p:stCondLst>
                                            <p:cond delay="0"/>
                                          </p:stCondLst>
                                        </p:cTn>
                                        <p:tgtEl>
                                          <p:spTgt spid="49153">
                                            <p:txEl>
                                              <p:pRg st="3" end="3"/>
                                            </p:txEl>
                                          </p:spTgt>
                                        </p:tgtEl>
                                        <p:attrNameLst>
                                          <p:attrName>style.visibility</p:attrName>
                                        </p:attrNameLst>
                                      </p:cBhvr>
                                      <p:to>
                                        <p:strVal val="visible"/>
                                      </p:to>
                                    </p:set>
                                    <p:animEffect transition="in" filter="blinds(horizontal)">
                                      <p:cBhvr additive="base">
                                        <p:cTn id="22" dur="500" fill="hold"/>
                                        <p:tgtEl>
                                          <p:spTgt spid="4915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additive="base">
                                        <p:cTn id="26" dur="1" fill="hold">
                                          <p:stCondLst>
                                            <p:cond delay="0"/>
                                          </p:stCondLst>
                                        </p:cTn>
                                        <p:tgtEl>
                                          <p:spTgt spid="49153">
                                            <p:txEl>
                                              <p:pRg st="4" end="4"/>
                                            </p:txEl>
                                          </p:spTgt>
                                        </p:tgtEl>
                                        <p:attrNameLst>
                                          <p:attrName>style.visibility</p:attrName>
                                        </p:attrNameLst>
                                      </p:cBhvr>
                                      <p:to>
                                        <p:strVal val="visible"/>
                                      </p:to>
                                    </p:set>
                                    <p:animEffect transition="in" filter="blinds(horizontal)">
                                      <p:cBhvr additive="base">
                                        <p:cTn id="27" dur="500" fill="hold"/>
                                        <p:tgtEl>
                                          <p:spTgt spid="4915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19"/>
          <p:cNvGraphicFramePr>
            <a:graphicFrameLocks noGrp="1"/>
          </p:cNvGraphicFramePr>
          <p:nvPr/>
        </p:nvGraphicFramePr>
        <p:xfrm>
          <a:off x="604729" y="994967"/>
          <a:ext cx="955040" cy="967740"/>
        </p:xfrm>
        <a:graphic>
          <a:graphicData uri="http://schemas.openxmlformats.org/drawingml/2006/table">
            <a:tbl>
              <a:tblPr/>
              <a:tblGrid>
                <a:gridCol w="45656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典</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例</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析</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862870" y="783293"/>
            <a:ext cx="9826908" cy="2801112"/>
          </a:xfrm>
          <a:prstGeom prst="rect">
            <a:avLst/>
          </a:prstGeom>
          <a:noFill/>
          <a:ln w="9525">
            <a:noFill/>
            <a:miter lim="800000"/>
          </a:ln>
          <a:effectLst/>
        </p:spPr>
        <p:txBody>
          <a:bodyPr wrap="square">
            <a:spAutoFit/>
          </a:bodyPr>
          <a:lstStyle/>
          <a:p>
            <a:r>
              <a:rPr lang="en-US" altLang="zh-CN" sz="2540" smtClean="0">
                <a:solidFill>
                  <a:srgbClr val="006600"/>
                </a:solidFill>
              </a:rPr>
              <a:t> (2017·天津卷)给下面短文拟写一个标题。(12个字以内)</a:t>
            </a:r>
          </a:p>
          <a:p>
            <a:r>
              <a:rPr lang="en-US" altLang="zh-CN" sz="2540" smtClean="0">
                <a:solidFill>
                  <a:srgbClr val="006600"/>
                </a:solidFill>
              </a:rPr>
              <a:t>事实上，“一带一路”推动的不仅仅是经济上的合作，更是文明互通的基础建设，是连接世界上不同文明的“带”与“路”。它以文明对话为引领，强调不同文明的相互尊重、平等对话与交流融合，其路径很清晰：基础设施建设先行，贸易发展紧随，伴着人民交往、文化交流，逐渐实现沿线国家民众相互理解、相互包容、和平共处、共同发展，最终达至民心相通，文化相融。</a:t>
            </a:r>
          </a:p>
        </p:txBody>
      </p:sp>
      <p:sp>
        <p:nvSpPr>
          <p:cNvPr id="9" name="Text Box 5"/>
          <p:cNvSpPr txBox="1">
            <a:spLocks noChangeArrowheads="1"/>
          </p:cNvSpPr>
          <p:nvPr/>
        </p:nvSpPr>
        <p:spPr bwMode="auto">
          <a:xfrm>
            <a:off x="2014053" y="5772339"/>
            <a:ext cx="8768626" cy="478536"/>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　(示例)“一带一路”推动文明互通</a:t>
            </a:r>
          </a:p>
        </p:txBody>
      </p:sp>
      <p:graphicFrame>
        <p:nvGraphicFramePr>
          <p:cNvPr id="7" name="表格 6"/>
          <p:cNvGraphicFramePr>
            <a:graphicFrameLocks noGrp="1"/>
          </p:cNvGraphicFramePr>
          <p:nvPr/>
        </p:nvGraphicFramePr>
        <p:xfrm>
          <a:off x="1938461" y="2975451"/>
          <a:ext cx="9826625" cy="2709672"/>
        </p:xfrm>
        <a:graphic>
          <a:graphicData uri="http://schemas.openxmlformats.org/drawingml/2006/table">
            <a:tbl>
              <a:tblPr/>
              <a:tblGrid>
                <a:gridCol w="1902460"/>
                <a:gridCol w="7924165"/>
              </a:tblGrid>
              <a:tr h="774065">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第一步：明确核心话题</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en-US" sz="2540" kern="100">
                          <a:solidFill>
                            <a:schemeClr val="accent6">
                              <a:lumMod val="50000"/>
                            </a:schemeClr>
                          </a:solidFill>
                          <a:latin typeface="宋体" panose="02010600030101010101" pitchFamily="2" charset="-122"/>
                          <a:ea typeface="宋体" panose="02010600030101010101" pitchFamily="2" charset="-122"/>
                          <a:cs typeface="Times New Roman" panose="02020603050405020304"/>
                        </a:rPr>
                        <a:t>“一带一路”，是语段核心话题，围绕此话题，语段对其目的、意义进行了阐释。</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078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第二步：紧抓语段要素</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本段的关键句是“‘一带一路’推动的不仅仅是经济上的合作，更是文明互通的基础建设”，其中的关键词语是“推动”“文明互通”“文化相融”等。</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4065">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第三步：准确组织作答</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组合语段要点，关注题目要求，注意字数要求，工整准确书写。</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椭圆 9"/>
          <p:cNvSpPr/>
          <p:nvPr/>
        </p:nvSpPr>
        <p:spPr>
          <a:xfrm>
            <a:off x="8832850" y="1700213"/>
            <a:ext cx="1295400" cy="649288"/>
          </a:xfrm>
          <a:prstGeom prst="ellipse">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endParaRPr lang="zh-CN" altLang="en-US" sz="1800">
              <a:solidFill>
                <a:srgbClr val="FFFFFF"/>
              </a:solidFill>
            </a:endParaRPr>
          </a:p>
        </p:txBody>
      </p:sp>
      <p:sp>
        <p:nvSpPr>
          <p:cNvPr id="50178" name="椭圆 8"/>
          <p:cNvSpPr/>
          <p:nvPr/>
        </p:nvSpPr>
        <p:spPr>
          <a:xfrm>
            <a:off x="2424113" y="1341438"/>
            <a:ext cx="1008063" cy="503238"/>
          </a:xfrm>
          <a:prstGeom prst="ellipse">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endParaRPr lang="zh-CN" altLang="en-US" sz="1800">
              <a:solidFill>
                <a:srgbClr val="FFFFFF"/>
              </a:solidFill>
            </a:endParaRPr>
          </a:p>
        </p:txBody>
      </p:sp>
      <p:sp>
        <p:nvSpPr>
          <p:cNvPr id="50179" name="Rectangle 3"/>
          <p:cNvSpPr/>
          <p:nvPr/>
        </p:nvSpPr>
        <p:spPr>
          <a:xfrm>
            <a:off x="1774825" y="262731"/>
            <a:ext cx="8569325" cy="457200"/>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lvl="0" indent="306705"/>
            <a:r>
              <a:rPr lang="zh-CN" altLang="en-US" sz="2400" b="1">
                <a:solidFill>
                  <a:srgbClr val="0000CC"/>
                </a:solidFill>
                <a:latin typeface="黑体" panose="02010609060101010101" pitchFamily="2" charset="-122"/>
                <a:ea typeface="黑体" panose="02010609060101010101" pitchFamily="2" charset="-122"/>
              </a:rPr>
              <a:t>巩固练习：为下面消息拟一个恰当的标题。（15字内，3分） </a:t>
            </a:r>
          </a:p>
        </p:txBody>
      </p:sp>
      <p:sp>
        <p:nvSpPr>
          <p:cNvPr id="50180" name="矩形 6"/>
          <p:cNvSpPr/>
          <p:nvPr/>
        </p:nvSpPr>
        <p:spPr>
          <a:xfrm>
            <a:off x="1992313" y="908050"/>
            <a:ext cx="8424863" cy="2011680"/>
          </a:xfrm>
          <a:prstGeom prst="rect">
            <a:avLst/>
          </a:prstGeom>
          <a:ln w="28575">
            <a:solidFill>
              <a:schemeClr val="accent2">
                <a:lumMod val="50000"/>
              </a:schemeClr>
            </a:solidFill>
            <a:prstDash val="sysDot"/>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r>
              <a:rPr lang="zh-CN" altLang="en-US" sz="1800">
                <a:latin typeface="Arial" panose="020b0604020202020204" pitchFamily="34" charset="0"/>
                <a:ea typeface="宋体" panose="02010600030101010101" pitchFamily="2" charset="-122"/>
              </a:rPr>
              <a:t>          广西梧州一初中近日发生“暴力剪发”事件：一名副校长将几十名长发男生集合到校内的空地上，并广播让其他师生前来围观他对部分长发男生强行理发。</a:t>
            </a:r>
          </a:p>
          <a:p>
            <a:pPr marL="0" marR="0" lvl="0" indent="0"/>
            <a:r>
              <a:rPr lang="zh-CN" altLang="en-US" sz="1800">
                <a:latin typeface="Arial" panose="020b0604020202020204" pitchFamily="34" charset="0"/>
                <a:ea typeface="宋体" panose="02010600030101010101" pitchFamily="2" charset="-122"/>
              </a:rPr>
              <a:t>   据悉，该“暴力剪发”事件发生在10月10日上午，事发学校为梧州市藤县濛江一中。一名被理发的学生告诉记者，当时他和几个同学正在扫地，黄姓副校长突然将他们带走，并让他们在一处空地上排队。课间时，黄姓副校长通过广播将其他学生吸引过来，随后当着众多师生的面强行理发。“头发被剪成鸡窝头一样，稀疏又参差不齐。”这名学生表示，事后他们均跑到校外重新修剪了头发。</a:t>
            </a:r>
          </a:p>
        </p:txBody>
      </p:sp>
      <p:sp>
        <p:nvSpPr>
          <p:cNvPr id="50181" name="TextBox 7"/>
          <p:cNvSpPr/>
          <p:nvPr/>
        </p:nvSpPr>
        <p:spPr>
          <a:xfrm>
            <a:off x="2351088" y="5949950"/>
            <a:ext cx="5872480" cy="518160"/>
          </a:xfrm>
          <a:prstGeom prst="rect">
            <a:avLst/>
          </a:prstGeom>
          <a:noFill/>
          <a:ln>
            <a:solidFill>
              <a:srgbClr val="00B0F0"/>
            </a:solidFill>
            <a:round/>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黑体" panose="02010609060101010101" pitchFamily="2" charset="-122"/>
                <a:ea typeface="黑体" panose="02010609060101010101" pitchFamily="2" charset="-122"/>
              </a:rPr>
              <a:t>参考答案：校长当众强行剪学生头发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additive="base">
                                        <p:cTn id="6" dur="1" fill="hold">
                                          <p:stCondLst>
                                            <p:cond delay="0"/>
                                          </p:stCondLst>
                                        </p:cTn>
                                        <p:tgtEl>
                                          <p:spTgt spid="50179"/>
                                        </p:tgtEl>
                                        <p:attrNameLst>
                                          <p:attrName>style.visibility</p:attrName>
                                        </p:attrNameLst>
                                      </p:cBhvr>
                                      <p:to>
                                        <p:strVal val="visible"/>
                                      </p:to>
                                    </p:set>
                                    <p:anim calcmode="lin" valueType="num">
                                      <p:cBhvr additive="base">
                                        <p:cTn id="7" dur="500" fill="hold"/>
                                        <p:tgtEl>
                                          <p:spTgt spid="50179"/>
                                        </p:tgtEl>
                                        <p:attrNameLst>
                                          <p:attrName>ppt_x</p:attrName>
                                        </p:attrNameLst>
                                      </p:cBhvr>
                                      <p:tavLst>
                                        <p:tav tm="0">
                                          <p:val>
                                            <p:strVal val="#ppt_x"/>
                                          </p:val>
                                        </p:tav>
                                        <p:tav tm="100000">
                                          <p:val>
                                            <p:strVal val="#ppt_x"/>
                                          </p:val>
                                        </p:tav>
                                      </p:tavLst>
                                    </p:anim>
                                    <p:anim calcmode="lin" valueType="num">
                                      <p:cBhvr additive="base">
                                        <p:cTn id="8" dur="500" fill="hold"/>
                                        <p:tgtEl>
                                          <p:spTgt spid="501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3" nodeType="clickEffect">
                                  <p:stCondLst>
                                    <p:cond delay="0"/>
                                  </p:stCondLst>
                                  <p:childTnLst>
                                    <p:set>
                                      <p:cBhvr additive="base">
                                        <p:cTn id="12" dur="1" fill="hold">
                                          <p:stCondLst>
                                            <p:cond delay="0"/>
                                          </p:stCondLst>
                                        </p:cTn>
                                        <p:tgtEl>
                                          <p:spTgt spid="50180"/>
                                        </p:tgtEl>
                                        <p:attrNameLst>
                                          <p:attrName>style.visibility</p:attrName>
                                        </p:attrNameLst>
                                      </p:cBhvr>
                                      <p:to>
                                        <p:strVal val="visible"/>
                                      </p:to>
                                    </p:set>
                                    <p:anim calcmode="lin" valueType="num">
                                      <p:cBhvr additive="base">
                                        <p:cTn id="13" dur="500" fill="hold"/>
                                        <p:tgtEl>
                                          <p:spTgt spid="50180"/>
                                        </p:tgtEl>
                                        <p:attrNameLst>
                                          <p:attrName>ppt_x</p:attrName>
                                        </p:attrNameLst>
                                      </p:cBhvr>
                                      <p:tavLst>
                                        <p:tav tm="0">
                                          <p:val>
                                            <p:strVal val="#ppt_x"/>
                                          </p:val>
                                        </p:tav>
                                        <p:tav tm="100000">
                                          <p:val>
                                            <p:strVal val="#ppt_x"/>
                                          </p:val>
                                        </p:tav>
                                      </p:tavLst>
                                    </p:anim>
                                    <p:anim calcmode="lin" valueType="num">
                                      <p:cBhvr additive="base">
                                        <p:cTn id="14" dur="500" fill="hold"/>
                                        <p:tgtEl>
                                          <p:spTgt spid="5018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1" nodeType="clickEffect">
                                  <p:stCondLst>
                                    <p:cond delay="0"/>
                                  </p:stCondLst>
                                  <p:childTnLst>
                                    <p:set>
                                      <p:cBhvr additive="base">
                                        <p:cTn id="18" dur="1" fill="hold">
                                          <p:stCondLst>
                                            <p:cond delay="0"/>
                                          </p:stCondLst>
                                        </p:cTn>
                                        <p:tgtEl>
                                          <p:spTgt spid="50178"/>
                                        </p:tgtEl>
                                        <p:attrNameLst>
                                          <p:attrName>style.visibility</p:attrName>
                                        </p:attrNameLst>
                                      </p:cBhvr>
                                      <p:to>
                                        <p:strVal val="visible"/>
                                      </p:to>
                                    </p:set>
                                    <p:anim calcmode="lin" valueType="num">
                                      <p:cBhvr additive="base">
                                        <p:cTn id="19" dur="500" fill="hold"/>
                                        <p:tgtEl>
                                          <p:spTgt spid="50178"/>
                                        </p:tgtEl>
                                        <p:attrNameLst>
                                          <p:attrName>ppt_x</p:attrName>
                                        </p:attrNameLst>
                                      </p:cBhvr>
                                      <p:tavLst>
                                        <p:tav tm="0">
                                          <p:val>
                                            <p:strVal val="#ppt_x"/>
                                          </p:val>
                                        </p:tav>
                                        <p:tav tm="100000">
                                          <p:val>
                                            <p:strVal val="#ppt_x"/>
                                          </p:val>
                                        </p:tav>
                                      </p:tavLst>
                                    </p:anim>
                                    <p:anim calcmode="lin" valueType="num">
                                      <p:cBhvr additive="base">
                                        <p:cTn id="20"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additive="base">
                                        <p:cTn id="24" dur="1" fill="hold">
                                          <p:stCondLst>
                                            <p:cond delay="0"/>
                                          </p:stCondLst>
                                        </p:cTn>
                                        <p:tgtEl>
                                          <p:spTgt spid="50177"/>
                                        </p:tgtEl>
                                        <p:attrNameLst>
                                          <p:attrName>style.visibility</p:attrName>
                                        </p:attrNameLst>
                                      </p:cBhvr>
                                      <p:to>
                                        <p:strVal val="visible"/>
                                      </p:to>
                                    </p:set>
                                    <p:anim calcmode="lin" valueType="num">
                                      <p:cBhvr additive="base">
                                        <p:cTn id="25" dur="500" fill="hold"/>
                                        <p:tgtEl>
                                          <p:spTgt spid="50177"/>
                                        </p:tgtEl>
                                        <p:attrNameLst>
                                          <p:attrName>ppt_x</p:attrName>
                                        </p:attrNameLst>
                                      </p:cBhvr>
                                      <p:tavLst>
                                        <p:tav tm="0">
                                          <p:val>
                                            <p:strVal val="#ppt_x"/>
                                          </p:val>
                                        </p:tav>
                                        <p:tav tm="100000">
                                          <p:val>
                                            <p:strVal val="#ppt_x"/>
                                          </p:val>
                                        </p:tav>
                                      </p:tavLst>
                                    </p:anim>
                                    <p:anim calcmode="lin" valueType="num">
                                      <p:cBhvr additive="base">
                                        <p:cTn id="26" dur="500" fill="hold"/>
                                        <p:tgtEl>
                                          <p:spTgt spid="5017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4" nodeType="clickEffect">
                                  <p:stCondLst>
                                    <p:cond delay="0"/>
                                  </p:stCondLst>
                                  <p:childTnLst>
                                    <p:set>
                                      <p:cBhvr additive="base">
                                        <p:cTn id="30" dur="1" fill="hold">
                                          <p:stCondLst>
                                            <p:cond delay="0"/>
                                          </p:stCondLst>
                                        </p:cTn>
                                        <p:tgtEl>
                                          <p:spTgt spid="50181"/>
                                        </p:tgtEl>
                                        <p:attrNameLst>
                                          <p:attrName>style.visibility</p:attrName>
                                        </p:attrNameLst>
                                      </p:cBhvr>
                                      <p:to>
                                        <p:strVal val="visible"/>
                                      </p:to>
                                    </p:set>
                                    <p:anim calcmode="lin" valueType="num">
                                      <p:cBhvr additive="base">
                                        <p:cTn id="31" dur="500" fill="hold"/>
                                        <p:tgtEl>
                                          <p:spTgt spid="50181"/>
                                        </p:tgtEl>
                                        <p:attrNameLst>
                                          <p:attrName>ppt_x</p:attrName>
                                        </p:attrNameLst>
                                      </p:cBhvr>
                                      <p:tavLst>
                                        <p:tav tm="0">
                                          <p:val>
                                            <p:strVal val="#ppt_x"/>
                                          </p:val>
                                        </p:tav>
                                        <p:tav tm="100000">
                                          <p:val>
                                            <p:strVal val="#ppt_x"/>
                                          </p:val>
                                        </p:tav>
                                      </p:tavLst>
                                    </p:anim>
                                    <p:anim calcmode="lin" valueType="num">
                                      <p:cBhvr additive="base">
                                        <p:cTn id="32"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7" grpId="0"/>
      <p:bldP spid="50178" grpId="1"/>
      <p:bldP spid="50179" grpId="2"/>
      <p:bldP spid="50180" grpId="3"/>
      <p:bldP spid="50181" grpId="4"/>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29" name="矩形 2"/>
          <p:cNvSpPr>
            <a:spLocks noGrp="1"/>
          </p:cNvSpPr>
          <p:nvPr>
            <p:ph type="title" idx="4294967295"/>
          </p:nvPr>
        </p:nvSpPr>
        <p:spPr>
          <a:xfrm>
            <a:off x="1524000" y="142875"/>
            <a:ext cx="9144000" cy="692150"/>
          </a:xfrm>
          <a:prstGeom prst="rect">
            <a:avLst/>
          </a:prstGeom>
          <a:noFill/>
          <a:ln>
            <a:solidFill>
              <a:prstClr val="black"/>
            </a:solidFill>
            <a:miter lim="800000"/>
          </a:ln>
        </p:spPr>
        <p:txBody>
          <a:bodyPr vert="horz" wrap="square" lIns="91440" tIns="45720" rIns="91440" bIns="45720" anchor="ctr" anchorCtr="0">
            <a:normAutofit fontScale="90000"/>
          </a:bodyPr>
          <a:lstStyle>
            <a:lvl1pPr marL="0" indent="0" algn="ctr" defTabSz="914400" rtl="0" eaLnBrk="0" fontAlgn="base" hangingPunct="0">
              <a:lnSpc>
                <a:spcPct val="100000"/>
              </a:lnSpc>
              <a:spcBef>
                <a:spcPct val="0"/>
              </a:spcBef>
              <a:spcAft>
                <a:spcPct val="0"/>
              </a:spcAft>
              <a:buClrTx/>
              <a:buSzTx/>
              <a:buFontTx/>
              <a:buNone/>
              <a:defRPr lang="en-US" altLang="en-US" sz="4400">
                <a:solidFill>
                  <a:schemeClr val="tx2"/>
                </a:solidFill>
                <a:latin typeface="Arial" panose="020b0604020202020204" pitchFamily="34" charset="0"/>
                <a:ea typeface="宋体" panose="02010600030101010101" pitchFamily="2" charset="-122"/>
              </a:defRPr>
            </a:lvl1pPr>
          </a:lstStyle>
          <a:p>
            <a:pPr lvl="0" algn="l"/>
            <a:r>
              <a:rPr lang="zh-CN" altLang="en-US" sz="2800" b="1">
                <a:solidFill>
                  <a:srgbClr val="0000FF"/>
                </a:solidFill>
              </a:rPr>
              <a:t>为消息拟写标题，要求包含对比，句式整齐</a:t>
            </a:r>
            <a:br>
              <a:rPr lang="zh-CN" altLang="en-US" sz="2800" b="1">
                <a:solidFill>
                  <a:srgbClr val="0000FF"/>
                </a:solidFill>
              </a:rPr>
            </a:br>
            <a:r>
              <a:rPr lang="zh-CN" altLang="en-US" sz="2800" b="1">
                <a:solidFill>
                  <a:srgbClr val="0000FF"/>
                </a:solidFill>
              </a:rPr>
              <a:t>（12字以内）</a:t>
            </a:r>
          </a:p>
        </p:txBody>
      </p:sp>
      <p:sp>
        <p:nvSpPr>
          <p:cNvPr id="48130" name="矩形 3"/>
          <p:cNvSpPr>
            <a:spLocks noGrp="1"/>
          </p:cNvSpPr>
          <p:nvPr>
            <p:ph type="body" idx="4294967295"/>
          </p:nvPr>
        </p:nvSpPr>
        <p:spPr>
          <a:xfrm>
            <a:off x="1524000" y="857250"/>
            <a:ext cx="9144000" cy="5310188"/>
          </a:xfrm>
          <a:prstGeom prst="rect">
            <a:avLst/>
          </a:prstGeom>
          <a:solidFill>
            <a:schemeClr val="bg1">
              <a:alpha val="50980"/>
            </a:schemeClr>
          </a:solidFill>
          <a:ln>
            <a:solidFill>
              <a:prstClr val="black"/>
            </a:solidFill>
            <a:miter lim="800000"/>
          </a:ln>
        </p:spPr>
        <p:txBody>
          <a:bodyPr vert="horz" wrap="square" lIns="91440" tIns="45720" rIns="91440" bIns="45720" anchor="t" anchorCtr="0">
            <a:normAutofit/>
          </a:bodyPr>
          <a:lstStyle>
            <a:lvl1pPr marL="342900" indent="-342900" algn="l" defTabSz="914400" rtl="0" eaLnBrk="0" fontAlgn="base" hangingPunct="0">
              <a:lnSpc>
                <a:spcPct val="100000"/>
              </a:lnSpc>
              <a:spcBef>
                <a:spcPct val="20000"/>
              </a:spcBef>
              <a:spcAft>
                <a:spcPct val="0"/>
              </a:spcAft>
              <a:buClr>
                <a:schemeClr val="hlink"/>
              </a:buClr>
              <a:buSzTx/>
              <a:buFont typeface="Wingdings" panose="05000000000000000000" pitchFamily="2" charset="2"/>
              <a:buChar char="§"/>
              <a:defRPr lang="en-US"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anose="05000000000000000000" pitchFamily="2" charset="2"/>
              <a:buChar char="Ø"/>
              <a:defRPr lang="en-US"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anose="05020102010507070707" pitchFamily="18" charset="2"/>
              <a:buChar char="¡"/>
              <a:defRPr lang="en-US"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anose="05000000000000000000" pitchFamily="2" charset="2"/>
              <a:buChar char="Ø"/>
              <a:defRPr lang="en-US"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90000"/>
              <a:buFont typeface="Wingdings 2" panose="05020102010507070707" pitchFamily="18" charset="2"/>
              <a:buChar char="¡"/>
              <a:defRPr lang="en-US" altLang="en-US" sz="2000">
                <a:solidFill>
                  <a:schemeClr val="tx1"/>
                </a:solidFill>
                <a:latin typeface="Arial" panose="020b0604020202020204" pitchFamily="34" charset="0"/>
                <a:ea typeface="宋体" panose="02010600030101010101" pitchFamily="2" charset="-122"/>
              </a:defRPr>
            </a:lvl5pPr>
          </a:lstStyle>
          <a:p>
            <a:pPr lvl="0">
              <a:lnSpc>
                <a:spcPct val="125000"/>
              </a:lnSpc>
            </a:pPr>
            <a:r>
              <a:rPr lang="zh-CN" altLang="en-US" sz="2800" b="1"/>
              <a:t>       来到广州，深深体会到广州人对羽毛球的热爱。苏迪曼杯开赛后，赛场内几乎每天都是爆满，常常能够看见一家老小齐看球的景象。记者昨天了解到，决赛门票除了最贵的VIP票外，其余的票早已售完。</a:t>
            </a:r>
          </a:p>
          <a:p>
            <a:pPr lvl="0">
              <a:lnSpc>
                <a:spcPct val="125000"/>
              </a:lnSpc>
            </a:pPr>
            <a:r>
              <a:rPr lang="zh-CN" altLang="en-US" sz="2800" b="1"/>
              <a:t>   本次比赛采取的低价位策略也是球市火爆的原因之一。这几天预赛阶段比赛，最便宜的只有50元，最贵的也不过200元，目前要想买到一张有中国队比赛场次的门票很不容易。每天赛场门口总守着很多黄牛，见人就问“有没有退票” </a:t>
            </a:r>
          </a:p>
        </p:txBody>
      </p:sp>
      <p:sp>
        <p:nvSpPr>
          <p:cNvPr id="48131" name="矩形 3"/>
          <p:cNvSpPr/>
          <p:nvPr/>
        </p:nvSpPr>
        <p:spPr>
          <a:xfrm>
            <a:off x="1880870" y="5935345"/>
            <a:ext cx="8429625" cy="792162"/>
          </a:xfrm>
          <a:prstGeom prst="rect">
            <a:avLst/>
          </a:prstGeom>
          <a:solidFill>
            <a:srgbClr val="66FFFF"/>
          </a:solid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342900" lvl="0" indent="-342900" algn="ctr" eaLnBrk="0" hangingPunct="0">
              <a:spcBef>
                <a:spcPct val="20000"/>
              </a:spcBef>
            </a:pPr>
            <a:r>
              <a:rPr lang="zh-CN" altLang="en-US" sz="3600" b="1">
                <a:solidFill>
                  <a:srgbClr val="FF0066"/>
                </a:solidFill>
                <a:latin typeface="黑体" panose="02010609060101010101" pitchFamily="2" charset="-122"/>
                <a:ea typeface="黑体" panose="02010609060101010101" pitchFamily="2" charset="-122"/>
              </a:rPr>
              <a:t>球票价格低      球迷热情高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additive="base">
                                        <p:cTn id="6" dur="1" fill="hold">
                                          <p:stCondLst>
                                            <p:cond delay="0"/>
                                          </p:stCondLst>
                                        </p:cTn>
                                        <p:tgtEl>
                                          <p:spTgt spid="48129"/>
                                        </p:tgtEl>
                                        <p:attrNameLst>
                                          <p:attrName>style.visibility</p:attrName>
                                        </p:attrNameLst>
                                      </p:cBhvr>
                                      <p:to>
                                        <p:strVal val="visible"/>
                                      </p:to>
                                    </p:set>
                                    <p:animEffect transition="in" filter="box(in)">
                                      <p:cBhvr additive="base">
                                        <p:cTn id="7" dur="500" fill="hold"/>
                                        <p:tgtEl>
                                          <p:spTgt spid="481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additive="base">
                                        <p:cTn id="11" dur="1" fill="hold">
                                          <p:stCondLst>
                                            <p:cond delay="0"/>
                                          </p:stCondLst>
                                        </p:cTn>
                                        <p:tgtEl>
                                          <p:spTgt spid="48131"/>
                                        </p:tgtEl>
                                        <p:attrNameLst>
                                          <p:attrName>style.visibility</p:attrName>
                                        </p:attrNameLst>
                                      </p:cBhvr>
                                      <p:to>
                                        <p:strVal val="visible"/>
                                      </p:to>
                                    </p:set>
                                    <p:anim calcmode="lin" valueType="num">
                                      <p:cBhvr additive="base">
                                        <p:cTn id="12" dur="500" fill="hold"/>
                                        <p:tgtEl>
                                          <p:spTgt spid="48131"/>
                                        </p:tgtEl>
                                        <p:attrNameLst>
                                          <p:attrName>ppt_x</p:attrName>
                                        </p:attrNameLst>
                                      </p:cBhvr>
                                      <p:tavLst>
                                        <p:tav tm="0">
                                          <p:val>
                                            <p:strVal val="#ppt_x"/>
                                          </p:val>
                                        </p:tav>
                                        <p:tav tm="100000">
                                          <p:val>
                                            <p:strVal val="#ppt_x"/>
                                          </p:val>
                                        </p:tav>
                                      </p:tavLst>
                                    </p:anim>
                                    <p:anim calcmode="lin" valueType="num">
                                      <p:cBhvr additive="base">
                                        <p:cTn id="13"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P spid="48131" grpId="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55297" name="文本框 4"/>
          <p:cNvSpPr/>
          <p:nvPr/>
        </p:nvSpPr>
        <p:spPr>
          <a:xfrm>
            <a:off x="898693" y="1994449"/>
            <a:ext cx="9922588" cy="636264"/>
          </a:xfrm>
          <a:prstGeom prst="rect">
            <a:avLst/>
          </a:prstGeom>
          <a:noFill/>
          <a:ln>
            <a:noFill/>
            <a:miter lim="800000"/>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just" defTabSz="863600">
              <a:lnSpc>
                <a:spcPct val="130000"/>
              </a:lnSpc>
            </a:pPr>
            <a:r>
              <a:rPr lang="en-US" altLang="zh-CN" sz="2750">
                <a:latin typeface="微软雅黑" panose="020b0503020204020204" pitchFamily="34" charset="-122"/>
                <a:sym typeface="微软雅黑" panose="020b0503020204020204" pitchFamily="34" charset="-122"/>
              </a:rPr>
              <a:t>	</a:t>
            </a:r>
          </a:p>
        </p:txBody>
      </p:sp>
      <p:sp>
        <p:nvSpPr>
          <p:cNvPr id="55298" name="文本框 2"/>
          <p:cNvSpPr txBox="1"/>
          <p:nvPr/>
        </p:nvSpPr>
        <p:spPr>
          <a:xfrm>
            <a:off x="1112029" y="986569"/>
            <a:ext cx="9877233" cy="13487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r>
              <a:rPr lang="en-US" altLang="zh-CN" sz="2750" b="1">
                <a:solidFill>
                  <a:srgbClr val="FF0000"/>
                </a:solidFill>
                <a:latin typeface="华文中宋" panose="02010600040101010101" pitchFamily="2" charset="-122"/>
                <a:ea typeface="华文中宋" panose="02010600040101010101" pitchFamily="2" charset="-122"/>
                <a:sym typeface="微软雅黑" panose="020b0503020204020204" pitchFamily="34" charset="-122"/>
              </a:rPr>
              <a:t>	一句话新闻，也称为标题新闻，用一句话，采用新闻标题的语言表达形式，将新闻事件中最有新闻价值的内容表达出来的新闻。它要求比导语精练，比标题具体丰富。</a:t>
            </a:r>
          </a:p>
        </p:txBody>
      </p:sp>
      <p:graphicFrame>
        <p:nvGraphicFramePr>
          <p:cNvPr id="55299" name="Group 27"/>
          <p:cNvGraphicFramePr>
            <a:graphicFrameLocks noGrp="1"/>
          </p:cNvGraphicFramePr>
          <p:nvPr>
            <p:custDataLst>
              <p:tags r:id="rId3"/>
            </p:custDataLst>
          </p:nvPr>
        </p:nvGraphicFramePr>
        <p:xfrm>
          <a:off x="1117069" y="2600858"/>
          <a:ext cx="10078720" cy="3571875"/>
        </p:xfrm>
        <a:graphic>
          <a:graphicData uri="http://schemas.openxmlformats.org/drawingml/2006/table">
            <a:tbl>
              <a:tblPr/>
              <a:tblGrid>
                <a:gridCol w="1372870"/>
                <a:gridCol w="5295900"/>
                <a:gridCol w="3409950"/>
              </a:tblGrid>
              <a:tr h="46291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ctr" defTabSz="863600"/>
                      <a:endParaRPr lang="zh-CN" altLang="en-US" sz="2435" b="1">
                        <a:solidFill>
                          <a:srgbClr val="FFFFFF"/>
                        </a:solidFill>
                        <a:latin typeface="Times New Roman" panose="02020603050405020304" pitchFamily="18" charset="0"/>
                        <a:ea typeface="华文中宋" panose="02010600040101010101" pitchFamily="2" charset="-122"/>
                      </a:endParaRPr>
                    </a:p>
                  </a:txBody>
                  <a:tcPr marL="91435" marR="91435" marT="45717" marB="45717">
                    <a:lnL>
                      <a:noFill/>
                      <a:miter lim="800000"/>
                    </a:lnL>
                    <a:lnR>
                      <a:noFill/>
                      <a:miter lim="800000"/>
                    </a:lnR>
                    <a:lnT>
                      <a:noFill/>
                      <a:miter lim="800000"/>
                    </a:lnT>
                    <a:lnB>
                      <a:noFill/>
                      <a:miter lim="800000"/>
                    </a:lnB>
                    <a:solidFill>
                      <a:srgbClr val="CCFFFF"/>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ctr" defTabSz="863600"/>
                      <a:r>
                        <a:rPr lang="zh-CN" altLang="en-US" sz="2435" b="1">
                          <a:solidFill>
                            <a:schemeClr val="bg1">
                              <a:lumMod val="60000"/>
                              <a:lumOff val="40000"/>
                            </a:schemeClr>
                          </a:solidFill>
                          <a:latin typeface="Times New Roman" panose="02020603050405020304" pitchFamily="18" charset="0"/>
                          <a:ea typeface="华文中宋" panose="02010600040101010101" pitchFamily="2" charset="-122"/>
                        </a:rPr>
                        <a:t>标题</a:t>
                      </a:r>
                    </a:p>
                  </a:txBody>
                  <a:tcPr marL="91435" marR="91435" marT="45717" marB="45717">
                    <a:lnL>
                      <a:noFill/>
                      <a:miter lim="800000"/>
                    </a:lnL>
                    <a:lnR>
                      <a:noFill/>
                      <a:miter lim="800000"/>
                    </a:lnR>
                    <a:lnT>
                      <a:noFill/>
                      <a:miter lim="800000"/>
                    </a:lnT>
                    <a:lnB>
                      <a:noFill/>
                      <a:miter lim="800000"/>
                    </a:lnB>
                    <a:solidFill>
                      <a:srgbClr val="E29A9A"/>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ctr" defTabSz="863600"/>
                      <a:r>
                        <a:rPr lang="zh-CN" altLang="en-US" sz="2435" b="1">
                          <a:solidFill>
                            <a:schemeClr val="bg1">
                              <a:lumMod val="60000"/>
                              <a:lumOff val="40000"/>
                            </a:schemeClr>
                          </a:solidFill>
                          <a:latin typeface="Times New Roman" panose="02020603050405020304" pitchFamily="18" charset="0"/>
                          <a:ea typeface="华文中宋" panose="02010600040101010101" pitchFamily="2" charset="-122"/>
                        </a:rPr>
                        <a:t>一句话新闻</a:t>
                      </a:r>
                    </a:p>
                  </a:txBody>
                  <a:tcPr marL="91435" marR="91435" marT="45717" marB="45717">
                    <a:lnL>
                      <a:noFill/>
                      <a:miter lim="800000"/>
                    </a:lnL>
                    <a:lnR>
                      <a:noFill/>
                      <a:miter lim="800000"/>
                    </a:lnR>
                    <a:lnT>
                      <a:noFill/>
                      <a:miter lim="800000"/>
                    </a:lnT>
                    <a:lnB>
                      <a:noFill/>
                      <a:miter lim="800000"/>
                    </a:lnB>
                    <a:solidFill>
                      <a:srgbClr val="DFBBB3"/>
                    </a:solidFill>
                  </a:tcPr>
                </a:tc>
              </a:tr>
              <a:tr h="120586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ctr" defTabSz="863600"/>
                      <a:r>
                        <a:rPr lang="zh-CN" altLang="en-US" sz="2435">
                          <a:solidFill>
                            <a:schemeClr val="bg1">
                              <a:lumMod val="60000"/>
                              <a:lumOff val="40000"/>
                            </a:schemeClr>
                          </a:solidFill>
                          <a:latin typeface="Times New Roman" panose="02020603050405020304" pitchFamily="18" charset="0"/>
                          <a:ea typeface="华文中宋" panose="02010600040101010101" pitchFamily="2" charset="-122"/>
                        </a:rPr>
                        <a:t>相同点</a:t>
                      </a:r>
                    </a:p>
                  </a:txBody>
                  <a:tcPr marL="91435" marR="91435" marT="45717" marB="45717" anchor="ctr" anchorCtr="1">
                    <a:lnL>
                      <a:noFill/>
                      <a:miter lim="800000"/>
                    </a:lnL>
                    <a:lnR w="12700">
                      <a:solidFill>
                        <a:srgbClr val="D9D9D9"/>
                      </a:solidFill>
                      <a:miter lim="800000"/>
                    </a:lnR>
                    <a:lnT>
                      <a:noFill/>
                      <a:miter lim="800000"/>
                    </a:lnT>
                    <a:lnB>
                      <a:noFill/>
                      <a:miter lim="800000"/>
                    </a:lnB>
                    <a:solidFill>
                      <a:srgbClr val="FFFFFF"/>
                    </a:solidFill>
                  </a:tcPr>
                </a:tc>
                <a:tc gridSpan="2">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①筛选要素为陈述对象+事件；</a:t>
                      </a:r>
                    </a:p>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②一般使用主谓句的形式。（若是主谓结构的标题，加标点即可成为一句话新闻。）</a:t>
                      </a:r>
                    </a:p>
                  </a:txBody>
                  <a:tcPr marL="91435" marR="91435" marT="45717" marB="45717">
                    <a:lnL w="12700">
                      <a:solidFill>
                        <a:srgbClr val="D9D9D9"/>
                      </a:solidFill>
                      <a:miter lim="800000"/>
                    </a:lnL>
                    <a:lnR>
                      <a:noFill/>
                      <a:miter lim="800000"/>
                    </a:lnR>
                    <a:lnT>
                      <a:noFill/>
                      <a:miter lim="800000"/>
                    </a:lnT>
                    <a:lnB>
                      <a:noFill/>
                      <a:miter lim="800000"/>
                    </a:lnB>
                    <a:solidFill>
                      <a:srgbClr val="FFFFFF"/>
                    </a:solidFill>
                  </a:tcPr>
                </a:tc>
                <a:tc hMerge="1">
                  <a:txBody>
                    <a:bodyPr vert="horz" wrap="square"/>
                    <a:lstStyle/>
                    <a:p>
                      <a:endParaRPr lang="zh-CN"/>
                    </a:p>
                  </a:txBody>
                  <a:tcPr>
                    <a:lnR>
                      <a:noFill/>
                      <a:miter lim="800000"/>
                    </a:lnR>
                    <a:lnT>
                      <a:noFill/>
                      <a:miter lim="800000"/>
                    </a:lnT>
                    <a:lnB>
                      <a:noFill/>
                      <a:miter lim="800000"/>
                    </a:lnB>
                  </a:tcPr>
                </a:tc>
              </a:tr>
              <a:tr h="190309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ctr" defTabSz="863600"/>
                      <a:r>
                        <a:rPr lang="zh-CN" altLang="en-US" sz="2435">
                          <a:solidFill>
                            <a:schemeClr val="bg1">
                              <a:lumMod val="60000"/>
                              <a:lumOff val="40000"/>
                            </a:schemeClr>
                          </a:solidFill>
                          <a:latin typeface="Times New Roman" panose="02020603050405020304" pitchFamily="18" charset="0"/>
                          <a:ea typeface="华文中宋" panose="02010600040101010101" pitchFamily="2" charset="-122"/>
                        </a:rPr>
                        <a:t>不同点</a:t>
                      </a:r>
                    </a:p>
                  </a:txBody>
                  <a:tcPr marL="91435" marR="91435" marT="45717" marB="45717" anchor="ctr" anchorCtr="1">
                    <a:lnL>
                      <a:noFill/>
                      <a:miter lim="800000"/>
                    </a:lnL>
                    <a:lnR w="12700">
                      <a:solidFill>
                        <a:srgbClr val="D9D9D9"/>
                      </a:solidFill>
                      <a:miter lim="800000"/>
                    </a:lnR>
                    <a:lnT>
                      <a:noFill/>
                      <a:miter lim="800000"/>
                    </a:lnT>
                    <a:lnB w="19050">
                      <a:solidFill>
                        <a:srgbClr val="595959"/>
                      </a:solidFill>
                      <a:miter lim="800000"/>
                    </a:lnB>
                    <a:solidFill>
                      <a:srgbClr val="F2F2F2"/>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①只要求两个必备要素：人物和事件；</a:t>
                      </a:r>
                    </a:p>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②句中通常不停顿，文末不用标点；</a:t>
                      </a:r>
                    </a:p>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③适当运用比喻、对比、对偶等修辞手法。</a:t>
                      </a:r>
                    </a:p>
                  </a:txBody>
                  <a:tcPr marL="91435" marR="91435" marT="45717" marB="45717">
                    <a:lnL w="12700">
                      <a:solidFill>
                        <a:srgbClr val="D9D9D9"/>
                      </a:solidFill>
                      <a:miter lim="800000"/>
                    </a:lnL>
                    <a:lnR w="6350">
                      <a:solidFill>
                        <a:srgbClr val="D9D9D9"/>
                      </a:solidFill>
                      <a:miter lim="800000"/>
                    </a:lnR>
                    <a:lnT>
                      <a:noFill/>
                      <a:miter lim="800000"/>
                    </a:lnT>
                    <a:lnB w="19050">
                      <a:solidFill>
                        <a:srgbClr val="595959"/>
                      </a:solidFill>
                      <a:miter lim="800000"/>
                    </a:lnB>
                    <a:solidFill>
                      <a:srgbClr val="F2F2F2"/>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①信息量较标题更丰富；②文末用标点；</a:t>
                      </a:r>
                    </a:p>
                    <a:p>
                      <a:pPr marL="0" lvl="0" indent="0" defTabSz="863600"/>
                      <a:r>
                        <a:rPr lang="zh-CN" altLang="en-US" sz="2435" b="1">
                          <a:solidFill>
                            <a:srgbClr val="404040"/>
                          </a:solidFill>
                          <a:latin typeface="Times New Roman" panose="02020603050405020304" pitchFamily="18" charset="0"/>
                          <a:ea typeface="华文中宋" panose="02010600040101010101" pitchFamily="2" charset="-122"/>
                          <a:sym typeface="微软雅黑" panose="020b0503020204020204" pitchFamily="34" charset="-122"/>
                        </a:rPr>
                        <a:t>③语言较平实。</a:t>
                      </a:r>
                    </a:p>
                  </a:txBody>
                  <a:tcPr marL="91435" marR="91435" marT="45717" marB="45717">
                    <a:lnL w="6350">
                      <a:solidFill>
                        <a:srgbClr val="D9D9D9"/>
                      </a:solidFill>
                      <a:miter lim="800000"/>
                    </a:lnL>
                    <a:lnR>
                      <a:noFill/>
                      <a:miter lim="800000"/>
                    </a:lnR>
                    <a:lnT>
                      <a:noFill/>
                      <a:miter lim="800000"/>
                    </a:lnT>
                    <a:lnB w="19050">
                      <a:solidFill>
                        <a:srgbClr val="595959"/>
                      </a:solidFill>
                      <a:miter lim="800000"/>
                    </a:lnB>
                    <a:solidFill>
                      <a:srgbClr val="F2F2F2"/>
                    </a:solidFill>
                  </a:tcPr>
                </a:tc>
              </a:tr>
            </a:tbl>
          </a:graphicData>
        </a:graphic>
      </p:graphicFrame>
      <p:sp>
        <p:nvSpPr>
          <p:cNvPr id="55318" name="Rectangle 26"/>
          <p:cNvSpPr/>
          <p:nvPr/>
        </p:nvSpPr>
        <p:spPr>
          <a:xfrm>
            <a:off x="3848425" y="331446"/>
            <a:ext cx="6384926" cy="57531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en-US" altLang="zh-CN" sz="3175" b="1">
                <a:solidFill>
                  <a:srgbClr val="FF0000"/>
                </a:solidFill>
                <a:latin typeface="Times New Roman" panose="02020603050405020304" pitchFamily="18" charset="0"/>
                <a:ea typeface="华文中宋" panose="02010600040101010101" pitchFamily="2" charset="-122"/>
              </a:rPr>
              <a:t>2、拟写一句话新闻</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5529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additive="base">
                                        <p:cTn id="10" dur="1" fill="hold">
                                          <p:stCondLst>
                                            <p:cond delay="0"/>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57345" name="文本框 4"/>
          <p:cNvSpPr/>
          <p:nvPr/>
        </p:nvSpPr>
        <p:spPr>
          <a:xfrm>
            <a:off x="1184261" y="1944056"/>
            <a:ext cx="9922588" cy="678860"/>
          </a:xfrm>
          <a:prstGeom prst="rect">
            <a:avLst/>
          </a:prstGeom>
          <a:noFill/>
          <a:ln>
            <a:noFill/>
            <a:miter lim="800000"/>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just" defTabSz="863600">
              <a:lnSpc>
                <a:spcPct val="130000"/>
              </a:lnSpc>
            </a:pPr>
            <a:r>
              <a:rPr lang="en-US" altLang="zh-CN" sz="2965">
                <a:latin typeface="Times New Roman" panose="02020603050405020304" pitchFamily="18" charset="0"/>
                <a:ea typeface="黑体" panose="02010609060101010101" pitchFamily="2" charset="-122"/>
                <a:sym typeface="微软雅黑" panose="020b0503020204020204" pitchFamily="34" charset="-122"/>
              </a:rPr>
              <a:t>	</a:t>
            </a:r>
          </a:p>
        </p:txBody>
      </p:sp>
      <p:sp>
        <p:nvSpPr>
          <p:cNvPr id="57346" name="Text Box 2"/>
          <p:cNvSpPr txBox="1"/>
          <p:nvPr/>
        </p:nvSpPr>
        <p:spPr>
          <a:xfrm>
            <a:off x="1689209" y="712847"/>
            <a:ext cx="9798283" cy="543300"/>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spcBef>
                <a:spcPct val="50000"/>
              </a:spcBef>
            </a:pPr>
            <a:r>
              <a:rPr lang="zh-CN" altLang="en-US" sz="2965" b="1">
                <a:solidFill>
                  <a:srgbClr val="401BC0"/>
                </a:solidFill>
                <a:latin typeface="Times New Roman" panose="02020603050405020304" pitchFamily="18" charset="0"/>
                <a:ea typeface="黑体" panose="02010609060101010101" pitchFamily="2" charset="-122"/>
                <a:sym typeface="Calibri"/>
              </a:rPr>
              <a:t>提要法(提取新闻的主要要素加以整合)</a:t>
            </a:r>
          </a:p>
        </p:txBody>
      </p:sp>
      <p:sp>
        <p:nvSpPr>
          <p:cNvPr id="57347" name="Text Box 3"/>
          <p:cNvSpPr txBox="1"/>
          <p:nvPr/>
        </p:nvSpPr>
        <p:spPr>
          <a:xfrm>
            <a:off x="825219" y="1394924"/>
            <a:ext cx="10397972" cy="173735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spcBef>
                <a:spcPct val="50000"/>
              </a:spcBef>
            </a:pPr>
            <a:r>
              <a:rPr lang="en-US" altLang="zh-CN" sz="2400" b="1">
                <a:solidFill>
                  <a:srgbClr val="E2F4FF"/>
                </a:solidFill>
                <a:latin typeface="黑体" panose="02010609060101010101" pitchFamily="2" charset="-122"/>
                <a:ea typeface="黑体" panose="02010609060101010101" pitchFamily="2" charset="-122"/>
                <a:cs typeface="黑体" panose="02010609060101010101" pitchFamily="2" charset="-122"/>
                <a:sym typeface="Calibri"/>
              </a:rPr>
              <a:t>	第一步：提取新闻的主体对象及事件构成主谓句，按照“谁发生了何事”写出基本结构。注意：“谁”不要狭隘地理解为“人”，地区、事物、行为方式等都可以作为主体。①时间、地点(必要的、体现新闻价值的)。</a:t>
            </a:r>
          </a:p>
          <a:p>
            <a:pPr lvl="0" defTabSz="863600">
              <a:spcBef>
                <a:spcPct val="50000"/>
              </a:spcBef>
            </a:pPr>
            <a:r>
              <a:rPr lang="en-US" altLang="zh-CN" sz="2400" b="1">
                <a:solidFill>
                  <a:srgbClr val="E2F4FF"/>
                </a:solidFill>
                <a:latin typeface="黑体" panose="02010609060101010101" pitchFamily="2" charset="-122"/>
                <a:ea typeface="黑体" panose="02010609060101010101" pitchFamily="2" charset="-122"/>
                <a:cs typeface="黑体" panose="02010609060101010101" pitchFamily="2" charset="-122"/>
                <a:sym typeface="Calibri"/>
              </a:rPr>
              <a:t>②主体事件目前的状态、结果、趋势，即人们最关心的新闻点。               </a:t>
            </a:r>
          </a:p>
        </p:txBody>
      </p:sp>
      <p:sp>
        <p:nvSpPr>
          <p:cNvPr id="57348" name="Text Box 4"/>
          <p:cNvSpPr txBox="1"/>
          <p:nvPr/>
        </p:nvSpPr>
        <p:spPr>
          <a:xfrm>
            <a:off x="825020" y="3189342"/>
            <a:ext cx="10282065" cy="118871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spcBef>
                <a:spcPct val="50000"/>
              </a:spcBef>
            </a:pPr>
            <a:r>
              <a:rPr lang="zh-CN" altLang="en-US" sz="2400" b="1">
                <a:latin typeface="Times New Roman" panose="02020603050405020304" pitchFamily="18" charset="0"/>
                <a:ea typeface="黑体" panose="02010609060101010101" pitchFamily="2" charset="-122"/>
                <a:sym typeface="Calibri"/>
              </a:rPr>
              <a:t>       第二步：突出独特性、新颖性。在找出基本的新闻要素的前提下，着重突出新闻最吸引人、最有价值的信息。如：“首次”“世界最大”“排名第一”等，以及具有新闻价值的时间、地点。</a:t>
            </a:r>
          </a:p>
        </p:txBody>
      </p:sp>
      <p:sp>
        <p:nvSpPr>
          <p:cNvPr id="57349" name="Text Box 5"/>
          <p:cNvSpPr txBox="1"/>
          <p:nvPr/>
        </p:nvSpPr>
        <p:spPr>
          <a:xfrm>
            <a:off x="821264" y="4521939"/>
            <a:ext cx="10549154" cy="82295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spcBef>
                <a:spcPct val="50000"/>
              </a:spcBef>
            </a:pPr>
            <a:r>
              <a:rPr lang="en-US" altLang="zh-CN" sz="2400" b="1">
                <a:latin typeface="Times New Roman" panose="02020603050405020304" pitchFamily="18" charset="0"/>
                <a:ea typeface="黑体" panose="02010609060101010101" pitchFamily="2" charset="-122"/>
                <a:sym typeface="Calibri"/>
              </a:rPr>
              <a:t>	第三步：整合要素，准确写出“一句话”。可以是单句，也可以是复句，一般情况下以单句为主。 不超过××字,超过字数一般要扣1分。</a:t>
            </a:r>
          </a:p>
        </p:txBody>
      </p:sp>
      <p:sp>
        <p:nvSpPr>
          <p:cNvPr id="57350" name="Rectangle 9"/>
          <p:cNvSpPr/>
          <p:nvPr/>
        </p:nvSpPr>
        <p:spPr>
          <a:xfrm>
            <a:off x="3924134" y="132919"/>
            <a:ext cx="6384926" cy="57531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3175" b="1">
                <a:solidFill>
                  <a:srgbClr val="FF0000"/>
                </a:solidFill>
                <a:latin typeface="Times New Roman" panose="02020603050405020304" pitchFamily="18" charset="0"/>
                <a:ea typeface="华文中宋" panose="02010600040101010101" pitchFamily="2" charset="-122"/>
              </a:rPr>
              <a:t>如何拟写一句话新闻</a:t>
            </a:r>
          </a:p>
        </p:txBody>
      </p:sp>
      <p:sp>
        <p:nvSpPr>
          <p:cNvPr id="54275" name="Rectangle 5"/>
          <p:cNvSpPr/>
          <p:nvPr/>
        </p:nvSpPr>
        <p:spPr>
          <a:xfrm>
            <a:off x="311785" y="5679440"/>
            <a:ext cx="11176000" cy="822960"/>
          </a:xfrm>
          <a:prstGeom prst="rect">
            <a:avLst/>
          </a:prstGeom>
          <a:solidFill>
            <a:srgbClr val="66FFFF">
              <a:alpha val="56862"/>
            </a:srgbClr>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5pPr>
          </a:lstStyle>
          <a:p>
            <a:pPr lvl="0"/>
            <a:r>
              <a:rPr lang="zh-CN" sz="2400" b="1">
                <a:latin typeface="黑体" panose="02010609060101010101" pitchFamily="2" charset="-122"/>
                <a:ea typeface="黑体" panose="02010609060101010101" pitchFamily="2" charset="-122"/>
                <a:cs typeface="黑体" panose="02010609060101010101" pitchFamily="2" charset="-122"/>
                <a:sym typeface="+mn-ea"/>
              </a:rPr>
              <a:t>一句话新闻(标题新闻)陈述句式要素：</a:t>
            </a:r>
          </a:p>
          <a:p>
            <a:pPr lvl="0"/>
            <a:r>
              <a:rPr lang="zh-CN" sz="2400" b="1">
                <a:latin typeface="黑体" panose="02010609060101010101" pitchFamily="2" charset="-122"/>
                <a:ea typeface="黑体" panose="02010609060101010101" pitchFamily="2" charset="-122"/>
                <a:cs typeface="黑体" panose="02010609060101010101" pitchFamily="2" charset="-122"/>
                <a:sym typeface="+mn-ea"/>
              </a:rPr>
              <a:t>时间＋地点＋原因（目的）＋主体（对象）＋具体事件(过程、结果)。</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573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3" nodeType="clickEffect">
                                  <p:stCondLst>
                                    <p:cond delay="0"/>
                                  </p:stCondLst>
                                  <p:childTnLst>
                                    <p:set>
                                      <p:cBhvr additive="base">
                                        <p:cTn id="10" dur="1" fill="hold">
                                          <p:stCondLst>
                                            <p:cond delay="0"/>
                                          </p:stCondLst>
                                        </p:cTn>
                                        <p:tgtEl>
                                          <p:spTgt spid="573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5" nodeType="clickEffect">
                                  <p:stCondLst>
                                    <p:cond delay="0"/>
                                  </p:stCondLst>
                                  <p:childTnLst>
                                    <p:set>
                                      <p:cBhvr additive="base">
                                        <p:cTn id="14" dur="1" fill="hold">
                                          <p:stCondLst>
                                            <p:cond delay="0"/>
                                          </p:stCondLst>
                                        </p:cTn>
                                        <p:tgtEl>
                                          <p:spTgt spid="5734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additive="base">
                                        <p:cTn id="18" dur="1" fill="hold">
                                          <p:stCondLst>
                                            <p:cond delay="0"/>
                                          </p:stCondLst>
                                        </p:cTn>
                                        <p:tgtEl>
                                          <p:spTgt spid="54275"/>
                                        </p:tgtEl>
                                        <p:attrNameLst>
                                          <p:attrName>style.visibility</p:attrName>
                                        </p:attrNameLst>
                                      </p:cBhvr>
                                      <p:to>
                                        <p:strVal val="visible"/>
                                      </p:to>
                                    </p:set>
                                    <p:anim calcmode="lin" valueType="num">
                                      <p:cBhvr additive="base">
                                        <p:cTn id="19" dur="500" fill="hold"/>
                                        <p:tgtEl>
                                          <p:spTgt spid="54275"/>
                                        </p:tgtEl>
                                        <p:attrNameLst>
                                          <p:attrName>ppt_x</p:attrName>
                                        </p:attrNameLst>
                                      </p:cBhvr>
                                      <p:tavLst>
                                        <p:tav tm="0">
                                          <p:val>
                                            <p:strVal val="#ppt_x"/>
                                          </p:val>
                                        </p:tav>
                                        <p:tav tm="100000">
                                          <p:val>
                                            <p:strVal val="#ppt_x"/>
                                          </p:val>
                                        </p:tav>
                                      </p:tavLst>
                                    </p:anim>
                                    <p:anim calcmode="lin" valueType="num">
                                      <p:cBhvr additive="base">
                                        <p:cTn id="20"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1"/>
      <p:bldP spid="57348" grpId="3"/>
      <p:bldP spid="57349" grpId="5"/>
      <p:bldP spid="5427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grpSp>
        <p:nvGrpSpPr>
          <p:cNvPr id="30" name="组合 29"/>
          <p:cNvGrpSpPr/>
          <p:nvPr/>
        </p:nvGrpSpPr>
        <p:grpSpPr>
          <a:xfrm>
            <a:off x="5481955" y="1118870"/>
            <a:ext cx="6150610" cy="3580130"/>
            <a:chOff x="6357485" y="402643"/>
            <a:chExt cx="5157594" cy="4623413"/>
          </a:xfrm>
        </p:grpSpPr>
        <p:sp>
          <p:nvSpPr>
            <p:cNvPr id="31" name="矩形 83"/>
            <p:cNvSpPr>
              <a:spLocks noChangeArrowheads="1"/>
            </p:cNvSpPr>
            <p:nvPr/>
          </p:nvSpPr>
          <p:spPr bwMode="auto">
            <a:xfrm>
              <a:off x="6606949" y="672887"/>
              <a:ext cx="4863027" cy="3822548"/>
            </a:xfrm>
            <a:prstGeom prst="rect">
              <a:avLst/>
            </a:prstGeom>
            <a:noFill/>
            <a:ln w="9525" cmpd="sng">
              <a:solidFill>
                <a:srgbClr val="68999E"/>
              </a:solidFill>
              <a:miter lim="800000"/>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endParaRPr>
            </a:p>
          </p:txBody>
        </p:sp>
        <p:sp>
          <p:nvSpPr>
            <p:cNvPr id="32" name="TextBox 84"/>
            <p:cNvSpPr txBox="1">
              <a:spLocks noChangeArrowheads="1"/>
            </p:cNvSpPr>
            <p:nvPr/>
          </p:nvSpPr>
          <p:spPr bwMode="auto">
            <a:xfrm>
              <a:off x="6734480" y="774943"/>
              <a:ext cx="4735338" cy="3267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00000"/>
                </a:lnSpc>
                <a:buClrTx/>
                <a:buSzTx/>
                <a:buFontTx/>
              </a:pPr>
              <a:r>
                <a:rPr lang="zh-CN" altLang="en-US" sz="3200" b="1">
                  <a:solidFill>
                    <a:schemeClr val="hlink"/>
                  </a:solidFill>
                  <a:latin typeface="隶书" panose="02010509060101010101" charset="-122"/>
                  <a:ea typeface="隶书"/>
                  <a:cs typeface="隶书" panose="02010509060101010101" charset="-122"/>
                  <a:sym typeface="+mn-ea"/>
                </a:rPr>
                <a:t>压缩语段，就是对一段话或一个长句进行提炼概括，使原段落或句子主旨更加突出。压缩语段，是将长文读短的基础，是语文阅读的重要能力。</a:t>
              </a:r>
            </a:p>
          </p:txBody>
        </p:sp>
        <p:sp>
          <p:nvSpPr>
            <p:cNvPr id="33" name="Freeform 12"/>
            <p:cNvSpPr/>
            <p:nvPr/>
          </p:nvSpPr>
          <p:spPr bwMode="auto">
            <a:xfrm>
              <a:off x="6357485" y="402643"/>
              <a:ext cx="528638" cy="530225"/>
            </a:xfrm>
            <a:custGeom>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578778"/>
            </a:solidFill>
            <a:ln>
              <a:noFill/>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endParaRPr>
            </a:p>
          </p:txBody>
        </p:sp>
        <p:sp>
          <p:nvSpPr>
            <p:cNvPr id="34" name="Freeform 12"/>
            <p:cNvSpPr/>
            <p:nvPr/>
          </p:nvSpPr>
          <p:spPr bwMode="auto">
            <a:xfrm flipH="1" flipV="1">
              <a:off x="10986441" y="4495831"/>
              <a:ext cx="528638" cy="530225"/>
            </a:xfrm>
            <a:custGeom>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578778"/>
            </a:solidFill>
            <a:ln>
              <a:noFill/>
            </a:ln>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300" b="0" i="0" u="none" strike="noStrike" kern="0" cap="none" spc="0" normalizeH="0" baseline="0" noProof="0">
                <a:ln>
                  <a:noFill/>
                </a:ln>
                <a:solidFill>
                  <a:sysClr val="windowText" lastClr="000000"/>
                </a:solidFill>
                <a:effectLst/>
                <a:uLnTx/>
                <a:uFillTx/>
              </a:endParaRPr>
            </a:p>
          </p:txBody>
        </p:sp>
      </p:grpSp>
      <p:sp>
        <p:nvSpPr>
          <p:cNvPr id="35" name="Rectangle 30"/>
          <p:cNvSpPr/>
          <p:nvPr/>
        </p:nvSpPr>
        <p:spPr>
          <a:xfrm>
            <a:off x="1210945" y="1627505"/>
            <a:ext cx="3709035" cy="3071495"/>
          </a:xfrm>
          <a:prstGeom prst="rect">
            <a:avLst/>
          </a:prstGeom>
          <a:blipFill dpi="0" rotWithShape="1">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文本框 1"/>
          <p:cNvSpPr txBox="1"/>
          <p:nvPr/>
        </p:nvSpPr>
        <p:spPr>
          <a:xfrm>
            <a:off x="556895" y="4960620"/>
            <a:ext cx="11348720" cy="1371600"/>
          </a:xfrm>
          <a:prstGeom prst="rect">
            <a:avLst/>
          </a:prstGeom>
          <a:noFill/>
        </p:spPr>
        <p:txBody>
          <a:bodyPr wrap="square" rtlCol="0" anchor="t">
            <a:spAutoFit/>
          </a:bodyPr>
          <a:lstStyle/>
          <a:p>
            <a:pPr algn="l">
              <a:lnSpc>
                <a:spcPts val="3360"/>
              </a:lnSpc>
            </a:pPr>
            <a:r>
              <a:rPr lang="en-US" sz="2965" smtClean="0">
                <a:solidFill>
                  <a:srgbClr val="0000FF"/>
                </a:solidFill>
                <a:latin typeface="微软雅黑" panose="020b0503020204020204" pitchFamily="34" charset="-122"/>
                <a:ea typeface="微软雅黑" panose="020b0503020204020204" pitchFamily="34" charset="-122"/>
                <a:cs typeface="+mn-ea"/>
                <a:sym typeface="+mn-ea"/>
              </a:rPr>
              <a:t> 2019年以前，全国卷很少单独出题考查压缩语段，2019年开始全国三套卷都考查压缩语段，2020年全国三套卷包括新高考全国卷Ⅰ又都考查压缩语段，分值5分，应引起我们的高度重视。</a:t>
            </a:r>
          </a:p>
        </p:txBody>
      </p:sp>
      <p:grpSp>
        <p:nvGrpSpPr>
          <p:cNvPr id="6145" name="组合 2408449"/>
          <p:cNvGrpSpPr/>
          <p:nvPr/>
        </p:nvGrpSpPr>
        <p:grpSpPr>
          <a:xfrm>
            <a:off x="606738" y="346377"/>
            <a:ext cx="4497577" cy="515608"/>
            <a:chOff x="256" y="242"/>
            <a:chExt cx="3777" cy="433"/>
          </a:xfrm>
        </p:grpSpPr>
        <p:sp>
          <p:nvSpPr>
            <p:cNvPr id="6146" name="文本框 2408450"/>
            <p:cNvSpPr/>
            <p:nvPr/>
          </p:nvSpPr>
          <p:spPr>
            <a:xfrm>
              <a:off x="1001" y="287"/>
              <a:ext cx="3032" cy="384"/>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5pPr>
            </a:lstStyle>
            <a:p>
              <a:pPr defTabSz="685800"/>
              <a:r>
                <a:rPr lang="zh-CN" altLang="en-US" kern="0">
                  <a:ea typeface="微软雅黑" panose="020b0503020204020204" pitchFamily="34" charset="-122"/>
                </a:rPr>
                <a:t>考情分析 · 切高考之脉搏</a:t>
              </a:r>
            </a:p>
          </p:txBody>
        </p:sp>
        <p:grpSp>
          <p:nvGrpSpPr>
            <p:cNvPr id="6147" name="组合 2408451"/>
            <p:cNvGrpSpPr/>
            <p:nvPr/>
          </p:nvGrpSpPr>
          <p:grpSpPr>
            <a:xfrm>
              <a:off x="256" y="307"/>
              <a:ext cx="187" cy="187"/>
              <a:chOff x="483" y="1570"/>
              <a:chExt cx="187" cy="187"/>
            </a:xfrm>
          </p:grpSpPr>
          <p:sp>
            <p:nvSpPr>
              <p:cNvPr id="6148" name="椭圆 2408452"/>
              <p:cNvSpPr/>
              <p:nvPr/>
            </p:nvSpPr>
            <p:spPr>
              <a:xfrm>
                <a:off x="514" y="1601"/>
                <a:ext cx="125" cy="125"/>
              </a:xfrm>
              <a:prstGeom prst="ellipse">
                <a:avLst/>
              </a:prstGeom>
              <a:solidFill>
                <a:srgbClr val="000000"/>
              </a:solid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5pPr>
              </a:lstStyle>
              <a:p>
                <a:pPr defTabSz="685800"/>
                <a:endParaRPr lang="zh-CN" altLang="en-US" sz="1800" kern="0"/>
              </a:p>
            </p:txBody>
          </p:sp>
          <p:sp>
            <p:nvSpPr>
              <p:cNvPr id="6149" name="椭圆 2408453"/>
              <p:cNvSpPr/>
              <p:nvPr/>
            </p:nvSpPr>
            <p:spPr>
              <a:xfrm>
                <a:off x="483" y="1570"/>
                <a:ext cx="187" cy="187"/>
              </a:xfrm>
              <a:prstGeom prst="ellipse">
                <a:avLst/>
              </a:prstGeom>
              <a:noFill/>
              <a:ln>
                <a:solidFill>
                  <a:srgbClr val="00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5pPr>
              </a:lstStyle>
              <a:p>
                <a:pPr defTabSz="685800"/>
                <a:endParaRPr lang="zh-CN" altLang="en-US" sz="1800" kern="0"/>
              </a:p>
            </p:txBody>
          </p:sp>
        </p:grpSp>
        <p:sp>
          <p:nvSpPr>
            <p:cNvPr id="6150" name="矩形 2408454"/>
            <p:cNvSpPr/>
            <p:nvPr/>
          </p:nvSpPr>
          <p:spPr>
            <a:xfrm>
              <a:off x="531" y="242"/>
              <a:ext cx="63" cy="317"/>
            </a:xfrm>
            <a:prstGeom prst="rect">
              <a:avLst/>
            </a:prstGeom>
            <a:solidFill>
              <a:srgbClr val="808080"/>
            </a:solid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rgbClr val="FF0000"/>
                  </a:solidFill>
                  <a:latin typeface="Times New Roman" panose="02020603050405020304" pitchFamily="18" charset="0"/>
                  <a:ea typeface="宋体" panose="02010600030101010101" pitchFamily="2" charset="-122"/>
                </a:defRPr>
              </a:lvl5pPr>
            </a:lstStyle>
            <a:p>
              <a:pPr defTabSz="685800"/>
              <a:endParaRPr lang="zh-CN" altLang="en-US" sz="1800" kern="0"/>
            </a:p>
          </p:txBody>
        </p:sp>
      </p:gr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grpId="0" nodeType="after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19"/>
          <p:cNvGraphicFramePr>
            <a:graphicFrameLocks noGrp="1"/>
          </p:cNvGraphicFramePr>
          <p:nvPr/>
        </p:nvGraphicFramePr>
        <p:xfrm>
          <a:off x="604729" y="994967"/>
          <a:ext cx="955040" cy="967740"/>
        </p:xfrm>
        <a:graphic>
          <a:graphicData uri="http://schemas.openxmlformats.org/drawingml/2006/table">
            <a:tbl>
              <a:tblPr/>
              <a:tblGrid>
                <a:gridCol w="45656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典</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例</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析</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862870" y="783293"/>
            <a:ext cx="9826908" cy="2414016"/>
          </a:xfrm>
          <a:prstGeom prst="rect">
            <a:avLst/>
          </a:prstGeom>
          <a:noFill/>
          <a:ln w="9525">
            <a:noFill/>
            <a:miter lim="800000"/>
          </a:ln>
          <a:effectLst/>
        </p:spPr>
        <p:txBody>
          <a:bodyPr wrap="square">
            <a:spAutoFit/>
          </a:bodyPr>
          <a:lstStyle/>
          <a:p>
            <a:r>
              <a:rPr lang="en-US" altLang="zh-CN" sz="2540" smtClean="0">
                <a:solidFill>
                  <a:srgbClr val="006600"/>
                </a:solidFill>
              </a:rPr>
              <a:t> 阅读以下新闻材料，根据要求答题。</a:t>
            </a:r>
          </a:p>
          <a:p>
            <a:r>
              <a:rPr lang="en-US" altLang="zh-CN" sz="2540" smtClean="0">
                <a:solidFill>
                  <a:srgbClr val="006600"/>
                </a:solidFill>
              </a:rPr>
              <a:t>不久前，某地一所高中对700名学生做了以“你觉得你离父母有多远”为主题的调查。调查结果显示，69%的学生认为与父母有代沟，其中6%的学生觉得离父母很远。很多学生说，与父母沟通时，除了学习再无别的话题。</a:t>
            </a:r>
          </a:p>
          <a:p>
            <a:r>
              <a:rPr lang="en-US" altLang="zh-CN" sz="2540" smtClean="0">
                <a:solidFill>
                  <a:srgbClr val="006600"/>
                </a:solidFill>
              </a:rPr>
              <a:t>根据段落的主要内容拟写一句话新闻。</a:t>
            </a:r>
          </a:p>
        </p:txBody>
      </p:sp>
      <p:sp>
        <p:nvSpPr>
          <p:cNvPr id="9" name="Text Box 5"/>
          <p:cNvSpPr txBox="1">
            <a:spLocks noChangeArrowheads="1"/>
          </p:cNvSpPr>
          <p:nvPr/>
        </p:nvSpPr>
        <p:spPr bwMode="auto">
          <a:xfrm>
            <a:off x="1862870" y="4638465"/>
            <a:ext cx="9751317" cy="865632"/>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　 (示例)调查显示，多数学生与父母存在代沟。(或“调查显示，学习成了多数学生与父母沟通的唯一话题”)</a:t>
            </a:r>
          </a:p>
        </p:txBody>
      </p:sp>
      <p:graphicFrame>
        <p:nvGraphicFramePr>
          <p:cNvPr id="7" name="表格 6"/>
          <p:cNvGraphicFramePr>
            <a:graphicFrameLocks noGrp="1"/>
          </p:cNvGraphicFramePr>
          <p:nvPr/>
        </p:nvGraphicFramePr>
        <p:xfrm>
          <a:off x="1938461" y="3277816"/>
          <a:ext cx="9524365" cy="1162050"/>
        </p:xfrm>
        <a:graphic>
          <a:graphicData uri="http://schemas.openxmlformats.org/drawingml/2006/table">
            <a:tbl>
              <a:tblPr/>
              <a:tblGrid>
                <a:gridCol w="1209675"/>
                <a:gridCol w="8314690"/>
              </a:tblGrid>
              <a:tr h="38735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第一步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找出段落的陈述对象“谁”——(对学生的)调查。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35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第二步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从“干什么”的角度概括事件主体——学生与父母有代沟。</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35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第三步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组合语段要点，用一句话工整准确书写。</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1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530350" y="-6985"/>
            <a:ext cx="9131300" cy="6050281"/>
          </a:xfrm>
          <a:prstGeom prst="rect">
            <a:avLst/>
          </a:prstGeom>
          <a:noFill/>
          <a:ln w="9525">
            <a:noFill/>
          </a:ln>
        </p:spPr>
        <p:txBody>
          <a:bodyPr wrap="square">
            <a:spAutoFit/>
          </a:bodyPr>
          <a:lstStyle/>
          <a:p>
            <a:pPr algn="l"/>
            <a:r>
              <a:rPr lang="zh-CN" sz="2300" b="1" smtClean="0">
                <a:solidFill>
                  <a:srgbClr val="000000"/>
                </a:solidFill>
                <a:latin typeface="黑体" panose="02010609060101010101" pitchFamily="2" charset="-122"/>
                <a:ea typeface="黑体" panose="02010609060101010101" pitchFamily="2" charset="-122"/>
              </a:rPr>
              <a:t>【例】阅读下面一则消息，将其概括成一句话新闻，不超过15字。</a:t>
            </a:r>
          </a:p>
          <a:p>
            <a:pPr algn="l"/>
            <a:r>
              <a:rPr lang="zh-CN" sz="2300" b="1" smtClean="0">
                <a:solidFill>
                  <a:srgbClr val="000000"/>
                </a:solidFill>
                <a:latin typeface="黑体" panose="02010609060101010101" pitchFamily="2" charset="-122"/>
                <a:ea typeface="黑体" panose="02010609060101010101" pitchFamily="2" charset="-122"/>
              </a:rPr>
              <a:t>    据京华时报报道，国务院总理李克强访问泰国期间，中泰两国签署了《关于深化铁路合作的谅解备忘录》。跨国铁路激发“泛亚铁路网”联想，高铁所代表的“中国速度”，将为区域经济一体化注入新动力。铁路专家、同济大学教授孙章介绍，中国高铁在国内大发展的同时，也积极谋划“走出去”。目前中国已经与包括美国、巴西、白俄罗斯在内的多个国家建立高铁合作关系。他认为，中国高铁能在短短几年间驶出国门，主要有三大优势。首先是性价比，一份研究报告显示，国外建设高铁每公里成本为0.5亿美元，而中国只有0.33亿美元；其次是技术；最后是安全性。</a:t>
            </a:r>
          </a:p>
          <a:p>
            <a:pPr algn="l"/>
            <a:endParaRPr lang="zh-CN" sz="2300" b="1" smtClean="0">
              <a:solidFill>
                <a:srgbClr val="000000"/>
              </a:solidFill>
              <a:latin typeface="黑体" panose="02010609060101010101" pitchFamily="2" charset="-122"/>
              <a:ea typeface="黑体" panose="02010609060101010101" pitchFamily="2" charset="-122"/>
            </a:endParaRPr>
          </a:p>
          <a:p>
            <a:pPr algn="l"/>
            <a:r>
              <a:rPr lang="zh-CN" sz="2300" b="1" smtClean="0">
                <a:solidFill>
                  <a:srgbClr val="000000"/>
                </a:solidFill>
                <a:latin typeface="黑体" panose="02010609060101010101" pitchFamily="2" charset="-122"/>
                <a:ea typeface="黑体" panose="02010609060101010101" pitchFamily="2" charset="-122"/>
              </a:rPr>
              <a:t>第一步：找出新闻的陈述对象“谁”——中国高铁；</a:t>
            </a:r>
          </a:p>
          <a:p>
            <a:pPr algn="l"/>
            <a:r>
              <a:rPr lang="zh-CN" sz="2300" b="1" smtClean="0">
                <a:solidFill>
                  <a:srgbClr val="000000"/>
                </a:solidFill>
                <a:latin typeface="黑体" panose="02010609060101010101" pitchFamily="2" charset="-122"/>
                <a:ea typeface="黑体" panose="02010609060101010101" pitchFamily="2" charset="-122"/>
              </a:rPr>
              <a:t>第二步：从“干什么”角度概括事件主体——走出国门；</a:t>
            </a:r>
          </a:p>
          <a:p>
            <a:pPr algn="l"/>
            <a:r>
              <a:rPr lang="zh-CN" sz="2300" b="1" smtClean="0">
                <a:solidFill>
                  <a:srgbClr val="000000"/>
                </a:solidFill>
                <a:latin typeface="黑体" panose="02010609060101010101" pitchFamily="2" charset="-122"/>
                <a:ea typeface="黑体" panose="02010609060101010101" pitchFamily="2" charset="-122"/>
              </a:rPr>
              <a:t>第三步：明确这则消息后半部分的主要内容——介绍了中国高铁走出国门的三大优势；</a:t>
            </a:r>
          </a:p>
          <a:p>
            <a:pPr algn="l"/>
            <a:r>
              <a:rPr lang="zh-CN" sz="2300" b="1" smtClean="0">
                <a:solidFill>
                  <a:srgbClr val="000000"/>
                </a:solidFill>
                <a:latin typeface="黑体" panose="02010609060101010101" pitchFamily="2" charset="-122"/>
                <a:ea typeface="黑体" panose="02010609060101010101" pitchFamily="2" charset="-122"/>
              </a:rPr>
              <a:t>第四步：用一句话概括，注意字数限制。</a:t>
            </a:r>
          </a:p>
          <a:p>
            <a:pPr algn="l"/>
            <a:r>
              <a:rPr lang="zh-CN" sz="2300" b="1" smtClean="0">
                <a:solidFill>
                  <a:srgbClr val="000000"/>
                </a:solidFill>
                <a:latin typeface="黑体" panose="02010609060101010101" pitchFamily="2" charset="-122"/>
                <a:ea typeface="黑体" panose="02010609060101010101" pitchFamily="2" charset="-122"/>
              </a:rPr>
              <a:t>【答案示例】三大优势助中国高铁走出国门　</a:t>
            </a:r>
          </a:p>
        </p:txBody>
      </p:sp>
      <p:cxnSp>
        <p:nvCxnSpPr>
          <p:cNvPr id="4" name="直接连接符 3"/>
          <p:cNvCxnSpPr/>
          <p:nvPr/>
        </p:nvCxnSpPr>
        <p:spPr>
          <a:xfrm flipH="1">
            <a:off x="3585210" y="1377950"/>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H="1">
            <a:off x="7256145" y="1823085"/>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9137650" y="2120900"/>
            <a:ext cx="215900" cy="648335"/>
          </a:xfrm>
          <a:prstGeom prst="line">
            <a:avLst/>
          </a:prstGeom>
          <a:ln w="5080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00">
                                            <p:txEl>
                                              <p:pRg st="5" end="5"/>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00">
                                            <p:txEl>
                                              <p:pRg st="7" end="7"/>
                                            </p:txEl>
                                          </p:spTgt>
                                        </p:tgtEl>
                                        <p:attrNameLst>
                                          <p:attrName>style.visibility</p:attrName>
                                        </p:attrNameLst>
                                      </p:cBhvr>
                                      <p:to>
                                        <p:strVal val="visible"/>
                                      </p:to>
                                    </p:set>
                                    <p:anim calcmode="lin" valueType="num">
                                      <p:cBhvr additive="base">
                                        <p:cTn id="41" dur="500" fill="hold"/>
                                        <p:tgtEl>
                                          <p:spTgt spid="100">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53082" y="76452"/>
            <a:ext cx="11065189" cy="6478524"/>
          </a:xfrm>
          <a:prstGeom prst="rect">
            <a:avLst/>
          </a:prstGeom>
          <a:noFill/>
          <a:ln w="9525">
            <a:noFill/>
            <a:miter lim="800000"/>
          </a:ln>
          <a:effectLst/>
        </p:spPr>
        <p:txBody>
          <a:bodyPr wrap="square">
            <a:spAutoFit/>
          </a:bodyPr>
          <a:lstStyle/>
          <a:p>
            <a:pPr algn="ctr">
              <a:lnSpc>
                <a:spcPct val="150000"/>
              </a:lnSpc>
            </a:pPr>
            <a:r>
              <a:rPr sz="2540" b="1">
                <a:solidFill>
                  <a:srgbClr val="006600"/>
                </a:solidFill>
              </a:rPr>
              <a:t>　类型(3)　拟写新闻导语</a:t>
            </a:r>
          </a:p>
          <a:p>
            <a:pPr algn="ctr">
              <a:lnSpc>
                <a:spcPct val="150000"/>
              </a:lnSpc>
            </a:pPr>
            <a:endParaRPr sz="2540" b="1">
              <a:solidFill>
                <a:srgbClr val="006600"/>
              </a:solidFill>
            </a:endParaRPr>
          </a:p>
          <a:p>
            <a:pPr algn="ctr">
              <a:lnSpc>
                <a:spcPct val="150000"/>
              </a:lnSpc>
            </a:pPr>
            <a:r>
              <a:rPr sz="2540" b="1">
                <a:solidFill>
                  <a:srgbClr val="006600"/>
                </a:solidFill>
              </a:rPr>
              <a:t>         新闻导语一般在新闻的开头第一句或第一段，是新闻结构中重要的组成部分，被称为新闻的“窗口”。 它用简短的语言介绍主要内容，揭示新闻主题；或采取其他生动形式引起读者的阅读兴趣。新闻写作要求简明扼要，开门见山，提纲挈领，揭示主题，统帅全篇。</a:t>
            </a:r>
          </a:p>
          <a:p>
            <a:pPr algn="ctr">
              <a:lnSpc>
                <a:spcPct val="150000"/>
              </a:lnSpc>
            </a:pPr>
            <a:r>
              <a:rPr sz="2540" b="1">
                <a:solidFill>
                  <a:srgbClr val="006600"/>
                </a:solidFill>
              </a:rPr>
              <a:t>这就需要用简短的语言将最重要的新闻事实首先告诉读者。“麻雀虽小，五脏俱全”，导语虽短，新闻的要素基本齐全，要把消息中最基本、最核心的内容(一般包括时间、地点、对象、事件、原因、结果等六要素，根据题干要求和字数取舍)用最简明的语言在开头一段中加以表述，以便读者可从导语中得到整个新闻的总印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1760362" y="707702"/>
            <a:ext cx="9826908" cy="672084"/>
          </a:xfrm>
          <a:prstGeom prst="rect">
            <a:avLst/>
          </a:prstGeom>
          <a:noFill/>
          <a:ln w="9525">
            <a:noFill/>
            <a:miter lim="800000"/>
          </a:ln>
          <a:effectLst/>
        </p:spPr>
        <p:txBody>
          <a:bodyPr wrap="square">
            <a:spAutoFit/>
          </a:bodyPr>
          <a:lstStyle/>
          <a:p>
            <a:pPr algn="ctr">
              <a:lnSpc>
                <a:spcPct val="150000"/>
              </a:lnSpc>
            </a:pPr>
            <a:r>
              <a:rPr sz="2540" b="1">
                <a:solidFill>
                  <a:srgbClr val="006600"/>
                </a:solidFill>
              </a:rPr>
              <a:t>　新闻导语拟写公式</a:t>
            </a:r>
          </a:p>
        </p:txBody>
      </p:sp>
      <p:graphicFrame>
        <p:nvGraphicFramePr>
          <p:cNvPr id="3" name="Group 19"/>
          <p:cNvGraphicFramePr>
            <a:graphicFrameLocks noGrp="1"/>
          </p:cNvGraphicFramePr>
          <p:nvPr>
            <p:custDataLst>
              <p:tags r:id="rId2"/>
            </p:custDataLst>
          </p:nvPr>
        </p:nvGraphicFramePr>
        <p:xfrm>
          <a:off x="300318" y="850822"/>
          <a:ext cx="955040" cy="967740"/>
        </p:xfrm>
        <a:graphic>
          <a:graphicData uri="http://schemas.openxmlformats.org/drawingml/2006/table">
            <a:tbl>
              <a:tblPr/>
              <a:tblGrid>
                <a:gridCol w="45656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知</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识</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讲</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5" name="表格 4"/>
          <p:cNvGraphicFramePr>
            <a:graphicFrameLocks noGrp="1"/>
          </p:cNvGraphicFramePr>
          <p:nvPr/>
        </p:nvGraphicFramePr>
        <p:xfrm>
          <a:off x="1385570" y="1407160"/>
          <a:ext cx="10703560" cy="5450205"/>
        </p:xfrm>
        <a:graphic>
          <a:graphicData uri="http://schemas.openxmlformats.org/drawingml/2006/table">
            <a:tbl>
              <a:tblPr/>
              <a:tblGrid>
                <a:gridCol w="10703560"/>
              </a:tblGrid>
              <a:tr h="5450205">
                <a:tc>
                  <a:txBody>
                    <a:bodyPr vert="horz" wrap="square"/>
                    <a:lstStyle/>
                    <a:p>
                      <a:pPr>
                        <a:lnSpc>
                          <a:spcPts val="3500"/>
                        </a:lnSpc>
                      </a:pPr>
                      <a:r>
                        <a:rPr lang="zh-CN" altLang="en-US" sz="2540" kern="100" smtClean="0">
                          <a:solidFill>
                            <a:schemeClr val="accent6">
                              <a:lumMod val="50000"/>
                            </a:schemeClr>
                          </a:solidFill>
                          <a:latin typeface="+mn-ea"/>
                          <a:ea typeface="+mn-ea"/>
                          <a:cs typeface="Times New Roman" panose="02020603050405020304"/>
                        </a:rPr>
                        <a:t>    标准的新闻导语拟写公式：</a:t>
                      </a:r>
                    </a:p>
                    <a:p>
                      <a:pPr>
                        <a:lnSpc>
                          <a:spcPts val="3500"/>
                        </a:lnSpc>
                      </a:pPr>
                      <a:r>
                        <a:rPr lang="zh-CN" altLang="en-US" sz="2540" kern="100" smtClean="0">
                          <a:solidFill>
                            <a:schemeClr val="accent6">
                              <a:lumMod val="50000"/>
                            </a:schemeClr>
                          </a:solidFill>
                          <a:latin typeface="+mn-ea"/>
                          <a:ea typeface="+mn-ea"/>
                          <a:cs typeface="Times New Roman" panose="02020603050405020304"/>
                        </a:rPr>
                        <a:t>    ①新闻单位名称＋②消息发出地名称＋③发出时间＋④主体和事件＋⑤(主体事件发生的必要的)条件或原因＋⑥主体事件的简约过程＋⑦状态、结果、影响或发展趋势。</a:t>
                      </a:r>
                    </a:p>
                    <a:p>
                      <a:pPr>
                        <a:lnSpc>
                          <a:spcPts val="3500"/>
                        </a:lnSpc>
                      </a:pPr>
                      <a:r>
                        <a:rPr lang="zh-CN" altLang="en-US" sz="2540" kern="100" smtClean="0">
                          <a:solidFill>
                            <a:schemeClr val="accent6">
                              <a:lumMod val="50000"/>
                            </a:schemeClr>
                          </a:solidFill>
                          <a:latin typeface="+mn-ea"/>
                          <a:ea typeface="+mn-ea"/>
                          <a:cs typeface="Times New Roman" panose="02020603050405020304"/>
                        </a:rPr>
                        <a:t>    说明：如果试题材料不包括前三项相关材料，前三项内容可舍去；④⑤两条可互换位置；⑥中的过程要用句子完成，如果字数要求极严格，可以用主体事件名称带出过程。必须包含主体、主体特征（事件）和目的或意义。</a:t>
                      </a:r>
                    </a:p>
                    <a:p>
                      <a:pPr>
                        <a:lnSpc>
                          <a:spcPts val="3500"/>
                        </a:lnSpc>
                      </a:pPr>
                      <a:r>
                        <a:rPr lang="zh-CN" altLang="en-US" sz="2540" kern="100" smtClean="0">
                          <a:solidFill>
                            <a:schemeClr val="accent6">
                              <a:lumMod val="50000"/>
                            </a:schemeClr>
                          </a:solidFill>
                          <a:latin typeface="+mn-ea"/>
                          <a:ea typeface="+mn-ea"/>
                          <a:cs typeface="Times New Roman" panose="02020603050405020304"/>
                        </a:rPr>
                        <a:t>     新闻消息的导语就像一个故事的开头，有趣、生动、形象、丰满就令人不能释手，就能吸引受众。 试题若要求根据新闻的主体写导语，考生应仔细阅读主体部分，从中提炼出各个要素，然后加以连缀。</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19"/>
          <p:cNvGraphicFramePr>
            <a:graphicFrameLocks noGrp="1"/>
          </p:cNvGraphicFramePr>
          <p:nvPr>
            <p:custDataLst>
              <p:tags r:id="rId2"/>
            </p:custDataLst>
          </p:nvPr>
        </p:nvGraphicFramePr>
        <p:xfrm>
          <a:off x="76895" y="76452"/>
          <a:ext cx="955040" cy="967740"/>
        </p:xfrm>
        <a:graphic>
          <a:graphicData uri="http://schemas.openxmlformats.org/drawingml/2006/table">
            <a:tbl>
              <a:tblPr/>
              <a:tblGrid>
                <a:gridCol w="45656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典</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例</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析</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067307" y="152706"/>
            <a:ext cx="10933866" cy="3575304"/>
          </a:xfrm>
          <a:prstGeom prst="rect">
            <a:avLst/>
          </a:prstGeom>
          <a:noFill/>
          <a:ln w="9525">
            <a:noFill/>
            <a:miter lim="800000"/>
          </a:ln>
          <a:effectLst/>
        </p:spPr>
        <p:txBody>
          <a:bodyPr wrap="square">
            <a:spAutoFit/>
          </a:bodyPr>
          <a:lstStyle/>
          <a:p>
            <a:r>
              <a:rPr lang="en-US" altLang="zh-CN" sz="2540" smtClean="0">
                <a:solidFill>
                  <a:srgbClr val="006600"/>
                </a:solidFill>
              </a:rPr>
              <a:t> 请为下面的消息拟一条导语。(不超过40个字)</a:t>
            </a:r>
          </a:p>
          <a:p>
            <a:r>
              <a:rPr lang="en-US" altLang="zh-CN" sz="2540" smtClean="0">
                <a:solidFill>
                  <a:srgbClr val="006600"/>
                </a:solidFill>
              </a:rPr>
              <a:t>最近，法国科学研究中心和欧洲南方天文台说，天文学家去年利用位于智利的超大望远镜拍摄到另一个“太阳系”行星的照片。这颗系外行星的体积是太阳系最大行星(木星)的5倍，温度是它的10倍。这颗系外行星围绕一颗年轻的棕矮星，与行星很难区分。天文学家早先说过他们发现了一个距离地球230光年的物体围绕棕矮星运动，亮度仅为后者的1/100。但他们不能确定这个物体是一颗棕矮星，还是绕棕矮星运行的系外行星。可今年早些时候的观测报告根据它一年来的运动轨迹证明，这物体确实是系外行星。这也是迄今为止第一次拍到系外行星的照片。</a:t>
            </a:r>
          </a:p>
        </p:txBody>
      </p:sp>
      <p:graphicFrame>
        <p:nvGraphicFramePr>
          <p:cNvPr id="3" name="表格 2"/>
          <p:cNvGraphicFramePr>
            <a:graphicFrameLocks noGrp="1"/>
          </p:cNvGraphicFramePr>
          <p:nvPr>
            <p:custDataLst>
              <p:tags r:id="rId3"/>
            </p:custDataLst>
          </p:nvPr>
        </p:nvGraphicFramePr>
        <p:xfrm>
          <a:off x="838519" y="3810637"/>
          <a:ext cx="10733405" cy="2342515"/>
        </p:xfrm>
        <a:graphic>
          <a:graphicData uri="http://schemas.openxmlformats.org/drawingml/2006/table">
            <a:tbl>
              <a:tblPr/>
              <a:tblGrid>
                <a:gridCol w="1363345"/>
                <a:gridCol w="9370060"/>
              </a:tblGrid>
              <a:tr h="46482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第一步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找出段落的陈述主体“谁”——欧洲科学家。</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964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第二步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从“干什么”的角度概括事件主体——迄今为止第一次拍摄到另一个“太阳系”行星的照片。</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600">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第三步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明确时间——最近。</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55">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第四步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pPr>
                      <a:r>
                        <a:rPr lang="zh-CN" sz="2540" kern="100">
                          <a:solidFill>
                            <a:schemeClr val="accent6">
                              <a:lumMod val="50000"/>
                            </a:schemeClr>
                          </a:solidFill>
                          <a:latin typeface="Times New Roman" panose="02020603050405020304"/>
                          <a:ea typeface="仿宋_GB2312"/>
                          <a:cs typeface="Times New Roman" panose="02020603050405020304"/>
                        </a:rPr>
                        <a:t>组合语段要点，用一句话工整准确书写。</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ext Box 5"/>
          <p:cNvSpPr txBox="1">
            <a:spLocks noChangeArrowheads="1"/>
          </p:cNvSpPr>
          <p:nvPr/>
        </p:nvSpPr>
        <p:spPr bwMode="auto">
          <a:xfrm>
            <a:off x="95413" y="6248043"/>
            <a:ext cx="12001846" cy="478536"/>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　最近，欧洲科学家迄今为止第一次拍摄到另一个“太阳系”行星的照片。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Text Box 4"/>
          <p:cNvSpPr/>
          <p:nvPr/>
        </p:nvSpPr>
        <p:spPr>
          <a:xfrm>
            <a:off x="201295" y="0"/>
            <a:ext cx="11740515" cy="301752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微软雅黑" panose="020b0503020204020204" pitchFamily="34" charset="-122"/>
                <a:ea typeface="微软雅黑" panose="020b0503020204020204" pitchFamily="34" charset="-122"/>
              </a:rPr>
              <a:t>根据下列材料，用一句话概括出新闻导语：</a:t>
            </a:r>
          </a:p>
          <a:p>
            <a:pPr lvl="0"/>
            <a:r>
              <a:rPr lang="zh-CN" altLang="en-US" sz="3200" b="1">
                <a:latin typeface="微软雅黑" panose="020b0503020204020204" pitchFamily="34" charset="-122"/>
                <a:ea typeface="微软雅黑" panose="020b0503020204020204" pitchFamily="34" charset="-122"/>
              </a:rPr>
              <a:t>    “耀华号”，7月31日从重庆港开出，本月3日6点50分在右行至牌县航段，船舵突然失控，船体搁浅，并且严重倾斜，长江港雾监督局迅速组织久远，但因水位只有1.7米，客轮的吃水线是2.4米，再加上近期长江退水速度较快，因此4次救援全部失败。船上243名旅客被困12小时后，在有关部门组织下安全抵达武汉。</a:t>
            </a:r>
          </a:p>
        </p:txBody>
      </p:sp>
      <p:sp>
        <p:nvSpPr>
          <p:cNvPr id="67585" name="Text Box 4"/>
          <p:cNvSpPr/>
          <p:nvPr/>
        </p:nvSpPr>
        <p:spPr>
          <a:xfrm>
            <a:off x="611188" y="2978784"/>
            <a:ext cx="8820150" cy="579120"/>
          </a:xfrm>
          <a:prstGeom prst="rect">
            <a:avLst/>
          </a:prstGeom>
          <a:solidFill>
            <a:srgbClr val="CCFFFF"/>
          </a:solidFill>
          <a:ln w="28575">
            <a:solidFill>
              <a:srgbClr val="0000FF"/>
            </a:solidFill>
            <a:prstDash val="sysDot"/>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latin typeface="微软雅黑" panose="020b0503020204020204" pitchFamily="34" charset="-122"/>
                <a:ea typeface="微软雅黑" panose="020b0503020204020204" pitchFamily="34" charset="-122"/>
              </a:rPr>
              <a:t>拟新闻导语模式：时间+地点+对象+事件+结果</a:t>
            </a:r>
          </a:p>
        </p:txBody>
      </p:sp>
      <p:sp>
        <p:nvSpPr>
          <p:cNvPr id="67586" name="Text Box 5"/>
          <p:cNvSpPr/>
          <p:nvPr/>
        </p:nvSpPr>
        <p:spPr>
          <a:xfrm>
            <a:off x="381635" y="3706813"/>
            <a:ext cx="1295400" cy="252984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微软雅黑" panose="020b0503020204020204" pitchFamily="34" charset="-122"/>
                <a:ea typeface="微软雅黑" panose="020b0503020204020204" pitchFamily="34" charset="-122"/>
              </a:rPr>
              <a:t>时间：</a:t>
            </a:r>
          </a:p>
          <a:p>
            <a:pPr lvl="0"/>
            <a:r>
              <a:rPr lang="zh-CN" altLang="en-US" sz="3200" b="1">
                <a:solidFill>
                  <a:srgbClr val="FF0000"/>
                </a:solidFill>
                <a:latin typeface="微软雅黑" panose="020b0503020204020204" pitchFamily="34" charset="-122"/>
                <a:ea typeface="微软雅黑" panose="020b0503020204020204" pitchFamily="34" charset="-122"/>
              </a:rPr>
              <a:t>地点：</a:t>
            </a:r>
          </a:p>
          <a:p>
            <a:pPr lvl="0"/>
            <a:r>
              <a:rPr lang="zh-CN" altLang="en-US" sz="3200" b="1">
                <a:solidFill>
                  <a:srgbClr val="FF0000"/>
                </a:solidFill>
                <a:latin typeface="微软雅黑" panose="020b0503020204020204" pitchFamily="34" charset="-122"/>
                <a:ea typeface="微软雅黑" panose="020b0503020204020204" pitchFamily="34" charset="-122"/>
              </a:rPr>
              <a:t>对象：</a:t>
            </a:r>
          </a:p>
          <a:p>
            <a:pPr lvl="0"/>
            <a:r>
              <a:rPr lang="zh-CN" altLang="en-US" sz="3200" b="1">
                <a:solidFill>
                  <a:srgbClr val="FF0000"/>
                </a:solidFill>
                <a:latin typeface="微软雅黑" panose="020b0503020204020204" pitchFamily="34" charset="-122"/>
                <a:ea typeface="微软雅黑" panose="020b0503020204020204" pitchFamily="34" charset="-122"/>
              </a:rPr>
              <a:t>事件：</a:t>
            </a:r>
          </a:p>
          <a:p>
            <a:pPr lvl="0"/>
            <a:r>
              <a:rPr lang="zh-CN" altLang="en-US" sz="3200" b="1">
                <a:solidFill>
                  <a:srgbClr val="FF0000"/>
                </a:solidFill>
                <a:latin typeface="微软雅黑" panose="020b0503020204020204" pitchFamily="34" charset="-122"/>
                <a:ea typeface="微软雅黑" panose="020b0503020204020204" pitchFamily="34" charset="-122"/>
              </a:rPr>
              <a:t>结果：</a:t>
            </a:r>
          </a:p>
        </p:txBody>
      </p:sp>
      <p:sp>
        <p:nvSpPr>
          <p:cNvPr id="67587" name="Text Box 6"/>
          <p:cNvSpPr/>
          <p:nvPr/>
        </p:nvSpPr>
        <p:spPr>
          <a:xfrm>
            <a:off x="1515110" y="3707447"/>
            <a:ext cx="3527425" cy="252984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200" b="1">
                <a:latin typeface="微软雅黑" panose="020b0503020204020204" pitchFamily="34" charset="-122"/>
                <a:ea typeface="微软雅黑" panose="020b0503020204020204" pitchFamily="34" charset="-122"/>
              </a:rPr>
              <a:t>3日</a:t>
            </a:r>
          </a:p>
          <a:p>
            <a:pPr lvl="0"/>
            <a:r>
              <a:rPr lang="en-US" altLang="zh-CN" sz="3200" b="1">
                <a:latin typeface="微软雅黑" panose="020b0503020204020204" pitchFamily="34" charset="-122"/>
                <a:ea typeface="微软雅黑" panose="020b0503020204020204" pitchFamily="34" charset="-122"/>
              </a:rPr>
              <a:t>牌县航段</a:t>
            </a:r>
          </a:p>
          <a:p>
            <a:pPr lvl="0"/>
            <a:r>
              <a:rPr lang="en-US" altLang="zh-CN" sz="3200" b="1">
                <a:latin typeface="微软雅黑" panose="020b0503020204020204" pitchFamily="34" charset="-122"/>
                <a:ea typeface="微软雅黑" panose="020b0503020204020204" pitchFamily="34" charset="-122"/>
              </a:rPr>
              <a:t>“耀华号”</a:t>
            </a:r>
          </a:p>
          <a:p>
            <a:pPr lvl="0"/>
            <a:r>
              <a:rPr lang="en-US" altLang="zh-CN" sz="3200" b="1">
                <a:latin typeface="微软雅黑" panose="020b0503020204020204" pitchFamily="34" charset="-122"/>
                <a:ea typeface="微软雅黑" panose="020b0503020204020204" pitchFamily="34" charset="-122"/>
              </a:rPr>
              <a:t>搁浅</a:t>
            </a:r>
          </a:p>
          <a:p>
            <a:pPr lvl="0"/>
            <a:r>
              <a:rPr lang="en-US" altLang="zh-CN" sz="3200" b="1">
                <a:latin typeface="微软雅黑" panose="020b0503020204020204" pitchFamily="34" charset="-122"/>
                <a:ea typeface="微软雅黑" panose="020b0503020204020204" pitchFamily="34" charset="-122"/>
              </a:rPr>
              <a:t>被困旅客获救</a:t>
            </a:r>
          </a:p>
        </p:txBody>
      </p:sp>
      <p:sp>
        <p:nvSpPr>
          <p:cNvPr id="67588" name="Text Box 7"/>
          <p:cNvSpPr/>
          <p:nvPr/>
        </p:nvSpPr>
        <p:spPr>
          <a:xfrm>
            <a:off x="4840605" y="4921884"/>
            <a:ext cx="7351395" cy="106680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a:solidFill>
                  <a:srgbClr val="FF0000"/>
                </a:solidFill>
                <a:latin typeface="微软雅黑" panose="020b0503020204020204" pitchFamily="34" charset="-122"/>
                <a:ea typeface="微软雅黑" panose="020b0503020204020204" pitchFamily="34" charset="-122"/>
              </a:rPr>
              <a:t>答案：3日晚，“耀华号”行至牌县航段搁浅后被困旅客获救。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additive="base">
                                        <p:cTn id="6" dur="1" fill="hold">
                                          <p:stCondLst>
                                            <p:cond delay="0"/>
                                          </p:stCondLst>
                                        </p:cTn>
                                        <p:tgtEl>
                                          <p:spTgt spid="67585"/>
                                        </p:tgtEl>
                                        <p:attrNameLst>
                                          <p:attrName>style.visibility</p:attrName>
                                        </p:attrNameLst>
                                      </p:cBhvr>
                                      <p:to>
                                        <p:strVal val="visible"/>
                                      </p:to>
                                    </p:set>
                                    <p:animEffect transition="in" filter="checkerboard(across)">
                                      <p:cBhvr additive="base">
                                        <p:cTn id="7" dur="500" fill="hold"/>
                                        <p:tgtEl>
                                          <p:spTgt spid="6758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1" nodeType="clickEffect">
                                  <p:stCondLst>
                                    <p:cond delay="0"/>
                                  </p:stCondLst>
                                  <p:childTnLst>
                                    <p:set>
                                      <p:cBhvr additive="base">
                                        <p:cTn id="11" dur="1" fill="hold">
                                          <p:stCondLst>
                                            <p:cond delay="0"/>
                                          </p:stCondLst>
                                        </p:cTn>
                                        <p:tgtEl>
                                          <p:spTgt spid="67586"/>
                                        </p:tgtEl>
                                        <p:attrNameLst>
                                          <p:attrName>style.visibility</p:attrName>
                                        </p:attrNameLst>
                                      </p:cBhvr>
                                      <p:to>
                                        <p:strVal val="visible"/>
                                      </p:to>
                                    </p:set>
                                    <p:animEffect transition="in" filter="checkerboard(across)">
                                      <p:cBhvr additive="base">
                                        <p:cTn id="12" dur="500" fill="hold"/>
                                        <p:tgtEl>
                                          <p:spTgt spid="6758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7" presetClass="entr" presetSubtype="0" fill="hold" grpId="2" nodeType="clickEffect">
                                  <p:stCondLst>
                                    <p:cond delay="0"/>
                                  </p:stCondLst>
                                  <p:iterate type="lt">
                                    <p:tmPct val="50000"/>
                                  </p:iterate>
                                  <p:childTnLst>
                                    <p:set>
                                      <p:cBhvr additive="base">
                                        <p:cTn id="16" dur="1" fill="hold">
                                          <p:stCondLst>
                                            <p:cond delay="0"/>
                                          </p:stCondLst>
                                        </p:cTn>
                                        <p:tgtEl>
                                          <p:spTgt spid="67587"/>
                                        </p:tgtEl>
                                        <p:attrNameLst>
                                          <p:attrName>style.visibility</p:attrName>
                                        </p:attrNameLst>
                                      </p:cBhvr>
                                      <p:to>
                                        <p:strVal val="visible"/>
                                      </p:to>
                                    </p:set>
                                    <p:anim calcmode="discrete" valueType="clr">
                                      <p:cBhvr additive="base">
                                        <p:cTn id="17" dur="80" fill="hold"/>
                                        <p:tgtEl>
                                          <p:spTgt spid="67587"/>
                                        </p:tgtEl>
                                        <p:attrNameLst>
                                          <p:attrName>style.color</p:attrName>
                                        </p:attrNameLst>
                                      </p:cBhvr>
                                      <p:tavLst>
                                        <p:tav tm="0">
                                          <p:val>
                                            <p:clrVal>
                                              <a:schemeClr val="accent2"/>
                                            </p:clrVal>
                                          </p:val>
                                        </p:tav>
                                        <p:tav tm="50000">
                                          <p:val>
                                            <p:clrVal>
                                              <a:schemeClr val="hlink"/>
                                            </p:clrVal>
                                          </p:val>
                                        </p:tav>
                                      </p:tavLst>
                                    </p:anim>
                                    <p:anim calcmode="discrete" valueType="clr">
                                      <p:cBhvr additive="base">
                                        <p:cTn id="18" dur="80" fill="hold"/>
                                        <p:tgtEl>
                                          <p:spTgt spid="67587"/>
                                        </p:tgtEl>
                                        <p:attrNameLst>
                                          <p:attrName>fillcolor</p:attrName>
                                        </p:attrNameLst>
                                      </p:cBhvr>
                                      <p:tavLst>
                                        <p:tav tm="0">
                                          <p:val>
                                            <p:clrVal>
                                              <a:schemeClr val="accent2"/>
                                            </p:clrVal>
                                          </p:val>
                                        </p:tav>
                                        <p:tav tm="50000">
                                          <p:val>
                                            <p:clrVal>
                                              <a:schemeClr val="hlink"/>
                                            </p:clrVal>
                                          </p:val>
                                        </p:tav>
                                      </p:tavLst>
                                    </p:anim>
                                    <p:set>
                                      <p:cBhvr additive="base">
                                        <p:cTn id="19" dur="80" fill="hold"/>
                                        <p:tgtEl>
                                          <p:spTgt spid="67587"/>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27" presetClass="entr" presetSubtype="0" fill="hold" grpId="3" nodeType="clickEffect">
                                  <p:stCondLst>
                                    <p:cond delay="0"/>
                                  </p:stCondLst>
                                  <p:iterate type="lt">
                                    <p:tmPct val="50000"/>
                                  </p:iterate>
                                  <p:childTnLst>
                                    <p:set>
                                      <p:cBhvr additive="base">
                                        <p:cTn id="23" dur="1" fill="hold">
                                          <p:stCondLst>
                                            <p:cond delay="0"/>
                                          </p:stCondLst>
                                        </p:cTn>
                                        <p:tgtEl>
                                          <p:spTgt spid="67588"/>
                                        </p:tgtEl>
                                        <p:attrNameLst>
                                          <p:attrName>style.visibility</p:attrName>
                                        </p:attrNameLst>
                                      </p:cBhvr>
                                      <p:to>
                                        <p:strVal val="visible"/>
                                      </p:to>
                                    </p:set>
                                    <p:anim calcmode="discrete" valueType="clr">
                                      <p:cBhvr additive="base">
                                        <p:cTn id="24" dur="80" fill="hold"/>
                                        <p:tgtEl>
                                          <p:spTgt spid="67588"/>
                                        </p:tgtEl>
                                        <p:attrNameLst>
                                          <p:attrName>style.color</p:attrName>
                                        </p:attrNameLst>
                                      </p:cBhvr>
                                      <p:tavLst>
                                        <p:tav tm="0">
                                          <p:val>
                                            <p:clrVal>
                                              <a:schemeClr val="accent2"/>
                                            </p:clrVal>
                                          </p:val>
                                        </p:tav>
                                        <p:tav tm="50000">
                                          <p:val>
                                            <p:clrVal>
                                              <a:schemeClr val="hlink"/>
                                            </p:clrVal>
                                          </p:val>
                                        </p:tav>
                                      </p:tavLst>
                                    </p:anim>
                                    <p:anim calcmode="discrete" valueType="clr">
                                      <p:cBhvr additive="base">
                                        <p:cTn id="25" dur="80" fill="hold"/>
                                        <p:tgtEl>
                                          <p:spTgt spid="67588"/>
                                        </p:tgtEl>
                                        <p:attrNameLst>
                                          <p:attrName>fillcolor</p:attrName>
                                        </p:attrNameLst>
                                      </p:cBhvr>
                                      <p:tavLst>
                                        <p:tav tm="0">
                                          <p:val>
                                            <p:clrVal>
                                              <a:schemeClr val="accent2"/>
                                            </p:clrVal>
                                          </p:val>
                                        </p:tav>
                                        <p:tav tm="50000">
                                          <p:val>
                                            <p:clrVal>
                                              <a:schemeClr val="hlink"/>
                                            </p:clrVal>
                                          </p:val>
                                        </p:tav>
                                      </p:tavLst>
                                    </p:anim>
                                    <p:set>
                                      <p:cBhvr additive="base">
                                        <p:cTn id="26" dur="80" fill="hold"/>
                                        <p:tgtEl>
                                          <p:spTgt spid="675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P spid="67586" grpId="1"/>
      <p:bldP spid="67587" grpId="2"/>
      <p:bldP spid="67588" grpId="3"/>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543685" y="43180"/>
            <a:ext cx="9024620" cy="3749040"/>
          </a:xfrm>
          <a:prstGeom prst="rect">
            <a:avLst/>
          </a:prstGeom>
          <a:noFill/>
          <a:ln w="9525">
            <a:noFill/>
          </a:ln>
        </p:spPr>
        <p:txBody>
          <a:bodyPr wrap="square">
            <a:spAutoFit/>
          </a:bodyPr>
          <a:lstStyle/>
          <a:p>
            <a:r>
              <a:rPr 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【例】请为下面的消息拟一条导语。(不超过40字)</a:t>
            </a:r>
          </a:p>
          <a:p>
            <a:r>
              <a:rPr 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    最近，法国科学研究中心和欧洲南方天文台说，天文学家去年利用位于智利的超大望远镜拍摄到另一个“太阳系”行星的照片。这颗系外行星的体积是太阳系最大行星(木星)的5倍，温度是它的10倍。这颗系外行星围绕一颗年轻的棕矮星运行。但棕矮星与行星很难区分。天文学家早先说过他们发现了一个距离地球230光年的物体围绕棕矮星运行，亮度仅为后者的 1/100。但他们不能确定这个物体是一颗棕矮星，还是绕棕矮星运行的系外行星。可今年早些时候的观测报告根据它一年来的运动轨迹证明，该物体确实是系外行星。这也是迄今为止第一次拍到系外行星的照片。</a:t>
            </a:r>
          </a:p>
        </p:txBody>
      </p:sp>
      <p:sp>
        <p:nvSpPr>
          <p:cNvPr id="2" name="文本框 1"/>
          <p:cNvSpPr txBox="1"/>
          <p:nvPr/>
        </p:nvSpPr>
        <p:spPr>
          <a:xfrm>
            <a:off x="1543685" y="4544695"/>
            <a:ext cx="9024620" cy="2225040"/>
          </a:xfrm>
          <a:prstGeom prst="rect">
            <a:avLst/>
          </a:prstGeom>
          <a:noFill/>
        </p:spPr>
        <p:txBody>
          <a:bodyPr wrap="square" rtlCol="0">
            <a:spAutoFit/>
          </a:bodyPr>
          <a:lstStyle/>
          <a:p>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（第一步：明确陈述主体——欧洲科学家。</a:t>
            </a:r>
          </a:p>
          <a:p>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第二步：明确事件——迄今为止第一次拍摄到另一个“太阳系”行星的照片。</a:t>
            </a:r>
          </a:p>
          <a:p>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第三步：明确时间——最近。</a:t>
            </a:r>
          </a:p>
          <a:p>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第四步：组织语言，规范答案。）</a:t>
            </a:r>
          </a:p>
        </p:txBody>
      </p:sp>
      <p:sp>
        <p:nvSpPr>
          <p:cNvPr id="3" name="文本框 2"/>
          <p:cNvSpPr txBox="1"/>
          <p:nvPr/>
        </p:nvSpPr>
        <p:spPr>
          <a:xfrm>
            <a:off x="1471930" y="3702684"/>
            <a:ext cx="9141460" cy="94488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【答案示例】欧洲科学家最近表示，他们相信自己第一次拍到了另一个“太阳系”行星的照片。</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5" name="文本框 5"/>
          <p:cNvSpPr txBox="1"/>
          <p:nvPr/>
        </p:nvSpPr>
        <p:spPr>
          <a:xfrm>
            <a:off x="1197747" y="1729059"/>
            <a:ext cx="9796603" cy="26060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lnSpc>
                <a:spcPct val="150000"/>
              </a:lnSpc>
            </a:pPr>
            <a:r>
              <a:rPr lang="en-US" altLang="zh-CN" sz="2750" b="1">
                <a:solidFill>
                  <a:schemeClr val="bg1"/>
                </a:solidFill>
                <a:latin typeface="Times New Roman" panose="02020603050405020304" pitchFamily="18" charset="0"/>
                <a:ea typeface="黑体" panose="02010609060101010101" pitchFamily="2" charset="-122"/>
                <a:sym typeface="微软雅黑" panose="020b0503020204020204" pitchFamily="34" charset="-122"/>
              </a:rPr>
              <a:t>	信息要点和一句话新闻/导语有所不同，它比一句话新闻要详细，包含的信息要点更多；除新闻的六要素外，原材料中其他内容要点在字数允许的范围内也应被概括出来，因为这种题型往往是按要点赋分的。</a:t>
            </a:r>
          </a:p>
        </p:txBody>
      </p:sp>
      <p:sp>
        <p:nvSpPr>
          <p:cNvPr id="72706" name="Rectangle 5"/>
          <p:cNvSpPr/>
          <p:nvPr/>
        </p:nvSpPr>
        <p:spPr>
          <a:xfrm>
            <a:off x="3366893" y="857406"/>
            <a:ext cx="6384926" cy="607314"/>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en-US" altLang="zh-CN" sz="3385" b="1">
                <a:solidFill>
                  <a:srgbClr val="FF0000"/>
                </a:solidFill>
                <a:latin typeface="Times New Roman" panose="02020603050405020304" pitchFamily="18" charset="0"/>
                <a:ea typeface="华文中宋" panose="02010600040101010101" pitchFamily="2" charset="-122"/>
              </a:rPr>
              <a:t>4、提炼概括新闻要点</a:t>
            </a:r>
          </a:p>
        </p:txBody>
      </p:sp>
      <p:sp>
        <p:nvSpPr>
          <p:cNvPr id="61441" name="Text Box 4"/>
          <p:cNvSpPr/>
          <p:nvPr/>
        </p:nvSpPr>
        <p:spPr>
          <a:xfrm>
            <a:off x="1600835" y="4933315"/>
            <a:ext cx="9144000" cy="1164336"/>
          </a:xfrm>
          <a:prstGeom prst="rect">
            <a:avLst/>
          </a:prstGeom>
          <a:solidFill>
            <a:srgbClr val="66FFFF"/>
          </a:soli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10000"/>
              </a:lnSpc>
              <a:spcBef>
                <a:spcPct val="50000"/>
              </a:spcBef>
            </a:pPr>
            <a:r>
              <a:rPr lang="zh-CN" altLang="en-US" sz="3200" b="1">
                <a:solidFill>
                  <a:srgbClr val="0000FF"/>
                </a:solidFill>
                <a:latin typeface="Arial" panose="020b0604020202020204" pitchFamily="34" charset="0"/>
                <a:ea typeface="宋体" panose="02010600030101010101" pitchFamily="2" charset="-122"/>
              </a:rPr>
              <a:t>　   这种题型可根据新闻材料的内容和试题所限定的字数来确定概括的详细程度。 </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7270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6" presetClass="entr" presetSubtype="26" fill="hold" grpId="0" nodeType="clickEffect">
                                  <p:stCondLst>
                                    <p:cond delay="0"/>
                                  </p:stCondLst>
                                  <p:childTnLst>
                                    <p:set>
                                      <p:cBhvr additive="base">
                                        <p:cTn id="10" dur="1" fill="hold">
                                          <p:stCondLst>
                                            <p:cond delay="0"/>
                                          </p:stCondLst>
                                        </p:cTn>
                                        <p:tgtEl>
                                          <p:spTgt spid="61441"/>
                                        </p:tgtEl>
                                        <p:attrNameLst>
                                          <p:attrName>style.visibility</p:attrName>
                                        </p:attrNameLst>
                                      </p:cBhvr>
                                      <p:to>
                                        <p:strVal val="visible"/>
                                      </p:to>
                                    </p:set>
                                    <p:animEffect transition="in" filter="barn(inHorizontal)">
                                      <p:cBhvr additive="base">
                                        <p:cTn id="11" dur="500" fill="hold"/>
                                        <p:tgtEl>
                                          <p:spTgt spid="61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1"/>
      <p:bldP spid="61441"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Group 19"/>
          <p:cNvGraphicFramePr>
            <a:graphicFrameLocks noGrp="1"/>
          </p:cNvGraphicFramePr>
          <p:nvPr>
            <p:custDataLst>
              <p:tags r:id="rId2"/>
            </p:custDataLst>
          </p:nvPr>
        </p:nvGraphicFramePr>
        <p:xfrm>
          <a:off x="380979" y="610273"/>
          <a:ext cx="955040" cy="967740"/>
        </p:xfrm>
        <a:graphic>
          <a:graphicData uri="http://schemas.openxmlformats.org/drawingml/2006/table">
            <a:tbl>
              <a:tblPr/>
              <a:tblGrid>
                <a:gridCol w="456565"/>
                <a:gridCol w="498475"/>
              </a:tblGrid>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典</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例</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83870">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精</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540" b="1" i="0" u="none" strike="noStrike" cap="none" normalizeH="0" baseline="0" smtClean="0">
                          <a:ln>
                            <a:noFill/>
                          </a:ln>
                          <a:solidFill>
                            <a:srgbClr val="FF0000"/>
                          </a:solidFill>
                          <a:effectLst/>
                          <a:latin typeface=".PhonepadTwo"/>
                          <a:ea typeface="黑体" panose="02010609060101010101" pitchFamily="2" charset="-122"/>
                        </a:rPr>
                        <a:t>析</a:t>
                      </a:r>
                    </a:p>
                  </a:txBody>
                  <a:tcPr marL="96756" marR="96756" marT="48378" marB="48378"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502221" y="1680393"/>
            <a:ext cx="11414332" cy="4736592"/>
          </a:xfrm>
          <a:prstGeom prst="rect">
            <a:avLst/>
          </a:prstGeom>
          <a:noFill/>
          <a:ln w="9525">
            <a:noFill/>
            <a:miter lim="800000"/>
          </a:ln>
          <a:effectLst/>
        </p:spPr>
        <p:txBody>
          <a:bodyPr wrap="square">
            <a:spAutoFit/>
          </a:bodyPr>
          <a:lstStyle/>
          <a:p>
            <a:pPr>
              <a:lnSpc>
                <a:spcPct val="150000"/>
              </a:lnSpc>
            </a:pPr>
            <a:r>
              <a:rPr lang="en-US" altLang="en-US" sz="2540" b="1" smtClean="0">
                <a:solidFill>
                  <a:srgbClr val="006600"/>
                </a:solidFill>
                <a:latin typeface="+mn-ea"/>
              </a:rPr>
              <a:t>(2019·全国卷Ⅲ)请对下面这段新闻报道的文字进行压缩。要求保留关键信息，句子简洁流畅，不超过65个字。</a:t>
            </a:r>
          </a:p>
          <a:p>
            <a:pPr>
              <a:lnSpc>
                <a:spcPct val="150000"/>
              </a:lnSpc>
            </a:pPr>
            <a:r>
              <a:rPr lang="en-US" altLang="en-US" sz="2540" b="1" smtClean="0">
                <a:solidFill>
                  <a:srgbClr val="006600"/>
                </a:solidFill>
                <a:latin typeface="+mn-ea"/>
              </a:rPr>
              <a:t>2019年4月21～28日，国际乒联第55届世界乒乓球锦标赛单项赛在匈牙利首都布达佩斯举行。中国队的许昕/刘诗雯在混双决赛中夺得首金，马龙/王楚钦夺得男双冠军，刘诗雯夺得女单冠军，马龙夺得男单冠军，王曼昱/孙颖莎夺得女双冠军。中国队包揽了本届世乒赛的全部5枚金牌，取得全面胜利。其中的男单决赛，马龙以4比1的比分战胜瑞典球员法尔克，实现了世乒赛男单三连冠的伟业，成为继庄则栋之后50多年来首位在世乒赛实现男单三连冠的选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5"/>
          <p:cNvSpPr txBox="1">
            <a:spLocks noChangeArrowheads="1"/>
          </p:cNvSpPr>
          <p:nvPr/>
        </p:nvSpPr>
        <p:spPr bwMode="auto">
          <a:xfrm>
            <a:off x="275686" y="5791150"/>
            <a:ext cx="11641107" cy="865632"/>
          </a:xfrm>
          <a:prstGeom prst="rect">
            <a:avLst/>
          </a:prstGeom>
          <a:noFill/>
          <a:ln w="9525">
            <a:noFill/>
            <a:miter lim="800000"/>
          </a:ln>
          <a:effectLst/>
        </p:spPr>
        <p:txBody>
          <a:bodyPr wrap="square">
            <a:spAutoFit/>
          </a:bodyPr>
          <a:lstStyle/>
          <a:p>
            <a:r>
              <a:rPr lang="zh-CN" altLang="en-US" sz="2540" b="1" smtClean="0">
                <a:solidFill>
                  <a:srgbClr val="FF0000"/>
                </a:solidFill>
                <a:latin typeface="+mn-ea"/>
              </a:rPr>
              <a:t>答案：关键信息：①2019年4月21～28日；②第55届世乒赛单项赛在布达佩斯举行；③中国队包揽5枚金牌；④马龙成为50多年来首位实现男单三连冠的选手。</a:t>
            </a:r>
          </a:p>
        </p:txBody>
      </p:sp>
      <p:graphicFrame>
        <p:nvGraphicFramePr>
          <p:cNvPr id="3" name="表格 2"/>
          <p:cNvGraphicFramePr>
            <a:graphicFrameLocks noGrp="1"/>
          </p:cNvGraphicFramePr>
          <p:nvPr>
            <p:custDataLst>
              <p:tags r:id="rId2"/>
            </p:custDataLst>
          </p:nvPr>
        </p:nvGraphicFramePr>
        <p:xfrm>
          <a:off x="275784" y="2521627"/>
          <a:ext cx="11413490" cy="3122295"/>
        </p:xfrm>
        <a:graphic>
          <a:graphicData uri="http://schemas.openxmlformats.org/drawingml/2006/table">
            <a:tbl>
              <a:tblPr/>
              <a:tblGrid>
                <a:gridCol w="1587500"/>
                <a:gridCol w="9825990"/>
              </a:tblGrid>
              <a:tr h="852805">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第一步：明确核心话题</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en-US" sz="2115" b="1" kern="100">
                          <a:solidFill>
                            <a:schemeClr val="accent6">
                              <a:lumMod val="50000"/>
                            </a:schemeClr>
                          </a:solidFill>
                          <a:latin typeface="Times New Roman" panose="02020603050405020304"/>
                          <a:ea typeface="仿宋_GB2312"/>
                          <a:cs typeface="Times New Roman" panose="02020603050405020304"/>
                        </a:rPr>
                        <a:t>“国际乒联第55届世界乒乓球锦标赛单项赛”，是语段的核心话题。围绕这个话题，语段针对中国队比赛情况，进行报道。</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2385">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第二步：找到关键词句</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语段共有四个句子。第一句交代了第55届世乒赛单项赛举办的时间、地点；第二句介绍了中国队获得冠军的具体情况；第三句给出了中国队获得的金牌总数；第四句提及马龙实现了男单三连冠。然后提取关键信息，进行组合概括即可。</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7105">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第三步：组合语段要点</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algn="l" defTabSz="914400" rtl="0" eaLnBrk="1" latinLnBrk="0" hangingPunct="1">
                        <a:spcAft>
                          <a:spcPct val="0"/>
                        </a:spcAft>
                      </a:pPr>
                      <a:r>
                        <a:rPr lang="zh-CN" sz="2115" b="1" kern="100">
                          <a:solidFill>
                            <a:schemeClr val="accent6">
                              <a:lumMod val="50000"/>
                            </a:schemeClr>
                          </a:solidFill>
                          <a:latin typeface="Times New Roman" panose="02020603050405020304"/>
                          <a:ea typeface="仿宋_GB2312"/>
                          <a:cs typeface="Times New Roman" panose="02020603050405020304"/>
                        </a:rPr>
                        <a:t>组合信息时注意字数要达“标”，语言要规范，要点的组合一定要符合语法规范、有内在逻辑联系。</a:t>
                      </a:r>
                    </a:p>
                  </a:txBody>
                  <a:tcPr marL="72567" marR="725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文本框 3"/>
          <p:cNvSpPr txBox="1"/>
          <p:nvPr/>
        </p:nvSpPr>
        <p:spPr>
          <a:xfrm>
            <a:off x="229125" y="150726"/>
            <a:ext cx="11962875" cy="2347722"/>
          </a:xfrm>
          <a:prstGeom prst="rect">
            <a:avLst/>
          </a:prstGeom>
          <a:noFill/>
        </p:spPr>
        <p:txBody>
          <a:bodyPr wrap="square" rtlCol="0" anchor="t">
            <a:spAutoFit/>
          </a:bodyPr>
          <a:lstStyle/>
          <a:p>
            <a:pPr algn="l" defTabSz="864235">
              <a:lnSpc>
                <a:spcPct val="100000"/>
              </a:lnSpc>
            </a:pPr>
            <a:r>
              <a:rPr lang="en-US" altLang="en-US" sz="2115" b="1" smtClean="0">
                <a:solidFill>
                  <a:schemeClr val="tx1"/>
                </a:solidFill>
                <a:latin typeface="黑体" panose="02010609060101010101" pitchFamily="2" charset="-122"/>
                <a:ea typeface="黑体" panose="02010609060101010101" pitchFamily="2" charset="-122"/>
                <a:cs typeface="黑体" panose="02010609060101010101" pitchFamily="2" charset="-122"/>
                <a:sym typeface="+mn-ea"/>
              </a:rPr>
              <a:t>(2019·全国卷Ⅲ)请对下面这段新闻报道的文字进行压缩。要求保留关键信息，句子简洁流畅，不超过65个字。</a:t>
            </a:r>
          </a:p>
          <a:p>
            <a:pPr algn="l" defTabSz="864235">
              <a:lnSpc>
                <a:spcPct val="100000"/>
              </a:lnSpc>
            </a:pPr>
            <a:r>
              <a:rPr lang="en-US" altLang="en-US" sz="2115" b="1" smtClean="0">
                <a:solidFill>
                  <a:schemeClr val="tx1"/>
                </a:solidFill>
                <a:latin typeface="黑体" panose="02010609060101010101" pitchFamily="2" charset="-122"/>
                <a:ea typeface="黑体" panose="02010609060101010101" pitchFamily="2" charset="-122"/>
                <a:cs typeface="黑体" panose="02010609060101010101" pitchFamily="2" charset="-122"/>
                <a:sym typeface="+mn-ea"/>
              </a:rPr>
              <a:t>2019年4月21～28日，国际乒联第55届世界乒乓球锦标赛单项赛在匈牙利首都布达佩斯举行。中国队的许昕/刘诗雯在混双决赛中夺得首金，马龙/王楚钦夺得男双冠军，刘诗雯夺得女单冠军，马龙夺得男单冠军，王曼昱/孙颖莎夺得女双冠军。中国队包揽了本届世乒赛的全部5枚金牌，取得全面胜利。其中的男单决赛，马龙以4比1的比分战胜瑞典球员法尔克，实现了世乒赛男单三连冠的伟业，成为继庄则栋之后50多年来首位在世乒赛实现男单三连冠的选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15" name="文本框 14"/>
          <p:cNvSpPr txBox="1"/>
          <p:nvPr/>
        </p:nvSpPr>
        <p:spPr>
          <a:xfrm>
            <a:off x="993140" y="416560"/>
            <a:ext cx="3505200" cy="731520"/>
          </a:xfrm>
          <a:prstGeom prst="rect">
            <a:avLst/>
          </a:prstGeom>
          <a:noFill/>
        </p:spPr>
        <p:txBody>
          <a:bodyPr wrap="square" rtlCol="0">
            <a:spAutoFit/>
          </a:bodyPr>
          <a:lstStyle/>
          <a:p>
            <a:pPr>
              <a:lnSpc>
                <a:spcPct val="150000"/>
              </a:lnSpc>
              <a:defRPr/>
            </a:pPr>
            <a:r>
              <a:rPr lang="zh-CN" altLang="zh-CN" sz="2800" b="1">
                <a:solidFill>
                  <a:schemeClr val="accent1"/>
                </a:solidFill>
                <a:latin typeface="微软雅黑" panose="020b0503020204020204" pitchFamily="34" charset="-122"/>
                <a:ea typeface="微软雅黑" panose="020b0503020204020204" pitchFamily="34" charset="-122"/>
              </a:rPr>
              <a:t>学习目标</a:t>
            </a:r>
          </a:p>
        </p:txBody>
      </p:sp>
      <p:sp>
        <p:nvSpPr>
          <p:cNvPr id="32" name="Rectangle 3"/>
          <p:cNvSpPr/>
          <p:nvPr/>
        </p:nvSpPr>
        <p:spPr>
          <a:xfrm>
            <a:off x="5913120" y="1921510"/>
            <a:ext cx="5212080" cy="4090670"/>
          </a:xfrm>
          <a:prstGeom prst="rect">
            <a:avLst/>
          </a:prstGeom>
          <a:solidFill>
            <a:srgbClr val="578778"/>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33" name="Subtitle 2"/>
          <p:cNvSpPr txBox="1"/>
          <p:nvPr/>
        </p:nvSpPr>
        <p:spPr>
          <a:xfrm>
            <a:off x="6188075" y="1920875"/>
            <a:ext cx="824865" cy="685800"/>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200" b="1">
                <a:solidFill>
                  <a:schemeClr val="bg1"/>
                </a:solidFill>
                <a:latin typeface="+mn-ea"/>
                <a:cs typeface="Helvetica Neue"/>
              </a:rPr>
              <a:t>“</a:t>
            </a:r>
          </a:p>
        </p:txBody>
      </p:sp>
      <p:sp>
        <p:nvSpPr>
          <p:cNvPr id="34" name="Subtitle 2"/>
          <p:cNvSpPr txBox="1"/>
          <p:nvPr/>
        </p:nvSpPr>
        <p:spPr>
          <a:xfrm>
            <a:off x="6311265" y="2359025"/>
            <a:ext cx="4185285" cy="2733040"/>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en-US" altLang="zh-CN">
                <a:solidFill>
                  <a:schemeClr val="bg1"/>
                </a:solidFill>
                <a:latin typeface="微软雅黑" panose="020b0503020204020204" pitchFamily="34" charset="-122"/>
                <a:ea typeface="微软雅黑" panose="020b0503020204020204" pitchFamily="34" charset="-122"/>
              </a:rPr>
              <a:t>1、了解压缩语段常见的几种题型；</a:t>
            </a:r>
          </a:p>
          <a:p>
            <a:pPr marL="0" indent="0" algn="just">
              <a:lnSpc>
                <a:spcPct val="120000"/>
              </a:lnSpc>
              <a:buNone/>
            </a:pPr>
            <a:r>
              <a:rPr lang="en-US" altLang="zh-CN">
                <a:solidFill>
                  <a:schemeClr val="bg1"/>
                </a:solidFill>
                <a:latin typeface="微软雅黑" panose="020b0503020204020204" pitchFamily="34" charset="-122"/>
                <a:ea typeface="微软雅黑" panose="020b0503020204020204" pitchFamily="34" charset="-122"/>
              </a:rPr>
              <a:t>2、掌握不同文体语段的压缩方法。</a:t>
            </a:r>
          </a:p>
        </p:txBody>
      </p:sp>
      <p:sp>
        <p:nvSpPr>
          <p:cNvPr id="35" name="Subtitle 2"/>
          <p:cNvSpPr txBox="1"/>
          <p:nvPr/>
        </p:nvSpPr>
        <p:spPr>
          <a:xfrm>
            <a:off x="10387330" y="4811395"/>
            <a:ext cx="737870" cy="854075"/>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200" b="1">
                <a:solidFill>
                  <a:schemeClr val="bg1"/>
                </a:solidFill>
                <a:latin typeface="+mn-ea"/>
                <a:cs typeface="Helvetica Neue"/>
              </a:rPr>
              <a:t>”</a:t>
            </a:r>
          </a:p>
        </p:txBody>
      </p:sp>
      <p:sp>
        <p:nvSpPr>
          <p:cNvPr id="42" name="Rectangle 30"/>
          <p:cNvSpPr/>
          <p:nvPr/>
        </p:nvSpPr>
        <p:spPr>
          <a:xfrm>
            <a:off x="1198183" y="1924000"/>
            <a:ext cx="4451560" cy="4101523"/>
          </a:xfrm>
          <a:prstGeom prst="rect">
            <a:avLst/>
          </a:prstGeom>
          <a:blipFill dpi="0"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2"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1"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3"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4"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1"/>
      <p:bldP spid="34" grpId="2"/>
      <p:bldP spid="35" grpId="3"/>
      <p:bldP spid="42" grpId="4"/>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1" name="矩形 5"/>
          <p:cNvSpPr/>
          <p:nvPr/>
        </p:nvSpPr>
        <p:spPr>
          <a:xfrm>
            <a:off x="3420224" y="236773"/>
            <a:ext cx="5197853" cy="776303"/>
          </a:xfrm>
          <a:prstGeom prst="rect">
            <a:avLst/>
          </a:prstGeom>
          <a:solidFill>
            <a:srgbClr val="CCFFFF"/>
          </a:solidFill>
          <a:ln>
            <a:noFill/>
          </a:ln>
          <a:effectLst>
            <a:outerShdw blurRad="44450" dist="27940" dir="5400000" algn="ctr">
              <a:srgbClr val="000000">
                <a:alpha val="32000"/>
              </a:srgb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FFCC66"/>
              </a:solidFill>
              <a:effectLst/>
              <a:uLnTx/>
              <a:uFillTx/>
              <a:latin typeface="+mn-lt"/>
              <a:ea typeface="+mn-ea"/>
              <a:cs typeface="+mn-cs"/>
            </a:endParaRPr>
          </a:p>
        </p:txBody>
      </p:sp>
      <p:sp>
        <p:nvSpPr>
          <p:cNvPr id="76802" name="文本框 4"/>
          <p:cNvSpPr/>
          <p:nvPr/>
        </p:nvSpPr>
        <p:spPr>
          <a:xfrm>
            <a:off x="1184261" y="2313612"/>
            <a:ext cx="9922588" cy="636264"/>
          </a:xfrm>
          <a:prstGeom prst="rect">
            <a:avLst/>
          </a:prstGeom>
          <a:noFill/>
          <a:ln>
            <a:noFill/>
            <a:miter lim="800000"/>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just" defTabSz="863600">
              <a:lnSpc>
                <a:spcPct val="130000"/>
              </a:lnSpc>
            </a:pPr>
            <a:r>
              <a:rPr lang="en-US" altLang="zh-CN" sz="2750">
                <a:latin typeface="微软雅黑" panose="020b0503020204020204" pitchFamily="34" charset="-122"/>
                <a:sym typeface="微软雅黑" panose="020b0503020204020204" pitchFamily="34" charset="-122"/>
              </a:rPr>
              <a:t>	</a:t>
            </a:r>
          </a:p>
        </p:txBody>
      </p:sp>
      <p:sp>
        <p:nvSpPr>
          <p:cNvPr id="76803" name="文本框 1"/>
          <p:cNvSpPr txBox="1"/>
          <p:nvPr/>
        </p:nvSpPr>
        <p:spPr>
          <a:xfrm>
            <a:off x="676961" y="1117594"/>
            <a:ext cx="10950626" cy="38633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r>
              <a:rPr lang="zh-CN" altLang="en-US" sz="2750" b="1">
                <a:solidFill>
                  <a:srgbClr val="E2F4FF"/>
                </a:solidFill>
                <a:latin typeface="Times New Roman" panose="02020603050405020304" pitchFamily="18" charset="0"/>
                <a:ea typeface="楷体" panose="02010609060101010101" pitchFamily="49" charset="-122"/>
              </a:rPr>
              <a:t>        (2019·全国卷Ⅲ)请对下面这段新闻报道的文字进行压缩。要求保留关键信息，句子简洁流畅，不超过65个字。(5分)</a:t>
            </a:r>
          </a:p>
          <a:p>
            <a:pPr lvl="0" defTabSz="863600"/>
            <a:r>
              <a:rPr lang="zh-CN" altLang="en-US" sz="2750" b="1">
                <a:solidFill>
                  <a:srgbClr val="E2F4FF"/>
                </a:solidFill>
                <a:latin typeface="Times New Roman" panose="02020603050405020304" pitchFamily="18" charset="0"/>
                <a:ea typeface="楷体" panose="02010609060101010101" pitchFamily="49" charset="-122"/>
              </a:rPr>
              <a:t>        2019年4月21～28日，国际乒联第55届世界乒乓球锦标赛单项赛在匈牙利首都布达佩斯举行。中国队的许昕、刘诗雯在混双决赛中夺得首金，马龙、王楚钦夺得男双冠军，刘诗雯夺得女单冠军，马龙夺得男单冠军，王曼昱、孙颖莎夺得女双冠军。中国队包揽了本届世乒赛的全部5枚金牌，取得全面胜利。其中的男单决赛，马龙以4比1的比分战胜瑞典球员法尔克，实现了世乒赛男单三连冠的伟业，成为继庄则栋之后50多年来首位在世乒赛实现男单三连冠的选手。</a:t>
            </a:r>
          </a:p>
        </p:txBody>
      </p:sp>
      <p:sp>
        <p:nvSpPr>
          <p:cNvPr id="76804" name="文本框 3"/>
          <p:cNvSpPr txBox="1"/>
          <p:nvPr/>
        </p:nvSpPr>
        <p:spPr>
          <a:xfrm>
            <a:off x="712236" y="4997935"/>
            <a:ext cx="10749051" cy="13487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r>
              <a:rPr lang="zh-CN" altLang="en-US" sz="2750" b="1">
                <a:solidFill>
                  <a:srgbClr val="FFCC00"/>
                </a:solidFill>
                <a:latin typeface="宋体" panose="02010600030101010101" pitchFamily="2" charset="-122"/>
                <a:ea typeface="宋体" panose="02010600030101010101" pitchFamily="2" charset="-122"/>
              </a:rPr>
              <a:t>    参考答案：①2019年4月21～28日；②第55届世乒赛单项赛在布达佩斯举行；③中国队包揽5枚金牌；④马龙成为50多年来首位实现男单三连冠的选手。</a:t>
            </a:r>
          </a:p>
        </p:txBody>
      </p:sp>
      <p:sp>
        <p:nvSpPr>
          <p:cNvPr id="76805" name="Rectangle 6"/>
          <p:cNvSpPr/>
          <p:nvPr/>
        </p:nvSpPr>
        <p:spPr>
          <a:xfrm>
            <a:off x="3661967" y="312968"/>
            <a:ext cx="6384926" cy="57531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zh-CN" sz="3175" b="1">
                <a:solidFill>
                  <a:srgbClr val="FF0000"/>
                </a:solidFill>
                <a:latin typeface="Times New Roman" panose="02020603050405020304" pitchFamily="18" charset="0"/>
                <a:ea typeface="华文中宋" panose="02010600040101010101" pitchFamily="2" charset="-122"/>
              </a:rPr>
              <a:t>题型四：概括新闻要点</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768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3" name="矩形 5"/>
          <p:cNvSpPr/>
          <p:nvPr/>
        </p:nvSpPr>
        <p:spPr>
          <a:xfrm>
            <a:off x="3420224" y="236773"/>
            <a:ext cx="5197853" cy="776303"/>
          </a:xfrm>
          <a:prstGeom prst="rect">
            <a:avLst/>
          </a:prstGeom>
          <a:solidFill>
            <a:srgbClr val="CCFFFF"/>
          </a:solidFill>
          <a:ln>
            <a:noFill/>
          </a:ln>
          <a:effectLst>
            <a:outerShdw blurRad="44450" dist="27940" dir="5400000" algn="ctr">
              <a:srgbClr val="000000">
                <a:alpha val="32000"/>
              </a:srgb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FFCC66"/>
              </a:solidFill>
              <a:effectLst/>
              <a:uLnTx/>
              <a:uFillTx/>
              <a:latin typeface="+mn-lt"/>
              <a:ea typeface="+mn-ea"/>
              <a:cs typeface="+mn-cs"/>
            </a:endParaRPr>
          </a:p>
        </p:txBody>
      </p:sp>
      <p:sp>
        <p:nvSpPr>
          <p:cNvPr id="74754" name="文本框 4"/>
          <p:cNvSpPr/>
          <p:nvPr/>
        </p:nvSpPr>
        <p:spPr>
          <a:xfrm>
            <a:off x="1142265" y="1851666"/>
            <a:ext cx="9922588" cy="636264"/>
          </a:xfrm>
          <a:prstGeom prst="rect">
            <a:avLst/>
          </a:prstGeom>
          <a:noFill/>
          <a:ln>
            <a:noFill/>
            <a:miter lim="800000"/>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just" defTabSz="863600">
              <a:lnSpc>
                <a:spcPct val="130000"/>
              </a:lnSpc>
            </a:pPr>
            <a:r>
              <a:rPr lang="en-US" altLang="zh-CN" sz="2750">
                <a:latin typeface="微软雅黑" panose="020b0503020204020204" pitchFamily="34" charset="-122"/>
                <a:sym typeface="微软雅黑" panose="020b0503020204020204" pitchFamily="34" charset="-122"/>
              </a:rPr>
              <a:t>	</a:t>
            </a:r>
          </a:p>
        </p:txBody>
      </p:sp>
      <p:sp>
        <p:nvSpPr>
          <p:cNvPr id="74755" name="文本框 1"/>
          <p:cNvSpPr txBox="1"/>
          <p:nvPr/>
        </p:nvSpPr>
        <p:spPr>
          <a:xfrm>
            <a:off x="641684" y="1186465"/>
            <a:ext cx="10947268" cy="3706362"/>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r>
              <a:rPr lang="en-US" altLang="zh-CN" sz="2965" b="1">
                <a:solidFill>
                  <a:srgbClr val="E2F4FF"/>
                </a:solidFill>
                <a:latin typeface="Times New Roman" panose="02020603050405020304" pitchFamily="18" charset="0"/>
                <a:ea typeface="黑体" panose="02010609060101010101" pitchFamily="2" charset="-122"/>
              </a:rPr>
              <a:t>	(2019·全国卷Ⅱ)请对下面这段新闻报道的文字进行压缩。要求保留关键信息，句子简洁流畅，不超过60个字。(5分)</a:t>
            </a:r>
          </a:p>
          <a:p>
            <a:pPr lvl="0" defTabSz="863600"/>
            <a:r>
              <a:rPr lang="en-US" altLang="zh-CN" sz="2965" b="1">
                <a:solidFill>
                  <a:srgbClr val="E2F4FF"/>
                </a:solidFill>
                <a:latin typeface="Times New Roman" panose="02020603050405020304" pitchFamily="18" charset="0"/>
                <a:ea typeface="黑体" panose="02010609060101010101" pitchFamily="2" charset="-122"/>
              </a:rPr>
              <a:t>	2019年的永定河补水工程于3月13日启动。本次补水工程加大了补水力度，到4月2日，已累计输水3 100万立方米。另外，拦截在河道上的官厅水库发电站、珠窝水库下马岭发电站、落坡岭水库的下苇甸发电站全都停用，以保证补水全部灌入河道。目前，门头沟区域内102公里的永定河山峡段，近40年来首次实现全线通水。</a:t>
            </a:r>
          </a:p>
        </p:txBody>
      </p:sp>
      <p:sp>
        <p:nvSpPr>
          <p:cNvPr id="74756" name="文本框 3"/>
          <p:cNvSpPr txBox="1"/>
          <p:nvPr/>
        </p:nvSpPr>
        <p:spPr>
          <a:xfrm>
            <a:off x="954127" y="5008014"/>
            <a:ext cx="10090569" cy="1396740"/>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r>
              <a:rPr lang="zh-CN" altLang="en-US" sz="2855" b="1">
                <a:solidFill>
                  <a:srgbClr val="FFCC00"/>
                </a:solidFill>
                <a:latin typeface="Times New Roman" panose="02020603050405020304" pitchFamily="18" charset="0"/>
                <a:ea typeface="楷体" panose="02010609060101010101" pitchFamily="49" charset="-122"/>
              </a:rPr>
              <a:t>        参考答案：①2019年3月13日；②永定河补水工程启动；③加大补水力度，停用发电站；④永定河山峡段近40年来首次全线通水。</a:t>
            </a:r>
          </a:p>
        </p:txBody>
      </p:sp>
      <p:sp>
        <p:nvSpPr>
          <p:cNvPr id="74757" name="Rectangle 6"/>
          <p:cNvSpPr/>
          <p:nvPr/>
        </p:nvSpPr>
        <p:spPr>
          <a:xfrm>
            <a:off x="3661967" y="270974"/>
            <a:ext cx="6384926" cy="607314"/>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3385" b="1">
                <a:solidFill>
                  <a:srgbClr val="FF0000"/>
                </a:solidFill>
                <a:latin typeface="Times New Roman" panose="02020603050405020304" pitchFamily="18" charset="0"/>
                <a:ea typeface="华文中宋" panose="02010600040101010101" pitchFamily="2" charset="-122"/>
              </a:rPr>
              <a:t>题型四：概括新闻要点</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747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49" name="文本框 6"/>
          <p:cNvSpPr txBox="1"/>
          <p:nvPr/>
        </p:nvSpPr>
        <p:spPr>
          <a:xfrm>
            <a:off x="1703319" y="1540904"/>
            <a:ext cx="8481319" cy="543300"/>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gn="just" defTabSz="863600"/>
            <a:r>
              <a:rPr lang="en-US" altLang="zh-CN" sz="2965" b="1">
                <a:solidFill>
                  <a:srgbClr val="E2F4FF"/>
                </a:solidFill>
                <a:latin typeface="Times New Roman" panose="02020603050405020304" pitchFamily="18" charset="0"/>
                <a:ea typeface="黑体" panose="02010609060101010101" pitchFamily="2" charset="-122"/>
                <a:sym typeface="Wingdings" panose="05000000000000000000" pitchFamily="2" charset="2"/>
              </a:rPr>
              <a:t>1、拟写标题：人物+事件</a:t>
            </a:r>
          </a:p>
        </p:txBody>
      </p:sp>
      <p:sp>
        <p:nvSpPr>
          <p:cNvPr id="78850" name="文本框 7"/>
          <p:cNvSpPr txBox="1"/>
          <p:nvPr/>
        </p:nvSpPr>
        <p:spPr>
          <a:xfrm>
            <a:off x="897015" y="2184267"/>
            <a:ext cx="10347578" cy="995166"/>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1" indent="431800" algn="just" defTabSz="863600" eaLnBrk="1" hangingPunct="1"/>
            <a:r>
              <a:rPr lang="en-US" altLang="zh-CN" sz="2965" b="1">
                <a:solidFill>
                  <a:schemeClr val="bg1"/>
                </a:solidFill>
                <a:latin typeface="Times New Roman" panose="02020603050405020304" pitchFamily="18" charset="0"/>
                <a:ea typeface="黑体" panose="02010609060101010101" pitchFamily="2" charset="-122"/>
                <a:sym typeface="Wingdings" panose="05000000000000000000" pitchFamily="2" charset="2"/>
              </a:rPr>
              <a:t>    2、拟写一句话新闻：人物+事件+必要的、体现新闻价值的要素(据题干要求字数取舍)</a:t>
            </a:r>
          </a:p>
        </p:txBody>
      </p:sp>
      <p:sp>
        <p:nvSpPr>
          <p:cNvPr id="78851" name="文本框 8"/>
          <p:cNvSpPr txBox="1"/>
          <p:nvPr/>
        </p:nvSpPr>
        <p:spPr>
          <a:xfrm>
            <a:off x="587931" y="3296296"/>
            <a:ext cx="10678499" cy="995166"/>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323850" lvl="1" indent="-323850" algn="just" defTabSz="863600" eaLnBrk="1" hangingPunct="1">
              <a:spcBef>
                <a:spcPct val="50000"/>
              </a:spcBef>
            </a:pPr>
            <a:r>
              <a:rPr lang="en-US" altLang="zh-CN" sz="2965" b="1">
                <a:solidFill>
                  <a:schemeClr val="bg1"/>
                </a:solidFill>
                <a:latin typeface="Times New Roman" panose="02020603050405020304" pitchFamily="18" charset="0"/>
                <a:ea typeface="黑体" panose="02010609060101010101" pitchFamily="2" charset="-122"/>
                <a:sym typeface="Wingdings" panose="05000000000000000000" pitchFamily="2" charset="2"/>
              </a:rPr>
              <a:t>            3、拟写导语：时间+地点+人物+事件+原因+结果(影响或发展趋势) (据题干要求字数取舍)</a:t>
            </a:r>
          </a:p>
        </p:txBody>
      </p:sp>
      <p:sp>
        <p:nvSpPr>
          <p:cNvPr id="78852" name="文本框 9"/>
          <p:cNvSpPr txBox="1"/>
          <p:nvPr/>
        </p:nvSpPr>
        <p:spPr>
          <a:xfrm>
            <a:off x="986044" y="4393207"/>
            <a:ext cx="10287105" cy="1085539"/>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lnSpc>
                <a:spcPct val="110000"/>
              </a:lnSpc>
            </a:pPr>
            <a:r>
              <a:rPr lang="zh-CN" altLang="en-US" sz="2965" b="1">
                <a:solidFill>
                  <a:schemeClr val="bg1"/>
                </a:solidFill>
                <a:latin typeface="Times New Roman" panose="02020603050405020304" pitchFamily="18" charset="0"/>
                <a:ea typeface="黑体" panose="02010609060101010101" pitchFamily="2" charset="-122"/>
              </a:rPr>
              <a:t>       4、概括新闻要点：六要素（人物+事件）+原材料中其他关键内容要点(据题干要求字数取舍)</a:t>
            </a:r>
          </a:p>
        </p:txBody>
      </p:sp>
      <p:sp>
        <p:nvSpPr>
          <p:cNvPr id="78853" name="Rectangle 7"/>
          <p:cNvSpPr/>
          <p:nvPr/>
        </p:nvSpPr>
        <p:spPr>
          <a:xfrm>
            <a:off x="3661967" y="774914"/>
            <a:ext cx="6384926" cy="57531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3175" b="1">
                <a:solidFill>
                  <a:srgbClr val="FFFF00"/>
                </a:solidFill>
                <a:latin typeface="Times New Roman" panose="02020603050405020304" pitchFamily="18" charset="0"/>
                <a:ea typeface="华文中宋" panose="02010600040101010101" pitchFamily="2" charset="-122"/>
              </a:rPr>
              <a:t>新闻语段压缩题方法小结</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additive="base">
                                        <p:cTn id="6" dur="1" fill="hold">
                                          <p:stCondLst>
                                            <p:cond delay="0"/>
                                          </p:stCondLst>
                                        </p:cTn>
                                        <p:tgtEl>
                                          <p:spTgt spid="7884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1" nodeType="clickEffect">
                                  <p:stCondLst>
                                    <p:cond delay="0"/>
                                  </p:stCondLst>
                                  <p:childTnLst>
                                    <p:set>
                                      <p:cBhvr additive="base">
                                        <p:cTn id="10" dur="1" fill="hold">
                                          <p:stCondLst>
                                            <p:cond delay="0"/>
                                          </p:stCondLst>
                                        </p:cTn>
                                        <p:tgtEl>
                                          <p:spTgt spid="7885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2" nodeType="clickEffect">
                                  <p:stCondLst>
                                    <p:cond delay="0"/>
                                  </p:stCondLst>
                                  <p:childTnLst>
                                    <p:set>
                                      <p:cBhvr additive="base">
                                        <p:cTn id="14" dur="1" fill="hold">
                                          <p:stCondLst>
                                            <p:cond delay="0"/>
                                          </p:stCondLst>
                                        </p:cTn>
                                        <p:tgtEl>
                                          <p:spTgt spid="7885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3" nodeType="clickEffect">
                                  <p:stCondLst>
                                    <p:cond delay="0"/>
                                  </p:stCondLst>
                                  <p:childTnLst>
                                    <p:set>
                                      <p:cBhvr additive="base">
                                        <p:cTn id="18" dur="1" fill="hold">
                                          <p:stCondLst>
                                            <p:cond delay="0"/>
                                          </p:stCondLst>
                                        </p:cTn>
                                        <p:tgtEl>
                                          <p:spTgt spid="788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49" grpId="0"/>
      <p:bldP spid="78850" grpId="1"/>
      <p:bldP spid="78851" grpId="2"/>
      <p:bldP spid="78852" grpId="3"/>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7" name="文本框 4"/>
          <p:cNvSpPr/>
          <p:nvPr/>
        </p:nvSpPr>
        <p:spPr>
          <a:xfrm>
            <a:off x="604729" y="2154031"/>
            <a:ext cx="10403012" cy="636264"/>
          </a:xfrm>
          <a:prstGeom prst="rect">
            <a:avLst/>
          </a:prstGeom>
          <a:noFill/>
          <a:ln>
            <a:noFill/>
            <a:miter lim="800000"/>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algn="just" defTabSz="863600">
              <a:lnSpc>
                <a:spcPct val="130000"/>
              </a:lnSpc>
            </a:pPr>
            <a:r>
              <a:rPr lang="en-US" altLang="zh-CN" sz="2750">
                <a:latin typeface="Times New Roman" panose="02020603050405020304" pitchFamily="18" charset="0"/>
                <a:ea typeface="黑体" panose="02010609060101010101" pitchFamily="2" charset="-122"/>
                <a:sym typeface="微软雅黑" panose="020b0503020204020204" pitchFamily="34" charset="-122"/>
              </a:rPr>
              <a:t>	</a:t>
            </a:r>
          </a:p>
        </p:txBody>
      </p:sp>
      <p:sp>
        <p:nvSpPr>
          <p:cNvPr id="80898" name="文本框 1"/>
          <p:cNvSpPr txBox="1"/>
          <p:nvPr/>
        </p:nvSpPr>
        <p:spPr>
          <a:xfrm>
            <a:off x="544256" y="994967"/>
            <a:ext cx="10606267" cy="9296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323850" lvl="0" indent="-323850" defTabSz="863600"/>
            <a:r>
              <a:rPr lang="en-US" altLang="zh-CN" sz="2750" b="1">
                <a:latin typeface="Times New Roman" panose="02020603050405020304" pitchFamily="18" charset="0"/>
                <a:ea typeface="黑体" panose="02010609060101010101" pitchFamily="2" charset="-122"/>
              </a:rPr>
              <a:t>             1、紧扣导语概括。导语是对新闻主体事件的高度概括，找出导语后根据字数限制对导语进行压缩。</a:t>
            </a:r>
          </a:p>
        </p:txBody>
      </p:sp>
      <p:sp>
        <p:nvSpPr>
          <p:cNvPr id="80899" name="文本框 6"/>
          <p:cNvSpPr txBox="1"/>
          <p:nvPr/>
        </p:nvSpPr>
        <p:spPr>
          <a:xfrm>
            <a:off x="485463" y="1969252"/>
            <a:ext cx="10594508" cy="9296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323850" lvl="0" indent="-323850" defTabSz="863600"/>
            <a:r>
              <a:rPr lang="zh-CN" altLang="en-US" sz="2750" b="1">
                <a:solidFill>
                  <a:schemeClr val="bg1"/>
                </a:solidFill>
                <a:latin typeface="Times New Roman" panose="02020603050405020304" pitchFamily="18" charset="0"/>
                <a:ea typeface="黑体" panose="02010609060101010101" pitchFamily="2" charset="-122"/>
                <a:sym typeface="Calibri"/>
              </a:rPr>
              <a:t>             2、紧扣新闻的要素概括。在找出核心的新闻要素(何人何事)的前提下，着重突出新闻最吸引人、最有价值的信息。</a:t>
            </a:r>
          </a:p>
        </p:txBody>
      </p:sp>
      <p:sp>
        <p:nvSpPr>
          <p:cNvPr id="80900" name="文本框 7"/>
          <p:cNvSpPr txBox="1"/>
          <p:nvPr/>
        </p:nvSpPr>
        <p:spPr>
          <a:xfrm>
            <a:off x="846620" y="2960335"/>
            <a:ext cx="10784326" cy="92963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r>
              <a:rPr lang="zh-CN" altLang="en-US" sz="2750" b="1">
                <a:solidFill>
                  <a:schemeClr val="bg1"/>
                </a:solidFill>
                <a:latin typeface="Times New Roman" panose="02020603050405020304" pitchFamily="18" charset="0"/>
                <a:ea typeface="黑体" panose="02010609060101010101" pitchFamily="2" charset="-122"/>
                <a:sym typeface="微软雅黑" panose="020b0503020204020204" pitchFamily="34" charset="-122"/>
              </a:rPr>
              <a:t>         3、适当采用简称。由于受规定的字数的限制，遇到较长的词组，可以把它加以压缩简化。</a:t>
            </a:r>
          </a:p>
        </p:txBody>
      </p:sp>
      <p:sp>
        <p:nvSpPr>
          <p:cNvPr id="80901" name="文本框 8"/>
          <p:cNvSpPr txBox="1"/>
          <p:nvPr/>
        </p:nvSpPr>
        <p:spPr>
          <a:xfrm>
            <a:off x="853339" y="3894305"/>
            <a:ext cx="10421489" cy="105536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lnSpc>
                <a:spcPct val="115000"/>
              </a:lnSpc>
            </a:pPr>
            <a:r>
              <a:rPr lang="zh-CN" altLang="en-US" sz="2750" b="1">
                <a:solidFill>
                  <a:schemeClr val="bg1"/>
                </a:solidFill>
                <a:latin typeface="Times New Roman" panose="02020603050405020304" pitchFamily="18" charset="0"/>
                <a:ea typeface="黑体" panose="02010609060101010101" pitchFamily="2" charset="-122"/>
                <a:sym typeface="微软雅黑" panose="020b0503020204020204" pitchFamily="34" charset="-122"/>
              </a:rPr>
              <a:t>         4、注意时态。如果新闻报道是报道即将发生的事件的，概括时一般用“将”或“拟”字表示。</a:t>
            </a:r>
          </a:p>
        </p:txBody>
      </p:sp>
      <p:sp>
        <p:nvSpPr>
          <p:cNvPr id="80902" name="文本框 9"/>
          <p:cNvSpPr txBox="1"/>
          <p:nvPr/>
        </p:nvSpPr>
        <p:spPr>
          <a:xfrm>
            <a:off x="855020" y="4952580"/>
            <a:ext cx="10492041" cy="1055364"/>
          </a:xfrm>
          <a:prstGeom prst="rect">
            <a:avLst/>
          </a:prstGeom>
          <a:noFill/>
          <a:ln w="9525">
            <a:noFill/>
          </a:ln>
        </p:spPr>
        <p:txBody>
          <a:bodyPr lIns="91435" tIns="45717" rIns="91435" bIns="45717"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defTabSz="863600">
              <a:lnSpc>
                <a:spcPct val="115000"/>
              </a:lnSpc>
            </a:pPr>
            <a:r>
              <a:rPr lang="zh-CN" altLang="en-US" sz="2750" b="1">
                <a:solidFill>
                  <a:schemeClr val="bg1"/>
                </a:solidFill>
                <a:latin typeface="Times New Roman" panose="02020603050405020304" pitchFamily="18" charset="0"/>
                <a:ea typeface="黑体" panose="02010609060101010101" pitchFamily="2" charset="-122"/>
                <a:sym typeface="微软雅黑" panose="020b0503020204020204" pitchFamily="34" charset="-122"/>
              </a:rPr>
              <a:t>         5、控制字数。要尽量用足字数，在字数允许的情况下，尽量多负载信息； 又要注意字数限制，连标点符号在内，不能超过。</a:t>
            </a:r>
          </a:p>
        </p:txBody>
      </p:sp>
      <p:sp>
        <p:nvSpPr>
          <p:cNvPr id="80903" name="Rectangle 9"/>
          <p:cNvSpPr/>
          <p:nvPr/>
        </p:nvSpPr>
        <p:spPr>
          <a:xfrm>
            <a:off x="3661967" y="304570"/>
            <a:ext cx="6384926" cy="57531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lvl="0" indent="0" defTabSz="863600"/>
            <a:r>
              <a:rPr lang="zh-CN" altLang="en-US" sz="3175" b="1">
                <a:solidFill>
                  <a:srgbClr val="FFFF00"/>
                </a:solidFill>
                <a:latin typeface="Times New Roman" panose="02020603050405020304" pitchFamily="18" charset="0"/>
                <a:ea typeface="华文中宋" panose="02010600040101010101" pitchFamily="2" charset="-122"/>
              </a:rPr>
              <a:t>新闻语段压缩题注意事项</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8089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3" nodeType="clickEffect">
                                  <p:stCondLst>
                                    <p:cond delay="0"/>
                                  </p:stCondLst>
                                  <p:childTnLst>
                                    <p:set>
                                      <p:cBhvr additive="base">
                                        <p:cTn id="10" dur="1" fill="hold">
                                          <p:stCondLst>
                                            <p:cond delay="0"/>
                                          </p:stCondLst>
                                        </p:cTn>
                                        <p:tgtEl>
                                          <p:spTgt spid="8089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5" nodeType="clickEffect">
                                  <p:stCondLst>
                                    <p:cond delay="0"/>
                                  </p:stCondLst>
                                  <p:childTnLst>
                                    <p:set>
                                      <p:cBhvr additive="base">
                                        <p:cTn id="14" dur="1" fill="hold">
                                          <p:stCondLst>
                                            <p:cond delay="0"/>
                                          </p:stCondLst>
                                        </p:cTn>
                                        <p:tgtEl>
                                          <p:spTgt spid="8090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7" nodeType="clickEffect">
                                  <p:stCondLst>
                                    <p:cond delay="0"/>
                                  </p:stCondLst>
                                  <p:childTnLst>
                                    <p:set>
                                      <p:cBhvr additive="base">
                                        <p:cTn id="18" dur="1" fill="hold">
                                          <p:stCondLst>
                                            <p:cond delay="0"/>
                                          </p:stCondLst>
                                        </p:cTn>
                                        <p:tgtEl>
                                          <p:spTgt spid="8090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9" nodeType="clickEffect">
                                  <p:stCondLst>
                                    <p:cond delay="0"/>
                                  </p:stCondLst>
                                  <p:childTnLst>
                                    <p:set>
                                      <p:cBhvr additive="base">
                                        <p:cTn id="22" dur="1" fill="hold">
                                          <p:stCondLst>
                                            <p:cond delay="0"/>
                                          </p:stCondLst>
                                        </p:cTn>
                                        <p:tgtEl>
                                          <p:spTgt spid="809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1"/>
      <p:bldP spid="80899" grpId="3"/>
      <p:bldP spid="80900" grpId="5"/>
      <p:bldP spid="80901" grpId="7"/>
      <p:bldP spid="80902" grpId="9"/>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Rectangle 3"/>
          <p:cNvSpPr>
            <a:spLocks noChangeArrowheads="1"/>
          </p:cNvSpPr>
          <p:nvPr/>
        </p:nvSpPr>
        <p:spPr bwMode="auto">
          <a:xfrm>
            <a:off x="2063750" y="5805488"/>
            <a:ext cx="7620000" cy="640080"/>
          </a:xfrm>
          <a:prstGeom prst="rect">
            <a:avLst/>
          </a:prstGeom>
          <a:noFill/>
          <a:ln w="9525">
            <a:noFill/>
            <a:miter lim="800000"/>
          </a:ln>
          <a:effectLst/>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spcBef>
                <a:spcPct val="50000"/>
              </a:spcBef>
            </a:pPr>
            <a:r>
              <a:rPr lang="zh-CN" altLang="en-US" sz="3600" b="1">
                <a:solidFill>
                  <a:srgbClr val="0000FF"/>
                </a:solidFill>
                <a:effectLst>
                  <a:outerShdw blurRad="38100" dist="38100" dir="2700000" algn="tl">
                    <a:schemeClr val="bg2"/>
                  </a:outerShdw>
                </a:effectLst>
                <a:latin typeface="Arial" panose="020b0604020202020204" pitchFamily="34" charset="0"/>
                <a:ea typeface="楷体_GB2312" pitchFamily="49" charset="-122"/>
              </a:rPr>
              <a:t>⑤回顾检查、确保万无一失。</a:t>
            </a:r>
          </a:p>
        </p:txBody>
      </p:sp>
      <p:sp>
        <p:nvSpPr>
          <p:cNvPr id="67586" name="Rectangle 4"/>
          <p:cNvSpPr>
            <a:spLocks noChangeArrowheads="1"/>
          </p:cNvSpPr>
          <p:nvPr/>
        </p:nvSpPr>
        <p:spPr bwMode="auto">
          <a:xfrm>
            <a:off x="1774825" y="1052513"/>
            <a:ext cx="8424863" cy="1737360"/>
          </a:xfrm>
          <a:prstGeom prst="rect">
            <a:avLst/>
          </a:prstGeom>
          <a:noFill/>
          <a:ln w="9525">
            <a:noFill/>
            <a:miter lim="800000"/>
          </a:ln>
          <a:effectLst/>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r>
              <a:rPr lang="zh-CN" altLang="en-US" sz="3600" b="1">
                <a:solidFill>
                  <a:srgbClr val="0000FF"/>
                </a:solidFill>
                <a:effectLst>
                  <a:outerShdw blurRad="38100" dist="38100" dir="2700000" algn="tl">
                    <a:schemeClr val="bg2"/>
                  </a:outerShdw>
                </a:effectLst>
                <a:latin typeface="Arial" panose="020b0604020202020204" pitchFamily="34" charset="0"/>
                <a:ea typeface="楷体_GB2312" pitchFamily="49" charset="-122"/>
              </a:rPr>
              <a:t>  ①审查题干、明确要求；</a:t>
            </a:r>
          </a:p>
          <a:p>
            <a:pPr marL="0" marR="0" lvl="0" indent="0"/>
            <a:r>
              <a:rPr lang="zh-CN" altLang="en-US" sz="3600" b="1">
                <a:solidFill>
                  <a:srgbClr val="0000FF"/>
                </a:solidFill>
                <a:effectLst>
                  <a:outerShdw blurRad="38100" dist="38100" dir="2700000" algn="tl">
                    <a:schemeClr val="bg2"/>
                  </a:outerShdw>
                </a:effectLst>
                <a:latin typeface="Arial" panose="020b0604020202020204" pitchFamily="34" charset="0"/>
                <a:ea typeface="楷体_GB2312" pitchFamily="49" charset="-122"/>
              </a:rPr>
              <a:t>   语言表述形式、压缩内容（对象）、多少字数</a:t>
            </a:r>
          </a:p>
        </p:txBody>
      </p:sp>
      <p:sp>
        <p:nvSpPr>
          <p:cNvPr id="67587" name="Rectangle 5"/>
          <p:cNvSpPr>
            <a:spLocks noChangeArrowheads="1"/>
          </p:cNvSpPr>
          <p:nvPr/>
        </p:nvSpPr>
        <p:spPr bwMode="auto">
          <a:xfrm>
            <a:off x="2024063" y="2357438"/>
            <a:ext cx="8064500" cy="640080"/>
          </a:xfrm>
          <a:prstGeom prst="rect">
            <a:avLst/>
          </a:prstGeom>
          <a:noFill/>
          <a:ln w="9525">
            <a:noFill/>
            <a:miter lim="800000"/>
          </a:ln>
          <a:effectLst/>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spcBef>
                <a:spcPct val="50000"/>
              </a:spcBef>
            </a:pPr>
            <a:r>
              <a:rPr lang="zh-CN" altLang="en-US" sz="3600" b="1">
                <a:solidFill>
                  <a:srgbClr val="0000FF"/>
                </a:solidFill>
                <a:effectLst>
                  <a:outerShdw blurRad="38100" dist="38100" dir="2700000" algn="tl">
                    <a:schemeClr val="bg2"/>
                  </a:outerShdw>
                </a:effectLst>
                <a:latin typeface="Arial" panose="020b0604020202020204" pitchFamily="34" charset="0"/>
                <a:ea typeface="楷体_GB2312" pitchFamily="49" charset="-122"/>
              </a:rPr>
              <a:t>②分析句段，抓住关键词，把握中心； </a:t>
            </a:r>
          </a:p>
        </p:txBody>
      </p:sp>
      <p:sp>
        <p:nvSpPr>
          <p:cNvPr id="67588" name="Rectangle 6"/>
          <p:cNvSpPr>
            <a:spLocks noChangeArrowheads="1"/>
          </p:cNvSpPr>
          <p:nvPr/>
        </p:nvSpPr>
        <p:spPr bwMode="auto">
          <a:xfrm>
            <a:off x="2024063" y="3143250"/>
            <a:ext cx="8351838" cy="1188720"/>
          </a:xfrm>
          <a:prstGeom prst="rect">
            <a:avLst/>
          </a:prstGeom>
          <a:noFill/>
          <a:ln w="9525">
            <a:noFill/>
            <a:miter lim="800000"/>
          </a:ln>
          <a:effectLst/>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spcBef>
                <a:spcPct val="50000"/>
              </a:spcBef>
            </a:pPr>
            <a:r>
              <a:rPr lang="zh-CN" altLang="en-US" sz="3600" b="1">
                <a:solidFill>
                  <a:srgbClr val="0000FF"/>
                </a:solidFill>
                <a:effectLst>
                  <a:outerShdw blurRad="38100" dist="38100" dir="2700000" algn="tl">
                    <a:schemeClr val="bg2"/>
                  </a:outerShdw>
                </a:effectLst>
                <a:latin typeface="Arial" panose="020b0604020202020204" pitchFamily="34" charset="0"/>
                <a:ea typeface="楷体_GB2312" pitchFamily="49" charset="-122"/>
              </a:rPr>
              <a:t>③标出句子，理清层次，比较句意，辨析主次，留主舍次； </a:t>
            </a:r>
          </a:p>
        </p:txBody>
      </p:sp>
      <p:sp>
        <p:nvSpPr>
          <p:cNvPr id="67589" name="Rectangle 7"/>
          <p:cNvSpPr>
            <a:spLocks noChangeArrowheads="1"/>
          </p:cNvSpPr>
          <p:nvPr/>
        </p:nvSpPr>
        <p:spPr bwMode="auto">
          <a:xfrm>
            <a:off x="2098675" y="4500563"/>
            <a:ext cx="8569325" cy="1188720"/>
          </a:xfrm>
          <a:prstGeom prst="rect">
            <a:avLst/>
          </a:prstGeom>
          <a:noFill/>
          <a:ln w="9525">
            <a:noFill/>
            <a:miter lim="800000"/>
          </a:ln>
          <a:effectLst/>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spcBef>
                <a:spcPct val="50000"/>
              </a:spcBef>
            </a:pPr>
            <a:r>
              <a:rPr lang="zh-CN" altLang="en-US" sz="3600" b="1">
                <a:solidFill>
                  <a:srgbClr val="0000FF"/>
                </a:solidFill>
                <a:effectLst>
                  <a:outerShdw blurRad="38100" dist="38100" dir="2700000" algn="tl">
                    <a:schemeClr val="bg2"/>
                  </a:outerShdw>
                </a:effectLst>
                <a:latin typeface="Arial" panose="020b0604020202020204" pitchFamily="34" charset="0"/>
                <a:ea typeface="楷体_GB2312" pitchFamily="49" charset="-122"/>
              </a:rPr>
              <a:t>④选择句式，组合要点，调整句序，控制字数（尽量使用原语段中的关键词）。</a:t>
            </a:r>
          </a:p>
        </p:txBody>
      </p:sp>
      <p:sp>
        <p:nvSpPr>
          <p:cNvPr id="67590" name="Text Box 8"/>
          <p:cNvSpPr txBox="1">
            <a:spLocks noChangeArrowheads="1"/>
          </p:cNvSpPr>
          <p:nvPr/>
        </p:nvSpPr>
        <p:spPr bwMode="auto">
          <a:xfrm>
            <a:off x="2135188" y="0"/>
            <a:ext cx="5181600" cy="883920"/>
          </a:xfrm>
          <a:prstGeom prst="rect">
            <a:avLst/>
          </a:prstGeom>
          <a:noFill/>
          <a:ln w="9525">
            <a:noFill/>
            <a:miter lim="800000"/>
          </a:ln>
          <a:effectLst/>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R="0" lvl="0">
              <a:lnSpc>
                <a:spcPct val="130000"/>
              </a:lnSpc>
            </a:pPr>
            <a:r>
              <a:rPr lang="zh-CN" altLang="en-US" sz="4000" b="1" i="1">
                <a:effectLst>
                  <a:outerShdw blurRad="38100" dist="38100" dir="2700000" algn="tl">
                    <a:schemeClr val="bg2"/>
                  </a:outerShdw>
                </a:effectLst>
                <a:latin typeface="标宋体" pitchFamily="49" charset="-122"/>
                <a:ea typeface="标宋体" pitchFamily="49" charset="-122"/>
              </a:rPr>
              <a:t>压缩语段解题步骤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5" nodeType="clickEffect">
                                  <p:stCondLst>
                                    <p:cond delay="0"/>
                                  </p:stCondLst>
                                  <p:childTnLst>
                                    <p:set>
                                      <p:cBhvr additive="base">
                                        <p:cTn id="6" dur="1" fill="hold">
                                          <p:stCondLst>
                                            <p:cond delay="0"/>
                                          </p:stCondLst>
                                        </p:cTn>
                                        <p:tgtEl>
                                          <p:spTgt spid="67590"/>
                                        </p:tgtEl>
                                        <p:attrNameLst>
                                          <p:attrName>style.visibility</p:attrName>
                                        </p:attrNameLst>
                                      </p:cBhvr>
                                      <p:to>
                                        <p:strVal val="visible"/>
                                      </p:to>
                                    </p:set>
                                    <p:anim calcmode="lin" valueType="num">
                                      <p:cBhvr additive="base">
                                        <p:cTn id="7" dur="500" fill="hold"/>
                                        <p:tgtEl>
                                          <p:spTgt spid="67590"/>
                                        </p:tgtEl>
                                        <p:attrNameLst>
                                          <p:attrName>ppt_x</p:attrName>
                                        </p:attrNameLst>
                                      </p:cBhvr>
                                      <p:tavLst>
                                        <p:tav tm="0">
                                          <p:val>
                                            <p:strVal val="0-#ppt_w/2"/>
                                          </p:val>
                                        </p:tav>
                                        <p:tav tm="100000">
                                          <p:val>
                                            <p:strVal val="#ppt_x"/>
                                          </p:val>
                                        </p:tav>
                                      </p:tavLst>
                                    </p:anim>
                                    <p:anim calcmode="lin" valueType="num">
                                      <p:cBhvr additive="base">
                                        <p:cTn id="8" dur="500" fill="hold"/>
                                        <p:tgtEl>
                                          <p:spTgt spid="675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additive="base">
                                        <p:cTn id="12" dur="1" fill="hold">
                                          <p:stCondLst>
                                            <p:cond delay="0"/>
                                          </p:stCondLst>
                                        </p:cTn>
                                        <p:tgtEl>
                                          <p:spTgt spid="67586"/>
                                        </p:tgtEl>
                                        <p:attrNameLst>
                                          <p:attrName>style.visibility</p:attrName>
                                        </p:attrNameLst>
                                      </p:cBhvr>
                                      <p:to>
                                        <p:strVal val="visible"/>
                                      </p:to>
                                    </p:set>
                                    <p:anim calcmode="lin" valueType="num">
                                      <p:cBhvr additive="base">
                                        <p:cTn id="13" dur="500" fill="hold"/>
                                        <p:tgtEl>
                                          <p:spTgt spid="67586"/>
                                        </p:tgtEl>
                                        <p:attrNameLst>
                                          <p:attrName>ppt_x</p:attrName>
                                        </p:attrNameLst>
                                      </p:cBhvr>
                                      <p:tavLst>
                                        <p:tav tm="0">
                                          <p:val>
                                            <p:strVal val="0-#ppt_w/2"/>
                                          </p:val>
                                        </p:tav>
                                        <p:tav tm="100000">
                                          <p:val>
                                            <p:strVal val="#ppt_x"/>
                                          </p:val>
                                        </p:tav>
                                      </p:tavLst>
                                    </p:anim>
                                    <p:anim calcmode="lin" valueType="num">
                                      <p:cBhvr additive="base">
                                        <p:cTn id="14"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2" nodeType="clickEffect">
                                  <p:stCondLst>
                                    <p:cond delay="0"/>
                                  </p:stCondLst>
                                  <p:childTnLst>
                                    <p:set>
                                      <p:cBhvr additive="base">
                                        <p:cTn id="18" dur="1" fill="hold">
                                          <p:stCondLst>
                                            <p:cond delay="0"/>
                                          </p:stCondLst>
                                        </p:cTn>
                                        <p:tgtEl>
                                          <p:spTgt spid="67587"/>
                                        </p:tgtEl>
                                        <p:attrNameLst>
                                          <p:attrName>style.visibility</p:attrName>
                                        </p:attrNameLst>
                                      </p:cBhvr>
                                      <p:to>
                                        <p:strVal val="visible"/>
                                      </p:to>
                                    </p:set>
                                    <p:anim calcmode="lin" valueType="num">
                                      <p:cBhvr additive="base">
                                        <p:cTn id="19" dur="500" fill="hold"/>
                                        <p:tgtEl>
                                          <p:spTgt spid="67587"/>
                                        </p:tgtEl>
                                        <p:attrNameLst>
                                          <p:attrName>ppt_x</p:attrName>
                                        </p:attrNameLst>
                                      </p:cBhvr>
                                      <p:tavLst>
                                        <p:tav tm="0">
                                          <p:val>
                                            <p:strVal val="0-#ppt_w/2"/>
                                          </p:val>
                                        </p:tav>
                                        <p:tav tm="100000">
                                          <p:val>
                                            <p:strVal val="#ppt_x"/>
                                          </p:val>
                                        </p:tav>
                                      </p:tavLst>
                                    </p:anim>
                                    <p:anim calcmode="lin" valueType="num">
                                      <p:cBhvr additive="base">
                                        <p:cTn id="20"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3" nodeType="clickEffect">
                                  <p:stCondLst>
                                    <p:cond delay="0"/>
                                  </p:stCondLst>
                                  <p:childTnLst>
                                    <p:set>
                                      <p:cBhvr additive="base">
                                        <p:cTn id="24" dur="1" fill="hold">
                                          <p:stCondLst>
                                            <p:cond delay="0"/>
                                          </p:stCondLst>
                                        </p:cTn>
                                        <p:tgtEl>
                                          <p:spTgt spid="67588"/>
                                        </p:tgtEl>
                                        <p:attrNameLst>
                                          <p:attrName>style.visibility</p:attrName>
                                        </p:attrNameLst>
                                      </p:cBhvr>
                                      <p:to>
                                        <p:strVal val="visible"/>
                                      </p:to>
                                    </p:set>
                                    <p:anim calcmode="lin" valueType="num">
                                      <p:cBhvr additive="base">
                                        <p:cTn id="25" dur="500" fill="hold"/>
                                        <p:tgtEl>
                                          <p:spTgt spid="67588"/>
                                        </p:tgtEl>
                                        <p:attrNameLst>
                                          <p:attrName>ppt_x</p:attrName>
                                        </p:attrNameLst>
                                      </p:cBhvr>
                                      <p:tavLst>
                                        <p:tav tm="0">
                                          <p:val>
                                            <p:strVal val="0-#ppt_w/2"/>
                                          </p:val>
                                        </p:tav>
                                        <p:tav tm="100000">
                                          <p:val>
                                            <p:strVal val="#ppt_x"/>
                                          </p:val>
                                        </p:tav>
                                      </p:tavLst>
                                    </p:anim>
                                    <p:anim calcmode="lin" valueType="num">
                                      <p:cBhvr additive="base">
                                        <p:cTn id="26" dur="500" fill="hold"/>
                                        <p:tgtEl>
                                          <p:spTgt spid="6758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4" nodeType="clickEffect">
                                  <p:stCondLst>
                                    <p:cond delay="0"/>
                                  </p:stCondLst>
                                  <p:childTnLst>
                                    <p:set>
                                      <p:cBhvr additive="base">
                                        <p:cTn id="30" dur="1" fill="hold">
                                          <p:stCondLst>
                                            <p:cond delay="0"/>
                                          </p:stCondLst>
                                        </p:cTn>
                                        <p:tgtEl>
                                          <p:spTgt spid="67589"/>
                                        </p:tgtEl>
                                        <p:attrNameLst>
                                          <p:attrName>style.visibility</p:attrName>
                                        </p:attrNameLst>
                                      </p:cBhvr>
                                      <p:to>
                                        <p:strVal val="visible"/>
                                      </p:to>
                                    </p:set>
                                    <p:anim calcmode="lin" valueType="num">
                                      <p:cBhvr additive="base">
                                        <p:cTn id="31" dur="500" fill="hold"/>
                                        <p:tgtEl>
                                          <p:spTgt spid="67589"/>
                                        </p:tgtEl>
                                        <p:attrNameLst>
                                          <p:attrName>ppt_x</p:attrName>
                                        </p:attrNameLst>
                                      </p:cBhvr>
                                      <p:tavLst>
                                        <p:tav tm="0">
                                          <p:val>
                                            <p:strVal val="0-#ppt_w/2"/>
                                          </p:val>
                                        </p:tav>
                                        <p:tav tm="100000">
                                          <p:val>
                                            <p:strVal val="#ppt_x"/>
                                          </p:val>
                                        </p:tav>
                                      </p:tavLst>
                                    </p:anim>
                                    <p:anim calcmode="lin" valueType="num">
                                      <p:cBhvr additive="base">
                                        <p:cTn id="32" dur="500" fill="hold"/>
                                        <p:tgtEl>
                                          <p:spTgt spid="6758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additive="base">
                                        <p:cTn id="36" dur="1" fill="hold">
                                          <p:stCondLst>
                                            <p:cond delay="0"/>
                                          </p:stCondLst>
                                        </p:cTn>
                                        <p:tgtEl>
                                          <p:spTgt spid="67585"/>
                                        </p:tgtEl>
                                        <p:attrNameLst>
                                          <p:attrName>style.visibility</p:attrName>
                                        </p:attrNameLst>
                                      </p:cBhvr>
                                      <p:to>
                                        <p:strVal val="visible"/>
                                      </p:to>
                                    </p:set>
                                    <p:anim calcmode="lin" valueType="num">
                                      <p:cBhvr additive="base">
                                        <p:cTn id="37" dur="500" fill="hold"/>
                                        <p:tgtEl>
                                          <p:spTgt spid="67585"/>
                                        </p:tgtEl>
                                        <p:attrNameLst>
                                          <p:attrName>ppt_x</p:attrName>
                                        </p:attrNameLst>
                                      </p:cBhvr>
                                      <p:tavLst>
                                        <p:tav tm="0">
                                          <p:val>
                                            <p:strVal val="0-#ppt_w/2"/>
                                          </p:val>
                                        </p:tav>
                                        <p:tav tm="100000">
                                          <p:val>
                                            <p:strVal val="#ppt_x"/>
                                          </p:val>
                                        </p:tav>
                                      </p:tavLst>
                                    </p:anim>
                                    <p:anim calcmode="lin" valueType="num">
                                      <p:cBhvr additive="base">
                                        <p:cTn id="38" dur="500" fill="hold"/>
                                        <p:tgtEl>
                                          <p:spTgt spid="675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P spid="67586" grpId="1"/>
      <p:bldP spid="67587" grpId="2"/>
      <p:bldP spid="67588" grpId="3"/>
      <p:bldP spid="67589" grpId="4"/>
      <p:bldP spid="67590" grpId="5"/>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标题 1"/>
          <p:cNvSpPr>
            <a:spLocks noGrp="1"/>
          </p:cNvSpPr>
          <p:nvPr>
            <p:ph type="title" idx="4294967295"/>
          </p:nvPr>
        </p:nvSpPr>
        <p:spPr>
          <a:xfrm>
            <a:off x="1524000" y="0"/>
            <a:ext cx="2760662" cy="536575"/>
          </a:xfrm>
          <a:prstGeom prst="rect">
            <a:avLst/>
          </a:prstGeom>
          <a:no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en-US" altLang="en-US" sz="4400">
                <a:solidFill>
                  <a:schemeClr val="tx2"/>
                </a:solidFill>
                <a:latin typeface="Arial" panose="020b0604020202020204" pitchFamily="34" charset="0"/>
                <a:ea typeface="宋体" panose="02010600030101010101" pitchFamily="2" charset="-122"/>
              </a:defRPr>
            </a:lvl1pPr>
          </a:lstStyle>
          <a:p>
            <a:pPr lvl="0" algn="l"/>
            <a:r>
              <a:rPr lang="zh-CN" altLang="en-US" sz="2800" b="1">
                <a:latin typeface="黑体" panose="02010609060101010101" pitchFamily="2" charset="-122"/>
                <a:ea typeface="黑体" panose="02010609060101010101" pitchFamily="2" charset="-122"/>
              </a:rPr>
              <a:t>综合演练</a:t>
            </a:r>
          </a:p>
        </p:txBody>
      </p:sp>
      <p:sp>
        <p:nvSpPr>
          <p:cNvPr id="65538" name="内容占位符 2"/>
          <p:cNvSpPr>
            <a:spLocks noGrp="1"/>
          </p:cNvSpPr>
          <p:nvPr>
            <p:ph idx="1"/>
          </p:nvPr>
        </p:nvSpPr>
        <p:spPr>
          <a:xfrm>
            <a:off x="1847850" y="404813"/>
            <a:ext cx="8439150" cy="4498975"/>
          </a:xfrm>
        </p:spPr>
        <p:txBody>
          <a:bodyPr vert="horz" wrap="square" lIns="91440" tIns="45720" rIns="91440" bIns="45720" numCol="1" anchor="t" anchorCtr="0" compatLnSpc="1">
            <a:normAutofit lnSpcReduction="20000"/>
          </a:bodyPr>
          <a:lstStyle>
            <a:lvl1pPr marL="342900" indent="626745" algn="l" rtl="0" eaLnBrk="0" fontAlgn="base" hangingPunct="0">
              <a:lnSpc>
                <a:spcPct val="100000"/>
              </a:lnSpc>
              <a:spcBef>
                <a:spcPct val="20000"/>
              </a:spcBef>
              <a:spcAft>
                <a:spcPct val="0"/>
              </a:spcAft>
              <a:buClr>
                <a:schemeClr val="hlink"/>
              </a:buClr>
              <a:buSzTx/>
              <a:buFont typeface="Wingdings" panose="05000000000000000000" pitchFamily="2" charset="2"/>
              <a:buChar char="§"/>
              <a:defRPr lang="en-US"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tx2"/>
              </a:buClr>
              <a:buSzPct val="85000"/>
              <a:buFont typeface="Wingdings" panose="05000000000000000000" pitchFamily="2" charset="2"/>
              <a:buChar char="Ø"/>
              <a:defRPr lang="en-US"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95000"/>
              <a:buFont typeface="Wingdings 2" panose="05020102010507070707" pitchFamily="18" charset="2"/>
              <a:buChar char="¡"/>
              <a:defRPr lang="en-US"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tx2"/>
              </a:buClr>
              <a:buSzPct val="90000"/>
              <a:buFont typeface="Wingdings" panose="05000000000000000000" pitchFamily="2" charset="2"/>
              <a:buChar char="Ø"/>
              <a:defRPr lang="en-US"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90000"/>
              <a:buFont typeface="Wingdings 2" panose="05020102010507070707" pitchFamily="18" charset="2"/>
              <a:buChar char="¡"/>
              <a:defRPr lang="en-US" altLang="en-US" sz="2000">
                <a:solidFill>
                  <a:schemeClr val="tx1"/>
                </a:solidFill>
                <a:latin typeface="Arial" panose="020b0604020202020204" pitchFamily="34" charset="0"/>
                <a:ea typeface="宋体" panose="02010600030101010101" pitchFamily="2" charset="-122"/>
              </a:defRPr>
            </a:lvl5pPr>
          </a:lstStyle>
          <a:p>
            <a:pPr marL="342900" marR="0" lvl="0" indent="627380" algn="just" defTabSz="914400">
              <a:lnSpc>
                <a:spcPct val="110000"/>
              </a:lnSpc>
            </a:pPr>
            <a:r>
              <a:rPr lang="zh-CN" altLang="en-US" sz="2400" b="1" u="none" baseline="0">
                <a:latin typeface="宋体" panose="02010600030101010101" pitchFamily="2" charset="-122"/>
              </a:rPr>
              <a:t>阅读下面一则报道，并按要求完成题目。(6分)</a:t>
            </a:r>
          </a:p>
          <a:p>
            <a:pPr marL="342900" marR="0" lvl="0" indent="627380" algn="just" defTabSz="914400">
              <a:lnSpc>
                <a:spcPct val="110000"/>
              </a:lnSpc>
            </a:pPr>
            <a:r>
              <a:rPr lang="zh-CN" altLang="en-US" sz="2400" b="1" u="none" baseline="0">
                <a:latin typeface="宋体" panose="02010600030101010101" pitchFamily="2" charset="-122"/>
              </a:rPr>
              <a:t>“婴儿从降生的第三天开始教育，就已经迟了十个月零两天！”站在广州番禺某早教机构门前，刘雷(化名)夫妇看着这条广告标语，第一感觉是啼笑皆非。但看到其他父母都抱着不到两岁的孩子跑过去询问课程时，他们马上感觉到孩子起跑线上的紧迫感，仿佛不报早教，就注定落后了。而有着刘雷夫妇类似心态的年轻父母在国内其实并不少。最新统计显示，目前全国约有8 000万0至3岁婴幼儿，全国早教市场空间总值约为500亿元。据记者调查，广州最小的早教学员出生仅33天。早教市场正以不可遏止之势发展壮大，而这一现象也引起了国内教育专家的反思。</a:t>
            </a:r>
          </a:p>
        </p:txBody>
      </p:sp>
      <p:sp>
        <p:nvSpPr>
          <p:cNvPr id="65539" name="Rectangle 2"/>
          <p:cNvSpPr/>
          <p:nvPr/>
        </p:nvSpPr>
        <p:spPr>
          <a:xfrm>
            <a:off x="1524000" y="4868862"/>
            <a:ext cx="8820150" cy="111556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marL="0" lvl="0" indent="626745" algn="just">
              <a:lnSpc>
                <a:spcPct val="130000"/>
              </a:lnSpc>
              <a:spcBef>
                <a:spcPct val="20000"/>
              </a:spcBef>
            </a:pPr>
            <a:r>
              <a:rPr lang="en-US" altLang="zh-CN" sz="2400" b="1">
                <a:latin typeface="Times New Roman" panose="02020603050405020304" pitchFamily="18" charset="0"/>
              </a:rPr>
              <a:t>(1)请给这则新闻拟一个标题。(2分)</a:t>
            </a:r>
          </a:p>
          <a:p>
            <a:pPr marL="0" lvl="0" indent="626745" algn="just">
              <a:lnSpc>
                <a:spcPct val="130000"/>
              </a:lnSpc>
              <a:spcBef>
                <a:spcPct val="20000"/>
              </a:spcBef>
            </a:pPr>
            <a:r>
              <a:rPr lang="en-US" altLang="zh-CN" sz="2400" b="1">
                <a:latin typeface="Times New Roman" panose="02020603050405020304" pitchFamily="18" charset="0"/>
              </a:rPr>
              <a:t>(2)请根据文意概括出早教市场红火的两个主要原因。(4分)</a:t>
            </a:r>
          </a:p>
        </p:txBody>
      </p:sp>
      <p:sp>
        <p:nvSpPr>
          <p:cNvPr id="65540" name="TextBox 4"/>
          <p:cNvSpPr/>
          <p:nvPr/>
        </p:nvSpPr>
        <p:spPr>
          <a:xfrm>
            <a:off x="7248524" y="5013325"/>
            <a:ext cx="2376805" cy="518160"/>
          </a:xfrm>
          <a:prstGeom prst="rect">
            <a:avLst/>
          </a:prstGeom>
          <a:noFill/>
          <a:ln w="15875">
            <a:solidFill>
              <a:srgbClr val="0070C0"/>
            </a:solidFill>
            <a:prstDash val="sysDot"/>
            <a:round/>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800" b="1">
                <a:solidFill>
                  <a:srgbClr val="FF0000"/>
                </a:solidFill>
                <a:latin typeface="Times New Roman" panose="02020603050405020304" pitchFamily="18" charset="0"/>
              </a:rPr>
              <a:t>(1)疯狂的早教</a:t>
            </a:r>
          </a:p>
        </p:txBody>
      </p:sp>
      <p:sp>
        <p:nvSpPr>
          <p:cNvPr id="65541" name="TextBox 5"/>
          <p:cNvSpPr/>
          <p:nvPr/>
        </p:nvSpPr>
        <p:spPr>
          <a:xfrm>
            <a:off x="2208212" y="5876925"/>
            <a:ext cx="8208962" cy="822960"/>
          </a:xfrm>
          <a:prstGeom prst="rect">
            <a:avLst/>
          </a:prstGeom>
          <a:noFill/>
          <a:ln w="25400">
            <a:solidFill>
              <a:srgbClr val="0070C0"/>
            </a:solidFill>
            <a:prstDash val="sysDash"/>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en-US"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400" b="1">
                <a:solidFill>
                  <a:srgbClr val="FF0000"/>
                </a:solidFill>
                <a:latin typeface="楷体" panose="02010609060101010101" pitchFamily="49" charset="-122"/>
                <a:ea typeface="楷体" panose="02010609060101010101" pitchFamily="49" charset="-122"/>
              </a:rPr>
              <a:t>①父母不甘让孩子输在起跑线上的心态；②全国0~3岁婴幼儿人数多达8 000万。(或“全国早教市场空间巨大”)</a:t>
            </a:r>
          </a:p>
        </p:txBody>
      </p:sp>
      <p:pic>
        <p:nvPicPr>
          <p:cNvPr id="65542" name="New picture"/>
          <p:cNvPicPr/>
          <p:nvPr/>
        </p:nvPicPr>
        <p:blipFill>
          <a:blip r:embed="rId2"/>
          <a:stretch>
            <a:fillRect/>
          </a:stretch>
        </p:blipFill>
        <p:spPr>
          <a:xfrm>
            <a:off x="11391900" y="118237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additive="base">
                                        <p:cTn id="6" dur="1" fill="hold">
                                          <p:stCondLst>
                                            <p:cond delay="0"/>
                                          </p:stCondLst>
                                        </p:cTn>
                                        <p:tgtEl>
                                          <p:spTgt spid="65537"/>
                                        </p:tgtEl>
                                        <p:attrNameLst>
                                          <p:attrName>style.visibility</p:attrName>
                                        </p:attrNameLst>
                                      </p:cBhvr>
                                      <p:to>
                                        <p:strVal val="visible"/>
                                      </p:to>
                                    </p:set>
                                    <p:animEffect transition="in" filter="slide(fromBottom)">
                                      <p:cBhvr additive="base">
                                        <p:cTn id="7" dur="500" fill="hold"/>
                                        <p:tgtEl>
                                          <p:spTgt spid="6553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additive="base">
                                        <p:cTn id="11" dur="1" fill="hold">
                                          <p:stCondLst>
                                            <p:cond delay="0"/>
                                          </p:stCondLst>
                                        </p:cTn>
                                        <p:tgtEl>
                                          <p:spTgt spid="65538">
                                            <p:txEl>
                                              <p:pRg st="0" end="0"/>
                                            </p:txEl>
                                          </p:spTgt>
                                        </p:tgtEl>
                                        <p:attrNameLst>
                                          <p:attrName>style.visibility</p:attrName>
                                        </p:attrNameLst>
                                      </p:cBhvr>
                                      <p:to>
                                        <p:strVal val="visible"/>
                                      </p:to>
                                    </p:set>
                                    <p:anim calcmode="lin" valueType="num">
                                      <p:cBhvr additive="base">
                                        <p:cTn id="12" dur="500" fill="hold"/>
                                        <p:tgtEl>
                                          <p:spTgt spid="6553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5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1" nodeType="clickEffect">
                                  <p:stCondLst>
                                    <p:cond delay="0"/>
                                  </p:stCondLst>
                                  <p:childTnLst>
                                    <p:set>
                                      <p:cBhvr additive="base">
                                        <p:cTn id="17" dur="1" fill="hold">
                                          <p:stCondLst>
                                            <p:cond delay="0"/>
                                          </p:stCondLst>
                                        </p:cTn>
                                        <p:tgtEl>
                                          <p:spTgt spid="65538">
                                            <p:txEl>
                                              <p:pRg st="1" end="1"/>
                                            </p:txEl>
                                          </p:spTgt>
                                        </p:tgtEl>
                                        <p:attrNameLst>
                                          <p:attrName>style.visibility</p:attrName>
                                        </p:attrNameLst>
                                      </p:cBhvr>
                                      <p:to>
                                        <p:strVal val="visible"/>
                                      </p:to>
                                    </p:set>
                                    <p:anim calcmode="lin" valueType="num">
                                      <p:cBhvr additive="base">
                                        <p:cTn id="18" dur="500" fill="hold"/>
                                        <p:tgtEl>
                                          <p:spTgt spid="65538">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55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2" nodeType="clickEffect">
                                  <p:stCondLst>
                                    <p:cond delay="0"/>
                                  </p:stCondLst>
                                  <p:childTnLst>
                                    <p:set>
                                      <p:cBhvr additive="base">
                                        <p:cTn id="23" dur="1" fill="hold">
                                          <p:stCondLst>
                                            <p:cond delay="0"/>
                                          </p:stCondLst>
                                        </p:cTn>
                                        <p:tgtEl>
                                          <p:spTgt spid="65539"/>
                                        </p:tgtEl>
                                        <p:attrNameLst>
                                          <p:attrName>style.visibility</p:attrName>
                                        </p:attrNameLst>
                                      </p:cBhvr>
                                      <p:to>
                                        <p:strVal val="visible"/>
                                      </p:to>
                                    </p:set>
                                    <p:anim calcmode="lin" valueType="num">
                                      <p:cBhvr additive="base">
                                        <p:cTn id="24" dur="500" fill="hold"/>
                                        <p:tgtEl>
                                          <p:spTgt spid="65539"/>
                                        </p:tgtEl>
                                        <p:attrNameLst>
                                          <p:attrName>ppt_x</p:attrName>
                                        </p:attrNameLst>
                                      </p:cBhvr>
                                      <p:tavLst>
                                        <p:tav tm="0">
                                          <p:val>
                                            <p:strVal val="#ppt_x"/>
                                          </p:val>
                                        </p:tav>
                                        <p:tav tm="100000">
                                          <p:val>
                                            <p:strVal val="#ppt_x"/>
                                          </p:val>
                                        </p:tav>
                                      </p:tavLst>
                                    </p:anim>
                                    <p:anim calcmode="lin" valueType="num">
                                      <p:cBhvr additive="base">
                                        <p:cTn id="25" dur="500" fill="hold"/>
                                        <p:tgtEl>
                                          <p:spTgt spid="6553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3" nodeType="clickEffect">
                                  <p:stCondLst>
                                    <p:cond delay="0"/>
                                  </p:stCondLst>
                                  <p:childTnLst>
                                    <p:set>
                                      <p:cBhvr additive="base">
                                        <p:cTn id="29" dur="1" fill="hold">
                                          <p:stCondLst>
                                            <p:cond delay="0"/>
                                          </p:stCondLst>
                                        </p:cTn>
                                        <p:tgtEl>
                                          <p:spTgt spid="65540"/>
                                        </p:tgtEl>
                                        <p:attrNameLst>
                                          <p:attrName>style.visibility</p:attrName>
                                        </p:attrNameLst>
                                      </p:cBhvr>
                                      <p:to>
                                        <p:strVal val="visible"/>
                                      </p:to>
                                    </p:set>
                                    <p:anim calcmode="lin" valueType="num">
                                      <p:cBhvr additive="base">
                                        <p:cTn id="30" dur="500" fill="hold"/>
                                        <p:tgtEl>
                                          <p:spTgt spid="65540"/>
                                        </p:tgtEl>
                                        <p:attrNameLst>
                                          <p:attrName>ppt_x</p:attrName>
                                        </p:attrNameLst>
                                      </p:cBhvr>
                                      <p:tavLst>
                                        <p:tav tm="0">
                                          <p:val>
                                            <p:strVal val="#ppt_x"/>
                                          </p:val>
                                        </p:tav>
                                        <p:tav tm="100000">
                                          <p:val>
                                            <p:strVal val="#ppt_x"/>
                                          </p:val>
                                        </p:tav>
                                      </p:tavLst>
                                    </p:anim>
                                    <p:anim calcmode="lin" valueType="num">
                                      <p:cBhvr additive="base">
                                        <p:cTn id="31" dur="500" fill="hold"/>
                                        <p:tgtEl>
                                          <p:spTgt spid="6554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4" nodeType="clickEffect">
                                  <p:stCondLst>
                                    <p:cond delay="0"/>
                                  </p:stCondLst>
                                  <p:childTnLst>
                                    <p:set>
                                      <p:cBhvr additive="base">
                                        <p:cTn id="35" dur="1" fill="hold">
                                          <p:stCondLst>
                                            <p:cond delay="0"/>
                                          </p:stCondLst>
                                        </p:cTn>
                                        <p:tgtEl>
                                          <p:spTgt spid="65541"/>
                                        </p:tgtEl>
                                        <p:attrNameLst>
                                          <p:attrName>style.visibility</p:attrName>
                                        </p:attrNameLst>
                                      </p:cBhvr>
                                      <p:to>
                                        <p:strVal val="visible"/>
                                      </p:to>
                                    </p:set>
                                    <p:anim calcmode="lin" valueType="num">
                                      <p:cBhvr additive="base">
                                        <p:cTn id="36" dur="500" fill="hold"/>
                                        <p:tgtEl>
                                          <p:spTgt spid="65541"/>
                                        </p:tgtEl>
                                        <p:attrNameLst>
                                          <p:attrName>ppt_x</p:attrName>
                                        </p:attrNameLst>
                                      </p:cBhvr>
                                      <p:tavLst>
                                        <p:tav tm="0">
                                          <p:val>
                                            <p:strVal val="#ppt_x"/>
                                          </p:val>
                                        </p:tav>
                                        <p:tav tm="100000">
                                          <p:val>
                                            <p:strVal val="#ppt_x"/>
                                          </p:val>
                                        </p:tav>
                                      </p:tavLst>
                                    </p:anim>
                                    <p:anim calcmode="lin" valueType="num">
                                      <p:cBhvr additive="base">
                                        <p:cTn id="37" dur="500" fill="hold"/>
                                        <p:tgtEl>
                                          <p:spTgt spid="655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p:bldP spid="65538" grpId="1" uiExpand="1" build="p"/>
      <p:bldP spid="65539" grpId="2"/>
      <p:bldP spid="65540" grpId="3"/>
      <p:bldP spid="65541" grpId="4"/>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AutoShape 3"/>
          <p:cNvSpPr>
            <a:spLocks noChangeArrowheads="1"/>
          </p:cNvSpPr>
          <p:nvPr/>
        </p:nvSpPr>
        <p:spPr bwMode="gray">
          <a:xfrm>
            <a:off x="1862869" y="1614801"/>
            <a:ext cx="4056720" cy="4056721"/>
          </a:xfrm>
          <a:custGeom>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tint val="60784"/>
                  <a:invGamma/>
                  <a:alpha val="12000"/>
                </a:schemeClr>
              </a:gs>
              <a:gs pos="50000">
                <a:schemeClr val="accent1"/>
              </a:gs>
              <a:gs pos="100000">
                <a:schemeClr val="accent1">
                  <a:gamma/>
                  <a:tint val="60784"/>
                  <a:invGamma/>
                  <a:alpha val="12000"/>
                </a:schemeClr>
              </a:gs>
            </a:gsLst>
            <a:lin ang="2700000" scaled="1"/>
          </a:gradFill>
          <a:ln w="9525">
            <a:noFill/>
            <a:round/>
          </a:ln>
          <a:effectLst/>
        </p:spPr>
        <p:txBody>
          <a:bodyPr wrap="none" anchor="ctr"/>
          <a:lstStyle/>
          <a:p>
            <a:pPr>
              <a:defRPr/>
            </a:pPr>
            <a:endParaRPr lang="zh-CN" altLang="en-US" sz="1905"/>
          </a:p>
        </p:txBody>
      </p:sp>
      <p:sp>
        <p:nvSpPr>
          <p:cNvPr id="5" name="Oval 4"/>
          <p:cNvSpPr>
            <a:spLocks noChangeArrowheads="1"/>
          </p:cNvSpPr>
          <p:nvPr/>
        </p:nvSpPr>
        <p:spPr bwMode="gray">
          <a:xfrm>
            <a:off x="2185391" y="1937323"/>
            <a:ext cx="3386480" cy="3386480"/>
          </a:xfrm>
          <a:prstGeom prst="ellipse">
            <a:avLst/>
          </a:prstGeom>
          <a:solidFill>
            <a:schemeClr val="accent3">
              <a:lumMod val="40000"/>
              <a:lumOff val="60000"/>
            </a:schemeClr>
          </a:solidFill>
          <a:ln w="28575" algn="ctr">
            <a:solidFill>
              <a:srgbClr val="FFFFFF"/>
            </a:solidFill>
            <a:round/>
          </a:ln>
          <a:effectLst/>
        </p:spPr>
        <p:txBody>
          <a:bodyPr wrap="none" anchor="ctr"/>
          <a:lstStyle/>
          <a:p>
            <a:pPr>
              <a:defRPr/>
            </a:pPr>
            <a:endParaRPr lang="zh-CN" altLang="en-US" sz="1905"/>
          </a:p>
        </p:txBody>
      </p:sp>
      <p:sp>
        <p:nvSpPr>
          <p:cNvPr id="7" name="AutoShape 6"/>
          <p:cNvSpPr>
            <a:spLocks noChangeArrowheads="1"/>
          </p:cNvSpPr>
          <p:nvPr/>
        </p:nvSpPr>
        <p:spPr bwMode="gray">
          <a:xfrm>
            <a:off x="5566858" y="2899858"/>
            <a:ext cx="4913454" cy="527458"/>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965" b="1" smtClean="0">
                <a:solidFill>
                  <a:srgbClr val="FF0000"/>
                </a:solidFill>
                <a:effectLst>
                  <a:outerShdw blurRad="38100" dist="38100" dir="2700000" algn="tl">
                    <a:srgbClr val="000000">
                      <a:alpha val="43137"/>
                    </a:srgbClr>
                  </a:outerShdw>
                </a:effectLst>
                <a:latin typeface="+mj-ea"/>
                <a:ea typeface="+mj-ea"/>
              </a:rPr>
              <a:t>题型二   下定义</a:t>
            </a:r>
          </a:p>
        </p:txBody>
      </p:sp>
      <p:sp>
        <p:nvSpPr>
          <p:cNvPr id="9" name="AutoShape 8"/>
          <p:cNvSpPr>
            <a:spLocks noChangeArrowheads="1"/>
          </p:cNvSpPr>
          <p:nvPr/>
        </p:nvSpPr>
        <p:spPr bwMode="gray">
          <a:xfrm>
            <a:off x="5566858" y="3882549"/>
            <a:ext cx="4913454" cy="529137"/>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965" b="1" smtClean="0">
                <a:solidFill>
                  <a:srgbClr val="FF0000"/>
                </a:solidFill>
                <a:effectLst>
                  <a:outerShdw blurRad="38100" dist="38100" dir="2700000" algn="tl">
                    <a:srgbClr val="000000">
                      <a:alpha val="43137"/>
                    </a:srgbClr>
                  </a:outerShdw>
                </a:effectLst>
                <a:latin typeface="+mj-ea"/>
                <a:ea typeface="+mj-ea"/>
              </a:rPr>
              <a:t>题型三   提取关键词</a:t>
            </a:r>
          </a:p>
        </p:txBody>
      </p:sp>
      <p:sp>
        <p:nvSpPr>
          <p:cNvPr id="11" name="Text Box 10"/>
          <p:cNvSpPr txBox="1">
            <a:spLocks noChangeArrowheads="1"/>
          </p:cNvSpPr>
          <p:nvPr/>
        </p:nvSpPr>
        <p:spPr bwMode="gray">
          <a:xfrm>
            <a:off x="2521479" y="3190785"/>
            <a:ext cx="2760980" cy="865632"/>
          </a:xfrm>
          <a:prstGeom prst="rect">
            <a:avLst/>
          </a:prstGeom>
          <a:noFill/>
          <a:ln w="9525" algn="ctr">
            <a:noFill/>
            <a:miter lim="800000"/>
          </a:ln>
          <a:effectLst>
            <a:outerShdw dist="35921" dir="2700000" algn="ctr" rotWithShape="0">
              <a:srgbClr val="000000"/>
            </a:outerShdw>
          </a:effectLst>
        </p:spPr>
        <p:txBody>
          <a:bodyPr wrap="none">
            <a:spAutoFit/>
          </a:bodyPr>
          <a:lstStyle/>
          <a:p>
            <a:pPr algn="ctr" eaLnBrk="0" hangingPunct="0">
              <a:defRPr/>
            </a:pPr>
            <a:r>
              <a:rPr lang="zh-CN" altLang="en-US" sz="5080" smtClean="0">
                <a:solidFill>
                  <a:srgbClr val="006600"/>
                </a:solidFill>
                <a:latin typeface="黑体" panose="02010609060101010101" pitchFamily="2" charset="-122"/>
                <a:ea typeface="黑体" panose="02010609060101010101" pitchFamily="2" charset="-122"/>
              </a:rPr>
              <a:t>压缩语段</a:t>
            </a:r>
          </a:p>
        </p:txBody>
      </p:sp>
      <p:sp>
        <p:nvSpPr>
          <p:cNvPr id="14" name="AutoShape 7"/>
          <p:cNvSpPr>
            <a:spLocks noChangeArrowheads="1"/>
          </p:cNvSpPr>
          <p:nvPr/>
        </p:nvSpPr>
        <p:spPr bwMode="gray">
          <a:xfrm>
            <a:off x="5037717" y="1917167"/>
            <a:ext cx="4911393" cy="529137"/>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965" b="1" smtClean="0">
                <a:solidFill>
                  <a:srgbClr val="FF0000"/>
                </a:solidFill>
                <a:effectLst>
                  <a:outerShdw blurRad="38100" dist="38100" dir="2700000" algn="tl">
                    <a:srgbClr val="000000">
                      <a:alpha val="43137"/>
                    </a:srgbClr>
                  </a:outerShdw>
                </a:effectLst>
                <a:latin typeface="+mj-ea"/>
                <a:ea typeface="+mj-ea"/>
              </a:rPr>
              <a:t>题型一   新闻类语段压缩</a:t>
            </a:r>
          </a:p>
        </p:txBody>
      </p:sp>
      <p:sp>
        <p:nvSpPr>
          <p:cNvPr id="15" name="AutoShape 9"/>
          <p:cNvSpPr>
            <a:spLocks noChangeArrowheads="1"/>
          </p:cNvSpPr>
          <p:nvPr/>
        </p:nvSpPr>
        <p:spPr bwMode="gray">
          <a:xfrm>
            <a:off x="5113309" y="4865240"/>
            <a:ext cx="4913454" cy="529138"/>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965" b="1" smtClean="0">
                <a:solidFill>
                  <a:srgbClr val="FF0000"/>
                </a:solidFill>
                <a:effectLst>
                  <a:outerShdw blurRad="38100" dist="38100" dir="2700000" algn="tl">
                    <a:srgbClr val="000000">
                      <a:alpha val="43137"/>
                    </a:srgbClr>
                  </a:outerShdw>
                </a:effectLst>
                <a:latin typeface="+mj-ea"/>
                <a:ea typeface="+mj-ea"/>
              </a:rPr>
              <a:t>题型四   概括语段要点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4"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par>
                          <p:cTn id="14" fill="hold" nodeType="afterGroup">
                            <p:stCondLst>
                              <p:cond delay="500"/>
                            </p:stCondLst>
                            <p:childTnLst>
                              <p:par>
                                <p:cTn id="15" presetID="2" presetClass="entr" presetSubtype="2" fill="hold" grpId="5" nodeType="after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2" nodeType="afterEffect">
                                  <p:stCondLst>
                                    <p:cond delay="10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3000"/>
                            </p:stCondLst>
                            <p:childTnLst>
                              <p:par>
                                <p:cTn id="25" presetID="2" presetClass="entr" presetSubtype="2" fill="hold" grpId="3" nodeType="afterEffect">
                                  <p:stCondLst>
                                    <p:cond delay="1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5000"/>
                            </p:stCondLst>
                            <p:childTnLst>
                              <p:par>
                                <p:cTn id="30" presetID="2" presetClass="entr" presetSubtype="2" fill="hold" grpId="6" nodeType="afterEffect">
                                  <p:stCondLst>
                                    <p:cond delay="20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7" grpId="2"/>
      <p:bldP spid="9" grpId="3"/>
      <p:bldP spid="11" grpId="4"/>
      <p:bldP spid="14" grpId="5"/>
      <p:bldP spid="15" grpId="6"/>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955771" y="1085660"/>
            <a:ext cx="10734007" cy="3575304"/>
          </a:xfrm>
          <a:prstGeom prst="rect">
            <a:avLst/>
          </a:prstGeom>
          <a:noFill/>
          <a:ln w="9525">
            <a:noFill/>
            <a:miter lim="800000"/>
          </a:ln>
          <a:effectLst/>
        </p:spPr>
        <p:txBody>
          <a:bodyPr wrap="square">
            <a:spAutoFit/>
          </a:bodyPr>
          <a:lstStyle/>
          <a:p>
            <a:pPr algn="ctr">
              <a:lnSpc>
                <a:spcPct val="150000"/>
              </a:lnSpc>
            </a:pPr>
            <a:r>
              <a:rPr sz="2540" b="1">
                <a:solidFill>
                  <a:srgbClr val="006600"/>
                </a:solidFill>
              </a:rPr>
              <a:t>　题型一  新闻类语段压缩</a:t>
            </a:r>
          </a:p>
          <a:p>
            <a:pPr algn="ctr">
              <a:lnSpc>
                <a:spcPct val="150000"/>
              </a:lnSpc>
            </a:pPr>
            <a:r>
              <a:rPr sz="2540" b="1">
                <a:solidFill>
                  <a:srgbClr val="006600"/>
                </a:solidFill>
              </a:rPr>
              <a:t>　　新闻类压缩语段题旨在考查辨识、筛选、提炼所给新闻材料重要信息的能力，它是一种实用性、实践性很强的语言表达技能题，涵盖了多方面的知识点，体现了多方面的能力，并且较好地反映了高考命题贴近时代生活的走向。</a:t>
            </a:r>
          </a:p>
          <a:p>
            <a:pPr algn="ctr">
              <a:lnSpc>
                <a:spcPct val="150000"/>
              </a:lnSpc>
            </a:pPr>
            <a:r>
              <a:rPr sz="2540" b="1">
                <a:solidFill>
                  <a:srgbClr val="0066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1" name="Picture 4"/>
          <p:cNvPicPr/>
          <p:nvPr/>
        </p:nvPicPr>
        <p:blipFill>
          <a:blip r:embed="rId2"/>
          <a:stretch>
            <a:fillRect/>
          </a:stretch>
        </p:blipFill>
        <p:spPr>
          <a:xfrm>
            <a:off x="569452" y="144988"/>
            <a:ext cx="4768956" cy="3095874"/>
          </a:xfrm>
          <a:prstGeom prst="rect">
            <a:avLst/>
          </a:prstGeom>
          <a:noFill/>
          <a:ln>
            <a:miter lim="800000"/>
          </a:ln>
        </p:spPr>
      </p:pic>
      <p:pic>
        <p:nvPicPr>
          <p:cNvPr id="35842" name="Picture 6"/>
          <p:cNvPicPr/>
          <p:nvPr/>
        </p:nvPicPr>
        <p:blipFill>
          <a:blip r:embed="rId3"/>
          <a:stretch>
            <a:fillRect/>
          </a:stretch>
        </p:blipFill>
        <p:spPr>
          <a:xfrm>
            <a:off x="6998053" y="225618"/>
            <a:ext cx="4582499" cy="2954770"/>
          </a:xfrm>
          <a:prstGeom prst="rect">
            <a:avLst/>
          </a:prstGeom>
          <a:noFill/>
          <a:ln>
            <a:miter lim="800000"/>
          </a:ln>
        </p:spPr>
      </p:pic>
      <p:pic>
        <p:nvPicPr>
          <p:cNvPr id="35843" name="Picture 13"/>
          <p:cNvPicPr/>
          <p:nvPr/>
        </p:nvPicPr>
        <p:blipFill>
          <a:blip r:embed="rId4"/>
          <a:stretch>
            <a:fillRect/>
          </a:stretch>
        </p:blipFill>
        <p:spPr>
          <a:xfrm>
            <a:off x="7055167" y="3512990"/>
            <a:ext cx="4612735" cy="2912776"/>
          </a:xfrm>
          <a:prstGeom prst="rect">
            <a:avLst/>
          </a:prstGeom>
          <a:noFill/>
          <a:ln>
            <a:miter lim="800000"/>
          </a:ln>
        </p:spPr>
      </p:pic>
      <p:sp>
        <p:nvSpPr>
          <p:cNvPr id="35844" name="TextBox 8"/>
          <p:cNvSpPr/>
          <p:nvPr/>
        </p:nvSpPr>
        <p:spPr>
          <a:xfrm>
            <a:off x="5300200" y="371762"/>
            <a:ext cx="505206" cy="2774315"/>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2115" b="1">
                <a:solidFill>
                  <a:srgbClr val="0070C0"/>
                </a:solidFill>
                <a:latin typeface="黑体" panose="02010609060101010101" pitchFamily="2" charset="-122"/>
                <a:ea typeface="黑体" panose="02010609060101010101" pitchFamily="2" charset="-122"/>
              </a:rPr>
              <a:t>《别了，不列颠尼亚》</a:t>
            </a:r>
          </a:p>
        </p:txBody>
      </p:sp>
      <p:sp>
        <p:nvSpPr>
          <p:cNvPr id="35845" name="TextBox 10"/>
          <p:cNvSpPr/>
          <p:nvPr/>
        </p:nvSpPr>
        <p:spPr>
          <a:xfrm>
            <a:off x="6392071" y="168505"/>
            <a:ext cx="505206" cy="3310890"/>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2115" b="1">
                <a:solidFill>
                  <a:srgbClr val="0070C0"/>
                </a:solidFill>
                <a:latin typeface="黑体" panose="02010609060101010101" pitchFamily="2" charset="-122"/>
                <a:ea typeface="黑体" panose="02010609060101010101" pitchFamily="2" charset="-122"/>
              </a:rPr>
              <a:t>《奥斯维辛没有什么新闻》</a:t>
            </a:r>
          </a:p>
        </p:txBody>
      </p:sp>
      <p:sp>
        <p:nvSpPr>
          <p:cNvPr id="35846" name="TextBox 11"/>
          <p:cNvSpPr/>
          <p:nvPr/>
        </p:nvSpPr>
        <p:spPr>
          <a:xfrm>
            <a:off x="5345555" y="3667531"/>
            <a:ext cx="505206" cy="2506028"/>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2115" b="1">
                <a:solidFill>
                  <a:srgbClr val="0070C0"/>
                </a:solidFill>
                <a:latin typeface="黑体" panose="02010609060101010101" pitchFamily="2" charset="-122"/>
                <a:ea typeface="黑体" panose="02010609060101010101" pitchFamily="2" charset="-122"/>
              </a:rPr>
              <a:t>《飞向太空的航程》</a:t>
            </a:r>
          </a:p>
        </p:txBody>
      </p:sp>
      <p:sp>
        <p:nvSpPr>
          <p:cNvPr id="35847" name="TextBox 12"/>
          <p:cNvSpPr/>
          <p:nvPr/>
        </p:nvSpPr>
        <p:spPr>
          <a:xfrm>
            <a:off x="6437425" y="4141236"/>
            <a:ext cx="505206" cy="1432877"/>
          </a:xfrm>
          <a:prstGeom prst="rect">
            <a:avLst/>
          </a:prstGeom>
          <a:noFill/>
          <a:ln>
            <a:noFill/>
            <a:miter lim="800000"/>
          </a:ln>
        </p:spPr>
        <p:txBody>
          <a:bodyPr vert="vert"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en-US" altLang="zh-CN" sz="2115" b="1">
                <a:solidFill>
                  <a:srgbClr val="0070C0"/>
                </a:solidFill>
                <a:latin typeface="黑体" panose="02010609060101010101" pitchFamily="2" charset="-122"/>
                <a:ea typeface="黑体" panose="02010609060101010101" pitchFamily="2" charset="-122"/>
              </a:rPr>
              <a:t>《包身工》</a:t>
            </a:r>
          </a:p>
        </p:txBody>
      </p:sp>
      <p:pic>
        <p:nvPicPr>
          <p:cNvPr id="35848" name="Picture 8"/>
          <p:cNvPicPr/>
          <p:nvPr/>
        </p:nvPicPr>
        <p:blipFill>
          <a:blip r:embed="rId5"/>
          <a:stretch>
            <a:fillRect/>
          </a:stretch>
        </p:blipFill>
        <p:spPr>
          <a:xfrm>
            <a:off x="540896" y="3635616"/>
            <a:ext cx="4784075" cy="2659125"/>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additive="base">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additive="base">
                                        <p:cTn id="12" dur="1" fill="hold">
                                          <p:stCondLst>
                                            <p:cond delay="0"/>
                                          </p:stCondLst>
                                        </p:cTn>
                                        <p:tgtEl>
                                          <p:spTgt spid="35841"/>
                                        </p:tgtEl>
                                        <p:attrNameLst>
                                          <p:attrName>style.visibility</p:attrName>
                                        </p:attrNameLst>
                                      </p:cBhvr>
                                      <p:to>
                                        <p:strVal val="visible"/>
                                      </p:to>
                                    </p:set>
                                    <p:animEffect transition="in" filter="diamond(in)">
                                      <p:cBhvr additive="base">
                                        <p:cTn id="13" dur="2000" fill="hold"/>
                                        <p:tgtEl>
                                          <p:spTgt spid="3584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3" nodeType="clickEffect">
                                  <p:stCondLst>
                                    <p:cond delay="0"/>
                                  </p:stCondLst>
                                  <p:childTnLst>
                                    <p:set>
                                      <p:cBhvr additive="base">
                                        <p:cTn id="17" dur="1" fill="hold">
                                          <p:stCondLst>
                                            <p:cond delay="0"/>
                                          </p:stCondLst>
                                        </p:cTn>
                                        <p:tgtEl>
                                          <p:spTgt spid="35845"/>
                                        </p:tgtEl>
                                        <p:attrNameLst>
                                          <p:attrName>style.visibility</p:attrName>
                                        </p:attrNameLst>
                                      </p:cBhvr>
                                      <p:to>
                                        <p:strVal val="visible"/>
                                      </p:to>
                                    </p:set>
                                    <p:anim calcmode="lin" valueType="num">
                                      <p:cBhvr additive="base">
                                        <p:cTn id="18" dur="500" fill="hold"/>
                                        <p:tgtEl>
                                          <p:spTgt spid="35845"/>
                                        </p:tgtEl>
                                        <p:attrNameLst>
                                          <p:attrName>ppt_x</p:attrName>
                                        </p:attrNameLst>
                                      </p:cBhvr>
                                      <p:tavLst>
                                        <p:tav tm="0">
                                          <p:val>
                                            <p:strVal val="#ppt_x"/>
                                          </p:val>
                                        </p:tav>
                                        <p:tav tm="100000">
                                          <p:val>
                                            <p:strVal val="#ppt_x"/>
                                          </p:val>
                                        </p:tav>
                                      </p:tavLst>
                                    </p:anim>
                                    <p:anim calcmode="lin" valueType="num">
                                      <p:cBhvr additive="base">
                                        <p:cTn id="19"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nodeType="clickEffect">
                                  <p:stCondLst>
                                    <p:cond delay="0"/>
                                  </p:stCondLst>
                                  <p:childTnLst>
                                    <p:set>
                                      <p:cBhvr additive="base">
                                        <p:cTn id="23" dur="1" fill="hold">
                                          <p:stCondLst>
                                            <p:cond delay="0"/>
                                          </p:stCondLst>
                                        </p:cTn>
                                        <p:tgtEl>
                                          <p:spTgt spid="35842"/>
                                        </p:tgtEl>
                                        <p:attrNameLst>
                                          <p:attrName>style.visibility</p:attrName>
                                        </p:attrNameLst>
                                      </p:cBhvr>
                                      <p:to>
                                        <p:strVal val="visible"/>
                                      </p:to>
                                    </p:set>
                                    <p:animEffect transition="in" filter="diamond(in)">
                                      <p:cBhvr additive="base">
                                        <p:cTn id="24" dur="2000" fill="hold"/>
                                        <p:tgtEl>
                                          <p:spTgt spid="3584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5" nodeType="clickEffect">
                                  <p:stCondLst>
                                    <p:cond delay="0"/>
                                  </p:stCondLst>
                                  <p:childTnLst>
                                    <p:set>
                                      <p:cBhvr additive="base">
                                        <p:cTn id="28" dur="1" fill="hold">
                                          <p:stCondLst>
                                            <p:cond delay="0"/>
                                          </p:stCondLst>
                                        </p:cTn>
                                        <p:tgtEl>
                                          <p:spTgt spid="35846"/>
                                        </p:tgtEl>
                                        <p:attrNameLst>
                                          <p:attrName>style.visibility</p:attrName>
                                        </p:attrNameLst>
                                      </p:cBhvr>
                                      <p:to>
                                        <p:strVal val="visible"/>
                                      </p:to>
                                    </p:set>
                                    <p:anim calcmode="lin" valueType="num">
                                      <p:cBhvr additive="base">
                                        <p:cTn id="29" dur="500" fill="hold"/>
                                        <p:tgtEl>
                                          <p:spTgt spid="35846"/>
                                        </p:tgtEl>
                                        <p:attrNameLst>
                                          <p:attrName>ppt_x</p:attrName>
                                        </p:attrNameLst>
                                      </p:cBhvr>
                                      <p:tavLst>
                                        <p:tav tm="0">
                                          <p:val>
                                            <p:strVal val="#ppt_x"/>
                                          </p:val>
                                        </p:tav>
                                        <p:tav tm="100000">
                                          <p:val>
                                            <p:strVal val="#ppt_x"/>
                                          </p:val>
                                        </p:tav>
                                      </p:tavLst>
                                    </p:anim>
                                    <p:anim calcmode="lin" valueType="num">
                                      <p:cBhvr additive="base">
                                        <p:cTn id="30" dur="500" fill="hold"/>
                                        <p:tgtEl>
                                          <p:spTgt spid="35846"/>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nodeType="clickEffect">
                                  <p:stCondLst>
                                    <p:cond delay="0"/>
                                  </p:stCondLst>
                                  <p:childTnLst>
                                    <p:set>
                                      <p:cBhvr additive="base">
                                        <p:cTn id="34" dur="1" fill="hold">
                                          <p:stCondLst>
                                            <p:cond delay="0"/>
                                          </p:stCondLst>
                                        </p:cTn>
                                        <p:tgtEl>
                                          <p:spTgt spid="35848"/>
                                        </p:tgtEl>
                                        <p:attrNameLst>
                                          <p:attrName>style.visibility</p:attrName>
                                        </p:attrNameLst>
                                      </p:cBhvr>
                                      <p:to>
                                        <p:strVal val="visible"/>
                                      </p:to>
                                    </p:set>
                                    <p:animEffect transition="in" filter="diamond(in)">
                                      <p:cBhvr additive="base">
                                        <p:cTn id="35" dur="2000" fill="hold"/>
                                        <p:tgtEl>
                                          <p:spTgt spid="3584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7" nodeType="clickEffect">
                                  <p:stCondLst>
                                    <p:cond delay="0"/>
                                  </p:stCondLst>
                                  <p:childTnLst>
                                    <p:set>
                                      <p:cBhvr additive="base">
                                        <p:cTn id="39" dur="1" fill="hold">
                                          <p:stCondLst>
                                            <p:cond delay="0"/>
                                          </p:stCondLst>
                                        </p:cTn>
                                        <p:tgtEl>
                                          <p:spTgt spid="35847"/>
                                        </p:tgtEl>
                                        <p:attrNameLst>
                                          <p:attrName>style.visibility</p:attrName>
                                        </p:attrNameLst>
                                      </p:cBhvr>
                                      <p:to>
                                        <p:strVal val="visible"/>
                                      </p:to>
                                    </p:set>
                                    <p:anim calcmode="lin" valueType="num">
                                      <p:cBhvr additive="base">
                                        <p:cTn id="40" dur="500" fill="hold"/>
                                        <p:tgtEl>
                                          <p:spTgt spid="35847"/>
                                        </p:tgtEl>
                                        <p:attrNameLst>
                                          <p:attrName>ppt_x</p:attrName>
                                        </p:attrNameLst>
                                      </p:cBhvr>
                                      <p:tavLst>
                                        <p:tav tm="0">
                                          <p:val>
                                            <p:strVal val="#ppt_x"/>
                                          </p:val>
                                        </p:tav>
                                        <p:tav tm="100000">
                                          <p:val>
                                            <p:strVal val="#ppt_x"/>
                                          </p:val>
                                        </p:tav>
                                      </p:tavLst>
                                    </p:anim>
                                    <p:anim calcmode="lin" valueType="num">
                                      <p:cBhvr additive="base">
                                        <p:cTn id="41"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8" presetClass="entr" presetSubtype="16" fill="hold" nodeType="clickEffect">
                                  <p:stCondLst>
                                    <p:cond delay="0"/>
                                  </p:stCondLst>
                                  <p:childTnLst>
                                    <p:set>
                                      <p:cBhvr additive="base">
                                        <p:cTn id="45" dur="1" fill="hold">
                                          <p:stCondLst>
                                            <p:cond delay="0"/>
                                          </p:stCondLst>
                                        </p:cTn>
                                        <p:tgtEl>
                                          <p:spTgt spid="35843"/>
                                        </p:tgtEl>
                                        <p:attrNameLst>
                                          <p:attrName>style.visibility</p:attrName>
                                        </p:attrNameLst>
                                      </p:cBhvr>
                                      <p:to>
                                        <p:strVal val="visible"/>
                                      </p:to>
                                    </p:set>
                                    <p:animEffect transition="in" filter="diamond(in)">
                                      <p:cBhvr additive="base">
                                        <p:cTn id="46" dur="2000" fill="hold"/>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1"/>
      <p:bldP spid="35845" grpId="3"/>
      <p:bldP spid="35846" grpId="5"/>
      <p:bldP spid="35847" grpId="7"/>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矩形 1"/>
          <p:cNvSpPr/>
          <p:nvPr/>
        </p:nvSpPr>
        <p:spPr bwMode="auto">
          <a:xfrm>
            <a:off x="320675" y="123190"/>
            <a:ext cx="7653655" cy="757555"/>
          </a:xfrm>
          <a:prstGeom prst="rect">
            <a:avLst/>
          </a:prstGeom>
          <a:solidFill>
            <a:srgbClr val="DDA393"/>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2800" b="1">
              <a:solidFill>
                <a:srgbClr val="336699"/>
              </a:solidFill>
              <a:effectLst>
                <a:outerShdw blurRad="38100" dist="38100" dir="2700000" algn="tl">
                  <a:schemeClr val="bg2"/>
                </a:outerShdw>
              </a:effectLst>
              <a:latin typeface="黑体" panose="02010609060101010101" pitchFamily="2" charset="-122"/>
              <a:ea typeface="黑体" panose="02010609060101010101" pitchFamily="2" charset="-122"/>
            </a:endParaRPr>
          </a:p>
        </p:txBody>
      </p:sp>
      <p:sp>
        <p:nvSpPr>
          <p:cNvPr id="36866" name="Text Box 4"/>
          <p:cNvSpPr/>
          <p:nvPr/>
        </p:nvSpPr>
        <p:spPr>
          <a:xfrm>
            <a:off x="246380" y="726440"/>
            <a:ext cx="11788140" cy="265176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50000"/>
              </a:lnSpc>
            </a:pPr>
            <a:r>
              <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rPr>
              <a:t>广义：是消息、通讯、特写、报告文学、新闻评论等诸多新闻文体的总称。</a:t>
            </a:r>
          </a:p>
          <a:p>
            <a:pPr lvl="0">
              <a:lnSpc>
                <a:spcPct val="150000"/>
              </a:lnSpc>
            </a:pPr>
            <a:r>
              <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rPr>
              <a:t>狭义：专指“消息”。</a:t>
            </a:r>
          </a:p>
          <a:p>
            <a:pPr lvl="0">
              <a:lnSpc>
                <a:spcPct val="150000"/>
              </a:lnSpc>
            </a:pPr>
            <a:r>
              <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rPr>
              <a:t>消息：指以记叙为主要表现手段，用简洁明快的语言，对国内外新近发生的具有传播价值的事实进行迅速及时报道的文体。</a:t>
            </a:r>
          </a:p>
        </p:txBody>
      </p:sp>
      <p:sp>
        <p:nvSpPr>
          <p:cNvPr id="36867" name="矩形 2"/>
          <p:cNvSpPr/>
          <p:nvPr/>
        </p:nvSpPr>
        <p:spPr>
          <a:xfrm>
            <a:off x="247015" y="143510"/>
            <a:ext cx="6651625" cy="73152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50000"/>
              </a:lnSpc>
            </a:pPr>
            <a:r>
              <a:rPr lang="zh-CN" altLang="en-US" sz="2800" b="1">
                <a:solidFill>
                  <a:srgbClr val="000000"/>
                </a:solidFill>
                <a:latin typeface="黑体" panose="02010609060101010101" pitchFamily="2" charset="-122"/>
                <a:ea typeface="黑体" panose="02010609060101010101" pitchFamily="2" charset="-122"/>
                <a:cs typeface="黑体" panose="02010609060101010101" pitchFamily="2" charset="-122"/>
              </a:rPr>
              <a:t>一、新闻(NEWS)是什么？</a:t>
            </a:r>
          </a:p>
        </p:txBody>
      </p:sp>
      <p:sp>
        <p:nvSpPr>
          <p:cNvPr id="37889" name="Rectangle 3"/>
          <p:cNvSpPr/>
          <p:nvPr/>
        </p:nvSpPr>
        <p:spPr>
          <a:xfrm>
            <a:off x="435927" y="4118926"/>
            <a:ext cx="8840788" cy="222504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5pPr>
          </a:lstStyle>
          <a:p>
            <a:pPr lvl="0"/>
            <a:r>
              <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rPr>
              <a:t>①时效性：迅速及时。(“新”)</a:t>
            </a:r>
          </a:p>
          <a:p>
            <a:pPr lvl="0"/>
            <a:endPar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endParaRPr>
          </a:p>
          <a:p>
            <a:pPr lvl="0"/>
            <a:r>
              <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rPr>
              <a:t>②真实性：用事实说话。</a:t>
            </a:r>
          </a:p>
          <a:p>
            <a:pPr lvl="0"/>
            <a:endPar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endParaRPr>
          </a:p>
          <a:p>
            <a:pPr lvl="0"/>
            <a:r>
              <a:rPr lang="zh-CN" altLang="en-US" sz="2800" b="1">
                <a:solidFill>
                  <a:srgbClr val="401BC0"/>
                </a:solidFill>
                <a:latin typeface="黑体" panose="02010609060101010101" pitchFamily="2" charset="-122"/>
                <a:ea typeface="黑体" panose="02010609060101010101" pitchFamily="2" charset="-122"/>
                <a:cs typeface="黑体" panose="02010609060101010101" pitchFamily="2" charset="-122"/>
              </a:rPr>
              <a:t>③客观性：相对。  </a:t>
            </a:r>
          </a:p>
        </p:txBody>
      </p:sp>
      <p:sp>
        <p:nvSpPr>
          <p:cNvPr id="37890" name="矩形 2"/>
          <p:cNvSpPr/>
          <p:nvPr/>
        </p:nvSpPr>
        <p:spPr bwMode="auto">
          <a:xfrm>
            <a:off x="320675" y="3402965"/>
            <a:ext cx="7263765" cy="588645"/>
          </a:xfrm>
          <a:prstGeom prst="rect">
            <a:avLst/>
          </a:prstGeom>
          <a:solidFill>
            <a:srgbClr val="DDA393"/>
          </a:solidFill>
          <a:ln w="9525" cap="flat" cmpd="sng" algn="ctr">
            <a:solidFill>
              <a:srgbClr val="003366"/>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5pPr>
          </a:lstStyle>
          <a:p>
            <a:pPr marL="0" marR="0" lvl="0" indent="0"/>
            <a:r>
              <a:rPr sz="2800" b="1">
                <a:solidFill>
                  <a:srgbClr val="000000"/>
                </a:solidFill>
                <a:latin typeface="Times New Roman" panose="02020603050405020304" pitchFamily="18" charset="0"/>
                <a:ea typeface="华文中宋" panose="02010600040101010101" pitchFamily="2" charset="-122"/>
                <a:sym typeface="+mn-ea"/>
              </a:rPr>
              <a:t>二、新闻的特点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3686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additive="base">
                                        <p:cTn id="10" dur="1" fill="hold">
                                          <p:stCondLst>
                                            <p:cond delay="0"/>
                                          </p:stCondLst>
                                        </p:cTn>
                                        <p:tgtEl>
                                          <p:spTgt spid="3686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additive="base">
                                        <p:cTn id="14" dur="1" fill="hold">
                                          <p:stCondLst>
                                            <p:cond delay="0"/>
                                          </p:stCondLst>
                                        </p:cTn>
                                        <p:tgtEl>
                                          <p:spTgt spid="3686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additive="base">
                                        <p:cTn id="18" dur="1" fill="hold">
                                          <p:stCondLst>
                                            <p:cond delay="0"/>
                                          </p:stCondLst>
                                        </p:cTn>
                                        <p:tgtEl>
                                          <p:spTgt spid="37889"/>
                                        </p:tgtEl>
                                        <p:attrNameLst>
                                          <p:attrName>style.visibility</p:attrName>
                                        </p:attrNameLst>
                                      </p:cBhvr>
                                      <p:to>
                                        <p:strVal val="visible"/>
                                      </p:to>
                                    </p:set>
                                    <p:anim calcmode="lin" valueType="num">
                                      <p:cBhvr additive="base">
                                        <p:cTn id="19" dur="500" fill="hold"/>
                                        <p:tgtEl>
                                          <p:spTgt spid="37889"/>
                                        </p:tgtEl>
                                        <p:attrNameLst>
                                          <p:attrName>ppt_x</p:attrName>
                                        </p:attrNameLst>
                                      </p:cBhvr>
                                      <p:tavLst>
                                        <p:tav tm="0">
                                          <p:val>
                                            <p:strVal val="#ppt_x"/>
                                          </p:val>
                                        </p:tav>
                                        <p:tav tm="100000">
                                          <p:val>
                                            <p:strVal val="#ppt_x"/>
                                          </p:val>
                                        </p:tav>
                                      </p:tavLst>
                                    </p:anim>
                                    <p:anim calcmode="lin" valueType="num">
                                      <p:cBhvr additive="base">
                                        <p:cTn id="20" dur="500" fill="hold"/>
                                        <p:tgtEl>
                                          <p:spTgt spid="378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Text Box 4"/>
          <p:cNvSpPr/>
          <p:nvPr/>
        </p:nvSpPr>
        <p:spPr>
          <a:xfrm>
            <a:off x="673601" y="2049883"/>
            <a:ext cx="10995981" cy="2412873"/>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50000"/>
              </a:lnSpc>
            </a:pPr>
            <a:r>
              <a:rPr lang="en-US" altLang="zh-CN" sz="3385" b="1">
                <a:solidFill>
                  <a:srgbClr val="FF0000"/>
                </a:solidFill>
                <a:latin typeface="Times New Roman" panose="02020603050405020304" pitchFamily="18" charset="0"/>
                <a:ea typeface="黑体" panose="02010609060101010101" pitchFamily="2" charset="-122"/>
              </a:rPr>
              <a:t>5W:Who(何人)     When(何时)      Where(何地)</a:t>
            </a:r>
            <a:br>
              <a:rPr lang="en-US" altLang="zh-CN" sz="3385" b="1">
                <a:solidFill>
                  <a:srgbClr val="FF0000"/>
                </a:solidFill>
                <a:latin typeface="Times New Roman" panose="02020603050405020304" pitchFamily="18" charset="0"/>
                <a:ea typeface="黑体" panose="02010609060101010101" pitchFamily="2" charset="-122"/>
              </a:rPr>
            </a:br>
            <a:r>
              <a:rPr lang="en-US" altLang="zh-CN" sz="3385" b="1">
                <a:solidFill>
                  <a:srgbClr val="FF0000"/>
                </a:solidFill>
                <a:latin typeface="Times New Roman" panose="02020603050405020304" pitchFamily="18" charset="0"/>
                <a:ea typeface="黑体" panose="02010609060101010101" pitchFamily="2" charset="-122"/>
              </a:rPr>
              <a:t>        What(何事)   Why(何因)</a:t>
            </a:r>
          </a:p>
          <a:p>
            <a:pPr lvl="0">
              <a:lnSpc>
                <a:spcPct val="150000"/>
              </a:lnSpc>
            </a:pPr>
            <a:r>
              <a:rPr lang="en-US" altLang="zh-CN" sz="3385" b="1">
                <a:solidFill>
                  <a:srgbClr val="FF0000"/>
                </a:solidFill>
                <a:latin typeface="Times New Roman" panose="02020603050405020304" pitchFamily="18" charset="0"/>
                <a:ea typeface="黑体" panose="02010609060101010101" pitchFamily="2" charset="-122"/>
              </a:rPr>
              <a:t>1H:How(何果)</a:t>
            </a:r>
          </a:p>
        </p:txBody>
      </p:sp>
      <p:sp>
        <p:nvSpPr>
          <p:cNvPr id="38914" name="矩形 2"/>
          <p:cNvSpPr/>
          <p:nvPr/>
        </p:nvSpPr>
        <p:spPr bwMode="auto">
          <a:xfrm>
            <a:off x="483783" y="813549"/>
            <a:ext cx="7634699" cy="957487"/>
          </a:xfrm>
          <a:prstGeom prst="rect">
            <a:avLst/>
          </a:prstGeom>
          <a:solidFill>
            <a:srgbClr val="DDA393"/>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38915" name="矩形 1"/>
          <p:cNvSpPr/>
          <p:nvPr/>
        </p:nvSpPr>
        <p:spPr>
          <a:xfrm>
            <a:off x="994443" y="793391"/>
            <a:ext cx="6746083" cy="93047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30000"/>
              </a:lnSpc>
            </a:pPr>
            <a:r>
              <a:rPr lang="zh-CN" altLang="en-US" sz="4235" b="1">
                <a:solidFill>
                  <a:srgbClr val="000000"/>
                </a:solidFill>
                <a:latin typeface="Times New Roman" panose="02020603050405020304" pitchFamily="18" charset="0"/>
                <a:ea typeface="华文中宋" panose="02010600040101010101" pitchFamily="2" charset="-122"/>
              </a:rPr>
              <a:t>三、新闻6要素：五W一H</a:t>
            </a:r>
          </a:p>
        </p:txBody>
      </p:sp>
      <p:pic>
        <p:nvPicPr>
          <p:cNvPr id="38916" name="图片 1"/>
          <p:cNvPicPr/>
          <p:nvPr>
            <p:custDataLst>
              <p:tags r:id="rId3"/>
            </p:custDataLst>
          </p:nvPr>
        </p:nvPicPr>
        <p:blipFill>
          <a:blip r:embed="rId2"/>
          <a:stretch>
            <a:fillRect/>
          </a:stretch>
        </p:blipFill>
        <p:spPr>
          <a:xfrm>
            <a:off x="6638576" y="2920020"/>
            <a:ext cx="5150272" cy="2005683"/>
          </a:xfrm>
          <a:prstGeom prst="rect">
            <a:avLst/>
          </a:prstGeom>
          <a:noFill/>
          <a:ln>
            <a:miter lim="800000"/>
          </a:ln>
        </p:spPr>
      </p:pic>
      <p:sp>
        <p:nvSpPr>
          <p:cNvPr id="38917" name="文本框 3"/>
          <p:cNvSpPr/>
          <p:nvPr/>
        </p:nvSpPr>
        <p:spPr>
          <a:xfrm>
            <a:off x="377956" y="5023132"/>
            <a:ext cx="11484804" cy="14470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50000"/>
              </a:lnSpc>
            </a:pPr>
            <a:r>
              <a:rPr lang="en-US" altLang="zh-CN" sz="2965" b="1">
                <a:solidFill>
                  <a:schemeClr val="tx1"/>
                </a:solidFill>
                <a:latin typeface="Times New Roman" panose="02020603050405020304" pitchFamily="18" charset="0"/>
                <a:ea typeface="楷体" panose="02010609060101010101" pitchFamily="49" charset="-122"/>
              </a:rPr>
              <a:t>	经过多年艰苦训练，中国运动员刘翔终于在2004年8月27日，雅典奥运会上获得男子110米栏冠军，被媒体称为“亚洲飞人”。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additive="base">
                                        <p:cTn id="6" dur="1" fill="hold">
                                          <p:stCondLst>
                                            <p:cond delay="0"/>
                                          </p:stCondLst>
                                        </p:cTn>
                                        <p:tgtEl>
                                          <p:spTgt spid="38913">
                                            <p:txEl>
                                              <p:pRg st="0" end="0"/>
                                            </p:txEl>
                                          </p:spTgt>
                                        </p:tgtEl>
                                        <p:attrNameLst>
                                          <p:attrName>style.visibility</p:attrName>
                                        </p:attrNameLst>
                                      </p:cBhvr>
                                      <p:to>
                                        <p:strVal val="visible"/>
                                      </p:to>
                                    </p:set>
                                    <p:animEffect transition="in" filter="wipe(down)">
                                      <p:cBhvr additive="base">
                                        <p:cTn id="7" dur="500" fill="hold"/>
                                        <p:tgtEl>
                                          <p:spTgt spid="38913">
                                            <p:txEl>
                                              <p:pRg st="0" end="0"/>
                                            </p:txEl>
                                          </p:spTgt>
                                        </p:tgtEl>
                                      </p:cBhvr>
                                    </p:animEffect>
                                  </p:childTnLst>
                                </p:cTn>
                              </p:par>
                              <p:par>
                                <p:cTn id="8" presetID="22" presetClass="entr" presetSubtype="4" fill="hold" nodeType="withEffect">
                                  <p:stCondLst>
                                    <p:cond delay="0"/>
                                  </p:stCondLst>
                                  <p:childTnLst>
                                    <p:set>
                                      <p:cBhvr additive="base">
                                        <p:cTn id="9" dur="1" fill="hold">
                                          <p:stCondLst>
                                            <p:cond delay="0"/>
                                          </p:stCondLst>
                                        </p:cTn>
                                        <p:tgtEl>
                                          <p:spTgt spid="38913">
                                            <p:txEl>
                                              <p:pRg st="1" end="1"/>
                                            </p:txEl>
                                          </p:spTgt>
                                        </p:tgtEl>
                                        <p:attrNameLst>
                                          <p:attrName>style.visibility</p:attrName>
                                        </p:attrNameLst>
                                      </p:cBhvr>
                                      <p:to>
                                        <p:strVal val="visible"/>
                                      </p:to>
                                    </p:set>
                                    <p:animEffect transition="in" filter="wipe(down)">
                                      <p:cBhvr additive="base">
                                        <p:cTn id="10" dur="500" fill="hold"/>
                                        <p:tgtEl>
                                          <p:spTgt spid="3891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additive="base">
                                        <p:cTn id="14" dur="1" fill="hold">
                                          <p:stCondLst>
                                            <p:cond delay="0"/>
                                          </p:stCondLst>
                                        </p:cTn>
                                        <p:tgtEl>
                                          <p:spTgt spid="38917"/>
                                        </p:tgtEl>
                                        <p:attrNameLst>
                                          <p:attrName>style.visibility</p:attrName>
                                        </p:attrNameLst>
                                      </p:cBhvr>
                                      <p:to>
                                        <p:strVal val="visible"/>
                                      </p:to>
                                    </p:set>
                                    <p:anim calcmode="lin" valueType="num">
                                      <p:cBhvr additive="base">
                                        <p:cTn id="15" dur="500" fill="hold"/>
                                        <p:tgtEl>
                                          <p:spTgt spid="38917"/>
                                        </p:tgtEl>
                                        <p:attrNameLst>
                                          <p:attrName>ppt_x</p:attrName>
                                        </p:attrNameLst>
                                      </p:cBhvr>
                                      <p:tavLst>
                                        <p:tav tm="0">
                                          <p:val>
                                            <p:strVal val="#ppt_x"/>
                                          </p:val>
                                        </p:tav>
                                        <p:tav tm="100000">
                                          <p:val>
                                            <p:strVal val="#ppt_x"/>
                                          </p:val>
                                        </p:tav>
                                      </p:tavLst>
                                    </p:anim>
                                    <p:anim calcmode="lin" valueType="num">
                                      <p:cBhvr additive="base">
                                        <p:cTn id="16"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矩形 5"/>
          <p:cNvSpPr/>
          <p:nvPr/>
        </p:nvSpPr>
        <p:spPr bwMode="auto">
          <a:xfrm>
            <a:off x="229235" y="394335"/>
            <a:ext cx="8133080" cy="957580"/>
          </a:xfrm>
          <a:prstGeom prst="rect">
            <a:avLst/>
          </a:prstGeom>
          <a:solidFill>
            <a:srgbClr val="DDA393"/>
          </a:solidFill>
          <a:ln w="9525" cap="flat" cmpd="sng" algn="ctr">
            <a:solidFill>
              <a:schemeClr val="tx1"/>
            </a:solidFill>
            <a:prstDash val="solid"/>
            <a:round/>
            <a:headEnd type="none" w="med" len="med"/>
            <a:tailEnd type="none" w="med" len="me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marL="0" marR="0" lvl="0" indent="0"/>
            <a:endParaRPr lang="zh-CN" altLang="en-US" sz="3385" b="1">
              <a:solidFill>
                <a:srgbClr val="336699"/>
              </a:solidFill>
              <a:effectLst>
                <a:outerShdw blurRad="38100" dist="38100" dir="2700000" algn="tl">
                  <a:schemeClr val="bg2"/>
                </a:outerShdw>
              </a:effectLst>
              <a:latin typeface="Arial" panose="020b0604020202020204" pitchFamily="34" charset="0"/>
              <a:ea typeface="宋体" panose="02010600030101010101" pitchFamily="2" charset="-122"/>
            </a:endParaRPr>
          </a:p>
        </p:txBody>
      </p:sp>
      <p:sp>
        <p:nvSpPr>
          <p:cNvPr id="39938" name="Text Box 5"/>
          <p:cNvSpPr/>
          <p:nvPr/>
        </p:nvSpPr>
        <p:spPr>
          <a:xfrm>
            <a:off x="480423" y="1611454"/>
            <a:ext cx="11266429" cy="4572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20000"/>
              </a:lnSpc>
            </a:pPr>
            <a:endParaRPr lang="zh-CN" altLang="en-US" sz="2000" b="1">
              <a:solidFill>
                <a:srgbClr val="FF0000"/>
              </a:solidFill>
              <a:latin typeface="Times New Roman" panose="02020603050405020304" pitchFamily="18" charset="0"/>
              <a:ea typeface="楷体" panose="02010609060101010101" pitchFamily="49" charset="-122"/>
            </a:endParaRPr>
          </a:p>
        </p:txBody>
      </p:sp>
      <p:sp>
        <p:nvSpPr>
          <p:cNvPr id="39939" name="矩形 1"/>
          <p:cNvSpPr/>
          <p:nvPr/>
        </p:nvSpPr>
        <p:spPr>
          <a:xfrm>
            <a:off x="229870" y="394335"/>
            <a:ext cx="8467090" cy="865937"/>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lnSpc>
                <a:spcPct val="120000"/>
              </a:lnSpc>
            </a:pPr>
            <a:r>
              <a:rPr lang="zh-CN" altLang="en-US" sz="4235" b="1">
                <a:solidFill>
                  <a:srgbClr val="000000"/>
                </a:solidFill>
                <a:latin typeface="Times New Roman" panose="02020603050405020304" pitchFamily="18" charset="0"/>
                <a:ea typeface="华文中宋" panose="02010600040101010101" pitchFamily="2" charset="-122"/>
              </a:rPr>
              <a:t>四、新闻的结构（倒金字塔结构）</a:t>
            </a:r>
          </a:p>
        </p:txBody>
      </p:sp>
      <p:pic>
        <p:nvPicPr>
          <p:cNvPr id="41987" name="图片 4"/>
          <p:cNvPicPr/>
          <p:nvPr/>
        </p:nvPicPr>
        <p:blipFill>
          <a:blip r:embed="rId2"/>
          <a:stretch>
            <a:fillRect/>
          </a:stretch>
        </p:blipFill>
        <p:spPr>
          <a:xfrm>
            <a:off x="6858953" y="3572510"/>
            <a:ext cx="4887912" cy="3187700"/>
          </a:xfrm>
          <a:prstGeom prst="rect">
            <a:avLst/>
          </a:prstGeom>
          <a:noFill/>
          <a:ln>
            <a:noFill/>
            <a:miter lim="800000"/>
          </a:ln>
        </p:spPr>
      </p:pic>
      <p:sp>
        <p:nvSpPr>
          <p:cNvPr id="41986" name="文本框 3"/>
          <p:cNvSpPr/>
          <p:nvPr/>
        </p:nvSpPr>
        <p:spPr>
          <a:xfrm>
            <a:off x="1158240" y="4271326"/>
            <a:ext cx="5303838" cy="22860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rgbClr val="003366"/>
                </a:solidFill>
                <a:latin typeface="Arial" panose="020b0604020202020204" pitchFamily="34" charset="0"/>
                <a:ea typeface="微软雅黑" panose="020b0503020204020204" pitchFamily="34" charset="-122"/>
              </a:defRPr>
            </a:lvl5pPr>
          </a:lstStyle>
          <a:p>
            <a:pPr lvl="0">
              <a:lnSpc>
                <a:spcPct val="120000"/>
              </a:lnSpc>
            </a:pPr>
            <a:r>
              <a:rPr lang="zh-CN" altLang="en-US" sz="2400" b="1">
                <a:solidFill>
                  <a:schemeClr val="tx1"/>
                </a:solidFill>
                <a:latin typeface="黑体" panose="02010609060101010101" pitchFamily="2" charset="-122"/>
                <a:ea typeface="黑体" panose="02010609060101010101" pitchFamily="2" charset="-122"/>
                <a:cs typeface="黑体" panose="02010609060101010101" pitchFamily="2" charset="-122"/>
              </a:rPr>
              <a:t>把最重要的内容放在消息的最前面，把次要的消息放在后面，依据材料的重要性依次排列。由于这种结构前边重、后边轻，上头大、下头小，所以称之为"倒金字塔结构"。</a:t>
            </a:r>
          </a:p>
        </p:txBody>
      </p:sp>
      <p:sp>
        <p:nvSpPr>
          <p:cNvPr id="2" name="文本框 1"/>
          <p:cNvSpPr txBox="1"/>
          <p:nvPr/>
        </p:nvSpPr>
        <p:spPr>
          <a:xfrm>
            <a:off x="229235" y="1431290"/>
            <a:ext cx="11445240" cy="2651760"/>
          </a:xfrm>
          <a:prstGeom prst="rect">
            <a:avLst/>
          </a:prstGeom>
          <a:noFill/>
        </p:spPr>
        <p:txBody>
          <a:bodyPr wrap="square" rtlCol="0">
            <a:spAutoFit/>
          </a:bodyPr>
          <a:lstStyle/>
          <a:p>
            <a:pPr lvl="0" algn="l">
              <a:lnSpc>
                <a:spcPct val="120000"/>
              </a:lnSpc>
            </a:pPr>
            <a:r>
              <a:rPr lang="zh-CN" altLang="en-US" sz="2000" b="1">
                <a:solidFill>
                  <a:srgbClr val="000000"/>
                </a:solidFill>
                <a:latin typeface="黑体" panose="02010609060101010101" pitchFamily="2" charset="-122"/>
                <a:ea typeface="黑体" panose="02010609060101010101" pitchFamily="2" charset="-122"/>
                <a:sym typeface="+mn-ea"/>
              </a:rPr>
              <a:t>   新闻的结构，指的是新闻中材料的安排方式。新闻一般包括标题、导语、主体、背景和结语五部分。</a:t>
            </a:r>
          </a:p>
          <a:p>
            <a:pPr lvl="0" algn="l">
              <a:lnSpc>
                <a:spcPct val="120000"/>
              </a:lnSpc>
            </a:pPr>
            <a:r>
              <a:rPr lang="zh-CN" altLang="en-US" sz="2000" b="1">
                <a:solidFill>
                  <a:srgbClr val="000000"/>
                </a:solidFill>
                <a:latin typeface="黑体" panose="02010609060101010101" pitchFamily="2" charset="-122"/>
                <a:ea typeface="黑体" panose="02010609060101010101" pitchFamily="2" charset="-122"/>
                <a:sym typeface="+mn-ea"/>
              </a:rPr>
              <a:t>①标题：新闻的“眼睛”，概括新闻的主要内容。</a:t>
            </a:r>
          </a:p>
          <a:p>
            <a:pPr lvl="0" algn="l">
              <a:lnSpc>
                <a:spcPct val="120000"/>
              </a:lnSpc>
            </a:pPr>
            <a:r>
              <a:rPr lang="zh-CN" altLang="en-US" sz="2000" b="1">
                <a:solidFill>
                  <a:srgbClr val="000000"/>
                </a:solidFill>
                <a:latin typeface="黑体" panose="02010609060101010101" pitchFamily="2" charset="-122"/>
                <a:ea typeface="黑体" panose="02010609060101010101" pitchFamily="2" charset="-122"/>
                <a:sym typeface="+mn-ea"/>
              </a:rPr>
              <a:t>②导语：新闻的核心内容，开头的第一段或第一句话。</a:t>
            </a:r>
          </a:p>
          <a:p>
            <a:pPr lvl="0" algn="l">
              <a:lnSpc>
                <a:spcPct val="120000"/>
              </a:lnSpc>
            </a:pPr>
            <a:r>
              <a:rPr lang="zh-CN" altLang="en-US" sz="2000" b="1">
                <a:solidFill>
                  <a:srgbClr val="000000"/>
                </a:solidFill>
                <a:latin typeface="黑体" panose="02010609060101010101" pitchFamily="2" charset="-122"/>
                <a:ea typeface="黑体" panose="02010609060101010101" pitchFamily="2" charset="-122"/>
                <a:sym typeface="+mn-ea"/>
              </a:rPr>
              <a:t>③主体：新闻的“躯干”，是对导语内容的进一步扩展和阐释。</a:t>
            </a:r>
          </a:p>
          <a:p>
            <a:pPr lvl="0" algn="l">
              <a:lnSpc>
                <a:spcPct val="120000"/>
              </a:lnSpc>
            </a:pPr>
            <a:r>
              <a:rPr lang="zh-CN" altLang="en-US" sz="2000" b="1">
                <a:solidFill>
                  <a:srgbClr val="000000"/>
                </a:solidFill>
                <a:latin typeface="黑体" panose="02010609060101010101" pitchFamily="2" charset="-122"/>
                <a:ea typeface="黑体" panose="02010609060101010101" pitchFamily="2" charset="-122"/>
                <a:sym typeface="+mn-ea"/>
              </a:rPr>
              <a:t>④背景：新闻发生的社会环境和自然环境。</a:t>
            </a:r>
          </a:p>
          <a:p>
            <a:pPr lvl="0" algn="l">
              <a:lnSpc>
                <a:spcPct val="120000"/>
              </a:lnSpc>
            </a:pPr>
            <a:r>
              <a:rPr lang="zh-CN" altLang="en-US" sz="2000" b="1">
                <a:solidFill>
                  <a:srgbClr val="000000"/>
                </a:solidFill>
                <a:latin typeface="黑体" panose="02010609060101010101" pitchFamily="2" charset="-122"/>
                <a:ea typeface="黑体" panose="02010609060101010101" pitchFamily="2" charset="-122"/>
                <a:sym typeface="+mn-ea"/>
              </a:rPr>
              <a:t>⑤结语：一般指新闻结尾的最后一句或一段话。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additive="base">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additive="base">
                                        <p:cTn id="12" dur="1" fill="hold">
                                          <p:stCondLst>
                                            <p:cond delay="0"/>
                                          </p:stCondLst>
                                        </p:cTn>
                                        <p:tgtEl>
                                          <p:spTgt spid="41987"/>
                                        </p:tgtEl>
                                        <p:attrNameLst>
                                          <p:attrName>style.visibility</p:attrName>
                                        </p:attrNameLst>
                                      </p:cBhvr>
                                      <p:to>
                                        <p:strVal val="visible"/>
                                      </p:to>
                                    </p:set>
                                    <p:anim calcmode="lin" valueType="num">
                                      <p:cBhvr additive="base">
                                        <p:cTn id="13" dur="500" fill="hold"/>
                                        <p:tgtEl>
                                          <p:spTgt spid="41987"/>
                                        </p:tgtEl>
                                        <p:attrNameLst>
                                          <p:attrName>ppt_x</p:attrName>
                                        </p:attrNameLst>
                                      </p:cBhvr>
                                      <p:tavLst>
                                        <p:tav tm="0">
                                          <p:val>
                                            <p:strVal val="#ppt_x"/>
                                          </p:val>
                                        </p:tav>
                                        <p:tav tm="100000">
                                          <p:val>
                                            <p:strVal val="#ppt_x"/>
                                          </p:val>
                                        </p:tav>
                                      </p:tavLst>
                                    </p:anim>
                                    <p:anim calcmode="lin" valueType="num">
                                      <p:cBhvr additive="base">
                                        <p:cTn id="14" dur="500" fill="hold"/>
                                        <p:tgtEl>
                                          <p:spTgt spid="4198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grpId="0" nodeType="clickEffect">
                                  <p:stCondLst>
                                    <p:cond delay="0"/>
                                  </p:stCondLst>
                                  <p:childTnLst>
                                    <p:set>
                                      <p:cBhvr additive="base">
                                        <p:cTn id="18" dur="1" fill="hold">
                                          <p:stCondLst>
                                            <p:cond delay="0"/>
                                          </p:stCondLst>
                                        </p:cTn>
                                        <p:tgtEl>
                                          <p:spTgt spid="41986"/>
                                        </p:tgtEl>
                                        <p:attrNameLst>
                                          <p:attrName>style.visibility</p:attrName>
                                        </p:attrNameLst>
                                      </p:cBhvr>
                                      <p:to>
                                        <p:strVal val="visible"/>
                                      </p:to>
                                    </p:set>
                                    <p:animEffect transition="in" filter="diamond(in)">
                                      <p:cBhvr additive="base">
                                        <p:cTn id="19" dur="2000" fill="hold"/>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PLACING_PICTURE_USER_VIEWPORT" val="{&quot;height&quot;:2985,&quot;width&quot;:7665}"/>
  <p:tag name="REFSHAPE" val="334954764"/>
</p:tagLst>
</file>

<file path=ppt/tags/tag64.xml><?xml version="1.0" encoding="utf-8"?>
<p:tagLst xmlns:p="http://schemas.openxmlformats.org/presentationml/2006/main">
  <p:tag name="KSO_WM_UNIT_TABLE_BEAUTIFY" val="smartTable{c63d333c-223b-4635-9424-e4b54d3c9341}"/>
</p:tagLst>
</file>

<file path=ppt/tags/tag65.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66.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67.xml><?xml version="1.0" encoding="utf-8"?>
<p:tagLst xmlns:p="http://schemas.openxmlformats.org/presentationml/2006/main">
  <p:tag name="KSO_WM_UNIT_TABLE_BEAUTIFY" val="smartTable{cddcdc3a-8907-4376-bfe8-0f6dee542a11}"/>
  <p:tag name="TABLE_ENDDRAG_ORIGIN_RECT" val="842*429"/>
  <p:tag name="TABLE_ENDDRAG_RECT" val="109*110*842*429"/>
</p:tagLst>
</file>

<file path=ppt/tags/tag68.xml><?xml version="1.0" encoding="utf-8"?>
<p:tagLst xmlns:p="http://schemas.openxmlformats.org/presentationml/2006/main">
  <p:tag name="KSO_WM_UNIT_TABLE_BEAUTIFY" val="smartTable{ed62a01d-2dd8-479b-b067-4902cde062d0}"/>
</p:tagLst>
</file>

<file path=ppt/tags/tag69.xml><?xml version="1.0" encoding="utf-8"?>
<p:tagLst xmlns:p="http://schemas.openxmlformats.org/presentationml/2006/main">
  <p:tag name="KSO_WM_UNIT_TABLE_BEAUTIFY" val="smartTable{c2a93f14-a7cc-4a5a-931d-438615c30c9c}"/>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71.xml><?xml version="1.0" encoding="utf-8"?>
<p:tagLst xmlns:p="http://schemas.openxmlformats.org/presentationml/2006/main">
  <p:tag name="KSO_WM_UNIT_TABLE_BEAUTIFY" val="smartTable{489a3e02-6a53-498f-b19e-f2077edf8574}"/>
</p:tagLst>
</file>

<file path=ppt/tags/tag72.xml><?xml version="1.0" encoding="utf-8"?>
<p:tagLst xmlns:p="http://schemas.openxmlformats.org/presentationml/2006/main">
  <p:tag name="KSO_WM_UNIT_TABLE_BEAUTIFY" val="smartTable{8989147e-c336-4bd1-be32-6c3c9f6ed1e3}"/>
</p:tagLst>
</file>

<file path=ppt/tags/tag73.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74.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75.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76.xml><?xml version="1.0" encoding="utf-8"?>
<p:tagLst xmlns:p="http://schemas.openxmlformats.org/presentationml/2006/main">
  <p:tag name="KSO_WM_BEAUTIFY_FLAG" val="#wm#"/>
  <p:tag name="KSO_WM_SLIDE_ID" val="custom20200968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8"/>
  <p:tag name="KSO_WM_TEMPLATE_MASTER_TYPE" val="1"/>
  <p:tag name="KSO_WM_TEMPLATE_SUBCATEGORY" val="0"/>
</p:tagLst>
</file>

<file path=ppt/tags/tag77.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然奇观设计模板">
  <a:themeElements>
    <a:clrScheme name="自然奇观设计模板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fontScheme name="自然奇观设计模板">
      <a:majorFont>
        <a:latin typeface="华文隶书" panose="02010800040101010101" charset="-122"/>
        <a:ea typeface="华文隶书" panose="02010800040101010101" charset="-122"/>
        <a:cs typeface="Arial"/>
      </a:majorFont>
      <a:minorFont>
        <a:latin typeface="Comic Sans MS"/>
        <a:ea typeface="隶书"/>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defRPr>
        </a:defPPr>
      </a:lstStyle>
    </a:lnDef>
  </a:objectDefaults>
  <a:extraClrSchemeLst>
    <a:extraClrScheme>
      <a:clrScheme name="自然奇观设计模板 1">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然奇观设计模板 2">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然奇观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自然奇观设计模板 4">
        <a:dk1>
          <a:srgbClr val="000000"/>
        </a:dk1>
        <a:lt1>
          <a:srgbClr val="FFFFFF"/>
        </a:lt1>
        <a:dk2>
          <a:srgbClr val="000000"/>
        </a:dk2>
        <a:lt2>
          <a:srgbClr val="969696"/>
        </a:lt2>
        <a:accent1>
          <a:srgbClr val="FCE852"/>
        </a:accent1>
        <a:accent2>
          <a:srgbClr val="FF9966"/>
        </a:accent2>
        <a:accent3>
          <a:srgbClr val="FFFFFF"/>
        </a:accent3>
        <a:accent4>
          <a:srgbClr val="000000"/>
        </a:accent4>
        <a:accent5>
          <a:srgbClr val="FDF2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然奇观设计模板 5">
        <a:dk1>
          <a:srgbClr val="5C1F00"/>
        </a:dk1>
        <a:lt1>
          <a:srgbClr val="663300"/>
        </a:lt1>
        <a:dk2>
          <a:srgbClr val="800000"/>
        </a:dk2>
        <a:lt2>
          <a:srgbClr val="993300"/>
        </a:lt2>
        <a:accent1>
          <a:srgbClr val="E15C2D"/>
        </a:accent1>
        <a:accent2>
          <a:srgbClr val="BE7960"/>
        </a:accent2>
        <a:accent3>
          <a:srgbClr val="C0AAAA"/>
        </a:accent3>
        <a:accent4>
          <a:srgbClr val="562A00"/>
        </a:accent4>
        <a:accent5>
          <a:srgbClr val="EEB5AD"/>
        </a:accent5>
        <a:accent6>
          <a:srgbClr val="AC6D56"/>
        </a:accent6>
        <a:hlink>
          <a:srgbClr val="FFFF99"/>
        </a:hlink>
        <a:folHlink>
          <a:srgbClr val="68500C"/>
        </a:folHlink>
      </a:clrScheme>
      <a:clrMap bg1="dk2" tx1="lt1" bg2="dk1" tx2="lt2" accent1="accent1" accent2="accent2" accent3="accent3" accent4="accent4" accent5="accent5" accent6="accent6" hlink="hlink" folHlink="folHlink"/>
    </a:extraClrScheme>
    <a:extraClrScheme>
      <a:clrScheme name="自然奇观设计模板 6">
        <a:dk1>
          <a:srgbClr val="2D2015"/>
        </a:dk1>
        <a:lt1>
          <a:srgbClr val="996633"/>
        </a:lt1>
        <a:dk2>
          <a:srgbClr val="523E26"/>
        </a:dk2>
        <a:lt2>
          <a:srgbClr val="B96B1D"/>
        </a:lt2>
        <a:accent1>
          <a:srgbClr val="C0B7B0"/>
        </a:accent1>
        <a:accent2>
          <a:srgbClr val="8F5F2F"/>
        </a:accent2>
        <a:accent3>
          <a:srgbClr val="B3AFAC"/>
        </a:accent3>
        <a:accent4>
          <a:srgbClr val="82562A"/>
        </a:accent4>
        <a:accent5>
          <a:srgbClr val="DCD8D4"/>
        </a:accent5>
        <a:accent6>
          <a:srgbClr val="81552A"/>
        </a:accent6>
        <a:hlink>
          <a:srgbClr val="FCD904"/>
        </a:hlink>
        <a:folHlink>
          <a:srgbClr val="5A6C6E"/>
        </a:folHlink>
      </a:clrScheme>
      <a:clrMap bg1="dk2" tx1="lt1" bg2="dk1" tx2="lt2" accent1="accent1" accent2="accent2" accent3="accent3" accent4="accent4" accent5="accent5" accent6="accent6" hlink="hlink" folHlink="folHlink"/>
    </a:extraClrScheme>
    <a:extraClrScheme>
      <a:clrScheme name="自然奇观设计模板 7">
        <a:dk1>
          <a:srgbClr val="000000"/>
        </a:dk1>
        <a:lt1>
          <a:srgbClr val="FFFFD9"/>
        </a:lt1>
        <a:dk2>
          <a:srgbClr val="000000"/>
        </a:dk2>
        <a:lt2>
          <a:srgbClr val="777777"/>
        </a:lt2>
        <a:accent1>
          <a:srgbClr val="FEF5C2"/>
        </a:accent1>
        <a:accent2>
          <a:srgbClr val="00CCFF"/>
        </a:accent2>
        <a:accent3>
          <a:srgbClr val="FFFFE9"/>
        </a:accent3>
        <a:accent4>
          <a:srgbClr val="000000"/>
        </a:accent4>
        <a:accent5>
          <a:srgbClr val="FEF9DD"/>
        </a:accent5>
        <a:accent6>
          <a:srgbClr val="00B9E7"/>
        </a:accent6>
        <a:hlink>
          <a:srgbClr val="CC6600"/>
        </a:hlink>
        <a:folHlink>
          <a:srgbClr val="FF9900"/>
        </a:folHlink>
      </a:clrScheme>
      <a:clrMap bg1="lt1" tx1="dk1" bg2="lt2" tx2="dk2" accent1="accent1" accent2="accent2" accent3="accent3" accent4="accent4" accent5="accent5" accent6="accent6" hlink="hlink" folHlink="folHlink"/>
    </a:extraClrScheme>
    <a:extraClrScheme>
      <a:clrScheme name="自然奇观设计模板 8">
        <a:dk1>
          <a:srgbClr val="4D4D4D"/>
        </a:dk1>
        <a:lt1>
          <a:srgbClr val="008080"/>
        </a:lt1>
        <a:dk2>
          <a:srgbClr val="FF9900"/>
        </a:dk2>
        <a:lt2>
          <a:srgbClr val="005A58"/>
        </a:lt2>
        <a:accent1>
          <a:srgbClr val="589F31"/>
        </a:accent1>
        <a:accent2>
          <a:srgbClr val="0066CC"/>
        </a:accent2>
        <a:accent3>
          <a:srgbClr val="AAC0C0"/>
        </a:accent3>
        <a:accent4>
          <a:srgbClr val="404040"/>
        </a:accent4>
        <a:accent5>
          <a:srgbClr val="B4CDAD"/>
        </a:accent5>
        <a:accent6>
          <a:srgbClr val="005CB9"/>
        </a:accent6>
        <a:hlink>
          <a:srgbClr val="99CCFF"/>
        </a:hlink>
        <a:folHlink>
          <a:srgbClr val="FFCC00"/>
        </a:folHlink>
      </a:clrScheme>
      <a:clrMap bg1="lt1" tx1="dk1" bg2="lt2" tx2="dk2" accent1="accent1" accent2="accent2" accent3="accent3" accent4="accent4" accent5="accent5" accent6="accent6" hlink="hlink" folHlink="folHlink"/>
    </a:extraClrScheme>
    <a:extraClrScheme>
      <a:clrScheme name="自然奇观设计模板 9">
        <a:dk1>
          <a:srgbClr val="336699"/>
        </a:dk1>
        <a:lt1>
          <a:srgbClr val="800000"/>
        </a:lt1>
        <a:dk2>
          <a:srgbClr val="000000"/>
        </a:dk2>
        <a:lt2>
          <a:srgbClr val="0099CC"/>
        </a:lt2>
        <a:accent1>
          <a:srgbClr val="89C4FF"/>
        </a:accent1>
        <a:accent2>
          <a:srgbClr val="468A4B"/>
        </a:accent2>
        <a:accent3>
          <a:srgbClr val="AAAAAA"/>
        </a:accent3>
        <a:accent4>
          <a:srgbClr val="6C0000"/>
        </a:accent4>
        <a:accent5>
          <a:srgbClr val="C4DEFF"/>
        </a:accent5>
        <a:accent6>
          <a:srgbClr val="3F7D43"/>
        </a:accent6>
        <a:hlink>
          <a:srgbClr val="D3E2FF"/>
        </a:hlink>
        <a:folHlink>
          <a:srgbClr val="F0E500"/>
        </a:folHlink>
      </a:clrScheme>
      <a:clrMap bg1="dk2" tx1="lt1" bg2="dk1" tx2="lt2" accent1="accent1" accent2="accent2" accent3="accent3" accent4="accent4" accent5="accent5" accent6="accent6" hlink="hlink" folHlink="folHlink"/>
    </a:extraClrScheme>
    <a:extraClrScheme>
      <a:clrScheme name="自然奇观设计模板 10">
        <a:dk1>
          <a:srgbClr val="000000"/>
        </a:dk1>
        <a:lt1>
          <a:srgbClr val="FFFFFF"/>
        </a:lt1>
        <a:dk2>
          <a:srgbClr val="000000"/>
        </a:dk2>
        <a:lt2>
          <a:srgbClr val="808080"/>
        </a:lt2>
        <a:accent1>
          <a:srgbClr val="A5D9F9"/>
        </a:accent1>
        <a:accent2>
          <a:srgbClr val="333399"/>
        </a:accent2>
        <a:accent3>
          <a:srgbClr val="FFFFFF"/>
        </a:accent3>
        <a:accent4>
          <a:srgbClr val="000000"/>
        </a:accent4>
        <a:accent5>
          <a:srgbClr val="CFE9FB"/>
        </a:accent5>
        <a:accent6>
          <a:srgbClr val="2D2D8A"/>
        </a:accent6>
        <a:hlink>
          <a:srgbClr val="009900"/>
        </a:hlink>
        <a:folHlink>
          <a:srgbClr val="006600"/>
        </a:folHlink>
      </a:clrScheme>
      <a:clrMap bg1="lt1" tx1="dk1" bg2="lt2" tx2="dk2" accent1="accent1" accent2="accent2" accent3="accent3" accent4="accent4" accent5="accent5" accent6="accent6" hlink="hlink" folHlink="folHlink"/>
    </a:extraClrScheme>
    <a:extraClrScheme>
      <a:clrScheme name="自然奇观设计模板 11">
        <a:dk1>
          <a:srgbClr val="333333"/>
        </a:dk1>
        <a:lt1>
          <a:srgbClr val="686B5D"/>
        </a:lt1>
        <a:dk2>
          <a:srgbClr val="66665A"/>
        </a:dk2>
        <a:lt2>
          <a:srgbClr val="777777"/>
        </a:lt2>
        <a:accent1>
          <a:srgbClr val="909082"/>
        </a:accent1>
        <a:accent2>
          <a:srgbClr val="33CC33"/>
        </a:accent2>
        <a:accent3>
          <a:srgbClr val="B9BAB6"/>
        </a:accent3>
        <a:accent4>
          <a:srgbClr val="2A2A2A"/>
        </a:accent4>
        <a:accent5>
          <a:srgbClr val="C6C6C1"/>
        </a:accent5>
        <a:accent6>
          <a:srgbClr val="2DB92D"/>
        </a:accent6>
        <a:hlink>
          <a:srgbClr val="FFE101"/>
        </a:hlink>
        <a:folHlink>
          <a:srgbClr val="E9DCB9"/>
        </a:folHlink>
      </a:clrScheme>
      <a:clrMap bg1="lt1" tx1="dk1" bg2="lt2" tx2="dk2" accent1="accent1" accent2="accent2" accent3="accent3" accent4="accent4" accent5="accent5" accent6="accent6" hlink="hlink" folHlink="folHlink"/>
    </a:extraClrScheme>
    <a:extraClrScheme>
      <a:clrScheme name="自然奇观设计模板 12">
        <a:dk1>
          <a:srgbClr val="003366"/>
        </a:dk1>
        <a:lt1>
          <a:srgbClr val="C0C0C0"/>
        </a:lt1>
        <a:dk2>
          <a:srgbClr val="CC3300"/>
        </a:dk2>
        <a:lt2>
          <a:srgbClr val="3E3E5C"/>
        </a:lt2>
        <a:accent1>
          <a:srgbClr val="419BE5"/>
        </a:accent1>
        <a:accent2>
          <a:srgbClr val="CC3300"/>
        </a:accent2>
        <a:accent3>
          <a:srgbClr val="DCDCDC"/>
        </a:accent3>
        <a:accent4>
          <a:srgbClr val="002A56"/>
        </a:accent4>
        <a:accent5>
          <a:srgbClr val="B0CBF0"/>
        </a:accent5>
        <a:accent6>
          <a:srgbClr val="B92D00"/>
        </a:accent6>
        <a:hlink>
          <a:srgbClr val="FFCC66"/>
        </a:hlink>
        <a:folHlink>
          <a:srgbClr val="CCFF99"/>
        </a:folHlink>
      </a:clrScheme>
      <a:clrMap bg1="lt1" tx1="dk1" bg2="lt2" tx2="dk2" accent1="accent1" accent2="accent2" accent3="accent3" accent4="accent4" accent5="accent5" accent6="accent6" hlink="hlink" folHlink="folHlink"/>
    </a:extraClrScheme>
    <a:extraClrScheme>
      <a:clrScheme name="自然奇观设计模板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189</Paragraphs>
  <Slides>35</Slides>
  <Notes>10</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35</vt:i4>
      </vt:variant>
    </vt:vector>
  </HeadingPairs>
  <TitlesOfParts>
    <vt:vector baseType="lpstr" size="56">
      <vt:lpstr>Arial</vt:lpstr>
      <vt:lpstr>微软雅黑</vt:lpstr>
      <vt:lpstr>Wingdings</vt:lpstr>
      <vt:lpstr>华文隶书</vt:lpstr>
      <vt:lpstr>Comic Sans MS</vt:lpstr>
      <vt:lpstr>隶书</vt:lpstr>
      <vt:lpstr>Calibri Light</vt:lpstr>
      <vt:lpstr>Calibri</vt:lpstr>
      <vt:lpstr>等线</vt:lpstr>
      <vt:lpstr>宋体</vt:lpstr>
      <vt:lpstr>Times New Roman</vt:lpstr>
      <vt:lpstr>Helvetica Neue</vt:lpstr>
      <vt:lpstr>黑体</vt:lpstr>
      <vt:lpstr>华文中宋</vt:lpstr>
      <vt:lpstr>楷体</vt:lpstr>
      <vt:lpstr>Wingdings 2</vt:lpstr>
      <vt:lpstr>.PhonepadTwo</vt:lpstr>
      <vt:lpstr>仿宋_GB2312</vt:lpstr>
      <vt:lpstr>楷体_GB2312</vt:lpstr>
      <vt:lpstr>标宋体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新闻类压缩 （一） 加标题    </vt:lpstr>
      <vt:lpstr>PowerPoint Presentation</vt:lpstr>
      <vt:lpstr>PowerPoint Presentation</vt:lpstr>
      <vt:lpstr>为消息拟写标题，要求包含对比，句式整齐（12字以内）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综合演练</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2021-09-10T11:05:33.926</cp:lastPrinted>
  <dcterms:created xsi:type="dcterms:W3CDTF">2021-09-10T11:05:33Z</dcterms:created>
  <dcterms:modified xsi:type="dcterms:W3CDTF">2021-09-10T03:05:36Z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