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4" r:id="rId3"/>
    <p:sldId id="257" r:id="rId4"/>
    <p:sldId id="267" r:id="rId5"/>
    <p:sldId id="258" r:id="rId6"/>
    <p:sldId id="268" r:id="rId7"/>
    <p:sldId id="275" r:id="rId8"/>
    <p:sldId id="259" r:id="rId9"/>
    <p:sldId id="269" r:id="rId10"/>
    <p:sldId id="260" r:id="rId11"/>
    <p:sldId id="270" r:id="rId12"/>
    <p:sldId id="276" r:id="rId13"/>
    <p:sldId id="261" r:id="rId14"/>
    <p:sldId id="271" r:id="rId15"/>
    <p:sldId id="262" r:id="rId16"/>
    <p:sldId id="272" r:id="rId17"/>
    <p:sldId id="263" r:id="rId18"/>
    <p:sldId id="273" r:id="rId19"/>
    <p:sldId id="264" r:id="rId2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5F08F-A99C-4ED7-B3B9-1AEDB3E01A6B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7612F-A44F-4240-9E7F-CC6E6F2C091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5F08F-A99C-4ED7-B3B9-1AEDB3E01A6B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7612F-A44F-4240-9E7F-CC6E6F2C091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5F08F-A99C-4ED7-B3B9-1AEDB3E01A6B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7612F-A44F-4240-9E7F-CC6E6F2C091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5F08F-A99C-4ED7-B3B9-1AEDB3E01A6B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7612F-A44F-4240-9E7F-CC6E6F2C091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5F08F-A99C-4ED7-B3B9-1AEDB3E01A6B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7612F-A44F-4240-9E7F-CC6E6F2C091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5F08F-A99C-4ED7-B3B9-1AEDB3E01A6B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7612F-A44F-4240-9E7F-CC6E6F2C091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5F08F-A99C-4ED7-B3B9-1AEDB3E01A6B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7612F-A44F-4240-9E7F-CC6E6F2C091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5F08F-A99C-4ED7-B3B9-1AEDB3E01A6B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7612F-A44F-4240-9E7F-CC6E6F2C091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5F08F-A99C-4ED7-B3B9-1AEDB3E01A6B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7612F-A44F-4240-9E7F-CC6E6F2C091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5F08F-A99C-4ED7-B3B9-1AEDB3E01A6B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7612F-A44F-4240-9E7F-CC6E6F2C091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5F08F-A99C-4ED7-B3B9-1AEDB3E01A6B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7612F-A44F-4240-9E7F-CC6E6F2C091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15F08F-A99C-4ED7-B3B9-1AEDB3E01A6B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27612F-A44F-4240-9E7F-CC6E6F2C091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27584" y="1844824"/>
            <a:ext cx="7772400" cy="1470025"/>
          </a:xfrm>
        </p:spPr>
        <p:txBody>
          <a:bodyPr>
            <a:normAutofit/>
          </a:bodyPr>
          <a:lstStyle/>
          <a:p>
            <a:r>
              <a:rPr lang="zh-CN" altLang="en-US" sz="7200" b="1" dirty="0" smtClean="0">
                <a:solidFill>
                  <a:srgbClr val="FF0000"/>
                </a:solidFill>
              </a:rPr>
              <a:t>必修一文言文复习</a:t>
            </a:r>
            <a:endParaRPr lang="zh-CN" altLang="en-US" sz="7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rmAutofit/>
          </a:bodyPr>
          <a:lstStyle/>
          <a:p>
            <a:r>
              <a:rPr lang="en-US" altLang="zh-CN" sz="4000" dirty="0"/>
              <a:t>4</a:t>
            </a:r>
            <a:r>
              <a:rPr lang="zh-CN" altLang="zh-CN" sz="4000" dirty="0" smtClean="0"/>
              <a:t>、</a:t>
            </a:r>
            <a:r>
              <a:rPr lang="zh-CN" altLang="zh-CN" sz="4000" dirty="0"/>
              <a:t>彼童子之师，授之书而习其句读者，非吾所谓传其道解其惑者也</a:t>
            </a:r>
            <a:r>
              <a:rPr lang="zh-CN" altLang="zh-CN" sz="4000" dirty="0" smtClean="0"/>
              <a:t>。</a:t>
            </a:r>
            <a:endParaRPr lang="zh-CN" altLang="zh-CN" sz="4000" dirty="0"/>
          </a:p>
          <a:p>
            <a:r>
              <a:rPr lang="en-US" altLang="zh-CN" sz="4000" dirty="0"/>
              <a:t>5</a:t>
            </a:r>
            <a:r>
              <a:rPr lang="zh-CN" altLang="zh-CN" sz="4000" dirty="0" smtClean="0"/>
              <a:t>、</a:t>
            </a:r>
            <a:r>
              <a:rPr lang="zh-CN" altLang="zh-CN" sz="4000" dirty="0"/>
              <a:t>句读之不知，惑之不解，或师焉，或不焉，小学而大遗，吾未见其明也</a:t>
            </a:r>
            <a:r>
              <a:rPr lang="zh-CN" altLang="zh-CN" sz="4000" dirty="0" smtClean="0"/>
              <a:t>。</a:t>
            </a:r>
            <a:endParaRPr lang="zh-CN" altLang="zh-CN" sz="4000" dirty="0"/>
          </a:p>
          <a:p>
            <a:r>
              <a:rPr lang="en-US" altLang="zh-CN" sz="4000" dirty="0"/>
              <a:t>6</a:t>
            </a:r>
            <a:r>
              <a:rPr lang="zh-CN" altLang="zh-CN" sz="4000" dirty="0" smtClean="0"/>
              <a:t>、</a:t>
            </a:r>
            <a:r>
              <a:rPr lang="zh-CN" altLang="zh-CN" sz="4000" dirty="0"/>
              <a:t>是故弟子不必不如师，师不必贤于弟子。闻道有先后，术业有专攻，如是而已</a:t>
            </a:r>
            <a:r>
              <a:rPr lang="zh-CN" altLang="zh-CN" sz="4000" dirty="0" smtClean="0"/>
              <a:t>。</a:t>
            </a:r>
            <a:endParaRPr lang="zh-CN" altLang="en-US" sz="40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88640"/>
            <a:ext cx="8640960" cy="6669360"/>
          </a:xfrm>
        </p:spPr>
        <p:txBody>
          <a:bodyPr>
            <a:normAutofit fontScale="92500" lnSpcReduction="20000"/>
          </a:bodyPr>
          <a:lstStyle/>
          <a:p>
            <a:r>
              <a:rPr lang="en-US" altLang="zh-CN" dirty="0" smtClean="0"/>
              <a:t>4</a:t>
            </a:r>
            <a:r>
              <a:rPr lang="zh-CN" altLang="zh-CN" dirty="0" smtClean="0"/>
              <a:t>、</a:t>
            </a:r>
            <a:r>
              <a:rPr lang="zh-CN" altLang="zh-CN" dirty="0"/>
              <a:t>彼童子之师，授之书而习其句读者，非吾所谓传其道解其惑者也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zh-CN" altLang="zh-CN" dirty="0" smtClean="0">
                <a:solidFill>
                  <a:srgbClr val="FF0000"/>
                </a:solidFill>
              </a:rPr>
              <a:t>（那些儿童</a:t>
            </a:r>
            <a:r>
              <a:rPr lang="zh-CN" altLang="zh-CN" dirty="0">
                <a:solidFill>
                  <a:srgbClr val="FF0000"/>
                </a:solidFill>
              </a:rPr>
              <a:t>的老师，教孩子们读书，让他们学会书中停顿断句的，并非我所说的传授道理、解释疑难的老师。）</a:t>
            </a:r>
          </a:p>
          <a:p>
            <a:r>
              <a:rPr lang="en-US" altLang="zh-CN" dirty="0" smtClean="0"/>
              <a:t>5</a:t>
            </a:r>
            <a:r>
              <a:rPr lang="zh-CN" altLang="zh-CN" dirty="0" smtClean="0"/>
              <a:t>、</a:t>
            </a:r>
            <a:r>
              <a:rPr lang="zh-CN" altLang="zh-CN" dirty="0"/>
              <a:t>句读之不知，惑之不解，或师焉，或不焉，小学而大遗，吾未见其明也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zh-CN" altLang="zh-CN" dirty="0" smtClean="0">
                <a:solidFill>
                  <a:srgbClr val="FF0000"/>
                </a:solidFill>
              </a:rPr>
              <a:t>（</a:t>
            </a:r>
            <a:r>
              <a:rPr lang="zh-CN" altLang="zh-CN" dirty="0">
                <a:solidFill>
                  <a:srgbClr val="FF0000"/>
                </a:solidFill>
              </a:rPr>
              <a:t>断句停顿不理解，向老师学习，疑惑不能解决，却不向老师求教，小的地方学习，而大的方面丢弃，我看不出他们是明白事理的。</a:t>
            </a:r>
            <a:r>
              <a:rPr lang="zh-CN" altLang="zh-CN" dirty="0" smtClean="0">
                <a:solidFill>
                  <a:srgbClr val="FF0000"/>
                </a:solidFill>
              </a:rPr>
              <a:t>）</a:t>
            </a:r>
            <a:r>
              <a:rPr lang="zh-CN" altLang="en-US" dirty="0" smtClean="0">
                <a:solidFill>
                  <a:srgbClr val="FF0000"/>
                </a:solidFill>
              </a:rPr>
              <a:t>（高明之处）</a:t>
            </a:r>
            <a:endParaRPr lang="zh-CN" altLang="zh-CN" dirty="0">
              <a:solidFill>
                <a:srgbClr val="FF0000"/>
              </a:solidFill>
            </a:endParaRPr>
          </a:p>
          <a:p>
            <a:r>
              <a:rPr lang="en-US" altLang="zh-CN" dirty="0" smtClean="0"/>
              <a:t>6</a:t>
            </a:r>
            <a:r>
              <a:rPr lang="zh-CN" altLang="zh-CN" dirty="0" smtClean="0"/>
              <a:t>、</a:t>
            </a:r>
            <a:r>
              <a:rPr lang="zh-CN" altLang="zh-CN" dirty="0"/>
              <a:t>是故弟子不必不如师，师不必贤于弟子。闻道有先后，术业有专攻，如是而已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zh-CN" altLang="zh-CN" dirty="0" smtClean="0">
                <a:solidFill>
                  <a:srgbClr val="FF0000"/>
                </a:solidFill>
              </a:rPr>
              <a:t>（</a:t>
            </a:r>
            <a:r>
              <a:rPr lang="zh-CN" altLang="zh-CN" dirty="0">
                <a:solidFill>
                  <a:srgbClr val="FF0000"/>
                </a:solidFill>
              </a:rPr>
              <a:t>因此学生不一定不如老师，老师也不一定比</a:t>
            </a:r>
            <a:r>
              <a:rPr lang="zh-CN" altLang="zh-CN" dirty="0" smtClean="0">
                <a:solidFill>
                  <a:srgbClr val="FF0000"/>
                </a:solidFill>
              </a:rPr>
              <a:t>学生</a:t>
            </a:r>
            <a:r>
              <a:rPr lang="zh-CN" altLang="en-US" dirty="0" smtClean="0">
                <a:solidFill>
                  <a:srgbClr val="FF0000"/>
                </a:solidFill>
              </a:rPr>
              <a:t>贤能</a:t>
            </a:r>
            <a:r>
              <a:rPr lang="zh-CN" altLang="zh-CN" dirty="0" smtClean="0">
                <a:solidFill>
                  <a:srgbClr val="FF0000"/>
                </a:solidFill>
              </a:rPr>
              <a:t>，</a:t>
            </a:r>
            <a:r>
              <a:rPr lang="zh-CN" altLang="zh-CN" dirty="0">
                <a:solidFill>
                  <a:srgbClr val="FF0000"/>
                </a:solidFill>
              </a:rPr>
              <a:t>懂得道理有先有后，技能学业各有专门研究，如此罢了。）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赤壁赋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要求：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            1.</a:t>
            </a:r>
            <a:r>
              <a:rPr lang="zh-CN" altLang="en-US" dirty="0" smtClean="0"/>
              <a:t>准确无误背诵并能够进行理解性默写（重要语句）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            2.</a:t>
            </a:r>
            <a:r>
              <a:rPr lang="zh-CN" altLang="en-US" dirty="0" smtClean="0"/>
              <a:t>准确翻译全文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            3.</a:t>
            </a:r>
            <a:r>
              <a:rPr lang="zh-CN" altLang="en-US" dirty="0" smtClean="0"/>
              <a:t>掌握文章的有关文言现象（通假、活用、古今异义词和特殊文言句式）</a:t>
            </a:r>
            <a:endParaRPr lang="zh-CN" alt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/>
          <a:lstStyle/>
          <a:p>
            <a:r>
              <a:rPr lang="zh-CN" altLang="en-US" dirty="0" smtClean="0"/>
              <a:t>赤壁赋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268760"/>
            <a:ext cx="8424936" cy="5256584"/>
          </a:xfrm>
        </p:spPr>
        <p:txBody>
          <a:bodyPr>
            <a:normAutofit/>
          </a:bodyPr>
          <a:lstStyle/>
          <a:p>
            <a:r>
              <a:rPr lang="en-US" altLang="zh-CN" sz="4400" dirty="0"/>
              <a:t>1</a:t>
            </a:r>
            <a:r>
              <a:rPr lang="zh-CN" altLang="zh-CN" sz="4400" dirty="0"/>
              <a:t>、况吾与子渔樵于江渚之上，侣鱼虾而友麋鹿。</a:t>
            </a:r>
            <a:r>
              <a:rPr lang="en-US" altLang="zh-CN" sz="4400" dirty="0"/>
              <a:t> </a:t>
            </a:r>
            <a:endParaRPr lang="zh-CN" altLang="zh-CN" sz="4400" dirty="0"/>
          </a:p>
          <a:p>
            <a:r>
              <a:rPr lang="en-US" altLang="zh-CN" sz="4400" dirty="0" smtClean="0"/>
              <a:t>2</a:t>
            </a:r>
            <a:r>
              <a:rPr lang="zh-CN" altLang="zh-CN" sz="4400" dirty="0"/>
              <a:t>、蜉蝣于天地，渺沧海之一粟。</a:t>
            </a:r>
            <a:r>
              <a:rPr lang="en-US" altLang="zh-CN" sz="4400" dirty="0"/>
              <a:t> </a:t>
            </a:r>
            <a:endParaRPr lang="zh-CN" altLang="zh-CN" sz="4400" dirty="0"/>
          </a:p>
          <a:p>
            <a:r>
              <a:rPr lang="en-US" altLang="zh-CN" sz="4400" dirty="0" smtClean="0"/>
              <a:t>3</a:t>
            </a:r>
            <a:r>
              <a:rPr lang="zh-CN" altLang="zh-CN" sz="4400" dirty="0"/>
              <a:t>、其声呜呜然，如怨如慕，如泣如诉。余音袅袅，不绝如缕。</a:t>
            </a:r>
            <a:r>
              <a:rPr lang="en-US" altLang="zh-CN" sz="4400" dirty="0"/>
              <a:t> </a:t>
            </a:r>
            <a:endParaRPr lang="zh-CN" altLang="zh-CN" sz="4400" dirty="0"/>
          </a:p>
          <a:p>
            <a:endParaRPr lang="zh-CN" altLang="en-US" sz="44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88640"/>
            <a:ext cx="8507288" cy="6669360"/>
          </a:xfrm>
        </p:spPr>
        <p:txBody>
          <a:bodyPr>
            <a:normAutofit lnSpcReduction="10000"/>
          </a:bodyPr>
          <a:lstStyle/>
          <a:p>
            <a:r>
              <a:rPr lang="en-US" altLang="zh-CN" dirty="0"/>
              <a:t>1</a:t>
            </a:r>
            <a:r>
              <a:rPr lang="zh-CN" altLang="zh-CN" dirty="0"/>
              <a:t>、况吾与子渔樵于江渚之上，侣鱼虾而友麋鹿。</a:t>
            </a:r>
            <a:r>
              <a:rPr lang="en-US" altLang="zh-CN" dirty="0"/>
              <a:t> </a:t>
            </a:r>
            <a:endParaRPr lang="zh-CN" altLang="zh-CN" dirty="0"/>
          </a:p>
          <a:p>
            <a:r>
              <a:rPr lang="zh-CN" altLang="zh-CN" sz="3500" dirty="0">
                <a:solidFill>
                  <a:srgbClr val="FF0000"/>
                </a:solidFill>
              </a:rPr>
              <a:t>译：何况我和你在江中的小洲上捕鱼打柴，以鱼虾为伴侣，以麋鹿为朋友。</a:t>
            </a:r>
            <a:r>
              <a:rPr lang="en-US" altLang="zh-CN" sz="3500" dirty="0">
                <a:solidFill>
                  <a:srgbClr val="FF0000"/>
                </a:solidFill>
              </a:rPr>
              <a:t> </a:t>
            </a:r>
            <a:endParaRPr lang="zh-CN" altLang="zh-CN" sz="3500" dirty="0">
              <a:solidFill>
                <a:srgbClr val="FF0000"/>
              </a:solidFill>
            </a:endParaRPr>
          </a:p>
          <a:p>
            <a:r>
              <a:rPr lang="en-US" altLang="zh-CN" dirty="0"/>
              <a:t>2</a:t>
            </a:r>
            <a:r>
              <a:rPr lang="zh-CN" altLang="zh-CN" dirty="0"/>
              <a:t>、蜉蝣于天地，渺沧海之一粟。</a:t>
            </a:r>
            <a:r>
              <a:rPr lang="en-US" altLang="zh-CN" dirty="0"/>
              <a:t> </a:t>
            </a:r>
            <a:endParaRPr lang="zh-CN" altLang="zh-CN" dirty="0"/>
          </a:p>
          <a:p>
            <a:r>
              <a:rPr lang="zh-CN" altLang="zh-CN" sz="3500" dirty="0">
                <a:solidFill>
                  <a:srgbClr val="FF0000"/>
                </a:solidFill>
              </a:rPr>
              <a:t>译：寄托蜉蝣一般短暂生命在天地之间，渺小得像大海里的一粒小米。</a:t>
            </a:r>
            <a:r>
              <a:rPr lang="en-US" altLang="zh-CN" sz="3500" dirty="0">
                <a:solidFill>
                  <a:srgbClr val="FF0000"/>
                </a:solidFill>
              </a:rPr>
              <a:t> </a:t>
            </a:r>
            <a:endParaRPr lang="zh-CN" altLang="zh-CN" sz="3500" dirty="0">
              <a:solidFill>
                <a:srgbClr val="FF0000"/>
              </a:solidFill>
            </a:endParaRPr>
          </a:p>
          <a:p>
            <a:r>
              <a:rPr lang="en-US" altLang="zh-CN" dirty="0"/>
              <a:t>3</a:t>
            </a:r>
            <a:r>
              <a:rPr lang="zh-CN" altLang="zh-CN" dirty="0"/>
              <a:t>、其声呜呜然，如怨如慕，如泣如诉。余音袅袅，不绝如缕。</a:t>
            </a:r>
            <a:r>
              <a:rPr lang="en-US" altLang="zh-CN" dirty="0"/>
              <a:t> </a:t>
            </a:r>
            <a:endParaRPr lang="zh-CN" altLang="zh-CN" dirty="0"/>
          </a:p>
          <a:p>
            <a:r>
              <a:rPr lang="zh-CN" altLang="zh-CN" sz="3600" dirty="0">
                <a:solidFill>
                  <a:srgbClr val="FF0000"/>
                </a:solidFill>
              </a:rPr>
              <a:t>译：萧声呜咽，像含怨，像怀恋，像抽泣，像低诉。余音悠长，像细长的丝缕延绵不断。</a:t>
            </a:r>
            <a:r>
              <a:rPr lang="en-US" altLang="zh-CN" sz="3600" dirty="0">
                <a:solidFill>
                  <a:srgbClr val="FF0000"/>
                </a:solidFill>
              </a:rPr>
              <a:t> </a:t>
            </a:r>
            <a:endParaRPr lang="zh-CN" altLang="zh-CN" sz="3600" dirty="0">
              <a:solidFill>
                <a:srgbClr val="FF0000"/>
              </a:solidFill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>
            <a:normAutofit/>
          </a:bodyPr>
          <a:lstStyle/>
          <a:p>
            <a:r>
              <a:rPr lang="en-US" altLang="zh-CN" sz="4000" dirty="0"/>
              <a:t>4</a:t>
            </a:r>
            <a:r>
              <a:rPr lang="zh-CN" altLang="zh-CN" sz="4000" dirty="0"/>
              <a:t>、 自其不变者而观之，则物与我皆无尽也，而又何羡乎？</a:t>
            </a:r>
            <a:r>
              <a:rPr lang="en-US" altLang="zh-CN" sz="4000" dirty="0"/>
              <a:t> </a:t>
            </a:r>
            <a:endParaRPr lang="zh-CN" altLang="zh-CN" sz="4000" dirty="0"/>
          </a:p>
          <a:p>
            <a:r>
              <a:rPr lang="en-US" altLang="zh-CN" sz="4000" dirty="0"/>
              <a:t>5</a:t>
            </a:r>
            <a:r>
              <a:rPr lang="zh-CN" altLang="zh-CN" sz="4000" dirty="0" smtClean="0"/>
              <a:t>、</a:t>
            </a:r>
            <a:r>
              <a:rPr lang="zh-CN" altLang="zh-CN" sz="4000" dirty="0"/>
              <a:t>舳舻千里，旌旗蔽空，酾酒临江，横槊赋诗，固一世之雄也，而今安在哉！</a:t>
            </a:r>
            <a:r>
              <a:rPr lang="en-US" altLang="zh-CN" sz="4000" dirty="0"/>
              <a:t> </a:t>
            </a:r>
            <a:endParaRPr lang="zh-CN" altLang="zh-CN" sz="4000" dirty="0"/>
          </a:p>
          <a:p>
            <a:r>
              <a:rPr lang="en-US" altLang="zh-CN" sz="4000" dirty="0"/>
              <a:t>6</a:t>
            </a:r>
            <a:r>
              <a:rPr lang="zh-CN" altLang="zh-CN" sz="4000" dirty="0" smtClean="0"/>
              <a:t>、</a:t>
            </a:r>
            <a:r>
              <a:rPr lang="zh-CN" altLang="zh-CN" sz="4000" dirty="0"/>
              <a:t>夫天地之间，物各有主，苟非吾之所有，虽一毫而莫取。</a:t>
            </a:r>
            <a:r>
              <a:rPr lang="en-US" altLang="zh-CN" sz="4000" dirty="0"/>
              <a:t> </a:t>
            </a:r>
            <a:endParaRPr lang="zh-CN" altLang="zh-CN" sz="40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88640"/>
            <a:ext cx="8712968" cy="6408712"/>
          </a:xfrm>
        </p:spPr>
        <p:txBody>
          <a:bodyPr>
            <a:normAutofit fontScale="92500" lnSpcReduction="10000"/>
          </a:bodyPr>
          <a:lstStyle/>
          <a:p>
            <a:r>
              <a:rPr lang="en-US" altLang="zh-CN" dirty="0"/>
              <a:t>4</a:t>
            </a:r>
            <a:r>
              <a:rPr lang="zh-CN" altLang="zh-CN" dirty="0"/>
              <a:t>、 自其不变者而观之，则物与我皆无尽也，而又何羡乎？</a:t>
            </a:r>
            <a:r>
              <a:rPr lang="en-US" altLang="zh-CN" dirty="0"/>
              <a:t> </a:t>
            </a:r>
            <a:endParaRPr lang="zh-CN" altLang="zh-CN" dirty="0"/>
          </a:p>
          <a:p>
            <a:r>
              <a:rPr lang="zh-CN" altLang="zh-CN" sz="3500" dirty="0">
                <a:solidFill>
                  <a:srgbClr val="FF0000"/>
                </a:solidFill>
              </a:rPr>
              <a:t>译：如果从没有变化的一方面去看，那么事物和我们都是无穷无尽的，还羡慕什么呢</a:t>
            </a:r>
            <a:r>
              <a:rPr lang="zh-CN" altLang="zh-CN" sz="3500" dirty="0" smtClean="0">
                <a:solidFill>
                  <a:srgbClr val="FF0000"/>
                </a:solidFill>
              </a:rPr>
              <a:t>？</a:t>
            </a:r>
            <a:endParaRPr lang="en-US" altLang="zh-CN" sz="3500" dirty="0" smtClean="0">
              <a:solidFill>
                <a:srgbClr val="FF0000"/>
              </a:solidFill>
            </a:endParaRPr>
          </a:p>
          <a:p>
            <a:r>
              <a:rPr lang="en-US" altLang="zh-CN" dirty="0"/>
              <a:t>5</a:t>
            </a:r>
            <a:r>
              <a:rPr lang="zh-CN" altLang="zh-CN" dirty="0" smtClean="0"/>
              <a:t>、</a:t>
            </a:r>
            <a:r>
              <a:rPr lang="zh-CN" altLang="zh-CN" dirty="0"/>
              <a:t>舳舻千里，旌旗蔽空，酾酒临江，横槊赋诗，固一世之雄也，而今安在哉！</a:t>
            </a:r>
            <a:r>
              <a:rPr lang="en-US" altLang="zh-CN" dirty="0"/>
              <a:t> </a:t>
            </a:r>
            <a:endParaRPr lang="zh-CN" altLang="zh-CN" dirty="0"/>
          </a:p>
          <a:p>
            <a:r>
              <a:rPr lang="zh-CN" altLang="zh-CN" sz="3500" dirty="0">
                <a:solidFill>
                  <a:srgbClr val="FF0000"/>
                </a:solidFill>
              </a:rPr>
              <a:t>译：战船连接千里，旌旗遮蔽天空，临江饮酒，横握着长矛吟诗，本是一时的豪杰，如今在哪里呢？</a:t>
            </a:r>
            <a:r>
              <a:rPr lang="en-US" altLang="zh-CN" sz="3500" dirty="0">
                <a:solidFill>
                  <a:srgbClr val="FF0000"/>
                </a:solidFill>
              </a:rPr>
              <a:t> </a:t>
            </a:r>
            <a:endParaRPr lang="zh-CN" altLang="zh-CN" sz="3500" dirty="0">
              <a:solidFill>
                <a:srgbClr val="FF0000"/>
              </a:solidFill>
            </a:endParaRPr>
          </a:p>
          <a:p>
            <a:r>
              <a:rPr lang="en-US" altLang="zh-CN" dirty="0" smtClean="0"/>
              <a:t>6</a:t>
            </a:r>
            <a:r>
              <a:rPr lang="zh-CN" altLang="zh-CN" dirty="0" smtClean="0"/>
              <a:t>、</a:t>
            </a:r>
            <a:r>
              <a:rPr lang="zh-CN" altLang="zh-CN" dirty="0"/>
              <a:t>夫天地之间，物各有主，苟非吾之所有，虽一毫而莫取。</a:t>
            </a:r>
            <a:r>
              <a:rPr lang="en-US" altLang="zh-CN" dirty="0"/>
              <a:t> </a:t>
            </a:r>
            <a:endParaRPr lang="zh-CN" altLang="zh-CN" dirty="0"/>
          </a:p>
          <a:p>
            <a:r>
              <a:rPr lang="zh-CN" altLang="zh-CN" sz="3500" dirty="0">
                <a:solidFill>
                  <a:srgbClr val="FF0000"/>
                </a:solidFill>
              </a:rPr>
              <a:t>译：再说那天地之间，万物各有主宰者，如果不是我应有的东西，虽说是一丝一毫也不拿取。</a:t>
            </a:r>
            <a:endParaRPr lang="zh-CN" altLang="en-US" sz="35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始得西山宴游记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4000" dirty="0" smtClean="0"/>
              <a:t>1</a:t>
            </a:r>
            <a:r>
              <a:rPr lang="zh-CN" altLang="zh-CN" sz="4000" dirty="0" smtClean="0"/>
              <a:t>、 </a:t>
            </a:r>
            <a:r>
              <a:rPr lang="zh-CN" altLang="zh-CN" sz="4000" dirty="0"/>
              <a:t>日与其徒上高山，入森林，穷回溪，幽泉怪石，无远不到。</a:t>
            </a:r>
            <a:r>
              <a:rPr lang="en-US" altLang="zh-CN" sz="4000" dirty="0"/>
              <a:t> </a:t>
            </a:r>
            <a:endParaRPr lang="zh-CN" altLang="zh-CN" sz="4000" dirty="0"/>
          </a:p>
          <a:p>
            <a:r>
              <a:rPr lang="en-US" altLang="zh-CN" sz="4000" dirty="0" smtClean="0"/>
              <a:t>2</a:t>
            </a:r>
            <a:r>
              <a:rPr lang="zh-CN" altLang="zh-CN" sz="4000" dirty="0" smtClean="0"/>
              <a:t>、 </a:t>
            </a:r>
            <a:r>
              <a:rPr lang="zh-CN" altLang="zh-CN" sz="4000" dirty="0"/>
              <a:t>以为凡是州之山水有异态者，皆我有也</a:t>
            </a:r>
            <a:r>
              <a:rPr lang="zh-CN" altLang="zh-CN" sz="4000" dirty="0" smtClean="0"/>
              <a:t>。</a:t>
            </a:r>
            <a:endParaRPr lang="en-US" altLang="zh-CN" sz="4000" dirty="0" smtClean="0"/>
          </a:p>
          <a:p>
            <a:r>
              <a:rPr lang="en-US" altLang="zh-CN" sz="4000" dirty="0" smtClean="0"/>
              <a:t>3</a:t>
            </a:r>
            <a:r>
              <a:rPr lang="zh-CN" altLang="en-US" sz="4000" dirty="0" smtClean="0"/>
              <a:t>、悠悠乎与颢气俱，而莫得其涯；洋洋乎与造物者游，而不知其所穷。</a:t>
            </a:r>
            <a:r>
              <a:rPr lang="en-US" altLang="zh-CN" sz="4000" dirty="0" smtClean="0"/>
              <a:t> </a:t>
            </a:r>
            <a:endParaRPr lang="zh-CN" altLang="zh-CN" sz="40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始得西山宴游记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124744"/>
            <a:ext cx="8435280" cy="5001419"/>
          </a:xfrm>
        </p:spPr>
        <p:txBody>
          <a:bodyPr>
            <a:normAutofit fontScale="92500" lnSpcReduction="10000"/>
          </a:bodyPr>
          <a:lstStyle/>
          <a:p>
            <a:r>
              <a:rPr lang="en-US" altLang="zh-CN" dirty="0" smtClean="0"/>
              <a:t>1</a:t>
            </a:r>
            <a:r>
              <a:rPr lang="zh-CN" altLang="zh-CN" dirty="0" smtClean="0"/>
              <a:t>、 </a:t>
            </a:r>
            <a:r>
              <a:rPr lang="zh-CN" altLang="zh-CN" dirty="0"/>
              <a:t>日与其徒上高山，入森林，穷回溪，幽泉怪石，无远不到。</a:t>
            </a:r>
            <a:r>
              <a:rPr lang="en-US" altLang="zh-CN" dirty="0"/>
              <a:t> </a:t>
            </a:r>
            <a:endParaRPr lang="zh-CN" altLang="zh-CN" dirty="0"/>
          </a:p>
          <a:p>
            <a:r>
              <a:rPr lang="zh-CN" altLang="zh-CN" sz="4000" dirty="0">
                <a:solidFill>
                  <a:srgbClr val="FF0000"/>
                </a:solidFill>
              </a:rPr>
              <a:t>译：每日带着随从登上高山，进入密林，走进弯弯曲曲的溪流，凡是有幽美的泉水和怪形岩石的地方，不论多么远，没有我们不到的。</a:t>
            </a:r>
            <a:r>
              <a:rPr lang="en-US" altLang="zh-CN" sz="4000" dirty="0">
                <a:solidFill>
                  <a:srgbClr val="FF0000"/>
                </a:solidFill>
              </a:rPr>
              <a:t> </a:t>
            </a:r>
            <a:endParaRPr lang="zh-CN" altLang="zh-CN" sz="4000" dirty="0">
              <a:solidFill>
                <a:srgbClr val="FF0000"/>
              </a:solidFill>
            </a:endParaRPr>
          </a:p>
          <a:p>
            <a:r>
              <a:rPr lang="en-US" altLang="zh-CN" dirty="0" smtClean="0"/>
              <a:t>2</a:t>
            </a:r>
            <a:r>
              <a:rPr lang="zh-CN" altLang="zh-CN" dirty="0" smtClean="0"/>
              <a:t>、 </a:t>
            </a:r>
            <a:r>
              <a:rPr lang="zh-CN" altLang="zh-CN" dirty="0"/>
              <a:t>以为凡是州之山水有异态者，皆我有也。</a:t>
            </a:r>
            <a:r>
              <a:rPr lang="en-US" altLang="zh-CN" dirty="0"/>
              <a:t> </a:t>
            </a:r>
            <a:endParaRPr lang="zh-CN" altLang="zh-CN" dirty="0"/>
          </a:p>
          <a:p>
            <a:r>
              <a:rPr lang="zh-CN" altLang="zh-CN" sz="4000" dirty="0">
                <a:solidFill>
                  <a:srgbClr val="FF0000"/>
                </a:solidFill>
              </a:rPr>
              <a:t>译：我以为永州的山，凡具有特别形态的，都有我的足迹。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404664"/>
            <a:ext cx="8229600" cy="4525963"/>
          </a:xfrm>
        </p:spPr>
        <p:txBody>
          <a:bodyPr/>
          <a:lstStyle/>
          <a:p>
            <a:r>
              <a:rPr lang="en-US" altLang="zh-CN" dirty="0" smtClean="0"/>
              <a:t>3</a:t>
            </a:r>
            <a:r>
              <a:rPr lang="zh-CN" altLang="en-US" dirty="0" smtClean="0"/>
              <a:t>、悠悠乎与颢气俱，而莫得其涯；洋洋乎与造物者游，而不知其所穷。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    </a:t>
            </a:r>
            <a:r>
              <a:rPr lang="zh-CN" altLang="en-US" sz="4400" dirty="0" smtClean="0">
                <a:solidFill>
                  <a:srgbClr val="FF0000"/>
                </a:solidFill>
              </a:rPr>
              <a:t>译：</a:t>
            </a:r>
            <a:r>
              <a:rPr lang="en-US" altLang="zh-CN" sz="4400" dirty="0" smtClean="0">
                <a:solidFill>
                  <a:srgbClr val="FF0000"/>
                </a:solidFill>
              </a:rPr>
              <a:t> </a:t>
            </a:r>
            <a:r>
              <a:rPr lang="zh-CN" altLang="en-US" sz="4400" dirty="0" smtClean="0">
                <a:solidFill>
                  <a:srgbClr val="FF0000"/>
                </a:solidFill>
              </a:rPr>
              <a:t>我神思悠悠然和天地之气相应，而无法找到它的边际；我情怀浩荡和大自然共游，却不知道它的尽头。</a:t>
            </a:r>
            <a:endParaRPr lang="zh-CN" altLang="zh-CN" dirty="0" smtClean="0">
              <a:solidFill>
                <a:srgbClr val="FF0000"/>
              </a:solidFill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劝学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要求：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            1.</a:t>
            </a:r>
            <a:r>
              <a:rPr lang="zh-CN" altLang="en-US" dirty="0" smtClean="0"/>
              <a:t>准确无误背诵并能够进行理解性默写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            2.</a:t>
            </a:r>
            <a:r>
              <a:rPr lang="zh-CN" altLang="en-US" dirty="0" smtClean="0"/>
              <a:t>准确翻译全文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            3.</a:t>
            </a:r>
            <a:r>
              <a:rPr lang="zh-CN" altLang="en-US" dirty="0" smtClean="0"/>
              <a:t>掌握文章的有关文言现象（通假、活用、古今异义词和特殊文言句式）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劝学名句翻译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268760"/>
            <a:ext cx="8229600" cy="4525963"/>
          </a:xfrm>
        </p:spPr>
        <p:txBody>
          <a:bodyPr>
            <a:normAutofit/>
          </a:bodyPr>
          <a:lstStyle/>
          <a:p>
            <a:r>
              <a:rPr lang="en-US" altLang="zh-CN" sz="4400" dirty="0"/>
              <a:t>1</a:t>
            </a:r>
            <a:r>
              <a:rPr lang="zh-CN" altLang="zh-CN" sz="4400" dirty="0"/>
              <a:t>、君子博学而日参省乎己，则知明而行无过矣</a:t>
            </a:r>
            <a:r>
              <a:rPr lang="zh-CN" altLang="zh-CN" sz="4400" dirty="0" smtClean="0"/>
              <a:t>。</a:t>
            </a:r>
            <a:endParaRPr lang="zh-CN" altLang="zh-CN" sz="4400" dirty="0"/>
          </a:p>
          <a:p>
            <a:r>
              <a:rPr lang="en-US" altLang="zh-CN" sz="4400" dirty="0"/>
              <a:t>2</a:t>
            </a:r>
            <a:r>
              <a:rPr lang="zh-CN" altLang="zh-CN" sz="4400" dirty="0"/>
              <a:t>、君子生非异也，善假于物也</a:t>
            </a:r>
            <a:r>
              <a:rPr lang="zh-CN" altLang="zh-CN" sz="4400" dirty="0" smtClean="0"/>
              <a:t>。</a:t>
            </a:r>
            <a:endParaRPr lang="zh-CN" altLang="zh-CN" sz="4400" dirty="0"/>
          </a:p>
          <a:p>
            <a:r>
              <a:rPr lang="en-US" altLang="zh-CN" sz="4400" dirty="0"/>
              <a:t>3</a:t>
            </a:r>
            <a:r>
              <a:rPr lang="zh-CN" altLang="zh-CN" sz="4400" dirty="0"/>
              <a:t>、吾尝终日而思矣，不如须臾之所学也</a:t>
            </a:r>
            <a:r>
              <a:rPr lang="zh-CN" altLang="zh-CN" sz="4400" dirty="0" smtClean="0"/>
              <a:t>。</a:t>
            </a:r>
            <a:endParaRPr lang="zh-CN" altLang="en-US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47664" y="0"/>
            <a:ext cx="5544616" cy="908720"/>
          </a:xfrm>
        </p:spPr>
        <p:txBody>
          <a:bodyPr/>
          <a:lstStyle/>
          <a:p>
            <a:r>
              <a:rPr lang="zh-CN" altLang="en-US" dirty="0" smtClean="0"/>
              <a:t>劝学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052736"/>
            <a:ext cx="8435280" cy="5073427"/>
          </a:xfrm>
        </p:spPr>
        <p:txBody>
          <a:bodyPr>
            <a:normAutofit lnSpcReduction="10000"/>
          </a:bodyPr>
          <a:lstStyle/>
          <a:p>
            <a:r>
              <a:rPr lang="en-US" altLang="zh-CN" dirty="0"/>
              <a:t>1</a:t>
            </a:r>
            <a:r>
              <a:rPr lang="zh-CN" altLang="zh-CN" dirty="0"/>
              <a:t>、君子博学而日参省乎己，则知明而行无过矣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>
              <a:buNone/>
            </a:pPr>
            <a:r>
              <a:rPr lang="zh-CN" altLang="zh-CN" dirty="0" smtClean="0">
                <a:solidFill>
                  <a:srgbClr val="FF0000"/>
                </a:solidFill>
              </a:rPr>
              <a:t>（</a:t>
            </a:r>
            <a:r>
              <a:rPr lang="zh-CN" altLang="zh-CN" dirty="0">
                <a:solidFill>
                  <a:srgbClr val="FF0000"/>
                </a:solidFill>
              </a:rPr>
              <a:t>君子广博地学习而且每天对自己检验反省，就能智慧明达，而且行为没有过错了。）</a:t>
            </a:r>
          </a:p>
          <a:p>
            <a:r>
              <a:rPr lang="en-US" altLang="zh-CN" dirty="0"/>
              <a:t>2</a:t>
            </a:r>
            <a:r>
              <a:rPr lang="zh-CN" altLang="zh-CN" dirty="0"/>
              <a:t>、君子生非异也，善假于物也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>
              <a:buNone/>
            </a:pPr>
            <a:r>
              <a:rPr lang="zh-CN" altLang="zh-CN" dirty="0" smtClean="0">
                <a:solidFill>
                  <a:srgbClr val="FF0000"/>
                </a:solidFill>
              </a:rPr>
              <a:t>（</a:t>
            </a:r>
            <a:r>
              <a:rPr lang="zh-CN" altLang="zh-CN" dirty="0">
                <a:solidFill>
                  <a:srgbClr val="FF0000"/>
                </a:solidFill>
              </a:rPr>
              <a:t>君子的天赋不是和一般人不同，是他们善于借助客观条件啊。）</a:t>
            </a:r>
          </a:p>
          <a:p>
            <a:r>
              <a:rPr lang="en-US" altLang="zh-CN" dirty="0"/>
              <a:t>3</a:t>
            </a:r>
            <a:r>
              <a:rPr lang="zh-CN" altLang="zh-CN" dirty="0"/>
              <a:t>、吾尝终日而思矣，不如须臾之所学也。</a:t>
            </a:r>
            <a:r>
              <a:rPr lang="zh-CN" altLang="zh-CN" dirty="0">
                <a:solidFill>
                  <a:srgbClr val="FF0000"/>
                </a:solidFill>
              </a:rPr>
              <a:t>（我曾经整天地思考，不如片刻学习的收获大。）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/>
          </a:bodyPr>
          <a:lstStyle/>
          <a:p>
            <a:r>
              <a:rPr lang="en-US" altLang="zh-CN" sz="4000" dirty="0"/>
              <a:t>4</a:t>
            </a:r>
            <a:r>
              <a:rPr lang="zh-CN" altLang="zh-CN" sz="4000" dirty="0"/>
              <a:t>、故不积跬步，无以至千里；不积小流，无以成江海</a:t>
            </a:r>
            <a:r>
              <a:rPr lang="zh-CN" altLang="zh-CN" sz="4000" dirty="0" smtClean="0"/>
              <a:t>。</a:t>
            </a:r>
            <a:endParaRPr lang="zh-CN" altLang="zh-CN" sz="4000" dirty="0"/>
          </a:p>
          <a:p>
            <a:r>
              <a:rPr lang="en-US" altLang="zh-CN" sz="4000" dirty="0"/>
              <a:t>5</a:t>
            </a:r>
            <a:r>
              <a:rPr lang="zh-CN" altLang="zh-CN" sz="4000" dirty="0"/>
              <a:t>、锲而舍之，朽木不折；锲而不舍，金石可镂</a:t>
            </a:r>
            <a:r>
              <a:rPr lang="zh-CN" altLang="zh-CN" sz="4000" dirty="0" smtClean="0"/>
              <a:t>。</a:t>
            </a:r>
            <a:endParaRPr lang="zh-CN" altLang="zh-CN" sz="4000" dirty="0"/>
          </a:p>
          <a:p>
            <a:r>
              <a:rPr lang="en-US" altLang="zh-CN" sz="4000" dirty="0"/>
              <a:t>6</a:t>
            </a:r>
            <a:r>
              <a:rPr lang="zh-CN" altLang="zh-CN" sz="4000" dirty="0"/>
              <a:t>、蚓无爪牙之利，筋骨之强，上食埃土，下饮黄泉，用心一也</a:t>
            </a:r>
            <a:r>
              <a:rPr lang="zh-CN" altLang="zh-CN" sz="4000" dirty="0" smtClean="0"/>
              <a:t>。</a:t>
            </a:r>
            <a:endParaRPr lang="zh-CN" alt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260648"/>
            <a:ext cx="8712968" cy="6408712"/>
          </a:xfrm>
        </p:spPr>
        <p:txBody>
          <a:bodyPr>
            <a:normAutofit lnSpcReduction="10000"/>
          </a:bodyPr>
          <a:lstStyle/>
          <a:p>
            <a:r>
              <a:rPr lang="en-US" altLang="zh-CN" dirty="0"/>
              <a:t>4</a:t>
            </a:r>
            <a:r>
              <a:rPr lang="zh-CN" altLang="zh-CN" dirty="0"/>
              <a:t>、故不积跬步，无以至千里；不积小流，无以成江海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>
              <a:buNone/>
            </a:pPr>
            <a:r>
              <a:rPr lang="zh-CN" altLang="zh-CN" dirty="0" smtClean="0">
                <a:solidFill>
                  <a:srgbClr val="FF0000"/>
                </a:solidFill>
              </a:rPr>
              <a:t>（</a:t>
            </a:r>
            <a:r>
              <a:rPr lang="zh-CN" altLang="zh-CN" dirty="0">
                <a:solidFill>
                  <a:srgbClr val="FF0000"/>
                </a:solidFill>
              </a:rPr>
              <a:t>所以不积累小步，就没有办法达到千里之外；不汇聚细流，就没有办法成为江海。）</a:t>
            </a:r>
          </a:p>
          <a:p>
            <a:r>
              <a:rPr lang="en-US" altLang="zh-CN" dirty="0"/>
              <a:t>5</a:t>
            </a:r>
            <a:r>
              <a:rPr lang="zh-CN" altLang="zh-CN" dirty="0"/>
              <a:t>、锲而舍之，朽木不折；锲而不舍，金石可镂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>
              <a:buNone/>
            </a:pPr>
            <a:r>
              <a:rPr lang="zh-CN" altLang="zh-CN" dirty="0" smtClean="0">
                <a:solidFill>
                  <a:srgbClr val="FF0000"/>
                </a:solidFill>
              </a:rPr>
              <a:t>（</a:t>
            </a:r>
            <a:r>
              <a:rPr lang="zh-CN" altLang="zh-CN" dirty="0">
                <a:solidFill>
                  <a:srgbClr val="FF0000"/>
                </a:solidFill>
              </a:rPr>
              <a:t>雕刻一下就放下不刻，腐朽的木头也不能刻断；雕刻而不停止，金属和石头也能雕刻。）</a:t>
            </a:r>
          </a:p>
          <a:p>
            <a:r>
              <a:rPr lang="en-US" altLang="zh-CN" dirty="0"/>
              <a:t>6</a:t>
            </a:r>
            <a:r>
              <a:rPr lang="zh-CN" altLang="zh-CN" dirty="0"/>
              <a:t>、蚓无爪牙之利，筋骨之强，上食埃土，下饮黄泉，用心一也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>
              <a:buNone/>
            </a:pPr>
            <a:r>
              <a:rPr lang="zh-CN" altLang="zh-CN" dirty="0" smtClean="0">
                <a:solidFill>
                  <a:srgbClr val="FF0000"/>
                </a:solidFill>
              </a:rPr>
              <a:t>（</a:t>
            </a:r>
            <a:r>
              <a:rPr lang="zh-CN" altLang="zh-CN" dirty="0">
                <a:solidFill>
                  <a:srgbClr val="FF0000"/>
                </a:solidFill>
              </a:rPr>
              <a:t>蚯蚓没有锋利的</a:t>
            </a:r>
            <a:r>
              <a:rPr lang="zh-CN" altLang="zh-CN" dirty="0" smtClean="0">
                <a:solidFill>
                  <a:srgbClr val="FF0000"/>
                </a:solidFill>
              </a:rPr>
              <a:t>爪</a:t>
            </a:r>
            <a:r>
              <a:rPr lang="zh-CN" altLang="en-US" dirty="0" smtClean="0">
                <a:solidFill>
                  <a:srgbClr val="FF0000"/>
                </a:solidFill>
              </a:rPr>
              <a:t>子和</a:t>
            </a:r>
            <a:r>
              <a:rPr lang="zh-CN" altLang="zh-CN" dirty="0" smtClean="0">
                <a:solidFill>
                  <a:srgbClr val="FF0000"/>
                </a:solidFill>
              </a:rPr>
              <a:t>牙</a:t>
            </a:r>
            <a:r>
              <a:rPr lang="zh-CN" altLang="en-US" dirty="0" smtClean="0">
                <a:solidFill>
                  <a:srgbClr val="FF0000"/>
                </a:solidFill>
              </a:rPr>
              <a:t>齿</a:t>
            </a:r>
            <a:r>
              <a:rPr lang="zh-CN" altLang="zh-CN" dirty="0" smtClean="0">
                <a:solidFill>
                  <a:srgbClr val="FF0000"/>
                </a:solidFill>
              </a:rPr>
              <a:t>、</a:t>
            </a:r>
            <a:r>
              <a:rPr lang="zh-CN" altLang="zh-CN" dirty="0">
                <a:solidFill>
                  <a:srgbClr val="FF0000"/>
                </a:solidFill>
              </a:rPr>
              <a:t>坚强的筋骨，（却能</a:t>
            </a:r>
            <a:r>
              <a:rPr lang="zh-CN" altLang="zh-CN" dirty="0" smtClean="0">
                <a:solidFill>
                  <a:srgbClr val="FF0000"/>
                </a:solidFill>
              </a:rPr>
              <a:t>）</a:t>
            </a:r>
            <a:r>
              <a:rPr lang="zh-CN" altLang="en-US" dirty="0" smtClean="0">
                <a:solidFill>
                  <a:srgbClr val="FF0000"/>
                </a:solidFill>
              </a:rPr>
              <a:t>向</a:t>
            </a:r>
            <a:r>
              <a:rPr lang="zh-CN" altLang="zh-CN" dirty="0" smtClean="0">
                <a:solidFill>
                  <a:srgbClr val="FF0000"/>
                </a:solidFill>
              </a:rPr>
              <a:t>上</a:t>
            </a:r>
            <a:r>
              <a:rPr lang="zh-CN" altLang="zh-CN" dirty="0">
                <a:solidFill>
                  <a:srgbClr val="FF0000"/>
                </a:solidFill>
              </a:rPr>
              <a:t>吃泥土</a:t>
            </a:r>
            <a:r>
              <a:rPr lang="zh-CN" altLang="zh-CN" dirty="0" smtClean="0">
                <a:solidFill>
                  <a:srgbClr val="FF0000"/>
                </a:solidFill>
              </a:rPr>
              <a:t>，</a:t>
            </a:r>
            <a:r>
              <a:rPr lang="zh-CN" altLang="en-US" dirty="0" smtClean="0">
                <a:solidFill>
                  <a:srgbClr val="FF0000"/>
                </a:solidFill>
              </a:rPr>
              <a:t>向</a:t>
            </a:r>
            <a:r>
              <a:rPr lang="zh-CN" altLang="zh-CN" dirty="0" smtClean="0">
                <a:solidFill>
                  <a:srgbClr val="FF0000"/>
                </a:solidFill>
              </a:rPr>
              <a:t>下</a:t>
            </a:r>
            <a:r>
              <a:rPr lang="zh-CN" altLang="zh-CN" dirty="0">
                <a:solidFill>
                  <a:srgbClr val="FF0000"/>
                </a:solidFill>
              </a:rPr>
              <a:t>饮地下水，是因为用心专一。）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师说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要求：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            1.</a:t>
            </a:r>
            <a:r>
              <a:rPr lang="zh-CN" altLang="en-US" dirty="0" smtClean="0"/>
              <a:t>准确无误背诵并能够进行理解性默写（重要语句）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            2.</a:t>
            </a:r>
            <a:r>
              <a:rPr lang="zh-CN" altLang="en-US" dirty="0" smtClean="0"/>
              <a:t>准确翻译全文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            3.</a:t>
            </a:r>
            <a:r>
              <a:rPr lang="zh-CN" altLang="en-US" dirty="0" smtClean="0"/>
              <a:t>掌握文章的有关文言现象（通假、活用、古今异义词和特殊文言句式）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师说名句翻译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4400" dirty="0" smtClean="0"/>
              <a:t>1</a:t>
            </a:r>
            <a:r>
              <a:rPr lang="zh-CN" altLang="zh-CN" sz="4400" dirty="0" smtClean="0"/>
              <a:t>、</a:t>
            </a:r>
            <a:r>
              <a:rPr lang="zh-CN" altLang="zh-CN" sz="4400" dirty="0"/>
              <a:t>师者，所以传道受业解惑也</a:t>
            </a:r>
            <a:r>
              <a:rPr lang="zh-CN" altLang="zh-CN" sz="4400" dirty="0" smtClean="0"/>
              <a:t>。</a:t>
            </a:r>
            <a:endParaRPr lang="zh-CN" altLang="zh-CN" sz="4400" dirty="0"/>
          </a:p>
          <a:p>
            <a:r>
              <a:rPr lang="en-US" altLang="zh-CN" sz="4400" dirty="0" smtClean="0"/>
              <a:t>2</a:t>
            </a:r>
            <a:r>
              <a:rPr lang="zh-CN" altLang="zh-CN" sz="4400" dirty="0" smtClean="0"/>
              <a:t>、</a:t>
            </a:r>
            <a:r>
              <a:rPr lang="zh-CN" altLang="zh-CN" sz="4400" dirty="0"/>
              <a:t>吾师道业，夫庸知其年之先后生于吾乎</a:t>
            </a:r>
            <a:r>
              <a:rPr lang="zh-CN" altLang="zh-CN" sz="4400" dirty="0" smtClean="0"/>
              <a:t>？</a:t>
            </a:r>
            <a:endParaRPr lang="zh-CN" altLang="zh-CN" sz="4400" dirty="0"/>
          </a:p>
          <a:p>
            <a:r>
              <a:rPr lang="en-US" altLang="zh-CN" sz="4400" dirty="0" smtClean="0"/>
              <a:t>3</a:t>
            </a:r>
            <a:r>
              <a:rPr lang="zh-CN" altLang="zh-CN" sz="4400" dirty="0" smtClean="0"/>
              <a:t>、</a:t>
            </a:r>
            <a:r>
              <a:rPr lang="zh-CN" altLang="zh-CN" sz="4400" dirty="0"/>
              <a:t>是故无贵无贱，无长无少，道之所存，师之所存也</a:t>
            </a:r>
            <a:r>
              <a:rPr lang="zh-CN" altLang="zh-CN" sz="4400" dirty="0" smtClean="0"/>
              <a:t>。</a:t>
            </a:r>
            <a:endParaRPr lang="zh-CN" altLang="en-US" sz="44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72008"/>
            <a:ext cx="8640960" cy="6597352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1</a:t>
            </a:r>
            <a:r>
              <a:rPr lang="zh-CN" altLang="zh-CN" dirty="0" smtClean="0"/>
              <a:t>、</a:t>
            </a:r>
            <a:r>
              <a:rPr lang="zh-CN" altLang="zh-CN" dirty="0"/>
              <a:t>师者，所以传道受业解惑也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zh-CN" altLang="zh-CN" dirty="0" smtClean="0">
                <a:solidFill>
                  <a:srgbClr val="FF0000"/>
                </a:solidFill>
              </a:rPr>
              <a:t>（</a:t>
            </a:r>
            <a:r>
              <a:rPr lang="zh-CN" altLang="zh-CN" dirty="0">
                <a:solidFill>
                  <a:srgbClr val="FF0000"/>
                </a:solidFill>
              </a:rPr>
              <a:t>老师</a:t>
            </a:r>
            <a:r>
              <a:rPr lang="zh-CN" altLang="zh-CN" dirty="0" smtClean="0">
                <a:solidFill>
                  <a:srgbClr val="FF0000"/>
                </a:solidFill>
              </a:rPr>
              <a:t>是</a:t>
            </a:r>
            <a:r>
              <a:rPr lang="zh-CN" altLang="en-US" dirty="0" smtClean="0">
                <a:solidFill>
                  <a:srgbClr val="FF0000"/>
                </a:solidFill>
              </a:rPr>
              <a:t>用来</a:t>
            </a:r>
            <a:r>
              <a:rPr lang="zh-CN" altLang="zh-CN" dirty="0" smtClean="0">
                <a:solidFill>
                  <a:srgbClr val="FF0000"/>
                </a:solidFill>
              </a:rPr>
              <a:t>传授</a:t>
            </a:r>
            <a:r>
              <a:rPr lang="zh-CN" altLang="zh-CN" dirty="0">
                <a:solidFill>
                  <a:srgbClr val="FF0000"/>
                </a:solidFill>
              </a:rPr>
              <a:t>道理、教授学业、解释疑难的人。）</a:t>
            </a:r>
          </a:p>
          <a:p>
            <a:r>
              <a:rPr lang="en-US" altLang="zh-CN" dirty="0" smtClean="0"/>
              <a:t>2</a:t>
            </a:r>
            <a:r>
              <a:rPr lang="zh-CN" altLang="zh-CN" dirty="0" smtClean="0"/>
              <a:t>、</a:t>
            </a:r>
            <a:r>
              <a:rPr lang="zh-CN" altLang="zh-CN" dirty="0"/>
              <a:t>吾师道业，夫庸知其年之先后生于吾乎？</a:t>
            </a:r>
            <a:r>
              <a:rPr lang="zh-CN" altLang="zh-CN" dirty="0">
                <a:solidFill>
                  <a:srgbClr val="FF0000"/>
                </a:solidFill>
              </a:rPr>
              <a:t>（我学习的是道理，</a:t>
            </a:r>
            <a:r>
              <a:rPr lang="zh-CN" altLang="zh-CN" dirty="0" smtClean="0">
                <a:solidFill>
                  <a:srgbClr val="FF0000"/>
                </a:solidFill>
              </a:rPr>
              <a:t>哪里</a:t>
            </a:r>
            <a:r>
              <a:rPr lang="zh-CN" altLang="en-US" dirty="0" smtClean="0">
                <a:solidFill>
                  <a:srgbClr val="FF0000"/>
                </a:solidFill>
              </a:rPr>
              <a:t>要了解（知道）</a:t>
            </a:r>
            <a:r>
              <a:rPr lang="zh-CN" altLang="zh-CN" dirty="0" smtClean="0">
                <a:solidFill>
                  <a:srgbClr val="FF0000"/>
                </a:solidFill>
              </a:rPr>
              <a:t>他</a:t>
            </a:r>
            <a:r>
              <a:rPr lang="zh-CN" altLang="en-US" dirty="0" smtClean="0">
                <a:solidFill>
                  <a:srgbClr val="FF0000"/>
                </a:solidFill>
              </a:rPr>
              <a:t>年龄比我大还是比我小呢</a:t>
            </a:r>
            <a:r>
              <a:rPr lang="en-US" altLang="zh-CN" dirty="0" smtClean="0">
                <a:solidFill>
                  <a:srgbClr val="FF0000"/>
                </a:solidFill>
              </a:rPr>
              <a:t>/</a:t>
            </a:r>
            <a:r>
              <a:rPr lang="zh-CN" altLang="zh-CN" dirty="0" smtClean="0">
                <a:solidFill>
                  <a:srgbClr val="FF0000"/>
                </a:solidFill>
              </a:rPr>
              <a:t>生年比</a:t>
            </a:r>
            <a:r>
              <a:rPr lang="zh-CN" altLang="zh-CN" dirty="0">
                <a:solidFill>
                  <a:srgbClr val="FF0000"/>
                </a:solidFill>
              </a:rPr>
              <a:t>我早还是晚呢？）</a:t>
            </a:r>
          </a:p>
          <a:p>
            <a:r>
              <a:rPr lang="en-US" altLang="zh-CN" dirty="0" smtClean="0"/>
              <a:t>3</a:t>
            </a:r>
            <a:r>
              <a:rPr lang="zh-CN" altLang="zh-CN" dirty="0" smtClean="0"/>
              <a:t>、</a:t>
            </a:r>
            <a:r>
              <a:rPr lang="zh-CN" altLang="zh-CN" dirty="0"/>
              <a:t>是故无贵无贱，无长无少，道之所存，师之所存也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zh-CN" altLang="zh-CN" dirty="0" smtClean="0">
                <a:solidFill>
                  <a:srgbClr val="FF0000"/>
                </a:solidFill>
              </a:rPr>
              <a:t>（</a:t>
            </a:r>
            <a:r>
              <a:rPr lang="zh-CN" altLang="zh-CN" dirty="0">
                <a:solidFill>
                  <a:srgbClr val="FF0000"/>
                </a:solidFill>
              </a:rPr>
              <a:t>因此，不论地位高贵还是地位低贱，不论年长还是年少，道理存在的地方，也是老师存在的地方。）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1637</Words>
  <Application>Microsoft Office PowerPoint</Application>
  <PresentationFormat>全屏显示(4:3)</PresentationFormat>
  <Paragraphs>83</Paragraphs>
  <Slides>19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Office 主题</vt:lpstr>
      <vt:lpstr>必修一文言文复习</vt:lpstr>
      <vt:lpstr>劝学</vt:lpstr>
      <vt:lpstr>劝学名句翻译</vt:lpstr>
      <vt:lpstr>劝学</vt:lpstr>
      <vt:lpstr>幻灯片 5</vt:lpstr>
      <vt:lpstr>幻灯片 6</vt:lpstr>
      <vt:lpstr>师说</vt:lpstr>
      <vt:lpstr>师说名句翻译</vt:lpstr>
      <vt:lpstr>幻灯片 9</vt:lpstr>
      <vt:lpstr>幻灯片 10</vt:lpstr>
      <vt:lpstr>幻灯片 11</vt:lpstr>
      <vt:lpstr>赤壁赋</vt:lpstr>
      <vt:lpstr>赤壁赋</vt:lpstr>
      <vt:lpstr>幻灯片 14</vt:lpstr>
      <vt:lpstr>幻灯片 15</vt:lpstr>
      <vt:lpstr>幻灯片 16</vt:lpstr>
      <vt:lpstr>始得西山宴游记</vt:lpstr>
      <vt:lpstr>始得西山宴游记</vt:lpstr>
      <vt:lpstr>幻灯片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必修一重要语句翻译</dc:title>
  <dc:creator>Windows 用户</dc:creator>
  <cp:lastModifiedBy>Windows 用户</cp:lastModifiedBy>
  <cp:revision>5</cp:revision>
  <dcterms:created xsi:type="dcterms:W3CDTF">2019-11-06T07:14:53Z</dcterms:created>
  <dcterms:modified xsi:type="dcterms:W3CDTF">2019-11-07T07:38:46Z</dcterms:modified>
</cp:coreProperties>
</file>