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4" r:id="rId3"/>
    <p:sldId id="259" r:id="rId4"/>
    <p:sldId id="486" r:id="rId5"/>
    <p:sldId id="530" r:id="rId6"/>
    <p:sldId id="491" r:id="rId7"/>
    <p:sldId id="494" r:id="rId8"/>
    <p:sldId id="435" r:id="rId9"/>
    <p:sldId id="457" r:id="rId10"/>
    <p:sldId id="430" r:id="rId11"/>
    <p:sldId id="431" r:id="rId12"/>
    <p:sldId id="429" r:id="rId13"/>
    <p:sldId id="432" r:id="rId14"/>
    <p:sldId id="484" r:id="rId15"/>
    <p:sldId id="272" r:id="rId16"/>
    <p:sldId id="401" r:id="rId17"/>
    <p:sldId id="397" r:id="rId18"/>
    <p:sldId id="398" r:id="rId19"/>
    <p:sldId id="400" r:id="rId20"/>
    <p:sldId id="496" r:id="rId21"/>
    <p:sldId id="529" r:id="rId22"/>
    <p:sldId id="497" r:id="rId23"/>
    <p:sldId id="453" r:id="rId24"/>
    <p:sldId id="386" r:id="rId25"/>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05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99"/>
        <p:guide pos="2788"/>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标题，剪贴画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联机映像占位符 2"/>
          <p:cNvSpPr>
            <a:spLocks noGrp="1"/>
          </p:cNvSpPr>
          <p:nvPr>
            <p:ph type="clipArt" sz="half" idx="1"/>
          </p:nvPr>
        </p:nvSpPr>
        <p:spPr>
          <a:xfrm>
            <a:off x="628650" y="1825625"/>
            <a:ext cx="3886200" cy="4351338"/>
          </a:xfrm>
        </p:spPr>
        <p:txBody>
          <a:bodyPr/>
          <a:lstStyle/>
          <a:p>
            <a:endParaRPr lang="zh-CN" altLang="en-US"/>
          </a:p>
        </p:txBody>
      </p:sp>
      <p:sp>
        <p:nvSpPr>
          <p:cNvPr id="4" name="文本占位符 3"/>
          <p:cNvSpPr>
            <a:spLocks noGrp="1"/>
          </p:cNvSpPr>
          <p:nvPr>
            <p:ph type="body"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buClr>
                <a:schemeClr val="bg1"/>
              </a:buClr>
            </a:pPr>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buClr>
                <a:schemeClr val="bg1"/>
              </a:buClr>
            </a:pPr>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buClr>
                <a:schemeClr val="bg1"/>
              </a:buClr>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5" name="图片 14338" descr="jj"/>
          <p:cNvPicPr>
            <a:picLocks noChangeAspect="1"/>
          </p:cNvPicPr>
          <p:nvPr/>
        </p:nvPicPr>
        <p:blipFill>
          <a:blip r:embed="rId1">
            <a:lum bright="10001" contrast="4000"/>
          </a:blip>
          <a:stretch>
            <a:fillRect/>
          </a:stretch>
        </p:blipFill>
        <p:spPr>
          <a:xfrm>
            <a:off x="7620000" y="4419600"/>
            <a:ext cx="1050925" cy="1017588"/>
          </a:xfrm>
          <a:prstGeom prst="rect">
            <a:avLst/>
          </a:prstGeom>
          <a:noFill/>
          <a:ln w="9525">
            <a:noFill/>
          </a:ln>
        </p:spPr>
      </p:pic>
      <p:pic>
        <p:nvPicPr>
          <p:cNvPr id="3076" name="图片 14339" descr="jj"/>
          <p:cNvPicPr>
            <a:picLocks noChangeAspect="1"/>
          </p:cNvPicPr>
          <p:nvPr/>
        </p:nvPicPr>
        <p:blipFill>
          <a:blip r:embed="rId1"/>
          <a:stretch>
            <a:fillRect/>
          </a:stretch>
        </p:blipFill>
        <p:spPr>
          <a:xfrm>
            <a:off x="457200" y="381000"/>
            <a:ext cx="898525" cy="484188"/>
          </a:xfrm>
          <a:prstGeom prst="rect">
            <a:avLst/>
          </a:prstGeom>
          <a:noFill/>
          <a:ln w="9525">
            <a:noFill/>
          </a:ln>
        </p:spPr>
      </p:pic>
      <p:pic>
        <p:nvPicPr>
          <p:cNvPr id="3077" name="图片 14340" descr="jj"/>
          <p:cNvPicPr>
            <a:picLocks noChangeAspect="1"/>
          </p:cNvPicPr>
          <p:nvPr/>
        </p:nvPicPr>
        <p:blipFill>
          <a:blip r:embed="rId1">
            <a:lum bright="10001" contrast="4000"/>
          </a:blip>
          <a:stretch>
            <a:fillRect/>
          </a:stretch>
        </p:blipFill>
        <p:spPr>
          <a:xfrm>
            <a:off x="0" y="5840413"/>
            <a:ext cx="1050925" cy="1017587"/>
          </a:xfrm>
          <a:prstGeom prst="rect">
            <a:avLst/>
          </a:prstGeom>
          <a:noFill/>
          <a:ln w="9525">
            <a:noFill/>
          </a:ln>
        </p:spPr>
      </p:pic>
      <p:sp>
        <p:nvSpPr>
          <p:cNvPr id="3078" name="矩形 14341"/>
          <p:cNvSpPr/>
          <p:nvPr/>
        </p:nvSpPr>
        <p:spPr>
          <a:xfrm>
            <a:off x="3581400" y="1600200"/>
            <a:ext cx="4648200" cy="685800"/>
          </a:xfrm>
          <a:prstGeom prst="rect">
            <a:avLst/>
          </a:prstGeom>
          <a:noFill/>
          <a:ln w="9525">
            <a:noFill/>
          </a:ln>
        </p:spPr>
        <p:txBody>
          <a:bodyPr anchor="ctr"/>
          <a:p>
            <a:pPr algn="ctr"/>
            <a:endParaRPr lang="zh-CN" altLang="en-US" sz="3600" b="1" dirty="0">
              <a:solidFill>
                <a:schemeClr val="tx2"/>
              </a:solidFill>
              <a:latin typeface="Times New Roman" panose="02020603050405020304" pitchFamily="18" charset="0"/>
            </a:endParaRPr>
          </a:p>
        </p:txBody>
      </p:sp>
      <p:sp>
        <p:nvSpPr>
          <p:cNvPr id="4" name="文本框 3"/>
          <p:cNvSpPr txBox="1"/>
          <p:nvPr/>
        </p:nvSpPr>
        <p:spPr>
          <a:xfrm>
            <a:off x="1274763" y="538163"/>
            <a:ext cx="1279525" cy="5781675"/>
          </a:xfrm>
          <a:prstGeom prst="rect">
            <a:avLst/>
          </a:prstGeom>
          <a:solidFill>
            <a:schemeClr val="bg1"/>
          </a:solidFill>
          <a:ln w="9525">
            <a:noFill/>
          </a:ln>
        </p:spPr>
        <p:txBody>
          <a:bodyPr vert="eaVert">
            <a:spAutoFit/>
          </a:bodyPr>
          <a:p>
            <a:pPr>
              <a:spcBef>
                <a:spcPct val="50000"/>
              </a:spcBef>
            </a:pPr>
            <a:r>
              <a:rPr lang="zh-CN" altLang="en-US" sz="7200" b="1" dirty="0">
                <a:latin typeface="Times New Roman" panose="02020603050405020304" pitchFamily="18" charset="0"/>
                <a:ea typeface="楷体_GB2312" panose="02010609030101010101" pitchFamily="49" charset="-122"/>
              </a:rPr>
              <a:t>千古隐逸之宗</a:t>
            </a:r>
            <a:endParaRPr lang="zh-CN" altLang="en-US" sz="7200" b="1" dirty="0">
              <a:latin typeface="宋体" panose="02010600030101010101" pitchFamily="2" charset="-122"/>
              <a:sym typeface="宋体" panose="02010600030101010101" pitchFamily="2" charset="-122"/>
            </a:endParaRPr>
          </a:p>
        </p:txBody>
      </p:sp>
      <p:sp>
        <p:nvSpPr>
          <p:cNvPr id="5" name="文本框 4"/>
          <p:cNvSpPr txBox="1"/>
          <p:nvPr/>
        </p:nvSpPr>
        <p:spPr>
          <a:xfrm>
            <a:off x="7099300" y="506413"/>
            <a:ext cx="1279525" cy="5845175"/>
          </a:xfrm>
          <a:prstGeom prst="rect">
            <a:avLst/>
          </a:prstGeom>
          <a:solidFill>
            <a:schemeClr val="bg1"/>
          </a:solidFill>
          <a:ln w="9525">
            <a:noFill/>
          </a:ln>
        </p:spPr>
        <p:txBody>
          <a:bodyPr vert="eaVert">
            <a:spAutoFit/>
          </a:bodyPr>
          <a:p>
            <a:pPr>
              <a:spcBef>
                <a:spcPct val="50000"/>
              </a:spcBef>
            </a:pPr>
            <a:r>
              <a:rPr lang="zh-CN" altLang="zh-CN" sz="7200" b="1" dirty="0">
                <a:latin typeface="宋体" panose="02010600030101010101" pitchFamily="2" charset="-122"/>
                <a:sym typeface="宋体" panose="02010600030101010101" pitchFamily="2" charset="-122"/>
              </a:rPr>
              <a:t>百世田园之主</a:t>
            </a:r>
            <a:endParaRPr lang="zh-CN" altLang="zh-CN" sz="7200" b="1" dirty="0">
              <a:latin typeface="宋体" panose="02010600030101010101" pitchFamily="2" charset="-122"/>
              <a:sym typeface="宋体" panose="02010600030101010101" pitchFamily="2" charset="-122"/>
            </a:endParaRPr>
          </a:p>
        </p:txBody>
      </p:sp>
      <p:pic>
        <p:nvPicPr>
          <p:cNvPr id="2" name="图片 1" descr="陶渊明"/>
          <p:cNvPicPr>
            <a:picLocks noChangeAspect="1"/>
          </p:cNvPicPr>
          <p:nvPr/>
        </p:nvPicPr>
        <p:blipFill>
          <a:blip r:embed="rId2"/>
          <a:stretch>
            <a:fillRect/>
          </a:stretch>
        </p:blipFill>
        <p:spPr>
          <a:xfrm>
            <a:off x="2586990" y="-6350"/>
            <a:ext cx="4321810" cy="6863715"/>
          </a:xfrm>
          <a:prstGeom prst="rect">
            <a:avLst/>
          </a:prstGeom>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54118422d24747959da1181a328166f2"/>
          <p:cNvPicPr>
            <a:picLocks noChangeAspect="1"/>
          </p:cNvPicPr>
          <p:nvPr/>
        </p:nvPicPr>
        <p:blipFill>
          <a:blip r:embed="rId1"/>
          <a:stretch>
            <a:fillRect/>
          </a:stretch>
        </p:blipFill>
        <p:spPr>
          <a:xfrm>
            <a:off x="-635" y="635"/>
            <a:ext cx="906653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f251ad9509fe4e4c962f40414c257229"/>
          <p:cNvPicPr>
            <a:picLocks noChangeAspect="1"/>
          </p:cNvPicPr>
          <p:nvPr/>
        </p:nvPicPr>
        <p:blipFill>
          <a:blip r:embed="rId1"/>
          <a:stretch>
            <a:fillRect/>
          </a:stretch>
        </p:blipFill>
        <p:spPr>
          <a:xfrm>
            <a:off x="457200" y="-603250"/>
            <a:ext cx="8229600" cy="80645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W020170616614381535049"/>
          <p:cNvPicPr>
            <a:picLocks noChangeAspect="1"/>
          </p:cNvPicPr>
          <p:nvPr/>
        </p:nvPicPr>
        <p:blipFill>
          <a:blip r:embed="rId1"/>
          <a:stretch>
            <a:fillRect/>
          </a:stretch>
        </p:blipFill>
        <p:spPr>
          <a:xfrm>
            <a:off x="0" y="0"/>
            <a:ext cx="9144635"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3" name="Text Box 5"/>
          <p:cNvSpPr txBox="1"/>
          <p:nvPr/>
        </p:nvSpPr>
        <p:spPr>
          <a:xfrm>
            <a:off x="-76200" y="212725"/>
            <a:ext cx="3243580" cy="829945"/>
          </a:xfrm>
          <a:prstGeom prst="rect">
            <a:avLst/>
          </a:prstGeom>
          <a:noFill/>
          <a:ln w="9525">
            <a:noFill/>
          </a:ln>
        </p:spPr>
        <p:txBody>
          <a:bodyPr wrap="none">
            <a:spAutoFit/>
          </a:bodyPr>
          <a:p>
            <a:r>
              <a:rPr lang="zh-CN" altLang="en-US" sz="4800" b="1" dirty="0">
                <a:solidFill>
                  <a:srgbClr val="FF0000"/>
                </a:solidFill>
                <a:latin typeface="方正隶书_GBK" panose="03000509000000000000" charset="-122"/>
                <a:ea typeface="方正隶书_GBK" panose="03000509000000000000" charset="-122"/>
              </a:rPr>
              <a:t>为何而归？</a:t>
            </a:r>
            <a:endParaRPr lang="zh-CN" altLang="en-US" sz="4800" b="1" dirty="0">
              <a:solidFill>
                <a:srgbClr val="FF0000"/>
              </a:solidFill>
              <a:latin typeface="方正隶书_GBK" panose="03000509000000000000" charset="-122"/>
              <a:ea typeface="方正隶书_GBK" panose="03000509000000000000" charset="-122"/>
            </a:endParaRPr>
          </a:p>
        </p:txBody>
      </p:sp>
      <p:sp>
        <p:nvSpPr>
          <p:cNvPr id="89094" name="Text Box 6"/>
          <p:cNvSpPr txBox="1"/>
          <p:nvPr/>
        </p:nvSpPr>
        <p:spPr>
          <a:xfrm>
            <a:off x="76200" y="1382713"/>
            <a:ext cx="999490" cy="583565"/>
          </a:xfrm>
          <a:prstGeom prst="rect">
            <a:avLst/>
          </a:prstGeom>
          <a:noFill/>
          <a:ln w="9525">
            <a:noFill/>
          </a:ln>
        </p:spPr>
        <p:txBody>
          <a:bodyPr wrap="none">
            <a:spAutoFit/>
          </a:bodyPr>
          <a:p>
            <a:r>
              <a:rPr lang="zh-CN" altLang="en-US" sz="3200" b="1" dirty="0">
                <a:solidFill>
                  <a:schemeClr val="tx1"/>
                </a:solidFill>
                <a:latin typeface="Arial" panose="020B0604020202020204" pitchFamily="34" charset="0"/>
              </a:rPr>
              <a:t>诗句</a:t>
            </a:r>
            <a:endParaRPr lang="zh-CN" altLang="en-US" sz="3200" b="1" dirty="0">
              <a:solidFill>
                <a:schemeClr val="tx1"/>
              </a:solidFill>
              <a:latin typeface="Arial" panose="020B0604020202020204" pitchFamily="34" charset="0"/>
            </a:endParaRPr>
          </a:p>
        </p:txBody>
      </p:sp>
      <p:sp>
        <p:nvSpPr>
          <p:cNvPr id="89095" name="Text Box 7"/>
          <p:cNvSpPr txBox="1"/>
          <p:nvPr/>
        </p:nvSpPr>
        <p:spPr>
          <a:xfrm>
            <a:off x="1539875" y="1371600"/>
            <a:ext cx="7867650" cy="2306955"/>
          </a:xfrm>
          <a:prstGeom prst="rect">
            <a:avLst/>
          </a:prstGeom>
          <a:noFill/>
          <a:ln w="9525">
            <a:noFill/>
          </a:ln>
        </p:spPr>
        <p:txBody>
          <a:bodyPr wrap="none">
            <a:spAutoFit/>
          </a:bodyPr>
          <a:p>
            <a:pPr algn="l"/>
            <a:r>
              <a:rPr lang="zh-CN" altLang="en-US" sz="4800" b="1" dirty="0">
                <a:solidFill>
                  <a:srgbClr val="FF0000"/>
                </a:solidFill>
                <a:latin typeface="Arial" panose="020B0604020202020204" pitchFamily="34" charset="0"/>
              </a:rPr>
              <a:t>少无适俗韵，性本爱丘山。</a:t>
            </a:r>
            <a:endParaRPr lang="zh-CN" altLang="en-US" sz="4800" b="1" dirty="0">
              <a:solidFill>
                <a:srgbClr val="FF0000"/>
              </a:solidFill>
              <a:latin typeface="Arial" panose="020B0604020202020204" pitchFamily="34" charset="0"/>
            </a:endParaRPr>
          </a:p>
          <a:p>
            <a:pPr algn="l"/>
            <a:r>
              <a:rPr lang="zh-CN" altLang="en-US" sz="4800" b="1" dirty="0">
                <a:solidFill>
                  <a:srgbClr val="FF0000"/>
                </a:solidFill>
                <a:sym typeface="+mn-ea"/>
              </a:rPr>
              <a:t>误落尘网中，  一去三十年。</a:t>
            </a:r>
            <a:endParaRPr lang="zh-CN" altLang="en-US" sz="4800" b="1">
              <a:solidFill>
                <a:srgbClr val="FF0000"/>
              </a:solidFill>
              <a:latin typeface="华文新魏" panose="02010800040101010101" charset="-122"/>
              <a:ea typeface="华文新魏" panose="02010800040101010101" charset="-122"/>
              <a:sym typeface="+mn-ea"/>
            </a:endParaRPr>
          </a:p>
          <a:p>
            <a:endParaRPr lang="zh-CN" altLang="en-US" sz="4800" b="1" dirty="0">
              <a:solidFill>
                <a:srgbClr val="FF0000"/>
              </a:solidFill>
              <a:latin typeface="Arial" panose="020B0604020202020204" pitchFamily="34" charset="0"/>
            </a:endParaRPr>
          </a:p>
        </p:txBody>
      </p:sp>
      <p:sp>
        <p:nvSpPr>
          <p:cNvPr id="89096" name="Text Box 8"/>
          <p:cNvSpPr txBox="1"/>
          <p:nvPr/>
        </p:nvSpPr>
        <p:spPr>
          <a:xfrm>
            <a:off x="1308100" y="2874328"/>
            <a:ext cx="7537450" cy="823912"/>
          </a:xfrm>
          <a:prstGeom prst="rect">
            <a:avLst/>
          </a:prstGeom>
          <a:noFill/>
          <a:ln w="9525">
            <a:noFill/>
          </a:ln>
        </p:spPr>
        <p:txBody>
          <a:bodyPr wrap="none">
            <a:spAutoFit/>
          </a:bodyPr>
          <a:p>
            <a:r>
              <a:rPr lang="zh-CN" altLang="en-US" sz="4800" b="1" dirty="0">
                <a:solidFill>
                  <a:srgbClr val="FF0000"/>
                </a:solidFill>
                <a:latin typeface="Arial" panose="020B0604020202020204" pitchFamily="34" charset="0"/>
              </a:rPr>
              <a:t>羁鸟恋旧林，池鱼思故渊。</a:t>
            </a:r>
            <a:endParaRPr lang="zh-CN" altLang="en-US" sz="4800" b="1" dirty="0">
              <a:solidFill>
                <a:srgbClr val="FF0000"/>
              </a:solidFill>
              <a:latin typeface="Arial" panose="020B0604020202020204" pitchFamily="34" charset="0"/>
            </a:endParaRPr>
          </a:p>
        </p:txBody>
      </p:sp>
      <p:sp>
        <p:nvSpPr>
          <p:cNvPr id="89097" name="Line 9"/>
          <p:cNvSpPr/>
          <p:nvPr/>
        </p:nvSpPr>
        <p:spPr>
          <a:xfrm>
            <a:off x="2209800" y="2133600"/>
            <a:ext cx="685800" cy="0"/>
          </a:xfrm>
          <a:prstGeom prst="line">
            <a:avLst/>
          </a:prstGeom>
          <a:ln w="9525" cap="flat" cmpd="sng">
            <a:solidFill>
              <a:schemeClr val="tx1"/>
            </a:solidFill>
            <a:prstDash val="solid"/>
            <a:headEnd type="none" w="med" len="med"/>
            <a:tailEnd type="none" w="med" len="med"/>
          </a:ln>
        </p:spPr>
      </p:sp>
      <p:sp>
        <p:nvSpPr>
          <p:cNvPr id="89098" name="Line 10"/>
          <p:cNvSpPr/>
          <p:nvPr/>
        </p:nvSpPr>
        <p:spPr>
          <a:xfrm>
            <a:off x="6553200" y="2133600"/>
            <a:ext cx="533400" cy="0"/>
          </a:xfrm>
          <a:prstGeom prst="line">
            <a:avLst/>
          </a:prstGeom>
          <a:ln w="9525" cap="flat" cmpd="sng">
            <a:solidFill>
              <a:schemeClr val="tx1"/>
            </a:solidFill>
            <a:prstDash val="solid"/>
            <a:headEnd type="none" w="med" len="med"/>
            <a:tailEnd type="none" w="med" len="med"/>
          </a:ln>
        </p:spPr>
      </p:sp>
      <p:sp>
        <p:nvSpPr>
          <p:cNvPr id="89099" name="Text Box 11"/>
          <p:cNvSpPr txBox="1"/>
          <p:nvPr/>
        </p:nvSpPr>
        <p:spPr>
          <a:xfrm>
            <a:off x="974725" y="3973195"/>
            <a:ext cx="8991600" cy="583565"/>
          </a:xfrm>
          <a:prstGeom prst="rect">
            <a:avLst/>
          </a:prstGeom>
          <a:noFill/>
          <a:ln w="9525">
            <a:noFill/>
          </a:ln>
        </p:spPr>
        <p:txBody>
          <a:bodyPr>
            <a:spAutoFit/>
          </a:bodyPr>
          <a:p>
            <a:r>
              <a:rPr lang="zh-CN" altLang="en-US" sz="3200" b="1" dirty="0">
                <a:latin typeface="Arial" panose="020B0604020202020204" pitchFamily="34" charset="0"/>
              </a:rPr>
              <a:t>一“无”一“爱”说明诗人本性爱田园。</a:t>
            </a:r>
            <a:endParaRPr lang="zh-CN" altLang="en-US" sz="3200" b="1" dirty="0">
              <a:latin typeface="Arial" panose="020B0604020202020204" pitchFamily="34" charset="0"/>
            </a:endParaRPr>
          </a:p>
        </p:txBody>
      </p:sp>
      <p:sp>
        <p:nvSpPr>
          <p:cNvPr id="89100" name="Text Box 12"/>
          <p:cNvSpPr txBox="1"/>
          <p:nvPr/>
        </p:nvSpPr>
        <p:spPr>
          <a:xfrm>
            <a:off x="974725" y="4907280"/>
            <a:ext cx="7327265" cy="1076325"/>
          </a:xfrm>
          <a:prstGeom prst="rect">
            <a:avLst/>
          </a:prstGeom>
          <a:noFill/>
          <a:ln w="9525">
            <a:noFill/>
          </a:ln>
        </p:spPr>
        <p:txBody>
          <a:bodyPr wrap="none">
            <a:spAutoFit/>
          </a:bodyPr>
          <a:p>
            <a:r>
              <a:rPr lang="en-US" altLang="zh-CN" sz="3200" b="1" dirty="0">
                <a:solidFill>
                  <a:srgbClr val="00B0F0"/>
                </a:solidFill>
                <a:latin typeface="Arial" panose="020B0604020202020204" pitchFamily="34" charset="0"/>
              </a:rPr>
              <a:t>“</a:t>
            </a:r>
            <a:r>
              <a:rPr lang="zh-CN" altLang="en-US" sz="3200" b="1" dirty="0">
                <a:solidFill>
                  <a:srgbClr val="00B0F0"/>
                </a:solidFill>
                <a:latin typeface="Arial" panose="020B0604020202020204" pitchFamily="34" charset="0"/>
              </a:rPr>
              <a:t>羁鸟”、“池鱼”说明诗人身在官场，</a:t>
            </a:r>
            <a:endParaRPr lang="zh-CN" altLang="en-US" sz="3200" b="1" dirty="0">
              <a:solidFill>
                <a:srgbClr val="00B0F0"/>
              </a:solidFill>
              <a:latin typeface="Arial" panose="020B0604020202020204" pitchFamily="34" charset="0"/>
            </a:endParaRPr>
          </a:p>
          <a:p>
            <a:r>
              <a:rPr lang="zh-CN" altLang="en-US" sz="3200" b="1" dirty="0">
                <a:solidFill>
                  <a:srgbClr val="00B0F0"/>
                </a:solidFill>
                <a:latin typeface="Arial" panose="020B0604020202020204" pitchFamily="34" charset="0"/>
              </a:rPr>
              <a:t>而心系田园的心情。</a:t>
            </a:r>
            <a:endParaRPr lang="zh-CN" altLang="en-US" sz="3200" b="1" dirty="0">
              <a:solidFill>
                <a:srgbClr val="00B0F0"/>
              </a:solidFill>
              <a:latin typeface="Arial" panose="020B0604020202020204" pitchFamily="34" charset="0"/>
            </a:endParaRPr>
          </a:p>
        </p:txBody>
      </p:sp>
      <p:sp>
        <p:nvSpPr>
          <p:cNvPr id="89101" name="Line 13"/>
          <p:cNvSpPr/>
          <p:nvPr/>
        </p:nvSpPr>
        <p:spPr>
          <a:xfrm>
            <a:off x="1600200" y="3276600"/>
            <a:ext cx="1219200" cy="0"/>
          </a:xfrm>
          <a:prstGeom prst="line">
            <a:avLst/>
          </a:prstGeom>
          <a:ln w="9525" cap="flat" cmpd="sng">
            <a:solidFill>
              <a:schemeClr val="tx1"/>
            </a:solidFill>
            <a:prstDash val="solid"/>
            <a:headEnd type="none" w="med" len="med"/>
            <a:tailEnd type="none" w="med" len="med"/>
          </a:ln>
        </p:spPr>
      </p:sp>
      <p:sp>
        <p:nvSpPr>
          <p:cNvPr id="89102" name="Line 14"/>
          <p:cNvSpPr/>
          <p:nvPr/>
        </p:nvSpPr>
        <p:spPr>
          <a:xfrm>
            <a:off x="5334000" y="3276600"/>
            <a:ext cx="1143000" cy="0"/>
          </a:xfrm>
          <a:prstGeom prst="line">
            <a:avLst/>
          </a:prstGeom>
          <a:ln w="9525" cap="flat" cmpd="sng">
            <a:solidFill>
              <a:schemeClr val="tx1"/>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9093"/>
                                        </p:tgtEl>
                                        <p:attrNameLst>
                                          <p:attrName>style.visibility</p:attrName>
                                        </p:attrNameLst>
                                      </p:cBhvr>
                                      <p:to>
                                        <p:strVal val="visible"/>
                                      </p:to>
                                    </p:set>
                                    <p:animEffect transition="in" filter="checkerboard(across)">
                                      <p:cBhvr>
                                        <p:cTn id="7" dur="500"/>
                                        <p:tgtEl>
                                          <p:spTgt spid="8909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9094"/>
                                        </p:tgtEl>
                                        <p:attrNameLst>
                                          <p:attrName>style.visibility</p:attrName>
                                        </p:attrNameLst>
                                      </p:cBhvr>
                                      <p:to>
                                        <p:strVal val="visible"/>
                                      </p:to>
                                    </p:set>
                                    <p:animEffect transition="in" filter="box(in)">
                                      <p:cBhvr>
                                        <p:cTn id="12" dur="2000"/>
                                        <p:tgtEl>
                                          <p:spTgt spid="8909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89095"/>
                                        </p:tgtEl>
                                        <p:attrNameLst>
                                          <p:attrName>style.visibility</p:attrName>
                                        </p:attrNameLst>
                                      </p:cBhvr>
                                      <p:to>
                                        <p:strVal val="visible"/>
                                      </p:to>
                                    </p:set>
                                    <p:animEffect transition="in" filter="wedge">
                                      <p:cBhvr>
                                        <p:cTn id="17" dur="2000"/>
                                        <p:tgtEl>
                                          <p:spTgt spid="89095"/>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89099"/>
                                        </p:tgtEl>
                                        <p:attrNameLst>
                                          <p:attrName>style.visibility</p:attrName>
                                        </p:attrNameLst>
                                      </p:cBhvr>
                                      <p:to>
                                        <p:strVal val="visible"/>
                                      </p:to>
                                    </p:set>
                                    <p:animEffect transition="in" filter="wedge">
                                      <p:cBhvr>
                                        <p:cTn id="22" dur="2000"/>
                                        <p:tgtEl>
                                          <p:spTgt spid="89099"/>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89096"/>
                                        </p:tgtEl>
                                        <p:attrNameLst>
                                          <p:attrName>style.visibility</p:attrName>
                                        </p:attrNameLst>
                                      </p:cBhvr>
                                      <p:to>
                                        <p:strVal val="visible"/>
                                      </p:to>
                                    </p:set>
                                    <p:animEffect transition="in" filter="plus(in)">
                                      <p:cBhvr>
                                        <p:cTn id="27" dur="2000"/>
                                        <p:tgtEl>
                                          <p:spTgt spid="8909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89100"/>
                                        </p:tgtEl>
                                        <p:attrNameLst>
                                          <p:attrName>style.visibility</p:attrName>
                                        </p:attrNameLst>
                                      </p:cBhvr>
                                      <p:to>
                                        <p:strVal val="visible"/>
                                      </p:to>
                                    </p:set>
                                    <p:anim calcmode="lin" valueType="num">
                                      <p:cBhvr additive="base">
                                        <p:cTn id="32" dur="500" fill="hold"/>
                                        <p:tgtEl>
                                          <p:spTgt spid="89100"/>
                                        </p:tgtEl>
                                        <p:attrNameLst>
                                          <p:attrName>ppt_x</p:attrName>
                                        </p:attrNameLst>
                                      </p:cBhvr>
                                      <p:tavLst>
                                        <p:tav tm="0">
                                          <p:val>
                                            <p:strVal val="#ppt_x"/>
                                          </p:val>
                                        </p:tav>
                                        <p:tav tm="100000">
                                          <p:val>
                                            <p:strVal val="#ppt_x"/>
                                          </p:val>
                                        </p:tav>
                                      </p:tavLst>
                                    </p:anim>
                                    <p:anim calcmode="lin" valueType="num">
                                      <p:cBhvr additive="base">
                                        <p:cTn id="33" dur="500" fill="hold"/>
                                        <p:tgtEl>
                                          <p:spTgt spid="89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3" grpId="0"/>
      <p:bldP spid="89094" grpId="0"/>
      <p:bldP spid="89095" grpId="0"/>
      <p:bldP spid="89099" grpId="0"/>
      <p:bldP spid="89096" grpId="0"/>
      <p:bldP spid="89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8" name="Text Box 4"/>
          <p:cNvSpPr txBox="1"/>
          <p:nvPr/>
        </p:nvSpPr>
        <p:spPr>
          <a:xfrm>
            <a:off x="114935" y="326390"/>
            <a:ext cx="3886200" cy="829945"/>
          </a:xfrm>
          <a:prstGeom prst="rect">
            <a:avLst/>
          </a:prstGeom>
          <a:noFill/>
          <a:ln w="9525">
            <a:noFill/>
          </a:ln>
        </p:spPr>
        <p:txBody>
          <a:bodyPr>
            <a:spAutoFit/>
          </a:bodyPr>
          <a:p>
            <a:r>
              <a:rPr lang="zh-CN" altLang="en-US" sz="4800" b="1" dirty="0">
                <a:solidFill>
                  <a:srgbClr val="FF0000"/>
                </a:solidFill>
                <a:latin typeface="方正隶书_GBK" panose="03000509000000000000" charset="-122"/>
                <a:ea typeface="方正隶书_GBK" panose="03000509000000000000" charset="-122"/>
              </a:rPr>
              <a:t>归去如何</a:t>
            </a:r>
            <a:r>
              <a:rPr lang="en-US" altLang="zh-CN" sz="4800" b="1" dirty="0">
                <a:solidFill>
                  <a:srgbClr val="FF0000"/>
                </a:solidFill>
                <a:latin typeface="方正隶书_GBK" panose="03000509000000000000" charset="-122"/>
                <a:ea typeface="方正隶书_GBK" panose="03000509000000000000" charset="-122"/>
              </a:rPr>
              <a:t>?</a:t>
            </a:r>
            <a:endParaRPr lang="en-US" altLang="zh-CN" sz="4800" b="1" dirty="0">
              <a:solidFill>
                <a:srgbClr val="FF0000"/>
              </a:solidFill>
              <a:latin typeface="方正隶书_GBK" panose="03000509000000000000" charset="-122"/>
              <a:ea typeface="方正隶书_GBK" panose="03000509000000000000" charset="-122"/>
            </a:endParaRPr>
          </a:p>
        </p:txBody>
      </p:sp>
      <p:sp>
        <p:nvSpPr>
          <p:cNvPr id="93189" name="Text Box 5"/>
          <p:cNvSpPr txBox="1"/>
          <p:nvPr/>
        </p:nvSpPr>
        <p:spPr>
          <a:xfrm>
            <a:off x="238125" y="1664970"/>
            <a:ext cx="999490" cy="583565"/>
          </a:xfrm>
          <a:prstGeom prst="rect">
            <a:avLst/>
          </a:prstGeom>
          <a:noFill/>
          <a:ln w="9525">
            <a:noFill/>
          </a:ln>
        </p:spPr>
        <p:txBody>
          <a:bodyPr wrap="none">
            <a:spAutoFit/>
          </a:bodyPr>
          <a:p>
            <a:r>
              <a:rPr lang="zh-CN" altLang="en-US" sz="3200" b="1" dirty="0">
                <a:solidFill>
                  <a:schemeClr val="tx1"/>
                </a:solidFill>
                <a:latin typeface="Arial" panose="020B0604020202020204" pitchFamily="34" charset="0"/>
              </a:rPr>
              <a:t>诗句</a:t>
            </a:r>
            <a:endParaRPr lang="zh-CN" altLang="en-US" sz="3200" b="1" dirty="0">
              <a:solidFill>
                <a:schemeClr val="tx1"/>
              </a:solidFill>
              <a:latin typeface="Arial" panose="020B0604020202020204" pitchFamily="34" charset="0"/>
            </a:endParaRPr>
          </a:p>
        </p:txBody>
      </p:sp>
      <p:sp>
        <p:nvSpPr>
          <p:cNvPr id="93190" name="Text Box 6"/>
          <p:cNvSpPr txBox="1"/>
          <p:nvPr/>
        </p:nvSpPr>
        <p:spPr>
          <a:xfrm>
            <a:off x="1723390" y="1664653"/>
            <a:ext cx="6908800" cy="1431925"/>
          </a:xfrm>
          <a:prstGeom prst="rect">
            <a:avLst/>
          </a:prstGeom>
          <a:noFill/>
          <a:ln w="9525">
            <a:noFill/>
          </a:ln>
        </p:spPr>
        <p:txBody>
          <a:bodyPr wrap="none">
            <a:spAutoFit/>
          </a:bodyPr>
          <a:p>
            <a:r>
              <a:rPr lang="zh-CN" altLang="en-US" sz="4400" b="1" dirty="0">
                <a:solidFill>
                  <a:srgbClr val="FF0000"/>
                </a:solidFill>
                <a:latin typeface="Arial" panose="020B0604020202020204" pitchFamily="34" charset="0"/>
              </a:rPr>
              <a:t>户庭无尘杂，虚室有余闲。</a:t>
            </a:r>
            <a:endParaRPr lang="zh-CN" altLang="en-US" sz="4400" b="1" dirty="0">
              <a:solidFill>
                <a:srgbClr val="FF0000"/>
              </a:solidFill>
              <a:latin typeface="Arial" panose="020B0604020202020204" pitchFamily="34" charset="0"/>
            </a:endParaRPr>
          </a:p>
          <a:p>
            <a:r>
              <a:rPr lang="zh-CN" altLang="en-US" sz="4400" b="1" dirty="0">
                <a:solidFill>
                  <a:srgbClr val="FF0000"/>
                </a:solidFill>
                <a:latin typeface="Arial" panose="020B0604020202020204" pitchFamily="34" charset="0"/>
              </a:rPr>
              <a:t>久在樊笼里，复得返自然。</a:t>
            </a:r>
            <a:endParaRPr lang="zh-CN" altLang="en-US" sz="4400" b="1" dirty="0">
              <a:solidFill>
                <a:srgbClr val="FF0000"/>
              </a:solidFill>
              <a:latin typeface="Arial" panose="020B0604020202020204" pitchFamily="34" charset="0"/>
            </a:endParaRPr>
          </a:p>
        </p:txBody>
      </p:sp>
      <p:sp>
        <p:nvSpPr>
          <p:cNvPr id="93191" name="Line 7"/>
          <p:cNvSpPr/>
          <p:nvPr/>
        </p:nvSpPr>
        <p:spPr>
          <a:xfrm>
            <a:off x="3200400" y="2362200"/>
            <a:ext cx="1524000" cy="0"/>
          </a:xfrm>
          <a:prstGeom prst="line">
            <a:avLst/>
          </a:prstGeom>
          <a:ln w="9525" cap="flat" cmpd="sng">
            <a:solidFill>
              <a:schemeClr val="tx1"/>
            </a:solidFill>
            <a:prstDash val="solid"/>
            <a:headEnd type="none" w="med" len="med"/>
            <a:tailEnd type="none" w="med" len="med"/>
          </a:ln>
        </p:spPr>
      </p:sp>
      <p:sp>
        <p:nvSpPr>
          <p:cNvPr id="93192" name="Line 8"/>
          <p:cNvSpPr/>
          <p:nvPr/>
        </p:nvSpPr>
        <p:spPr>
          <a:xfrm>
            <a:off x="6553200" y="2362200"/>
            <a:ext cx="1600200" cy="0"/>
          </a:xfrm>
          <a:prstGeom prst="line">
            <a:avLst/>
          </a:prstGeom>
          <a:ln w="9525" cap="flat" cmpd="sng">
            <a:solidFill>
              <a:schemeClr val="tx1"/>
            </a:solidFill>
            <a:prstDash val="solid"/>
            <a:headEnd type="none" w="med" len="med"/>
            <a:tailEnd type="none" w="med" len="med"/>
          </a:ln>
        </p:spPr>
      </p:sp>
      <p:sp>
        <p:nvSpPr>
          <p:cNvPr id="93193" name="Line 9"/>
          <p:cNvSpPr/>
          <p:nvPr/>
        </p:nvSpPr>
        <p:spPr>
          <a:xfrm>
            <a:off x="3200400" y="3048000"/>
            <a:ext cx="1066800" cy="0"/>
          </a:xfrm>
          <a:prstGeom prst="line">
            <a:avLst/>
          </a:prstGeom>
          <a:ln w="9525" cap="flat" cmpd="sng">
            <a:solidFill>
              <a:schemeClr val="tx1"/>
            </a:solidFill>
            <a:prstDash val="solid"/>
            <a:headEnd type="none" w="med" len="med"/>
            <a:tailEnd type="none" w="med" len="med"/>
          </a:ln>
        </p:spPr>
      </p:sp>
      <p:sp>
        <p:nvSpPr>
          <p:cNvPr id="93194" name="Line 10"/>
          <p:cNvSpPr/>
          <p:nvPr/>
        </p:nvSpPr>
        <p:spPr>
          <a:xfrm>
            <a:off x="7086600" y="3048000"/>
            <a:ext cx="1143000" cy="0"/>
          </a:xfrm>
          <a:prstGeom prst="line">
            <a:avLst/>
          </a:prstGeom>
          <a:ln w="9525" cap="flat" cmpd="sng">
            <a:solidFill>
              <a:schemeClr val="tx1"/>
            </a:solidFill>
            <a:prstDash val="solid"/>
            <a:headEnd type="none" w="med" len="med"/>
            <a:tailEnd type="none" w="med" len="med"/>
          </a:ln>
        </p:spPr>
      </p:sp>
      <p:sp>
        <p:nvSpPr>
          <p:cNvPr id="93195" name="Text Box 11"/>
          <p:cNvSpPr txBox="1"/>
          <p:nvPr/>
        </p:nvSpPr>
        <p:spPr>
          <a:xfrm>
            <a:off x="2609215" y="1018540"/>
            <a:ext cx="6207125" cy="646113"/>
          </a:xfrm>
          <a:prstGeom prst="rect">
            <a:avLst/>
          </a:prstGeom>
          <a:noFill/>
          <a:ln w="9525">
            <a:noFill/>
          </a:ln>
        </p:spPr>
        <p:txBody>
          <a:bodyPr wrap="none">
            <a:spAutoFit/>
          </a:bodyPr>
          <a:p>
            <a:r>
              <a:rPr lang="zh-CN" altLang="en-US" sz="3600" b="1" dirty="0">
                <a:latin typeface="Arial" panose="020B0604020202020204" pitchFamily="34" charset="0"/>
              </a:rPr>
              <a:t>安逸、悠闲、自在、愉悦欣喜</a:t>
            </a:r>
            <a:endParaRPr lang="zh-CN" altLang="en-US" sz="3600" b="1" dirty="0">
              <a:latin typeface="Arial" panose="020B0604020202020204" pitchFamily="34" charset="0"/>
            </a:endParaRPr>
          </a:p>
        </p:txBody>
      </p:sp>
      <p:sp>
        <p:nvSpPr>
          <p:cNvPr id="93196" name="Text Box 12"/>
          <p:cNvSpPr txBox="1"/>
          <p:nvPr/>
        </p:nvSpPr>
        <p:spPr>
          <a:xfrm>
            <a:off x="238125" y="3397885"/>
            <a:ext cx="7451090" cy="953135"/>
          </a:xfrm>
          <a:prstGeom prst="rect">
            <a:avLst/>
          </a:prstGeom>
          <a:noFill/>
          <a:ln w="9525">
            <a:noFill/>
          </a:ln>
        </p:spPr>
        <p:txBody>
          <a:bodyPr wrap="none">
            <a:spAutoFit/>
          </a:bodyPr>
          <a:p>
            <a:r>
              <a:rPr lang="zh-CN" altLang="en-US" sz="2800" b="1" dirty="0">
                <a:latin typeface="Arial" panose="020B0604020202020204" pitchFamily="34" charset="0"/>
              </a:rPr>
              <a:t>思考</a:t>
            </a:r>
            <a:r>
              <a:rPr lang="en-US" altLang="zh-CN" sz="2800" b="1" dirty="0">
                <a:latin typeface="Arial" panose="020B0604020202020204" pitchFamily="34" charset="0"/>
              </a:rPr>
              <a:t>:</a:t>
            </a:r>
            <a:r>
              <a:rPr lang="zh-CN" altLang="en-US" sz="2800" b="1" dirty="0">
                <a:latin typeface="Arial" panose="020B0604020202020204" pitchFamily="34" charset="0"/>
              </a:rPr>
              <a:t>从中可以见出作者的人格倾向和精神追求</a:t>
            </a:r>
            <a:endParaRPr lang="zh-CN" altLang="en-US" sz="2800" b="1" dirty="0">
              <a:latin typeface="Arial" panose="020B0604020202020204" pitchFamily="34" charset="0"/>
            </a:endParaRPr>
          </a:p>
          <a:p>
            <a:r>
              <a:rPr lang="zh-CN" altLang="en-US" sz="2800" b="1" dirty="0">
                <a:latin typeface="Arial" panose="020B0604020202020204" pitchFamily="34" charset="0"/>
              </a:rPr>
              <a:t>是怎样的</a:t>
            </a:r>
            <a:r>
              <a:rPr lang="en-US" altLang="zh-CN" sz="2800" b="1" dirty="0">
                <a:latin typeface="Arial" panose="020B0604020202020204" pitchFamily="34" charset="0"/>
              </a:rPr>
              <a:t>?</a:t>
            </a:r>
            <a:endParaRPr lang="en-US" altLang="zh-CN" sz="2800" b="1" dirty="0">
              <a:latin typeface="Arial" panose="020B0604020202020204" pitchFamily="34" charset="0"/>
            </a:endParaRPr>
          </a:p>
        </p:txBody>
      </p:sp>
      <p:sp>
        <p:nvSpPr>
          <p:cNvPr id="93197" name="Text Box 13"/>
          <p:cNvSpPr txBox="1"/>
          <p:nvPr/>
        </p:nvSpPr>
        <p:spPr>
          <a:xfrm>
            <a:off x="238125" y="4889500"/>
            <a:ext cx="8296275" cy="1066800"/>
          </a:xfrm>
          <a:prstGeom prst="rect">
            <a:avLst/>
          </a:prstGeom>
          <a:noFill/>
          <a:ln w="9525">
            <a:noFill/>
          </a:ln>
        </p:spPr>
        <p:txBody>
          <a:bodyPr wrap="none">
            <a:spAutoFit/>
          </a:bodyPr>
          <a:p>
            <a:r>
              <a:rPr lang="zh-CN" altLang="en-US" sz="3200" b="1" dirty="0">
                <a:solidFill>
                  <a:srgbClr val="FF0000"/>
                </a:solidFill>
                <a:latin typeface="Arial" panose="020B0604020202020204" pitchFamily="34" charset="0"/>
              </a:rPr>
              <a:t>厌恶官场</a:t>
            </a:r>
            <a:r>
              <a:rPr lang="en-US" altLang="zh-CN" sz="3200" b="1" dirty="0">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热爱田园</a:t>
            </a:r>
            <a:r>
              <a:rPr lang="en-US" altLang="zh-CN" sz="3200" b="1" dirty="0">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追求精神上的自由和独立</a:t>
            </a:r>
            <a:r>
              <a:rPr lang="en-US" altLang="zh-CN" sz="3200" b="1" dirty="0">
                <a:solidFill>
                  <a:srgbClr val="FF0000"/>
                </a:solidFill>
                <a:latin typeface="Arial" panose="020B0604020202020204" pitchFamily="34" charset="0"/>
              </a:rPr>
              <a:t>!</a:t>
            </a:r>
            <a:endParaRPr lang="en-US" altLang="zh-CN" sz="3200" b="1" dirty="0">
              <a:solidFill>
                <a:srgbClr val="FF0000"/>
              </a:solidFill>
              <a:latin typeface="Arial" panose="020B0604020202020204" pitchFamily="34" charset="0"/>
            </a:endParaRPr>
          </a:p>
          <a:p>
            <a:endParaRPr lang="en-US" altLang="zh-CN" sz="32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3188"/>
                                        </p:tgtEl>
                                        <p:attrNameLst>
                                          <p:attrName>style.visibility</p:attrName>
                                        </p:attrNameLst>
                                      </p:cBhvr>
                                      <p:to>
                                        <p:strVal val="visible"/>
                                      </p:to>
                                    </p:set>
                                    <p:anim calcmode="discrete" valueType="clr">
                                      <p:cBhvr override="childStyle">
                                        <p:cTn id="7" dur="80"/>
                                        <p:tgtEl>
                                          <p:spTgt spid="931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3188"/>
                                        </p:tgtEl>
                                        <p:attrNameLst>
                                          <p:attrName>fillcolor</p:attrName>
                                        </p:attrNameLst>
                                      </p:cBhvr>
                                      <p:tavLst>
                                        <p:tav tm="0">
                                          <p:val>
                                            <p:clrVal>
                                              <a:schemeClr val="accent2"/>
                                            </p:clrVal>
                                          </p:val>
                                        </p:tav>
                                        <p:tav tm="50000">
                                          <p:val>
                                            <p:clrVal>
                                              <a:schemeClr val="hlink"/>
                                            </p:clrVal>
                                          </p:val>
                                        </p:tav>
                                      </p:tavLst>
                                    </p:anim>
                                    <p:set>
                                      <p:cBhvr>
                                        <p:cTn id="9" dur="80"/>
                                        <p:tgtEl>
                                          <p:spTgt spid="9318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93189"/>
                                        </p:tgtEl>
                                        <p:attrNameLst>
                                          <p:attrName>style.visibility</p:attrName>
                                        </p:attrNameLst>
                                      </p:cBhvr>
                                      <p:to>
                                        <p:strVal val="visible"/>
                                      </p:to>
                                    </p:set>
                                    <p:anim calcmode="discrete" valueType="clr">
                                      <p:cBhvr override="childStyle">
                                        <p:cTn id="14" dur="80"/>
                                        <p:tgtEl>
                                          <p:spTgt spid="93189"/>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3189"/>
                                        </p:tgtEl>
                                        <p:attrNameLst>
                                          <p:attrName>fillcolor</p:attrName>
                                        </p:attrNameLst>
                                      </p:cBhvr>
                                      <p:tavLst>
                                        <p:tav tm="0">
                                          <p:val>
                                            <p:clrVal>
                                              <a:schemeClr val="accent2"/>
                                            </p:clrVal>
                                          </p:val>
                                        </p:tav>
                                        <p:tav tm="50000">
                                          <p:val>
                                            <p:clrVal>
                                              <a:schemeClr val="hlink"/>
                                            </p:clrVal>
                                          </p:val>
                                        </p:tav>
                                      </p:tavLst>
                                    </p:anim>
                                    <p:set>
                                      <p:cBhvr>
                                        <p:cTn id="16" dur="80"/>
                                        <p:tgtEl>
                                          <p:spTgt spid="93189"/>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3190"/>
                                        </p:tgtEl>
                                        <p:attrNameLst>
                                          <p:attrName>style.visibility</p:attrName>
                                        </p:attrNameLst>
                                      </p:cBhvr>
                                      <p:to>
                                        <p:strVal val="visible"/>
                                      </p:to>
                                    </p:set>
                                    <p:anim calcmode="discrete" valueType="clr">
                                      <p:cBhvr override="childStyle">
                                        <p:cTn id="21" dur="80"/>
                                        <p:tgtEl>
                                          <p:spTgt spid="93190"/>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3190"/>
                                        </p:tgtEl>
                                        <p:attrNameLst>
                                          <p:attrName>fillcolor</p:attrName>
                                        </p:attrNameLst>
                                      </p:cBhvr>
                                      <p:tavLst>
                                        <p:tav tm="0">
                                          <p:val>
                                            <p:clrVal>
                                              <a:schemeClr val="accent2"/>
                                            </p:clrVal>
                                          </p:val>
                                        </p:tav>
                                        <p:tav tm="50000">
                                          <p:val>
                                            <p:clrVal>
                                              <a:schemeClr val="hlink"/>
                                            </p:clrVal>
                                          </p:val>
                                        </p:tav>
                                      </p:tavLst>
                                    </p:anim>
                                    <p:set>
                                      <p:cBhvr>
                                        <p:cTn id="23" dur="80"/>
                                        <p:tgtEl>
                                          <p:spTgt spid="93190"/>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93191"/>
                                        </p:tgtEl>
                                        <p:attrNameLst>
                                          <p:attrName>style.visibility</p:attrName>
                                        </p:attrNameLst>
                                      </p:cBhvr>
                                      <p:to>
                                        <p:strVal val="visible"/>
                                      </p:to>
                                    </p:set>
                                    <p:animEffect transition="in" filter="diamond(in)">
                                      <p:cBhvr>
                                        <p:cTn id="28" dur="500"/>
                                        <p:tgtEl>
                                          <p:spTgt spid="93191"/>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93192"/>
                                        </p:tgtEl>
                                        <p:attrNameLst>
                                          <p:attrName>style.visibility</p:attrName>
                                        </p:attrNameLst>
                                      </p:cBhvr>
                                      <p:to>
                                        <p:strVal val="visible"/>
                                      </p:to>
                                    </p:set>
                                    <p:animEffect transition="in" filter="diamond(in)">
                                      <p:cBhvr>
                                        <p:cTn id="33" dur="500"/>
                                        <p:tgtEl>
                                          <p:spTgt spid="93192"/>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nodeType="clickEffect">
                                  <p:stCondLst>
                                    <p:cond delay="0"/>
                                  </p:stCondLst>
                                  <p:childTnLst>
                                    <p:set>
                                      <p:cBhvr>
                                        <p:cTn id="37" dur="1" fill="hold">
                                          <p:stCondLst>
                                            <p:cond delay="0"/>
                                          </p:stCondLst>
                                        </p:cTn>
                                        <p:tgtEl>
                                          <p:spTgt spid="93193"/>
                                        </p:tgtEl>
                                        <p:attrNameLst>
                                          <p:attrName>style.visibility</p:attrName>
                                        </p:attrNameLst>
                                      </p:cBhvr>
                                      <p:to>
                                        <p:strVal val="visible"/>
                                      </p:to>
                                    </p:set>
                                    <p:animEffect transition="in" filter="diamond(in)">
                                      <p:cBhvr>
                                        <p:cTn id="38" dur="500"/>
                                        <p:tgtEl>
                                          <p:spTgt spid="93193"/>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93194"/>
                                        </p:tgtEl>
                                        <p:attrNameLst>
                                          <p:attrName>style.visibility</p:attrName>
                                        </p:attrNameLst>
                                      </p:cBhvr>
                                      <p:to>
                                        <p:strVal val="visible"/>
                                      </p:to>
                                    </p:set>
                                    <p:animEffect transition="in" filter="diamond(in)">
                                      <p:cBhvr>
                                        <p:cTn id="43" dur="500"/>
                                        <p:tgtEl>
                                          <p:spTgt spid="93194"/>
                                        </p:tgtEl>
                                      </p:cBhvr>
                                    </p:animEffec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grpId="0" nodeType="clickEffect">
                                  <p:stCondLst>
                                    <p:cond delay="0"/>
                                  </p:stCondLst>
                                  <p:iterate type="lt">
                                    <p:tmPct val="50000"/>
                                  </p:iterate>
                                  <p:childTnLst>
                                    <p:set>
                                      <p:cBhvr>
                                        <p:cTn id="47" dur="1" fill="hold">
                                          <p:stCondLst>
                                            <p:cond delay="0"/>
                                          </p:stCondLst>
                                        </p:cTn>
                                        <p:tgtEl>
                                          <p:spTgt spid="93195"/>
                                        </p:tgtEl>
                                        <p:attrNameLst>
                                          <p:attrName>style.visibility</p:attrName>
                                        </p:attrNameLst>
                                      </p:cBhvr>
                                      <p:to>
                                        <p:strVal val="visible"/>
                                      </p:to>
                                    </p:set>
                                    <p:anim calcmode="discrete" valueType="clr">
                                      <p:cBhvr override="childStyle">
                                        <p:cTn id="48" dur="80"/>
                                        <p:tgtEl>
                                          <p:spTgt spid="93195"/>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93195"/>
                                        </p:tgtEl>
                                        <p:attrNameLst>
                                          <p:attrName>fillcolor</p:attrName>
                                        </p:attrNameLst>
                                      </p:cBhvr>
                                      <p:tavLst>
                                        <p:tav tm="0">
                                          <p:val>
                                            <p:clrVal>
                                              <a:schemeClr val="accent2"/>
                                            </p:clrVal>
                                          </p:val>
                                        </p:tav>
                                        <p:tav tm="50000">
                                          <p:val>
                                            <p:clrVal>
                                              <a:schemeClr val="hlink"/>
                                            </p:clrVal>
                                          </p:val>
                                        </p:tav>
                                      </p:tavLst>
                                    </p:anim>
                                    <p:set>
                                      <p:cBhvr>
                                        <p:cTn id="50" dur="80"/>
                                        <p:tgtEl>
                                          <p:spTgt spid="93195"/>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8" presetClass="entr" presetSubtype="16" fill="hold" grpId="0" nodeType="clickEffect">
                                  <p:stCondLst>
                                    <p:cond delay="0"/>
                                  </p:stCondLst>
                                  <p:childTnLst>
                                    <p:set>
                                      <p:cBhvr>
                                        <p:cTn id="54" dur="1" fill="hold">
                                          <p:stCondLst>
                                            <p:cond delay="0"/>
                                          </p:stCondLst>
                                        </p:cTn>
                                        <p:tgtEl>
                                          <p:spTgt spid="93196"/>
                                        </p:tgtEl>
                                        <p:attrNameLst>
                                          <p:attrName>style.visibility</p:attrName>
                                        </p:attrNameLst>
                                      </p:cBhvr>
                                      <p:to>
                                        <p:strVal val="visible"/>
                                      </p:to>
                                    </p:set>
                                    <p:animEffect transition="in" filter="diamond(in)">
                                      <p:cBhvr>
                                        <p:cTn id="55" dur="500"/>
                                        <p:tgtEl>
                                          <p:spTgt spid="93196"/>
                                        </p:tgtEl>
                                      </p:cBhvr>
                                    </p:animEffect>
                                  </p:childTnLst>
                                </p:cTn>
                              </p:par>
                            </p:childTnLst>
                          </p:cTn>
                        </p:par>
                      </p:childTnLst>
                    </p:cTn>
                  </p:par>
                  <p:par>
                    <p:cTn id="56" fill="hold">
                      <p:stCondLst>
                        <p:cond delay="indefinite"/>
                      </p:stCondLst>
                      <p:childTnLst>
                        <p:par>
                          <p:cTn id="57" fill="hold">
                            <p:stCondLst>
                              <p:cond delay="0"/>
                            </p:stCondLst>
                            <p:childTnLst>
                              <p:par>
                                <p:cTn id="58" presetID="8" presetClass="entr" presetSubtype="16" fill="hold" grpId="0" nodeType="clickEffect">
                                  <p:stCondLst>
                                    <p:cond delay="0"/>
                                  </p:stCondLst>
                                  <p:childTnLst>
                                    <p:set>
                                      <p:cBhvr>
                                        <p:cTn id="59" dur="1" fill="hold">
                                          <p:stCondLst>
                                            <p:cond delay="0"/>
                                          </p:stCondLst>
                                        </p:cTn>
                                        <p:tgtEl>
                                          <p:spTgt spid="93197"/>
                                        </p:tgtEl>
                                        <p:attrNameLst>
                                          <p:attrName>style.visibility</p:attrName>
                                        </p:attrNameLst>
                                      </p:cBhvr>
                                      <p:to>
                                        <p:strVal val="visible"/>
                                      </p:to>
                                    </p:set>
                                    <p:animEffect transition="in" filter="diamond(in)">
                                      <p:cBhvr>
                                        <p:cTn id="60" dur="2000"/>
                                        <p:tgtEl>
                                          <p:spTgt spid="93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p:bldP spid="93189" grpId="0"/>
      <p:bldP spid="93190" grpId="0"/>
      <p:bldP spid="93195" grpId="0"/>
      <p:bldP spid="93196" grpId="0"/>
      <p:bldP spid="9319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Text Box 3"/>
          <p:cNvSpPr txBox="1"/>
          <p:nvPr/>
        </p:nvSpPr>
        <p:spPr>
          <a:xfrm>
            <a:off x="4764088" y="3017838"/>
            <a:ext cx="576262" cy="579437"/>
          </a:xfrm>
          <a:prstGeom prst="rect">
            <a:avLst/>
          </a:prstGeom>
          <a:noFill/>
          <a:ln w="9525">
            <a:noFill/>
          </a:ln>
        </p:spPr>
        <p:txBody>
          <a:bodyPr>
            <a:spAutoFit/>
          </a:bodyPr>
          <a:lstStyle/>
          <a:p>
            <a:pPr>
              <a:spcBef>
                <a:spcPct val="50000"/>
              </a:spcBef>
            </a:pPr>
            <a:r>
              <a:rPr lang="zh-CN" altLang="en-US" sz="3200" b="1" dirty="0">
                <a:solidFill>
                  <a:srgbClr val="FF0000"/>
                </a:solidFill>
                <a:latin typeface="Arial" panose="020B0604020202020204" pitchFamily="34" charset="0"/>
              </a:rPr>
              <a:t>归</a:t>
            </a:r>
            <a:endParaRPr lang="zh-CN" altLang="en-US" sz="3200" b="1" dirty="0">
              <a:solidFill>
                <a:srgbClr val="FF0000"/>
              </a:solidFill>
              <a:latin typeface="Arial" panose="020B0604020202020204" pitchFamily="34" charset="0"/>
            </a:endParaRPr>
          </a:p>
        </p:txBody>
      </p:sp>
      <p:sp>
        <p:nvSpPr>
          <p:cNvPr id="107524" name="Text Box 4"/>
          <p:cNvSpPr txBox="1"/>
          <p:nvPr/>
        </p:nvSpPr>
        <p:spPr>
          <a:xfrm>
            <a:off x="4765675" y="2286000"/>
            <a:ext cx="576263" cy="579438"/>
          </a:xfrm>
          <a:prstGeom prst="rect">
            <a:avLst/>
          </a:prstGeom>
          <a:noFill/>
          <a:ln w="9525">
            <a:noFill/>
          </a:ln>
        </p:spPr>
        <p:txBody>
          <a:bodyPr>
            <a:spAutoFit/>
          </a:bodyPr>
          <a:lstStyle/>
          <a:p>
            <a:pPr>
              <a:spcBef>
                <a:spcPct val="50000"/>
              </a:spcBef>
            </a:pPr>
            <a:r>
              <a:rPr lang="zh-CN" altLang="en-US" sz="3200" b="1" dirty="0">
                <a:solidFill>
                  <a:srgbClr val="FF0000"/>
                </a:solidFill>
                <a:latin typeface="Arial" panose="020B0604020202020204" pitchFamily="34" charset="0"/>
              </a:rPr>
              <a:t>恋</a:t>
            </a:r>
            <a:endParaRPr lang="zh-CN" altLang="en-US" sz="3200" b="1" dirty="0">
              <a:solidFill>
                <a:srgbClr val="FF0000"/>
              </a:solidFill>
              <a:latin typeface="Arial" panose="020B0604020202020204" pitchFamily="34" charset="0"/>
            </a:endParaRPr>
          </a:p>
        </p:txBody>
      </p:sp>
      <p:sp>
        <p:nvSpPr>
          <p:cNvPr id="107525" name="Text Box 5"/>
          <p:cNvSpPr txBox="1"/>
          <p:nvPr/>
        </p:nvSpPr>
        <p:spPr>
          <a:xfrm>
            <a:off x="1957388" y="2362200"/>
            <a:ext cx="719137" cy="579438"/>
          </a:xfrm>
          <a:prstGeom prst="rect">
            <a:avLst/>
          </a:prstGeom>
          <a:noFill/>
          <a:ln w="9525">
            <a:noFill/>
          </a:ln>
        </p:spPr>
        <p:txBody>
          <a:bodyPr>
            <a:spAutoFit/>
          </a:bodyPr>
          <a:lstStyle/>
          <a:p>
            <a:pPr>
              <a:spcBef>
                <a:spcPct val="50000"/>
              </a:spcBef>
            </a:pPr>
            <a:r>
              <a:rPr lang="zh-CN" altLang="en-US" sz="3200" b="1" dirty="0">
                <a:solidFill>
                  <a:srgbClr val="FF0000"/>
                </a:solidFill>
                <a:latin typeface="Arial" panose="020B0604020202020204" pitchFamily="34" charset="0"/>
              </a:rPr>
              <a:t>厌</a:t>
            </a:r>
            <a:endParaRPr lang="zh-CN" altLang="en-US" sz="3200" b="1" dirty="0">
              <a:solidFill>
                <a:srgbClr val="FF0000"/>
              </a:solidFill>
              <a:latin typeface="Arial" panose="020B0604020202020204" pitchFamily="34" charset="0"/>
            </a:endParaRPr>
          </a:p>
        </p:txBody>
      </p:sp>
      <p:sp>
        <p:nvSpPr>
          <p:cNvPr id="107526" name="Text Box 6"/>
          <p:cNvSpPr txBox="1"/>
          <p:nvPr/>
        </p:nvSpPr>
        <p:spPr>
          <a:xfrm>
            <a:off x="1954213" y="3154363"/>
            <a:ext cx="719137" cy="579437"/>
          </a:xfrm>
          <a:prstGeom prst="rect">
            <a:avLst/>
          </a:prstGeom>
          <a:noFill/>
          <a:ln w="9525">
            <a:noFill/>
          </a:ln>
        </p:spPr>
        <p:txBody>
          <a:bodyPr>
            <a:spAutoFit/>
          </a:bodyPr>
          <a:lstStyle/>
          <a:p>
            <a:pPr>
              <a:spcBef>
                <a:spcPct val="50000"/>
              </a:spcBef>
            </a:pPr>
            <a:r>
              <a:rPr lang="zh-CN" altLang="en-US" sz="3200" b="1" dirty="0">
                <a:solidFill>
                  <a:srgbClr val="FF0000"/>
                </a:solidFill>
                <a:latin typeface="Arial" panose="020B0604020202020204" pitchFamily="34" charset="0"/>
              </a:rPr>
              <a:t>弃</a:t>
            </a:r>
            <a:endParaRPr lang="zh-CN" altLang="en-US" sz="3200" b="1" dirty="0">
              <a:solidFill>
                <a:srgbClr val="FF0000"/>
              </a:solidFill>
              <a:latin typeface="Arial" panose="020B0604020202020204" pitchFamily="34" charset="0"/>
            </a:endParaRPr>
          </a:p>
        </p:txBody>
      </p:sp>
      <p:sp>
        <p:nvSpPr>
          <p:cNvPr id="107527" name="Text Box 7"/>
          <p:cNvSpPr txBox="1"/>
          <p:nvPr/>
        </p:nvSpPr>
        <p:spPr>
          <a:xfrm>
            <a:off x="4703763" y="1023938"/>
            <a:ext cx="1727200" cy="701675"/>
          </a:xfrm>
          <a:prstGeom prst="rect">
            <a:avLst/>
          </a:prstGeom>
          <a:noFill/>
          <a:ln w="9525">
            <a:noFill/>
          </a:ln>
        </p:spPr>
        <p:txBody>
          <a:bodyPr>
            <a:spAutoFit/>
          </a:bodyPr>
          <a:lstStyle/>
          <a:p>
            <a:pPr>
              <a:spcBef>
                <a:spcPct val="50000"/>
              </a:spcBef>
            </a:pPr>
            <a:r>
              <a:rPr lang="zh-CN" altLang="en-US" sz="4000" b="1" dirty="0">
                <a:solidFill>
                  <a:srgbClr val="3366FF"/>
                </a:solidFill>
                <a:latin typeface="Arial" panose="020B0604020202020204" pitchFamily="34" charset="0"/>
              </a:rPr>
              <a:t>田园</a:t>
            </a:r>
            <a:r>
              <a:rPr lang="zh-CN" altLang="en-US" sz="3200" b="1" dirty="0">
                <a:solidFill>
                  <a:srgbClr val="3366FF"/>
                </a:solidFill>
                <a:latin typeface="Arial" panose="020B0604020202020204" pitchFamily="34" charset="0"/>
              </a:rPr>
              <a:t>：</a:t>
            </a:r>
            <a:endParaRPr lang="zh-CN" altLang="en-US" sz="2400" dirty="0">
              <a:solidFill>
                <a:srgbClr val="3366FF"/>
              </a:solidFill>
              <a:latin typeface="Arial" panose="020B0604020202020204" pitchFamily="34" charset="0"/>
            </a:endParaRPr>
          </a:p>
        </p:txBody>
      </p:sp>
      <p:sp>
        <p:nvSpPr>
          <p:cNvPr id="107529" name="Text Box 9"/>
          <p:cNvSpPr txBox="1">
            <a:spLocks noChangeArrowheads="1"/>
          </p:cNvSpPr>
          <p:nvPr/>
        </p:nvSpPr>
        <p:spPr bwMode="auto">
          <a:xfrm>
            <a:off x="6070600" y="1785938"/>
            <a:ext cx="2520950" cy="2774950"/>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方宅    草屋</a:t>
            </a:r>
            <a:endPar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spcBef>
                <a:spcPct val="50000"/>
              </a:spcBef>
              <a:buClrTx/>
              <a:buSzTx/>
              <a:buFontTx/>
              <a:buNone/>
              <a:defRPr/>
            </a:pPr>
            <a:r>
              <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榆柳    桃李</a:t>
            </a:r>
            <a:endPar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spcBef>
                <a:spcPct val="50000"/>
              </a:spcBef>
              <a:buClrTx/>
              <a:buSzTx/>
              <a:buFontTx/>
              <a:buNone/>
              <a:defRPr/>
            </a:pPr>
            <a:r>
              <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村庄    炊烟</a:t>
            </a:r>
            <a:endPar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spcBef>
                <a:spcPct val="50000"/>
              </a:spcBef>
              <a:buClrTx/>
              <a:buSzTx/>
              <a:buFontTx/>
              <a:buNone/>
              <a:defRPr/>
            </a:pPr>
            <a:r>
              <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狗吠    鸡鸣</a:t>
            </a:r>
            <a:endPar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107530" name="Text Box 10"/>
          <p:cNvSpPr txBox="1">
            <a:spLocks noChangeArrowheads="1"/>
          </p:cNvSpPr>
          <p:nvPr/>
        </p:nvSpPr>
        <p:spPr bwMode="auto">
          <a:xfrm>
            <a:off x="-228600" y="1100138"/>
            <a:ext cx="2057400" cy="1465263"/>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en-US" altLang="zh-CN" sz="36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rPr>
              <a:t>   </a:t>
            </a:r>
            <a:r>
              <a:rPr kumimoji="0" lang="zh-CN" altLang="en-US" sz="3600" b="1" kern="1200" cap="none" spc="0" normalizeH="0" baseline="0" noProof="0" dirty="0">
                <a:solidFill>
                  <a:srgbClr val="3366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官场：</a:t>
            </a:r>
            <a:endParaRPr kumimoji="0" lang="zh-CN" altLang="en-US" sz="3600" b="1" kern="1200" cap="none" spc="0" normalizeH="0" baseline="0" noProof="0" dirty="0">
              <a:solidFill>
                <a:srgbClr val="3366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spcBef>
                <a:spcPct val="50000"/>
              </a:spcBef>
              <a:buClrTx/>
              <a:buSzTx/>
              <a:buFontTx/>
              <a:buNone/>
              <a:defRPr/>
            </a:pPr>
            <a:r>
              <a:rPr kumimoji="0" lang="zh-CN" altLang="en-US" sz="36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rPr>
              <a:t>        </a:t>
            </a:r>
            <a:endParaRPr kumimoji="0" lang="zh-CN" altLang="en-US" sz="36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pic>
        <p:nvPicPr>
          <p:cNvPr id="107531" name="Picture 11" descr="陶04"/>
          <p:cNvPicPr>
            <a:picLocks noGrp="1" noChangeAspect="1"/>
          </p:cNvPicPr>
          <p:nvPr>
            <p:ph/>
          </p:nvPr>
        </p:nvPicPr>
        <p:blipFill>
          <a:blip r:embed="rId1">
            <a:lum bright="6000" contrast="30000"/>
          </a:blip>
          <a:srcRect/>
          <a:stretch>
            <a:fillRect/>
          </a:stretch>
        </p:blipFill>
        <p:spPr>
          <a:xfrm>
            <a:off x="2809875" y="1674813"/>
            <a:ext cx="1616075" cy="3049587"/>
          </a:xfrm>
        </p:spPr>
      </p:pic>
      <p:sp>
        <p:nvSpPr>
          <p:cNvPr id="107532" name="Line 12"/>
          <p:cNvSpPr/>
          <p:nvPr/>
        </p:nvSpPr>
        <p:spPr>
          <a:xfrm flipH="1">
            <a:off x="1524000" y="3022600"/>
            <a:ext cx="1081088" cy="0"/>
          </a:xfrm>
          <a:prstGeom prst="line">
            <a:avLst/>
          </a:prstGeom>
          <a:ln w="28575" cap="flat" cmpd="sng">
            <a:solidFill>
              <a:schemeClr val="tx1"/>
            </a:solidFill>
            <a:prstDash val="solid"/>
            <a:headEnd type="none" w="med" len="med"/>
            <a:tailEnd type="triangle" w="med" len="med"/>
          </a:ln>
        </p:spPr>
      </p:sp>
      <p:sp>
        <p:nvSpPr>
          <p:cNvPr id="107533" name="Line 13"/>
          <p:cNvSpPr/>
          <p:nvPr/>
        </p:nvSpPr>
        <p:spPr>
          <a:xfrm>
            <a:off x="4621213" y="2984500"/>
            <a:ext cx="1079500" cy="0"/>
          </a:xfrm>
          <a:prstGeom prst="line">
            <a:avLst/>
          </a:prstGeom>
          <a:ln w="28575" cap="flat" cmpd="sng">
            <a:solidFill>
              <a:schemeClr val="tx1"/>
            </a:solidFill>
            <a:prstDash val="solid"/>
            <a:headEnd type="none" w="med" len="med"/>
            <a:tailEnd type="triangle" w="med" len="med"/>
          </a:ln>
        </p:spPr>
      </p:sp>
      <p:sp>
        <p:nvSpPr>
          <p:cNvPr id="107534" name="Text Box 14"/>
          <p:cNvSpPr txBox="1">
            <a:spLocks noChangeArrowheads="1"/>
          </p:cNvSpPr>
          <p:nvPr/>
        </p:nvSpPr>
        <p:spPr bwMode="auto">
          <a:xfrm>
            <a:off x="6072505" y="1024255"/>
            <a:ext cx="2153920" cy="645160"/>
          </a:xfrm>
          <a:prstGeom prst="rect">
            <a:avLst/>
          </a:prstGeom>
          <a:noFill/>
          <a:ln w="9525">
            <a:noFill/>
            <a:miter lim="800000"/>
          </a:ln>
          <a:effectLst/>
        </p:spPr>
        <p:txBody>
          <a:bodyPr wrap="square">
            <a:spAutoFit/>
          </a:bodyPr>
          <a:lstStyle/>
          <a:p>
            <a:pPr marR="0" defTabSz="914400">
              <a:spcBef>
                <a:spcPct val="50000"/>
              </a:spcBef>
              <a:buClrTx/>
              <a:buSzTx/>
              <a:buFontTx/>
              <a:buNone/>
              <a:defRPr/>
            </a:pPr>
            <a:r>
              <a:rPr kumimoji="0" lang="zh-CN" altLang="en-US" sz="3600" b="1" kern="1200" cap="none" spc="0" normalizeH="0" baseline="0" noProof="0">
                <a:solidFill>
                  <a:srgbClr val="3366FF"/>
                </a:solidFill>
                <a:latin typeface="Times New Roman" panose="02020603050405020304" pitchFamily="18" charset="0"/>
                <a:ea typeface="宋体" panose="02010600030101010101" pitchFamily="2" charset="-122"/>
                <a:cs typeface="+mn-cs"/>
              </a:rPr>
              <a:t>闲适幽美</a:t>
            </a:r>
            <a:endParaRPr kumimoji="0" lang="zh-CN" altLang="en-US" sz="3600" b="1" kern="1200" cap="none" spc="0" normalizeH="0" baseline="0" noProof="0">
              <a:solidFill>
                <a:srgbClr val="3366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107539" name="Text Box 19"/>
          <p:cNvSpPr txBox="1"/>
          <p:nvPr/>
        </p:nvSpPr>
        <p:spPr>
          <a:xfrm>
            <a:off x="1390650" y="1095375"/>
            <a:ext cx="2019300" cy="645160"/>
          </a:xfrm>
          <a:prstGeom prst="rect">
            <a:avLst/>
          </a:prstGeom>
          <a:noFill/>
          <a:ln w="9525">
            <a:noFill/>
          </a:ln>
        </p:spPr>
        <p:txBody>
          <a:bodyPr wrap="none">
            <a:spAutoFit/>
          </a:bodyPr>
          <a:lstStyle/>
          <a:p>
            <a:r>
              <a:rPr lang="zh-CN" altLang="en-US" sz="3600" b="1" dirty="0">
                <a:solidFill>
                  <a:srgbClr val="3366FF"/>
                </a:solidFill>
                <a:latin typeface="Times New Roman" panose="02020603050405020304" pitchFamily="18" charset="0"/>
              </a:rPr>
              <a:t>黑暗浑浊</a:t>
            </a:r>
            <a:endParaRPr lang="en-US" altLang="zh-CN" sz="3600" b="1" dirty="0">
              <a:solidFill>
                <a:srgbClr val="3366FF"/>
              </a:solidFill>
              <a:latin typeface="Times New Roman" panose="02020603050405020304" pitchFamily="18" charset="0"/>
            </a:endParaRPr>
          </a:p>
        </p:txBody>
      </p:sp>
      <p:sp>
        <p:nvSpPr>
          <p:cNvPr id="16398" name="Text Box 20"/>
          <p:cNvSpPr txBox="1"/>
          <p:nvPr/>
        </p:nvSpPr>
        <p:spPr>
          <a:xfrm>
            <a:off x="592138" y="0"/>
            <a:ext cx="2532062" cy="1106805"/>
          </a:xfrm>
          <a:prstGeom prst="rect">
            <a:avLst/>
          </a:prstGeom>
          <a:noFill/>
          <a:ln w="9525">
            <a:noFill/>
          </a:ln>
        </p:spPr>
        <p:txBody>
          <a:bodyPr>
            <a:spAutoFit/>
          </a:bodyPr>
          <a:lstStyle/>
          <a:p>
            <a:r>
              <a:rPr lang="zh-CN" altLang="en-US" sz="6600" b="1" dirty="0">
                <a:latin typeface="华文新魏" panose="02010800040101010101" charset="-122"/>
                <a:ea typeface="华文新魏" panose="02010800040101010101" charset="-122"/>
              </a:rPr>
              <a:t>小结</a:t>
            </a:r>
            <a:endParaRPr lang="zh-CN" altLang="en-US" sz="6600" b="1" dirty="0">
              <a:latin typeface="华文新魏" panose="02010800040101010101" charset="-122"/>
              <a:ea typeface="华文新魏" panose="02010800040101010101" charset="-122"/>
            </a:endParaRPr>
          </a:p>
        </p:txBody>
      </p:sp>
      <p:sp>
        <p:nvSpPr>
          <p:cNvPr id="107541" name="Text Box 21"/>
          <p:cNvSpPr txBox="1">
            <a:spLocks noChangeArrowheads="1"/>
          </p:cNvSpPr>
          <p:nvPr/>
        </p:nvSpPr>
        <p:spPr bwMode="auto">
          <a:xfrm>
            <a:off x="228600" y="2073275"/>
            <a:ext cx="1000125" cy="1554163"/>
          </a:xfrm>
          <a:prstGeom prst="rect">
            <a:avLst/>
          </a:prstGeom>
          <a:noFill/>
          <a:ln w="9525">
            <a:noFill/>
            <a:miter lim="800000"/>
          </a:ln>
          <a:effectLst/>
        </p:spPr>
        <p:txBody>
          <a:bodyPr wrap="none">
            <a:spAutoFit/>
          </a:bodyPr>
          <a:lstStyle/>
          <a:p>
            <a:pPr marR="0" defTabSz="914400">
              <a:buClrTx/>
              <a:buSzTx/>
              <a:buFontTx/>
              <a:buNone/>
              <a:defRPr/>
            </a:pPr>
            <a:r>
              <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尘网</a:t>
            </a:r>
            <a:endPar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buClrTx/>
              <a:buSzTx/>
              <a:buFontTx/>
              <a:buNone/>
              <a:defRPr/>
            </a:pPr>
            <a:endPar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buClrTx/>
              <a:buSzTx/>
              <a:buFontTx/>
              <a:buNone/>
              <a:defRPr/>
            </a:pPr>
            <a:r>
              <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樊笼</a:t>
            </a:r>
            <a:endParaRPr kumimoji="0" lang="zh-CN" altLang="en-US" sz="32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16" name="TextBox 15"/>
          <p:cNvSpPr txBox="1"/>
          <p:nvPr/>
        </p:nvSpPr>
        <p:spPr>
          <a:xfrm>
            <a:off x="609600" y="5105400"/>
            <a:ext cx="5562600" cy="1138238"/>
          </a:xfrm>
          <a:prstGeom prst="rect">
            <a:avLst/>
          </a:prstGeom>
          <a:noFill/>
          <a:ln w="9525">
            <a:noFill/>
          </a:ln>
        </p:spPr>
        <p:txBody>
          <a:bodyPr>
            <a:spAutoFit/>
          </a:bodyPr>
          <a:lstStyle/>
          <a:p>
            <a:r>
              <a:rPr lang="zh-CN" altLang="en-US" sz="3200" b="1" dirty="0">
                <a:solidFill>
                  <a:srgbClr val="002060"/>
                </a:solidFill>
                <a:latin typeface="Arial" panose="020B0604020202020204" pitchFamily="34" charset="0"/>
                <a:ea typeface="隶书" panose="02010509060101010101" pitchFamily="49" charset="-122"/>
              </a:rPr>
              <a:t>主旨：</a:t>
            </a:r>
            <a:r>
              <a:rPr lang="zh-CN" altLang="en-US" sz="3200" b="1" dirty="0">
                <a:solidFill>
                  <a:srgbClr val="FF0000"/>
                </a:solidFill>
                <a:latin typeface="Arial" panose="020B0604020202020204" pitchFamily="34" charset="0"/>
              </a:rPr>
              <a:t>厌恶官场  向往田园</a:t>
            </a:r>
            <a:endParaRPr lang="zh-CN" altLang="en-US" sz="3200" b="1" dirty="0">
              <a:solidFill>
                <a:srgbClr val="FF0000"/>
              </a:solidFill>
              <a:latin typeface="Arial" panose="020B0604020202020204" pitchFamily="34" charset="0"/>
            </a:endParaRPr>
          </a:p>
          <a:p>
            <a:endParaRPr lang="zh-CN" altLang="en-US" b="1" dirty="0">
              <a:solidFill>
                <a:srgbClr val="FF6600"/>
              </a:solidFill>
              <a:latin typeface="Arial" panose="020B0604020202020204" pitchFamily="34" charset="0"/>
              <a:ea typeface="隶书" panose="02010509060101010101" pitchFamily="49" charset="-122"/>
            </a:endParaRPr>
          </a:p>
          <a:p>
            <a:endParaRPr lang="zh-CN" altLang="en-US" dirty="0">
              <a:latin typeface="Arial" panose="020B0604020202020204" pitchFamily="34" charset="0"/>
            </a:endParaRPr>
          </a:p>
        </p:txBody>
      </p:sp>
      <p:sp>
        <p:nvSpPr>
          <p:cNvPr id="17" name="TextBox 16"/>
          <p:cNvSpPr txBox="1"/>
          <p:nvPr/>
        </p:nvSpPr>
        <p:spPr>
          <a:xfrm>
            <a:off x="609600" y="5872163"/>
            <a:ext cx="6223000" cy="1138237"/>
          </a:xfrm>
          <a:prstGeom prst="rect">
            <a:avLst/>
          </a:prstGeom>
          <a:noFill/>
          <a:ln w="9525">
            <a:noFill/>
          </a:ln>
        </p:spPr>
        <p:txBody>
          <a:bodyPr wrap="none">
            <a:spAutoFit/>
          </a:bodyPr>
          <a:lstStyle/>
          <a:p>
            <a:r>
              <a:rPr lang="zh-CN" altLang="en-US" sz="3200" b="1" dirty="0">
                <a:solidFill>
                  <a:srgbClr val="002060"/>
                </a:solidFill>
                <a:latin typeface="Arial" panose="020B0604020202020204" pitchFamily="34" charset="0"/>
                <a:ea typeface="隶书" panose="02010509060101010101" pitchFamily="49" charset="-122"/>
              </a:rPr>
              <a:t>手法：</a:t>
            </a:r>
            <a:r>
              <a:rPr lang="zh-CN" altLang="en-US" sz="3200" b="1" dirty="0">
                <a:solidFill>
                  <a:srgbClr val="FF0000"/>
                </a:solidFill>
                <a:latin typeface="Arial" panose="020B0604020202020204" pitchFamily="34" charset="0"/>
              </a:rPr>
              <a:t>白描   以动衬静   借景抒情</a:t>
            </a:r>
            <a:endParaRPr lang="zh-CN" altLang="en-US" sz="3200" b="1" dirty="0">
              <a:solidFill>
                <a:srgbClr val="FF0000"/>
              </a:solidFill>
              <a:latin typeface="Arial" panose="020B0604020202020204" pitchFamily="34" charset="0"/>
            </a:endParaRPr>
          </a:p>
          <a:p>
            <a:endParaRPr lang="zh-CN" altLang="en-US" b="1" dirty="0">
              <a:solidFill>
                <a:srgbClr val="FF6600"/>
              </a:solidFill>
              <a:latin typeface="Arial" panose="020B0604020202020204" pitchFamily="34" charset="0"/>
              <a:ea typeface="隶书" panose="02010509060101010101" pitchFamily="49" charset="-122"/>
            </a:endParaRPr>
          </a:p>
          <a:p>
            <a:endParaRPr lang="zh-CN" altLang="en-US" dirty="0">
              <a:latin typeface="Arial" panose="020B0604020202020204" pitchFamily="34" charset="0"/>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075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107541"/>
                                        </p:tgtEl>
                                        <p:attrNameLst>
                                          <p:attrName>style.visibility</p:attrName>
                                        </p:attrNameLst>
                                      </p:cBhvr>
                                      <p:to>
                                        <p:strVal val="visible"/>
                                      </p:to>
                                    </p:set>
                                    <p:animEffect transition="in" filter="diamond(in)">
                                      <p:cBhvr>
                                        <p:cTn id="11" dur="500"/>
                                        <p:tgtEl>
                                          <p:spTgt spid="10754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107532"/>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499"/>
                                          </p:stCondLst>
                                        </p:cTn>
                                        <p:tgtEl>
                                          <p:spTgt spid="107525"/>
                                        </p:tgtEl>
                                        <p:attrNameLst>
                                          <p:attrName>style.visibility</p:attrName>
                                        </p:attrNameLst>
                                      </p:cBhvr>
                                      <p:to>
                                        <p:strVal val="visible"/>
                                      </p:to>
                                    </p:se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499"/>
                                          </p:stCondLst>
                                        </p:cTn>
                                        <p:tgtEl>
                                          <p:spTgt spid="10752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10753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5" presetClass="entr" presetSubtype="0" fill="hold" grpId="0" nodeType="clickEffect">
                                  <p:stCondLst>
                                    <p:cond delay="0"/>
                                  </p:stCondLst>
                                  <p:childTnLst>
                                    <p:set>
                                      <p:cBhvr>
                                        <p:cTn id="29" dur="1" fill="hold">
                                          <p:stCondLst>
                                            <p:cond delay="0"/>
                                          </p:stCondLst>
                                        </p:cTn>
                                        <p:tgtEl>
                                          <p:spTgt spid="107539"/>
                                        </p:tgtEl>
                                        <p:attrNameLst>
                                          <p:attrName>style.visibility</p:attrName>
                                        </p:attrNameLst>
                                      </p:cBhvr>
                                      <p:to>
                                        <p:strVal val="visible"/>
                                      </p:to>
                                    </p:set>
                                    <p:anim calcmode="lin" valueType="num">
                                      <p:cBhvr>
                                        <p:cTn id="30" dur="500" decel="50000" fill="hold">
                                          <p:stCondLst>
                                            <p:cond delay="0"/>
                                          </p:stCondLst>
                                        </p:cTn>
                                        <p:tgtEl>
                                          <p:spTgt spid="107539"/>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107539"/>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107539"/>
                                        </p:tgtEl>
                                        <p:attrNameLst>
                                          <p:attrName>ppt_w</p:attrName>
                                        </p:attrNameLst>
                                      </p:cBhvr>
                                      <p:tavLst>
                                        <p:tav tm="0">
                                          <p:val>
                                            <p:strVal val="#ppt_w*.05"/>
                                          </p:val>
                                        </p:tav>
                                        <p:tav tm="100000">
                                          <p:val>
                                            <p:strVal val="#ppt_w"/>
                                          </p:val>
                                        </p:tav>
                                      </p:tavLst>
                                    </p:anim>
                                    <p:anim calcmode="lin" valueType="num">
                                      <p:cBhvr>
                                        <p:cTn id="33" dur="1000" fill="hold"/>
                                        <p:tgtEl>
                                          <p:spTgt spid="107539"/>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107539"/>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107539"/>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107539"/>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107539"/>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107529"/>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499"/>
                                          </p:stCondLst>
                                        </p:cTn>
                                        <p:tgtEl>
                                          <p:spTgt spid="107527"/>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07534"/>
                                        </p:tgtEl>
                                        <p:attrNameLst>
                                          <p:attrName>style.visibility</p:attrName>
                                        </p:attrNameLst>
                                      </p:cBhvr>
                                      <p:to>
                                        <p:strVal val="visible"/>
                                      </p:to>
                                    </p:set>
                                    <p:anim calcmode="lin" valueType="num">
                                      <p:cBhvr additive="base">
                                        <p:cTn id="50" dur="500" fill="hold"/>
                                        <p:tgtEl>
                                          <p:spTgt spid="107534"/>
                                        </p:tgtEl>
                                        <p:attrNameLst>
                                          <p:attrName>ppt_x</p:attrName>
                                        </p:attrNameLst>
                                      </p:cBhvr>
                                      <p:tavLst>
                                        <p:tav tm="0">
                                          <p:val>
                                            <p:strVal val="#ppt_x"/>
                                          </p:val>
                                        </p:tav>
                                        <p:tav tm="100000">
                                          <p:val>
                                            <p:strVal val="#ppt_x"/>
                                          </p:val>
                                        </p:tav>
                                      </p:tavLst>
                                    </p:anim>
                                    <p:anim calcmode="lin" valueType="num">
                                      <p:cBhvr additive="base">
                                        <p:cTn id="51" dur="500" fill="hold"/>
                                        <p:tgtEl>
                                          <p:spTgt spid="107534"/>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499"/>
                                          </p:stCondLst>
                                        </p:cTn>
                                        <p:tgtEl>
                                          <p:spTgt spid="107533"/>
                                        </p:tgtEl>
                                        <p:attrNameLst>
                                          <p:attrName>style.visibility</p:attrName>
                                        </p:attrNameLst>
                                      </p:cBhvr>
                                      <p:to>
                                        <p:strVal val="visible"/>
                                      </p:to>
                                    </p:set>
                                  </p:childTnLst>
                                </p:cTn>
                              </p:par>
                            </p:childTnLst>
                          </p:cTn>
                        </p:par>
                        <p:par>
                          <p:cTn id="56" fill="hold">
                            <p:stCondLst>
                              <p:cond delay="500"/>
                            </p:stCondLst>
                            <p:childTnLst>
                              <p:par>
                                <p:cTn id="57" presetID="1" presetClass="entr" presetSubtype="0" fill="hold" grpId="0" nodeType="afterEffect">
                                  <p:stCondLst>
                                    <p:cond delay="0"/>
                                  </p:stCondLst>
                                  <p:childTnLst>
                                    <p:set>
                                      <p:cBhvr>
                                        <p:cTn id="58" dur="1" fill="hold">
                                          <p:stCondLst>
                                            <p:cond delay="499"/>
                                          </p:stCondLst>
                                        </p:cTn>
                                        <p:tgtEl>
                                          <p:spTgt spid="107524"/>
                                        </p:tgtEl>
                                        <p:attrNameLst>
                                          <p:attrName>style.visibility</p:attrName>
                                        </p:attrNameLst>
                                      </p:cBhvr>
                                      <p:to>
                                        <p:strVal val="visible"/>
                                      </p:to>
                                    </p:set>
                                  </p:childTnLst>
                                </p:cTn>
                              </p:par>
                            </p:childTnLst>
                          </p:cTn>
                        </p:par>
                        <p:par>
                          <p:cTn id="59" fill="hold">
                            <p:stCondLst>
                              <p:cond delay="1000"/>
                            </p:stCondLst>
                            <p:childTnLst>
                              <p:par>
                                <p:cTn id="60" presetID="1" presetClass="entr" presetSubtype="0" fill="hold" grpId="0" nodeType="afterEffect">
                                  <p:stCondLst>
                                    <p:cond delay="0"/>
                                  </p:stCondLst>
                                  <p:childTnLst>
                                    <p:set>
                                      <p:cBhvr>
                                        <p:cTn id="61" dur="1" fill="hold">
                                          <p:stCondLst>
                                            <p:cond delay="499"/>
                                          </p:stCondLst>
                                        </p:cTn>
                                        <p:tgtEl>
                                          <p:spTgt spid="107523"/>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5" presetClass="entr" presetSubtype="10"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checkerboard(across)">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5" presetClass="entr" presetSubtype="10" fill="hold" grpId="0" nodeType="click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checkerboard(across)">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p:bldP spid="107524" grpId="0"/>
      <p:bldP spid="107525" grpId="0"/>
      <p:bldP spid="107526" grpId="0"/>
      <p:bldP spid="107527" grpId="0"/>
      <p:bldP spid="107529" grpId="0" bldLvl="0" animBg="1"/>
      <p:bldP spid="107530" grpId="0" bldLvl="0" animBg="1"/>
      <p:bldP spid="107534" grpId="0" bldLvl="0" animBg="1"/>
      <p:bldP spid="107539" grpId="0"/>
      <p:bldP spid="107541" grpId="0" bldLvl="0" animBg="1"/>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56235" y="309880"/>
            <a:ext cx="9007475" cy="6769735"/>
          </a:xfrm>
        </p:spPr>
        <p:txBody>
          <a:bodyPr/>
          <a:p>
            <a:r>
              <a:rPr lang="zh-CN" altLang="en-US" sz="2400" b="1">
                <a:solidFill>
                  <a:srgbClr val="FF0000"/>
                </a:solidFill>
              </a:rPr>
              <a:t>1、“误落尘网中，一去三十年”。</a:t>
            </a:r>
            <a:endParaRPr lang="zh-CN" altLang="en-US" sz="2400" b="1">
              <a:solidFill>
                <a:srgbClr val="FF0000"/>
              </a:solidFill>
            </a:endParaRPr>
          </a:p>
          <a:p>
            <a:pPr marL="0" indent="0">
              <a:buNone/>
            </a:pPr>
            <a:r>
              <a:rPr lang="zh-CN" altLang="en-US" sz="2400"/>
              <a:t>  393年（29岁）任江州祭酒。  （不久解归）</a:t>
            </a:r>
            <a:endParaRPr lang="zh-CN" altLang="en-US" sz="2400"/>
          </a:p>
          <a:p>
            <a:pPr marL="0" indent="0">
              <a:buNone/>
            </a:pPr>
            <a:r>
              <a:rPr lang="zh-CN" altLang="en-US" sz="2400"/>
              <a:t>  400年（36岁）在桓玄手下当幕僚。 （三年后归隐）</a:t>
            </a:r>
            <a:endParaRPr lang="zh-CN" altLang="en-US" sz="2400"/>
          </a:p>
          <a:p>
            <a:pPr marL="0" indent="0">
              <a:buNone/>
            </a:pPr>
            <a:r>
              <a:rPr lang="zh-CN" altLang="en-US" sz="2400"/>
              <a:t>  404年（40岁）任镇军将军刘裕参军。（三年后归隐）</a:t>
            </a:r>
            <a:endParaRPr lang="zh-CN" altLang="en-US" sz="2400"/>
          </a:p>
          <a:p>
            <a:pPr marL="0" indent="0">
              <a:buNone/>
            </a:pPr>
            <a:r>
              <a:rPr lang="zh-CN" altLang="en-US" sz="2400"/>
              <a:t>  405年（41岁） 任建威将军江州刺史刘敬宣参军。（很快辞职）</a:t>
            </a:r>
            <a:endParaRPr lang="zh-CN" altLang="en-US" sz="2400"/>
          </a:p>
          <a:p>
            <a:pPr marL="0" indent="0">
              <a:buNone/>
            </a:pPr>
            <a:r>
              <a:rPr lang="zh-CN" altLang="en-US" sz="2400"/>
              <a:t>  405年（41岁），任彭泽县令。    （81天后辞归）</a:t>
            </a:r>
            <a:endParaRPr lang="zh-CN" altLang="en-US" sz="2400"/>
          </a:p>
          <a:p>
            <a:r>
              <a:rPr lang="zh-CN" altLang="en-US" sz="2400" b="1">
                <a:solidFill>
                  <a:srgbClr val="FF0000"/>
                </a:solidFill>
              </a:rPr>
              <a:t>2、“少无适俗韵，性本爱丘山”“守拙归园田”。</a:t>
            </a:r>
            <a:endParaRPr lang="zh-CN" altLang="en-US" sz="2400" b="1">
              <a:solidFill>
                <a:srgbClr val="FF0000"/>
              </a:solidFill>
            </a:endParaRPr>
          </a:p>
          <a:p>
            <a:r>
              <a:rPr lang="zh-CN" altLang="en-US" sz="2400"/>
              <a:t>出身破落仕宦家庭。曾祖父陶侃，东晋开国元勋，官至大司马，封长沙郡公。祖父陶茂，官至武昌太守。父亲陶逸，曾官至太守。</a:t>
            </a:r>
            <a:endParaRPr lang="zh-CN" altLang="en-US" sz="2400"/>
          </a:p>
          <a:p>
            <a:r>
              <a:rPr lang="zh-CN" altLang="en-US" sz="2400" b="1">
                <a:solidFill>
                  <a:srgbClr val="FF0000"/>
                </a:solidFill>
              </a:rPr>
              <a:t>本性：</a:t>
            </a:r>
            <a:r>
              <a:rPr lang="zh-CN" altLang="en-US" sz="2400"/>
              <a:t>受时代思潮和家庭环境的影响，加上对</a:t>
            </a:r>
            <a:endParaRPr lang="zh-CN" altLang="en-US" sz="2400"/>
          </a:p>
          <a:p>
            <a:pPr marL="0" indent="0">
              <a:buNone/>
            </a:pPr>
            <a:r>
              <a:rPr lang="zh-CN" altLang="en-US" sz="2400"/>
              <a:t>《老子》《庄子》和儒家经书的研读，使他接受</a:t>
            </a:r>
            <a:endParaRPr lang="zh-CN" altLang="en-US" sz="2400"/>
          </a:p>
          <a:p>
            <a:pPr marL="0" indent="0">
              <a:buNone/>
            </a:pPr>
            <a:r>
              <a:rPr lang="zh-CN" altLang="en-US" sz="2400"/>
              <a:t>了儒家和道家两种不同的思想，培养了“猛志逸</a:t>
            </a:r>
            <a:endParaRPr lang="zh-CN" altLang="en-US" sz="2400"/>
          </a:p>
          <a:p>
            <a:pPr marL="0" indent="0">
              <a:buNone/>
            </a:pPr>
            <a:r>
              <a:rPr lang="zh-CN" altLang="en-US" sz="2400"/>
              <a:t>四海”和“性本爱丘山”的两种不同的志趣。</a:t>
            </a:r>
            <a:endParaRPr lang="zh-CN" altLang="en-US"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r>
              <a:rPr lang="zh-CN" altLang="en-US"/>
              <a:t>杂诗 其五 </a:t>
            </a:r>
            <a:endParaRPr lang="zh-CN" altLang="en-US"/>
          </a:p>
          <a:p>
            <a:r>
              <a:rPr lang="zh-CN" altLang="en-US"/>
              <a:t>忆我少壮时，无乐自欣豫。</a:t>
            </a:r>
            <a:endParaRPr lang="zh-CN" altLang="en-US"/>
          </a:p>
          <a:p>
            <a:r>
              <a:rPr lang="zh-CN" altLang="en-US" b="1">
                <a:solidFill>
                  <a:srgbClr val="FF0000"/>
                </a:solidFill>
              </a:rPr>
              <a:t>猛志逸四海，</a:t>
            </a:r>
            <a:r>
              <a:rPr lang="zh-CN" altLang="en-US"/>
              <a:t>骞翮思远翥。</a:t>
            </a:r>
            <a:endParaRPr lang="zh-CN" altLang="en-US"/>
          </a:p>
          <a:p>
            <a:r>
              <a:rPr lang="zh-CN" altLang="en-US"/>
              <a:t>荏苒岁月颓，此心稍已去。</a:t>
            </a:r>
            <a:endParaRPr lang="zh-CN" altLang="en-US"/>
          </a:p>
          <a:p>
            <a:r>
              <a:rPr lang="zh-CN" altLang="en-US"/>
              <a:t>值欢无复娱，每每多忧虑。</a:t>
            </a:r>
            <a:endParaRPr lang="zh-CN" altLang="en-US"/>
          </a:p>
          <a:p>
            <a:r>
              <a:rPr lang="zh-CN" altLang="en-US"/>
              <a:t>气力渐衰损，转觉日不如。</a:t>
            </a:r>
            <a:endParaRPr lang="zh-CN" altLang="en-US"/>
          </a:p>
          <a:p>
            <a:r>
              <a:rPr lang="zh-CN" altLang="en-US"/>
              <a:t>壑舟无须臾，引我不得住。</a:t>
            </a:r>
            <a:endParaRPr lang="zh-CN" altLang="en-US"/>
          </a:p>
          <a:p>
            <a:r>
              <a:rPr lang="zh-CN" altLang="en-US"/>
              <a:t>前途当几许，未知止泊处。</a:t>
            </a:r>
            <a:endParaRPr lang="zh-CN" altLang="en-US"/>
          </a:p>
          <a:p>
            <a:r>
              <a:rPr lang="zh-CN" altLang="en-US"/>
              <a:t>古人惜寸阴，念此使人惧。</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r>
              <a:rPr lang="en-US" altLang="zh-CN"/>
              <a:t>       </a:t>
            </a:r>
            <a:r>
              <a:rPr lang="zh-CN" altLang="en-US"/>
              <a:t>读山海经·其十</a:t>
            </a:r>
            <a:endParaRPr lang="zh-CN" altLang="en-US"/>
          </a:p>
          <a:p>
            <a:r>
              <a:rPr lang="zh-CN" altLang="en-US"/>
              <a:t>                  魏晋:陶渊明 </a:t>
            </a:r>
            <a:endParaRPr lang="zh-CN" altLang="en-US"/>
          </a:p>
          <a:p>
            <a:r>
              <a:rPr lang="zh-CN" altLang="en-US"/>
              <a:t>精卫衔微木，将以填沧海。</a:t>
            </a:r>
            <a:endParaRPr lang="zh-CN" altLang="en-US"/>
          </a:p>
          <a:p>
            <a:r>
              <a:rPr lang="zh-CN" altLang="en-US"/>
              <a:t>刑天舞干戚，</a:t>
            </a:r>
            <a:r>
              <a:rPr lang="zh-CN" altLang="en-US" b="1">
                <a:solidFill>
                  <a:srgbClr val="FF0000"/>
                </a:solidFill>
              </a:rPr>
              <a:t>猛志固常在。</a:t>
            </a:r>
            <a:endParaRPr lang="zh-CN" altLang="en-US" b="1">
              <a:solidFill>
                <a:srgbClr val="FF0000"/>
              </a:solidFill>
            </a:endParaRPr>
          </a:p>
          <a:p>
            <a:r>
              <a:rPr lang="zh-CN" altLang="en-US"/>
              <a:t>同物既无虑，化去不复悔。</a:t>
            </a:r>
            <a:endParaRPr lang="zh-CN" altLang="en-US"/>
          </a:p>
          <a:p>
            <a:r>
              <a:rPr lang="zh-CN" altLang="en-US"/>
              <a:t>徒设在昔心，良辰讵可待。</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73025" y="274955"/>
            <a:ext cx="9092565" cy="6394450"/>
          </a:xfrm>
        </p:spPr>
        <p:txBody>
          <a:bodyPr/>
          <a:p>
            <a:r>
              <a:rPr lang="zh-CN" altLang="en-US" sz="2800" b="1">
                <a:solidFill>
                  <a:srgbClr val="FF0000"/>
                </a:solidFill>
              </a:rPr>
              <a:t>陶渊明不是像一般人那样观山川以悦目，他是把田园自然风光作为自己的精神归宿，是在看透了官场的腐败黑暗之后转向大自然而获得的一种人格生命的觉悟。…… 陶渊明的归田，是在对污浊的现实完全绝望之后，采取的一条洁身守志的道路。也是他放弃“大济苍生”的理想，不与统治者同流合污的高尚志趣的实际行动。鲁迅先生在谈到陶渊明时说：</a:t>
            </a:r>
            <a:r>
              <a:rPr lang="zh-CN" altLang="en-US" b="1">
                <a:solidFill>
                  <a:schemeClr val="accent2"/>
                </a:solidFill>
              </a:rPr>
              <a:t>“就是诗，除论客所佩服的‘悠然见南山’之外，也还有‘精卫衔微木，将以填沧海，刑天舞干戚，猛志固常在’之类的‘金刚怒目’式，在证明着他并非整天整夜的飘飘然。”</a:t>
            </a:r>
            <a:r>
              <a:rPr lang="zh-CN" altLang="en-US" sz="2800" b="1">
                <a:solidFill>
                  <a:srgbClr val="FF0000"/>
                </a:solidFill>
              </a:rPr>
              <a:t>(《题未定草》)……于淡远潇洒、萧散自然之中流露出对腐朽的现实的不满和壮志不得施展的焦灼和悲愤。 </a:t>
            </a:r>
            <a:endParaRPr lang="zh-CN" altLang="en-US" sz="2800" b="1">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Text Box 7"/>
          <p:cNvSpPr txBox="1"/>
          <p:nvPr/>
        </p:nvSpPr>
        <p:spPr>
          <a:xfrm>
            <a:off x="4424045" y="4071938"/>
            <a:ext cx="923925" cy="2016125"/>
          </a:xfrm>
          <a:prstGeom prst="rect">
            <a:avLst/>
          </a:prstGeom>
          <a:noFill/>
          <a:ln w="9525">
            <a:noFill/>
          </a:ln>
        </p:spPr>
        <p:txBody>
          <a:bodyPr vert="eaVert">
            <a:spAutoFit/>
          </a:bodyPr>
          <a:p>
            <a:pPr>
              <a:spcBef>
                <a:spcPct val="50000"/>
              </a:spcBef>
            </a:pPr>
            <a:r>
              <a:rPr lang="zh-CN" altLang="en-US" sz="4800" b="1" dirty="0">
                <a:solidFill>
                  <a:schemeClr val="accent2"/>
                </a:solidFill>
                <a:latin typeface="Arial" panose="020B0604020202020204" pitchFamily="34" charset="0"/>
                <a:ea typeface="隶书" panose="02010509060101010101" pitchFamily="49" charset="-122"/>
              </a:rPr>
              <a:t>陶渊明</a:t>
            </a:r>
            <a:endParaRPr lang="zh-CN" altLang="en-US" sz="4800" b="1" dirty="0">
              <a:solidFill>
                <a:schemeClr val="accent2"/>
              </a:solidFill>
              <a:latin typeface="Arial" panose="020B0604020202020204" pitchFamily="34" charset="0"/>
              <a:ea typeface="隶书" panose="02010509060101010101" pitchFamily="49" charset="-122"/>
            </a:endParaRPr>
          </a:p>
        </p:txBody>
      </p:sp>
      <p:sp>
        <p:nvSpPr>
          <p:cNvPr id="4099" name="Rectangle 10"/>
          <p:cNvSpPr/>
          <p:nvPr/>
        </p:nvSpPr>
        <p:spPr>
          <a:xfrm>
            <a:off x="4431983" y="4005263"/>
            <a:ext cx="63500" cy="1873250"/>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4100" name="Rectangle 11"/>
          <p:cNvSpPr/>
          <p:nvPr/>
        </p:nvSpPr>
        <p:spPr>
          <a:xfrm>
            <a:off x="4424045" y="4000500"/>
            <a:ext cx="865188" cy="71438"/>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4101" name="Rectangle 12"/>
          <p:cNvSpPr/>
          <p:nvPr/>
        </p:nvSpPr>
        <p:spPr>
          <a:xfrm>
            <a:off x="5251133" y="4071938"/>
            <a:ext cx="46037" cy="1806575"/>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4102" name="Rectangle 13"/>
          <p:cNvSpPr/>
          <p:nvPr/>
        </p:nvSpPr>
        <p:spPr>
          <a:xfrm>
            <a:off x="4431983" y="5876925"/>
            <a:ext cx="865187" cy="73025"/>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4103" name="Text Box 15"/>
          <p:cNvSpPr txBox="1"/>
          <p:nvPr/>
        </p:nvSpPr>
        <p:spPr>
          <a:xfrm>
            <a:off x="250825" y="3644900"/>
            <a:ext cx="458788" cy="2519363"/>
          </a:xfrm>
          <a:prstGeom prst="rect">
            <a:avLst/>
          </a:prstGeom>
          <a:noFill/>
          <a:ln w="9525">
            <a:noFill/>
          </a:ln>
        </p:spPr>
        <p:txBody>
          <a:bodyPr vert="eaVert">
            <a:spAutoFit/>
          </a:bodyPr>
          <a:p>
            <a:pPr>
              <a:spcBef>
                <a:spcPct val="50000"/>
              </a:spcBef>
            </a:pPr>
            <a:endParaRPr lang="zh-CN" altLang="zh-CN" dirty="0">
              <a:latin typeface="Arial" panose="020B0604020202020204" pitchFamily="34" charset="0"/>
            </a:endParaRPr>
          </a:p>
        </p:txBody>
      </p:sp>
      <p:pic>
        <p:nvPicPr>
          <p:cNvPr id="4104" name="Picture 16"/>
          <p:cNvPicPr>
            <a:picLocks noChangeAspect="1"/>
          </p:cNvPicPr>
          <p:nvPr/>
        </p:nvPicPr>
        <p:blipFill>
          <a:blip r:embed="rId1"/>
          <a:stretch>
            <a:fillRect/>
          </a:stretch>
        </p:blipFill>
        <p:spPr>
          <a:xfrm>
            <a:off x="0" y="0"/>
            <a:ext cx="4067175" cy="6858000"/>
          </a:xfrm>
          <a:prstGeom prst="rect">
            <a:avLst/>
          </a:prstGeom>
          <a:noFill/>
          <a:ln w="9525">
            <a:noFill/>
          </a:ln>
        </p:spPr>
      </p:pic>
      <p:sp>
        <p:nvSpPr>
          <p:cNvPr id="4105" name="TextBox 10"/>
          <p:cNvSpPr txBox="1"/>
          <p:nvPr/>
        </p:nvSpPr>
        <p:spPr>
          <a:xfrm>
            <a:off x="4786313" y="6286500"/>
            <a:ext cx="3857625" cy="366713"/>
          </a:xfrm>
          <a:prstGeom prst="rect">
            <a:avLst/>
          </a:prstGeom>
          <a:noFill/>
          <a:ln w="9525">
            <a:noFill/>
          </a:ln>
        </p:spPr>
        <p:txBody>
          <a:bodyPr>
            <a:spAutoFit/>
          </a:bodyPr>
          <a:p>
            <a:endParaRPr lang="zh-CN" altLang="en-US" b="1" dirty="0">
              <a:latin typeface="Arial" panose="020B0604020202020204" pitchFamily="34" charset="0"/>
            </a:endParaRPr>
          </a:p>
        </p:txBody>
      </p:sp>
      <p:sp>
        <p:nvSpPr>
          <p:cNvPr id="4106" name="文本框 1"/>
          <p:cNvSpPr txBox="1"/>
          <p:nvPr/>
        </p:nvSpPr>
        <p:spPr>
          <a:xfrm>
            <a:off x="5894705" y="257175"/>
            <a:ext cx="1106170" cy="6396355"/>
          </a:xfrm>
          <a:prstGeom prst="rect">
            <a:avLst/>
          </a:prstGeom>
          <a:solidFill>
            <a:schemeClr val="bg1"/>
          </a:solidFill>
          <a:ln w="9525">
            <a:noFill/>
          </a:ln>
        </p:spPr>
        <p:txBody>
          <a:bodyPr vert="eaVert" wrap="square">
            <a:spAutoFit/>
          </a:bodyPr>
          <a:p>
            <a:r>
              <a:rPr lang="zh-CN" altLang="en-US" sz="6000" b="1" dirty="0">
                <a:solidFill>
                  <a:srgbClr val="FF0000"/>
                </a:solidFill>
                <a:latin typeface="Arial" panose="020B0604020202020204" pitchFamily="34" charset="0"/>
                <a:ea typeface="隶书" panose="02010509060101010101" pitchFamily="49" charset="-122"/>
              </a:rPr>
              <a:t>归园田居︵其一︶</a:t>
            </a:r>
            <a:endParaRPr lang="zh-CN" altLang="en-US" sz="6000" b="1" dirty="0">
              <a:solidFill>
                <a:srgbClr val="FF0000"/>
              </a:solidFill>
              <a:latin typeface="Arial" panose="020B0604020202020204" pitchFamily="34" charset="0"/>
              <a:ea typeface="隶书" panose="02010509060101010101" pitchFamily="49" charset="-122"/>
            </a:endParaRPr>
          </a:p>
        </p:txBody>
      </p:sp>
    </p:spTree>
  </p:cSld>
  <p:clrMapOvr>
    <a:masterClrMapping/>
  </p:clrMapOvr>
  <p:transition>
    <p:blind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437765" y="259715"/>
            <a:ext cx="4957445" cy="6185535"/>
          </a:xfrm>
          <a:prstGeom prst="rect">
            <a:avLst/>
          </a:prstGeom>
          <a:noFill/>
        </p:spPr>
        <p:txBody>
          <a:bodyPr wrap="square" rtlCol="0" anchor="t">
            <a:spAutoFit/>
          </a:bodyPr>
          <a:p>
            <a:r>
              <a:rPr lang="en-US" altLang="zh-CN" sz="3200" b="1"/>
              <a:t>      </a:t>
            </a:r>
            <a:r>
              <a:rPr lang="zh-CN" altLang="en-US" sz="3200" b="1"/>
              <a:t>归园田居 （其二</a:t>
            </a:r>
            <a:r>
              <a:rPr lang="en-US" altLang="zh-CN" sz="3200" b="1"/>
              <a:t>)</a:t>
            </a:r>
            <a:endParaRPr lang="zh-CN" altLang="en-US" sz="3200" b="1"/>
          </a:p>
          <a:p>
            <a:r>
              <a:rPr lang="zh-CN" altLang="en-US" sz="3200" b="1"/>
              <a:t> </a:t>
            </a:r>
            <a:r>
              <a:rPr lang="zh-CN" altLang="en-US" sz="2800" b="1"/>
              <a:t>野外罕人事，穷巷寡轮鞅。 </a:t>
            </a:r>
            <a:endParaRPr lang="zh-CN" altLang="en-US" sz="2800" b="1"/>
          </a:p>
          <a:p>
            <a:r>
              <a:rPr lang="zh-CN" altLang="en-US" sz="2800" b="1"/>
              <a:t>白日掩荆扉，虚室绝尘想。 </a:t>
            </a:r>
            <a:endParaRPr lang="zh-CN" altLang="en-US" sz="2800" b="1"/>
          </a:p>
          <a:p>
            <a:r>
              <a:rPr lang="zh-CN" altLang="en-US" sz="2800" b="1"/>
              <a:t>时复墟曲中，披草共来往。 </a:t>
            </a:r>
            <a:endParaRPr lang="zh-CN" altLang="en-US" sz="2800" b="1"/>
          </a:p>
          <a:p>
            <a:r>
              <a:rPr lang="zh-CN" altLang="en-US" sz="2800" b="1"/>
              <a:t>相见无杂言，但道桑麻长。 </a:t>
            </a:r>
            <a:endParaRPr lang="zh-CN" altLang="en-US" sz="2800" b="1"/>
          </a:p>
          <a:p>
            <a:r>
              <a:rPr lang="zh-CN" altLang="en-US" sz="2800" b="1"/>
              <a:t>桑麻日已长，我土日已广。 </a:t>
            </a:r>
            <a:endParaRPr lang="zh-CN" altLang="en-US" sz="2800" b="1"/>
          </a:p>
          <a:p>
            <a:r>
              <a:rPr lang="zh-CN" altLang="en-US" sz="2800" b="1">
                <a:solidFill>
                  <a:srgbClr val="FF0000"/>
                </a:solidFill>
              </a:rPr>
              <a:t>常恐霜露至，零落同草莽。</a:t>
            </a:r>
            <a:endParaRPr lang="zh-CN" altLang="en-US" sz="2800" b="1">
              <a:solidFill>
                <a:srgbClr val="FF0000"/>
              </a:solidFill>
            </a:endParaRPr>
          </a:p>
          <a:p>
            <a:endParaRPr lang="zh-CN" altLang="en-US" sz="3200" b="1"/>
          </a:p>
          <a:p>
            <a:r>
              <a:rPr lang="zh-CN" altLang="en-US" sz="3200" b="1"/>
              <a:t>       归园田居（其三）</a:t>
            </a:r>
            <a:endParaRPr lang="zh-CN" altLang="en-US" sz="3200" b="1"/>
          </a:p>
          <a:p>
            <a:r>
              <a:rPr lang="zh-CN" altLang="en-US" sz="3200" b="1"/>
              <a:t>种豆南山下，草盛豆苗稀。</a:t>
            </a:r>
            <a:endParaRPr lang="zh-CN" altLang="en-US" sz="3200" b="1"/>
          </a:p>
          <a:p>
            <a:r>
              <a:rPr lang="zh-CN" altLang="en-US" sz="3200" b="1"/>
              <a:t>晨兴理荒秽，带月荷锄归。</a:t>
            </a:r>
            <a:endParaRPr lang="zh-CN" altLang="en-US" sz="3200" b="1"/>
          </a:p>
          <a:p>
            <a:r>
              <a:rPr lang="zh-CN" altLang="en-US" sz="3200" b="1"/>
              <a:t>道狭草木长，夕露沾我衣。</a:t>
            </a:r>
            <a:endParaRPr lang="zh-CN" altLang="en-US" sz="3200" b="1"/>
          </a:p>
          <a:p>
            <a:r>
              <a:rPr lang="zh-CN" altLang="en-US" sz="3200" b="1"/>
              <a:t>衣沾不足惜，</a:t>
            </a:r>
            <a:r>
              <a:rPr lang="zh-CN" altLang="en-US" sz="3200" b="1">
                <a:solidFill>
                  <a:srgbClr val="FF0000"/>
                </a:solidFill>
              </a:rPr>
              <a:t>但使愿无违。</a:t>
            </a:r>
            <a:endParaRPr lang="zh-CN" altLang="en-US" sz="3200" b="1">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AutoShape 2"/>
          <p:cNvSpPr/>
          <p:nvPr/>
        </p:nvSpPr>
        <p:spPr>
          <a:xfrm>
            <a:off x="1871345" y="2602230"/>
            <a:ext cx="936625" cy="792163"/>
          </a:xfrm>
          <a:custGeom>
            <a:avLst/>
            <a:gdLst>
              <a:gd name="txL" fmla="*/ 5037 w 21600"/>
              <a:gd name="txT" fmla="*/ 2277 h 21600"/>
              <a:gd name="txR" fmla="*/ 16557 w 21600"/>
              <a:gd name="txB" fmla="*/ 13677 h 21600"/>
            </a:gdLst>
            <a:ahLst/>
            <a:cxnLst>
              <a:cxn ang="17694720">
                <a:pos x="2147483647" y="2147483647"/>
              </a:cxn>
              <a:cxn ang="11796480">
                <a:pos x="2147483647" y="2147483647"/>
              </a:cxn>
              <a:cxn ang="5898240">
                <a:pos x="2147483647" y="2147483647"/>
              </a:cxn>
              <a:cxn ang="0">
                <a:pos x="2147483647" y="2147483647"/>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noFill/>
          </a:ln>
        </p:spPr>
        <p:txBody>
          <a:bodyPr wrap="none" anchor="ctr"/>
          <a:p>
            <a:endParaRPr lang="zh-CN" altLang="en-US" dirty="0">
              <a:latin typeface="Arial" panose="020B0604020202020204" pitchFamily="34" charset="0"/>
            </a:endParaRPr>
          </a:p>
        </p:txBody>
      </p:sp>
      <p:sp>
        <p:nvSpPr>
          <p:cNvPr id="9219" name="Text Box 3"/>
          <p:cNvSpPr txBox="1"/>
          <p:nvPr/>
        </p:nvSpPr>
        <p:spPr>
          <a:xfrm>
            <a:off x="685800" y="1066800"/>
            <a:ext cx="4267200" cy="457200"/>
          </a:xfrm>
          <a:prstGeom prst="rect">
            <a:avLst/>
          </a:prstGeom>
          <a:noFill/>
          <a:ln w="9525">
            <a:noFill/>
          </a:ln>
        </p:spPr>
        <p:txBody>
          <a:bodyPr>
            <a:spAutoFit/>
          </a:bodyPr>
          <a:p>
            <a:pPr>
              <a:spcBef>
                <a:spcPct val="50000"/>
              </a:spcBef>
            </a:pPr>
            <a:r>
              <a:rPr lang="en-US" altLang="zh-CN" sz="2400" b="1" dirty="0">
                <a:latin typeface="Times New Roman" panose="02020603050405020304" pitchFamily="18" charset="0"/>
                <a:ea typeface="华文宋体" panose="02010600040101010101" charset="-122"/>
              </a:rPr>
              <a:t>         </a:t>
            </a:r>
            <a:endParaRPr lang="en-US" altLang="zh-CN" sz="2800" b="1" dirty="0">
              <a:latin typeface="Times New Roman" panose="02020603050405020304" pitchFamily="18" charset="0"/>
              <a:ea typeface="华文宋体" panose="02010600040101010101" charset="-122"/>
            </a:endParaRPr>
          </a:p>
        </p:txBody>
      </p:sp>
      <p:sp>
        <p:nvSpPr>
          <p:cNvPr id="105477" name="Text Box 5"/>
          <p:cNvSpPr txBox="1"/>
          <p:nvPr/>
        </p:nvSpPr>
        <p:spPr>
          <a:xfrm>
            <a:off x="827405" y="1412875"/>
            <a:ext cx="838200" cy="2861310"/>
          </a:xfrm>
          <a:prstGeom prst="rect">
            <a:avLst/>
          </a:prstGeom>
          <a:noFill/>
          <a:ln w="9525">
            <a:noFill/>
          </a:ln>
        </p:spPr>
        <p:txBody>
          <a:bodyPr>
            <a:spAutoFit/>
          </a:bodyPr>
          <a:p>
            <a:pPr>
              <a:spcBef>
                <a:spcPct val="50000"/>
              </a:spcBef>
            </a:pPr>
            <a:r>
              <a:rPr lang="zh-CN" altLang="en-US" sz="2400" b="1" dirty="0">
                <a:solidFill>
                  <a:schemeClr val="accent2"/>
                </a:solidFill>
                <a:latin typeface="Times New Roman" panose="02020603050405020304" pitchFamily="18" charset="0"/>
              </a:rPr>
              <a:t>　　　　　</a:t>
            </a:r>
            <a:endParaRPr lang="zh-CN" altLang="en-US" sz="2800" b="1" dirty="0">
              <a:solidFill>
                <a:schemeClr val="accent2"/>
              </a:solidFill>
              <a:latin typeface="Times New Roman" panose="02020603050405020304" pitchFamily="18" charset="0"/>
              <a:ea typeface="楷体_GB2312" panose="02010609030101010101" pitchFamily="49" charset="-122"/>
            </a:endParaRPr>
          </a:p>
          <a:p>
            <a:pPr>
              <a:spcBef>
                <a:spcPct val="50000"/>
              </a:spcBef>
            </a:pPr>
            <a:r>
              <a:rPr lang="zh-CN" altLang="en-US" sz="2400" b="1" dirty="0">
                <a:solidFill>
                  <a:schemeClr val="accent2"/>
                </a:solidFill>
                <a:latin typeface="Times New Roman" panose="02020603050405020304" pitchFamily="18" charset="0"/>
              </a:rPr>
              <a:t>　                                    </a:t>
            </a:r>
            <a:r>
              <a:rPr lang="zh-CN" altLang="en-US" sz="7200" b="1" dirty="0">
                <a:solidFill>
                  <a:schemeClr val="accent2"/>
                </a:solidFill>
                <a:latin typeface="Times New Roman" panose="02020603050405020304" pitchFamily="18" charset="0"/>
              </a:rPr>
              <a:t>归</a:t>
            </a:r>
            <a:endParaRPr lang="zh-CN" altLang="en-US" sz="3200" b="1" dirty="0">
              <a:solidFill>
                <a:schemeClr val="accent2"/>
              </a:solidFill>
              <a:latin typeface="Times New Roman" panose="02020603050405020304" pitchFamily="18" charset="0"/>
            </a:endParaRPr>
          </a:p>
          <a:p>
            <a:pPr>
              <a:spcBef>
                <a:spcPct val="50000"/>
              </a:spcBef>
            </a:pPr>
            <a:r>
              <a:rPr lang="zh-CN" altLang="en-US" sz="3200" b="1" dirty="0">
                <a:solidFill>
                  <a:schemeClr val="accent2"/>
                </a:solidFill>
                <a:latin typeface="Times New Roman" panose="02020603050405020304" pitchFamily="18" charset="0"/>
                <a:ea typeface="楷体_GB2312" panose="02010609030101010101" pitchFamily="49" charset="-122"/>
              </a:rPr>
              <a:t>　　</a:t>
            </a:r>
            <a:r>
              <a:rPr lang="zh-CN" altLang="en-US" sz="2800" b="1" dirty="0">
                <a:solidFill>
                  <a:schemeClr val="accent2"/>
                </a:solidFill>
                <a:latin typeface="Times New Roman" panose="02020603050405020304" pitchFamily="18" charset="0"/>
                <a:ea typeface="楷体_GB2312" panose="02010609030101010101" pitchFamily="49" charset="-122"/>
              </a:rPr>
              <a:t>　</a:t>
            </a:r>
            <a:endParaRPr lang="zh-CN" altLang="en-US" sz="2800" b="1" dirty="0">
              <a:solidFill>
                <a:schemeClr val="accent2"/>
              </a:solidFill>
              <a:latin typeface="Times New Roman" panose="02020603050405020304" pitchFamily="18" charset="0"/>
              <a:ea typeface="楷体_GB2312" panose="02010609030101010101" pitchFamily="49" charset="-122"/>
            </a:endParaRPr>
          </a:p>
        </p:txBody>
      </p:sp>
      <p:sp>
        <p:nvSpPr>
          <p:cNvPr id="105487" name="Text Box 15"/>
          <p:cNvSpPr txBox="1"/>
          <p:nvPr/>
        </p:nvSpPr>
        <p:spPr>
          <a:xfrm>
            <a:off x="3329305" y="2433955"/>
            <a:ext cx="4264660" cy="1322070"/>
          </a:xfrm>
          <a:prstGeom prst="rect">
            <a:avLst/>
          </a:prstGeom>
          <a:noFill/>
          <a:ln w="9525">
            <a:noFill/>
          </a:ln>
        </p:spPr>
        <p:txBody>
          <a:bodyPr wrap="none">
            <a:spAutoFit/>
          </a:bodyPr>
          <a:p>
            <a:r>
              <a:rPr lang="zh-CN" altLang="en-US" sz="8000" b="1" dirty="0">
                <a:solidFill>
                  <a:schemeClr val="accent2"/>
                </a:solidFill>
                <a:latin typeface="Times New Roman" panose="02020603050405020304" pitchFamily="18" charset="0"/>
              </a:rPr>
              <a:t>精神回归</a:t>
            </a:r>
            <a:endParaRPr lang="zh-CN" altLang="en-US" sz="8000" b="1" dirty="0">
              <a:solidFill>
                <a:schemeClr val="accent2"/>
              </a:solidFill>
              <a:latin typeface="Times New Roman" panose="02020603050405020304" pitchFamily="18" charset="0"/>
            </a:endParaRPr>
          </a:p>
        </p:txBody>
      </p:sp>
      <p:sp>
        <p:nvSpPr>
          <p:cNvPr id="15366" name="矩形 15369"/>
          <p:cNvSpPr>
            <a:spLocks noChangeArrowheads="1" noChangeShapeType="1" noTextEdit="1"/>
          </p:cNvSpPr>
          <p:nvPr/>
        </p:nvSpPr>
        <p:spPr bwMode="auto">
          <a:xfrm>
            <a:off x="827485" y="69771"/>
            <a:ext cx="3024188" cy="917972"/>
          </a:xfrm>
          <a:prstGeom prst="rect">
            <a:avLst/>
          </a:prstGeom>
        </p:spPr>
        <p:txBody>
          <a:bodyPr wrap="none" fromWordArt="1">
            <a:prstTxWarp prst="textWave1">
              <a:avLst>
                <a:gd name="adj1" fmla="val 13005"/>
                <a:gd name="adj2" fmla="val 0"/>
              </a:avLst>
            </a:prstTxWarp>
          </a:bodyPr>
          <a:p>
            <a:pPr algn="ctr"/>
            <a:r>
              <a:rPr lang="zh-CN" altLang="en-US" sz="3300" b="1" kern="10">
                <a:ln w="9525">
                  <a:solidFill>
                    <a:srgbClr val="993300"/>
                  </a:solidFill>
                  <a:round/>
                </a:ln>
                <a:solidFill>
                  <a:srgbClr val="993366"/>
                </a:solidFill>
                <a:effectLst>
                  <a:outerShdw dist="53882" dir="2700000" algn="ctr" rotWithShape="0">
                    <a:srgbClr val="C0C0C0">
                      <a:alpha val="78998"/>
                    </a:srgbClr>
                  </a:outerShdw>
                </a:effectLst>
                <a:latin typeface="微软雅黑" panose="020B0503020204020204" charset="-122"/>
                <a:ea typeface="微软雅黑" panose="020B0503020204020204" charset="-122"/>
              </a:rPr>
              <a:t>品析诗歌</a:t>
            </a:r>
            <a:endParaRPr lang="zh-CN" altLang="en-US" sz="3300" b="1" kern="10">
              <a:ln w="9525">
                <a:solidFill>
                  <a:srgbClr val="993300"/>
                </a:solidFill>
                <a:round/>
              </a:ln>
              <a:solidFill>
                <a:srgbClr val="993366"/>
              </a:solidFill>
              <a:effectLst>
                <a:outerShdw dist="53882" dir="2700000" algn="ctr" rotWithShape="0">
                  <a:srgbClr val="C0C0C0">
                    <a:alpha val="78998"/>
                  </a:srgbClr>
                </a:outerShdw>
              </a:effectLst>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bldLst>
      <p:bldP spid="105474" grpId="0" bldLvl="0" animBg="1"/>
      <p:bldP spid="105477" grpId="0"/>
      <p:bldP spid="10548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6" name="Text Box 4"/>
          <p:cNvSpPr txBox="1"/>
          <p:nvPr/>
        </p:nvSpPr>
        <p:spPr>
          <a:xfrm>
            <a:off x="212725" y="-76200"/>
            <a:ext cx="3897630" cy="829945"/>
          </a:xfrm>
          <a:prstGeom prst="rect">
            <a:avLst/>
          </a:prstGeom>
          <a:noFill/>
          <a:ln w="9525">
            <a:noFill/>
          </a:ln>
        </p:spPr>
        <p:txBody>
          <a:bodyPr wrap="square">
            <a:spAutoFit/>
          </a:bodyPr>
          <a:p>
            <a:r>
              <a:rPr lang="zh-CN" altLang="en-US" sz="4800" b="1" dirty="0">
                <a:solidFill>
                  <a:srgbClr val="FF0000"/>
                </a:solidFill>
                <a:latin typeface="方正隶书_GBK" panose="03000509000000000000" charset="-122"/>
                <a:ea typeface="方正隶书_GBK" panose="03000509000000000000" charset="-122"/>
              </a:rPr>
              <a:t>探究讨论</a:t>
            </a:r>
            <a:r>
              <a:rPr lang="zh-CN" altLang="en-US" sz="4800" b="1" dirty="0">
                <a:solidFill>
                  <a:srgbClr val="FF0000"/>
                </a:solidFill>
                <a:latin typeface="Arial" panose="020B0604020202020204" pitchFamily="34" charset="0"/>
              </a:rPr>
              <a:t> ：</a:t>
            </a:r>
            <a:endParaRPr lang="zh-CN" altLang="en-US" sz="4800" b="1" dirty="0">
              <a:solidFill>
                <a:srgbClr val="FF0000"/>
              </a:solidFill>
              <a:latin typeface="Arial" panose="020B0604020202020204" pitchFamily="34" charset="0"/>
            </a:endParaRPr>
          </a:p>
        </p:txBody>
      </p:sp>
      <p:sp>
        <p:nvSpPr>
          <p:cNvPr id="95237" name="Text Box 5"/>
          <p:cNvSpPr txBox="1"/>
          <p:nvPr/>
        </p:nvSpPr>
        <p:spPr>
          <a:xfrm>
            <a:off x="304165" y="609600"/>
            <a:ext cx="6493510" cy="1753235"/>
          </a:xfrm>
          <a:prstGeom prst="rect">
            <a:avLst/>
          </a:prstGeom>
          <a:noFill/>
          <a:ln w="9525">
            <a:noFill/>
          </a:ln>
        </p:spPr>
        <p:txBody>
          <a:bodyPr wrap="square">
            <a:spAutoFit/>
          </a:bodyPr>
          <a:p>
            <a:r>
              <a:rPr lang="zh-CN" altLang="en-US" sz="3600" b="1" dirty="0">
                <a:solidFill>
                  <a:srgbClr val="7030A0"/>
                </a:solidFill>
                <a:latin typeface="Arial" panose="020B0604020202020204" pitchFamily="34" charset="0"/>
              </a:rPr>
              <a:t>如果你能穿越到陶渊明所处的时代，面对相同的处境，你会选择“归隐”还是“做官”？</a:t>
            </a:r>
            <a:endParaRPr lang="zh-CN" altLang="en-US" sz="3600" b="1" dirty="0">
              <a:solidFill>
                <a:srgbClr val="7030A0"/>
              </a:solidFill>
              <a:latin typeface="Arial" panose="020B0604020202020204" pitchFamily="34" charset="0"/>
            </a:endParaRPr>
          </a:p>
        </p:txBody>
      </p:sp>
      <p:sp>
        <p:nvSpPr>
          <p:cNvPr id="17414" name="Text Box 7"/>
          <p:cNvSpPr txBox="1"/>
          <p:nvPr/>
        </p:nvSpPr>
        <p:spPr>
          <a:xfrm>
            <a:off x="6308725" y="3603625"/>
            <a:ext cx="184150" cy="366713"/>
          </a:xfrm>
          <a:prstGeom prst="rect">
            <a:avLst/>
          </a:prstGeom>
          <a:noFill/>
          <a:ln w="9525">
            <a:noFill/>
          </a:ln>
        </p:spPr>
        <p:txBody>
          <a:bodyPr wrap="none">
            <a:spAutoFit/>
          </a:bodyPr>
          <a:p>
            <a:endParaRPr lang="zh-CN" altLang="zh-CN" dirty="0">
              <a:latin typeface="Arial" panose="020B0604020202020204" pitchFamily="34" charset="0"/>
            </a:endParaRPr>
          </a:p>
        </p:txBody>
      </p:sp>
      <p:sp>
        <p:nvSpPr>
          <p:cNvPr id="95241" name="Text Box 9"/>
          <p:cNvSpPr txBox="1"/>
          <p:nvPr/>
        </p:nvSpPr>
        <p:spPr>
          <a:xfrm>
            <a:off x="19685" y="2642870"/>
            <a:ext cx="6305550" cy="583565"/>
          </a:xfrm>
          <a:prstGeom prst="rect">
            <a:avLst/>
          </a:prstGeom>
          <a:noFill/>
          <a:ln w="9525">
            <a:noFill/>
          </a:ln>
        </p:spPr>
        <p:txBody>
          <a:bodyPr wrap="none">
            <a:spAutoFit/>
          </a:bodyPr>
          <a:p>
            <a:pPr algn="l"/>
            <a:r>
              <a:rPr sz="3200" b="1" dirty="0">
                <a:solidFill>
                  <a:srgbClr val="FF0000"/>
                </a:solidFill>
                <a:latin typeface="Arial" panose="020B0604020202020204" pitchFamily="34" charset="0"/>
              </a:rPr>
              <a:t>“我不能为五斗米折腰向乡里小儿”</a:t>
            </a:r>
            <a:endParaRPr lang="zh-CN" altLang="en-US" sz="3200" b="1" dirty="0">
              <a:solidFill>
                <a:srgbClr val="FF0000"/>
              </a:solidFill>
              <a:latin typeface="Arial" panose="020B0604020202020204" pitchFamily="34" charset="0"/>
            </a:endParaRPr>
          </a:p>
        </p:txBody>
      </p:sp>
      <p:sp>
        <p:nvSpPr>
          <p:cNvPr id="95242" name="Text Box 10"/>
          <p:cNvSpPr txBox="1"/>
          <p:nvPr/>
        </p:nvSpPr>
        <p:spPr>
          <a:xfrm>
            <a:off x="19685" y="3603625"/>
            <a:ext cx="3857625" cy="583565"/>
          </a:xfrm>
          <a:prstGeom prst="rect">
            <a:avLst/>
          </a:prstGeom>
          <a:noFill/>
          <a:ln w="9525">
            <a:noFill/>
          </a:ln>
        </p:spPr>
        <p:txBody>
          <a:bodyPr wrap="none">
            <a:spAutoFit/>
          </a:bodyPr>
          <a:p>
            <a:r>
              <a:rPr lang="zh-CN" altLang="en-US" sz="3200" b="1" dirty="0">
                <a:solidFill>
                  <a:srgbClr val="7030A0"/>
                </a:solidFill>
                <a:latin typeface="Arial" panose="020B0604020202020204" pitchFamily="34" charset="0"/>
              </a:rPr>
              <a:t>五次出仕，四次归隐</a:t>
            </a:r>
            <a:endParaRPr lang="zh-CN" altLang="en-US" sz="3200" b="1" dirty="0">
              <a:solidFill>
                <a:srgbClr val="7030A0"/>
              </a:solidFill>
              <a:latin typeface="Arial" panose="020B0604020202020204" pitchFamily="34" charset="0"/>
            </a:endParaRPr>
          </a:p>
        </p:txBody>
      </p:sp>
      <p:sp>
        <p:nvSpPr>
          <p:cNvPr id="95243" name="Text Box 11"/>
          <p:cNvSpPr txBox="1"/>
          <p:nvPr/>
        </p:nvSpPr>
        <p:spPr>
          <a:xfrm>
            <a:off x="19685" y="4566285"/>
            <a:ext cx="3041015" cy="534035"/>
          </a:xfrm>
          <a:prstGeom prst="rect">
            <a:avLst/>
          </a:prstGeom>
          <a:noFill/>
          <a:ln w="9525">
            <a:noFill/>
          </a:ln>
        </p:spPr>
        <p:txBody>
          <a:bodyPr wrap="none">
            <a:spAutoFit/>
          </a:bodyPr>
          <a:p>
            <a:pPr>
              <a:lnSpc>
                <a:spcPct val="90000"/>
              </a:lnSpc>
            </a:pPr>
            <a:r>
              <a:rPr lang="zh-CN" altLang="en-US" sz="3200" b="1" dirty="0">
                <a:solidFill>
                  <a:srgbClr val="00B050"/>
                </a:solidFill>
                <a:latin typeface="Arial" panose="020B0604020202020204" pitchFamily="34" charset="0"/>
              </a:rPr>
              <a:t>晚年生活并不好</a:t>
            </a:r>
            <a:endParaRPr lang="zh-CN" altLang="en-US" sz="3200" b="1" dirty="0">
              <a:solidFill>
                <a:srgbClr val="00B050"/>
              </a:solidFill>
              <a:latin typeface="Arial" panose="020B0604020202020204" pitchFamily="34" charset="0"/>
            </a:endParaRPr>
          </a:p>
        </p:txBody>
      </p:sp>
      <p:pic>
        <p:nvPicPr>
          <p:cNvPr id="17420" name="Picture 14" descr="20110731_26eede40-249a-4209-98cb-484fa0c00138"/>
          <p:cNvPicPr>
            <a:picLocks noChangeAspect="1"/>
          </p:cNvPicPr>
          <p:nvPr/>
        </p:nvPicPr>
        <p:blipFill>
          <a:blip r:embed="rId1"/>
          <a:stretch>
            <a:fillRect/>
          </a:stretch>
        </p:blipFill>
        <p:spPr>
          <a:xfrm>
            <a:off x="6492240" y="27305"/>
            <a:ext cx="2635885" cy="4462780"/>
          </a:xfrm>
          <a:prstGeom prst="rect">
            <a:avLst/>
          </a:prstGeom>
          <a:noFill/>
          <a:ln w="9525">
            <a:noFill/>
          </a:ln>
        </p:spPr>
      </p:pic>
      <p:sp>
        <p:nvSpPr>
          <p:cNvPr id="95247" name="Text Box 15"/>
          <p:cNvSpPr txBox="1"/>
          <p:nvPr/>
        </p:nvSpPr>
        <p:spPr>
          <a:xfrm>
            <a:off x="19685" y="6172200"/>
            <a:ext cx="6670675" cy="641350"/>
          </a:xfrm>
          <a:prstGeom prst="rect">
            <a:avLst/>
          </a:prstGeom>
          <a:noFill/>
          <a:ln w="9525">
            <a:noFill/>
          </a:ln>
        </p:spPr>
        <p:txBody>
          <a:bodyPr wrap="none">
            <a:spAutoFit/>
          </a:bodyPr>
          <a:p>
            <a:r>
              <a:rPr lang="zh-CN" altLang="en-US" sz="3600" b="1" dirty="0">
                <a:solidFill>
                  <a:srgbClr val="0000FF"/>
                </a:solidFill>
                <a:latin typeface="Arial" panose="020B0604020202020204" pitchFamily="34" charset="0"/>
                <a:ea typeface="楷体_GB2312" panose="02010609030101010101" pitchFamily="49" charset="-122"/>
              </a:rPr>
              <a:t>不戚戚于贫贱，不汲汲于富贵。</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95248" name="Text Box 16"/>
          <p:cNvSpPr txBox="1"/>
          <p:nvPr/>
        </p:nvSpPr>
        <p:spPr>
          <a:xfrm>
            <a:off x="48260" y="5299710"/>
            <a:ext cx="6248400" cy="641350"/>
          </a:xfrm>
          <a:prstGeom prst="rect">
            <a:avLst/>
          </a:prstGeom>
          <a:noFill/>
          <a:ln w="9525">
            <a:noFill/>
          </a:ln>
        </p:spPr>
        <p:txBody>
          <a:bodyPr>
            <a:spAutoFit/>
          </a:bodyPr>
          <a:p>
            <a:r>
              <a:rPr lang="zh-CN" altLang="en-US" sz="3600" b="1" dirty="0">
                <a:solidFill>
                  <a:srgbClr val="0000FF"/>
                </a:solidFill>
                <a:latin typeface="Arial" panose="020B0604020202020204" pitchFamily="34" charset="0"/>
                <a:ea typeface="楷体_GB2312" panose="02010609030101010101" pitchFamily="49" charset="-122"/>
              </a:rPr>
              <a:t>达则兼济天下，穷则独善其身。</a:t>
            </a:r>
            <a:r>
              <a:rPr lang="zh-CN" altLang="en-US" sz="3600" dirty="0">
                <a:latin typeface="Arial" panose="020B0604020202020204" pitchFamily="34" charset="0"/>
              </a:rPr>
              <a:t> </a:t>
            </a:r>
            <a:endParaRPr lang="zh-CN" altLang="en-US" sz="3600" dirty="0">
              <a:latin typeface="Arial" panose="020B0604020202020204" pitchFamily="34" charset="0"/>
            </a:endParaRPr>
          </a:p>
        </p:txBody>
      </p:sp>
      <p:sp>
        <p:nvSpPr>
          <p:cNvPr id="17423" name="AutoShape 17">
            <a:hlinkClick r:id="" action="ppaction://hlinkshowjump?jump=nextslide"/>
          </p:cNvPr>
          <p:cNvSpPr/>
          <p:nvPr/>
        </p:nvSpPr>
        <p:spPr>
          <a:xfrm>
            <a:off x="8458200" y="6400800"/>
            <a:ext cx="381000" cy="304800"/>
          </a:xfrm>
          <a:prstGeom prst="actionButtonBlank">
            <a:avLst/>
          </a:prstGeom>
          <a:solidFill>
            <a:schemeClr val="accent1"/>
          </a:solidFill>
          <a:ln w="9525">
            <a:noFill/>
          </a:ln>
        </p:spPr>
        <p:txBody>
          <a:bodyPr wrap="none" anchor="ctr"/>
          <a:p>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5236"/>
                                        </p:tgtEl>
                                        <p:attrNameLst>
                                          <p:attrName>style.visibility</p:attrName>
                                        </p:attrNameLst>
                                      </p:cBhvr>
                                      <p:to>
                                        <p:strVal val="visible"/>
                                      </p:to>
                                    </p:set>
                                    <p:anim calcmode="discrete" valueType="clr">
                                      <p:cBhvr override="childStyle">
                                        <p:cTn id="7" dur="80"/>
                                        <p:tgtEl>
                                          <p:spTgt spid="952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5236"/>
                                        </p:tgtEl>
                                        <p:attrNameLst>
                                          <p:attrName>fillcolor</p:attrName>
                                        </p:attrNameLst>
                                      </p:cBhvr>
                                      <p:tavLst>
                                        <p:tav tm="0">
                                          <p:val>
                                            <p:clrVal>
                                              <a:schemeClr val="accent2"/>
                                            </p:clrVal>
                                          </p:val>
                                        </p:tav>
                                        <p:tav tm="50000">
                                          <p:val>
                                            <p:clrVal>
                                              <a:schemeClr val="hlink"/>
                                            </p:clrVal>
                                          </p:val>
                                        </p:tav>
                                      </p:tavLst>
                                    </p:anim>
                                    <p:set>
                                      <p:cBhvr>
                                        <p:cTn id="9" dur="80"/>
                                        <p:tgtEl>
                                          <p:spTgt spid="9523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95237"/>
                                        </p:tgtEl>
                                        <p:attrNameLst>
                                          <p:attrName>style.visibility</p:attrName>
                                        </p:attrNameLst>
                                      </p:cBhvr>
                                      <p:to>
                                        <p:strVal val="visible"/>
                                      </p:to>
                                    </p:set>
                                    <p:anim calcmode="discrete" valueType="clr">
                                      <p:cBhvr override="childStyle">
                                        <p:cTn id="14" dur="80"/>
                                        <p:tgtEl>
                                          <p:spTgt spid="95237"/>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5237"/>
                                        </p:tgtEl>
                                        <p:attrNameLst>
                                          <p:attrName>fillcolor</p:attrName>
                                        </p:attrNameLst>
                                      </p:cBhvr>
                                      <p:tavLst>
                                        <p:tav tm="0">
                                          <p:val>
                                            <p:clrVal>
                                              <a:schemeClr val="accent2"/>
                                            </p:clrVal>
                                          </p:val>
                                        </p:tav>
                                        <p:tav tm="50000">
                                          <p:val>
                                            <p:clrVal>
                                              <a:schemeClr val="hlink"/>
                                            </p:clrVal>
                                          </p:val>
                                        </p:tav>
                                      </p:tavLst>
                                    </p:anim>
                                    <p:set>
                                      <p:cBhvr>
                                        <p:cTn id="16" dur="80"/>
                                        <p:tgtEl>
                                          <p:spTgt spid="95237"/>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95241"/>
                                        </p:tgtEl>
                                        <p:attrNameLst>
                                          <p:attrName>style.visibility</p:attrName>
                                        </p:attrNameLst>
                                      </p:cBhvr>
                                      <p:to>
                                        <p:strVal val="visible"/>
                                      </p:to>
                                    </p:set>
                                    <p:animEffect transition="in" filter="blinds(horizontal)">
                                      <p:cBhvr>
                                        <p:cTn id="21" dur="1000"/>
                                        <p:tgtEl>
                                          <p:spTgt spid="95241"/>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95242"/>
                                        </p:tgtEl>
                                        <p:attrNameLst>
                                          <p:attrName>style.visibility</p:attrName>
                                        </p:attrNameLst>
                                      </p:cBhvr>
                                      <p:to>
                                        <p:strVal val="visible"/>
                                      </p:to>
                                    </p:set>
                                    <p:animEffect transition="in" filter="blinds(horizontal)">
                                      <p:cBhvr>
                                        <p:cTn id="26" dur="500"/>
                                        <p:tgtEl>
                                          <p:spTgt spid="95242"/>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95243"/>
                                        </p:tgtEl>
                                        <p:attrNameLst>
                                          <p:attrName>style.visibility</p:attrName>
                                        </p:attrNameLst>
                                      </p:cBhvr>
                                      <p:to>
                                        <p:strVal val="visible"/>
                                      </p:to>
                                    </p:set>
                                    <p:animEffect transition="in" filter="blinds(horizontal)">
                                      <p:cBhvr>
                                        <p:cTn id="31" dur="500"/>
                                        <p:tgtEl>
                                          <p:spTgt spid="95243"/>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95248"/>
                                        </p:tgtEl>
                                        <p:attrNameLst>
                                          <p:attrName>style.visibility</p:attrName>
                                        </p:attrNameLst>
                                      </p:cBhvr>
                                      <p:to>
                                        <p:strVal val="visible"/>
                                      </p:to>
                                    </p:set>
                                    <p:animEffect transition="in" filter="checkerboard(across)">
                                      <p:cBhvr>
                                        <p:cTn id="36" dur="500"/>
                                        <p:tgtEl>
                                          <p:spTgt spid="95248"/>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95247"/>
                                        </p:tgtEl>
                                        <p:attrNameLst>
                                          <p:attrName>style.visibility</p:attrName>
                                        </p:attrNameLst>
                                      </p:cBhvr>
                                      <p:to>
                                        <p:strVal val="visible"/>
                                      </p:to>
                                    </p:set>
                                    <p:animEffect transition="in" filter="checkerboard(across)">
                                      <p:cBhvr>
                                        <p:cTn id="41" dur="1000"/>
                                        <p:tgtEl>
                                          <p:spTgt spid="95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p:bldP spid="95237" grpId="0"/>
      <p:bldP spid="95241" grpId="0"/>
      <p:bldP spid="95242" grpId="0"/>
      <p:bldP spid="95243" grpId="0"/>
      <p:bldP spid="95247" grpId="0"/>
      <p:bldP spid="952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2875" y="1165860"/>
            <a:ext cx="5826760" cy="4526280"/>
          </a:xfrm>
        </p:spPr>
        <p:txBody>
          <a:bodyPr/>
          <a:p>
            <a:endParaRPr lang="zh-CN" altLang="en-US"/>
          </a:p>
          <a:p>
            <a:pPr marL="0" indent="0">
              <a:buNone/>
            </a:pPr>
            <a:r>
              <a:t>       </a:t>
            </a:r>
            <a:r>
              <a:rPr sz="4000" b="1">
                <a:solidFill>
                  <a:srgbClr val="0105B1"/>
                </a:solidFill>
              </a:rPr>
              <a:t>人的一生总是在不断的追求，当这追求如夜空中的星斗可望而不可即的时候，会有烦恼和痛苦，你要做的</a:t>
            </a:r>
            <a:r>
              <a:rPr sz="4000" b="1">
                <a:solidFill>
                  <a:srgbClr val="FF0000"/>
                </a:solidFill>
              </a:rPr>
              <a:t>不是在困苦中消沉，而是要学会舍得。</a:t>
            </a:r>
            <a:endParaRPr sz="4000" b="1">
              <a:solidFill>
                <a:srgbClr val="FF0000"/>
              </a:solidFill>
            </a:endParaRPr>
          </a:p>
        </p:txBody>
      </p:sp>
      <p:sp>
        <p:nvSpPr>
          <p:cNvPr id="4" name="矩形 3"/>
          <p:cNvSpPr/>
          <p:nvPr/>
        </p:nvSpPr>
        <p:spPr>
          <a:xfrm flipH="1" flipV="1">
            <a:off x="4375150" y="4028440"/>
            <a:ext cx="757555" cy="1198880"/>
          </a:xfrm>
          <a:prstGeom prst="rect">
            <a:avLst/>
          </a:prstGeom>
          <a:noFill/>
          <a:ln>
            <a:noFill/>
          </a:ln>
        </p:spPr>
        <p:txBody>
          <a:bodyPr wrap="square" rtlCol="0" anchor="t">
            <a:spAutoFit/>
          </a:bodyPr>
          <a:p>
            <a:pPr algn="ctr"/>
            <a:endParaRPr lang="en-US" altLang="zh-CN" sz="7200" b="1">
              <a:ln w="6600">
                <a:solidFill>
                  <a:schemeClr val="accent2"/>
                </a:solidFill>
                <a:prstDash val="solid"/>
              </a:ln>
              <a:solidFill>
                <a:srgbClr val="FFFFFF"/>
              </a:solidFill>
              <a:effectLst>
                <a:outerShdw dist="38100" dir="2700000" algn="tl" rotWithShape="0">
                  <a:schemeClr val="accent2"/>
                </a:outerShdw>
              </a:effectLst>
            </a:endParaRPr>
          </a:p>
        </p:txBody>
      </p:sp>
      <p:pic>
        <p:nvPicPr>
          <p:cNvPr id="17420" name="Picture 14" descr="20110731_26eede40-249a-4209-98cb-484fa0c00138"/>
          <p:cNvPicPr>
            <a:picLocks noChangeAspect="1"/>
          </p:cNvPicPr>
          <p:nvPr/>
        </p:nvPicPr>
        <p:blipFill>
          <a:blip r:embed="rId1"/>
          <a:stretch>
            <a:fillRect/>
          </a:stretch>
        </p:blipFill>
        <p:spPr>
          <a:xfrm>
            <a:off x="6268720" y="495300"/>
            <a:ext cx="2635885" cy="4462780"/>
          </a:xfrm>
          <a:prstGeom prst="rect">
            <a:avLst/>
          </a:prstGeom>
          <a:noFill/>
          <a:ln w="9525">
            <a:noFill/>
          </a:ln>
        </p:spPr>
      </p:pic>
      <p:sp>
        <p:nvSpPr>
          <p:cNvPr id="15366" name="矩形 15369"/>
          <p:cNvSpPr>
            <a:spLocks noChangeArrowheads="1" noChangeShapeType="1" noTextEdit="1"/>
          </p:cNvSpPr>
          <p:nvPr/>
        </p:nvSpPr>
        <p:spPr bwMode="auto">
          <a:xfrm>
            <a:off x="692785" y="431165"/>
            <a:ext cx="4726940" cy="1131570"/>
          </a:xfrm>
          <a:prstGeom prst="rect">
            <a:avLst/>
          </a:prstGeom>
        </p:spPr>
        <p:txBody>
          <a:bodyPr wrap="none" fromWordArt="1">
            <a:prstTxWarp prst="textWave1">
              <a:avLst>
                <a:gd name="adj1" fmla="val 13005"/>
                <a:gd name="adj2" fmla="val -443"/>
              </a:avLst>
            </a:prstTxWarp>
          </a:bodyPr>
          <a:p>
            <a:pPr algn="ctr"/>
            <a:r>
              <a:rPr lang="zh-CN" altLang="zh-CN" sz="3300" b="1" kern="10">
                <a:ln w="9525">
                  <a:solidFill>
                    <a:srgbClr val="993300"/>
                  </a:solidFill>
                  <a:round/>
                </a:ln>
                <a:solidFill>
                  <a:srgbClr val="993366"/>
                </a:solidFill>
                <a:effectLst>
                  <a:outerShdw dist="53882" dir="2700000" algn="ctr" rotWithShape="0">
                    <a:srgbClr val="C0C0C0">
                      <a:alpha val="78998"/>
                    </a:srgbClr>
                  </a:outerShdw>
                </a:effectLst>
                <a:latin typeface="微软雅黑" panose="020B0503020204020204" charset="-122"/>
                <a:ea typeface="微软雅黑" panose="020B0503020204020204" charset="-122"/>
              </a:rPr>
              <a:t>与同学们共勉</a:t>
            </a:r>
            <a:endParaRPr lang="zh-CN" altLang="zh-CN" sz="3300" b="1" kern="10">
              <a:ln w="9525">
                <a:solidFill>
                  <a:srgbClr val="993300"/>
                </a:solidFill>
                <a:round/>
              </a:ln>
              <a:solidFill>
                <a:srgbClr val="993366"/>
              </a:solidFill>
              <a:effectLst>
                <a:outerShdw dist="53882" dir="2700000" algn="ctr" rotWithShape="0">
                  <a:srgbClr val="C0C0C0">
                    <a:alpha val="78998"/>
                  </a:srgb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diamond(in)">
                                      <p:cBhvr>
                                        <p:cTn id="7" dur="2000"/>
                                        <p:tgtEl>
                                          <p:spTgt spid="1536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53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AutoShape 2"/>
          <p:cNvSpPr/>
          <p:nvPr/>
        </p:nvSpPr>
        <p:spPr>
          <a:xfrm>
            <a:off x="1665605" y="2225040"/>
            <a:ext cx="936625" cy="792163"/>
          </a:xfrm>
          <a:custGeom>
            <a:avLst/>
            <a:gdLst>
              <a:gd name="txL" fmla="*/ 5037 w 21600"/>
              <a:gd name="txT" fmla="*/ 2277 h 21600"/>
              <a:gd name="txR" fmla="*/ 16557 w 21600"/>
              <a:gd name="txB" fmla="*/ 13677 h 21600"/>
            </a:gdLst>
            <a:ahLst/>
            <a:cxnLst>
              <a:cxn ang="17694720">
                <a:pos x="2147483647" y="2147483647"/>
              </a:cxn>
              <a:cxn ang="11796480">
                <a:pos x="2147483647" y="2147483647"/>
              </a:cxn>
              <a:cxn ang="5898240">
                <a:pos x="2147483647" y="2147483647"/>
              </a:cxn>
              <a:cxn ang="0">
                <a:pos x="2147483647" y="2147483647"/>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noFill/>
          </a:ln>
        </p:spPr>
        <p:txBody>
          <a:bodyPr wrap="none" anchor="ctr"/>
          <a:p>
            <a:endParaRPr lang="zh-CN" altLang="en-US" dirty="0">
              <a:latin typeface="Arial" panose="020B0604020202020204" pitchFamily="34" charset="0"/>
            </a:endParaRPr>
          </a:p>
        </p:txBody>
      </p:sp>
      <p:sp>
        <p:nvSpPr>
          <p:cNvPr id="9219" name="Text Box 3"/>
          <p:cNvSpPr txBox="1"/>
          <p:nvPr/>
        </p:nvSpPr>
        <p:spPr>
          <a:xfrm>
            <a:off x="685800" y="1066800"/>
            <a:ext cx="4267200" cy="457200"/>
          </a:xfrm>
          <a:prstGeom prst="rect">
            <a:avLst/>
          </a:prstGeom>
          <a:noFill/>
          <a:ln w="9525">
            <a:noFill/>
          </a:ln>
        </p:spPr>
        <p:txBody>
          <a:bodyPr>
            <a:spAutoFit/>
          </a:bodyPr>
          <a:p>
            <a:pPr>
              <a:spcBef>
                <a:spcPct val="50000"/>
              </a:spcBef>
            </a:pPr>
            <a:r>
              <a:rPr lang="en-US" altLang="zh-CN" sz="2400" b="1" dirty="0">
                <a:latin typeface="Times New Roman" panose="02020603050405020304" pitchFamily="18" charset="0"/>
                <a:ea typeface="华文宋体" panose="02010600040101010101" charset="-122"/>
              </a:rPr>
              <a:t>         </a:t>
            </a:r>
            <a:endParaRPr lang="en-US" altLang="zh-CN" sz="2800" b="1" dirty="0">
              <a:latin typeface="Times New Roman" panose="02020603050405020304" pitchFamily="18" charset="0"/>
              <a:ea typeface="华文宋体" panose="02010600040101010101" charset="-122"/>
            </a:endParaRPr>
          </a:p>
        </p:txBody>
      </p:sp>
      <p:sp>
        <p:nvSpPr>
          <p:cNvPr id="105477" name="Text Box 5"/>
          <p:cNvSpPr txBox="1"/>
          <p:nvPr/>
        </p:nvSpPr>
        <p:spPr>
          <a:xfrm>
            <a:off x="607695" y="1283335"/>
            <a:ext cx="838200" cy="2676525"/>
          </a:xfrm>
          <a:prstGeom prst="rect">
            <a:avLst/>
          </a:prstGeom>
          <a:noFill/>
          <a:ln w="9525">
            <a:noFill/>
          </a:ln>
        </p:spPr>
        <p:txBody>
          <a:bodyPr>
            <a:spAutoFit/>
          </a:bodyPr>
          <a:p>
            <a:pPr>
              <a:spcBef>
                <a:spcPct val="50000"/>
              </a:spcBef>
            </a:pPr>
            <a:r>
              <a:rPr lang="zh-CN" altLang="en-US" sz="2400" b="1" dirty="0">
                <a:solidFill>
                  <a:schemeClr val="accent2"/>
                </a:solidFill>
                <a:latin typeface="Times New Roman" panose="02020603050405020304" pitchFamily="18" charset="0"/>
              </a:rPr>
              <a:t>　　　　　</a:t>
            </a:r>
            <a:endParaRPr lang="zh-CN" altLang="en-US" sz="2800" b="1" dirty="0">
              <a:solidFill>
                <a:schemeClr val="accent2"/>
              </a:solidFill>
              <a:latin typeface="Times New Roman" panose="02020603050405020304" pitchFamily="18" charset="0"/>
              <a:ea typeface="楷体_GB2312" panose="02010609030101010101" pitchFamily="49" charset="-122"/>
            </a:endParaRPr>
          </a:p>
          <a:p>
            <a:pPr>
              <a:spcBef>
                <a:spcPct val="50000"/>
              </a:spcBef>
            </a:pPr>
            <a:r>
              <a:rPr lang="zh-CN" altLang="en-US" sz="2400" b="1" dirty="0">
                <a:solidFill>
                  <a:schemeClr val="accent2"/>
                </a:solidFill>
                <a:latin typeface="Times New Roman" panose="02020603050405020304" pitchFamily="18" charset="0"/>
              </a:rPr>
              <a:t>　                                    </a:t>
            </a:r>
            <a:r>
              <a:rPr lang="zh-CN" altLang="en-US" sz="6000" b="1" dirty="0">
                <a:solidFill>
                  <a:schemeClr val="accent2"/>
                </a:solidFill>
                <a:latin typeface="Times New Roman" panose="02020603050405020304" pitchFamily="18" charset="0"/>
              </a:rPr>
              <a:t>归</a:t>
            </a:r>
            <a:endParaRPr lang="zh-CN" altLang="en-US" sz="3200" b="1" dirty="0">
              <a:solidFill>
                <a:schemeClr val="accent2"/>
              </a:solidFill>
              <a:latin typeface="Times New Roman" panose="02020603050405020304" pitchFamily="18" charset="0"/>
            </a:endParaRPr>
          </a:p>
          <a:p>
            <a:pPr>
              <a:spcBef>
                <a:spcPct val="50000"/>
              </a:spcBef>
            </a:pPr>
            <a:r>
              <a:rPr lang="zh-CN" altLang="en-US" sz="3200" b="1" dirty="0">
                <a:solidFill>
                  <a:schemeClr val="accent2"/>
                </a:solidFill>
                <a:latin typeface="Times New Roman" panose="02020603050405020304" pitchFamily="18" charset="0"/>
                <a:ea typeface="楷体_GB2312" panose="02010609030101010101" pitchFamily="49" charset="-122"/>
              </a:rPr>
              <a:t>　　</a:t>
            </a:r>
            <a:r>
              <a:rPr lang="zh-CN" altLang="en-US" sz="2800" b="1" dirty="0">
                <a:solidFill>
                  <a:schemeClr val="accent2"/>
                </a:solidFill>
                <a:latin typeface="Times New Roman" panose="02020603050405020304" pitchFamily="18" charset="0"/>
                <a:ea typeface="楷体_GB2312" panose="02010609030101010101" pitchFamily="49" charset="-122"/>
              </a:rPr>
              <a:t>　</a:t>
            </a:r>
            <a:endParaRPr lang="zh-CN" altLang="en-US" sz="2800" b="1" dirty="0">
              <a:solidFill>
                <a:schemeClr val="accent2"/>
              </a:solidFill>
              <a:latin typeface="Times New Roman" panose="02020603050405020304" pitchFamily="18" charset="0"/>
              <a:ea typeface="楷体_GB2312" panose="02010609030101010101" pitchFamily="49" charset="-122"/>
            </a:endParaRPr>
          </a:p>
        </p:txBody>
      </p:sp>
      <p:sp>
        <p:nvSpPr>
          <p:cNvPr id="105488" name="Text Box 16"/>
          <p:cNvSpPr txBox="1"/>
          <p:nvPr/>
        </p:nvSpPr>
        <p:spPr>
          <a:xfrm>
            <a:off x="3152458" y="2199005"/>
            <a:ext cx="5021580" cy="1106805"/>
          </a:xfrm>
          <a:prstGeom prst="rect">
            <a:avLst/>
          </a:prstGeom>
          <a:noFill/>
          <a:ln w="9525">
            <a:noFill/>
          </a:ln>
        </p:spPr>
        <p:txBody>
          <a:bodyPr wrap="none">
            <a:spAutoFit/>
          </a:bodyPr>
          <a:p>
            <a:r>
              <a:rPr lang="zh-CN" altLang="en-US" sz="6600" b="1" dirty="0">
                <a:solidFill>
                  <a:schemeClr val="accent2"/>
                </a:solidFill>
                <a:latin typeface="Times New Roman" panose="02020603050405020304" pitchFamily="18" charset="0"/>
              </a:rPr>
              <a:t>归向何处</a:t>
            </a:r>
            <a:r>
              <a:rPr lang="en-US" altLang="zh-CN" sz="6600" b="1" dirty="0">
                <a:solidFill>
                  <a:schemeClr val="accent2"/>
                </a:solidFill>
                <a:latin typeface="Times New Roman" panose="02020603050405020304" pitchFamily="18" charset="0"/>
              </a:rPr>
              <a:t>? </a:t>
            </a:r>
            <a:r>
              <a:rPr lang="zh-CN" altLang="en-US" sz="6600" b="1" dirty="0">
                <a:solidFill>
                  <a:schemeClr val="accent2"/>
                </a:solidFill>
                <a:latin typeface="Times New Roman" panose="02020603050405020304" pitchFamily="18" charset="0"/>
              </a:rPr>
              <a:t>　</a:t>
            </a:r>
            <a:endParaRPr lang="zh-CN" altLang="en-US" sz="6600" b="1" dirty="0">
              <a:solidFill>
                <a:schemeClr val="accent2"/>
              </a:solidFill>
              <a:latin typeface="Times New Roman" panose="02020603050405020304" pitchFamily="18" charset="0"/>
            </a:endParaRPr>
          </a:p>
        </p:txBody>
      </p:sp>
      <p:sp>
        <p:nvSpPr>
          <p:cNvPr id="15366" name="矩形 15369"/>
          <p:cNvSpPr>
            <a:spLocks noChangeArrowheads="1" noChangeShapeType="1" noTextEdit="1"/>
          </p:cNvSpPr>
          <p:nvPr/>
        </p:nvSpPr>
        <p:spPr bwMode="auto">
          <a:xfrm>
            <a:off x="827485" y="69771"/>
            <a:ext cx="3024188" cy="917972"/>
          </a:xfrm>
          <a:prstGeom prst="rect">
            <a:avLst/>
          </a:prstGeom>
        </p:spPr>
        <p:txBody>
          <a:bodyPr wrap="none" fromWordArt="1">
            <a:prstTxWarp prst="textWave1">
              <a:avLst>
                <a:gd name="adj1" fmla="val 13005"/>
                <a:gd name="adj2" fmla="val 0"/>
              </a:avLst>
            </a:prstTxWarp>
          </a:bodyPr>
          <a:p>
            <a:pPr algn="ctr"/>
            <a:r>
              <a:rPr lang="zh-CN" altLang="en-US" sz="3300" b="1" kern="10">
                <a:ln w="9525">
                  <a:solidFill>
                    <a:srgbClr val="993300"/>
                  </a:solidFill>
                  <a:round/>
                </a:ln>
                <a:solidFill>
                  <a:srgbClr val="993366"/>
                </a:solidFill>
                <a:effectLst>
                  <a:outerShdw dist="53882" dir="2700000" algn="ctr" rotWithShape="0">
                    <a:srgbClr val="C0C0C0">
                      <a:alpha val="78998"/>
                    </a:srgbClr>
                  </a:outerShdw>
                </a:effectLst>
                <a:latin typeface="微软雅黑" panose="020B0503020204020204" charset="-122"/>
                <a:ea typeface="微软雅黑" panose="020B0503020204020204" charset="-122"/>
              </a:rPr>
              <a:t>品析诗歌</a:t>
            </a:r>
            <a:endParaRPr lang="zh-CN" altLang="en-US" sz="3300" b="1" kern="10">
              <a:ln w="9525">
                <a:solidFill>
                  <a:srgbClr val="993300"/>
                </a:solidFill>
                <a:round/>
              </a:ln>
              <a:solidFill>
                <a:srgbClr val="993366"/>
              </a:solidFill>
              <a:effectLst>
                <a:outerShdw dist="53882" dir="2700000" algn="ctr" rotWithShape="0">
                  <a:srgbClr val="C0C0C0">
                    <a:alpha val="78998"/>
                  </a:srgbClr>
                </a:outerShdw>
              </a:effectLst>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bldLst>
      <p:bldP spid="105474" grpId="0" bldLvl="0" animBg="1"/>
      <p:bldP spid="105477" grpId="0"/>
      <p:bldP spid="10548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09015" y="787400"/>
            <a:ext cx="7811770" cy="2306955"/>
          </a:xfrm>
          <a:prstGeom prst="rect">
            <a:avLst/>
          </a:prstGeom>
          <a:noFill/>
        </p:spPr>
        <p:txBody>
          <a:bodyPr wrap="square" rtlCol="0">
            <a:spAutoFit/>
          </a:bodyPr>
          <a:p>
            <a:r>
              <a:rPr lang="zh-CN" altLang="zh-CN" sz="3600" b="1">
                <a:solidFill>
                  <a:srgbClr val="FF0000"/>
                </a:solidFill>
              </a:rPr>
              <a:t>赏景的角度：</a:t>
            </a:r>
            <a:endParaRPr lang="zh-CN" altLang="zh-CN" sz="3600" b="1">
              <a:solidFill>
                <a:srgbClr val="FF0000"/>
              </a:solidFill>
            </a:endParaRPr>
          </a:p>
          <a:p>
            <a:r>
              <a:rPr lang="zh-CN" altLang="zh-CN" sz="3600" b="1"/>
              <a:t>       时空角度、感官角度、</a:t>
            </a:r>
            <a:endParaRPr lang="zh-CN" altLang="zh-CN" sz="3600" b="1"/>
          </a:p>
          <a:p>
            <a:r>
              <a:rPr lang="zh-CN" altLang="zh-CN" sz="3600" b="1"/>
              <a:t>       动静角度、远近俯仰角度、</a:t>
            </a:r>
            <a:endParaRPr lang="zh-CN" altLang="zh-CN" sz="3600" b="1"/>
          </a:p>
          <a:p>
            <a:r>
              <a:rPr lang="zh-CN" altLang="zh-CN" sz="3600" b="1"/>
              <a:t>       白描、用词（如叠词）</a:t>
            </a:r>
            <a:endParaRPr lang="en-US" altLang="zh-CN" sz="36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0773" name="图片 160772" descr="12342006204-4"/>
          <p:cNvPicPr>
            <a:picLocks noChangeAspect="1"/>
          </p:cNvPicPr>
          <p:nvPr/>
        </p:nvPicPr>
        <p:blipFill>
          <a:blip r:embed="rId1"/>
          <a:stretch>
            <a:fillRect/>
          </a:stretch>
        </p:blipFill>
        <p:spPr>
          <a:xfrm>
            <a:off x="395288" y="260350"/>
            <a:ext cx="4495800" cy="6350000"/>
          </a:xfrm>
          <a:prstGeom prst="rect">
            <a:avLst/>
          </a:prstGeom>
          <a:noFill/>
          <a:ln w="9525">
            <a:noFill/>
          </a:ln>
        </p:spPr>
      </p:pic>
      <p:pic>
        <p:nvPicPr>
          <p:cNvPr id="160772" name="图片 160771" descr="untitled"/>
          <p:cNvPicPr>
            <a:picLocks noChangeAspect="1"/>
          </p:cNvPicPr>
          <p:nvPr/>
        </p:nvPicPr>
        <p:blipFill>
          <a:blip r:embed="rId2"/>
          <a:stretch>
            <a:fillRect/>
          </a:stretch>
        </p:blipFill>
        <p:spPr>
          <a:xfrm>
            <a:off x="28258" y="191135"/>
            <a:ext cx="7127875" cy="6302375"/>
          </a:xfrm>
          <a:prstGeom prst="rect">
            <a:avLst/>
          </a:prstGeom>
          <a:noFill/>
          <a:ln w="9525">
            <a:noFill/>
          </a:ln>
        </p:spPr>
      </p:pic>
      <p:sp>
        <p:nvSpPr>
          <p:cNvPr id="160774" name="文本框 160773"/>
          <p:cNvSpPr txBox="1"/>
          <p:nvPr/>
        </p:nvSpPr>
        <p:spPr>
          <a:xfrm>
            <a:off x="7156450" y="191135"/>
            <a:ext cx="1674495" cy="3538220"/>
          </a:xfrm>
          <a:prstGeom prst="rect">
            <a:avLst/>
          </a:prstGeom>
          <a:noFill/>
          <a:ln w="9525">
            <a:noFill/>
          </a:ln>
        </p:spPr>
        <p:txBody>
          <a:bodyPr wrap="square">
            <a:spAutoFit/>
          </a:bodyPr>
          <a:p>
            <a:r>
              <a:rPr lang="zh-CN" altLang="en-US" sz="2800" b="1" dirty="0">
                <a:solidFill>
                  <a:srgbClr val="FF0000"/>
                </a:solidFill>
                <a:latin typeface="Times New Roman" panose="02020603050405020304" pitchFamily="18" charset="0"/>
              </a:rPr>
              <a:t>白描</a:t>
            </a:r>
            <a:r>
              <a:rPr lang="zh-CN" altLang="en-US" sz="2800" b="1" dirty="0">
                <a:latin typeface="Times New Roman" panose="02020603050405020304" pitchFamily="18" charset="0"/>
              </a:rPr>
              <a:t>：描写景物的时候以简洁、质朴的语言，粗线条勾画景物轮廓的方法。</a:t>
            </a:r>
            <a:endParaRPr lang="zh-CN" altLang="en-US" sz="28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0773"/>
                                        </p:tgtEl>
                                        <p:attrNameLst>
                                          <p:attrName>style.visibility</p:attrName>
                                        </p:attrNameLst>
                                      </p:cBhvr>
                                      <p:to>
                                        <p:strVal val="visible"/>
                                      </p:to>
                                    </p:set>
                                    <p:anim calcmode="lin" valueType="num">
                                      <p:cBhvr additive="base">
                                        <p:cTn id="7" dur="500" fill="hold"/>
                                        <p:tgtEl>
                                          <p:spTgt spid="160773"/>
                                        </p:tgtEl>
                                        <p:attrNameLst>
                                          <p:attrName>ppt_x</p:attrName>
                                        </p:attrNameLst>
                                      </p:cBhvr>
                                      <p:tavLst>
                                        <p:tav tm="0">
                                          <p:val>
                                            <p:strVal val="#ppt_x"/>
                                          </p:val>
                                        </p:tav>
                                        <p:tav tm="100000">
                                          <p:val>
                                            <p:strVal val="#ppt_x"/>
                                          </p:val>
                                        </p:tav>
                                      </p:tavLst>
                                    </p:anim>
                                    <p:anim calcmode="lin" valueType="num">
                                      <p:cBhvr additive="base">
                                        <p:cTn id="8" dur="500" fill="hold"/>
                                        <p:tgtEl>
                                          <p:spTgt spid="1607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60772"/>
                                        </p:tgtEl>
                                        <p:attrNameLst>
                                          <p:attrName>style.visibility</p:attrName>
                                        </p:attrNameLst>
                                      </p:cBhvr>
                                      <p:to>
                                        <p:strVal val="visible"/>
                                      </p:to>
                                    </p:set>
                                    <p:animEffect transition="in" filter="box(in)">
                                      <p:cBhvr>
                                        <p:cTn id="13" dur="500"/>
                                        <p:tgtEl>
                                          <p:spTgt spid="160772"/>
                                        </p:tgtEl>
                                      </p:cBhvr>
                                    </p:animEffect>
                                  </p:childTnLst>
                                  <p:subTnLst>
                                    <p:set>
                                      <p:cBhvr override="childStyle">
                                        <p:cTn dur="1" fill="hold" display="0" masterRel="nextClick" afterEffect="1"/>
                                        <p:tgtEl>
                                          <p:spTgt spid="160772"/>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49" presetClass="entr" presetSubtype="0" decel="100000" fill="hold" nodeType="clickEffect">
                                  <p:stCondLst>
                                    <p:cond delay="0"/>
                                  </p:stCondLst>
                                  <p:childTnLst>
                                    <p:set>
                                      <p:cBhvr>
                                        <p:cTn id="17" dur="1" fill="hold">
                                          <p:stCondLst>
                                            <p:cond delay="0"/>
                                          </p:stCondLst>
                                        </p:cTn>
                                        <p:tgtEl>
                                          <p:spTgt spid="160774">
                                            <p:txEl>
                                              <p:charRg st="0" end="11"/>
                                            </p:txEl>
                                          </p:spTgt>
                                        </p:tgtEl>
                                        <p:attrNameLst>
                                          <p:attrName>style.visibility</p:attrName>
                                        </p:attrNameLst>
                                      </p:cBhvr>
                                      <p:to>
                                        <p:strVal val="visible"/>
                                      </p:to>
                                    </p:set>
                                    <p:anim calcmode="lin" valueType="num">
                                      <p:cBhvr>
                                        <p:cTn id="18" dur="500" fill="hold"/>
                                        <p:tgtEl>
                                          <p:spTgt spid="160774">
                                            <p:txEl>
                                              <p:charRg st="0" end="11"/>
                                            </p:txEl>
                                          </p:spTgt>
                                        </p:tgtEl>
                                        <p:attrNameLst>
                                          <p:attrName>ppt_w</p:attrName>
                                        </p:attrNameLst>
                                      </p:cBhvr>
                                      <p:tavLst>
                                        <p:tav tm="0">
                                          <p:val>
                                            <p:fltVal val="0.000000"/>
                                          </p:val>
                                        </p:tav>
                                        <p:tav tm="100000">
                                          <p:val>
                                            <p:strVal val="#ppt_w"/>
                                          </p:val>
                                        </p:tav>
                                      </p:tavLst>
                                    </p:anim>
                                    <p:anim calcmode="lin" valueType="num">
                                      <p:cBhvr>
                                        <p:cTn id="19" dur="500" fill="hold"/>
                                        <p:tgtEl>
                                          <p:spTgt spid="160774">
                                            <p:txEl>
                                              <p:charRg st="0" end="11"/>
                                            </p:txEl>
                                          </p:spTgt>
                                        </p:tgtEl>
                                        <p:attrNameLst>
                                          <p:attrName>ppt_h</p:attrName>
                                        </p:attrNameLst>
                                      </p:cBhvr>
                                      <p:tavLst>
                                        <p:tav tm="0">
                                          <p:val>
                                            <p:fltVal val="0.000000"/>
                                          </p:val>
                                        </p:tav>
                                        <p:tav tm="100000">
                                          <p:val>
                                            <p:strVal val="#ppt_h"/>
                                          </p:val>
                                        </p:tav>
                                      </p:tavLst>
                                    </p:anim>
                                    <p:anim calcmode="lin" valueType="num">
                                      <p:cBhvr>
                                        <p:cTn id="20" dur="500" fill="hold"/>
                                        <p:tgtEl>
                                          <p:spTgt spid="160774">
                                            <p:txEl>
                                              <p:charRg st="0" end="11"/>
                                            </p:txEl>
                                          </p:spTgt>
                                        </p:tgtEl>
                                        <p:attrNameLst>
                                          <p:attrName>style.rotation</p:attrName>
                                        </p:attrNameLst>
                                      </p:cBhvr>
                                      <p:tavLst>
                                        <p:tav tm="0">
                                          <p:val>
                                            <p:fltVal val="360.000000"/>
                                          </p:val>
                                        </p:tav>
                                        <p:tav tm="100000">
                                          <p:val>
                                            <p:fltVal val="0.000000"/>
                                          </p:val>
                                        </p:tav>
                                      </p:tavLst>
                                    </p:anim>
                                    <p:animEffect transition="in" filter="fade">
                                      <p:cBhvr>
                                        <p:cTn id="21" dur="500"/>
                                        <p:tgtEl>
                                          <p:spTgt spid="160774">
                                            <p:txEl>
                                              <p:charRg st="0"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3240" y="634683"/>
            <a:ext cx="8229600" cy="1143000"/>
          </a:xfrm>
        </p:spPr>
        <p:txBody>
          <a:bodyPr/>
          <a:p>
            <a:r>
              <a:rPr lang="zh-CN" altLang="en-US" sz="3600" b="1">
                <a:sym typeface="+mn-ea"/>
              </a:rPr>
              <a:t>天净沙·秋思    马致远</a:t>
            </a:r>
            <a:br>
              <a:rPr lang="zh-CN" altLang="en-US" sz="3600" b="1"/>
            </a:br>
            <a:endParaRPr lang="zh-CN" altLang="en-US" sz="3600" b="1"/>
          </a:p>
        </p:txBody>
      </p:sp>
      <p:sp>
        <p:nvSpPr>
          <p:cNvPr id="3" name="内容占位符 2"/>
          <p:cNvSpPr>
            <a:spLocks noGrp="1"/>
          </p:cNvSpPr>
          <p:nvPr>
            <p:ph idx="1"/>
          </p:nvPr>
        </p:nvSpPr>
        <p:spPr/>
        <p:txBody>
          <a:bodyPr/>
          <a:p>
            <a:r>
              <a:rPr lang="en-US" altLang="zh-CN"/>
              <a:t>          </a:t>
            </a:r>
            <a:r>
              <a:rPr lang="zh-CN" altLang="en-US" sz="3600" b="1">
                <a:solidFill>
                  <a:srgbClr val="FF0000"/>
                </a:solidFill>
              </a:rPr>
              <a:t>枯</a:t>
            </a:r>
            <a:r>
              <a:rPr lang="zh-CN" altLang="en-US"/>
              <a:t>藤</a:t>
            </a:r>
            <a:r>
              <a:rPr lang="zh-CN" altLang="en-US" sz="3600" b="1">
                <a:solidFill>
                  <a:srgbClr val="FF0000"/>
                </a:solidFill>
              </a:rPr>
              <a:t>老</a:t>
            </a:r>
            <a:r>
              <a:rPr lang="zh-CN" altLang="en-US"/>
              <a:t>树</a:t>
            </a:r>
            <a:r>
              <a:rPr lang="zh-CN" altLang="en-US" sz="3600" b="1">
                <a:solidFill>
                  <a:srgbClr val="FF0000"/>
                </a:solidFill>
              </a:rPr>
              <a:t>昏</a:t>
            </a:r>
            <a:r>
              <a:rPr lang="zh-CN" altLang="en-US"/>
              <a:t>鸦，</a:t>
            </a:r>
            <a:r>
              <a:rPr lang="zh-CN" altLang="en-US" sz="3600" b="1">
                <a:solidFill>
                  <a:srgbClr val="FF0000"/>
                </a:solidFill>
              </a:rPr>
              <a:t>小</a:t>
            </a:r>
            <a:r>
              <a:rPr lang="zh-CN" altLang="en-US"/>
              <a:t>桥</a:t>
            </a:r>
            <a:r>
              <a:rPr lang="zh-CN" altLang="en-US" sz="3600" b="1">
                <a:solidFill>
                  <a:srgbClr val="FF0000"/>
                </a:solidFill>
              </a:rPr>
              <a:t>流</a:t>
            </a:r>
            <a:r>
              <a:rPr lang="zh-CN" altLang="en-US"/>
              <a:t>水人家，</a:t>
            </a:r>
            <a:r>
              <a:rPr lang="zh-CN" altLang="en-US" sz="3600" b="1">
                <a:solidFill>
                  <a:srgbClr val="FF0000"/>
                </a:solidFill>
              </a:rPr>
              <a:t>古</a:t>
            </a:r>
            <a:r>
              <a:rPr lang="zh-CN" altLang="en-US"/>
              <a:t>道</a:t>
            </a:r>
            <a:r>
              <a:rPr lang="zh-CN" altLang="en-US" sz="3600" b="1">
                <a:solidFill>
                  <a:srgbClr val="FF0000"/>
                </a:solidFill>
              </a:rPr>
              <a:t>西</a:t>
            </a:r>
            <a:r>
              <a:rPr lang="zh-CN" altLang="en-US"/>
              <a:t>风</a:t>
            </a:r>
            <a:r>
              <a:rPr lang="zh-CN" altLang="en-US" sz="3600" b="1">
                <a:solidFill>
                  <a:srgbClr val="FF0000"/>
                </a:solidFill>
              </a:rPr>
              <a:t>瘦</a:t>
            </a:r>
            <a:r>
              <a:rPr lang="zh-CN" altLang="en-US"/>
              <a:t>马。</a:t>
            </a:r>
            <a:r>
              <a:rPr lang="zh-CN" altLang="en-US" sz="3600" b="1">
                <a:solidFill>
                  <a:srgbClr val="FF0000"/>
                </a:solidFill>
              </a:rPr>
              <a:t>夕</a:t>
            </a:r>
            <a:r>
              <a:rPr lang="zh-CN" altLang="en-US"/>
              <a:t>阳</a:t>
            </a:r>
            <a:r>
              <a:rPr lang="zh-CN" altLang="en-US" sz="3200"/>
              <a:t>西</a:t>
            </a:r>
            <a:r>
              <a:rPr lang="zh-CN" altLang="en-US"/>
              <a:t>下，</a:t>
            </a:r>
            <a:r>
              <a:rPr lang="zh-CN" altLang="en-US" sz="3600" b="1">
                <a:solidFill>
                  <a:srgbClr val="FF0000"/>
                </a:solidFill>
              </a:rPr>
              <a:t>断肠</a:t>
            </a:r>
            <a:r>
              <a:rPr lang="zh-CN" altLang="en-US"/>
              <a:t>人在天涯。</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2"/>
          <p:cNvSpPr/>
          <p:nvPr/>
        </p:nvSpPr>
        <p:spPr>
          <a:xfrm>
            <a:off x="818515" y="248920"/>
            <a:ext cx="6675755" cy="829945"/>
          </a:xfrm>
          <a:prstGeom prst="rect">
            <a:avLst/>
          </a:prstGeom>
          <a:noFill/>
          <a:ln w="9525">
            <a:noFill/>
          </a:ln>
        </p:spPr>
        <p:txBody>
          <a:bodyPr wrap="square">
            <a:spAutoFit/>
          </a:bodyPr>
          <a:p>
            <a:r>
              <a:rPr lang="zh-CN" altLang="en-US" sz="4800" b="1" dirty="0">
                <a:solidFill>
                  <a:srgbClr val="FF0000"/>
                </a:solidFill>
                <a:latin typeface="方正隶书_GBK" panose="03000509000000000000" charset="-122"/>
                <a:ea typeface="方正隶书_GBK" panose="03000509000000000000" charset="-122"/>
                <a:sym typeface="+mn-ea"/>
              </a:rPr>
              <a:t>归向何处？</a:t>
            </a:r>
            <a:r>
              <a:rPr lang="zh-CN" altLang="en-US" sz="4000" b="1" dirty="0">
                <a:solidFill>
                  <a:srgbClr val="FF0000"/>
                </a:solidFill>
                <a:latin typeface="Arial" panose="020B0604020202020204" pitchFamily="34" charset="0"/>
              </a:rPr>
              <a:t>园</a:t>
            </a:r>
            <a:r>
              <a:rPr lang="zh-CN" altLang="en-US" sz="4000" b="1" dirty="0">
                <a:solidFill>
                  <a:srgbClr val="FF0000"/>
                </a:solidFill>
                <a:sym typeface="+mn-ea"/>
              </a:rPr>
              <a:t>田</a:t>
            </a:r>
            <a:r>
              <a:rPr lang="zh-CN" altLang="en-US" sz="4000" b="1" dirty="0">
                <a:solidFill>
                  <a:srgbClr val="FF0000"/>
                </a:solidFill>
                <a:latin typeface="Arial" panose="020B0604020202020204" pitchFamily="34" charset="0"/>
              </a:rPr>
              <a:t>农家生活</a:t>
            </a:r>
            <a:endParaRPr lang="zh-CN" altLang="en-US" sz="4000" b="1" dirty="0">
              <a:solidFill>
                <a:srgbClr val="FF0000"/>
              </a:solidFill>
              <a:latin typeface="Arial" panose="020B0604020202020204" pitchFamily="34" charset="0"/>
            </a:endParaRPr>
          </a:p>
        </p:txBody>
      </p:sp>
      <p:sp>
        <p:nvSpPr>
          <p:cNvPr id="15363" name="AutoShape 3"/>
          <p:cNvSpPr/>
          <p:nvPr/>
        </p:nvSpPr>
        <p:spPr>
          <a:xfrm>
            <a:off x="2872105" y="1587500"/>
            <a:ext cx="389255" cy="4391025"/>
          </a:xfrm>
          <a:prstGeom prst="leftBrace">
            <a:avLst>
              <a:gd name="adj1" fmla="val 42371"/>
              <a:gd name="adj2" fmla="val 39773"/>
            </a:avLst>
          </a:prstGeom>
          <a:noFill/>
          <a:ln w="38100" cap="flat" cmpd="sng">
            <a:solidFill>
              <a:schemeClr val="tx1"/>
            </a:solidFill>
            <a:prstDash val="solid"/>
            <a:headEnd type="none" w="med" len="med"/>
            <a:tailEnd type="none" w="med" len="med"/>
          </a:ln>
        </p:spPr>
        <p:txBody>
          <a:bodyPr wrap="none" anchor="ctr"/>
          <a:p>
            <a:pPr algn="ctr"/>
            <a:endParaRPr lang="zh-CN" altLang="zh-CN" sz="2400" dirty="0">
              <a:solidFill>
                <a:srgbClr val="3333FF"/>
              </a:solidFill>
              <a:latin typeface="Times New Roman" panose="02020603050405020304" pitchFamily="18" charset="0"/>
            </a:endParaRPr>
          </a:p>
        </p:txBody>
      </p:sp>
      <p:sp>
        <p:nvSpPr>
          <p:cNvPr id="66564" name="Text Box 4"/>
          <p:cNvSpPr txBox="1"/>
          <p:nvPr/>
        </p:nvSpPr>
        <p:spPr>
          <a:xfrm>
            <a:off x="3505200" y="1447800"/>
            <a:ext cx="1800225" cy="579438"/>
          </a:xfrm>
          <a:prstGeom prst="rect">
            <a:avLst/>
          </a:prstGeom>
          <a:noFill/>
          <a:ln w="9525">
            <a:noFill/>
          </a:ln>
        </p:spPr>
        <p:txBody>
          <a:bodyPr>
            <a:spAutoFit/>
          </a:bodyPr>
          <a:p>
            <a:r>
              <a:rPr lang="zh-CN" altLang="en-US" sz="3200" b="1" dirty="0">
                <a:solidFill>
                  <a:srgbClr val="FF0000"/>
                </a:solidFill>
                <a:latin typeface="Times New Roman" panose="02020603050405020304" pitchFamily="18" charset="0"/>
              </a:rPr>
              <a:t>方宅</a:t>
            </a:r>
            <a:endParaRPr lang="zh-CN" altLang="en-US" sz="3200" b="1" dirty="0">
              <a:solidFill>
                <a:srgbClr val="FF0000"/>
              </a:solidFill>
              <a:latin typeface="Times New Roman" panose="02020603050405020304" pitchFamily="18" charset="0"/>
            </a:endParaRPr>
          </a:p>
        </p:txBody>
      </p:sp>
      <p:sp>
        <p:nvSpPr>
          <p:cNvPr id="66565" name="Text Box 5"/>
          <p:cNvSpPr txBox="1"/>
          <p:nvPr/>
        </p:nvSpPr>
        <p:spPr>
          <a:xfrm>
            <a:off x="3536950" y="2024063"/>
            <a:ext cx="1584325" cy="579437"/>
          </a:xfrm>
          <a:prstGeom prst="rect">
            <a:avLst/>
          </a:prstGeom>
          <a:noFill/>
          <a:ln w="9525">
            <a:noFill/>
          </a:ln>
        </p:spPr>
        <p:txBody>
          <a:bodyPr>
            <a:spAutoFit/>
          </a:bodyPr>
          <a:p>
            <a:r>
              <a:rPr lang="zh-CN" altLang="en-US" sz="3200" b="1" dirty="0">
                <a:solidFill>
                  <a:srgbClr val="FF0000"/>
                </a:solidFill>
                <a:latin typeface="Times New Roman" panose="02020603050405020304" pitchFamily="18" charset="0"/>
              </a:rPr>
              <a:t>草屋</a:t>
            </a:r>
            <a:endParaRPr lang="zh-CN" altLang="en-US" sz="3200" b="1" dirty="0">
              <a:solidFill>
                <a:srgbClr val="FF0000"/>
              </a:solidFill>
              <a:latin typeface="Times New Roman" panose="02020603050405020304" pitchFamily="18" charset="0"/>
            </a:endParaRPr>
          </a:p>
        </p:txBody>
      </p:sp>
      <p:sp>
        <p:nvSpPr>
          <p:cNvPr id="66566" name="Text Box 6"/>
          <p:cNvSpPr txBox="1"/>
          <p:nvPr/>
        </p:nvSpPr>
        <p:spPr>
          <a:xfrm>
            <a:off x="3536950" y="2600325"/>
            <a:ext cx="1657350" cy="579438"/>
          </a:xfrm>
          <a:prstGeom prst="rect">
            <a:avLst/>
          </a:prstGeom>
          <a:noFill/>
          <a:ln w="9525">
            <a:noFill/>
          </a:ln>
        </p:spPr>
        <p:txBody>
          <a:bodyPr>
            <a:spAutoFit/>
          </a:bodyPr>
          <a:p>
            <a:r>
              <a:rPr lang="zh-CN" altLang="en-US" sz="3200" b="1" dirty="0">
                <a:solidFill>
                  <a:srgbClr val="FF0000"/>
                </a:solidFill>
                <a:latin typeface="Times New Roman" panose="02020603050405020304" pitchFamily="18" charset="0"/>
              </a:rPr>
              <a:t>榆柳</a:t>
            </a:r>
            <a:endParaRPr lang="zh-CN" altLang="en-US" sz="3200" b="1" dirty="0">
              <a:solidFill>
                <a:srgbClr val="FF0000"/>
              </a:solidFill>
              <a:latin typeface="Times New Roman" panose="02020603050405020304" pitchFamily="18" charset="0"/>
            </a:endParaRPr>
          </a:p>
        </p:txBody>
      </p:sp>
      <p:sp>
        <p:nvSpPr>
          <p:cNvPr id="66567" name="Text Box 7"/>
          <p:cNvSpPr txBox="1"/>
          <p:nvPr/>
        </p:nvSpPr>
        <p:spPr>
          <a:xfrm>
            <a:off x="3586163" y="3176588"/>
            <a:ext cx="1871662" cy="579437"/>
          </a:xfrm>
          <a:prstGeom prst="rect">
            <a:avLst/>
          </a:prstGeom>
          <a:noFill/>
          <a:ln w="9525">
            <a:noFill/>
          </a:ln>
        </p:spPr>
        <p:txBody>
          <a:bodyPr>
            <a:spAutoFit/>
          </a:bodyPr>
          <a:p>
            <a:r>
              <a:rPr lang="zh-CN" altLang="en-US" sz="3200" b="1" dirty="0">
                <a:solidFill>
                  <a:srgbClr val="FF0000"/>
                </a:solidFill>
                <a:latin typeface="Times New Roman" panose="02020603050405020304" pitchFamily="18" charset="0"/>
              </a:rPr>
              <a:t>桃李</a:t>
            </a:r>
            <a:endParaRPr lang="zh-CN" altLang="en-US" sz="3200" b="1" dirty="0">
              <a:solidFill>
                <a:srgbClr val="FF0000"/>
              </a:solidFill>
              <a:latin typeface="Times New Roman" panose="02020603050405020304" pitchFamily="18" charset="0"/>
            </a:endParaRPr>
          </a:p>
        </p:txBody>
      </p:sp>
      <p:sp>
        <p:nvSpPr>
          <p:cNvPr id="66568" name="Text Box 8"/>
          <p:cNvSpPr txBox="1"/>
          <p:nvPr/>
        </p:nvSpPr>
        <p:spPr>
          <a:xfrm>
            <a:off x="3581400" y="4829175"/>
            <a:ext cx="1657350" cy="579438"/>
          </a:xfrm>
          <a:prstGeom prst="rect">
            <a:avLst/>
          </a:prstGeom>
          <a:noFill/>
          <a:ln w="9525">
            <a:noFill/>
          </a:ln>
        </p:spPr>
        <p:txBody>
          <a:bodyPr>
            <a:spAutoFit/>
          </a:bodyPr>
          <a:p>
            <a:r>
              <a:rPr lang="zh-CN" altLang="en-US" sz="3200" b="1" dirty="0">
                <a:solidFill>
                  <a:schemeClr val="tx1">
                    <a:lumMod val="95000"/>
                    <a:lumOff val="5000"/>
                  </a:schemeClr>
                </a:solidFill>
                <a:latin typeface="Times New Roman" panose="02020603050405020304" pitchFamily="18" charset="0"/>
              </a:rPr>
              <a:t>狗吠</a:t>
            </a:r>
            <a:endParaRPr lang="zh-CN" altLang="en-US" sz="3200" b="1" dirty="0">
              <a:solidFill>
                <a:schemeClr val="tx1">
                  <a:lumMod val="95000"/>
                  <a:lumOff val="5000"/>
                </a:schemeClr>
              </a:solidFill>
              <a:latin typeface="Times New Roman" panose="02020603050405020304" pitchFamily="18" charset="0"/>
            </a:endParaRPr>
          </a:p>
        </p:txBody>
      </p:sp>
      <p:sp>
        <p:nvSpPr>
          <p:cNvPr id="66569" name="Text Box 9"/>
          <p:cNvSpPr txBox="1"/>
          <p:nvPr/>
        </p:nvSpPr>
        <p:spPr>
          <a:xfrm>
            <a:off x="3571875" y="5408613"/>
            <a:ext cx="1657350" cy="579437"/>
          </a:xfrm>
          <a:prstGeom prst="rect">
            <a:avLst/>
          </a:prstGeom>
          <a:noFill/>
          <a:ln w="9525">
            <a:noFill/>
          </a:ln>
        </p:spPr>
        <p:txBody>
          <a:bodyPr>
            <a:spAutoFit/>
          </a:bodyPr>
          <a:p>
            <a:r>
              <a:rPr lang="zh-CN" altLang="en-US" sz="3200" b="1" dirty="0">
                <a:solidFill>
                  <a:schemeClr val="tx1">
                    <a:lumMod val="95000"/>
                    <a:lumOff val="5000"/>
                  </a:schemeClr>
                </a:solidFill>
                <a:latin typeface="Times New Roman" panose="02020603050405020304" pitchFamily="18" charset="0"/>
              </a:rPr>
              <a:t>鸡鸣</a:t>
            </a:r>
            <a:endParaRPr lang="zh-CN" altLang="en-US" sz="3200" b="1" dirty="0">
              <a:solidFill>
                <a:schemeClr val="tx1">
                  <a:lumMod val="95000"/>
                  <a:lumOff val="5000"/>
                </a:schemeClr>
              </a:solidFill>
              <a:latin typeface="Times New Roman" panose="02020603050405020304" pitchFamily="18" charset="0"/>
            </a:endParaRPr>
          </a:p>
        </p:txBody>
      </p:sp>
      <p:sp>
        <p:nvSpPr>
          <p:cNvPr id="66570" name="Text Box 10"/>
          <p:cNvSpPr txBox="1"/>
          <p:nvPr/>
        </p:nvSpPr>
        <p:spPr>
          <a:xfrm>
            <a:off x="3581400" y="3679825"/>
            <a:ext cx="1800225" cy="579438"/>
          </a:xfrm>
          <a:prstGeom prst="rect">
            <a:avLst/>
          </a:prstGeom>
          <a:noFill/>
          <a:ln w="9525">
            <a:noFill/>
          </a:ln>
        </p:spPr>
        <p:txBody>
          <a:bodyPr>
            <a:spAutoFit/>
          </a:bodyPr>
          <a:p>
            <a:r>
              <a:rPr lang="zh-CN" altLang="en-US" sz="3200" b="1" dirty="0">
                <a:solidFill>
                  <a:srgbClr val="3333FF"/>
                </a:solidFill>
                <a:latin typeface="Times New Roman" panose="02020603050405020304" pitchFamily="18" charset="0"/>
              </a:rPr>
              <a:t>村庄</a:t>
            </a:r>
            <a:endParaRPr lang="zh-CN" altLang="en-US" sz="3200" b="1" dirty="0">
              <a:solidFill>
                <a:srgbClr val="3333FF"/>
              </a:solidFill>
              <a:latin typeface="Times New Roman" panose="02020603050405020304" pitchFamily="18" charset="0"/>
            </a:endParaRPr>
          </a:p>
        </p:txBody>
      </p:sp>
      <p:sp>
        <p:nvSpPr>
          <p:cNvPr id="66571" name="Text Box 11"/>
          <p:cNvSpPr txBox="1"/>
          <p:nvPr/>
        </p:nvSpPr>
        <p:spPr>
          <a:xfrm>
            <a:off x="3578225" y="4184650"/>
            <a:ext cx="1727200" cy="579438"/>
          </a:xfrm>
          <a:prstGeom prst="rect">
            <a:avLst/>
          </a:prstGeom>
          <a:noFill/>
          <a:ln w="9525">
            <a:noFill/>
          </a:ln>
        </p:spPr>
        <p:txBody>
          <a:bodyPr>
            <a:spAutoFit/>
          </a:bodyPr>
          <a:p>
            <a:r>
              <a:rPr lang="zh-CN" altLang="en-US" sz="3200" b="1" dirty="0">
                <a:solidFill>
                  <a:srgbClr val="3333FF"/>
                </a:solidFill>
                <a:latin typeface="Times New Roman" panose="02020603050405020304" pitchFamily="18" charset="0"/>
              </a:rPr>
              <a:t>炊烟</a:t>
            </a:r>
            <a:endParaRPr lang="zh-CN" altLang="en-US" sz="3200" b="1" dirty="0">
              <a:solidFill>
                <a:srgbClr val="3333FF"/>
              </a:solidFill>
              <a:latin typeface="Times New Roman" panose="02020603050405020304" pitchFamily="18" charset="0"/>
            </a:endParaRPr>
          </a:p>
        </p:txBody>
      </p:sp>
      <p:sp>
        <p:nvSpPr>
          <p:cNvPr id="15372" name="AutoShape 12"/>
          <p:cNvSpPr/>
          <p:nvPr/>
        </p:nvSpPr>
        <p:spPr>
          <a:xfrm>
            <a:off x="4890135" y="3818255"/>
            <a:ext cx="117475" cy="725805"/>
          </a:xfrm>
          <a:prstGeom prst="rightBrace">
            <a:avLst>
              <a:gd name="adj1" fmla="val 65193"/>
              <a:gd name="adj2" fmla="val 50000"/>
            </a:avLst>
          </a:prstGeom>
          <a:noFill/>
          <a:ln w="38100"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15373" name="AutoShape 13"/>
          <p:cNvSpPr/>
          <p:nvPr/>
        </p:nvSpPr>
        <p:spPr>
          <a:xfrm>
            <a:off x="4890135" y="5045075"/>
            <a:ext cx="135890" cy="792480"/>
          </a:xfrm>
          <a:prstGeom prst="rightBrace">
            <a:avLst>
              <a:gd name="adj1" fmla="val 43315"/>
              <a:gd name="adj2" fmla="val 50000"/>
            </a:avLst>
          </a:prstGeom>
          <a:noFill/>
          <a:ln w="38100"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15378" name="Text Box 18"/>
          <p:cNvSpPr txBox="1"/>
          <p:nvPr/>
        </p:nvSpPr>
        <p:spPr>
          <a:xfrm>
            <a:off x="6882765" y="5181283"/>
            <a:ext cx="611188" cy="441325"/>
          </a:xfrm>
          <a:prstGeom prst="rect">
            <a:avLst/>
          </a:prstGeom>
          <a:noFill/>
          <a:ln w="9525">
            <a:noFill/>
          </a:ln>
        </p:spPr>
        <p:txBody>
          <a:bodyPr vert="eaVert" wrap="none">
            <a:spAutoFit/>
          </a:bodyPr>
          <a:p>
            <a:r>
              <a:rPr lang="zh-CN" altLang="en-US" sz="2800" b="1" dirty="0">
                <a:latin typeface="Arial" panose="020B0604020202020204" pitchFamily="34" charset="0"/>
              </a:rPr>
              <a:t>静</a:t>
            </a:r>
            <a:endParaRPr lang="zh-CN" altLang="en-US" sz="2800" b="1" dirty="0">
              <a:latin typeface="Arial" panose="020B0604020202020204" pitchFamily="34" charset="0"/>
            </a:endParaRPr>
          </a:p>
        </p:txBody>
      </p:sp>
      <p:sp>
        <p:nvSpPr>
          <p:cNvPr id="15379" name="Text Box 19"/>
          <p:cNvSpPr txBox="1"/>
          <p:nvPr/>
        </p:nvSpPr>
        <p:spPr>
          <a:xfrm>
            <a:off x="5762625" y="5181600"/>
            <a:ext cx="488950" cy="519113"/>
          </a:xfrm>
          <a:prstGeom prst="rect">
            <a:avLst/>
          </a:prstGeom>
          <a:noFill/>
          <a:ln w="9525">
            <a:noFill/>
          </a:ln>
        </p:spPr>
        <p:txBody>
          <a:bodyPr>
            <a:spAutoFit/>
          </a:bodyPr>
          <a:p>
            <a:r>
              <a:rPr lang="zh-CN" altLang="en-US" sz="2800" b="1" dirty="0">
                <a:latin typeface="Arial" panose="020B0604020202020204" pitchFamily="34" charset="0"/>
              </a:rPr>
              <a:t>动</a:t>
            </a:r>
            <a:endParaRPr lang="zh-CN" altLang="en-US" sz="2800" b="1" dirty="0">
              <a:latin typeface="Arial" panose="020B0604020202020204" pitchFamily="34" charset="0"/>
            </a:endParaRPr>
          </a:p>
        </p:txBody>
      </p:sp>
      <p:sp>
        <p:nvSpPr>
          <p:cNvPr id="15380" name="Line 20"/>
          <p:cNvSpPr/>
          <p:nvPr/>
        </p:nvSpPr>
        <p:spPr>
          <a:xfrm>
            <a:off x="6403340" y="5401945"/>
            <a:ext cx="479425" cy="635"/>
          </a:xfrm>
          <a:prstGeom prst="line">
            <a:avLst/>
          </a:prstGeom>
          <a:ln w="38100" cap="flat" cmpd="sng">
            <a:solidFill>
              <a:schemeClr val="tx1"/>
            </a:solidFill>
            <a:prstDash val="solid"/>
            <a:headEnd type="none" w="med" len="med"/>
            <a:tailEnd type="triangle" w="med" len="med"/>
          </a:ln>
        </p:spPr>
      </p:sp>
      <p:sp>
        <p:nvSpPr>
          <p:cNvPr id="15381" name="Text Box 21"/>
          <p:cNvSpPr txBox="1"/>
          <p:nvPr/>
        </p:nvSpPr>
        <p:spPr>
          <a:xfrm>
            <a:off x="6403340" y="4890770"/>
            <a:ext cx="488950" cy="457200"/>
          </a:xfrm>
          <a:prstGeom prst="rect">
            <a:avLst/>
          </a:prstGeom>
          <a:noFill/>
          <a:ln w="9525">
            <a:noFill/>
          </a:ln>
        </p:spPr>
        <p:txBody>
          <a:bodyPr wrap="none">
            <a:spAutoFit/>
          </a:bodyPr>
          <a:p>
            <a:r>
              <a:rPr lang="zh-CN" altLang="en-US" sz="2400" b="1" dirty="0">
                <a:latin typeface="Arial" panose="020B0604020202020204" pitchFamily="34" charset="0"/>
              </a:rPr>
              <a:t>衬</a:t>
            </a:r>
            <a:endParaRPr lang="zh-CN" altLang="en-US" sz="2400" b="1" dirty="0">
              <a:latin typeface="Arial" panose="020B0604020202020204" pitchFamily="34" charset="0"/>
            </a:endParaRPr>
          </a:p>
        </p:txBody>
      </p:sp>
      <p:sp>
        <p:nvSpPr>
          <p:cNvPr id="66584" name="Rectangle 24"/>
          <p:cNvSpPr/>
          <p:nvPr/>
        </p:nvSpPr>
        <p:spPr>
          <a:xfrm>
            <a:off x="381000" y="2343785"/>
            <a:ext cx="1042988" cy="2245360"/>
          </a:xfrm>
          <a:prstGeom prst="rect">
            <a:avLst/>
          </a:prstGeom>
          <a:noFill/>
          <a:ln w="9525">
            <a:noFill/>
          </a:ln>
        </p:spPr>
        <p:txBody>
          <a:bodyPr>
            <a:spAutoFit/>
          </a:bodyPr>
          <a:p>
            <a:r>
              <a:rPr lang="zh-CN" altLang="en-US" sz="2800" b="1" dirty="0">
                <a:solidFill>
                  <a:srgbClr val="0000FF"/>
                </a:solidFill>
                <a:latin typeface="Arial" panose="020B0604020202020204" pitchFamily="34" charset="0"/>
              </a:rPr>
              <a:t>清幽  </a:t>
            </a:r>
            <a:endParaRPr lang="zh-CN" altLang="en-US" sz="2800" b="1" dirty="0">
              <a:solidFill>
                <a:srgbClr val="0000FF"/>
              </a:solidFill>
              <a:latin typeface="Arial" panose="020B0604020202020204" pitchFamily="34" charset="0"/>
            </a:endParaRPr>
          </a:p>
          <a:p>
            <a:r>
              <a:rPr lang="zh-CN" altLang="en-US" sz="2800" b="1" dirty="0">
                <a:solidFill>
                  <a:srgbClr val="0000FF"/>
                </a:solidFill>
                <a:sym typeface="+mn-ea"/>
              </a:rPr>
              <a:t>宁静</a:t>
            </a:r>
            <a:endParaRPr lang="zh-CN" altLang="en-US" sz="2800" b="1" dirty="0">
              <a:solidFill>
                <a:srgbClr val="0000FF"/>
              </a:solidFill>
              <a:latin typeface="Arial" panose="020B0604020202020204" pitchFamily="34" charset="0"/>
            </a:endParaRPr>
          </a:p>
          <a:p>
            <a:r>
              <a:rPr lang="zh-CN" altLang="en-US" sz="2800" b="1" dirty="0">
                <a:solidFill>
                  <a:srgbClr val="0000FF"/>
                </a:solidFill>
                <a:latin typeface="Arial" panose="020B0604020202020204" pitchFamily="34" charset="0"/>
              </a:rPr>
              <a:t>和谐</a:t>
            </a:r>
            <a:endParaRPr lang="zh-CN" altLang="en-US" sz="2800" b="1" dirty="0">
              <a:solidFill>
                <a:srgbClr val="0000FF"/>
              </a:solidFill>
              <a:latin typeface="Arial" panose="020B0604020202020204" pitchFamily="34" charset="0"/>
            </a:endParaRPr>
          </a:p>
          <a:p>
            <a:r>
              <a:rPr lang="zh-CN" altLang="en-US" sz="2800" b="1" dirty="0">
                <a:solidFill>
                  <a:srgbClr val="0000FF"/>
                </a:solidFill>
                <a:sym typeface="+mn-ea"/>
              </a:rPr>
              <a:t>安定</a:t>
            </a:r>
            <a:endParaRPr lang="zh-CN" altLang="en-US" sz="2800" b="1" dirty="0">
              <a:solidFill>
                <a:srgbClr val="0000FF"/>
              </a:solidFill>
              <a:latin typeface="Arial" panose="020B0604020202020204" pitchFamily="34" charset="0"/>
            </a:endParaRPr>
          </a:p>
          <a:p>
            <a:endParaRPr lang="zh-CN" altLang="en-US" sz="2800" b="1" dirty="0">
              <a:solidFill>
                <a:srgbClr val="0000FF"/>
              </a:solidFill>
              <a:latin typeface="Arial" panose="020B0604020202020204" pitchFamily="34" charset="0"/>
            </a:endParaRPr>
          </a:p>
        </p:txBody>
      </p:sp>
      <p:sp>
        <p:nvSpPr>
          <p:cNvPr id="15383" name="Text Box 28"/>
          <p:cNvSpPr txBox="1"/>
          <p:nvPr/>
        </p:nvSpPr>
        <p:spPr>
          <a:xfrm>
            <a:off x="1424305" y="2809875"/>
            <a:ext cx="1448435" cy="1198880"/>
          </a:xfrm>
          <a:prstGeom prst="rect">
            <a:avLst/>
          </a:prstGeom>
          <a:noFill/>
          <a:ln w="9525">
            <a:noFill/>
          </a:ln>
        </p:spPr>
        <p:txBody>
          <a:bodyPr wrap="square">
            <a:spAutoFit/>
          </a:bodyPr>
          <a:p>
            <a:r>
              <a:rPr lang="zh-CN" altLang="en-US" sz="3600" b="1" dirty="0">
                <a:latin typeface="Arial" panose="020B0604020202020204" pitchFamily="34" charset="0"/>
              </a:rPr>
              <a:t>白描</a:t>
            </a:r>
            <a:endParaRPr lang="zh-CN" altLang="en-US" sz="3600" b="1" dirty="0">
              <a:latin typeface="Arial" panose="020B0604020202020204" pitchFamily="34" charset="0"/>
            </a:endParaRPr>
          </a:p>
          <a:p>
            <a:r>
              <a:rPr lang="zh-CN" altLang="en-US" sz="3600" b="1" dirty="0">
                <a:latin typeface="Arial" panose="020B0604020202020204" pitchFamily="34" charset="0"/>
              </a:rPr>
              <a:t>手法</a:t>
            </a:r>
            <a:endParaRPr lang="zh-CN" altLang="en-US" sz="3600" b="1" dirty="0">
              <a:latin typeface="Arial" panose="020B0604020202020204" pitchFamily="34" charset="0"/>
            </a:endParaRPr>
          </a:p>
        </p:txBody>
      </p:sp>
      <p:sp>
        <p:nvSpPr>
          <p:cNvPr id="30" name="TextBox 29"/>
          <p:cNvSpPr txBox="1"/>
          <p:nvPr/>
        </p:nvSpPr>
        <p:spPr>
          <a:xfrm>
            <a:off x="6251575" y="1867535"/>
            <a:ext cx="2057400" cy="2676525"/>
          </a:xfrm>
          <a:prstGeom prst="rect">
            <a:avLst/>
          </a:prstGeom>
          <a:noFill/>
          <a:ln w="9525">
            <a:noFill/>
          </a:ln>
        </p:spPr>
        <p:txBody>
          <a:bodyPr>
            <a:spAutoFit/>
          </a:bodyPr>
          <a:p>
            <a:r>
              <a:rPr lang="zh-CN" altLang="en-US" sz="2800" b="1" dirty="0">
                <a:solidFill>
                  <a:srgbClr val="0000FF"/>
                </a:solidFill>
                <a:latin typeface="Arial" panose="020B0604020202020204" pitchFamily="34" charset="0"/>
              </a:rPr>
              <a:t>表明诗人向往田园美景</a:t>
            </a:r>
            <a:endParaRPr lang="zh-CN" altLang="en-US" sz="2800" b="1" dirty="0">
              <a:solidFill>
                <a:srgbClr val="0000FF"/>
              </a:solidFill>
              <a:latin typeface="Arial" panose="020B0604020202020204" pitchFamily="34" charset="0"/>
            </a:endParaRPr>
          </a:p>
          <a:p>
            <a:r>
              <a:rPr lang="zh-CN" altLang="en-US" sz="2800" b="1" dirty="0">
                <a:solidFill>
                  <a:srgbClr val="0000FF"/>
                </a:solidFill>
                <a:latin typeface="Arial" panose="020B0604020202020204" pitchFamily="34" charset="0"/>
              </a:rPr>
              <a:t>村居之乐，批判官场庸</a:t>
            </a:r>
            <a:endParaRPr lang="zh-CN" altLang="en-US" sz="2800" b="1" dirty="0">
              <a:solidFill>
                <a:srgbClr val="0000FF"/>
              </a:solidFill>
              <a:latin typeface="Arial" panose="020B0604020202020204" pitchFamily="34" charset="0"/>
            </a:endParaRPr>
          </a:p>
          <a:p>
            <a:r>
              <a:rPr lang="zh-CN" altLang="en-US" sz="2800" b="1" dirty="0">
                <a:solidFill>
                  <a:srgbClr val="0000FF"/>
                </a:solidFill>
                <a:latin typeface="Arial" panose="020B0604020202020204" pitchFamily="34" charset="0"/>
              </a:rPr>
              <a:t>俗污浊、尔虞我诈。</a:t>
            </a:r>
            <a:endParaRPr lang="en-US" altLang="zh-CN" sz="2800" b="1" dirty="0">
              <a:solidFill>
                <a:srgbClr val="0000FF"/>
              </a:solidFill>
              <a:latin typeface="Arial" panose="020B0604020202020204" pitchFamily="34" charset="0"/>
            </a:endParaRPr>
          </a:p>
        </p:txBody>
      </p:sp>
      <p:sp>
        <p:nvSpPr>
          <p:cNvPr id="3" name="AutoShape 12"/>
          <p:cNvSpPr/>
          <p:nvPr/>
        </p:nvSpPr>
        <p:spPr>
          <a:xfrm>
            <a:off x="4863465" y="1587500"/>
            <a:ext cx="144145" cy="1936115"/>
          </a:xfrm>
          <a:prstGeom prst="rightBrace">
            <a:avLst>
              <a:gd name="adj1" fmla="val 65193"/>
              <a:gd name="adj2" fmla="val 50000"/>
            </a:avLst>
          </a:prstGeom>
          <a:noFill/>
          <a:ln w="38100"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4" name="文本框 3"/>
          <p:cNvSpPr txBox="1"/>
          <p:nvPr/>
        </p:nvSpPr>
        <p:spPr>
          <a:xfrm>
            <a:off x="5026025" y="1999615"/>
            <a:ext cx="736600" cy="1111250"/>
          </a:xfrm>
          <a:prstGeom prst="rect">
            <a:avLst/>
          </a:prstGeom>
          <a:noFill/>
        </p:spPr>
        <p:txBody>
          <a:bodyPr vert="eaVert" wrap="square" rtlCol="0">
            <a:spAutoFit/>
          </a:bodyPr>
          <a:p>
            <a:r>
              <a:rPr lang="zh-CN" altLang="en-US" sz="3600" b="1">
                <a:solidFill>
                  <a:srgbClr val="FF0000"/>
                </a:solidFill>
                <a:latin typeface="黑体" panose="02010609060101010101" charset="-122"/>
                <a:ea typeface="黑体" panose="02010609060101010101" charset="-122"/>
              </a:rPr>
              <a:t>近景</a:t>
            </a:r>
            <a:endParaRPr lang="zh-CN" altLang="en-US" sz="3600" b="1">
              <a:solidFill>
                <a:srgbClr val="FF0000"/>
              </a:solidFill>
              <a:latin typeface="黑体" panose="02010609060101010101" charset="-122"/>
              <a:ea typeface="黑体" panose="02010609060101010101" charset="-122"/>
            </a:endParaRPr>
          </a:p>
        </p:txBody>
      </p:sp>
      <p:sp>
        <p:nvSpPr>
          <p:cNvPr id="5" name="文本框 4"/>
          <p:cNvSpPr txBox="1"/>
          <p:nvPr/>
        </p:nvSpPr>
        <p:spPr>
          <a:xfrm>
            <a:off x="5026025" y="3625215"/>
            <a:ext cx="736600" cy="1111250"/>
          </a:xfrm>
          <a:prstGeom prst="rect">
            <a:avLst/>
          </a:prstGeom>
          <a:noFill/>
        </p:spPr>
        <p:txBody>
          <a:bodyPr vert="eaVert" wrap="square" rtlCol="0">
            <a:spAutoFit/>
          </a:bodyPr>
          <a:p>
            <a:r>
              <a:rPr lang="zh-CN" altLang="en-US" sz="3600" b="1" dirty="0">
                <a:solidFill>
                  <a:srgbClr val="3333FF"/>
                </a:solidFill>
                <a:latin typeface="Times New Roman" panose="02020603050405020304" pitchFamily="18" charset="0"/>
              </a:rPr>
              <a:t>远景</a:t>
            </a:r>
            <a:endParaRPr lang="zh-CN" altLang="en-US" sz="3600" b="1" dirty="0">
              <a:solidFill>
                <a:srgbClr val="3333FF"/>
              </a:solidFill>
              <a:latin typeface="Times New Roman" panose="02020603050405020304" pitchFamily="18" charset="0"/>
              <a:ea typeface="黑体" panose="02010609060101010101" charset="-122"/>
            </a:endParaRPr>
          </a:p>
        </p:txBody>
      </p:sp>
      <p:sp>
        <p:nvSpPr>
          <p:cNvPr id="13314" name="Rectangle 2"/>
          <p:cNvSpPr>
            <a:spLocks noGrp="1"/>
          </p:cNvSpPr>
          <p:nvPr/>
        </p:nvSpPr>
        <p:spPr>
          <a:xfrm>
            <a:off x="395288" y="0"/>
            <a:ext cx="3322637" cy="1143000"/>
          </a:xfrm>
          <a:prstGeom prst="rect">
            <a:avLst/>
          </a:prstGeom>
          <a:noFill/>
          <a:ln w="9525">
            <a:noFill/>
          </a:ln>
        </p:spPr>
        <p:txBody>
          <a:bodyPr vert="horz" wrap="square" lIns="91440" tIns="45720" rIns="91440" bIns="45720"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eaLnBrk="1" hangingPunct="1"/>
            <a:endParaRPr lang="zh-CN" altLang="en-US" sz="4800" b="1" dirty="0">
              <a:solidFill>
                <a:srgbClr val="FF0000"/>
              </a:solidFill>
              <a:latin typeface="方正隶书_GBK" panose="03000509000000000000" charset="-122"/>
              <a:ea typeface="方正隶书_GBK" panose="03000509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checkerboard(across)">
                                      <p:cBhvr>
                                        <p:cTn id="7" dur="500"/>
                                        <p:tgtEl>
                                          <p:spTgt spid="6656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6564"/>
                                        </p:tgtEl>
                                        <p:attrNameLst>
                                          <p:attrName>style.visibility</p:attrName>
                                        </p:attrNameLst>
                                      </p:cBhvr>
                                      <p:to>
                                        <p:strVal val="visible"/>
                                      </p:to>
                                    </p:set>
                                    <p:animEffect transition="in" filter="checkerboard(across)">
                                      <p:cBhvr>
                                        <p:cTn id="12" dur="500"/>
                                        <p:tgtEl>
                                          <p:spTgt spid="6656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6565"/>
                                        </p:tgtEl>
                                        <p:attrNameLst>
                                          <p:attrName>style.visibility</p:attrName>
                                        </p:attrNameLst>
                                      </p:cBhvr>
                                      <p:to>
                                        <p:strVal val="visible"/>
                                      </p:to>
                                    </p:set>
                                    <p:animEffect transition="in" filter="checkerboard(across)">
                                      <p:cBhvr>
                                        <p:cTn id="17" dur="500"/>
                                        <p:tgtEl>
                                          <p:spTgt spid="6656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6566"/>
                                        </p:tgtEl>
                                        <p:attrNameLst>
                                          <p:attrName>style.visibility</p:attrName>
                                        </p:attrNameLst>
                                      </p:cBhvr>
                                      <p:to>
                                        <p:strVal val="visible"/>
                                      </p:to>
                                    </p:set>
                                    <p:animEffect transition="in" filter="checkerboard(across)">
                                      <p:cBhvr>
                                        <p:cTn id="22" dur="500"/>
                                        <p:tgtEl>
                                          <p:spTgt spid="6656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6567"/>
                                        </p:tgtEl>
                                        <p:attrNameLst>
                                          <p:attrName>style.visibility</p:attrName>
                                        </p:attrNameLst>
                                      </p:cBhvr>
                                      <p:to>
                                        <p:strVal val="visible"/>
                                      </p:to>
                                    </p:set>
                                    <p:animEffect transition="in" filter="checkerboard(across)">
                                      <p:cBhvr>
                                        <p:cTn id="27" dur="500"/>
                                        <p:tgtEl>
                                          <p:spTgt spid="6656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66570"/>
                                        </p:tgtEl>
                                        <p:attrNameLst>
                                          <p:attrName>style.visibility</p:attrName>
                                        </p:attrNameLst>
                                      </p:cBhvr>
                                      <p:to>
                                        <p:strVal val="visible"/>
                                      </p:to>
                                    </p:set>
                                    <p:animEffect transition="in" filter="checkerboard(across)">
                                      <p:cBhvr>
                                        <p:cTn id="32" dur="500"/>
                                        <p:tgtEl>
                                          <p:spTgt spid="6657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66571"/>
                                        </p:tgtEl>
                                        <p:attrNameLst>
                                          <p:attrName>style.visibility</p:attrName>
                                        </p:attrNameLst>
                                      </p:cBhvr>
                                      <p:to>
                                        <p:strVal val="visible"/>
                                      </p:to>
                                    </p:set>
                                    <p:animEffect transition="in" filter="checkerboard(across)">
                                      <p:cBhvr>
                                        <p:cTn id="37" dur="500"/>
                                        <p:tgtEl>
                                          <p:spTgt spid="6657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66568"/>
                                        </p:tgtEl>
                                        <p:attrNameLst>
                                          <p:attrName>style.visibility</p:attrName>
                                        </p:attrNameLst>
                                      </p:cBhvr>
                                      <p:to>
                                        <p:strVal val="visible"/>
                                      </p:to>
                                    </p:set>
                                    <p:animEffect transition="in" filter="checkerboard(across)">
                                      <p:cBhvr>
                                        <p:cTn id="42" dur="500"/>
                                        <p:tgtEl>
                                          <p:spTgt spid="66568"/>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66569"/>
                                        </p:tgtEl>
                                        <p:attrNameLst>
                                          <p:attrName>style.visibility</p:attrName>
                                        </p:attrNameLst>
                                      </p:cBhvr>
                                      <p:to>
                                        <p:strVal val="visible"/>
                                      </p:to>
                                    </p:set>
                                    <p:animEffect transition="in" filter="checkerboard(across)">
                                      <p:cBhvr>
                                        <p:cTn id="47" dur="500"/>
                                        <p:tgtEl>
                                          <p:spTgt spid="66569"/>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5363"/>
                                        </p:tgtEl>
                                        <p:attrNameLst>
                                          <p:attrName>style.visibility</p:attrName>
                                        </p:attrNameLst>
                                      </p:cBhvr>
                                      <p:to>
                                        <p:strVal val="visible"/>
                                      </p:to>
                                    </p:set>
                                    <p:animEffect transition="in" filter="checkerboard(across)">
                                      <p:cBhvr>
                                        <p:cTn id="52" dur="500"/>
                                        <p:tgtEl>
                                          <p:spTgt spid="15363"/>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15383"/>
                                        </p:tgtEl>
                                        <p:attrNameLst>
                                          <p:attrName>style.visibility</p:attrName>
                                        </p:attrNameLst>
                                      </p:cBhvr>
                                      <p:to>
                                        <p:strVal val="visible"/>
                                      </p:to>
                                    </p:set>
                                    <p:animEffect transition="in" filter="checkerboard(across)">
                                      <p:cBhvr>
                                        <p:cTn id="55" dur="500"/>
                                        <p:tgtEl>
                                          <p:spTgt spid="15383"/>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blinds(horizontal)">
                                      <p:cBhvr>
                                        <p:cTn id="60" dur="500"/>
                                        <p:tgtEl>
                                          <p:spTgt spid="3"/>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blinds(horizontal)">
                                      <p:cBhvr>
                                        <p:cTn id="65" dur="500"/>
                                        <p:tgtEl>
                                          <p:spTgt spid="4"/>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5372"/>
                                        </p:tgtEl>
                                        <p:attrNameLst>
                                          <p:attrName>style.visibility</p:attrName>
                                        </p:attrNameLst>
                                      </p:cBhvr>
                                      <p:to>
                                        <p:strVal val="visible"/>
                                      </p:to>
                                    </p:set>
                                    <p:animEffect transition="in" filter="blinds(horizontal)">
                                      <p:cBhvr>
                                        <p:cTn id="70" dur="500"/>
                                        <p:tgtEl>
                                          <p:spTgt spid="15372"/>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blinds(horizontal)">
                                      <p:cBhvr>
                                        <p:cTn id="75" dur="500"/>
                                        <p:tgtEl>
                                          <p:spTgt spid="5"/>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15373"/>
                                        </p:tgtEl>
                                        <p:attrNameLst>
                                          <p:attrName>style.visibility</p:attrName>
                                        </p:attrNameLst>
                                      </p:cBhvr>
                                      <p:to>
                                        <p:strVal val="visible"/>
                                      </p:to>
                                    </p:set>
                                    <p:animEffect transition="in" filter="blinds(horizontal)">
                                      <p:cBhvr>
                                        <p:cTn id="80" dur="500"/>
                                        <p:tgtEl>
                                          <p:spTgt spid="15373"/>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nodeType="clickEffect">
                                  <p:stCondLst>
                                    <p:cond delay="0"/>
                                  </p:stCondLst>
                                  <p:childTnLst>
                                    <p:set>
                                      <p:cBhvr>
                                        <p:cTn id="84" dur="1" fill="hold">
                                          <p:stCondLst>
                                            <p:cond delay="0"/>
                                          </p:stCondLst>
                                        </p:cTn>
                                        <p:tgtEl>
                                          <p:spTgt spid="15380"/>
                                        </p:tgtEl>
                                        <p:attrNameLst>
                                          <p:attrName>style.visibility</p:attrName>
                                        </p:attrNameLst>
                                      </p:cBhvr>
                                      <p:to>
                                        <p:strVal val="visible"/>
                                      </p:to>
                                    </p:set>
                                    <p:animEffect transition="in" filter="blinds(horizontal)">
                                      <p:cBhvr>
                                        <p:cTn id="85" dur="500"/>
                                        <p:tgtEl>
                                          <p:spTgt spid="15380"/>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grpId="0" nodeType="clickEffect">
                                  <p:stCondLst>
                                    <p:cond delay="0"/>
                                  </p:stCondLst>
                                  <p:childTnLst>
                                    <p:set>
                                      <p:cBhvr>
                                        <p:cTn id="89" dur="1" fill="hold">
                                          <p:stCondLst>
                                            <p:cond delay="0"/>
                                          </p:stCondLst>
                                        </p:cTn>
                                        <p:tgtEl>
                                          <p:spTgt spid="15378"/>
                                        </p:tgtEl>
                                        <p:attrNameLst>
                                          <p:attrName>style.visibility</p:attrName>
                                        </p:attrNameLst>
                                      </p:cBhvr>
                                      <p:to>
                                        <p:strVal val="visible"/>
                                      </p:to>
                                    </p:set>
                                    <p:animEffect transition="in" filter="blinds(horizontal)">
                                      <p:cBhvr>
                                        <p:cTn id="90" dur="500"/>
                                        <p:tgtEl>
                                          <p:spTgt spid="15378"/>
                                        </p:tgtEl>
                                      </p:cBhvr>
                                    </p:animEffect>
                                  </p:childTnLst>
                                </p:cTn>
                              </p:par>
                              <p:par>
                                <p:cTn id="91" presetID="3" presetClass="entr" presetSubtype="10" fill="hold" grpId="0" nodeType="withEffect">
                                  <p:stCondLst>
                                    <p:cond delay="0"/>
                                  </p:stCondLst>
                                  <p:childTnLst>
                                    <p:set>
                                      <p:cBhvr>
                                        <p:cTn id="92" dur="1" fill="hold">
                                          <p:stCondLst>
                                            <p:cond delay="0"/>
                                          </p:stCondLst>
                                        </p:cTn>
                                        <p:tgtEl>
                                          <p:spTgt spid="15381"/>
                                        </p:tgtEl>
                                        <p:attrNameLst>
                                          <p:attrName>style.visibility</p:attrName>
                                        </p:attrNameLst>
                                      </p:cBhvr>
                                      <p:to>
                                        <p:strVal val="visible"/>
                                      </p:to>
                                    </p:set>
                                    <p:animEffect transition="in" filter="blinds(horizontal)">
                                      <p:cBhvr>
                                        <p:cTn id="93" dur="500"/>
                                        <p:tgtEl>
                                          <p:spTgt spid="15381"/>
                                        </p:tgtEl>
                                      </p:cBhvr>
                                    </p:animEffect>
                                  </p:childTnLst>
                                </p:cTn>
                              </p:par>
                              <p:par>
                                <p:cTn id="94" presetID="3" presetClass="entr" presetSubtype="10" fill="hold" grpId="0" nodeType="withEffect">
                                  <p:stCondLst>
                                    <p:cond delay="0"/>
                                  </p:stCondLst>
                                  <p:childTnLst>
                                    <p:set>
                                      <p:cBhvr>
                                        <p:cTn id="95" dur="1" fill="hold">
                                          <p:stCondLst>
                                            <p:cond delay="0"/>
                                          </p:stCondLst>
                                        </p:cTn>
                                        <p:tgtEl>
                                          <p:spTgt spid="15379"/>
                                        </p:tgtEl>
                                        <p:attrNameLst>
                                          <p:attrName>style.visibility</p:attrName>
                                        </p:attrNameLst>
                                      </p:cBhvr>
                                      <p:to>
                                        <p:strVal val="visible"/>
                                      </p:to>
                                    </p:set>
                                    <p:animEffect transition="in" filter="blinds(horizontal)">
                                      <p:cBhvr>
                                        <p:cTn id="96" dur="500"/>
                                        <p:tgtEl>
                                          <p:spTgt spid="15379"/>
                                        </p:tgtEl>
                                      </p:cBhvr>
                                    </p:animEffect>
                                  </p:childTnLst>
                                </p:cTn>
                              </p:par>
                            </p:childTnLst>
                          </p:cTn>
                        </p:par>
                      </p:childTnLst>
                    </p:cTn>
                  </p:par>
                  <p:par>
                    <p:cTn id="97" fill="hold">
                      <p:stCondLst>
                        <p:cond delay="indefinite"/>
                      </p:stCondLst>
                      <p:childTnLst>
                        <p:par>
                          <p:cTn id="98" fill="hold">
                            <p:stCondLst>
                              <p:cond delay="0"/>
                            </p:stCondLst>
                            <p:childTnLst>
                              <p:par>
                                <p:cTn id="99" presetID="3" presetClass="entr" presetSubtype="10" fill="hold" grpId="0" nodeType="clickEffect">
                                  <p:stCondLst>
                                    <p:cond delay="0"/>
                                  </p:stCondLst>
                                  <p:childTnLst>
                                    <p:set>
                                      <p:cBhvr>
                                        <p:cTn id="100" dur="1" fill="hold">
                                          <p:stCondLst>
                                            <p:cond delay="0"/>
                                          </p:stCondLst>
                                        </p:cTn>
                                        <p:tgtEl>
                                          <p:spTgt spid="66584"/>
                                        </p:tgtEl>
                                        <p:attrNameLst>
                                          <p:attrName>style.visibility</p:attrName>
                                        </p:attrNameLst>
                                      </p:cBhvr>
                                      <p:to>
                                        <p:strVal val="visible"/>
                                      </p:to>
                                    </p:set>
                                    <p:animEffect transition="in" filter="blinds(horizontal)">
                                      <p:cBhvr>
                                        <p:cTn id="101" dur="500"/>
                                        <p:tgtEl>
                                          <p:spTgt spid="66584"/>
                                        </p:tgtEl>
                                      </p:cBhvr>
                                    </p:animEffect>
                                  </p:childTnLst>
                                </p:cTn>
                              </p:par>
                            </p:childTnLst>
                          </p:cTn>
                        </p:par>
                      </p:childTnLst>
                    </p:cTn>
                  </p:par>
                  <p:par>
                    <p:cTn id="102" fill="hold">
                      <p:stCondLst>
                        <p:cond delay="indefinite"/>
                      </p:stCondLst>
                      <p:childTnLst>
                        <p:par>
                          <p:cTn id="103" fill="hold">
                            <p:stCondLst>
                              <p:cond delay="0"/>
                            </p:stCondLst>
                            <p:childTnLst>
                              <p:par>
                                <p:cTn id="104" presetID="3" presetClass="entr" presetSubtype="10" fill="hold" grpId="0" nodeType="click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blinds(horizontal)">
                                      <p:cBhvr>
                                        <p:cTn id="106" dur="500"/>
                                        <p:tgtEl>
                                          <p:spTgt spid="30"/>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13314"/>
                                        </p:tgtEl>
                                        <p:attrNameLst>
                                          <p:attrName>style.visibility</p:attrName>
                                        </p:attrNameLst>
                                      </p:cBhvr>
                                      <p:to>
                                        <p:strVal val="visible"/>
                                      </p:to>
                                    </p:set>
                                    <p:anim calcmode="lin" valueType="num">
                                      <p:cBhvr additive="base">
                                        <p:cTn id="111" dur="500" fill="hold"/>
                                        <p:tgtEl>
                                          <p:spTgt spid="13314"/>
                                        </p:tgtEl>
                                        <p:attrNameLst>
                                          <p:attrName>ppt_x</p:attrName>
                                        </p:attrNameLst>
                                      </p:cBhvr>
                                      <p:tavLst>
                                        <p:tav tm="0">
                                          <p:val>
                                            <p:strVal val="#ppt_x"/>
                                          </p:val>
                                        </p:tav>
                                        <p:tav tm="100000">
                                          <p:val>
                                            <p:strVal val="#ppt_x"/>
                                          </p:val>
                                        </p:tav>
                                      </p:tavLst>
                                    </p:anim>
                                    <p:anim calcmode="lin" valueType="num">
                                      <p:cBhvr additive="base">
                                        <p:cTn id="112"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P spid="15363" grpId="0" bldLvl="0" animBg="1"/>
      <p:bldP spid="66565" grpId="0"/>
      <p:bldP spid="66566" grpId="0"/>
      <p:bldP spid="66567" grpId="0"/>
      <p:bldP spid="66568" grpId="0"/>
      <p:bldP spid="66569" grpId="0"/>
      <p:bldP spid="66570" grpId="0"/>
      <p:bldP spid="66571" grpId="0"/>
      <p:bldP spid="15383" grpId="0"/>
      <p:bldP spid="3" grpId="0" bldLvl="0" animBg="1"/>
      <p:bldP spid="4" grpId="0"/>
      <p:bldP spid="15372" grpId="0" bldLvl="0" animBg="1"/>
      <p:bldP spid="5" grpId="0"/>
      <p:bldP spid="15373" grpId="0" bldLvl="0" animBg="1"/>
      <p:bldP spid="15378" grpId="0"/>
      <p:bldP spid="15381" grpId="0"/>
      <p:bldP spid="15379" grpId="0"/>
      <p:bldP spid="66584" grpId="0"/>
      <p:bldP spid="30" grpId="0"/>
      <p:bldP spid="133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09015" y="787400"/>
            <a:ext cx="7811770" cy="2306955"/>
          </a:xfrm>
          <a:prstGeom prst="rect">
            <a:avLst/>
          </a:prstGeom>
          <a:noFill/>
        </p:spPr>
        <p:txBody>
          <a:bodyPr wrap="square" rtlCol="0">
            <a:spAutoFit/>
          </a:bodyPr>
          <a:p>
            <a:r>
              <a:rPr lang="zh-CN" altLang="zh-CN" sz="3600" b="1">
                <a:solidFill>
                  <a:srgbClr val="FF0000"/>
                </a:solidFill>
              </a:rPr>
              <a:t>赏景的角度：</a:t>
            </a:r>
            <a:endParaRPr lang="zh-CN" altLang="zh-CN" sz="3600" b="1">
              <a:solidFill>
                <a:srgbClr val="FF0000"/>
              </a:solidFill>
            </a:endParaRPr>
          </a:p>
          <a:p>
            <a:r>
              <a:rPr lang="zh-CN" altLang="zh-CN" sz="3600" b="1"/>
              <a:t>       时空角度、感官角度、</a:t>
            </a:r>
            <a:endParaRPr lang="zh-CN" altLang="zh-CN" sz="3600" b="1"/>
          </a:p>
          <a:p>
            <a:r>
              <a:rPr lang="zh-CN" altLang="zh-CN" sz="3600" b="1"/>
              <a:t>       动静角度、远近俯仰角度、</a:t>
            </a:r>
            <a:endParaRPr lang="zh-CN" altLang="zh-CN" sz="3600" b="1"/>
          </a:p>
          <a:p>
            <a:r>
              <a:rPr lang="zh-CN" altLang="zh-CN" sz="3600" b="1"/>
              <a:t>       白描、用词（如叠词）</a:t>
            </a:r>
            <a:endParaRPr lang="en-US" altLang="zh-CN" sz="3600" b="1"/>
          </a:p>
        </p:txBody>
      </p:sp>
      <p:sp>
        <p:nvSpPr>
          <p:cNvPr id="3" name="文本框 2"/>
          <p:cNvSpPr txBox="1"/>
          <p:nvPr/>
        </p:nvSpPr>
        <p:spPr>
          <a:xfrm>
            <a:off x="1009015" y="3816985"/>
            <a:ext cx="6947535" cy="1076325"/>
          </a:xfrm>
          <a:prstGeom prst="rect">
            <a:avLst/>
          </a:prstGeom>
          <a:noFill/>
        </p:spPr>
        <p:txBody>
          <a:bodyPr wrap="square" rtlCol="0">
            <a:spAutoFit/>
          </a:bodyPr>
          <a:p>
            <a:r>
              <a:rPr lang="zh-CN" altLang="en-US" sz="3200" b="1">
                <a:solidFill>
                  <a:srgbClr val="FF0000"/>
                </a:solidFill>
              </a:rPr>
              <a:t>一语天然万古新，豪华落尽见真淳。 </a:t>
            </a:r>
            <a:endParaRPr lang="zh-CN" altLang="en-US" sz="3200" b="1">
              <a:solidFill>
                <a:srgbClr val="FF0000"/>
              </a:solidFill>
            </a:endParaRPr>
          </a:p>
          <a:p>
            <a:r>
              <a:rPr lang="zh-CN" altLang="en-US" sz="3200" b="1">
                <a:solidFill>
                  <a:srgbClr val="FF0000"/>
                </a:solidFill>
              </a:rPr>
              <a:t>                   </a:t>
            </a:r>
            <a:r>
              <a:rPr lang="en-US" altLang="zh-CN" sz="3200" b="1">
                <a:solidFill>
                  <a:srgbClr val="FF0000"/>
                </a:solidFill>
              </a:rPr>
              <a:t>——</a:t>
            </a:r>
            <a:r>
              <a:rPr lang="zh-CN" altLang="en-US" sz="3200" b="1">
                <a:solidFill>
                  <a:srgbClr val="FF0000"/>
                </a:solidFill>
              </a:rPr>
              <a:t>（金）元好问</a:t>
            </a:r>
            <a:endParaRPr lang="zh-CN" altLang="en-US" sz="3200" b="1">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W020170616614381284776"/>
          <p:cNvPicPr>
            <a:picLocks noChangeAspect="1"/>
          </p:cNvPicPr>
          <p:nvPr/>
        </p:nvPicPr>
        <p:blipFill>
          <a:blip r:embed="rId1"/>
          <a:stretch>
            <a:fillRect/>
          </a:stretch>
        </p:blipFill>
        <p:spPr>
          <a:xfrm>
            <a:off x="635" y="635"/>
            <a:ext cx="9142730" cy="7462520"/>
          </a:xfrm>
          <a:prstGeom prst="rect">
            <a:avLst/>
          </a:prstGeom>
        </p:spPr>
      </p:pic>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1896</Words>
  <Application>WPS 演示</Application>
  <PresentationFormat/>
  <Paragraphs>218</Paragraphs>
  <Slides>23</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23</vt:i4>
      </vt:variant>
    </vt:vector>
  </HeadingPairs>
  <TitlesOfParts>
    <vt:vector size="38" baseType="lpstr">
      <vt:lpstr>Arial</vt:lpstr>
      <vt:lpstr>宋体</vt:lpstr>
      <vt:lpstr>Wingdings</vt:lpstr>
      <vt:lpstr>Times New Roman</vt:lpstr>
      <vt:lpstr>楷体_GB2312</vt:lpstr>
      <vt:lpstr>新宋体</vt:lpstr>
      <vt:lpstr>隶书</vt:lpstr>
      <vt:lpstr>华文宋体</vt:lpstr>
      <vt:lpstr>微软雅黑</vt:lpstr>
      <vt:lpstr>方正隶书_GBK</vt:lpstr>
      <vt:lpstr>黑体</vt:lpstr>
      <vt:lpstr>Arial Unicode MS</vt:lpstr>
      <vt:lpstr>Calibri</vt:lpstr>
      <vt:lpstr>华文新魏</vt:lpstr>
      <vt:lpstr>默认设计模板</vt:lpstr>
      <vt:lpstr>PowerPoint 演示文稿</vt:lpstr>
      <vt:lpstr>PowerPoint 演示文稿</vt:lpstr>
      <vt:lpstr>PowerPoint 演示文稿</vt:lpstr>
      <vt:lpstr>PowerPoint 演示文稿</vt:lpstr>
      <vt:lpstr>PowerPoint 演示文稿</vt:lpstr>
      <vt:lpstr>天净沙·秋思    马致远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全全</cp:lastModifiedBy>
  <cp:revision>87</cp:revision>
  <dcterms:created xsi:type="dcterms:W3CDTF">2017-11-11T08:50:00Z</dcterms:created>
  <dcterms:modified xsi:type="dcterms:W3CDTF">2020-10-29T07:00:42Z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