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Default Extension="fntdata" ContentType="application/x-fontdata"/>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80" r:id="rId2"/>
    <p:sldId id="436" r:id="rId3"/>
    <p:sldId id="418" r:id="rId4"/>
    <p:sldId id="419" r:id="rId5"/>
    <p:sldId id="423" r:id="rId6"/>
    <p:sldId id="589" r:id="rId7"/>
    <p:sldId id="437" r:id="rId8"/>
    <p:sldId id="590" r:id="rId9"/>
    <p:sldId id="591" r:id="rId10"/>
    <p:sldId id="592" r:id="rId11"/>
    <p:sldId id="593" r:id="rId12"/>
    <p:sldId id="426" r:id="rId13"/>
    <p:sldId id="594" r:id="rId14"/>
    <p:sldId id="601" r:id="rId15"/>
    <p:sldId id="595" r:id="rId16"/>
    <p:sldId id="596" r:id="rId17"/>
    <p:sldId id="597" r:id="rId18"/>
    <p:sldId id="598" r:id="rId19"/>
    <p:sldId id="603" r:id="rId20"/>
    <p:sldId id="604" r:id="rId21"/>
    <p:sldId id="600" r:id="rId22"/>
    <p:sldId id="563" r:id="rId23"/>
    <p:sldId id="564" r:id="rId24"/>
    <p:sldId id="567" r:id="rId25"/>
    <p:sldId id="565" r:id="rId26"/>
    <p:sldId id="566" r:id="rId27"/>
    <p:sldId id="521" r:id="rId28"/>
    <p:sldId id="520" r:id="rId29"/>
    <p:sldId id="568" r:id="rId30"/>
    <p:sldId id="569" r:id="rId31"/>
    <p:sldId id="605" r:id="rId32"/>
    <p:sldId id="606" r:id="rId33"/>
    <p:sldId id="608" r:id="rId34"/>
    <p:sldId id="609" r:id="rId35"/>
    <p:sldId id="607" r:id="rId36"/>
    <p:sldId id="610" r:id="rId37"/>
    <p:sldId id="611" r:id="rId38"/>
    <p:sldId id="612" r:id="rId39"/>
    <p:sldId id="613" r:id="rId40"/>
    <p:sldId id="614" r:id="rId41"/>
    <p:sldId id="571" r:id="rId42"/>
    <p:sldId id="572" r:id="rId43"/>
    <p:sldId id="575" r:id="rId44"/>
    <p:sldId id="523" r:id="rId45"/>
    <p:sldId id="618" r:id="rId46"/>
    <p:sldId id="525" r:id="rId47"/>
    <p:sldId id="615" r:id="rId48"/>
    <p:sldId id="616" r:id="rId49"/>
    <p:sldId id="617" r:id="rId50"/>
    <p:sldId id="524" r:id="rId51"/>
    <p:sldId id="526" r:id="rId52"/>
    <p:sldId id="579" r:id="rId53"/>
    <p:sldId id="580" r:id="rId54"/>
    <p:sldId id="581" r:id="rId55"/>
    <p:sldId id="582" r:id="rId56"/>
    <p:sldId id="619" r:id="rId57"/>
    <p:sldId id="620" r:id="rId58"/>
    <p:sldId id="621" r:id="rId59"/>
    <p:sldId id="583" r:id="rId60"/>
    <p:sldId id="584" r:id="rId61"/>
    <p:sldId id="585" r:id="rId62"/>
    <p:sldId id="586" r:id="rId63"/>
    <p:sldId id="587" r:id="rId64"/>
    <p:sldId id="588" r:id="rId65"/>
    <p:sldId id="622" r:id="rId66"/>
    <p:sldId id="623" r:id="rId67"/>
    <p:sldId id="624" r:id="rId68"/>
  </p:sldIdLst>
  <p:sldSz cx="9144000" cy="5143500" type="screen16x9"/>
  <p:notesSz cx="6761163" cy="9942513"/>
  <p:embeddedFontLst>
    <p:embeddedFont>
      <p:font typeface="微软雅黑" pitchFamily="34" charset="-122"/>
      <p:regular r:id="rId69"/>
      <p:bold r:id="rId70"/>
    </p:embeddedFont>
    <p:embeddedFont>
      <p:font typeface="楷体" pitchFamily="49" charset="-122"/>
      <p:regular r:id="rId71"/>
    </p:embeddedFont>
    <p:embeddedFont>
      <p:font typeface="方正书宋_GBK" charset="-122"/>
      <p:regular r:id="rId7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DE7538"/>
    <a:srgbClr val="A73904"/>
    <a:srgbClr val="6FB52F"/>
    <a:srgbClr val="99CA6C"/>
    <a:srgbClr val="316A2C"/>
    <a:srgbClr val="5AB430"/>
    <a:srgbClr val="B18147"/>
    <a:srgbClr val="7F4E21"/>
    <a:srgbClr val="A5002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0068" autoAdjust="0"/>
    <p:restoredTop sz="94572" autoAdjust="0"/>
  </p:normalViewPr>
  <p:slideViewPr>
    <p:cSldViewPr snapToGrid="0">
      <p:cViewPr varScale="1">
        <p:scale>
          <a:sx n="109" d="100"/>
          <a:sy n="109" d="100"/>
        </p:scale>
        <p:origin x="-533" y="-82"/>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2.fntdata"/><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628075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7792" y="350585"/>
            <a:ext cx="428625" cy="1407678"/>
            <a:chOff x="-7792" y="350585"/>
            <a:chExt cx="428625" cy="1407678"/>
          </a:xfrm>
          <a:solidFill>
            <a:srgbClr val="0092D7"/>
          </a:solidFill>
        </p:grpSpPr>
        <p:sp>
          <p:nvSpPr>
            <p:cNvPr id="8" name="矩形 7">
              <a:extLst>
                <a:ext uri="{FF2B5EF4-FFF2-40B4-BE49-F238E27FC236}">
                  <a16:creationId xmlns:a16="http://schemas.microsoft.com/office/drawing/2014/main" xmlns=""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9" name="文本框 10">
              <a:extLst>
                <a:ext uri="{FF2B5EF4-FFF2-40B4-BE49-F238E27FC236}">
                  <a16:creationId xmlns:a16="http://schemas.microsoft.com/office/drawing/2014/main" xmlns="" id="{DB8C9B3D-9897-4BDF-9264-472DA4AA7D23}"/>
                </a:ext>
              </a:extLst>
            </p:cNvPr>
            <p:cNvSpPr txBox="1"/>
            <p:nvPr/>
          </p:nvSpPr>
          <p:spPr>
            <a:xfrm>
              <a:off x="85289" y="352237"/>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徐州考题精选</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
        <p:nvSpPr>
          <p:cNvPr id="5" name="文本框 10">
            <a:extLst>
              <a:ext uri="{FF2B5EF4-FFF2-40B4-BE49-F238E27FC236}">
                <a16:creationId xmlns:a16="http://schemas.microsoft.com/office/drawing/2014/main" xmlns="" id="{DB8C9B3D-9897-4BDF-9264-472DA4AA7D23}"/>
              </a:ext>
            </a:extLst>
          </p:cNvPr>
          <p:cNvSpPr txBox="1"/>
          <p:nvPr userDrawn="1"/>
        </p:nvSpPr>
        <p:spPr>
          <a:xfrm>
            <a:off x="85290"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考点技法精讲</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5164122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12DF1909-F95C-465D-A193-2A3965084D53}"/>
              </a:ext>
            </a:extLst>
          </p:cNvPr>
          <p:cNvSpPr/>
          <p:nvPr userDrawn="1"/>
        </p:nvSpPr>
        <p:spPr>
          <a:xfrm>
            <a:off x="-7792" y="1927266"/>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a:extLst>
              <a:ext uri="{FF2B5EF4-FFF2-40B4-BE49-F238E27FC236}">
                <a16:creationId xmlns:a16="http://schemas.microsoft.com/office/drawing/2014/main" xmlns="" id="{DB8C9B3D-9897-4BDF-9264-472DA4AA7D23}"/>
              </a:ext>
            </a:extLst>
          </p:cNvPr>
          <p:cNvSpPr txBox="1"/>
          <p:nvPr userDrawn="1"/>
        </p:nvSpPr>
        <p:spPr>
          <a:xfrm>
            <a:off x="85289" y="352237"/>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徐州考题精选</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4" name="文本框 10">
            <a:extLst>
              <a:ext uri="{FF2B5EF4-FFF2-40B4-BE49-F238E27FC236}">
                <a16:creationId xmlns:a16="http://schemas.microsoft.com/office/drawing/2014/main" xmlns="" id="{DB8C9B3D-9897-4BDF-9264-472DA4AA7D23}"/>
              </a:ext>
            </a:extLst>
          </p:cNvPr>
          <p:cNvSpPr txBox="1"/>
          <p:nvPr userDrawn="1"/>
        </p:nvSpPr>
        <p:spPr>
          <a:xfrm>
            <a:off x="85289"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考点技法精讲</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5164122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12DF1909-F95C-465D-A193-2A3965084D53}"/>
              </a:ext>
            </a:extLst>
          </p:cNvPr>
          <p:cNvSpPr/>
          <p:nvPr userDrawn="1"/>
        </p:nvSpPr>
        <p:spPr>
          <a:xfrm>
            <a:off x="-7792" y="3480342"/>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a:extLst>
              <a:ext uri="{FF2B5EF4-FFF2-40B4-BE49-F238E27FC236}">
                <a16:creationId xmlns:a16="http://schemas.microsoft.com/office/drawing/2014/main" xmlns="" id="{DB8C9B3D-9897-4BDF-9264-472DA4AA7D23}"/>
              </a:ext>
            </a:extLst>
          </p:cNvPr>
          <p:cNvSpPr txBox="1"/>
          <p:nvPr userDrawn="1"/>
        </p:nvSpPr>
        <p:spPr>
          <a:xfrm>
            <a:off x="85289" y="352237"/>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徐州考题精选</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5" name="文本框 10">
            <a:extLst>
              <a:ext uri="{FF2B5EF4-FFF2-40B4-BE49-F238E27FC236}">
                <a16:creationId xmlns:a16="http://schemas.microsoft.com/office/drawing/2014/main" xmlns="" id="{DB8C9B3D-9897-4BDF-9264-472DA4AA7D23}"/>
              </a:ext>
            </a:extLst>
          </p:cNvPr>
          <p:cNvSpPr txBox="1"/>
          <p:nvPr userDrawn="1"/>
        </p:nvSpPr>
        <p:spPr>
          <a:xfrm>
            <a:off x="85316" y="3480342"/>
            <a:ext cx="288147" cy="1406026"/>
          </a:xfrm>
          <a:prstGeom prst="rect">
            <a:avLst/>
          </a:prstGeom>
          <a:noFill/>
        </p:spPr>
        <p:txBody>
          <a:bodyPr vert="eaVert" wrap="square" lIns="36000" tIns="72000" rIns="36000" bIns="0" rtlCol="0" anchor="ctr" anchorCtr="0">
            <a:spAutoFit/>
          </a:bodyPr>
          <a:lstStyle/>
          <a:p>
            <a:r>
              <a:rPr lang="zh-CN" altLang="en-US" sz="1400" spc="300" dirty="0">
                <a:solidFill>
                  <a:schemeClr val="bg1"/>
                </a:solidFill>
                <a:latin typeface="微软雅黑" panose="020B0503020204020204" pitchFamily="34" charset="-122"/>
                <a:ea typeface="微软雅黑" panose="020B0503020204020204" pitchFamily="34" charset="-122"/>
              </a:rPr>
              <a:t>随堂</a:t>
            </a:r>
            <a:r>
              <a:rPr lang="zh-CN" altLang="en-US" sz="1400" spc="300" dirty="0" smtClean="0">
                <a:solidFill>
                  <a:schemeClr val="bg1"/>
                </a:solidFill>
                <a:latin typeface="微软雅黑" panose="020B0503020204020204" pitchFamily="34" charset="-122"/>
                <a:ea typeface="微软雅黑" panose="020B0503020204020204" pitchFamily="34" charset="-122"/>
              </a:rPr>
              <a:t>巩固训练</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sp>
        <p:nvSpPr>
          <p:cNvPr id="9" name="文本框 10">
            <a:extLst>
              <a:ext uri="{FF2B5EF4-FFF2-40B4-BE49-F238E27FC236}">
                <a16:creationId xmlns:a16="http://schemas.microsoft.com/office/drawing/2014/main" xmlns="" id="{DB8C9B3D-9897-4BDF-9264-472DA4AA7D23}"/>
              </a:ext>
            </a:extLst>
          </p:cNvPr>
          <p:cNvSpPr txBox="1"/>
          <p:nvPr userDrawn="1"/>
        </p:nvSpPr>
        <p:spPr>
          <a:xfrm>
            <a:off x="85290"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考点技法精讲</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35164122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xmlns="" val="35164122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2020/3/25</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 xmlns:a16="http://schemas.microsoft.com/office/drawing/2014/main"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 xmlns:a16="http://schemas.microsoft.com/office/drawing/2014/main"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a:lnSpc>
                  <a:spcPct val="150000"/>
                </a:lnSpc>
                <a:defRPr/>
              </a:pPr>
              <a:r>
                <a:rPr lang="zh-CN" altLang="en-US" sz="3200" b="1" dirty="0" smtClean="0">
                  <a:solidFill>
                    <a:schemeClr val="bg1"/>
                  </a:solidFill>
                  <a:latin typeface="微软雅黑" pitchFamily="34" charset="-122"/>
                  <a:ea typeface="微软雅黑" pitchFamily="34" charset="-122"/>
                </a:rPr>
                <a:t>专题八</a:t>
              </a:r>
              <a:endParaRPr lang="en-US" altLang="zh-CN" sz="3200" b="1" dirty="0" smtClean="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文言文阅读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 xmlns:a16="http://schemas.microsoft.com/office/drawing/2014/main"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文本框 5">
            <a:extLst>
              <a:ext uri="{FF2B5EF4-FFF2-40B4-BE49-F238E27FC236}">
                <a16:creationId xmlns="" xmlns:a16="http://schemas.microsoft.com/office/drawing/2014/main" id="{AC661369-7F35-4FB2-A688-71209A56C55B}"/>
              </a:ext>
            </a:extLst>
          </p:cNvPr>
          <p:cNvSpPr txBox="1"/>
          <p:nvPr/>
        </p:nvSpPr>
        <p:spPr>
          <a:xfrm>
            <a:off x="6903862"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第二篇　专题精讲</a:t>
            </a:r>
            <a:endParaRPr lang="zh-CN" altLang="en-US" sz="1600" spc="100" dirty="0">
              <a:solidFill>
                <a:srgbClr val="0092D7">
                  <a:alpha val="50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 xmlns:p14="http://schemas.microsoft.com/office/powerpoint/2010/main" val="651069272"/>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3857070" cy="1734697"/>
          </a:xfrm>
          <a:prstGeom prst="rect">
            <a:avLst/>
          </a:prstGeom>
          <a:noFill/>
        </p:spPr>
        <p:txBody>
          <a:bodyPr wrap="square" lIns="36000" tIns="36000" rIns="36000" bIns="36000" rtlCol="0">
            <a:spAutoFit/>
          </a:bodyPr>
          <a:lstStyle/>
          <a:p>
            <a:pPr>
              <a:lnSpc>
                <a:spcPct val="150000"/>
              </a:lnSpc>
            </a:pPr>
            <a:r>
              <a:rPr lang="en-US" b="1" dirty="0" smtClean="0"/>
              <a:t>7.</a:t>
            </a:r>
            <a:r>
              <a:rPr lang="en-US" dirty="0" smtClean="0">
                <a:solidFill>
                  <a:srgbClr val="0092D7"/>
                </a:solidFill>
              </a:rPr>
              <a:t>[2019.13]</a:t>
            </a:r>
            <a:r>
              <a:rPr lang="zh-CN" altLang="en-US" dirty="0" smtClean="0"/>
              <a:t>把两篇文章中的画线句子翻译成现代汉语。</a:t>
            </a:r>
            <a:r>
              <a:rPr lang="en-US" dirty="0" smtClean="0"/>
              <a:t>(5</a:t>
            </a:r>
            <a:r>
              <a:rPr lang="zh-CN" altLang="en-US" dirty="0" smtClean="0"/>
              <a:t>分</a:t>
            </a:r>
            <a:r>
              <a:rPr lang="en-US" dirty="0" smtClean="0"/>
              <a:t>)</a:t>
            </a:r>
            <a:r>
              <a:rPr lang="en-US" altLang="zh-CN" b="1" dirty="0" smtClean="0"/>
              <a:t>【</a:t>
            </a:r>
            <a:r>
              <a:rPr lang="zh-CN" altLang="en-US" b="1" dirty="0" smtClean="0"/>
              <a:t>考点：翻译文言句子</a:t>
            </a:r>
            <a:r>
              <a:rPr lang="en-US" altLang="zh-CN" b="1" dirty="0" smtClean="0"/>
              <a:t>】</a:t>
            </a:r>
          </a:p>
          <a:p>
            <a:pPr>
              <a:lnSpc>
                <a:spcPct val="150000"/>
              </a:lnSpc>
            </a:pPr>
            <a:r>
              <a:rPr lang="en-US" dirty="0" smtClean="0"/>
              <a:t>(1)</a:t>
            </a:r>
            <a:r>
              <a:rPr lang="zh-CN" altLang="en-US" dirty="0" smtClean="0"/>
              <a:t>虽与之俱学，弗若之矣。</a:t>
            </a:r>
            <a:endParaRPr lang="zh-CN" altLang="en-US" dirty="0"/>
          </a:p>
        </p:txBody>
      </p:sp>
      <p:sp>
        <p:nvSpPr>
          <p:cNvPr id="5" name="TextBox 15">
            <a:extLst>
              <a:ext uri="{FF2B5EF4-FFF2-40B4-BE49-F238E27FC236}">
                <a16:creationId xmlns="" xmlns:a16="http://schemas.microsoft.com/office/drawing/2014/main" id="{0663CE10-BAAC-47A1-869E-A722179F076F}"/>
              </a:ext>
            </a:extLst>
          </p:cNvPr>
          <p:cNvSpPr txBox="1"/>
          <p:nvPr/>
        </p:nvSpPr>
        <p:spPr>
          <a:xfrm>
            <a:off x="4693920" y="369451"/>
            <a:ext cx="4072128" cy="422768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(1)</a:t>
            </a:r>
            <a:r>
              <a:rPr lang="zh-CN" altLang="en-US" dirty="0" smtClean="0">
                <a:solidFill>
                  <a:srgbClr val="C00000"/>
                </a:solidFill>
              </a:rPr>
              <a:t>另一个人虽然和他一起学习，却比不上他。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a:t>
            </a:r>
            <a:r>
              <a:rPr lang="zh-CN" altLang="en-US" dirty="0" smtClean="0">
                <a:solidFill>
                  <a:srgbClr val="C00000"/>
                </a:solidFill>
              </a:rPr>
              <a:t>本题考查正确理解并翻译文言文句子的能力。翻译要坚持</a:t>
            </a:r>
            <a:r>
              <a:rPr lang="en-US" dirty="0" smtClean="0">
                <a:solidFill>
                  <a:srgbClr val="C00000"/>
                </a:solidFill>
              </a:rPr>
              <a:t>“</a:t>
            </a:r>
            <a:r>
              <a:rPr lang="zh-CN" altLang="en-US" dirty="0" smtClean="0">
                <a:solidFill>
                  <a:srgbClr val="C00000"/>
                </a:solidFill>
              </a:rPr>
              <a:t>直译为主，意译为辅</a:t>
            </a:r>
            <a:r>
              <a:rPr lang="en-US" dirty="0" smtClean="0">
                <a:solidFill>
                  <a:srgbClr val="C00000"/>
                </a:solidFill>
              </a:rPr>
              <a:t>”</a:t>
            </a:r>
            <a:r>
              <a:rPr lang="zh-CN" altLang="en-US" dirty="0" smtClean="0">
                <a:solidFill>
                  <a:srgbClr val="C00000"/>
                </a:solidFill>
              </a:rPr>
              <a:t>的基本原则，做到</a:t>
            </a:r>
            <a:r>
              <a:rPr lang="en-US" dirty="0" smtClean="0">
                <a:solidFill>
                  <a:srgbClr val="C00000"/>
                </a:solidFill>
              </a:rPr>
              <a:t>“</a:t>
            </a:r>
            <a:r>
              <a:rPr lang="zh-CN" altLang="en-US" dirty="0" smtClean="0">
                <a:solidFill>
                  <a:srgbClr val="C00000"/>
                </a:solidFill>
              </a:rPr>
              <a:t>字字落实</a:t>
            </a:r>
            <a:r>
              <a:rPr lang="en-US" dirty="0" smtClean="0">
                <a:solidFill>
                  <a:srgbClr val="C00000"/>
                </a:solidFill>
              </a:rPr>
              <a:t>”</a:t>
            </a:r>
            <a:r>
              <a:rPr lang="zh-CN" altLang="en-US" dirty="0" smtClean="0">
                <a:solidFill>
                  <a:srgbClr val="C00000"/>
                </a:solidFill>
              </a:rPr>
              <a:t>，采用</a:t>
            </a:r>
            <a:r>
              <a:rPr lang="en-US" dirty="0" smtClean="0">
                <a:solidFill>
                  <a:srgbClr val="C00000"/>
                </a:solidFill>
              </a:rPr>
              <a:t>“</a:t>
            </a:r>
            <a:r>
              <a:rPr lang="zh-CN" altLang="en-US" dirty="0" smtClean="0">
                <a:solidFill>
                  <a:srgbClr val="C00000"/>
                </a:solidFill>
              </a:rPr>
              <a:t>增、删、移、换、调</a:t>
            </a:r>
            <a:r>
              <a:rPr lang="en-US" dirty="0" smtClean="0">
                <a:solidFill>
                  <a:srgbClr val="C00000"/>
                </a:solidFill>
              </a:rPr>
              <a:t>”</a:t>
            </a:r>
            <a:r>
              <a:rPr lang="zh-CN" altLang="en-US" dirty="0" smtClean="0">
                <a:solidFill>
                  <a:srgbClr val="C00000"/>
                </a:solidFill>
              </a:rPr>
              <a:t>的</a:t>
            </a:r>
            <a:r>
              <a:rPr lang="en-US" dirty="0" smtClean="0">
                <a:solidFill>
                  <a:srgbClr val="C00000"/>
                </a:solidFill>
              </a:rPr>
              <a:t>“</a:t>
            </a:r>
            <a:r>
              <a:rPr lang="zh-CN" altLang="en-US" dirty="0" smtClean="0">
                <a:solidFill>
                  <a:srgbClr val="C00000"/>
                </a:solidFill>
              </a:rPr>
              <a:t>五字诀</a:t>
            </a:r>
            <a:r>
              <a:rPr lang="en-US" dirty="0" smtClean="0">
                <a:solidFill>
                  <a:srgbClr val="C00000"/>
                </a:solidFill>
              </a:rPr>
              <a:t>”</a:t>
            </a:r>
            <a:r>
              <a:rPr lang="zh-CN" altLang="en-US" dirty="0" smtClean="0">
                <a:solidFill>
                  <a:srgbClr val="C00000"/>
                </a:solidFill>
              </a:rPr>
              <a:t>的翻译方法。翻译时要有得分点意识，得分点往往是通假字、活用字、一词多义字、古今异义字和特殊句式。这两个小题的得分点是：</a:t>
            </a:r>
            <a:r>
              <a:rPr lang="en-US" dirty="0" smtClean="0">
                <a:solidFill>
                  <a:srgbClr val="C00000"/>
                </a:solidFill>
              </a:rPr>
              <a:t>(1)</a:t>
            </a:r>
            <a:r>
              <a:rPr lang="zh-CN" altLang="en-US" dirty="0" smtClean="0">
                <a:solidFill>
                  <a:srgbClr val="C00000"/>
                </a:solidFill>
              </a:rPr>
              <a:t>俱：都；弗：不；</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4027758" cy="2101079"/>
          </a:xfrm>
          <a:prstGeom prst="rect">
            <a:avLst/>
          </a:prstGeom>
          <a:noFill/>
        </p:spPr>
        <p:txBody>
          <a:bodyPr wrap="square" lIns="36000" tIns="36000" rIns="36000" bIns="36000" rtlCol="0">
            <a:spAutoFit/>
          </a:bodyPr>
          <a:lstStyle/>
          <a:p>
            <a:pPr>
              <a:lnSpc>
                <a:spcPct val="150000"/>
              </a:lnSpc>
            </a:pPr>
            <a:r>
              <a:rPr lang="en-US" b="1" dirty="0" smtClean="0"/>
              <a:t>7.</a:t>
            </a:r>
            <a:r>
              <a:rPr lang="en-US" dirty="0" smtClean="0">
                <a:solidFill>
                  <a:srgbClr val="0092D7"/>
                </a:solidFill>
              </a:rPr>
              <a:t>[2019.13]</a:t>
            </a:r>
            <a:r>
              <a:rPr lang="zh-CN" altLang="en-US" dirty="0" smtClean="0"/>
              <a:t>把两篇文章中的画线句子翻译成现代汉语</a:t>
            </a:r>
            <a:r>
              <a:rPr lang="en-US" dirty="0" smtClean="0"/>
              <a:t>.(5</a:t>
            </a:r>
            <a:r>
              <a:rPr lang="zh-CN" altLang="en-US" dirty="0" smtClean="0"/>
              <a:t>分</a:t>
            </a:r>
            <a:r>
              <a:rPr lang="en-US" dirty="0" smtClean="0"/>
              <a:t>)</a:t>
            </a:r>
            <a:r>
              <a:rPr lang="en-US" altLang="zh-CN" b="1" dirty="0" smtClean="0"/>
              <a:t>【</a:t>
            </a:r>
            <a:r>
              <a:rPr lang="zh-CN" altLang="en-US" b="1" dirty="0" smtClean="0"/>
              <a:t>考点：翻译文言句子</a:t>
            </a:r>
            <a:r>
              <a:rPr lang="en-US" altLang="zh-CN" b="1" dirty="0" smtClean="0"/>
              <a:t>】</a:t>
            </a:r>
          </a:p>
          <a:p>
            <a:pPr>
              <a:lnSpc>
                <a:spcPct val="150000"/>
              </a:lnSpc>
            </a:pPr>
            <a:r>
              <a:rPr lang="en-US" dirty="0" smtClean="0"/>
              <a:t>(2)</a:t>
            </a:r>
            <a:r>
              <a:rPr lang="zh-CN" altLang="en-US" dirty="0" smtClean="0"/>
              <a:t>天之苍苍，其正色邪</a:t>
            </a:r>
            <a:r>
              <a:rPr lang="en-US" dirty="0" smtClean="0"/>
              <a:t>?</a:t>
            </a:r>
            <a:r>
              <a:rPr lang="zh-CN" altLang="en-US" dirty="0" smtClean="0"/>
              <a:t>其远而无所至极邪</a:t>
            </a:r>
            <a:r>
              <a:rPr lang="en-US" dirty="0" smtClean="0"/>
              <a:t>?</a:t>
            </a:r>
            <a:endParaRPr lang="zh-CN" altLang="en-US" dirty="0" smtClean="0"/>
          </a:p>
        </p:txBody>
      </p:sp>
      <p:sp>
        <p:nvSpPr>
          <p:cNvPr id="5" name="TextBox 15">
            <a:extLst>
              <a:ext uri="{FF2B5EF4-FFF2-40B4-BE49-F238E27FC236}">
                <a16:creationId xmlns="" xmlns:a16="http://schemas.microsoft.com/office/drawing/2014/main" id="{0663CE10-BAAC-47A1-869E-A722179F076F}"/>
              </a:ext>
            </a:extLst>
          </p:cNvPr>
          <p:cNvSpPr txBox="1"/>
          <p:nvPr/>
        </p:nvSpPr>
        <p:spPr>
          <a:xfrm>
            <a:off x="4852416" y="369451"/>
            <a:ext cx="3791712" cy="215019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(2)</a:t>
            </a:r>
            <a:r>
              <a:rPr lang="zh-CN" altLang="en-US" dirty="0" smtClean="0">
                <a:solidFill>
                  <a:srgbClr val="C00000"/>
                </a:solidFill>
              </a:rPr>
              <a:t>天色湛蓝，是它真正的颜色吗</a:t>
            </a:r>
            <a:r>
              <a:rPr lang="en-US" dirty="0" smtClean="0">
                <a:solidFill>
                  <a:srgbClr val="C00000"/>
                </a:solidFill>
              </a:rPr>
              <a:t>?</a:t>
            </a:r>
            <a:r>
              <a:rPr lang="zh-CN" altLang="en-US" dirty="0" smtClean="0">
                <a:solidFill>
                  <a:srgbClr val="C00000"/>
                </a:solidFill>
              </a:rPr>
              <a:t>还是因为天空高远而看不到尽头呢</a:t>
            </a:r>
            <a:r>
              <a:rPr lang="en-US" dirty="0" smtClean="0">
                <a:solidFill>
                  <a:srgbClr val="C00000"/>
                </a:solidFill>
              </a:rPr>
              <a:t>?</a:t>
            </a:r>
            <a:r>
              <a:rPr lang="zh-CN" altLang="en-US" dirty="0" smtClean="0">
                <a:solidFill>
                  <a:srgbClr val="C00000"/>
                </a:solidFill>
              </a:rPr>
              <a:t>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(2)</a:t>
            </a:r>
            <a:r>
              <a:rPr lang="zh-CN" altLang="en-US" dirty="0" smtClean="0">
                <a:solidFill>
                  <a:srgbClr val="C00000"/>
                </a:solidFill>
              </a:rPr>
              <a:t>其</a:t>
            </a:r>
            <a:r>
              <a:rPr lang="en-US" dirty="0" smtClean="0">
                <a:solidFill>
                  <a:srgbClr val="C00000"/>
                </a:solidFill>
              </a:rPr>
              <a:t>……</a:t>
            </a:r>
            <a:r>
              <a:rPr lang="zh-CN" altLang="en-US" dirty="0" smtClean="0">
                <a:solidFill>
                  <a:srgbClr val="C00000"/>
                </a:solidFill>
              </a:rPr>
              <a:t>其</a:t>
            </a:r>
            <a:r>
              <a:rPr lang="en-US" dirty="0" smtClean="0">
                <a:solidFill>
                  <a:srgbClr val="C00000"/>
                </a:solidFill>
              </a:rPr>
              <a:t>……</a:t>
            </a:r>
            <a:r>
              <a:rPr lang="zh-CN" altLang="en-US" dirty="0" smtClean="0">
                <a:solidFill>
                  <a:srgbClr val="C00000"/>
                </a:solidFill>
              </a:rPr>
              <a:t>：是</a:t>
            </a:r>
            <a:r>
              <a:rPr lang="en-US" dirty="0" smtClean="0">
                <a:solidFill>
                  <a:srgbClr val="C00000"/>
                </a:solidFill>
              </a:rPr>
              <a:t>……</a:t>
            </a:r>
            <a:r>
              <a:rPr lang="zh-CN" altLang="en-US" dirty="0" smtClean="0">
                <a:solidFill>
                  <a:srgbClr val="C00000"/>
                </a:solidFill>
              </a:rPr>
              <a:t>还是</a:t>
            </a:r>
            <a:r>
              <a:rPr lang="en-US" dirty="0" smtClean="0">
                <a:solidFill>
                  <a:srgbClr val="C00000"/>
                </a:solidFill>
              </a:rPr>
              <a:t>……</a:t>
            </a:r>
            <a:r>
              <a:rPr lang="zh-CN" altLang="en-US" dirty="0" smtClean="0">
                <a:solidFill>
                  <a:srgbClr val="C00000"/>
                </a:solidFill>
              </a:rPr>
              <a:t>；正色：本色；至极：看到尽头。</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2464" y="358818"/>
            <a:ext cx="7965776" cy="2101079"/>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参考译文</a:t>
            </a:r>
            <a:r>
              <a:rPr lang="en-US" dirty="0" smtClean="0">
                <a:solidFill>
                  <a:srgbClr val="C00000"/>
                </a:solidFill>
              </a:rPr>
              <a:t>]</a:t>
            </a:r>
            <a:endParaRPr lang="zh-CN" altLang="en-US" dirty="0" smtClean="0">
              <a:solidFill>
                <a:srgbClr val="C00000"/>
              </a:solidFill>
            </a:endParaRPr>
          </a:p>
          <a:p>
            <a:pPr indent="450850">
              <a:lnSpc>
                <a:spcPct val="150000"/>
              </a:lnSpc>
            </a:pPr>
            <a:r>
              <a:rPr lang="zh-CN" altLang="en-US" dirty="0" smtClean="0">
                <a:solidFill>
                  <a:srgbClr val="C00000"/>
                </a:solidFill>
              </a:rPr>
              <a:t>弈秋是全国最善于下棋的人。让弈秋教两个人下棋，其中一个人专心致志，只听弈秋的教导；而另一个人虽然也听讲，可是他心里却想着天上有天鹅要飞过，怎样拿弓箭去射它。这个人虽然和那个专心致志的人在一起学习，成绩却不如那个人。是他的智力不如前一个人吗</a:t>
            </a:r>
            <a:r>
              <a:rPr lang="en-US" dirty="0" smtClean="0">
                <a:solidFill>
                  <a:srgbClr val="C00000"/>
                </a:solidFill>
              </a:rPr>
              <a:t>?</a:t>
            </a:r>
            <a:r>
              <a:rPr lang="zh-CN" altLang="en-US" dirty="0" smtClean="0">
                <a:solidFill>
                  <a:srgbClr val="C00000"/>
                </a:solidFill>
              </a:rPr>
              <a:t>回答说：不是这样的。</a:t>
            </a:r>
            <a:endParaRPr lang="zh-CN" altLang="en-US" dirty="0">
              <a:solidFill>
                <a:srgbClr val="C00000"/>
              </a:solidFill>
            </a:endParaRPr>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766916" y="369634"/>
            <a:ext cx="7964129" cy="3396690"/>
          </a:xfrm>
          <a:prstGeom prst="rect">
            <a:avLst/>
          </a:prstGeom>
          <a:noFill/>
        </p:spPr>
        <p:txBody>
          <a:bodyPr wrap="square" lIns="36000" tIns="36000" rIns="36000" bIns="36000" rtlCol="0">
            <a:spAutoFit/>
          </a:bodyPr>
          <a:lstStyle/>
          <a:p>
            <a:pPr>
              <a:lnSpc>
                <a:spcPct val="150000"/>
              </a:lnSpc>
            </a:pPr>
            <a:r>
              <a:rPr lang="zh-CN" altLang="en-US" b="1" dirty="0" smtClean="0"/>
              <a:t>二、</a:t>
            </a:r>
            <a:r>
              <a:rPr lang="en-US" b="1" dirty="0" smtClean="0">
                <a:solidFill>
                  <a:srgbClr val="0092D7"/>
                </a:solidFill>
              </a:rPr>
              <a:t>[2018</a:t>
            </a:r>
            <a:r>
              <a:rPr lang="en-US" altLang="zh-CN" b="1" dirty="0" smtClean="0">
                <a:solidFill>
                  <a:srgbClr val="0092D7"/>
                </a:solidFill>
              </a:rPr>
              <a:t>·</a:t>
            </a:r>
            <a:r>
              <a:rPr lang="zh-CN" altLang="en-US" b="1" dirty="0" smtClean="0">
                <a:solidFill>
                  <a:srgbClr val="0092D7"/>
                </a:solidFill>
              </a:rPr>
              <a:t>呼和浩特</a:t>
            </a:r>
            <a:r>
              <a:rPr lang="en-US" b="1" dirty="0" smtClean="0">
                <a:solidFill>
                  <a:srgbClr val="0092D7"/>
                </a:solidFill>
              </a:rPr>
              <a:t>7~12</a:t>
            </a:r>
            <a:r>
              <a:rPr lang="zh-CN" altLang="en-US" b="1" dirty="0" smtClean="0">
                <a:solidFill>
                  <a:srgbClr val="0092D7"/>
                </a:solidFill>
              </a:rPr>
              <a:t>题</a:t>
            </a:r>
            <a:r>
              <a:rPr lang="en-US" b="1" dirty="0" smtClean="0">
                <a:solidFill>
                  <a:srgbClr val="0092D7"/>
                </a:solidFill>
              </a:rPr>
              <a:t>+</a:t>
            </a:r>
            <a:r>
              <a:rPr lang="zh-CN" altLang="en-US" b="1" dirty="0" smtClean="0">
                <a:solidFill>
                  <a:srgbClr val="0092D7"/>
                </a:solidFill>
              </a:rPr>
              <a:t>改编</a:t>
            </a:r>
            <a:r>
              <a:rPr lang="en-US" b="1" dirty="0" smtClean="0">
                <a:solidFill>
                  <a:srgbClr val="0092D7"/>
                </a:solidFill>
              </a:rPr>
              <a:t>]</a:t>
            </a:r>
            <a:r>
              <a:rPr lang="zh-CN" altLang="en-US" b="1" dirty="0" smtClean="0"/>
              <a:t>阅读下面文言文选段，完成问题。</a:t>
            </a:r>
            <a:r>
              <a:rPr lang="en-US" b="1" dirty="0" smtClean="0"/>
              <a:t>(14</a:t>
            </a:r>
            <a:r>
              <a:rPr lang="zh-CN" altLang="en-US" b="1" dirty="0" smtClean="0"/>
              <a:t>分</a:t>
            </a:r>
            <a:r>
              <a:rPr lang="en-US" b="1" dirty="0" smtClean="0"/>
              <a:t>+2</a:t>
            </a:r>
            <a:r>
              <a:rPr lang="zh-CN" altLang="en-US" b="1" dirty="0" smtClean="0"/>
              <a:t>分</a:t>
            </a:r>
            <a:r>
              <a:rPr lang="en-US" b="1" dirty="0" smtClean="0"/>
              <a:t>)</a:t>
            </a:r>
            <a:endParaRPr lang="zh-CN" altLang="en-US" b="1" dirty="0" smtClean="0"/>
          </a:p>
          <a:p>
            <a:pPr indent="450850">
              <a:lnSpc>
                <a:spcPct val="150000"/>
              </a:lnSpc>
            </a:pPr>
            <a:r>
              <a:rPr lang="en-US" dirty="0" smtClean="0">
                <a:solidFill>
                  <a:srgbClr val="0092D7"/>
                </a:solidFill>
              </a:rPr>
              <a:t>[</a:t>
            </a:r>
            <a:r>
              <a:rPr lang="zh-CN" altLang="en-US" dirty="0" smtClean="0">
                <a:solidFill>
                  <a:srgbClr val="0092D7"/>
                </a:solidFill>
              </a:rPr>
              <a:t>一</a:t>
            </a:r>
            <a:r>
              <a:rPr lang="en-US" dirty="0" smtClean="0">
                <a:solidFill>
                  <a:srgbClr val="0092D7"/>
                </a:solidFill>
              </a:rPr>
              <a:t>]</a:t>
            </a:r>
            <a:r>
              <a:rPr lang="zh-CN" altLang="en-US" b="1" dirty="0" smtClean="0">
                <a:ea typeface="楷体" pitchFamily="49" charset="-122"/>
              </a:rPr>
              <a:t>春冬之时，则素湍绿潭，回清倒影，绝</a:t>
            </a:r>
            <a:r>
              <a:rPr lang="en-US" b="1" dirty="0" smtClean="0">
                <a:ea typeface="楷体" pitchFamily="49" charset="-122"/>
              </a:rPr>
              <a:t> </a:t>
            </a:r>
            <a:r>
              <a:rPr lang="zh-CN" altLang="en-US" b="1" dirty="0" smtClean="0">
                <a:ea typeface="楷体" pitchFamily="49" charset="-122"/>
              </a:rPr>
              <a:t>多生怪柏，悬泉瀑布，飞漱其间，清荣峻茂，良多趣味。</a:t>
            </a:r>
          </a:p>
          <a:p>
            <a:pPr indent="450850">
              <a:lnSpc>
                <a:spcPct val="150000"/>
              </a:lnSpc>
            </a:pPr>
            <a:r>
              <a:rPr lang="zh-CN" altLang="en-US" b="1" dirty="0" smtClean="0">
                <a:ea typeface="楷体" pitchFamily="49" charset="-122"/>
              </a:rPr>
              <a:t>每至晴初霜旦，林寒涧肃，常有高猿长啸，属引凄异，空谷传响，哀转久绝</a:t>
            </a:r>
            <a:r>
              <a:rPr lang="en-US" b="1" dirty="0" smtClean="0">
                <a:ea typeface="楷体" pitchFamily="49" charset="-122"/>
              </a:rPr>
              <a:t>.</a:t>
            </a:r>
            <a:r>
              <a:rPr lang="zh-CN" altLang="en-US" b="1" dirty="0" smtClean="0">
                <a:ea typeface="楷体" pitchFamily="49" charset="-122"/>
              </a:rPr>
              <a:t>故渔者歌曰：“巴东三峡巫峡长，猿鸣三声泪沾裳。”</a:t>
            </a:r>
          </a:p>
          <a:p>
            <a:pPr indent="450850">
              <a:lnSpc>
                <a:spcPct val="150000"/>
              </a:lnSpc>
            </a:pPr>
            <a:r>
              <a:rPr lang="en-US" dirty="0" smtClean="0">
                <a:solidFill>
                  <a:srgbClr val="0092D7"/>
                </a:solidFill>
              </a:rPr>
              <a:t>[</a:t>
            </a:r>
            <a:r>
              <a:rPr lang="zh-CN" altLang="en-US" dirty="0" smtClean="0">
                <a:solidFill>
                  <a:srgbClr val="0092D7"/>
                </a:solidFill>
              </a:rPr>
              <a:t>二</a:t>
            </a:r>
            <a:r>
              <a:rPr lang="en-US" dirty="0" smtClean="0">
                <a:solidFill>
                  <a:srgbClr val="0092D7"/>
                </a:solidFill>
              </a:rPr>
              <a:t>]</a:t>
            </a:r>
            <a:r>
              <a:rPr lang="zh-CN" altLang="en-US" b="1" dirty="0" smtClean="0">
                <a:ea typeface="楷体" pitchFamily="49" charset="-122"/>
              </a:rPr>
              <a:t>潭中鱼可百许头，皆若空游无所依，日光下澈，影布石上</a:t>
            </a:r>
            <a:r>
              <a:rPr lang="en-US" b="1" dirty="0" smtClean="0">
                <a:ea typeface="楷体" pitchFamily="49" charset="-122"/>
              </a:rPr>
              <a:t>.</a:t>
            </a:r>
            <a:r>
              <a:rPr lang="zh-CN" altLang="en-US" b="1" dirty="0" smtClean="0">
                <a:ea typeface="楷体" pitchFamily="49" charset="-122"/>
              </a:rPr>
              <a:t>佁然不动，俶尔远逝，往来翕忽，似与游者相乐。</a:t>
            </a:r>
          </a:p>
          <a:p>
            <a:pPr indent="450850">
              <a:lnSpc>
                <a:spcPct val="150000"/>
              </a:lnSpc>
            </a:pPr>
            <a:r>
              <a:rPr lang="zh-CN" altLang="en-US" b="1" dirty="0" smtClean="0">
                <a:ea typeface="楷体" pitchFamily="49" charset="-122"/>
              </a:rPr>
              <a:t>潭西南而望，斗折蛇行，明灭可见</a:t>
            </a:r>
            <a:r>
              <a:rPr lang="en-US" b="1" dirty="0" smtClean="0">
                <a:ea typeface="楷体" pitchFamily="49" charset="-122"/>
              </a:rPr>
              <a:t>.</a:t>
            </a:r>
            <a:r>
              <a:rPr lang="zh-CN" altLang="en-US" b="1" dirty="0" smtClean="0">
                <a:ea typeface="楷体" pitchFamily="49" charset="-122"/>
              </a:rPr>
              <a:t>其岸势犬牙差互，不可知其源。</a:t>
            </a:r>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3812188"/>
          </a:xfrm>
          <a:prstGeom prst="rect">
            <a:avLst/>
          </a:prstGeom>
          <a:noFill/>
        </p:spPr>
        <p:txBody>
          <a:bodyPr wrap="square" lIns="36000" tIns="36000" rIns="36000" bIns="36000" rtlCol="0">
            <a:spAutoFit/>
          </a:bodyPr>
          <a:lstStyle/>
          <a:p>
            <a:pPr indent="450850">
              <a:lnSpc>
                <a:spcPct val="150000"/>
              </a:lnSpc>
            </a:pPr>
            <a:r>
              <a:rPr lang="en-US" dirty="0" smtClean="0">
                <a:solidFill>
                  <a:srgbClr val="0092D7"/>
                </a:solidFill>
              </a:rPr>
              <a:t>[</a:t>
            </a:r>
            <a:r>
              <a:rPr lang="zh-CN" altLang="en-US" dirty="0" smtClean="0">
                <a:solidFill>
                  <a:srgbClr val="0092D7"/>
                </a:solidFill>
              </a:rPr>
              <a:t>三</a:t>
            </a:r>
            <a:r>
              <a:rPr lang="en-US" dirty="0" smtClean="0">
                <a:solidFill>
                  <a:srgbClr val="0092D7"/>
                </a:solidFill>
              </a:rPr>
              <a:t>]</a:t>
            </a:r>
            <a:r>
              <a:rPr lang="zh-CN" altLang="en-US" b="1" dirty="0" smtClean="0">
                <a:ea typeface="楷体" pitchFamily="49" charset="-122"/>
              </a:rPr>
              <a:t>公将战，曹刿请见</a:t>
            </a:r>
            <a:r>
              <a:rPr lang="en-US" b="1" dirty="0" smtClean="0">
                <a:ea typeface="楷体" pitchFamily="49" charset="-122"/>
              </a:rPr>
              <a:t>.</a:t>
            </a:r>
            <a:r>
              <a:rPr lang="zh-CN" altLang="en-US" b="1" dirty="0" smtClean="0">
                <a:ea typeface="楷体" pitchFamily="49" charset="-122"/>
              </a:rPr>
              <a:t>其乡人曰：“肉食者谋之，又何间焉</a:t>
            </a:r>
            <a:r>
              <a:rPr lang="en-US" b="1" dirty="0" smtClean="0">
                <a:ea typeface="楷体" pitchFamily="49" charset="-122"/>
              </a:rPr>
              <a:t>?</a:t>
            </a:r>
            <a:r>
              <a:rPr lang="zh-CN" altLang="en-US" b="1" dirty="0" smtClean="0">
                <a:ea typeface="楷体" pitchFamily="49" charset="-122"/>
              </a:rPr>
              <a:t>”刿曰：“肉食者鄙，未能远谋</a:t>
            </a:r>
            <a:r>
              <a:rPr lang="en-US" b="1" dirty="0" smtClean="0">
                <a:ea typeface="楷体" pitchFamily="49" charset="-122"/>
              </a:rPr>
              <a:t>.</a:t>
            </a:r>
            <a:r>
              <a:rPr lang="zh-CN" altLang="en-US" b="1" dirty="0" smtClean="0">
                <a:ea typeface="楷体" pitchFamily="49" charset="-122"/>
              </a:rPr>
              <a:t>”乃入见</a:t>
            </a:r>
            <a:r>
              <a:rPr lang="en-US" b="1" dirty="0" smtClean="0">
                <a:ea typeface="楷体" pitchFamily="49" charset="-122"/>
              </a:rPr>
              <a:t>.</a:t>
            </a:r>
            <a:r>
              <a:rPr lang="en-US" altLang="zh-CN" b="1" dirty="0" smtClean="0">
                <a:ea typeface="楷体" pitchFamily="49" charset="-122"/>
              </a:rPr>
              <a:t>……</a:t>
            </a:r>
            <a:r>
              <a:rPr lang="zh-CN" altLang="en-US" b="1" dirty="0" smtClean="0">
                <a:ea typeface="楷体" pitchFamily="49" charset="-122"/>
              </a:rPr>
              <a:t>公曰：“小大之狱，虽不能察，必以情</a:t>
            </a:r>
            <a:r>
              <a:rPr lang="en-US" b="1" dirty="0" smtClean="0">
                <a:ea typeface="楷体" pitchFamily="49" charset="-122"/>
              </a:rPr>
              <a:t>.</a:t>
            </a:r>
            <a:r>
              <a:rPr lang="zh-CN" altLang="en-US" b="1" dirty="0" smtClean="0">
                <a:ea typeface="楷体" pitchFamily="49" charset="-122"/>
              </a:rPr>
              <a:t>”对曰：“</a:t>
            </a:r>
            <a:r>
              <a:rPr lang="zh-CN" altLang="en-US" b="1" u="sng" dirty="0" smtClean="0">
                <a:ea typeface="楷体" pitchFamily="49" charset="-122"/>
              </a:rPr>
              <a:t>忠之属也</a:t>
            </a:r>
            <a:r>
              <a:rPr lang="en-US" b="1" u="sng" dirty="0" smtClean="0">
                <a:ea typeface="楷体" pitchFamily="49" charset="-122"/>
              </a:rPr>
              <a:t>.</a:t>
            </a:r>
            <a:r>
              <a:rPr lang="zh-CN" altLang="en-US" b="1" u="sng" dirty="0" smtClean="0">
                <a:ea typeface="楷体" pitchFamily="49" charset="-122"/>
              </a:rPr>
              <a:t>可以一战</a:t>
            </a:r>
            <a:r>
              <a:rPr lang="en-US" b="1" u="sng" dirty="0" smtClean="0">
                <a:ea typeface="楷体" pitchFamily="49" charset="-122"/>
              </a:rPr>
              <a:t>.</a:t>
            </a:r>
            <a:r>
              <a:rPr lang="zh-CN" altLang="en-US" b="1" dirty="0" smtClean="0">
                <a:ea typeface="楷体" pitchFamily="49" charset="-122"/>
              </a:rPr>
              <a:t>战则请从。”</a:t>
            </a:r>
          </a:p>
          <a:p>
            <a:pPr indent="450850">
              <a:lnSpc>
                <a:spcPct val="150000"/>
              </a:lnSpc>
            </a:pPr>
            <a:r>
              <a:rPr lang="en-US" dirty="0" smtClean="0">
                <a:solidFill>
                  <a:srgbClr val="0092D7"/>
                </a:solidFill>
              </a:rPr>
              <a:t>[</a:t>
            </a:r>
            <a:r>
              <a:rPr lang="zh-CN" altLang="en-US" dirty="0" smtClean="0">
                <a:solidFill>
                  <a:srgbClr val="0092D7"/>
                </a:solidFill>
              </a:rPr>
              <a:t>四</a:t>
            </a:r>
            <a:r>
              <a:rPr lang="en-US" dirty="0" smtClean="0">
                <a:solidFill>
                  <a:srgbClr val="0092D7"/>
                </a:solidFill>
              </a:rPr>
              <a:t>]</a:t>
            </a:r>
            <a:r>
              <a:rPr lang="zh-CN" altLang="en-US" b="1" dirty="0" smtClean="0">
                <a:ea typeface="楷体" pitchFamily="49" charset="-122"/>
              </a:rPr>
              <a:t>晋平公问于祁黄羊曰：“南阳无令，其谁可而为之</a:t>
            </a:r>
            <a:r>
              <a:rPr lang="en-US" b="1" dirty="0" smtClean="0">
                <a:ea typeface="楷体" pitchFamily="49" charset="-122"/>
              </a:rPr>
              <a:t>?</a:t>
            </a:r>
            <a:r>
              <a:rPr lang="zh-CN" altLang="en-US" b="1" dirty="0" smtClean="0">
                <a:ea typeface="楷体" pitchFamily="49" charset="-122"/>
              </a:rPr>
              <a:t>”祁黄羊曰：“解狐可</a:t>
            </a:r>
            <a:r>
              <a:rPr lang="en-US" b="1" dirty="0" smtClean="0">
                <a:ea typeface="楷体" pitchFamily="49" charset="-122"/>
              </a:rPr>
              <a:t>.</a:t>
            </a:r>
            <a:r>
              <a:rPr lang="zh-CN" altLang="en-US" b="1" dirty="0" smtClean="0">
                <a:ea typeface="楷体" pitchFamily="49" charset="-122"/>
              </a:rPr>
              <a:t>”平公曰：“解狐非子之仇邪</a:t>
            </a:r>
            <a:r>
              <a:rPr lang="en-US" b="1" dirty="0" smtClean="0">
                <a:ea typeface="楷体" pitchFamily="49" charset="-122"/>
              </a:rPr>
              <a:t>?</a:t>
            </a:r>
            <a:r>
              <a:rPr lang="zh-CN" altLang="en-US" b="1" dirty="0" smtClean="0">
                <a:ea typeface="楷体" pitchFamily="49" charset="-122"/>
              </a:rPr>
              <a:t>”对曰：“君问可，非问臣之仇也</a:t>
            </a:r>
            <a:r>
              <a:rPr lang="en-US" b="1" dirty="0" smtClean="0">
                <a:ea typeface="楷体" pitchFamily="49" charset="-122"/>
              </a:rPr>
              <a:t>.</a:t>
            </a:r>
            <a:r>
              <a:rPr lang="zh-CN" altLang="en-US" b="1" dirty="0" smtClean="0">
                <a:ea typeface="楷体" pitchFamily="49" charset="-122"/>
              </a:rPr>
              <a:t>”平公曰：“善</a:t>
            </a:r>
            <a:r>
              <a:rPr lang="en-US" b="1" dirty="0" smtClean="0">
                <a:ea typeface="楷体" pitchFamily="49" charset="-122"/>
              </a:rPr>
              <a:t>.</a:t>
            </a:r>
            <a:r>
              <a:rPr lang="zh-CN" altLang="en-US" b="1" dirty="0" smtClean="0">
                <a:ea typeface="楷体" pitchFamily="49" charset="-122"/>
              </a:rPr>
              <a:t>”遂用之，国人称善焉。</a:t>
            </a:r>
          </a:p>
          <a:p>
            <a:pPr indent="450850">
              <a:lnSpc>
                <a:spcPct val="150000"/>
              </a:lnSpc>
            </a:pPr>
            <a:r>
              <a:rPr lang="zh-CN" altLang="en-US" b="1" dirty="0" smtClean="0">
                <a:ea typeface="楷体" pitchFamily="49" charset="-122"/>
              </a:rPr>
              <a:t>居有间，平公又问祁黄羊曰：“国无尉，其谁可而为之</a:t>
            </a:r>
            <a:r>
              <a:rPr lang="en-US" b="1" dirty="0" smtClean="0">
                <a:ea typeface="楷体" pitchFamily="49" charset="-122"/>
              </a:rPr>
              <a:t>?</a:t>
            </a:r>
            <a:r>
              <a:rPr lang="zh-CN" altLang="en-US" b="1" dirty="0" smtClean="0">
                <a:ea typeface="楷体" pitchFamily="49" charset="-122"/>
              </a:rPr>
              <a:t>”对曰：“午可</a:t>
            </a:r>
            <a:r>
              <a:rPr lang="en-US" b="1" dirty="0" smtClean="0">
                <a:ea typeface="楷体" pitchFamily="49" charset="-122"/>
              </a:rPr>
              <a:t>.</a:t>
            </a:r>
            <a:r>
              <a:rPr lang="zh-CN" altLang="en-US" b="1" dirty="0" smtClean="0">
                <a:ea typeface="楷体" pitchFamily="49" charset="-122"/>
              </a:rPr>
              <a:t>”</a:t>
            </a:r>
            <a:r>
              <a:rPr lang="zh-CN" altLang="en-US" b="1" u="sng" dirty="0" smtClean="0">
                <a:ea typeface="楷体" pitchFamily="49" charset="-122"/>
              </a:rPr>
              <a:t>平公曰：“午非子之子邪</a:t>
            </a:r>
            <a:r>
              <a:rPr lang="en-US" b="1" u="sng" dirty="0" smtClean="0">
                <a:ea typeface="楷体" pitchFamily="49" charset="-122"/>
              </a:rPr>
              <a:t>?</a:t>
            </a:r>
            <a:r>
              <a:rPr lang="zh-CN" altLang="en-US" b="1" u="sng" dirty="0" smtClean="0">
                <a:ea typeface="楷体" pitchFamily="49" charset="-122"/>
              </a:rPr>
              <a:t>”</a:t>
            </a:r>
            <a:r>
              <a:rPr lang="zh-CN" altLang="en-US" b="1" dirty="0" smtClean="0">
                <a:ea typeface="楷体" pitchFamily="49" charset="-122"/>
              </a:rPr>
              <a:t>对曰：“君问可，非问臣之子也</a:t>
            </a:r>
            <a:r>
              <a:rPr lang="en-US" b="1" dirty="0" smtClean="0">
                <a:ea typeface="楷体" pitchFamily="49" charset="-122"/>
              </a:rPr>
              <a:t>.</a:t>
            </a:r>
            <a:r>
              <a:rPr lang="zh-CN" altLang="en-US" b="1" dirty="0" smtClean="0">
                <a:ea typeface="楷体" pitchFamily="49" charset="-122"/>
              </a:rPr>
              <a:t>”平公曰：“善</a:t>
            </a:r>
            <a:r>
              <a:rPr lang="en-US" b="1" dirty="0" smtClean="0">
                <a:ea typeface="楷体" pitchFamily="49" charset="-122"/>
              </a:rPr>
              <a:t>.</a:t>
            </a:r>
            <a:r>
              <a:rPr lang="zh-CN" altLang="en-US" b="1" dirty="0" smtClean="0">
                <a:ea typeface="楷体" pitchFamily="49" charset="-122"/>
              </a:rPr>
              <a:t>”又遂用之，国人称善焉。</a:t>
            </a:r>
            <a:endParaRPr lang="zh-CN" altLang="en-US" b="1" dirty="0">
              <a:ea typeface="楷体" pitchFamily="49" charset="-122"/>
            </a:endParaRPr>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7868238" cy="2565693"/>
          </a:xfrm>
          <a:prstGeom prst="rect">
            <a:avLst/>
          </a:prstGeom>
          <a:noFill/>
        </p:spPr>
        <p:txBody>
          <a:bodyPr wrap="square" lIns="36000" tIns="36000" rIns="36000" bIns="36000" rtlCol="0">
            <a:spAutoFit/>
          </a:bodyPr>
          <a:lstStyle/>
          <a:p>
            <a:pPr>
              <a:lnSpc>
                <a:spcPct val="150000"/>
              </a:lnSpc>
            </a:pPr>
            <a:r>
              <a:rPr lang="en-US" b="1" dirty="0" smtClean="0"/>
              <a:t>1.</a:t>
            </a:r>
            <a:r>
              <a:rPr lang="en-US" dirty="0" smtClean="0">
                <a:solidFill>
                  <a:srgbClr val="0092D7"/>
                </a:solidFill>
              </a:rPr>
              <a:t>[2018.7]</a:t>
            </a:r>
            <a:r>
              <a:rPr lang="zh-CN" altLang="en-US" dirty="0" smtClean="0"/>
              <a:t>解释下列句中加点词在文中的意思。</a:t>
            </a:r>
            <a:r>
              <a:rPr lang="en-US" dirty="0" smtClean="0"/>
              <a:t>(2</a:t>
            </a:r>
            <a:r>
              <a:rPr lang="zh-CN" altLang="en-US" dirty="0" smtClean="0"/>
              <a:t>分</a:t>
            </a:r>
            <a:r>
              <a:rPr lang="en-US" dirty="0" smtClean="0"/>
              <a:t>)</a:t>
            </a:r>
          </a:p>
          <a:p>
            <a:pPr>
              <a:lnSpc>
                <a:spcPct val="150000"/>
              </a:lnSpc>
            </a:pPr>
            <a:r>
              <a:rPr lang="en-US" altLang="zh-CN" b="1" dirty="0" smtClean="0"/>
              <a:t>【</a:t>
            </a:r>
            <a:r>
              <a:rPr lang="zh-CN" altLang="en-US" b="1" dirty="0" smtClean="0"/>
              <a:t>考点：理解文言实词的含义</a:t>
            </a:r>
            <a:r>
              <a:rPr lang="en-US" altLang="zh-CN" b="1" dirty="0" smtClean="0"/>
              <a:t>】</a:t>
            </a:r>
          </a:p>
          <a:p>
            <a:pPr>
              <a:lnSpc>
                <a:spcPct val="150000"/>
              </a:lnSpc>
            </a:pPr>
            <a:r>
              <a:rPr lang="en-US" dirty="0" smtClean="0"/>
              <a:t>(1)</a:t>
            </a:r>
            <a:r>
              <a:rPr lang="zh-CN" altLang="en-US" dirty="0" smtClean="0"/>
              <a:t>空谷传响，哀转久绝</a:t>
            </a:r>
            <a:r>
              <a:rPr lang="en-US" dirty="0" smtClean="0"/>
              <a:t>(</a:t>
            </a:r>
            <a:r>
              <a:rPr lang="zh-CN" altLang="en-US" dirty="0" smtClean="0"/>
              <a:t>　　　　　　</a:t>
            </a:r>
            <a:r>
              <a:rPr lang="en-US" dirty="0" smtClean="0"/>
              <a:t>)</a:t>
            </a:r>
            <a:endParaRPr lang="zh-CN" altLang="en-US" dirty="0" smtClean="0"/>
          </a:p>
          <a:p>
            <a:pPr>
              <a:lnSpc>
                <a:spcPct val="150000"/>
              </a:lnSpc>
            </a:pPr>
            <a:r>
              <a:rPr lang="en-US" dirty="0" smtClean="0"/>
              <a:t>(2)</a:t>
            </a:r>
            <a:r>
              <a:rPr lang="zh-CN" altLang="en-US" dirty="0" smtClean="0"/>
              <a:t>肉食者鄙，未能远谋</a:t>
            </a:r>
            <a:r>
              <a:rPr lang="en-US" dirty="0" smtClean="0"/>
              <a:t>(</a:t>
            </a:r>
            <a:r>
              <a:rPr lang="zh-CN" altLang="en-US" dirty="0" smtClean="0"/>
              <a:t>　　　　　　</a:t>
            </a:r>
            <a:r>
              <a:rPr lang="en-US" dirty="0" smtClean="0"/>
              <a:t>)</a:t>
            </a:r>
            <a:endParaRPr lang="zh-CN" altLang="en-US" dirty="0" smtClean="0"/>
          </a:p>
          <a:p>
            <a:pPr>
              <a:lnSpc>
                <a:spcPct val="150000"/>
              </a:lnSpc>
            </a:pPr>
            <a:r>
              <a:rPr lang="en-US" dirty="0" smtClean="0"/>
              <a:t>(3)</a:t>
            </a:r>
            <a:r>
              <a:rPr lang="zh-CN" altLang="en-US" dirty="0" smtClean="0"/>
              <a:t>斗折蛇行，明灭可见</a:t>
            </a:r>
            <a:r>
              <a:rPr lang="en-US" dirty="0" smtClean="0"/>
              <a:t>(</a:t>
            </a:r>
            <a:r>
              <a:rPr lang="zh-CN" altLang="en-US" dirty="0" smtClean="0"/>
              <a:t>　　　　　　</a:t>
            </a:r>
            <a:r>
              <a:rPr lang="en-US" dirty="0" smtClean="0"/>
              <a:t>)</a:t>
            </a:r>
            <a:endParaRPr lang="zh-CN" altLang="en-US" dirty="0" smtClean="0"/>
          </a:p>
          <a:p>
            <a:pPr>
              <a:lnSpc>
                <a:spcPct val="150000"/>
              </a:lnSpc>
            </a:pPr>
            <a:r>
              <a:rPr lang="en-US" dirty="0" smtClean="0"/>
              <a:t>(4)</a:t>
            </a:r>
            <a:r>
              <a:rPr lang="zh-CN" altLang="en-US" dirty="0" smtClean="0"/>
              <a:t>君问可，非问臣之子也</a:t>
            </a:r>
            <a:r>
              <a:rPr lang="en-US" dirty="0" smtClean="0"/>
              <a:t>(</a:t>
            </a:r>
            <a:r>
              <a:rPr lang="zh-CN" altLang="en-US" dirty="0" smtClean="0"/>
              <a:t>　　　　　　</a:t>
            </a:r>
            <a:r>
              <a:rPr lang="en-US" dirty="0" smtClean="0"/>
              <a:t>)</a:t>
            </a:r>
            <a:endParaRPr lang="zh-CN" altLang="en-US" dirty="0"/>
          </a:p>
        </p:txBody>
      </p:sp>
      <p:sp>
        <p:nvSpPr>
          <p:cNvPr id="4" name="矩形 3"/>
          <p:cNvSpPr/>
          <p:nvPr/>
        </p:nvSpPr>
        <p:spPr>
          <a:xfrm>
            <a:off x="1764032" y="1729218"/>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7" name="矩形 6"/>
          <p:cNvSpPr/>
          <p:nvPr/>
        </p:nvSpPr>
        <p:spPr>
          <a:xfrm>
            <a:off x="1769178" y="1335589"/>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8" name="矩形 7"/>
          <p:cNvSpPr/>
          <p:nvPr/>
        </p:nvSpPr>
        <p:spPr>
          <a:xfrm>
            <a:off x="1541553" y="2567187"/>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9" name="矩形 8"/>
          <p:cNvSpPr/>
          <p:nvPr/>
        </p:nvSpPr>
        <p:spPr>
          <a:xfrm>
            <a:off x="1077796" y="2144617"/>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10" name="矩形 9"/>
          <p:cNvSpPr/>
          <p:nvPr/>
        </p:nvSpPr>
        <p:spPr>
          <a:xfrm>
            <a:off x="3611104" y="1267770"/>
            <a:ext cx="646331" cy="369332"/>
          </a:xfrm>
          <a:prstGeom prst="rect">
            <a:avLst/>
          </a:prstGeom>
        </p:spPr>
        <p:txBody>
          <a:bodyPr wrap="none">
            <a:spAutoFit/>
          </a:bodyPr>
          <a:lstStyle/>
          <a:p>
            <a:r>
              <a:rPr lang="zh-CN" altLang="en-US" b="1" dirty="0" smtClean="0">
                <a:solidFill>
                  <a:srgbClr val="C00000"/>
                </a:solidFill>
              </a:rPr>
              <a:t>回声</a:t>
            </a:r>
            <a:endParaRPr lang="zh-CN" altLang="en-US" b="1" dirty="0">
              <a:solidFill>
                <a:srgbClr val="C00000"/>
              </a:solidFill>
            </a:endParaRPr>
          </a:p>
        </p:txBody>
      </p:sp>
      <p:sp>
        <p:nvSpPr>
          <p:cNvPr id="11" name="矩形 10"/>
          <p:cNvSpPr/>
          <p:nvPr/>
        </p:nvSpPr>
        <p:spPr>
          <a:xfrm>
            <a:off x="3379456" y="1682298"/>
            <a:ext cx="1107996" cy="369332"/>
          </a:xfrm>
          <a:prstGeom prst="rect">
            <a:avLst/>
          </a:prstGeom>
        </p:spPr>
        <p:txBody>
          <a:bodyPr wrap="none">
            <a:spAutoFit/>
          </a:bodyPr>
          <a:lstStyle/>
          <a:p>
            <a:r>
              <a:rPr lang="zh-CN" altLang="en-US" b="1" dirty="0" smtClean="0">
                <a:solidFill>
                  <a:srgbClr val="C00000"/>
                </a:solidFill>
              </a:rPr>
              <a:t>目光短浅</a:t>
            </a:r>
            <a:endParaRPr lang="zh-CN" altLang="en-US" b="1" dirty="0">
              <a:solidFill>
                <a:srgbClr val="C00000"/>
              </a:solidFill>
            </a:endParaRPr>
          </a:p>
        </p:txBody>
      </p:sp>
      <p:sp>
        <p:nvSpPr>
          <p:cNvPr id="12" name="矩形 11"/>
          <p:cNvSpPr/>
          <p:nvPr/>
        </p:nvSpPr>
        <p:spPr>
          <a:xfrm>
            <a:off x="3403840" y="2096826"/>
            <a:ext cx="1107996" cy="369332"/>
          </a:xfrm>
          <a:prstGeom prst="rect">
            <a:avLst/>
          </a:prstGeom>
        </p:spPr>
        <p:txBody>
          <a:bodyPr wrap="none">
            <a:spAutoFit/>
          </a:bodyPr>
          <a:lstStyle/>
          <a:p>
            <a:r>
              <a:rPr lang="zh-CN" altLang="en-US" b="1" dirty="0" smtClean="0">
                <a:solidFill>
                  <a:srgbClr val="C00000"/>
                </a:solidFill>
              </a:rPr>
              <a:t>像北斗星</a:t>
            </a:r>
            <a:endParaRPr lang="zh-CN" altLang="en-US" b="1" dirty="0">
              <a:solidFill>
                <a:srgbClr val="C00000"/>
              </a:solidFill>
            </a:endParaRPr>
          </a:p>
        </p:txBody>
      </p:sp>
      <p:sp>
        <p:nvSpPr>
          <p:cNvPr id="13" name="矩形 12"/>
          <p:cNvSpPr/>
          <p:nvPr/>
        </p:nvSpPr>
        <p:spPr>
          <a:xfrm>
            <a:off x="3854944" y="2511354"/>
            <a:ext cx="646331" cy="369332"/>
          </a:xfrm>
          <a:prstGeom prst="rect">
            <a:avLst/>
          </a:prstGeom>
        </p:spPr>
        <p:txBody>
          <a:bodyPr wrap="none">
            <a:spAutoFit/>
          </a:bodyPr>
          <a:lstStyle/>
          <a:p>
            <a:r>
              <a:rPr lang="zh-CN" altLang="en-US" b="1" dirty="0" smtClean="0">
                <a:solidFill>
                  <a:srgbClr val="C00000"/>
                </a:solidFill>
              </a:rPr>
              <a:t>可以</a:t>
            </a:r>
            <a:endParaRPr lang="zh-CN" altLang="en-US" b="1"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4539822" cy="2981192"/>
          </a:xfrm>
          <a:prstGeom prst="rect">
            <a:avLst/>
          </a:prstGeom>
          <a:noFill/>
        </p:spPr>
        <p:txBody>
          <a:bodyPr wrap="square" lIns="36000" tIns="36000" rIns="36000" bIns="36000" rtlCol="0">
            <a:spAutoFit/>
          </a:bodyPr>
          <a:lstStyle/>
          <a:p>
            <a:pPr>
              <a:lnSpc>
                <a:spcPct val="150000"/>
              </a:lnSpc>
            </a:pPr>
            <a:r>
              <a:rPr lang="en-US" b="1" dirty="0" smtClean="0"/>
              <a:t>2.</a:t>
            </a:r>
            <a:r>
              <a:rPr lang="en-US" dirty="0" smtClean="0">
                <a:solidFill>
                  <a:srgbClr val="0092D7"/>
                </a:solidFill>
              </a:rPr>
              <a:t>[2018.8]</a:t>
            </a:r>
            <a:r>
              <a:rPr lang="zh-CN" altLang="en-US" dirty="0" smtClean="0"/>
              <a:t>下列句中加点词的意思相同的一项是</a:t>
            </a:r>
            <a:r>
              <a:rPr lang="en-US" dirty="0" smtClean="0"/>
              <a:t>(</a:t>
            </a:r>
            <a:r>
              <a:rPr lang="zh-CN" altLang="en-US" dirty="0" smtClean="0"/>
              <a:t>　　</a:t>
            </a:r>
            <a:r>
              <a:rPr lang="en-US" dirty="0" smtClean="0"/>
              <a:t>)(2</a:t>
            </a:r>
            <a:r>
              <a:rPr lang="zh-CN" altLang="en-US" dirty="0" smtClean="0"/>
              <a:t>分</a:t>
            </a:r>
            <a:r>
              <a:rPr lang="en-US" dirty="0" smtClean="0"/>
              <a:t>)</a:t>
            </a:r>
            <a:r>
              <a:rPr lang="en-US" altLang="zh-CN" b="1" dirty="0" smtClean="0"/>
              <a:t>【</a:t>
            </a:r>
            <a:r>
              <a:rPr lang="zh-CN" altLang="en-US" b="1" dirty="0" smtClean="0"/>
              <a:t>考点：理解文言实词的含义</a:t>
            </a:r>
            <a:r>
              <a:rPr lang="en-US" altLang="zh-CN" b="1" dirty="0" smtClean="0"/>
              <a:t>】</a:t>
            </a:r>
          </a:p>
          <a:p>
            <a:pPr>
              <a:lnSpc>
                <a:spcPct val="150000"/>
              </a:lnSpc>
            </a:pPr>
            <a:r>
              <a:rPr lang="en-US" dirty="0" smtClean="0"/>
              <a:t>A.</a:t>
            </a:r>
            <a:r>
              <a:rPr lang="zh-CN" altLang="en-US" dirty="0" smtClean="0"/>
              <a:t>则素湍绿潭　　　</a:t>
            </a:r>
            <a:r>
              <a:rPr lang="en-US" altLang="zh-CN" dirty="0" smtClean="0"/>
              <a:t>	</a:t>
            </a:r>
            <a:r>
              <a:rPr lang="zh-CN" altLang="en-US" dirty="0" smtClean="0"/>
              <a:t>可以调素琴，阅金经</a:t>
            </a:r>
          </a:p>
          <a:p>
            <a:pPr>
              <a:lnSpc>
                <a:spcPct val="150000"/>
              </a:lnSpc>
            </a:pPr>
            <a:r>
              <a:rPr lang="en-US" dirty="0" smtClean="0"/>
              <a:t>B.</a:t>
            </a:r>
            <a:r>
              <a:rPr lang="zh-CN" altLang="en-US" dirty="0" smtClean="0"/>
              <a:t>遂用之</a:t>
            </a:r>
            <a:r>
              <a:rPr lang="en-US" dirty="0" smtClean="0"/>
              <a:t>	</a:t>
            </a:r>
            <a:r>
              <a:rPr lang="zh-CN" altLang="en-US" dirty="0" smtClean="0"/>
              <a:t>遂迷，不复得路</a:t>
            </a:r>
          </a:p>
          <a:p>
            <a:pPr>
              <a:lnSpc>
                <a:spcPct val="150000"/>
              </a:lnSpc>
            </a:pPr>
            <a:r>
              <a:rPr lang="en-US" dirty="0" smtClean="0"/>
              <a:t>C.</a:t>
            </a:r>
            <a:r>
              <a:rPr lang="zh-CN" altLang="en-US" dirty="0" smtClean="0"/>
              <a:t>战则请从</a:t>
            </a:r>
            <a:r>
              <a:rPr lang="en-US" dirty="0" smtClean="0"/>
              <a:t>			</a:t>
            </a:r>
            <a:r>
              <a:rPr lang="zh-CN" altLang="en-US" dirty="0" smtClean="0"/>
              <a:t>请从吏夜归</a:t>
            </a:r>
          </a:p>
          <a:p>
            <a:pPr>
              <a:lnSpc>
                <a:spcPct val="150000"/>
              </a:lnSpc>
            </a:pPr>
            <a:r>
              <a:rPr lang="en-US" dirty="0" smtClean="0"/>
              <a:t>D.</a:t>
            </a:r>
            <a:r>
              <a:rPr lang="zh-CN" altLang="en-US" dirty="0" smtClean="0"/>
              <a:t>虽席地不容间也</a:t>
            </a:r>
            <a:r>
              <a:rPr lang="en-US" dirty="0" smtClean="0"/>
              <a:t>		</a:t>
            </a:r>
          </a:p>
          <a:p>
            <a:pPr>
              <a:lnSpc>
                <a:spcPct val="150000"/>
              </a:lnSpc>
            </a:pPr>
            <a:r>
              <a:rPr lang="zh-CN" altLang="en-US" dirty="0" smtClean="0"/>
              <a:t>故余虽愚，卒获有所闻</a:t>
            </a:r>
            <a:endParaRPr lang="zh-CN" altLang="en-US" dirty="0"/>
          </a:p>
        </p:txBody>
      </p:sp>
      <p:sp>
        <p:nvSpPr>
          <p:cNvPr id="4" name="矩形 3"/>
          <p:cNvSpPr/>
          <p:nvPr/>
        </p:nvSpPr>
        <p:spPr>
          <a:xfrm>
            <a:off x="1739648" y="1729218"/>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7" name="矩形 6"/>
          <p:cNvSpPr/>
          <p:nvPr/>
        </p:nvSpPr>
        <p:spPr>
          <a:xfrm>
            <a:off x="1269306" y="1335589"/>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8" name="矩形 7"/>
          <p:cNvSpPr/>
          <p:nvPr/>
        </p:nvSpPr>
        <p:spPr>
          <a:xfrm>
            <a:off x="1041681" y="2567187"/>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9" name="矩形 8"/>
          <p:cNvSpPr/>
          <p:nvPr/>
        </p:nvSpPr>
        <p:spPr>
          <a:xfrm>
            <a:off x="1492324" y="2132425"/>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10" name="矩形 9"/>
          <p:cNvSpPr/>
          <p:nvPr/>
        </p:nvSpPr>
        <p:spPr>
          <a:xfrm>
            <a:off x="3780858" y="1335589"/>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11" name="矩形 10"/>
          <p:cNvSpPr/>
          <p:nvPr/>
        </p:nvSpPr>
        <p:spPr>
          <a:xfrm>
            <a:off x="1044704" y="1729218"/>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12" name="矩形 11"/>
          <p:cNvSpPr/>
          <p:nvPr/>
        </p:nvSpPr>
        <p:spPr>
          <a:xfrm>
            <a:off x="3113860" y="2132425"/>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13" name="矩形 12"/>
          <p:cNvSpPr/>
          <p:nvPr/>
        </p:nvSpPr>
        <p:spPr>
          <a:xfrm>
            <a:off x="1273329" y="2981715"/>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14" name="TextBox 15">
            <a:extLst>
              <a:ext uri="{FF2B5EF4-FFF2-40B4-BE49-F238E27FC236}">
                <a16:creationId xmlns="" xmlns:a16="http://schemas.microsoft.com/office/drawing/2014/main" id="{0663CE10-BAAC-47A1-869E-A722179F076F}"/>
              </a:ext>
            </a:extLst>
          </p:cNvPr>
          <p:cNvSpPr txBox="1"/>
          <p:nvPr/>
        </p:nvSpPr>
        <p:spPr>
          <a:xfrm>
            <a:off x="5352288" y="369451"/>
            <a:ext cx="3316224" cy="2101079"/>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C</a:t>
            </a:r>
            <a:r>
              <a:rPr lang="zh-CN" altLang="en-US" dirty="0" smtClean="0">
                <a:solidFill>
                  <a:srgbClr val="C00000"/>
                </a:solidFill>
              </a:rPr>
              <a:t>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a:t>
            </a:r>
            <a:r>
              <a:rPr lang="zh-CN" altLang="en-US" dirty="0" smtClean="0">
                <a:solidFill>
                  <a:srgbClr val="C00000"/>
                </a:solidFill>
              </a:rPr>
              <a:t>。白色</a:t>
            </a:r>
            <a:r>
              <a:rPr lang="en-US" dirty="0" smtClean="0">
                <a:solidFill>
                  <a:srgbClr val="C00000"/>
                </a:solidFill>
              </a:rPr>
              <a:t>/</a:t>
            </a:r>
            <a:r>
              <a:rPr lang="zh-CN" altLang="en-US" dirty="0" smtClean="0">
                <a:solidFill>
                  <a:srgbClr val="C00000"/>
                </a:solidFill>
              </a:rPr>
              <a:t>不加装饰。</a:t>
            </a:r>
            <a:r>
              <a:rPr lang="en-US" dirty="0" smtClean="0">
                <a:solidFill>
                  <a:srgbClr val="C00000"/>
                </a:solidFill>
              </a:rPr>
              <a:t>B</a:t>
            </a:r>
            <a:r>
              <a:rPr lang="zh-CN" altLang="en-US" dirty="0" smtClean="0">
                <a:solidFill>
                  <a:srgbClr val="C00000"/>
                </a:solidFill>
              </a:rPr>
              <a:t>。于是，就</a:t>
            </a:r>
            <a:r>
              <a:rPr lang="en-US" dirty="0" smtClean="0">
                <a:solidFill>
                  <a:srgbClr val="C00000"/>
                </a:solidFill>
              </a:rPr>
              <a:t>/</a:t>
            </a:r>
            <a:r>
              <a:rPr lang="zh-CN" altLang="en-US" dirty="0" smtClean="0">
                <a:solidFill>
                  <a:srgbClr val="C00000"/>
                </a:solidFill>
              </a:rPr>
              <a:t>最终。</a:t>
            </a:r>
            <a:r>
              <a:rPr lang="en-US" dirty="0" smtClean="0">
                <a:solidFill>
                  <a:srgbClr val="C00000"/>
                </a:solidFill>
              </a:rPr>
              <a:t>C</a:t>
            </a:r>
            <a:r>
              <a:rPr lang="zh-CN" altLang="en-US" dirty="0" smtClean="0">
                <a:solidFill>
                  <a:srgbClr val="C00000"/>
                </a:solidFill>
              </a:rPr>
              <a:t>。请求，请允许</a:t>
            </a:r>
            <a:r>
              <a:rPr lang="en-US" dirty="0" smtClean="0">
                <a:solidFill>
                  <a:srgbClr val="C00000"/>
                </a:solidFill>
              </a:rPr>
              <a:t>/</a:t>
            </a:r>
            <a:r>
              <a:rPr lang="zh-CN" altLang="en-US" dirty="0" smtClean="0">
                <a:solidFill>
                  <a:srgbClr val="C00000"/>
                </a:solidFill>
              </a:rPr>
              <a:t>请求，请允许。</a:t>
            </a:r>
            <a:r>
              <a:rPr lang="en-US" dirty="0" smtClean="0">
                <a:solidFill>
                  <a:srgbClr val="C00000"/>
                </a:solidFill>
              </a:rPr>
              <a:t> D</a:t>
            </a:r>
            <a:r>
              <a:rPr lang="zh-CN" altLang="en-US" dirty="0" smtClean="0">
                <a:solidFill>
                  <a:srgbClr val="C00000"/>
                </a:solidFill>
              </a:rPr>
              <a:t>。即使</a:t>
            </a:r>
            <a:r>
              <a:rPr lang="en-US" dirty="0" smtClean="0">
                <a:solidFill>
                  <a:srgbClr val="C00000"/>
                </a:solidFill>
              </a:rPr>
              <a:t>/</a:t>
            </a:r>
            <a:r>
              <a:rPr lang="zh-CN" altLang="en-US" dirty="0" smtClean="0">
                <a:solidFill>
                  <a:srgbClr val="C00000"/>
                </a:solidFill>
              </a:rPr>
              <a:t>虽然。</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4259406" cy="3396690"/>
          </a:xfrm>
          <a:prstGeom prst="rect">
            <a:avLst/>
          </a:prstGeom>
          <a:noFill/>
        </p:spPr>
        <p:txBody>
          <a:bodyPr wrap="square" lIns="36000" tIns="36000" rIns="36000" bIns="36000" rtlCol="0">
            <a:spAutoFit/>
          </a:bodyPr>
          <a:lstStyle/>
          <a:p>
            <a:pPr>
              <a:lnSpc>
                <a:spcPct val="150000"/>
              </a:lnSpc>
            </a:pPr>
            <a:r>
              <a:rPr lang="en-US" b="1" dirty="0" smtClean="0"/>
              <a:t>3.</a:t>
            </a:r>
            <a:r>
              <a:rPr lang="en-US" dirty="0" smtClean="0">
                <a:solidFill>
                  <a:srgbClr val="0092D7"/>
                </a:solidFill>
              </a:rPr>
              <a:t>[2018.9]</a:t>
            </a:r>
            <a:r>
              <a:rPr lang="zh-CN" altLang="en-US" dirty="0" smtClean="0"/>
              <a:t>下列四个选项中，哪一项的“之”是代词，指人的</a:t>
            </a:r>
            <a:r>
              <a:rPr lang="en-US" dirty="0" smtClean="0"/>
              <a:t>?</a:t>
            </a:r>
            <a:r>
              <a:rPr lang="zh-CN" altLang="en-US" dirty="0" smtClean="0"/>
              <a:t>它指的是文中的哪个人</a:t>
            </a:r>
            <a:r>
              <a:rPr lang="en-US" dirty="0" smtClean="0"/>
              <a:t>?</a:t>
            </a:r>
          </a:p>
          <a:p>
            <a:pPr>
              <a:lnSpc>
                <a:spcPct val="150000"/>
              </a:lnSpc>
            </a:pPr>
            <a:r>
              <a:rPr lang="en-US" dirty="0" smtClean="0"/>
              <a:t>(</a:t>
            </a:r>
            <a:r>
              <a:rPr lang="zh-CN" altLang="en-US" dirty="0" smtClean="0"/>
              <a:t>　　</a:t>
            </a:r>
            <a:r>
              <a:rPr lang="en-US" dirty="0" smtClean="0"/>
              <a:t>)(2</a:t>
            </a:r>
            <a:r>
              <a:rPr lang="zh-CN" altLang="en-US" dirty="0" smtClean="0"/>
              <a:t>分</a:t>
            </a:r>
            <a:r>
              <a:rPr lang="en-US" dirty="0" smtClean="0"/>
              <a:t>)</a:t>
            </a:r>
            <a:r>
              <a:rPr lang="en-US" altLang="zh-CN" b="1" dirty="0" smtClean="0"/>
              <a:t>【</a:t>
            </a:r>
            <a:r>
              <a:rPr lang="zh-CN" altLang="en-US" b="1" dirty="0" smtClean="0"/>
              <a:t>考点：掌握文言虚词的用法</a:t>
            </a:r>
            <a:r>
              <a:rPr lang="en-US" altLang="zh-CN" b="1" dirty="0" smtClean="0"/>
              <a:t>】</a:t>
            </a:r>
          </a:p>
          <a:p>
            <a:pPr>
              <a:lnSpc>
                <a:spcPct val="150000"/>
              </a:lnSpc>
            </a:pPr>
            <a:r>
              <a:rPr lang="en-US" dirty="0" smtClean="0"/>
              <a:t>A.</a:t>
            </a:r>
            <a:r>
              <a:rPr lang="zh-CN" altLang="en-US" dirty="0" smtClean="0"/>
              <a:t>春冬之时，则素湍绿潭，回清倒影。</a:t>
            </a:r>
          </a:p>
          <a:p>
            <a:pPr>
              <a:lnSpc>
                <a:spcPct val="150000"/>
              </a:lnSpc>
            </a:pPr>
            <a:r>
              <a:rPr lang="en-US" dirty="0" smtClean="0"/>
              <a:t>B.</a:t>
            </a:r>
            <a:r>
              <a:rPr lang="zh-CN" altLang="en-US" dirty="0" smtClean="0"/>
              <a:t>是非木杮，岂能为暴涨携之去</a:t>
            </a:r>
            <a:r>
              <a:rPr lang="en-US" dirty="0" smtClean="0"/>
              <a:t>?</a:t>
            </a:r>
            <a:endParaRPr lang="zh-CN" altLang="en-US" dirty="0" smtClean="0"/>
          </a:p>
          <a:p>
            <a:pPr>
              <a:lnSpc>
                <a:spcPct val="150000"/>
              </a:lnSpc>
            </a:pPr>
            <a:r>
              <a:rPr lang="en-US" dirty="0" smtClean="0"/>
              <a:t>C.</a:t>
            </a:r>
            <a:r>
              <a:rPr lang="zh-CN" altLang="en-US" dirty="0" smtClean="0"/>
              <a:t>晋平公问于祁黄羊曰：“南阳无令，其谁可而为之</a:t>
            </a:r>
            <a:r>
              <a:rPr lang="en-US" dirty="0" smtClean="0"/>
              <a:t>?</a:t>
            </a:r>
            <a:r>
              <a:rPr lang="zh-CN" altLang="en-US" dirty="0" smtClean="0"/>
              <a:t>”</a:t>
            </a:r>
          </a:p>
          <a:p>
            <a:pPr>
              <a:lnSpc>
                <a:spcPct val="150000"/>
              </a:lnSpc>
            </a:pPr>
            <a:r>
              <a:rPr lang="en-US" dirty="0" smtClean="0"/>
              <a:t>D.</a:t>
            </a:r>
            <a:r>
              <a:rPr lang="zh-CN" altLang="en-US" dirty="0" smtClean="0"/>
              <a:t>平公曰：“善</a:t>
            </a:r>
            <a:r>
              <a:rPr lang="en-US" dirty="0" smtClean="0"/>
              <a:t>.</a:t>
            </a:r>
            <a:r>
              <a:rPr lang="zh-CN" altLang="en-US" dirty="0" smtClean="0"/>
              <a:t>”遂用之，国人称善焉。</a:t>
            </a:r>
            <a:endParaRPr lang="zh-CN" altLang="en-US" dirty="0"/>
          </a:p>
        </p:txBody>
      </p:sp>
      <p:sp>
        <p:nvSpPr>
          <p:cNvPr id="5" name="TextBox 15">
            <a:extLst>
              <a:ext uri="{FF2B5EF4-FFF2-40B4-BE49-F238E27FC236}">
                <a16:creationId xmlns="" xmlns:a16="http://schemas.microsoft.com/office/drawing/2014/main" id="{0663CE10-BAAC-47A1-869E-A722179F076F}"/>
              </a:ext>
            </a:extLst>
          </p:cNvPr>
          <p:cNvSpPr txBox="1"/>
          <p:nvPr/>
        </p:nvSpPr>
        <p:spPr>
          <a:xfrm>
            <a:off x="5120640" y="369451"/>
            <a:ext cx="3547872" cy="2101079"/>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D </a:t>
            </a:r>
            <a:r>
              <a:rPr lang="zh-CN" altLang="en-US" dirty="0" smtClean="0">
                <a:solidFill>
                  <a:srgbClr val="C00000"/>
                </a:solidFill>
              </a:rPr>
              <a:t>　解狐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a:t>
            </a:r>
            <a:r>
              <a:rPr lang="zh-CN" altLang="en-US" dirty="0" smtClean="0">
                <a:solidFill>
                  <a:srgbClr val="C00000"/>
                </a:solidFill>
              </a:rPr>
              <a:t>选项中</a:t>
            </a:r>
            <a:r>
              <a:rPr lang="en-US" dirty="0" smtClean="0">
                <a:solidFill>
                  <a:srgbClr val="C00000"/>
                </a:solidFill>
              </a:rPr>
              <a:t>“</a:t>
            </a:r>
            <a:r>
              <a:rPr lang="zh-CN" altLang="en-US" dirty="0" smtClean="0">
                <a:solidFill>
                  <a:srgbClr val="C00000"/>
                </a:solidFill>
              </a:rPr>
              <a:t>之</a:t>
            </a:r>
            <a:r>
              <a:rPr lang="en-US" dirty="0" smtClean="0">
                <a:solidFill>
                  <a:srgbClr val="C00000"/>
                </a:solidFill>
              </a:rPr>
              <a:t>”</a:t>
            </a:r>
            <a:r>
              <a:rPr lang="zh-CN" altLang="en-US" dirty="0" smtClean="0">
                <a:solidFill>
                  <a:srgbClr val="C00000"/>
                </a:solidFill>
              </a:rPr>
              <a:t>为助词，的。</a:t>
            </a:r>
            <a:r>
              <a:rPr lang="en-US" dirty="0" smtClean="0">
                <a:solidFill>
                  <a:srgbClr val="C00000"/>
                </a:solidFill>
              </a:rPr>
              <a:t>B</a:t>
            </a:r>
            <a:r>
              <a:rPr lang="zh-CN" altLang="en-US" dirty="0" smtClean="0">
                <a:solidFill>
                  <a:srgbClr val="C00000"/>
                </a:solidFill>
              </a:rPr>
              <a:t>选项中</a:t>
            </a:r>
            <a:r>
              <a:rPr lang="en-US" dirty="0" smtClean="0">
                <a:solidFill>
                  <a:srgbClr val="C00000"/>
                </a:solidFill>
              </a:rPr>
              <a:t>“</a:t>
            </a:r>
            <a:r>
              <a:rPr lang="zh-CN" altLang="en-US" dirty="0" smtClean="0">
                <a:solidFill>
                  <a:srgbClr val="C00000"/>
                </a:solidFill>
              </a:rPr>
              <a:t>之</a:t>
            </a:r>
            <a:r>
              <a:rPr lang="en-US" dirty="0" smtClean="0">
                <a:solidFill>
                  <a:srgbClr val="C00000"/>
                </a:solidFill>
              </a:rPr>
              <a:t>”</a:t>
            </a:r>
            <a:r>
              <a:rPr lang="zh-CN" altLang="en-US" dirty="0" smtClean="0">
                <a:solidFill>
                  <a:srgbClr val="C00000"/>
                </a:solidFill>
              </a:rPr>
              <a:t>为代词，代指石兽。</a:t>
            </a:r>
            <a:r>
              <a:rPr lang="en-US" dirty="0" smtClean="0">
                <a:solidFill>
                  <a:srgbClr val="C00000"/>
                </a:solidFill>
              </a:rPr>
              <a:t>C</a:t>
            </a:r>
            <a:r>
              <a:rPr lang="zh-CN" altLang="en-US" dirty="0" smtClean="0">
                <a:solidFill>
                  <a:srgbClr val="C00000"/>
                </a:solidFill>
              </a:rPr>
              <a:t>选项中</a:t>
            </a:r>
            <a:r>
              <a:rPr lang="en-US" dirty="0" smtClean="0">
                <a:solidFill>
                  <a:srgbClr val="C00000"/>
                </a:solidFill>
              </a:rPr>
              <a:t>“</a:t>
            </a:r>
            <a:r>
              <a:rPr lang="zh-CN" altLang="en-US" dirty="0" smtClean="0">
                <a:solidFill>
                  <a:srgbClr val="C00000"/>
                </a:solidFill>
              </a:rPr>
              <a:t>之</a:t>
            </a:r>
            <a:r>
              <a:rPr lang="en-US" dirty="0" smtClean="0">
                <a:solidFill>
                  <a:srgbClr val="C00000"/>
                </a:solidFill>
              </a:rPr>
              <a:t>”</a:t>
            </a:r>
            <a:r>
              <a:rPr lang="zh-CN" altLang="en-US" dirty="0" smtClean="0">
                <a:solidFill>
                  <a:srgbClr val="C00000"/>
                </a:solidFill>
              </a:rPr>
              <a:t>为代词，代指南阳县令这一官职。</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7904814" cy="2981192"/>
          </a:xfrm>
          <a:prstGeom prst="rect">
            <a:avLst/>
          </a:prstGeom>
          <a:noFill/>
        </p:spPr>
        <p:txBody>
          <a:bodyPr wrap="square" lIns="36000" tIns="36000" rIns="36000" bIns="36000" rtlCol="0">
            <a:spAutoFit/>
          </a:bodyPr>
          <a:lstStyle/>
          <a:p>
            <a:pPr>
              <a:lnSpc>
                <a:spcPct val="150000"/>
              </a:lnSpc>
            </a:pPr>
            <a:r>
              <a:rPr lang="en-US" b="1" dirty="0" smtClean="0"/>
              <a:t>4.</a:t>
            </a:r>
            <a:r>
              <a:rPr lang="en-US" dirty="0" smtClean="0">
                <a:solidFill>
                  <a:srgbClr val="0092D7"/>
                </a:solidFill>
              </a:rPr>
              <a:t>[2018.10]</a:t>
            </a:r>
            <a:r>
              <a:rPr lang="zh-CN" altLang="en-US" dirty="0" smtClean="0"/>
              <a:t>把文中画线句子翻译成现代汉语。</a:t>
            </a:r>
            <a:r>
              <a:rPr lang="en-US" dirty="0" smtClean="0"/>
              <a:t>(4</a:t>
            </a:r>
            <a:r>
              <a:rPr lang="zh-CN" altLang="en-US" dirty="0" smtClean="0"/>
              <a:t>分</a:t>
            </a:r>
            <a:r>
              <a:rPr lang="en-US" dirty="0" smtClean="0"/>
              <a:t>)</a:t>
            </a:r>
            <a:r>
              <a:rPr lang="en-US" altLang="zh-CN" b="1" dirty="0" smtClean="0"/>
              <a:t>【</a:t>
            </a:r>
            <a:r>
              <a:rPr lang="zh-CN" altLang="en-US" b="1" dirty="0" smtClean="0"/>
              <a:t>考点：翻译文言句子</a:t>
            </a:r>
            <a:r>
              <a:rPr lang="en-US" altLang="zh-CN" b="1" dirty="0" smtClean="0"/>
              <a:t>】</a:t>
            </a:r>
          </a:p>
          <a:p>
            <a:pPr>
              <a:lnSpc>
                <a:spcPct val="150000"/>
              </a:lnSpc>
            </a:pPr>
            <a:r>
              <a:rPr lang="en-US" dirty="0" smtClean="0"/>
              <a:t>(1)</a:t>
            </a:r>
            <a:r>
              <a:rPr lang="zh-CN" altLang="en-US" dirty="0" smtClean="0"/>
              <a:t>忠之属也</a:t>
            </a:r>
            <a:r>
              <a:rPr lang="en-US" dirty="0" smtClean="0"/>
              <a:t>.</a:t>
            </a:r>
            <a:r>
              <a:rPr lang="zh-CN" altLang="en-US" dirty="0" smtClean="0"/>
              <a:t>可以一战。</a:t>
            </a:r>
            <a:endParaRPr lang="en-US" dirty="0" smtClean="0"/>
          </a:p>
          <a:p>
            <a:pPr>
              <a:lnSpc>
                <a:spcPct val="150000"/>
              </a:lnSpc>
            </a:pPr>
            <a:endParaRPr lang="en-US" altLang="zh-CN" dirty="0" smtClean="0"/>
          </a:p>
          <a:p>
            <a:pPr>
              <a:lnSpc>
                <a:spcPct val="150000"/>
              </a:lnSpc>
            </a:pPr>
            <a:r>
              <a:rPr lang="en-US" dirty="0" smtClean="0"/>
              <a:t>(2)</a:t>
            </a:r>
            <a:r>
              <a:rPr lang="zh-CN" altLang="en-US" dirty="0" smtClean="0"/>
              <a:t>平公曰：“午非子之子邪</a:t>
            </a:r>
            <a:r>
              <a:rPr lang="en-US" dirty="0" smtClean="0"/>
              <a:t>?</a:t>
            </a:r>
            <a:r>
              <a:rPr lang="zh-CN" altLang="en-US" dirty="0" smtClean="0"/>
              <a:t>”</a:t>
            </a:r>
            <a:r>
              <a:rPr lang="en-US" dirty="0" smtClean="0"/>
              <a:t>(</a:t>
            </a:r>
            <a:r>
              <a:rPr lang="zh-CN" altLang="en-US" dirty="0" smtClean="0"/>
              <a:t>翻译时必须译出“午”的姓名。</a:t>
            </a:r>
            <a:r>
              <a:rPr lang="en-US" dirty="0" smtClean="0"/>
              <a:t>)</a:t>
            </a:r>
          </a:p>
          <a:p>
            <a:pPr>
              <a:lnSpc>
                <a:spcPct val="150000"/>
              </a:lnSpc>
            </a:pPr>
            <a:endParaRPr lang="en-US" altLang="zh-CN" dirty="0" smtClean="0"/>
          </a:p>
          <a:p>
            <a:pPr>
              <a:lnSpc>
                <a:spcPct val="150000"/>
              </a:lnSpc>
            </a:pPr>
            <a:r>
              <a:rPr lang="en-US" b="1" dirty="0" smtClean="0"/>
              <a:t>5.</a:t>
            </a:r>
            <a:r>
              <a:rPr lang="en-US" dirty="0" smtClean="0">
                <a:solidFill>
                  <a:srgbClr val="0092D7"/>
                </a:solidFill>
              </a:rPr>
              <a:t>[2018.11]</a:t>
            </a:r>
            <a:r>
              <a:rPr lang="zh-CN" altLang="en-US" dirty="0" smtClean="0"/>
              <a:t>“其岸势犬牙差互，不可知其源”运用的表达方式是</a:t>
            </a:r>
            <a:r>
              <a:rPr lang="zh-CN" altLang="en-US" u="sng" dirty="0" smtClean="0"/>
              <a:t>　　　　　　</a:t>
            </a:r>
            <a:r>
              <a:rPr lang="zh-CN" altLang="en-US" dirty="0" smtClean="0"/>
              <a:t>。</a:t>
            </a:r>
            <a:r>
              <a:rPr lang="en-US" dirty="0" smtClean="0"/>
              <a:t> (2</a:t>
            </a:r>
            <a:r>
              <a:rPr lang="zh-CN" altLang="en-US" dirty="0" smtClean="0"/>
              <a:t>分</a:t>
            </a:r>
            <a:r>
              <a:rPr lang="en-US" dirty="0" smtClean="0"/>
              <a:t>) </a:t>
            </a:r>
            <a:r>
              <a:rPr lang="en-US" altLang="zh-CN" b="1" dirty="0" smtClean="0"/>
              <a:t>【</a:t>
            </a:r>
            <a:r>
              <a:rPr lang="zh-CN" altLang="en-US" b="1" dirty="0" smtClean="0"/>
              <a:t>考点：分析写作手法</a:t>
            </a:r>
            <a:r>
              <a:rPr lang="en-US" altLang="zh-CN" b="1" dirty="0" smtClean="0"/>
              <a:t>】</a:t>
            </a:r>
            <a:r>
              <a:rPr lang="en-US" b="1" dirty="0" smtClean="0"/>
              <a:t> </a:t>
            </a:r>
            <a:endParaRPr lang="zh-CN" altLang="en-US" b="1" dirty="0" smtClean="0"/>
          </a:p>
        </p:txBody>
      </p:sp>
      <p:sp>
        <p:nvSpPr>
          <p:cNvPr id="4" name="矩形 3"/>
          <p:cNvSpPr/>
          <p:nvPr/>
        </p:nvSpPr>
        <p:spPr>
          <a:xfrm>
            <a:off x="806944" y="1292154"/>
            <a:ext cx="5570756" cy="369332"/>
          </a:xfrm>
          <a:prstGeom prst="rect">
            <a:avLst/>
          </a:prstGeom>
        </p:spPr>
        <p:txBody>
          <a:bodyPr wrap="none">
            <a:spAutoFit/>
          </a:bodyPr>
          <a:lstStyle/>
          <a:p>
            <a:r>
              <a:rPr lang="en-US" altLang="zh-CN" b="1" dirty="0" smtClean="0">
                <a:solidFill>
                  <a:srgbClr val="C00000"/>
                </a:solidFill>
              </a:rPr>
              <a:t>(</a:t>
            </a:r>
            <a:r>
              <a:rPr lang="zh-CN" altLang="en-US" b="1" dirty="0" smtClean="0">
                <a:solidFill>
                  <a:srgbClr val="C00000"/>
                </a:solidFill>
              </a:rPr>
              <a:t>这</a:t>
            </a:r>
            <a:r>
              <a:rPr lang="en-US" altLang="zh-CN" b="1" dirty="0" smtClean="0">
                <a:solidFill>
                  <a:srgbClr val="C00000"/>
                </a:solidFill>
              </a:rPr>
              <a:t>)</a:t>
            </a:r>
            <a:r>
              <a:rPr lang="zh-CN" altLang="en-US" b="1" dirty="0" smtClean="0">
                <a:solidFill>
                  <a:srgbClr val="C00000"/>
                </a:solidFill>
              </a:rPr>
              <a:t>是尽职分之类的事情。可凭借</a:t>
            </a:r>
            <a:r>
              <a:rPr lang="en-US" altLang="zh-CN" b="1" dirty="0" smtClean="0">
                <a:solidFill>
                  <a:srgbClr val="C00000"/>
                </a:solidFill>
              </a:rPr>
              <a:t>(</a:t>
            </a:r>
            <a:r>
              <a:rPr lang="zh-CN" altLang="en-US" b="1" dirty="0" smtClean="0">
                <a:solidFill>
                  <a:srgbClr val="C00000"/>
                </a:solidFill>
              </a:rPr>
              <a:t>这个条件</a:t>
            </a:r>
            <a:r>
              <a:rPr lang="en-US" altLang="zh-CN" b="1" dirty="0" smtClean="0">
                <a:solidFill>
                  <a:srgbClr val="C00000"/>
                </a:solidFill>
              </a:rPr>
              <a:t>)</a:t>
            </a:r>
            <a:r>
              <a:rPr lang="zh-CN" altLang="en-US" b="1" dirty="0" smtClean="0">
                <a:solidFill>
                  <a:srgbClr val="C00000"/>
                </a:solidFill>
              </a:rPr>
              <a:t>打一仗。</a:t>
            </a:r>
          </a:p>
        </p:txBody>
      </p:sp>
      <p:sp>
        <p:nvSpPr>
          <p:cNvPr id="7" name="矩形 6"/>
          <p:cNvSpPr/>
          <p:nvPr/>
        </p:nvSpPr>
        <p:spPr>
          <a:xfrm>
            <a:off x="806944" y="2121210"/>
            <a:ext cx="4031873" cy="369332"/>
          </a:xfrm>
          <a:prstGeom prst="rect">
            <a:avLst/>
          </a:prstGeom>
        </p:spPr>
        <p:txBody>
          <a:bodyPr wrap="none">
            <a:spAutoFit/>
          </a:bodyPr>
          <a:lstStyle/>
          <a:p>
            <a:r>
              <a:rPr lang="en-US" altLang="zh-CN" b="1" dirty="0" smtClean="0">
                <a:solidFill>
                  <a:srgbClr val="C00000"/>
                </a:solidFill>
              </a:rPr>
              <a:t>(</a:t>
            </a:r>
            <a:r>
              <a:rPr lang="zh-CN" altLang="en-US" b="1" dirty="0" smtClean="0">
                <a:solidFill>
                  <a:srgbClr val="C00000"/>
                </a:solidFill>
              </a:rPr>
              <a:t>晋</a:t>
            </a:r>
            <a:r>
              <a:rPr lang="en-US" altLang="zh-CN" b="1" dirty="0" smtClean="0">
                <a:solidFill>
                  <a:srgbClr val="C00000"/>
                </a:solidFill>
              </a:rPr>
              <a:t>)</a:t>
            </a:r>
            <a:r>
              <a:rPr lang="zh-CN" altLang="en-US" b="1" dirty="0" smtClean="0">
                <a:solidFill>
                  <a:srgbClr val="C00000"/>
                </a:solidFill>
              </a:rPr>
              <a:t>平公说：“祁午不是你的儿子吗</a:t>
            </a:r>
            <a:r>
              <a:rPr lang="en-US" altLang="zh-CN" b="1" dirty="0" smtClean="0">
                <a:solidFill>
                  <a:srgbClr val="C00000"/>
                </a:solidFill>
              </a:rPr>
              <a:t>?”</a:t>
            </a:r>
          </a:p>
        </p:txBody>
      </p:sp>
      <p:sp>
        <p:nvSpPr>
          <p:cNvPr id="8" name="矩形 7"/>
          <p:cNvSpPr/>
          <p:nvPr/>
        </p:nvSpPr>
        <p:spPr>
          <a:xfrm>
            <a:off x="7195552" y="2462586"/>
            <a:ext cx="1338828" cy="369332"/>
          </a:xfrm>
          <a:prstGeom prst="rect">
            <a:avLst/>
          </a:prstGeom>
        </p:spPr>
        <p:txBody>
          <a:bodyPr wrap="none">
            <a:spAutoFit/>
          </a:bodyPr>
          <a:lstStyle/>
          <a:p>
            <a:r>
              <a:rPr lang="zh-CN" altLang="en-US" b="1" dirty="0" smtClean="0">
                <a:solidFill>
                  <a:srgbClr val="C00000"/>
                </a:solidFill>
              </a:rPr>
              <a:t>记叙、描写</a:t>
            </a:r>
            <a:endParaRPr lang="en-US" altLang="zh-CN" b="1" dirty="0" smtClean="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Effect transition="in" filter="fade">
                                      <p:cBhvr>
                                        <p:cTn id="17" dur="500"/>
                                        <p:tgtEl>
                                          <p:spTgt spid="6">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4113102" cy="903700"/>
          </a:xfrm>
          <a:prstGeom prst="rect">
            <a:avLst/>
          </a:prstGeom>
          <a:noFill/>
        </p:spPr>
        <p:txBody>
          <a:bodyPr wrap="square" lIns="36000" tIns="36000" rIns="36000" bIns="36000" rtlCol="0">
            <a:spAutoFit/>
          </a:bodyPr>
          <a:lstStyle/>
          <a:p>
            <a:pPr>
              <a:lnSpc>
                <a:spcPct val="150000"/>
              </a:lnSpc>
            </a:pPr>
            <a:r>
              <a:rPr lang="en-US" b="1" dirty="0" smtClean="0"/>
              <a:t>6.</a:t>
            </a:r>
            <a:r>
              <a:rPr lang="en-US" dirty="0" smtClean="0">
                <a:solidFill>
                  <a:srgbClr val="0092D7"/>
                </a:solidFill>
              </a:rPr>
              <a:t>[2018.12]</a:t>
            </a:r>
            <a:r>
              <a:rPr lang="zh-CN" altLang="en-US" dirty="0" smtClean="0"/>
              <a:t>你怎样评价文章中的祁黄羊</a:t>
            </a:r>
            <a:r>
              <a:rPr lang="en-US" dirty="0" smtClean="0"/>
              <a:t>?</a:t>
            </a:r>
          </a:p>
          <a:p>
            <a:pPr>
              <a:lnSpc>
                <a:spcPct val="150000"/>
              </a:lnSpc>
            </a:pPr>
            <a:r>
              <a:rPr lang="en-US" dirty="0" smtClean="0"/>
              <a:t>(2</a:t>
            </a:r>
            <a:r>
              <a:rPr lang="zh-CN" altLang="en-US" dirty="0" smtClean="0"/>
              <a:t>分</a:t>
            </a:r>
            <a:r>
              <a:rPr lang="en-US" dirty="0" smtClean="0"/>
              <a:t>)</a:t>
            </a:r>
            <a:r>
              <a:rPr lang="en-US" altLang="zh-CN" b="1" dirty="0" smtClean="0"/>
              <a:t>【</a:t>
            </a:r>
            <a:r>
              <a:rPr lang="zh-CN" altLang="en-US" b="1" dirty="0" smtClean="0"/>
              <a:t>考点：分析人物形象</a:t>
            </a:r>
            <a:r>
              <a:rPr lang="en-US" altLang="zh-CN" b="1" dirty="0" smtClean="0"/>
              <a:t>】</a:t>
            </a:r>
            <a:endParaRPr lang="zh-CN" altLang="en-US" b="1" dirty="0"/>
          </a:p>
        </p:txBody>
      </p:sp>
      <p:sp>
        <p:nvSpPr>
          <p:cNvPr id="5" name="TextBox 15">
            <a:extLst>
              <a:ext uri="{FF2B5EF4-FFF2-40B4-BE49-F238E27FC236}">
                <a16:creationId xmlns="" xmlns:a16="http://schemas.microsoft.com/office/drawing/2014/main" id="{0663CE10-BAAC-47A1-869E-A722179F076F}"/>
              </a:ext>
            </a:extLst>
          </p:cNvPr>
          <p:cNvSpPr txBox="1"/>
          <p:nvPr/>
        </p:nvSpPr>
        <p:spPr>
          <a:xfrm>
            <a:off x="5108448" y="369451"/>
            <a:ext cx="3535680" cy="251657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祁黄羊唯才是举的品质</a:t>
            </a:r>
            <a:r>
              <a:rPr lang="en-US" dirty="0" smtClean="0">
                <a:solidFill>
                  <a:srgbClr val="C00000"/>
                </a:solidFill>
              </a:rPr>
              <a:t>(</a:t>
            </a:r>
            <a:r>
              <a:rPr lang="zh-CN" altLang="en-US" dirty="0" smtClean="0">
                <a:solidFill>
                  <a:srgbClr val="C00000"/>
                </a:solidFill>
              </a:rPr>
              <a:t>或精神</a:t>
            </a:r>
            <a:r>
              <a:rPr lang="en-US" dirty="0" smtClean="0">
                <a:solidFill>
                  <a:srgbClr val="C00000"/>
                </a:solidFill>
              </a:rPr>
              <a:t>)</a:t>
            </a:r>
            <a:r>
              <a:rPr lang="zh-CN" altLang="en-US" dirty="0" smtClean="0">
                <a:solidFill>
                  <a:srgbClr val="C00000"/>
                </a:solidFill>
              </a:rPr>
              <a:t>值得赞扬。</a:t>
            </a:r>
            <a:r>
              <a:rPr lang="en-US" dirty="0" smtClean="0">
                <a:solidFill>
                  <a:srgbClr val="C00000"/>
                </a:solidFill>
              </a:rPr>
              <a:t>(</a:t>
            </a:r>
            <a:r>
              <a:rPr lang="zh-CN" altLang="en-US" dirty="0" smtClean="0">
                <a:solidFill>
                  <a:srgbClr val="C00000"/>
                </a:solidFill>
              </a:rPr>
              <a:t>或：祁黄羊举贤没有私心。</a:t>
            </a:r>
            <a:r>
              <a:rPr lang="en-US" dirty="0" smtClean="0">
                <a:solidFill>
                  <a:srgbClr val="C00000"/>
                </a:solidFill>
              </a:rPr>
              <a:t>)</a:t>
            </a:r>
            <a:endParaRPr lang="zh-CN" altLang="en-US"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通过他推荐贤能之人不排除自己的仇人、不排除儿子，能看出他唯才是举。</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7710"/>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1</a:t>
            </a:r>
            <a:r>
              <a:rPr lang="zh-CN" altLang="en-US" sz="2400" b="1" dirty="0" smtClean="0">
                <a:solidFill>
                  <a:srgbClr val="0092D7"/>
                </a:solidFill>
                <a:latin typeface="微软雅黑" pitchFamily="34" charset="-122"/>
                <a:ea typeface="微软雅黑" pitchFamily="34" charset="-122"/>
              </a:rPr>
              <a:t>讲　实词　虚词　写作手法　内容理解</a:t>
            </a:r>
          </a:p>
        </p:txBody>
      </p:sp>
      <p:sp>
        <p:nvSpPr>
          <p:cNvPr id="4" name="文本框 11">
            <a:extLst>
              <a:ext uri="{FF2B5EF4-FFF2-40B4-BE49-F238E27FC236}">
                <a16:creationId xmlns="" xmlns:a16="http://schemas.microsoft.com/office/drawing/2014/main" id="{21D37050-EF62-4E03-9C49-42484A701F06}"/>
              </a:ext>
            </a:extLst>
          </p:cNvPr>
          <p:cNvSpPr txBox="1"/>
          <p:nvPr/>
        </p:nvSpPr>
        <p:spPr>
          <a:xfrm>
            <a:off x="812465" y="1187985"/>
            <a:ext cx="7898397" cy="3396690"/>
          </a:xfrm>
          <a:prstGeom prst="rect">
            <a:avLst/>
          </a:prstGeom>
          <a:noFill/>
        </p:spPr>
        <p:txBody>
          <a:bodyPr wrap="square" lIns="36000" tIns="36000" rIns="36000" bIns="36000" rtlCol="0">
            <a:spAutoFit/>
          </a:bodyPr>
          <a:lstStyle/>
          <a:p>
            <a:pPr>
              <a:lnSpc>
                <a:spcPct val="150000"/>
              </a:lnSpc>
            </a:pPr>
            <a:r>
              <a:rPr lang="zh-CN" altLang="en-US" b="1" dirty="0" smtClean="0"/>
              <a:t>一、</a:t>
            </a:r>
            <a:r>
              <a:rPr lang="en-US" b="1" dirty="0" smtClean="0">
                <a:solidFill>
                  <a:srgbClr val="0092D7"/>
                </a:solidFill>
              </a:rPr>
              <a:t>[2019</a:t>
            </a:r>
            <a:r>
              <a:rPr lang="en-US" altLang="zh-CN" b="1" dirty="0" smtClean="0">
                <a:solidFill>
                  <a:srgbClr val="0092D7"/>
                </a:solidFill>
              </a:rPr>
              <a:t>·</a:t>
            </a:r>
            <a:r>
              <a:rPr lang="zh-CN" altLang="en-US" b="1" dirty="0" smtClean="0">
                <a:solidFill>
                  <a:srgbClr val="0092D7"/>
                </a:solidFill>
              </a:rPr>
              <a:t>呼和浩特</a:t>
            </a:r>
            <a:r>
              <a:rPr lang="en-US" b="1" dirty="0" smtClean="0">
                <a:solidFill>
                  <a:srgbClr val="0092D7"/>
                </a:solidFill>
              </a:rPr>
              <a:t>7~13</a:t>
            </a:r>
            <a:r>
              <a:rPr lang="zh-CN" altLang="en-US" b="1" dirty="0" smtClean="0">
                <a:solidFill>
                  <a:srgbClr val="0092D7"/>
                </a:solidFill>
              </a:rPr>
              <a:t>题</a:t>
            </a:r>
            <a:r>
              <a:rPr lang="en-US" b="1" dirty="0" smtClean="0">
                <a:solidFill>
                  <a:srgbClr val="0092D7"/>
                </a:solidFill>
              </a:rPr>
              <a:t>]</a:t>
            </a:r>
            <a:r>
              <a:rPr lang="zh-CN" altLang="en-US" b="1" dirty="0" smtClean="0"/>
              <a:t>阅读下面文言文，完成问题。</a:t>
            </a:r>
            <a:r>
              <a:rPr lang="en-US" b="1" dirty="0" smtClean="0"/>
              <a:t>(15</a:t>
            </a:r>
            <a:r>
              <a:rPr lang="zh-CN" altLang="en-US" b="1" dirty="0" smtClean="0"/>
              <a:t>分</a:t>
            </a:r>
            <a:r>
              <a:rPr lang="en-US" b="1" dirty="0" smtClean="0"/>
              <a:t>)</a:t>
            </a:r>
            <a:endParaRPr lang="zh-CN" altLang="en-US" b="1" dirty="0" smtClean="0"/>
          </a:p>
          <a:p>
            <a:pPr algn="ctr">
              <a:lnSpc>
                <a:spcPct val="150000"/>
              </a:lnSpc>
            </a:pPr>
            <a:r>
              <a:rPr lang="zh-CN" altLang="en-US" b="1" dirty="0" smtClean="0">
                <a:ea typeface="楷体" pitchFamily="49" charset="-122"/>
              </a:rPr>
              <a:t>北冥有鱼</a:t>
            </a:r>
          </a:p>
          <a:p>
            <a:pPr>
              <a:lnSpc>
                <a:spcPct val="150000"/>
              </a:lnSpc>
            </a:pPr>
            <a:r>
              <a:rPr lang="zh-CN" altLang="en-US" b="1" dirty="0" smtClean="0">
                <a:ea typeface="楷体" pitchFamily="49" charset="-122"/>
              </a:rPr>
              <a:t>　　北冥有鱼，其名为鲲</a:t>
            </a:r>
            <a:r>
              <a:rPr lang="en-US" b="1" dirty="0" smtClean="0">
                <a:ea typeface="楷体" pitchFamily="49" charset="-122"/>
              </a:rPr>
              <a:t>.</a:t>
            </a:r>
            <a:r>
              <a:rPr lang="zh-CN" altLang="en-US" b="1" dirty="0" smtClean="0">
                <a:ea typeface="楷体" pitchFamily="49" charset="-122"/>
              </a:rPr>
              <a:t>鲲之大，不知其几千里也；化而为鸟，其名为鹏</a:t>
            </a:r>
            <a:r>
              <a:rPr lang="en-US" b="1" dirty="0" smtClean="0">
                <a:ea typeface="楷体" pitchFamily="49" charset="-122"/>
              </a:rPr>
              <a:t>.</a:t>
            </a:r>
            <a:r>
              <a:rPr lang="zh-CN" altLang="en-US" b="1" dirty="0" smtClean="0">
                <a:ea typeface="楷体" pitchFamily="49" charset="-122"/>
              </a:rPr>
              <a:t>鹏之背，不知其几千里也；怒而飞，其翼若垂天之云</a:t>
            </a:r>
            <a:r>
              <a:rPr lang="en-US" b="1" dirty="0" smtClean="0">
                <a:ea typeface="楷体" pitchFamily="49" charset="-122"/>
              </a:rPr>
              <a:t>.</a:t>
            </a:r>
            <a:r>
              <a:rPr lang="zh-CN" altLang="en-US" b="1" dirty="0" smtClean="0">
                <a:ea typeface="楷体" pitchFamily="49" charset="-122"/>
              </a:rPr>
              <a:t>是鸟也，海运则将徙于南冥</a:t>
            </a:r>
            <a:r>
              <a:rPr lang="en-US" b="1" dirty="0" smtClean="0">
                <a:ea typeface="楷体" pitchFamily="49" charset="-122"/>
              </a:rPr>
              <a:t>.</a:t>
            </a:r>
            <a:r>
              <a:rPr lang="zh-CN" altLang="en-US" b="1" dirty="0" smtClean="0">
                <a:ea typeface="楷体" pitchFamily="49" charset="-122"/>
              </a:rPr>
              <a:t>南冥者，天池也</a:t>
            </a:r>
            <a:r>
              <a:rPr lang="en-US" b="1" dirty="0" smtClean="0">
                <a:ea typeface="楷体" pitchFamily="49" charset="-122"/>
              </a:rPr>
              <a:t>.</a:t>
            </a:r>
            <a:r>
              <a:rPr lang="en-US" altLang="zh-CN" b="1" dirty="0" smtClean="0">
                <a:ea typeface="楷体" pitchFamily="49" charset="-122"/>
              </a:rPr>
              <a:t>《</a:t>
            </a:r>
            <a:r>
              <a:rPr lang="zh-CN" altLang="en-US" b="1" dirty="0" smtClean="0">
                <a:ea typeface="楷体" pitchFamily="49" charset="-122"/>
              </a:rPr>
              <a:t>齐谐</a:t>
            </a:r>
            <a:r>
              <a:rPr lang="en-US" altLang="zh-CN" b="1" dirty="0" smtClean="0">
                <a:ea typeface="楷体" pitchFamily="49" charset="-122"/>
              </a:rPr>
              <a:t>》</a:t>
            </a:r>
            <a:r>
              <a:rPr lang="zh-CN" altLang="en-US" b="1" dirty="0" smtClean="0">
                <a:ea typeface="楷体" pitchFamily="49" charset="-122"/>
              </a:rPr>
              <a:t>者，志怪者也</a:t>
            </a:r>
            <a:r>
              <a:rPr lang="en-US" b="1" dirty="0" smtClean="0">
                <a:ea typeface="楷体" pitchFamily="49" charset="-122"/>
              </a:rPr>
              <a:t>.</a:t>
            </a:r>
            <a:r>
              <a:rPr lang="en-US" altLang="zh-CN" b="1" dirty="0" smtClean="0">
                <a:ea typeface="楷体" pitchFamily="49" charset="-122"/>
              </a:rPr>
              <a:t>《</a:t>
            </a:r>
            <a:r>
              <a:rPr lang="zh-CN" altLang="en-US" b="1" dirty="0" smtClean="0">
                <a:ea typeface="楷体" pitchFamily="49" charset="-122"/>
              </a:rPr>
              <a:t>谐</a:t>
            </a:r>
            <a:r>
              <a:rPr lang="en-US" altLang="zh-CN" b="1" dirty="0" smtClean="0">
                <a:ea typeface="楷体" pitchFamily="49" charset="-122"/>
              </a:rPr>
              <a:t>》</a:t>
            </a:r>
            <a:r>
              <a:rPr lang="zh-CN" altLang="en-US" b="1" dirty="0" smtClean="0">
                <a:ea typeface="楷体" pitchFamily="49" charset="-122"/>
              </a:rPr>
              <a:t>之言曰：“鹏之徙于南冥也，水击三千里，抟扶摇而上者九万里，去以六月息者也</a:t>
            </a:r>
            <a:r>
              <a:rPr lang="en-US" b="1" dirty="0" smtClean="0">
                <a:ea typeface="楷体" pitchFamily="49" charset="-122"/>
              </a:rPr>
              <a:t>.</a:t>
            </a:r>
            <a:r>
              <a:rPr lang="zh-CN" altLang="en-US" b="1" dirty="0" smtClean="0">
                <a:ea typeface="楷体" pitchFamily="49" charset="-122"/>
              </a:rPr>
              <a:t>”野马也，尘埃也，生物之以息相吹也</a:t>
            </a:r>
            <a:r>
              <a:rPr lang="en-US" b="1" dirty="0" smtClean="0">
                <a:ea typeface="楷体" pitchFamily="49" charset="-122"/>
              </a:rPr>
              <a:t>.</a:t>
            </a:r>
            <a:r>
              <a:rPr lang="zh-CN" altLang="en-US" b="1" u="sng" dirty="0" smtClean="0">
                <a:ea typeface="楷体" pitchFamily="49" charset="-122"/>
              </a:rPr>
              <a:t>天之苍苍，其正色邪</a:t>
            </a:r>
            <a:r>
              <a:rPr lang="en-US" b="1" u="sng" dirty="0" smtClean="0">
                <a:ea typeface="楷体" pitchFamily="49" charset="-122"/>
              </a:rPr>
              <a:t>?</a:t>
            </a:r>
            <a:r>
              <a:rPr lang="zh-CN" altLang="en-US" b="1" u="sng" dirty="0" smtClean="0">
                <a:ea typeface="楷体" pitchFamily="49" charset="-122"/>
              </a:rPr>
              <a:t>其远而无所至极邪</a:t>
            </a:r>
            <a:r>
              <a:rPr lang="en-US" b="1" u="sng" dirty="0" smtClean="0">
                <a:ea typeface="楷体" pitchFamily="49" charset="-122"/>
              </a:rPr>
              <a:t>?</a:t>
            </a:r>
            <a:r>
              <a:rPr lang="zh-CN" altLang="en-US" b="1" dirty="0" smtClean="0">
                <a:ea typeface="楷体" pitchFamily="49" charset="-122"/>
              </a:rPr>
              <a:t>其视下也，亦若是则已矣。</a:t>
            </a:r>
            <a:endParaRPr lang="zh-CN" altLang="en-US" b="1" dirty="0">
              <a:ea typeface="楷体" pitchFamily="49" charset="-122"/>
            </a:endParaRPr>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7856046" cy="903700"/>
          </a:xfrm>
          <a:prstGeom prst="rect">
            <a:avLst/>
          </a:prstGeom>
          <a:noFill/>
        </p:spPr>
        <p:txBody>
          <a:bodyPr wrap="square" lIns="36000" tIns="36000" rIns="36000" bIns="36000" rtlCol="0">
            <a:spAutoFit/>
          </a:bodyPr>
          <a:lstStyle/>
          <a:p>
            <a:pPr>
              <a:lnSpc>
                <a:spcPct val="150000"/>
              </a:lnSpc>
            </a:pPr>
            <a:r>
              <a:rPr lang="en-US" b="1" dirty="0" smtClean="0"/>
              <a:t>7.</a:t>
            </a:r>
            <a:r>
              <a:rPr lang="en-US" dirty="0" smtClean="0">
                <a:solidFill>
                  <a:srgbClr val="0092D7"/>
                </a:solidFill>
              </a:rPr>
              <a:t>[</a:t>
            </a:r>
            <a:r>
              <a:rPr lang="zh-CN" altLang="en-US" dirty="0" smtClean="0">
                <a:solidFill>
                  <a:srgbClr val="0092D7"/>
                </a:solidFill>
              </a:rPr>
              <a:t>综合改编</a:t>
            </a:r>
            <a:r>
              <a:rPr lang="en-US" dirty="0" smtClean="0">
                <a:solidFill>
                  <a:srgbClr val="0092D7"/>
                </a:solidFill>
              </a:rPr>
              <a:t>]</a:t>
            </a:r>
            <a:r>
              <a:rPr lang="zh-CN" altLang="en-US" dirty="0" smtClean="0"/>
              <a:t>曹刿认为鲁国“可以一战”的条件是什么</a:t>
            </a:r>
            <a:r>
              <a:rPr lang="en-US" dirty="0" smtClean="0"/>
              <a:t>?(2</a:t>
            </a:r>
            <a:r>
              <a:rPr lang="zh-CN" altLang="en-US" dirty="0" smtClean="0"/>
              <a:t>分</a:t>
            </a:r>
            <a:r>
              <a:rPr lang="en-US" dirty="0" smtClean="0"/>
              <a:t>)</a:t>
            </a:r>
            <a:r>
              <a:rPr lang="en-US" altLang="zh-CN" b="1" dirty="0" smtClean="0"/>
              <a:t>【</a:t>
            </a:r>
            <a:r>
              <a:rPr lang="zh-CN" altLang="en-US" b="1" dirty="0" smtClean="0"/>
              <a:t>考点：理解并概括内容</a:t>
            </a:r>
            <a:r>
              <a:rPr lang="en-US" altLang="zh-CN" b="1" dirty="0" smtClean="0"/>
              <a:t>】</a:t>
            </a:r>
            <a:endParaRPr lang="zh-CN" altLang="en-US" b="1" dirty="0"/>
          </a:p>
        </p:txBody>
      </p:sp>
      <p:sp>
        <p:nvSpPr>
          <p:cNvPr id="4" name="矩形 3"/>
          <p:cNvSpPr/>
          <p:nvPr/>
        </p:nvSpPr>
        <p:spPr>
          <a:xfrm>
            <a:off x="806944" y="1292154"/>
            <a:ext cx="5186035" cy="369332"/>
          </a:xfrm>
          <a:prstGeom prst="rect">
            <a:avLst/>
          </a:prstGeom>
        </p:spPr>
        <p:txBody>
          <a:bodyPr wrap="none">
            <a:spAutoFit/>
          </a:bodyPr>
          <a:lstStyle/>
          <a:p>
            <a:r>
              <a:rPr lang="zh-CN" altLang="en-US" b="1" dirty="0" smtClean="0">
                <a:solidFill>
                  <a:srgbClr val="C00000"/>
                </a:solidFill>
              </a:rPr>
              <a:t>取信于民。</a:t>
            </a:r>
            <a:r>
              <a:rPr lang="en-US" altLang="zh-CN" b="1" dirty="0" smtClean="0">
                <a:solidFill>
                  <a:srgbClr val="C00000"/>
                </a:solidFill>
              </a:rPr>
              <a:t>(</a:t>
            </a:r>
            <a:r>
              <a:rPr lang="zh-CN" altLang="en-US" b="1" dirty="0" smtClean="0">
                <a:solidFill>
                  <a:srgbClr val="C00000"/>
                </a:solidFill>
              </a:rPr>
              <a:t>或：小大之狱，虽不能察，必以情。</a:t>
            </a:r>
            <a:r>
              <a:rPr lang="en-US" altLang="zh-CN" b="1" dirty="0" smtClean="0">
                <a:solidFill>
                  <a:srgbClr val="C00000"/>
                </a:solidFill>
              </a:rPr>
              <a:t>)</a:t>
            </a:r>
            <a:endParaRPr lang="zh-CN" altLang="en-US" b="1" dirty="0" smtClean="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2464" y="358818"/>
            <a:ext cx="7965776" cy="381218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参考译文</a:t>
            </a:r>
            <a:r>
              <a:rPr lang="en-US" dirty="0" smtClean="0">
                <a:solidFill>
                  <a:srgbClr val="C00000"/>
                </a:solidFill>
              </a:rPr>
              <a:t>]</a:t>
            </a:r>
            <a:endParaRPr lang="zh-CN" altLang="en-US" dirty="0" smtClean="0">
              <a:solidFill>
                <a:srgbClr val="C00000"/>
              </a:solidFill>
            </a:endParaRPr>
          </a:p>
          <a:p>
            <a:pPr indent="450850">
              <a:lnSpc>
                <a:spcPct val="150000"/>
              </a:lnSpc>
            </a:pPr>
            <a:r>
              <a:rPr lang="zh-CN" altLang="en-US" dirty="0" smtClean="0">
                <a:solidFill>
                  <a:srgbClr val="C00000"/>
                </a:solidFill>
              </a:rPr>
              <a:t>晋平公问祁黄羊说：</a:t>
            </a:r>
            <a:r>
              <a:rPr lang="en-US" dirty="0" smtClean="0">
                <a:solidFill>
                  <a:srgbClr val="C00000"/>
                </a:solidFill>
              </a:rPr>
              <a:t>“</a:t>
            </a:r>
            <a:r>
              <a:rPr lang="zh-CN" altLang="en-US" dirty="0" smtClean="0">
                <a:solidFill>
                  <a:srgbClr val="C00000"/>
                </a:solidFill>
              </a:rPr>
              <a:t>南阳这个地方没有县令，谁可以任用</a:t>
            </a:r>
            <a:r>
              <a:rPr lang="en-US" dirty="0" smtClean="0">
                <a:solidFill>
                  <a:srgbClr val="C00000"/>
                </a:solidFill>
              </a:rPr>
              <a:t>?”</a:t>
            </a:r>
            <a:r>
              <a:rPr lang="zh-CN" altLang="en-US" dirty="0" smtClean="0">
                <a:solidFill>
                  <a:srgbClr val="C00000"/>
                </a:solidFill>
              </a:rPr>
              <a:t>祁黄羊答道：</a:t>
            </a:r>
            <a:r>
              <a:rPr lang="en-US" dirty="0" smtClean="0">
                <a:solidFill>
                  <a:srgbClr val="C00000"/>
                </a:solidFill>
              </a:rPr>
              <a:t>“</a:t>
            </a:r>
            <a:r>
              <a:rPr lang="zh-CN" altLang="en-US" dirty="0" smtClean="0">
                <a:solidFill>
                  <a:srgbClr val="C00000"/>
                </a:solidFill>
              </a:rPr>
              <a:t>解狐适合。</a:t>
            </a:r>
            <a:r>
              <a:rPr lang="en-US" dirty="0" smtClean="0">
                <a:solidFill>
                  <a:srgbClr val="C00000"/>
                </a:solidFill>
              </a:rPr>
              <a:t>”</a:t>
            </a:r>
            <a:r>
              <a:rPr lang="zh-CN" altLang="en-US" dirty="0" smtClean="0">
                <a:solidFill>
                  <a:srgbClr val="C00000"/>
                </a:solidFill>
              </a:rPr>
              <a:t>平公说：</a:t>
            </a:r>
            <a:r>
              <a:rPr lang="en-US" dirty="0" smtClean="0">
                <a:solidFill>
                  <a:srgbClr val="C00000"/>
                </a:solidFill>
              </a:rPr>
              <a:t>“</a:t>
            </a:r>
            <a:r>
              <a:rPr lang="zh-CN" altLang="en-US" dirty="0" smtClean="0">
                <a:solidFill>
                  <a:srgbClr val="C00000"/>
                </a:solidFill>
              </a:rPr>
              <a:t>解狐不是你的仇人吗</a:t>
            </a:r>
            <a:r>
              <a:rPr lang="en-US" dirty="0" smtClean="0">
                <a:solidFill>
                  <a:srgbClr val="C00000"/>
                </a:solidFill>
              </a:rPr>
              <a:t>?”</a:t>
            </a:r>
            <a:r>
              <a:rPr lang="zh-CN" altLang="en-US" dirty="0" smtClean="0">
                <a:solidFill>
                  <a:srgbClr val="C00000"/>
                </a:solidFill>
              </a:rPr>
              <a:t>祁黄羊回答说：</a:t>
            </a:r>
            <a:r>
              <a:rPr lang="en-US" dirty="0" smtClean="0">
                <a:solidFill>
                  <a:srgbClr val="C00000"/>
                </a:solidFill>
              </a:rPr>
              <a:t>“</a:t>
            </a:r>
            <a:r>
              <a:rPr lang="zh-CN" altLang="en-US" dirty="0" smtClean="0">
                <a:solidFill>
                  <a:srgbClr val="C00000"/>
                </a:solidFill>
              </a:rPr>
              <a:t>您问可以任用的人，不是问我的仇人是谁。</a:t>
            </a:r>
            <a:r>
              <a:rPr lang="en-US" dirty="0" smtClean="0">
                <a:solidFill>
                  <a:srgbClr val="C00000"/>
                </a:solidFill>
              </a:rPr>
              <a:t>”</a:t>
            </a:r>
            <a:r>
              <a:rPr lang="zh-CN" altLang="en-US" dirty="0" smtClean="0">
                <a:solidFill>
                  <a:srgbClr val="C00000"/>
                </a:solidFill>
              </a:rPr>
              <a:t>平公</a:t>
            </a:r>
            <a:r>
              <a:rPr lang="en-US" dirty="0" smtClean="0">
                <a:solidFill>
                  <a:srgbClr val="C00000"/>
                </a:solidFill>
              </a:rPr>
              <a:t>(</a:t>
            </a:r>
            <a:r>
              <a:rPr lang="zh-CN" altLang="en-US" dirty="0" smtClean="0">
                <a:solidFill>
                  <a:srgbClr val="C00000"/>
                </a:solidFill>
              </a:rPr>
              <a:t>称赞</a:t>
            </a:r>
            <a:r>
              <a:rPr lang="en-US" dirty="0" smtClean="0">
                <a:solidFill>
                  <a:srgbClr val="C00000"/>
                </a:solidFill>
              </a:rPr>
              <a:t>)</a:t>
            </a:r>
            <a:r>
              <a:rPr lang="zh-CN" altLang="en-US" dirty="0" smtClean="0">
                <a:solidFill>
                  <a:srgbClr val="C00000"/>
                </a:solidFill>
              </a:rPr>
              <a:t>说：</a:t>
            </a:r>
            <a:r>
              <a:rPr lang="en-US" dirty="0" smtClean="0">
                <a:solidFill>
                  <a:srgbClr val="C00000"/>
                </a:solidFill>
              </a:rPr>
              <a:t>“</a:t>
            </a:r>
            <a:r>
              <a:rPr lang="zh-CN" altLang="en-US" dirty="0" smtClean="0">
                <a:solidFill>
                  <a:srgbClr val="C00000"/>
                </a:solidFill>
              </a:rPr>
              <a:t>好</a:t>
            </a:r>
            <a:r>
              <a:rPr lang="en-US" dirty="0" smtClean="0">
                <a:solidFill>
                  <a:srgbClr val="C00000"/>
                </a:solidFill>
              </a:rPr>
              <a:t>!”</a:t>
            </a:r>
            <a:r>
              <a:rPr lang="zh-CN" altLang="en-US" dirty="0" smtClean="0">
                <a:solidFill>
                  <a:srgbClr val="C00000"/>
                </a:solidFill>
              </a:rPr>
              <a:t>就任用了解狐，国人都称赞这件事。</a:t>
            </a:r>
          </a:p>
          <a:p>
            <a:pPr indent="450850">
              <a:lnSpc>
                <a:spcPct val="150000"/>
              </a:lnSpc>
            </a:pPr>
            <a:r>
              <a:rPr lang="zh-CN" altLang="en-US" dirty="0" smtClean="0">
                <a:solidFill>
                  <a:srgbClr val="C00000"/>
                </a:solidFill>
              </a:rPr>
              <a:t>过了一些时候，晋平公又问祁黄羊说：</a:t>
            </a:r>
            <a:r>
              <a:rPr lang="en-US" dirty="0" smtClean="0">
                <a:solidFill>
                  <a:srgbClr val="C00000"/>
                </a:solidFill>
              </a:rPr>
              <a:t>“</a:t>
            </a:r>
            <a:r>
              <a:rPr lang="zh-CN" altLang="en-US" dirty="0" smtClean="0">
                <a:solidFill>
                  <a:srgbClr val="C00000"/>
                </a:solidFill>
              </a:rPr>
              <a:t>国家没有掌管军事的官，谁可以任用</a:t>
            </a:r>
            <a:r>
              <a:rPr lang="en-US" dirty="0" smtClean="0">
                <a:solidFill>
                  <a:srgbClr val="C00000"/>
                </a:solidFill>
              </a:rPr>
              <a:t>?”</a:t>
            </a:r>
            <a:r>
              <a:rPr lang="zh-CN" altLang="en-US" dirty="0" smtClean="0">
                <a:solidFill>
                  <a:srgbClr val="C00000"/>
                </a:solidFill>
              </a:rPr>
              <a:t>祁黄羊答道：</a:t>
            </a:r>
            <a:r>
              <a:rPr lang="en-US" dirty="0" smtClean="0">
                <a:solidFill>
                  <a:srgbClr val="C00000"/>
                </a:solidFill>
              </a:rPr>
              <a:t>“</a:t>
            </a:r>
            <a:r>
              <a:rPr lang="zh-CN" altLang="en-US" dirty="0" smtClean="0">
                <a:solidFill>
                  <a:srgbClr val="C00000"/>
                </a:solidFill>
              </a:rPr>
              <a:t>祁午合适。</a:t>
            </a:r>
            <a:r>
              <a:rPr lang="en-US" dirty="0" smtClean="0">
                <a:solidFill>
                  <a:srgbClr val="C00000"/>
                </a:solidFill>
              </a:rPr>
              <a:t>”</a:t>
            </a:r>
            <a:r>
              <a:rPr lang="zh-CN" altLang="en-US" dirty="0" smtClean="0">
                <a:solidFill>
                  <a:srgbClr val="C00000"/>
                </a:solidFill>
              </a:rPr>
              <a:t>晋平公说：</a:t>
            </a:r>
            <a:r>
              <a:rPr lang="en-US" dirty="0" smtClean="0">
                <a:solidFill>
                  <a:srgbClr val="C00000"/>
                </a:solidFill>
              </a:rPr>
              <a:t>“</a:t>
            </a:r>
            <a:r>
              <a:rPr lang="zh-CN" altLang="en-US" dirty="0" smtClean="0">
                <a:solidFill>
                  <a:srgbClr val="C00000"/>
                </a:solidFill>
              </a:rPr>
              <a:t>祁午不是你的儿子吗</a:t>
            </a:r>
            <a:r>
              <a:rPr lang="en-US" dirty="0" smtClean="0">
                <a:solidFill>
                  <a:srgbClr val="C00000"/>
                </a:solidFill>
              </a:rPr>
              <a:t>?”</a:t>
            </a:r>
            <a:r>
              <a:rPr lang="zh-CN" altLang="en-US" dirty="0" smtClean="0">
                <a:solidFill>
                  <a:srgbClr val="C00000"/>
                </a:solidFill>
              </a:rPr>
              <a:t>祁黄羊回答说：</a:t>
            </a:r>
            <a:r>
              <a:rPr lang="en-US" dirty="0" smtClean="0">
                <a:solidFill>
                  <a:srgbClr val="C00000"/>
                </a:solidFill>
              </a:rPr>
              <a:t>“</a:t>
            </a:r>
            <a:r>
              <a:rPr lang="zh-CN" altLang="en-US" dirty="0" smtClean="0">
                <a:solidFill>
                  <a:srgbClr val="C00000"/>
                </a:solidFill>
              </a:rPr>
              <a:t>您问可以任用的人，不是问我的儿子是谁。</a:t>
            </a:r>
            <a:r>
              <a:rPr lang="en-US" dirty="0" smtClean="0">
                <a:solidFill>
                  <a:srgbClr val="C00000"/>
                </a:solidFill>
              </a:rPr>
              <a:t>”</a:t>
            </a:r>
            <a:r>
              <a:rPr lang="zh-CN" altLang="en-US" dirty="0" smtClean="0">
                <a:solidFill>
                  <a:srgbClr val="C00000"/>
                </a:solidFill>
              </a:rPr>
              <a:t>晋平公又称赞说：</a:t>
            </a:r>
            <a:r>
              <a:rPr lang="en-US" dirty="0" smtClean="0">
                <a:solidFill>
                  <a:srgbClr val="C00000"/>
                </a:solidFill>
              </a:rPr>
              <a:t>“</a:t>
            </a:r>
            <a:r>
              <a:rPr lang="zh-CN" altLang="en-US" dirty="0" smtClean="0">
                <a:solidFill>
                  <a:srgbClr val="C00000"/>
                </a:solidFill>
              </a:rPr>
              <a:t>好</a:t>
            </a:r>
            <a:r>
              <a:rPr lang="en-US" dirty="0" smtClean="0">
                <a:solidFill>
                  <a:srgbClr val="C00000"/>
                </a:solidFill>
              </a:rPr>
              <a:t>!”</a:t>
            </a:r>
            <a:r>
              <a:rPr lang="zh-CN" altLang="en-US" dirty="0" smtClean="0">
                <a:solidFill>
                  <a:srgbClr val="C00000"/>
                </a:solidFill>
              </a:rPr>
              <a:t>就又任用了祁午，国人又都称赞这件事。</a:t>
            </a:r>
            <a:endParaRPr lang="zh-CN" altLang="en-US" dirty="0">
              <a:solidFill>
                <a:srgbClr val="C00000"/>
              </a:solidFill>
            </a:endParaRPr>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7" name="文本框 14">
              <a:extLst>
                <a:ext uri="{FF2B5EF4-FFF2-40B4-BE49-F238E27FC236}">
                  <a16:creationId xmlns="" xmlns:a16="http://schemas.microsoft.com/office/drawing/2014/main"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8" name="直接箭头连接符 7">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9"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60158" y="850113"/>
            <a:ext cx="7872361" cy="2565693"/>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考点一　理解文言实词的含义</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必考考点</a:t>
            </a:r>
            <a:r>
              <a:rPr lang="en-US" altLang="zh-CN" dirty="0" smtClean="0">
                <a:latin typeface="微软雅黑" pitchFamily="34" charset="-122"/>
                <a:ea typeface="微软雅黑" pitchFamily="34" charset="-122"/>
              </a:rPr>
              <a:t>)</a:t>
            </a:r>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解释下列句中加点词在文中的意思。</a:t>
            </a:r>
          </a:p>
          <a:p>
            <a:pPr>
              <a:lnSpc>
                <a:spcPct val="150000"/>
              </a:lnSpc>
            </a:pPr>
            <a:r>
              <a:rPr lang="en-US" b="1" dirty="0" smtClean="0"/>
              <a:t>2.</a:t>
            </a:r>
            <a:r>
              <a:rPr lang="zh-CN" altLang="en-US" dirty="0" smtClean="0"/>
              <a:t>下列句中加点词的意思相同的一项是</a:t>
            </a:r>
            <a:r>
              <a:rPr lang="en-US" dirty="0" smtClean="0"/>
              <a:t>(</a:t>
            </a:r>
            <a:r>
              <a:rPr lang="zh-CN" altLang="en-US" dirty="0" smtClean="0"/>
              <a:t>　　</a:t>
            </a:r>
            <a:r>
              <a:rPr lang="en-US" dirty="0" smtClean="0"/>
              <a:t>)</a:t>
            </a:r>
            <a:endParaRPr lang="zh-CN" altLang="en-US" dirty="0" smtClean="0"/>
          </a:p>
          <a:p>
            <a:pPr>
              <a:lnSpc>
                <a:spcPct val="150000"/>
              </a:lnSpc>
            </a:pPr>
            <a:r>
              <a:rPr lang="en-US" b="1" dirty="0" smtClean="0"/>
              <a:t>3.</a:t>
            </a:r>
            <a:r>
              <a:rPr lang="zh-CN" altLang="en-US" dirty="0" smtClean="0"/>
              <a:t>请参照示例，分别用下列句中加点的词</a:t>
            </a:r>
            <a:r>
              <a:rPr lang="en-US" dirty="0" smtClean="0"/>
              <a:t>(</a:t>
            </a:r>
            <a:r>
              <a:rPr lang="zh-CN" altLang="en-US" dirty="0" smtClean="0"/>
              <a:t>不要改变它在句中的意思</a:t>
            </a:r>
            <a:r>
              <a:rPr lang="en-US" dirty="0" smtClean="0"/>
              <a:t>)</a:t>
            </a:r>
            <a:r>
              <a:rPr lang="zh-CN" altLang="en-US" dirty="0" smtClean="0"/>
              <a:t>，另写一个词或一句话。</a:t>
            </a:r>
          </a:p>
        </p:txBody>
      </p:sp>
    </p:spTree>
    <p:extLst>
      <p:ext uri="{BB962C8B-B14F-4D97-AF65-F5344CB8AC3E}">
        <p14:creationId xmlns:p14="http://schemas.microsoft.com/office/powerpoint/2010/main" xmlns="" val="262995495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fade">
                                      <p:cBhvr>
                                        <p:cTn id="7" dur="500"/>
                                        <p:tgtEl>
                                          <p:spTgt spid="9">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4" end="4"/>
                                            </p:txEl>
                                          </p:spTgt>
                                        </p:tgtEl>
                                        <p:attrNameLst>
                                          <p:attrName>style.visibility</p:attrName>
                                        </p:attrNameLst>
                                      </p:cBhvr>
                                      <p:to>
                                        <p:strVal val="visible"/>
                                      </p:to>
                                    </p:set>
                                    <p:animEffect transition="in" filter="fade">
                                      <p:cBhvr>
                                        <p:cTn id="1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1734697"/>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dirty="0" smtClean="0"/>
              <a:t>请写出你学过的初中文言文中与“相委而去”中的“委”意思相同的一个句子来。</a:t>
            </a:r>
          </a:p>
          <a:p>
            <a:pPr>
              <a:lnSpc>
                <a:spcPct val="150000"/>
              </a:lnSpc>
            </a:pPr>
            <a:r>
              <a:rPr lang="en-US" b="1" dirty="0" smtClean="0"/>
              <a:t>5.</a:t>
            </a:r>
            <a:r>
              <a:rPr lang="zh-CN" altLang="en-US" dirty="0" smtClean="0"/>
              <a:t>从文段中分别找出当“详细”“应当”“探求”“禁受”讲的词语，并依次写下来。</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941390"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dirty="0" smtClean="0"/>
              <a:t>掌握文言文中通假、一词多义、古今异义、词类活用等语言现象，在复习文言文课文时进一步积累词汇。</a:t>
            </a:r>
          </a:p>
          <a:p>
            <a:pPr>
              <a:lnSpc>
                <a:spcPct val="150000"/>
              </a:lnSpc>
            </a:pPr>
            <a:r>
              <a:rPr lang="en-US" b="1" dirty="0" smtClean="0"/>
              <a:t>2.</a:t>
            </a:r>
            <a:r>
              <a:rPr lang="zh-CN" altLang="en-US" dirty="0" smtClean="0"/>
              <a:t>课内实词的意思记忆准确，尤其是填空题</a:t>
            </a:r>
            <a:r>
              <a:rPr lang="en-US" dirty="0" smtClean="0"/>
              <a:t>.</a:t>
            </a:r>
            <a:r>
              <a:rPr lang="zh-CN" altLang="en-US" dirty="0" smtClean="0"/>
              <a:t>在中考阅卷中，机会主义者不给分</a:t>
            </a:r>
            <a:r>
              <a:rPr lang="en-US" dirty="0" smtClean="0"/>
              <a:t>.</a:t>
            </a:r>
            <a:r>
              <a:rPr lang="zh-CN" altLang="en-US" dirty="0" smtClean="0"/>
              <a:t>例如：“林寒涧肃”中“肃”解释为“肃杀，凄寒”，如解释为“肃杀，凄凉”，“凄凉”错误，本题不得分。</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3812188"/>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dirty="0" smtClean="0"/>
              <a:t>针对课外文言文阅读，可以采用以下方法来应对：</a:t>
            </a:r>
          </a:p>
          <a:p>
            <a:pPr indent="450850">
              <a:lnSpc>
                <a:spcPct val="150000"/>
              </a:lnSpc>
            </a:pPr>
            <a:r>
              <a:rPr lang="en-US" dirty="0" smtClean="0"/>
              <a:t>(1)</a:t>
            </a:r>
            <a:r>
              <a:rPr lang="zh-CN" altLang="en-US" dirty="0" smtClean="0"/>
              <a:t>课内迁移法</a:t>
            </a:r>
          </a:p>
          <a:p>
            <a:pPr indent="450850">
              <a:lnSpc>
                <a:spcPct val="150000"/>
              </a:lnSpc>
            </a:pPr>
            <a:r>
              <a:rPr lang="zh-CN" altLang="en-US" dirty="0" smtClean="0"/>
              <a:t>课外文言文阅读其实是对课内文言文知识的拓展延伸，大多数的字词为课内所学习掌握的内容</a:t>
            </a:r>
            <a:r>
              <a:rPr lang="en-US" dirty="0" smtClean="0"/>
              <a:t>.</a:t>
            </a:r>
            <a:r>
              <a:rPr lang="zh-CN" altLang="en-US" dirty="0" smtClean="0"/>
              <a:t>只要认真学好课内字词解释，课外文言文字词解释不足为惧</a:t>
            </a:r>
            <a:r>
              <a:rPr lang="en-US" dirty="0" smtClean="0"/>
              <a:t>.</a:t>
            </a:r>
            <a:r>
              <a:rPr lang="zh-CN" altLang="en-US" dirty="0" smtClean="0"/>
              <a:t>如“朕与公辈宜戮力相辅，庶免为人所笑也”中“宜”字在</a:t>
            </a:r>
            <a:r>
              <a:rPr lang="en-US" altLang="zh-CN" dirty="0" smtClean="0"/>
              <a:t>《</a:t>
            </a:r>
            <a:r>
              <a:rPr lang="zh-CN" altLang="en-US" dirty="0" smtClean="0"/>
              <a:t>爱莲说</a:t>
            </a:r>
            <a:r>
              <a:rPr lang="en-US" altLang="zh-CN" dirty="0" smtClean="0"/>
              <a:t>》《</a:t>
            </a:r>
            <a:r>
              <a:rPr lang="zh-CN" altLang="en-US" dirty="0" smtClean="0"/>
              <a:t>出师表</a:t>
            </a:r>
            <a:r>
              <a:rPr lang="en-US" altLang="zh-CN" dirty="0" smtClean="0"/>
              <a:t>》</a:t>
            </a:r>
            <a:r>
              <a:rPr lang="zh-CN" altLang="en-US" dirty="0" smtClean="0"/>
              <a:t>中都出现过，由</a:t>
            </a:r>
            <a:r>
              <a:rPr lang="en-US" altLang="zh-CN" dirty="0" smtClean="0"/>
              <a:t>《</a:t>
            </a:r>
            <a:r>
              <a:rPr lang="zh-CN" altLang="en-US" dirty="0" smtClean="0"/>
              <a:t>爱莲说</a:t>
            </a:r>
            <a:r>
              <a:rPr lang="en-US" altLang="zh-CN" dirty="0" smtClean="0"/>
              <a:t>》</a:t>
            </a:r>
            <a:r>
              <a:rPr lang="zh-CN" altLang="en-US" dirty="0" smtClean="0"/>
              <a:t>中的“牡丹之爱，宜乎众矣”可知本题中的“宜”是“应当”的意思，将“应当”的义项代入“朕与公辈宜戮力相辅，庶免为人所笑也”中，符合语境和选文所要表达的意思，因此也可以解释为“应当”。</a:t>
            </a:r>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2565693"/>
          </a:xfrm>
          <a:prstGeom prst="rect">
            <a:avLst/>
          </a:prstGeom>
          <a:noFill/>
        </p:spPr>
        <p:txBody>
          <a:bodyPr wrap="square" lIns="36000" tIns="36000" rIns="36000" bIns="36000" rtlCol="0">
            <a:spAutoFit/>
          </a:bodyPr>
          <a:lstStyle/>
          <a:p>
            <a:pPr indent="450850">
              <a:lnSpc>
                <a:spcPct val="150000"/>
              </a:lnSpc>
            </a:pPr>
            <a:r>
              <a:rPr lang="en-US" dirty="0" smtClean="0"/>
              <a:t>(2)</a:t>
            </a:r>
            <a:r>
              <a:rPr lang="zh-CN" altLang="en-US" dirty="0" smtClean="0"/>
              <a:t>组词法</a:t>
            </a:r>
          </a:p>
          <a:p>
            <a:pPr indent="450850">
              <a:lnSpc>
                <a:spcPct val="150000"/>
              </a:lnSpc>
            </a:pPr>
            <a:r>
              <a:rPr lang="zh-CN" altLang="en-US" dirty="0" smtClean="0"/>
              <a:t>古代汉语简洁精练，用词讲究，相当一部分的词语解释，都可以单个字进行组词，成为词语的含义</a:t>
            </a:r>
            <a:r>
              <a:rPr lang="en-US" dirty="0" smtClean="0"/>
              <a:t>.</a:t>
            </a:r>
            <a:r>
              <a:rPr lang="zh-CN" altLang="en-US" dirty="0" smtClean="0"/>
              <a:t>如</a:t>
            </a:r>
            <a:r>
              <a:rPr lang="en-US" altLang="zh-CN" dirty="0" smtClean="0"/>
              <a:t>《</a:t>
            </a:r>
            <a:r>
              <a:rPr lang="zh-CN" altLang="en-US" dirty="0" smtClean="0"/>
              <a:t>桃花源记</a:t>
            </a:r>
            <a:r>
              <a:rPr lang="en-US" altLang="zh-CN" dirty="0" smtClean="0"/>
              <a:t>》</a:t>
            </a:r>
            <a:r>
              <a:rPr lang="zh-CN" altLang="en-US" dirty="0" smtClean="0"/>
              <a:t>中“阡陌交通”的“交通”解释为“交错相通”</a:t>
            </a:r>
            <a:r>
              <a:rPr lang="en-US" dirty="0" smtClean="0"/>
              <a:t>.</a:t>
            </a:r>
            <a:r>
              <a:rPr lang="zh-CN" altLang="en-US" dirty="0" smtClean="0"/>
              <a:t>不过，不是所有的词语都可以这么解释，所以，组词之后，最好是将词语的含义代入原文中，看句子翻译是否通顺，以此来检测词语的解释是否正确。</a:t>
            </a:r>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7773393" cy="2565693"/>
          </a:xfrm>
          <a:prstGeom prst="rect">
            <a:avLst/>
          </a:prstGeom>
          <a:noFill/>
        </p:spPr>
        <p:txBody>
          <a:bodyPr wrap="square" lIns="36000" tIns="36000" rIns="36000" bIns="36000" rtlCol="0">
            <a:spAutoFit/>
          </a:bodyPr>
          <a:lstStyle/>
          <a:p>
            <a:pPr indent="450850">
              <a:lnSpc>
                <a:spcPct val="150000"/>
              </a:lnSpc>
            </a:pPr>
            <a:r>
              <a:rPr lang="en-US" dirty="0" smtClean="0"/>
              <a:t>(3)</a:t>
            </a:r>
            <a:r>
              <a:rPr lang="zh-CN" altLang="en-US" dirty="0" smtClean="0"/>
              <a:t>语境推测法</a:t>
            </a:r>
          </a:p>
          <a:p>
            <a:pPr indent="450850">
              <a:lnSpc>
                <a:spcPct val="150000"/>
              </a:lnSpc>
            </a:pPr>
            <a:r>
              <a:rPr lang="zh-CN" altLang="en-US" dirty="0" smtClean="0"/>
              <a:t>当课内迁移法和组词法都不能很好地解释词语含义的时候，可以用语境推测法</a:t>
            </a:r>
            <a:r>
              <a:rPr lang="en-US" dirty="0" smtClean="0"/>
              <a:t>.</a:t>
            </a:r>
            <a:r>
              <a:rPr lang="zh-CN" altLang="en-US" dirty="0" smtClean="0"/>
              <a:t>如“国弱则诸侯加兵”，“加兵”一词在课内没有出现过，如果用组词法，就变成“增加士兵”，不符合原文含义，这时候可以依据上下文语境来推断词义</a:t>
            </a:r>
            <a:r>
              <a:rPr lang="en-US" dirty="0" smtClean="0"/>
              <a:t>.</a:t>
            </a:r>
            <a:r>
              <a:rPr lang="zh-CN" altLang="en-US" dirty="0" smtClean="0"/>
              <a:t>“加兵”的主语是“诸侯”，那么诸侯“增加士兵”是为了什么，就是为了打仗，由此可推，“加兵”应该解释为“兴兵攻打”。</a:t>
            </a:r>
            <a:endParaRPr lang="en-US" altLang="zh-CN" dirty="0" smtClean="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6" y="369635"/>
            <a:ext cx="7773393" cy="2565693"/>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考点二　掌握文言虚词的用法</a:t>
            </a:r>
            <a:r>
              <a:rPr lang="en-US" altLang="zh-CN" dirty="0" smtClean="0"/>
              <a:t>(</a:t>
            </a:r>
            <a:r>
              <a:rPr lang="en-US" dirty="0" smtClean="0"/>
              <a:t>10</a:t>
            </a:r>
            <a:r>
              <a:rPr lang="zh-CN" altLang="en-US" dirty="0" smtClean="0"/>
              <a:t>年</a:t>
            </a:r>
            <a:r>
              <a:rPr lang="en-US" dirty="0" smtClean="0"/>
              <a:t>8</a:t>
            </a:r>
            <a:r>
              <a:rPr lang="zh-CN" altLang="en-US" dirty="0" smtClean="0"/>
              <a:t>考</a:t>
            </a:r>
            <a:r>
              <a:rPr lang="en-US" altLang="zh-CN" dirty="0" smtClean="0"/>
              <a:t>)</a:t>
            </a:r>
            <a:endParaRPr lang="zh-CN" altLang="en-US" dirty="0" smtClean="0"/>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解释下列句中加点的词语。</a:t>
            </a:r>
          </a:p>
          <a:p>
            <a:pPr>
              <a:lnSpc>
                <a:spcPct val="150000"/>
              </a:lnSpc>
            </a:pPr>
            <a:r>
              <a:rPr lang="en-US" b="1" dirty="0" smtClean="0"/>
              <a:t>2.</a:t>
            </a:r>
            <a:r>
              <a:rPr lang="zh-CN" altLang="en-US" dirty="0" smtClean="0"/>
              <a:t>下列各句中的“而”字用法与例句相同的一项是。</a:t>
            </a:r>
          </a:p>
          <a:p>
            <a:pPr>
              <a:lnSpc>
                <a:spcPct val="150000"/>
              </a:lnSpc>
            </a:pPr>
            <a:r>
              <a:rPr lang="en-US" b="1" dirty="0" smtClean="0"/>
              <a:t>3.</a:t>
            </a:r>
            <a:r>
              <a:rPr lang="zh-CN" altLang="en-US" dirty="0" smtClean="0"/>
              <a:t>下列句子中的“以”字，意思是“已经”的一项是。</a:t>
            </a:r>
          </a:p>
          <a:p>
            <a:pPr>
              <a:lnSpc>
                <a:spcPct val="150000"/>
              </a:lnSpc>
            </a:pPr>
            <a:r>
              <a:rPr lang="en-US" b="1" dirty="0" smtClean="0"/>
              <a:t>4.</a:t>
            </a:r>
            <a:r>
              <a:rPr lang="zh-CN" altLang="en-US" dirty="0" smtClean="0"/>
              <a:t>下列加点词语的意思及用法相同的一组是。</a:t>
            </a:r>
            <a:endParaRPr lang="zh-CN" altLang="en-US" dirty="0"/>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6" y="369635"/>
            <a:ext cx="78316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句意分析</a:t>
            </a:r>
            <a:r>
              <a:rPr lang="en-US" b="1" dirty="0" smtClean="0"/>
              <a:t>.</a:t>
            </a:r>
            <a:r>
              <a:rPr lang="zh-CN" altLang="en-US" dirty="0" smtClean="0"/>
              <a:t>根据句子的大意推断虚词在文中的意义和用法。</a:t>
            </a:r>
          </a:p>
          <a:p>
            <a:pPr>
              <a:lnSpc>
                <a:spcPct val="150000"/>
              </a:lnSpc>
            </a:pPr>
            <a:r>
              <a:rPr lang="en-US" b="1" dirty="0" smtClean="0"/>
              <a:t>2.</a:t>
            </a:r>
            <a:r>
              <a:rPr lang="zh-CN" altLang="en-US" b="1" dirty="0" smtClean="0"/>
              <a:t>交换理解</a:t>
            </a:r>
            <a:r>
              <a:rPr lang="en-US" b="1" dirty="0" smtClean="0"/>
              <a:t>.</a:t>
            </a:r>
            <a:r>
              <a:rPr lang="zh-CN" altLang="en-US" dirty="0" smtClean="0"/>
              <a:t>如果给出两个句子，让判断句中某个虚词的用法是否相同，可以将其中能确定的一句中的虚词意义和用法代入另一句来理解，看句子是否讲得通</a:t>
            </a:r>
            <a:r>
              <a:rPr lang="en-US" dirty="0" smtClean="0"/>
              <a:t>.</a:t>
            </a:r>
            <a:r>
              <a:rPr lang="zh-CN" altLang="en-US" dirty="0" smtClean="0"/>
              <a:t>如果讲得通，那意义和用法就是一样的；如果讲不通，意义和用法就不一样。</a:t>
            </a:r>
            <a:endParaRPr lang="zh-CN" altLang="en-US" dirty="0"/>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4308174" cy="2981192"/>
          </a:xfrm>
          <a:prstGeom prst="rect">
            <a:avLst/>
          </a:prstGeom>
          <a:noFill/>
        </p:spPr>
        <p:txBody>
          <a:bodyPr wrap="square" lIns="36000" tIns="36000" rIns="36000" bIns="36000" rtlCol="0">
            <a:spAutoFit/>
          </a:bodyPr>
          <a:lstStyle/>
          <a:p>
            <a:pPr>
              <a:lnSpc>
                <a:spcPct val="150000"/>
              </a:lnSpc>
            </a:pPr>
            <a:r>
              <a:rPr lang="en-US" b="1" dirty="0" smtClean="0"/>
              <a:t>1.</a:t>
            </a:r>
            <a:r>
              <a:rPr lang="en-US" dirty="0" smtClean="0">
                <a:solidFill>
                  <a:srgbClr val="0092D7"/>
                </a:solidFill>
              </a:rPr>
              <a:t>[2019.7]</a:t>
            </a:r>
            <a:r>
              <a:rPr lang="zh-CN" altLang="en-US" dirty="0" smtClean="0"/>
              <a:t>下列句子中“是”的意思与其他三句不同的一项是</a:t>
            </a:r>
            <a:r>
              <a:rPr lang="en-US" dirty="0" smtClean="0"/>
              <a:t>	(</a:t>
            </a:r>
            <a:r>
              <a:rPr lang="zh-CN" altLang="en-US" dirty="0" smtClean="0"/>
              <a:t>　　</a:t>
            </a:r>
            <a:r>
              <a:rPr lang="en-US" dirty="0" smtClean="0"/>
              <a:t>)(2</a:t>
            </a:r>
            <a:r>
              <a:rPr lang="zh-CN" altLang="en-US" dirty="0" smtClean="0"/>
              <a:t>分</a:t>
            </a:r>
            <a:r>
              <a:rPr lang="en-US" dirty="0" smtClean="0"/>
              <a:t>)</a:t>
            </a:r>
            <a:r>
              <a:rPr lang="en-US" altLang="zh-CN" b="1" dirty="0" smtClean="0"/>
              <a:t>【</a:t>
            </a:r>
            <a:r>
              <a:rPr lang="zh-CN" altLang="en-US" b="1" dirty="0" smtClean="0"/>
              <a:t>考点：理解文言实词的含义</a:t>
            </a:r>
            <a:r>
              <a:rPr lang="en-US" altLang="zh-CN" b="1" dirty="0" smtClean="0"/>
              <a:t>】</a:t>
            </a:r>
          </a:p>
          <a:p>
            <a:pPr>
              <a:lnSpc>
                <a:spcPct val="150000"/>
              </a:lnSpc>
            </a:pPr>
            <a:r>
              <a:rPr lang="en-US" dirty="0" smtClean="0"/>
              <a:t>A.</a:t>
            </a:r>
            <a:r>
              <a:rPr lang="zh-CN" altLang="en-US" dirty="0" smtClean="0"/>
              <a:t>亦若是则已矣　　　　</a:t>
            </a:r>
            <a:endParaRPr lang="en-US" altLang="zh-CN" dirty="0" smtClean="0"/>
          </a:p>
          <a:p>
            <a:pPr>
              <a:lnSpc>
                <a:spcPct val="150000"/>
              </a:lnSpc>
            </a:pPr>
            <a:r>
              <a:rPr lang="en-US" dirty="0" smtClean="0"/>
              <a:t>B.</a:t>
            </a:r>
            <a:r>
              <a:rPr lang="zh-CN" altLang="en-US" dirty="0" smtClean="0"/>
              <a:t>是进亦忧，退亦忧</a:t>
            </a:r>
          </a:p>
          <a:p>
            <a:pPr>
              <a:lnSpc>
                <a:spcPct val="150000"/>
              </a:lnSpc>
            </a:pPr>
            <a:r>
              <a:rPr lang="en-US" dirty="0" smtClean="0"/>
              <a:t>C.</a:t>
            </a:r>
            <a:r>
              <a:rPr lang="zh-CN" altLang="en-US" dirty="0" smtClean="0"/>
              <a:t>是谓大同</a:t>
            </a:r>
            <a:r>
              <a:rPr lang="en-US" dirty="0" smtClean="0"/>
              <a:t>	</a:t>
            </a:r>
          </a:p>
          <a:p>
            <a:pPr>
              <a:lnSpc>
                <a:spcPct val="150000"/>
              </a:lnSpc>
            </a:pPr>
            <a:r>
              <a:rPr lang="en-US" dirty="0" smtClean="0"/>
              <a:t>D.</a:t>
            </a:r>
            <a:r>
              <a:rPr lang="zh-CN" altLang="en-US" dirty="0" smtClean="0"/>
              <a:t>今夕是何年</a:t>
            </a:r>
            <a:endParaRPr lang="zh-CN" altLang="en-US" dirty="0"/>
          </a:p>
        </p:txBody>
      </p:sp>
      <p:sp>
        <p:nvSpPr>
          <p:cNvPr id="7" name="TextBox 15">
            <a:extLst>
              <a:ext uri="{FF2B5EF4-FFF2-40B4-BE49-F238E27FC236}">
                <a16:creationId xmlns="" xmlns:a16="http://schemas.microsoft.com/office/drawing/2014/main" id="{0663CE10-BAAC-47A1-869E-A722179F076F}"/>
              </a:ext>
            </a:extLst>
          </p:cNvPr>
          <p:cNvSpPr txBox="1"/>
          <p:nvPr/>
        </p:nvSpPr>
        <p:spPr>
          <a:xfrm>
            <a:off x="5120640" y="369451"/>
            <a:ext cx="3621330" cy="339669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D</a:t>
            </a:r>
            <a:r>
              <a:rPr lang="zh-CN" altLang="en-US" dirty="0" smtClean="0">
                <a:solidFill>
                  <a:srgbClr val="C00000"/>
                </a:solidFill>
              </a:rPr>
              <a:t>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本题考查理解文言文实词的含义的能力。</a:t>
            </a:r>
            <a:r>
              <a:rPr lang="en-US" dirty="0" smtClean="0">
                <a:solidFill>
                  <a:srgbClr val="C00000"/>
                </a:solidFill>
              </a:rPr>
              <a:t>“</a:t>
            </a:r>
            <a:r>
              <a:rPr lang="zh-CN" altLang="en-US" dirty="0" smtClean="0">
                <a:solidFill>
                  <a:srgbClr val="C00000"/>
                </a:solidFill>
              </a:rPr>
              <a:t>是</a:t>
            </a:r>
            <a:r>
              <a:rPr lang="en-US" dirty="0" smtClean="0">
                <a:solidFill>
                  <a:srgbClr val="C00000"/>
                </a:solidFill>
              </a:rPr>
              <a:t>”</a:t>
            </a:r>
            <a:r>
              <a:rPr lang="zh-CN" altLang="en-US" dirty="0" smtClean="0">
                <a:solidFill>
                  <a:srgbClr val="C00000"/>
                </a:solidFill>
              </a:rPr>
              <a:t>在文言文中的常用义项有：是；正确的；这样。</a:t>
            </a:r>
            <a:r>
              <a:rPr lang="en-US" dirty="0" smtClean="0">
                <a:solidFill>
                  <a:srgbClr val="C00000"/>
                </a:solidFill>
              </a:rPr>
              <a:t>B</a:t>
            </a:r>
            <a:r>
              <a:rPr lang="zh-CN" altLang="en-US" dirty="0" smtClean="0">
                <a:solidFill>
                  <a:srgbClr val="C00000"/>
                </a:solidFill>
              </a:rPr>
              <a:t>、</a:t>
            </a:r>
            <a:r>
              <a:rPr lang="en-US" dirty="0" smtClean="0">
                <a:solidFill>
                  <a:srgbClr val="C00000"/>
                </a:solidFill>
              </a:rPr>
              <a:t>C</a:t>
            </a:r>
            <a:r>
              <a:rPr lang="zh-CN" altLang="en-US" dirty="0" smtClean="0">
                <a:solidFill>
                  <a:srgbClr val="C00000"/>
                </a:solidFill>
              </a:rPr>
              <a:t>、</a:t>
            </a:r>
            <a:r>
              <a:rPr lang="en-US" dirty="0" smtClean="0">
                <a:solidFill>
                  <a:srgbClr val="C00000"/>
                </a:solidFill>
              </a:rPr>
              <a:t>D</a:t>
            </a:r>
            <a:r>
              <a:rPr lang="zh-CN" altLang="en-US" dirty="0" smtClean="0">
                <a:solidFill>
                  <a:srgbClr val="C00000"/>
                </a:solidFill>
              </a:rPr>
              <a:t>三项分别出自课文</a:t>
            </a:r>
            <a:r>
              <a:rPr lang="en-US" altLang="zh-CN" dirty="0" smtClean="0">
                <a:solidFill>
                  <a:srgbClr val="C00000"/>
                </a:solidFill>
              </a:rPr>
              <a:t>《</a:t>
            </a:r>
            <a:r>
              <a:rPr lang="zh-CN" altLang="en-US" dirty="0" smtClean="0">
                <a:solidFill>
                  <a:srgbClr val="C00000"/>
                </a:solidFill>
              </a:rPr>
              <a:t>岳阳楼记</a:t>
            </a:r>
            <a:r>
              <a:rPr lang="en-US" altLang="zh-CN" dirty="0" smtClean="0">
                <a:solidFill>
                  <a:srgbClr val="C00000"/>
                </a:solidFill>
              </a:rPr>
              <a:t>》《</a:t>
            </a:r>
            <a:r>
              <a:rPr lang="zh-CN" altLang="en-US" dirty="0" smtClean="0">
                <a:solidFill>
                  <a:srgbClr val="C00000"/>
                </a:solidFill>
              </a:rPr>
              <a:t>大道之行也</a:t>
            </a:r>
            <a:r>
              <a:rPr lang="en-US" altLang="zh-CN" dirty="0" smtClean="0">
                <a:solidFill>
                  <a:srgbClr val="C00000"/>
                </a:solidFill>
              </a:rPr>
              <a:t>》《</a:t>
            </a:r>
            <a:r>
              <a:rPr lang="zh-CN" altLang="en-US" dirty="0" smtClean="0">
                <a:solidFill>
                  <a:srgbClr val="C00000"/>
                </a:solidFill>
              </a:rPr>
              <a:t>水调歌头</a:t>
            </a:r>
            <a:r>
              <a:rPr lang="en-US" altLang="zh-CN" dirty="0" smtClean="0">
                <a:solidFill>
                  <a:srgbClr val="C00000"/>
                </a:solidFill>
              </a:rPr>
              <a:t>》</a:t>
            </a:r>
            <a:r>
              <a:rPr lang="zh-CN" altLang="en-US" dirty="0" smtClean="0">
                <a:solidFill>
                  <a:srgbClr val="C00000"/>
                </a:solidFill>
              </a:rPr>
              <a:t>。</a:t>
            </a:r>
            <a:r>
              <a:rPr lang="en-US" dirty="0" smtClean="0">
                <a:solidFill>
                  <a:srgbClr val="C00000"/>
                </a:solidFill>
              </a:rPr>
              <a:t>A</a:t>
            </a:r>
            <a:r>
              <a:rPr lang="zh-CN" altLang="en-US" dirty="0" smtClean="0">
                <a:solidFill>
                  <a:srgbClr val="C00000"/>
                </a:solidFill>
              </a:rPr>
              <a:t>、</a:t>
            </a:r>
            <a:r>
              <a:rPr lang="en-US" dirty="0" smtClean="0">
                <a:solidFill>
                  <a:srgbClr val="C00000"/>
                </a:solidFill>
              </a:rPr>
              <a:t>B</a:t>
            </a:r>
            <a:r>
              <a:rPr lang="zh-CN" altLang="en-US" dirty="0" smtClean="0">
                <a:solidFill>
                  <a:srgbClr val="C00000"/>
                </a:solidFill>
              </a:rPr>
              <a:t>、</a:t>
            </a:r>
            <a:r>
              <a:rPr lang="en-US" dirty="0" smtClean="0">
                <a:solidFill>
                  <a:srgbClr val="C00000"/>
                </a:solidFill>
              </a:rPr>
              <a:t>C</a:t>
            </a:r>
            <a:r>
              <a:rPr lang="zh-CN" altLang="en-US" dirty="0" smtClean="0">
                <a:solidFill>
                  <a:srgbClr val="C00000"/>
                </a:solidFill>
              </a:rPr>
              <a:t>三项，均为</a:t>
            </a:r>
            <a:r>
              <a:rPr lang="en-US" dirty="0" smtClean="0">
                <a:solidFill>
                  <a:srgbClr val="C00000"/>
                </a:solidFill>
              </a:rPr>
              <a:t>“</a:t>
            </a:r>
            <a:r>
              <a:rPr lang="zh-CN" altLang="en-US" dirty="0" smtClean="0">
                <a:solidFill>
                  <a:srgbClr val="C00000"/>
                </a:solidFill>
              </a:rPr>
              <a:t>这样</a:t>
            </a:r>
            <a:r>
              <a:rPr lang="en-US" dirty="0" smtClean="0">
                <a:solidFill>
                  <a:srgbClr val="C00000"/>
                </a:solidFill>
              </a:rPr>
              <a:t>”</a:t>
            </a:r>
            <a:r>
              <a:rPr lang="zh-CN" altLang="en-US" dirty="0" smtClean="0">
                <a:solidFill>
                  <a:srgbClr val="C00000"/>
                </a:solidFill>
              </a:rPr>
              <a:t>；</a:t>
            </a:r>
            <a:r>
              <a:rPr lang="en-US" dirty="0" smtClean="0">
                <a:solidFill>
                  <a:srgbClr val="C00000"/>
                </a:solidFill>
              </a:rPr>
              <a:t>D</a:t>
            </a:r>
            <a:r>
              <a:rPr lang="zh-CN" altLang="en-US" dirty="0" smtClean="0">
                <a:solidFill>
                  <a:srgbClr val="C00000"/>
                </a:solidFill>
              </a:rPr>
              <a:t>项，判断动词，是。</a:t>
            </a:r>
            <a:endParaRPr lang="zh-CN" altLang="en-US" dirty="0">
              <a:solidFill>
                <a:srgbClr val="C00000"/>
              </a:solidFill>
            </a:endParaRPr>
          </a:p>
        </p:txBody>
      </p:sp>
      <p:sp>
        <p:nvSpPr>
          <p:cNvPr id="4" name="矩形 3"/>
          <p:cNvSpPr/>
          <p:nvPr/>
        </p:nvSpPr>
        <p:spPr>
          <a:xfrm>
            <a:off x="1044704" y="2155938"/>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5" name="矩形 4"/>
          <p:cNvSpPr/>
          <p:nvPr/>
        </p:nvSpPr>
        <p:spPr>
          <a:xfrm>
            <a:off x="1513146" y="1762309"/>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11" name="矩形 10"/>
          <p:cNvSpPr/>
          <p:nvPr/>
        </p:nvSpPr>
        <p:spPr>
          <a:xfrm>
            <a:off x="1517169" y="2969523"/>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8" name="矩形 7"/>
          <p:cNvSpPr/>
          <p:nvPr/>
        </p:nvSpPr>
        <p:spPr>
          <a:xfrm>
            <a:off x="1029028" y="2571337"/>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2150195"/>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词性界定</a:t>
            </a:r>
            <a:r>
              <a:rPr lang="en-US" b="1" dirty="0" smtClean="0"/>
              <a:t>.</a:t>
            </a:r>
            <a:r>
              <a:rPr lang="zh-CN" altLang="en-US" dirty="0" smtClean="0"/>
              <a:t>有些文言词语兼有实词和虚词的双重性质，有些文言虚词也往往兼有多种词性，根据上下文的语境，只要能推断出其词性不一样，那么，其用法肯定也不同。</a:t>
            </a:r>
          </a:p>
          <a:p>
            <a:pPr>
              <a:lnSpc>
                <a:spcPct val="150000"/>
              </a:lnSpc>
            </a:pPr>
            <a:r>
              <a:rPr lang="en-US" b="1" dirty="0" smtClean="0"/>
              <a:t>4.</a:t>
            </a:r>
            <a:r>
              <a:rPr lang="zh-CN" altLang="en-US" b="1" dirty="0" smtClean="0"/>
              <a:t>代入检验</a:t>
            </a:r>
            <a:r>
              <a:rPr lang="en-US" b="1" dirty="0" smtClean="0"/>
              <a:t>.</a:t>
            </a:r>
            <a:r>
              <a:rPr lang="zh-CN" altLang="en-US" dirty="0" smtClean="0"/>
              <a:t>如果我们知道某个虚词的基本意义和用法，解题时就可将它的每个用法代入句子中去理解，挑选其中讲得通的一项，从而获得正确的答案。</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6" y="369635"/>
            <a:ext cx="7773393" cy="215019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考点三　分析写作手法</a:t>
            </a:r>
            <a:r>
              <a:rPr lang="en-US" altLang="zh-CN" dirty="0" smtClean="0"/>
              <a:t>(</a:t>
            </a:r>
            <a:r>
              <a:rPr lang="en-US" dirty="0" smtClean="0"/>
              <a:t>10</a:t>
            </a:r>
            <a:r>
              <a:rPr lang="zh-CN" altLang="en-US" dirty="0" smtClean="0"/>
              <a:t>年</a:t>
            </a:r>
            <a:r>
              <a:rPr lang="en-US" dirty="0" smtClean="0"/>
              <a:t>3</a:t>
            </a:r>
            <a:r>
              <a:rPr lang="zh-CN" altLang="en-US" dirty="0" smtClean="0"/>
              <a:t>考</a:t>
            </a:r>
            <a:r>
              <a:rPr lang="en-US" altLang="zh-CN" dirty="0" smtClean="0"/>
              <a:t>)</a:t>
            </a:r>
            <a:endParaRPr lang="zh-CN" altLang="en-US" dirty="0" smtClean="0"/>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本文结论句运用的修辞方法是</a:t>
            </a:r>
            <a:r>
              <a:rPr lang="zh-CN" altLang="en-US" u="sng" dirty="0" smtClean="0"/>
              <a:t>　　　　</a:t>
            </a:r>
            <a:r>
              <a:rPr lang="zh-CN" altLang="en-US" dirty="0" smtClean="0"/>
              <a:t>。</a:t>
            </a:r>
          </a:p>
          <a:p>
            <a:pPr>
              <a:lnSpc>
                <a:spcPct val="150000"/>
              </a:lnSpc>
            </a:pPr>
            <a:r>
              <a:rPr lang="en-US" b="1" dirty="0" smtClean="0"/>
              <a:t>2.</a:t>
            </a:r>
            <a:r>
              <a:rPr lang="en-US" altLang="zh-CN" dirty="0" smtClean="0"/>
              <a:t>……</a:t>
            </a:r>
            <a:r>
              <a:rPr lang="zh-CN" altLang="en-US" dirty="0" smtClean="0"/>
              <a:t>运用的表达方式是</a:t>
            </a:r>
            <a:r>
              <a:rPr lang="zh-CN" altLang="en-US" u="sng" dirty="0" smtClean="0"/>
              <a:t>　　　　</a:t>
            </a:r>
            <a:r>
              <a:rPr lang="zh-CN" altLang="en-US" dirty="0" smtClean="0"/>
              <a:t>。</a:t>
            </a:r>
          </a:p>
          <a:p>
            <a:pPr>
              <a:lnSpc>
                <a:spcPct val="150000"/>
              </a:lnSpc>
            </a:pPr>
            <a:r>
              <a:rPr lang="en-US" b="1" dirty="0" smtClean="0"/>
              <a:t>3.</a:t>
            </a:r>
            <a:r>
              <a:rPr lang="zh-CN" altLang="en-US" dirty="0" smtClean="0"/>
              <a:t>选择题。</a:t>
            </a:r>
            <a:endParaRPr lang="zh-CN" altLang="en-US" dirty="0"/>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6" y="89423"/>
            <a:ext cx="7831662" cy="464318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dirty="0" smtClean="0"/>
              <a:t>明确文言文的体裁</a:t>
            </a:r>
            <a:r>
              <a:rPr lang="en-US" dirty="0" smtClean="0"/>
              <a:t>.</a:t>
            </a:r>
            <a:r>
              <a:rPr lang="zh-CN" altLang="en-US" dirty="0" smtClean="0"/>
              <a:t>中考大多考传记、叙事、写景类文章，不同的体裁写作方法迥异。</a:t>
            </a:r>
          </a:p>
          <a:p>
            <a:pPr>
              <a:lnSpc>
                <a:spcPct val="150000"/>
              </a:lnSpc>
            </a:pPr>
            <a:r>
              <a:rPr lang="en-US" b="1" dirty="0" smtClean="0"/>
              <a:t>2.</a:t>
            </a:r>
            <a:r>
              <a:rPr lang="zh-CN" altLang="en-US" dirty="0" smtClean="0"/>
              <a:t>精读文本</a:t>
            </a:r>
            <a:r>
              <a:rPr lang="en-US" dirty="0" smtClean="0"/>
              <a:t>.</a:t>
            </a:r>
            <a:r>
              <a:rPr lang="zh-CN" altLang="en-US" dirty="0" smtClean="0"/>
              <a:t>整体理解文章内容，如传记类的写了谁，他做了哪些事情</a:t>
            </a:r>
            <a:r>
              <a:rPr lang="en-US" altLang="zh-CN" dirty="0" smtClean="0"/>
              <a:t>……</a:t>
            </a:r>
          </a:p>
          <a:p>
            <a:pPr>
              <a:lnSpc>
                <a:spcPct val="150000"/>
              </a:lnSpc>
            </a:pPr>
            <a:r>
              <a:rPr lang="en-US" b="1" dirty="0" smtClean="0"/>
              <a:t>3.</a:t>
            </a:r>
            <a:r>
              <a:rPr lang="zh-CN" altLang="en-US" dirty="0" smtClean="0"/>
              <a:t>了解常见修辞方法的作用</a:t>
            </a:r>
            <a:r>
              <a:rPr lang="en-US" dirty="0" smtClean="0"/>
              <a:t>.</a:t>
            </a:r>
            <a:r>
              <a:rPr lang="zh-CN" altLang="en-US" dirty="0" smtClean="0"/>
              <a:t>有的中考题还会考查语言赏析类试题，这类题要注意辨析修辞方法。</a:t>
            </a:r>
          </a:p>
          <a:p>
            <a:pPr>
              <a:lnSpc>
                <a:spcPct val="150000"/>
              </a:lnSpc>
            </a:pPr>
            <a:r>
              <a:rPr lang="en-US" b="1" dirty="0" smtClean="0"/>
              <a:t>4.</a:t>
            </a:r>
            <a:r>
              <a:rPr lang="zh-CN" altLang="en-US" dirty="0" smtClean="0"/>
              <a:t>根据文体辨析写作方法：</a:t>
            </a:r>
          </a:p>
          <a:p>
            <a:pPr>
              <a:lnSpc>
                <a:spcPct val="150000"/>
              </a:lnSpc>
            </a:pPr>
            <a:r>
              <a:rPr lang="en-US" dirty="0" smtClean="0"/>
              <a:t>①</a:t>
            </a:r>
            <a:r>
              <a:rPr lang="zh-CN" altLang="en-US" dirty="0" smtClean="0"/>
              <a:t>叙事类的重点掌握人物描写方法、对比、衬托、侧面描写。</a:t>
            </a:r>
          </a:p>
          <a:p>
            <a:pPr>
              <a:lnSpc>
                <a:spcPct val="150000"/>
              </a:lnSpc>
            </a:pPr>
            <a:r>
              <a:rPr lang="en-US" dirty="0" smtClean="0"/>
              <a:t>②</a:t>
            </a:r>
            <a:r>
              <a:rPr lang="zh-CN" altLang="en-US" dirty="0" smtClean="0"/>
              <a:t>写景类的注意掌握借景抒情、情景交融、动静结合、衬托。</a:t>
            </a:r>
          </a:p>
          <a:p>
            <a:pPr>
              <a:lnSpc>
                <a:spcPct val="150000"/>
              </a:lnSpc>
            </a:pPr>
            <a:r>
              <a:rPr lang="en-US" dirty="0" smtClean="0"/>
              <a:t>③</a:t>
            </a:r>
            <a:r>
              <a:rPr lang="zh-CN" altLang="en-US" dirty="0" smtClean="0"/>
              <a:t>议论类的重点掌握举例论证、比喻论证、对比论证等论证方法。</a:t>
            </a:r>
          </a:p>
          <a:p>
            <a:pPr>
              <a:lnSpc>
                <a:spcPct val="150000"/>
              </a:lnSpc>
            </a:pPr>
            <a:r>
              <a:rPr lang="en-US" b="1" dirty="0" smtClean="0"/>
              <a:t>5.</a:t>
            </a:r>
            <a:r>
              <a:rPr lang="zh-CN" altLang="en-US" dirty="0" smtClean="0"/>
              <a:t>要认真组织语言，做到文从字顺。</a:t>
            </a:r>
            <a:endParaRPr lang="zh-CN" altLang="en-US" dirty="0"/>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fade">
                                      <p:cBhvr>
                                        <p:cTn id="20" dur="500"/>
                                        <p:tgtEl>
                                          <p:spTgt spid="3">
                                            <p:txEl>
                                              <p:pRg st="5" end="5"/>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500"/>
                                        <p:tgtEl>
                                          <p:spTgt spid="3">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500"/>
                                        <p:tgtEl>
                                          <p:spTgt spid="3">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Effect transition="in" filter="fade">
                                      <p:cBhvr>
                                        <p:cTn id="31"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6" y="369635"/>
            <a:ext cx="7773393" cy="2565693"/>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考点四　分析人物形象</a:t>
            </a:r>
            <a:r>
              <a:rPr lang="en-US" altLang="zh-CN" dirty="0" smtClean="0"/>
              <a:t>(</a:t>
            </a:r>
            <a:r>
              <a:rPr lang="en-US" dirty="0" smtClean="0"/>
              <a:t>10</a:t>
            </a:r>
            <a:r>
              <a:rPr lang="zh-CN" altLang="en-US" dirty="0" smtClean="0"/>
              <a:t>年</a:t>
            </a:r>
            <a:r>
              <a:rPr lang="en-US" altLang="zh-CN" dirty="0" smtClean="0"/>
              <a:t>5</a:t>
            </a:r>
            <a:r>
              <a:rPr lang="zh-CN" altLang="en-US" dirty="0" smtClean="0"/>
              <a:t>考</a:t>
            </a:r>
            <a:r>
              <a:rPr lang="en-US" altLang="zh-CN" dirty="0" smtClean="0"/>
              <a:t>)</a:t>
            </a:r>
            <a:endParaRPr lang="zh-CN" altLang="en-US" dirty="0" smtClean="0"/>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你怎样评价文章中的祁黄羊</a:t>
            </a:r>
            <a:r>
              <a:rPr lang="en-US" dirty="0" smtClean="0"/>
              <a:t>?</a:t>
            </a:r>
            <a:endParaRPr lang="zh-CN" altLang="en-US" dirty="0" smtClean="0"/>
          </a:p>
          <a:p>
            <a:pPr>
              <a:lnSpc>
                <a:spcPct val="150000"/>
              </a:lnSpc>
            </a:pPr>
            <a:r>
              <a:rPr lang="en-US" b="1" dirty="0" smtClean="0"/>
              <a:t>2.</a:t>
            </a:r>
            <a:r>
              <a:rPr lang="zh-CN" altLang="en-US" dirty="0" smtClean="0"/>
              <a:t>你学过了陶渊明和周敦颐的文章，请简要写出他们品格的相同与不同之处。</a:t>
            </a:r>
          </a:p>
          <a:p>
            <a:pPr>
              <a:lnSpc>
                <a:spcPct val="150000"/>
              </a:lnSpc>
            </a:pPr>
            <a:r>
              <a:rPr lang="en-US" b="1" dirty="0" smtClean="0"/>
              <a:t>3.</a:t>
            </a:r>
            <a:r>
              <a:rPr lang="zh-CN" altLang="en-US" dirty="0" smtClean="0"/>
              <a:t>乙文表现了宋濂的什么精神</a:t>
            </a:r>
            <a:r>
              <a:rPr lang="en-US" dirty="0" smtClean="0"/>
              <a:t>?</a:t>
            </a:r>
            <a:endParaRPr lang="zh-CN" altLang="en-US" dirty="0" smtClean="0"/>
          </a:p>
          <a:p>
            <a:pPr>
              <a:lnSpc>
                <a:spcPct val="150000"/>
              </a:lnSpc>
            </a:pPr>
            <a:r>
              <a:rPr lang="en-US" b="1" dirty="0" smtClean="0"/>
              <a:t>4.</a:t>
            </a:r>
            <a:r>
              <a:rPr lang="zh-CN" altLang="en-US" dirty="0" smtClean="0"/>
              <a:t>选择题。</a:t>
            </a:r>
            <a:endParaRPr lang="zh-CN" altLang="en-US" dirty="0"/>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6" y="369635"/>
            <a:ext cx="7831662" cy="2981192"/>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50850">
              <a:lnSpc>
                <a:spcPct val="150000"/>
              </a:lnSpc>
            </a:pPr>
            <a:r>
              <a:rPr lang="zh-CN" altLang="en-US" dirty="0" smtClean="0"/>
              <a:t>分析人物形象，要抓住描写人物形象的事件，从人物行为举止、思想主张、性格情趣、志向抱负、评价议论等方面，筛选提取关键信息，进行评价。</a:t>
            </a:r>
          </a:p>
          <a:p>
            <a:pPr>
              <a:lnSpc>
                <a:spcPct val="150000"/>
              </a:lnSpc>
            </a:pPr>
            <a:r>
              <a:rPr lang="en-US" b="1" dirty="0" smtClean="0"/>
              <a:t>1.</a:t>
            </a:r>
            <a:r>
              <a:rPr lang="zh-CN" altLang="en-US" b="1" dirty="0" smtClean="0"/>
              <a:t>了解设题特点</a:t>
            </a:r>
            <a:r>
              <a:rPr lang="en-US" b="1" dirty="0" smtClean="0"/>
              <a:t>.</a:t>
            </a:r>
            <a:r>
              <a:rPr lang="zh-CN" altLang="en-US" dirty="0" smtClean="0"/>
              <a:t>围绕一个人物叙述的文言文通常会要求考生概括人物在某一方面的优点</a:t>
            </a:r>
            <a:r>
              <a:rPr lang="en-US" dirty="0" smtClean="0"/>
              <a:t>.</a:t>
            </a:r>
            <a:r>
              <a:rPr lang="zh-CN" altLang="en-US" dirty="0" smtClean="0"/>
              <a:t>这样的优点大体包括：对现实和自己的态度的特征，如诚实、谦逊等；意志特征，如勇敢、果断；情绪的感性特征，如热情、开朗；情绪的理智特征，如思维敏捷、深刻、逻辑性强等。</a:t>
            </a:r>
            <a:endParaRPr lang="zh-CN" altLang="en-US" dirty="0"/>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2150195"/>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从人物的言谈举止中判断</a:t>
            </a:r>
            <a:r>
              <a:rPr lang="en-US" b="1" dirty="0" smtClean="0"/>
              <a:t>.</a:t>
            </a:r>
            <a:r>
              <a:rPr lang="zh-CN" altLang="en-US" dirty="0" smtClean="0"/>
              <a:t>人物的语言、心理、行动均能表现人物的情感变化，故分析人物情感应紧扣该人物的语言描写、心理描写、动作描写来进行。</a:t>
            </a:r>
          </a:p>
          <a:p>
            <a:pPr>
              <a:lnSpc>
                <a:spcPct val="150000"/>
              </a:lnSpc>
            </a:pPr>
            <a:r>
              <a:rPr lang="en-US" b="1" dirty="0" smtClean="0"/>
              <a:t>3.</a:t>
            </a:r>
            <a:r>
              <a:rPr lang="zh-CN" altLang="en-US" b="1" dirty="0" smtClean="0"/>
              <a:t>从评价性句子分析人物</a:t>
            </a:r>
            <a:r>
              <a:rPr lang="en-US" b="1" dirty="0" smtClean="0"/>
              <a:t>.</a:t>
            </a:r>
            <a:r>
              <a:rPr lang="zh-CN" altLang="en-US" dirty="0" smtClean="0"/>
              <a:t>我们还可以从他人评价性的句子，尤其是作者的评论来分析人物。</a:t>
            </a:r>
          </a:p>
          <a:p>
            <a:pPr>
              <a:lnSpc>
                <a:spcPct val="150000"/>
              </a:lnSpc>
            </a:pPr>
            <a:r>
              <a:rPr lang="en-US" b="1" dirty="0" smtClean="0"/>
              <a:t>4.</a:t>
            </a:r>
            <a:r>
              <a:rPr lang="zh-CN" altLang="en-US" b="1" dirty="0" smtClean="0"/>
              <a:t>通过剖析事件分析人物</a:t>
            </a:r>
            <a:r>
              <a:rPr lang="en-US" b="1" dirty="0" smtClean="0"/>
              <a:t>.</a:t>
            </a:r>
            <a:r>
              <a:rPr lang="zh-CN" altLang="en-US" dirty="0" smtClean="0"/>
              <a:t>人物的所作所为能够反映其性格特点、精神面貌。</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439085"/>
          </a:xfrm>
          <a:prstGeom prst="rect">
            <a:avLst/>
          </a:prstGeom>
          <a:noFill/>
        </p:spPr>
        <p:txBody>
          <a:bodyPr wrap="square" lIns="36000" tIns="36000" rIns="36000" bIns="36000" rtlCol="0">
            <a:spAutoFit/>
          </a:bodyPr>
          <a:lstStyle/>
          <a:p>
            <a:pPr>
              <a:lnSpc>
                <a:spcPct val="150000"/>
              </a:lnSpc>
            </a:pPr>
            <a:r>
              <a:rPr lang="en-US" b="1" dirty="0" smtClean="0"/>
              <a:t>5.</a:t>
            </a:r>
            <a:r>
              <a:rPr lang="zh-CN" altLang="en-US" b="1" dirty="0" smtClean="0"/>
              <a:t>积累分析人物的术语，如下表：</a:t>
            </a:r>
            <a:endParaRPr lang="zh-CN" altLang="en-US" b="1" dirty="0"/>
          </a:p>
        </p:txBody>
      </p:sp>
      <p:graphicFrame>
        <p:nvGraphicFramePr>
          <p:cNvPr id="3" name="表格 2"/>
          <p:cNvGraphicFramePr>
            <a:graphicFrameLocks noGrp="1"/>
          </p:cNvGraphicFramePr>
          <p:nvPr/>
        </p:nvGraphicFramePr>
        <p:xfrm>
          <a:off x="865632" y="816864"/>
          <a:ext cx="7876032" cy="3646864"/>
        </p:xfrm>
        <a:graphic>
          <a:graphicData uri="http://schemas.openxmlformats.org/drawingml/2006/table">
            <a:tbl>
              <a:tblPr/>
              <a:tblGrid>
                <a:gridCol w="463296"/>
                <a:gridCol w="816864"/>
                <a:gridCol w="6595872"/>
              </a:tblGrid>
              <a:tr h="183612">
                <a:tc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人物形象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常用词汇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358603">
                <a:tc rowSpan="5">
                  <a:txBody>
                    <a:bodyPr/>
                    <a:lstStyle/>
                    <a:p>
                      <a:pPr algn="ctr">
                        <a:lnSpc>
                          <a:spcPct val="150000"/>
                        </a:lnSpc>
                        <a:spcAft>
                          <a:spcPts val="0"/>
                        </a:spcAft>
                      </a:pPr>
                      <a:r>
                        <a:rPr lang="zh-CN" sz="1700" kern="100">
                          <a:solidFill>
                            <a:srgbClr val="000000"/>
                          </a:solidFill>
                          <a:latin typeface="NEU-BZ-S92"/>
                          <a:ea typeface="微软雅黑"/>
                          <a:cs typeface="Times New Roman"/>
                        </a:rPr>
                        <a:t>正</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面</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人</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物</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帝王</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善于纳谏、知人善任、体贴民情、爱民如子……</a:t>
                      </a:r>
                      <a:endParaRPr lang="zh-CN" sz="1700" kern="100">
                        <a:solidFill>
                          <a:srgbClr val="000000"/>
                        </a:solidFill>
                        <a:latin typeface="NEU-BZ-S92"/>
                        <a:ea typeface="方正书宋_GBK"/>
                        <a:cs typeface="Times New Roman"/>
                      </a:endParaRP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17206">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臣子</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敢于进谏、忠君爱国、机智勇敢、能言善辩、精于谋划、为人谦让、破案如神……</a:t>
                      </a:r>
                      <a:endParaRPr lang="zh-CN" sz="1700" kern="100">
                        <a:solidFill>
                          <a:srgbClr val="000000"/>
                        </a:solidFill>
                        <a:latin typeface="NEU-BZ-S92"/>
                        <a:ea typeface="方正书宋_GBK"/>
                        <a:cs typeface="Times New Roman"/>
                      </a:endParaRP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717206">
                <a:tc v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名士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情趣高雅、超凡脱俗、桀骜不驯、多才多艺、博学多闻、淡泊名利、安贫乐道……</a:t>
                      </a:r>
                      <a:endParaRPr lang="zh-CN" sz="1700" kern="100" dirty="0">
                        <a:solidFill>
                          <a:srgbClr val="000000"/>
                        </a:solidFill>
                        <a:latin typeface="NEU-BZ-S92"/>
                        <a:ea typeface="方正书宋_GBK"/>
                        <a:cs typeface="Times New Roman"/>
                      </a:endParaRP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7904">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父母</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勤劳、教子有方、爱子情深、深明大义、重视教育、教导有方……</a:t>
                      </a:r>
                      <a:endParaRPr lang="zh-CN" sz="1700" kern="100">
                        <a:solidFill>
                          <a:srgbClr val="000000"/>
                        </a:solidFill>
                        <a:latin typeface="NEU-BZ-S92"/>
                        <a:ea typeface="方正书宋_GBK"/>
                        <a:cs typeface="Times New Roman"/>
                      </a:endParaRP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537904">
                <a:tc vMerge="1">
                  <a:txBody>
                    <a:bodyPr/>
                    <a:lstStyle/>
                    <a:p>
                      <a:endParaRPr lang="zh-CN" altLang="en-US"/>
                    </a:p>
                  </a:txBody>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小孩</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勇敢、机智、聪慧、好学上进、孝敬长辈、口齿伶俐、勤奋刻苦、专心致志……</a:t>
                      </a:r>
                      <a:endParaRPr lang="zh-CN" sz="1700" kern="100" dirty="0">
                        <a:solidFill>
                          <a:srgbClr val="000000"/>
                        </a:solidFill>
                        <a:latin typeface="NEU-BZ-S92"/>
                        <a:ea typeface="方正书宋_GBK"/>
                        <a:cs typeface="Times New Roman"/>
                      </a:endParaRP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1044114" y="369635"/>
            <a:ext cx="7853069" cy="357653"/>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endParaRPr lang="zh-CN" altLang="en-US" sz="1400" dirty="0"/>
          </a:p>
        </p:txBody>
      </p:sp>
      <p:graphicFrame>
        <p:nvGraphicFramePr>
          <p:cNvPr id="3" name="表格 2"/>
          <p:cNvGraphicFramePr>
            <a:graphicFrameLocks noGrp="1"/>
          </p:cNvGraphicFramePr>
          <p:nvPr/>
        </p:nvGraphicFramePr>
        <p:xfrm>
          <a:off x="865632" y="816864"/>
          <a:ext cx="7876032" cy="1554480"/>
        </p:xfrm>
        <a:graphic>
          <a:graphicData uri="http://schemas.openxmlformats.org/drawingml/2006/table">
            <a:tbl>
              <a:tblPr/>
              <a:tblGrid>
                <a:gridCol w="1048512"/>
                <a:gridCol w="6827520"/>
              </a:tblGrid>
              <a:tr h="183612">
                <a:tc>
                  <a:txBody>
                    <a:bodyPr/>
                    <a:lstStyle/>
                    <a:p>
                      <a:pPr algn="ctr">
                        <a:lnSpc>
                          <a:spcPct val="150000"/>
                        </a:lnSpc>
                        <a:spcAft>
                          <a:spcPts val="0"/>
                        </a:spcAft>
                      </a:pPr>
                      <a:r>
                        <a:rPr lang="zh-CN" sz="1700" kern="100" dirty="0">
                          <a:solidFill>
                            <a:srgbClr val="000000"/>
                          </a:solidFill>
                          <a:latin typeface="NEU-BZ-S92"/>
                          <a:ea typeface="微软雅黑"/>
                          <a:cs typeface="Times New Roman"/>
                        </a:rPr>
                        <a:t>人物形象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常用词汇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734450">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反面</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人物</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狡诈贪婪、趋炎附势、背信弃义、沽名钓誉、恃强凌弱、见风使舵、蛮横专断、表里不一、口蜜腹剑、无恶不作、忘恩负义、油嘴滑舌、卑鄙无耻、落井下石、投机取巧、乘人之危、欺上瞒下……</a:t>
                      </a:r>
                      <a:endParaRPr lang="zh-CN" sz="1700" kern="100" dirty="0">
                        <a:solidFill>
                          <a:srgbClr val="000000"/>
                        </a:solidFill>
                        <a:latin typeface="NEU-BZ-S92"/>
                        <a:ea typeface="方正书宋_GBK"/>
                        <a:cs typeface="Times New Roman"/>
                      </a:endParaRPr>
                    </a:p>
                  </a:txBody>
                  <a:tcPr marL="31358" marR="31358"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6" y="369635"/>
            <a:ext cx="7773393" cy="215019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考点五　理解并概括内容</a:t>
            </a:r>
            <a:r>
              <a:rPr lang="en-US" altLang="zh-CN" dirty="0" smtClean="0"/>
              <a:t>(</a:t>
            </a:r>
            <a:r>
              <a:rPr lang="en-US" dirty="0" smtClean="0"/>
              <a:t>10</a:t>
            </a:r>
            <a:r>
              <a:rPr lang="zh-CN" altLang="en-US" dirty="0" smtClean="0"/>
              <a:t>年</a:t>
            </a:r>
            <a:r>
              <a:rPr lang="en-US" altLang="zh-CN" dirty="0" smtClean="0"/>
              <a:t>6</a:t>
            </a:r>
            <a:r>
              <a:rPr lang="zh-CN" altLang="en-US" dirty="0" smtClean="0"/>
              <a:t>考</a:t>
            </a:r>
            <a:r>
              <a:rPr lang="en-US" altLang="zh-CN" dirty="0" smtClean="0"/>
              <a:t>)</a:t>
            </a:r>
            <a:endParaRPr lang="zh-CN" altLang="en-US" dirty="0" smtClean="0"/>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下列对选文相关内容理解分析正确的一项是。</a:t>
            </a:r>
          </a:p>
          <a:p>
            <a:pPr>
              <a:lnSpc>
                <a:spcPct val="150000"/>
              </a:lnSpc>
            </a:pPr>
            <a:r>
              <a:rPr lang="en-US" b="1" dirty="0" smtClean="0"/>
              <a:t>2.</a:t>
            </a:r>
            <a:r>
              <a:rPr lang="zh-CN" altLang="en-US" dirty="0" smtClean="0"/>
              <a:t>文中陈胜、吴广为了鼓动人心、树立威信，做了哪两件事</a:t>
            </a:r>
            <a:r>
              <a:rPr lang="en-US" dirty="0" smtClean="0"/>
              <a:t>?</a:t>
            </a:r>
            <a:endParaRPr lang="zh-CN" altLang="en-US" dirty="0" smtClean="0"/>
          </a:p>
          <a:p>
            <a:pPr>
              <a:lnSpc>
                <a:spcPct val="150000"/>
              </a:lnSpc>
            </a:pPr>
            <a:r>
              <a:rPr lang="en-US" b="1" dirty="0" smtClean="0"/>
              <a:t>3.</a:t>
            </a:r>
            <a:r>
              <a:rPr lang="zh-CN" altLang="en-US" dirty="0" smtClean="0"/>
              <a:t>甲文开头连用六个排比列举事实，证明了什么道理</a:t>
            </a:r>
            <a:r>
              <a:rPr lang="en-US" dirty="0" smtClean="0"/>
              <a:t>?</a:t>
            </a:r>
            <a:endParaRPr lang="zh-CN" altLang="en-US" dirty="0"/>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6" y="369635"/>
            <a:ext cx="7831662"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理解类</a:t>
            </a:r>
          </a:p>
          <a:p>
            <a:pPr indent="450850">
              <a:lnSpc>
                <a:spcPct val="150000"/>
              </a:lnSpc>
            </a:pPr>
            <a:r>
              <a:rPr lang="en-US" dirty="0" smtClean="0"/>
              <a:t>(1)</a:t>
            </a:r>
            <a:r>
              <a:rPr lang="zh-CN" altLang="en-US" dirty="0" smtClean="0"/>
              <a:t>整体把握文意</a:t>
            </a:r>
            <a:r>
              <a:rPr lang="en-US" dirty="0" smtClean="0"/>
              <a:t>.①</a:t>
            </a:r>
            <a:r>
              <a:rPr lang="zh-CN" altLang="en-US" dirty="0" smtClean="0"/>
              <a:t>记叙类文章要明确“何时何地何人做了何事，结果如何”</a:t>
            </a:r>
            <a:r>
              <a:rPr lang="en-US" dirty="0" smtClean="0"/>
              <a:t>.②</a:t>
            </a:r>
            <a:r>
              <a:rPr lang="zh-CN" altLang="en-US" dirty="0" smtClean="0"/>
              <a:t>写景类文章要明白是什么景色，有什么特点。</a:t>
            </a:r>
          </a:p>
          <a:p>
            <a:pPr indent="450850">
              <a:lnSpc>
                <a:spcPct val="150000"/>
              </a:lnSpc>
            </a:pPr>
            <a:r>
              <a:rPr lang="en-US" dirty="0" smtClean="0"/>
              <a:t>(2)</a:t>
            </a:r>
            <a:r>
              <a:rPr lang="zh-CN" altLang="en-US" dirty="0" smtClean="0"/>
              <a:t>搜索相关信息</a:t>
            </a:r>
            <a:r>
              <a:rPr lang="en-US" dirty="0" smtClean="0"/>
              <a:t>.</a:t>
            </a:r>
            <a:r>
              <a:rPr lang="zh-CN" altLang="en-US" dirty="0" smtClean="0"/>
              <a:t>看题干的提问是针对选文的什么内容，在选文中寻找问题的相关信息。</a:t>
            </a:r>
          </a:p>
          <a:p>
            <a:pPr indent="450850">
              <a:lnSpc>
                <a:spcPct val="150000"/>
              </a:lnSpc>
            </a:pPr>
            <a:r>
              <a:rPr lang="en-US" dirty="0" smtClean="0"/>
              <a:t>(3)</a:t>
            </a:r>
            <a:r>
              <a:rPr lang="zh-CN" altLang="en-US" dirty="0" smtClean="0"/>
              <a:t>结合语境，联系上下文</a:t>
            </a:r>
            <a:r>
              <a:rPr lang="en-US" dirty="0" smtClean="0"/>
              <a:t>.</a:t>
            </a:r>
            <a:r>
              <a:rPr lang="zh-CN" altLang="en-US" dirty="0" smtClean="0"/>
              <a:t>将问题放在全文的范围之内，明确题干的问题是否与文章主旨有关</a:t>
            </a:r>
            <a:r>
              <a:rPr lang="en-US" dirty="0" smtClean="0"/>
              <a:t>.</a:t>
            </a:r>
            <a:r>
              <a:rPr lang="zh-CN" altLang="en-US" dirty="0" smtClean="0"/>
              <a:t>如果有关系，就要注意联系主旨来答题。</a:t>
            </a:r>
          </a:p>
          <a:p>
            <a:pPr indent="450850">
              <a:lnSpc>
                <a:spcPct val="150000"/>
              </a:lnSpc>
            </a:pPr>
            <a:r>
              <a:rPr lang="en-US" dirty="0" smtClean="0"/>
              <a:t>(4)</a:t>
            </a:r>
            <a:r>
              <a:rPr lang="zh-CN" altLang="en-US" dirty="0" smtClean="0"/>
              <a:t>合理组织语言</a:t>
            </a:r>
            <a:r>
              <a:rPr lang="en-US" dirty="0" smtClean="0"/>
              <a:t>.①</a:t>
            </a:r>
            <a:r>
              <a:rPr lang="zh-CN" altLang="en-US" dirty="0" smtClean="0"/>
              <a:t>引用原文句子回答</a:t>
            </a:r>
            <a:r>
              <a:rPr lang="en-US" dirty="0" smtClean="0"/>
              <a:t>.②</a:t>
            </a:r>
            <a:r>
              <a:rPr lang="zh-CN" altLang="en-US" dirty="0" smtClean="0"/>
              <a:t>摘录原文关键的词语回答</a:t>
            </a:r>
            <a:r>
              <a:rPr lang="en-US" dirty="0" smtClean="0"/>
              <a:t>.③</a:t>
            </a:r>
            <a:r>
              <a:rPr lang="zh-CN" altLang="en-US" dirty="0" smtClean="0"/>
              <a:t>用自己的话组织文字回答。</a:t>
            </a:r>
            <a:endParaRPr lang="zh-CN" altLang="en-US" dirty="0"/>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4064333" cy="2981192"/>
          </a:xfrm>
          <a:prstGeom prst="rect">
            <a:avLst/>
          </a:prstGeom>
          <a:noFill/>
        </p:spPr>
        <p:txBody>
          <a:bodyPr wrap="square" lIns="36000" tIns="36000" rIns="36000" bIns="36000" rtlCol="0">
            <a:spAutoFit/>
          </a:bodyPr>
          <a:lstStyle/>
          <a:p>
            <a:pPr>
              <a:lnSpc>
                <a:spcPct val="150000"/>
              </a:lnSpc>
            </a:pPr>
            <a:r>
              <a:rPr lang="en-US" b="1" dirty="0" smtClean="0"/>
              <a:t>2.</a:t>
            </a:r>
            <a:r>
              <a:rPr lang="en-US" dirty="0" smtClean="0">
                <a:solidFill>
                  <a:srgbClr val="0092D7"/>
                </a:solidFill>
              </a:rPr>
              <a:t>[2019.8]</a:t>
            </a:r>
            <a:r>
              <a:rPr lang="zh-CN" altLang="en-US" dirty="0" smtClean="0"/>
              <a:t>下列句子中没有通假字的一项是</a:t>
            </a:r>
            <a:r>
              <a:rPr lang="en-US" dirty="0" smtClean="0"/>
              <a:t>	(</a:t>
            </a:r>
            <a:r>
              <a:rPr lang="zh-CN" altLang="en-US" dirty="0" smtClean="0"/>
              <a:t>　　</a:t>
            </a:r>
            <a:r>
              <a:rPr lang="en-US" dirty="0" smtClean="0"/>
              <a:t>)(2</a:t>
            </a:r>
            <a:r>
              <a:rPr lang="zh-CN" altLang="en-US" dirty="0" smtClean="0"/>
              <a:t>分</a:t>
            </a:r>
            <a:r>
              <a:rPr lang="en-US" dirty="0" smtClean="0"/>
              <a:t>)</a:t>
            </a:r>
            <a:r>
              <a:rPr lang="en-US" altLang="zh-CN" b="1" dirty="0" smtClean="0"/>
              <a:t>【</a:t>
            </a:r>
            <a:r>
              <a:rPr lang="zh-CN" altLang="en-US" b="1" dirty="0" smtClean="0"/>
              <a:t>考点：理解文言实词的含义</a:t>
            </a:r>
            <a:r>
              <a:rPr lang="en-US" altLang="zh-CN" b="1" dirty="0" smtClean="0"/>
              <a:t>】</a:t>
            </a:r>
          </a:p>
          <a:p>
            <a:pPr>
              <a:lnSpc>
                <a:spcPct val="150000"/>
              </a:lnSpc>
            </a:pPr>
            <a:r>
              <a:rPr lang="en-US" dirty="0" smtClean="0"/>
              <a:t>A.</a:t>
            </a:r>
            <a:r>
              <a:rPr lang="zh-CN" altLang="en-US" dirty="0" smtClean="0"/>
              <a:t>北冥有鱼，其名为鲲</a:t>
            </a:r>
          </a:p>
          <a:p>
            <a:pPr>
              <a:lnSpc>
                <a:spcPct val="150000"/>
              </a:lnSpc>
            </a:pPr>
            <a:r>
              <a:rPr lang="en-US" dirty="0" smtClean="0"/>
              <a:t>B.</a:t>
            </a:r>
            <a:r>
              <a:rPr lang="zh-CN" altLang="en-US" dirty="0" smtClean="0"/>
              <a:t>我孰与城北徐公美</a:t>
            </a:r>
          </a:p>
          <a:p>
            <a:pPr>
              <a:lnSpc>
                <a:spcPct val="150000"/>
              </a:lnSpc>
            </a:pPr>
            <a:r>
              <a:rPr lang="en-US" dirty="0" smtClean="0"/>
              <a:t>C.</a:t>
            </a:r>
            <a:r>
              <a:rPr lang="zh-CN" altLang="en-US" dirty="0" smtClean="0"/>
              <a:t>困于心，衡于虑</a:t>
            </a:r>
          </a:p>
          <a:p>
            <a:pPr>
              <a:lnSpc>
                <a:spcPct val="150000"/>
              </a:lnSpc>
            </a:pPr>
            <a:r>
              <a:rPr lang="en-US" dirty="0" smtClean="0"/>
              <a:t>D.</a:t>
            </a:r>
            <a:r>
              <a:rPr lang="zh-CN" altLang="en-US" dirty="0" smtClean="0"/>
              <a:t>其人舍然大喜</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4974336" y="369451"/>
            <a:ext cx="3721795" cy="3347574"/>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B</a:t>
            </a:r>
            <a:r>
              <a:rPr lang="zh-CN" altLang="en-US" dirty="0" smtClean="0">
                <a:solidFill>
                  <a:srgbClr val="C00000"/>
                </a:solidFill>
              </a:rPr>
              <a:t>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本题考查辨析通假字的能力。</a:t>
            </a:r>
            <a:r>
              <a:rPr lang="en-US" dirty="0" smtClean="0">
                <a:solidFill>
                  <a:srgbClr val="C00000"/>
                </a:solidFill>
              </a:rPr>
              <a:t>B</a:t>
            </a:r>
            <a:r>
              <a:rPr lang="zh-CN" altLang="en-US" dirty="0" smtClean="0">
                <a:solidFill>
                  <a:srgbClr val="C00000"/>
                </a:solidFill>
              </a:rPr>
              <a:t>、</a:t>
            </a:r>
            <a:r>
              <a:rPr lang="en-US" dirty="0" smtClean="0">
                <a:solidFill>
                  <a:srgbClr val="C00000"/>
                </a:solidFill>
              </a:rPr>
              <a:t>C</a:t>
            </a:r>
            <a:r>
              <a:rPr lang="zh-CN" altLang="en-US" dirty="0" smtClean="0">
                <a:solidFill>
                  <a:srgbClr val="C00000"/>
                </a:solidFill>
              </a:rPr>
              <a:t>、</a:t>
            </a:r>
            <a:r>
              <a:rPr lang="en-US" dirty="0" smtClean="0">
                <a:solidFill>
                  <a:srgbClr val="C00000"/>
                </a:solidFill>
              </a:rPr>
              <a:t>D</a:t>
            </a:r>
            <a:r>
              <a:rPr lang="zh-CN" altLang="en-US" dirty="0" smtClean="0">
                <a:solidFill>
                  <a:srgbClr val="C00000"/>
                </a:solidFill>
              </a:rPr>
              <a:t>三项分别出自课文</a:t>
            </a:r>
            <a:r>
              <a:rPr lang="en-US" altLang="zh-CN" dirty="0" smtClean="0">
                <a:solidFill>
                  <a:srgbClr val="C00000"/>
                </a:solidFill>
              </a:rPr>
              <a:t>《</a:t>
            </a:r>
            <a:r>
              <a:rPr lang="zh-CN" altLang="en-US" dirty="0" smtClean="0">
                <a:solidFill>
                  <a:srgbClr val="C00000"/>
                </a:solidFill>
              </a:rPr>
              <a:t>邹忌讽齐王纳谏</a:t>
            </a:r>
            <a:r>
              <a:rPr lang="en-US" altLang="zh-CN" dirty="0" smtClean="0">
                <a:solidFill>
                  <a:srgbClr val="C00000"/>
                </a:solidFill>
              </a:rPr>
              <a:t>》《</a:t>
            </a:r>
            <a:r>
              <a:rPr lang="zh-CN" altLang="en-US" dirty="0" smtClean="0">
                <a:solidFill>
                  <a:srgbClr val="C00000"/>
                </a:solidFill>
              </a:rPr>
              <a:t>生于忧患，死于安乐</a:t>
            </a:r>
            <a:r>
              <a:rPr lang="en-US" altLang="zh-CN" dirty="0" smtClean="0">
                <a:solidFill>
                  <a:srgbClr val="C00000"/>
                </a:solidFill>
              </a:rPr>
              <a:t>》《</a:t>
            </a:r>
            <a:r>
              <a:rPr lang="zh-CN" altLang="en-US" dirty="0" smtClean="0">
                <a:solidFill>
                  <a:srgbClr val="C00000"/>
                </a:solidFill>
              </a:rPr>
              <a:t>杞人忧天</a:t>
            </a:r>
            <a:r>
              <a:rPr lang="en-US" altLang="zh-CN" dirty="0" smtClean="0">
                <a:solidFill>
                  <a:srgbClr val="C00000"/>
                </a:solidFill>
              </a:rPr>
              <a:t>》</a:t>
            </a:r>
            <a:r>
              <a:rPr lang="zh-CN" altLang="en-US" dirty="0" smtClean="0">
                <a:solidFill>
                  <a:srgbClr val="C00000"/>
                </a:solidFill>
              </a:rPr>
              <a:t>。</a:t>
            </a:r>
            <a:r>
              <a:rPr lang="en-US" dirty="0" smtClean="0">
                <a:solidFill>
                  <a:srgbClr val="C00000"/>
                </a:solidFill>
              </a:rPr>
              <a:t>A</a:t>
            </a:r>
            <a:r>
              <a:rPr lang="zh-CN" altLang="en-US" dirty="0" smtClean="0">
                <a:solidFill>
                  <a:srgbClr val="C00000"/>
                </a:solidFill>
              </a:rPr>
              <a:t>项，冥，同</a:t>
            </a:r>
            <a:r>
              <a:rPr lang="en-US" dirty="0" smtClean="0">
                <a:solidFill>
                  <a:srgbClr val="C00000"/>
                </a:solidFill>
              </a:rPr>
              <a:t>“</a:t>
            </a:r>
            <a:r>
              <a:rPr lang="zh-CN" altLang="en-US" dirty="0" smtClean="0">
                <a:solidFill>
                  <a:srgbClr val="C00000"/>
                </a:solidFill>
              </a:rPr>
              <a:t>溟</a:t>
            </a:r>
            <a:r>
              <a:rPr lang="en-US" dirty="0" smtClean="0">
                <a:solidFill>
                  <a:srgbClr val="C00000"/>
                </a:solidFill>
              </a:rPr>
              <a:t>”</a:t>
            </a:r>
            <a:r>
              <a:rPr lang="zh-CN" altLang="en-US" dirty="0" smtClean="0">
                <a:solidFill>
                  <a:srgbClr val="C00000"/>
                </a:solidFill>
              </a:rPr>
              <a:t>，海；</a:t>
            </a:r>
            <a:r>
              <a:rPr lang="en-US" dirty="0" smtClean="0">
                <a:solidFill>
                  <a:srgbClr val="C00000"/>
                </a:solidFill>
              </a:rPr>
              <a:t>C</a:t>
            </a:r>
            <a:r>
              <a:rPr lang="zh-CN" altLang="en-US" dirty="0" smtClean="0">
                <a:solidFill>
                  <a:srgbClr val="C00000"/>
                </a:solidFill>
              </a:rPr>
              <a:t>项，衡，同</a:t>
            </a:r>
            <a:r>
              <a:rPr lang="en-US" dirty="0" smtClean="0">
                <a:solidFill>
                  <a:srgbClr val="C00000"/>
                </a:solidFill>
              </a:rPr>
              <a:t>“</a:t>
            </a:r>
            <a:r>
              <a:rPr lang="zh-CN" altLang="en-US" dirty="0" smtClean="0">
                <a:solidFill>
                  <a:srgbClr val="C00000"/>
                </a:solidFill>
              </a:rPr>
              <a:t>横</a:t>
            </a:r>
            <a:r>
              <a:rPr lang="en-US" dirty="0" smtClean="0">
                <a:solidFill>
                  <a:srgbClr val="C00000"/>
                </a:solidFill>
              </a:rPr>
              <a:t>”</a:t>
            </a:r>
            <a:r>
              <a:rPr lang="zh-CN" altLang="en-US" dirty="0" smtClean="0">
                <a:solidFill>
                  <a:srgbClr val="C00000"/>
                </a:solidFill>
              </a:rPr>
              <a:t>，梗塞、不顺；</a:t>
            </a:r>
            <a:r>
              <a:rPr lang="en-US" dirty="0" smtClean="0">
                <a:solidFill>
                  <a:srgbClr val="C00000"/>
                </a:solidFill>
              </a:rPr>
              <a:t>D</a:t>
            </a:r>
            <a:r>
              <a:rPr lang="zh-CN" altLang="en-US" dirty="0" smtClean="0">
                <a:solidFill>
                  <a:srgbClr val="C00000"/>
                </a:solidFill>
              </a:rPr>
              <a:t>项，舍，同</a:t>
            </a:r>
            <a:r>
              <a:rPr lang="en-US" dirty="0" smtClean="0">
                <a:solidFill>
                  <a:srgbClr val="C00000"/>
                </a:solidFill>
              </a:rPr>
              <a:t>“</a:t>
            </a:r>
            <a:r>
              <a:rPr lang="zh-CN" altLang="en-US" dirty="0" smtClean="0">
                <a:solidFill>
                  <a:srgbClr val="C00000"/>
                </a:solidFill>
              </a:rPr>
              <a:t>释</a:t>
            </a:r>
            <a:r>
              <a:rPr lang="en-US" dirty="0" smtClean="0">
                <a:solidFill>
                  <a:srgbClr val="C00000"/>
                </a:solidFill>
              </a:rPr>
              <a:t>”</a:t>
            </a:r>
            <a:r>
              <a:rPr lang="zh-CN" altLang="en-US" dirty="0" smtClean="0">
                <a:solidFill>
                  <a:srgbClr val="C00000"/>
                </a:solidFill>
              </a:rPr>
              <a:t>，解除、消除。</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4227687"/>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归纳概括类</a:t>
            </a:r>
          </a:p>
          <a:p>
            <a:pPr indent="450850">
              <a:lnSpc>
                <a:spcPct val="150000"/>
              </a:lnSpc>
            </a:pPr>
            <a:r>
              <a:rPr lang="en-US" dirty="0" smtClean="0"/>
              <a:t>(1)</a:t>
            </a:r>
            <a:r>
              <a:rPr lang="zh-CN" altLang="en-US" dirty="0" smtClean="0"/>
              <a:t>审题干，明确概括范围</a:t>
            </a:r>
            <a:r>
              <a:rPr lang="en-US" dirty="0" smtClean="0"/>
              <a:t>.</a:t>
            </a:r>
            <a:r>
              <a:rPr lang="zh-CN" altLang="en-US" dirty="0" smtClean="0"/>
              <a:t>要看清题干，明确是在全文范围概括，还是在指定段落的范围内概括。</a:t>
            </a:r>
          </a:p>
          <a:p>
            <a:pPr indent="450850">
              <a:lnSpc>
                <a:spcPct val="150000"/>
              </a:lnSpc>
            </a:pPr>
            <a:r>
              <a:rPr lang="en-US" dirty="0" smtClean="0"/>
              <a:t>(2)</a:t>
            </a:r>
            <a:r>
              <a:rPr lang="zh-CN" altLang="en-US" dirty="0" smtClean="0"/>
              <a:t>归纳段意、层意，明确文段所述事件</a:t>
            </a:r>
            <a:r>
              <a:rPr lang="en-US" dirty="0" smtClean="0"/>
              <a:t>.</a:t>
            </a:r>
            <a:r>
              <a:rPr lang="zh-CN" altLang="en-US" dirty="0" smtClean="0"/>
              <a:t>在全文范围内概括段意，看各段讲述了哪件事、涉及哪个方面；在段落范围内概括层意，看讲述了哪件事、涉及哪个方面。</a:t>
            </a:r>
          </a:p>
          <a:p>
            <a:pPr indent="450850">
              <a:lnSpc>
                <a:spcPct val="150000"/>
              </a:lnSpc>
            </a:pPr>
            <a:r>
              <a:rPr lang="en-US" dirty="0" smtClean="0"/>
              <a:t>(3)</a:t>
            </a:r>
            <a:r>
              <a:rPr lang="zh-CN" altLang="en-US" dirty="0" smtClean="0"/>
              <a:t>注意时间词、地点词</a:t>
            </a:r>
            <a:r>
              <a:rPr lang="en-US" dirty="0" smtClean="0"/>
              <a:t>.</a:t>
            </a:r>
            <a:r>
              <a:rPr lang="zh-CN" altLang="en-US" dirty="0" smtClean="0"/>
              <a:t>表示时间、地点的词语往往是两个事件的转换标志，不同时间、地点，所涉及的主人公的所作所为是不同的。</a:t>
            </a:r>
          </a:p>
          <a:p>
            <a:pPr indent="450850">
              <a:lnSpc>
                <a:spcPct val="150000"/>
              </a:lnSpc>
            </a:pPr>
            <a:r>
              <a:rPr lang="en-US" dirty="0" smtClean="0"/>
              <a:t>(4)</a:t>
            </a:r>
            <a:r>
              <a:rPr lang="zh-CN" altLang="en-US" dirty="0" smtClean="0"/>
              <a:t>“求同存异”，逐条列出</a:t>
            </a:r>
            <a:r>
              <a:rPr lang="en-US" dirty="0" smtClean="0"/>
              <a:t>.</a:t>
            </a:r>
            <a:r>
              <a:rPr lang="zh-CN" altLang="en-US" dirty="0" smtClean="0"/>
              <a:t>将文段讲述的各个事件、各个方面进行整理，讲述同一事件或方面的合并为一，然后逐条列出各个事件、方面。</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561427"/>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2</a:t>
            </a:r>
            <a:r>
              <a:rPr lang="zh-CN" altLang="en-US" sz="2400" b="1" dirty="0" smtClean="0">
                <a:solidFill>
                  <a:srgbClr val="0092D7"/>
                </a:solidFill>
                <a:latin typeface="微软雅黑" pitchFamily="34" charset="-122"/>
                <a:ea typeface="微软雅黑" pitchFamily="34" charset="-122"/>
              </a:rPr>
              <a:t>讲　翻译句子　文言句式　感悟启示　朗读停顿</a:t>
            </a:r>
          </a:p>
        </p:txBody>
      </p:sp>
      <p:sp>
        <p:nvSpPr>
          <p:cNvPr id="4" name="文本框 11">
            <a:extLst>
              <a:ext uri="{FF2B5EF4-FFF2-40B4-BE49-F238E27FC236}">
                <a16:creationId xmlns="" xmlns:a16="http://schemas.microsoft.com/office/drawing/2014/main" id="{21D37050-EF62-4E03-9C49-42484A701F06}"/>
              </a:ext>
            </a:extLst>
          </p:cNvPr>
          <p:cNvSpPr txBox="1"/>
          <p:nvPr/>
        </p:nvSpPr>
        <p:spPr>
          <a:xfrm>
            <a:off x="812465" y="1187985"/>
            <a:ext cx="7898397" cy="2565693"/>
          </a:xfrm>
          <a:prstGeom prst="rect">
            <a:avLst/>
          </a:prstGeom>
          <a:noFill/>
        </p:spPr>
        <p:txBody>
          <a:bodyPr wrap="square" lIns="36000" tIns="36000" rIns="36000" bIns="36000" rtlCol="0">
            <a:spAutoFit/>
          </a:bodyPr>
          <a:lstStyle/>
          <a:p>
            <a:pPr>
              <a:lnSpc>
                <a:spcPct val="150000"/>
              </a:lnSpc>
            </a:pPr>
            <a:r>
              <a:rPr lang="en-US" b="1" dirty="0" smtClean="0">
                <a:solidFill>
                  <a:srgbClr val="0092D7"/>
                </a:solidFill>
              </a:rPr>
              <a:t>[2017</a:t>
            </a:r>
            <a:r>
              <a:rPr lang="en-US" altLang="zh-CN" b="1" dirty="0" smtClean="0">
                <a:solidFill>
                  <a:srgbClr val="0092D7"/>
                </a:solidFill>
              </a:rPr>
              <a:t>·</a:t>
            </a:r>
            <a:r>
              <a:rPr lang="zh-CN" altLang="en-US" b="1" dirty="0" smtClean="0">
                <a:solidFill>
                  <a:srgbClr val="0092D7"/>
                </a:solidFill>
              </a:rPr>
              <a:t>呼和浩特</a:t>
            </a:r>
            <a:r>
              <a:rPr lang="en-US" b="1" dirty="0" smtClean="0">
                <a:solidFill>
                  <a:srgbClr val="0092D7"/>
                </a:solidFill>
              </a:rPr>
              <a:t>7~8</a:t>
            </a:r>
            <a:r>
              <a:rPr lang="zh-CN" altLang="en-US" b="1" dirty="0" smtClean="0">
                <a:solidFill>
                  <a:srgbClr val="0092D7"/>
                </a:solidFill>
              </a:rPr>
              <a:t>题，</a:t>
            </a:r>
            <a:r>
              <a:rPr lang="en-US" b="1" dirty="0" smtClean="0">
                <a:solidFill>
                  <a:srgbClr val="0092D7"/>
                </a:solidFill>
              </a:rPr>
              <a:t>10~11</a:t>
            </a:r>
            <a:r>
              <a:rPr lang="zh-CN" altLang="en-US" b="1" dirty="0" smtClean="0">
                <a:solidFill>
                  <a:srgbClr val="0092D7"/>
                </a:solidFill>
              </a:rPr>
              <a:t>题</a:t>
            </a:r>
            <a:r>
              <a:rPr lang="en-US" b="1" dirty="0" smtClean="0">
                <a:solidFill>
                  <a:srgbClr val="0092D7"/>
                </a:solidFill>
              </a:rPr>
              <a:t>+</a:t>
            </a:r>
            <a:r>
              <a:rPr lang="zh-CN" altLang="en-US" b="1" dirty="0" smtClean="0">
                <a:solidFill>
                  <a:srgbClr val="0092D7"/>
                </a:solidFill>
              </a:rPr>
              <a:t>原创</a:t>
            </a:r>
            <a:r>
              <a:rPr lang="en-US" b="1" dirty="0" smtClean="0">
                <a:solidFill>
                  <a:srgbClr val="0092D7"/>
                </a:solidFill>
              </a:rPr>
              <a:t>]</a:t>
            </a:r>
            <a:r>
              <a:rPr lang="zh-CN" altLang="en-US" b="1" dirty="0" smtClean="0"/>
              <a:t>阅读下面文言文选段，完成问题</a:t>
            </a:r>
            <a:r>
              <a:rPr lang="en-US" b="1" dirty="0" smtClean="0"/>
              <a:t>.(12</a:t>
            </a:r>
            <a:r>
              <a:rPr lang="zh-CN" altLang="en-US" b="1" dirty="0" smtClean="0"/>
              <a:t>分</a:t>
            </a:r>
            <a:r>
              <a:rPr lang="en-US" b="1" dirty="0" smtClean="0"/>
              <a:t>+4</a:t>
            </a:r>
            <a:r>
              <a:rPr lang="zh-CN" altLang="en-US" b="1" dirty="0" smtClean="0"/>
              <a:t>分</a:t>
            </a:r>
            <a:r>
              <a:rPr lang="en-US" b="1" dirty="0" smtClean="0"/>
              <a:t>)</a:t>
            </a:r>
            <a:endParaRPr lang="zh-CN" altLang="en-US" b="1" dirty="0" smtClean="0"/>
          </a:p>
          <a:p>
            <a:pPr indent="450850">
              <a:lnSpc>
                <a:spcPct val="150000"/>
              </a:lnSpc>
            </a:pPr>
            <a:r>
              <a:rPr lang="en-US" dirty="0" smtClean="0">
                <a:solidFill>
                  <a:srgbClr val="0092D7"/>
                </a:solidFill>
              </a:rPr>
              <a:t>[</a:t>
            </a:r>
            <a:r>
              <a:rPr lang="zh-CN" altLang="en-US" dirty="0" smtClean="0">
                <a:solidFill>
                  <a:srgbClr val="0092D7"/>
                </a:solidFill>
              </a:rPr>
              <a:t>一</a:t>
            </a:r>
            <a:r>
              <a:rPr lang="en-US" dirty="0" smtClean="0">
                <a:solidFill>
                  <a:srgbClr val="0092D7"/>
                </a:solidFill>
              </a:rPr>
              <a:t>]</a:t>
            </a:r>
            <a:r>
              <a:rPr lang="zh-CN" altLang="en-US" b="1" dirty="0" smtClean="0">
                <a:ea typeface="楷体" pitchFamily="49" charset="-122"/>
              </a:rPr>
              <a:t>陈胜者，阳城人也，字涉</a:t>
            </a:r>
            <a:r>
              <a:rPr lang="en-US" b="1" dirty="0" smtClean="0">
                <a:ea typeface="楷体" pitchFamily="49" charset="-122"/>
              </a:rPr>
              <a:t>.</a:t>
            </a:r>
            <a:r>
              <a:rPr lang="zh-CN" altLang="en-US" b="1" dirty="0" smtClean="0">
                <a:ea typeface="楷体" pitchFamily="49" charset="-122"/>
              </a:rPr>
              <a:t>吴广者，阳夏人也，字叔</a:t>
            </a:r>
            <a:r>
              <a:rPr lang="en-US" b="1" dirty="0" smtClean="0">
                <a:ea typeface="楷体" pitchFamily="49" charset="-122"/>
              </a:rPr>
              <a:t>.</a:t>
            </a:r>
            <a:r>
              <a:rPr lang="zh-CN" altLang="en-US" b="1" dirty="0" smtClean="0">
                <a:ea typeface="楷体" pitchFamily="49" charset="-122"/>
              </a:rPr>
              <a:t>陈涉少时，尝与人佣耕，辍耕之垄上，怅恨久之，曰：“苟富贵，无相忘</a:t>
            </a:r>
            <a:r>
              <a:rPr lang="en-US" b="1" dirty="0" smtClean="0">
                <a:ea typeface="楷体" pitchFamily="49" charset="-122"/>
              </a:rPr>
              <a:t>.</a:t>
            </a:r>
            <a:r>
              <a:rPr lang="zh-CN" altLang="en-US" b="1" dirty="0" smtClean="0">
                <a:ea typeface="楷体" pitchFamily="49" charset="-122"/>
              </a:rPr>
              <a:t>”佣者笑而应曰：“若为佣耕，何富贵也</a:t>
            </a:r>
            <a:r>
              <a:rPr lang="en-US" b="1" dirty="0" smtClean="0">
                <a:ea typeface="楷体" pitchFamily="49" charset="-122"/>
              </a:rPr>
              <a:t>?</a:t>
            </a:r>
            <a:r>
              <a:rPr lang="zh-CN" altLang="en-US" b="1" dirty="0" smtClean="0">
                <a:ea typeface="楷体" pitchFamily="49" charset="-122"/>
              </a:rPr>
              <a:t>”陈涉太息曰：“嗟乎</a:t>
            </a:r>
            <a:r>
              <a:rPr lang="en-US" b="1" dirty="0" smtClean="0">
                <a:ea typeface="楷体" pitchFamily="49" charset="-122"/>
              </a:rPr>
              <a:t>!</a:t>
            </a:r>
            <a:r>
              <a:rPr lang="zh-CN" altLang="en-US" b="1" dirty="0" smtClean="0">
                <a:ea typeface="楷体" pitchFamily="49" charset="-122"/>
              </a:rPr>
              <a:t>燕雀安知鸿鹄之志哉</a:t>
            </a:r>
            <a:r>
              <a:rPr lang="en-US" b="1" dirty="0" smtClean="0">
                <a:ea typeface="楷体" pitchFamily="49" charset="-122"/>
              </a:rPr>
              <a:t>!</a:t>
            </a:r>
            <a:r>
              <a:rPr lang="zh-CN" altLang="en-US" b="1" dirty="0" smtClean="0">
                <a:ea typeface="楷体" pitchFamily="49" charset="-122"/>
              </a:rPr>
              <a:t>”</a:t>
            </a:r>
          </a:p>
          <a:p>
            <a:pPr indent="450850">
              <a:lnSpc>
                <a:spcPct val="150000"/>
              </a:lnSpc>
            </a:pPr>
            <a:r>
              <a:rPr lang="en-US" altLang="zh-CN" b="1" dirty="0" smtClean="0">
                <a:ea typeface="楷体" pitchFamily="49" charset="-122"/>
              </a:rPr>
              <a:t>…………</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6" y="369635"/>
            <a:ext cx="7874334" cy="2150195"/>
          </a:xfrm>
          <a:prstGeom prst="rect">
            <a:avLst/>
          </a:prstGeom>
          <a:noFill/>
        </p:spPr>
        <p:txBody>
          <a:bodyPr wrap="square" lIns="36000" tIns="36000" rIns="36000" bIns="36000" rtlCol="0">
            <a:spAutoFit/>
          </a:bodyPr>
          <a:lstStyle/>
          <a:p>
            <a:pPr indent="450850">
              <a:lnSpc>
                <a:spcPct val="150000"/>
              </a:lnSpc>
            </a:pPr>
            <a:r>
              <a:rPr lang="zh-CN" altLang="en-US" b="1" dirty="0" smtClean="0">
                <a:ea typeface="楷体" pitchFamily="49" charset="-122"/>
              </a:rPr>
              <a:t>陈胜、吴广乃谋曰：“今亡亦死，举大计亦死；等死，死国可乎</a:t>
            </a:r>
            <a:r>
              <a:rPr lang="en-US" b="1" dirty="0" smtClean="0">
                <a:ea typeface="楷体" pitchFamily="49" charset="-122"/>
              </a:rPr>
              <a:t>?</a:t>
            </a:r>
            <a:r>
              <a:rPr lang="zh-CN" altLang="en-US" b="1" dirty="0" smtClean="0">
                <a:ea typeface="楷体" pitchFamily="49" charset="-122"/>
              </a:rPr>
              <a:t>”陈胜曰：“天下苦秦久矣</a:t>
            </a:r>
            <a:r>
              <a:rPr lang="en-US" b="1" dirty="0" smtClean="0">
                <a:ea typeface="楷体" pitchFamily="49" charset="-122"/>
              </a:rPr>
              <a:t>.</a:t>
            </a:r>
            <a:r>
              <a:rPr lang="zh-CN" altLang="en-US" b="1" dirty="0" smtClean="0">
                <a:ea typeface="楷体" pitchFamily="49" charset="-122"/>
              </a:rPr>
              <a:t>吾闻二世少子也，不当立，当立者乃公子扶苏</a:t>
            </a:r>
            <a:r>
              <a:rPr lang="en-US" b="1" dirty="0" smtClean="0">
                <a:ea typeface="楷体" pitchFamily="49" charset="-122"/>
              </a:rPr>
              <a:t>.</a:t>
            </a:r>
            <a:r>
              <a:rPr lang="zh-CN" altLang="en-US" b="1" dirty="0" smtClean="0">
                <a:ea typeface="楷体" pitchFamily="49" charset="-122"/>
              </a:rPr>
              <a:t>扶苏以数谏故，上使外将兵</a:t>
            </a:r>
            <a:r>
              <a:rPr lang="en-US" b="1" dirty="0" smtClean="0">
                <a:ea typeface="楷体" pitchFamily="49" charset="-122"/>
              </a:rPr>
              <a:t>.</a:t>
            </a:r>
            <a:r>
              <a:rPr lang="zh-CN" altLang="en-US" b="1" dirty="0" smtClean="0">
                <a:ea typeface="楷体" pitchFamily="49" charset="-122"/>
              </a:rPr>
              <a:t>今或闻无罪，二世杀之</a:t>
            </a:r>
            <a:r>
              <a:rPr lang="en-US" b="1" dirty="0" smtClean="0">
                <a:ea typeface="楷体" pitchFamily="49" charset="-122"/>
              </a:rPr>
              <a:t>.</a:t>
            </a:r>
            <a:r>
              <a:rPr lang="zh-CN" altLang="en-US" b="1" dirty="0" smtClean="0">
                <a:ea typeface="楷体" pitchFamily="49" charset="-122"/>
              </a:rPr>
              <a:t>百姓多闻其贤，未知其死也</a:t>
            </a:r>
            <a:r>
              <a:rPr lang="en-US" b="1" dirty="0" smtClean="0">
                <a:ea typeface="楷体" pitchFamily="49" charset="-122"/>
              </a:rPr>
              <a:t>.</a:t>
            </a:r>
            <a:r>
              <a:rPr lang="zh-CN" altLang="en-US" b="1" dirty="0" smtClean="0">
                <a:ea typeface="楷体" pitchFamily="49" charset="-122"/>
              </a:rPr>
              <a:t>项燕为楚将，数有功，爱士卒，楚人怜之</a:t>
            </a:r>
            <a:r>
              <a:rPr lang="en-US" b="1" dirty="0" smtClean="0">
                <a:ea typeface="楷体" pitchFamily="49" charset="-122"/>
              </a:rPr>
              <a:t>.</a:t>
            </a:r>
            <a:r>
              <a:rPr lang="zh-CN" altLang="en-US" b="1" u="sng" dirty="0" smtClean="0">
                <a:ea typeface="楷体" pitchFamily="49" charset="-122"/>
              </a:rPr>
              <a:t>或以为死，或以为亡</a:t>
            </a:r>
            <a:r>
              <a:rPr lang="en-US" b="1" u="sng" dirty="0" smtClean="0">
                <a:ea typeface="楷体" pitchFamily="49" charset="-122"/>
              </a:rPr>
              <a:t>.</a:t>
            </a:r>
            <a:r>
              <a:rPr lang="zh-CN" altLang="en-US" b="1" dirty="0" smtClean="0">
                <a:ea typeface="楷体" pitchFamily="49" charset="-122"/>
              </a:rPr>
              <a:t>今诚以吾众诈自称公子扶苏、项燕，为天下唱，宜多应者</a:t>
            </a:r>
            <a:r>
              <a:rPr lang="en-US" b="1" dirty="0" smtClean="0">
                <a:ea typeface="楷体" pitchFamily="49" charset="-122"/>
              </a:rPr>
              <a:t>.</a:t>
            </a:r>
            <a:r>
              <a:rPr lang="zh-CN" altLang="en-US" b="1" dirty="0" smtClean="0">
                <a:ea typeface="楷体" pitchFamily="49" charset="-122"/>
              </a:rPr>
              <a:t>”吴广以为然。</a:t>
            </a:r>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1">
            <a:extLst>
              <a:ext uri="{FF2B5EF4-FFF2-40B4-BE49-F238E27FC236}">
                <a16:creationId xmlns="" xmlns:a16="http://schemas.microsoft.com/office/drawing/2014/main" id="{FCD5AECF-FCEA-4283-94C8-C7E2311D2AFB}"/>
              </a:ext>
            </a:extLst>
          </p:cNvPr>
          <p:cNvSpPr txBox="1"/>
          <p:nvPr/>
        </p:nvSpPr>
        <p:spPr>
          <a:xfrm>
            <a:off x="812466" y="369635"/>
            <a:ext cx="7874334" cy="3396690"/>
          </a:xfrm>
          <a:prstGeom prst="rect">
            <a:avLst/>
          </a:prstGeom>
          <a:noFill/>
        </p:spPr>
        <p:txBody>
          <a:bodyPr wrap="square" lIns="36000" tIns="36000" rIns="36000" bIns="36000" rtlCol="0">
            <a:spAutoFit/>
          </a:bodyPr>
          <a:lstStyle/>
          <a:p>
            <a:pPr indent="450850">
              <a:lnSpc>
                <a:spcPct val="150000"/>
              </a:lnSpc>
            </a:pPr>
            <a:r>
              <a:rPr lang="en-US" dirty="0" smtClean="0">
                <a:solidFill>
                  <a:srgbClr val="0092D7"/>
                </a:solidFill>
              </a:rPr>
              <a:t>[</a:t>
            </a:r>
            <a:r>
              <a:rPr lang="zh-CN" altLang="en-US" dirty="0" smtClean="0">
                <a:solidFill>
                  <a:srgbClr val="0092D7"/>
                </a:solidFill>
              </a:rPr>
              <a:t>二</a:t>
            </a:r>
            <a:r>
              <a:rPr lang="en-US" dirty="0" smtClean="0">
                <a:solidFill>
                  <a:srgbClr val="0092D7"/>
                </a:solidFill>
              </a:rPr>
              <a:t>]</a:t>
            </a:r>
            <a:r>
              <a:rPr lang="zh-CN" altLang="en-US" b="1" dirty="0" smtClean="0">
                <a:ea typeface="楷体" pitchFamily="49" charset="-122"/>
              </a:rPr>
              <a:t>济阴之贾人</a:t>
            </a:r>
            <a:r>
              <a:rPr lang="en-US" b="1" baseline="30000" dirty="0" smtClean="0">
                <a:ea typeface="楷体" pitchFamily="49" charset="-122"/>
              </a:rPr>
              <a:t>①</a:t>
            </a:r>
            <a:r>
              <a:rPr lang="zh-CN" altLang="en-US" b="1" dirty="0" smtClean="0">
                <a:ea typeface="楷体" pitchFamily="49" charset="-122"/>
              </a:rPr>
              <a:t>，渡河而亡其舟，栖于浮苴</a:t>
            </a:r>
            <a:r>
              <a:rPr lang="en-US" b="1" baseline="30000" dirty="0" smtClean="0">
                <a:ea typeface="楷体" pitchFamily="49" charset="-122"/>
              </a:rPr>
              <a:t>②</a:t>
            </a:r>
            <a:r>
              <a:rPr lang="zh-CN" altLang="en-US" b="1" dirty="0" smtClean="0">
                <a:ea typeface="楷体" pitchFamily="49" charset="-122"/>
              </a:rPr>
              <a:t>之上，号焉</a:t>
            </a:r>
            <a:r>
              <a:rPr lang="en-US" b="1" dirty="0" smtClean="0">
                <a:ea typeface="楷体" pitchFamily="49" charset="-122"/>
              </a:rPr>
              <a:t>.</a:t>
            </a:r>
            <a:r>
              <a:rPr lang="zh-CN" altLang="en-US" b="1" dirty="0" smtClean="0">
                <a:ea typeface="楷体" pitchFamily="49" charset="-122"/>
              </a:rPr>
              <a:t>有渔者以舟往救之，未至，贾人急号曰：“吾乃济阴之巨室</a:t>
            </a:r>
            <a:r>
              <a:rPr lang="en-US" b="1" baseline="30000" dirty="0" smtClean="0">
                <a:ea typeface="楷体" pitchFamily="49" charset="-122"/>
              </a:rPr>
              <a:t>③</a:t>
            </a:r>
            <a:r>
              <a:rPr lang="zh-CN" altLang="en-US" b="1" dirty="0" smtClean="0">
                <a:ea typeface="楷体" pitchFamily="49" charset="-122"/>
              </a:rPr>
              <a:t>也，能救我，予尔百金</a:t>
            </a:r>
            <a:r>
              <a:rPr lang="en-US" b="1" dirty="0" smtClean="0">
                <a:ea typeface="楷体" pitchFamily="49" charset="-122"/>
              </a:rPr>
              <a:t>!</a:t>
            </a:r>
            <a:r>
              <a:rPr lang="zh-CN" altLang="en-US" b="1" dirty="0" smtClean="0">
                <a:ea typeface="楷体" pitchFamily="49" charset="-122"/>
              </a:rPr>
              <a:t>”渔者载而升诸陆，则予十金</a:t>
            </a:r>
            <a:r>
              <a:rPr lang="en-US" b="1" dirty="0" smtClean="0">
                <a:ea typeface="楷体" pitchFamily="49" charset="-122"/>
              </a:rPr>
              <a:t>.</a:t>
            </a:r>
            <a:r>
              <a:rPr lang="zh-CN" altLang="en-US" b="1" dirty="0" smtClean="0">
                <a:ea typeface="楷体" pitchFamily="49" charset="-122"/>
              </a:rPr>
              <a:t>渔者曰：“向许百金，而今予十金，无乃不可乎</a:t>
            </a:r>
            <a:r>
              <a:rPr lang="en-US" b="1" dirty="0" smtClean="0">
                <a:ea typeface="楷体" pitchFamily="49" charset="-122"/>
              </a:rPr>
              <a:t>!</a:t>
            </a:r>
            <a:r>
              <a:rPr lang="zh-CN" altLang="en-US" b="1" dirty="0" smtClean="0">
                <a:ea typeface="楷体" pitchFamily="49" charset="-122"/>
              </a:rPr>
              <a:t>”贾人勃然作色曰：“</a:t>
            </a:r>
            <a:r>
              <a:rPr lang="zh-CN" altLang="en-US" b="1" u="sng" dirty="0" smtClean="0">
                <a:ea typeface="楷体" pitchFamily="49" charset="-122"/>
              </a:rPr>
              <a:t>若，渔者也，一日之获几何</a:t>
            </a:r>
            <a:r>
              <a:rPr lang="en-US" b="1" u="sng" dirty="0" smtClean="0">
                <a:ea typeface="楷体" pitchFamily="49" charset="-122"/>
              </a:rPr>
              <a:t>?</a:t>
            </a:r>
            <a:r>
              <a:rPr lang="zh-CN" altLang="en-US" b="1" u="sng" dirty="0" smtClean="0">
                <a:ea typeface="楷体" pitchFamily="49" charset="-122"/>
              </a:rPr>
              <a:t>而骤得十金，犹为不足乎</a:t>
            </a:r>
            <a:r>
              <a:rPr lang="en-US" b="1" u="sng" dirty="0" smtClean="0">
                <a:ea typeface="楷体" pitchFamily="49" charset="-122"/>
              </a:rPr>
              <a:t>?</a:t>
            </a:r>
            <a:r>
              <a:rPr lang="zh-CN" altLang="en-US" b="1" dirty="0" smtClean="0">
                <a:ea typeface="楷体" pitchFamily="49" charset="-122"/>
              </a:rPr>
              <a:t>”渔者黯然而退</a:t>
            </a:r>
            <a:r>
              <a:rPr lang="en-US" b="1" dirty="0" smtClean="0">
                <a:ea typeface="楷体" pitchFamily="49" charset="-122"/>
              </a:rPr>
              <a:t>.</a:t>
            </a:r>
            <a:r>
              <a:rPr lang="zh-CN" altLang="en-US" b="1" dirty="0" smtClean="0">
                <a:ea typeface="楷体" pitchFamily="49" charset="-122"/>
              </a:rPr>
              <a:t>他日，贾人浮</a:t>
            </a:r>
            <a:r>
              <a:rPr lang="en-US" b="1" baseline="30000" dirty="0" smtClean="0">
                <a:ea typeface="楷体" pitchFamily="49" charset="-122"/>
              </a:rPr>
              <a:t>④</a:t>
            </a:r>
            <a:r>
              <a:rPr lang="zh-CN" altLang="en-US" b="1" dirty="0" smtClean="0">
                <a:ea typeface="楷体" pitchFamily="49" charset="-122"/>
              </a:rPr>
              <a:t>吕梁</a:t>
            </a:r>
            <a:r>
              <a:rPr lang="en-US" b="1" baseline="30000" dirty="0" smtClean="0">
                <a:ea typeface="楷体" pitchFamily="49" charset="-122"/>
              </a:rPr>
              <a:t>⑤</a:t>
            </a:r>
            <a:r>
              <a:rPr lang="zh-CN" altLang="en-US" b="1" dirty="0" smtClean="0">
                <a:ea typeface="楷体" pitchFamily="49" charset="-122"/>
              </a:rPr>
              <a:t>而下，舟薄于石又覆，而渔者在焉</a:t>
            </a:r>
            <a:r>
              <a:rPr lang="en-US" b="1" dirty="0" smtClean="0">
                <a:ea typeface="楷体" pitchFamily="49" charset="-122"/>
              </a:rPr>
              <a:t>.</a:t>
            </a:r>
            <a:r>
              <a:rPr lang="zh-CN" altLang="en-US" b="1" dirty="0" smtClean="0">
                <a:ea typeface="楷体" pitchFamily="49" charset="-122"/>
              </a:rPr>
              <a:t>人曰：“盍救诸</a:t>
            </a:r>
            <a:r>
              <a:rPr lang="en-US" b="1" baseline="30000" dirty="0" smtClean="0">
                <a:ea typeface="楷体" pitchFamily="49" charset="-122"/>
              </a:rPr>
              <a:t>⑥</a:t>
            </a:r>
            <a:r>
              <a:rPr lang="en-US" b="1" dirty="0" smtClean="0">
                <a:ea typeface="楷体" pitchFamily="49" charset="-122"/>
              </a:rPr>
              <a:t>?</a:t>
            </a:r>
            <a:r>
              <a:rPr lang="zh-CN" altLang="en-US" b="1" dirty="0" smtClean="0">
                <a:ea typeface="楷体" pitchFamily="49" charset="-122"/>
              </a:rPr>
              <a:t>”渔者曰：“是许金不酬者也</a:t>
            </a:r>
            <a:r>
              <a:rPr lang="en-US" b="1" dirty="0" smtClean="0">
                <a:ea typeface="楷体" pitchFamily="49" charset="-122"/>
              </a:rPr>
              <a:t>.</a:t>
            </a:r>
            <a:r>
              <a:rPr lang="zh-CN" altLang="en-US" b="1" dirty="0" smtClean="0">
                <a:ea typeface="楷体" pitchFamily="49" charset="-122"/>
              </a:rPr>
              <a:t>”立而观之，遂没。</a:t>
            </a:r>
          </a:p>
          <a:p>
            <a:pPr>
              <a:lnSpc>
                <a:spcPct val="150000"/>
              </a:lnSpc>
            </a:pPr>
            <a:r>
              <a:rPr lang="en-US" dirty="0" smtClean="0"/>
              <a:t>[</a:t>
            </a:r>
            <a:r>
              <a:rPr lang="zh-CN" altLang="en-US" dirty="0" smtClean="0"/>
              <a:t>注释</a:t>
            </a:r>
            <a:r>
              <a:rPr lang="en-US" dirty="0" smtClean="0"/>
              <a:t>]①</a:t>
            </a:r>
            <a:r>
              <a:rPr lang="zh-CN" altLang="en-US" dirty="0" smtClean="0"/>
              <a:t>贾人：商人</a:t>
            </a:r>
            <a:r>
              <a:rPr lang="en-US" dirty="0" smtClean="0"/>
              <a:t>.②</a:t>
            </a:r>
            <a:r>
              <a:rPr lang="zh-CN" altLang="en-US" dirty="0" smtClean="0"/>
              <a:t>浮苴：水中浮草</a:t>
            </a:r>
            <a:r>
              <a:rPr lang="en-US" dirty="0" smtClean="0"/>
              <a:t>.③</a:t>
            </a:r>
            <a:r>
              <a:rPr lang="zh-CN" altLang="en-US" dirty="0" smtClean="0"/>
              <a:t>巨室：世家大族</a:t>
            </a:r>
            <a:r>
              <a:rPr lang="en-US" dirty="0" smtClean="0"/>
              <a:t>.④</a:t>
            </a:r>
            <a:r>
              <a:rPr lang="zh-CN" altLang="en-US" dirty="0" smtClean="0"/>
              <a:t>浮：泛舟</a:t>
            </a:r>
            <a:r>
              <a:rPr lang="en-US" dirty="0" smtClean="0"/>
              <a:t>.⑤</a:t>
            </a:r>
            <a:r>
              <a:rPr lang="zh-CN" altLang="en-US" dirty="0" smtClean="0"/>
              <a:t>吕梁：地名</a:t>
            </a:r>
            <a:r>
              <a:rPr lang="en-US" dirty="0" smtClean="0"/>
              <a:t>.⑥</a:t>
            </a:r>
            <a:r>
              <a:rPr lang="zh-CN" altLang="en-US" dirty="0" smtClean="0"/>
              <a:t>盍救诸：为什么不去救他呢</a:t>
            </a:r>
            <a:r>
              <a:rPr lang="en-US" dirty="0" smtClean="0"/>
              <a:t>?</a:t>
            </a:r>
            <a:endParaRPr lang="zh-CN" altLang="en-US" dirty="0"/>
          </a:p>
        </p:txBody>
      </p:sp>
    </p:spTree>
    <p:extLst>
      <p:ext uri="{BB962C8B-B14F-4D97-AF65-F5344CB8AC3E}">
        <p14:creationId xmlns="" xmlns:p14="http://schemas.microsoft.com/office/powerpoint/2010/main" val="4106545297"/>
      </p:ext>
    </p:extLst>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8" y="369635"/>
            <a:ext cx="7831660" cy="2565693"/>
          </a:xfrm>
          <a:prstGeom prst="rect">
            <a:avLst/>
          </a:prstGeom>
          <a:noFill/>
        </p:spPr>
        <p:txBody>
          <a:bodyPr wrap="square" lIns="36000" tIns="36000" rIns="36000" bIns="36000" rtlCol="0">
            <a:spAutoFit/>
          </a:bodyPr>
          <a:lstStyle/>
          <a:p>
            <a:pPr>
              <a:lnSpc>
                <a:spcPct val="150000"/>
              </a:lnSpc>
            </a:pPr>
            <a:r>
              <a:rPr lang="en-US" b="1" dirty="0" smtClean="0"/>
              <a:t>1.</a:t>
            </a:r>
            <a:r>
              <a:rPr lang="en-US" dirty="0" smtClean="0">
                <a:solidFill>
                  <a:srgbClr val="0092D7"/>
                </a:solidFill>
              </a:rPr>
              <a:t>[2017.7]</a:t>
            </a:r>
            <a:r>
              <a:rPr lang="zh-CN" altLang="en-US" dirty="0" smtClean="0"/>
              <a:t>解释下列句中加点词在文中的意思。</a:t>
            </a:r>
            <a:r>
              <a:rPr lang="en-US" dirty="0" smtClean="0"/>
              <a:t>(2</a:t>
            </a:r>
            <a:r>
              <a:rPr lang="zh-CN" altLang="en-US" dirty="0" smtClean="0"/>
              <a:t>分</a:t>
            </a:r>
            <a:r>
              <a:rPr lang="en-US" dirty="0" smtClean="0"/>
              <a:t>)</a:t>
            </a:r>
          </a:p>
          <a:p>
            <a:pPr>
              <a:lnSpc>
                <a:spcPct val="150000"/>
              </a:lnSpc>
            </a:pPr>
            <a:r>
              <a:rPr lang="en-US" altLang="zh-CN" b="1" dirty="0" smtClean="0"/>
              <a:t>【</a:t>
            </a:r>
            <a:r>
              <a:rPr lang="zh-CN" altLang="en-US" b="1" dirty="0" smtClean="0"/>
              <a:t>考点：理解文言实词的含义</a:t>
            </a:r>
            <a:r>
              <a:rPr lang="en-US" altLang="zh-CN" b="1" dirty="0" smtClean="0"/>
              <a:t>】</a:t>
            </a:r>
          </a:p>
          <a:p>
            <a:pPr>
              <a:lnSpc>
                <a:spcPct val="150000"/>
              </a:lnSpc>
            </a:pPr>
            <a:r>
              <a:rPr lang="en-US" dirty="0" smtClean="0"/>
              <a:t>(1)</a:t>
            </a:r>
            <a:r>
              <a:rPr lang="zh-CN" altLang="en-US" dirty="0" smtClean="0"/>
              <a:t>渡河而亡其舟</a:t>
            </a:r>
            <a:r>
              <a:rPr lang="en-US" dirty="0" smtClean="0"/>
              <a:t>(</a:t>
            </a:r>
            <a:r>
              <a:rPr lang="zh-CN" altLang="en-US" dirty="0" smtClean="0"/>
              <a:t>　　　　　　</a:t>
            </a:r>
            <a:r>
              <a:rPr lang="en-US" dirty="0" smtClean="0"/>
              <a:t>)</a:t>
            </a:r>
            <a:endParaRPr lang="zh-CN" altLang="en-US" dirty="0" smtClean="0"/>
          </a:p>
          <a:p>
            <a:pPr>
              <a:lnSpc>
                <a:spcPct val="150000"/>
              </a:lnSpc>
            </a:pPr>
            <a:r>
              <a:rPr lang="en-US" dirty="0" smtClean="0"/>
              <a:t>(2)</a:t>
            </a:r>
            <a:r>
              <a:rPr lang="zh-CN" altLang="en-US" dirty="0" smtClean="0"/>
              <a:t>今亡亦死</a:t>
            </a:r>
            <a:r>
              <a:rPr lang="en-US" dirty="0" smtClean="0"/>
              <a:t>(</a:t>
            </a:r>
            <a:r>
              <a:rPr lang="zh-CN" altLang="en-US" dirty="0" smtClean="0"/>
              <a:t>　　　　　　</a:t>
            </a:r>
            <a:r>
              <a:rPr lang="en-US" dirty="0" smtClean="0"/>
              <a:t>)</a:t>
            </a:r>
            <a:endParaRPr lang="zh-CN" altLang="en-US" dirty="0" smtClean="0"/>
          </a:p>
          <a:p>
            <a:pPr>
              <a:lnSpc>
                <a:spcPct val="150000"/>
              </a:lnSpc>
            </a:pPr>
            <a:r>
              <a:rPr lang="en-US" dirty="0" smtClean="0"/>
              <a:t>(3)</a:t>
            </a:r>
            <a:r>
              <a:rPr lang="zh-CN" altLang="en-US" dirty="0" smtClean="0"/>
              <a:t>予尔百金</a:t>
            </a:r>
            <a:r>
              <a:rPr lang="en-US" dirty="0" smtClean="0"/>
              <a:t>(</a:t>
            </a:r>
            <a:r>
              <a:rPr lang="zh-CN" altLang="en-US" dirty="0" smtClean="0"/>
              <a:t>　　　　　　</a:t>
            </a:r>
            <a:r>
              <a:rPr lang="en-US" dirty="0" smtClean="0"/>
              <a:t>)</a:t>
            </a:r>
            <a:endParaRPr lang="zh-CN" altLang="en-US" dirty="0" smtClean="0"/>
          </a:p>
          <a:p>
            <a:pPr>
              <a:lnSpc>
                <a:spcPct val="150000"/>
              </a:lnSpc>
            </a:pPr>
            <a:r>
              <a:rPr lang="en-US" dirty="0" smtClean="0"/>
              <a:t>(4)</a:t>
            </a:r>
            <a:r>
              <a:rPr lang="zh-CN" altLang="en-US" dirty="0" smtClean="0"/>
              <a:t>是许金不酬者也</a:t>
            </a:r>
            <a:r>
              <a:rPr lang="en-US" dirty="0" smtClean="0"/>
              <a:t>(</a:t>
            </a:r>
            <a:r>
              <a:rPr lang="zh-CN" altLang="en-US" dirty="0" smtClean="0"/>
              <a:t>　　　　　　</a:t>
            </a:r>
            <a:r>
              <a:rPr lang="en-US" dirty="0" smtClean="0"/>
              <a:t>)</a:t>
            </a:r>
            <a:endParaRPr lang="zh-CN" altLang="en-US" dirty="0"/>
          </a:p>
        </p:txBody>
      </p:sp>
      <p:sp>
        <p:nvSpPr>
          <p:cNvPr id="4" name="矩形 3"/>
          <p:cNvSpPr/>
          <p:nvPr/>
        </p:nvSpPr>
        <p:spPr>
          <a:xfrm>
            <a:off x="1817689" y="1238496"/>
            <a:ext cx="274434" cy="523220"/>
          </a:xfrm>
          <a:prstGeom prst="rect">
            <a:avLst/>
          </a:prstGeom>
        </p:spPr>
        <p:txBody>
          <a:bodyPr wrap="none">
            <a:spAutoFit/>
          </a:bodyPr>
          <a:lstStyle/>
          <a:p>
            <a:r>
              <a:rPr lang="en-US" altLang="zh-CN" sz="2800" b="1" dirty="0" smtClean="0">
                <a:solidFill>
                  <a:prstClr val="black"/>
                </a:solidFill>
                <a:ea typeface="楷体" pitchFamily="49" charset="-122"/>
              </a:rPr>
              <a:t>.</a:t>
            </a:r>
            <a:endParaRPr lang="zh-CN" altLang="en-US" sz="2800" b="1" dirty="0"/>
          </a:p>
        </p:txBody>
      </p:sp>
      <p:sp>
        <p:nvSpPr>
          <p:cNvPr id="5" name="矩形 4"/>
          <p:cNvSpPr/>
          <p:nvPr/>
        </p:nvSpPr>
        <p:spPr>
          <a:xfrm>
            <a:off x="1334363" y="1656507"/>
            <a:ext cx="274434" cy="523220"/>
          </a:xfrm>
          <a:prstGeom prst="rect">
            <a:avLst/>
          </a:prstGeom>
        </p:spPr>
        <p:txBody>
          <a:bodyPr wrap="none">
            <a:spAutoFit/>
          </a:bodyPr>
          <a:lstStyle/>
          <a:p>
            <a:r>
              <a:rPr lang="en-US" altLang="zh-CN" sz="2800" b="1" dirty="0" smtClean="0">
                <a:solidFill>
                  <a:prstClr val="black"/>
                </a:solidFill>
                <a:ea typeface="楷体" pitchFamily="49" charset="-122"/>
              </a:rPr>
              <a:t>.</a:t>
            </a:r>
            <a:endParaRPr lang="zh-CN" altLang="en-US" sz="2800" b="1" dirty="0"/>
          </a:p>
        </p:txBody>
      </p:sp>
      <p:sp>
        <p:nvSpPr>
          <p:cNvPr id="7" name="矩形 6"/>
          <p:cNvSpPr/>
          <p:nvPr/>
        </p:nvSpPr>
        <p:spPr>
          <a:xfrm>
            <a:off x="1090523" y="2107611"/>
            <a:ext cx="274434" cy="523220"/>
          </a:xfrm>
          <a:prstGeom prst="rect">
            <a:avLst/>
          </a:prstGeom>
        </p:spPr>
        <p:txBody>
          <a:bodyPr wrap="none">
            <a:spAutoFit/>
          </a:bodyPr>
          <a:lstStyle/>
          <a:p>
            <a:r>
              <a:rPr lang="en-US" altLang="zh-CN" sz="2800" b="1" dirty="0" smtClean="0">
                <a:solidFill>
                  <a:prstClr val="black"/>
                </a:solidFill>
                <a:ea typeface="楷体" pitchFamily="49" charset="-122"/>
              </a:rPr>
              <a:t>.</a:t>
            </a:r>
            <a:endParaRPr lang="zh-CN" altLang="en-US" sz="2800" b="1" dirty="0"/>
          </a:p>
        </p:txBody>
      </p:sp>
      <p:sp>
        <p:nvSpPr>
          <p:cNvPr id="8" name="矩形 7"/>
          <p:cNvSpPr/>
          <p:nvPr/>
        </p:nvSpPr>
        <p:spPr>
          <a:xfrm>
            <a:off x="1102715" y="2509947"/>
            <a:ext cx="274434" cy="523220"/>
          </a:xfrm>
          <a:prstGeom prst="rect">
            <a:avLst/>
          </a:prstGeom>
        </p:spPr>
        <p:txBody>
          <a:bodyPr wrap="none">
            <a:spAutoFit/>
          </a:bodyPr>
          <a:lstStyle/>
          <a:p>
            <a:r>
              <a:rPr lang="en-US" altLang="zh-CN" sz="2800" b="1" dirty="0" smtClean="0">
                <a:solidFill>
                  <a:prstClr val="black"/>
                </a:solidFill>
                <a:ea typeface="楷体" pitchFamily="49" charset="-122"/>
              </a:rPr>
              <a:t>.</a:t>
            </a:r>
            <a:endParaRPr lang="zh-CN" altLang="en-US" sz="2800" b="1"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 xmlns:a16="http://schemas.microsoft.com/office/drawing/2014/main" id="{0663CE10-BAAC-47A1-869E-A722179F076F}"/>
              </a:ext>
            </a:extLst>
          </p:cNvPr>
          <p:cNvSpPr txBox="1"/>
          <p:nvPr/>
        </p:nvSpPr>
        <p:spPr>
          <a:xfrm>
            <a:off x="812464" y="358818"/>
            <a:ext cx="7965776" cy="251657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(1)</a:t>
            </a:r>
            <a:r>
              <a:rPr lang="zh-CN" altLang="en-US" dirty="0" smtClean="0">
                <a:solidFill>
                  <a:srgbClr val="C00000"/>
                </a:solidFill>
              </a:rPr>
              <a:t>翻、倾覆　</a:t>
            </a:r>
            <a:r>
              <a:rPr lang="en-US" dirty="0" smtClean="0">
                <a:solidFill>
                  <a:srgbClr val="C00000"/>
                </a:solidFill>
              </a:rPr>
              <a:t>(2)</a:t>
            </a:r>
            <a:r>
              <a:rPr lang="zh-CN" altLang="en-US" dirty="0" smtClean="0">
                <a:solidFill>
                  <a:srgbClr val="C00000"/>
                </a:solidFill>
              </a:rPr>
              <a:t>逃走　</a:t>
            </a:r>
            <a:r>
              <a:rPr lang="en-US" dirty="0" smtClean="0">
                <a:solidFill>
                  <a:srgbClr val="C00000"/>
                </a:solidFill>
              </a:rPr>
              <a:t>(3)</a:t>
            </a:r>
            <a:r>
              <a:rPr lang="zh-CN" altLang="en-US" dirty="0" smtClean="0">
                <a:solidFill>
                  <a:srgbClr val="C00000"/>
                </a:solidFill>
              </a:rPr>
              <a:t>给、给予　</a:t>
            </a:r>
            <a:r>
              <a:rPr lang="en-US" dirty="0" smtClean="0">
                <a:solidFill>
                  <a:srgbClr val="C00000"/>
                </a:solidFill>
              </a:rPr>
              <a:t>(4)</a:t>
            </a:r>
            <a:r>
              <a:rPr lang="zh-CN" altLang="en-US" dirty="0" smtClean="0">
                <a:solidFill>
                  <a:srgbClr val="C00000"/>
                </a:solidFill>
              </a:rPr>
              <a:t>这</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(1)(2)</a:t>
            </a:r>
            <a:r>
              <a:rPr lang="zh-CN" altLang="en-US" dirty="0" smtClean="0">
                <a:solidFill>
                  <a:srgbClr val="C00000"/>
                </a:solidFill>
              </a:rPr>
              <a:t>小题都是解释</a:t>
            </a:r>
            <a:r>
              <a:rPr lang="en-US" dirty="0" smtClean="0">
                <a:solidFill>
                  <a:srgbClr val="C00000"/>
                </a:solidFill>
              </a:rPr>
              <a:t>“</a:t>
            </a:r>
            <a:r>
              <a:rPr lang="zh-CN" altLang="en-US" dirty="0" smtClean="0">
                <a:solidFill>
                  <a:srgbClr val="C00000"/>
                </a:solidFill>
              </a:rPr>
              <a:t>亡</a:t>
            </a:r>
            <a:r>
              <a:rPr lang="en-US" dirty="0" smtClean="0">
                <a:solidFill>
                  <a:srgbClr val="C00000"/>
                </a:solidFill>
              </a:rPr>
              <a:t>”</a:t>
            </a:r>
            <a:r>
              <a:rPr lang="zh-CN" altLang="en-US" dirty="0" smtClean="0">
                <a:solidFill>
                  <a:srgbClr val="C00000"/>
                </a:solidFill>
              </a:rPr>
              <a:t>，这是一词多义的现象，要结合具体语境分析。</a:t>
            </a:r>
            <a:r>
              <a:rPr lang="en-US" dirty="0" smtClean="0">
                <a:solidFill>
                  <a:srgbClr val="C00000"/>
                </a:solidFill>
              </a:rPr>
              <a:t>(1)</a:t>
            </a:r>
            <a:r>
              <a:rPr lang="zh-CN" altLang="en-US" dirty="0" smtClean="0">
                <a:solidFill>
                  <a:srgbClr val="C00000"/>
                </a:solidFill>
              </a:rPr>
              <a:t>小题中</a:t>
            </a:r>
            <a:r>
              <a:rPr lang="en-US" dirty="0" smtClean="0">
                <a:solidFill>
                  <a:srgbClr val="C00000"/>
                </a:solidFill>
              </a:rPr>
              <a:t>“</a:t>
            </a:r>
            <a:r>
              <a:rPr lang="zh-CN" altLang="en-US" dirty="0" smtClean="0">
                <a:solidFill>
                  <a:srgbClr val="C00000"/>
                </a:solidFill>
              </a:rPr>
              <a:t>亡其舟</a:t>
            </a:r>
            <a:r>
              <a:rPr lang="en-US" dirty="0" smtClean="0">
                <a:solidFill>
                  <a:srgbClr val="C00000"/>
                </a:solidFill>
              </a:rPr>
              <a:t>”</a:t>
            </a:r>
            <a:r>
              <a:rPr lang="zh-CN" altLang="en-US" dirty="0" smtClean="0">
                <a:solidFill>
                  <a:srgbClr val="C00000"/>
                </a:solidFill>
              </a:rPr>
              <a:t>是说</a:t>
            </a:r>
            <a:r>
              <a:rPr lang="en-US" dirty="0" smtClean="0">
                <a:solidFill>
                  <a:srgbClr val="C00000"/>
                </a:solidFill>
              </a:rPr>
              <a:t>“</a:t>
            </a:r>
            <a:r>
              <a:rPr lang="zh-CN" altLang="en-US" dirty="0" smtClean="0">
                <a:solidFill>
                  <a:srgbClr val="C00000"/>
                </a:solidFill>
              </a:rPr>
              <a:t>船翻了</a:t>
            </a:r>
            <a:r>
              <a:rPr lang="en-US" dirty="0" smtClean="0">
                <a:solidFill>
                  <a:srgbClr val="C00000"/>
                </a:solidFill>
              </a:rPr>
              <a:t>”</a:t>
            </a:r>
            <a:r>
              <a:rPr lang="zh-CN" altLang="en-US" dirty="0" smtClean="0">
                <a:solidFill>
                  <a:srgbClr val="C00000"/>
                </a:solidFill>
              </a:rPr>
              <a:t>，所以</a:t>
            </a:r>
            <a:r>
              <a:rPr lang="en-US" dirty="0" smtClean="0">
                <a:solidFill>
                  <a:srgbClr val="C00000"/>
                </a:solidFill>
              </a:rPr>
              <a:t>“</a:t>
            </a:r>
            <a:r>
              <a:rPr lang="zh-CN" altLang="en-US" dirty="0" smtClean="0">
                <a:solidFill>
                  <a:srgbClr val="C00000"/>
                </a:solidFill>
              </a:rPr>
              <a:t>亡</a:t>
            </a:r>
            <a:r>
              <a:rPr lang="en-US" dirty="0" smtClean="0">
                <a:solidFill>
                  <a:srgbClr val="C00000"/>
                </a:solidFill>
              </a:rPr>
              <a:t>”</a:t>
            </a:r>
            <a:r>
              <a:rPr lang="zh-CN" altLang="en-US" dirty="0" smtClean="0">
                <a:solidFill>
                  <a:srgbClr val="C00000"/>
                </a:solidFill>
              </a:rPr>
              <a:t>应该解释为</a:t>
            </a:r>
            <a:r>
              <a:rPr lang="en-US" dirty="0" smtClean="0">
                <a:solidFill>
                  <a:srgbClr val="C00000"/>
                </a:solidFill>
              </a:rPr>
              <a:t>“</a:t>
            </a:r>
            <a:r>
              <a:rPr lang="zh-CN" altLang="en-US" dirty="0" smtClean="0">
                <a:solidFill>
                  <a:srgbClr val="C00000"/>
                </a:solidFill>
              </a:rPr>
              <a:t>翻、倾覆</a:t>
            </a:r>
            <a:r>
              <a:rPr lang="en-US" dirty="0" smtClean="0">
                <a:solidFill>
                  <a:srgbClr val="C00000"/>
                </a:solidFill>
              </a:rPr>
              <a:t>”</a:t>
            </a:r>
            <a:r>
              <a:rPr lang="zh-CN" altLang="en-US" dirty="0" smtClean="0">
                <a:solidFill>
                  <a:srgbClr val="C00000"/>
                </a:solidFill>
              </a:rPr>
              <a:t>。</a:t>
            </a:r>
            <a:r>
              <a:rPr lang="en-US" dirty="0" smtClean="0">
                <a:solidFill>
                  <a:srgbClr val="C00000"/>
                </a:solidFill>
              </a:rPr>
              <a:t>(2)</a:t>
            </a:r>
            <a:r>
              <a:rPr lang="zh-CN" altLang="en-US" dirty="0" smtClean="0">
                <a:solidFill>
                  <a:srgbClr val="C00000"/>
                </a:solidFill>
              </a:rPr>
              <a:t>小题中</a:t>
            </a:r>
            <a:r>
              <a:rPr lang="en-US" dirty="0" smtClean="0">
                <a:solidFill>
                  <a:srgbClr val="C00000"/>
                </a:solidFill>
              </a:rPr>
              <a:t>“</a:t>
            </a:r>
            <a:r>
              <a:rPr lang="zh-CN" altLang="en-US" dirty="0" smtClean="0">
                <a:solidFill>
                  <a:srgbClr val="C00000"/>
                </a:solidFill>
              </a:rPr>
              <a:t>今亡亦死</a:t>
            </a:r>
            <a:r>
              <a:rPr lang="en-US" dirty="0" smtClean="0">
                <a:solidFill>
                  <a:srgbClr val="C00000"/>
                </a:solidFill>
              </a:rPr>
              <a:t>”</a:t>
            </a:r>
            <a:r>
              <a:rPr lang="zh-CN" altLang="en-US" dirty="0" smtClean="0">
                <a:solidFill>
                  <a:srgbClr val="C00000"/>
                </a:solidFill>
              </a:rPr>
              <a:t>的意思是</a:t>
            </a:r>
            <a:r>
              <a:rPr lang="en-US" dirty="0" smtClean="0">
                <a:solidFill>
                  <a:srgbClr val="C00000"/>
                </a:solidFill>
              </a:rPr>
              <a:t>“</a:t>
            </a:r>
            <a:r>
              <a:rPr lang="zh-CN" altLang="en-US" dirty="0" smtClean="0">
                <a:solidFill>
                  <a:srgbClr val="C00000"/>
                </a:solidFill>
              </a:rPr>
              <a:t>现在逃跑也是死</a:t>
            </a:r>
            <a:r>
              <a:rPr lang="en-US" dirty="0" smtClean="0">
                <a:solidFill>
                  <a:srgbClr val="C00000"/>
                </a:solidFill>
              </a:rPr>
              <a:t>”</a:t>
            </a:r>
            <a:r>
              <a:rPr lang="zh-CN" altLang="en-US" dirty="0" smtClean="0">
                <a:solidFill>
                  <a:srgbClr val="C00000"/>
                </a:solidFill>
              </a:rPr>
              <a:t>，所以，</a:t>
            </a:r>
            <a:r>
              <a:rPr lang="en-US" dirty="0" smtClean="0">
                <a:solidFill>
                  <a:srgbClr val="C00000"/>
                </a:solidFill>
              </a:rPr>
              <a:t>“</a:t>
            </a:r>
            <a:r>
              <a:rPr lang="zh-CN" altLang="en-US" dirty="0" smtClean="0">
                <a:solidFill>
                  <a:srgbClr val="C00000"/>
                </a:solidFill>
              </a:rPr>
              <a:t>亡</a:t>
            </a:r>
            <a:r>
              <a:rPr lang="en-US" dirty="0" smtClean="0">
                <a:solidFill>
                  <a:srgbClr val="C00000"/>
                </a:solidFill>
              </a:rPr>
              <a:t>”</a:t>
            </a:r>
            <a:r>
              <a:rPr lang="zh-CN" altLang="en-US" dirty="0" smtClean="0">
                <a:solidFill>
                  <a:srgbClr val="C00000"/>
                </a:solidFill>
              </a:rPr>
              <a:t>的意思是</a:t>
            </a:r>
            <a:r>
              <a:rPr lang="en-US" dirty="0" smtClean="0">
                <a:solidFill>
                  <a:srgbClr val="C00000"/>
                </a:solidFill>
              </a:rPr>
              <a:t>“</a:t>
            </a:r>
            <a:r>
              <a:rPr lang="zh-CN" altLang="en-US" dirty="0" smtClean="0">
                <a:solidFill>
                  <a:srgbClr val="C00000"/>
                </a:solidFill>
              </a:rPr>
              <a:t>逃走</a:t>
            </a:r>
            <a:r>
              <a:rPr lang="en-US" dirty="0" smtClean="0">
                <a:solidFill>
                  <a:srgbClr val="C00000"/>
                </a:solidFill>
              </a:rPr>
              <a:t>”</a:t>
            </a:r>
            <a:r>
              <a:rPr lang="zh-CN" altLang="en-US" dirty="0" smtClean="0">
                <a:solidFill>
                  <a:srgbClr val="C00000"/>
                </a:solidFill>
              </a:rPr>
              <a:t>。</a:t>
            </a:r>
            <a:r>
              <a:rPr lang="en-US" dirty="0" smtClean="0">
                <a:solidFill>
                  <a:srgbClr val="C00000"/>
                </a:solidFill>
              </a:rPr>
              <a:t>(3)</a:t>
            </a:r>
            <a:r>
              <a:rPr lang="zh-CN" altLang="en-US" dirty="0" smtClean="0">
                <a:solidFill>
                  <a:srgbClr val="C00000"/>
                </a:solidFill>
              </a:rPr>
              <a:t>小题中</a:t>
            </a:r>
            <a:r>
              <a:rPr lang="en-US" dirty="0" smtClean="0">
                <a:solidFill>
                  <a:srgbClr val="C00000"/>
                </a:solidFill>
              </a:rPr>
              <a:t>“</a:t>
            </a:r>
            <a:r>
              <a:rPr lang="zh-CN" altLang="en-US" dirty="0" smtClean="0">
                <a:solidFill>
                  <a:srgbClr val="C00000"/>
                </a:solidFill>
              </a:rPr>
              <a:t>予</a:t>
            </a:r>
            <a:r>
              <a:rPr lang="en-US" dirty="0" smtClean="0">
                <a:solidFill>
                  <a:srgbClr val="C00000"/>
                </a:solidFill>
              </a:rPr>
              <a:t>”</a:t>
            </a:r>
            <a:r>
              <a:rPr lang="zh-CN" altLang="en-US" dirty="0" smtClean="0">
                <a:solidFill>
                  <a:srgbClr val="C00000"/>
                </a:solidFill>
              </a:rPr>
              <a:t>跟现代汉语的意思接近，就是</a:t>
            </a:r>
            <a:r>
              <a:rPr lang="en-US" dirty="0" smtClean="0">
                <a:solidFill>
                  <a:srgbClr val="C00000"/>
                </a:solidFill>
              </a:rPr>
              <a:t>“</a:t>
            </a:r>
            <a:r>
              <a:rPr lang="zh-CN" altLang="en-US" dirty="0" smtClean="0">
                <a:solidFill>
                  <a:srgbClr val="C00000"/>
                </a:solidFill>
              </a:rPr>
              <a:t>给予</a:t>
            </a:r>
            <a:r>
              <a:rPr lang="en-US" dirty="0" smtClean="0">
                <a:solidFill>
                  <a:srgbClr val="C00000"/>
                </a:solidFill>
              </a:rPr>
              <a:t>”</a:t>
            </a:r>
            <a:r>
              <a:rPr lang="zh-CN" altLang="en-US" dirty="0" smtClean="0">
                <a:solidFill>
                  <a:srgbClr val="C00000"/>
                </a:solidFill>
              </a:rPr>
              <a:t>的意思。</a:t>
            </a:r>
            <a:r>
              <a:rPr lang="en-US" dirty="0" smtClean="0">
                <a:solidFill>
                  <a:srgbClr val="C00000"/>
                </a:solidFill>
              </a:rPr>
              <a:t>(4)</a:t>
            </a:r>
            <a:r>
              <a:rPr lang="zh-CN" altLang="en-US" dirty="0" smtClean="0">
                <a:solidFill>
                  <a:srgbClr val="C00000"/>
                </a:solidFill>
              </a:rPr>
              <a:t>小题中</a:t>
            </a:r>
            <a:r>
              <a:rPr lang="en-US" dirty="0" smtClean="0">
                <a:solidFill>
                  <a:srgbClr val="C00000"/>
                </a:solidFill>
              </a:rPr>
              <a:t>“</a:t>
            </a:r>
            <a:r>
              <a:rPr lang="zh-CN" altLang="en-US" dirty="0" smtClean="0">
                <a:solidFill>
                  <a:srgbClr val="C00000"/>
                </a:solidFill>
              </a:rPr>
              <a:t>是</a:t>
            </a:r>
            <a:r>
              <a:rPr lang="en-US" dirty="0" smtClean="0">
                <a:solidFill>
                  <a:srgbClr val="C00000"/>
                </a:solidFill>
              </a:rPr>
              <a:t>”</a:t>
            </a:r>
            <a:r>
              <a:rPr lang="zh-CN" altLang="en-US" dirty="0" smtClean="0">
                <a:solidFill>
                  <a:srgbClr val="C00000"/>
                </a:solidFill>
              </a:rPr>
              <a:t>是个古今异义词，古汉语中</a:t>
            </a:r>
            <a:r>
              <a:rPr lang="en-US" dirty="0" smtClean="0">
                <a:solidFill>
                  <a:srgbClr val="C00000"/>
                </a:solidFill>
              </a:rPr>
              <a:t>“</a:t>
            </a:r>
            <a:r>
              <a:rPr lang="zh-CN" altLang="en-US" dirty="0" smtClean="0">
                <a:solidFill>
                  <a:srgbClr val="C00000"/>
                </a:solidFill>
              </a:rPr>
              <a:t>是</a:t>
            </a:r>
            <a:r>
              <a:rPr lang="en-US" dirty="0" smtClean="0">
                <a:solidFill>
                  <a:srgbClr val="C00000"/>
                </a:solidFill>
              </a:rPr>
              <a:t>”</a:t>
            </a:r>
            <a:r>
              <a:rPr lang="zh-CN" altLang="en-US" dirty="0" smtClean="0">
                <a:solidFill>
                  <a:srgbClr val="C00000"/>
                </a:solidFill>
              </a:rPr>
              <a:t>是指示代词</a:t>
            </a:r>
            <a:r>
              <a:rPr lang="en-US" dirty="0" smtClean="0">
                <a:solidFill>
                  <a:srgbClr val="C00000"/>
                </a:solidFill>
              </a:rPr>
              <a:t>“</a:t>
            </a:r>
            <a:r>
              <a:rPr lang="zh-CN" altLang="en-US" dirty="0" smtClean="0">
                <a:solidFill>
                  <a:srgbClr val="C00000"/>
                </a:solidFill>
              </a:rPr>
              <a:t>这</a:t>
            </a:r>
            <a:r>
              <a:rPr lang="en-US" dirty="0" smtClean="0">
                <a:solidFill>
                  <a:srgbClr val="C00000"/>
                </a:solidFill>
              </a:rPr>
              <a:t>”</a:t>
            </a:r>
            <a:r>
              <a:rPr lang="zh-CN" altLang="en-US" dirty="0" smtClean="0">
                <a:solidFill>
                  <a:srgbClr val="C00000"/>
                </a:solidFill>
              </a:rPr>
              <a:t>，现代汉语</a:t>
            </a:r>
            <a:r>
              <a:rPr lang="en-US" dirty="0" smtClean="0">
                <a:solidFill>
                  <a:srgbClr val="C00000"/>
                </a:solidFill>
              </a:rPr>
              <a:t>“</a:t>
            </a:r>
            <a:r>
              <a:rPr lang="zh-CN" altLang="en-US" dirty="0" smtClean="0">
                <a:solidFill>
                  <a:srgbClr val="C00000"/>
                </a:solidFill>
              </a:rPr>
              <a:t>是</a:t>
            </a:r>
            <a:r>
              <a:rPr lang="en-US" dirty="0" smtClean="0">
                <a:solidFill>
                  <a:srgbClr val="C00000"/>
                </a:solidFill>
              </a:rPr>
              <a:t>”</a:t>
            </a:r>
            <a:r>
              <a:rPr lang="zh-CN" altLang="en-US" dirty="0" smtClean="0">
                <a:solidFill>
                  <a:srgbClr val="C00000"/>
                </a:solidFill>
              </a:rPr>
              <a:t>是个判断动词。</a:t>
            </a:r>
            <a:endParaRPr lang="zh-CN" altLang="en-US" dirty="0">
              <a:solidFill>
                <a:srgbClr val="C00000"/>
              </a:solidFill>
            </a:endParaRPr>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4088717" cy="3396690"/>
          </a:xfrm>
          <a:prstGeom prst="rect">
            <a:avLst/>
          </a:prstGeom>
          <a:noFill/>
        </p:spPr>
        <p:txBody>
          <a:bodyPr wrap="square" lIns="36000" tIns="36000" rIns="36000" bIns="36000" rtlCol="0">
            <a:spAutoFit/>
          </a:bodyPr>
          <a:lstStyle/>
          <a:p>
            <a:pPr>
              <a:lnSpc>
                <a:spcPct val="150000"/>
              </a:lnSpc>
            </a:pPr>
            <a:r>
              <a:rPr lang="en-US" b="1" dirty="0" smtClean="0"/>
              <a:t>2.</a:t>
            </a:r>
            <a:r>
              <a:rPr lang="en-US" dirty="0" smtClean="0">
                <a:solidFill>
                  <a:srgbClr val="0092D7"/>
                </a:solidFill>
              </a:rPr>
              <a:t>[2017.8]</a:t>
            </a:r>
            <a:r>
              <a:rPr lang="zh-CN" altLang="en-US" dirty="0" smtClean="0"/>
              <a:t>下列各句中的“而”字用法与例句相同的一项是</a:t>
            </a:r>
            <a:r>
              <a:rPr lang="en-US" dirty="0" smtClean="0"/>
              <a:t>(</a:t>
            </a:r>
            <a:r>
              <a:rPr lang="zh-CN" altLang="en-US" dirty="0" smtClean="0"/>
              <a:t>　　</a:t>
            </a:r>
            <a:r>
              <a:rPr lang="en-US" dirty="0" smtClean="0"/>
              <a:t>)(2</a:t>
            </a:r>
            <a:r>
              <a:rPr lang="zh-CN" altLang="en-US" dirty="0" smtClean="0"/>
              <a:t>分</a:t>
            </a:r>
            <a:r>
              <a:rPr lang="en-US" dirty="0" smtClean="0"/>
              <a:t>)</a:t>
            </a:r>
            <a:r>
              <a:rPr lang="en-US" altLang="zh-CN" b="1" dirty="0" smtClean="0"/>
              <a:t>【</a:t>
            </a:r>
            <a:r>
              <a:rPr lang="zh-CN" altLang="en-US" b="1" dirty="0" smtClean="0"/>
              <a:t>考点：掌握文言虚词的用法</a:t>
            </a:r>
            <a:r>
              <a:rPr lang="en-US" altLang="zh-CN" b="1" dirty="0" smtClean="0"/>
              <a:t>】</a:t>
            </a:r>
          </a:p>
          <a:p>
            <a:pPr>
              <a:lnSpc>
                <a:spcPct val="150000"/>
              </a:lnSpc>
            </a:pPr>
            <a:r>
              <a:rPr lang="zh-CN" altLang="en-US" dirty="0" smtClean="0"/>
              <a:t>例句：向许百金，而今予十金</a:t>
            </a:r>
          </a:p>
          <a:p>
            <a:pPr>
              <a:lnSpc>
                <a:spcPct val="150000"/>
              </a:lnSpc>
            </a:pPr>
            <a:r>
              <a:rPr lang="en-US" dirty="0" smtClean="0"/>
              <a:t>A.</a:t>
            </a:r>
            <a:r>
              <a:rPr lang="zh-CN" altLang="en-US" dirty="0" smtClean="0"/>
              <a:t>贾人浮吕梁而下　　　</a:t>
            </a:r>
            <a:endParaRPr lang="en-US" altLang="zh-CN" dirty="0" smtClean="0"/>
          </a:p>
          <a:p>
            <a:pPr>
              <a:lnSpc>
                <a:spcPct val="150000"/>
              </a:lnSpc>
            </a:pPr>
            <a:r>
              <a:rPr lang="en-US" dirty="0" smtClean="0"/>
              <a:t>B.</a:t>
            </a:r>
            <a:r>
              <a:rPr lang="zh-CN" altLang="en-US" dirty="0" smtClean="0"/>
              <a:t>足肤皲裂而不知</a:t>
            </a:r>
          </a:p>
          <a:p>
            <a:pPr>
              <a:lnSpc>
                <a:spcPct val="150000"/>
              </a:lnSpc>
            </a:pPr>
            <a:r>
              <a:rPr lang="en-US" dirty="0" smtClean="0"/>
              <a:t>C.</a:t>
            </a:r>
            <a:r>
              <a:rPr lang="zh-CN" altLang="en-US" dirty="0" smtClean="0"/>
              <a:t>佣者笑而应曰</a:t>
            </a:r>
            <a:r>
              <a:rPr lang="en-US" dirty="0" smtClean="0"/>
              <a:t>	</a:t>
            </a:r>
          </a:p>
          <a:p>
            <a:pPr>
              <a:lnSpc>
                <a:spcPct val="150000"/>
              </a:lnSpc>
            </a:pPr>
            <a:r>
              <a:rPr lang="en-US" dirty="0" smtClean="0"/>
              <a:t>D.</a:t>
            </a:r>
            <a:r>
              <a:rPr lang="zh-CN" altLang="en-US" dirty="0" smtClean="0"/>
              <a:t>未至，道渴而死</a:t>
            </a:r>
            <a:endParaRPr lang="zh-CN" altLang="en-US" dirty="0"/>
          </a:p>
        </p:txBody>
      </p:sp>
      <p:sp>
        <p:nvSpPr>
          <p:cNvPr id="8" name="TextBox 15">
            <a:extLst>
              <a:ext uri="{FF2B5EF4-FFF2-40B4-BE49-F238E27FC236}">
                <a16:creationId xmlns="" xmlns:a16="http://schemas.microsoft.com/office/drawing/2014/main" id="{0663CE10-BAAC-47A1-869E-A722179F076F}"/>
              </a:ext>
            </a:extLst>
          </p:cNvPr>
          <p:cNvSpPr txBox="1"/>
          <p:nvPr/>
        </p:nvSpPr>
        <p:spPr>
          <a:xfrm>
            <a:off x="4901184" y="369451"/>
            <a:ext cx="3794948" cy="3347574"/>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B</a:t>
            </a:r>
            <a:r>
              <a:rPr lang="zh-CN" altLang="en-US" dirty="0" smtClean="0">
                <a:solidFill>
                  <a:srgbClr val="C00000"/>
                </a:solidFill>
              </a:rPr>
              <a:t>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本题考查文言文中虚词</a:t>
            </a:r>
            <a:r>
              <a:rPr lang="en-US" dirty="0" smtClean="0">
                <a:solidFill>
                  <a:srgbClr val="C00000"/>
                </a:solidFill>
              </a:rPr>
              <a:t>“</a:t>
            </a:r>
            <a:r>
              <a:rPr lang="zh-CN" altLang="en-US" dirty="0" smtClean="0">
                <a:solidFill>
                  <a:srgbClr val="C00000"/>
                </a:solidFill>
              </a:rPr>
              <a:t>而</a:t>
            </a:r>
            <a:r>
              <a:rPr lang="en-US" dirty="0" smtClean="0">
                <a:solidFill>
                  <a:srgbClr val="C00000"/>
                </a:solidFill>
              </a:rPr>
              <a:t>”</a:t>
            </a:r>
            <a:r>
              <a:rPr lang="zh-CN" altLang="en-US" dirty="0" smtClean="0">
                <a:solidFill>
                  <a:srgbClr val="C00000"/>
                </a:solidFill>
              </a:rPr>
              <a:t>的用法。其中例句中</a:t>
            </a:r>
            <a:r>
              <a:rPr lang="en-US" dirty="0" smtClean="0">
                <a:solidFill>
                  <a:srgbClr val="C00000"/>
                </a:solidFill>
              </a:rPr>
              <a:t>“</a:t>
            </a:r>
            <a:r>
              <a:rPr lang="zh-CN" altLang="en-US" dirty="0" smtClean="0">
                <a:solidFill>
                  <a:srgbClr val="C00000"/>
                </a:solidFill>
              </a:rPr>
              <a:t>而今予十金</a:t>
            </a:r>
            <a:r>
              <a:rPr lang="en-US" dirty="0" smtClean="0">
                <a:solidFill>
                  <a:srgbClr val="C00000"/>
                </a:solidFill>
              </a:rPr>
              <a:t>”</a:t>
            </a:r>
            <a:r>
              <a:rPr lang="zh-CN" altLang="en-US" dirty="0" smtClean="0">
                <a:solidFill>
                  <a:srgbClr val="C00000"/>
                </a:solidFill>
              </a:rPr>
              <a:t>的</a:t>
            </a:r>
            <a:r>
              <a:rPr lang="en-US" dirty="0" smtClean="0">
                <a:solidFill>
                  <a:srgbClr val="C00000"/>
                </a:solidFill>
              </a:rPr>
              <a:t>“</a:t>
            </a:r>
            <a:r>
              <a:rPr lang="zh-CN" altLang="en-US" dirty="0" smtClean="0">
                <a:solidFill>
                  <a:srgbClr val="C00000"/>
                </a:solidFill>
              </a:rPr>
              <a:t>而</a:t>
            </a:r>
            <a:r>
              <a:rPr lang="en-US" dirty="0" smtClean="0">
                <a:solidFill>
                  <a:srgbClr val="C00000"/>
                </a:solidFill>
              </a:rPr>
              <a:t>”</a:t>
            </a:r>
            <a:r>
              <a:rPr lang="zh-CN" altLang="en-US" dirty="0" smtClean="0">
                <a:solidFill>
                  <a:srgbClr val="C00000"/>
                </a:solidFill>
              </a:rPr>
              <a:t>表示转折关系，</a:t>
            </a:r>
            <a:r>
              <a:rPr lang="en-US" dirty="0" smtClean="0">
                <a:solidFill>
                  <a:srgbClr val="C00000"/>
                </a:solidFill>
              </a:rPr>
              <a:t>A</a:t>
            </a:r>
            <a:r>
              <a:rPr lang="zh-CN" altLang="en-US" dirty="0" smtClean="0">
                <a:solidFill>
                  <a:srgbClr val="C00000"/>
                </a:solidFill>
              </a:rPr>
              <a:t>项和</a:t>
            </a:r>
            <a:r>
              <a:rPr lang="en-US" dirty="0" smtClean="0">
                <a:solidFill>
                  <a:srgbClr val="C00000"/>
                </a:solidFill>
              </a:rPr>
              <a:t>C</a:t>
            </a:r>
            <a:r>
              <a:rPr lang="zh-CN" altLang="en-US" dirty="0" smtClean="0">
                <a:solidFill>
                  <a:srgbClr val="C00000"/>
                </a:solidFill>
              </a:rPr>
              <a:t>项中的</a:t>
            </a:r>
            <a:r>
              <a:rPr lang="en-US" dirty="0" smtClean="0">
                <a:solidFill>
                  <a:srgbClr val="C00000"/>
                </a:solidFill>
              </a:rPr>
              <a:t>“</a:t>
            </a:r>
            <a:r>
              <a:rPr lang="zh-CN" altLang="en-US" dirty="0" smtClean="0">
                <a:solidFill>
                  <a:srgbClr val="C00000"/>
                </a:solidFill>
              </a:rPr>
              <a:t>而</a:t>
            </a:r>
            <a:r>
              <a:rPr lang="en-US" dirty="0" smtClean="0">
                <a:solidFill>
                  <a:srgbClr val="C00000"/>
                </a:solidFill>
              </a:rPr>
              <a:t>”</a:t>
            </a:r>
            <a:r>
              <a:rPr lang="zh-CN" altLang="en-US" dirty="0" smtClean="0">
                <a:solidFill>
                  <a:srgbClr val="C00000"/>
                </a:solidFill>
              </a:rPr>
              <a:t>表示修饰关系，</a:t>
            </a:r>
            <a:r>
              <a:rPr lang="en-US" dirty="0" smtClean="0">
                <a:solidFill>
                  <a:srgbClr val="C00000"/>
                </a:solidFill>
              </a:rPr>
              <a:t>D</a:t>
            </a:r>
            <a:r>
              <a:rPr lang="zh-CN" altLang="en-US" dirty="0" smtClean="0">
                <a:solidFill>
                  <a:srgbClr val="C00000"/>
                </a:solidFill>
              </a:rPr>
              <a:t>项中</a:t>
            </a:r>
            <a:r>
              <a:rPr lang="en-US" dirty="0" smtClean="0">
                <a:solidFill>
                  <a:srgbClr val="C00000"/>
                </a:solidFill>
              </a:rPr>
              <a:t>“</a:t>
            </a:r>
            <a:r>
              <a:rPr lang="zh-CN" altLang="en-US" dirty="0" smtClean="0">
                <a:solidFill>
                  <a:srgbClr val="C00000"/>
                </a:solidFill>
              </a:rPr>
              <a:t>道渴而死</a:t>
            </a:r>
            <a:r>
              <a:rPr lang="en-US" dirty="0" smtClean="0">
                <a:solidFill>
                  <a:srgbClr val="C00000"/>
                </a:solidFill>
              </a:rPr>
              <a:t>”</a:t>
            </a:r>
            <a:r>
              <a:rPr lang="zh-CN" altLang="en-US" dirty="0" smtClean="0">
                <a:solidFill>
                  <a:srgbClr val="C00000"/>
                </a:solidFill>
              </a:rPr>
              <a:t>中的</a:t>
            </a:r>
            <a:r>
              <a:rPr lang="en-US" dirty="0" smtClean="0">
                <a:solidFill>
                  <a:srgbClr val="C00000"/>
                </a:solidFill>
              </a:rPr>
              <a:t>“</a:t>
            </a:r>
            <a:r>
              <a:rPr lang="zh-CN" altLang="en-US" dirty="0" smtClean="0">
                <a:solidFill>
                  <a:srgbClr val="C00000"/>
                </a:solidFill>
              </a:rPr>
              <a:t>而</a:t>
            </a:r>
            <a:r>
              <a:rPr lang="en-US" dirty="0" smtClean="0">
                <a:solidFill>
                  <a:srgbClr val="C00000"/>
                </a:solidFill>
              </a:rPr>
              <a:t>”</a:t>
            </a:r>
            <a:r>
              <a:rPr lang="zh-CN" altLang="en-US" dirty="0" smtClean="0">
                <a:solidFill>
                  <a:srgbClr val="C00000"/>
                </a:solidFill>
              </a:rPr>
              <a:t>表示承接关系，</a:t>
            </a:r>
            <a:r>
              <a:rPr lang="en-US" dirty="0" smtClean="0">
                <a:solidFill>
                  <a:srgbClr val="C00000"/>
                </a:solidFill>
              </a:rPr>
              <a:t>B</a:t>
            </a:r>
            <a:r>
              <a:rPr lang="zh-CN" altLang="en-US" dirty="0" smtClean="0">
                <a:solidFill>
                  <a:srgbClr val="C00000"/>
                </a:solidFill>
              </a:rPr>
              <a:t>项</a:t>
            </a:r>
            <a:r>
              <a:rPr lang="en-US" dirty="0" smtClean="0">
                <a:solidFill>
                  <a:srgbClr val="C00000"/>
                </a:solidFill>
              </a:rPr>
              <a:t>“</a:t>
            </a:r>
            <a:r>
              <a:rPr lang="zh-CN" altLang="en-US" dirty="0" smtClean="0">
                <a:solidFill>
                  <a:srgbClr val="C00000"/>
                </a:solidFill>
              </a:rPr>
              <a:t>足肤皲裂而不知</a:t>
            </a:r>
            <a:r>
              <a:rPr lang="en-US" dirty="0" smtClean="0">
                <a:solidFill>
                  <a:srgbClr val="C00000"/>
                </a:solidFill>
              </a:rPr>
              <a:t>”</a:t>
            </a:r>
            <a:r>
              <a:rPr lang="zh-CN" altLang="en-US" dirty="0" smtClean="0">
                <a:solidFill>
                  <a:srgbClr val="C00000"/>
                </a:solidFill>
              </a:rPr>
              <a:t>，</a:t>
            </a:r>
            <a:r>
              <a:rPr lang="en-US" dirty="0" smtClean="0">
                <a:solidFill>
                  <a:srgbClr val="C00000"/>
                </a:solidFill>
              </a:rPr>
              <a:t>“</a:t>
            </a:r>
            <a:r>
              <a:rPr lang="zh-CN" altLang="en-US" dirty="0" smtClean="0">
                <a:solidFill>
                  <a:srgbClr val="C00000"/>
                </a:solidFill>
              </a:rPr>
              <a:t>而</a:t>
            </a:r>
            <a:r>
              <a:rPr lang="en-US" dirty="0" smtClean="0">
                <a:solidFill>
                  <a:srgbClr val="C00000"/>
                </a:solidFill>
              </a:rPr>
              <a:t>”</a:t>
            </a:r>
            <a:r>
              <a:rPr lang="zh-CN" altLang="en-US" dirty="0" smtClean="0">
                <a:solidFill>
                  <a:srgbClr val="C00000"/>
                </a:solidFill>
              </a:rPr>
              <a:t>表示转折关系，和例句相同。</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68237" cy="903700"/>
          </a:xfrm>
          <a:prstGeom prst="rect">
            <a:avLst/>
          </a:prstGeom>
          <a:noFill/>
        </p:spPr>
        <p:txBody>
          <a:bodyPr wrap="square" lIns="36000" tIns="36000" rIns="36000" bIns="36000" rtlCol="0">
            <a:spAutoFit/>
          </a:bodyPr>
          <a:lstStyle/>
          <a:p>
            <a:pPr>
              <a:lnSpc>
                <a:spcPct val="150000"/>
              </a:lnSpc>
            </a:pPr>
            <a:r>
              <a:rPr lang="en-US" b="1" dirty="0" smtClean="0"/>
              <a:t>3.</a:t>
            </a:r>
            <a:r>
              <a:rPr lang="en-US" dirty="0" smtClean="0">
                <a:solidFill>
                  <a:srgbClr val="0092D7"/>
                </a:solidFill>
              </a:rPr>
              <a:t>[2017.10]</a:t>
            </a:r>
            <a:r>
              <a:rPr lang="zh-CN" altLang="en-US" dirty="0" smtClean="0"/>
              <a:t>把文中画线句子翻译成现代汉语</a:t>
            </a:r>
            <a:r>
              <a:rPr lang="en-US" dirty="0" smtClean="0"/>
              <a:t>.(6</a:t>
            </a:r>
            <a:r>
              <a:rPr lang="zh-CN" altLang="en-US" dirty="0" smtClean="0"/>
              <a:t>分</a:t>
            </a:r>
            <a:r>
              <a:rPr lang="en-US" dirty="0" smtClean="0"/>
              <a:t>)</a:t>
            </a:r>
            <a:r>
              <a:rPr lang="en-US" altLang="zh-CN" b="1" dirty="0" smtClean="0"/>
              <a:t>【</a:t>
            </a:r>
            <a:r>
              <a:rPr lang="zh-CN" altLang="en-US" b="1" dirty="0" smtClean="0"/>
              <a:t>考点：翻译文言句子</a:t>
            </a:r>
            <a:r>
              <a:rPr lang="en-US" altLang="zh-CN" b="1" dirty="0" smtClean="0"/>
              <a:t>】</a:t>
            </a:r>
          </a:p>
          <a:p>
            <a:pPr>
              <a:lnSpc>
                <a:spcPct val="150000"/>
              </a:lnSpc>
            </a:pPr>
            <a:r>
              <a:rPr lang="en-US" dirty="0" smtClean="0"/>
              <a:t>(1)</a:t>
            </a:r>
            <a:r>
              <a:rPr lang="zh-CN" altLang="en-US" dirty="0" smtClean="0"/>
              <a:t>若，渔者也，一日之获几何</a:t>
            </a:r>
            <a:r>
              <a:rPr lang="en-US" dirty="0" smtClean="0"/>
              <a:t>?</a:t>
            </a:r>
            <a:r>
              <a:rPr lang="zh-CN" altLang="en-US" dirty="0" smtClean="0"/>
              <a:t>而骤得十金，犹为不足乎</a:t>
            </a:r>
            <a:r>
              <a:rPr lang="en-US" dirty="0" smtClean="0"/>
              <a:t>? </a:t>
            </a:r>
            <a:endParaRPr lang="zh-CN" altLang="en-US" dirty="0"/>
          </a:p>
        </p:txBody>
      </p:sp>
      <p:sp>
        <p:nvSpPr>
          <p:cNvPr id="8" name="TextBox 15">
            <a:extLst>
              <a:ext uri="{FF2B5EF4-FFF2-40B4-BE49-F238E27FC236}">
                <a16:creationId xmlns="" xmlns:a16="http://schemas.microsoft.com/office/drawing/2014/main" id="{0663CE10-BAAC-47A1-869E-A722179F076F}"/>
              </a:ext>
            </a:extLst>
          </p:cNvPr>
          <p:cNvSpPr txBox="1"/>
          <p:nvPr/>
        </p:nvSpPr>
        <p:spPr>
          <a:xfrm>
            <a:off x="816864" y="1280160"/>
            <a:ext cx="7867076" cy="298119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(1)</a:t>
            </a:r>
            <a:r>
              <a:rPr lang="zh-CN" altLang="en-US" dirty="0" smtClean="0">
                <a:solidFill>
                  <a:srgbClr val="C00000"/>
                </a:solidFill>
              </a:rPr>
              <a:t>你一个打鱼的，一天能有多少收入</a:t>
            </a:r>
            <a:r>
              <a:rPr lang="en-US" dirty="0" smtClean="0">
                <a:solidFill>
                  <a:srgbClr val="C00000"/>
                </a:solidFill>
              </a:rPr>
              <a:t>?</a:t>
            </a:r>
            <a:r>
              <a:rPr lang="zh-CN" altLang="en-US" dirty="0" smtClean="0">
                <a:solidFill>
                  <a:srgbClr val="C00000"/>
                </a:solidFill>
              </a:rPr>
              <a:t>现在一下子得到十金，还不感到满足吗</a:t>
            </a:r>
            <a:r>
              <a:rPr lang="en-US" dirty="0" smtClean="0">
                <a:solidFill>
                  <a:srgbClr val="C00000"/>
                </a:solidFill>
              </a:rPr>
              <a:t>? </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本题考查文言文语句的翻译能力。翻译的总体原则是</a:t>
            </a:r>
            <a:r>
              <a:rPr lang="en-US" dirty="0" smtClean="0">
                <a:solidFill>
                  <a:srgbClr val="C00000"/>
                </a:solidFill>
              </a:rPr>
              <a:t>“</a:t>
            </a:r>
            <a:r>
              <a:rPr lang="zh-CN" altLang="en-US" dirty="0" smtClean="0">
                <a:solidFill>
                  <a:srgbClr val="C00000"/>
                </a:solidFill>
              </a:rPr>
              <a:t>直译为主，意译为辅</a:t>
            </a:r>
            <a:r>
              <a:rPr lang="en-US" dirty="0" smtClean="0">
                <a:solidFill>
                  <a:srgbClr val="C00000"/>
                </a:solidFill>
              </a:rPr>
              <a:t>”</a:t>
            </a:r>
            <a:r>
              <a:rPr lang="zh-CN" altLang="en-US" dirty="0" smtClean="0">
                <a:solidFill>
                  <a:srgbClr val="C00000"/>
                </a:solidFill>
              </a:rPr>
              <a:t>。要注意特殊句式，还要把关键词翻译出来。</a:t>
            </a:r>
            <a:r>
              <a:rPr lang="en-US" dirty="0" smtClean="0">
                <a:solidFill>
                  <a:srgbClr val="C00000"/>
                </a:solidFill>
              </a:rPr>
              <a:t>(1)</a:t>
            </a:r>
            <a:r>
              <a:rPr lang="zh-CN" altLang="en-US" dirty="0" smtClean="0">
                <a:solidFill>
                  <a:srgbClr val="C00000"/>
                </a:solidFill>
              </a:rPr>
              <a:t>句中含有三个句式，</a:t>
            </a:r>
            <a:r>
              <a:rPr lang="en-US" dirty="0" smtClean="0">
                <a:solidFill>
                  <a:srgbClr val="C00000"/>
                </a:solidFill>
              </a:rPr>
              <a:t>“</a:t>
            </a:r>
            <a:r>
              <a:rPr lang="zh-CN" altLang="en-US" dirty="0" smtClean="0">
                <a:solidFill>
                  <a:srgbClr val="C00000"/>
                </a:solidFill>
              </a:rPr>
              <a:t>若，渔者也</a:t>
            </a:r>
            <a:r>
              <a:rPr lang="en-US" dirty="0" smtClean="0">
                <a:solidFill>
                  <a:srgbClr val="C00000"/>
                </a:solidFill>
              </a:rPr>
              <a:t>”</a:t>
            </a:r>
            <a:r>
              <a:rPr lang="zh-CN" altLang="en-US" dirty="0" smtClean="0">
                <a:solidFill>
                  <a:srgbClr val="C00000"/>
                </a:solidFill>
              </a:rPr>
              <a:t>是判断句式，</a:t>
            </a:r>
            <a:r>
              <a:rPr lang="en-US" dirty="0" smtClean="0">
                <a:solidFill>
                  <a:srgbClr val="C00000"/>
                </a:solidFill>
              </a:rPr>
              <a:t>“</a:t>
            </a:r>
            <a:r>
              <a:rPr lang="zh-CN" altLang="en-US" dirty="0" smtClean="0">
                <a:solidFill>
                  <a:srgbClr val="C00000"/>
                </a:solidFill>
              </a:rPr>
              <a:t>若</a:t>
            </a:r>
            <a:r>
              <a:rPr lang="en-US" dirty="0" smtClean="0">
                <a:solidFill>
                  <a:srgbClr val="C00000"/>
                </a:solidFill>
              </a:rPr>
              <a:t>”</a:t>
            </a:r>
            <a:r>
              <a:rPr lang="zh-CN" altLang="en-US" dirty="0" smtClean="0">
                <a:solidFill>
                  <a:srgbClr val="C00000"/>
                </a:solidFill>
              </a:rPr>
              <a:t>是第二人称代词</a:t>
            </a:r>
            <a:r>
              <a:rPr lang="en-US" dirty="0" smtClean="0">
                <a:solidFill>
                  <a:srgbClr val="C00000"/>
                </a:solidFill>
              </a:rPr>
              <a:t>“</a:t>
            </a:r>
            <a:r>
              <a:rPr lang="zh-CN" altLang="en-US" dirty="0" smtClean="0">
                <a:solidFill>
                  <a:srgbClr val="C00000"/>
                </a:solidFill>
              </a:rPr>
              <a:t>你</a:t>
            </a:r>
            <a:r>
              <a:rPr lang="en-US" dirty="0" smtClean="0">
                <a:solidFill>
                  <a:srgbClr val="C00000"/>
                </a:solidFill>
              </a:rPr>
              <a:t>”</a:t>
            </a:r>
            <a:r>
              <a:rPr lang="zh-CN" altLang="en-US" dirty="0" smtClean="0">
                <a:solidFill>
                  <a:srgbClr val="C00000"/>
                </a:solidFill>
              </a:rPr>
              <a:t>，这句话要翻译成</a:t>
            </a:r>
            <a:r>
              <a:rPr lang="en-US" dirty="0" smtClean="0">
                <a:solidFill>
                  <a:srgbClr val="C00000"/>
                </a:solidFill>
              </a:rPr>
              <a:t>“</a:t>
            </a:r>
            <a:r>
              <a:rPr lang="zh-CN" altLang="en-US" dirty="0" smtClean="0">
                <a:solidFill>
                  <a:srgbClr val="C00000"/>
                </a:solidFill>
              </a:rPr>
              <a:t>你是打鱼的人</a:t>
            </a:r>
            <a:r>
              <a:rPr lang="en-US" dirty="0" smtClean="0">
                <a:solidFill>
                  <a:srgbClr val="C00000"/>
                </a:solidFill>
              </a:rPr>
              <a:t>”</a:t>
            </a:r>
            <a:r>
              <a:rPr lang="zh-CN" altLang="en-US" dirty="0" smtClean="0">
                <a:solidFill>
                  <a:srgbClr val="C00000"/>
                </a:solidFill>
              </a:rPr>
              <a:t>；</a:t>
            </a:r>
            <a:r>
              <a:rPr lang="en-US" dirty="0" smtClean="0">
                <a:solidFill>
                  <a:srgbClr val="C00000"/>
                </a:solidFill>
              </a:rPr>
              <a:t>“</a:t>
            </a:r>
            <a:r>
              <a:rPr lang="zh-CN" altLang="en-US" dirty="0" smtClean="0">
                <a:solidFill>
                  <a:srgbClr val="C00000"/>
                </a:solidFill>
              </a:rPr>
              <a:t>一日之获几何</a:t>
            </a:r>
            <a:r>
              <a:rPr lang="en-US" dirty="0" smtClean="0">
                <a:solidFill>
                  <a:srgbClr val="C00000"/>
                </a:solidFill>
              </a:rPr>
              <a:t>”</a:t>
            </a:r>
            <a:r>
              <a:rPr lang="zh-CN" altLang="en-US" dirty="0" smtClean="0">
                <a:solidFill>
                  <a:srgbClr val="C00000"/>
                </a:solidFill>
              </a:rPr>
              <a:t>是疑问句，</a:t>
            </a:r>
            <a:r>
              <a:rPr lang="en-US" dirty="0" smtClean="0">
                <a:solidFill>
                  <a:srgbClr val="C00000"/>
                </a:solidFill>
              </a:rPr>
              <a:t>“</a:t>
            </a:r>
            <a:r>
              <a:rPr lang="zh-CN" altLang="en-US" dirty="0" smtClean="0">
                <a:solidFill>
                  <a:srgbClr val="C00000"/>
                </a:solidFill>
              </a:rPr>
              <a:t>几何</a:t>
            </a:r>
            <a:r>
              <a:rPr lang="en-US" dirty="0" smtClean="0">
                <a:solidFill>
                  <a:srgbClr val="C00000"/>
                </a:solidFill>
              </a:rPr>
              <a:t>”</a:t>
            </a:r>
            <a:r>
              <a:rPr lang="zh-CN" altLang="en-US" dirty="0" smtClean="0">
                <a:solidFill>
                  <a:srgbClr val="C00000"/>
                </a:solidFill>
              </a:rPr>
              <a:t>是</a:t>
            </a:r>
            <a:r>
              <a:rPr lang="en-US" dirty="0" smtClean="0">
                <a:solidFill>
                  <a:srgbClr val="C00000"/>
                </a:solidFill>
              </a:rPr>
              <a:t>“</a:t>
            </a:r>
            <a:r>
              <a:rPr lang="zh-CN" altLang="en-US" dirty="0" smtClean="0">
                <a:solidFill>
                  <a:srgbClr val="C00000"/>
                </a:solidFill>
              </a:rPr>
              <a:t>有多少</a:t>
            </a:r>
            <a:r>
              <a:rPr lang="en-US" dirty="0" smtClean="0">
                <a:solidFill>
                  <a:srgbClr val="C00000"/>
                </a:solidFill>
              </a:rPr>
              <a:t>”</a:t>
            </a:r>
            <a:r>
              <a:rPr lang="zh-CN" altLang="en-US" dirty="0" smtClean="0">
                <a:solidFill>
                  <a:srgbClr val="C00000"/>
                </a:solidFill>
              </a:rPr>
              <a:t>的意思；</a:t>
            </a:r>
            <a:r>
              <a:rPr lang="en-US" dirty="0" smtClean="0">
                <a:solidFill>
                  <a:srgbClr val="C00000"/>
                </a:solidFill>
              </a:rPr>
              <a:t>“</a:t>
            </a:r>
            <a:r>
              <a:rPr lang="zh-CN" altLang="en-US" dirty="0" smtClean="0">
                <a:solidFill>
                  <a:srgbClr val="C00000"/>
                </a:solidFill>
              </a:rPr>
              <a:t>犹为不足乎</a:t>
            </a:r>
            <a:r>
              <a:rPr lang="en-US" dirty="0" smtClean="0">
                <a:solidFill>
                  <a:srgbClr val="C00000"/>
                </a:solidFill>
              </a:rPr>
              <a:t>”</a:t>
            </a:r>
            <a:r>
              <a:rPr lang="zh-CN" altLang="en-US" dirty="0" smtClean="0">
                <a:solidFill>
                  <a:srgbClr val="C00000"/>
                </a:solidFill>
              </a:rPr>
              <a:t>是个反问句，注意</a:t>
            </a:r>
            <a:r>
              <a:rPr lang="en-US" dirty="0" smtClean="0">
                <a:solidFill>
                  <a:srgbClr val="C00000"/>
                </a:solidFill>
              </a:rPr>
              <a:t>“</a:t>
            </a:r>
            <a:r>
              <a:rPr lang="zh-CN" altLang="en-US" dirty="0" smtClean="0">
                <a:solidFill>
                  <a:srgbClr val="C00000"/>
                </a:solidFill>
              </a:rPr>
              <a:t>犹</a:t>
            </a:r>
            <a:r>
              <a:rPr lang="en-US" dirty="0" smtClean="0">
                <a:solidFill>
                  <a:srgbClr val="C00000"/>
                </a:solidFill>
              </a:rPr>
              <a:t>”</a:t>
            </a:r>
            <a:r>
              <a:rPr lang="zh-CN" altLang="en-US" dirty="0" smtClean="0">
                <a:solidFill>
                  <a:srgbClr val="C00000"/>
                </a:solidFill>
              </a:rPr>
              <a:t>要翻译成</a:t>
            </a:r>
            <a:r>
              <a:rPr lang="en-US" dirty="0" smtClean="0">
                <a:solidFill>
                  <a:srgbClr val="C00000"/>
                </a:solidFill>
              </a:rPr>
              <a:t>“</a:t>
            </a:r>
            <a:r>
              <a:rPr lang="zh-CN" altLang="en-US" dirty="0" smtClean="0">
                <a:solidFill>
                  <a:srgbClr val="C00000"/>
                </a:solidFill>
              </a:rPr>
              <a:t>怎么，还</a:t>
            </a:r>
            <a:r>
              <a:rPr lang="en-US" dirty="0" smtClean="0">
                <a:solidFill>
                  <a:srgbClr val="C00000"/>
                </a:solidFill>
              </a:rPr>
              <a:t>”</a:t>
            </a:r>
            <a:r>
              <a:rPr lang="zh-CN" altLang="en-US" dirty="0" smtClean="0">
                <a:solidFill>
                  <a:srgbClr val="C00000"/>
                </a:solidFill>
              </a:rPr>
              <a:t>。</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4088717" cy="1319198"/>
          </a:xfrm>
          <a:prstGeom prst="rect">
            <a:avLst/>
          </a:prstGeom>
          <a:noFill/>
        </p:spPr>
        <p:txBody>
          <a:bodyPr wrap="square" lIns="36000" tIns="36000" rIns="36000" bIns="36000" rtlCol="0">
            <a:spAutoFit/>
          </a:bodyPr>
          <a:lstStyle/>
          <a:p>
            <a:pPr>
              <a:lnSpc>
                <a:spcPct val="150000"/>
              </a:lnSpc>
            </a:pPr>
            <a:r>
              <a:rPr lang="en-US" b="1" dirty="0" smtClean="0"/>
              <a:t>3.</a:t>
            </a:r>
            <a:r>
              <a:rPr lang="en-US" dirty="0" smtClean="0">
                <a:solidFill>
                  <a:srgbClr val="0092D7"/>
                </a:solidFill>
              </a:rPr>
              <a:t>[2017.10]</a:t>
            </a:r>
            <a:r>
              <a:rPr lang="zh-CN" altLang="en-US" dirty="0" smtClean="0"/>
              <a:t>把文中画线句子翻译成现代汉语。</a:t>
            </a:r>
            <a:r>
              <a:rPr lang="en-US" dirty="0" smtClean="0"/>
              <a:t>(6</a:t>
            </a:r>
            <a:r>
              <a:rPr lang="zh-CN" altLang="en-US" dirty="0" smtClean="0"/>
              <a:t>分</a:t>
            </a:r>
            <a:r>
              <a:rPr lang="en-US" dirty="0" smtClean="0"/>
              <a:t>)</a:t>
            </a:r>
            <a:r>
              <a:rPr lang="en-US" altLang="zh-CN" b="1" dirty="0" smtClean="0"/>
              <a:t>【</a:t>
            </a:r>
            <a:r>
              <a:rPr lang="zh-CN" altLang="en-US" b="1" dirty="0" smtClean="0"/>
              <a:t>考点：翻译文言句子</a:t>
            </a:r>
            <a:r>
              <a:rPr lang="en-US" altLang="zh-CN" b="1" dirty="0" smtClean="0"/>
              <a:t>】</a:t>
            </a:r>
          </a:p>
          <a:p>
            <a:pPr>
              <a:lnSpc>
                <a:spcPct val="150000"/>
              </a:lnSpc>
            </a:pPr>
            <a:r>
              <a:rPr lang="en-US" dirty="0" smtClean="0"/>
              <a:t>(2)</a:t>
            </a:r>
            <a:r>
              <a:rPr lang="zh-CN" altLang="en-US" dirty="0" smtClean="0"/>
              <a:t>或以为死，或以为亡。</a:t>
            </a:r>
            <a:endParaRPr lang="zh-CN" altLang="en-US" dirty="0"/>
          </a:p>
        </p:txBody>
      </p:sp>
      <p:sp>
        <p:nvSpPr>
          <p:cNvPr id="8" name="TextBox 15">
            <a:extLst>
              <a:ext uri="{FF2B5EF4-FFF2-40B4-BE49-F238E27FC236}">
                <a16:creationId xmlns="" xmlns:a16="http://schemas.microsoft.com/office/drawing/2014/main" id="{0663CE10-BAAC-47A1-869E-A722179F076F}"/>
              </a:ext>
            </a:extLst>
          </p:cNvPr>
          <p:cNvSpPr txBox="1"/>
          <p:nvPr/>
        </p:nvSpPr>
        <p:spPr>
          <a:xfrm>
            <a:off x="4901184" y="369451"/>
            <a:ext cx="3794948" cy="215019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(2)</a:t>
            </a:r>
            <a:r>
              <a:rPr lang="zh-CN" altLang="en-US" dirty="0" smtClean="0">
                <a:solidFill>
                  <a:srgbClr val="C00000"/>
                </a:solidFill>
              </a:rPr>
              <a:t>有人说他们死了，有人说他们逃走了。</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(2)</a:t>
            </a:r>
            <a:r>
              <a:rPr lang="zh-CN" altLang="en-US" dirty="0" smtClean="0">
                <a:solidFill>
                  <a:srgbClr val="C00000"/>
                </a:solidFill>
              </a:rPr>
              <a:t>小题中</a:t>
            </a:r>
            <a:r>
              <a:rPr lang="en-US" dirty="0" smtClean="0">
                <a:solidFill>
                  <a:srgbClr val="C00000"/>
                </a:solidFill>
              </a:rPr>
              <a:t>“</a:t>
            </a:r>
            <a:r>
              <a:rPr lang="zh-CN" altLang="en-US" dirty="0" smtClean="0">
                <a:solidFill>
                  <a:srgbClr val="C00000"/>
                </a:solidFill>
              </a:rPr>
              <a:t>或</a:t>
            </a:r>
            <a:r>
              <a:rPr lang="en-US" dirty="0" smtClean="0">
                <a:solidFill>
                  <a:srgbClr val="C00000"/>
                </a:solidFill>
              </a:rPr>
              <a:t>”</a:t>
            </a:r>
            <a:r>
              <a:rPr lang="zh-CN" altLang="en-US" dirty="0" smtClean="0">
                <a:solidFill>
                  <a:srgbClr val="C00000"/>
                </a:solidFill>
              </a:rPr>
              <a:t>和</a:t>
            </a:r>
            <a:r>
              <a:rPr lang="en-US" dirty="0" smtClean="0">
                <a:solidFill>
                  <a:srgbClr val="C00000"/>
                </a:solidFill>
              </a:rPr>
              <a:t>“</a:t>
            </a:r>
            <a:r>
              <a:rPr lang="zh-CN" altLang="en-US" dirty="0" smtClean="0">
                <a:solidFill>
                  <a:srgbClr val="C00000"/>
                </a:solidFill>
              </a:rPr>
              <a:t>亡</a:t>
            </a:r>
            <a:r>
              <a:rPr lang="en-US" dirty="0" smtClean="0">
                <a:solidFill>
                  <a:srgbClr val="C00000"/>
                </a:solidFill>
              </a:rPr>
              <a:t>”</a:t>
            </a:r>
            <a:r>
              <a:rPr lang="zh-CN" altLang="en-US" dirty="0" smtClean="0">
                <a:solidFill>
                  <a:srgbClr val="C00000"/>
                </a:solidFill>
              </a:rPr>
              <a:t>要翻译准确，</a:t>
            </a:r>
            <a:r>
              <a:rPr lang="en-US" dirty="0" smtClean="0">
                <a:solidFill>
                  <a:srgbClr val="C00000"/>
                </a:solidFill>
              </a:rPr>
              <a:t>“</a:t>
            </a:r>
            <a:r>
              <a:rPr lang="zh-CN" altLang="en-US" dirty="0" smtClean="0">
                <a:solidFill>
                  <a:srgbClr val="C00000"/>
                </a:solidFill>
              </a:rPr>
              <a:t>或</a:t>
            </a:r>
            <a:r>
              <a:rPr lang="en-US" dirty="0" smtClean="0">
                <a:solidFill>
                  <a:srgbClr val="C00000"/>
                </a:solidFill>
              </a:rPr>
              <a:t>”</a:t>
            </a:r>
            <a:r>
              <a:rPr lang="zh-CN" altLang="en-US" dirty="0" smtClean="0">
                <a:solidFill>
                  <a:srgbClr val="C00000"/>
                </a:solidFill>
              </a:rPr>
              <a:t>是</a:t>
            </a:r>
            <a:r>
              <a:rPr lang="en-US" dirty="0" smtClean="0">
                <a:solidFill>
                  <a:srgbClr val="C00000"/>
                </a:solidFill>
              </a:rPr>
              <a:t>“</a:t>
            </a:r>
            <a:r>
              <a:rPr lang="zh-CN" altLang="en-US" dirty="0" smtClean="0">
                <a:solidFill>
                  <a:srgbClr val="C00000"/>
                </a:solidFill>
              </a:rPr>
              <a:t>有的人</a:t>
            </a:r>
            <a:r>
              <a:rPr lang="en-US" dirty="0" smtClean="0">
                <a:solidFill>
                  <a:srgbClr val="C00000"/>
                </a:solidFill>
              </a:rPr>
              <a:t>”</a:t>
            </a:r>
            <a:r>
              <a:rPr lang="zh-CN" altLang="en-US" dirty="0" smtClean="0">
                <a:solidFill>
                  <a:srgbClr val="C00000"/>
                </a:solidFill>
              </a:rPr>
              <a:t>的意思，不能翻译成</a:t>
            </a:r>
            <a:r>
              <a:rPr lang="en-US" dirty="0" smtClean="0">
                <a:solidFill>
                  <a:srgbClr val="C00000"/>
                </a:solidFill>
              </a:rPr>
              <a:t>“</a:t>
            </a:r>
            <a:r>
              <a:rPr lang="zh-CN" altLang="en-US" dirty="0" smtClean="0">
                <a:solidFill>
                  <a:srgbClr val="C00000"/>
                </a:solidFill>
              </a:rPr>
              <a:t>有时</a:t>
            </a:r>
            <a:r>
              <a:rPr lang="en-US" dirty="0" smtClean="0">
                <a:solidFill>
                  <a:srgbClr val="C00000"/>
                </a:solidFill>
              </a:rPr>
              <a:t>”</a:t>
            </a:r>
            <a:r>
              <a:rPr lang="zh-CN" altLang="en-US" dirty="0" smtClean="0">
                <a:solidFill>
                  <a:srgbClr val="C00000"/>
                </a:solidFill>
              </a:rPr>
              <a:t>；</a:t>
            </a:r>
            <a:r>
              <a:rPr lang="en-US" dirty="0" smtClean="0">
                <a:solidFill>
                  <a:srgbClr val="C00000"/>
                </a:solidFill>
              </a:rPr>
              <a:t>“</a:t>
            </a:r>
            <a:r>
              <a:rPr lang="zh-CN" altLang="en-US" dirty="0" smtClean="0">
                <a:solidFill>
                  <a:srgbClr val="C00000"/>
                </a:solidFill>
              </a:rPr>
              <a:t>亡</a:t>
            </a:r>
            <a:r>
              <a:rPr lang="en-US" dirty="0" smtClean="0">
                <a:solidFill>
                  <a:srgbClr val="C00000"/>
                </a:solidFill>
              </a:rPr>
              <a:t>”</a:t>
            </a:r>
            <a:r>
              <a:rPr lang="zh-CN" altLang="en-US" dirty="0" smtClean="0">
                <a:solidFill>
                  <a:srgbClr val="C00000"/>
                </a:solidFill>
              </a:rPr>
              <a:t>是</a:t>
            </a:r>
            <a:r>
              <a:rPr lang="en-US" dirty="0" smtClean="0">
                <a:solidFill>
                  <a:srgbClr val="C00000"/>
                </a:solidFill>
              </a:rPr>
              <a:t>“</a:t>
            </a:r>
            <a:r>
              <a:rPr lang="zh-CN" altLang="en-US" dirty="0" smtClean="0">
                <a:solidFill>
                  <a:srgbClr val="C00000"/>
                </a:solidFill>
              </a:rPr>
              <a:t>逃走</a:t>
            </a:r>
            <a:r>
              <a:rPr lang="en-US" dirty="0" smtClean="0">
                <a:solidFill>
                  <a:srgbClr val="C00000"/>
                </a:solidFill>
              </a:rPr>
              <a:t>”</a:t>
            </a:r>
            <a:r>
              <a:rPr lang="zh-CN" altLang="en-US" dirty="0" smtClean="0">
                <a:solidFill>
                  <a:srgbClr val="C00000"/>
                </a:solidFill>
              </a:rPr>
              <a:t>的意思。</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4088717" cy="2981192"/>
          </a:xfrm>
          <a:prstGeom prst="rect">
            <a:avLst/>
          </a:prstGeom>
          <a:noFill/>
        </p:spPr>
        <p:txBody>
          <a:bodyPr wrap="square" lIns="36000" tIns="36000" rIns="36000" bIns="36000" rtlCol="0">
            <a:spAutoFit/>
          </a:bodyPr>
          <a:lstStyle/>
          <a:p>
            <a:pPr>
              <a:lnSpc>
                <a:spcPct val="150000"/>
              </a:lnSpc>
            </a:pPr>
            <a:r>
              <a:rPr lang="en-US" b="1" dirty="0" smtClean="0"/>
              <a:t>4.</a:t>
            </a:r>
            <a:r>
              <a:rPr lang="en-US" dirty="0" smtClean="0">
                <a:solidFill>
                  <a:srgbClr val="0092D7"/>
                </a:solidFill>
              </a:rPr>
              <a:t>[</a:t>
            </a:r>
            <a:r>
              <a:rPr lang="zh-CN" altLang="en-US" dirty="0" smtClean="0">
                <a:solidFill>
                  <a:srgbClr val="0092D7"/>
                </a:solidFill>
              </a:rPr>
              <a:t>原创</a:t>
            </a:r>
            <a:r>
              <a:rPr lang="en-US" dirty="0" smtClean="0">
                <a:solidFill>
                  <a:srgbClr val="0092D7"/>
                </a:solidFill>
              </a:rPr>
              <a:t>]</a:t>
            </a:r>
            <a:r>
              <a:rPr lang="zh-CN" altLang="en-US" dirty="0" smtClean="0"/>
              <a:t>与“栖于浮苴之上”句式相同的一项是</a:t>
            </a:r>
            <a:r>
              <a:rPr lang="en-US" dirty="0" smtClean="0"/>
              <a:t>	(</a:t>
            </a:r>
            <a:r>
              <a:rPr lang="zh-CN" altLang="en-US" dirty="0" smtClean="0"/>
              <a:t>　　</a:t>
            </a:r>
            <a:r>
              <a:rPr lang="en-US" dirty="0" smtClean="0"/>
              <a:t>)(2</a:t>
            </a:r>
            <a:r>
              <a:rPr lang="zh-CN" altLang="en-US" dirty="0" smtClean="0"/>
              <a:t>分</a:t>
            </a:r>
            <a:r>
              <a:rPr lang="en-US" dirty="0" smtClean="0"/>
              <a:t>)</a:t>
            </a:r>
            <a:r>
              <a:rPr lang="en-US" altLang="zh-CN" b="1" dirty="0" smtClean="0"/>
              <a:t>【</a:t>
            </a:r>
            <a:r>
              <a:rPr lang="zh-CN" altLang="en-US" b="1" dirty="0" smtClean="0"/>
              <a:t>考点：掌握文言句式</a:t>
            </a:r>
            <a:r>
              <a:rPr lang="en-US" altLang="zh-CN" b="1" dirty="0" smtClean="0"/>
              <a:t>】</a:t>
            </a:r>
          </a:p>
          <a:p>
            <a:pPr>
              <a:lnSpc>
                <a:spcPct val="150000"/>
              </a:lnSpc>
            </a:pPr>
            <a:r>
              <a:rPr lang="en-US" dirty="0" smtClean="0"/>
              <a:t>A.</a:t>
            </a:r>
            <a:r>
              <a:rPr lang="zh-CN" altLang="en-US" dirty="0" smtClean="0"/>
              <a:t>斗折蛇行，明灭可见</a:t>
            </a:r>
          </a:p>
          <a:p>
            <a:pPr>
              <a:lnSpc>
                <a:spcPct val="150000"/>
              </a:lnSpc>
            </a:pPr>
            <a:r>
              <a:rPr lang="en-US" dirty="0" smtClean="0"/>
              <a:t>B.</a:t>
            </a:r>
            <a:r>
              <a:rPr lang="zh-CN" altLang="en-US" dirty="0" smtClean="0"/>
              <a:t>咨臣以当世之事</a:t>
            </a:r>
          </a:p>
          <a:p>
            <a:pPr>
              <a:lnSpc>
                <a:spcPct val="150000"/>
              </a:lnSpc>
            </a:pPr>
            <a:r>
              <a:rPr lang="en-US" dirty="0" smtClean="0"/>
              <a:t>C.</a:t>
            </a:r>
            <a:r>
              <a:rPr lang="zh-CN" altLang="en-US" dirty="0" smtClean="0"/>
              <a:t>清荣峻茂，良多趣味</a:t>
            </a:r>
          </a:p>
          <a:p>
            <a:pPr>
              <a:lnSpc>
                <a:spcPct val="150000"/>
              </a:lnSpc>
            </a:pPr>
            <a:r>
              <a:rPr lang="en-US" dirty="0" smtClean="0"/>
              <a:t>D.</a:t>
            </a:r>
            <a:r>
              <a:rPr lang="zh-CN" altLang="en-US" dirty="0" smtClean="0"/>
              <a:t>菊之爱，陶后鲜有闻</a:t>
            </a:r>
            <a:endParaRPr lang="zh-CN" altLang="en-US" dirty="0"/>
          </a:p>
        </p:txBody>
      </p:sp>
      <p:sp>
        <p:nvSpPr>
          <p:cNvPr id="8" name="TextBox 15">
            <a:extLst>
              <a:ext uri="{FF2B5EF4-FFF2-40B4-BE49-F238E27FC236}">
                <a16:creationId xmlns="" xmlns:a16="http://schemas.microsoft.com/office/drawing/2014/main" id="{0663CE10-BAAC-47A1-869E-A722179F076F}"/>
              </a:ext>
            </a:extLst>
          </p:cNvPr>
          <p:cNvSpPr txBox="1"/>
          <p:nvPr/>
        </p:nvSpPr>
        <p:spPr>
          <a:xfrm>
            <a:off x="5059680" y="369451"/>
            <a:ext cx="3621024" cy="131919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B</a:t>
            </a:r>
            <a:r>
              <a:rPr lang="zh-CN" altLang="en-US" dirty="0" smtClean="0">
                <a:solidFill>
                  <a:srgbClr val="C00000"/>
                </a:solidFill>
              </a:rPr>
              <a:t>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本题考查文言句式。</a:t>
            </a:r>
            <a:r>
              <a:rPr lang="en-US" dirty="0" smtClean="0">
                <a:solidFill>
                  <a:srgbClr val="C00000"/>
                </a:solidFill>
              </a:rPr>
              <a:t>B</a:t>
            </a:r>
            <a:r>
              <a:rPr lang="zh-CN" altLang="en-US" dirty="0" smtClean="0">
                <a:solidFill>
                  <a:srgbClr val="C00000"/>
                </a:solidFill>
              </a:rPr>
              <a:t>项与例句都是状语后置句。</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8" y="369635"/>
            <a:ext cx="3771724" cy="903700"/>
          </a:xfrm>
          <a:prstGeom prst="rect">
            <a:avLst/>
          </a:prstGeom>
          <a:noFill/>
        </p:spPr>
        <p:txBody>
          <a:bodyPr wrap="square" lIns="36000" tIns="36000" rIns="36000" bIns="36000" rtlCol="0">
            <a:spAutoFit/>
          </a:bodyPr>
          <a:lstStyle/>
          <a:p>
            <a:pPr>
              <a:lnSpc>
                <a:spcPct val="150000"/>
              </a:lnSpc>
            </a:pPr>
            <a:r>
              <a:rPr lang="en-US" b="1" dirty="0" smtClean="0"/>
              <a:t>3.</a:t>
            </a:r>
            <a:r>
              <a:rPr lang="en-US" dirty="0" smtClean="0">
                <a:solidFill>
                  <a:srgbClr val="0092D7"/>
                </a:solidFill>
              </a:rPr>
              <a:t>[2019.9]</a:t>
            </a:r>
            <a:r>
              <a:rPr lang="zh-CN" altLang="en-US" dirty="0" smtClean="0"/>
              <a:t>请你写出与“鹏”有关的成语或诗句</a:t>
            </a:r>
            <a:r>
              <a:rPr lang="en-US" dirty="0" smtClean="0"/>
              <a:t>.(1</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4596384" y="369451"/>
            <a:ext cx="4099747" cy="256569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示例：鹏程万里</a:t>
            </a:r>
            <a:r>
              <a:rPr lang="en-US" dirty="0" smtClean="0">
                <a:solidFill>
                  <a:srgbClr val="C00000"/>
                </a:solidFill>
              </a:rPr>
              <a:t>(</a:t>
            </a:r>
            <a:r>
              <a:rPr lang="zh-CN" altLang="en-US" dirty="0" smtClean="0">
                <a:solidFill>
                  <a:srgbClr val="C00000"/>
                </a:solidFill>
              </a:rPr>
              <a:t>九万里风鹏正举</a:t>
            </a:r>
            <a:r>
              <a:rPr lang="en-US" dirty="0" smtClean="0">
                <a:solidFill>
                  <a:srgbClr val="C00000"/>
                </a:solidFill>
              </a:rPr>
              <a:t>)</a:t>
            </a:r>
            <a:endParaRPr lang="zh-CN" altLang="en-US"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本题考查语言拓展运用的能力。有关</a:t>
            </a:r>
            <a:r>
              <a:rPr lang="en-US" dirty="0" smtClean="0">
                <a:solidFill>
                  <a:srgbClr val="C00000"/>
                </a:solidFill>
              </a:rPr>
              <a:t>“</a:t>
            </a:r>
            <a:r>
              <a:rPr lang="zh-CN" altLang="en-US" dirty="0" smtClean="0">
                <a:solidFill>
                  <a:srgbClr val="C00000"/>
                </a:solidFill>
              </a:rPr>
              <a:t>鹏</a:t>
            </a:r>
            <a:r>
              <a:rPr lang="en-US" dirty="0" smtClean="0">
                <a:solidFill>
                  <a:srgbClr val="C00000"/>
                </a:solidFill>
              </a:rPr>
              <a:t>”</a:t>
            </a:r>
            <a:r>
              <a:rPr lang="zh-CN" altLang="en-US" dirty="0" smtClean="0">
                <a:solidFill>
                  <a:srgbClr val="C00000"/>
                </a:solidFill>
              </a:rPr>
              <a:t>的成语，在日常生活中也比较多见，如祝贺升学说</a:t>
            </a:r>
            <a:r>
              <a:rPr lang="en-US" dirty="0" smtClean="0">
                <a:solidFill>
                  <a:srgbClr val="C00000"/>
                </a:solidFill>
              </a:rPr>
              <a:t>“</a:t>
            </a:r>
            <a:r>
              <a:rPr lang="zh-CN" altLang="en-US" dirty="0" smtClean="0">
                <a:solidFill>
                  <a:srgbClr val="C00000"/>
                </a:solidFill>
              </a:rPr>
              <a:t>鹏程万里</a:t>
            </a:r>
            <a:r>
              <a:rPr lang="en-US" dirty="0" smtClean="0">
                <a:solidFill>
                  <a:srgbClr val="C00000"/>
                </a:solidFill>
              </a:rPr>
              <a:t>”</a:t>
            </a:r>
            <a:r>
              <a:rPr lang="zh-CN" altLang="en-US" dirty="0" smtClean="0">
                <a:solidFill>
                  <a:srgbClr val="C00000"/>
                </a:solidFill>
              </a:rPr>
              <a:t>。另外，李清照的</a:t>
            </a:r>
            <a:r>
              <a:rPr lang="en-US" altLang="zh-CN" dirty="0" smtClean="0">
                <a:solidFill>
                  <a:srgbClr val="C00000"/>
                </a:solidFill>
              </a:rPr>
              <a:t>《</a:t>
            </a:r>
            <a:r>
              <a:rPr lang="zh-CN" altLang="en-US" dirty="0" smtClean="0">
                <a:solidFill>
                  <a:srgbClr val="C00000"/>
                </a:solidFill>
              </a:rPr>
              <a:t>渔家傲</a:t>
            </a:r>
            <a:r>
              <a:rPr lang="en-US" altLang="zh-CN" dirty="0" smtClean="0">
                <a:solidFill>
                  <a:srgbClr val="C00000"/>
                </a:solidFill>
              </a:rPr>
              <a:t>》</a:t>
            </a:r>
            <a:r>
              <a:rPr lang="zh-CN" altLang="en-US" dirty="0" smtClean="0">
                <a:solidFill>
                  <a:srgbClr val="C00000"/>
                </a:solidFill>
              </a:rPr>
              <a:t>一词中也学过</a:t>
            </a:r>
            <a:r>
              <a:rPr lang="en-US" dirty="0" smtClean="0">
                <a:solidFill>
                  <a:srgbClr val="C00000"/>
                </a:solidFill>
              </a:rPr>
              <a:t>“</a:t>
            </a:r>
            <a:r>
              <a:rPr lang="zh-CN" altLang="en-US" dirty="0" smtClean="0">
                <a:solidFill>
                  <a:srgbClr val="C00000"/>
                </a:solidFill>
              </a:rPr>
              <a:t>九万里风鹏正举</a:t>
            </a:r>
            <a:r>
              <a:rPr lang="en-US" dirty="0" smtClean="0">
                <a:solidFill>
                  <a:srgbClr val="C00000"/>
                </a:solidFill>
              </a:rPr>
              <a:t>”</a:t>
            </a:r>
            <a:r>
              <a:rPr lang="zh-CN" altLang="en-US" dirty="0" smtClean="0">
                <a:solidFill>
                  <a:srgbClr val="C00000"/>
                </a:solidFill>
              </a:rPr>
              <a:t>的句子，可以直接使用。</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7819469" cy="488201"/>
          </a:xfrm>
          <a:prstGeom prst="rect">
            <a:avLst/>
          </a:prstGeom>
          <a:noFill/>
        </p:spPr>
        <p:txBody>
          <a:bodyPr wrap="square" lIns="36000" tIns="36000" rIns="36000" bIns="36000" rtlCol="0">
            <a:spAutoFit/>
          </a:bodyPr>
          <a:lstStyle/>
          <a:p>
            <a:pPr>
              <a:lnSpc>
                <a:spcPct val="150000"/>
              </a:lnSpc>
            </a:pPr>
            <a:r>
              <a:rPr lang="en-US" b="1" dirty="0" smtClean="0"/>
              <a:t>5.</a:t>
            </a:r>
            <a:r>
              <a:rPr lang="en-US" dirty="0" smtClean="0">
                <a:solidFill>
                  <a:srgbClr val="0092D7"/>
                </a:solidFill>
              </a:rPr>
              <a:t>[2017.11]</a:t>
            </a:r>
            <a:r>
              <a:rPr lang="zh-CN" altLang="en-US" dirty="0" smtClean="0"/>
              <a:t>读了选段</a:t>
            </a:r>
            <a:r>
              <a:rPr lang="en-US" dirty="0" smtClean="0"/>
              <a:t>[</a:t>
            </a:r>
            <a:r>
              <a:rPr lang="zh-CN" altLang="en-US" dirty="0" smtClean="0"/>
              <a:t>二</a:t>
            </a:r>
            <a:r>
              <a:rPr lang="en-US" dirty="0" smtClean="0"/>
              <a:t>]</a:t>
            </a:r>
            <a:r>
              <a:rPr lang="zh-CN" altLang="en-US" dirty="0" smtClean="0"/>
              <a:t>，你有何感想</a:t>
            </a:r>
            <a:r>
              <a:rPr lang="en-US" dirty="0" smtClean="0"/>
              <a:t>?</a:t>
            </a:r>
            <a:r>
              <a:rPr lang="zh-CN" altLang="en-US" dirty="0" smtClean="0"/>
              <a:t>请简要写下来。</a:t>
            </a:r>
            <a:r>
              <a:rPr lang="en-US" dirty="0" smtClean="0"/>
              <a:t>(2</a:t>
            </a:r>
            <a:r>
              <a:rPr lang="zh-CN" altLang="en-US" dirty="0" smtClean="0"/>
              <a:t>分</a:t>
            </a:r>
            <a:r>
              <a:rPr lang="en-US" dirty="0" smtClean="0"/>
              <a:t>)</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817736" y="873677"/>
            <a:ext cx="7826392" cy="854584"/>
          </a:xfrm>
          <a:prstGeom prst="rect">
            <a:avLst/>
          </a:prstGeom>
          <a:noFill/>
        </p:spPr>
        <p:txBody>
          <a:bodyPr wrap="square" lIns="36000" tIns="36000" rIns="36000" bIns="36000" rtlCol="0">
            <a:spAutoFit/>
          </a:bodyPr>
          <a:lstStyle/>
          <a:p>
            <a:pPr>
              <a:lnSpc>
                <a:spcPct val="150000"/>
              </a:lnSpc>
            </a:pPr>
            <a:r>
              <a:rPr lang="zh-CN" altLang="en-US" dirty="0" smtClean="0">
                <a:solidFill>
                  <a:srgbClr val="C00000"/>
                </a:solidFill>
              </a:rPr>
              <a:t>做人要</a:t>
            </a:r>
            <a:r>
              <a:rPr lang="en-US" dirty="0" smtClean="0">
                <a:solidFill>
                  <a:srgbClr val="C00000"/>
                </a:solidFill>
              </a:rPr>
              <a:t>“</a:t>
            </a:r>
            <a:r>
              <a:rPr lang="zh-CN" altLang="en-US" dirty="0" smtClean="0">
                <a:solidFill>
                  <a:srgbClr val="C00000"/>
                </a:solidFill>
              </a:rPr>
              <a:t>言必信，行必果</a:t>
            </a:r>
            <a:r>
              <a:rPr lang="en-US" dirty="0" smtClean="0">
                <a:solidFill>
                  <a:srgbClr val="C00000"/>
                </a:solidFill>
              </a:rPr>
              <a:t>”</a:t>
            </a:r>
            <a:r>
              <a:rPr lang="zh-CN" altLang="en-US" dirty="0" smtClean="0">
                <a:solidFill>
                  <a:srgbClr val="C00000"/>
                </a:solidFill>
              </a:rPr>
              <a:t>，不能像文中商人那样出尔反尔，失去信用。</a:t>
            </a:r>
            <a:r>
              <a:rPr lang="en-US" dirty="0" smtClean="0">
                <a:solidFill>
                  <a:srgbClr val="C00000"/>
                </a:solidFill>
              </a:rPr>
              <a:t>(</a:t>
            </a:r>
            <a:r>
              <a:rPr lang="zh-CN" altLang="en-US" dirty="0" smtClean="0">
                <a:solidFill>
                  <a:srgbClr val="C00000"/>
                </a:solidFill>
              </a:rPr>
              <a:t>或：文中商人虽言行不一，不讲信用，但不能因此就漠视生命的宝贵。</a:t>
            </a:r>
            <a:r>
              <a:rPr lang="en-US" dirty="0" smtClean="0">
                <a:solidFill>
                  <a:srgbClr val="C00000"/>
                </a:solidFill>
              </a:rPr>
              <a:t>)</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7" y="369635"/>
            <a:ext cx="4003373" cy="1319198"/>
          </a:xfrm>
          <a:prstGeom prst="rect">
            <a:avLst/>
          </a:prstGeom>
          <a:noFill/>
        </p:spPr>
        <p:txBody>
          <a:bodyPr wrap="square" lIns="36000" tIns="36000" rIns="36000" bIns="36000" rtlCol="0">
            <a:spAutoFit/>
          </a:bodyPr>
          <a:lstStyle/>
          <a:p>
            <a:pPr>
              <a:lnSpc>
                <a:spcPct val="150000"/>
              </a:lnSpc>
            </a:pPr>
            <a:r>
              <a:rPr lang="en-US" b="1" dirty="0" smtClean="0"/>
              <a:t>6.</a:t>
            </a:r>
            <a:r>
              <a:rPr lang="en-US" dirty="0" smtClean="0">
                <a:solidFill>
                  <a:srgbClr val="0092D7"/>
                </a:solidFill>
              </a:rPr>
              <a:t>[</a:t>
            </a:r>
            <a:r>
              <a:rPr lang="zh-CN" altLang="en-US" dirty="0" smtClean="0">
                <a:solidFill>
                  <a:srgbClr val="0092D7"/>
                </a:solidFill>
              </a:rPr>
              <a:t>原创</a:t>
            </a:r>
            <a:r>
              <a:rPr lang="en-US" dirty="0" smtClean="0">
                <a:solidFill>
                  <a:srgbClr val="0092D7"/>
                </a:solidFill>
              </a:rPr>
              <a:t>]</a:t>
            </a:r>
            <a:r>
              <a:rPr lang="zh-CN" altLang="en-US" dirty="0" smtClean="0"/>
              <a:t>请你为下面的句子划分节奏。</a:t>
            </a:r>
            <a:endParaRPr lang="en-US" dirty="0" smtClean="0"/>
          </a:p>
          <a:p>
            <a:pPr>
              <a:lnSpc>
                <a:spcPct val="150000"/>
              </a:lnSpc>
            </a:pPr>
            <a:r>
              <a:rPr lang="en-US" dirty="0" smtClean="0"/>
              <a:t>(</a:t>
            </a:r>
            <a:r>
              <a:rPr lang="zh-CN" altLang="en-US" dirty="0" smtClean="0"/>
              <a:t>限两处</a:t>
            </a:r>
            <a:r>
              <a:rPr lang="en-US" dirty="0" smtClean="0"/>
              <a:t>) (2</a:t>
            </a:r>
            <a:r>
              <a:rPr lang="zh-CN" altLang="en-US" dirty="0" smtClean="0"/>
              <a:t>分</a:t>
            </a:r>
            <a:r>
              <a:rPr lang="en-US" dirty="0" smtClean="0"/>
              <a:t>)</a:t>
            </a:r>
            <a:r>
              <a:rPr lang="en-US" altLang="zh-CN" b="1" dirty="0" smtClean="0"/>
              <a:t>【</a:t>
            </a:r>
            <a:r>
              <a:rPr lang="zh-CN" altLang="en-US" b="1" dirty="0" smtClean="0"/>
              <a:t>考点：划分朗读停顿</a:t>
            </a:r>
            <a:r>
              <a:rPr lang="en-US" altLang="zh-CN" b="1" dirty="0" smtClean="0"/>
              <a:t>】</a:t>
            </a:r>
          </a:p>
          <a:p>
            <a:pPr>
              <a:lnSpc>
                <a:spcPct val="150000"/>
              </a:lnSpc>
            </a:pPr>
            <a:r>
              <a:rPr lang="zh-CN" altLang="en-US" dirty="0" smtClean="0"/>
              <a:t>有  渔  者  以  舟  往  救  之</a:t>
            </a:r>
            <a:endParaRPr lang="zh-CN" altLang="en-US" dirty="0"/>
          </a:p>
        </p:txBody>
      </p:sp>
      <p:sp>
        <p:nvSpPr>
          <p:cNvPr id="3" name="TextBox 15">
            <a:extLst>
              <a:ext uri="{FF2B5EF4-FFF2-40B4-BE49-F238E27FC236}">
                <a16:creationId xmlns="" xmlns:a16="http://schemas.microsoft.com/office/drawing/2014/main" id="{0663CE10-BAAC-47A1-869E-A722179F076F}"/>
              </a:ext>
            </a:extLst>
          </p:cNvPr>
          <p:cNvSpPr txBox="1"/>
          <p:nvPr/>
        </p:nvSpPr>
        <p:spPr>
          <a:xfrm>
            <a:off x="4840224" y="369451"/>
            <a:ext cx="3840480" cy="381218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有渔者</a:t>
            </a:r>
            <a:r>
              <a:rPr lang="en-US" dirty="0" smtClean="0">
                <a:solidFill>
                  <a:srgbClr val="C00000"/>
                </a:solidFill>
              </a:rPr>
              <a:t>/</a:t>
            </a:r>
            <a:r>
              <a:rPr lang="zh-CN" altLang="en-US" dirty="0" smtClean="0">
                <a:solidFill>
                  <a:srgbClr val="C00000"/>
                </a:solidFill>
              </a:rPr>
              <a:t>以舟</a:t>
            </a:r>
            <a:r>
              <a:rPr lang="en-US" dirty="0" smtClean="0">
                <a:solidFill>
                  <a:srgbClr val="C00000"/>
                </a:solidFill>
              </a:rPr>
              <a:t>/</a:t>
            </a:r>
            <a:r>
              <a:rPr lang="zh-CN" altLang="en-US" dirty="0" smtClean="0">
                <a:solidFill>
                  <a:srgbClr val="C00000"/>
                </a:solidFill>
              </a:rPr>
              <a:t>往救之</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本题考查判断常见文言句读的能力。解答时要注意根据语意来判断。一般情况下，还是有技法可循的：  ①文段休问长与短，熟读精思是关键，内容大意全理解，始可动手把句断。②联系全文前后看，先易后难细分辨。③词性词义要精研，语法结构帮助判。④特殊句式掌握住，固定结构莫拆散。</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7" name="文本框 14">
              <a:extLst>
                <a:ext uri="{FF2B5EF4-FFF2-40B4-BE49-F238E27FC236}">
                  <a16:creationId xmlns="" xmlns:a16="http://schemas.microsoft.com/office/drawing/2014/main"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8" name="直接箭头连接符 7">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9"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60158" y="850113"/>
            <a:ext cx="7872361" cy="1734697"/>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考点六　翻译文言句子</a:t>
            </a:r>
            <a:r>
              <a:rPr lang="en-US"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必考考点</a:t>
            </a:r>
            <a:r>
              <a:rPr lang="en-US" altLang="zh-CN" dirty="0" smtClean="0">
                <a:latin typeface="微软雅黑" pitchFamily="34" charset="-122"/>
                <a:ea typeface="微软雅黑" pitchFamily="34" charset="-122"/>
              </a:rPr>
              <a:t>)</a:t>
            </a:r>
            <a:endParaRPr lang="en-US" altLang="zh-CN" dirty="0" smtClean="0">
              <a:solidFill>
                <a:srgbClr val="0092D7"/>
              </a:solidFill>
              <a:latin typeface="微软雅黑" pitchFamily="34" charset="-122"/>
              <a:ea typeface="微软雅黑" pitchFamily="34" charset="-122"/>
            </a:endParaRPr>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要求直接翻译画线句，以主观题的形式。</a:t>
            </a:r>
          </a:p>
          <a:p>
            <a:pPr>
              <a:lnSpc>
                <a:spcPct val="150000"/>
              </a:lnSpc>
            </a:pPr>
            <a:r>
              <a:rPr lang="en-US" b="1" dirty="0" smtClean="0"/>
              <a:t>2.</a:t>
            </a:r>
            <a:r>
              <a:rPr lang="zh-CN" altLang="en-US" dirty="0" smtClean="0"/>
              <a:t>要求选出翻译正确的一项，以选择题的形式。</a:t>
            </a:r>
            <a:endParaRPr lang="zh-CN" altLang="en-US" dirty="0"/>
          </a:p>
        </p:txBody>
      </p:sp>
    </p:spTree>
    <p:extLst>
      <p:ext uri="{BB962C8B-B14F-4D97-AF65-F5344CB8AC3E}">
        <p14:creationId xmlns:p14="http://schemas.microsoft.com/office/powerpoint/2010/main" xmlns="" val="262995495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3" end="3"/>
                                            </p:txEl>
                                          </p:spTgt>
                                        </p:tgtEl>
                                        <p:attrNameLst>
                                          <p:attrName>style.visibility</p:attrName>
                                        </p:attrNameLst>
                                      </p:cBhvr>
                                      <p:to>
                                        <p:strVal val="visible"/>
                                      </p:to>
                                    </p:set>
                                    <p:animEffect transition="in" filter="fade">
                                      <p:cBhvr>
                                        <p:cTn id="7"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3396690"/>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50850">
              <a:lnSpc>
                <a:spcPct val="150000"/>
              </a:lnSpc>
            </a:pPr>
            <a:r>
              <a:rPr lang="zh-CN" altLang="en-US" dirty="0" smtClean="0"/>
              <a:t>翻译句子类试题的选句有一定的特点：</a:t>
            </a:r>
            <a:r>
              <a:rPr lang="en-US" dirty="0" smtClean="0"/>
              <a:t>(1)</a:t>
            </a:r>
            <a:r>
              <a:rPr lang="zh-CN" altLang="en-US" dirty="0" smtClean="0"/>
              <a:t>有古今异义、通假、词类活用等特殊语法现象的句子；</a:t>
            </a:r>
            <a:r>
              <a:rPr lang="en-US" dirty="0" smtClean="0"/>
              <a:t>(2)</a:t>
            </a:r>
            <a:r>
              <a:rPr lang="zh-CN" altLang="en-US" dirty="0" smtClean="0"/>
              <a:t>含判断句、被动句、省略句、倒装句等比较特殊的文言句式的句子；</a:t>
            </a:r>
            <a:r>
              <a:rPr lang="en-US" dirty="0" smtClean="0"/>
              <a:t>(3)</a:t>
            </a:r>
            <a:r>
              <a:rPr lang="zh-CN" altLang="en-US" dirty="0" smtClean="0"/>
              <a:t>有深层含义，对情节发展、文章中心或人物形象</a:t>
            </a:r>
            <a:r>
              <a:rPr lang="en-US" dirty="0" smtClean="0"/>
              <a:t>(</a:t>
            </a:r>
            <a:r>
              <a:rPr lang="zh-CN" altLang="en-US" dirty="0" smtClean="0"/>
              <a:t>情感</a:t>
            </a:r>
            <a:r>
              <a:rPr lang="en-US" dirty="0" smtClean="0"/>
              <a:t>)</a:t>
            </a:r>
            <a:r>
              <a:rPr lang="zh-CN" altLang="en-US" dirty="0" smtClean="0"/>
              <a:t>有揭示作用的句子。</a:t>
            </a:r>
          </a:p>
          <a:p>
            <a:pPr indent="450850">
              <a:lnSpc>
                <a:spcPct val="150000"/>
              </a:lnSpc>
            </a:pPr>
            <a:r>
              <a:rPr lang="zh-CN" altLang="en-US" dirty="0" smtClean="0"/>
              <a:t>句子翻译的简要口诀是：名词要留，无义要删，省略须补，倒装要调，更多时候，用换来整</a:t>
            </a:r>
            <a:r>
              <a:rPr lang="en-US" dirty="0" smtClean="0"/>
              <a:t>.</a:t>
            </a:r>
            <a:r>
              <a:rPr lang="zh-CN" altLang="en-US" dirty="0" smtClean="0"/>
              <a:t>直译为主，意译为辅</a:t>
            </a:r>
            <a:r>
              <a:rPr lang="en-US" dirty="0" smtClean="0"/>
              <a:t>.</a:t>
            </a:r>
            <a:r>
              <a:rPr lang="zh-CN" altLang="en-US" dirty="0" smtClean="0"/>
              <a:t>其六个关键词是：保留、对应、更换、补充、调序、删除，如下面的技法示例：</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14400" y="377952"/>
          <a:ext cx="7754112" cy="2763720"/>
        </p:xfrm>
        <a:graphic>
          <a:graphicData uri="http://schemas.openxmlformats.org/drawingml/2006/table">
            <a:tbl>
              <a:tblPr/>
              <a:tblGrid>
                <a:gridCol w="2584704"/>
                <a:gridCol w="2584704"/>
                <a:gridCol w="2584704"/>
              </a:tblGrid>
              <a:tr h="432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翻译方法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例句</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译文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a:txBody>
                    <a:bodyPr/>
                    <a:lstStyle/>
                    <a:p>
                      <a:pPr>
                        <a:lnSpc>
                          <a:spcPct val="150000"/>
                        </a:lnSpc>
                        <a:spcAft>
                          <a:spcPts val="0"/>
                        </a:spcAft>
                      </a:pPr>
                      <a:r>
                        <a:rPr lang="zh-CN" sz="1700" kern="100" dirty="0">
                          <a:solidFill>
                            <a:srgbClr val="000000"/>
                          </a:solidFill>
                          <a:latin typeface="NEU-BZ-S92"/>
                          <a:ea typeface="微软雅黑"/>
                          <a:cs typeface="Times New Roman"/>
                        </a:rPr>
                        <a:t>　保留——古汉语中表示时间、地点、人名、官职等专用名称的词语可直接保留在译文中</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①</a:t>
                      </a:r>
                      <a:r>
                        <a:rPr lang="zh-CN" sz="1700" u="sng" kern="100" dirty="0">
                          <a:solidFill>
                            <a:srgbClr val="000000"/>
                          </a:solidFill>
                          <a:uFill>
                            <a:solidFill>
                              <a:srgbClr val="000000"/>
                            </a:solidFill>
                          </a:uFill>
                          <a:latin typeface="NEU-BZ-S92"/>
                          <a:ea typeface="微软雅黑"/>
                          <a:cs typeface="Times New Roman"/>
                        </a:rPr>
                        <a:t>庆历四年</a:t>
                      </a:r>
                      <a:r>
                        <a:rPr lang="zh-CN" sz="1700" kern="100" dirty="0">
                          <a:solidFill>
                            <a:srgbClr val="000000"/>
                          </a:solidFill>
                          <a:latin typeface="NEU-BZ-S92"/>
                          <a:ea typeface="微软雅黑"/>
                          <a:cs typeface="Times New Roman"/>
                        </a:rPr>
                        <a:t>春，</a:t>
                      </a:r>
                      <a:r>
                        <a:rPr lang="zh-CN" sz="1700" u="sng" kern="100" dirty="0">
                          <a:solidFill>
                            <a:srgbClr val="000000"/>
                          </a:solidFill>
                          <a:uFill>
                            <a:solidFill>
                              <a:srgbClr val="000000"/>
                            </a:solidFill>
                          </a:uFill>
                          <a:latin typeface="NEU-BZ-S92"/>
                          <a:ea typeface="微软雅黑"/>
                          <a:cs typeface="Times New Roman"/>
                        </a:rPr>
                        <a:t>滕子京</a:t>
                      </a:r>
                      <a:r>
                        <a:rPr lang="zh-CN" sz="1700" kern="100" dirty="0">
                          <a:solidFill>
                            <a:srgbClr val="000000"/>
                          </a:solidFill>
                          <a:latin typeface="NEU-BZ-S92"/>
                          <a:ea typeface="微软雅黑"/>
                          <a:cs typeface="Times New Roman"/>
                        </a:rPr>
                        <a:t>谪守</a:t>
                      </a:r>
                      <a:r>
                        <a:rPr lang="zh-CN" sz="1700" u="sng" kern="100" dirty="0">
                          <a:solidFill>
                            <a:srgbClr val="000000"/>
                          </a:solidFill>
                          <a:uFill>
                            <a:solidFill>
                              <a:srgbClr val="000000"/>
                            </a:solidFill>
                          </a:uFill>
                          <a:latin typeface="NEU-BZ-S92"/>
                          <a:ea typeface="微软雅黑"/>
                          <a:cs typeface="Times New Roman"/>
                        </a:rPr>
                        <a:t>巴陵郡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年号、时间词、人名、地名不用翻译</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②</a:t>
                      </a:r>
                      <a:r>
                        <a:rPr lang="zh-CN" sz="1700" u="sng" kern="100" dirty="0">
                          <a:solidFill>
                            <a:srgbClr val="000000"/>
                          </a:solidFill>
                          <a:uFill>
                            <a:solidFill>
                              <a:srgbClr val="000000"/>
                            </a:solidFill>
                          </a:uFill>
                          <a:latin typeface="NEU-BZ-S92"/>
                          <a:ea typeface="微软雅黑"/>
                          <a:cs typeface="Times New Roman"/>
                        </a:rPr>
                        <a:t>侍中</a:t>
                      </a:r>
                      <a:r>
                        <a:rPr lang="zh-CN" sz="1700" kern="100" dirty="0">
                          <a:solidFill>
                            <a:srgbClr val="000000"/>
                          </a:solidFill>
                          <a:latin typeface="NEU-BZ-S92"/>
                          <a:ea typeface="微软雅黑"/>
                          <a:cs typeface="Times New Roman"/>
                        </a:rPr>
                        <a:t>、</a:t>
                      </a:r>
                      <a:r>
                        <a:rPr lang="zh-CN" sz="1700" u="sng" kern="100" dirty="0">
                          <a:solidFill>
                            <a:srgbClr val="000000"/>
                          </a:solidFill>
                          <a:uFill>
                            <a:solidFill>
                              <a:srgbClr val="000000"/>
                            </a:solidFill>
                          </a:uFill>
                          <a:latin typeface="NEU-BZ-S92"/>
                          <a:ea typeface="微软雅黑"/>
                          <a:cs typeface="Times New Roman"/>
                        </a:rPr>
                        <a:t>侍郎</a:t>
                      </a:r>
                      <a:r>
                        <a:rPr lang="zh-CN" sz="1700" kern="100" dirty="0">
                          <a:solidFill>
                            <a:srgbClr val="000000"/>
                          </a:solidFill>
                          <a:latin typeface="NEU-BZ-S92"/>
                          <a:ea typeface="微软雅黑"/>
                          <a:cs typeface="Times New Roman"/>
                        </a:rPr>
                        <a:t>郭攸之、费祎、董允等，此皆良</a:t>
                      </a:r>
                      <a:r>
                        <a:rPr lang="zh-CN" sz="1700" kern="100" dirty="0" smtClean="0">
                          <a:solidFill>
                            <a:srgbClr val="000000"/>
                          </a:solidFill>
                          <a:latin typeface="NEU-BZ-S92"/>
                          <a:ea typeface="微软雅黑"/>
                          <a:cs typeface="Times New Roman"/>
                        </a:rPr>
                        <a:t>实</a:t>
                      </a:r>
                      <a:r>
                        <a:rPr lang="en-US" altLang="zh-CN" sz="1700" kern="100" dirty="0" smtClean="0">
                          <a:solidFill>
                            <a:srgbClr val="000000"/>
                          </a:solidFill>
                          <a:latin typeface="NEU-BZ-S92"/>
                          <a:ea typeface="微软雅黑"/>
                          <a:cs typeface="Times New Roman"/>
                        </a:rPr>
                        <a:t> </a:t>
                      </a:r>
                      <a:r>
                        <a:rPr lang="en-US" sz="1700" kern="100" dirty="0" smtClean="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官职名不用翻译</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①</a:t>
                      </a:r>
                      <a:r>
                        <a:rPr lang="zh-CN" sz="1700" u="sng" kern="100" dirty="0">
                          <a:solidFill>
                            <a:srgbClr val="000000"/>
                          </a:solidFill>
                          <a:uFill>
                            <a:solidFill>
                              <a:srgbClr val="000000"/>
                            </a:solidFill>
                          </a:uFill>
                          <a:latin typeface="NEU-BZ-S92"/>
                          <a:ea typeface="微软雅黑"/>
                          <a:cs typeface="Times New Roman"/>
                        </a:rPr>
                        <a:t>庆历四年</a:t>
                      </a:r>
                      <a:r>
                        <a:rPr lang="zh-CN" sz="1700" kern="100" dirty="0">
                          <a:solidFill>
                            <a:srgbClr val="000000"/>
                          </a:solidFill>
                          <a:latin typeface="NEU-BZ-S92"/>
                          <a:ea typeface="微软雅黑"/>
                          <a:cs typeface="Times New Roman"/>
                        </a:rPr>
                        <a:t>的春天，</a:t>
                      </a:r>
                      <a:r>
                        <a:rPr lang="zh-CN" sz="1700" u="sng" kern="100" dirty="0">
                          <a:solidFill>
                            <a:srgbClr val="000000"/>
                          </a:solidFill>
                          <a:uFill>
                            <a:solidFill>
                              <a:srgbClr val="000000"/>
                            </a:solidFill>
                          </a:uFill>
                          <a:latin typeface="NEU-BZ-S92"/>
                          <a:ea typeface="微软雅黑"/>
                          <a:cs typeface="Times New Roman"/>
                        </a:rPr>
                        <a:t>滕子京</a:t>
                      </a:r>
                      <a:r>
                        <a:rPr lang="zh-CN" sz="1700" kern="100" dirty="0">
                          <a:solidFill>
                            <a:srgbClr val="000000"/>
                          </a:solidFill>
                          <a:latin typeface="NEU-BZ-S92"/>
                          <a:ea typeface="微软雅黑"/>
                          <a:cs typeface="Times New Roman"/>
                        </a:rPr>
                        <a:t>远调</a:t>
                      </a:r>
                      <a:r>
                        <a:rPr lang="zh-CN" sz="1700" u="sng" kern="100" dirty="0">
                          <a:solidFill>
                            <a:srgbClr val="000000"/>
                          </a:solidFill>
                          <a:uFill>
                            <a:solidFill>
                              <a:srgbClr val="000000"/>
                            </a:solidFill>
                          </a:uFill>
                          <a:latin typeface="NEU-BZ-S92"/>
                          <a:ea typeface="微软雅黑"/>
                          <a:cs typeface="Times New Roman"/>
                        </a:rPr>
                        <a:t>巴陵郡</a:t>
                      </a:r>
                      <a:r>
                        <a:rPr lang="zh-CN" sz="1700" kern="100" dirty="0">
                          <a:solidFill>
                            <a:srgbClr val="000000"/>
                          </a:solidFill>
                          <a:latin typeface="NEU-BZ-S92"/>
                          <a:ea typeface="微软雅黑"/>
                          <a:cs typeface="Times New Roman"/>
                        </a:rPr>
                        <a:t>做知州</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②</a:t>
                      </a:r>
                      <a:r>
                        <a:rPr lang="zh-CN" sz="1700" u="sng" kern="100" dirty="0">
                          <a:solidFill>
                            <a:srgbClr val="000000"/>
                          </a:solidFill>
                          <a:uFill>
                            <a:solidFill>
                              <a:srgbClr val="000000"/>
                            </a:solidFill>
                          </a:uFill>
                          <a:latin typeface="NEU-BZ-S92"/>
                          <a:ea typeface="微软雅黑"/>
                          <a:cs typeface="Times New Roman"/>
                        </a:rPr>
                        <a:t>侍中</a:t>
                      </a:r>
                      <a:r>
                        <a:rPr lang="zh-CN" sz="1700" kern="100" dirty="0">
                          <a:solidFill>
                            <a:srgbClr val="000000"/>
                          </a:solidFill>
                          <a:latin typeface="NEU-BZ-S92"/>
                          <a:ea typeface="微软雅黑"/>
                          <a:cs typeface="Times New Roman"/>
                        </a:rPr>
                        <a:t>、</a:t>
                      </a:r>
                      <a:r>
                        <a:rPr lang="zh-CN" sz="1700" u="sng" kern="100" dirty="0">
                          <a:solidFill>
                            <a:srgbClr val="000000"/>
                          </a:solidFill>
                          <a:uFill>
                            <a:solidFill>
                              <a:srgbClr val="000000"/>
                            </a:solidFill>
                          </a:uFill>
                          <a:latin typeface="NEU-BZ-S92"/>
                          <a:ea typeface="微软雅黑"/>
                          <a:cs typeface="Times New Roman"/>
                        </a:rPr>
                        <a:t>侍郎</a:t>
                      </a:r>
                      <a:r>
                        <a:rPr lang="zh-CN" sz="1700" kern="100" dirty="0">
                          <a:solidFill>
                            <a:srgbClr val="000000"/>
                          </a:solidFill>
                          <a:latin typeface="NEU-BZ-S92"/>
                          <a:ea typeface="微软雅黑"/>
                          <a:cs typeface="Times New Roman"/>
                        </a:rPr>
                        <a:t>郭攸之、费祎、董允等，都是些忠良诚实的人</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85618" y="369635"/>
            <a:ext cx="7853069" cy="357653"/>
          </a:xfrm>
          <a:prstGeom prst="rect">
            <a:avLst/>
          </a:prstGeom>
          <a:noFill/>
        </p:spPr>
        <p:txBody>
          <a:bodyPr wrap="square" lIns="36000" tIns="36000" rIns="36000" bIns="36000" rtlCol="0">
            <a:spAutoFit/>
          </a:bodyPr>
          <a:lstStyle/>
          <a:p>
            <a:pPr algn="r">
              <a:lnSpc>
                <a:spcPct val="150000"/>
              </a:lnSpc>
            </a:pPr>
            <a:r>
              <a:rPr lang="en-US" altLang="zh-CN" sz="1400" dirty="0" smtClean="0"/>
              <a:t>(</a:t>
            </a:r>
            <a:r>
              <a:rPr lang="zh-CN" altLang="en-US" sz="1400" dirty="0" smtClean="0"/>
              <a:t>续表</a:t>
            </a:r>
            <a:r>
              <a:rPr lang="en-US" altLang="zh-CN" sz="1400" dirty="0" smtClean="0"/>
              <a:t>)</a:t>
            </a:r>
            <a:endParaRPr lang="zh-CN" altLang="en-US" sz="1400" dirty="0" smtClean="0"/>
          </a:p>
        </p:txBody>
      </p:sp>
      <p:graphicFrame>
        <p:nvGraphicFramePr>
          <p:cNvPr id="3" name="表格 2"/>
          <p:cNvGraphicFramePr>
            <a:graphicFrameLocks noGrp="1"/>
          </p:cNvGraphicFramePr>
          <p:nvPr/>
        </p:nvGraphicFramePr>
        <p:xfrm>
          <a:off x="926592" y="731520"/>
          <a:ext cx="7754112" cy="2375100"/>
        </p:xfrm>
        <a:graphic>
          <a:graphicData uri="http://schemas.openxmlformats.org/drawingml/2006/table">
            <a:tbl>
              <a:tblPr/>
              <a:tblGrid>
                <a:gridCol w="3291840"/>
                <a:gridCol w="2462784"/>
                <a:gridCol w="1999488"/>
              </a:tblGrid>
              <a:tr h="432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翻译方法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例句</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译文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a:txBody>
                    <a:bodyPr/>
                    <a:lstStyle/>
                    <a:p>
                      <a:pPr>
                        <a:lnSpc>
                          <a:spcPct val="150000"/>
                        </a:lnSpc>
                        <a:spcAft>
                          <a:spcPts val="0"/>
                        </a:spcAft>
                      </a:pPr>
                      <a:r>
                        <a:rPr lang="zh-CN" sz="1700" kern="100">
                          <a:solidFill>
                            <a:srgbClr val="000000"/>
                          </a:solidFill>
                          <a:latin typeface="NEU-BZ-S92"/>
                          <a:ea typeface="微软雅黑"/>
                          <a:cs typeface="Times New Roman"/>
                        </a:rPr>
                        <a:t>　对应——古汉语中有大量的单音节词，翻译成现代汉语时，与另一个字组合，或直接用现代汉语的一个合成词来代替，以对应现代汉语的意义</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a:t>
                      </a:r>
                      <a:r>
                        <a:rPr lang="zh-CN" sz="1700" u="sng" kern="100">
                          <a:solidFill>
                            <a:srgbClr val="000000"/>
                          </a:solidFill>
                          <a:uFill>
                            <a:solidFill>
                              <a:srgbClr val="000000"/>
                            </a:solidFill>
                          </a:uFill>
                          <a:latin typeface="NEU-BZ-S92"/>
                          <a:ea typeface="微软雅黑"/>
                          <a:cs typeface="Times New Roman"/>
                        </a:rPr>
                        <a:t>然侍卫</a:t>
                      </a:r>
                      <a:r>
                        <a:rPr lang="zh-CN" sz="1700" kern="100">
                          <a:solidFill>
                            <a:srgbClr val="000000"/>
                          </a:solidFill>
                          <a:latin typeface="NEU-BZ-S92"/>
                          <a:ea typeface="微软雅黑"/>
                          <a:cs typeface="Times New Roman"/>
                        </a:rPr>
                        <a:t>之</a:t>
                      </a:r>
                      <a:r>
                        <a:rPr lang="zh-CN" sz="1700" u="sng" kern="100">
                          <a:solidFill>
                            <a:srgbClr val="000000"/>
                          </a:solidFill>
                          <a:uFill>
                            <a:solidFill>
                              <a:srgbClr val="000000"/>
                            </a:solidFill>
                          </a:uFill>
                          <a:latin typeface="NEU-BZ-S92"/>
                          <a:ea typeface="微软雅黑"/>
                          <a:cs typeface="Times New Roman"/>
                        </a:rPr>
                        <a:t>臣</a:t>
                      </a:r>
                      <a:r>
                        <a:rPr lang="zh-CN" sz="1700" kern="100">
                          <a:solidFill>
                            <a:srgbClr val="000000"/>
                          </a:solidFill>
                          <a:latin typeface="NEU-BZ-S92"/>
                          <a:ea typeface="微软雅黑"/>
                          <a:cs typeface="Times New Roman"/>
                        </a:rPr>
                        <a:t>不</a:t>
                      </a:r>
                      <a:r>
                        <a:rPr lang="zh-CN" sz="1700" u="sng" kern="100">
                          <a:solidFill>
                            <a:srgbClr val="000000"/>
                          </a:solidFill>
                          <a:uFill>
                            <a:solidFill>
                              <a:srgbClr val="000000"/>
                            </a:solidFill>
                          </a:uFill>
                          <a:latin typeface="NEU-BZ-S92"/>
                          <a:ea typeface="微软雅黑"/>
                          <a:cs typeface="Times New Roman"/>
                        </a:rPr>
                        <a:t>懈</a:t>
                      </a:r>
                      <a:r>
                        <a:rPr lang="zh-CN" sz="1700" kern="100">
                          <a:solidFill>
                            <a:srgbClr val="000000"/>
                          </a:solidFill>
                          <a:latin typeface="NEU-BZ-S92"/>
                          <a:ea typeface="微软雅黑"/>
                          <a:cs typeface="Times New Roman"/>
                        </a:rPr>
                        <a:t>于内</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zh-CN" sz="1700" u="sng" kern="100" dirty="0">
                          <a:solidFill>
                            <a:srgbClr val="000000"/>
                          </a:solidFill>
                          <a:uFill>
                            <a:solidFill>
                              <a:srgbClr val="000000"/>
                            </a:solidFill>
                          </a:uFill>
                          <a:latin typeface="NEU-BZ-S92"/>
                          <a:ea typeface="微软雅黑"/>
                          <a:cs typeface="Times New Roman"/>
                        </a:rPr>
                        <a:t>然而侍候守卫</a:t>
                      </a:r>
                      <a:r>
                        <a:rPr lang="zh-CN" sz="1700" kern="100" dirty="0">
                          <a:solidFill>
                            <a:srgbClr val="000000"/>
                          </a:solidFill>
                          <a:latin typeface="NEU-BZ-S92"/>
                          <a:ea typeface="微软雅黑"/>
                          <a:cs typeface="Times New Roman"/>
                        </a:rPr>
                        <a:t>的</a:t>
                      </a:r>
                      <a:r>
                        <a:rPr lang="zh-CN" sz="1700" u="sng" kern="100" dirty="0">
                          <a:solidFill>
                            <a:srgbClr val="000000"/>
                          </a:solidFill>
                          <a:uFill>
                            <a:solidFill>
                              <a:srgbClr val="000000"/>
                            </a:solidFill>
                          </a:uFill>
                          <a:latin typeface="NEU-BZ-S92"/>
                          <a:ea typeface="微软雅黑"/>
                          <a:cs typeface="Times New Roman"/>
                        </a:rPr>
                        <a:t>大臣</a:t>
                      </a:r>
                      <a:r>
                        <a:rPr lang="zh-CN" sz="1700" kern="100" dirty="0">
                          <a:solidFill>
                            <a:srgbClr val="000000"/>
                          </a:solidFill>
                          <a:latin typeface="NEU-BZ-S92"/>
                          <a:ea typeface="微软雅黑"/>
                          <a:cs typeface="Times New Roman"/>
                        </a:rPr>
                        <a:t>在朝中不敢</a:t>
                      </a:r>
                      <a:r>
                        <a:rPr lang="zh-CN" sz="1700" u="sng" kern="100" dirty="0">
                          <a:solidFill>
                            <a:srgbClr val="000000"/>
                          </a:solidFill>
                          <a:uFill>
                            <a:solidFill>
                              <a:srgbClr val="000000"/>
                            </a:solidFill>
                          </a:uFill>
                          <a:latin typeface="NEU-BZ-S92"/>
                          <a:ea typeface="微软雅黑"/>
                          <a:cs typeface="Times New Roman"/>
                        </a:rPr>
                        <a:t>懈怠</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85618" y="369635"/>
            <a:ext cx="7853069" cy="357653"/>
          </a:xfrm>
          <a:prstGeom prst="rect">
            <a:avLst/>
          </a:prstGeom>
          <a:noFill/>
        </p:spPr>
        <p:txBody>
          <a:bodyPr wrap="square" lIns="36000" tIns="36000" rIns="36000" bIns="36000" rtlCol="0">
            <a:spAutoFit/>
          </a:bodyPr>
          <a:lstStyle/>
          <a:p>
            <a:pPr algn="r">
              <a:lnSpc>
                <a:spcPct val="150000"/>
              </a:lnSpc>
            </a:pPr>
            <a:r>
              <a:rPr lang="en-US" altLang="zh-CN" sz="1400" dirty="0" smtClean="0"/>
              <a:t>(</a:t>
            </a:r>
            <a:r>
              <a:rPr lang="zh-CN" altLang="en-US" sz="1400" dirty="0" smtClean="0"/>
              <a:t>续表</a:t>
            </a:r>
            <a:r>
              <a:rPr lang="en-US" altLang="zh-CN" sz="1400" dirty="0" smtClean="0"/>
              <a:t>)</a:t>
            </a:r>
            <a:endParaRPr lang="zh-CN" altLang="en-US" sz="1400" dirty="0" smtClean="0"/>
          </a:p>
        </p:txBody>
      </p:sp>
      <p:graphicFrame>
        <p:nvGraphicFramePr>
          <p:cNvPr id="3" name="表格 2"/>
          <p:cNvGraphicFramePr>
            <a:graphicFrameLocks noGrp="1"/>
          </p:cNvGraphicFramePr>
          <p:nvPr/>
        </p:nvGraphicFramePr>
        <p:xfrm>
          <a:off x="926592" y="731520"/>
          <a:ext cx="7754112" cy="3152340"/>
        </p:xfrm>
        <a:graphic>
          <a:graphicData uri="http://schemas.openxmlformats.org/drawingml/2006/table">
            <a:tbl>
              <a:tblPr/>
              <a:tblGrid>
                <a:gridCol w="2584704"/>
                <a:gridCol w="2840736"/>
                <a:gridCol w="2328672"/>
              </a:tblGrid>
              <a:tr h="432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翻译方法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例句</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译文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a:txBody>
                    <a:bodyPr/>
                    <a:lstStyle/>
                    <a:p>
                      <a:pPr>
                        <a:lnSpc>
                          <a:spcPct val="150000"/>
                        </a:lnSpc>
                        <a:spcAft>
                          <a:spcPts val="0"/>
                        </a:spcAft>
                      </a:pPr>
                      <a:r>
                        <a:rPr lang="zh-CN" sz="1700" kern="100">
                          <a:solidFill>
                            <a:srgbClr val="000000"/>
                          </a:solidFill>
                          <a:latin typeface="NEU-BZ-S92"/>
                          <a:ea typeface="微软雅黑"/>
                          <a:cs typeface="Times New Roman"/>
                        </a:rPr>
                        <a:t>　更换——由于时代的原因，古汉语中有些词的意义已经发生较大变化，这就是常说的古今异义词，翻译时应注意</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还有，凡是通假字，在翻译时，都要换成本字</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①</a:t>
                      </a:r>
                      <a:r>
                        <a:rPr lang="zh-CN" sz="1700" kern="100" dirty="0">
                          <a:solidFill>
                            <a:srgbClr val="000000"/>
                          </a:solidFill>
                          <a:latin typeface="NEU-BZ-S92"/>
                          <a:ea typeface="微软雅黑"/>
                          <a:cs typeface="Times New Roman"/>
                        </a:rPr>
                        <a:t>小大之</a:t>
                      </a:r>
                      <a:r>
                        <a:rPr lang="zh-CN" sz="1700" u="sng" kern="100" dirty="0">
                          <a:solidFill>
                            <a:srgbClr val="000000"/>
                          </a:solidFill>
                          <a:uFill>
                            <a:solidFill>
                              <a:srgbClr val="000000"/>
                            </a:solidFill>
                          </a:uFill>
                          <a:latin typeface="NEU-BZ-S92"/>
                          <a:ea typeface="微软雅黑"/>
                          <a:cs typeface="Times New Roman"/>
                        </a:rPr>
                        <a:t>狱</a:t>
                      </a:r>
                      <a:r>
                        <a:rPr lang="zh-CN" sz="1700" kern="100" dirty="0">
                          <a:solidFill>
                            <a:srgbClr val="000000"/>
                          </a:solidFill>
                          <a:latin typeface="NEU-BZ-S92"/>
                          <a:ea typeface="微软雅黑"/>
                          <a:cs typeface="Times New Roman"/>
                        </a:rPr>
                        <a:t>，虽不能察，必以</a:t>
                      </a:r>
                      <a:r>
                        <a:rPr lang="zh-CN" sz="1700" u="sng" kern="100" dirty="0">
                          <a:solidFill>
                            <a:srgbClr val="000000"/>
                          </a:solidFill>
                          <a:uFill>
                            <a:solidFill>
                              <a:srgbClr val="000000"/>
                            </a:solidFill>
                          </a:uFill>
                          <a:latin typeface="NEU-BZ-S92"/>
                          <a:ea typeface="微软雅黑"/>
                          <a:cs typeface="Times New Roman"/>
                        </a:rPr>
                        <a:t>情</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狱：古义“诉讼事件”，今义“监狱”</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②</a:t>
                      </a:r>
                      <a:r>
                        <a:rPr lang="zh-CN" sz="1700" kern="100" dirty="0">
                          <a:solidFill>
                            <a:srgbClr val="000000"/>
                          </a:solidFill>
                          <a:latin typeface="NEU-BZ-S92"/>
                          <a:ea typeface="微软雅黑"/>
                          <a:cs typeface="Times New Roman"/>
                        </a:rPr>
                        <a:t>率</a:t>
                      </a:r>
                      <a:r>
                        <a:rPr lang="zh-CN" sz="1700" u="sng" kern="100" dirty="0">
                          <a:solidFill>
                            <a:srgbClr val="000000"/>
                          </a:solidFill>
                          <a:uFill>
                            <a:solidFill>
                              <a:srgbClr val="000000"/>
                            </a:solidFill>
                          </a:uFill>
                          <a:latin typeface="NEU-BZ-S92"/>
                          <a:ea typeface="微软雅黑"/>
                          <a:cs typeface="Times New Roman"/>
                        </a:rPr>
                        <a:t>妻子</a:t>
                      </a:r>
                      <a:r>
                        <a:rPr lang="zh-CN" sz="1700" kern="100" dirty="0">
                          <a:solidFill>
                            <a:srgbClr val="000000"/>
                          </a:solidFill>
                          <a:latin typeface="NEU-BZ-S92"/>
                          <a:ea typeface="微软雅黑"/>
                          <a:cs typeface="Times New Roman"/>
                        </a:rPr>
                        <a:t>邑人来此绝境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妻子：古义“妻子儿女”，今义“男子的配偶”</a:t>
                      </a:r>
                      <a:r>
                        <a:rPr lang="en-US"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①</a:t>
                      </a:r>
                      <a:r>
                        <a:rPr lang="zh-CN" sz="1700" kern="100" dirty="0">
                          <a:solidFill>
                            <a:srgbClr val="000000"/>
                          </a:solidFill>
                          <a:latin typeface="NEU-BZ-S92"/>
                          <a:ea typeface="微软雅黑"/>
                          <a:cs typeface="Times New Roman"/>
                        </a:rPr>
                        <a:t>大大小小的</a:t>
                      </a:r>
                      <a:r>
                        <a:rPr lang="zh-CN" sz="1700" u="sng" kern="100" dirty="0">
                          <a:solidFill>
                            <a:srgbClr val="000000"/>
                          </a:solidFill>
                          <a:uFill>
                            <a:solidFill>
                              <a:srgbClr val="000000"/>
                            </a:solidFill>
                          </a:uFill>
                          <a:latin typeface="NEU-BZ-S92"/>
                          <a:ea typeface="微软雅黑"/>
                          <a:cs typeface="Times New Roman"/>
                        </a:rPr>
                        <a:t>诉讼事件</a:t>
                      </a:r>
                      <a:r>
                        <a:rPr lang="zh-CN" sz="1700" kern="100" dirty="0">
                          <a:solidFill>
                            <a:srgbClr val="000000"/>
                          </a:solidFill>
                          <a:latin typeface="NEU-BZ-S92"/>
                          <a:ea typeface="微软雅黑"/>
                          <a:cs typeface="Times New Roman"/>
                        </a:rPr>
                        <a:t>，即使不能一一明察，也一定</a:t>
                      </a:r>
                      <a:r>
                        <a:rPr lang="zh-CN" sz="1700" u="sng" kern="100" dirty="0">
                          <a:solidFill>
                            <a:srgbClr val="000000"/>
                          </a:solidFill>
                          <a:uFill>
                            <a:solidFill>
                              <a:srgbClr val="000000"/>
                            </a:solidFill>
                          </a:uFill>
                          <a:latin typeface="NEU-BZ-S92"/>
                          <a:ea typeface="微软雅黑"/>
                          <a:cs typeface="Times New Roman"/>
                        </a:rPr>
                        <a:t>根据实情去处理</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②</a:t>
                      </a:r>
                      <a:r>
                        <a:rPr lang="zh-CN" sz="1700" kern="100" dirty="0">
                          <a:solidFill>
                            <a:srgbClr val="000000"/>
                          </a:solidFill>
                          <a:latin typeface="NEU-BZ-S92"/>
                          <a:ea typeface="微软雅黑"/>
                          <a:cs typeface="Times New Roman"/>
                        </a:rPr>
                        <a:t>带领</a:t>
                      </a:r>
                      <a:r>
                        <a:rPr lang="zh-CN" sz="1700" u="sng" kern="100" dirty="0">
                          <a:solidFill>
                            <a:srgbClr val="000000"/>
                          </a:solidFill>
                          <a:uFill>
                            <a:solidFill>
                              <a:srgbClr val="000000"/>
                            </a:solidFill>
                          </a:uFill>
                          <a:latin typeface="NEU-BZ-S92"/>
                          <a:ea typeface="微软雅黑"/>
                          <a:cs typeface="Times New Roman"/>
                        </a:rPr>
                        <a:t>妻子儿女</a:t>
                      </a:r>
                      <a:r>
                        <a:rPr lang="zh-CN" sz="1700" kern="100" dirty="0">
                          <a:solidFill>
                            <a:srgbClr val="000000"/>
                          </a:solidFill>
                          <a:latin typeface="NEU-BZ-S92"/>
                          <a:ea typeface="微软雅黑"/>
                          <a:cs typeface="Times New Roman"/>
                        </a:rPr>
                        <a:t>以及乡邻来到这个与人世隔绝的地方</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85618" y="369635"/>
            <a:ext cx="7853069" cy="357653"/>
          </a:xfrm>
          <a:prstGeom prst="rect">
            <a:avLst/>
          </a:prstGeom>
          <a:noFill/>
        </p:spPr>
        <p:txBody>
          <a:bodyPr wrap="square" lIns="36000" tIns="36000" rIns="36000" bIns="36000" rtlCol="0">
            <a:spAutoFit/>
          </a:bodyPr>
          <a:lstStyle/>
          <a:p>
            <a:pPr algn="r">
              <a:lnSpc>
                <a:spcPct val="150000"/>
              </a:lnSpc>
            </a:pPr>
            <a:r>
              <a:rPr lang="en-US" altLang="zh-CN" sz="1400" dirty="0" smtClean="0"/>
              <a:t>(</a:t>
            </a:r>
            <a:r>
              <a:rPr lang="zh-CN" altLang="en-US" sz="1400" dirty="0" smtClean="0"/>
              <a:t>续表</a:t>
            </a:r>
            <a:r>
              <a:rPr lang="en-US" altLang="zh-CN" sz="1400" dirty="0" smtClean="0"/>
              <a:t>)</a:t>
            </a:r>
            <a:endParaRPr lang="zh-CN" altLang="en-US" sz="1400" dirty="0" smtClean="0"/>
          </a:p>
        </p:txBody>
      </p:sp>
      <p:graphicFrame>
        <p:nvGraphicFramePr>
          <p:cNvPr id="3" name="表格 2"/>
          <p:cNvGraphicFramePr>
            <a:graphicFrameLocks noGrp="1"/>
          </p:cNvGraphicFramePr>
          <p:nvPr/>
        </p:nvGraphicFramePr>
        <p:xfrm>
          <a:off x="926592" y="731520"/>
          <a:ext cx="7754112" cy="3152340"/>
        </p:xfrm>
        <a:graphic>
          <a:graphicData uri="http://schemas.openxmlformats.org/drawingml/2006/table">
            <a:tbl>
              <a:tblPr/>
              <a:tblGrid>
                <a:gridCol w="2072640"/>
                <a:gridCol w="2584704"/>
                <a:gridCol w="3096768"/>
              </a:tblGrid>
              <a:tr h="432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翻译方法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例句</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译文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a:txBody>
                    <a:bodyPr/>
                    <a:lstStyle/>
                    <a:p>
                      <a:pPr>
                        <a:lnSpc>
                          <a:spcPct val="150000"/>
                        </a:lnSpc>
                        <a:spcAft>
                          <a:spcPts val="0"/>
                        </a:spcAft>
                      </a:pPr>
                      <a:r>
                        <a:rPr lang="zh-CN" sz="1700" kern="100">
                          <a:solidFill>
                            <a:srgbClr val="000000"/>
                          </a:solidFill>
                          <a:latin typeface="NEU-BZ-S92"/>
                          <a:ea typeface="微软雅黑"/>
                          <a:cs typeface="Times New Roman"/>
                        </a:rPr>
                        <a:t>　补充——古汉语中常常省略一些成分，翻译成现代汉语时必须把这些省略的成分补充进去，否则，就会出现语意不清的现象</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①</a:t>
                      </a:r>
                      <a:r>
                        <a:rPr lang="zh-CN" sz="1700" kern="100" dirty="0">
                          <a:solidFill>
                            <a:srgbClr val="000000"/>
                          </a:solidFill>
                          <a:latin typeface="NEU-BZ-S92"/>
                          <a:ea typeface="微软雅黑"/>
                          <a:cs typeface="Times New Roman"/>
                        </a:rPr>
                        <a:t>省略主语：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臣</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今当远离，临表涕零</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②</a:t>
                      </a:r>
                      <a:r>
                        <a:rPr lang="zh-CN" sz="1700" kern="100" dirty="0">
                          <a:solidFill>
                            <a:srgbClr val="000000"/>
                          </a:solidFill>
                          <a:latin typeface="NEU-BZ-S92"/>
                          <a:ea typeface="微软雅黑"/>
                          <a:cs typeface="Times New Roman"/>
                        </a:rPr>
                        <a:t>省略谓语：一鼓作气，再</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鼓</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而衰，三</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鼓</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而竭</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③</a:t>
                      </a:r>
                      <a:r>
                        <a:rPr lang="zh-CN" sz="1700" kern="100" dirty="0">
                          <a:solidFill>
                            <a:srgbClr val="000000"/>
                          </a:solidFill>
                          <a:latin typeface="NEU-BZ-S92"/>
                          <a:ea typeface="微软雅黑"/>
                          <a:cs typeface="Times New Roman"/>
                        </a:rPr>
                        <a:t>省略宾语：此人一一为</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其</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具言所闻</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①</a:t>
                      </a:r>
                      <a:r>
                        <a:rPr lang="zh-CN" sz="1700" kern="100" dirty="0">
                          <a:solidFill>
                            <a:srgbClr val="000000"/>
                          </a:solidFill>
                          <a:latin typeface="NEU-BZ-S92"/>
                          <a:ea typeface="微软雅黑"/>
                          <a:cs typeface="Times New Roman"/>
                        </a:rPr>
                        <a:t>如今</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我</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即将离朝出征，面对这份奏表，禁不住流下泪水</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②</a:t>
                      </a:r>
                      <a:r>
                        <a:rPr lang="zh-CN" sz="1700" kern="100" dirty="0">
                          <a:solidFill>
                            <a:srgbClr val="000000"/>
                          </a:solidFill>
                          <a:latin typeface="NEU-BZ-S92"/>
                          <a:ea typeface="微软雅黑"/>
                          <a:cs typeface="Times New Roman"/>
                        </a:rPr>
                        <a:t>第一次击鼓能够鼓起士气，第二次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击鼓</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士气减弱，第三次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击鼓</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士气已经衰竭了</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③</a:t>
                      </a:r>
                      <a:r>
                        <a:rPr lang="zh-CN" sz="1700" kern="100" dirty="0">
                          <a:solidFill>
                            <a:srgbClr val="000000"/>
                          </a:solidFill>
                          <a:latin typeface="NEU-BZ-S92"/>
                          <a:ea typeface="微软雅黑"/>
                          <a:cs typeface="Times New Roman"/>
                        </a:rPr>
                        <a:t>这个人给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他们</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详细地介绍了自己听到的事</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85618" y="369635"/>
            <a:ext cx="7853069" cy="357653"/>
          </a:xfrm>
          <a:prstGeom prst="rect">
            <a:avLst/>
          </a:prstGeom>
          <a:noFill/>
        </p:spPr>
        <p:txBody>
          <a:bodyPr wrap="square" lIns="36000" tIns="36000" rIns="36000" bIns="36000" rtlCol="0">
            <a:spAutoFit/>
          </a:bodyPr>
          <a:lstStyle/>
          <a:p>
            <a:pPr algn="r">
              <a:lnSpc>
                <a:spcPct val="150000"/>
              </a:lnSpc>
            </a:pPr>
            <a:r>
              <a:rPr lang="en-US" altLang="zh-CN" sz="1400" dirty="0" smtClean="0"/>
              <a:t>(</a:t>
            </a:r>
            <a:r>
              <a:rPr lang="zh-CN" altLang="en-US" sz="1400" dirty="0" smtClean="0"/>
              <a:t>续表</a:t>
            </a:r>
            <a:r>
              <a:rPr lang="en-US" altLang="zh-CN" sz="1400" dirty="0" smtClean="0"/>
              <a:t>)</a:t>
            </a:r>
            <a:endParaRPr lang="zh-CN" altLang="en-US" sz="1400" dirty="0" smtClean="0"/>
          </a:p>
        </p:txBody>
      </p:sp>
      <p:graphicFrame>
        <p:nvGraphicFramePr>
          <p:cNvPr id="3" name="表格 2"/>
          <p:cNvGraphicFramePr>
            <a:graphicFrameLocks noGrp="1"/>
          </p:cNvGraphicFramePr>
          <p:nvPr/>
        </p:nvGraphicFramePr>
        <p:xfrm>
          <a:off x="926592" y="731520"/>
          <a:ext cx="7754112" cy="3540960"/>
        </p:xfrm>
        <a:graphic>
          <a:graphicData uri="http://schemas.openxmlformats.org/drawingml/2006/table">
            <a:tbl>
              <a:tblPr/>
              <a:tblGrid>
                <a:gridCol w="2584704"/>
                <a:gridCol w="2877312"/>
                <a:gridCol w="2292096"/>
              </a:tblGrid>
              <a:tr h="432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翻译方法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例句</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译文</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432000">
                <a:tc>
                  <a:txBody>
                    <a:bodyPr/>
                    <a:lstStyle/>
                    <a:p>
                      <a:pPr>
                        <a:lnSpc>
                          <a:spcPct val="150000"/>
                        </a:lnSpc>
                        <a:spcAft>
                          <a:spcPts val="0"/>
                        </a:spcAft>
                      </a:pPr>
                      <a:r>
                        <a:rPr lang="zh-CN" sz="1700" kern="100" dirty="0">
                          <a:solidFill>
                            <a:srgbClr val="000000"/>
                          </a:solidFill>
                          <a:latin typeface="NEU-BZ-S92"/>
                          <a:ea typeface="微软雅黑"/>
                          <a:cs typeface="Times New Roman"/>
                        </a:rPr>
                        <a:t>　调序——古汉语中的倒装句翻译成现代汉语时，应调整语序，以符合现代汉语的规范</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能</a:t>
                      </a:r>
                      <a:r>
                        <a:rPr lang="zh-CN" sz="1700" u="sng" kern="100">
                          <a:solidFill>
                            <a:srgbClr val="000000"/>
                          </a:solidFill>
                          <a:uFill>
                            <a:solidFill>
                              <a:srgbClr val="000000"/>
                            </a:solidFill>
                          </a:uFill>
                          <a:latin typeface="NEU-BZ-S92"/>
                          <a:ea typeface="微软雅黑"/>
                          <a:cs typeface="Times New Roman"/>
                        </a:rPr>
                        <a:t>谤讥于市朝</a:t>
                      </a:r>
                      <a:endParaRPr lang="zh-CN" sz="1700" kern="100">
                        <a:solidFill>
                          <a:srgbClr val="000000"/>
                        </a:solidFill>
                        <a:latin typeface="NEU-BZ-S92"/>
                        <a:ea typeface="方正书宋_GBK"/>
                        <a:cs typeface="Times New Roman"/>
                      </a:endParaRPr>
                    </a:p>
                    <a:p>
                      <a:pPr>
                        <a:lnSpc>
                          <a:spcPct val="150000"/>
                        </a:lnSpc>
                        <a:spcAft>
                          <a:spcPts val="0"/>
                        </a:spcAft>
                      </a:pPr>
                      <a:r>
                        <a:rPr lang="zh-CN" sz="1700" kern="100">
                          <a:solidFill>
                            <a:srgbClr val="000000"/>
                          </a:solidFill>
                          <a:latin typeface="NEU-BZ-S92"/>
                          <a:ea typeface="微软雅黑"/>
                          <a:cs typeface="Times New Roman"/>
                        </a:rPr>
                        <a:t>　</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正常句式为：能于市朝谤讥</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寡人</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能够</a:t>
                      </a:r>
                      <a:r>
                        <a:rPr lang="zh-CN" sz="1700" u="sng" kern="100">
                          <a:solidFill>
                            <a:srgbClr val="000000"/>
                          </a:solidFill>
                          <a:uFill>
                            <a:solidFill>
                              <a:srgbClr val="000000"/>
                            </a:solidFill>
                          </a:uFill>
                          <a:latin typeface="NEU-BZ-S92"/>
                          <a:ea typeface="微软雅黑"/>
                          <a:cs typeface="Times New Roman"/>
                        </a:rPr>
                        <a:t>在公共场所批评议论</a:t>
                      </a:r>
                      <a:r>
                        <a:rPr lang="zh-CN" sz="1700" kern="100">
                          <a:solidFill>
                            <a:srgbClr val="000000"/>
                          </a:solidFill>
                          <a:latin typeface="NEU-BZ-S92"/>
                          <a:ea typeface="微软雅黑"/>
                          <a:cs typeface="Times New Roman"/>
                        </a:rPr>
                        <a:t>我的过失</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432000">
                <a:tc>
                  <a:txBody>
                    <a:bodyPr/>
                    <a:lstStyle/>
                    <a:p>
                      <a:pPr>
                        <a:lnSpc>
                          <a:spcPct val="150000"/>
                        </a:lnSpc>
                        <a:spcAft>
                          <a:spcPts val="0"/>
                        </a:spcAft>
                      </a:pPr>
                      <a:r>
                        <a:rPr lang="zh-CN" sz="1700" kern="100">
                          <a:solidFill>
                            <a:srgbClr val="000000"/>
                          </a:solidFill>
                          <a:latin typeface="NEU-BZ-S92"/>
                          <a:ea typeface="微软雅黑"/>
                          <a:cs typeface="Times New Roman"/>
                        </a:rPr>
                        <a:t>　删除——古汉语中有不少虚词起凑足音节、停顿等作用，没有实际意义，翻译时可以不译</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a:t>
                      </a:r>
                      <a:r>
                        <a:rPr lang="en-US" sz="1700" kern="100">
                          <a:solidFill>
                            <a:srgbClr val="000000"/>
                          </a:solidFill>
                          <a:latin typeface="NEU-BZ-S92"/>
                          <a:ea typeface="微软雅黑"/>
                          <a:cs typeface="Times New Roman"/>
                        </a:rPr>
                        <a:t>①</a:t>
                      </a:r>
                      <a:r>
                        <a:rPr lang="zh-CN" sz="1700" u="sng" kern="100">
                          <a:solidFill>
                            <a:srgbClr val="000000"/>
                          </a:solidFill>
                          <a:uFill>
                            <a:solidFill>
                              <a:srgbClr val="000000"/>
                            </a:solidFill>
                          </a:uFill>
                          <a:latin typeface="NEU-BZ-S92"/>
                          <a:ea typeface="微软雅黑"/>
                          <a:cs typeface="Times New Roman"/>
                        </a:rPr>
                        <a:t>夫</a:t>
                      </a:r>
                      <a:r>
                        <a:rPr lang="zh-CN" sz="1700" kern="100">
                          <a:solidFill>
                            <a:srgbClr val="000000"/>
                          </a:solidFill>
                          <a:latin typeface="NEU-BZ-S92"/>
                          <a:ea typeface="微软雅黑"/>
                          <a:cs typeface="Times New Roman"/>
                        </a:rPr>
                        <a:t>战，勇气也</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“夫”，句首发语词，无义</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p>
                      <a:pPr>
                        <a:lnSpc>
                          <a:spcPct val="150000"/>
                        </a:lnSpc>
                        <a:spcAft>
                          <a:spcPts val="0"/>
                        </a:spcAft>
                      </a:pPr>
                      <a:r>
                        <a:rPr lang="zh-CN" sz="1700" kern="100">
                          <a:solidFill>
                            <a:srgbClr val="000000"/>
                          </a:solidFill>
                          <a:latin typeface="NEU-BZ-S92"/>
                          <a:ea typeface="微软雅黑"/>
                          <a:cs typeface="Times New Roman"/>
                        </a:rPr>
                        <a:t>　</a:t>
                      </a:r>
                      <a:r>
                        <a:rPr lang="en-US" sz="1700" kern="100">
                          <a:solidFill>
                            <a:srgbClr val="000000"/>
                          </a:solidFill>
                          <a:latin typeface="NEU-BZ-S92"/>
                          <a:ea typeface="微软雅黑"/>
                          <a:cs typeface="Times New Roman"/>
                        </a:rPr>
                        <a:t>②</a:t>
                      </a:r>
                      <a:r>
                        <a:rPr lang="zh-CN" sz="1700" kern="100">
                          <a:solidFill>
                            <a:srgbClr val="000000"/>
                          </a:solidFill>
                          <a:latin typeface="NEU-BZ-S92"/>
                          <a:ea typeface="微软雅黑"/>
                          <a:cs typeface="Times New Roman"/>
                        </a:rPr>
                        <a:t>寒暑易节，始一反</a:t>
                      </a:r>
                      <a:r>
                        <a:rPr lang="zh-CN" sz="1700" u="sng" kern="100">
                          <a:solidFill>
                            <a:srgbClr val="000000"/>
                          </a:solidFill>
                          <a:uFill>
                            <a:solidFill>
                              <a:srgbClr val="000000"/>
                            </a:solidFill>
                          </a:uFill>
                          <a:latin typeface="NEU-BZ-S92"/>
                          <a:ea typeface="微软雅黑"/>
                          <a:cs typeface="Times New Roman"/>
                        </a:rPr>
                        <a:t>焉</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“焉”，句末语气词，不译</a:t>
                      </a:r>
                      <a:r>
                        <a:rPr lang="en-US" sz="1700" kern="100">
                          <a:solidFill>
                            <a:srgbClr val="000000"/>
                          </a:solidFill>
                          <a:latin typeface="NEU-BZ-S92"/>
                          <a:ea typeface="微软雅黑"/>
                          <a:cs typeface="Times New Roman"/>
                        </a:rPr>
                        <a:t>)</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①</a:t>
                      </a:r>
                      <a:r>
                        <a:rPr lang="zh-CN" sz="1700" kern="100" dirty="0">
                          <a:solidFill>
                            <a:srgbClr val="000000"/>
                          </a:solidFill>
                          <a:latin typeface="NEU-BZ-S92"/>
                          <a:ea typeface="微软雅黑"/>
                          <a:cs typeface="Times New Roman"/>
                        </a:rPr>
                        <a:t>作战，靠的是勇气</a:t>
                      </a:r>
                      <a:endParaRPr lang="zh-CN" sz="1700" kern="100" dirty="0">
                        <a:solidFill>
                          <a:srgbClr val="000000"/>
                        </a:solidFill>
                        <a:latin typeface="NEU-BZ-S92"/>
                        <a:ea typeface="方正书宋_GBK"/>
                        <a:cs typeface="Times New Roman"/>
                      </a:endParaRPr>
                    </a:p>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②</a:t>
                      </a:r>
                      <a:r>
                        <a:rPr lang="zh-CN" sz="1700" kern="100" dirty="0">
                          <a:solidFill>
                            <a:srgbClr val="000000"/>
                          </a:solidFill>
                          <a:latin typeface="NEU-BZ-S92"/>
                          <a:ea typeface="微软雅黑"/>
                          <a:cs typeface="Times New Roman"/>
                        </a:rPr>
                        <a:t>冬夏换季，才往返一次</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173469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考点七　掌握文言句式</a:t>
            </a:r>
            <a:r>
              <a:rPr lang="zh-CN" altLang="en-US" dirty="0" smtClean="0"/>
              <a:t>（</a:t>
            </a:r>
            <a:r>
              <a:rPr lang="en-US" altLang="zh-CN" dirty="0" smtClean="0"/>
              <a:t>5</a:t>
            </a:r>
            <a:r>
              <a:rPr lang="zh-CN" altLang="en-US" dirty="0" smtClean="0"/>
              <a:t>年</a:t>
            </a:r>
            <a:r>
              <a:rPr lang="en-US" altLang="zh-CN" dirty="0" smtClean="0"/>
              <a:t>2</a:t>
            </a:r>
            <a:r>
              <a:rPr lang="zh-CN" altLang="en-US" dirty="0" smtClean="0"/>
              <a:t>考）</a:t>
            </a:r>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与“惟弈秋之为听”句式相同的一项是。</a:t>
            </a:r>
          </a:p>
          <a:p>
            <a:pPr>
              <a:lnSpc>
                <a:spcPct val="150000"/>
              </a:lnSpc>
            </a:pPr>
            <a:r>
              <a:rPr lang="en-US" b="1" dirty="0" smtClean="0"/>
              <a:t>2.</a:t>
            </a:r>
            <a:r>
              <a:rPr lang="zh-CN" altLang="en-US" dirty="0" smtClean="0"/>
              <a:t>与“燕人生于燕，长于楚”句式相同的一项是。</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1734697"/>
          </a:xfrm>
          <a:prstGeom prst="rect">
            <a:avLst/>
          </a:prstGeom>
          <a:noFill/>
        </p:spPr>
        <p:txBody>
          <a:bodyPr wrap="square" lIns="36000" tIns="36000" rIns="36000" bIns="36000" rtlCol="0">
            <a:spAutoFit/>
          </a:bodyPr>
          <a:lstStyle/>
          <a:p>
            <a:pPr algn="ctr">
              <a:lnSpc>
                <a:spcPct val="150000"/>
              </a:lnSpc>
            </a:pPr>
            <a:r>
              <a:rPr lang="zh-CN" altLang="en-US" b="1" dirty="0" smtClean="0">
                <a:ea typeface="楷体" pitchFamily="49" charset="-122"/>
              </a:rPr>
              <a:t>学　弈</a:t>
            </a:r>
          </a:p>
          <a:p>
            <a:pPr indent="450850">
              <a:lnSpc>
                <a:spcPct val="150000"/>
              </a:lnSpc>
            </a:pPr>
            <a:r>
              <a:rPr lang="zh-CN" altLang="en-US" b="1" dirty="0" smtClean="0">
                <a:ea typeface="楷体" pitchFamily="49" charset="-122"/>
              </a:rPr>
              <a:t>弈秋，通国之善弈者也</a:t>
            </a:r>
            <a:r>
              <a:rPr lang="en-US" b="1" dirty="0" smtClean="0">
                <a:ea typeface="楷体" pitchFamily="49" charset="-122"/>
              </a:rPr>
              <a:t>.</a:t>
            </a:r>
            <a:r>
              <a:rPr lang="zh-CN" altLang="en-US" b="1" dirty="0" smtClean="0">
                <a:ea typeface="楷体" pitchFamily="49" charset="-122"/>
              </a:rPr>
              <a:t>使弈秋诲二人弈，其一人专心致志，惟弈秋之为听；一人虽听之，一心以为有鸿鹄将至，思援弓缴而射之</a:t>
            </a:r>
            <a:r>
              <a:rPr lang="en-US" b="1" dirty="0" smtClean="0">
                <a:ea typeface="楷体" pitchFamily="49" charset="-122"/>
              </a:rPr>
              <a:t>.</a:t>
            </a:r>
            <a:r>
              <a:rPr lang="zh-CN" altLang="en-US" b="1" u="sng" dirty="0" smtClean="0">
                <a:ea typeface="楷体" pitchFamily="49" charset="-122"/>
              </a:rPr>
              <a:t>虽与之俱学，弗若之矣</a:t>
            </a:r>
            <a:r>
              <a:rPr lang="en-US" b="1" dirty="0" smtClean="0">
                <a:ea typeface="楷体" pitchFamily="49" charset="-122"/>
              </a:rPr>
              <a:t>.</a:t>
            </a:r>
            <a:r>
              <a:rPr lang="zh-CN" altLang="en-US" b="1" dirty="0" smtClean="0">
                <a:ea typeface="楷体" pitchFamily="49" charset="-122"/>
              </a:rPr>
              <a:t>为是其智弗若与</a:t>
            </a:r>
            <a:r>
              <a:rPr lang="en-US" b="1" dirty="0" smtClean="0">
                <a:ea typeface="楷体" pitchFamily="49" charset="-122"/>
              </a:rPr>
              <a:t>?</a:t>
            </a:r>
            <a:r>
              <a:rPr lang="zh-CN" altLang="en-US" b="1" dirty="0" smtClean="0">
                <a:ea typeface="楷体" pitchFamily="49" charset="-122"/>
              </a:rPr>
              <a:t>曰：非然也。</a:t>
            </a:r>
            <a:endParaRPr lang="zh-CN" altLang="en-US" b="1" dirty="0">
              <a:ea typeface="楷体" pitchFamily="49" charset="-122"/>
            </a:endParaRPr>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7773393" cy="4227687"/>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50850">
              <a:lnSpc>
                <a:spcPct val="150000"/>
              </a:lnSpc>
            </a:pPr>
            <a:r>
              <a:rPr lang="zh-CN" altLang="en-US" dirty="0" smtClean="0"/>
              <a:t>这类题型主要考查我们对文言文特殊句式的理解与判断</a:t>
            </a:r>
            <a:r>
              <a:rPr lang="en-US" dirty="0" smtClean="0"/>
              <a:t>.</a:t>
            </a:r>
            <a:r>
              <a:rPr lang="zh-CN" altLang="en-US" dirty="0" smtClean="0"/>
              <a:t>文言文句式在初中阶段涉及的一般有：判断句、省略句、被动句、倒装句</a:t>
            </a:r>
            <a:r>
              <a:rPr lang="en-US" dirty="0" smtClean="0"/>
              <a:t>(</a:t>
            </a:r>
            <a:r>
              <a:rPr lang="zh-CN" altLang="en-US" dirty="0" smtClean="0"/>
              <a:t>宾语前置、定语后置、状语后置</a:t>
            </a:r>
            <a:r>
              <a:rPr lang="en-US" dirty="0" smtClean="0"/>
              <a:t>)</a:t>
            </a:r>
            <a:r>
              <a:rPr lang="zh-CN" altLang="en-US" dirty="0" smtClean="0"/>
              <a:t>等，每一种句式都有相应的特点，我们在平时的学习中要认真积累。</a:t>
            </a:r>
          </a:p>
          <a:p>
            <a:pPr indent="450850">
              <a:lnSpc>
                <a:spcPct val="150000"/>
              </a:lnSpc>
            </a:pPr>
            <a:r>
              <a:rPr lang="zh-CN" altLang="en-US" dirty="0" smtClean="0"/>
              <a:t>判断句</a:t>
            </a:r>
            <a:r>
              <a:rPr lang="en-US" dirty="0" smtClean="0"/>
              <a:t>.</a:t>
            </a:r>
            <a:r>
              <a:rPr lang="zh-CN" altLang="en-US" dirty="0" smtClean="0"/>
              <a:t>基本形式是“</a:t>
            </a:r>
            <a:r>
              <a:rPr lang="en-US" altLang="zh-CN" dirty="0" smtClean="0"/>
              <a:t>……</a:t>
            </a:r>
            <a:r>
              <a:rPr lang="zh-CN" altLang="en-US" dirty="0" smtClean="0"/>
              <a:t>者，</a:t>
            </a:r>
            <a:r>
              <a:rPr lang="en-US" altLang="zh-CN" dirty="0" smtClean="0"/>
              <a:t>……</a:t>
            </a:r>
            <a:r>
              <a:rPr lang="zh-CN" altLang="en-US" dirty="0" smtClean="0"/>
              <a:t>也”，“</a:t>
            </a:r>
            <a:r>
              <a:rPr lang="en-US" altLang="zh-CN" dirty="0" smtClean="0"/>
              <a:t>……</a:t>
            </a:r>
            <a:r>
              <a:rPr lang="zh-CN" altLang="en-US" dirty="0" smtClean="0"/>
              <a:t>，</a:t>
            </a:r>
            <a:r>
              <a:rPr lang="en-US" altLang="zh-CN" dirty="0" smtClean="0"/>
              <a:t>……</a:t>
            </a:r>
            <a:r>
              <a:rPr lang="zh-CN" altLang="en-US" dirty="0" smtClean="0"/>
              <a:t>者”，“</a:t>
            </a:r>
            <a:r>
              <a:rPr lang="en-US" altLang="zh-CN" dirty="0" smtClean="0"/>
              <a:t>……</a:t>
            </a:r>
            <a:r>
              <a:rPr lang="zh-CN" altLang="en-US" dirty="0" smtClean="0"/>
              <a:t>，</a:t>
            </a:r>
            <a:r>
              <a:rPr lang="en-US" altLang="zh-CN" dirty="0" smtClean="0"/>
              <a:t>……</a:t>
            </a:r>
            <a:r>
              <a:rPr lang="zh-CN" altLang="en-US" dirty="0" smtClean="0"/>
              <a:t>也”</a:t>
            </a:r>
            <a:r>
              <a:rPr lang="en-US" dirty="0" smtClean="0"/>
              <a:t>.</a:t>
            </a:r>
            <a:r>
              <a:rPr lang="zh-CN" altLang="en-US" dirty="0" smtClean="0"/>
              <a:t>另一种是用“则”“皆”“乃”“为”“即”“非”等判断词表示肯定或否定判断。</a:t>
            </a:r>
          </a:p>
          <a:p>
            <a:pPr indent="450850">
              <a:lnSpc>
                <a:spcPct val="150000"/>
              </a:lnSpc>
            </a:pPr>
            <a:r>
              <a:rPr lang="zh-CN" altLang="en-US" dirty="0" smtClean="0"/>
              <a:t>省略句</a:t>
            </a:r>
            <a:r>
              <a:rPr lang="en-US" dirty="0" smtClean="0"/>
              <a:t>.</a:t>
            </a:r>
            <a:r>
              <a:rPr lang="zh-CN" altLang="en-US" dirty="0" smtClean="0"/>
              <a:t>句子中省略某个词或某个成分的现象，例：一鼓作气，再</a:t>
            </a:r>
            <a:r>
              <a:rPr lang="en-US" dirty="0" smtClean="0"/>
              <a:t>(</a:t>
            </a:r>
            <a:r>
              <a:rPr lang="zh-CN" altLang="en-US" dirty="0" smtClean="0"/>
              <a:t>鼓</a:t>
            </a:r>
            <a:r>
              <a:rPr lang="en-US" dirty="0" smtClean="0"/>
              <a:t>)</a:t>
            </a:r>
            <a:r>
              <a:rPr lang="zh-CN" altLang="en-US" dirty="0" smtClean="0"/>
              <a:t>而衰，三</a:t>
            </a:r>
            <a:r>
              <a:rPr lang="en-US" dirty="0" smtClean="0"/>
              <a:t>(</a:t>
            </a:r>
            <a:r>
              <a:rPr lang="zh-CN" altLang="en-US" dirty="0" smtClean="0"/>
              <a:t>鼓</a:t>
            </a:r>
            <a:r>
              <a:rPr lang="en-US" dirty="0" smtClean="0"/>
              <a:t>)</a:t>
            </a:r>
            <a:r>
              <a:rPr lang="zh-CN" altLang="en-US" dirty="0" smtClean="0"/>
              <a:t>而竭。</a:t>
            </a: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3396690"/>
          </a:xfrm>
          <a:prstGeom prst="rect">
            <a:avLst/>
          </a:prstGeom>
          <a:noFill/>
        </p:spPr>
        <p:txBody>
          <a:bodyPr wrap="square" lIns="36000" tIns="36000" rIns="36000" bIns="36000" rtlCol="0">
            <a:spAutoFit/>
          </a:bodyPr>
          <a:lstStyle/>
          <a:p>
            <a:pPr indent="450850">
              <a:lnSpc>
                <a:spcPct val="150000"/>
              </a:lnSpc>
            </a:pPr>
            <a:r>
              <a:rPr lang="zh-CN" altLang="en-US" dirty="0" smtClean="0"/>
              <a:t>被动句</a:t>
            </a:r>
            <a:r>
              <a:rPr lang="en-US" dirty="0" smtClean="0"/>
              <a:t>.</a:t>
            </a:r>
            <a:r>
              <a:rPr lang="zh-CN" altLang="en-US" dirty="0" smtClean="0"/>
              <a:t>用“于”“为”“为</a:t>
            </a:r>
            <a:r>
              <a:rPr lang="en-US" altLang="zh-CN" dirty="0" smtClean="0"/>
              <a:t>……</a:t>
            </a:r>
            <a:r>
              <a:rPr lang="zh-CN" altLang="en-US" dirty="0" smtClean="0"/>
              <a:t>所”“见”表被动</a:t>
            </a:r>
            <a:r>
              <a:rPr lang="en-US" dirty="0" smtClean="0"/>
              <a:t>.</a:t>
            </a:r>
            <a:r>
              <a:rPr lang="zh-CN" altLang="en-US" dirty="0" smtClean="0"/>
              <a:t>例：管夷吾举于士</a:t>
            </a:r>
            <a:r>
              <a:rPr lang="en-US" dirty="0" smtClean="0"/>
              <a:t>. </a:t>
            </a:r>
            <a:r>
              <a:rPr lang="zh-CN" altLang="en-US" dirty="0" smtClean="0"/>
              <a:t>“举于</a:t>
            </a:r>
            <a:r>
              <a:rPr lang="en-US" altLang="zh-CN" dirty="0" smtClean="0"/>
              <a:t>……”</a:t>
            </a:r>
            <a:r>
              <a:rPr lang="zh-CN" altLang="en-US" dirty="0" smtClean="0"/>
              <a:t>即“在</a:t>
            </a:r>
            <a:r>
              <a:rPr lang="en-US" altLang="zh-CN" dirty="0" smtClean="0"/>
              <a:t>……</a:t>
            </a:r>
            <a:r>
              <a:rPr lang="zh-CN" altLang="en-US" dirty="0" smtClean="0"/>
              <a:t>被举荐”。</a:t>
            </a:r>
          </a:p>
          <a:p>
            <a:pPr indent="450850">
              <a:lnSpc>
                <a:spcPct val="150000"/>
              </a:lnSpc>
            </a:pPr>
            <a:r>
              <a:rPr lang="zh-CN" altLang="en-US" dirty="0" smtClean="0"/>
              <a:t>宾语前置</a:t>
            </a:r>
            <a:r>
              <a:rPr lang="en-US" dirty="0" smtClean="0"/>
              <a:t>.</a:t>
            </a:r>
            <a:r>
              <a:rPr lang="zh-CN" altLang="en-US" dirty="0" smtClean="0"/>
              <a:t>例：“何陋之有”即“有何陋”的倒装，可译为“有什么简陋呢”，“之”在这里是宾语前置的标志。</a:t>
            </a:r>
          </a:p>
          <a:p>
            <a:pPr indent="450850">
              <a:lnSpc>
                <a:spcPct val="150000"/>
              </a:lnSpc>
            </a:pPr>
            <a:r>
              <a:rPr lang="zh-CN" altLang="en-US" dirty="0" smtClean="0"/>
              <a:t>定语后置</a:t>
            </a:r>
            <a:r>
              <a:rPr lang="en-US" dirty="0" smtClean="0"/>
              <a:t>.</a:t>
            </a:r>
            <a:r>
              <a:rPr lang="zh-CN" altLang="en-US" dirty="0" smtClean="0"/>
              <a:t>例：予谓菊，花之隐逸者也</a:t>
            </a:r>
            <a:r>
              <a:rPr lang="en-US" dirty="0" smtClean="0"/>
              <a:t>.</a:t>
            </a:r>
            <a:r>
              <a:rPr lang="zh-CN" altLang="en-US" dirty="0" smtClean="0"/>
              <a:t>“花之隐逸者”是“隐逸之花”的倒装</a:t>
            </a:r>
            <a:r>
              <a:rPr lang="en-US" dirty="0" smtClean="0"/>
              <a:t>.</a:t>
            </a:r>
            <a:r>
              <a:rPr lang="zh-CN" altLang="en-US" dirty="0" smtClean="0"/>
              <a:t>可译为“具有隐逸气质的花”。</a:t>
            </a:r>
          </a:p>
          <a:p>
            <a:pPr indent="450850">
              <a:lnSpc>
                <a:spcPct val="150000"/>
              </a:lnSpc>
            </a:pPr>
            <a:r>
              <a:rPr lang="zh-CN" altLang="en-US" dirty="0" smtClean="0"/>
              <a:t>状语后置</a:t>
            </a:r>
            <a:r>
              <a:rPr lang="en-US" dirty="0" smtClean="0"/>
              <a:t>.</a:t>
            </a:r>
            <a:r>
              <a:rPr lang="zh-CN" altLang="en-US" dirty="0" smtClean="0"/>
              <a:t>介词“以”“于”组成的介宾短语在文言文中大都后置</a:t>
            </a:r>
            <a:r>
              <a:rPr lang="en-US" dirty="0" smtClean="0"/>
              <a:t>.</a:t>
            </a:r>
            <a:r>
              <a:rPr lang="zh-CN" altLang="en-US" dirty="0" smtClean="0"/>
              <a:t>例：躬耕于南阳</a:t>
            </a:r>
            <a:r>
              <a:rPr lang="en-US" dirty="0" smtClean="0"/>
              <a:t>/</a:t>
            </a:r>
            <a:r>
              <a:rPr lang="zh-CN" altLang="en-US" dirty="0" smtClean="0"/>
              <a:t>苟全性命于乱世</a:t>
            </a:r>
            <a:r>
              <a:rPr lang="en-US" dirty="0" smtClean="0"/>
              <a:t>.</a:t>
            </a:r>
            <a:r>
              <a:rPr lang="zh-CN" altLang="en-US" dirty="0" smtClean="0"/>
              <a:t>正确语序是：于南阳躬耕</a:t>
            </a:r>
            <a:r>
              <a:rPr lang="en-US" dirty="0" smtClean="0"/>
              <a:t>/</a:t>
            </a:r>
            <a:r>
              <a:rPr lang="zh-CN" altLang="en-US" dirty="0" smtClean="0"/>
              <a:t>于乱世苟全性命。</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952711" cy="1734697"/>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考点八　感悟启示</a:t>
            </a:r>
            <a:r>
              <a:rPr lang="en-US" altLang="zh-CN" dirty="0" smtClean="0">
                <a:latin typeface="+mn-ea"/>
              </a:rPr>
              <a:t>(5</a:t>
            </a:r>
            <a:r>
              <a:rPr lang="zh-CN" altLang="en-US" dirty="0" smtClean="0">
                <a:latin typeface="+mn-ea"/>
              </a:rPr>
              <a:t>年</a:t>
            </a:r>
            <a:r>
              <a:rPr lang="en-US" altLang="zh-CN" dirty="0" smtClean="0">
                <a:latin typeface="+mn-ea"/>
              </a:rPr>
              <a:t>2</a:t>
            </a:r>
            <a:r>
              <a:rPr lang="zh-CN" altLang="en-US" dirty="0" smtClean="0">
                <a:latin typeface="+mn-ea"/>
              </a:rPr>
              <a:t>考</a:t>
            </a:r>
            <a:r>
              <a:rPr lang="en-US" altLang="zh-CN" dirty="0" smtClean="0">
                <a:latin typeface="+mn-ea"/>
              </a:rPr>
              <a:t>)</a:t>
            </a:r>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请你写出与“鹏”有关的成语或诗句。</a:t>
            </a:r>
          </a:p>
          <a:p>
            <a:pPr>
              <a:lnSpc>
                <a:spcPct val="150000"/>
              </a:lnSpc>
            </a:pPr>
            <a:r>
              <a:rPr lang="en-US" b="1" dirty="0" smtClean="0"/>
              <a:t>2.</a:t>
            </a:r>
            <a:r>
              <a:rPr lang="zh-CN" altLang="en-US" dirty="0" smtClean="0"/>
              <a:t>读了选段</a:t>
            </a:r>
            <a:r>
              <a:rPr lang="en-US" dirty="0" smtClean="0"/>
              <a:t>[</a:t>
            </a:r>
            <a:r>
              <a:rPr lang="zh-CN" altLang="en-US" dirty="0" smtClean="0"/>
              <a:t>二</a:t>
            </a:r>
            <a:r>
              <a:rPr lang="en-US" dirty="0" smtClean="0"/>
              <a:t>]</a:t>
            </a:r>
            <a:r>
              <a:rPr lang="zh-CN" altLang="en-US" dirty="0" smtClean="0"/>
              <a:t>，你有何感想</a:t>
            </a:r>
            <a:r>
              <a:rPr lang="en-US" dirty="0" smtClean="0"/>
              <a:t>?</a:t>
            </a:r>
            <a:r>
              <a:rPr lang="zh-CN" altLang="en-US" dirty="0" smtClean="0"/>
              <a:t>请简要写下来。</a:t>
            </a:r>
            <a:endParaRPr lang="en-US" altLang="zh-CN" dirty="0" smtClean="0">
              <a:latin typeface="+mn-ea"/>
            </a:endParaRPr>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迁移拓展类试题</a:t>
            </a:r>
            <a:r>
              <a:rPr lang="en-US" b="1" dirty="0" smtClean="0"/>
              <a:t>.</a:t>
            </a:r>
            <a:r>
              <a:rPr lang="zh-CN" altLang="en-US" dirty="0" smtClean="0"/>
              <a:t>这类题往往联系课文进行迁移联想。</a:t>
            </a:r>
          </a:p>
          <a:p>
            <a:pPr indent="450850">
              <a:lnSpc>
                <a:spcPct val="150000"/>
              </a:lnSpc>
            </a:pPr>
            <a:r>
              <a:rPr lang="en-US" dirty="0" smtClean="0"/>
              <a:t>①</a:t>
            </a:r>
            <a:r>
              <a:rPr lang="zh-CN" altLang="en-US" dirty="0" smtClean="0"/>
              <a:t>熟悉课文是前提</a:t>
            </a:r>
            <a:r>
              <a:rPr lang="en-US" dirty="0" smtClean="0"/>
              <a:t>.</a:t>
            </a:r>
            <a:r>
              <a:rPr lang="zh-CN" altLang="en-US" dirty="0" smtClean="0"/>
              <a:t>这类题一般会针对课本要求背诵的篇目，要对课文内容较为熟悉，才能顺利答题。</a:t>
            </a:r>
          </a:p>
          <a:p>
            <a:pPr indent="450850">
              <a:lnSpc>
                <a:spcPct val="150000"/>
              </a:lnSpc>
            </a:pPr>
            <a:r>
              <a:rPr lang="en-US" dirty="0" smtClean="0"/>
              <a:t>②</a:t>
            </a:r>
            <a:r>
              <a:rPr lang="zh-CN" altLang="en-US" dirty="0" smtClean="0"/>
              <a:t>抓住相似点进行联想</a:t>
            </a:r>
            <a:r>
              <a:rPr lang="en-US" dirty="0" smtClean="0"/>
              <a:t>.</a:t>
            </a:r>
            <a:r>
              <a:rPr lang="zh-CN" altLang="en-US" dirty="0" smtClean="0"/>
              <a:t>根据题干的要求，找出课内外内容的相似点；或者根据课外选文的提示，在课文中寻找相似、相同、相反的内容。</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3812188"/>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开放探究类试题</a:t>
            </a:r>
            <a:r>
              <a:rPr lang="en-US" b="1" dirty="0" smtClean="0"/>
              <a:t>.</a:t>
            </a:r>
            <a:r>
              <a:rPr lang="zh-CN" altLang="en-US" dirty="0" smtClean="0"/>
              <a:t>或要求结合自身或现实谈启示或收获；或针对指定话题要求发表自己的见解。</a:t>
            </a:r>
          </a:p>
          <a:p>
            <a:pPr indent="450850">
              <a:lnSpc>
                <a:spcPct val="150000"/>
              </a:lnSpc>
            </a:pPr>
            <a:r>
              <a:rPr lang="en-US" dirty="0" smtClean="0"/>
              <a:t>①</a:t>
            </a:r>
            <a:r>
              <a:rPr lang="zh-CN" altLang="en-US" dirty="0" smtClean="0"/>
              <a:t>领会作品的思想和情感倾向</a:t>
            </a:r>
            <a:r>
              <a:rPr lang="en-US" dirty="0" smtClean="0"/>
              <a:t>.</a:t>
            </a:r>
            <a:r>
              <a:rPr lang="zh-CN" altLang="en-US" dirty="0" smtClean="0"/>
              <a:t>看文章是赞美或宣扬哪一种人生观、世界观、品质、精神。</a:t>
            </a:r>
          </a:p>
          <a:p>
            <a:pPr indent="450850">
              <a:lnSpc>
                <a:spcPct val="150000"/>
              </a:lnSpc>
            </a:pPr>
            <a:r>
              <a:rPr lang="en-US" dirty="0" smtClean="0"/>
              <a:t>②</a:t>
            </a:r>
            <a:r>
              <a:rPr lang="zh-CN" altLang="en-US" dirty="0" smtClean="0"/>
              <a:t>紧扣选文，观点正确</a:t>
            </a:r>
            <a:r>
              <a:rPr lang="en-US" dirty="0" smtClean="0"/>
              <a:t>.</a:t>
            </a:r>
            <a:r>
              <a:rPr lang="zh-CN" altLang="en-US" dirty="0" smtClean="0"/>
              <a:t>从作品本身出发，紧扣题目所问进行感悟；所持观点、看法不能偏颇过激，甚至错误。</a:t>
            </a:r>
          </a:p>
          <a:p>
            <a:pPr indent="450850">
              <a:lnSpc>
                <a:spcPct val="150000"/>
              </a:lnSpc>
            </a:pPr>
            <a:r>
              <a:rPr lang="en-US" dirty="0" smtClean="0"/>
              <a:t>③</a:t>
            </a:r>
            <a:r>
              <a:rPr lang="zh-CN" altLang="en-US" dirty="0" smtClean="0"/>
              <a:t>注意联系实际</a:t>
            </a:r>
            <a:r>
              <a:rPr lang="en-US" dirty="0" smtClean="0"/>
              <a:t>.</a:t>
            </a:r>
            <a:r>
              <a:rPr lang="zh-CN" altLang="en-US" dirty="0" smtClean="0"/>
              <a:t>要求联系实际生活的，要从真实感受出发，贴近生活，紧跟时代，有新意。</a:t>
            </a:r>
          </a:p>
          <a:p>
            <a:pPr>
              <a:lnSpc>
                <a:spcPct val="150000"/>
              </a:lnSpc>
            </a:pPr>
            <a:r>
              <a:rPr lang="en-US" b="1" dirty="0" smtClean="0"/>
              <a:t>3.</a:t>
            </a:r>
            <a:r>
              <a:rPr lang="zh-CN" altLang="en-US" b="1" dirty="0" smtClean="0"/>
              <a:t>要言之成理</a:t>
            </a:r>
            <a:r>
              <a:rPr lang="en-US" b="1" dirty="0" smtClean="0"/>
              <a:t>.</a:t>
            </a:r>
            <a:r>
              <a:rPr lang="zh-CN" altLang="en-US" dirty="0" smtClean="0"/>
              <a:t>有理有据，道理充分，观点经得起推敲，令人信服。</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952711" cy="1319198"/>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考点九　划分朗读停顿</a:t>
            </a:r>
            <a:r>
              <a:rPr lang="en-US" altLang="zh-CN" dirty="0" smtClean="0">
                <a:latin typeface="+mn-ea"/>
              </a:rPr>
              <a:t>(10</a:t>
            </a:r>
            <a:r>
              <a:rPr lang="zh-CN" altLang="en-US" dirty="0" smtClean="0">
                <a:latin typeface="+mn-ea"/>
              </a:rPr>
              <a:t>年</a:t>
            </a:r>
            <a:r>
              <a:rPr lang="en-US" altLang="zh-CN" dirty="0" smtClean="0">
                <a:latin typeface="+mn-ea"/>
              </a:rPr>
              <a:t>1</a:t>
            </a:r>
            <a:r>
              <a:rPr lang="zh-CN" altLang="en-US" dirty="0" smtClean="0">
                <a:latin typeface="+mn-ea"/>
              </a:rPr>
              <a:t>考</a:t>
            </a:r>
            <a:r>
              <a:rPr lang="en-US" altLang="zh-CN" dirty="0" smtClean="0">
                <a:latin typeface="+mn-ea"/>
              </a:rPr>
              <a:t>)</a:t>
            </a:r>
          </a:p>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zh-CN" altLang="en-US" dirty="0" smtClean="0"/>
              <a:t>下列句子朗读节奏划分正确的一项是。</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369635"/>
            <a:ext cx="7853069" cy="4227687"/>
          </a:xfrm>
          <a:prstGeom prst="rect">
            <a:avLst/>
          </a:prstGeom>
          <a:noFill/>
        </p:spPr>
        <p:txBody>
          <a:bodyPr wrap="square" lIns="36000" tIns="36000" rIns="36000" bIns="36000" rtlCol="0">
            <a:spAutoFit/>
          </a:bodyPr>
          <a:lstStyle/>
          <a:p>
            <a:pPr>
              <a:lnSpc>
                <a:spcPct val="150000"/>
              </a:lnSpc>
            </a:pPr>
            <a:r>
              <a:rPr lang="en-US" altLang="zh-CN" dirty="0" smtClean="0"/>
              <a:t>【</a:t>
            </a:r>
            <a:r>
              <a:rPr lang="zh-CN" altLang="en-US" dirty="0" smtClean="0"/>
              <a:t>答题思路</a:t>
            </a:r>
            <a:r>
              <a:rPr lang="en-US" altLang="zh-CN" dirty="0" smtClean="0"/>
              <a:t>】</a:t>
            </a:r>
          </a:p>
          <a:p>
            <a:pPr>
              <a:lnSpc>
                <a:spcPct val="150000"/>
              </a:lnSpc>
            </a:pPr>
            <a:r>
              <a:rPr lang="zh-CN" altLang="en-US" dirty="0" smtClean="0"/>
              <a:t>这种题型主要考查我们对文言语句的断句或句子的朗读节奏的划分，断句要在梳理句意的基础上，方法如下：</a:t>
            </a:r>
          </a:p>
          <a:p>
            <a:pPr>
              <a:lnSpc>
                <a:spcPct val="150000"/>
              </a:lnSpc>
            </a:pPr>
            <a:r>
              <a:rPr lang="en-US" b="1" dirty="0" smtClean="0"/>
              <a:t>1.</a:t>
            </a:r>
            <a:r>
              <a:rPr lang="zh-CN" altLang="en-US" b="1" dirty="0" smtClean="0"/>
              <a:t>按音节兼顾意义来划分</a:t>
            </a:r>
            <a:r>
              <a:rPr lang="en-US" b="1" dirty="0" smtClean="0"/>
              <a:t>.</a:t>
            </a:r>
            <a:r>
              <a:rPr lang="zh-CN" altLang="en-US" dirty="0" smtClean="0"/>
              <a:t>例：故人具鸡黍</a:t>
            </a:r>
            <a:r>
              <a:rPr lang="en-US" dirty="0" smtClean="0"/>
              <a:t>.</a:t>
            </a:r>
            <a:r>
              <a:rPr lang="zh-CN" altLang="en-US" dirty="0" smtClean="0"/>
              <a:t>按“二一二”的节奏形式可以划分为：故人</a:t>
            </a:r>
            <a:r>
              <a:rPr lang="en-US" dirty="0" smtClean="0"/>
              <a:t>/</a:t>
            </a:r>
            <a:r>
              <a:rPr lang="zh-CN" altLang="en-US" dirty="0" smtClean="0"/>
              <a:t>具</a:t>
            </a:r>
            <a:r>
              <a:rPr lang="en-US" dirty="0" smtClean="0"/>
              <a:t>/</a:t>
            </a:r>
            <a:r>
              <a:rPr lang="zh-CN" altLang="en-US" dirty="0" smtClean="0"/>
              <a:t>鸡黍；也可按“二三”的节奏，按音节兼顾意义来划分：故人</a:t>
            </a:r>
            <a:r>
              <a:rPr lang="en-US" dirty="0" smtClean="0"/>
              <a:t>/</a:t>
            </a:r>
            <a:r>
              <a:rPr lang="zh-CN" altLang="en-US" dirty="0" smtClean="0"/>
              <a:t>具鸡黍。</a:t>
            </a:r>
          </a:p>
          <a:p>
            <a:pPr>
              <a:lnSpc>
                <a:spcPct val="150000"/>
              </a:lnSpc>
            </a:pPr>
            <a:r>
              <a:rPr lang="en-US" b="1" dirty="0" smtClean="0"/>
              <a:t>2.</a:t>
            </a:r>
            <a:r>
              <a:rPr lang="zh-CN" altLang="en-US" b="1" dirty="0" smtClean="0"/>
              <a:t>连在一起的两个单音节词，朗读时须停顿</a:t>
            </a:r>
            <a:r>
              <a:rPr lang="en-US" b="1" dirty="0" smtClean="0"/>
              <a:t>.</a:t>
            </a:r>
            <a:r>
              <a:rPr lang="zh-CN" altLang="en-US" dirty="0" smtClean="0"/>
              <a:t>例：今齐地方千里</a:t>
            </a:r>
            <a:r>
              <a:rPr lang="en-US" dirty="0" smtClean="0"/>
              <a:t>.</a:t>
            </a:r>
            <a:r>
              <a:rPr lang="zh-CN" altLang="en-US" dirty="0" smtClean="0"/>
              <a:t>“地”与“方”是两个单音节词，不得连读，这句话的节奏应该划分为：今</a:t>
            </a:r>
            <a:r>
              <a:rPr lang="en-US" dirty="0" smtClean="0"/>
              <a:t>/</a:t>
            </a:r>
            <a:r>
              <a:rPr lang="zh-CN" altLang="en-US" dirty="0" smtClean="0"/>
              <a:t>齐地</a:t>
            </a:r>
            <a:r>
              <a:rPr lang="en-US" dirty="0" smtClean="0"/>
              <a:t>/</a:t>
            </a:r>
            <a:r>
              <a:rPr lang="zh-CN" altLang="en-US" dirty="0" smtClean="0"/>
              <a:t>方千里。</a:t>
            </a:r>
          </a:p>
          <a:p>
            <a:pPr>
              <a:lnSpc>
                <a:spcPct val="150000"/>
              </a:lnSpc>
            </a:pPr>
            <a:r>
              <a:rPr lang="en-US" b="1" dirty="0" smtClean="0"/>
              <a:t>3.</a:t>
            </a:r>
            <a:r>
              <a:rPr lang="zh-CN" altLang="en-US" b="1" dirty="0" smtClean="0"/>
              <a:t>句首语气词之后要停顿</a:t>
            </a:r>
            <a:r>
              <a:rPr lang="en-US" b="1" dirty="0" smtClean="0"/>
              <a:t>.</a:t>
            </a:r>
            <a:r>
              <a:rPr lang="zh-CN" altLang="en-US" dirty="0" smtClean="0"/>
              <a:t>例：若夫日出而林霏开</a:t>
            </a:r>
            <a:r>
              <a:rPr lang="en-US" dirty="0" smtClean="0"/>
              <a:t>.</a:t>
            </a:r>
            <a:r>
              <a:rPr lang="zh-CN" altLang="en-US" dirty="0" smtClean="0"/>
              <a:t>“若夫”是句首语气词，朗读时其后要停顿，这句话的朗读节奏应划分为：若夫</a:t>
            </a:r>
            <a:r>
              <a:rPr lang="en-US" dirty="0" smtClean="0"/>
              <a:t>/</a:t>
            </a:r>
            <a:r>
              <a:rPr lang="zh-CN" altLang="en-US" dirty="0" smtClean="0"/>
              <a:t>日出</a:t>
            </a:r>
            <a:r>
              <a:rPr lang="en-US" dirty="0" smtClean="0"/>
              <a:t>/</a:t>
            </a:r>
            <a:r>
              <a:rPr lang="zh-CN" altLang="en-US" dirty="0" smtClean="0"/>
              <a:t>而林霏开。</a:t>
            </a:r>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4" end="4"/>
                                            </p:txEl>
                                          </p:spTgt>
                                        </p:tgtEl>
                                        <p:attrNameLst>
                                          <p:attrName>style.visibility</p:attrName>
                                        </p:attrNameLst>
                                      </p:cBhvr>
                                      <p:to>
                                        <p:strVal val="visible"/>
                                      </p:to>
                                    </p:set>
                                    <p:animEffect transition="in" filter="fade">
                                      <p:cBhvr>
                                        <p:cTn id="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1">
            <a:extLst>
              <a:ext uri="{FF2B5EF4-FFF2-40B4-BE49-F238E27FC236}">
                <a16:creationId xmlns="" xmlns:a16="http://schemas.microsoft.com/office/drawing/2014/main" id="{FCD5AECF-FCEA-4283-94C8-C7E2311D2AFB}"/>
              </a:ext>
            </a:extLst>
          </p:cNvPr>
          <p:cNvSpPr txBox="1"/>
          <p:nvPr/>
        </p:nvSpPr>
        <p:spPr>
          <a:xfrm>
            <a:off x="812466" y="207407"/>
            <a:ext cx="7853069" cy="4643185"/>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根据古代文化常识，正确划分</a:t>
            </a:r>
            <a:r>
              <a:rPr lang="en-US" b="1" dirty="0" smtClean="0"/>
              <a:t>.</a:t>
            </a:r>
            <a:r>
              <a:rPr lang="zh-CN" altLang="en-US" dirty="0" smtClean="0"/>
              <a:t>例：侍中、侍郎郭攸之、费祎、董允等</a:t>
            </a:r>
            <a:r>
              <a:rPr lang="en-US" dirty="0" smtClean="0"/>
              <a:t>.</a:t>
            </a:r>
            <a:r>
              <a:rPr lang="zh-CN" altLang="en-US" dirty="0" smtClean="0"/>
              <a:t>“侍中”“侍郎”都是官职名，朗读时其后要停顿，即：侍中、侍郎</a:t>
            </a:r>
            <a:r>
              <a:rPr lang="en-US" dirty="0" smtClean="0"/>
              <a:t>/</a:t>
            </a:r>
            <a:r>
              <a:rPr lang="zh-CN" altLang="en-US" dirty="0" smtClean="0"/>
              <a:t>郭攸之、费祎、董允等。</a:t>
            </a:r>
          </a:p>
          <a:p>
            <a:pPr>
              <a:lnSpc>
                <a:spcPct val="150000"/>
              </a:lnSpc>
            </a:pPr>
            <a:r>
              <a:rPr lang="en-US" b="1" dirty="0" smtClean="0"/>
              <a:t>5.</a:t>
            </a:r>
            <a:r>
              <a:rPr lang="zh-CN" altLang="en-US" b="1" dirty="0" smtClean="0"/>
              <a:t>根据语法结构划分节奏</a:t>
            </a:r>
            <a:r>
              <a:rPr lang="en-US" b="1" dirty="0" smtClean="0"/>
              <a:t>.</a:t>
            </a:r>
            <a:r>
              <a:rPr lang="zh-CN" altLang="en-US" dirty="0" smtClean="0"/>
              <a:t>例：先帝不以臣卑鄙</a:t>
            </a:r>
            <a:r>
              <a:rPr lang="en-US" dirty="0" smtClean="0"/>
              <a:t>.</a:t>
            </a:r>
            <a:r>
              <a:rPr lang="zh-CN" altLang="en-US" dirty="0" smtClean="0"/>
              <a:t>“先帝”是主语，“以”是谓语，“臣卑鄙”是宾语，“不”做“以”的状语，这句话的节奏可以这样划分：先帝</a:t>
            </a:r>
            <a:r>
              <a:rPr lang="en-US" dirty="0" smtClean="0"/>
              <a:t>/</a:t>
            </a:r>
            <a:r>
              <a:rPr lang="zh-CN" altLang="en-US" dirty="0" smtClean="0"/>
              <a:t>不以</a:t>
            </a:r>
            <a:r>
              <a:rPr lang="en-US" dirty="0" smtClean="0"/>
              <a:t>/</a:t>
            </a:r>
            <a:r>
              <a:rPr lang="zh-CN" altLang="en-US" dirty="0" smtClean="0"/>
              <a:t>臣卑鄙。</a:t>
            </a:r>
          </a:p>
          <a:p>
            <a:pPr>
              <a:lnSpc>
                <a:spcPct val="150000"/>
              </a:lnSpc>
            </a:pPr>
            <a:r>
              <a:rPr lang="en-US" b="1" dirty="0" smtClean="0"/>
              <a:t>6.</a:t>
            </a:r>
            <a:r>
              <a:rPr lang="zh-CN" altLang="en-US" b="1" dirty="0" smtClean="0"/>
              <a:t>读骈句，凡四字句皆两字一顿</a:t>
            </a:r>
            <a:r>
              <a:rPr lang="en-US" b="1" dirty="0" smtClean="0"/>
              <a:t>.</a:t>
            </a:r>
            <a:r>
              <a:rPr lang="zh-CN" altLang="en-US" dirty="0" smtClean="0"/>
              <a:t>例：不以物喜，不以己悲</a:t>
            </a:r>
            <a:r>
              <a:rPr lang="en-US" dirty="0" smtClean="0"/>
              <a:t>.</a:t>
            </a:r>
            <a:r>
              <a:rPr lang="zh-CN" altLang="en-US" dirty="0" smtClean="0"/>
              <a:t>这是四字骈句，应该两字一顿，即：不以</a:t>
            </a:r>
            <a:r>
              <a:rPr lang="en-US" dirty="0" smtClean="0"/>
              <a:t>/</a:t>
            </a:r>
            <a:r>
              <a:rPr lang="zh-CN" altLang="en-US" dirty="0" smtClean="0"/>
              <a:t>物喜，不以</a:t>
            </a:r>
            <a:r>
              <a:rPr lang="en-US" dirty="0" smtClean="0"/>
              <a:t>/</a:t>
            </a:r>
            <a:r>
              <a:rPr lang="zh-CN" altLang="en-US" dirty="0" smtClean="0"/>
              <a:t>己悲。</a:t>
            </a:r>
          </a:p>
          <a:p>
            <a:pPr>
              <a:lnSpc>
                <a:spcPct val="150000"/>
              </a:lnSpc>
            </a:pPr>
            <a:r>
              <a:rPr lang="en-US" b="1" dirty="0" smtClean="0"/>
              <a:t>7.</a:t>
            </a:r>
            <a:r>
              <a:rPr lang="zh-CN" altLang="en-US" b="1" dirty="0" smtClean="0"/>
              <a:t>根据文意确定停顿</a:t>
            </a:r>
            <a:r>
              <a:rPr lang="en-US" b="1" dirty="0" smtClean="0"/>
              <a:t>.</a:t>
            </a:r>
            <a:r>
              <a:rPr lang="zh-CN" altLang="en-US" dirty="0" smtClean="0"/>
              <a:t>例：而不知太守之乐其乐也</a:t>
            </a:r>
            <a:r>
              <a:rPr lang="en-US" dirty="0" smtClean="0"/>
              <a:t>.</a:t>
            </a:r>
            <a:r>
              <a:rPr lang="zh-CN" altLang="en-US" dirty="0" smtClean="0"/>
              <a:t>前一个“乐”，用作动词，以</a:t>
            </a:r>
            <a:r>
              <a:rPr lang="en-US" altLang="zh-CN" dirty="0" smtClean="0"/>
              <a:t>……</a:t>
            </a:r>
            <a:r>
              <a:rPr lang="zh-CN" altLang="en-US" dirty="0" smtClean="0"/>
              <a:t>为快乐；后一个“乐”，名词，快乐</a:t>
            </a:r>
            <a:r>
              <a:rPr lang="en-US" dirty="0" smtClean="0"/>
              <a:t>.</a:t>
            </a:r>
            <a:r>
              <a:rPr lang="zh-CN" altLang="en-US" dirty="0" smtClean="0"/>
              <a:t>据此，这句话可以这样划分节奏：而</a:t>
            </a:r>
            <a:r>
              <a:rPr lang="en-US" dirty="0" smtClean="0"/>
              <a:t>/</a:t>
            </a:r>
            <a:r>
              <a:rPr lang="zh-CN" altLang="en-US" dirty="0" smtClean="0"/>
              <a:t>不知</a:t>
            </a:r>
            <a:r>
              <a:rPr lang="en-US" dirty="0" smtClean="0"/>
              <a:t>/</a:t>
            </a:r>
            <a:r>
              <a:rPr lang="zh-CN" altLang="en-US" dirty="0" smtClean="0"/>
              <a:t>太守之</a:t>
            </a:r>
            <a:r>
              <a:rPr lang="en-US" dirty="0" smtClean="0"/>
              <a:t>/</a:t>
            </a:r>
            <a:r>
              <a:rPr lang="zh-CN" altLang="en-US" dirty="0" smtClean="0"/>
              <a:t>乐其乐也。</a:t>
            </a:r>
            <a:endParaRPr lang="zh-CN" altLang="en-US" dirty="0"/>
          </a:p>
        </p:txBody>
      </p:sp>
    </p:spTree>
    <p:extLst>
      <p:ext uri="{BB962C8B-B14F-4D97-AF65-F5344CB8AC3E}">
        <p14:creationId xmlns="" xmlns:p14="http://schemas.microsoft.com/office/powerpoint/2010/main" val="4177942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Effect transition="in" filter="fade">
                                      <p:cBhvr>
                                        <p:cTn id="1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3857070" cy="2565693"/>
          </a:xfrm>
          <a:prstGeom prst="rect">
            <a:avLst/>
          </a:prstGeom>
          <a:noFill/>
        </p:spPr>
        <p:txBody>
          <a:bodyPr wrap="square" lIns="36000" tIns="36000" rIns="36000" bIns="36000" rtlCol="0">
            <a:spAutoFit/>
          </a:bodyPr>
          <a:lstStyle/>
          <a:p>
            <a:pPr>
              <a:lnSpc>
                <a:spcPct val="150000"/>
              </a:lnSpc>
            </a:pPr>
            <a:r>
              <a:rPr lang="en-US" b="1" dirty="0" smtClean="0"/>
              <a:t>4.</a:t>
            </a:r>
            <a:r>
              <a:rPr lang="en-US" dirty="0" smtClean="0">
                <a:solidFill>
                  <a:srgbClr val="0092D7"/>
                </a:solidFill>
              </a:rPr>
              <a:t>[2019.10]</a:t>
            </a:r>
            <a:r>
              <a:rPr lang="zh-CN" altLang="en-US" dirty="0" smtClean="0"/>
              <a:t>解释下列句中加点的词语</a:t>
            </a:r>
            <a:r>
              <a:rPr lang="en-US" dirty="0" smtClean="0"/>
              <a:t>. (2</a:t>
            </a:r>
            <a:r>
              <a:rPr lang="zh-CN" altLang="en-US" dirty="0" smtClean="0"/>
              <a:t>分</a:t>
            </a:r>
            <a:r>
              <a:rPr lang="en-US" dirty="0" smtClean="0"/>
              <a:t>)</a:t>
            </a:r>
            <a:r>
              <a:rPr lang="en-US" altLang="zh-CN" b="1" dirty="0" smtClean="0"/>
              <a:t>【</a:t>
            </a:r>
            <a:r>
              <a:rPr lang="zh-CN" altLang="en-US" b="1" dirty="0" smtClean="0"/>
              <a:t>考点：掌握文言虚词的用法</a:t>
            </a:r>
            <a:r>
              <a:rPr lang="en-US" altLang="zh-CN" b="1" dirty="0" smtClean="0"/>
              <a:t>】</a:t>
            </a:r>
          </a:p>
          <a:p>
            <a:pPr>
              <a:lnSpc>
                <a:spcPct val="150000"/>
              </a:lnSpc>
            </a:pPr>
            <a:r>
              <a:rPr lang="en-US" dirty="0" smtClean="0"/>
              <a:t>(1)</a:t>
            </a:r>
            <a:r>
              <a:rPr lang="zh-CN" altLang="en-US" dirty="0" smtClean="0"/>
              <a:t>其一人专心致志</a:t>
            </a:r>
            <a:r>
              <a:rPr lang="en-US" dirty="0" smtClean="0"/>
              <a:t>(</a:t>
            </a:r>
            <a:r>
              <a:rPr lang="zh-CN" altLang="en-US" dirty="0" smtClean="0"/>
              <a:t>　　　　　　</a:t>
            </a:r>
            <a:r>
              <a:rPr lang="en-US" dirty="0" smtClean="0"/>
              <a:t>)</a:t>
            </a:r>
            <a:endParaRPr lang="zh-CN" altLang="en-US" dirty="0" smtClean="0"/>
          </a:p>
          <a:p>
            <a:pPr>
              <a:lnSpc>
                <a:spcPct val="150000"/>
              </a:lnSpc>
            </a:pPr>
            <a:r>
              <a:rPr lang="en-US" dirty="0" smtClean="0"/>
              <a:t>(2)</a:t>
            </a:r>
            <a:r>
              <a:rPr lang="zh-CN" altLang="en-US" dirty="0" smtClean="0"/>
              <a:t>其名为鲲</a:t>
            </a:r>
            <a:r>
              <a:rPr lang="en-US" dirty="0" smtClean="0"/>
              <a:t>(</a:t>
            </a:r>
            <a:r>
              <a:rPr lang="zh-CN" altLang="en-US" dirty="0" smtClean="0"/>
              <a:t>　　　　　　</a:t>
            </a:r>
            <a:r>
              <a:rPr lang="en-US" dirty="0" smtClean="0"/>
              <a:t>)</a:t>
            </a:r>
            <a:endParaRPr lang="zh-CN" altLang="en-US" dirty="0" smtClean="0"/>
          </a:p>
          <a:p>
            <a:pPr>
              <a:lnSpc>
                <a:spcPct val="150000"/>
              </a:lnSpc>
            </a:pPr>
            <a:r>
              <a:rPr lang="en-US" dirty="0" smtClean="0"/>
              <a:t>(3)</a:t>
            </a:r>
            <a:r>
              <a:rPr lang="zh-CN" altLang="en-US" dirty="0" smtClean="0"/>
              <a:t>及其家穿井</a:t>
            </a:r>
            <a:r>
              <a:rPr lang="en-US" dirty="0" smtClean="0"/>
              <a:t>(</a:t>
            </a:r>
            <a:r>
              <a:rPr lang="zh-CN" altLang="en-US" dirty="0" smtClean="0"/>
              <a:t>　　　　　　</a:t>
            </a:r>
            <a:r>
              <a:rPr lang="en-US" dirty="0" smtClean="0"/>
              <a:t>)</a:t>
            </a:r>
            <a:endParaRPr lang="zh-CN" altLang="en-US" dirty="0" smtClean="0"/>
          </a:p>
          <a:p>
            <a:pPr>
              <a:lnSpc>
                <a:spcPct val="150000"/>
              </a:lnSpc>
            </a:pPr>
            <a:r>
              <a:rPr lang="en-US" dirty="0" smtClean="0"/>
              <a:t>(4)</a:t>
            </a:r>
            <a:r>
              <a:rPr lang="zh-CN" altLang="en-US" dirty="0" smtClean="0"/>
              <a:t>其真无马邪</a:t>
            </a:r>
            <a:r>
              <a:rPr lang="en-US" dirty="0" smtClean="0"/>
              <a:t>(</a:t>
            </a:r>
            <a:r>
              <a:rPr lang="zh-CN" altLang="en-US" dirty="0" smtClean="0"/>
              <a:t>　　　　　　</a:t>
            </a:r>
            <a:r>
              <a:rPr lang="en-US" dirty="0" smtClean="0"/>
              <a:t>)</a:t>
            </a:r>
            <a:endParaRPr lang="zh-CN" altLang="en-US" dirty="0"/>
          </a:p>
        </p:txBody>
      </p:sp>
      <p:sp>
        <p:nvSpPr>
          <p:cNvPr id="5" name="TextBox 15">
            <a:extLst>
              <a:ext uri="{FF2B5EF4-FFF2-40B4-BE49-F238E27FC236}">
                <a16:creationId xmlns="" xmlns:a16="http://schemas.microsoft.com/office/drawing/2014/main" id="{0663CE10-BAAC-47A1-869E-A722179F076F}"/>
              </a:ext>
            </a:extLst>
          </p:cNvPr>
          <p:cNvSpPr txBox="1"/>
          <p:nvPr/>
        </p:nvSpPr>
        <p:spPr>
          <a:xfrm>
            <a:off x="4547616" y="369451"/>
            <a:ext cx="4218432" cy="422768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(1)</a:t>
            </a:r>
            <a:r>
              <a:rPr lang="zh-CN" altLang="en-US" dirty="0" smtClean="0">
                <a:solidFill>
                  <a:srgbClr val="C00000"/>
                </a:solidFill>
              </a:rPr>
              <a:t>其中的　</a:t>
            </a:r>
            <a:r>
              <a:rPr lang="en-US" dirty="0" smtClean="0">
                <a:solidFill>
                  <a:srgbClr val="C00000"/>
                </a:solidFill>
              </a:rPr>
              <a:t>(2)</a:t>
            </a:r>
            <a:r>
              <a:rPr lang="zh-CN" altLang="en-US" dirty="0" smtClean="0">
                <a:solidFill>
                  <a:srgbClr val="C00000"/>
                </a:solidFill>
              </a:rPr>
              <a:t>它的　</a:t>
            </a:r>
            <a:r>
              <a:rPr lang="en-US" dirty="0" smtClean="0">
                <a:solidFill>
                  <a:srgbClr val="C00000"/>
                </a:solidFill>
              </a:rPr>
              <a:t>(3)</a:t>
            </a:r>
            <a:r>
              <a:rPr lang="zh-CN" altLang="en-US" dirty="0" smtClean="0">
                <a:solidFill>
                  <a:srgbClr val="C00000"/>
                </a:solidFill>
              </a:rPr>
              <a:t>他　</a:t>
            </a:r>
            <a:r>
              <a:rPr lang="en-US" dirty="0" smtClean="0">
                <a:solidFill>
                  <a:srgbClr val="C00000"/>
                </a:solidFill>
              </a:rPr>
              <a:t>(4)</a:t>
            </a:r>
            <a:r>
              <a:rPr lang="zh-CN" altLang="en-US" dirty="0" smtClean="0">
                <a:solidFill>
                  <a:srgbClr val="C00000"/>
                </a:solidFill>
              </a:rPr>
              <a:t>表示加强诘问语气</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本题考查理解文言文虚词的用法和含义的能力。</a:t>
            </a:r>
            <a:r>
              <a:rPr lang="en-US" dirty="0" smtClean="0">
                <a:solidFill>
                  <a:srgbClr val="C00000"/>
                </a:solidFill>
              </a:rPr>
              <a:t>(2)(3)(4)</a:t>
            </a:r>
            <a:r>
              <a:rPr lang="zh-CN" altLang="en-US" dirty="0" smtClean="0">
                <a:solidFill>
                  <a:srgbClr val="C00000"/>
                </a:solidFill>
              </a:rPr>
              <a:t>分别出自课文</a:t>
            </a:r>
            <a:r>
              <a:rPr lang="en-US" altLang="zh-CN" dirty="0" smtClean="0">
                <a:solidFill>
                  <a:srgbClr val="C00000"/>
                </a:solidFill>
              </a:rPr>
              <a:t>《</a:t>
            </a:r>
            <a:r>
              <a:rPr lang="zh-CN" altLang="en-US" dirty="0" smtClean="0">
                <a:solidFill>
                  <a:srgbClr val="C00000"/>
                </a:solidFill>
              </a:rPr>
              <a:t>北冥有鱼</a:t>
            </a:r>
            <a:r>
              <a:rPr lang="en-US" altLang="zh-CN" dirty="0" smtClean="0">
                <a:solidFill>
                  <a:srgbClr val="C00000"/>
                </a:solidFill>
              </a:rPr>
              <a:t>》《</a:t>
            </a:r>
            <a:r>
              <a:rPr lang="zh-CN" altLang="en-US" dirty="0" smtClean="0">
                <a:solidFill>
                  <a:srgbClr val="C00000"/>
                </a:solidFill>
              </a:rPr>
              <a:t>穿井得一人</a:t>
            </a:r>
            <a:r>
              <a:rPr lang="en-US" altLang="zh-CN" dirty="0" smtClean="0">
                <a:solidFill>
                  <a:srgbClr val="C00000"/>
                </a:solidFill>
              </a:rPr>
              <a:t>》《</a:t>
            </a:r>
            <a:r>
              <a:rPr lang="zh-CN" altLang="en-US" dirty="0" smtClean="0">
                <a:solidFill>
                  <a:srgbClr val="C00000"/>
                </a:solidFill>
              </a:rPr>
              <a:t>马说</a:t>
            </a:r>
            <a:r>
              <a:rPr lang="en-US" altLang="zh-CN" dirty="0" smtClean="0">
                <a:solidFill>
                  <a:srgbClr val="C00000"/>
                </a:solidFill>
              </a:rPr>
              <a:t>》</a:t>
            </a:r>
            <a:r>
              <a:rPr lang="zh-CN" altLang="en-US" dirty="0" smtClean="0">
                <a:solidFill>
                  <a:srgbClr val="C00000"/>
                </a:solidFill>
              </a:rPr>
              <a:t>。文言文虚词</a:t>
            </a:r>
            <a:r>
              <a:rPr lang="en-US" dirty="0" smtClean="0">
                <a:solidFill>
                  <a:srgbClr val="C00000"/>
                </a:solidFill>
              </a:rPr>
              <a:t>“</a:t>
            </a:r>
            <a:r>
              <a:rPr lang="zh-CN" altLang="en-US" dirty="0" smtClean="0">
                <a:solidFill>
                  <a:srgbClr val="C00000"/>
                </a:solidFill>
              </a:rPr>
              <a:t>其</a:t>
            </a:r>
            <a:r>
              <a:rPr lang="en-US" dirty="0" smtClean="0">
                <a:solidFill>
                  <a:srgbClr val="C00000"/>
                </a:solidFill>
              </a:rPr>
              <a:t>”</a:t>
            </a:r>
            <a:r>
              <a:rPr lang="zh-CN" altLang="en-US" dirty="0" smtClean="0">
                <a:solidFill>
                  <a:srgbClr val="C00000"/>
                </a:solidFill>
              </a:rPr>
              <a:t>可以做代词，译作</a:t>
            </a:r>
            <a:r>
              <a:rPr lang="en-US" dirty="0" smtClean="0">
                <a:solidFill>
                  <a:srgbClr val="C00000"/>
                </a:solidFill>
              </a:rPr>
              <a:t>“</a:t>
            </a:r>
            <a:r>
              <a:rPr lang="zh-CN" altLang="en-US" dirty="0" smtClean="0">
                <a:solidFill>
                  <a:srgbClr val="C00000"/>
                </a:solidFill>
              </a:rPr>
              <a:t>他</a:t>
            </a:r>
            <a:r>
              <a:rPr lang="en-US" dirty="0" smtClean="0">
                <a:solidFill>
                  <a:srgbClr val="C00000"/>
                </a:solidFill>
              </a:rPr>
              <a:t>”“</a:t>
            </a:r>
            <a:r>
              <a:rPr lang="zh-CN" altLang="en-US" dirty="0" smtClean="0">
                <a:solidFill>
                  <a:srgbClr val="C00000"/>
                </a:solidFill>
              </a:rPr>
              <a:t>自己</a:t>
            </a:r>
            <a:r>
              <a:rPr lang="en-US" dirty="0" smtClean="0">
                <a:solidFill>
                  <a:srgbClr val="C00000"/>
                </a:solidFill>
              </a:rPr>
              <a:t>”“</a:t>
            </a:r>
            <a:r>
              <a:rPr lang="zh-CN" altLang="en-US" dirty="0" smtClean="0">
                <a:solidFill>
                  <a:srgbClr val="C00000"/>
                </a:solidFill>
              </a:rPr>
              <a:t>那</a:t>
            </a:r>
            <a:r>
              <a:rPr lang="en-US" dirty="0" smtClean="0">
                <a:solidFill>
                  <a:srgbClr val="C00000"/>
                </a:solidFill>
              </a:rPr>
              <a:t>”“</a:t>
            </a:r>
            <a:r>
              <a:rPr lang="zh-CN" altLang="en-US" dirty="0" smtClean="0">
                <a:solidFill>
                  <a:srgbClr val="C00000"/>
                </a:solidFill>
              </a:rPr>
              <a:t>其中</a:t>
            </a:r>
            <a:r>
              <a:rPr lang="en-US" dirty="0" smtClean="0">
                <a:solidFill>
                  <a:srgbClr val="C00000"/>
                </a:solidFill>
              </a:rPr>
              <a:t>”</a:t>
            </a:r>
            <a:r>
              <a:rPr lang="zh-CN" altLang="en-US" dirty="0" smtClean="0">
                <a:solidFill>
                  <a:srgbClr val="C00000"/>
                </a:solidFill>
              </a:rPr>
              <a:t>等；做副词，译作</a:t>
            </a:r>
            <a:r>
              <a:rPr lang="en-US" dirty="0" smtClean="0">
                <a:solidFill>
                  <a:srgbClr val="C00000"/>
                </a:solidFill>
              </a:rPr>
              <a:t>“</a:t>
            </a:r>
            <a:r>
              <a:rPr lang="zh-CN" altLang="en-US" dirty="0" smtClean="0">
                <a:solidFill>
                  <a:srgbClr val="C00000"/>
                </a:solidFill>
              </a:rPr>
              <a:t>难道</a:t>
            </a:r>
            <a:r>
              <a:rPr lang="en-US" dirty="0" smtClean="0">
                <a:solidFill>
                  <a:srgbClr val="C00000"/>
                </a:solidFill>
              </a:rPr>
              <a:t>”“</a:t>
            </a:r>
            <a:r>
              <a:rPr lang="zh-CN" altLang="en-US" dirty="0" smtClean="0">
                <a:solidFill>
                  <a:srgbClr val="C00000"/>
                </a:solidFill>
              </a:rPr>
              <a:t>大概</a:t>
            </a:r>
            <a:r>
              <a:rPr lang="en-US" dirty="0" smtClean="0">
                <a:solidFill>
                  <a:srgbClr val="C00000"/>
                </a:solidFill>
              </a:rPr>
              <a:t>”</a:t>
            </a:r>
            <a:r>
              <a:rPr lang="zh-CN" altLang="en-US" dirty="0" smtClean="0">
                <a:solidFill>
                  <a:srgbClr val="C00000"/>
                </a:solidFill>
              </a:rPr>
              <a:t>等；做连词，译作</a:t>
            </a:r>
            <a:r>
              <a:rPr lang="en-US" dirty="0" smtClean="0">
                <a:solidFill>
                  <a:srgbClr val="C00000"/>
                </a:solidFill>
              </a:rPr>
              <a:t>“</a:t>
            </a:r>
            <a:r>
              <a:rPr lang="zh-CN" altLang="en-US" dirty="0" smtClean="0">
                <a:solidFill>
                  <a:srgbClr val="C00000"/>
                </a:solidFill>
              </a:rPr>
              <a:t>如果</a:t>
            </a:r>
            <a:r>
              <a:rPr lang="en-US" dirty="0" smtClean="0">
                <a:solidFill>
                  <a:srgbClr val="C00000"/>
                </a:solidFill>
              </a:rPr>
              <a:t>”</a:t>
            </a:r>
            <a:r>
              <a:rPr lang="zh-CN" altLang="en-US" dirty="0" smtClean="0">
                <a:solidFill>
                  <a:srgbClr val="C00000"/>
                </a:solidFill>
              </a:rPr>
              <a:t>等。</a:t>
            </a:r>
            <a:r>
              <a:rPr lang="en-US" dirty="0" smtClean="0">
                <a:solidFill>
                  <a:srgbClr val="C00000"/>
                </a:solidFill>
              </a:rPr>
              <a:t>A</a:t>
            </a:r>
            <a:r>
              <a:rPr lang="zh-CN" altLang="en-US" dirty="0" smtClean="0">
                <a:solidFill>
                  <a:srgbClr val="C00000"/>
                </a:solidFill>
              </a:rPr>
              <a:t>项，代词，其中的；</a:t>
            </a:r>
            <a:r>
              <a:rPr lang="en-US" dirty="0" smtClean="0">
                <a:solidFill>
                  <a:srgbClr val="C00000"/>
                </a:solidFill>
              </a:rPr>
              <a:t>B</a:t>
            </a:r>
            <a:r>
              <a:rPr lang="zh-CN" altLang="en-US" dirty="0" smtClean="0">
                <a:solidFill>
                  <a:srgbClr val="C00000"/>
                </a:solidFill>
              </a:rPr>
              <a:t>项，代词，它的；</a:t>
            </a:r>
            <a:r>
              <a:rPr lang="en-US" dirty="0" smtClean="0">
                <a:solidFill>
                  <a:srgbClr val="C00000"/>
                </a:solidFill>
              </a:rPr>
              <a:t>C</a:t>
            </a:r>
            <a:r>
              <a:rPr lang="zh-CN" altLang="en-US" dirty="0" smtClean="0">
                <a:solidFill>
                  <a:srgbClr val="C00000"/>
                </a:solidFill>
              </a:rPr>
              <a:t>项，代词，他；</a:t>
            </a:r>
            <a:r>
              <a:rPr lang="en-US" dirty="0" smtClean="0">
                <a:solidFill>
                  <a:srgbClr val="C00000"/>
                </a:solidFill>
              </a:rPr>
              <a:t>D</a:t>
            </a:r>
            <a:r>
              <a:rPr lang="zh-CN" altLang="en-US" dirty="0" smtClean="0">
                <a:solidFill>
                  <a:srgbClr val="C00000"/>
                </a:solidFill>
              </a:rPr>
              <a:t>项，副词，加强诘问语气。</a:t>
            </a:r>
            <a:endParaRPr lang="zh-CN" altLang="en-US" dirty="0">
              <a:solidFill>
                <a:srgbClr val="C00000"/>
              </a:solidFill>
            </a:endParaRPr>
          </a:p>
        </p:txBody>
      </p:sp>
      <p:sp>
        <p:nvSpPr>
          <p:cNvPr id="4" name="矩形 3"/>
          <p:cNvSpPr/>
          <p:nvPr/>
        </p:nvSpPr>
        <p:spPr>
          <a:xfrm>
            <a:off x="1081280" y="1704834"/>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7" name="矩形 6"/>
          <p:cNvSpPr/>
          <p:nvPr/>
        </p:nvSpPr>
        <p:spPr>
          <a:xfrm>
            <a:off x="1074234" y="1323397"/>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8" name="矩形 7"/>
          <p:cNvSpPr/>
          <p:nvPr/>
        </p:nvSpPr>
        <p:spPr>
          <a:xfrm>
            <a:off x="1078257" y="2554995"/>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
        <p:nvSpPr>
          <p:cNvPr id="9" name="矩形 8"/>
          <p:cNvSpPr/>
          <p:nvPr/>
        </p:nvSpPr>
        <p:spPr>
          <a:xfrm>
            <a:off x="1309444" y="2132425"/>
            <a:ext cx="320922" cy="584775"/>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zh-CN" sz="3200" b="1" dirty="0" smtClean="0"/>
              <a:t>·</a:t>
            </a:r>
            <a:endParaRPr lang="zh-CN" altLang="en-US" sz="3200" b="1" dirty="0"/>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4027758" cy="2981192"/>
          </a:xfrm>
          <a:prstGeom prst="rect">
            <a:avLst/>
          </a:prstGeom>
          <a:noFill/>
        </p:spPr>
        <p:txBody>
          <a:bodyPr wrap="square" lIns="36000" tIns="36000" rIns="36000" bIns="36000" rtlCol="0">
            <a:spAutoFit/>
          </a:bodyPr>
          <a:lstStyle/>
          <a:p>
            <a:pPr>
              <a:lnSpc>
                <a:spcPct val="150000"/>
              </a:lnSpc>
            </a:pPr>
            <a:r>
              <a:rPr lang="en-US" b="1" dirty="0" smtClean="0"/>
              <a:t>5.</a:t>
            </a:r>
            <a:r>
              <a:rPr lang="en-US" dirty="0" smtClean="0">
                <a:solidFill>
                  <a:srgbClr val="0092D7"/>
                </a:solidFill>
              </a:rPr>
              <a:t>[2019.11]</a:t>
            </a:r>
            <a:r>
              <a:rPr lang="zh-CN" altLang="en-US" dirty="0" smtClean="0"/>
              <a:t>与“惟弈秋之为听”句式相同的一项是</a:t>
            </a:r>
            <a:r>
              <a:rPr lang="en-US" dirty="0" smtClean="0"/>
              <a:t>	(</a:t>
            </a:r>
            <a:r>
              <a:rPr lang="zh-CN" altLang="en-US" dirty="0" smtClean="0"/>
              <a:t>　　</a:t>
            </a:r>
            <a:r>
              <a:rPr lang="en-US" dirty="0" smtClean="0"/>
              <a:t>)(2</a:t>
            </a:r>
            <a:r>
              <a:rPr lang="zh-CN" altLang="en-US" dirty="0" smtClean="0"/>
              <a:t>分</a:t>
            </a:r>
            <a:r>
              <a:rPr lang="en-US" dirty="0" smtClean="0"/>
              <a:t>)</a:t>
            </a:r>
            <a:r>
              <a:rPr lang="en-US" altLang="zh-CN" b="1" dirty="0" smtClean="0"/>
              <a:t>【</a:t>
            </a:r>
            <a:r>
              <a:rPr lang="zh-CN" altLang="en-US" b="1" dirty="0" smtClean="0"/>
              <a:t>考点：掌握文言句式</a:t>
            </a:r>
            <a:r>
              <a:rPr lang="en-US" altLang="zh-CN" b="1" dirty="0" smtClean="0"/>
              <a:t>】</a:t>
            </a:r>
          </a:p>
          <a:p>
            <a:pPr>
              <a:lnSpc>
                <a:spcPct val="150000"/>
              </a:lnSpc>
            </a:pPr>
            <a:r>
              <a:rPr lang="en-US" dirty="0" smtClean="0"/>
              <a:t>A.</a:t>
            </a:r>
            <a:r>
              <a:rPr lang="zh-CN" altLang="en-US" dirty="0" smtClean="0"/>
              <a:t>骈死于槽枥之间</a:t>
            </a:r>
          </a:p>
          <a:p>
            <a:pPr>
              <a:lnSpc>
                <a:spcPct val="150000"/>
              </a:lnSpc>
            </a:pPr>
            <a:r>
              <a:rPr lang="en-US" dirty="0" smtClean="0"/>
              <a:t>B.</a:t>
            </a:r>
            <a:r>
              <a:rPr lang="zh-CN" altLang="en-US" dirty="0" smtClean="0"/>
              <a:t>但少闲人如吾两人者耳</a:t>
            </a:r>
          </a:p>
          <a:p>
            <a:pPr>
              <a:lnSpc>
                <a:spcPct val="150000"/>
              </a:lnSpc>
            </a:pPr>
            <a:r>
              <a:rPr lang="en-US" dirty="0" smtClean="0"/>
              <a:t>C.</a:t>
            </a:r>
            <a:r>
              <a:rPr lang="zh-CN" altLang="en-US" dirty="0" smtClean="0"/>
              <a:t>何陋之有</a:t>
            </a:r>
          </a:p>
          <a:p>
            <a:pPr>
              <a:lnSpc>
                <a:spcPct val="150000"/>
              </a:lnSpc>
            </a:pPr>
            <a:r>
              <a:rPr lang="en-US" dirty="0" smtClean="0"/>
              <a:t>D.</a:t>
            </a:r>
            <a:r>
              <a:rPr lang="zh-CN" altLang="en-US" dirty="0" smtClean="0"/>
              <a:t>甚矣，汝之不惠</a:t>
            </a:r>
            <a:endParaRPr lang="zh-CN" altLang="en-US" dirty="0"/>
          </a:p>
        </p:txBody>
      </p:sp>
      <p:sp>
        <p:nvSpPr>
          <p:cNvPr id="5" name="TextBox 15">
            <a:extLst>
              <a:ext uri="{FF2B5EF4-FFF2-40B4-BE49-F238E27FC236}">
                <a16:creationId xmlns="" xmlns:a16="http://schemas.microsoft.com/office/drawing/2014/main" id="{0663CE10-BAAC-47A1-869E-A722179F076F}"/>
              </a:ext>
            </a:extLst>
          </p:cNvPr>
          <p:cNvSpPr txBox="1"/>
          <p:nvPr/>
        </p:nvSpPr>
        <p:spPr>
          <a:xfrm>
            <a:off x="4852416" y="369451"/>
            <a:ext cx="3913632" cy="422768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en-US" dirty="0" smtClean="0">
                <a:solidFill>
                  <a:srgbClr val="C00000"/>
                </a:solidFill>
              </a:rPr>
              <a:t> C</a:t>
            </a:r>
            <a:r>
              <a:rPr lang="zh-CN" altLang="en-US" dirty="0" smtClean="0">
                <a:solidFill>
                  <a:srgbClr val="C00000"/>
                </a:solidFill>
              </a:rPr>
              <a:t>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本题考查正确判断文言文句式的能力。例句为固定句式，</a:t>
            </a:r>
            <a:r>
              <a:rPr lang="en-US" dirty="0" smtClean="0">
                <a:solidFill>
                  <a:srgbClr val="C00000"/>
                </a:solidFill>
              </a:rPr>
              <a:t>“</a:t>
            </a:r>
            <a:r>
              <a:rPr lang="zh-CN" altLang="en-US" dirty="0" smtClean="0">
                <a:solidFill>
                  <a:srgbClr val="C00000"/>
                </a:solidFill>
              </a:rPr>
              <a:t>惟</a:t>
            </a:r>
            <a:r>
              <a:rPr lang="en-US" dirty="0" smtClean="0">
                <a:solidFill>
                  <a:srgbClr val="C00000"/>
                </a:solidFill>
              </a:rPr>
              <a:t>……</a:t>
            </a:r>
            <a:r>
              <a:rPr lang="zh-CN" altLang="en-US" dirty="0" smtClean="0">
                <a:solidFill>
                  <a:srgbClr val="C00000"/>
                </a:solidFill>
              </a:rPr>
              <a:t>为听</a:t>
            </a:r>
            <a:r>
              <a:rPr lang="en-US" dirty="0" smtClean="0">
                <a:solidFill>
                  <a:srgbClr val="C00000"/>
                </a:solidFill>
              </a:rPr>
              <a:t>”</a:t>
            </a:r>
            <a:r>
              <a:rPr lang="zh-CN" altLang="en-US" dirty="0" smtClean="0">
                <a:solidFill>
                  <a:srgbClr val="C00000"/>
                </a:solidFill>
              </a:rPr>
              <a:t>，宾语</a:t>
            </a:r>
            <a:r>
              <a:rPr lang="en-US" dirty="0" smtClean="0">
                <a:solidFill>
                  <a:srgbClr val="C00000"/>
                </a:solidFill>
              </a:rPr>
              <a:t>“</a:t>
            </a:r>
            <a:r>
              <a:rPr lang="zh-CN" altLang="en-US" dirty="0" smtClean="0">
                <a:solidFill>
                  <a:srgbClr val="C00000"/>
                </a:solidFill>
              </a:rPr>
              <a:t>弈秋</a:t>
            </a:r>
            <a:r>
              <a:rPr lang="en-US" dirty="0" smtClean="0">
                <a:solidFill>
                  <a:srgbClr val="C00000"/>
                </a:solidFill>
              </a:rPr>
              <a:t>”</a:t>
            </a:r>
            <a:r>
              <a:rPr lang="zh-CN" altLang="en-US" dirty="0" smtClean="0">
                <a:solidFill>
                  <a:srgbClr val="C00000"/>
                </a:solidFill>
              </a:rPr>
              <a:t>前置，正常语序中，应放在</a:t>
            </a:r>
            <a:r>
              <a:rPr lang="en-US" dirty="0" smtClean="0">
                <a:solidFill>
                  <a:srgbClr val="C00000"/>
                </a:solidFill>
              </a:rPr>
              <a:t>“</a:t>
            </a:r>
            <a:r>
              <a:rPr lang="zh-CN" altLang="en-US" dirty="0" smtClean="0">
                <a:solidFill>
                  <a:srgbClr val="C00000"/>
                </a:solidFill>
              </a:rPr>
              <a:t>听</a:t>
            </a:r>
            <a:r>
              <a:rPr lang="en-US" dirty="0" smtClean="0">
                <a:solidFill>
                  <a:srgbClr val="C00000"/>
                </a:solidFill>
              </a:rPr>
              <a:t>”</a:t>
            </a:r>
            <a:r>
              <a:rPr lang="zh-CN" altLang="en-US" dirty="0" smtClean="0">
                <a:solidFill>
                  <a:srgbClr val="C00000"/>
                </a:solidFill>
              </a:rPr>
              <a:t>之后。</a:t>
            </a:r>
            <a:r>
              <a:rPr lang="en-US" dirty="0" smtClean="0">
                <a:solidFill>
                  <a:srgbClr val="C00000"/>
                </a:solidFill>
              </a:rPr>
              <a:t>A</a:t>
            </a:r>
            <a:r>
              <a:rPr lang="zh-CN" altLang="en-US" dirty="0" smtClean="0">
                <a:solidFill>
                  <a:srgbClr val="C00000"/>
                </a:solidFill>
              </a:rPr>
              <a:t>项，介词宾语后置，正常语序为</a:t>
            </a:r>
            <a:r>
              <a:rPr lang="en-US" dirty="0" smtClean="0">
                <a:solidFill>
                  <a:srgbClr val="C00000"/>
                </a:solidFill>
              </a:rPr>
              <a:t>“</a:t>
            </a:r>
            <a:r>
              <a:rPr lang="zh-CN" altLang="en-US" dirty="0" smtClean="0">
                <a:solidFill>
                  <a:srgbClr val="C00000"/>
                </a:solidFill>
              </a:rPr>
              <a:t>于槽枥之间骈死</a:t>
            </a:r>
            <a:r>
              <a:rPr lang="en-US" dirty="0" smtClean="0">
                <a:solidFill>
                  <a:srgbClr val="C00000"/>
                </a:solidFill>
              </a:rPr>
              <a:t>”</a:t>
            </a:r>
            <a:r>
              <a:rPr lang="zh-CN" altLang="en-US" dirty="0" smtClean="0">
                <a:solidFill>
                  <a:srgbClr val="C00000"/>
                </a:solidFill>
              </a:rPr>
              <a:t>；</a:t>
            </a:r>
            <a:r>
              <a:rPr lang="en-US" dirty="0" smtClean="0">
                <a:solidFill>
                  <a:srgbClr val="C00000"/>
                </a:solidFill>
              </a:rPr>
              <a:t>B</a:t>
            </a:r>
            <a:r>
              <a:rPr lang="zh-CN" altLang="en-US" dirty="0" smtClean="0">
                <a:solidFill>
                  <a:srgbClr val="C00000"/>
                </a:solidFill>
              </a:rPr>
              <a:t>项，定语后置，正常语序为</a:t>
            </a:r>
            <a:r>
              <a:rPr lang="en-US" dirty="0" smtClean="0">
                <a:solidFill>
                  <a:srgbClr val="C00000"/>
                </a:solidFill>
              </a:rPr>
              <a:t>“</a:t>
            </a:r>
            <a:r>
              <a:rPr lang="zh-CN" altLang="en-US" dirty="0" smtClean="0">
                <a:solidFill>
                  <a:srgbClr val="C00000"/>
                </a:solidFill>
              </a:rPr>
              <a:t>但少如吾两人闲人者耳</a:t>
            </a:r>
            <a:r>
              <a:rPr lang="en-US" dirty="0" smtClean="0">
                <a:solidFill>
                  <a:srgbClr val="C00000"/>
                </a:solidFill>
              </a:rPr>
              <a:t>”</a:t>
            </a:r>
            <a:r>
              <a:rPr lang="zh-CN" altLang="en-US" dirty="0" smtClean="0">
                <a:solidFill>
                  <a:srgbClr val="C00000"/>
                </a:solidFill>
              </a:rPr>
              <a:t>；</a:t>
            </a:r>
            <a:r>
              <a:rPr lang="en-US" dirty="0" smtClean="0">
                <a:solidFill>
                  <a:srgbClr val="C00000"/>
                </a:solidFill>
              </a:rPr>
              <a:t>C</a:t>
            </a:r>
            <a:r>
              <a:rPr lang="zh-CN" altLang="en-US" dirty="0" smtClean="0">
                <a:solidFill>
                  <a:srgbClr val="C00000"/>
                </a:solidFill>
              </a:rPr>
              <a:t>项，宾语前置，正常语序为</a:t>
            </a:r>
            <a:r>
              <a:rPr lang="en-US" dirty="0" smtClean="0">
                <a:solidFill>
                  <a:srgbClr val="C00000"/>
                </a:solidFill>
              </a:rPr>
              <a:t>“</a:t>
            </a:r>
            <a:r>
              <a:rPr lang="zh-CN" altLang="en-US" dirty="0" smtClean="0">
                <a:solidFill>
                  <a:srgbClr val="C00000"/>
                </a:solidFill>
              </a:rPr>
              <a:t>有何陋</a:t>
            </a:r>
            <a:r>
              <a:rPr lang="en-US" dirty="0" smtClean="0">
                <a:solidFill>
                  <a:srgbClr val="C00000"/>
                </a:solidFill>
              </a:rPr>
              <a:t>”</a:t>
            </a:r>
            <a:r>
              <a:rPr lang="zh-CN" altLang="en-US" dirty="0" smtClean="0">
                <a:solidFill>
                  <a:srgbClr val="C00000"/>
                </a:solidFill>
              </a:rPr>
              <a:t>；</a:t>
            </a:r>
            <a:r>
              <a:rPr lang="en-US" dirty="0" smtClean="0">
                <a:solidFill>
                  <a:srgbClr val="C00000"/>
                </a:solidFill>
              </a:rPr>
              <a:t>D</a:t>
            </a:r>
            <a:r>
              <a:rPr lang="zh-CN" altLang="en-US" dirty="0" smtClean="0">
                <a:solidFill>
                  <a:srgbClr val="C00000"/>
                </a:solidFill>
              </a:rPr>
              <a:t>项，谓语前置，正常语序为</a:t>
            </a:r>
            <a:r>
              <a:rPr lang="en-US" dirty="0" smtClean="0">
                <a:solidFill>
                  <a:srgbClr val="C00000"/>
                </a:solidFill>
              </a:rPr>
              <a:t>“</a:t>
            </a:r>
            <a:r>
              <a:rPr lang="zh-CN" altLang="en-US" dirty="0" smtClean="0">
                <a:solidFill>
                  <a:srgbClr val="C00000"/>
                </a:solidFill>
              </a:rPr>
              <a:t>汝之不惠，甚矣</a:t>
            </a:r>
            <a:r>
              <a:rPr lang="en-US" dirty="0" smtClean="0">
                <a:solidFill>
                  <a:srgbClr val="C00000"/>
                </a:solidFill>
              </a:rPr>
              <a:t>”</a:t>
            </a:r>
            <a:r>
              <a:rPr lang="zh-CN" altLang="en-US" dirty="0" smtClean="0">
                <a:solidFill>
                  <a:srgbClr val="C00000"/>
                </a:solidFill>
              </a:rPr>
              <a:t>。</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21">
            <a:extLst>
              <a:ext uri="{FF2B5EF4-FFF2-40B4-BE49-F238E27FC236}">
                <a16:creationId xmlns="" xmlns:a16="http://schemas.microsoft.com/office/drawing/2014/main" id="{FCD5AECF-FCEA-4283-94C8-C7E2311D2AFB}"/>
              </a:ext>
            </a:extLst>
          </p:cNvPr>
          <p:cNvSpPr txBox="1"/>
          <p:nvPr/>
        </p:nvSpPr>
        <p:spPr>
          <a:xfrm>
            <a:off x="812466" y="369635"/>
            <a:ext cx="4027758" cy="1319198"/>
          </a:xfrm>
          <a:prstGeom prst="rect">
            <a:avLst/>
          </a:prstGeom>
          <a:noFill/>
        </p:spPr>
        <p:txBody>
          <a:bodyPr wrap="square" lIns="36000" tIns="36000" rIns="36000" bIns="36000" rtlCol="0">
            <a:spAutoFit/>
          </a:bodyPr>
          <a:lstStyle/>
          <a:p>
            <a:pPr>
              <a:lnSpc>
                <a:spcPct val="150000"/>
              </a:lnSpc>
            </a:pPr>
            <a:r>
              <a:rPr lang="en-US" b="1" dirty="0" smtClean="0"/>
              <a:t>6.</a:t>
            </a:r>
            <a:r>
              <a:rPr lang="en-US" dirty="0" smtClean="0">
                <a:solidFill>
                  <a:srgbClr val="0092D7"/>
                </a:solidFill>
              </a:rPr>
              <a:t>[2019.12]</a:t>
            </a:r>
            <a:r>
              <a:rPr lang="zh-CN" altLang="en-US" dirty="0" smtClean="0"/>
              <a:t>本文结论句运用的修辞方法是</a:t>
            </a:r>
            <a:r>
              <a:rPr lang="zh-CN" altLang="en-US" u="sng" dirty="0" smtClean="0"/>
              <a:t>　　　　　</a:t>
            </a:r>
            <a:r>
              <a:rPr lang="zh-CN" altLang="en-US" dirty="0" smtClean="0"/>
              <a:t>。</a:t>
            </a:r>
            <a:r>
              <a:rPr lang="en-US" dirty="0" smtClean="0"/>
              <a:t>(1</a:t>
            </a:r>
            <a:r>
              <a:rPr lang="zh-CN" altLang="en-US" dirty="0" smtClean="0"/>
              <a:t>分</a:t>
            </a:r>
            <a:r>
              <a:rPr lang="en-US" dirty="0" smtClean="0"/>
              <a:t>)</a:t>
            </a:r>
            <a:r>
              <a:rPr lang="en-US" altLang="zh-CN" b="1" dirty="0" smtClean="0"/>
              <a:t>【</a:t>
            </a:r>
            <a:r>
              <a:rPr lang="zh-CN" altLang="en-US" b="1" dirty="0" smtClean="0"/>
              <a:t>考点：分析写作手法</a:t>
            </a:r>
            <a:r>
              <a:rPr lang="en-US" altLang="zh-CN" b="1" dirty="0" smtClean="0"/>
              <a:t>】</a:t>
            </a:r>
            <a:r>
              <a:rPr lang="en-US" b="1" dirty="0" smtClean="0"/>
              <a:t> </a:t>
            </a:r>
            <a:endParaRPr lang="zh-CN" altLang="en-US" b="1" dirty="0"/>
          </a:p>
        </p:txBody>
      </p:sp>
      <p:sp>
        <p:nvSpPr>
          <p:cNvPr id="5" name="TextBox 15">
            <a:extLst>
              <a:ext uri="{FF2B5EF4-FFF2-40B4-BE49-F238E27FC236}">
                <a16:creationId xmlns="" xmlns:a16="http://schemas.microsoft.com/office/drawing/2014/main" id="{0663CE10-BAAC-47A1-869E-A722179F076F}"/>
              </a:ext>
            </a:extLst>
          </p:cNvPr>
          <p:cNvSpPr txBox="1"/>
          <p:nvPr/>
        </p:nvSpPr>
        <p:spPr>
          <a:xfrm>
            <a:off x="4852416" y="369451"/>
            <a:ext cx="3816096" cy="2150195"/>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latin typeface="微软雅黑" pitchFamily="34" charset="-122"/>
                <a:ea typeface="微软雅黑" pitchFamily="34" charset="-122"/>
                <a:cs typeface="Times New Roman" panose="02020603050405020304" pitchFamily="18" charset="0"/>
              </a:rPr>
              <a:t>答案</a:t>
            </a:r>
            <a:r>
              <a:rPr lang="en-US" altLang="zh-CN" dirty="0" smtClean="0">
                <a:solidFill>
                  <a:srgbClr val="C00000"/>
                </a:solidFill>
                <a:latin typeface="微软雅黑" pitchFamily="34" charset="-122"/>
                <a:ea typeface="微软雅黑" pitchFamily="34" charset="-122"/>
                <a:cs typeface="Times New Roman" panose="02020603050405020304" pitchFamily="18" charset="0"/>
              </a:rPr>
              <a:t>]</a:t>
            </a:r>
            <a:r>
              <a:rPr lang="zh-CN" altLang="en-US" dirty="0" smtClean="0">
                <a:solidFill>
                  <a:srgbClr val="C00000"/>
                </a:solidFill>
              </a:rPr>
              <a:t>设问　</a:t>
            </a:r>
            <a:endParaRPr lang="en-US" altLang="zh-CN" dirty="0" smtClean="0">
              <a:solidFill>
                <a:srgbClr val="C00000"/>
              </a:solidFill>
            </a:endParaRP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本题考查判断常用修辞方法的能力。选文的结论句是：</a:t>
            </a:r>
            <a:r>
              <a:rPr lang="en-US" dirty="0" smtClean="0">
                <a:solidFill>
                  <a:srgbClr val="C00000"/>
                </a:solidFill>
              </a:rPr>
              <a:t>“</a:t>
            </a:r>
            <a:r>
              <a:rPr lang="zh-CN" altLang="en-US" dirty="0" smtClean="0">
                <a:solidFill>
                  <a:srgbClr val="C00000"/>
                </a:solidFill>
              </a:rPr>
              <a:t>为是其智弗若与</a:t>
            </a:r>
            <a:r>
              <a:rPr lang="en-US" dirty="0" smtClean="0">
                <a:solidFill>
                  <a:srgbClr val="C00000"/>
                </a:solidFill>
              </a:rPr>
              <a:t>?</a:t>
            </a:r>
            <a:r>
              <a:rPr lang="zh-CN" altLang="en-US" dirty="0" smtClean="0">
                <a:solidFill>
                  <a:srgbClr val="C00000"/>
                </a:solidFill>
              </a:rPr>
              <a:t>曰：非然也。</a:t>
            </a:r>
            <a:r>
              <a:rPr lang="en-US" dirty="0" smtClean="0">
                <a:solidFill>
                  <a:srgbClr val="C00000"/>
                </a:solidFill>
              </a:rPr>
              <a:t>”</a:t>
            </a:r>
            <a:r>
              <a:rPr lang="zh-CN" altLang="en-US" dirty="0" smtClean="0">
                <a:solidFill>
                  <a:srgbClr val="C00000"/>
                </a:solidFill>
              </a:rPr>
              <a:t>这是一个典型的自问自答的设问句。</a:t>
            </a:r>
            <a:endParaRPr lang="zh-CN" altLang="en-US" dirty="0">
              <a:solidFill>
                <a:srgbClr val="C00000"/>
              </a:solidFill>
            </a:endParaRPr>
          </a:p>
        </p:txBody>
      </p:sp>
    </p:spTree>
    <p:extLst>
      <p:ext uri="{BB962C8B-B14F-4D97-AF65-F5344CB8AC3E}">
        <p14:creationId xmlns="" xmlns:p14="http://schemas.microsoft.com/office/powerpoint/2010/main" val="19047839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考专用">
      <a:majorFont>
        <a:latin typeface="Times New Roman"/>
        <a:ea typeface="微软雅黑"/>
        <a:cs typeface=""/>
      </a:majorFont>
      <a:minorFont>
        <a:latin typeface="Times New Roman"/>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2993</TotalTime>
  <Words>5039</Words>
  <Application>Microsoft Office PowerPoint</Application>
  <PresentationFormat>全屏显示(16:9)</PresentationFormat>
  <Paragraphs>361</Paragraphs>
  <Slides>67</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67</vt:i4>
      </vt:variant>
    </vt:vector>
  </HeadingPairs>
  <TitlesOfParts>
    <vt:vector size="75" baseType="lpstr">
      <vt:lpstr>Arial</vt:lpstr>
      <vt:lpstr>宋体</vt:lpstr>
      <vt:lpstr>Times New Roman</vt:lpstr>
      <vt:lpstr>微软雅黑</vt:lpstr>
      <vt:lpstr>楷体</vt:lpstr>
      <vt:lpstr>NEU-BZ-S92</vt:lpstr>
      <vt:lpstr>方正书宋_GBK</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cp:lastModifiedBy>
  <cp:revision>460</cp:revision>
  <cp:lastPrinted>2019-07-27T07:43:24Z</cp:lastPrinted>
  <dcterms:created xsi:type="dcterms:W3CDTF">2018-08-24T06:22:56Z</dcterms:created>
  <dcterms:modified xsi:type="dcterms:W3CDTF">2020-03-25T14:37:48Z</dcterms:modified>
</cp:coreProperties>
</file>