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49"/>
  </p:notesMasterIdLst>
  <p:handoutMasterIdLst>
    <p:handoutMasterId r:id="rId50"/>
  </p:handoutMasterIdLst>
  <p:sldIdLst>
    <p:sldId id="259" r:id="rId2"/>
    <p:sldId id="489" r:id="rId3"/>
    <p:sldId id="490" r:id="rId4"/>
    <p:sldId id="380" r:id="rId5"/>
    <p:sldId id="384" r:id="rId6"/>
    <p:sldId id="422" r:id="rId7"/>
    <p:sldId id="319" r:id="rId8"/>
    <p:sldId id="340" r:id="rId9"/>
    <p:sldId id="364" r:id="rId10"/>
    <p:sldId id="413" r:id="rId11"/>
    <p:sldId id="392" r:id="rId12"/>
    <p:sldId id="393" r:id="rId13"/>
    <p:sldId id="394" r:id="rId14"/>
    <p:sldId id="495" r:id="rId15"/>
    <p:sldId id="496" r:id="rId16"/>
    <p:sldId id="497" r:id="rId17"/>
    <p:sldId id="448" r:id="rId18"/>
    <p:sldId id="500" r:id="rId19"/>
    <p:sldId id="450" r:id="rId20"/>
    <p:sldId id="451" r:id="rId21"/>
    <p:sldId id="492" r:id="rId22"/>
    <p:sldId id="453" r:id="rId23"/>
    <p:sldId id="454" r:id="rId24"/>
    <p:sldId id="491" r:id="rId25"/>
    <p:sldId id="455" r:id="rId26"/>
    <p:sldId id="456" r:id="rId27"/>
    <p:sldId id="458" r:id="rId28"/>
    <p:sldId id="460" r:id="rId29"/>
    <p:sldId id="461" r:id="rId30"/>
    <p:sldId id="462" r:id="rId31"/>
    <p:sldId id="463" r:id="rId32"/>
    <p:sldId id="478" r:id="rId33"/>
    <p:sldId id="479" r:id="rId34"/>
    <p:sldId id="464" r:id="rId35"/>
    <p:sldId id="465" r:id="rId36"/>
    <p:sldId id="466" r:id="rId37"/>
    <p:sldId id="467" r:id="rId38"/>
    <p:sldId id="474" r:id="rId39"/>
    <p:sldId id="475" r:id="rId40"/>
    <p:sldId id="476" r:id="rId41"/>
    <p:sldId id="480" r:id="rId42"/>
    <p:sldId id="481" r:id="rId43"/>
    <p:sldId id="482" r:id="rId44"/>
    <p:sldId id="484" r:id="rId45"/>
    <p:sldId id="486" r:id="rId46"/>
    <p:sldId id="477" r:id="rId47"/>
    <p:sldId id="291" r:id="rId48"/>
  </p:sldIdLst>
  <p:sldSz cx="9144000" cy="5143500" type="screen16x9"/>
  <p:notesSz cx="6858000" cy="9144000"/>
  <p:embeddedFontLst>
    <p:embeddedFont>
      <p:font typeface="Impact" panose="020B0806030902050204" pitchFamily="34" charset="0"/>
      <p:regular r:id="rId51"/>
    </p:embeddedFont>
    <p:embeddedFont>
      <p:font typeface="微软雅黑" panose="020B0503020204020204" pitchFamily="34" charset="-122"/>
      <p:regular r:id="rId52"/>
      <p:bold r:id="rId53"/>
    </p:embeddedFon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华文行楷" panose="02010800040101010101" pitchFamily="2" charset="-122"/>
      <p:regular r:id="rId58"/>
    </p:embeddedFont>
    <p:embeddedFont>
      <p:font typeface="楷体" panose="02010609060101010101" pitchFamily="49" charset="-122"/>
      <p:regular r:id="rId59"/>
    </p:embeddedFont>
    <p:embeddedFont>
      <p:font typeface="Helvetica" panose="020B0604020202020204" pitchFamily="34" charset="0"/>
      <p:regular r:id="rId60"/>
      <p:bold r:id="rId61"/>
      <p:italic r:id="rId62"/>
      <p:boldItalic r:id="rId63"/>
    </p:embeddedFont>
    <p:embeddedFont>
      <p:font typeface="汉语拼音" panose="000B0604020202020204" pitchFamily="34" charset="0"/>
      <p:regular r:id="rId64"/>
    </p:embeddedFont>
    <p:embeddedFont>
      <p:font typeface="黑体" panose="02010609060101010101" pitchFamily="49" charset="-122"/>
      <p:regular r:id="rId65"/>
    </p:embeddedFont>
    <p:embeddedFont>
      <p:font typeface="FZXingKai-S04" panose="02010600030101010101" charset="-122"/>
      <p:regular r:id="rId66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15"/>
    <p:restoredTop sz="95063" autoAdjust="0"/>
  </p:normalViewPr>
  <p:slideViewPr>
    <p:cSldViewPr>
      <p:cViewPr>
        <p:scale>
          <a:sx n="100" d="100"/>
          <a:sy n="100" d="100"/>
        </p:scale>
        <p:origin x="-810" y="-30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font" Target="fonts/font5.fntdata"/><Relationship Id="rId63" Type="http://schemas.openxmlformats.org/officeDocument/2006/relationships/font" Target="fonts/font13.fntdata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66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7.fntdata"/><Relationship Id="rId61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65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64" Type="http://schemas.openxmlformats.org/officeDocument/2006/relationships/font" Target="fonts/font14.fntdata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font" Target="fonts/font12.fntdata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9C77250-EE2C-4C5F-BE07-D7E602E5E4B4}" type="datetimeFigureOut">
              <a:rPr lang="zh-CN" altLang="en-US"/>
              <a:pPr>
                <a:defRPr/>
              </a:pPr>
              <a:t>2020/3/26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AA389B0-5E27-4A6B-A3A4-1D2B02FD08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267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A6F2CDA-4D1E-4408-A3BE-0961B1A97904}" type="datetimeFigureOut">
              <a:rPr lang="zh-CN" altLang="en-US"/>
              <a:pPr>
                <a:defRPr/>
              </a:pPr>
              <a:t>2020/3/26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A3FB2E2-A9BA-44C5-8D95-7D0ACB10C4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1002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zh-CN" altLang="en-US" smtClean="0"/>
          </a:p>
        </p:txBody>
      </p:sp>
      <p:sp>
        <p:nvSpPr>
          <p:cNvPr id="5222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5CF10932-B9D8-4A7C-BB4A-13FF73ED1542}" type="slidenum">
              <a:rPr lang="zh-CN" altLang="en-US" smtClean="0"/>
              <a:pPr/>
              <a:t>5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357797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1134627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8369555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9700611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9437012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6261103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3114115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86804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0976708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9306529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8968105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6023419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0446875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5750662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9264035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054724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050945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620969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029567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092572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1343749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4495448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8834861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3550428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2687827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9368379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276899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2975586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1175686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6602143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982448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8082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http://pic.90sjimg.com/design/00/91/23/21/58e48cab9c288.png"/>
          <p:cNvPicPr>
            <a:picLocks noChangeAspect="1" noChangeArrowheads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3895725"/>
            <a:ext cx="1249362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 userDrawn="1"/>
        </p:nvSpPr>
        <p:spPr bwMode="auto">
          <a:xfrm>
            <a:off x="6011865" y="31750"/>
            <a:ext cx="1754187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kumimoji="1" lang="en-US" altLang="zh-CN" sz="28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8</a:t>
            </a:r>
            <a:r>
              <a:rPr kumimoji="1" lang="zh-CN" altLang="en-US" sz="2800" b="1" baseline="30000" dirty="0" smtClean="0">
                <a:solidFill>
                  <a:srgbClr val="A11111"/>
                </a:solidFill>
                <a:latin typeface="宋体" panose="02010600030101010101" pitchFamily="2" charset="-122"/>
              </a:rPr>
              <a:t>*</a:t>
            </a:r>
            <a:r>
              <a:rPr kumimoji="1" lang="en-US" altLang="zh-CN" sz="28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 </a:t>
            </a:r>
            <a:r>
              <a:rPr kumimoji="1" lang="zh-CN" altLang="en-US" sz="24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论教养</a:t>
            </a:r>
            <a:r>
              <a:rPr kumimoji="1" lang="en-US" altLang="zh-CN" sz="24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/</a:t>
            </a:r>
          </a:p>
        </p:txBody>
      </p:sp>
      <p:pic>
        <p:nvPicPr>
          <p:cNvPr id="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642" r:id="rId1"/>
    <p:sldLayoutId id="2147488643" r:id="rId2"/>
    <p:sldLayoutId id="2147488644" r:id="rId3"/>
    <p:sldLayoutId id="2147488645" r:id="rId4"/>
    <p:sldLayoutId id="2147488646" r:id="rId5"/>
    <p:sldLayoutId id="2147488647" r:id="rId6"/>
    <p:sldLayoutId id="2147488648" r:id="rId7"/>
    <p:sldLayoutId id="2147488673" r:id="rId8"/>
    <p:sldLayoutId id="2147488649" r:id="rId9"/>
    <p:sldLayoutId id="2147488650" r:id="rId10"/>
    <p:sldLayoutId id="2147488651" r:id="rId11"/>
    <p:sldLayoutId id="2147488652" r:id="rId12"/>
    <p:sldLayoutId id="2147488653" r:id="rId13"/>
    <p:sldLayoutId id="2147488654" r:id="rId14"/>
    <p:sldLayoutId id="2147488655" r:id="rId15"/>
    <p:sldLayoutId id="2147488656" r:id="rId16"/>
    <p:sldLayoutId id="2147488657" r:id="rId17"/>
    <p:sldLayoutId id="2147488658" r:id="rId18"/>
    <p:sldLayoutId id="2147488659" r:id="rId19"/>
    <p:sldLayoutId id="2147488660" r:id="rId20"/>
    <p:sldLayoutId id="2147488661" r:id="rId21"/>
    <p:sldLayoutId id="2147488662" r:id="rId22"/>
    <p:sldLayoutId id="2147488663" r:id="rId23"/>
    <p:sldLayoutId id="2147488664" r:id="rId24"/>
    <p:sldLayoutId id="2147488665" r:id="rId25"/>
    <p:sldLayoutId id="2147488666" r:id="rId26"/>
    <p:sldLayoutId id="2147488667" r:id="rId27"/>
    <p:sldLayoutId id="2147488668" r:id="rId28"/>
    <p:sldLayoutId id="2147488669" r:id="rId29"/>
    <p:sldLayoutId id="2147488670" r:id="rId30"/>
    <p:sldLayoutId id="2147488671" r:id="rId31"/>
    <p:sldLayoutId id="2147488672" r:id="rId32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10172"/>
            <a:ext cx="3744416" cy="314169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4" descr="F:\图片素材\论教养\timg (2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630101"/>
            <a:ext cx="3384376" cy="302176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55650" y="3829050"/>
            <a:ext cx="7416800" cy="8302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教养跟年龄无关，成功人士也有没教养的行为，天真可爱的孩子也知道礼义廉耻。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4"/>
          <p:cNvSpPr txBox="1">
            <a:spLocks noChangeArrowheads="1"/>
          </p:cNvSpPr>
          <p:nvPr/>
        </p:nvSpPr>
        <p:spPr bwMode="auto">
          <a:xfrm>
            <a:off x="1692275" y="1182688"/>
            <a:ext cx="7632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宋体" pitchFamily="2" charset="-122"/>
              </a:rPr>
              <a:t>自由读课文，思考：</a:t>
            </a:r>
            <a:endParaRPr lang="en-US" altLang="zh-CN" sz="2800" b="1">
              <a:latin typeface="宋体" pitchFamily="2" charset="-122"/>
            </a:endParaRP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1693863" y="1731963"/>
            <a:ext cx="74152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99"/>
                </a:solidFill>
                <a:latin typeface="宋体" pitchFamily="2" charset="-122"/>
              </a:rPr>
              <a:t>1.</a:t>
            </a:r>
            <a:r>
              <a:rPr lang="zh-CN" altLang="en-US" sz="2400" b="1">
                <a:solidFill>
                  <a:srgbClr val="000099"/>
                </a:solidFill>
                <a:latin typeface="宋体" pitchFamily="2" charset="-122"/>
              </a:rPr>
              <a:t>读课文第</a:t>
            </a:r>
            <a:r>
              <a:rPr lang="en-US" altLang="zh-CN" sz="2400" b="1">
                <a:solidFill>
                  <a:srgbClr val="000099"/>
                </a:solidFill>
                <a:latin typeface="宋体" pitchFamily="2" charset="-122"/>
              </a:rPr>
              <a:t>1</a:t>
            </a:r>
            <a:r>
              <a:rPr lang="zh-CN" altLang="en-US" sz="2400" b="1">
                <a:solidFill>
                  <a:srgbClr val="000099"/>
                </a:solidFill>
                <a:latin typeface="宋体" pitchFamily="2" charset="-122"/>
              </a:rPr>
              <a:t>段，说说文章开头段有什么作用？</a:t>
            </a:r>
            <a:endParaRPr lang="en-US" altLang="zh-CN" sz="2400">
              <a:solidFill>
                <a:srgbClr val="000099"/>
              </a:solidFill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99"/>
                </a:solidFill>
                <a:latin typeface="宋体" pitchFamily="2" charset="-122"/>
              </a:rPr>
              <a:t>2.</a:t>
            </a:r>
            <a:r>
              <a:rPr lang="zh-CN" altLang="en-US" sz="2400" b="1">
                <a:solidFill>
                  <a:srgbClr val="000099"/>
                </a:solidFill>
                <a:latin typeface="宋体" pitchFamily="2" charset="-122"/>
              </a:rPr>
              <a:t>作者认为教养首先体现在家里</a:t>
            </a:r>
            <a:r>
              <a:rPr lang="en-US" altLang="zh-CN" sz="2400" b="1">
                <a:solidFill>
                  <a:srgbClr val="000099"/>
                </a:solidFill>
                <a:latin typeface="宋体" pitchFamily="2" charset="-122"/>
              </a:rPr>
              <a:t>,</a:t>
            </a:r>
            <a:r>
              <a:rPr lang="zh-CN" altLang="en-US" sz="2400" b="1">
                <a:solidFill>
                  <a:srgbClr val="000099"/>
                </a:solidFill>
                <a:latin typeface="宋体" pitchFamily="2" charset="-122"/>
              </a:rPr>
              <a:t>对此你怎么看？</a:t>
            </a:r>
            <a:endParaRPr lang="en-US" altLang="zh-CN" sz="2400">
              <a:solidFill>
                <a:srgbClr val="000099"/>
              </a:solidFill>
              <a:latin typeface="宋体" pitchFamily="2" charset="-122"/>
            </a:endParaRPr>
          </a:p>
        </p:txBody>
      </p:sp>
      <p:grpSp>
        <p:nvGrpSpPr>
          <p:cNvPr id="12292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229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pic>
        <p:nvPicPr>
          <p:cNvPr id="12293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925638"/>
            <a:ext cx="1104900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15900" y="842963"/>
            <a:ext cx="8964613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>
                <a:latin typeface="宋体" pitchFamily="2" charset="-122"/>
              </a:rPr>
              <a:t> </a:t>
            </a:r>
            <a:r>
              <a:rPr lang="en-US" altLang="zh-CN" sz="2800" b="1">
                <a:latin typeface="宋体" pitchFamily="2" charset="-122"/>
              </a:rPr>
              <a:t>1.</a:t>
            </a:r>
            <a:r>
              <a:rPr lang="zh-CN" altLang="en-US" sz="2800" b="1">
                <a:latin typeface="宋体" pitchFamily="2" charset="-122"/>
              </a:rPr>
              <a:t>读课文第</a:t>
            </a:r>
            <a:r>
              <a:rPr lang="en-US" altLang="zh-CN" sz="2800" b="1">
                <a:latin typeface="宋体" pitchFamily="2" charset="-122"/>
              </a:rPr>
              <a:t>1</a:t>
            </a:r>
            <a:r>
              <a:rPr lang="zh-CN" altLang="en-US" sz="2800" b="1">
                <a:latin typeface="宋体" pitchFamily="2" charset="-122"/>
              </a:rPr>
              <a:t>段，说说文章开头段有什么作用？</a:t>
            </a:r>
          </a:p>
        </p:txBody>
      </p:sp>
      <p:sp>
        <p:nvSpPr>
          <p:cNvPr id="6" name="矩形 5"/>
          <p:cNvSpPr/>
          <p:nvPr/>
        </p:nvSpPr>
        <p:spPr>
          <a:xfrm>
            <a:off x="468313" y="1779588"/>
            <a:ext cx="8207375" cy="127476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开门见山，引入论题，指出良好的教养的三个来源</a:t>
            </a:r>
            <a:r>
              <a:rPr lang="en-US" altLang="zh-CN" sz="32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家庭、学校和自身。</a:t>
            </a:r>
          </a:p>
        </p:txBody>
      </p:sp>
      <p:grpSp>
        <p:nvGrpSpPr>
          <p:cNvPr id="13316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33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95288" y="1419225"/>
            <a:ext cx="8497887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4700"/>
              </a:lnSpc>
            </a:pPr>
            <a:r>
              <a:rPr lang="zh-CN" altLang="en-US" sz="2800" b="1">
                <a:solidFill>
                  <a:srgbClr val="000099"/>
                </a:solidFill>
                <a:latin typeface="宋体" pitchFamily="2" charset="-122"/>
              </a:rPr>
              <a:t>    </a:t>
            </a:r>
            <a:r>
              <a:rPr lang="zh-CN" altLang="en-US" sz="28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假如一个人在家里对自己的父母、兄弟姐妹的所作所为都缺乏教养的话，很难相信他能在其他地方做出有教养的举动。所以，作者的观点是正确的。 </a:t>
            </a:r>
          </a:p>
        </p:txBody>
      </p:sp>
      <p:sp>
        <p:nvSpPr>
          <p:cNvPr id="14339" name="矩形 3"/>
          <p:cNvSpPr>
            <a:spLocks noChangeArrowheads="1"/>
          </p:cNvSpPr>
          <p:nvPr/>
        </p:nvSpPr>
        <p:spPr bwMode="auto">
          <a:xfrm>
            <a:off x="144463" y="752475"/>
            <a:ext cx="8675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latin typeface="宋体" pitchFamily="2" charset="-122"/>
              </a:rPr>
              <a:t>    2.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作者认为教养首先体现在家里</a:t>
            </a:r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对此你怎么看？</a:t>
            </a:r>
          </a:p>
        </p:txBody>
      </p:sp>
      <p:grpSp>
        <p:nvGrpSpPr>
          <p:cNvPr id="14340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434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ChangeArrowheads="1"/>
          </p:cNvSpPr>
          <p:nvPr/>
        </p:nvSpPr>
        <p:spPr bwMode="auto">
          <a:xfrm>
            <a:off x="34925" y="754063"/>
            <a:ext cx="90344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55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latin typeface="宋体" pitchFamily="2" charset="-122"/>
                <a:cs typeface="Times New Roman" pitchFamily="18" charset="0"/>
              </a:rPr>
              <a:t>1.</a:t>
            </a:r>
            <a:r>
              <a:rPr lang="zh-CN" altLang="en-US" sz="2800" b="1">
                <a:latin typeface="宋体" pitchFamily="2" charset="-122"/>
                <a:cs typeface="Times New Roman" pitchFamily="18" charset="0"/>
              </a:rPr>
              <a:t>读</a:t>
            </a:r>
            <a:r>
              <a:rPr lang="zh-CN" altLang="zh-CN" sz="2800" b="1">
                <a:latin typeface="宋体" pitchFamily="2" charset="-122"/>
                <a:cs typeface="Times New Roman" pitchFamily="18" charset="0"/>
              </a:rPr>
              <a:t>课文</a:t>
            </a:r>
            <a:r>
              <a:rPr lang="en-US" altLang="zh-CN" sz="2800" b="1">
                <a:latin typeface="宋体" pitchFamily="2" charset="-122"/>
                <a:cs typeface="Times New Roman" pitchFamily="18" charset="0"/>
              </a:rPr>
              <a:t>5—10</a:t>
            </a:r>
            <a:r>
              <a:rPr lang="zh-CN" altLang="en-US" sz="2800" b="1">
                <a:latin typeface="宋体" pitchFamily="2" charset="-122"/>
                <a:cs typeface="Times New Roman" pitchFamily="18" charset="0"/>
              </a:rPr>
              <a:t>段</a:t>
            </a:r>
            <a:r>
              <a:rPr lang="zh-CN" altLang="zh-CN" sz="2800" b="1">
                <a:latin typeface="宋体" pitchFamily="2" charset="-122"/>
                <a:cs typeface="Times New Roman" pitchFamily="18" charset="0"/>
              </a:rPr>
              <a:t>，</a:t>
            </a:r>
            <a:r>
              <a:rPr lang="zh-CN" altLang="en-US" sz="2800" b="1">
                <a:latin typeface="宋体" pitchFamily="2" charset="-122"/>
                <a:cs typeface="Times New Roman" pitchFamily="18" charset="0"/>
              </a:rPr>
              <a:t>说说</a:t>
            </a:r>
            <a:r>
              <a:rPr lang="zh-CN" altLang="zh-CN" sz="2800" b="1">
                <a:latin typeface="宋体" pitchFamily="2" charset="-122"/>
                <a:cs typeface="Times New Roman" pitchFamily="18" charset="0"/>
              </a:rPr>
              <a:t>没有教养的表现有哪些？</a:t>
            </a:r>
            <a:endParaRPr lang="zh-CN" altLang="zh-CN" sz="3600">
              <a:latin typeface="宋体" pitchFamily="2" charset="-122"/>
            </a:endParaRP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250825" y="1563688"/>
            <a:ext cx="8315325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55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）在家里，懒得帮助疲惫不堪的妻子刷洗餐具；对妻子儿女动不动就大发雷霆；家里有人在看书或做功课，也总是把收音机或电视机的音量放得很响，或高声说话。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（</a:t>
            </a:r>
            <a:r>
              <a:rPr lang="en-US" altLang="zh-CN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）对自己亲人的性格、心理缺乏了解，对他们的习惯和愿望总是漠不关心。</a:t>
            </a:r>
          </a:p>
        </p:txBody>
      </p:sp>
      <p:grpSp>
        <p:nvGrpSpPr>
          <p:cNvPr id="15364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536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3" name="矩形 4"/>
          <p:cNvSpPr>
            <a:spLocks noChangeArrowheads="1"/>
          </p:cNvSpPr>
          <p:nvPr/>
        </p:nvSpPr>
        <p:spPr bwMode="auto">
          <a:xfrm>
            <a:off x="322263" y="862013"/>
            <a:ext cx="8281987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55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）进入成年后，仍把接受父母的关爱看作理所当然的事情，与此同时却看不到父母也需要关爱和帮助。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）当着外人的面，跟妻子或者孩子们开玩笑，不顾及他们的自尊心。</a:t>
            </a:r>
          </a:p>
        </p:txBody>
      </p:sp>
      <p:grpSp>
        <p:nvGrpSpPr>
          <p:cNvPr id="16387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638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73025" y="555625"/>
            <a:ext cx="88201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55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latin typeface="宋体" pitchFamily="2" charset="-122"/>
                <a:cs typeface="Times New Roman" pitchFamily="18" charset="0"/>
              </a:rPr>
              <a:t>  4.</a:t>
            </a:r>
            <a:r>
              <a:rPr lang="zh-CN" altLang="en-US" sz="2800" b="1">
                <a:latin typeface="宋体" pitchFamily="2" charset="-122"/>
                <a:cs typeface="Times New Roman" pitchFamily="18" charset="0"/>
              </a:rPr>
              <a:t>读课文第</a:t>
            </a:r>
            <a:r>
              <a:rPr lang="en-US" altLang="zh-CN" sz="2800" b="1">
                <a:latin typeface="宋体" pitchFamily="2" charset="-122"/>
                <a:cs typeface="Times New Roman" pitchFamily="18" charset="0"/>
              </a:rPr>
              <a:t>11</a:t>
            </a:r>
            <a:r>
              <a:rPr lang="zh-CN" altLang="en-US" sz="2800" b="1">
                <a:latin typeface="宋体" pitchFamily="2" charset="-122"/>
                <a:cs typeface="Times New Roman" pitchFamily="18" charset="0"/>
              </a:rPr>
              <a:t>、</a:t>
            </a:r>
            <a:r>
              <a:rPr lang="en-US" altLang="zh-CN" sz="2800" b="1">
                <a:latin typeface="宋体" pitchFamily="2" charset="-122"/>
                <a:cs typeface="Times New Roman" pitchFamily="18" charset="0"/>
              </a:rPr>
              <a:t>12</a:t>
            </a:r>
            <a:r>
              <a:rPr lang="zh-CN" altLang="en-US" sz="2800" b="1">
                <a:latin typeface="宋体" pitchFamily="2" charset="-122"/>
                <a:cs typeface="Times New Roman" pitchFamily="18" charset="0"/>
              </a:rPr>
              <a:t>段，说说</a:t>
            </a:r>
            <a:r>
              <a:rPr lang="zh-CN" altLang="zh-CN" sz="2800" b="1">
                <a:latin typeface="宋体" pitchFamily="2" charset="-122"/>
                <a:cs typeface="Times New Roman" pitchFamily="18" charset="0"/>
              </a:rPr>
              <a:t>有教养的表现有哪些，并列举出来。</a:t>
            </a:r>
            <a:endParaRPr lang="zh-CN" altLang="zh-CN" sz="1200">
              <a:latin typeface="宋体" pitchFamily="2" charset="-122"/>
            </a:endParaRPr>
          </a:p>
        </p:txBody>
      </p:sp>
      <p:sp>
        <p:nvSpPr>
          <p:cNvPr id="54278" name="矩形 5"/>
          <p:cNvSpPr>
            <a:spLocks noChangeArrowheads="1"/>
          </p:cNvSpPr>
          <p:nvPr/>
        </p:nvSpPr>
        <p:spPr bwMode="auto">
          <a:xfrm>
            <a:off x="250825" y="1677988"/>
            <a:ext cx="8097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55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）从心里愿意尊重别人，也善于尊重别人。</a:t>
            </a:r>
          </a:p>
        </p:txBody>
      </p:sp>
      <p:sp>
        <p:nvSpPr>
          <p:cNvPr id="54279" name="矩形 6"/>
          <p:cNvSpPr>
            <a:spLocks noChangeArrowheads="1"/>
          </p:cNvSpPr>
          <p:nvPr/>
        </p:nvSpPr>
        <p:spPr bwMode="auto">
          <a:xfrm>
            <a:off x="250825" y="2109788"/>
            <a:ext cx="5578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55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）对别人一律谦让和礼让。</a:t>
            </a:r>
          </a:p>
        </p:txBody>
      </p:sp>
      <p:sp>
        <p:nvSpPr>
          <p:cNvPr id="54280" name="矩形 9"/>
          <p:cNvSpPr>
            <a:spLocks noChangeArrowheads="1"/>
          </p:cNvSpPr>
          <p:nvPr/>
        </p:nvSpPr>
        <p:spPr bwMode="auto">
          <a:xfrm>
            <a:off x="250825" y="2571750"/>
            <a:ext cx="5680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55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）待人处事绝不会自吹自擂。</a:t>
            </a:r>
          </a:p>
        </p:txBody>
      </p:sp>
      <p:sp>
        <p:nvSpPr>
          <p:cNvPr id="54281" name="矩形 10"/>
          <p:cNvSpPr>
            <a:spLocks noChangeArrowheads="1"/>
          </p:cNvSpPr>
          <p:nvPr/>
        </p:nvSpPr>
        <p:spPr bwMode="auto">
          <a:xfrm>
            <a:off x="250825" y="3003550"/>
            <a:ext cx="5816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55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）懂得珍惜别人的时间。</a:t>
            </a:r>
          </a:p>
        </p:txBody>
      </p:sp>
      <p:sp>
        <p:nvSpPr>
          <p:cNvPr id="54282" name="矩形 11"/>
          <p:cNvSpPr>
            <a:spLocks noChangeArrowheads="1"/>
          </p:cNvSpPr>
          <p:nvPr/>
        </p:nvSpPr>
        <p:spPr bwMode="auto">
          <a:xfrm>
            <a:off x="250825" y="3435350"/>
            <a:ext cx="80978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55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）允诺别人的事一定尽力去做，不会摆架子、“翘鼻子”。无论何时何地行为举止都保持一致，都始终如一，稳重随和。</a:t>
            </a:r>
          </a:p>
        </p:txBody>
      </p:sp>
      <p:grpSp>
        <p:nvGrpSpPr>
          <p:cNvPr id="17416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74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/>
      <p:bldP spid="54279" grpId="0"/>
      <p:bldP spid="54280" grpId="0"/>
      <p:bldP spid="54281" grpId="0"/>
      <p:bldP spid="542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01378"/>
          <p:cNvSpPr>
            <a:spLocks noChangeArrowheads="1"/>
          </p:cNvSpPr>
          <p:nvPr/>
        </p:nvSpPr>
        <p:spPr bwMode="auto">
          <a:xfrm>
            <a:off x="250825" y="579438"/>
            <a:ext cx="855186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讨论：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作者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</a:rPr>
              <a:t>先谈“无教养”的例子，再谈“有教养”的表现，这样写有什么好处？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9388" y="1616075"/>
            <a:ext cx="8964612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buClr>
                <a:srgbClr val="9ED3D7"/>
              </a:buClr>
              <a:buFont typeface="Wingdings" pitchFamily="2" charset="2"/>
              <a:buNone/>
            </a:pPr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运用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对比论证</a:t>
            </a:r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，在生活中“无教养”的例子司空见惯，很多就发生在我们身边，甚至是自己身上。作者直接将“无教养”的例子列举出来，可以给读者一个对照，明白这些现象就是“无教养”的表现，让读者对“教养”有更明确的认识。然后再谈“有教养”就显得顺理成章，不管是从认知规律还是情理上也容易让读者接受</a:t>
            </a:r>
            <a:r>
              <a:rPr lang="zh-CN" altLang="zh-CN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18436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843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144463" y="627063"/>
            <a:ext cx="8964612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 noProof="1">
                <a:solidFill>
                  <a:srgbClr val="FF0000"/>
                </a:solidFill>
                <a:latin typeface="宋体" pitchFamily="2" charset="-122"/>
              </a:rPr>
              <a:t>说一说：</a:t>
            </a:r>
            <a:r>
              <a:rPr lang="zh-CN" altLang="en-US" sz="2800" b="1" noProof="1">
                <a:latin typeface="宋体" pitchFamily="2" charset="-122"/>
              </a:rPr>
              <a:t>谈论“教养”，为什么要谈“风度”？二者之间有什么内在联系？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107950" y="1851025"/>
            <a:ext cx="9017000" cy="2751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noProof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“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教养</a:t>
            </a:r>
            <a:r>
              <a:rPr lang="zh-CN" altLang="en-US" sz="2400" b="1" noProof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”指一般文化和品读的修养。“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风度</a:t>
            </a:r>
            <a:r>
              <a:rPr lang="zh-CN" altLang="en-US" sz="2400" b="1" noProof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”指人的言谈举止和仪态。“教养”是“风度”的内在基础，“风度”是“教养”的外在表现。</a:t>
            </a:r>
            <a:r>
              <a:rPr lang="en-US" altLang="zh-CN" sz="2400" b="1" noProof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400" b="1" noProof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一切优雅风度的基础其实是一种关照态度——时时刻刻要记住：一个人不应该妨碍他人的生活，要让大家都有良好的自我感觉。这其实就是一种有教养的表现，是养成教养的基础。</a:t>
            </a:r>
          </a:p>
        </p:txBody>
      </p:sp>
      <p:grpSp>
        <p:nvGrpSpPr>
          <p:cNvPr id="19460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946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"/>
          <p:cNvSpPr txBox="1">
            <a:spLocks noChangeArrowheads="1"/>
          </p:cNvSpPr>
          <p:nvPr/>
        </p:nvSpPr>
        <p:spPr bwMode="auto">
          <a:xfrm>
            <a:off x="250825" y="896938"/>
            <a:ext cx="88931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noProof="1">
                <a:latin typeface="宋体" pitchFamily="2" charset="-122"/>
              </a:rPr>
              <a:t>   1.</a:t>
            </a:r>
            <a:r>
              <a:rPr lang="zh-CN" altLang="en-US" sz="2800" b="1" noProof="1">
                <a:latin typeface="宋体" pitchFamily="2" charset="-122"/>
              </a:rPr>
              <a:t>文中运用了哪些论证方法？有什么作用？</a:t>
            </a: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107950" y="1617663"/>
            <a:ext cx="860425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①对比论证。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将无教养的行为和有教养的行为加以比较，强调了教养应该首先体现在家里的观点。</a:t>
            </a:r>
          </a:p>
        </p:txBody>
      </p:sp>
      <p:sp>
        <p:nvSpPr>
          <p:cNvPr id="58372" name="矩形 6"/>
          <p:cNvSpPr>
            <a:spLocks noChangeArrowheads="1"/>
          </p:cNvSpPr>
          <p:nvPr/>
        </p:nvSpPr>
        <p:spPr bwMode="auto">
          <a:xfrm>
            <a:off x="71438" y="2787650"/>
            <a:ext cx="8893175" cy="111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②举例论证。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文章列举大量的例子说明是有教养和无教养的表现，增强了说服力。</a:t>
            </a:r>
            <a:endParaRPr lang="zh-CN" altLang="en-US" sz="2800"/>
          </a:p>
        </p:txBody>
      </p:sp>
      <p:grpSp>
        <p:nvGrpSpPr>
          <p:cNvPr id="20485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048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83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2"/>
          <p:cNvSpPr>
            <a:spLocks noGrp="1"/>
          </p:cNvSpPr>
          <p:nvPr>
            <p:ph type="title" idx="4294967295"/>
          </p:nvPr>
        </p:nvSpPr>
        <p:spPr bwMode="auto">
          <a:xfrm>
            <a:off x="468313" y="698500"/>
            <a:ext cx="8243887" cy="93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en-US" altLang="zh-CN" sz="2800" b="1" smtClean="0">
                <a:latin typeface="宋体" pitchFamily="2" charset="-122"/>
                <a:ea typeface="宋体" pitchFamily="2" charset="-122"/>
              </a:rPr>
              <a:t>    2.</a:t>
            </a:r>
            <a:r>
              <a:rPr lang="zh-CN" altLang="zh-CN" sz="2800" b="1" smtClean="0">
                <a:latin typeface="宋体" pitchFamily="2" charset="-122"/>
                <a:ea typeface="宋体" pitchFamily="2" charset="-122"/>
              </a:rPr>
              <a:t>结合本文作者的观点，你觉得如何做一个有教养的人？</a:t>
            </a:r>
            <a:endParaRPr lang="zh-CN" altLang="zh-CN" sz="2800" b="1" smtClean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468313" y="1635125"/>
            <a:ext cx="8351837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zh-CN" altLang="zh-CN" sz="3200" b="1">
                <a:solidFill>
                  <a:srgbClr val="FF0000"/>
                </a:solidFill>
                <a:latin typeface="Helvetica" pitchFamily="34" charset="0"/>
                <a:cs typeface="Times New Roman" pitchFamily="18" charset="0"/>
              </a:rPr>
              <a:t>诚信守约</a:t>
            </a:r>
            <a:endParaRPr lang="en-US" altLang="zh-CN" sz="3200" b="1">
              <a:solidFill>
                <a:srgbClr val="FF0000"/>
              </a:solidFill>
              <a:latin typeface="Helvetica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altLang="zh-CN" sz="2800" b="1">
                <a:solidFill>
                  <a:srgbClr val="0000FF"/>
                </a:solidFill>
                <a:latin typeface="Helvetica" pitchFamily="34" charset="0"/>
                <a:cs typeface="Times New Roman" pitchFamily="18" charset="0"/>
              </a:rPr>
              <a:t>       </a:t>
            </a: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无信则不立，无信则无德。参加各种活动都要守时，迟到不论什么原因都是失礼的。不能按时赴约要事先通知，让人久候是对朋友的怠慢，但过早到也不好。</a:t>
            </a:r>
          </a:p>
        </p:txBody>
      </p:sp>
      <p:grpSp>
        <p:nvGrpSpPr>
          <p:cNvPr id="21508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150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17656"/>
            <a:ext cx="4248472" cy="3970318"/>
          </a:xfrm>
          <a:prstGeom prst="rect">
            <a:avLst/>
          </a:prstGeom>
          <a:ln w="28575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ysDot"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    那么到底什么才是“有教养” ？我们来听听被俄罗斯前总统叶利钦称为是“唯一没有教养污点的人”</a:t>
            </a:r>
            <a:r>
              <a:rPr lang="en-US" altLang="zh-CN" sz="28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利哈乔夫</a:t>
            </a:r>
            <a:r>
              <a:rPr lang="zh-CN" altLang="en-US" sz="28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是怎么回答这个问题的。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15500" r="15083" b="29814"/>
          <a:stretch>
            <a:fillRect/>
          </a:stretch>
        </p:blipFill>
        <p:spPr>
          <a:xfrm>
            <a:off x="5076056" y="604490"/>
            <a:ext cx="3456384" cy="41275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 idx="4294967295"/>
          </p:nvPr>
        </p:nvSpPr>
        <p:spPr bwMode="auto">
          <a:xfrm>
            <a:off x="179388" y="771525"/>
            <a:ext cx="208915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r>
              <a:rPr lang="zh-CN" altLang="zh-CN" sz="3600" b="1" smtClean="0">
                <a:solidFill>
                  <a:srgbClr val="FF0000"/>
                </a:solidFill>
                <a:latin typeface="Helvetica" pitchFamily="34" charset="0"/>
                <a:ea typeface="宋体" pitchFamily="2" charset="-122"/>
              </a:rPr>
              <a:t>和善亲切</a:t>
            </a:r>
            <a:endParaRPr lang="zh-CN" altLang="en-US" sz="4400" b="1" smtClean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50825" y="1581150"/>
            <a:ext cx="5148263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对人要和善亲切，彬彬有礼，不冷淡，发自内心地去关心别人。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要仁慈温柔，要有老吾老以及人之老，幼吾幼以及人之幼的心。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559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3"/>
          <a:stretch/>
        </p:blipFill>
        <p:spPr bwMode="auto">
          <a:xfrm>
            <a:off x="5652120" y="1019547"/>
            <a:ext cx="3593170" cy="412395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3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253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284663" y="1109663"/>
            <a:ext cx="4321175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3500"/>
              </a:lnSpc>
            </a:pPr>
            <a:r>
              <a:rPr lang="en-US" altLang="zh-CN" sz="2400" b="1">
                <a:solidFill>
                  <a:srgbClr val="0000FF"/>
                </a:solidFill>
                <a:latin typeface="Helvetica" pitchFamily="34" charset="0"/>
                <a:cs typeface="Times New Roman" pitchFamily="18" charset="0"/>
              </a:rPr>
              <a:t>         </a:t>
            </a:r>
            <a:r>
              <a:rPr lang="zh-CN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听到他人的观点，即使不同意，也不喊叫</a:t>
            </a: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瞎说</a:t>
            </a: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”“</a:t>
            </a:r>
            <a:r>
              <a:rPr lang="zh-CN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废话</a:t>
            </a: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”“</a:t>
            </a:r>
            <a:r>
              <a:rPr lang="zh-CN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胡说八道</a:t>
            </a: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，而是陈述自己的理由。从不打断别人的讲话，在同别人谈话时，看着对方的眼睛。不当众指责别人的缺点，对别人的兴趣、爱好和习惯从不表示否定态度。</a:t>
            </a:r>
            <a:endParaRPr lang="zh-CN" altLang="en-US" sz="24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555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0088"/>
            <a:ext cx="3779838" cy="389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356100" y="555625"/>
            <a:ext cx="23764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3200" b="1">
                <a:solidFill>
                  <a:srgbClr val="FF0000"/>
                </a:solidFill>
                <a:latin typeface="Helvetica" pitchFamily="34" charset="0"/>
                <a:cs typeface="Times New Roman" pitchFamily="18" charset="0"/>
              </a:rPr>
              <a:t>尊重他人</a:t>
            </a:r>
            <a:endParaRPr lang="en-US" altLang="zh-CN" sz="3200" b="1">
              <a:solidFill>
                <a:srgbClr val="FF0000"/>
              </a:solidFill>
              <a:latin typeface="Helvetica" pitchFamily="34" charset="0"/>
              <a:cs typeface="Times New Roman" pitchFamily="18" charset="0"/>
            </a:endParaRPr>
          </a:p>
        </p:txBody>
      </p:sp>
      <p:grpSp>
        <p:nvGrpSpPr>
          <p:cNvPr id="23557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355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>
            <a:extLst>
              <a:ext uri="{FF2B5EF4-FFF2-40B4-BE49-F238E27FC236}"/>
            </a:extLst>
          </p:cNvPr>
          <p:cNvSpPr/>
          <p:nvPr/>
        </p:nvSpPr>
        <p:spPr>
          <a:xfrm rot="555800">
            <a:off x="4602163" y="715963"/>
            <a:ext cx="442912" cy="4191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21" name="圆角矩形 20">
            <a:extLst>
              <a:ext uri="{FF2B5EF4-FFF2-40B4-BE49-F238E27FC236}"/>
            </a:extLst>
          </p:cNvPr>
          <p:cNvSpPr/>
          <p:nvPr/>
        </p:nvSpPr>
        <p:spPr>
          <a:xfrm rot="20470821">
            <a:off x="4197350" y="722313"/>
            <a:ext cx="442913" cy="420687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22" name="圆角矩形 21">
            <a:extLst>
              <a:ext uri="{FF2B5EF4-FFF2-40B4-BE49-F238E27FC236}"/>
            </a:extLst>
          </p:cNvPr>
          <p:cNvSpPr/>
          <p:nvPr/>
        </p:nvSpPr>
        <p:spPr>
          <a:xfrm rot="319204">
            <a:off x="3778250" y="722313"/>
            <a:ext cx="441325" cy="42068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23" name="圆角矩形 22">
            <a:extLst>
              <a:ext uri="{FF2B5EF4-FFF2-40B4-BE49-F238E27FC236}"/>
            </a:extLst>
          </p:cNvPr>
          <p:cNvSpPr/>
          <p:nvPr/>
        </p:nvSpPr>
        <p:spPr>
          <a:xfrm rot="21148334">
            <a:off x="3368675" y="730250"/>
            <a:ext cx="441325" cy="4206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24582" name="矩形 1"/>
          <p:cNvSpPr>
            <a:spLocks noChangeArrowheads="1"/>
          </p:cNvSpPr>
          <p:nvPr/>
        </p:nvSpPr>
        <p:spPr bwMode="auto">
          <a:xfrm>
            <a:off x="3333750" y="598488"/>
            <a:ext cx="17430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>
              <a:lnSpc>
                <a:spcPts val="43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概括主题</a:t>
            </a:r>
          </a:p>
        </p:txBody>
      </p:sp>
      <p:sp>
        <p:nvSpPr>
          <p:cNvPr id="62474" name="TextBox 9"/>
          <p:cNvSpPr txBox="1">
            <a:spLocks noChangeArrowheads="1"/>
          </p:cNvSpPr>
          <p:nvPr/>
        </p:nvSpPr>
        <p:spPr bwMode="auto">
          <a:xfrm>
            <a:off x="179388" y="1479550"/>
            <a:ext cx="8640762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本文通过列举众多“无教养”及“有教养”的表现，深入浅出地探究“真正的教养”和“优雅风度”的本质，启发我们思考教养的真谛，自觉做一个有教养的人。</a:t>
            </a:r>
          </a:p>
        </p:txBody>
      </p:sp>
      <p:grpSp>
        <p:nvGrpSpPr>
          <p:cNvPr id="24584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2458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>
            <a:extLst>
              <a:ext uri="{FF2B5EF4-FFF2-40B4-BE49-F238E27FC236}"/>
            </a:extLst>
          </p:cNvPr>
          <p:cNvSpPr/>
          <p:nvPr/>
        </p:nvSpPr>
        <p:spPr>
          <a:xfrm rot="555800">
            <a:off x="4602163" y="715963"/>
            <a:ext cx="442912" cy="4191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21" name="圆角矩形 20">
            <a:extLst>
              <a:ext uri="{FF2B5EF4-FFF2-40B4-BE49-F238E27FC236}"/>
            </a:extLst>
          </p:cNvPr>
          <p:cNvSpPr/>
          <p:nvPr/>
        </p:nvSpPr>
        <p:spPr>
          <a:xfrm rot="20470821">
            <a:off x="4197350" y="722313"/>
            <a:ext cx="442913" cy="420687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22" name="圆角矩形 21">
            <a:extLst>
              <a:ext uri="{FF2B5EF4-FFF2-40B4-BE49-F238E27FC236}"/>
            </a:extLst>
          </p:cNvPr>
          <p:cNvSpPr/>
          <p:nvPr/>
        </p:nvSpPr>
        <p:spPr>
          <a:xfrm rot="319204">
            <a:off x="3778250" y="722313"/>
            <a:ext cx="441325" cy="42068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23" name="圆角矩形 22">
            <a:extLst>
              <a:ext uri="{FF2B5EF4-FFF2-40B4-BE49-F238E27FC236}"/>
            </a:extLst>
          </p:cNvPr>
          <p:cNvSpPr/>
          <p:nvPr/>
        </p:nvSpPr>
        <p:spPr>
          <a:xfrm rot="21148334">
            <a:off x="3368675" y="730250"/>
            <a:ext cx="441325" cy="4206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25606" name="矩形 1"/>
          <p:cNvSpPr>
            <a:spLocks noChangeArrowheads="1"/>
          </p:cNvSpPr>
          <p:nvPr/>
        </p:nvSpPr>
        <p:spPr bwMode="auto">
          <a:xfrm>
            <a:off x="3333750" y="598488"/>
            <a:ext cx="17430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>
              <a:lnSpc>
                <a:spcPts val="43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学后感悟</a:t>
            </a:r>
          </a:p>
        </p:txBody>
      </p:sp>
      <p:sp>
        <p:nvSpPr>
          <p:cNvPr id="63498" name="TextBox 13"/>
          <p:cNvSpPr txBox="1">
            <a:spLocks noChangeArrowheads="1"/>
          </p:cNvSpPr>
          <p:nvPr/>
        </p:nvSpPr>
        <p:spPr bwMode="auto">
          <a:xfrm>
            <a:off x="395288" y="1276350"/>
            <a:ext cx="8497887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感悟一</a:t>
            </a:r>
            <a:r>
              <a:rPr lang="zh-CN" altLang="en-US" sz="28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：有教养的人是受人尊敬的，就像有财富的人被人羡慕一样。在某种程度上，教养不是活在我们的皮肤上，而是铭刻在我们的骨髓里。一个人的教养首先应该是仁爱和正义，我认为孝敬父母，关爱弱小，同情弱者，以诚待人，这就是为人的最高教养。</a:t>
            </a:r>
          </a:p>
        </p:txBody>
      </p:sp>
      <p:grpSp>
        <p:nvGrpSpPr>
          <p:cNvPr id="25608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2560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>
            <a:extLst>
              <a:ext uri="{FF2B5EF4-FFF2-40B4-BE49-F238E27FC236}"/>
            </a:extLst>
          </p:cNvPr>
          <p:cNvSpPr/>
          <p:nvPr/>
        </p:nvSpPr>
        <p:spPr>
          <a:xfrm rot="555800">
            <a:off x="4602163" y="715963"/>
            <a:ext cx="442912" cy="4191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21" name="圆角矩形 20">
            <a:extLst>
              <a:ext uri="{FF2B5EF4-FFF2-40B4-BE49-F238E27FC236}"/>
            </a:extLst>
          </p:cNvPr>
          <p:cNvSpPr/>
          <p:nvPr/>
        </p:nvSpPr>
        <p:spPr>
          <a:xfrm rot="20470821">
            <a:off x="4197350" y="722313"/>
            <a:ext cx="442913" cy="420687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22" name="圆角矩形 21">
            <a:extLst>
              <a:ext uri="{FF2B5EF4-FFF2-40B4-BE49-F238E27FC236}"/>
            </a:extLst>
          </p:cNvPr>
          <p:cNvSpPr/>
          <p:nvPr/>
        </p:nvSpPr>
        <p:spPr>
          <a:xfrm rot="319204">
            <a:off x="3778250" y="722313"/>
            <a:ext cx="441325" cy="42068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23" name="圆角矩形 22">
            <a:extLst>
              <a:ext uri="{FF2B5EF4-FFF2-40B4-BE49-F238E27FC236}"/>
            </a:extLst>
          </p:cNvPr>
          <p:cNvSpPr/>
          <p:nvPr/>
        </p:nvSpPr>
        <p:spPr>
          <a:xfrm rot="21148334">
            <a:off x="3368675" y="730250"/>
            <a:ext cx="441325" cy="4206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26630" name="矩形 1"/>
          <p:cNvSpPr>
            <a:spLocks noChangeArrowheads="1"/>
          </p:cNvSpPr>
          <p:nvPr/>
        </p:nvSpPr>
        <p:spPr bwMode="auto">
          <a:xfrm>
            <a:off x="3333750" y="598488"/>
            <a:ext cx="17430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>
              <a:lnSpc>
                <a:spcPts val="43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学后感悟</a:t>
            </a:r>
          </a:p>
        </p:txBody>
      </p:sp>
      <p:sp>
        <p:nvSpPr>
          <p:cNvPr id="64522" name="TextBox 13"/>
          <p:cNvSpPr txBox="1">
            <a:spLocks noChangeArrowheads="1"/>
          </p:cNvSpPr>
          <p:nvPr/>
        </p:nvSpPr>
        <p:spPr bwMode="auto">
          <a:xfrm>
            <a:off x="395288" y="1276350"/>
            <a:ext cx="8497887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感悟二</a:t>
            </a:r>
            <a:r>
              <a:rPr lang="zh-CN" altLang="en-US" sz="28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：一个人的教养是成功的关键因素，而教养是从小就要开始培养的，是受父母的家庭教育方式影响的。因此，在孩子成长的每一步，都需要关注孩子的教养问题。一个人的能力决定了一个人飞得高不高，而一个人的教养决定了一个飞得远不远。</a:t>
            </a:r>
          </a:p>
        </p:txBody>
      </p:sp>
      <p:grpSp>
        <p:nvGrpSpPr>
          <p:cNvPr id="26632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2663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"/>
          <p:cNvSpPr>
            <a:spLocks noChangeArrowheads="1"/>
          </p:cNvSpPr>
          <p:nvPr/>
        </p:nvSpPr>
        <p:spPr bwMode="auto">
          <a:xfrm>
            <a:off x="611188" y="555625"/>
            <a:ext cx="544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❶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651" name="TextBox 5"/>
          <p:cNvSpPr txBox="1">
            <a:spLocks noChangeArrowheads="1"/>
          </p:cNvSpPr>
          <p:nvPr/>
        </p:nvSpPr>
        <p:spPr bwMode="auto">
          <a:xfrm>
            <a:off x="1116013" y="555625"/>
            <a:ext cx="5832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举例论证和对比论证综合运用。</a:t>
            </a:r>
          </a:p>
        </p:txBody>
      </p:sp>
      <p:sp>
        <p:nvSpPr>
          <p:cNvPr id="65543" name="TextBox 9"/>
          <p:cNvSpPr txBox="1">
            <a:spLocks noChangeArrowheads="1"/>
          </p:cNvSpPr>
          <p:nvPr/>
        </p:nvSpPr>
        <p:spPr bwMode="auto">
          <a:xfrm>
            <a:off x="468313" y="1058863"/>
            <a:ext cx="8207375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教养”很具体，因为它总是体现在人们言谈举止的细节中；“教养”也很深刻，因为它折射出一个人对自己和他人，乃至对社会和自然的态度。作者列举了大量的事例，剖析了“有教养”和“无教养”的种种表现，在对这众多事例的比较、分析中，自然而然地得出结论。他对生活现象的观察非常细致，针对性很强，文章富有深厚的生活气息，亲切而生动。</a:t>
            </a:r>
          </a:p>
        </p:txBody>
      </p:sp>
      <p:grpSp>
        <p:nvGrpSpPr>
          <p:cNvPr id="27653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2765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2"/>
          <p:cNvSpPr>
            <a:spLocks noChangeArrowheads="1"/>
          </p:cNvSpPr>
          <p:nvPr/>
        </p:nvSpPr>
        <p:spPr bwMode="auto">
          <a:xfrm>
            <a:off x="468313" y="771525"/>
            <a:ext cx="544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❷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675" name="TextBox 5"/>
          <p:cNvSpPr txBox="1">
            <a:spLocks noChangeArrowheads="1"/>
          </p:cNvSpPr>
          <p:nvPr/>
        </p:nvSpPr>
        <p:spPr bwMode="auto">
          <a:xfrm>
            <a:off x="1044575" y="771525"/>
            <a:ext cx="5832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行文活泼、灵动，思路清晰。</a:t>
            </a:r>
          </a:p>
        </p:txBody>
      </p:sp>
      <p:sp>
        <p:nvSpPr>
          <p:cNvPr id="66567" name="TextBox 9"/>
          <p:cNvSpPr txBox="1">
            <a:spLocks noChangeArrowheads="1"/>
          </p:cNvSpPr>
          <p:nvPr/>
        </p:nvSpPr>
        <p:spPr bwMode="auto">
          <a:xfrm>
            <a:off x="323850" y="1312863"/>
            <a:ext cx="84963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本文行文活泼、灵动，思路清晰，从讨论教养本身，到剖析教养的重要表现</a:t>
            </a:r>
            <a:r>
              <a:rPr lang="en-US" altLang="zh-CN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“优雅风度”，其中贯穿着作者的基本见解：教养的本质是尊重。作为一篇写给青少年的“书简”，文中有探讨问题的逻辑和推论，又有大量生动的事例，加上精辟的观点和格言式的句子，引人深思，值得反复品味。</a:t>
            </a:r>
          </a:p>
        </p:txBody>
      </p:sp>
      <p:grpSp>
        <p:nvGrpSpPr>
          <p:cNvPr id="28677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2867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/>
          </p:cNvPr>
          <p:cNvSpPr txBox="1">
            <a:spLocks noChangeArrowheads="1"/>
          </p:cNvSpPr>
          <p:nvPr/>
        </p:nvSpPr>
        <p:spPr bwMode="auto">
          <a:xfrm>
            <a:off x="250825" y="627063"/>
            <a:ext cx="677863" cy="2805112"/>
          </a:xfrm>
          <a:prstGeom prst="rect">
            <a:avLst/>
          </a:prstGeom>
          <a:noFill/>
          <a:ln>
            <a:noFill/>
          </a:ln>
          <a:extLst/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论  教  养</a:t>
            </a:r>
            <a:endParaRPr lang="zh-CN" altLang="en-US" sz="3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6" name="左大括号 5">
            <a:extLst/>
          </p:cNvPr>
          <p:cNvSpPr/>
          <p:nvPr/>
        </p:nvSpPr>
        <p:spPr>
          <a:xfrm>
            <a:off x="919163" y="700088"/>
            <a:ext cx="196850" cy="2951162"/>
          </a:xfrm>
          <a:prstGeom prst="leftBrace">
            <a:avLst>
              <a:gd name="adj1" fmla="val 47757"/>
              <a:gd name="adj2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41413" y="1319213"/>
            <a:ext cx="17748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什么是真正的有教养</a:t>
            </a:r>
          </a:p>
        </p:txBody>
      </p:sp>
      <p:sp>
        <p:nvSpPr>
          <p:cNvPr id="8" name="左大括号 7">
            <a:extLst/>
          </p:cNvPr>
          <p:cNvSpPr/>
          <p:nvPr/>
        </p:nvSpPr>
        <p:spPr>
          <a:xfrm>
            <a:off x="2771775" y="1162050"/>
            <a:ext cx="290513" cy="1157288"/>
          </a:xfrm>
          <a:prstGeom prst="leftBrace">
            <a:avLst>
              <a:gd name="adj1" fmla="val 47757"/>
              <a:gd name="adj2" fmla="val 50000"/>
            </a:avLst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2995613" y="1044575"/>
            <a:ext cx="3232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无教养（反面举例）</a:t>
            </a: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2995613" y="1893888"/>
            <a:ext cx="3089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有教养（正面论述）</a:t>
            </a: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1042988" y="2859088"/>
            <a:ext cx="1774825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怎样做到有教养（优雅风度）</a:t>
            </a:r>
          </a:p>
        </p:txBody>
      </p:sp>
      <p:sp>
        <p:nvSpPr>
          <p:cNvPr id="14" name="左大括号 13">
            <a:extLst/>
          </p:cNvPr>
          <p:cNvSpPr/>
          <p:nvPr/>
        </p:nvSpPr>
        <p:spPr>
          <a:xfrm>
            <a:off x="2771775" y="2787650"/>
            <a:ext cx="287338" cy="1368425"/>
          </a:xfrm>
          <a:prstGeom prst="leftBrace">
            <a:avLst>
              <a:gd name="adj1" fmla="val 47757"/>
              <a:gd name="adj2" fmla="val 50000"/>
            </a:avLst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2995613" y="2459038"/>
            <a:ext cx="2405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基础：关照态度</a:t>
            </a:r>
          </a:p>
        </p:txBody>
      </p: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2916238" y="3940175"/>
            <a:ext cx="820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体现</a:t>
            </a:r>
          </a:p>
        </p:txBody>
      </p:sp>
      <p:sp>
        <p:nvSpPr>
          <p:cNvPr id="17" name="左大括号 16">
            <a:extLst/>
          </p:cNvPr>
          <p:cNvSpPr/>
          <p:nvPr/>
        </p:nvSpPr>
        <p:spPr>
          <a:xfrm>
            <a:off x="3741738" y="3508375"/>
            <a:ext cx="325437" cy="1403350"/>
          </a:xfrm>
          <a:prstGeom prst="leftBrace">
            <a:avLst>
              <a:gd name="adj1" fmla="val 47757"/>
              <a:gd name="adj2" fmla="val 50000"/>
            </a:avLst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3968750" y="3148013"/>
            <a:ext cx="17557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不大声喧哗</a:t>
            </a:r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3968750" y="3502025"/>
            <a:ext cx="1477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衣着整洁</a:t>
            </a:r>
          </a:p>
        </p:txBody>
      </p:sp>
      <p:sp>
        <p:nvSpPr>
          <p:cNvPr id="20" name="TextBox 3"/>
          <p:cNvSpPr txBox="1">
            <a:spLocks noChangeArrowheads="1"/>
          </p:cNvSpPr>
          <p:nvPr/>
        </p:nvSpPr>
        <p:spPr bwMode="auto">
          <a:xfrm>
            <a:off x="3968750" y="3844925"/>
            <a:ext cx="17557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不絮絮叨叨</a:t>
            </a:r>
          </a:p>
        </p:txBody>
      </p: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3968750" y="4213225"/>
            <a:ext cx="26558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敬重社会，珍惜大自然、动物等</a:t>
            </a:r>
          </a:p>
        </p:txBody>
      </p:sp>
      <p:sp>
        <p:nvSpPr>
          <p:cNvPr id="22" name="左大括号 21">
            <a:extLst/>
          </p:cNvPr>
          <p:cNvSpPr/>
          <p:nvPr/>
        </p:nvSpPr>
        <p:spPr>
          <a:xfrm rot="10800000">
            <a:off x="6516688" y="2716213"/>
            <a:ext cx="217487" cy="1822450"/>
          </a:xfrm>
          <a:prstGeom prst="leftBrace">
            <a:avLst>
              <a:gd name="adj1" fmla="val 47757"/>
              <a:gd name="adj2" fmla="val 50000"/>
            </a:avLst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23" name="TextBox 3"/>
          <p:cNvSpPr txBox="1">
            <a:spLocks noChangeArrowheads="1"/>
          </p:cNvSpPr>
          <p:nvPr/>
        </p:nvSpPr>
        <p:spPr bwMode="auto">
          <a:xfrm>
            <a:off x="6732588" y="3003550"/>
            <a:ext cx="17668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以尊重的态度对待别人</a:t>
            </a:r>
          </a:p>
        </p:txBody>
      </p:sp>
      <p:sp>
        <p:nvSpPr>
          <p:cNvPr id="30742" name="TextBox 24"/>
          <p:cNvSpPr txBox="1">
            <a:spLocks noChangeArrowheads="1"/>
          </p:cNvSpPr>
          <p:nvPr/>
        </p:nvSpPr>
        <p:spPr bwMode="auto">
          <a:xfrm>
            <a:off x="1116013" y="484188"/>
            <a:ext cx="7559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开门见山，引出论题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分析良好的教养来自哪里</a:t>
            </a:r>
          </a:p>
        </p:txBody>
      </p:sp>
      <p:grpSp>
        <p:nvGrpSpPr>
          <p:cNvPr id="29716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297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2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/>
      <p:bldP spid="10" grpId="0"/>
      <p:bldP spid="13" grpId="0"/>
      <p:bldP spid="14" grpId="0" animBg="1"/>
      <p:bldP spid="15" grpId="0"/>
      <p:bldP spid="16" grpId="0"/>
      <p:bldP spid="17" grpId="0" animBg="1"/>
      <p:bldP spid="18" grpId="0"/>
      <p:bldP spid="19" grpId="0"/>
      <p:bldP spid="20" grpId="0"/>
      <p:bldP spid="21" grpId="0"/>
      <p:bldP spid="22" grpId="0" animBg="1"/>
      <p:bldP spid="23" grpId="0"/>
      <p:bldP spid="307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5"/>
          <p:cNvSpPr>
            <a:spLocks noChangeArrowheads="1"/>
          </p:cNvSpPr>
          <p:nvPr/>
        </p:nvSpPr>
        <p:spPr bwMode="auto">
          <a:xfrm>
            <a:off x="-107950" y="1635125"/>
            <a:ext cx="10504488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5080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恪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守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(    )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　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箴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言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(     )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　   雷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霆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(     )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汲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取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(    )     </a:t>
            </a:r>
            <a:r>
              <a:rPr lang="en-US" altLang="zh-CN" sz="2800">
                <a:latin typeface="汉语拼音" pitchFamily="34" charset="0"/>
                <a:ea typeface="黑体" pitchFamily="49" charset="-122"/>
              </a:rPr>
              <a:t>niǔ niē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(     )  </a:t>
            </a:r>
            <a:r>
              <a:rPr lang="en-US" altLang="zh-CN" sz="2800">
                <a:latin typeface="汉语拼音" pitchFamily="34" charset="0"/>
                <a:ea typeface="黑体" pitchFamily="49" charset="-122"/>
              </a:rPr>
              <a:t>ɡān ɡà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(      )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汉语拼音" pitchFamily="34" charset="0"/>
                <a:ea typeface="黑体" pitchFamily="49" charset="-122"/>
              </a:rPr>
              <a:t>hán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(     )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养   </a:t>
            </a:r>
            <a:r>
              <a:rPr lang="en-US" altLang="zh-CN" sz="2800">
                <a:latin typeface="汉语拼音" pitchFamily="34" charset="0"/>
                <a:ea typeface="黑体" pitchFamily="49" charset="-122"/>
              </a:rPr>
              <a:t>bīn bīn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(     )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有礼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100138" y="1708150"/>
            <a:ext cx="12779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黑体" pitchFamily="49" charset="-122"/>
              </a:rPr>
              <a:t>kè</a:t>
            </a:r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itchFamily="49" charset="-122"/>
              </a:rPr>
              <a:t> 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624263" y="1635125"/>
            <a:ext cx="18113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黑体" pitchFamily="49" charset="-122"/>
              </a:rPr>
              <a:t>zhēn</a:t>
            </a:r>
            <a:r>
              <a:rPr lang="en-US" altLang="zh-CN" sz="3600">
                <a:solidFill>
                  <a:srgbClr val="FF0000"/>
                </a:solidFill>
                <a:latin typeface="汉语拼音" pitchFamily="34" charset="0"/>
                <a:ea typeface="楷体" pitchFamily="49" charset="-122"/>
              </a:rPr>
              <a:t> 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443663" y="1636713"/>
            <a:ext cx="18129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黑体" pitchFamily="49" charset="-122"/>
              </a:rPr>
              <a:t>tínɡ</a:t>
            </a:r>
            <a:r>
              <a:rPr lang="en-US" altLang="zh-CN" sz="3600">
                <a:solidFill>
                  <a:srgbClr val="FF0000"/>
                </a:solidFill>
                <a:latin typeface="汉语拼音" pitchFamily="34" charset="0"/>
                <a:ea typeface="楷体" pitchFamily="49" charset="-122"/>
              </a:rPr>
              <a:t> 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060450" y="2286000"/>
            <a:ext cx="12795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黑体" pitchFamily="49" charset="-122"/>
              </a:rPr>
              <a:t>jí</a:t>
            </a:r>
            <a:r>
              <a:rPr lang="en-US" altLang="zh-CN" sz="3600">
                <a:solidFill>
                  <a:srgbClr val="FF0000"/>
                </a:solidFill>
                <a:latin typeface="汉语拼音" pitchFamily="34" charset="0"/>
                <a:ea typeface="楷体" pitchFamily="49" charset="-122"/>
              </a:rPr>
              <a:t> 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211638" y="2408238"/>
            <a:ext cx="15446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扭捏 </a:t>
            </a: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6988175" y="2308225"/>
            <a:ext cx="15446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尴尬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1116013" y="2936875"/>
            <a:ext cx="10112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涵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252913" y="2932113"/>
            <a:ext cx="1543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彬彬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30731" name="矩形 1"/>
          <p:cNvSpPr>
            <a:spLocks noChangeArrowheads="1"/>
          </p:cNvSpPr>
          <p:nvPr/>
        </p:nvSpPr>
        <p:spPr bwMode="auto">
          <a:xfrm>
            <a:off x="-107950" y="627063"/>
            <a:ext cx="74882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95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latin typeface="宋体" pitchFamily="2" charset="-122"/>
                <a:cs typeface="Times New Roman" pitchFamily="18" charset="0"/>
              </a:rPr>
              <a:t>1</a:t>
            </a:r>
            <a:r>
              <a:rPr lang="zh-CN" altLang="en-US" sz="2800" b="1">
                <a:latin typeface="宋体" pitchFamily="2" charset="-122"/>
                <a:cs typeface="Times New Roman" pitchFamily="18" charset="0"/>
              </a:rPr>
              <a:t>．给下列加粗字注音，根据拼音写汉字。</a:t>
            </a:r>
            <a:endParaRPr lang="en-US" altLang="zh-CN" sz="2800" b="1">
              <a:latin typeface="宋体" pitchFamily="2" charset="-122"/>
            </a:endParaRPr>
          </a:p>
        </p:txBody>
      </p:sp>
      <p:grpSp>
        <p:nvGrpSpPr>
          <p:cNvPr id="30732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073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3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79388" y="1419225"/>
            <a:ext cx="847407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8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典范　　愚蠢　　随星所欲　　一意孤行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8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谦让　　难堪　　自吹自擂　　娇揉造作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8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背诵　　付诸　　絮絮叨叨　　理所当然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28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恪守　　箴言　　随即应变　　附庸风雅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096000" y="754063"/>
            <a:ext cx="708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en-US" altLang="zh-CN" sz="280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800">
                <a:solidFill>
                  <a:srgbClr val="FF0000"/>
                </a:solidFill>
                <a:latin typeface="+mn-lt"/>
                <a:ea typeface="华文行楷" pitchFamily="2" charset="-122"/>
              </a:rPr>
              <a:t> </a:t>
            </a:r>
          </a:p>
        </p:txBody>
      </p:sp>
      <p:sp>
        <p:nvSpPr>
          <p:cNvPr id="31748" name="矩形 1"/>
          <p:cNvSpPr>
            <a:spLocks noChangeArrowheads="1"/>
          </p:cNvSpPr>
          <p:nvPr/>
        </p:nvSpPr>
        <p:spPr bwMode="auto">
          <a:xfrm>
            <a:off x="468313" y="638175"/>
            <a:ext cx="6700837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下列词语书写全部正确的一项是</a:t>
            </a:r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)</a:t>
            </a:r>
          </a:p>
        </p:txBody>
      </p:sp>
      <p:grpSp>
        <p:nvGrpSpPr>
          <p:cNvPr id="31749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175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>
            <a:extLst>
              <a:ext uri="{FF2B5EF4-FFF2-40B4-BE49-F238E27FC236}"/>
            </a:extLst>
          </p:cNvPr>
          <p:cNvSpPr/>
          <p:nvPr/>
        </p:nvSpPr>
        <p:spPr>
          <a:xfrm>
            <a:off x="58738" y="98425"/>
            <a:ext cx="1920875" cy="31273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5123" name="文本框 1"/>
          <p:cNvSpPr txBox="1">
            <a:spLocks noChangeArrowheads="1"/>
          </p:cNvSpPr>
          <p:nvPr/>
        </p:nvSpPr>
        <p:spPr bwMode="auto">
          <a:xfrm>
            <a:off x="117475" y="50800"/>
            <a:ext cx="20970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zh-CN" altLang="en-US" b="1">
                <a:solidFill>
                  <a:schemeClr val="bg1"/>
                </a:solidFill>
                <a:latin typeface="宋体" pitchFamily="2" charset="-122"/>
                <a:ea typeface="FZXingKai-S04" charset="-122"/>
              </a:rPr>
              <a:t>九年级语文上册</a:t>
            </a:r>
          </a:p>
        </p:txBody>
      </p:sp>
      <p:sp>
        <p:nvSpPr>
          <p:cNvPr id="8" name="TextBox 48">
            <a:extLst>
              <a:ext uri="{FF2B5EF4-FFF2-40B4-BE49-F238E27FC236}"/>
            </a:extLst>
          </p:cNvPr>
          <p:cNvSpPr txBox="1"/>
          <p:nvPr/>
        </p:nvSpPr>
        <p:spPr>
          <a:xfrm>
            <a:off x="2987824" y="771550"/>
            <a:ext cx="3456384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8</a:t>
            </a:r>
            <a:r>
              <a:rPr lang="zh-CN" altLang="en-US" sz="51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*</a:t>
            </a:r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 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论教养</a:t>
            </a:r>
          </a:p>
        </p:txBody>
      </p:sp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5"/>
          <p:cNvSpPr>
            <a:spLocks noChangeArrowheads="1"/>
          </p:cNvSpPr>
          <p:nvPr/>
        </p:nvSpPr>
        <p:spPr bwMode="auto">
          <a:xfrm>
            <a:off x="395288" y="1109663"/>
            <a:ext cx="8280400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000"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．为了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附庸风雅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，有的男青年去染头发、戴耳钉、着异服，这些行为让一些老年人十分反感。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．在工作中，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自吹自擂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的“孔雀”式干部、撸起袖子不干活的“摆拍”式干部，很难赢得民心。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．不顾很多国家的反对，美国总统特朗普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一意孤行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，正式签署命令：对进口钢铁和铝制品征收高额关税。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．眼下，达州中小学师生良好的精神风貌，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彬彬有礼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的言谈举止，赢得了广大市民的一致好评。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454775" y="536575"/>
            <a:ext cx="514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+mn-lt"/>
                <a:ea typeface="华文行楷" pitchFamily="2" charset="-122"/>
              </a:rPr>
              <a:t> </a:t>
            </a:r>
          </a:p>
        </p:txBody>
      </p:sp>
      <p:sp>
        <p:nvSpPr>
          <p:cNvPr id="33799" name="矩形 7"/>
          <p:cNvSpPr>
            <a:spLocks noChangeArrowheads="1"/>
          </p:cNvSpPr>
          <p:nvPr/>
        </p:nvSpPr>
        <p:spPr bwMode="auto">
          <a:xfrm>
            <a:off x="106363" y="4084638"/>
            <a:ext cx="82819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b="1">
                <a:solidFill>
                  <a:srgbClr val="FF0000"/>
                </a:solidFill>
              </a:rPr>
              <a:t>【</a:t>
            </a:r>
            <a:r>
              <a:rPr lang="zh-CN" altLang="en-US" b="1">
                <a:solidFill>
                  <a:srgbClr val="FF0000"/>
                </a:solidFill>
              </a:rPr>
              <a:t>解析</a:t>
            </a:r>
            <a:r>
              <a:rPr lang="en-US" altLang="zh-CN" b="1">
                <a:solidFill>
                  <a:srgbClr val="FF0000"/>
                </a:solidFill>
              </a:rPr>
              <a:t>】</a:t>
            </a:r>
            <a:r>
              <a:rPr lang="zh-CN" altLang="en-US" b="1">
                <a:solidFill>
                  <a:srgbClr val="0000FF"/>
                </a:solidFill>
              </a:rPr>
              <a:t>附庸风雅：指缺乏文化修养的人为了装点门面而结交文人，参加有关文化活动，用在这里不合语境。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32773" name="矩形 1"/>
          <p:cNvSpPr>
            <a:spLocks noChangeArrowheads="1"/>
          </p:cNvSpPr>
          <p:nvPr/>
        </p:nvSpPr>
        <p:spPr bwMode="auto">
          <a:xfrm>
            <a:off x="-107950" y="554038"/>
            <a:ext cx="75438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95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3600"/>
              </a:lnSpc>
            </a:pPr>
            <a:r>
              <a:rPr lang="en-US" altLang="zh-CN" sz="2400" b="1">
                <a:latin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>
                <a:latin typeface="宋体" pitchFamily="2" charset="-122"/>
                <a:cs typeface="Times New Roman" pitchFamily="18" charset="0"/>
              </a:rPr>
              <a:t>．下列句子中加粗词语使用有误的一项是</a:t>
            </a:r>
            <a:r>
              <a:rPr lang="en-US" altLang="zh-CN" sz="2400" b="1">
                <a:latin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>
                <a:latin typeface="宋体" pitchFamily="2" charset="-122"/>
                <a:cs typeface="Times New Roman" pitchFamily="18" charset="0"/>
              </a:rPr>
              <a:t>　　</a:t>
            </a:r>
            <a:r>
              <a:rPr lang="en-US" altLang="zh-CN" sz="2400" b="1">
                <a:latin typeface="宋体" pitchFamily="2" charset="-122"/>
                <a:cs typeface="Times New Roman" pitchFamily="18" charset="0"/>
              </a:rPr>
              <a:t>)</a:t>
            </a:r>
            <a:endParaRPr lang="en-US" altLang="zh-CN" sz="2400" b="1">
              <a:latin typeface="宋体" pitchFamily="2" charset="-122"/>
            </a:endParaRPr>
          </a:p>
        </p:txBody>
      </p:sp>
      <p:grpSp>
        <p:nvGrpSpPr>
          <p:cNvPr id="32774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277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79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44463" y="1184275"/>
            <a:ext cx="8820150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ts val="3300"/>
              </a:lnSpc>
              <a:buFont typeface="Arial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良好的教养不仅来自家庭和学校，而且可以得之于自身。</a:t>
            </a:r>
            <a:endParaRPr lang="en-US" altLang="zh-CN" sz="24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algn="r">
              <a:lnSpc>
                <a:spcPts val="3300"/>
              </a:lnSpc>
              <a:buFont typeface="Arial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          )</a:t>
            </a:r>
          </a:p>
          <a:p>
            <a:pPr algn="just">
              <a:lnSpc>
                <a:spcPts val="3300"/>
              </a:lnSpc>
              <a:buFont typeface="Arial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有教养的人对别人一律谦让和礼让，无论接触的人年长还是年幼，是社会贤达还是平民百姓。            </a:t>
            </a: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          )</a:t>
            </a:r>
          </a:p>
          <a:p>
            <a:pPr algn="just">
              <a:lnSpc>
                <a:spcPts val="3300"/>
              </a:lnSpc>
              <a:buFont typeface="Arial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</a:t>
            </a:r>
            <a:r>
              <a:rPr lang="zh-CN" altLang="en-US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如果你懂得了这一点，再加上几分随机应变的智慧，那么风度就会自动来到你的身边。                  </a:t>
            </a: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          )</a:t>
            </a:r>
          </a:p>
          <a:p>
            <a:pPr algn="just">
              <a:lnSpc>
                <a:spcPts val="3300"/>
              </a:lnSpc>
              <a:buFont typeface="Arial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(4)</a:t>
            </a:r>
            <a:r>
              <a:rPr lang="zh-CN" altLang="en-US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不要只顾自己说笑逗别人开心，也要让其他人有机会说点什么。                                      </a:t>
            </a: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          )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253288" y="1604963"/>
            <a:ext cx="1422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递进复句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183438" y="2427288"/>
            <a:ext cx="14208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条件复句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7181850" y="3292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假设复句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110413" y="4127500"/>
            <a:ext cx="1422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并列复句</a:t>
            </a:r>
          </a:p>
        </p:txBody>
      </p:sp>
      <p:sp>
        <p:nvSpPr>
          <p:cNvPr id="33799" name="矩形 1"/>
          <p:cNvSpPr>
            <a:spLocks noChangeArrowheads="1"/>
          </p:cNvSpPr>
          <p:nvPr/>
        </p:nvSpPr>
        <p:spPr bwMode="auto">
          <a:xfrm>
            <a:off x="427038" y="627063"/>
            <a:ext cx="3590925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ts val="33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4.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指出下列复句的类型。</a:t>
            </a:r>
            <a:endParaRPr lang="en-US" altLang="zh-CN" sz="2400" b="1">
              <a:solidFill>
                <a:srgbClr val="000000"/>
              </a:solidFill>
              <a:latin typeface="宋体" pitchFamily="2" charset="-122"/>
              <a:cs typeface="Times New Roman" pitchFamily="18" charset="0"/>
            </a:endParaRPr>
          </a:p>
        </p:txBody>
      </p:sp>
      <p:grpSp>
        <p:nvGrpSpPr>
          <p:cNvPr id="33800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380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287338" y="1211263"/>
            <a:ext cx="8388350" cy="347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ts val="3300"/>
              </a:lnSpc>
              <a:buFont typeface="Arial" pitchFamily="34" charset="0"/>
              <a:buNone/>
            </a:pPr>
            <a:r>
              <a:rPr lang="en-US" altLang="zh-CN" sz="2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①“</a:t>
            </a:r>
            <a:r>
              <a:rPr lang="zh-CN" altLang="en-US" sz="2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直言不讳”很好，“婉言动听”有时候也需要。</a:t>
            </a:r>
          </a:p>
          <a:p>
            <a:pPr algn="just">
              <a:lnSpc>
                <a:spcPts val="3300"/>
              </a:lnSpc>
              <a:buFont typeface="Arial" pitchFamily="34" charset="0"/>
              <a:buNone/>
            </a:pPr>
            <a:r>
              <a:rPr lang="zh-CN" altLang="en-US" sz="2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②说话的方式很多，这里介绍两种：直言和婉言。</a:t>
            </a:r>
          </a:p>
          <a:p>
            <a:pPr algn="just">
              <a:lnSpc>
                <a:spcPts val="3300"/>
              </a:lnSpc>
              <a:buFont typeface="Arial" pitchFamily="34" charset="0"/>
              <a:buNone/>
            </a:pPr>
            <a:r>
              <a:rPr lang="zh-CN" altLang="en-US" sz="2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③所用词语的意思与所要表达的实际意思一致，直截了当，就是直言。</a:t>
            </a:r>
          </a:p>
          <a:p>
            <a:pPr algn="just">
              <a:lnSpc>
                <a:spcPts val="3300"/>
              </a:lnSpc>
              <a:buFont typeface="Arial" pitchFamily="34" charset="0"/>
              <a:buNone/>
            </a:pPr>
            <a:r>
              <a:rPr lang="zh-CN" altLang="en-US" sz="2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④批评别人或者不同意别人的意见，要尽量避免用直言，而采用委婉含蓄的语言形式。</a:t>
            </a:r>
          </a:p>
          <a:p>
            <a:pPr algn="just">
              <a:lnSpc>
                <a:spcPts val="3300"/>
              </a:lnSpc>
              <a:buFont typeface="Arial" pitchFamily="34" charset="0"/>
              <a:buNone/>
            </a:pPr>
            <a:r>
              <a:rPr lang="zh-CN" altLang="en-US" sz="2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⑤说话要讲究方式，但是违背真实的原则，一味地追求说话的方式，是不足取的。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388225" y="655638"/>
            <a:ext cx="4238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34820" name="矩形 1"/>
          <p:cNvSpPr>
            <a:spLocks noChangeArrowheads="1"/>
          </p:cNvSpPr>
          <p:nvPr/>
        </p:nvSpPr>
        <p:spPr bwMode="auto">
          <a:xfrm>
            <a:off x="266700" y="687388"/>
            <a:ext cx="812165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33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5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河北中考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给下列句子排序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，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最合理的一项是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(      )</a:t>
            </a:r>
            <a:endParaRPr lang="en-US" altLang="zh-CN" sz="2400" b="1">
              <a:solidFill>
                <a:srgbClr val="000000"/>
              </a:solidFill>
              <a:latin typeface="宋体" pitchFamily="2" charset="-122"/>
            </a:endParaRPr>
          </a:p>
        </p:txBody>
      </p:sp>
      <p:grpSp>
        <p:nvGrpSpPr>
          <p:cNvPr id="34821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482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23850" y="719138"/>
            <a:ext cx="8569325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50000"/>
              </a:lnSpc>
              <a:buFont typeface="Arial" pitchFamily="34" charset="0"/>
              <a:buNone/>
            </a:pPr>
            <a:r>
              <a:rPr lang="zh-CN" altLang="zh-CN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⑥对于有些事物，人们一般不愿意直接说明白，而用一些相应的同义词委婉曲折地表达出来，这就是婉言。</a:t>
            </a:r>
          </a:p>
          <a:p>
            <a:pPr algn="just">
              <a:lnSpc>
                <a:spcPct val="150000"/>
              </a:lnSpc>
              <a:buFont typeface="Arial" pitchFamily="34" charset="0"/>
              <a:buNone/>
            </a:pPr>
            <a:r>
              <a:rPr lang="zh-CN" altLang="zh-CN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⑦我们现在的社会，抛弃了旧社会许多不必要的繁文缛节、虚伪客套，要求在有礼貌和互相尊重的前提下直截了当地交流思想，交换意见。</a:t>
            </a:r>
            <a:endParaRPr lang="en-US" altLang="zh-CN" sz="20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50000"/>
              </a:lnSpc>
              <a:buFont typeface="Arial" pitchFamily="34" charset="0"/>
              <a:buNone/>
            </a:pPr>
            <a:endParaRPr lang="zh-CN" altLang="en-US" sz="20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楷体" pitchFamily="49" charset="-122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楷体" pitchFamily="49" charset="-122"/>
              </a:rPr>
              <a:t>．⑤②③④⑦①⑥　　　　        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楷体" pitchFamily="49" charset="-122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楷体" pitchFamily="49" charset="-122"/>
              </a:rPr>
              <a:t>．②③⑦①⑥④⑤</a:t>
            </a:r>
          </a:p>
          <a:p>
            <a:pPr algn="just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楷体" pitchFamily="49" charset="-122"/>
              </a:rPr>
              <a:t>C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楷体" pitchFamily="49" charset="-122"/>
              </a:rPr>
              <a:t>．⑤②③⑦④①⑥                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楷体" pitchFamily="49" charset="-122"/>
              </a:rPr>
              <a:t>D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楷体" pitchFamily="49" charset="-122"/>
              </a:rPr>
              <a:t>．②③⑦⑤⑥④①</a:t>
            </a:r>
          </a:p>
        </p:txBody>
      </p:sp>
      <p:grpSp>
        <p:nvGrpSpPr>
          <p:cNvPr id="35843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58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13"/>
          <p:cNvGrpSpPr>
            <a:grpSpLocks/>
          </p:cNvGrpSpPr>
          <p:nvPr/>
        </p:nvGrpSpPr>
        <p:grpSpPr bwMode="auto">
          <a:xfrm>
            <a:off x="3636963" y="466725"/>
            <a:ext cx="1662112" cy="447675"/>
            <a:chOff x="3454797" y="300409"/>
            <a:chExt cx="1662967" cy="447966"/>
          </a:xfrm>
        </p:grpSpPr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74624" y="300409"/>
              <a:ext cx="443140" cy="41937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9" name="圆角矩形 18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68015" y="327415"/>
              <a:ext cx="443140" cy="42096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864583" y="319471"/>
              <a:ext cx="441552" cy="420961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454797" y="327415"/>
              <a:ext cx="441552" cy="42096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6867" name="矩形 1"/>
          <p:cNvSpPr>
            <a:spLocks noChangeArrowheads="1"/>
          </p:cNvSpPr>
          <p:nvPr/>
        </p:nvSpPr>
        <p:spPr bwMode="auto">
          <a:xfrm>
            <a:off x="3563938" y="349250"/>
            <a:ext cx="1743075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>
              <a:lnSpc>
                <a:spcPts val="43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传统文化</a:t>
            </a:r>
          </a:p>
        </p:txBody>
      </p:sp>
      <p:sp>
        <p:nvSpPr>
          <p:cNvPr id="36868" name="Rectangle 2"/>
          <p:cNvSpPr>
            <a:spLocks noChangeArrowheads="1"/>
          </p:cNvSpPr>
          <p:nvPr/>
        </p:nvSpPr>
        <p:spPr bwMode="auto">
          <a:xfrm>
            <a:off x="250825" y="842963"/>
            <a:ext cx="8281988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ts val="3600"/>
              </a:lnSpc>
              <a:buFont typeface="Arial" pitchFamily="34" charset="0"/>
              <a:buNone/>
            </a:pPr>
            <a:r>
              <a:rPr lang="zh-CN" altLang="en-US" sz="2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言　志</a:t>
            </a:r>
            <a:r>
              <a:rPr lang="zh-CN" altLang="en-US" sz="2200" baseline="30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①</a:t>
            </a:r>
            <a:endParaRPr lang="zh-CN" altLang="en-US" sz="22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algn="justLow">
              <a:lnSpc>
                <a:spcPts val="3600"/>
              </a:lnSpc>
              <a:buFont typeface="Arial" pitchFamily="34" charset="0"/>
              <a:buNone/>
            </a:pPr>
            <a:r>
              <a:rPr lang="zh-CN" altLang="en-US" sz="2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颜渊、季路</a:t>
            </a:r>
            <a:r>
              <a:rPr lang="zh-CN" altLang="en-US" sz="2200" baseline="30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2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侍</a:t>
            </a:r>
            <a:r>
              <a:rPr lang="zh-CN" altLang="en-US" sz="2200" baseline="30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en-US" sz="2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。子曰：“盍</a:t>
            </a:r>
            <a:r>
              <a:rPr lang="zh-CN" altLang="en-US" sz="2200" baseline="30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en-US" sz="2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各言尔志？”子路曰：“愿车马、衣轻裘</a:t>
            </a:r>
            <a:r>
              <a:rPr lang="zh-CN" altLang="en-US" sz="2200" baseline="30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⑤</a:t>
            </a:r>
            <a:r>
              <a:rPr lang="zh-CN" altLang="en-US" sz="2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，与朋友共，敝之而无憾</a:t>
            </a:r>
            <a:r>
              <a:rPr lang="zh-CN" altLang="en-US" sz="2200" baseline="30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⑥</a:t>
            </a:r>
            <a:r>
              <a:rPr lang="zh-CN" altLang="en-US" sz="2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。”颜渊曰：“愿无伐</a:t>
            </a:r>
            <a:r>
              <a:rPr lang="zh-CN" altLang="en-US" sz="2200" baseline="30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⑦</a:t>
            </a:r>
            <a:r>
              <a:rPr lang="zh-CN" altLang="en-US" sz="2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善，无施</a:t>
            </a:r>
            <a:r>
              <a:rPr lang="zh-CN" altLang="en-US" sz="2200" baseline="30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⑧</a:t>
            </a:r>
            <a:r>
              <a:rPr lang="zh-CN" altLang="en-US" sz="22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劳。”子路曰：“愿闻子之志。”子曰：“老者安之，朋友信之，少者怀之。”</a:t>
            </a:r>
            <a:endParaRPr lang="en-US" altLang="zh-CN" sz="22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algn="justLow">
              <a:lnSpc>
                <a:spcPts val="3600"/>
              </a:lnSpc>
              <a:buFont typeface="Arial" pitchFamily="34" charset="0"/>
              <a:buNone/>
            </a:pPr>
            <a:r>
              <a:rPr lang="en-US" altLang="zh-CN">
                <a:solidFill>
                  <a:srgbClr val="000000"/>
                </a:solidFill>
                <a:latin typeface="宋体" pitchFamily="2" charset="-122"/>
              </a:rPr>
              <a:t>【</a:t>
            </a:r>
            <a:r>
              <a:rPr lang="zh-CN" altLang="en-US">
                <a:solidFill>
                  <a:srgbClr val="000000"/>
                </a:solidFill>
                <a:latin typeface="宋体" pitchFamily="2" charset="-122"/>
              </a:rPr>
              <a:t>注释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</a:rPr>
              <a:t>】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仿宋_GB2312"/>
                <a:cs typeface="仿宋_GB2312"/>
              </a:rPr>
              <a:t>①</a:t>
            </a:r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仿宋_GB2312"/>
                <a:cs typeface="仿宋_GB2312"/>
              </a:rPr>
              <a:t>本文是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仿宋_GB2312"/>
                <a:cs typeface="仿宋_GB231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仿宋_GB2312"/>
                <a:cs typeface="仿宋_GB2312"/>
              </a:rPr>
              <a:t>论语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仿宋_GB2312"/>
                <a:cs typeface="仿宋_GB231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仿宋_GB2312"/>
                <a:cs typeface="仿宋_GB2312"/>
              </a:rPr>
              <a:t>一书中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仿宋_GB2312"/>
                <a:cs typeface="仿宋_GB231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仿宋_GB2312"/>
                <a:cs typeface="仿宋_GB2312"/>
              </a:rPr>
              <a:t>公冶长</a:t>
            </a:r>
            <a:r>
              <a:rPr lang="en-US" altLang="zh-CN">
                <a:solidFill>
                  <a:srgbClr val="000000"/>
                </a:solidFill>
                <a:latin typeface="宋体" pitchFamily="2" charset="-122"/>
                <a:ea typeface="仿宋_GB2312"/>
                <a:cs typeface="仿宋_GB231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仿宋_GB2312"/>
                <a:cs typeface="仿宋_GB2312"/>
              </a:rPr>
              <a:t>篇的</a:t>
            </a:r>
            <a:r>
              <a:rPr lang="zh-CN" altLang="en-US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仿宋_GB2312"/>
                <a:cs typeface="仿宋_GB2312"/>
              </a:rPr>
              <a:t>颜渊</a:t>
            </a:r>
            <a:r>
              <a:rPr lang="zh-CN" altLang="en-US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仿宋_GB2312"/>
                <a:cs typeface="仿宋_GB2312"/>
              </a:rPr>
              <a:t>章</a:t>
            </a:r>
            <a:r>
              <a:rPr lang="zh-CN" altLang="en-US">
                <a:solidFill>
                  <a:srgbClr val="000000"/>
                </a:solidFill>
                <a:latin typeface="宋体" pitchFamily="2" charset="-122"/>
              </a:rPr>
              <a:t>，</a:t>
            </a:r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仿宋_GB2312"/>
                <a:cs typeface="仿宋_GB2312"/>
              </a:rPr>
              <a:t>标题系编选者所加。②颜渊、季路：孔子的两个学生</a:t>
            </a:r>
            <a:r>
              <a:rPr lang="zh-CN" altLang="en-US">
                <a:solidFill>
                  <a:srgbClr val="000000"/>
                </a:solidFill>
                <a:latin typeface="宋体" pitchFamily="2" charset="-122"/>
              </a:rPr>
              <a:t>，</a:t>
            </a:r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仿宋_GB2312"/>
                <a:cs typeface="仿宋_GB2312"/>
              </a:rPr>
              <a:t>季路即子路。③侍：古代后辈陪从在尊长者之旁叫做侍。④盍：何不。⑤裘：轻暖的皮袄。⑥憾：遗憾。⑦伐：夸耀。⑧施：表白。</a:t>
            </a:r>
          </a:p>
        </p:txBody>
      </p:sp>
      <p:grpSp>
        <p:nvGrpSpPr>
          <p:cNvPr id="36869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687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375400" y="842963"/>
            <a:ext cx="5619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华文行楷" pitchFamily="2" charset="-122"/>
              </a:rPr>
              <a:t> </a:t>
            </a:r>
          </a:p>
        </p:txBody>
      </p:sp>
      <p:sp>
        <p:nvSpPr>
          <p:cNvPr id="37891" name="Rectangle 6"/>
          <p:cNvSpPr>
            <a:spLocks noChangeArrowheads="1"/>
          </p:cNvSpPr>
          <p:nvPr/>
        </p:nvSpPr>
        <p:spPr bwMode="auto">
          <a:xfrm>
            <a:off x="395288" y="730250"/>
            <a:ext cx="7777162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latin typeface="宋体" pitchFamily="2" charset="-122"/>
                <a:cs typeface="Times New Roman" pitchFamily="18" charset="0"/>
              </a:rPr>
              <a:t>1</a:t>
            </a:r>
            <a:r>
              <a:rPr lang="zh-CN" altLang="en-US" sz="2800" b="1">
                <a:latin typeface="宋体" pitchFamily="2" charset="-122"/>
                <a:cs typeface="Times New Roman" pitchFamily="18" charset="0"/>
              </a:rPr>
              <a:t>．下列加粗词语解释有误的一项是</a:t>
            </a:r>
            <a:r>
              <a:rPr lang="en-US" altLang="zh-CN" sz="2800" b="1">
                <a:latin typeface="宋体" pitchFamily="2" charset="-122"/>
                <a:cs typeface="Times New Roman" pitchFamily="18" charset="0"/>
              </a:rPr>
              <a:t>(</a:t>
            </a:r>
            <a:r>
              <a:rPr lang="zh-CN" altLang="en-US" sz="2800" b="1">
                <a:latin typeface="宋体" pitchFamily="2" charset="-122"/>
                <a:cs typeface="Times New Roman" pitchFamily="18" charset="0"/>
              </a:rPr>
              <a:t>　　</a:t>
            </a:r>
            <a:r>
              <a:rPr lang="en-US" altLang="zh-CN" sz="2800" b="1">
                <a:latin typeface="宋体" pitchFamily="2" charset="-122"/>
                <a:cs typeface="Times New Roman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．盍各言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志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助词，无义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8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衣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轻裘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名词活用为动词，穿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8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敝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之而无憾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弄坏，使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破旧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8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．无施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劳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劳苦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)</a:t>
            </a:r>
            <a:endParaRPr lang="en-US" altLang="zh-CN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7892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789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8313" y="700088"/>
            <a:ext cx="7993062" cy="39703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kern="100" dirty="0">
                <a:latin typeface="宋体" panose="02010600030101010101" pitchFamily="2" charset="-122"/>
              </a:rPr>
              <a:t>2.</a:t>
            </a:r>
            <a:r>
              <a:rPr lang="zh-CN" altLang="en-US" sz="2800" b="1" kern="100" dirty="0">
                <a:latin typeface="宋体" panose="02010600030101010101" pitchFamily="2" charset="-122"/>
              </a:rPr>
              <a:t>下列句子中“之”字的用法，不同于其它三项的是</a:t>
            </a:r>
            <a:r>
              <a:rPr lang="en-US" altLang="zh-CN" sz="2800" b="1" kern="100" dirty="0">
                <a:latin typeface="宋体" panose="02010600030101010101" pitchFamily="2" charset="-122"/>
              </a:rPr>
              <a:t>(</a:t>
            </a:r>
            <a:r>
              <a:rPr lang="zh-CN" altLang="en-US" sz="2800" b="1" kern="100" dirty="0">
                <a:latin typeface="宋体" panose="02010600030101010101" pitchFamily="2" charset="-122"/>
              </a:rPr>
              <a:t>　　</a:t>
            </a:r>
            <a:r>
              <a:rPr lang="en-US" altLang="zh-CN" sz="2800" b="1" kern="100" dirty="0">
                <a:latin typeface="宋体" panose="02010600030101010101" pitchFamily="2" charset="-122"/>
              </a:rPr>
              <a:t>)</a:t>
            </a:r>
            <a:endParaRPr lang="zh-CN" altLang="en-US" sz="2800" b="1" kern="100" dirty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2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      A.</a:t>
            </a: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属予作文以记之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zh-CN" sz="2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      B.</a:t>
            </a: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愿闻子之志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zh-CN" sz="2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      C.</a:t>
            </a: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策之不以其道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zh-CN" sz="2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      D.</a:t>
            </a: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凡河中失石，当求之于上流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562100" y="1419225"/>
            <a:ext cx="56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3200" dirty="0">
                <a:solidFill>
                  <a:srgbClr val="FF0000"/>
                </a:solidFill>
                <a:latin typeface="+mn-lt"/>
                <a:ea typeface="华文行楷" pitchFamily="2" charset="-122"/>
              </a:rPr>
              <a:t> </a:t>
            </a:r>
          </a:p>
        </p:txBody>
      </p:sp>
      <p:grpSp>
        <p:nvGrpSpPr>
          <p:cNvPr id="38916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89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71450" y="595313"/>
            <a:ext cx="8793163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buFont typeface="Arial" pitchFamily="34" charset="0"/>
              <a:buNone/>
            </a:pPr>
            <a:r>
              <a:rPr lang="en-US" altLang="zh-CN" sz="2800" b="1">
                <a:latin typeface="宋体" pitchFamily="2" charset="-122"/>
                <a:cs typeface="Times New Roman" pitchFamily="18" charset="0"/>
              </a:rPr>
              <a:t>3.</a:t>
            </a:r>
            <a:r>
              <a:rPr lang="zh-CN" altLang="en-US" sz="2800" b="1">
                <a:latin typeface="宋体" pitchFamily="2" charset="-122"/>
                <a:cs typeface="Times New Roman" pitchFamily="18" charset="0"/>
              </a:rPr>
              <a:t>请将“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老者安之，朋友信之，少者怀之</a:t>
            </a:r>
            <a:r>
              <a:rPr lang="zh-CN" altLang="en-US" sz="2800" b="1">
                <a:latin typeface="宋体" pitchFamily="2" charset="-122"/>
                <a:cs typeface="Times New Roman" pitchFamily="18" charset="0"/>
              </a:rPr>
              <a:t>”一句翻译成现代汉语。</a:t>
            </a:r>
            <a:endParaRPr lang="zh-CN" altLang="en-US" sz="2800" b="1"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______________________________________________________</a:t>
            </a:r>
          </a:p>
          <a:p>
            <a:pPr>
              <a:lnSpc>
                <a:spcPct val="150000"/>
              </a:lnSpc>
            </a:pPr>
            <a:endParaRPr lang="en-US" altLang="zh-CN" sz="240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>
                <a:latin typeface="宋体" pitchFamily="2" charset="-122"/>
                <a:cs typeface="Times New Roman" pitchFamily="18" charset="0"/>
              </a:rPr>
              <a:t>4.</a:t>
            </a:r>
            <a:r>
              <a:rPr lang="zh-CN" altLang="en-US" sz="2400" b="1">
                <a:latin typeface="宋体" pitchFamily="2" charset="-122"/>
                <a:cs typeface="Times New Roman" pitchFamily="18" charset="0"/>
              </a:rPr>
              <a:t>“言为心声”</a:t>
            </a:r>
            <a:r>
              <a:rPr lang="zh-CN" altLang="en-US" sz="2400" b="1">
                <a:latin typeface="宋体" pitchFamily="2" charset="-122"/>
              </a:rPr>
              <a:t>，</a:t>
            </a:r>
            <a:r>
              <a:rPr lang="zh-CN" altLang="en-US" sz="2400" b="1">
                <a:latin typeface="宋体" pitchFamily="2" charset="-122"/>
                <a:cs typeface="Times New Roman" pitchFamily="18" charset="0"/>
              </a:rPr>
              <a:t>本篇虽只写了孔子师徒三人的简短对话</a:t>
            </a:r>
            <a:r>
              <a:rPr lang="zh-CN" altLang="en-US" sz="2400" b="1">
                <a:latin typeface="宋体" pitchFamily="2" charset="-122"/>
              </a:rPr>
              <a:t>，</a:t>
            </a:r>
            <a:r>
              <a:rPr lang="zh-CN" altLang="en-US" sz="2400" b="1">
                <a:latin typeface="宋体" pitchFamily="2" charset="-122"/>
                <a:cs typeface="Times New Roman" pitchFamily="18" charset="0"/>
              </a:rPr>
              <a:t>却可由此窥见他们不同的心志。请结合文段内容简析其中一个人的性格特点。</a:t>
            </a:r>
            <a:endParaRPr lang="zh-CN" altLang="en-US" sz="2400" b="1"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_____________________________________________________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68313" y="1600200"/>
            <a:ext cx="80597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使老人安享晚年，使平辈</a:t>
            </a:r>
            <a:r>
              <a:rPr lang="en-US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朋友</a:t>
            </a:r>
            <a:r>
              <a:rPr lang="en-US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信任我，让年轻的子弟们得到关怀。 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873125" y="3954463"/>
            <a:ext cx="55705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孔子：仁义；子路：重情义；颜渊：谦虚忠厚。</a:t>
            </a:r>
          </a:p>
        </p:txBody>
      </p:sp>
      <p:grpSp>
        <p:nvGrpSpPr>
          <p:cNvPr id="39941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994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组合 13"/>
          <p:cNvGrpSpPr>
            <a:grpSpLocks/>
          </p:cNvGrpSpPr>
          <p:nvPr/>
        </p:nvGrpSpPr>
        <p:grpSpPr bwMode="auto">
          <a:xfrm>
            <a:off x="3779838" y="627063"/>
            <a:ext cx="1800225" cy="647700"/>
            <a:chOff x="3419872" y="267494"/>
            <a:chExt cx="1800200" cy="648072"/>
          </a:xfrm>
        </p:grpSpPr>
        <p:grpSp>
          <p:nvGrpSpPr>
            <p:cNvPr id="40968" name="组合 12"/>
            <p:cNvGrpSpPr>
              <a:grpSpLocks/>
            </p:cNvGrpSpPr>
            <p:nvPr/>
          </p:nvGrpSpPr>
          <p:grpSpPr bwMode="auto">
            <a:xfrm>
              <a:off x="3419872" y="339502"/>
              <a:ext cx="1800200" cy="576064"/>
              <a:chOff x="3368675" y="673100"/>
              <a:chExt cx="1676400" cy="434975"/>
            </a:xfrm>
          </p:grpSpPr>
          <p:sp>
            <p:nvSpPr>
              <p:cNvPr id="7" name="圆角矩形 6">
                <a:extLst>
                  <a:ext uri="{FF2B5EF4-FFF2-40B4-BE49-F238E27FC236}"/>
                </a:extLst>
              </p:cNvPr>
              <p:cNvSpPr/>
              <p:nvPr/>
            </p:nvSpPr>
            <p:spPr>
              <a:xfrm rot="555800">
                <a:off x="4601583" y="672700"/>
                <a:ext cx="443492" cy="419783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/>
              </a:p>
            </p:txBody>
          </p:sp>
          <p:sp>
            <p:nvSpPr>
              <p:cNvPr id="8" name="圆角矩形 7">
                <a:extLst>
                  <a:ext uri="{FF2B5EF4-FFF2-40B4-BE49-F238E27FC236}"/>
                </a:extLst>
              </p:cNvPr>
              <p:cNvSpPr/>
              <p:nvPr/>
            </p:nvSpPr>
            <p:spPr>
              <a:xfrm rot="20470821">
                <a:off x="4198005" y="678697"/>
                <a:ext cx="442014" cy="420982"/>
              </a:xfrm>
              <a:prstGeom prst="round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/>
              </a:p>
            </p:txBody>
          </p:sp>
          <p:sp>
            <p:nvSpPr>
              <p:cNvPr id="9" name="圆角矩形 8">
                <a:extLst>
                  <a:ext uri="{FF2B5EF4-FFF2-40B4-BE49-F238E27FC236}"/>
                </a:extLst>
              </p:cNvPr>
              <p:cNvSpPr/>
              <p:nvPr/>
            </p:nvSpPr>
            <p:spPr>
              <a:xfrm rot="319204">
                <a:off x="3778166" y="678697"/>
                <a:ext cx="442014" cy="420982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/>
              </a:p>
            </p:txBody>
          </p:sp>
          <p:sp>
            <p:nvSpPr>
              <p:cNvPr id="10" name="圆角矩形 9">
                <a:extLst>
                  <a:ext uri="{FF2B5EF4-FFF2-40B4-BE49-F238E27FC236}"/>
                </a:extLst>
              </p:cNvPr>
              <p:cNvSpPr/>
              <p:nvPr/>
            </p:nvSpPr>
            <p:spPr>
              <a:xfrm rot="21148334">
                <a:off x="3368675" y="687092"/>
                <a:ext cx="442013" cy="420983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/>
              </a:p>
            </p:txBody>
          </p:sp>
        </p:grpSp>
        <p:sp>
          <p:nvSpPr>
            <p:cNvPr id="40969" name="矩形 1"/>
            <p:cNvSpPr>
              <a:spLocks noChangeArrowheads="1"/>
            </p:cNvSpPr>
            <p:nvPr/>
          </p:nvSpPr>
          <p:spPr bwMode="auto">
            <a:xfrm>
              <a:off x="3419872" y="267494"/>
              <a:ext cx="1743075" cy="64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拓展阅读</a:t>
              </a:r>
            </a:p>
          </p:txBody>
        </p:sp>
      </p:grpSp>
      <p:sp>
        <p:nvSpPr>
          <p:cNvPr id="40963" name="Rectangle 2"/>
          <p:cNvSpPr>
            <a:spLocks noChangeArrowheads="1"/>
          </p:cNvSpPr>
          <p:nvPr/>
        </p:nvSpPr>
        <p:spPr bwMode="auto">
          <a:xfrm>
            <a:off x="287338" y="1433513"/>
            <a:ext cx="8532812" cy="337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教养，在点滴中教化养成</a:t>
            </a:r>
            <a:endParaRPr lang="en-US" altLang="zh-CN" sz="20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Times New Roman" pitchFamily="18" charset="0"/>
                <a:ea typeface="仿宋_GB2312"/>
                <a:cs typeface="仿宋_GB2312"/>
              </a:rPr>
              <a:t>金正波</a:t>
            </a:r>
            <a:endParaRPr lang="zh-CN" altLang="en-US">
              <a:solidFill>
                <a:srgbClr val="000000"/>
              </a:solidFill>
              <a:latin typeface="宋体" pitchFamily="2" charset="-122"/>
              <a:ea typeface="楷体_GB2312"/>
              <a:cs typeface="楷体_GB2312"/>
            </a:endParaRPr>
          </a:p>
          <a:p>
            <a:pPr algn="justLow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楷体_GB2312"/>
                <a:cs typeface="楷体_GB2312"/>
              </a:rPr>
              <a:t>  </a:t>
            </a: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①前几日</a:t>
            </a:r>
            <a:r>
              <a:rPr lang="zh-CN" altLang="en-US" sz="2000">
                <a:solidFill>
                  <a:srgbClr val="000000"/>
                </a:solidFill>
                <a:latin typeface="宋体" pitchFamily="2" charset="-122"/>
              </a:rPr>
              <a:t>，乘地铁去上班，正值早高峰，有很多人排队候车。地铁到站，车门刚刚打开，大家都很有秩序地等车内的人先下，然后再上车。可是，正当一位大爷准备下车时，一位打扮入时的年轻女士着急忙慌地突然冲进车厢，差点把老人撞倒。她没有表示任何歉意，便赶紧找了一个空位心安理得地坐下了。</a:t>
            </a:r>
          </a:p>
        </p:txBody>
      </p:sp>
      <p:grpSp>
        <p:nvGrpSpPr>
          <p:cNvPr id="40964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096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1"/>
          <p:cNvSpPr>
            <a:spLocks noChangeArrowheads="1"/>
          </p:cNvSpPr>
          <p:nvPr/>
        </p:nvSpPr>
        <p:spPr bwMode="auto">
          <a:xfrm>
            <a:off x="3333750" y="555625"/>
            <a:ext cx="1743075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>
              <a:lnSpc>
                <a:spcPts val="43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拓展阅读</a:t>
            </a:r>
          </a:p>
        </p:txBody>
      </p:sp>
      <p:sp>
        <p:nvSpPr>
          <p:cNvPr id="41987" name="矩形 5"/>
          <p:cNvSpPr>
            <a:spLocks noChangeArrowheads="1"/>
          </p:cNvSpPr>
          <p:nvPr/>
        </p:nvSpPr>
        <p:spPr bwMode="auto">
          <a:xfrm>
            <a:off x="179388" y="868363"/>
            <a:ext cx="8856662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rgbClr val="000000"/>
                </a:solidFill>
                <a:latin typeface="宋体" pitchFamily="2" charset="-122"/>
              </a:rPr>
              <a:t>  ②乘坐公共交通，先下后上是基本常识。可是这位女士只顾自己，不顾周围人的感受，既让自己出了丑，也是对别人的不尊重。这样“不拘小节”的人不在少数，像本期读者来信中列举的种种行为也是如此：有顾客吃自助餐大量浪费却不听劝告，在公共场所衣着暴露等。</a:t>
            </a:r>
            <a:r>
              <a:rPr lang="zh-CN" altLang="en-US" sz="2200">
                <a:latin typeface="宋体" pitchFamily="2" charset="-122"/>
              </a:rPr>
              <a:t>这些在日常生活中看似无足轻重的小事儿，却能反映个人教养和国民素质所暴露出的问题。教养往往就是在这些细枝末节上丢分的。</a:t>
            </a:r>
            <a:r>
              <a:rPr lang="zh-CN" altLang="en-US" sz="2200">
                <a:solidFill>
                  <a:srgbClr val="000000"/>
                </a:solidFill>
                <a:latin typeface="宋体" pitchFamily="2" charset="-122"/>
              </a:rPr>
              <a:t> </a:t>
            </a:r>
          </a:p>
        </p:txBody>
      </p:sp>
      <p:grpSp>
        <p:nvGrpSpPr>
          <p:cNvPr id="41988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198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33388" y="842963"/>
            <a:ext cx="8099425" cy="322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1.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梳理文章结构，把握作者的论证思路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（重点）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2.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把握作者的观点，学习本文正反论证相结合的论证方法及作用。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（难点）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3.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了解良好的教养对于个人的重要意义，做一个有教养的人。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（素养）</a:t>
            </a:r>
          </a:p>
        </p:txBody>
      </p:sp>
      <p:grpSp>
        <p:nvGrpSpPr>
          <p:cNvPr id="6147" name="组合 11"/>
          <p:cNvGrpSpPr>
            <a:grpSpLocks/>
          </p:cNvGrpSpPr>
          <p:nvPr/>
        </p:nvGrpSpPr>
        <p:grpSpPr bwMode="auto">
          <a:xfrm>
            <a:off x="44450" y="-39688"/>
            <a:ext cx="2006600" cy="523876"/>
            <a:chOff x="70" y="-63"/>
            <a:chExt cx="3161" cy="824"/>
          </a:xfrm>
        </p:grpSpPr>
        <p:sp>
          <p:nvSpPr>
            <p:cNvPr id="614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4"/>
          <p:cNvSpPr>
            <a:spLocks noChangeArrowheads="1"/>
          </p:cNvSpPr>
          <p:nvPr/>
        </p:nvSpPr>
        <p:spPr bwMode="auto">
          <a:xfrm>
            <a:off x="179388" y="627063"/>
            <a:ext cx="8964612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>
                <a:latin typeface="宋体" pitchFamily="2" charset="-122"/>
                <a:cs typeface="Times New Roman" pitchFamily="18" charset="0"/>
              </a:rPr>
              <a:t>  ③改革开放后，尤其是随着小康社会建设步伐的不断加快，人们的生活水平尤其是在衣食住行方面有了很大提高。“仓廪实而知礼节，衣食足而知荣辱”。这些有失教养的行为为何还是屡屡发生？我们应该反躬自省。</a:t>
            </a:r>
            <a:endParaRPr lang="zh-CN" altLang="en-US" sz="2200"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latin typeface="宋体" pitchFamily="2" charset="-122"/>
              </a:rPr>
              <a:t>  ④从缺乏教养的诸多表现来看，基本上都是不重视细节问题，总认为无伤大雅、不以为然，甚至有些人不以为耻，反以为荣，觉得这是“标新立异”，是“坚持自我”。当然，每个人都有表达个性的权利，但应该以不破坏最起码的公共礼仪规范为前提，毕竟每个人</a:t>
            </a:r>
            <a:r>
              <a:rPr lang="zh-CN" altLang="en-US" sz="2200">
                <a:solidFill>
                  <a:srgbClr val="000000"/>
                </a:solidFill>
                <a:latin typeface="宋体" pitchFamily="2" charset="-122"/>
              </a:rPr>
              <a:t>都是</a:t>
            </a:r>
            <a:endParaRPr lang="zh-CN" altLang="en-US" sz="2200">
              <a:latin typeface="宋体" pitchFamily="2" charset="-122"/>
            </a:endParaRPr>
          </a:p>
        </p:txBody>
      </p:sp>
      <p:grpSp>
        <p:nvGrpSpPr>
          <p:cNvPr id="43011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30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179388" y="555625"/>
            <a:ext cx="8569325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>
                <a:solidFill>
                  <a:srgbClr val="000000"/>
                </a:solidFill>
                <a:latin typeface="宋体" pitchFamily="2" charset="-122"/>
              </a:rPr>
              <a:t>“社会人”，在待人接物、言谈举止中要体现个人的风度品位、修养情操。公交车上给老弱病残者让座，公共场所不大声喧哗、不乱丢垃圾，穿衣整洁得体，凡此种种，虽是小事，但都是个人教养的最好展现。只有真正从思想上重视，才能转化为一点一滴的行动，养成良好的习惯。“诚于中者形于外”便是这个道理。</a:t>
            </a:r>
            <a:endParaRPr lang="en-US" altLang="zh-CN" sz="2200">
              <a:solidFill>
                <a:srgbClr val="000000"/>
              </a:solidFill>
              <a:latin typeface="宋体" pitchFamily="2" charset="-122"/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200">
                <a:solidFill>
                  <a:srgbClr val="000000"/>
                </a:solidFill>
                <a:latin typeface="宋体" pitchFamily="2" charset="-122"/>
              </a:rPr>
              <a:t>    ⑤当然，重礼仪讲文明的习惯养成，只靠个体的道德自律和行动自觉是不够的，还须营造良好的社会氛围，树立最基础的行为准则和公共规范。比如，我们经常看到草坪上“小草青青，踏之何忍”的</a:t>
            </a:r>
          </a:p>
        </p:txBody>
      </p:sp>
      <p:grpSp>
        <p:nvGrpSpPr>
          <p:cNvPr id="44035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403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4"/>
          <p:cNvSpPr>
            <a:spLocks noChangeArrowheads="1"/>
          </p:cNvSpPr>
          <p:nvPr/>
        </p:nvSpPr>
        <p:spPr bwMode="auto">
          <a:xfrm>
            <a:off x="180975" y="820738"/>
            <a:ext cx="8855075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Low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200">
                <a:solidFill>
                  <a:srgbClr val="000000"/>
                </a:solidFill>
                <a:latin typeface="宋体" pitchFamily="2" charset="-122"/>
              </a:rPr>
              <a:t>标志牌，虽然还有极少数人为了图方便，视而不见地践踏，但大多数人都能以此为戒，自觉遵守。行人留下的脚印少了，得益于这种善意的引导提醒，而且越来越多的草坪上已经无需立牌，人们也会主动绕行。近年来，随地吐痰、在公共场所抽烟、酒驾等现象，随着管理力度的不断加大也有明显好转。</a:t>
            </a:r>
            <a:endParaRPr lang="en-US" altLang="zh-CN" sz="2200">
              <a:solidFill>
                <a:srgbClr val="000000"/>
              </a:solidFill>
              <a:latin typeface="宋体" pitchFamily="2" charset="-122"/>
            </a:endParaRPr>
          </a:p>
          <a:p>
            <a:pPr algn="justLow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200">
                <a:solidFill>
                  <a:srgbClr val="000000"/>
                </a:solidFill>
                <a:latin typeface="宋体" pitchFamily="2" charset="-122"/>
              </a:rPr>
              <a:t>    ⑥可见，教养是从细节中、从点点滴滴中教化养成的。教养培育和庄稼灌溉的道理一样，大水漫灌虽能疏解一时之旱，但想从根本上解决问题，“滴灌”可能更有效更有针对性。修正生活中的细节问题，耐心细致地“滴灌”，久久为功，方能浸润社会肌理，教化世道人心。</a:t>
            </a:r>
          </a:p>
        </p:txBody>
      </p:sp>
      <p:grpSp>
        <p:nvGrpSpPr>
          <p:cNvPr id="45059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506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4"/>
          <p:cNvSpPr>
            <a:spLocks noChangeArrowheads="1"/>
          </p:cNvSpPr>
          <p:nvPr/>
        </p:nvSpPr>
        <p:spPr bwMode="auto">
          <a:xfrm>
            <a:off x="420688" y="671513"/>
            <a:ext cx="8399462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Low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宋体" pitchFamily="2" charset="-122"/>
              </a:rPr>
              <a:t>  ⑦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</a:rPr>
              <a:t>《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</a:rPr>
              <a:t>论语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</a:rPr>
              <a:t>》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</a:rPr>
              <a:t>云：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“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</a:rPr>
              <a:t>不学礼，无以立。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”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</a:rPr>
              <a:t>礼仪、教养如何培育？餐桌上的一碗一筷，谈笑间的一言一行，细节处的每一次改观，都是塑造有教养的现代公民的必修课。  </a:t>
            </a:r>
            <a:endParaRPr lang="en-US" altLang="zh-CN" sz="2400">
              <a:solidFill>
                <a:srgbClr val="000000"/>
              </a:solidFill>
              <a:latin typeface="宋体" pitchFamily="2" charset="-122"/>
            </a:endParaRPr>
          </a:p>
          <a:p>
            <a:pPr algn="r">
              <a:lnSpc>
                <a:spcPts val="3500"/>
              </a:lnSpc>
              <a:buFont typeface="Arial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(《</a:t>
            </a:r>
            <a:r>
              <a:rPr lang="zh-CN" altLang="en-US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人民日报</a:t>
            </a: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》2016</a:t>
            </a:r>
            <a:r>
              <a:rPr lang="zh-CN" altLang="en-US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23</a:t>
            </a:r>
            <a:r>
              <a:rPr lang="zh-CN" altLang="en-US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日</a:t>
            </a: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</a:p>
        </p:txBody>
      </p:sp>
      <p:grpSp>
        <p:nvGrpSpPr>
          <p:cNvPr id="46083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608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6084" name="矩形 1"/>
          <p:cNvSpPr>
            <a:spLocks noChangeArrowheads="1"/>
          </p:cNvSpPr>
          <p:nvPr/>
        </p:nvSpPr>
        <p:spPr bwMode="auto">
          <a:xfrm>
            <a:off x="971550" y="2543175"/>
            <a:ext cx="38989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阅读短文，思考：</a:t>
            </a:r>
            <a:endParaRPr lang="en-US" altLang="zh-CN" sz="2400" b="1">
              <a:solidFill>
                <a:srgbClr val="FF0000"/>
              </a:solidFill>
              <a:latin typeface="宋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>
                <a:latin typeface="宋体" pitchFamily="2" charset="-122"/>
              </a:rPr>
              <a:t>1.</a:t>
            </a:r>
            <a:r>
              <a:rPr lang="zh-CN" altLang="en-US" sz="2400" b="1">
                <a:latin typeface="宋体" pitchFamily="2" charset="-122"/>
              </a:rPr>
              <a:t>本文的中心论点是什么？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312863" y="3579813"/>
            <a:ext cx="4051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教养，在点滴中教化养成。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79388" y="627063"/>
            <a:ext cx="46799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Low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</a:rPr>
              <a:t>.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第①段有什么作用？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95288" y="1416050"/>
            <a:ext cx="80295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第①段记述了一位年轻女士没有教养的表现，引出议论话题：教养。同时作为事例，从反面论证了“教养，在点滴中教化养成”这一中心论点，使文章具有很强的针对性和现实性。 </a:t>
            </a:r>
          </a:p>
        </p:txBody>
      </p:sp>
      <p:grpSp>
        <p:nvGrpSpPr>
          <p:cNvPr id="47108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710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323850" y="755650"/>
            <a:ext cx="8208963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Low">
              <a:lnSpc>
                <a:spcPct val="125000"/>
              </a:lnSpc>
              <a:buFont typeface="Arial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．第⑥段画线句子运用了什么论证方法？有什么作用？</a:t>
            </a:r>
            <a:endParaRPr lang="en-US" altLang="zh-CN" sz="2800" b="1">
              <a:solidFill>
                <a:srgbClr val="00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23850" y="1851025"/>
            <a:ext cx="82804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比喻论证。将“教养培育”比作“庄稼灌溉”，生动形象地论证了“教养是从细节中、从点点滴滴中教化养成的”的观点。　 </a:t>
            </a:r>
          </a:p>
        </p:txBody>
      </p:sp>
      <p:grpSp>
        <p:nvGrpSpPr>
          <p:cNvPr id="48132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813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827088" y="1203325"/>
            <a:ext cx="7561262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en-US" altLang="zh-CN" sz="2800" b="1">
                <a:solidFill>
                  <a:srgbClr val="0000FF"/>
                </a:solidFill>
                <a:latin typeface="宋体" pitchFamily="2" charset="-122"/>
              </a:rPr>
              <a:t>1.</a:t>
            </a:r>
            <a:r>
              <a:rPr kumimoji="1" lang="zh-CN" altLang="en-US" sz="2800" b="1">
                <a:solidFill>
                  <a:srgbClr val="0000FF"/>
                </a:solidFill>
                <a:latin typeface="宋体" pitchFamily="2" charset="-122"/>
              </a:rPr>
              <a:t>继续搜集有关教养的名言警句，积累句子。</a:t>
            </a:r>
            <a:endParaRPr kumimoji="1" lang="en-US" altLang="zh-CN" sz="2800" b="1">
              <a:solidFill>
                <a:srgbClr val="0000FF"/>
              </a:solidFill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800" b="1">
                <a:solidFill>
                  <a:srgbClr val="0000FF"/>
                </a:solidFill>
                <a:latin typeface="宋体" pitchFamily="2" charset="-122"/>
              </a:rPr>
              <a:t>2.</a:t>
            </a:r>
            <a:r>
              <a:rPr kumimoji="1" lang="zh-CN" altLang="en-US" sz="2800" b="1">
                <a:solidFill>
                  <a:srgbClr val="0000FF"/>
                </a:solidFill>
                <a:latin typeface="宋体" pitchFamily="2" charset="-122"/>
              </a:rPr>
              <a:t>谈谈你在日常生活中行为习惯的不足之处，做一下自我反省。</a:t>
            </a:r>
            <a:endParaRPr lang="zh-CN" altLang="zh-CN" sz="2800" b="1" noProof="1"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49155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915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课下作业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kumimoji="1"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2"/>
          <p:cNvSpPr>
            <a:spLocks noChangeArrowheads="1"/>
          </p:cNvSpPr>
          <p:nvPr/>
        </p:nvSpPr>
        <p:spPr bwMode="auto">
          <a:xfrm>
            <a:off x="611188" y="1347788"/>
            <a:ext cx="78486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利哈乔夫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(1906—1999)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，苏联学者、作家。</a:t>
            </a:r>
            <a:r>
              <a:rPr lang="zh-CN" altLang="zh-CN" sz="2400" b="1" u="sng">
                <a:latin typeface="楷体" pitchFamily="49" charset="-122"/>
                <a:ea typeface="楷体" pitchFamily="49" charset="-122"/>
              </a:rPr>
              <a:t>其地位相当于托尔斯泰和陀思妥耶夫斯基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，是具有国际影响的文化大师，被誉为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“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俄罗斯知识分子的良心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。 俄罗斯的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世纪，被称为利哈乔夫的世纪，足于说明他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“教养”对俄罗斯的影响。著作有</a:t>
            </a: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善与美书简</a:t>
            </a: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思考俄罗斯</a:t>
            </a: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俄罗斯文化</a:t>
            </a: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等。</a:t>
            </a:r>
            <a:endParaRPr lang="zh-CN" altLang="en-US" sz="240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171" name="组合 9"/>
          <p:cNvGrpSpPr>
            <a:grpSpLocks/>
          </p:cNvGrpSpPr>
          <p:nvPr/>
        </p:nvGrpSpPr>
        <p:grpSpPr bwMode="auto">
          <a:xfrm>
            <a:off x="44450" y="31750"/>
            <a:ext cx="2006600" cy="523875"/>
            <a:chOff x="70" y="-63"/>
            <a:chExt cx="3161" cy="824"/>
          </a:xfrm>
        </p:grpSpPr>
        <p:sp>
          <p:nvSpPr>
            <p:cNvPr id="717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7172" name="组合 1"/>
          <p:cNvGrpSpPr>
            <a:grpSpLocks/>
          </p:cNvGrpSpPr>
          <p:nvPr/>
        </p:nvGrpSpPr>
        <p:grpSpPr bwMode="auto">
          <a:xfrm>
            <a:off x="3333750" y="709613"/>
            <a:ext cx="1743075" cy="566737"/>
            <a:chOff x="3333750" y="598488"/>
            <a:chExt cx="1743075" cy="566737"/>
          </a:xfrm>
        </p:grpSpPr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7177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作者简介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684213" y="1492250"/>
            <a:ext cx="7559675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  《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论教养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选自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世界文学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》2007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年第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期。谷羽译。有删改。这篇文章收录在利哈乔夫为青少年写的 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善与美书简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中，这些“书简”论述的都是道德、情操的修养。在书中，利哈乔夫和年轻人谈了怎样学习、怎样生活，并告诫年轻人要走的道路相当复杂。</a:t>
            </a:r>
            <a:endParaRPr lang="zh-CN" altLang="en-US" sz="2400"/>
          </a:p>
        </p:txBody>
      </p:sp>
      <p:grpSp>
        <p:nvGrpSpPr>
          <p:cNvPr id="8195" name="组合 1"/>
          <p:cNvGrpSpPr>
            <a:grpSpLocks/>
          </p:cNvGrpSpPr>
          <p:nvPr/>
        </p:nvGrpSpPr>
        <p:grpSpPr bwMode="auto">
          <a:xfrm>
            <a:off x="3333750" y="709613"/>
            <a:ext cx="1743075" cy="566737"/>
            <a:chOff x="3333750" y="598488"/>
            <a:chExt cx="1743075" cy="566737"/>
          </a:xfrm>
        </p:grpSpPr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1" name="圆角矩形 1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2" name="圆角矩形 1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3" name="圆角矩形 1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8204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背景资料</a:t>
              </a:r>
            </a:p>
          </p:txBody>
        </p:sp>
      </p:grpSp>
      <p:grpSp>
        <p:nvGrpSpPr>
          <p:cNvPr id="8196" name="组合 9"/>
          <p:cNvGrpSpPr>
            <a:grpSpLocks/>
          </p:cNvGrpSpPr>
          <p:nvPr/>
        </p:nvGrpSpPr>
        <p:grpSpPr bwMode="auto">
          <a:xfrm>
            <a:off x="44450" y="31750"/>
            <a:ext cx="2006600" cy="523875"/>
            <a:chOff x="70" y="-63"/>
            <a:chExt cx="3161" cy="824"/>
          </a:xfrm>
        </p:grpSpPr>
        <p:sp>
          <p:nvSpPr>
            <p:cNvPr id="819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0"/>
          <p:cNvSpPr>
            <a:spLocks noChangeArrowheads="1"/>
          </p:cNvSpPr>
          <p:nvPr/>
        </p:nvSpPr>
        <p:spPr bwMode="auto">
          <a:xfrm>
            <a:off x="1958975" y="1276350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涵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19" name="矩形 11"/>
          <p:cNvSpPr>
            <a:spLocks noChangeArrowheads="1"/>
          </p:cNvSpPr>
          <p:nvPr/>
        </p:nvSpPr>
        <p:spPr bwMode="auto">
          <a:xfrm>
            <a:off x="3203575" y="1276350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恪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20" name="矩形 12"/>
          <p:cNvSpPr>
            <a:spLocks noChangeArrowheads="1"/>
          </p:cNvSpPr>
          <p:nvPr/>
        </p:nvSpPr>
        <p:spPr bwMode="auto">
          <a:xfrm>
            <a:off x="4805363" y="1276350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诺</a:t>
            </a:r>
          </a:p>
        </p:txBody>
      </p:sp>
      <p:sp>
        <p:nvSpPr>
          <p:cNvPr id="9221" name="矩形 13"/>
          <p:cNvSpPr>
            <a:spLocks noChangeArrowheads="1"/>
          </p:cNvSpPr>
          <p:nvPr/>
        </p:nvSpPr>
        <p:spPr bwMode="auto">
          <a:xfrm>
            <a:off x="5868988" y="1276350"/>
            <a:ext cx="10064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尴尬</a:t>
            </a:r>
          </a:p>
        </p:txBody>
      </p:sp>
      <p:sp>
        <p:nvSpPr>
          <p:cNvPr id="9222" name="矩形 14"/>
          <p:cNvSpPr>
            <a:spLocks noChangeArrowheads="1"/>
          </p:cNvSpPr>
          <p:nvPr/>
        </p:nvSpPr>
        <p:spPr bwMode="auto">
          <a:xfrm>
            <a:off x="7329488" y="1276350"/>
            <a:ext cx="735012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4000"/>
              </a:lnSpc>
              <a:spcBef>
                <a:spcPct val="20000"/>
              </a:spcBef>
            </a:pPr>
            <a:r>
              <a:rPr lang="zh-CN" altLang="en-US" sz="32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箴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23" name="矩形 15"/>
          <p:cNvSpPr>
            <a:spLocks noChangeArrowheads="1"/>
          </p:cNvSpPr>
          <p:nvPr/>
        </p:nvSpPr>
        <p:spPr bwMode="auto">
          <a:xfrm>
            <a:off x="881063" y="2355850"/>
            <a:ext cx="595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碍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24" name="矩形 16"/>
          <p:cNvSpPr>
            <a:spLocks noChangeArrowheads="1"/>
          </p:cNvSpPr>
          <p:nvPr/>
        </p:nvSpPr>
        <p:spPr bwMode="auto">
          <a:xfrm>
            <a:off x="1908175" y="2355850"/>
            <a:ext cx="596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汲</a:t>
            </a:r>
          </a:p>
        </p:txBody>
      </p:sp>
      <p:sp>
        <p:nvSpPr>
          <p:cNvPr id="9225" name="矩形 17"/>
          <p:cNvSpPr>
            <a:spLocks noChangeArrowheads="1"/>
          </p:cNvSpPr>
          <p:nvPr/>
        </p:nvSpPr>
        <p:spPr bwMode="auto">
          <a:xfrm>
            <a:off x="3622675" y="2355850"/>
            <a:ext cx="7096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匙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26" name="矩形 18"/>
          <p:cNvSpPr>
            <a:spLocks noChangeArrowheads="1"/>
          </p:cNvSpPr>
          <p:nvPr/>
        </p:nvSpPr>
        <p:spPr bwMode="auto">
          <a:xfrm>
            <a:off x="4827588" y="2355850"/>
            <a:ext cx="595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庸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27" name="矩形 19"/>
          <p:cNvSpPr>
            <a:spLocks noChangeArrowheads="1"/>
          </p:cNvSpPr>
          <p:nvPr/>
        </p:nvSpPr>
        <p:spPr bwMode="auto">
          <a:xfrm>
            <a:off x="6994525" y="2355850"/>
            <a:ext cx="596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惫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28" name="矩形 20"/>
          <p:cNvSpPr>
            <a:spLocks noChangeArrowheads="1"/>
          </p:cNvSpPr>
          <p:nvPr/>
        </p:nvSpPr>
        <p:spPr bwMode="auto">
          <a:xfrm>
            <a:off x="1568450" y="3363913"/>
            <a:ext cx="7191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霆</a:t>
            </a:r>
          </a:p>
        </p:txBody>
      </p:sp>
      <p:sp>
        <p:nvSpPr>
          <p:cNvPr id="46096" name="矩形 30"/>
          <p:cNvSpPr>
            <a:spLocks noChangeArrowheads="1"/>
          </p:cNvSpPr>
          <p:nvPr/>
        </p:nvSpPr>
        <p:spPr bwMode="auto">
          <a:xfrm>
            <a:off x="2390775" y="1276350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养</a:t>
            </a:r>
            <a:endParaRPr lang="zh-CN" altLang="en-US" sz="3200"/>
          </a:p>
        </p:txBody>
      </p:sp>
      <p:sp>
        <p:nvSpPr>
          <p:cNvPr id="46097" name="矩形 31"/>
          <p:cNvSpPr>
            <a:spLocks noChangeArrowheads="1"/>
          </p:cNvSpPr>
          <p:nvPr/>
        </p:nvSpPr>
        <p:spPr bwMode="auto">
          <a:xfrm>
            <a:off x="3656013" y="1276350"/>
            <a:ext cx="5953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守</a:t>
            </a:r>
          </a:p>
        </p:txBody>
      </p:sp>
      <p:sp>
        <p:nvSpPr>
          <p:cNvPr id="46098" name="矩形 32"/>
          <p:cNvSpPr>
            <a:spLocks noChangeArrowheads="1"/>
          </p:cNvSpPr>
          <p:nvPr/>
        </p:nvSpPr>
        <p:spPr bwMode="auto">
          <a:xfrm>
            <a:off x="7812088" y="1276350"/>
            <a:ext cx="596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言</a:t>
            </a:r>
            <a:endParaRPr lang="zh-CN" altLang="en-US" sz="3200"/>
          </a:p>
        </p:txBody>
      </p:sp>
      <p:sp>
        <p:nvSpPr>
          <p:cNvPr id="46099" name="矩形 33"/>
          <p:cNvSpPr>
            <a:spLocks noChangeArrowheads="1"/>
          </p:cNvSpPr>
          <p:nvPr/>
        </p:nvSpPr>
        <p:spPr bwMode="auto">
          <a:xfrm>
            <a:off x="449263" y="2355850"/>
            <a:ext cx="595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妨</a:t>
            </a:r>
          </a:p>
        </p:txBody>
      </p:sp>
      <p:sp>
        <p:nvSpPr>
          <p:cNvPr id="46100" name="矩形 34"/>
          <p:cNvSpPr>
            <a:spLocks noChangeArrowheads="1"/>
          </p:cNvSpPr>
          <p:nvPr/>
        </p:nvSpPr>
        <p:spPr bwMode="auto">
          <a:xfrm>
            <a:off x="2339975" y="2355850"/>
            <a:ext cx="5953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取</a:t>
            </a:r>
            <a:endParaRPr lang="zh-CN" altLang="en-US" sz="3200"/>
          </a:p>
        </p:txBody>
      </p:sp>
      <p:sp>
        <p:nvSpPr>
          <p:cNvPr id="46101" name="矩形 36"/>
          <p:cNvSpPr>
            <a:spLocks noChangeArrowheads="1"/>
          </p:cNvSpPr>
          <p:nvPr/>
        </p:nvSpPr>
        <p:spPr bwMode="auto">
          <a:xfrm>
            <a:off x="6562725" y="2355850"/>
            <a:ext cx="18335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疲  不堪</a:t>
            </a:r>
            <a:endParaRPr lang="zh-CN" altLang="en-US" sz="3200"/>
          </a:p>
        </p:txBody>
      </p:sp>
      <p:sp>
        <p:nvSpPr>
          <p:cNvPr id="46102" name="矩形 44"/>
          <p:cNvSpPr>
            <a:spLocks noChangeArrowheads="1"/>
          </p:cNvSpPr>
          <p:nvPr/>
        </p:nvSpPr>
        <p:spPr bwMode="auto">
          <a:xfrm>
            <a:off x="5651500" y="895350"/>
            <a:ext cx="1452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gān gà 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grpSp>
        <p:nvGrpSpPr>
          <p:cNvPr id="9236" name="组合 73"/>
          <p:cNvGrpSpPr>
            <a:grpSpLocks/>
          </p:cNvGrpSpPr>
          <p:nvPr/>
        </p:nvGrpSpPr>
        <p:grpSpPr bwMode="auto">
          <a:xfrm>
            <a:off x="3419475" y="339725"/>
            <a:ext cx="1497013" cy="644525"/>
            <a:chOff x="3347864" y="0"/>
            <a:chExt cx="1497013" cy="1150118"/>
          </a:xfrm>
        </p:grpSpPr>
        <p:grpSp>
          <p:nvGrpSpPr>
            <p:cNvPr id="9273" name="组合 72"/>
            <p:cNvGrpSpPr>
              <a:grpSpLocks/>
            </p:cNvGrpSpPr>
            <p:nvPr/>
          </p:nvGrpSpPr>
          <p:grpSpPr bwMode="auto">
            <a:xfrm>
              <a:off x="3432002" y="36828"/>
              <a:ext cx="1390650" cy="954652"/>
              <a:chOff x="3432002" y="36828"/>
              <a:chExt cx="1390650" cy="954652"/>
            </a:xfrm>
          </p:grpSpPr>
          <p:sp>
            <p:nvSpPr>
              <p:cNvPr id="57" name="圆角矩形 56">
                <a:extLst>
                  <a:ext uri="{FF2B5EF4-FFF2-40B4-BE49-F238E27FC236}"/>
                </a:extLst>
              </p:cNvPr>
              <p:cNvSpPr/>
              <p:nvPr/>
            </p:nvSpPr>
            <p:spPr>
              <a:xfrm rot="20830983">
                <a:off x="4379739" y="36828"/>
                <a:ext cx="442913" cy="917828"/>
              </a:xfrm>
              <a:prstGeom prst="round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/>
              </a:p>
            </p:txBody>
          </p:sp>
          <p:sp>
            <p:nvSpPr>
              <p:cNvPr id="58" name="圆角矩形 57">
                <a:extLst>
                  <a:ext uri="{FF2B5EF4-FFF2-40B4-BE49-F238E27FC236}"/>
                </a:extLst>
              </p:cNvPr>
              <p:cNvSpPr/>
              <p:nvPr/>
            </p:nvSpPr>
            <p:spPr>
              <a:xfrm rot="319204">
                <a:off x="3876502" y="67988"/>
                <a:ext cx="441325" cy="917828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/>
              </a:p>
            </p:txBody>
          </p:sp>
          <p:sp>
            <p:nvSpPr>
              <p:cNvPr id="59" name="圆角矩形 58">
                <a:extLst>
                  <a:ext uri="{FF2B5EF4-FFF2-40B4-BE49-F238E27FC236}"/>
                </a:extLst>
              </p:cNvPr>
              <p:cNvSpPr/>
              <p:nvPr/>
            </p:nvSpPr>
            <p:spPr>
              <a:xfrm rot="21148334">
                <a:off x="3432002" y="73654"/>
                <a:ext cx="441325" cy="917828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/>
              </a:p>
            </p:txBody>
          </p:sp>
        </p:grpSp>
        <p:sp>
          <p:nvSpPr>
            <p:cNvPr id="9274" name="矩形 1"/>
            <p:cNvSpPr>
              <a:spLocks noChangeArrowheads="1"/>
            </p:cNvSpPr>
            <p:nvPr/>
          </p:nvSpPr>
          <p:spPr bwMode="auto">
            <a:xfrm>
              <a:off x="3347864" y="0"/>
              <a:ext cx="1497013" cy="1150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读一读</a:t>
              </a:r>
            </a:p>
          </p:txBody>
        </p:sp>
      </p:grpSp>
      <p:sp>
        <p:nvSpPr>
          <p:cNvPr id="9237" name="矩形 10"/>
          <p:cNvSpPr>
            <a:spLocks noChangeArrowheads="1"/>
          </p:cNvSpPr>
          <p:nvPr/>
        </p:nvSpPr>
        <p:spPr bwMode="auto">
          <a:xfrm>
            <a:off x="539750" y="1276350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贸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105" name="矩形 59"/>
          <p:cNvSpPr>
            <a:spLocks noChangeArrowheads="1"/>
          </p:cNvSpPr>
          <p:nvPr/>
        </p:nvSpPr>
        <p:spPr bwMode="auto">
          <a:xfrm>
            <a:off x="971550" y="1276350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然</a:t>
            </a:r>
            <a:endParaRPr lang="zh-CN" altLang="en-US" sz="3200"/>
          </a:p>
        </p:txBody>
      </p:sp>
      <p:sp>
        <p:nvSpPr>
          <p:cNvPr id="46106" name="矩形 60"/>
          <p:cNvSpPr>
            <a:spLocks noChangeArrowheads="1"/>
          </p:cNvSpPr>
          <p:nvPr/>
        </p:nvSpPr>
        <p:spPr bwMode="auto">
          <a:xfrm>
            <a:off x="4373563" y="1276350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允</a:t>
            </a:r>
          </a:p>
        </p:txBody>
      </p:sp>
      <p:sp>
        <p:nvSpPr>
          <p:cNvPr id="46107" name="矩形 61"/>
          <p:cNvSpPr>
            <a:spLocks noChangeArrowheads="1"/>
          </p:cNvSpPr>
          <p:nvPr/>
        </p:nvSpPr>
        <p:spPr bwMode="auto">
          <a:xfrm>
            <a:off x="3190875" y="2355850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汤</a:t>
            </a:r>
            <a:endParaRPr lang="zh-CN" altLang="en-US" sz="3200"/>
          </a:p>
        </p:txBody>
      </p:sp>
      <p:sp>
        <p:nvSpPr>
          <p:cNvPr id="46108" name="矩形 62"/>
          <p:cNvSpPr>
            <a:spLocks noChangeArrowheads="1"/>
          </p:cNvSpPr>
          <p:nvPr/>
        </p:nvSpPr>
        <p:spPr bwMode="auto">
          <a:xfrm>
            <a:off x="4467225" y="2355850"/>
            <a:ext cx="18335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附  风雅</a:t>
            </a:r>
            <a:endParaRPr lang="zh-CN" altLang="en-US" sz="3200"/>
          </a:p>
        </p:txBody>
      </p:sp>
      <p:sp>
        <p:nvSpPr>
          <p:cNvPr id="46109" name="矩形 63"/>
          <p:cNvSpPr>
            <a:spLocks noChangeArrowheads="1"/>
          </p:cNvSpPr>
          <p:nvPr/>
        </p:nvSpPr>
        <p:spPr bwMode="auto">
          <a:xfrm>
            <a:off x="271463" y="3363913"/>
            <a:ext cx="14208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大发雷</a:t>
            </a:r>
            <a:endParaRPr lang="zh-CN" altLang="en-US" sz="3200"/>
          </a:p>
        </p:txBody>
      </p:sp>
      <p:sp>
        <p:nvSpPr>
          <p:cNvPr id="9243" name="矩形 64"/>
          <p:cNvSpPr>
            <a:spLocks noChangeArrowheads="1"/>
          </p:cNvSpPr>
          <p:nvPr/>
        </p:nvSpPr>
        <p:spPr bwMode="auto">
          <a:xfrm>
            <a:off x="2698750" y="3363913"/>
            <a:ext cx="10096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矫揉</a:t>
            </a:r>
            <a:endParaRPr lang="zh-CN" altLang="en-US" sz="3200" u="sng">
              <a:solidFill>
                <a:srgbClr val="FF0000"/>
              </a:solidFill>
            </a:endParaRPr>
          </a:p>
        </p:txBody>
      </p:sp>
      <p:sp>
        <p:nvSpPr>
          <p:cNvPr id="46111" name="矩形 65"/>
          <p:cNvSpPr>
            <a:spLocks noChangeArrowheads="1"/>
          </p:cNvSpPr>
          <p:nvPr/>
        </p:nvSpPr>
        <p:spPr bwMode="auto">
          <a:xfrm>
            <a:off x="3490913" y="3363913"/>
            <a:ext cx="10096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造作</a:t>
            </a:r>
            <a:endParaRPr lang="zh-CN" altLang="en-US" sz="3200"/>
          </a:p>
        </p:txBody>
      </p:sp>
      <p:sp>
        <p:nvSpPr>
          <p:cNvPr id="9245" name="矩形 68"/>
          <p:cNvSpPr>
            <a:spLocks noChangeArrowheads="1"/>
          </p:cNvSpPr>
          <p:nvPr/>
        </p:nvSpPr>
        <p:spPr bwMode="auto">
          <a:xfrm>
            <a:off x="4643438" y="3363913"/>
            <a:ext cx="1008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扭捏</a:t>
            </a:r>
            <a:endParaRPr lang="zh-CN" altLang="en-US" sz="3200" u="sng">
              <a:solidFill>
                <a:srgbClr val="FF0000"/>
              </a:solidFill>
            </a:endParaRPr>
          </a:p>
        </p:txBody>
      </p:sp>
      <p:sp>
        <p:nvSpPr>
          <p:cNvPr id="46113" name="矩形 70"/>
          <p:cNvSpPr>
            <a:spLocks noChangeArrowheads="1"/>
          </p:cNvSpPr>
          <p:nvPr/>
        </p:nvSpPr>
        <p:spPr bwMode="auto">
          <a:xfrm>
            <a:off x="5507038" y="3363913"/>
            <a:ext cx="1009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作态</a:t>
            </a:r>
            <a:endParaRPr lang="zh-CN" altLang="en-US" sz="3200"/>
          </a:p>
        </p:txBody>
      </p:sp>
      <p:sp>
        <p:nvSpPr>
          <p:cNvPr id="9247" name="矩形 74"/>
          <p:cNvSpPr>
            <a:spLocks noChangeArrowheads="1"/>
          </p:cNvSpPr>
          <p:nvPr/>
        </p:nvSpPr>
        <p:spPr bwMode="auto">
          <a:xfrm>
            <a:off x="6678613" y="3363913"/>
            <a:ext cx="596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絮</a:t>
            </a:r>
            <a:endParaRPr lang="zh-CN" altLang="en-US" sz="3200" u="sng">
              <a:solidFill>
                <a:srgbClr val="FF0000"/>
              </a:solidFill>
            </a:endParaRPr>
          </a:p>
        </p:txBody>
      </p:sp>
      <p:sp>
        <p:nvSpPr>
          <p:cNvPr id="9248" name="矩形 75"/>
          <p:cNvSpPr>
            <a:spLocks noChangeArrowheads="1"/>
          </p:cNvSpPr>
          <p:nvPr/>
        </p:nvSpPr>
        <p:spPr bwMode="auto">
          <a:xfrm>
            <a:off x="395288" y="4435475"/>
            <a:ext cx="596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彬</a:t>
            </a:r>
            <a:endParaRPr lang="zh-CN" altLang="en-US" sz="3200" u="sng">
              <a:solidFill>
                <a:srgbClr val="FF0000"/>
              </a:solidFill>
            </a:endParaRPr>
          </a:p>
        </p:txBody>
      </p:sp>
      <p:sp>
        <p:nvSpPr>
          <p:cNvPr id="46116" name="矩形 76"/>
          <p:cNvSpPr>
            <a:spLocks noChangeArrowheads="1"/>
          </p:cNvSpPr>
          <p:nvPr/>
        </p:nvSpPr>
        <p:spPr bwMode="auto">
          <a:xfrm>
            <a:off x="7038975" y="3363913"/>
            <a:ext cx="1420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絮叨叨</a:t>
            </a:r>
            <a:endParaRPr lang="zh-CN" altLang="en-US" sz="3200"/>
          </a:p>
        </p:txBody>
      </p:sp>
      <p:sp>
        <p:nvSpPr>
          <p:cNvPr id="46117" name="矩形 77"/>
          <p:cNvSpPr>
            <a:spLocks noChangeArrowheads="1"/>
          </p:cNvSpPr>
          <p:nvPr/>
        </p:nvSpPr>
        <p:spPr bwMode="auto">
          <a:xfrm>
            <a:off x="827088" y="4435475"/>
            <a:ext cx="1420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彬有礼</a:t>
            </a:r>
            <a:endParaRPr lang="zh-CN" altLang="en-US" sz="3200"/>
          </a:p>
        </p:txBody>
      </p:sp>
      <p:sp>
        <p:nvSpPr>
          <p:cNvPr id="46118" name="矩形 78"/>
          <p:cNvSpPr>
            <a:spLocks noChangeArrowheads="1"/>
          </p:cNvSpPr>
          <p:nvPr/>
        </p:nvSpPr>
        <p:spPr bwMode="auto">
          <a:xfrm>
            <a:off x="2627313" y="4435475"/>
            <a:ext cx="1420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持续不</a:t>
            </a:r>
            <a:endParaRPr lang="zh-CN" altLang="en-US" sz="3200"/>
          </a:p>
        </p:txBody>
      </p:sp>
      <p:sp>
        <p:nvSpPr>
          <p:cNvPr id="9252" name="矩形 79"/>
          <p:cNvSpPr>
            <a:spLocks noChangeArrowheads="1"/>
          </p:cNvSpPr>
          <p:nvPr/>
        </p:nvSpPr>
        <p:spPr bwMode="auto">
          <a:xfrm>
            <a:off x="3851275" y="4435475"/>
            <a:ext cx="596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懈</a:t>
            </a:r>
            <a:endParaRPr lang="zh-CN" altLang="en-US" sz="3200" u="sng">
              <a:solidFill>
                <a:srgbClr val="FF0000"/>
              </a:solidFill>
            </a:endParaRPr>
          </a:p>
        </p:txBody>
      </p:sp>
      <p:sp>
        <p:nvSpPr>
          <p:cNvPr id="46120" name="矩形 80"/>
          <p:cNvSpPr>
            <a:spLocks noChangeArrowheads="1"/>
          </p:cNvSpPr>
          <p:nvPr/>
        </p:nvSpPr>
        <p:spPr bwMode="auto">
          <a:xfrm>
            <a:off x="971550" y="1995488"/>
            <a:ext cx="600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ài 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6121" name="矩形 81"/>
          <p:cNvSpPr>
            <a:spLocks noChangeArrowheads="1"/>
          </p:cNvSpPr>
          <p:nvPr/>
        </p:nvSpPr>
        <p:spPr bwMode="auto">
          <a:xfrm>
            <a:off x="3205163" y="895350"/>
            <a:ext cx="55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kè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6122" name="矩形 82"/>
          <p:cNvSpPr>
            <a:spLocks noChangeArrowheads="1"/>
          </p:cNvSpPr>
          <p:nvPr/>
        </p:nvSpPr>
        <p:spPr bwMode="auto">
          <a:xfrm>
            <a:off x="7185025" y="895350"/>
            <a:ext cx="971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zhēn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6123" name="矩形 83"/>
          <p:cNvSpPr>
            <a:spLocks noChangeArrowheads="1"/>
          </p:cNvSpPr>
          <p:nvPr/>
        </p:nvSpPr>
        <p:spPr bwMode="auto">
          <a:xfrm>
            <a:off x="4733925" y="895350"/>
            <a:ext cx="798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nuò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6124" name="矩形 84"/>
          <p:cNvSpPr>
            <a:spLocks noChangeArrowheads="1"/>
          </p:cNvSpPr>
          <p:nvPr/>
        </p:nvSpPr>
        <p:spPr bwMode="auto">
          <a:xfrm>
            <a:off x="1958975" y="895350"/>
            <a:ext cx="9191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hán 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6125" name="矩形 85"/>
          <p:cNvSpPr>
            <a:spLocks noChangeArrowheads="1"/>
          </p:cNvSpPr>
          <p:nvPr/>
        </p:nvSpPr>
        <p:spPr bwMode="auto">
          <a:xfrm>
            <a:off x="449263" y="895350"/>
            <a:ext cx="1041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mào 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6126" name="矩形 86"/>
          <p:cNvSpPr>
            <a:spLocks noChangeArrowheads="1"/>
          </p:cNvSpPr>
          <p:nvPr/>
        </p:nvSpPr>
        <p:spPr bwMode="auto">
          <a:xfrm>
            <a:off x="6732588" y="2984500"/>
            <a:ext cx="690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xù 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6127" name="矩形 87"/>
          <p:cNvSpPr>
            <a:spLocks noChangeArrowheads="1"/>
          </p:cNvSpPr>
          <p:nvPr/>
        </p:nvSpPr>
        <p:spPr bwMode="auto">
          <a:xfrm>
            <a:off x="4572000" y="2984500"/>
            <a:ext cx="14716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niǔ  niē 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6128" name="矩形 88"/>
          <p:cNvSpPr>
            <a:spLocks noChangeArrowheads="1"/>
          </p:cNvSpPr>
          <p:nvPr/>
        </p:nvSpPr>
        <p:spPr bwMode="auto">
          <a:xfrm>
            <a:off x="2597150" y="2984500"/>
            <a:ext cx="1622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jiǎo róu 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6129" name="矩形 89"/>
          <p:cNvSpPr>
            <a:spLocks noChangeArrowheads="1"/>
          </p:cNvSpPr>
          <p:nvPr/>
        </p:nvSpPr>
        <p:spPr bwMode="auto">
          <a:xfrm>
            <a:off x="1547813" y="2984500"/>
            <a:ext cx="931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tíng 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6130" name="矩形 90"/>
          <p:cNvSpPr>
            <a:spLocks noChangeArrowheads="1"/>
          </p:cNvSpPr>
          <p:nvPr/>
        </p:nvSpPr>
        <p:spPr bwMode="auto">
          <a:xfrm>
            <a:off x="6994525" y="1995488"/>
            <a:ext cx="768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bèi 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6131" name="矩形 91"/>
          <p:cNvSpPr>
            <a:spLocks noChangeArrowheads="1"/>
          </p:cNvSpPr>
          <p:nvPr/>
        </p:nvSpPr>
        <p:spPr bwMode="auto">
          <a:xfrm>
            <a:off x="4716463" y="1995488"/>
            <a:ext cx="1095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yōng 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6132" name="矩形 92"/>
          <p:cNvSpPr>
            <a:spLocks noChangeArrowheads="1"/>
          </p:cNvSpPr>
          <p:nvPr/>
        </p:nvSpPr>
        <p:spPr bwMode="auto">
          <a:xfrm>
            <a:off x="3622675" y="1995488"/>
            <a:ext cx="779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chí 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6133" name="矩形 93"/>
          <p:cNvSpPr>
            <a:spLocks noChangeArrowheads="1"/>
          </p:cNvSpPr>
          <p:nvPr/>
        </p:nvSpPr>
        <p:spPr bwMode="auto">
          <a:xfrm>
            <a:off x="1979613" y="1995488"/>
            <a:ext cx="544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jí 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6134" name="矩形 94"/>
          <p:cNvSpPr>
            <a:spLocks noChangeArrowheads="1"/>
          </p:cNvSpPr>
          <p:nvPr/>
        </p:nvSpPr>
        <p:spPr bwMode="auto">
          <a:xfrm>
            <a:off x="395288" y="4064000"/>
            <a:ext cx="80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bīn 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6135" name="矩形 95"/>
          <p:cNvSpPr>
            <a:spLocks noChangeArrowheads="1"/>
          </p:cNvSpPr>
          <p:nvPr/>
        </p:nvSpPr>
        <p:spPr bwMode="auto">
          <a:xfrm>
            <a:off x="3816350" y="4011613"/>
            <a:ext cx="755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xiè 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grpSp>
        <p:nvGrpSpPr>
          <p:cNvPr id="9269" name="组合 5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927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6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菱形 63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6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6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6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6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6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6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6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6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6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46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46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46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46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46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46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46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46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46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46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6" grpId="0"/>
      <p:bldP spid="46097" grpId="0"/>
      <p:bldP spid="46098" grpId="0"/>
      <p:bldP spid="46099" grpId="0"/>
      <p:bldP spid="46100" grpId="0"/>
      <p:bldP spid="46101" grpId="0"/>
      <p:bldP spid="46102" grpId="0"/>
      <p:bldP spid="46102" grpId="1"/>
      <p:bldP spid="46105" grpId="0"/>
      <p:bldP spid="46106" grpId="0"/>
      <p:bldP spid="46107" grpId="0"/>
      <p:bldP spid="46108" grpId="0"/>
      <p:bldP spid="46109" grpId="0"/>
      <p:bldP spid="46111" grpId="0"/>
      <p:bldP spid="46113" grpId="0"/>
      <p:bldP spid="46116" grpId="0"/>
      <p:bldP spid="46117" grpId="0"/>
      <p:bldP spid="46118" grpId="0"/>
      <p:bldP spid="46120" grpId="0"/>
      <p:bldP spid="46120" grpId="1"/>
      <p:bldP spid="46121" grpId="0"/>
      <p:bldP spid="46121" grpId="1"/>
      <p:bldP spid="46122" grpId="0"/>
      <p:bldP spid="46122" grpId="1"/>
      <p:bldP spid="46123" grpId="0"/>
      <p:bldP spid="46123" grpId="1"/>
      <p:bldP spid="46124" grpId="0"/>
      <p:bldP spid="46124" grpId="1"/>
      <p:bldP spid="46125" grpId="0"/>
      <p:bldP spid="46125" grpId="1"/>
      <p:bldP spid="46126" grpId="0"/>
      <p:bldP spid="46126" grpId="1"/>
      <p:bldP spid="46127" grpId="0"/>
      <p:bldP spid="46127" grpId="1"/>
      <p:bldP spid="46128" grpId="0"/>
      <p:bldP spid="46128" grpId="1"/>
      <p:bldP spid="46129" grpId="0"/>
      <p:bldP spid="46129" grpId="1"/>
      <p:bldP spid="46130" grpId="0"/>
      <p:bldP spid="46130" grpId="1"/>
      <p:bldP spid="46131" grpId="0"/>
      <p:bldP spid="46131" grpId="1"/>
      <p:bldP spid="46132" grpId="0"/>
      <p:bldP spid="46132" grpId="1"/>
      <p:bldP spid="46133" grpId="0"/>
      <p:bldP spid="46133" grpId="1"/>
      <p:bldP spid="46134" grpId="0"/>
      <p:bldP spid="46134" grpId="1"/>
      <p:bldP spid="46135" grpId="0"/>
      <p:bldP spid="4613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extLst>
              <a:ext uri="{FF2B5EF4-FFF2-40B4-BE49-F238E27FC236}"/>
            </a:extLst>
          </p:cNvPr>
          <p:cNvSpPr/>
          <p:nvPr/>
        </p:nvSpPr>
        <p:spPr>
          <a:xfrm rot="555800">
            <a:off x="4675188" y="715963"/>
            <a:ext cx="442912" cy="4191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9" name="圆角矩形 8">
            <a:extLst>
              <a:ext uri="{FF2B5EF4-FFF2-40B4-BE49-F238E27FC236}"/>
            </a:extLst>
          </p:cNvPr>
          <p:cNvSpPr/>
          <p:nvPr/>
        </p:nvSpPr>
        <p:spPr>
          <a:xfrm rot="20470821">
            <a:off x="4270375" y="722313"/>
            <a:ext cx="442913" cy="420687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10" name="圆角矩形 9">
            <a:extLst>
              <a:ext uri="{FF2B5EF4-FFF2-40B4-BE49-F238E27FC236}"/>
            </a:extLst>
          </p:cNvPr>
          <p:cNvSpPr/>
          <p:nvPr/>
        </p:nvSpPr>
        <p:spPr>
          <a:xfrm rot="319204">
            <a:off x="3851275" y="722313"/>
            <a:ext cx="441325" cy="42068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11" name="圆角矩形 10">
            <a:extLst>
              <a:ext uri="{FF2B5EF4-FFF2-40B4-BE49-F238E27FC236}"/>
            </a:extLst>
          </p:cNvPr>
          <p:cNvSpPr/>
          <p:nvPr/>
        </p:nvSpPr>
        <p:spPr>
          <a:xfrm rot="21148334">
            <a:off x="3441700" y="730250"/>
            <a:ext cx="441325" cy="4206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10246" name="矩形 1"/>
          <p:cNvSpPr>
            <a:spLocks noChangeArrowheads="1"/>
          </p:cNvSpPr>
          <p:nvPr/>
        </p:nvSpPr>
        <p:spPr bwMode="auto">
          <a:xfrm>
            <a:off x="3406775" y="598488"/>
            <a:ext cx="17430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>
              <a:lnSpc>
                <a:spcPts val="43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词语解释</a:t>
            </a:r>
          </a:p>
        </p:txBody>
      </p:sp>
      <p:sp>
        <p:nvSpPr>
          <p:cNvPr id="10247" name="矩形 4"/>
          <p:cNvSpPr>
            <a:spLocks noChangeArrowheads="1"/>
          </p:cNvSpPr>
          <p:nvPr/>
        </p:nvSpPr>
        <p:spPr bwMode="auto">
          <a:xfrm>
            <a:off x="323850" y="1397000"/>
            <a:ext cx="6337300" cy="312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轻率地，不加考虑地。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可以作为学习、效仿标准的人或事物。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形容非常疲乏。</a:t>
            </a:r>
            <a:endParaRPr lang="en-US" altLang="ii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形容文雅、有礼貌的样子。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比喻大发脾气，高声斥责。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态度冷淡，毫不关心。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227763" y="1276350"/>
            <a:ext cx="1628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贸然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6229350" y="1922463"/>
            <a:ext cx="16271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典范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227763" y="2455863"/>
            <a:ext cx="23495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疲惫不堪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227763" y="2900363"/>
            <a:ext cx="23495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彬彬有礼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227763" y="3443288"/>
            <a:ext cx="2349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大发雷霆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227763" y="3968750"/>
            <a:ext cx="2349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漠不关心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</p:txBody>
      </p:sp>
      <p:grpSp>
        <p:nvGrpSpPr>
          <p:cNvPr id="10254" name="组合 5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1025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2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71438" y="654050"/>
            <a:ext cx="7164387" cy="401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一切都由着自己的心意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想怎么做就怎么做。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能控制情绪的功夫；修养。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不听劝告，固执地照自己的意思行事。</a:t>
            </a:r>
            <a:endParaRPr lang="en-US" altLang="ii-CN" sz="28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自己吹喇叭，自己打鼓，比喻自我吹嘘。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严格遵守。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控制自己的欲望或情绪。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形容过分做作，极不自然。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732588" y="700088"/>
            <a:ext cx="23479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随心所欲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761163" y="1276350"/>
            <a:ext cx="162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涵养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759575" y="1779588"/>
            <a:ext cx="2349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一意孤行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759575" y="2355850"/>
            <a:ext cx="23495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自吹自擂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761163" y="2932113"/>
            <a:ext cx="162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恪守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761163" y="3435350"/>
            <a:ext cx="162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自持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761163" y="3940175"/>
            <a:ext cx="2347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矫揉造作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</p:txBody>
      </p:sp>
      <p:grpSp>
        <p:nvGrpSpPr>
          <p:cNvPr id="11274" name="组合 5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1127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4515</TotalTime>
  <Words>5268</Words>
  <Application>Microsoft Office PowerPoint</Application>
  <PresentationFormat>全屏显示(16:9)</PresentationFormat>
  <Paragraphs>286</Paragraphs>
  <Slides>47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5" baseType="lpstr">
      <vt:lpstr>Arial</vt:lpstr>
      <vt:lpstr>宋体</vt:lpstr>
      <vt:lpstr>Impact</vt:lpstr>
      <vt:lpstr>微软雅黑</vt:lpstr>
      <vt:lpstr>Times New Roman</vt:lpstr>
      <vt:lpstr>Calibri</vt:lpstr>
      <vt:lpstr>华文行楷</vt:lpstr>
      <vt:lpstr>Xingkai SC</vt:lpstr>
      <vt:lpstr>Kaiti SC</vt:lpstr>
      <vt:lpstr>楷体</vt:lpstr>
      <vt:lpstr>Helvetica</vt:lpstr>
      <vt:lpstr>仿宋_GB2312</vt:lpstr>
      <vt:lpstr>汉语拼音</vt:lpstr>
      <vt:lpstr>黑体</vt:lpstr>
      <vt:lpstr>FZXingKai-S04</vt:lpstr>
      <vt:lpstr>Wingdings</vt:lpstr>
      <vt:lpstr>楷体_GB2312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2.结合本文作者的观点，你觉得如何做一个有教养的人？</vt:lpstr>
      <vt:lpstr>和善亲切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538</cp:revision>
  <dcterms:created xsi:type="dcterms:W3CDTF">2018-11-06T06:39:21Z</dcterms:created>
  <dcterms:modified xsi:type="dcterms:W3CDTF">2020-03-26T08:24:46Z</dcterms:modified>
</cp:coreProperties>
</file>