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9" r:id="rId2"/>
    <p:sldId id="364" r:id="rId3"/>
    <p:sldId id="445" r:id="rId4"/>
    <p:sldId id="456" r:id="rId5"/>
    <p:sldId id="507" r:id="rId6"/>
    <p:sldId id="498" r:id="rId7"/>
    <p:sldId id="508" r:id="rId8"/>
    <p:sldId id="499" r:id="rId9"/>
    <p:sldId id="500" r:id="rId10"/>
    <p:sldId id="509" r:id="rId11"/>
    <p:sldId id="392" r:id="rId12"/>
    <p:sldId id="403" r:id="rId13"/>
    <p:sldId id="510" r:id="rId14"/>
    <p:sldId id="398" r:id="rId15"/>
    <p:sldId id="511" r:id="rId16"/>
    <p:sldId id="476" r:id="rId17"/>
    <p:sldId id="477" r:id="rId18"/>
    <p:sldId id="512" r:id="rId19"/>
    <p:sldId id="270" r:id="rId20"/>
    <p:sldId id="406" r:id="rId21"/>
    <p:sldId id="513" r:id="rId22"/>
    <p:sldId id="514" r:id="rId23"/>
    <p:sldId id="501" r:id="rId24"/>
    <p:sldId id="515" r:id="rId25"/>
    <p:sldId id="484" r:id="rId26"/>
    <p:sldId id="516" r:id="rId27"/>
    <p:sldId id="491" r:id="rId28"/>
    <p:sldId id="517" r:id="rId29"/>
    <p:sldId id="492" r:id="rId30"/>
    <p:sldId id="483" r:id="rId31"/>
    <p:sldId id="496" r:id="rId32"/>
    <p:sldId id="300"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62558" y="3561873"/>
            <a:ext cx="11640913" cy="1061829"/>
          </a:xfrm>
          <a:prstGeom prst="rect">
            <a:avLst/>
          </a:prstGeom>
          <a:noFill/>
        </p:spPr>
        <p:txBody>
          <a:bodyPr wrap="square" rtlCol="0">
            <a:spAutoFit/>
          </a:bodyPr>
          <a:lstStyle/>
          <a:p>
            <a:pPr>
              <a:lnSpc>
                <a:spcPct val="150000"/>
              </a:lnSpc>
            </a:pPr>
            <a:r>
              <a:rPr lang="zh-CN" altLang="en-US" sz="2800" b="1" spc="-100"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spc="-100"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a:t>
            </a:r>
            <a:r>
              <a:rPr lang="zh-CN" altLang="en-US" sz="2800" b="1" spc="-100"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zh-CN" altLang="en-US" sz="4200" b="1" spc="-1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spc="-100"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情境微写作：题审显隐，</a:t>
            </a:r>
            <a:r>
              <a:rPr lang="zh-CN" altLang="en-US" sz="4200" b="1" spc="-100" dirty="0" smtClean="0">
                <a:solidFill>
                  <a:schemeClr val="accent6">
                    <a:lumMod val="75000"/>
                  </a:schemeClr>
                </a:solidFill>
                <a:effectLst>
                  <a:reflection blurRad="6350" stA="55000" endA="300" endPos="45500" dir="5400000" sy="-100000" algn="bl" rotWithShape="0"/>
                </a:effectLst>
                <a:latin typeface="Times New Roman" pitchFamily="18" charset="0"/>
                <a:ea typeface="宋体" pitchFamily="2" charset="-122"/>
                <a:cs typeface="Times New Roman" pitchFamily="18" charset="0"/>
              </a:rPr>
              <a:t>“</a:t>
            </a:r>
            <a:r>
              <a:rPr lang="zh-CN" altLang="en-US" sz="4200" b="1" spc="-100"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四合</a:t>
            </a:r>
            <a:r>
              <a:rPr lang="zh-CN" altLang="en-US" sz="4200" b="1" spc="-100" dirty="0">
                <a:solidFill>
                  <a:schemeClr val="accent6">
                    <a:lumMod val="75000"/>
                  </a:schemeClr>
                </a:solidFill>
                <a:effectLst>
                  <a:reflection blurRad="6350" stA="55000" endA="300" endPos="45500" dir="5400000" sy="-100000" algn="bl" rotWithShape="0"/>
                </a:effectLst>
                <a:latin typeface="Times New Roman" pitchFamily="18" charset="0"/>
                <a:ea typeface="宋体" pitchFamily="2" charset="-122"/>
                <a:cs typeface="Times New Roman" pitchFamily="18" charset="0"/>
              </a:rPr>
              <a:t>”</a:t>
            </a:r>
            <a:r>
              <a:rPr lang="zh-CN" altLang="en-US" sz="4200" b="1" spc="-100"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情境</a:t>
            </a:r>
            <a:endParaRPr lang="en-US" altLang="zh-CN" sz="4200" b="1" spc="-1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262559" y="312639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一</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语言表达和应用</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6" name="Picture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10297" y="-2208"/>
            <a:ext cx="4171681" cy="285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38622" y="548680"/>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smtClean="0">
                <a:latin typeface="Times New Roman"/>
                <a:ea typeface="华文细黑"/>
                <a:cs typeface="Times New Roman"/>
              </a:rPr>
              <a:t>答案</a:t>
            </a:r>
            <a:r>
              <a:rPr lang="en-US" altLang="zh-CN" sz="2800" kern="100" dirty="0" smtClean="0">
                <a:latin typeface="Times New Roman"/>
                <a:ea typeface="华文细黑"/>
                <a:cs typeface="Courier New"/>
              </a:rPr>
              <a:t>]</a:t>
            </a:r>
            <a:endParaRPr lang="zh-CN" altLang="en-US" sz="2800" dirty="0"/>
          </a:p>
        </p:txBody>
      </p:sp>
      <p:pic>
        <p:nvPicPr>
          <p:cNvPr id="9218" name="Picture 2" descr="语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2361" y="691351"/>
            <a:ext cx="3784042" cy="244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984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4534831"/>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提供一定的生活情境。如</a:t>
            </a:r>
            <a:r>
              <a:rPr lang="en-US" altLang="zh-CN" sz="2800" kern="100" dirty="0">
                <a:solidFill>
                  <a:srgbClr val="0000FF"/>
                </a:solidFill>
                <a:latin typeface="Times New Roman"/>
                <a:ea typeface="华文细黑"/>
                <a:cs typeface="Courier New"/>
              </a:rPr>
              <a:t>2010</a:t>
            </a:r>
            <a:r>
              <a:rPr lang="zh-CN" altLang="zh-CN" sz="2800" kern="100" dirty="0">
                <a:solidFill>
                  <a:srgbClr val="0000FF"/>
                </a:solidFill>
                <a:latin typeface="Times New Roman"/>
                <a:ea typeface="华文细黑"/>
                <a:cs typeface="Times New Roman"/>
              </a:rPr>
              <a:t>年高考题参观世博园之情境，</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年高考题店家发错商品的生活情境。</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与日常小应用文结合在一起。如海报、书信等。</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有综合性的语言表达要求。如</a:t>
            </a:r>
            <a:r>
              <a:rPr lang="en-US" altLang="zh-CN" sz="2800" kern="100" dirty="0">
                <a:solidFill>
                  <a:srgbClr val="0000FF"/>
                </a:solidFill>
                <a:latin typeface="Times New Roman"/>
                <a:ea typeface="华文细黑"/>
                <a:cs typeface="Courier New"/>
              </a:rPr>
              <a:t>2010</a:t>
            </a:r>
            <a:r>
              <a:rPr lang="zh-CN" altLang="zh-CN" sz="2800" kern="100" dirty="0">
                <a:solidFill>
                  <a:srgbClr val="0000FF"/>
                </a:solidFill>
                <a:latin typeface="Times New Roman"/>
                <a:ea typeface="华文细黑"/>
                <a:cs typeface="Times New Roman"/>
              </a:rPr>
              <a:t>年高考题要求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简明流畅，生动得体</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年、</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年高考题虽未提出明确要求，但都暗含了表达准确、简明、得体等要求。</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(4)</a:t>
            </a:r>
            <a:r>
              <a:rPr lang="zh-CN" altLang="zh-CN" sz="2800" kern="100" dirty="0">
                <a:solidFill>
                  <a:srgbClr val="0000FF"/>
                </a:solidFill>
                <a:latin typeface="Times New Roman"/>
                <a:ea typeface="华文细黑"/>
                <a:cs typeface="Times New Roman"/>
              </a:rPr>
              <a:t>都有一定的字数要求。</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76672"/>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243508" y="65951"/>
            <a:ext cx="11515037" cy="6814173"/>
          </a:xfrm>
          <a:prstGeom prst="rect">
            <a:avLst/>
          </a:prstGeom>
          <a:noFill/>
        </p:spPr>
        <p:txBody>
          <a:bodyPr wrap="square" rtlCol="0">
            <a:spAutoFit/>
          </a:bodyPr>
          <a:lstStyle/>
          <a:p>
            <a:pPr algn="just">
              <a:lnSpc>
                <a:spcPct val="140000"/>
              </a:lnSpc>
              <a:spcAft>
                <a:spcPts val="0"/>
              </a:spcAft>
            </a:pPr>
            <a:r>
              <a:rPr lang="zh-CN" altLang="zh-CN" sz="2600" b="1" kern="100" dirty="0">
                <a:solidFill>
                  <a:srgbClr val="C00000"/>
                </a:solidFill>
                <a:latin typeface="Times New Roman"/>
                <a:ea typeface="华文细黑"/>
                <a:cs typeface="Times New Roman"/>
              </a:rPr>
              <a:t>答案</a:t>
            </a:r>
            <a:r>
              <a:rPr lang="zh-CN" altLang="zh-CN" sz="2600" kern="100" dirty="0">
                <a:latin typeface="Times New Roman"/>
                <a:ea typeface="华文细黑"/>
                <a:cs typeface="Times New Roman"/>
              </a:rPr>
              <a:t>　</a:t>
            </a:r>
            <a:r>
              <a:rPr lang="en-US" altLang="zh-CN" sz="2600" kern="100" dirty="0">
                <a:solidFill>
                  <a:srgbClr val="0000FF"/>
                </a:solidFill>
                <a:latin typeface="Times New Roman"/>
                <a:ea typeface="华文细黑"/>
                <a:cs typeface="Courier New"/>
              </a:rPr>
              <a:t>(1)</a:t>
            </a:r>
            <a:r>
              <a:rPr lang="zh-CN" altLang="zh-CN" sz="2600" kern="100" dirty="0">
                <a:solidFill>
                  <a:srgbClr val="0000FF"/>
                </a:solidFill>
                <a:latin typeface="Times New Roman"/>
                <a:ea typeface="华文细黑"/>
                <a:cs typeface="Times New Roman"/>
              </a:rPr>
              <a:t>参考答案特点：</a:t>
            </a:r>
            <a:endParaRPr lang="zh-CN" altLang="zh-CN" sz="2600" kern="100" dirty="0">
              <a:solidFill>
                <a:srgbClr val="0000FF"/>
              </a:solidFill>
              <a:latin typeface="宋体"/>
              <a:cs typeface="Courier New"/>
            </a:endParaRPr>
          </a:p>
          <a:p>
            <a:pPr>
              <a:lnSpc>
                <a:spcPct val="140000"/>
              </a:lnSpc>
            </a:pPr>
            <a:r>
              <a:rPr lang="en-US" altLang="zh-CN" sz="2600" kern="100" dirty="0">
                <a:solidFill>
                  <a:srgbClr val="0000FF"/>
                </a:solidFill>
                <a:latin typeface="宋体"/>
                <a:ea typeface="华文细黑"/>
                <a:cs typeface="Times New Roman"/>
              </a:rPr>
              <a:t>①</a:t>
            </a:r>
            <a:r>
              <a:rPr lang="zh-CN" altLang="zh-CN" sz="2600" kern="100" dirty="0">
                <a:solidFill>
                  <a:srgbClr val="0000FF"/>
                </a:solidFill>
                <a:latin typeface="Times New Roman"/>
                <a:ea typeface="华文细黑"/>
                <a:cs typeface="Times New Roman"/>
              </a:rPr>
              <a:t>紧扣材料，符合生活及语言环境。如</a:t>
            </a:r>
            <a:r>
              <a:rPr lang="en-US" altLang="zh-CN" sz="2600" kern="100" dirty="0">
                <a:solidFill>
                  <a:srgbClr val="0000FF"/>
                </a:solidFill>
                <a:latin typeface="Times New Roman"/>
                <a:ea typeface="华文细黑"/>
              </a:rPr>
              <a:t>2010</a:t>
            </a:r>
            <a:r>
              <a:rPr lang="zh-CN" altLang="zh-CN" sz="2600" kern="100" dirty="0">
                <a:solidFill>
                  <a:srgbClr val="0000FF"/>
                </a:solidFill>
                <a:latin typeface="Times New Roman"/>
                <a:ea typeface="华文细黑"/>
                <a:cs typeface="Times New Roman"/>
              </a:rPr>
              <a:t>年高考参考答案紧紧扣住了材料中</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零碳馆</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的环境特点，领取</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二氧化碳身份码</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等；</a:t>
            </a:r>
            <a:r>
              <a:rPr lang="en-US" altLang="zh-CN" sz="2600" kern="100" dirty="0">
                <a:solidFill>
                  <a:srgbClr val="0000FF"/>
                </a:solidFill>
                <a:latin typeface="Times New Roman"/>
                <a:ea typeface="华文细黑"/>
              </a:rPr>
              <a:t>2014</a:t>
            </a:r>
            <a:r>
              <a:rPr lang="zh-CN" altLang="zh-CN" sz="2600" kern="100" dirty="0">
                <a:solidFill>
                  <a:srgbClr val="0000FF"/>
                </a:solidFill>
                <a:latin typeface="Times New Roman"/>
                <a:ea typeface="华文细黑"/>
                <a:cs typeface="Times New Roman"/>
              </a:rPr>
              <a:t>年高考参考答案关于邮资的说明，符合生活情境</a:t>
            </a:r>
            <a:r>
              <a:rPr lang="zh-CN" altLang="zh-CN" sz="2600" kern="100" dirty="0" smtClean="0">
                <a:solidFill>
                  <a:srgbClr val="0000FF"/>
                </a:solidFill>
                <a:latin typeface="Times New Roman"/>
                <a:ea typeface="华文细黑"/>
                <a:cs typeface="Times New Roman"/>
              </a:rPr>
              <a:t>。</a:t>
            </a:r>
            <a:endParaRPr lang="en-US" altLang="zh-CN" sz="26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600" kern="100" dirty="0">
                <a:solidFill>
                  <a:srgbClr val="0000FF"/>
                </a:solidFill>
                <a:latin typeface="宋体"/>
                <a:ea typeface="华文细黑"/>
                <a:cs typeface="Times New Roman"/>
              </a:rPr>
              <a:t>②</a:t>
            </a:r>
            <a:r>
              <a:rPr lang="zh-CN" altLang="zh-CN" sz="2600" kern="100" dirty="0">
                <a:solidFill>
                  <a:srgbClr val="0000FF"/>
                </a:solidFill>
                <a:latin typeface="Times New Roman"/>
                <a:ea typeface="华文细黑"/>
                <a:cs typeface="Times New Roman"/>
              </a:rPr>
              <a:t>语言表达准确、鲜明、得体。这是浙江卷情境微写作题最主要的三项语言表达要求。如</a:t>
            </a:r>
            <a:r>
              <a:rPr lang="en-US" altLang="zh-CN" sz="2600" kern="100" dirty="0">
                <a:solidFill>
                  <a:srgbClr val="0000FF"/>
                </a:solidFill>
                <a:latin typeface="Times New Roman"/>
                <a:ea typeface="华文细黑"/>
                <a:cs typeface="Courier New"/>
              </a:rPr>
              <a:t>2014</a:t>
            </a:r>
            <a:r>
              <a:rPr lang="zh-CN" altLang="zh-CN" sz="2600" kern="100" dirty="0">
                <a:solidFill>
                  <a:srgbClr val="0000FF"/>
                </a:solidFill>
                <a:latin typeface="Times New Roman"/>
                <a:ea typeface="华文细黑"/>
                <a:cs typeface="Times New Roman"/>
              </a:rPr>
              <a:t>年高考参考答案得体用语的使用等</a:t>
            </a:r>
            <a:r>
              <a:rPr lang="zh-CN" altLang="zh-CN" sz="2600" kern="100" dirty="0" smtClean="0">
                <a:solidFill>
                  <a:srgbClr val="0000FF"/>
                </a:solidFill>
                <a:latin typeface="Times New Roman"/>
                <a:ea typeface="华文细黑"/>
                <a:cs typeface="Times New Roman"/>
              </a:rPr>
              <a:t>。</a:t>
            </a:r>
            <a:endParaRPr lang="en-US" altLang="zh-CN" sz="26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600" kern="100" dirty="0">
                <a:solidFill>
                  <a:srgbClr val="0000FF"/>
                </a:solidFill>
                <a:latin typeface="Times New Roman"/>
                <a:ea typeface="华文细黑"/>
                <a:cs typeface="Courier New"/>
              </a:rPr>
              <a:t>(2)</a:t>
            </a:r>
            <a:r>
              <a:rPr lang="zh-CN" altLang="zh-CN" sz="2600" kern="100" dirty="0">
                <a:solidFill>
                  <a:srgbClr val="0000FF"/>
                </a:solidFill>
                <a:latin typeface="Times New Roman"/>
                <a:ea typeface="华文细黑"/>
                <a:cs typeface="Times New Roman"/>
              </a:rPr>
              <a:t>考生现场答案存在的问题：</a:t>
            </a:r>
            <a:endParaRPr lang="zh-CN" altLang="zh-CN" sz="2600" kern="100" dirty="0">
              <a:solidFill>
                <a:srgbClr val="0000FF"/>
              </a:solidFill>
              <a:latin typeface="宋体"/>
              <a:cs typeface="Courier New"/>
            </a:endParaRPr>
          </a:p>
          <a:p>
            <a:pPr algn="just">
              <a:lnSpc>
                <a:spcPct val="140000"/>
              </a:lnSpc>
              <a:spcAft>
                <a:spcPts val="0"/>
              </a:spcAft>
            </a:pPr>
            <a:r>
              <a:rPr lang="en-US" altLang="zh-CN" sz="2600" kern="100" dirty="0">
                <a:solidFill>
                  <a:srgbClr val="0000FF"/>
                </a:solidFill>
                <a:latin typeface="宋体"/>
                <a:ea typeface="华文细黑"/>
                <a:cs typeface="Times New Roman"/>
              </a:rPr>
              <a:t>①</a:t>
            </a:r>
            <a:r>
              <a:rPr lang="zh-CN" altLang="zh-CN" sz="2600" kern="100" dirty="0">
                <a:solidFill>
                  <a:srgbClr val="0000FF"/>
                </a:solidFill>
                <a:latin typeface="Times New Roman"/>
                <a:ea typeface="华文细黑"/>
                <a:cs typeface="Times New Roman"/>
              </a:rPr>
              <a:t>不能紧扣材料，符合当时的生活情境。如</a:t>
            </a:r>
            <a:r>
              <a:rPr lang="en-US" altLang="zh-CN" sz="2600" kern="100" dirty="0">
                <a:solidFill>
                  <a:srgbClr val="0000FF"/>
                </a:solidFill>
                <a:latin typeface="Times New Roman"/>
                <a:ea typeface="华文细黑"/>
                <a:cs typeface="Courier New"/>
              </a:rPr>
              <a:t>2010</a:t>
            </a:r>
            <a:r>
              <a:rPr lang="zh-CN" altLang="zh-CN" sz="2600" kern="100" dirty="0">
                <a:solidFill>
                  <a:srgbClr val="0000FF"/>
                </a:solidFill>
                <a:latin typeface="Times New Roman"/>
                <a:ea typeface="华文细黑"/>
                <a:cs typeface="Times New Roman"/>
              </a:rPr>
              <a:t>年高考现场答案很空泛，没有体现材料所给内容；</a:t>
            </a:r>
            <a:r>
              <a:rPr lang="en-US" altLang="zh-CN" sz="2600" kern="100" dirty="0">
                <a:solidFill>
                  <a:srgbClr val="0000FF"/>
                </a:solidFill>
                <a:latin typeface="Times New Roman"/>
                <a:ea typeface="华文细黑"/>
                <a:cs typeface="Courier New"/>
              </a:rPr>
              <a:t>2014</a:t>
            </a:r>
            <a:r>
              <a:rPr lang="zh-CN" altLang="zh-CN" sz="2600" kern="100" dirty="0">
                <a:solidFill>
                  <a:srgbClr val="0000FF"/>
                </a:solidFill>
                <a:latin typeface="Times New Roman"/>
                <a:ea typeface="华文细黑"/>
                <a:cs typeface="Times New Roman"/>
              </a:rPr>
              <a:t>年高考现场答案没有充分利用材料所给的</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地址、姓名</a:t>
            </a:r>
            <a:r>
              <a:rPr lang="en-US" altLang="zh-CN" sz="2600" kern="100" dirty="0">
                <a:solidFill>
                  <a:srgbClr val="0000FF"/>
                </a:solidFill>
                <a:latin typeface="宋体"/>
                <a:ea typeface="华文细黑"/>
                <a:cs typeface="Times New Roman"/>
              </a:rPr>
              <a:t>”</a:t>
            </a:r>
            <a:r>
              <a:rPr lang="zh-CN" altLang="zh-CN" sz="2600" kern="100" dirty="0">
                <a:solidFill>
                  <a:srgbClr val="0000FF"/>
                </a:solidFill>
                <a:latin typeface="Times New Roman"/>
                <a:ea typeface="华文细黑"/>
                <a:cs typeface="Times New Roman"/>
              </a:rPr>
              <a:t>等信息。</a:t>
            </a:r>
            <a:endParaRPr lang="zh-CN" altLang="zh-CN" sz="2600" kern="100" dirty="0">
              <a:solidFill>
                <a:srgbClr val="0000FF"/>
              </a:solidFill>
              <a:latin typeface="宋体"/>
              <a:cs typeface="Courier New"/>
            </a:endParaRPr>
          </a:p>
          <a:p>
            <a:pPr algn="just">
              <a:lnSpc>
                <a:spcPct val="140000"/>
              </a:lnSpc>
              <a:spcAft>
                <a:spcPts val="0"/>
              </a:spcAft>
            </a:pPr>
            <a:r>
              <a:rPr lang="en-US" altLang="zh-CN" sz="2600" kern="100" dirty="0">
                <a:solidFill>
                  <a:srgbClr val="0000FF"/>
                </a:solidFill>
                <a:latin typeface="宋体"/>
                <a:ea typeface="华文细黑"/>
                <a:cs typeface="Times New Roman"/>
              </a:rPr>
              <a:t>②</a:t>
            </a:r>
            <a:r>
              <a:rPr lang="zh-CN" altLang="zh-CN" sz="2600" kern="100" dirty="0">
                <a:solidFill>
                  <a:srgbClr val="0000FF"/>
                </a:solidFill>
                <a:latin typeface="Times New Roman"/>
                <a:ea typeface="华文细黑"/>
                <a:cs typeface="Times New Roman"/>
              </a:rPr>
              <a:t>语言表达不给力。如</a:t>
            </a:r>
            <a:r>
              <a:rPr lang="en-US" altLang="zh-CN" sz="2600" kern="100" dirty="0">
                <a:solidFill>
                  <a:srgbClr val="0000FF"/>
                </a:solidFill>
                <a:latin typeface="Times New Roman"/>
                <a:ea typeface="华文细黑"/>
                <a:cs typeface="Courier New"/>
              </a:rPr>
              <a:t>2016</a:t>
            </a:r>
            <a:r>
              <a:rPr lang="zh-CN" altLang="zh-CN" sz="2600" kern="100" dirty="0">
                <a:solidFill>
                  <a:srgbClr val="0000FF"/>
                </a:solidFill>
                <a:latin typeface="Times New Roman"/>
                <a:ea typeface="华文细黑"/>
                <a:cs typeface="Times New Roman"/>
              </a:rPr>
              <a:t>年高考现场答案，意思表达到了，但语言并不鲜明有力、生动形象，不符合倡议书语言富有鼓动性的要求</a:t>
            </a:r>
            <a:r>
              <a:rPr lang="zh-CN" altLang="zh-CN" sz="2600" kern="100" dirty="0" smtClean="0">
                <a:solidFill>
                  <a:srgbClr val="0000FF"/>
                </a:solidFill>
                <a:latin typeface="Times New Roman"/>
                <a:ea typeface="华文细黑"/>
                <a:cs typeface="Times New Roman"/>
              </a:rPr>
              <a:t>。</a:t>
            </a:r>
            <a:endParaRPr lang="zh-CN" altLang="zh-CN" sz="2600" kern="100" dirty="0">
              <a:solidFill>
                <a:srgbClr val="0000FF"/>
              </a:solidFill>
              <a:latin typeface="宋体"/>
              <a:cs typeface="Courier New"/>
            </a:endParaRPr>
          </a:p>
        </p:txBody>
      </p:sp>
    </p:spTree>
    <p:extLst>
      <p:ext uri="{BB962C8B-B14F-4D97-AF65-F5344CB8AC3E}">
        <p14:creationId xmlns:p14="http://schemas.microsoft.com/office/powerpoint/2010/main" val="2612109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11900"/>
            <a:ext cx="11515037" cy="1235788"/>
          </a:xfrm>
          <a:prstGeom prst="rect">
            <a:avLst/>
          </a:prstGeom>
          <a:noFill/>
        </p:spPr>
        <p:txBody>
          <a:bodyPr wrap="square" rtlCol="0">
            <a:spAutoFit/>
          </a:bodyPr>
          <a:lstStyle/>
          <a:p>
            <a:pPr algn="just">
              <a:lnSpc>
                <a:spcPct val="140000"/>
              </a:lnSpc>
            </a:pPr>
            <a:r>
              <a:rPr lang="zh-CN" altLang="zh-CN" sz="2800" b="1" kern="100" dirty="0">
                <a:solidFill>
                  <a:srgbClr val="0000FF"/>
                </a:solidFill>
                <a:latin typeface="Times New Roman"/>
                <a:ea typeface="华文细黑"/>
                <a:cs typeface="Times New Roman"/>
              </a:rPr>
              <a:t>二、阅读下面的材料，回答问题，并体悟浙江卷情境微写作题的审答规范，力避考生现场答案中存在的问题。</a:t>
            </a:r>
          </a:p>
        </p:txBody>
      </p:sp>
      <p:sp>
        <p:nvSpPr>
          <p:cNvPr id="8" name="TextBox 7"/>
          <p:cNvSpPr txBox="1"/>
          <p:nvPr/>
        </p:nvSpPr>
        <p:spPr>
          <a:xfrm>
            <a:off x="243508" y="1768293"/>
            <a:ext cx="11515037" cy="1948739"/>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高三</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班同学计划于</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日到鲁迅纪念馆参观，支持市教育局倡议的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亲近伟人，立志成才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活动，请以团校委的名义给纪念馆写一封介绍信。要求称呼得体，表述简明，措词得当。</a:t>
            </a:r>
            <a:endParaRPr lang="zh-CN" altLang="zh-CN" sz="1050" kern="100" dirty="0">
              <a:effectLst/>
              <a:latin typeface="宋体"/>
              <a:cs typeface="Courier New"/>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262558" y="116632"/>
            <a:ext cx="11684346" cy="4918269"/>
          </a:xfrm>
          <a:prstGeom prst="rect">
            <a:avLst/>
          </a:prstGeom>
        </p:spPr>
        <p:txBody>
          <a:bodyPr wrap="square">
            <a:spAutoFit/>
          </a:bodyPr>
          <a:lstStyle/>
          <a:p>
            <a:pPr algn="ctr">
              <a:lnSpc>
                <a:spcPct val="140000"/>
              </a:lnSpc>
              <a:spcAft>
                <a:spcPts val="0"/>
              </a:spcAft>
            </a:pPr>
            <a:r>
              <a:rPr lang="zh-CN" altLang="zh-CN" sz="2800" kern="100" dirty="0">
                <a:latin typeface="Times New Roman"/>
                <a:ea typeface="华文细黑"/>
                <a:cs typeface="Times New Roman"/>
              </a:rPr>
              <a:t>介绍信</a:t>
            </a:r>
            <a:endParaRPr lang="zh-CN" altLang="zh-CN" sz="2800" kern="100" dirty="0">
              <a:latin typeface="宋体"/>
              <a:cs typeface="Courier New"/>
            </a:endParaRPr>
          </a:p>
          <a:p>
            <a:pPr algn="just">
              <a:lnSpc>
                <a:spcPct val="140000"/>
              </a:lnSpc>
              <a:spcAft>
                <a:spcPts val="0"/>
              </a:spcAft>
            </a:pPr>
            <a:r>
              <a:rPr lang="en-US" altLang="zh-CN" sz="2800" kern="100" dirty="0" smtClean="0">
                <a:latin typeface="Times New Roman"/>
                <a:ea typeface="华文细黑"/>
                <a:cs typeface="Courier New"/>
              </a:rPr>
              <a:t>____________</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___________________________________________________________________________________________________________________________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p>
          <a:p>
            <a:pPr indent="711200" algn="just">
              <a:lnSpc>
                <a:spcPct val="140000"/>
              </a:lnSpc>
              <a:spcAft>
                <a:spcPts val="0"/>
              </a:spcAft>
            </a:pPr>
            <a:r>
              <a:rPr lang="zh-CN" altLang="zh-CN" sz="2800" kern="100" dirty="0" smtClean="0">
                <a:latin typeface="Times New Roman"/>
                <a:ea typeface="华文细黑"/>
                <a:cs typeface="Times New Roman"/>
              </a:rPr>
              <a:t>此致</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敬礼</a:t>
            </a:r>
            <a:endParaRPr lang="zh-CN" altLang="zh-CN" sz="2800" kern="100" dirty="0">
              <a:latin typeface="宋体"/>
              <a:cs typeface="Courier New"/>
            </a:endParaRPr>
          </a:p>
          <a:p>
            <a:pPr algn="r">
              <a:lnSpc>
                <a:spcPct val="140000"/>
              </a:lnSpc>
              <a:spcAft>
                <a:spcPts val="0"/>
              </a:spcAft>
            </a:pPr>
            <a:r>
              <a:rPr lang="zh-CN" altLang="zh-CN" sz="2800" kern="100" dirty="0">
                <a:latin typeface="Times New Roman"/>
                <a:ea typeface="华文细黑"/>
                <a:cs typeface="Times New Roman"/>
              </a:rPr>
              <a:t>共青团某某中学委员会</a:t>
            </a:r>
            <a:endParaRPr lang="zh-CN" altLang="zh-CN" sz="2800" kern="100" dirty="0">
              <a:latin typeface="宋体"/>
              <a:cs typeface="Courier New"/>
            </a:endParaRPr>
          </a:p>
          <a:p>
            <a:pPr algn="r">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日</a:t>
            </a:r>
            <a:endParaRPr lang="zh-CN" altLang="zh-CN" sz="2800" kern="100" dirty="0">
              <a:effectLst/>
              <a:latin typeface="宋体"/>
              <a:cs typeface="Courier New"/>
            </a:endParaRPr>
          </a:p>
        </p:txBody>
      </p:sp>
      <p:sp>
        <p:nvSpPr>
          <p:cNvPr id="9" name="矩形 8"/>
          <p:cNvSpPr/>
          <p:nvPr/>
        </p:nvSpPr>
        <p:spPr>
          <a:xfrm>
            <a:off x="262558" y="4695293"/>
            <a:ext cx="11737304" cy="1902059"/>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尊敬的鲁迅纪念馆领导：</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为</a:t>
            </a:r>
            <a:r>
              <a:rPr lang="zh-CN" altLang="zh-CN" sz="2800" kern="100" dirty="0">
                <a:solidFill>
                  <a:srgbClr val="0000FF"/>
                </a:solidFill>
                <a:latin typeface="Times New Roman"/>
                <a:ea typeface="华文细黑"/>
                <a:cs typeface="Times New Roman"/>
              </a:rPr>
              <a:t>支持市教育局倡议的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亲近伟人，立志成才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活动，兹介绍我校高三</a:t>
            </a:r>
            <a:r>
              <a:rPr lang="en-US" altLang="zh-CN" sz="2800" kern="100" dirty="0">
                <a:solidFill>
                  <a:srgbClr val="0000FF"/>
                </a:solidFill>
                <a:latin typeface="Times New Roman"/>
                <a:ea typeface="华文细黑"/>
                <a:cs typeface="Courier New"/>
              </a:rPr>
              <a:t>(12)</a:t>
            </a:r>
            <a:r>
              <a:rPr lang="zh-CN" altLang="zh-CN" sz="2800" kern="100" dirty="0">
                <a:solidFill>
                  <a:srgbClr val="0000FF"/>
                </a:solidFill>
                <a:latin typeface="Times New Roman"/>
                <a:ea typeface="华文细黑"/>
                <a:cs typeface="Times New Roman"/>
              </a:rPr>
              <a:t>班同学于</a:t>
            </a: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月</a:t>
            </a:r>
            <a:r>
              <a:rPr lang="en-US" altLang="zh-CN" sz="2800" kern="100" dirty="0">
                <a:solidFill>
                  <a:srgbClr val="0000FF"/>
                </a:solidFill>
                <a:latin typeface="Times New Roman"/>
                <a:ea typeface="华文细黑"/>
                <a:cs typeface="Courier New"/>
              </a:rPr>
              <a:t>5</a:t>
            </a:r>
            <a:r>
              <a:rPr lang="zh-CN" altLang="zh-CN" sz="2800" kern="100" dirty="0">
                <a:solidFill>
                  <a:srgbClr val="0000FF"/>
                </a:solidFill>
                <a:latin typeface="Times New Roman"/>
                <a:ea typeface="华文细黑"/>
                <a:cs typeface="Times New Roman"/>
              </a:rPr>
              <a:t>日来贵馆参观学习。请接洽。</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7060715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649" y="471380"/>
            <a:ext cx="11515037" cy="19495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请按要求答题。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某校高二</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班新建一个名为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我思故我在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的班级微信群，请你拟写一条体现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群名内涵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的标语发在群公告栏，不超过</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
        <p:nvSpPr>
          <p:cNvPr id="4" name="矩形 3"/>
          <p:cNvSpPr/>
          <p:nvPr/>
        </p:nvSpPr>
        <p:spPr>
          <a:xfrm>
            <a:off x="330649" y="2484003"/>
            <a:ext cx="11463764" cy="203132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latin typeface="宋体"/>
                <a:ea typeface="Times New Roman"/>
                <a:cs typeface="Courier New"/>
              </a:rPr>
              <a:t> </a:t>
            </a:r>
            <a:r>
              <a:rPr lang="en-US" altLang="zh-CN" sz="2800" kern="100" dirty="0">
                <a:solidFill>
                  <a:srgbClr val="0000FF"/>
                </a:solidFill>
                <a:latin typeface="宋体"/>
                <a:ea typeface="Times New Roman"/>
                <a:cs typeface="Courier New"/>
              </a:rPr>
              <a:t>(</a:t>
            </a:r>
            <a:r>
              <a:rPr lang="zh-CN" altLang="zh-CN" sz="2800" kern="100" dirty="0">
                <a:solidFill>
                  <a:srgbClr val="0000FF"/>
                </a:solidFill>
                <a:latin typeface="Times New Roman"/>
                <a:ea typeface="华文细黑"/>
                <a:cs typeface="Times New Roman"/>
              </a:rPr>
              <a:t>示例一</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让我们做一棵会思想的苇草吧！</a:t>
            </a:r>
            <a:endParaRPr lang="zh-CN" altLang="zh-CN" sz="280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示例二</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有会发现的眼睛，更要有会思考的大脑</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能突出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思考</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即可，答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我思故我在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不可</a:t>
            </a:r>
            <a:r>
              <a:rPr lang="en-US" altLang="zh-CN" sz="2800" kern="100" dirty="0">
                <a:solidFill>
                  <a:srgbClr val="0000FF"/>
                </a:solidFill>
                <a:latin typeface="Times New Roman"/>
                <a:ea typeface="华文细黑"/>
                <a:cs typeface="Courier New"/>
              </a:rPr>
              <a:t>)</a:t>
            </a:r>
            <a:endParaRPr lang="zh-CN" altLang="zh-CN" sz="280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4">
                                            <p:txEl>
                                              <p:pRg st="0" end="0"/>
                                            </p:txEl>
                                          </p:spTgt>
                                        </p:tgtEl>
                                      </p:cBhvr>
                                    </p:animEffect>
                                    <p:set>
                                      <p:cBhvr>
                                        <p:cTn id="20" dur="1" fill="hold">
                                          <p:stCondLst>
                                            <p:cond delay="499"/>
                                          </p:stCondLst>
                                        </p:cTn>
                                        <p:tgtEl>
                                          <p:spTgt spid="4">
                                            <p:txEl>
                                              <p:pRg st="0" end="0"/>
                                            </p:txEl>
                                          </p:spTgt>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4">
                                            <p:txEl>
                                              <p:pRg st="1" end="1"/>
                                            </p:txEl>
                                          </p:spTgt>
                                        </p:tgtEl>
                                      </p:cBhvr>
                                    </p:animEffect>
                                    <p:set>
                                      <p:cBhvr>
                                        <p:cTn id="23" dur="1" fill="hold">
                                          <p:stCondLst>
                                            <p:cond delay="499"/>
                                          </p:stCondLst>
                                        </p:cTn>
                                        <p:tgtEl>
                                          <p:spTgt spid="4">
                                            <p:txEl>
                                              <p:pRg st="1" end="1"/>
                                            </p:txEl>
                                          </p:spTgt>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4">
                                            <p:txEl>
                                              <p:pRg st="2" end="2"/>
                                            </p:txEl>
                                          </p:spTgt>
                                        </p:tgtEl>
                                      </p:cBhvr>
                                    </p:animEffect>
                                    <p:set>
                                      <p:cBhvr>
                                        <p:cTn id="26"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89563"/>
            <a:ext cx="11630187" cy="38885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王强同学在微信群里发了一个帖子，请你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王强，谈谈你的看法。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王强：各位同学，我在网上看到这样一则材料：某职校一名学生开微店创业，每月利润颇丰，但因此经常旷课。学校经过讨论最终未让他退学，并根据他的兴趣定制了一张个性化课表，帮助其完成相关学业。我想听听大家对学校这样做的看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王强：</a:t>
            </a:r>
            <a:r>
              <a:rPr lang="en-US" altLang="zh-CN" sz="2800" kern="100" dirty="0" smtClean="0">
                <a:latin typeface="Times New Roman"/>
                <a:ea typeface="华文细黑"/>
                <a:cs typeface="Courier New"/>
              </a:rPr>
              <a:t>________________________________________________________</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6" name="圆角矩形 5">
            <a:hlinkClick r:id="rId3"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05025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7" name="矩形 6"/>
          <p:cNvSpPr/>
          <p:nvPr/>
        </p:nvSpPr>
        <p:spPr>
          <a:xfrm>
            <a:off x="474665" y="548680"/>
            <a:ext cx="11021141" cy="5180393"/>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smtClean="0">
                <a:latin typeface="宋体"/>
                <a:ea typeface="Times New Roman"/>
                <a:cs typeface="Courier New"/>
              </a:rPr>
              <a:t>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示例一</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我认为学校的做法很有人情味。学校既尊重了学生的兴趣，保护了学生创业的积极性，又考虑了学生学习的需求，这样的做法有利于学生的全面发展。</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示例二</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我认为学校的做法有利有弊。变学业创业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两难</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两不误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，有利于学生的发展。但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两得</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，也有可能会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两失</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，学校要慎重处理。</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示例三</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我觉得学校的做法欠妥。在校纪校规面前人人平等，学校应严格执行校纪校规，过度宽容，会给管理带来难度。</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573421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449372" y="1113125"/>
            <a:ext cx="10974426" cy="3323987"/>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一、审题：审出显隐要求</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大概在所有的语言表达题中，情境微写作的题干用语是最多的，要求也是最多最具体的。因此，对该题型来说，审题尤为重要。审题，既要注意显性要求，又要注意隐性要求；既要注意内容要求，又要注意形式表达要求，尤其要注意写作的情境和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4566" y="1394192"/>
            <a:ext cx="11340048" cy="738664"/>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掌握情境微写作题审题要审出显隐要求，表达要符合情境的要求和要领。</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564904"/>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609528"/>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606022"/>
            <a:ext cx="6696744"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520577"/>
            <a:ext cx="6840760"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229790"/>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128260"/>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1196752"/>
            <a:ext cx="11515037" cy="461664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试题：某同学因患白血病住院治疗，全校师生闻讯纷纷捐款。校学生会委派你作为师生代表前往医院转交捐款。</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请你写一段话，向这位同学说明来意，并表达对他的慰问和鼓励。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字</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题干用语　</a:t>
            </a:r>
            <a:r>
              <a:rPr lang="zh-CN" altLang="zh-CN" sz="2800" u="heavy" kern="100" dirty="0">
                <a:latin typeface="Times New Roman"/>
                <a:ea typeface="华文细黑"/>
                <a:cs typeface="Times New Roman"/>
              </a:rPr>
              <a:t>某同学因</a:t>
            </a:r>
            <a:r>
              <a:rPr lang="zh-CN" altLang="zh-CN" sz="2800" u="heavy" kern="100" dirty="0" smtClean="0">
                <a:latin typeface="Times New Roman"/>
                <a:ea typeface="华文细黑"/>
                <a:cs typeface="Times New Roman"/>
              </a:rPr>
              <a:t>患</a:t>
            </a:r>
            <a:r>
              <a:rPr lang="zh-CN" altLang="zh-CN" sz="2800" u="heavy" kern="100" dirty="0" smtClean="0">
                <a:solidFill>
                  <a:srgbClr val="C00000"/>
                </a:solidFill>
                <a:uFill>
                  <a:solidFill>
                    <a:schemeClr val="tx1"/>
                  </a:solidFill>
                </a:uFill>
                <a:latin typeface="Times New Roman"/>
                <a:ea typeface="华文细黑"/>
                <a:cs typeface="Times New Roman"/>
              </a:rPr>
              <a:t>白血病</a:t>
            </a:r>
            <a:r>
              <a:rPr lang="zh-CN" altLang="zh-CN" sz="2800" u="heavy" kern="100" dirty="0" smtClean="0">
                <a:latin typeface="Times New Roman"/>
                <a:ea typeface="华文细黑"/>
                <a:cs typeface="Times New Roman"/>
              </a:rPr>
              <a:t>住院</a:t>
            </a:r>
            <a:r>
              <a:rPr lang="zh-CN" altLang="zh-CN" sz="2800" u="heavy" kern="100" dirty="0">
                <a:latin typeface="Times New Roman"/>
                <a:ea typeface="华文细黑"/>
                <a:cs typeface="Times New Roman"/>
              </a:rPr>
              <a:t>治疗，全校师生闻讯纷纷捐款</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审清要求　这句话点明了写作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背景，特别点明患的是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白血病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，既言病情之重，又暗示了说话时不能明说病症，还要多加安慰、鼓励。</a:t>
            </a:r>
            <a:endParaRPr lang="zh-CN" altLang="zh-CN" sz="1050" kern="100" dirty="0">
              <a:effectLst/>
              <a:latin typeface="宋体"/>
              <a:cs typeface="Courier New"/>
            </a:endParaRPr>
          </a:p>
        </p:txBody>
      </p:sp>
      <p:sp>
        <p:nvSpPr>
          <p:cNvPr id="4" name="矩形 3"/>
          <p:cNvSpPr/>
          <p:nvPr/>
        </p:nvSpPr>
        <p:spPr>
          <a:xfrm>
            <a:off x="334566" y="614224"/>
            <a:ext cx="1620957" cy="523220"/>
          </a:xfrm>
          <a:prstGeom prst="rect">
            <a:avLst/>
          </a:prstGeom>
        </p:spPr>
        <p:txBody>
          <a:bodyPr wrap="none">
            <a:spAutoFit/>
          </a:bodyPr>
          <a:lstStyle/>
          <a:p>
            <a:r>
              <a:rPr lang="zh-CN" altLang="zh-CN" sz="2800" kern="100" dirty="0">
                <a:latin typeface="Times New Roman"/>
                <a:ea typeface="华文细黑"/>
                <a:cs typeface="Times New Roman"/>
              </a:rPr>
              <a:t>审题示例</a:t>
            </a:r>
            <a:endParaRPr lang="zh-CN" altLang="en-US" sz="2800" dirty="0"/>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260648"/>
            <a:ext cx="11515037"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题干用语　</a:t>
            </a:r>
            <a:r>
              <a:rPr lang="zh-CN" altLang="zh-CN" sz="2800" u="heavy" kern="100" dirty="0">
                <a:latin typeface="Times New Roman"/>
                <a:ea typeface="华文细黑"/>
                <a:cs typeface="Times New Roman"/>
              </a:rPr>
              <a:t>校学生会委派你</a:t>
            </a:r>
            <a:r>
              <a:rPr lang="zh-CN" altLang="zh-CN" sz="2800" kern="100" dirty="0">
                <a:latin typeface="Times New Roman"/>
                <a:ea typeface="华文细黑"/>
                <a:cs typeface="Times New Roman"/>
              </a:rPr>
              <a:t>作为</a:t>
            </a:r>
            <a:r>
              <a:rPr lang="zh-CN" altLang="zh-CN" sz="2800" u="heavy" kern="100" dirty="0">
                <a:latin typeface="Times New Roman"/>
                <a:ea typeface="华文细黑"/>
                <a:cs typeface="Times New Roman"/>
              </a:rPr>
              <a:t>师生代表前往医院转交捐款</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334566" y="1825660"/>
            <a:ext cx="1620957" cy="523220"/>
          </a:xfrm>
          <a:prstGeom prst="rect">
            <a:avLst/>
          </a:prstGeom>
        </p:spPr>
        <p:txBody>
          <a:bodyPr wrap="none">
            <a:spAutoFit/>
          </a:bodyPr>
          <a:lstStyle/>
          <a:p>
            <a:r>
              <a:rPr lang="zh-CN" altLang="zh-CN" sz="2800" kern="100" dirty="0">
                <a:latin typeface="Times New Roman"/>
                <a:ea typeface="华文细黑"/>
                <a:cs typeface="Times New Roman"/>
              </a:rPr>
              <a:t>审清要求</a:t>
            </a:r>
            <a:endParaRPr lang="zh-CN" altLang="en-US" sz="2800" dirty="0"/>
          </a:p>
        </p:txBody>
      </p:sp>
      <p:sp>
        <p:nvSpPr>
          <p:cNvPr id="7" name="矩形 6"/>
          <p:cNvSpPr/>
          <p:nvPr/>
        </p:nvSpPr>
        <p:spPr>
          <a:xfrm>
            <a:off x="334566" y="3345373"/>
            <a:ext cx="10793813"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题干用语　</a:t>
            </a:r>
            <a:r>
              <a:rPr lang="zh-CN" altLang="zh-CN" sz="2800" u="heavy" kern="100" dirty="0">
                <a:latin typeface="Times New Roman"/>
                <a:ea typeface="华文细黑"/>
                <a:cs typeface="Times New Roman"/>
              </a:rPr>
              <a:t>请你写一段话</a:t>
            </a:r>
            <a:r>
              <a:rPr lang="zh-CN" altLang="zh-CN" sz="2800" kern="100" dirty="0">
                <a:latin typeface="Times New Roman"/>
                <a:ea typeface="华文细黑"/>
                <a:cs typeface="Times New Roman"/>
              </a:rPr>
              <a:t>，向这位同学</a:t>
            </a:r>
            <a:r>
              <a:rPr lang="zh-CN" altLang="zh-CN" sz="2800" u="heavy" kern="100" dirty="0">
                <a:latin typeface="Times New Roman"/>
                <a:ea typeface="华文细黑"/>
                <a:cs typeface="Times New Roman"/>
              </a:rPr>
              <a:t>说明来意</a:t>
            </a:r>
            <a:r>
              <a:rPr lang="zh-CN" altLang="zh-CN" sz="2800" kern="100" dirty="0">
                <a:latin typeface="Times New Roman"/>
                <a:ea typeface="华文细黑"/>
                <a:cs typeface="Times New Roman"/>
              </a:rPr>
              <a:t>，并表达对</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审清要求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写作</a:t>
            </a:r>
            <a:r>
              <a:rPr lang="zh-CN" altLang="zh-CN" sz="2800" kern="100" dirty="0">
                <a:latin typeface="Times New Roman"/>
                <a:ea typeface="华文细黑"/>
                <a:cs typeface="Times New Roman"/>
              </a:rPr>
              <a:t>要求　　　　　　　</a:t>
            </a:r>
            <a:r>
              <a:rPr lang="zh-CN" altLang="zh-CN" sz="2800" kern="100" dirty="0" smtClean="0">
                <a:latin typeface="Times New Roman"/>
                <a:ea typeface="华文细黑"/>
                <a:cs typeface="Times New Roman"/>
              </a:rPr>
              <a:t>说话</a:t>
            </a:r>
            <a:r>
              <a:rPr lang="zh-CN" altLang="zh-CN" sz="2800" kern="100" dirty="0">
                <a:latin typeface="Times New Roman"/>
                <a:ea typeface="华文细黑"/>
                <a:cs typeface="Times New Roman"/>
              </a:rPr>
              <a:t>内容一</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他</a:t>
            </a:r>
            <a:r>
              <a:rPr lang="zh-CN" altLang="zh-CN" sz="2800" kern="100" dirty="0">
                <a:latin typeface="Times New Roman"/>
                <a:ea typeface="华文细黑"/>
                <a:cs typeface="Times New Roman"/>
              </a:rPr>
              <a:t>的</a:t>
            </a:r>
            <a:r>
              <a:rPr lang="zh-CN" altLang="zh-CN" sz="2800" u="heavy" kern="100" dirty="0">
                <a:latin typeface="Times New Roman"/>
                <a:ea typeface="华文细黑"/>
                <a:cs typeface="Times New Roman"/>
              </a:rPr>
              <a:t>慰问</a:t>
            </a:r>
            <a:r>
              <a:rPr lang="zh-CN" altLang="zh-CN" sz="2800" kern="100" dirty="0">
                <a:latin typeface="Times New Roman"/>
                <a:ea typeface="华文细黑"/>
                <a:cs typeface="Times New Roman"/>
              </a:rPr>
              <a:t>和</a:t>
            </a:r>
            <a:r>
              <a:rPr lang="zh-CN" altLang="zh-CN" sz="2800" u="heavy" kern="100" dirty="0">
                <a:latin typeface="Times New Roman"/>
                <a:ea typeface="华文细黑"/>
                <a:cs typeface="Times New Roman"/>
              </a:rPr>
              <a:t>鼓励</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   </a:t>
            </a:r>
            <a:r>
              <a:rPr lang="zh-CN" altLang="zh-CN" sz="2800" kern="100" dirty="0" smtClean="0">
                <a:latin typeface="Times New Roman"/>
                <a:ea typeface="华文细黑"/>
                <a:cs typeface="Times New Roman"/>
              </a:rPr>
              <a:t>说话</a:t>
            </a:r>
            <a:r>
              <a:rPr lang="zh-CN" altLang="zh-CN" sz="2800" kern="100" dirty="0">
                <a:latin typeface="Times New Roman"/>
                <a:ea typeface="华文细黑"/>
                <a:cs typeface="Times New Roman"/>
              </a:rPr>
              <a:t>内容</a:t>
            </a:r>
            <a:r>
              <a:rPr lang="zh-CN" altLang="zh-CN" sz="2800" kern="100" dirty="0" smtClean="0">
                <a:latin typeface="Times New Roman"/>
                <a:ea typeface="华文细黑"/>
                <a:cs typeface="Times New Roman"/>
              </a:rPr>
              <a:t>二</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说话</a:t>
            </a:r>
            <a:r>
              <a:rPr lang="zh-CN" altLang="zh-CN" sz="2800" kern="100" dirty="0">
                <a:latin typeface="Times New Roman"/>
                <a:ea typeface="华文细黑"/>
                <a:cs typeface="Times New Roman"/>
              </a:rPr>
              <a:t>内容</a:t>
            </a:r>
            <a:r>
              <a:rPr lang="zh-CN" altLang="zh-CN" sz="2800" kern="100" dirty="0" smtClean="0">
                <a:latin typeface="Times New Roman"/>
                <a:ea typeface="华文细黑"/>
                <a:cs typeface="Times New Roman"/>
              </a:rPr>
              <a:t>三</a:t>
            </a:r>
            <a:endParaRPr lang="en-US" altLang="zh-CN" sz="2800" kern="100" dirty="0" smtClean="0">
              <a:latin typeface="Times New Roman"/>
              <a:ea typeface="华文细黑"/>
              <a:cs typeface="Times New Roman"/>
            </a:endParaRPr>
          </a:p>
        </p:txBody>
      </p:sp>
      <p:sp>
        <p:nvSpPr>
          <p:cNvPr id="4" name="矩形 3"/>
          <p:cNvSpPr/>
          <p:nvPr/>
        </p:nvSpPr>
        <p:spPr>
          <a:xfrm>
            <a:off x="2148508" y="1412776"/>
            <a:ext cx="3010594" cy="1952842"/>
          </a:xfrm>
          <a:prstGeom prst="rect">
            <a:avLst/>
          </a:prstGeom>
        </p:spPr>
        <p:txBody>
          <a:bodyPr wrap="square">
            <a:spAutoFit/>
          </a:bodyPr>
          <a:lstStyle/>
          <a:p>
            <a:pPr>
              <a:lnSpc>
                <a:spcPct val="150000"/>
              </a:lnSpc>
              <a:spcAft>
                <a:spcPts val="0"/>
              </a:spcAft>
            </a:pPr>
            <a:r>
              <a:rPr lang="zh-CN" altLang="zh-CN" sz="2800" kern="100" dirty="0" smtClean="0">
                <a:latin typeface="华文细黑" pitchFamily="2" charset="-122"/>
                <a:ea typeface="华文细黑" pitchFamily="2" charset="-122"/>
                <a:cs typeface="Times New Roman"/>
              </a:rPr>
              <a:t>暗示了你的身份是学生，与患者是同学关系。</a:t>
            </a:r>
            <a:endParaRPr lang="zh-CN" altLang="zh-CN" sz="2800" kern="100" dirty="0">
              <a:effectLst/>
              <a:latin typeface="华文细黑" pitchFamily="2" charset="-122"/>
              <a:ea typeface="华文细黑" pitchFamily="2" charset="-122"/>
              <a:cs typeface="Courier New"/>
            </a:endParaRPr>
          </a:p>
        </p:txBody>
      </p:sp>
      <p:sp>
        <p:nvSpPr>
          <p:cNvPr id="8" name="矩形 7"/>
          <p:cNvSpPr/>
          <p:nvPr/>
        </p:nvSpPr>
        <p:spPr>
          <a:xfrm>
            <a:off x="2062758" y="980728"/>
            <a:ext cx="2698175" cy="523220"/>
          </a:xfrm>
          <a:prstGeom prst="rect">
            <a:avLst/>
          </a:prstGeom>
        </p:spPr>
        <p:txBody>
          <a:bodyPr wrap="none">
            <a:spAutoFit/>
          </a:bodyPr>
          <a:lstStyle/>
          <a:p>
            <a:r>
              <a:rPr lang="en-US" altLang="zh-CN" sz="2800" kern="100" dirty="0">
                <a:latin typeface="宋体"/>
                <a:cs typeface="Times New Roman"/>
              </a:rPr>
              <a:t>“</a:t>
            </a:r>
            <a:r>
              <a:rPr lang="zh-CN" altLang="zh-CN" sz="2800" kern="100" dirty="0">
                <a:latin typeface="Times New Roman"/>
                <a:ea typeface="华文细黑"/>
                <a:cs typeface="Times New Roman"/>
              </a:rPr>
              <a:t>学生会委派</a:t>
            </a:r>
            <a:r>
              <a:rPr lang="en-US" altLang="zh-CN" sz="2800" kern="100" dirty="0">
                <a:latin typeface="宋体"/>
                <a:cs typeface="Times New Roman"/>
              </a:rPr>
              <a:t>”</a:t>
            </a:r>
            <a:endParaRPr lang="zh-CN" altLang="en-US" sz="2800" dirty="0"/>
          </a:p>
        </p:txBody>
      </p:sp>
      <p:sp>
        <p:nvSpPr>
          <p:cNvPr id="10" name="矩形 9"/>
          <p:cNvSpPr/>
          <p:nvPr/>
        </p:nvSpPr>
        <p:spPr>
          <a:xfrm>
            <a:off x="5303118" y="980728"/>
            <a:ext cx="2339102" cy="523220"/>
          </a:xfrm>
          <a:prstGeom prst="rect">
            <a:avLst/>
          </a:prstGeom>
        </p:spPr>
        <p:txBody>
          <a:bodyPr wrap="none">
            <a:spAutoFit/>
          </a:bodyPr>
          <a:lstStyle/>
          <a:p>
            <a:r>
              <a:rPr lang="zh-CN" altLang="zh-CN" sz="2800" kern="100" dirty="0">
                <a:latin typeface="华文细黑" pitchFamily="2" charset="-122"/>
                <a:ea typeface="华文细黑" pitchFamily="2" charset="-122"/>
                <a:cs typeface="Times New Roman"/>
              </a:rPr>
              <a:t>意味着</a:t>
            </a:r>
            <a:r>
              <a:rPr lang="en-US" altLang="zh-CN" sz="2800" kern="100" dirty="0">
                <a:latin typeface="宋体"/>
                <a:cs typeface="Times New Roman"/>
              </a:rPr>
              <a:t>“</a:t>
            </a:r>
            <a:r>
              <a:rPr lang="zh-CN" altLang="zh-CN" sz="2800" kern="100" dirty="0">
                <a:latin typeface="华文细黑" pitchFamily="2" charset="-122"/>
                <a:ea typeface="华文细黑" pitchFamily="2" charset="-122"/>
                <a:cs typeface="Times New Roman"/>
              </a:rPr>
              <a:t>你</a:t>
            </a:r>
            <a:r>
              <a:rPr lang="en-US" altLang="zh-CN" sz="2800" kern="100" dirty="0">
                <a:latin typeface="宋体"/>
                <a:cs typeface="Times New Roman"/>
              </a:rPr>
              <a:t>”</a:t>
            </a:r>
            <a:endParaRPr lang="zh-CN" altLang="en-US" sz="2800" dirty="0"/>
          </a:p>
        </p:txBody>
      </p:sp>
      <p:sp>
        <p:nvSpPr>
          <p:cNvPr id="11" name="矩形 10"/>
          <p:cNvSpPr/>
          <p:nvPr/>
        </p:nvSpPr>
        <p:spPr>
          <a:xfrm>
            <a:off x="5303118" y="1700808"/>
            <a:ext cx="2479566"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说话时</a:t>
            </a:r>
            <a:r>
              <a:rPr lang="zh-CN" altLang="zh-CN" sz="2800" kern="100" dirty="0" smtClean="0">
                <a:latin typeface="Times New Roman"/>
                <a:ea typeface="华文细黑"/>
                <a:cs typeface="Times New Roman"/>
              </a:rPr>
              <a:t>要兼顾</a:t>
            </a:r>
            <a:r>
              <a:rPr lang="zh-CN" altLang="zh-CN" sz="2800" kern="100" dirty="0">
                <a:latin typeface="Times New Roman"/>
                <a:ea typeface="华文细黑"/>
                <a:cs typeface="Times New Roman"/>
              </a:rPr>
              <a:t>师</a:t>
            </a:r>
            <a:r>
              <a:rPr lang="zh-CN" altLang="zh-CN" sz="2800" kern="100" dirty="0" smtClean="0">
                <a:latin typeface="Times New Roman"/>
                <a:ea typeface="华文细黑"/>
                <a:cs typeface="Times New Roman"/>
              </a:rPr>
              <a:t>与生</a:t>
            </a:r>
            <a:r>
              <a:rPr lang="zh-CN" altLang="zh-CN" sz="2800" kern="100" dirty="0">
                <a:latin typeface="Times New Roman"/>
                <a:ea typeface="华文细黑"/>
                <a:cs typeface="Times New Roman"/>
              </a:rPr>
              <a:t>两方。</a:t>
            </a:r>
          </a:p>
        </p:txBody>
      </p:sp>
      <p:sp>
        <p:nvSpPr>
          <p:cNvPr id="12" name="矩形 11"/>
          <p:cNvSpPr/>
          <p:nvPr/>
        </p:nvSpPr>
        <p:spPr>
          <a:xfrm>
            <a:off x="7895406" y="1693775"/>
            <a:ext cx="2479566" cy="1303177"/>
          </a:xfrm>
          <a:prstGeom prst="rect">
            <a:avLst/>
          </a:prstGeom>
        </p:spPr>
        <p:txBody>
          <a:bodyPr wrap="square">
            <a:spAutoFit/>
          </a:bodyPr>
          <a:lstStyle/>
          <a:p>
            <a:pPr algn="just">
              <a:lnSpc>
                <a:spcPct val="150000"/>
              </a:lnSpc>
            </a:pPr>
            <a:r>
              <a:rPr lang="zh-CN" altLang="zh-CN" sz="2800" kern="100" dirty="0">
                <a:latin typeface="Times New Roman"/>
                <a:ea typeface="华文细黑"/>
                <a:cs typeface="Times New Roman"/>
              </a:rPr>
              <a:t>说话的事由，表达的情境。</a:t>
            </a:r>
          </a:p>
        </p:txBody>
      </p:sp>
    </p:spTree>
    <p:extLst>
      <p:ext uri="{BB962C8B-B14F-4D97-AF65-F5344CB8AC3E}">
        <p14:creationId xmlns:p14="http://schemas.microsoft.com/office/powerpoint/2010/main" val="8707594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7977" y="476672"/>
            <a:ext cx="10793813" cy="3323987"/>
          </a:xfrm>
          <a:prstGeom prst="rect">
            <a:avLst/>
          </a:prstGeom>
        </p:spPr>
        <p:txBody>
          <a:bodyPr>
            <a:spAutoFit/>
          </a:bodyPr>
          <a:lstStyle/>
          <a:p>
            <a:pPr algn="just">
              <a:lnSpc>
                <a:spcPct val="150000"/>
              </a:lnSpc>
            </a:pPr>
            <a:r>
              <a:rPr lang="zh-CN" altLang="zh-CN" sz="2800" kern="100" dirty="0">
                <a:latin typeface="Times New Roman"/>
                <a:ea typeface="华文细黑"/>
                <a:cs typeface="Times New Roman"/>
              </a:rPr>
              <a:t>题干用语　</a:t>
            </a:r>
            <a:r>
              <a:rPr lang="en-US" altLang="zh-CN" sz="2800" u="heavy" kern="100" dirty="0">
                <a:latin typeface="Times New Roman"/>
                <a:ea typeface="华文细黑"/>
                <a:cs typeface="Courier New"/>
              </a:rPr>
              <a:t>(</a:t>
            </a:r>
            <a:r>
              <a:rPr lang="zh-CN" altLang="zh-CN" sz="2800" u="heavy" kern="100" dirty="0">
                <a:latin typeface="Times New Roman"/>
                <a:ea typeface="华文细黑"/>
                <a:cs typeface="Times New Roman"/>
              </a:rPr>
              <a:t>不超过</a:t>
            </a:r>
            <a:r>
              <a:rPr lang="en-US" altLang="zh-CN" sz="2800" u="heavy" kern="100" dirty="0">
                <a:latin typeface="Times New Roman"/>
                <a:ea typeface="华文细黑"/>
                <a:cs typeface="Courier New"/>
              </a:rPr>
              <a:t>50</a:t>
            </a:r>
            <a:r>
              <a:rPr lang="zh-CN" altLang="zh-CN" sz="2800" u="heavy" kern="100" dirty="0">
                <a:latin typeface="Times New Roman"/>
                <a:ea typeface="华文细黑"/>
                <a:cs typeface="Times New Roman"/>
              </a:rPr>
              <a:t>字</a:t>
            </a:r>
            <a:r>
              <a:rPr lang="en-US" altLang="zh-CN" sz="2800" u="heavy"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u="heavy" kern="100" dirty="0">
                <a:latin typeface="Times New Roman"/>
                <a:ea typeface="华文细黑"/>
                <a:cs typeface="Times New Roman"/>
              </a:rPr>
              <a:t>(5</a:t>
            </a:r>
            <a:r>
              <a:rPr lang="zh-CN" altLang="zh-CN" sz="2800" u="heavy" kern="100" dirty="0">
                <a:latin typeface="Times New Roman"/>
                <a:ea typeface="华文细黑"/>
                <a:cs typeface="Times New Roman"/>
              </a:rPr>
              <a:t>分</a:t>
            </a:r>
            <a:r>
              <a:rPr lang="en-US" altLang="zh-CN" sz="2800" u="heavy" kern="100" dirty="0">
                <a:latin typeface="Times New Roman"/>
                <a:ea typeface="华文细黑"/>
                <a:cs typeface="Times New Roman"/>
              </a:rPr>
              <a:t>)</a:t>
            </a:r>
            <a:endParaRPr lang="zh-CN" altLang="zh-CN" sz="2800" u="heavy" kern="100" dirty="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审</a:t>
            </a:r>
            <a:r>
              <a:rPr lang="zh-CN" altLang="zh-CN" sz="2800" kern="100" dirty="0">
                <a:latin typeface="Times New Roman"/>
                <a:ea typeface="华文细黑"/>
                <a:cs typeface="Times New Roman"/>
              </a:rPr>
              <a:t>清要求　　</a:t>
            </a:r>
            <a:r>
              <a:rPr lang="zh-CN" altLang="zh-CN" sz="2800" kern="100" dirty="0" smtClean="0">
                <a:latin typeface="Times New Roman"/>
                <a:ea typeface="华文细黑"/>
                <a:cs typeface="Times New Roman"/>
              </a:rPr>
              <a:t>字数</a:t>
            </a:r>
            <a:r>
              <a:rPr lang="zh-CN" altLang="zh-CN" sz="2800" kern="100" dirty="0">
                <a:latin typeface="Times New Roman"/>
                <a:ea typeface="华文细黑"/>
                <a:cs typeface="Times New Roman"/>
              </a:rPr>
              <a:t>要求　　　　　因分赋点</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总体要求：写一段受校学生会之托代表师生前往医院看望生病同学的话。话的内容包括：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说明来意，</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表达慰问之情，</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表达鼓励之意，</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重点关注语言得体问题。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34895679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18349"/>
            <a:ext cx="11515037"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认真阅读下面的题目，看看它向你提出了哪些具体要求。</a:t>
            </a:r>
            <a:endParaRPr lang="zh-CN" altLang="zh-CN" sz="1050" kern="100" dirty="0">
              <a:latin typeface="宋体"/>
              <a:cs typeface="Courier New"/>
            </a:endParaRPr>
          </a:p>
          <a:p>
            <a:pPr indent="889000" algn="just">
              <a:lnSpc>
                <a:spcPct val="150000"/>
              </a:lnSpc>
              <a:spcAft>
                <a:spcPts val="0"/>
              </a:spcAft>
            </a:pPr>
            <a:r>
              <a:rPr lang="zh-CN" altLang="zh-CN" sz="2800" kern="100" dirty="0">
                <a:latin typeface="Times New Roman"/>
                <a:ea typeface="华文细黑"/>
                <a:cs typeface="Times New Roman"/>
              </a:rPr>
              <a:t>你还记得老师在你的成绩报告单上留下的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教师寄语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吗？一句热情的鼓励，或是一句善意的批评，可能让你铭记终生。假如你是一名教师，请你针对下面两个学生的不同情况，任选其一，至少运用一种常见的修辞手法，写一段</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字的教师寄语。要求既客观又委婉，带有鼓励性，让学生乐于接受。</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某男生，家庭条件比较优越，活泼聪明，兴趣广泛，乐于助人，在学生中很有人缘。但不是很喜欢学习，成绩较差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3" name="TextBox 2"/>
          <p:cNvSpPr txBox="1"/>
          <p:nvPr/>
        </p:nvSpPr>
        <p:spPr>
          <a:xfrm>
            <a:off x="190550" y="476672"/>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1</a:t>
            </a:r>
            <a:r>
              <a:rPr lang="zh-CN" altLang="en-US" sz="2600" b="1" dirty="0" smtClean="0">
                <a:solidFill>
                  <a:srgbClr val="0066FF"/>
                </a:solidFill>
                <a:latin typeface="Times New Roman" pitchFamily="18" charset="0"/>
                <a:ea typeface="微软雅黑" pitchFamily="34" charset="-122"/>
                <a:cs typeface="Times New Roman" pitchFamily="18" charset="0"/>
              </a:rPr>
              <a:t>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1008356"/>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16632"/>
            <a:ext cx="11515037" cy="2031325"/>
          </a:xfrm>
          <a:prstGeom prst="rect">
            <a:avLst/>
          </a:prstGeom>
          <a:noFill/>
        </p:spPr>
        <p:txBody>
          <a:bodyPr wrap="square" rtlCol="0">
            <a:spAutoFit/>
          </a:bodyPr>
          <a:lstStyle/>
          <a:p>
            <a:pPr indent="711200"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某女生，家境贫寒，勤奋刻苦，成绩非常优秀。但性格比较内向、封闭，对人较为冷漠，班上同学都对她敬而远之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具体要求是：</a:t>
            </a:r>
            <a:r>
              <a:rPr lang="en-US" altLang="zh-CN" sz="2800" kern="100" dirty="0" smtClean="0">
                <a:latin typeface="Times New Roman"/>
                <a:ea typeface="华文细黑"/>
                <a:cs typeface="Courier New"/>
              </a:rPr>
              <a:t>__________________________________________________</a:t>
            </a:r>
            <a:endParaRPr lang="zh-CN" altLang="zh-CN" sz="1050" kern="100" dirty="0">
              <a:latin typeface="宋体"/>
              <a:cs typeface="Courier New"/>
            </a:endParaRPr>
          </a:p>
        </p:txBody>
      </p:sp>
      <p:sp>
        <p:nvSpPr>
          <p:cNvPr id="5" name="TextBox 4"/>
          <p:cNvSpPr txBox="1"/>
          <p:nvPr/>
        </p:nvSpPr>
        <p:spPr>
          <a:xfrm>
            <a:off x="268801" y="2060848"/>
            <a:ext cx="11515037" cy="4534831"/>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写</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教师寄语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，符合</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教师寄语</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特征；</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两生中任选一位，既要符合性别特征，更要抓住其特点，明确其优点和不足；</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寄语要既客观</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符合学生真实特点</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又委婉</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用词讲究分寸</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，带有鼓励性，让学生乐于接受；</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(4)</a:t>
            </a:r>
            <a:r>
              <a:rPr lang="zh-CN" altLang="zh-CN" sz="2800" kern="100" dirty="0">
                <a:solidFill>
                  <a:srgbClr val="0000FF"/>
                </a:solidFill>
                <a:latin typeface="Times New Roman"/>
                <a:ea typeface="华文细黑"/>
                <a:cs typeface="Times New Roman"/>
              </a:rPr>
              <a:t>至少运用一种常用的修辞手法</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语言有一定的文采</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(5)</a:t>
            </a:r>
            <a:r>
              <a:rPr lang="zh-CN" altLang="zh-CN" sz="2800" kern="100" dirty="0">
                <a:solidFill>
                  <a:srgbClr val="0000FF"/>
                </a:solidFill>
                <a:latin typeface="Times New Roman"/>
                <a:ea typeface="华文细黑"/>
                <a:cs typeface="Times New Roman"/>
              </a:rPr>
              <a:t>字数在</a:t>
            </a:r>
            <a:r>
              <a:rPr lang="en-US" altLang="zh-CN" sz="2800" kern="100" dirty="0">
                <a:solidFill>
                  <a:srgbClr val="0000FF"/>
                </a:solidFill>
                <a:latin typeface="Times New Roman"/>
                <a:ea typeface="华文细黑"/>
                <a:cs typeface="Courier New"/>
              </a:rPr>
              <a:t>50</a:t>
            </a:r>
            <a:r>
              <a:rPr lang="zh-CN" altLang="zh-CN" sz="2800" kern="100" dirty="0">
                <a:solidFill>
                  <a:srgbClr val="0000FF"/>
                </a:solidFill>
                <a:latin typeface="Times New Roman"/>
                <a:ea typeface="华文细黑"/>
                <a:cs typeface="Times New Roman"/>
              </a:rPr>
              <a:t>至</a:t>
            </a:r>
            <a:r>
              <a:rPr lang="en-US" altLang="zh-CN" sz="2800" kern="100" dirty="0">
                <a:solidFill>
                  <a:srgbClr val="0000FF"/>
                </a:solidFill>
                <a:latin typeface="Times New Roman"/>
                <a:ea typeface="华文细黑"/>
                <a:cs typeface="Courier New"/>
              </a:rPr>
              <a:t>100</a:t>
            </a:r>
            <a:r>
              <a:rPr lang="zh-CN" altLang="zh-CN" sz="2800" kern="100" dirty="0">
                <a:solidFill>
                  <a:srgbClr val="0000FF"/>
                </a:solidFill>
                <a:latin typeface="Times New Roman"/>
                <a:ea typeface="华文细黑"/>
                <a:cs typeface="Times New Roman"/>
              </a:rPr>
              <a:t>之间。</a:t>
            </a:r>
            <a:endParaRPr lang="zh-CN" altLang="zh-CN" sz="1050" kern="100" dirty="0">
              <a:solidFill>
                <a:srgbClr val="0000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449040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5">
                                            <p:txEl>
                                              <p:pRg st="2" end="2"/>
                                            </p:txEl>
                                          </p:spTgt>
                                        </p:tgtEl>
                                      </p:cBhvr>
                                    </p:animEffect>
                                    <p:set>
                                      <p:cBhvr>
                                        <p:cTn id="38" dur="1" fill="hold">
                                          <p:stCondLst>
                                            <p:cond delay="499"/>
                                          </p:stCondLst>
                                        </p:cTn>
                                        <p:tgtEl>
                                          <p:spTgt spid="5">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
                                            <p:txEl>
                                              <p:pRg st="3" end="3"/>
                                            </p:txEl>
                                          </p:spTgt>
                                        </p:tgtEl>
                                      </p:cBhvr>
                                    </p:animEffect>
                                    <p:set>
                                      <p:cBhvr>
                                        <p:cTn id="41" dur="1" fill="hold">
                                          <p:stCondLst>
                                            <p:cond delay="499"/>
                                          </p:stCondLst>
                                        </p:cTn>
                                        <p:tgtEl>
                                          <p:spTgt spid="5">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5">
                                            <p:txEl>
                                              <p:pRg st="4" end="4"/>
                                            </p:txEl>
                                          </p:spTgt>
                                        </p:tgtEl>
                                      </p:cBhvr>
                                    </p:animEffect>
                                    <p:set>
                                      <p:cBhvr>
                                        <p:cTn id="44"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656181"/>
          </a:xfrm>
          <a:prstGeom prst="rect">
            <a:avLst/>
          </a:prstGeom>
          <a:noFill/>
        </p:spPr>
        <p:txBody>
          <a:bodyPr wrap="square" rtlCol="0">
            <a:spAutoFit/>
          </a:bodyPr>
          <a:lstStyle/>
          <a:p>
            <a:pPr algn="just">
              <a:lnSpc>
                <a:spcPct val="140000"/>
              </a:lnSpc>
              <a:spcAft>
                <a:spcPts val="0"/>
              </a:spcAft>
            </a:pPr>
            <a:r>
              <a:rPr lang="zh-CN" altLang="zh-CN" sz="2800" b="1" kern="100" dirty="0">
                <a:latin typeface="Times New Roman"/>
                <a:ea typeface="华文细黑"/>
                <a:cs typeface="Times New Roman"/>
              </a:rPr>
              <a:t>二、答题：四合</a:t>
            </a:r>
            <a:endParaRPr lang="zh-CN" altLang="zh-CN" sz="1050" b="1"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合题，要符合主题要求。情境微写作都有一个主题要求，写作时必须围绕它，针对它，不能跑题，不能写些空泛、漫无边际的话语。落实到具体中，就是让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内容或关键词语出现在答案中。</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合语，要合乎语言表达要求。情境微写作都有一个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语言表达要求，这是该题型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语文味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之所在。或要求简明、连贯、得体，或要求准确、鲜明、生动，或要求使用一定的修辞手法，等等。这些要求分值较高，是硬性要求，写作时必须做到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合境，要符合题干所规定的生活情境、语言环境。做到对象清楚，谁说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给谁听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的，该用什么样的称谓、措辞，要一清二楚；目的要明确，写作目的是什么，让人一看就明白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6604"/>
            <a:ext cx="11515037" cy="38885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合格，要符合各种应用文体的格式和写作要求。情境微写作总是同一些日常应用文体结合在一起的，如书信、启事、通知、请柬、留言条、邀请函、答谢辞、广播稿、宣传语、编者按等。虽然不少题目在应用文的格式上不大要求，但在语言上都有潜在要求，有的需要庄重的书面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如通知、招聘书、请柬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，有的需要生动活泼、富有激情的语言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如解说词、串联词、答谢辞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，有的需要通俗易懂的口语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如留言条、广播稿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905615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268760"/>
            <a:ext cx="11515037" cy="324217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历时百年的某重点中学计划于</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日开设讲坛，拟邀请往届知名校友回母校作讲座，其宗旨为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明德、砺学、致远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，请你以学校的名义拟写一封邀请函。</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要求：</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表达母校对校友的真挚之情，能唤起校友对校园的回忆；</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交代清楚事由，表明宗旨；</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语言简明得体；</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字</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p:cNvSpPr txBox="1"/>
          <p:nvPr/>
        </p:nvSpPr>
        <p:spPr>
          <a:xfrm>
            <a:off x="190550" y="54868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1080364"/>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7269653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4406" y="830317"/>
            <a:ext cx="11515037" cy="5262979"/>
          </a:xfrm>
          <a:prstGeom prst="rect">
            <a:avLst/>
          </a:prstGeom>
          <a:noFill/>
        </p:spPr>
        <p:txBody>
          <a:bodyPr wrap="square" rtlCol="0">
            <a:spAutoFit/>
          </a:bodyPr>
          <a:lstStyle/>
          <a:p>
            <a:pPr algn="just">
              <a:lnSpc>
                <a:spcPct val="150000"/>
              </a:lnSpc>
              <a:spcAft>
                <a:spcPts val="0"/>
              </a:spcAft>
            </a:pPr>
            <a:r>
              <a:rPr lang="zh-CN" altLang="zh-CN" sz="2800" kern="100" dirty="0" smtClean="0">
                <a:latin typeface="Times New Roman"/>
                <a:ea typeface="华文细黑"/>
                <a:cs typeface="Times New Roman"/>
              </a:rPr>
              <a:t>尊敬</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校友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您好！</a:t>
            </a:r>
            <a:endParaRPr lang="zh-CN" altLang="zh-CN" sz="1050" kern="100" dirty="0">
              <a:latin typeface="宋体"/>
              <a:cs typeface="Courier New"/>
            </a:endParaRPr>
          </a:p>
          <a:p>
            <a:pPr indent="711200"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敬祈惠允！</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顺颂时祉！</a:t>
            </a:r>
            <a:endParaRPr lang="zh-CN" altLang="zh-CN" sz="1050" kern="100" dirty="0">
              <a:latin typeface="宋体"/>
              <a:cs typeface="Courier New"/>
            </a:endParaRPr>
          </a:p>
          <a:p>
            <a:pPr algn="r">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高级中学</a:t>
            </a:r>
            <a:endParaRPr lang="zh-CN" altLang="zh-CN" sz="1050" kern="100" dirty="0">
              <a:latin typeface="宋体"/>
              <a:cs typeface="Courier New"/>
            </a:endParaRPr>
          </a:p>
          <a:p>
            <a:pPr algn="r">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日</a:t>
            </a:r>
            <a:endParaRPr lang="zh-CN" altLang="zh-CN" sz="1050" kern="100" dirty="0">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322094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06574" y="825093"/>
            <a:ext cx="11161240" cy="332398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往昔校园笔砚相亲、晨昏欢笑，今日时光似已疏淡，然菁菁校园、萋萋庭草犹记您意气风发、怀揣梦想之当年！</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吾</a:t>
            </a:r>
            <a:r>
              <a:rPr lang="zh-CN" altLang="zh-CN" sz="2800" kern="100" dirty="0">
                <a:solidFill>
                  <a:srgbClr val="0000FF"/>
                </a:solidFill>
                <a:latin typeface="Times New Roman"/>
                <a:ea typeface="华文细黑"/>
                <a:cs typeface="Times New Roman"/>
              </a:rPr>
              <a:t>校百年，其命维新。学校拟于</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a:t>
            </a:r>
            <a:r>
              <a:rPr lang="en-US" altLang="zh-CN" sz="2800" kern="100" dirty="0">
                <a:solidFill>
                  <a:srgbClr val="0000FF"/>
                </a:solidFill>
                <a:latin typeface="Times New Roman"/>
                <a:ea typeface="华文细黑"/>
                <a:cs typeface="Courier New"/>
              </a:rPr>
              <a:t>6</a:t>
            </a:r>
            <a:r>
              <a:rPr lang="zh-CN" altLang="zh-CN" sz="2800" kern="100" dirty="0">
                <a:solidFill>
                  <a:srgbClr val="0000FF"/>
                </a:solidFill>
                <a:latin typeface="Times New Roman"/>
                <a:ea typeface="华文细黑"/>
                <a:cs typeface="Times New Roman"/>
              </a:rPr>
              <a:t>月</a:t>
            </a:r>
            <a:r>
              <a:rPr lang="en-US" altLang="zh-CN" sz="2800" kern="100" dirty="0">
                <a:solidFill>
                  <a:srgbClr val="0000FF"/>
                </a:solidFill>
                <a:latin typeface="Times New Roman"/>
                <a:ea typeface="华文细黑"/>
                <a:cs typeface="Courier New"/>
              </a:rPr>
              <a:t>25</a:t>
            </a:r>
            <a:r>
              <a:rPr lang="zh-CN" altLang="zh-CN" sz="2800" kern="100" dirty="0">
                <a:solidFill>
                  <a:srgbClr val="0000FF"/>
                </a:solidFill>
                <a:latin typeface="Times New Roman"/>
                <a:ea typeface="华文细黑"/>
                <a:cs typeface="Times New Roman"/>
              </a:rPr>
              <a:t>日开设讲坛，旨在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明德、砺学、致远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。诚邀您为母校学子做品行、学业和人生规划方面的指导。</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753603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305061" y="842168"/>
            <a:ext cx="11746489" cy="661015"/>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一、请认真研读浙江卷近几年情境微写作类试题，回答下列问题。</a:t>
            </a:r>
          </a:p>
        </p:txBody>
      </p:sp>
      <p:sp>
        <p:nvSpPr>
          <p:cNvPr id="3" name="矩形 2"/>
          <p:cNvSpPr/>
          <p:nvPr/>
        </p:nvSpPr>
        <p:spPr>
          <a:xfrm>
            <a:off x="272083" y="1487980"/>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261484"/>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558702" y="1493779"/>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2010</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406575" y="2277573"/>
            <a:ext cx="10945216" cy="3887731"/>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某</a:t>
            </a:r>
            <a:r>
              <a:rPr lang="zh-CN" altLang="zh-CN" sz="2800" kern="100" dirty="0">
                <a:latin typeface="Times New Roman"/>
                <a:ea typeface="华文细黑"/>
                <a:cs typeface="Times New Roman"/>
              </a:rPr>
              <a:t>校学生会为使更多的同学体验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低碳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生活，接受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低碳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理念，决定组织同学参观世博园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零碳馆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。请根据所提供的材料，拟写一份海报。要求：只写海报的宣传鼓动内容；语言表达简明流畅，生动得体。</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字左右</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1200">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零碳馆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利用阳光和导热材料采暖、黄浦江水控温、废木头发电，完全摒除了煤、石油等不可再生能源</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0809" y="478345"/>
            <a:ext cx="11515037" cy="453483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下面是一段口语式的招聘英语教师的信息，请将这一信息改写成书面语式的招聘启事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。要求内容准确，层次清晰，表达得体。</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各位亲，你是</a:t>
            </a:r>
            <a:r>
              <a:rPr lang="en-US" altLang="zh-CN" sz="2800" kern="100" dirty="0">
                <a:latin typeface="Times New Roman"/>
                <a:ea typeface="华文细黑"/>
                <a:cs typeface="Courier New"/>
              </a:rPr>
              <a:t>985</a:t>
            </a:r>
            <a:r>
              <a:rPr lang="zh-CN" altLang="zh-CN" sz="2800" kern="100" dirty="0">
                <a:latin typeface="Times New Roman"/>
                <a:ea typeface="华文细黑"/>
                <a:cs typeface="Times New Roman"/>
              </a:rPr>
              <a:t>重点师范大学毕业生吗？你的英语过了专业八级没？你能和老外滔滔不绝地谈话吗？我们这儿要招人啦！这是所省立公办高中，打算扩大规模办分校，需要英语老师十六名，机不可失，时不再来哦。如有意，可打电话</a:t>
            </a:r>
            <a:r>
              <a:rPr lang="en-US" altLang="zh-CN" sz="2800" kern="100" dirty="0">
                <a:latin typeface="Times New Roman"/>
                <a:ea typeface="华文细黑"/>
                <a:cs typeface="Courier New"/>
              </a:rPr>
              <a:t>01081828,8</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日面试，红专路教育大厦</a:t>
            </a:r>
            <a:r>
              <a:rPr lang="en-US" altLang="zh-CN" sz="2800" kern="100" dirty="0">
                <a:latin typeface="Times New Roman"/>
                <a:ea typeface="华文细黑"/>
                <a:cs typeface="Courier New"/>
              </a:rPr>
              <a:t>158</a:t>
            </a:r>
            <a:r>
              <a:rPr lang="zh-CN" altLang="zh-CN" sz="2800" kern="100" dirty="0">
                <a:latin typeface="Times New Roman"/>
                <a:ea typeface="华文细黑"/>
                <a:cs typeface="Times New Roman"/>
              </a:rPr>
              <a:t>室，上午</a:t>
            </a:r>
            <a:r>
              <a:rPr lang="en-US" altLang="zh-CN" sz="2800" kern="100" dirty="0">
                <a:latin typeface="Times New Roman"/>
                <a:ea typeface="华文细黑"/>
                <a:cs typeface="Courier New"/>
              </a:rPr>
              <a:t>9</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00</a:t>
            </a:r>
            <a:r>
              <a:rPr lang="zh-CN" altLang="zh-CN" sz="2800" kern="100" dirty="0">
                <a:latin typeface="Times New Roman"/>
                <a:ea typeface="华文细黑"/>
                <a:cs typeface="Times New Roman"/>
              </a:rPr>
              <a:t>不见不散啊。</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438090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43508" y="620688"/>
            <a:ext cx="11515037" cy="25958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本校为省立公办高中，因创办分校，拟招聘英语教师十六名。条件是：</a:t>
            </a:r>
            <a:r>
              <a:rPr lang="en-US" altLang="zh-CN" sz="2800" kern="100" dirty="0">
                <a:solidFill>
                  <a:srgbClr val="0000FF"/>
                </a:solidFill>
                <a:latin typeface="Times New Roman"/>
                <a:ea typeface="华文细黑"/>
                <a:cs typeface="Courier New"/>
              </a:rPr>
              <a:t>985</a:t>
            </a:r>
            <a:r>
              <a:rPr lang="zh-CN" altLang="zh-CN" sz="2800" kern="100" dirty="0">
                <a:solidFill>
                  <a:srgbClr val="0000FF"/>
                </a:solidFill>
                <a:latin typeface="Times New Roman"/>
                <a:ea typeface="华文细黑"/>
                <a:cs typeface="Times New Roman"/>
              </a:rPr>
              <a:t>高校师范毕业生，英语过专业八级，英语口语交流能力强。面试时间、地点：</a:t>
            </a:r>
            <a:r>
              <a:rPr lang="en-US" altLang="zh-CN" sz="2800" kern="100" dirty="0">
                <a:solidFill>
                  <a:srgbClr val="0000FF"/>
                </a:solidFill>
                <a:latin typeface="Times New Roman"/>
                <a:ea typeface="华文细黑"/>
                <a:cs typeface="Courier New"/>
              </a:rPr>
              <a:t>8</a:t>
            </a:r>
            <a:r>
              <a:rPr lang="zh-CN" altLang="zh-CN" sz="2800" kern="100" dirty="0">
                <a:solidFill>
                  <a:srgbClr val="0000FF"/>
                </a:solidFill>
                <a:latin typeface="Times New Roman"/>
                <a:ea typeface="华文细黑"/>
                <a:cs typeface="Times New Roman"/>
              </a:rPr>
              <a:t>月</a:t>
            </a:r>
            <a:r>
              <a:rPr lang="en-US" altLang="zh-CN" sz="2800" kern="100" dirty="0">
                <a:solidFill>
                  <a:srgbClr val="0000FF"/>
                </a:solidFill>
                <a:latin typeface="Times New Roman"/>
                <a:ea typeface="华文细黑"/>
                <a:cs typeface="Courier New"/>
              </a:rPr>
              <a:t>12</a:t>
            </a:r>
            <a:r>
              <a:rPr lang="zh-CN" altLang="zh-CN" sz="2800" kern="100" dirty="0">
                <a:solidFill>
                  <a:srgbClr val="0000FF"/>
                </a:solidFill>
                <a:latin typeface="Times New Roman"/>
                <a:ea typeface="华文细黑"/>
                <a:cs typeface="Times New Roman"/>
              </a:rPr>
              <a:t>日上午</a:t>
            </a:r>
            <a:r>
              <a:rPr lang="en-US" altLang="zh-CN" sz="2800" kern="100" dirty="0">
                <a:solidFill>
                  <a:srgbClr val="0000FF"/>
                </a:solidFill>
                <a:latin typeface="Times New Roman"/>
                <a:ea typeface="华文细黑"/>
                <a:cs typeface="Courier New"/>
              </a:rPr>
              <a:t>9</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00</a:t>
            </a:r>
            <a:r>
              <a:rPr lang="zh-CN" altLang="zh-CN" sz="2800" kern="100" dirty="0">
                <a:solidFill>
                  <a:srgbClr val="0000FF"/>
                </a:solidFill>
                <a:latin typeface="Times New Roman"/>
                <a:ea typeface="华文细黑"/>
                <a:cs typeface="Times New Roman"/>
              </a:rPr>
              <a:t>，红专路教育大厦</a:t>
            </a:r>
            <a:r>
              <a:rPr lang="en-US" altLang="zh-CN" sz="2800" kern="100" dirty="0">
                <a:solidFill>
                  <a:srgbClr val="0000FF"/>
                </a:solidFill>
                <a:latin typeface="Times New Roman"/>
                <a:ea typeface="华文细黑"/>
                <a:cs typeface="Courier New"/>
              </a:rPr>
              <a:t>158</a:t>
            </a:r>
            <a:r>
              <a:rPr lang="zh-CN" altLang="zh-CN" sz="2800" kern="100" dirty="0">
                <a:solidFill>
                  <a:srgbClr val="0000FF"/>
                </a:solidFill>
                <a:latin typeface="Times New Roman"/>
                <a:ea typeface="华文细黑"/>
                <a:cs typeface="Times New Roman"/>
              </a:rPr>
              <a:t>室。联系电话：</a:t>
            </a:r>
            <a:r>
              <a:rPr lang="en-US" altLang="zh-CN" sz="2800" kern="100" dirty="0">
                <a:solidFill>
                  <a:srgbClr val="0000FF"/>
                </a:solidFill>
                <a:latin typeface="Times New Roman"/>
                <a:ea typeface="华文细黑"/>
                <a:cs typeface="Courier New"/>
              </a:rPr>
              <a:t>01081828</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72870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10297" y="-2208"/>
            <a:ext cx="4171681" cy="285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100270"/>
            <a:ext cx="11637441" cy="6883166"/>
          </a:xfrm>
          <a:prstGeom prst="rect">
            <a:avLst/>
          </a:prstGeom>
        </p:spPr>
        <p:txBody>
          <a:bodyPr wrap="square">
            <a:spAutoFit/>
          </a:bodyPr>
          <a:lstStyle/>
          <a:p>
            <a:pPr lvl="0" indent="711200">
              <a:lnSpc>
                <a:spcPct val="140000"/>
              </a:lnSpc>
            </a:pPr>
            <a:endParaRPr lang="zh-CN" altLang="zh-CN" sz="1050" kern="100" dirty="0">
              <a:solidFill>
                <a:prstClr val="black"/>
              </a:solidFill>
              <a:latin typeface="宋体"/>
              <a:cs typeface="Courier New"/>
            </a:endParaRPr>
          </a:p>
          <a:p>
            <a:pPr lvl="0" indent="711200">
              <a:lnSpc>
                <a:spcPct val="140000"/>
              </a:lnSpc>
            </a:pPr>
            <a:r>
              <a:rPr lang="zh-CN" altLang="zh-CN" sz="2800" kern="100" dirty="0">
                <a:solidFill>
                  <a:prstClr val="black"/>
                </a:solidFill>
                <a:latin typeface="Times New Roman"/>
                <a:ea typeface="华文细黑"/>
                <a:cs typeface="Times New Roman"/>
              </a:rPr>
              <a:t>利用温压和风压，</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零碳馆</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能保持建筑内部空气流通，环境舒爽。墙体表面附着的特殊荧光涂料能将吸收的太阳能在夜间转换为荧光释放，使展馆成为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会发光的房子</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indent="711200">
              <a:lnSpc>
                <a:spcPct val="140000"/>
              </a:lnSpc>
            </a:pPr>
            <a:r>
              <a:rPr lang="zh-CN" altLang="zh-CN" sz="2800" kern="100" dirty="0">
                <a:solidFill>
                  <a:prstClr val="black"/>
                </a:solidFill>
                <a:latin typeface="Times New Roman"/>
                <a:ea typeface="华文细黑"/>
                <a:cs typeface="Times New Roman"/>
              </a:rPr>
              <a:t>游客在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零碳餐厅</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看到的餐具都是由前晚多余的有机饼干处理而成，使用后将会用于发电和发热，最终剩余品又再加工成生物肥，真正实现变废为宝</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这些创意试图让游客在日常生活体验中，逐渐养成</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零碳</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的新生活态度</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lvl="0" indent="711200">
              <a:lnSpc>
                <a:spcPct val="140000"/>
              </a:lnSpc>
            </a:pPr>
            <a:r>
              <a:rPr lang="zh-CN" altLang="zh-CN" sz="2800" kern="100" dirty="0">
                <a:latin typeface="Times New Roman"/>
                <a:ea typeface="华文细黑"/>
                <a:cs typeface="Times New Roman"/>
              </a:rPr>
              <a:t>最特别的是，游客将在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零碳馆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领取专属的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二氧化碳身份码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，然后在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大富翁碳册游戏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中回答</a:t>
            </a:r>
            <a:r>
              <a:rPr lang="en-US" altLang="zh-CN" sz="2800" kern="100" dirty="0">
                <a:latin typeface="Times New Roman"/>
                <a:ea typeface="华文细黑"/>
              </a:rPr>
              <a:t>50</a:t>
            </a:r>
            <a:r>
              <a:rPr lang="zh-CN" altLang="zh-CN" sz="2800" kern="100" dirty="0">
                <a:latin typeface="Times New Roman"/>
                <a:ea typeface="华文细黑"/>
                <a:cs typeface="Times New Roman"/>
              </a:rPr>
              <a:t>个互动问题，这些问题涉及每个人的出行方式、里程数，使用的燃气种类，每月的水电煤费用等，最后游客将得到一张电脑计算出的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碳诊断书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，记录个人一年的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碳排放总量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en-US" altLang="zh-CN" sz="2800" kern="100" dirty="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404664"/>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407903"/>
            <a:ext cx="11637441"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如果</a:t>
            </a:r>
            <a:r>
              <a:rPr lang="zh-CN" altLang="zh-CN" sz="2800" kern="100" dirty="0">
                <a:latin typeface="Times New Roman"/>
                <a:ea typeface="华文细黑"/>
                <a:cs typeface="Times New Roman"/>
              </a:rPr>
              <a:t>你是个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消费者，那就去世博园参观最酷的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零碳馆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吧！</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它没有空调但温度宜人，它不用耗电却熠熠生辉，它用饼干制作餐具，它用游戏输送理念。</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想做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低碳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潮人吗？想拥有第二张身份证吗？现在就出发！</a:t>
            </a:r>
            <a:endParaRPr lang="zh-CN" altLang="en-US" sz="2800" dirty="0"/>
          </a:p>
        </p:txBody>
      </p:sp>
      <p:sp>
        <p:nvSpPr>
          <p:cNvPr id="4" name="矩形 3"/>
          <p:cNvSpPr/>
          <p:nvPr/>
        </p:nvSpPr>
        <p:spPr>
          <a:xfrm>
            <a:off x="257534" y="3976898"/>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5122" name="Picture 2" descr="语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2655" y="4488672"/>
            <a:ext cx="4590743" cy="104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98100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083" y="-27384"/>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620688"/>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21585"/>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2014</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406574" y="636777"/>
            <a:ext cx="11521279" cy="6197915"/>
          </a:xfrm>
          <a:prstGeom prst="rect">
            <a:avLst/>
          </a:prstGeom>
          <a:noFill/>
        </p:spPr>
        <p:txBody>
          <a:bodyPr wrap="square" rtlCol="0">
            <a:spAutoFit/>
          </a:bodyPr>
          <a:lstStyle/>
          <a:p>
            <a:pPr>
              <a:lnSpc>
                <a:spcPct val="13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根据</a:t>
            </a:r>
            <a:r>
              <a:rPr lang="zh-CN" altLang="zh-CN" sz="2800" kern="100" dirty="0">
                <a:latin typeface="Times New Roman"/>
                <a:ea typeface="华文细黑"/>
                <a:cs typeface="Times New Roman"/>
              </a:rPr>
              <a:t>下面的内容，拟写信的正文。不超过</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字。</a:t>
            </a:r>
            <a:endParaRPr lang="zh-CN" altLang="zh-CN" sz="1050" kern="100" dirty="0">
              <a:latin typeface="宋体"/>
              <a:cs typeface="Courier New"/>
            </a:endParaRPr>
          </a:p>
          <a:p>
            <a:pPr indent="711200">
              <a:lnSpc>
                <a:spcPct val="130000"/>
              </a:lnSpc>
            </a:pPr>
            <a:r>
              <a:rPr lang="zh-CN" altLang="zh-CN" sz="2800" kern="100" dirty="0">
                <a:latin typeface="Times New Roman"/>
                <a:ea typeface="华文细黑"/>
                <a:cs typeface="Times New Roman"/>
              </a:rPr>
              <a:t>张先生订购了一件衣服，店家发货时，误发了一条围巾给他。就此情况，请你以店家身份拟一封处理此事的信给张先生。地址、姓名等信息用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代替。</a:t>
            </a:r>
            <a:endParaRPr lang="zh-CN" altLang="zh-CN" sz="1050" kern="100" dirty="0">
              <a:latin typeface="宋体"/>
              <a:cs typeface="Courier New"/>
            </a:endParaRPr>
          </a:p>
          <a:p>
            <a:pPr>
              <a:lnSpc>
                <a:spcPct val="130000"/>
              </a:lnSpc>
            </a:pPr>
            <a:r>
              <a:rPr lang="zh-CN" altLang="zh-CN" sz="2800" kern="100" dirty="0">
                <a:latin typeface="Times New Roman"/>
                <a:ea typeface="华文细黑"/>
                <a:cs typeface="Times New Roman"/>
              </a:rPr>
              <a:t>尊敬的张先生：</a:t>
            </a:r>
            <a:endParaRPr lang="zh-CN" altLang="zh-CN" sz="1050" kern="100" dirty="0">
              <a:latin typeface="宋体"/>
              <a:cs typeface="Courier New"/>
            </a:endParaRPr>
          </a:p>
          <a:p>
            <a:pPr indent="711200">
              <a:lnSpc>
                <a:spcPct val="130000"/>
              </a:lnSpc>
            </a:pPr>
            <a:r>
              <a:rPr lang="zh-CN" altLang="zh-CN" sz="2800" kern="100" dirty="0">
                <a:latin typeface="Times New Roman"/>
                <a:ea typeface="华文细黑"/>
                <a:cs typeface="Times New Roman"/>
              </a:rPr>
              <a:t>您好！</a:t>
            </a:r>
            <a:endParaRPr lang="zh-CN" altLang="zh-CN" sz="1050" kern="100" dirty="0">
              <a:latin typeface="宋体"/>
              <a:cs typeface="Courier New"/>
            </a:endParaRPr>
          </a:p>
          <a:p>
            <a:pPr indent="711200">
              <a:lnSpc>
                <a:spcPct val="130000"/>
              </a:lnSpc>
            </a:pPr>
            <a:r>
              <a:rPr lang="en-US" altLang="zh-CN" sz="2800" kern="100" dirty="0" smtClean="0">
                <a:latin typeface="Times New Roman"/>
                <a:ea typeface="华文细黑"/>
                <a:cs typeface="Courier New"/>
              </a:rPr>
              <a:t>________________________________________________________</a:t>
            </a:r>
            <a:endParaRPr lang="zh-CN" altLang="zh-CN" sz="1050" kern="100" dirty="0">
              <a:latin typeface="宋体"/>
              <a:cs typeface="Courier New"/>
            </a:endParaRPr>
          </a:p>
          <a:p>
            <a:pPr indent="711200">
              <a:lnSpc>
                <a:spcPct val="130000"/>
              </a:lnSpc>
            </a:pPr>
            <a:r>
              <a:rPr lang="zh-CN" altLang="zh-CN" sz="2800" kern="100" dirty="0">
                <a:latin typeface="Times New Roman"/>
                <a:ea typeface="华文细黑"/>
                <a:cs typeface="Times New Roman"/>
              </a:rPr>
              <a:t>此致</a:t>
            </a:r>
            <a:endParaRPr lang="zh-CN" altLang="zh-CN" sz="1050" kern="100" dirty="0">
              <a:latin typeface="宋体"/>
              <a:cs typeface="Courier New"/>
            </a:endParaRPr>
          </a:p>
          <a:p>
            <a:pPr>
              <a:lnSpc>
                <a:spcPct val="130000"/>
              </a:lnSpc>
            </a:pPr>
            <a:r>
              <a:rPr lang="zh-CN" altLang="zh-CN" sz="2800" kern="100" dirty="0">
                <a:latin typeface="Times New Roman"/>
                <a:ea typeface="华文细黑"/>
                <a:cs typeface="Times New Roman"/>
              </a:rPr>
              <a:t>敬礼！</a:t>
            </a:r>
            <a:endParaRPr lang="zh-CN" altLang="zh-CN" sz="1050" kern="100" dirty="0">
              <a:latin typeface="宋体"/>
              <a:cs typeface="Courier New"/>
            </a:endParaRPr>
          </a:p>
          <a:p>
            <a:pPr algn="r">
              <a:lnSpc>
                <a:spcPct val="130000"/>
              </a:lnSpc>
              <a:spcAft>
                <a:spcPts val="0"/>
              </a:spcAft>
            </a:pPr>
            <a:r>
              <a:rPr lang="zh-CN" altLang="zh-CN" sz="2800" kern="100" dirty="0">
                <a:latin typeface="Times New Roman"/>
                <a:ea typeface="华文细黑"/>
                <a:cs typeface="Times New Roman"/>
              </a:rPr>
              <a:t>店主：</a:t>
            </a:r>
            <a:r>
              <a:rPr lang="en-US" altLang="zh-CN" sz="2800" kern="100" dirty="0">
                <a:latin typeface="宋体"/>
                <a:ea typeface="华文细黑"/>
                <a:cs typeface="Times New Roman"/>
              </a:rPr>
              <a:t>×××</a:t>
            </a:r>
            <a:endParaRPr lang="zh-CN" altLang="zh-CN" sz="1050" kern="100" dirty="0">
              <a:latin typeface="宋体"/>
              <a:cs typeface="Courier New"/>
            </a:endParaRPr>
          </a:p>
          <a:p>
            <a:pPr algn="r">
              <a:lnSpc>
                <a:spcPct val="130000"/>
              </a:lnSpc>
            </a:pPr>
            <a:r>
              <a:rPr lang="en-US" altLang="zh-CN" sz="2800" kern="100" dirty="0" smtClean="0">
                <a:latin typeface="宋体"/>
                <a:ea typeface="华文细黑"/>
                <a:cs typeface="Times New Roman"/>
              </a:rPr>
              <a:t>	×</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7534" y="52201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334566" y="535320"/>
            <a:ext cx="11344385" cy="2677656"/>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由于</a:t>
            </a:r>
            <a:r>
              <a:rPr lang="zh-CN" altLang="zh-CN" sz="2800" kern="100" dirty="0">
                <a:latin typeface="Times New Roman"/>
                <a:ea typeface="华文细黑"/>
                <a:cs typeface="Times New Roman"/>
              </a:rPr>
              <a:t>我们的失误，将您订购的衣服错发成了围巾，给您添麻烦了，深表歉意！</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您的衣服已寄出。烦请您在收到后将围巾寄回，地址是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，邮资由我们承担。欢迎再次惠顾。</a:t>
            </a:r>
            <a:endParaRPr lang="zh-CN" altLang="en-US" sz="2800" dirty="0"/>
          </a:p>
        </p:txBody>
      </p:sp>
      <p:sp>
        <p:nvSpPr>
          <p:cNvPr id="13" name="矩形 12"/>
          <p:cNvSpPr/>
          <p:nvPr/>
        </p:nvSpPr>
        <p:spPr>
          <a:xfrm>
            <a:off x="257534" y="3337828"/>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6146" name="Picture 2" descr="语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9024" y="4125615"/>
            <a:ext cx="4552406" cy="1535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65170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4406" y="501640"/>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324406" y="1260624"/>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701282" y="507439"/>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2016</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458897" y="1260624"/>
            <a:ext cx="11180925" cy="5262979"/>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在</a:t>
            </a:r>
            <a:r>
              <a:rPr lang="zh-CN" altLang="zh-CN" sz="2800" kern="100" dirty="0">
                <a:latin typeface="Times New Roman"/>
                <a:ea typeface="华文细黑"/>
                <a:cs typeface="Times New Roman"/>
              </a:rPr>
              <a:t>空格处分别补写出倡议的理由和具体内容。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两处各不超过</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个字</a:t>
            </a:r>
            <a:r>
              <a:rPr lang="en-US" altLang="zh-CN" sz="2800" kern="100" dirty="0">
                <a:latin typeface="Times New Roman"/>
                <a:ea typeface="华文细黑"/>
                <a:cs typeface="Courier New"/>
              </a:rPr>
              <a:t>)</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倡议书</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各位同学：</a:t>
            </a:r>
            <a:endParaRPr lang="zh-CN" altLang="zh-CN" sz="1050" kern="100" dirty="0">
              <a:latin typeface="宋体"/>
              <a:cs typeface="Courier New"/>
            </a:endParaRPr>
          </a:p>
          <a:p>
            <a:pPr indent="720000">
              <a:lnSpc>
                <a:spcPct val="150000"/>
              </a:lnSpc>
            </a:pPr>
            <a:r>
              <a:rPr lang="zh-CN" altLang="zh-CN" sz="2800" kern="100" dirty="0" smtClean="0">
                <a:latin typeface="Times New Roman"/>
                <a:ea typeface="华文细黑"/>
                <a:cs typeface="Times New Roman"/>
              </a:rPr>
              <a:t>乘坐</a:t>
            </a:r>
            <a:r>
              <a:rPr lang="zh-CN" altLang="zh-CN" sz="2800" kern="100" dirty="0">
                <a:latin typeface="Times New Roman"/>
                <a:ea typeface="华文细黑"/>
                <a:cs typeface="Times New Roman"/>
              </a:rPr>
              <a:t>公交是很多市民日常出行的选择。</a:t>
            </a:r>
            <a:r>
              <a:rPr lang="zh-CN" altLang="zh-CN" sz="2800" kern="100" dirty="0" smtClean="0">
                <a:latin typeface="Times New Roman"/>
                <a:ea typeface="华文细黑"/>
                <a:cs typeface="Times New Roman"/>
              </a:rPr>
              <a:t>众所周知，</a:t>
            </a:r>
            <a:r>
              <a:rPr lang="en-US" altLang="zh-CN" sz="2800" kern="100" dirty="0" smtClean="0">
                <a:latin typeface="宋体"/>
                <a:ea typeface="华文细黑"/>
                <a:cs typeface="Courier New"/>
              </a:rPr>
              <a:t>             </a:t>
            </a:r>
          </a:p>
          <a:p>
            <a:pPr indent="720000">
              <a:lnSpc>
                <a:spcPct val="150000"/>
              </a:lnSpc>
            </a:pPr>
            <a:endParaRPr lang="en-US" altLang="zh-CN" sz="2800" kern="100" dirty="0">
              <a:latin typeface="宋体"/>
              <a:ea typeface="华文细黑"/>
              <a:cs typeface="Courier New"/>
            </a:endParaRPr>
          </a:p>
          <a:p>
            <a:pPr indent="720000">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可是，我市不文明乘车现象时有发生，甚至发生老人被人群挤倒而摔成粉碎性骨折的悲剧。</a:t>
            </a:r>
            <a:endParaRPr lang="zh-CN" altLang="zh-CN" sz="1050" kern="100" dirty="0">
              <a:effectLst/>
              <a:latin typeface="宋体"/>
              <a:cs typeface="Courier New"/>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4423" y="3892113"/>
            <a:ext cx="26193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457" y="4509120"/>
            <a:ext cx="9828213"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1670" y="4566445"/>
            <a:ext cx="12858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582" y="5247481"/>
            <a:ext cx="12858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5373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34566" y="328419"/>
            <a:ext cx="11521279" cy="3970318"/>
          </a:xfrm>
          <a:prstGeom prst="rect">
            <a:avLst/>
          </a:prstGeom>
          <a:noFill/>
        </p:spPr>
        <p:txBody>
          <a:bodyPr wrap="square" rtlCol="0">
            <a:spAutoFit/>
          </a:bodyPr>
          <a:lstStyle/>
          <a:p>
            <a:pPr indent="720000">
              <a:lnSpc>
                <a:spcPct val="150000"/>
              </a:lnSpc>
            </a:pPr>
            <a:r>
              <a:rPr lang="zh-CN" altLang="zh-CN" sz="2800" kern="100" dirty="0" smtClean="0">
                <a:latin typeface="Times New Roman"/>
                <a:ea typeface="华文细黑"/>
                <a:cs typeface="Times New Roman"/>
              </a:rPr>
              <a:t>为此</a:t>
            </a:r>
            <a:r>
              <a:rPr lang="zh-CN" altLang="zh-CN" sz="2800" kern="100" dirty="0">
                <a:latin typeface="Times New Roman"/>
                <a:ea typeface="华文细黑"/>
                <a:cs typeface="Times New Roman"/>
              </a:rPr>
              <a:t>，我们向全校同学发出倡议：</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p>
          <a:p>
            <a:pPr>
              <a:lnSpc>
                <a:spcPct val="150000"/>
              </a:lnSpc>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endParaRPr lang="en-US" altLang="zh-CN" sz="1050" kern="100" dirty="0">
              <a:latin typeface="宋体"/>
              <a:cs typeface="Courier New"/>
            </a:endParaRPr>
          </a:p>
          <a:p>
            <a:pPr indent="720000">
              <a:lnSpc>
                <a:spcPct val="150000"/>
              </a:lnSpc>
            </a:pPr>
            <a:r>
              <a:rPr lang="zh-CN" altLang="zh-CN" sz="2800" kern="100" dirty="0" smtClean="0">
                <a:latin typeface="Times New Roman"/>
                <a:ea typeface="华文细黑"/>
                <a:cs typeface="Times New Roman"/>
              </a:rPr>
              <a:t>文明</a:t>
            </a:r>
            <a:r>
              <a:rPr lang="zh-CN" altLang="zh-CN" sz="2800" kern="100" dirty="0">
                <a:latin typeface="Times New Roman"/>
                <a:ea typeface="华文细黑"/>
                <a:cs typeface="Times New Roman"/>
              </a:rPr>
              <a:t>乘车，从我做起！让我们用自己的行动为城市增光添彩！</a:t>
            </a:r>
            <a:endParaRPr lang="zh-CN" altLang="zh-CN" sz="1050" kern="100" dirty="0">
              <a:latin typeface="宋体"/>
              <a:cs typeface="Courier New"/>
            </a:endParaRPr>
          </a:p>
          <a:p>
            <a:pPr algn="r">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中学学生会</a:t>
            </a:r>
            <a:endParaRPr lang="zh-CN" altLang="zh-CN" sz="1050" kern="100" dirty="0">
              <a:latin typeface="宋体"/>
              <a:cs typeface="Courier New"/>
            </a:endParaRPr>
          </a:p>
          <a:p>
            <a:pPr algn="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a:t>
            </a:r>
            <a:endParaRPr lang="en-US" altLang="zh-CN" sz="2800" kern="100" dirty="0">
              <a:effectLst/>
              <a:latin typeface="Times New Roman"/>
              <a:ea typeface="华文细黑"/>
              <a:cs typeface="Times New Roman"/>
            </a:endParaRPr>
          </a:p>
        </p:txBody>
      </p:sp>
      <p:sp>
        <p:nvSpPr>
          <p:cNvPr id="9" name="矩形 8"/>
          <p:cNvSpPr/>
          <p:nvPr/>
        </p:nvSpPr>
        <p:spPr>
          <a:xfrm>
            <a:off x="218405" y="4612189"/>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334566" y="4625497"/>
            <a:ext cx="11521279" cy="2031325"/>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文明</a:t>
            </a:r>
            <a:r>
              <a:rPr lang="zh-CN" altLang="zh-CN" sz="2800" kern="100" dirty="0">
                <a:latin typeface="Times New Roman"/>
                <a:ea typeface="华文细黑"/>
                <a:cs typeface="Times New Roman"/>
              </a:rPr>
              <a:t>乘车让出行更安全，更高效，体现了一个人的基本素养，也有益于社会和谐</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自觉排队，有序上车；尊老爱幼，主动让座；举止文明，谈吐有礼</a:t>
            </a:r>
            <a:endParaRPr lang="zh-CN" alt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90" y="1124744"/>
            <a:ext cx="1075213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3000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1657</TotalTime>
  <Words>1629</Words>
  <Application>Microsoft Office PowerPoint</Application>
  <PresentationFormat>自定义</PresentationFormat>
  <Paragraphs>159</Paragraphs>
  <Slides>32</Slides>
  <Notes>0</Notes>
  <HiddenSlides>4</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483</cp:revision>
  <dcterms:created xsi:type="dcterms:W3CDTF">2016-03-28T08:27:22Z</dcterms:created>
  <dcterms:modified xsi:type="dcterms:W3CDTF">2016-11-18T06:32:29Z</dcterms:modified>
</cp:coreProperties>
</file>