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  <p:sldMasterId id="2147483677" r:id="rId4"/>
  </p:sldMasterIdLst>
  <p:notesMasterIdLst>
    <p:notesMasterId r:id="rId6"/>
  </p:notesMasterIdLst>
  <p:sldIdLst>
    <p:sldId id="798" r:id="rId5"/>
    <p:sldId id="799" r:id="rId7"/>
    <p:sldId id="738" r:id="rId8"/>
    <p:sldId id="924" r:id="rId9"/>
    <p:sldId id="634" r:id="rId10"/>
    <p:sldId id="791" r:id="rId11"/>
    <p:sldId id="899" r:id="rId12"/>
    <p:sldId id="900" r:id="rId13"/>
    <p:sldId id="901" r:id="rId14"/>
    <p:sldId id="902" r:id="rId15"/>
    <p:sldId id="741" r:id="rId16"/>
    <p:sldId id="740" r:id="rId17"/>
    <p:sldId id="853" r:id="rId18"/>
    <p:sldId id="903" r:id="rId19"/>
    <p:sldId id="904" r:id="rId20"/>
    <p:sldId id="905" r:id="rId21"/>
    <p:sldId id="906" r:id="rId22"/>
    <p:sldId id="856" r:id="rId23"/>
    <p:sldId id="925" r:id="rId24"/>
    <p:sldId id="642" r:id="rId25"/>
    <p:sldId id="726" r:id="rId26"/>
    <p:sldId id="764" r:id="rId27"/>
    <p:sldId id="765" r:id="rId28"/>
    <p:sldId id="859" r:id="rId29"/>
    <p:sldId id="926" r:id="rId30"/>
    <p:sldId id="795" r:id="rId31"/>
    <p:sldId id="796" r:id="rId32"/>
    <p:sldId id="797" r:id="rId33"/>
    <p:sldId id="927" r:id="rId34"/>
    <p:sldId id="786" r:id="rId35"/>
    <p:sldId id="767" r:id="rId36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kb1.com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CC"/>
    <a:srgbClr val="FFC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170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0" Type="http://schemas.openxmlformats.org/officeDocument/2006/relationships/commentAuthors" Target="commentAuthors.xml"/><Relationship Id="rId4" Type="http://schemas.openxmlformats.org/officeDocument/2006/relationships/slideMaster" Target="slideMasters/slideMaster3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8DAD03C-8073-4163-AB86-7827E8251E87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355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69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6C89B31-4388-45A1-81AD-19B9E92451A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30"/>
          <p:cNvSpPr/>
          <p:nvPr/>
        </p:nvSpPr>
        <p:spPr>
          <a:xfrm rot="20700000" flipH="1">
            <a:off x="8568266" y="636588"/>
            <a:ext cx="1195918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80" name="组合 16"/>
          <p:cNvGrpSpPr/>
          <p:nvPr/>
        </p:nvGrpSpPr>
        <p:grpSpPr>
          <a:xfrm>
            <a:off x="774700" y="3287713"/>
            <a:ext cx="1562100" cy="268287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81" name="组合 17"/>
          <p:cNvGrpSpPr/>
          <p:nvPr/>
        </p:nvGrpSpPr>
        <p:grpSpPr>
          <a:xfrm flipH="1">
            <a:off x="9848851" y="3295650"/>
            <a:ext cx="1564216" cy="266700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4887913"/>
            <a:ext cx="12192000" cy="1970088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5421313"/>
            <a:ext cx="12192000" cy="1436688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5722938"/>
            <a:ext cx="12192000" cy="1135063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55913" y="2531234"/>
            <a:ext cx="7080173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555913" y="3546953"/>
            <a:ext cx="7080173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3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C8E08E5-15FB-4C2C-A4E2-8890EDAA585F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03727F4-C511-4B29-8886-B5770283F76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4"/>
            <a:ext cx="105156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0C8899C-479B-41DE-A41E-4280B5684DE7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3DFA13F-5F4B-4DA1-BB5B-49821C1DAE7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F9FB64-D714-4200-93F3-DC7918FE8E3B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52713BE-4716-4D07-A67A-01236ADC370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F9FB64-D714-4200-93F3-DC7918FE8E3B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52713BE-4716-4D07-A67A-01236ADC370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F9FB64-D714-4200-93F3-DC7918FE8E3B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52713BE-4716-4D07-A67A-01236ADC370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F9FB64-D714-4200-93F3-DC7918FE8E3B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52713BE-4716-4D07-A67A-01236ADC370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F9FB64-D714-4200-93F3-DC7918FE8E3B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52713BE-4716-4D07-A67A-01236ADC370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30"/>
          <p:cNvSpPr/>
          <p:nvPr/>
        </p:nvSpPr>
        <p:spPr>
          <a:xfrm rot="20700000" flipH="1">
            <a:off x="8568266" y="636588"/>
            <a:ext cx="1195918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5368" name="组合 16"/>
          <p:cNvGrpSpPr/>
          <p:nvPr/>
        </p:nvGrpSpPr>
        <p:grpSpPr>
          <a:xfrm>
            <a:off x="774700" y="3287713"/>
            <a:ext cx="1562100" cy="268287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5369" name="组合 17"/>
          <p:cNvGrpSpPr/>
          <p:nvPr/>
        </p:nvGrpSpPr>
        <p:grpSpPr>
          <a:xfrm flipH="1">
            <a:off x="9848851" y="3295650"/>
            <a:ext cx="1564216" cy="266700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4887913"/>
            <a:ext cx="12192000" cy="1970088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5421313"/>
            <a:ext cx="12192000" cy="1436688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5722938"/>
            <a:ext cx="12192000" cy="1135063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55913" y="2531234"/>
            <a:ext cx="7080173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555913" y="3546953"/>
            <a:ext cx="7080173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3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89B001F-2404-419E-A7DB-C7207D9D4EC0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51C540-E3FE-4412-8441-AB6803B3055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DFB7D59-6C97-4C61-9143-C64CC3EADF53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B9DEDAC-9699-484C-B0F2-C5D276089A0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4284133" y="3433763"/>
            <a:ext cx="5147733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390" name="组合 10"/>
          <p:cNvGrpSpPr/>
          <p:nvPr/>
        </p:nvGrpSpPr>
        <p:grpSpPr>
          <a:xfrm>
            <a:off x="774700" y="3287713"/>
            <a:ext cx="1562100" cy="268287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6391" name="组合 14"/>
          <p:cNvGrpSpPr/>
          <p:nvPr/>
        </p:nvGrpSpPr>
        <p:grpSpPr>
          <a:xfrm flipH="1">
            <a:off x="9848851" y="3295650"/>
            <a:ext cx="1564216" cy="266700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4883150"/>
            <a:ext cx="12192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5413375"/>
            <a:ext cx="12192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5724525"/>
            <a:ext cx="12192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 19"/>
          <p:cNvSpPr/>
          <p:nvPr/>
        </p:nvSpPr>
        <p:spPr>
          <a:xfrm rot="20700000" flipH="1">
            <a:off x="7818967" y="727075"/>
            <a:ext cx="1183217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3115" y="2658508"/>
            <a:ext cx="551487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283115" y="3452786"/>
            <a:ext cx="551487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E59E50B-6306-410D-9254-566945382338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5BCD94-3254-43C4-9DE8-C1F2FEF50FF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DFB7D59-6C97-4C61-9143-C64CC3EADF53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B9DEDAC-9699-484C-B0F2-C5D276089A0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F9FB64-D714-4200-93F3-DC7918FE8E3B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52713BE-4716-4D07-A67A-01236ADC370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21443" y="365126"/>
            <a:ext cx="7752291" cy="1325563"/>
          </a:xfrm>
        </p:spPr>
        <p:txBody>
          <a:bodyPr>
            <a:normAutofit/>
          </a:bodyPr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744961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615609"/>
            <a:ext cx="5157787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DFB7D59-6C97-4C61-9143-C64CC3EADF53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B9DEDAC-9699-484C-B0F2-C5D276089A0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3" name="组合 5"/>
          <p:cNvGrpSpPr/>
          <p:nvPr/>
        </p:nvGrpSpPr>
        <p:grpSpPr>
          <a:xfrm>
            <a:off x="1524000" y="3287713"/>
            <a:ext cx="1564217" cy="268287"/>
            <a:chOff x="580290" y="3288314"/>
            <a:chExt cx="1172059" cy="267237"/>
          </a:xfrm>
        </p:grpSpPr>
        <p:sp>
          <p:nvSpPr>
            <p:cNvPr id="21" name="椭圆 20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7414" name="组合 9"/>
          <p:cNvGrpSpPr/>
          <p:nvPr/>
        </p:nvGrpSpPr>
        <p:grpSpPr>
          <a:xfrm flipH="1">
            <a:off x="9086851" y="3295650"/>
            <a:ext cx="1562100" cy="266700"/>
            <a:chOff x="580290" y="3288314"/>
            <a:chExt cx="1172059" cy="267237"/>
          </a:xfrm>
        </p:grpSpPr>
        <p:sp>
          <p:nvSpPr>
            <p:cNvPr id="25" name="椭圆 24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8" name="任意多边形: 形状 13"/>
          <p:cNvSpPr/>
          <p:nvPr/>
        </p:nvSpPr>
        <p:spPr>
          <a:xfrm>
            <a:off x="0" y="4887913"/>
            <a:ext cx="12192000" cy="1970088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任意多边形: 形状 14"/>
          <p:cNvSpPr/>
          <p:nvPr/>
        </p:nvSpPr>
        <p:spPr>
          <a:xfrm>
            <a:off x="0" y="5421313"/>
            <a:ext cx="12192000" cy="1436688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15"/>
          <p:cNvSpPr/>
          <p:nvPr/>
        </p:nvSpPr>
        <p:spPr>
          <a:xfrm>
            <a:off x="0" y="5722938"/>
            <a:ext cx="12192000" cy="1135063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20700000" flipH="1">
            <a:off x="5499100" y="1689100"/>
            <a:ext cx="1193799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81400" y="2591560"/>
            <a:ext cx="50292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3581400" y="3610928"/>
            <a:ext cx="50292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32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4B666E5-B63E-4648-B902-BB2491907B80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5A4276-E03D-4896-AFDF-FE5AD200839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E76BD87-A83F-4E2C-9577-0D7F27F0B8C3}" type="slidenum"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711200"/>
            <a:ext cx="42624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352521" y="733425"/>
            <a:ext cx="6170400" cy="54036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311400"/>
            <a:ext cx="42624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16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B1DBE7B-A473-43B0-84C0-2A1CC37B44CF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E2EAE0A-9964-4A29-A966-2E7C97BF368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0A1B18-2740-45ED-A3A8-5653A4AE7FB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A571FA-25C3-4281-BE0F-04BB1F1A860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4"/>
            <a:ext cx="105156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1DC4CCE-2CBF-426A-BA3E-4B66D2D73BC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168829A-3CC5-4F46-837A-65EFCE04A30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DFB7D59-6C97-4C61-9143-C64CC3EADF53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B9DEDAC-9699-484C-B0F2-C5D276089A0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 showMasterSp="0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0" y="0"/>
            <a:ext cx="12192000" cy="6858000"/>
            <a:chOff x="0" y="0"/>
            <a:chExt cx="5760" cy="4320"/>
          </a:xfrm>
        </p:grpSpPr>
        <p:pic>
          <p:nvPicPr>
            <p:cNvPr id="6147" name="图片 6146" descr="R0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6" y="3006"/>
              <a:ext cx="4704" cy="13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8" name="图片 6147" descr="R0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062" cy="4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9" name="图片 6148" descr="R01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2" y="864"/>
              <a:ext cx="5376" cy="237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150" name="日期占位符 6149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151" name="页脚占位符 6150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152" name="灯片编号占位符 6151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153" name="标题 6152"/>
          <p:cNvSpPr>
            <a:spLocks noGrp="1"/>
          </p:cNvSpPr>
          <p:nvPr>
            <p:ph type="ctrTitle" sz="quarter"/>
          </p:nvPr>
        </p:nvSpPr>
        <p:spPr>
          <a:xfrm>
            <a:off x="914400" y="22860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154" name="副标题 6153"/>
          <p:cNvSpPr>
            <a:spLocks noGrp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4284133" y="3433763"/>
            <a:ext cx="5147733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02" name="组合 10"/>
          <p:cNvGrpSpPr/>
          <p:nvPr/>
        </p:nvGrpSpPr>
        <p:grpSpPr>
          <a:xfrm>
            <a:off x="774700" y="3287713"/>
            <a:ext cx="1562100" cy="268287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103" name="组合 14"/>
          <p:cNvGrpSpPr/>
          <p:nvPr/>
        </p:nvGrpSpPr>
        <p:grpSpPr>
          <a:xfrm flipH="1">
            <a:off x="9848851" y="3295650"/>
            <a:ext cx="1564216" cy="266700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4883150"/>
            <a:ext cx="12192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5413375"/>
            <a:ext cx="12192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5724525"/>
            <a:ext cx="12192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 19"/>
          <p:cNvSpPr/>
          <p:nvPr/>
        </p:nvSpPr>
        <p:spPr>
          <a:xfrm rot="20700000" flipH="1">
            <a:off x="7818967" y="727075"/>
            <a:ext cx="1183217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3115" y="2658508"/>
            <a:ext cx="551487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283115" y="3452786"/>
            <a:ext cx="551487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8626377-553D-4646-89A4-2E82812741DD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B0E662E-AE78-4735-AE43-D11EB60312B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56000" y="381000"/>
            <a:ext cx="3833368" cy="6096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545832" y="381000"/>
            <a:ext cx="3833368" cy="6096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Bar dir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37600" y="381000"/>
            <a:ext cx="2641600" cy="6172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800" y="381000"/>
            <a:ext cx="7771664" cy="6172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767" y="234950"/>
            <a:ext cx="11040533" cy="6985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630767" y="1133475"/>
            <a:ext cx="11040533" cy="5222875"/>
          </a:xfrm>
          <a:prstGeom prst="rect">
            <a:avLst/>
          </a:prstGeom>
        </p:spPr>
        <p:txBody>
          <a:bodyPr/>
          <a:lstStyle/>
          <a:p>
            <a:pPr marL="361950" marR="0" lvl="0" indent="-361950" algn="just" defTabSz="6858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m"/>
              <a:defRPr/>
            </a:pP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79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180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181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F9FB64-D714-4200-93F3-DC7918FE8E3B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52713BE-4716-4D07-A67A-01236ADC370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21443" y="365126"/>
            <a:ext cx="7752291" cy="1325563"/>
          </a:xfrm>
        </p:spPr>
        <p:txBody>
          <a:bodyPr>
            <a:normAutofit/>
          </a:bodyPr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744961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615609"/>
            <a:ext cx="5157787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F9FB64-D714-4200-93F3-DC7918FE8E3B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52713BE-4716-4D07-A67A-01236ADC370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5" name="组合 5"/>
          <p:cNvGrpSpPr/>
          <p:nvPr/>
        </p:nvGrpSpPr>
        <p:grpSpPr>
          <a:xfrm>
            <a:off x="1524000" y="3287713"/>
            <a:ext cx="1564217" cy="268287"/>
            <a:chOff x="580290" y="3288314"/>
            <a:chExt cx="1172059" cy="267237"/>
          </a:xfrm>
        </p:grpSpPr>
        <p:sp>
          <p:nvSpPr>
            <p:cNvPr id="21" name="椭圆 20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126" name="组合 9"/>
          <p:cNvGrpSpPr/>
          <p:nvPr/>
        </p:nvGrpSpPr>
        <p:grpSpPr>
          <a:xfrm flipH="1">
            <a:off x="9086851" y="3295650"/>
            <a:ext cx="1562100" cy="266700"/>
            <a:chOff x="580290" y="3288314"/>
            <a:chExt cx="1172059" cy="267237"/>
          </a:xfrm>
        </p:grpSpPr>
        <p:sp>
          <p:nvSpPr>
            <p:cNvPr id="25" name="椭圆 24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8" name="任意多边形: 形状 13"/>
          <p:cNvSpPr/>
          <p:nvPr/>
        </p:nvSpPr>
        <p:spPr>
          <a:xfrm>
            <a:off x="0" y="4887913"/>
            <a:ext cx="12192000" cy="1970088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任意多边形: 形状 14"/>
          <p:cNvSpPr/>
          <p:nvPr/>
        </p:nvSpPr>
        <p:spPr>
          <a:xfrm>
            <a:off x="0" y="5421313"/>
            <a:ext cx="12192000" cy="1436688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15"/>
          <p:cNvSpPr/>
          <p:nvPr/>
        </p:nvSpPr>
        <p:spPr>
          <a:xfrm>
            <a:off x="0" y="5722938"/>
            <a:ext cx="12192000" cy="1135063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20700000" flipH="1">
            <a:off x="5499100" y="1689100"/>
            <a:ext cx="1193799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81400" y="2591560"/>
            <a:ext cx="50292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3581400" y="3610928"/>
            <a:ext cx="50292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32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F56202C-7508-4F27-B049-68741C06E42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D26A174-B1BD-497E-9911-362D9535CD0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979F47F-80E4-4EAA-8A79-A0F3FE5F5300}" type="slidenum"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711200"/>
            <a:ext cx="42624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352521" y="733425"/>
            <a:ext cx="6170400" cy="54036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311400"/>
            <a:ext cx="42624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16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4CC26E9-458B-47DB-A709-9ACBE5463F43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24BD2F0-43E2-4388-88CB-F80ADF99594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BC53313-CDEB-4843-9326-5AE9EF4CA408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17AC1E8-E918-48CF-B020-19B40AFD7B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3.xml"/><Relationship Id="rId17" Type="http://schemas.openxmlformats.org/officeDocument/2006/relationships/tags" Target="../tags/tag2.xml"/><Relationship Id="rId16" Type="http://schemas.openxmlformats.org/officeDocument/2006/relationships/tags" Target="../tags/tag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6" Type="http://schemas.openxmlformats.org/officeDocument/2006/relationships/theme" Target="../theme/theme2.xml"/><Relationship Id="rId15" Type="http://schemas.openxmlformats.org/officeDocument/2006/relationships/tags" Target="../tags/tag6.xml"/><Relationship Id="rId14" Type="http://schemas.openxmlformats.org/officeDocument/2006/relationships/tags" Target="../tags/tag5.xml"/><Relationship Id="rId13" Type="http://schemas.openxmlformats.org/officeDocument/2006/relationships/tags" Target="../tags/tag4.xml"/><Relationship Id="rId12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5" Type="http://schemas.openxmlformats.org/officeDocument/2006/relationships/theme" Target="../theme/theme3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14"/>
          <p:cNvGrpSpPr/>
          <p:nvPr/>
        </p:nvGrpSpPr>
        <p:grpSpPr>
          <a:xfrm>
            <a:off x="774700" y="919163"/>
            <a:ext cx="1375833" cy="268287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27" name="组合 15"/>
          <p:cNvGrpSpPr/>
          <p:nvPr/>
        </p:nvGrpSpPr>
        <p:grpSpPr>
          <a:xfrm flipH="1">
            <a:off x="10083800" y="919163"/>
            <a:ext cx="1375833" cy="268287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28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2218267" y="365125"/>
            <a:ext cx="7755467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9" name="文本占位符 2"/>
          <p:cNvSpPr>
            <a:spLocks noGrp="1"/>
          </p:cNvSpPr>
          <p:nvPr>
            <p:ph type="body"/>
            <p:custDataLst>
              <p:tags r:id="rId17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eaLnBrk="1" hangingPunct="1">
              <a:lnSpc>
                <a:spcPct val="120000"/>
              </a:lnSpc>
              <a:buFont typeface="Arial" panose="020B0604020202020204" pitchFamily="34" charset="0"/>
              <a:buNone/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F9FB64-D714-4200-93F3-DC7918FE8E3B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 eaLnBrk="1" hangingPunct="1">
              <a:lnSpc>
                <a:spcPct val="120000"/>
              </a:lnSpc>
              <a:buFont typeface="Arial" panose="020B0604020202020204" pitchFamily="34" charset="0"/>
              <a:buNone/>
              <a:defRPr sz="1200">
                <a:solidFill>
                  <a:srgbClr val="7F7F7F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52713BE-4716-4D07-A67A-01236ADC370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14"/>
          <p:cNvGrpSpPr/>
          <p:nvPr/>
        </p:nvGrpSpPr>
        <p:grpSpPr>
          <a:xfrm>
            <a:off x="774700" y="919163"/>
            <a:ext cx="1375833" cy="268287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051" name="组合 15"/>
          <p:cNvGrpSpPr/>
          <p:nvPr/>
        </p:nvGrpSpPr>
        <p:grpSpPr>
          <a:xfrm flipH="1">
            <a:off x="10083800" y="919163"/>
            <a:ext cx="1375833" cy="268287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05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2218267" y="365125"/>
            <a:ext cx="7755467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3" name="文本占位符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eaLnBrk="1" hangingPunct="1">
              <a:lnSpc>
                <a:spcPct val="120000"/>
              </a:lnSpc>
              <a:buFont typeface="Arial" panose="020B0604020202020204" pitchFamily="34" charset="0"/>
              <a:buNone/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DFB7D59-6C97-4C61-9143-C64CC3EADF53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 eaLnBrk="1" hangingPunct="1">
              <a:lnSpc>
                <a:spcPct val="120000"/>
              </a:lnSpc>
              <a:buFont typeface="Arial" panose="020B0604020202020204" pitchFamily="34" charset="0"/>
              <a:buNone/>
              <a:defRPr sz="1200">
                <a:solidFill>
                  <a:srgbClr val="7F7F7F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B9DEDAC-9699-484C-B0F2-C5D276089A0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hf sldNum="0" hdr="0" ftr="0" dt="0"/>
  <p:txStyles>
    <p:titleStyle>
      <a:lvl1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5121" descr="R0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4303713"/>
            <a:ext cx="12192000" cy="2554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5122" descr="R0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12800" y="0"/>
            <a:ext cx="22479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标题 5123"/>
          <p:cNvSpPr>
            <a:spLocks noGrp="1"/>
          </p:cNvSpPr>
          <p:nvPr>
            <p:ph type="title"/>
          </p:nvPr>
        </p:nvSpPr>
        <p:spPr>
          <a:xfrm>
            <a:off x="812800" y="381000"/>
            <a:ext cx="1727200" cy="6172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5" name="文本占位符 5124"/>
          <p:cNvSpPr>
            <a:spLocks noGrp="1"/>
          </p:cNvSpPr>
          <p:nvPr>
            <p:ph type="body" idx="1"/>
          </p:nvPr>
        </p:nvSpPr>
        <p:spPr>
          <a:xfrm>
            <a:off x="3556000" y="381000"/>
            <a:ext cx="7823200" cy="6096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</p:sldLayoutIdLst>
  <p:transition spd="slow">
    <p:randomBar dir="vert"/>
  </p:transition>
  <p:hf sldNum="0" hdr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bg1"/>
          </a:solidFill>
          <a:effectLst>
            <a:outerShdw blurRad="38100" dist="38100" dir="2700000">
              <a:srgbClr val="C0C0C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|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z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]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l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3300"/>
        </a:buClr>
        <a:buSzPct val="70000"/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1.wav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4.xml"/><Relationship Id="rId3" Type="http://schemas.openxmlformats.org/officeDocument/2006/relationships/image" Target="../media/image2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slide" Target="slide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0260" y="2646045"/>
            <a:ext cx="5935345" cy="39808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87345" y="577850"/>
            <a:ext cx="5939155" cy="2322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ts val="5800"/>
              </a:lnSpc>
            </a:pPr>
            <a:r>
              <a:rPr lang="en-US" altLang="zh-CN" sz="6000" b="1">
                <a:solidFill>
                  <a:srgbClr val="0000FF"/>
                </a:solidFill>
                <a:uFillTx/>
                <a:sym typeface="+mn-ea"/>
              </a:rPr>
              <a:t> </a:t>
            </a:r>
            <a:r>
              <a:rPr lang="zh-CN" sz="6000" b="1">
                <a:solidFill>
                  <a:srgbClr val="0000FF"/>
                </a:solidFill>
                <a:uFillTx/>
                <a:sym typeface="+mn-ea"/>
              </a:rPr>
              <a:t>综合性学习</a:t>
            </a:r>
            <a:endParaRPr lang="zh-CN" sz="6000" b="1">
              <a:solidFill>
                <a:srgbClr val="0000FF"/>
              </a:solidFill>
              <a:uFillTx/>
              <a:sym typeface="+mn-ea"/>
            </a:endParaRPr>
          </a:p>
          <a:p>
            <a:pPr algn="ctr" fontAlgn="auto">
              <a:lnSpc>
                <a:spcPts val="5800"/>
              </a:lnSpc>
            </a:pPr>
            <a:endParaRPr lang="zh-CN" sz="6000" b="1">
              <a:solidFill>
                <a:srgbClr val="0000FF"/>
              </a:solidFill>
              <a:uFillTx/>
              <a:sym typeface="+mn-ea"/>
            </a:endParaRPr>
          </a:p>
          <a:p>
            <a:pPr algn="ctr" fontAlgn="auto">
              <a:lnSpc>
                <a:spcPts val="5800"/>
              </a:lnSpc>
            </a:pPr>
            <a:r>
              <a:rPr lang="zh-CN" sz="6000" b="1">
                <a:solidFill>
                  <a:srgbClr val="0000FF"/>
                </a:solidFill>
                <a:uFillTx/>
                <a:sym typeface="+mn-ea"/>
              </a:rPr>
              <a:t>  天下国家</a:t>
            </a:r>
            <a:endParaRPr lang="zh-CN" sz="6000" b="1">
              <a:solidFill>
                <a:srgbClr val="0000FF"/>
              </a:solidFill>
              <a:uFillTx/>
              <a:sym typeface="+mn-ea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9208135" y="6053455"/>
            <a:ext cx="3290570" cy="796290"/>
          </a:xfrm>
        </p:spPr>
        <p:txBody>
          <a:bodyPr>
            <a:normAutofit lnSpcReduction="10000"/>
          </a:bodyPr>
          <a:p>
            <a:pPr lvl="0">
              <a:buClrTx/>
            </a:pPr>
            <a:fld id="{BB962C8B-B14F-4D97-AF65-F5344CB8AC3E}" type="datetime1">
              <a:rPr lang="zh-CN" altLang="en-US" sz="4000" b="1">
                <a:solidFill>
                  <a:srgbClr val="7030A0"/>
                </a:solidFill>
                <a:uFillTx/>
              </a:rPr>
            </a:fld>
            <a:endParaRPr lang="zh-CN" altLang="en-US" sz="4000" b="1">
              <a:solidFill>
                <a:srgbClr val="7030A0"/>
              </a:solidFill>
              <a:uFillTx/>
            </a:endParaRPr>
          </a:p>
        </p:txBody>
      </p:sp>
    </p:spTree>
  </p:cSld>
  <p:clrMapOvr>
    <a:masterClrMapping/>
  </p:clrMapOvr>
  <p:transition spd="med">
    <p:random/>
    <p:sndAc>
      <p:stSnd>
        <p:snd r:embed="rId2" name="projctor.wav"/>
      </p:stSnd>
    </p:sndAc>
  </p:transition>
  <p:timing>
    <p:tnLst>
      <p:par>
        <p:cTn id="1" dur="indefinite" restart="never" nodeType="tmRoot"/>
      </p:par>
    </p:tnLst>
    <p:bldLst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9175" y="1074420"/>
            <a:ext cx="5240020" cy="5706745"/>
          </a:xfrm>
          <a:prstGeom prst="rect">
            <a:avLst/>
          </a:prstGeom>
        </p:spPr>
      </p:pic>
      <p:sp>
        <p:nvSpPr>
          <p:cNvPr id="4" name="Rectangle 3"/>
          <p:cNvSpPr>
            <a:spLocks noGrp="1"/>
          </p:cNvSpPr>
          <p:nvPr/>
        </p:nvSpPr>
        <p:spPr>
          <a:xfrm>
            <a:off x="847090" y="1220470"/>
            <a:ext cx="10664825" cy="556069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40" tIns="45720" rIns="91440" bIns="45720" anchor="t">
            <a:noAutofit/>
          </a:bodyPr>
          <a:lstStyle>
            <a:lvl1pPr marL="171450" indent="-171450" algn="l" defTabSz="685800" rtl="0" eaLnBrk="0" fontAlgn="base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latinLnBrk="1" hangingPunct="1">
              <a:lnSpc>
                <a:spcPct val="100000"/>
              </a:lnSpc>
              <a:spcBef>
                <a:spcPts val="700"/>
              </a:spcBef>
              <a:buNone/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民族抗日英雄杨靖宇曾担任“南满抗日联军”司令，从1934年一直到1940年沙场献身为止。在艰苦征战的六年中，他身先士卒地在白山黑水、林海雪原里打击日寇。面对敌人的重兵围剿，杨靖宇率部顽强战斗，使敌人坐卧不安，惶惶不可终日。日寇对他又怕又恨，调集重兵围困。有人劝杨靖宇投降，他斩钉截铁地说：“不，我有我的信念。”最后，弹尽粮绝，杨靖宇在打完最后一颗子弹后壮烈牺牲。敌人残忍地用刺刀剖开他的肚子，杨靖宇肚里没有一粒米，有的只是树皮、草根和棉絮。</a:t>
            </a:r>
            <a:r>
              <a:rPr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1" name="Rectangle 3"/>
          <p:cNvSpPr>
            <a:spLocks noGrp="1"/>
          </p:cNvSpPr>
          <p:nvPr>
            <p:ph idx="1"/>
          </p:nvPr>
        </p:nvSpPr>
        <p:spPr>
          <a:xfrm>
            <a:off x="4636135" y="279400"/>
            <a:ext cx="4831715" cy="795020"/>
          </a:xfrm>
        </p:spPr>
        <p:txBody>
          <a:bodyPr wrap="square" lIns="91440" tIns="45720" rIns="91440" bIns="45720" anchor="t">
            <a:noAutofit/>
          </a:bodyPr>
          <a:p>
            <a:pPr eaLnBrk="1" latinLnBrk="1" hangingPunct="1">
              <a:lnSpc>
                <a:spcPct val="100000"/>
              </a:lnSpc>
              <a:spcBef>
                <a:spcPts val="700"/>
              </a:spcBef>
              <a:buNone/>
            </a:pPr>
            <a:r>
              <a:rPr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杨靖宇献身抗日</a:t>
            </a:r>
            <a:endParaRPr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build="p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638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065" y="772795"/>
            <a:ext cx="9845040" cy="5720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内容占位符 2"/>
          <p:cNvSpPr txBox="1"/>
          <p:nvPr/>
        </p:nvSpPr>
        <p:spPr>
          <a:xfrm>
            <a:off x="434975" y="476885"/>
            <a:ext cx="11108055" cy="63119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p>
            <a:pPr algn="just" eaLnBrk="1" latinLnBrk="1" hangingPunct="1">
              <a:lnSpc>
                <a:spcPct val="100000"/>
              </a:lnSpc>
              <a:spcBef>
                <a:spcPts val="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1940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年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月，国民党军三十三集团军总司令张自忠率军在湖北襄樊一带抗战。大洪山一战，他们消灭了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1000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多名日寇。日军疯狂报复，派重兵包围过来。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张自忠和士兵们坚决抵抗，他手举步枪高喊：“弟兄们，一定把敌人消灭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!”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一天过去了，阵地还在，他们却一天没吃东西。第二天，敌人用飞机大炮轰炸。张自忠几次率军反击，没有成功。部下劝他突围，他说：“我要撤了，这一带就保不住了。我要用身体来保卫湖北西部河山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!”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后来他们被困在杏儿山上，无法冲出去。张自忠左肩受了伤，他说：“我是不打败仗的，败只有死，我不能对不起部下。只有誓死不退，才能抗敌保国。”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1" latinLnBrk="1" hangingPunct="1"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　　日军冲了上来，张自忠身中数弹，仍然立在山头，坚持抵抗。一颗子弹击中他的胸部，血喷不止。他倒在地上对副官说：“我这样死得好，对得起国家，对得起民族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心里平安。”说完，他又顽强地地站起来，向敌人扑过去，敌人的子弹又射中他的腹部和头部。张自忠为国尽忠了，他是在抗战中牺牲的中国军人中职务最高的一个。　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91" name="标题 1"/>
          <p:cNvSpPr txBox="1"/>
          <p:nvPr/>
        </p:nvSpPr>
        <p:spPr>
          <a:xfrm>
            <a:off x="4572000" y="62230"/>
            <a:ext cx="2834005" cy="51879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r>
              <a:rPr lang="zh-CN" altLang="en-US" sz="28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抗日名将张自忠</a:t>
            </a:r>
            <a:endParaRPr lang="zh-CN" altLang="en-US" sz="28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内容占位符 2"/>
          <p:cNvSpPr txBox="1"/>
          <p:nvPr/>
        </p:nvSpPr>
        <p:spPr>
          <a:xfrm>
            <a:off x="4001135" y="114300"/>
            <a:ext cx="8065135" cy="6629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latinLnBrk="1" hangingPunct="1">
              <a:spcBef>
                <a:spcPts val="0"/>
              </a:spcBef>
            </a:pPr>
            <a:r>
              <a:rPr lang="en-US" altLang="zh-CN" sz="28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               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董存瑞舍身炸碉堡</a:t>
            </a:r>
            <a:endParaRPr lang="en-US" altLang="zh-CN" sz="28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 eaLnBrk="1" latinLnBrk="1" hangingPunct="1">
              <a:spcBef>
                <a:spcPts val="0"/>
              </a:spcBef>
            </a:pPr>
            <a:r>
              <a:rPr lang="en-US" altLang="zh-CN" sz="28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    1948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年</a:t>
            </a:r>
            <a:r>
              <a:rPr lang="en-US" altLang="zh-CN" sz="28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月</a:t>
            </a:r>
            <a:r>
              <a:rPr lang="en-US" altLang="zh-CN" sz="28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25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日，我军攻打隆化城的战斗打响。董存瑞所在连队担负攻击国民党守军防御重点隆化中学的任务。他任爆破组组长，带领战友接连炸毁</a:t>
            </a:r>
            <a:r>
              <a:rPr lang="en-US" altLang="zh-CN" sz="28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座炮楼、</a:t>
            </a:r>
            <a:r>
              <a:rPr lang="en-US" altLang="zh-CN" sz="28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座碉堡，胜利完成了规定的任务。连队随即发起冲锋，突然遭敌一隐蔽的桥型暗堡猛烈火力的封锁。部队受阻于开阔地带，二班、四班接连两次对暗堡爆破均未成功。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董存瑞挺身而出，向连长请战：“我是共产党员，请准许我去！”毅然抱起炸药包，冲向暗堡，前进中左腿负伤，顽强坚持冲至桥下。由于桥型暗堡距地面超过身高，两头桥台又无法放置炸药包。危急关头，他毫不犹豫地用左手托起炸药包，右手拉燃导火索，高喊：“为了新中国，冲啊！”碉堡被炸毁，董存瑞以自己的生命为部队开辟了前进的道路，年仅</a:t>
            </a:r>
            <a:r>
              <a:rPr lang="en-US" altLang="zh-CN" sz="28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19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岁。</a:t>
            </a:r>
            <a:endParaRPr lang="zh-CN" altLang="en-US" sz="28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 eaLnBrk="1" latinLnBrk="1" hangingPunct="1">
              <a:spcBef>
                <a:spcPts val="0"/>
              </a:spcBef>
              <a:buChar char="•"/>
            </a:pPr>
            <a:endParaRPr lang="en-US" altLang="zh-CN" sz="28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just" eaLnBrk="1" latinLnBrk="1" hangingPunct="1">
              <a:lnSpc>
                <a:spcPts val="3900"/>
              </a:lnSpc>
              <a:spcBef>
                <a:spcPts val="0"/>
              </a:spcBef>
            </a:pPr>
            <a:endParaRPr lang="en-US" altLang="zh-CN" sz="28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11267" name="Picture 4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3" y="2096135"/>
            <a:ext cx="3952875" cy="4352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5110" y="930910"/>
            <a:ext cx="8794750" cy="5452110"/>
          </a:xfrm>
          <a:prstGeom prst="rect">
            <a:avLst/>
          </a:prstGeom>
        </p:spPr>
      </p:pic>
      <p:sp>
        <p:nvSpPr>
          <p:cNvPr id="20481" name="Rectangle 3"/>
          <p:cNvSpPr>
            <a:spLocks noGrp="1"/>
          </p:cNvSpPr>
          <p:nvPr>
            <p:ph idx="1"/>
          </p:nvPr>
        </p:nvSpPr>
        <p:spPr>
          <a:xfrm>
            <a:off x="277495" y="45720"/>
            <a:ext cx="11880850" cy="6869430"/>
          </a:xfrm>
          <a:solidFill>
            <a:schemeClr val="bg1"/>
          </a:solidFill>
        </p:spPr>
        <p:txBody>
          <a:bodyPr wrap="square" lIns="91440" tIns="45720" rIns="91440" bIns="45720" anchor="t">
            <a:noAutofit/>
          </a:bodyPr>
          <a:p>
            <a:pPr eaLnBrk="1" latinLnBrk="1" hangingPunct="1">
              <a:lnSpc>
                <a:spcPct val="100000"/>
              </a:lnSpc>
              <a:spcBef>
                <a:spcPts val="700"/>
              </a:spcBef>
              <a:buNone/>
            </a:pPr>
            <a:r>
              <a:rPr lang="en-US" sz="2800" b="1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                 </a:t>
            </a:r>
            <a:r>
              <a:rPr lang="en-US" sz="28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                           </a:t>
            </a:r>
            <a:r>
              <a:rPr sz="28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詹天佑修筑京张铁路</a:t>
            </a:r>
            <a:endParaRPr sz="28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  <a:p>
            <a:pPr eaLnBrk="1" latinLnBrk="1" hangingPunct="1">
              <a:lnSpc>
                <a:spcPct val="100000"/>
              </a:lnSpc>
              <a:spcBef>
                <a:spcPts val="700"/>
              </a:spcBef>
              <a:buNone/>
            </a:pPr>
            <a:r>
              <a:rPr sz="2800" b="1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          清朝末年，我国派出了第一批出国留学生。他们都是些少年。有个才12岁的少年叫詹天佑，十分聪明好学，又立志为国效力。后来他学习工程技术毕业，回到了国内。可清朝政府对本国人才不信任，像修铁路，就都让外国人主持。詹天佑尽管有才干，也只能当助手。</a:t>
            </a:r>
            <a:endParaRPr sz="2800" b="1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  <a:p>
            <a:pPr eaLnBrk="1" latinLnBrk="1" hangingPunct="1">
              <a:lnSpc>
                <a:spcPct val="100000"/>
              </a:lnSpc>
              <a:spcBef>
                <a:spcPts val="700"/>
              </a:spcBef>
              <a:buNone/>
            </a:pPr>
            <a:r>
              <a:rPr sz="2800" b="1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         1905年，修建北京到张家口铁路的消息传开了。英国和俄国都争着要修，因为他们知道这条铁路在中国的战略要地，掌握了它就能控制中国，双方争执不下，最后达成“协议”，说中国如果不让他们修，他们就什么也不提供。他们以为中国人离开他们肯定修不成这条铁路。</a:t>
            </a:r>
            <a:endParaRPr sz="2800" b="1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  <a:p>
            <a:pPr eaLnBrk="1" latinLnBrk="1" hangingPunct="1">
              <a:lnSpc>
                <a:spcPct val="100000"/>
              </a:lnSpc>
              <a:spcBef>
                <a:spcPts val="700"/>
              </a:spcBef>
              <a:buNone/>
            </a:pPr>
            <a:r>
              <a:rPr sz="2800" b="1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         清朝政府这才让詹天佑担任总工程师。有人对他不放心，说他自不量力，说他胆大包天，劝他不要承担这项难度非常大的工程。詹天佑说：“京张铁路如果失败，不但是我的不幸，也会给中国带来很大损失。外国人说中国工程师不行，我则坚持由自己来办!”为了给中国人争口气，他把全部精力都投入进去，和工人们一起吃住在工地，细心勘探，大胆试验，经过4年艰苦的劳动，终于成功地修筑了京张铁路。  </a:t>
            </a:r>
            <a:endParaRPr sz="2800" b="1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8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48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animBg="1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9870" y="1136015"/>
            <a:ext cx="6652895" cy="5541645"/>
          </a:xfrm>
          <a:prstGeom prst="rect">
            <a:avLst/>
          </a:prstGeom>
        </p:spPr>
      </p:pic>
      <p:sp>
        <p:nvSpPr>
          <p:cNvPr id="4" name="Rectangle 3"/>
          <p:cNvSpPr>
            <a:spLocks noGrp="1"/>
          </p:cNvSpPr>
          <p:nvPr/>
        </p:nvSpPr>
        <p:spPr>
          <a:xfrm>
            <a:off x="1339850" y="1262380"/>
            <a:ext cx="9731375" cy="54152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40" tIns="45720" rIns="91440" bIns="45720" anchor="t">
            <a:noAutofit/>
          </a:bodyPr>
          <a:lstStyle>
            <a:lvl1pPr marL="171450" indent="-171450" algn="l" defTabSz="685800" rtl="0" eaLnBrk="0" fontAlgn="base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latinLnBrk="1" hangingPunct="1">
              <a:lnSpc>
                <a:spcPct val="100000"/>
              </a:lnSpc>
              <a:spcBef>
                <a:spcPts val="700"/>
              </a:spcBef>
              <a:buNone/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sz="3600" b="1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在我国老一辈科学家中，有许多人都是留学国外又回国服务的。著名桥梁专家茅以升在1916年20岁时，到美国留学，成为康奈尔大学桥梁专业的研究生，很快以优异的成绩获得硕士学位。为了获得实践的机会，他晚上上课，攻读博士学位，白天到一家桥梁公司实习，亲手绘图、切削钢件、打铆钉、油漆，终于成了一个既懂理论又有技术的人才。美国人很佩服他，一份份聘书从各地寄来，请他担任工程师。</a:t>
            </a:r>
            <a:endParaRPr sz="3600" b="1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  <a:p>
            <a:pPr eaLnBrk="1" latinLnBrk="1" hangingPunct="1">
              <a:lnSpc>
                <a:spcPct val="100000"/>
              </a:lnSpc>
              <a:spcBef>
                <a:spcPts val="700"/>
              </a:spcBef>
              <a:buNone/>
            </a:pPr>
            <a:endParaRPr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1" name="Rectangle 3"/>
          <p:cNvSpPr>
            <a:spLocks noGrp="1"/>
          </p:cNvSpPr>
          <p:nvPr>
            <p:ph idx="1"/>
          </p:nvPr>
        </p:nvSpPr>
        <p:spPr>
          <a:xfrm>
            <a:off x="5434330" y="250190"/>
            <a:ext cx="2115185" cy="795020"/>
          </a:xfrm>
        </p:spPr>
        <p:txBody>
          <a:bodyPr wrap="square" lIns="91440" tIns="45720" rIns="91440" bIns="45720" anchor="t">
            <a:noAutofit/>
          </a:bodyPr>
          <a:p>
            <a:pPr eaLnBrk="1" latinLnBrk="1" hangingPunct="1">
              <a:lnSpc>
                <a:spcPct val="100000"/>
              </a:lnSpc>
              <a:spcBef>
                <a:spcPts val="700"/>
              </a:spcBef>
              <a:buNone/>
            </a:pPr>
            <a:r>
              <a:rPr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茅以升</a:t>
            </a:r>
            <a:endParaRPr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build="p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6470" y="993775"/>
            <a:ext cx="8127365" cy="5806440"/>
          </a:xfrm>
          <a:prstGeom prst="rect">
            <a:avLst/>
          </a:prstGeom>
        </p:spPr>
      </p:pic>
      <p:sp>
        <p:nvSpPr>
          <p:cNvPr id="4" name="Rectangle 3"/>
          <p:cNvSpPr>
            <a:spLocks noGrp="1"/>
          </p:cNvSpPr>
          <p:nvPr/>
        </p:nvSpPr>
        <p:spPr>
          <a:xfrm>
            <a:off x="2236470" y="1574165"/>
            <a:ext cx="8127365" cy="50742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40" tIns="45720" rIns="91440" bIns="45720" anchor="t">
            <a:noAutofit/>
          </a:bodyPr>
          <a:lstStyle>
            <a:lvl1pPr marL="171450" indent="-171450" algn="l" defTabSz="685800" rtl="0" eaLnBrk="0" fontAlgn="base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latinLnBrk="1" hangingPunct="1">
              <a:lnSpc>
                <a:spcPct val="100000"/>
              </a:lnSpc>
              <a:spcBef>
                <a:spcPts val="700"/>
              </a:spcBef>
              <a:buNone/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sz="3600" b="1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1949年新中国成立时，当时任加利福尼亚工学院超音速实验室主任和“古根罕喷气推进研究中心”负责人的钱学森深为祖国的新生而高兴。他打算回国，用自己的专长为新中国服务。但那时候在美国的中国科学家归国不易，而钱学森的专长又直接与国防有关，美国千方百计要将他留下不让他回国，他历尽艰辛才终于回到祖国怀抱。</a:t>
            </a:r>
            <a:endParaRPr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1" name="Rectangle 3"/>
          <p:cNvSpPr>
            <a:spLocks noGrp="1"/>
          </p:cNvSpPr>
          <p:nvPr>
            <p:ph idx="1"/>
          </p:nvPr>
        </p:nvSpPr>
        <p:spPr>
          <a:xfrm>
            <a:off x="5473700" y="198755"/>
            <a:ext cx="4831715" cy="795020"/>
          </a:xfrm>
        </p:spPr>
        <p:txBody>
          <a:bodyPr wrap="square" lIns="91440" tIns="45720" rIns="91440" bIns="45720" anchor="t">
            <a:noAutofit/>
          </a:bodyPr>
          <a:p>
            <a:pPr eaLnBrk="1" latinLnBrk="1" hangingPunct="1">
              <a:lnSpc>
                <a:spcPct val="100000"/>
              </a:lnSpc>
              <a:spcBef>
                <a:spcPts val="700"/>
              </a:spcBef>
              <a:buNone/>
            </a:pPr>
            <a:r>
              <a:rPr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钱学森</a:t>
            </a:r>
            <a:endParaRPr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build="p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6825" y="1074420"/>
            <a:ext cx="7118985" cy="5600700"/>
          </a:xfrm>
          <a:prstGeom prst="rect">
            <a:avLst/>
          </a:prstGeom>
        </p:spPr>
      </p:pic>
      <p:sp>
        <p:nvSpPr>
          <p:cNvPr id="4" name="Rectangle 3"/>
          <p:cNvSpPr>
            <a:spLocks noGrp="1"/>
          </p:cNvSpPr>
          <p:nvPr/>
        </p:nvSpPr>
        <p:spPr>
          <a:xfrm>
            <a:off x="1506855" y="939165"/>
            <a:ext cx="9588500" cy="58623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40" tIns="45720" rIns="91440" bIns="45720" anchor="t">
            <a:noAutofit/>
          </a:bodyPr>
          <a:lstStyle>
            <a:lvl1pPr marL="171450" indent="-171450" algn="l" defTabSz="685800" rtl="0" eaLnBrk="0" fontAlgn="base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latinLnBrk="1" hangingPunct="1">
              <a:lnSpc>
                <a:spcPct val="100000"/>
              </a:lnSpc>
              <a:spcBef>
                <a:spcPts val="700"/>
              </a:spcBef>
              <a:buNone/>
            </a:pPr>
            <a:r>
              <a:rPr lang="en-US" altLang="zh-CN" sz="32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sz="3200" b="1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大数学家华罗庚，在“七•七”事变后，从生活待遇优厚的英国回到抗日烽火到处燃烧的祖国，不为金钱和学位，回国后积极参加抗日救国运动。1950年，他已经成为国际知名的第一流数学家，并被美国伊里诺大学聘为终身教授，但他毅然带领全家回到刚解放的祖国。但是，茅以升没有接受聘请，而是决定回国了。美国有些人劝他：“科学是没有祖国的，是超越国界的。科学家的贡献是属于全人类的。中国条件差，你留在美国贡献会更大。”茅以升回答：“科学虽然没有祖国，但是科学家是有祖国的。我是一个中国人，我的祖国更需要我。我要回去为祖国服务!” </a:t>
            </a:r>
            <a:endParaRPr sz="32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0481" name="Rectangle 3"/>
          <p:cNvSpPr>
            <a:spLocks noGrp="1"/>
          </p:cNvSpPr>
          <p:nvPr>
            <p:ph idx="1"/>
          </p:nvPr>
        </p:nvSpPr>
        <p:spPr>
          <a:xfrm>
            <a:off x="5317490" y="279400"/>
            <a:ext cx="4831715" cy="795020"/>
          </a:xfrm>
        </p:spPr>
        <p:txBody>
          <a:bodyPr wrap="square" lIns="91440" tIns="45720" rIns="91440" bIns="45720" anchor="t">
            <a:noAutofit/>
          </a:bodyPr>
          <a:p>
            <a:pPr eaLnBrk="1" latinLnBrk="1" hangingPunct="1">
              <a:lnSpc>
                <a:spcPct val="100000"/>
              </a:lnSpc>
              <a:spcBef>
                <a:spcPts val="700"/>
              </a:spcBef>
              <a:buNone/>
            </a:pPr>
            <a:r>
              <a:rPr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华罗庚</a:t>
            </a:r>
            <a:endParaRPr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build="p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9625" y="955675"/>
            <a:ext cx="8635365" cy="5757545"/>
          </a:xfrm>
          <a:prstGeom prst="rect">
            <a:avLst/>
          </a:prstGeom>
        </p:spPr>
      </p:pic>
      <p:sp>
        <p:nvSpPr>
          <p:cNvPr id="4" name="Rectangle 3"/>
          <p:cNvSpPr>
            <a:spLocks noGrp="1"/>
          </p:cNvSpPr>
          <p:nvPr/>
        </p:nvSpPr>
        <p:spPr>
          <a:xfrm>
            <a:off x="1614170" y="1574165"/>
            <a:ext cx="9217660" cy="46456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40" tIns="45720" rIns="91440" bIns="45720" anchor="t">
            <a:noAutofit/>
          </a:bodyPr>
          <a:lstStyle>
            <a:lvl1pPr marL="171450" indent="-171450" algn="l" defTabSz="685800" rtl="0" eaLnBrk="0" fontAlgn="base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latinLnBrk="1" hangingPunct="1">
              <a:lnSpc>
                <a:spcPct val="100000"/>
              </a:lnSpc>
              <a:spcBef>
                <a:spcPts val="700"/>
              </a:spcBef>
              <a:buNone/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sz="3600" b="1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波兰著名作曲家钢琴家</a:t>
            </a:r>
            <a:r>
              <a:rPr lang="zh-CN" sz="3600" b="1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肖</a:t>
            </a:r>
            <a:r>
              <a:rPr sz="3600" b="1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邦，19岁从音乐学院毕业时已经很有名气了。后来他决定出国深造。在朋友举行的送别晚会上，朋友们赠送给他一只装满祖国泥土的银瓶。这只银瓶一直伴随着他19年。1849年秋天，</a:t>
            </a:r>
            <a:r>
              <a:rPr lang="zh-CN" sz="3600" b="1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肖</a:t>
            </a:r>
            <a:r>
              <a:rPr sz="3600" b="1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邦病重垂危。临终前，他嘱咐从华沙赶来的姐姐：“波兰反动政府不会允许将我的遗体运回华沙，就把我的心脏带回祖国去。”</a:t>
            </a:r>
            <a:endParaRPr sz="3600" b="1">
              <a:solidFill>
                <a:srgbClr val="0000FF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0481" name="Rectangle 3"/>
          <p:cNvSpPr>
            <a:spLocks noGrp="1"/>
          </p:cNvSpPr>
          <p:nvPr>
            <p:ph idx="1"/>
          </p:nvPr>
        </p:nvSpPr>
        <p:spPr>
          <a:xfrm>
            <a:off x="3944620" y="279400"/>
            <a:ext cx="4831715" cy="795020"/>
          </a:xfrm>
        </p:spPr>
        <p:txBody>
          <a:bodyPr wrap="square" lIns="91440" tIns="45720" rIns="91440" bIns="45720" anchor="t">
            <a:noAutofit/>
          </a:bodyPr>
          <a:p>
            <a:pPr eaLnBrk="1" latinLnBrk="1" hangingPunct="1">
              <a:lnSpc>
                <a:spcPct val="100000"/>
              </a:lnSpc>
              <a:spcBef>
                <a:spcPts val="700"/>
              </a:spcBef>
              <a:buNone/>
            </a:pPr>
            <a:r>
              <a:rPr sz="3600" b="1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把我的心脏带回祖国</a:t>
            </a:r>
            <a:endParaRPr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build="p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4390" name="矩形 144389"/>
          <p:cNvSpPr/>
          <p:nvPr/>
        </p:nvSpPr>
        <p:spPr>
          <a:xfrm>
            <a:off x="1675765" y="1285875"/>
            <a:ext cx="9128125" cy="7734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fontAlgn="auto">
              <a:lnSpc>
                <a:spcPts val="5320"/>
              </a:lnSpc>
              <a:buClrTx/>
              <a:buSzTx/>
              <a:buFontTx/>
              <a:buNone/>
            </a:pPr>
            <a:r>
              <a:rPr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在日常生活中，我们中学生该如何爱国呢？</a:t>
            </a:r>
            <a:endParaRPr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3554" name="Text Box 2"/>
          <p:cNvSpPr txBox="1"/>
          <p:nvPr/>
        </p:nvSpPr>
        <p:spPr>
          <a:xfrm>
            <a:off x="1919288" y="2492375"/>
            <a:ext cx="8316912" cy="3692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最重要的是，现在努力用功读书，充实自己，以后为国尽力。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其次是遵守校规，不做对国家有害的事情，以后到了社会，也将是一个守法的好国民。 </a:t>
            </a:r>
            <a:b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 hidden="1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en-US" altLang="zh-CN" dirty="0"/>
          </a:p>
        </p:txBody>
      </p:sp>
      <p:sp>
        <p:nvSpPr>
          <p:cNvPr id="94213" name="WordArt 5"/>
          <p:cNvSpPr>
            <a:spLocks noChangeArrowheads="1" noChangeShapeType="1" noTextEdit="1"/>
          </p:cNvSpPr>
          <p:nvPr/>
        </p:nvSpPr>
        <p:spPr bwMode="auto">
          <a:xfrm>
            <a:off x="2286000" y="1447800"/>
            <a:ext cx="6096000" cy="24384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kern="10" baseline="0" noProof="0" dirty="0">
                <a:ln w="12700">
                  <a:solidFill>
                    <a:srgbClr val="EAEAEA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第二站</a:t>
            </a:r>
            <a:endParaRPr kumimoji="0" lang="zh-CN" altLang="en-US" sz="3600" b="1" i="0" kern="10" baseline="0" noProof="0" dirty="0">
              <a:ln w="12700">
                <a:solidFill>
                  <a:srgbClr val="EAEAEA"/>
                </a:solidFill>
                <a:round/>
              </a:ln>
              <a:solidFill>
                <a:srgbClr val="FF0000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kern="10" baseline="0" noProof="0" dirty="0">
              <a:ln w="12700">
                <a:solidFill>
                  <a:srgbClr val="EAEAEA"/>
                </a:solidFill>
                <a:round/>
              </a:ln>
              <a:solidFill>
                <a:srgbClr val="FF0000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kern="10" baseline="0" noProof="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lang="zh-CN" altLang="en-US" sz="3600" b="1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爱国诗词朗诵会</a:t>
            </a:r>
            <a:endParaRPr kumimoji="0" lang="zh-CN" altLang="en-US" sz="3600" b="1" i="0" kern="10" baseline="0" noProof="0" dirty="0">
              <a:ln w="12700">
                <a:solidFill>
                  <a:srgbClr val="EAEAEA"/>
                </a:solidFill>
                <a:round/>
              </a:ln>
              <a:solidFill>
                <a:srgbClr val="0000FF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>
    <p:zoom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812925" y="1167765"/>
            <a:ext cx="914400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latinLnBrk="1" hangingPunct="1">
              <a:lnSpc>
                <a:spcPct val="100000"/>
              </a:lnSpc>
            </a:pPr>
            <a:r>
              <a:rPr sz="4000" b="1" dirty="0">
                <a:solidFill>
                  <a:srgbClr val="0000FF"/>
                </a:solidFill>
                <a:uFillTx/>
                <a:latin typeface="楷体" panose="02010609060101010101" pitchFamily="49" charset="-122"/>
              </a:rPr>
              <a:t>    “天下国家”是一个古老的话题，在两千多年前的战国时期，人们就经常讨论。孟子曾说:“人有恒言，皆曰‘天下国家’。天下之本在国，国之本在家，家之本在身。”看来，个人与国家的命运是息息相关的。每个人对自己国家的热爱，都是近乎本能的。</a:t>
            </a:r>
            <a:endParaRPr sz="4000" b="1" dirty="0">
              <a:solidFill>
                <a:srgbClr val="0000FF"/>
              </a:solidFill>
              <a:uFillTx/>
              <a:latin typeface="楷体" panose="02010609060101010101" pitchFamily="49" charset="-122"/>
            </a:endParaRPr>
          </a:p>
        </p:txBody>
      </p:sp>
      <p:sp>
        <p:nvSpPr>
          <p:cNvPr id="8" name="矩形 1"/>
          <p:cNvSpPr/>
          <p:nvPr/>
        </p:nvSpPr>
        <p:spPr>
          <a:xfrm>
            <a:off x="304165" y="247650"/>
            <a:ext cx="2237105" cy="755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800"/>
              </a:spcBef>
            </a:pPr>
            <a:r>
              <a:rPr lang="zh-CN" sz="36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导 入</a:t>
            </a:r>
            <a:endParaRPr lang="zh-CN" sz="36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456055" y="2232660"/>
            <a:ext cx="10612755" cy="31819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171450" indent="-171450" algn="l" defTabSz="685800" rtl="0" eaLnBrk="0" fontAlgn="base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indent="0" defTabSz="914400" eaLnBrk="1" hangingPunct="1">
              <a:lnSpc>
                <a:spcPts val="4820"/>
              </a:lnSpc>
              <a:spcBef>
                <a:spcPct val="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屈原：《离骚》《九歌》《九章》；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indent="0" defTabSz="914400" eaLnBrk="1" hangingPunct="1">
              <a:lnSpc>
                <a:spcPts val="4820"/>
              </a:lnSpc>
              <a:spcBef>
                <a:spcPct val="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杜甫：《春望》《闻官军收河南河北》；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indent="0" defTabSz="914400" eaLnBrk="1" hangingPunct="1">
              <a:lnSpc>
                <a:spcPts val="4820"/>
              </a:lnSpc>
              <a:spcBef>
                <a:spcPct val="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陆游：《示儿》《诉衷情》；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indent="0" defTabSz="914400" eaLnBrk="1" hangingPunct="1">
              <a:lnSpc>
                <a:spcPts val="4820"/>
              </a:lnSpc>
              <a:spcBef>
                <a:spcPct val="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辛弃疾：《水龙吟》（渡江天马南来）；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indent="0" defTabSz="914400" eaLnBrk="1" hangingPunct="1">
              <a:lnSpc>
                <a:spcPts val="4820"/>
              </a:lnSpc>
              <a:spcBef>
                <a:spcPct val="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文天祥：《过零丁洋》《正气歌》等。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1767840" y="601980"/>
            <a:ext cx="8656320" cy="1122045"/>
          </a:xfrm>
          <a:prstGeom prst="rect">
            <a:avLst/>
          </a:prstGeom>
          <a:noFill/>
          <a:ln w="12700" cmpd="sng">
            <a:noFill/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marR="0" defTabSz="914400" eaLnBrk="1" hangingPunct="1">
              <a:lnSpc>
                <a:spcPts val="402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b="1" baseline="0" noProof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zh-CN" altLang="en-US" sz="3600" b="1" baseline="0" noProof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如果要你朗诵，</a:t>
            </a:r>
            <a:r>
              <a:rPr kumimoji="0" lang="zh-CN" altLang="en-US" sz="3600" b="1" baseline="0" noProof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你准备选择哪些爱国诗词？</a:t>
            </a:r>
            <a:endParaRPr kumimoji="0" lang="zh-CN" altLang="en-US" sz="3600" b="1" baseline="0" noProof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cc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ffcc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4622165" y="657860"/>
            <a:ext cx="611060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171450" indent="-171450" algn="l" defTabSz="685800" rtl="0" eaLnBrk="0" fontAlgn="base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   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春 望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0" lvl="0" indent="0" algn="l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    杜 甫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国破山河在，城春草木深。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感时花溅泪，恨别鸟惊心。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烽火连三月，家书抵万金。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白头搔更短，浑欲不胜簪。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 t="4555" r="5654" b="5248"/>
          <a:stretch>
            <a:fillRect/>
          </a:stretch>
        </p:blipFill>
        <p:spPr>
          <a:xfrm>
            <a:off x="542925" y="1104265"/>
            <a:ext cx="3414395" cy="4777105"/>
          </a:xfrm>
          <a:prstGeom prst="ellips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1555" name="文本框 9"/>
          <p:cNvSpPr txBox="1"/>
          <p:nvPr/>
        </p:nvSpPr>
        <p:spPr>
          <a:xfrm>
            <a:off x="124460" y="711200"/>
            <a:ext cx="4572000" cy="5077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     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示儿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    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陆游 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死去原知万事空，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但悲不见九州同。 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王师北定中原日，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家祭无忘告乃翁。 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048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66273" y="1706563"/>
            <a:ext cx="2952750" cy="3086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419340" y="805815"/>
            <a:ext cx="4605655" cy="5354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endParaRPr lang="zh-CN" altLang="en-US">
              <a:ea typeface="宋体" panose="02010600030101010101" pitchFamily="2" charset="-122"/>
            </a:endParaRPr>
          </a:p>
          <a:p>
            <a:pPr algn="l" eaLnBrk="1" hangingPunct="1">
              <a:lnSpc>
                <a:spcPct val="150000"/>
              </a:lnSpc>
              <a:buClrTx/>
              <a:buSzTx/>
              <a:buNone/>
            </a:pP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十一月四日风雨大作</a:t>
            </a:r>
            <a:endParaRPr lang="en-US" altLang="zh-CN" sz="3600" b="1" dirty="0">
              <a:solidFill>
                <a:srgbClr val="0000FF"/>
              </a:solidFill>
              <a:ea typeface="黑体" panose="02010609060101010101" pitchFamily="49" charset="-122"/>
              <a:sym typeface="+mn-ea"/>
            </a:endParaRPr>
          </a:p>
          <a:p>
            <a:pPr algn="l" eaLnBrk="1" hangingPunct="1">
              <a:lnSpc>
                <a:spcPct val="150000"/>
              </a:lnSpc>
              <a:buClrTx/>
              <a:buSzTx/>
              <a:buNone/>
            </a:pP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             陆游 </a:t>
            </a:r>
            <a:b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</a:b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僵卧孤村不自哀，</a:t>
            </a:r>
            <a:endParaRPr lang="en-US" altLang="zh-CN" sz="3600" b="1" dirty="0">
              <a:solidFill>
                <a:srgbClr val="0000FF"/>
              </a:solidFill>
              <a:ea typeface="黑体" panose="02010609060101010101" pitchFamily="49" charset="-122"/>
              <a:sym typeface="+mn-ea"/>
            </a:endParaRPr>
          </a:p>
          <a:p>
            <a:pPr algn="l" eaLnBrk="1" hangingPunct="1">
              <a:lnSpc>
                <a:spcPct val="150000"/>
              </a:lnSpc>
              <a:buClrTx/>
              <a:buSzTx/>
              <a:buNone/>
            </a:pP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尚思为国戍轮台。 </a:t>
            </a:r>
            <a:b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</a:b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夜阑卧听风吹雨，</a:t>
            </a:r>
            <a:endParaRPr lang="en-US" altLang="zh-CN" sz="3600" b="1" dirty="0">
              <a:solidFill>
                <a:srgbClr val="0000FF"/>
              </a:solidFill>
              <a:ea typeface="黑体" panose="02010609060101010101" pitchFamily="49" charset="-122"/>
              <a:sym typeface="+mn-ea"/>
            </a:endParaRPr>
          </a:p>
          <a:p>
            <a:pPr algn="l" eaLnBrk="1" hangingPunct="1">
              <a:lnSpc>
                <a:spcPct val="150000"/>
              </a:lnSpc>
              <a:buClrTx/>
              <a:buSzTx/>
              <a:buNone/>
            </a:pP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铁马冰河入梦来。 </a:t>
            </a:r>
            <a:endParaRPr lang="en-US" altLang="zh-CN" sz="3600" b="1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2579" name="矩形 9"/>
          <p:cNvSpPr/>
          <p:nvPr/>
        </p:nvSpPr>
        <p:spPr>
          <a:xfrm>
            <a:off x="4154805" y="949325"/>
            <a:ext cx="708850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过零丁洋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文天祥 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辛苦遭逢起一经，干戈寥落四周星。 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山河破碎风飘絮，身世浮沉雨打萍。 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惶恐滩头说惶恐，零丁洋里叹零丁。 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人生自古谁无死，留取丹心照汗青。 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50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030" y="1359535"/>
            <a:ext cx="3566160" cy="47555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2" name="文本框 7171"/>
          <p:cNvSpPr txBox="1"/>
          <p:nvPr/>
        </p:nvSpPr>
        <p:spPr>
          <a:xfrm>
            <a:off x="2509203" y="1371600"/>
            <a:ext cx="921385" cy="3429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chemeClr val="bg1"/>
                </a:solidFill>
                <a:latin typeface="Times New Roman" panose="02020603050405020304" pitchFamily="18" charset="0"/>
                <a:ea typeface="华文隶书" panose="02010800040101010101" pitchFamily="2" charset="-122"/>
              </a:rPr>
              <a:t>我爱这土地</a:t>
            </a:r>
            <a:endParaRPr lang="zh-CN" altLang="en-US" sz="4800">
              <a:solidFill>
                <a:schemeClr val="bg1"/>
              </a:solidFill>
              <a:latin typeface="Times New Roman" panose="02020603050405020304" pitchFamily="18" charset="0"/>
              <a:ea typeface="华文隶书" panose="02010800040101010101" pitchFamily="2" charset="-122"/>
            </a:endParaRPr>
          </a:p>
        </p:txBody>
      </p:sp>
      <p:sp>
        <p:nvSpPr>
          <p:cNvPr id="7173" name="文本框 7172"/>
          <p:cNvSpPr txBox="1"/>
          <p:nvPr/>
        </p:nvSpPr>
        <p:spPr>
          <a:xfrm>
            <a:off x="2823845" y="654685"/>
            <a:ext cx="8103870" cy="62979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84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假如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3600" b="1" dirty="0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我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 dirty="0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是一只鸟，</a:t>
            </a:r>
            <a:endParaRPr lang="zh-CN" altLang="en-US" sz="3600" b="1" dirty="0">
              <a:solidFill>
                <a:schemeClr val="accent6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ts val="484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我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 dirty="0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也应该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 dirty="0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用嘶哑的喉咙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 dirty="0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歌唱：</a:t>
            </a:r>
            <a:endParaRPr lang="zh-CN" altLang="en-US" sz="3600" b="1" dirty="0">
              <a:solidFill>
                <a:schemeClr val="accent6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ts val="484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这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 dirty="0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被暴风雨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 dirty="0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所打击的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 dirty="0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土地，</a:t>
            </a:r>
            <a:endParaRPr lang="zh-CN" altLang="en-US" sz="3600" b="1" dirty="0">
              <a:solidFill>
                <a:schemeClr val="accent6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ts val="484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这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 dirty="0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永远汹涌着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 dirty="0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我们的悲愤的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 dirty="0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河流，</a:t>
            </a:r>
            <a:endParaRPr lang="zh-CN" altLang="en-US" sz="3600" b="1" dirty="0">
              <a:solidFill>
                <a:schemeClr val="accent6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ts val="484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这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 dirty="0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无止息地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 dirty="0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吹刮着的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 dirty="0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激怒的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 dirty="0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风，</a:t>
            </a:r>
            <a:endParaRPr lang="zh-CN" altLang="en-US" sz="3600" b="1" dirty="0">
              <a:solidFill>
                <a:schemeClr val="accent6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ts val="484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和那来自林间的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 dirty="0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无比温柔的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 dirty="0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黎明</a:t>
            </a:r>
            <a:r>
              <a:rPr lang="en-US" altLang="zh-CN" sz="3600" b="1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r>
              <a:rPr lang="en-US" altLang="zh-CN" sz="3600" b="1">
                <a:solidFill>
                  <a:schemeClr val="accent6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 </a:t>
            </a:r>
            <a:endParaRPr lang="en-US" altLang="zh-CN" sz="3600" b="1">
              <a:solidFill>
                <a:schemeClr val="accent6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>
              <a:lnSpc>
                <a:spcPts val="4840"/>
              </a:lnSpc>
              <a:spcBef>
                <a:spcPts val="0"/>
              </a:spcBef>
            </a:pPr>
            <a:r>
              <a:rPr lang="en-US" altLang="zh-CN" sz="3600" b="1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chemeClr val="accent6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然后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 dirty="0">
                <a:solidFill>
                  <a:schemeClr val="accent6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我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 dirty="0">
                <a:solidFill>
                  <a:schemeClr val="accent6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死了，</a:t>
            </a:r>
            <a:endParaRPr lang="zh-CN" altLang="en-US" sz="3600" b="1" dirty="0">
              <a:solidFill>
                <a:schemeClr val="accent6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>
              <a:lnSpc>
                <a:spcPts val="484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chemeClr val="accent6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连羽毛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 dirty="0">
                <a:solidFill>
                  <a:schemeClr val="accent6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也腐烂在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 dirty="0">
                <a:solidFill>
                  <a:schemeClr val="accent6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土地里面。</a:t>
            </a:r>
            <a:endParaRPr lang="zh-CN" altLang="en-US" sz="3600" b="1" dirty="0">
              <a:solidFill>
                <a:schemeClr val="accent6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>
              <a:lnSpc>
                <a:spcPts val="484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chemeClr val="accent6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为什么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 dirty="0">
                <a:solidFill>
                  <a:schemeClr val="accent6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我的眼里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 dirty="0">
                <a:solidFill>
                  <a:schemeClr val="accent6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常含泪水？</a:t>
            </a:r>
            <a:endParaRPr lang="zh-CN" altLang="en-US" sz="3600" b="1" dirty="0">
              <a:solidFill>
                <a:schemeClr val="accent6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>
              <a:lnSpc>
                <a:spcPts val="484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chemeClr val="accent6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因为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 dirty="0">
                <a:solidFill>
                  <a:schemeClr val="accent6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我对这土地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 dirty="0">
                <a:solidFill>
                  <a:schemeClr val="accent6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爱得深沉</a:t>
            </a:r>
            <a:r>
              <a:rPr lang="en-US" altLang="zh-CN" sz="3600" b="1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endParaRPr lang="en-US" altLang="zh-CN" sz="3600" b="1">
              <a:solidFill>
                <a:schemeClr val="accent6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05" y="19050"/>
            <a:ext cx="17145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chemeClr val="accent6"/>
                </a:solidFill>
                <a:uFillTx/>
                <a:ea typeface="黑体" panose="02010609060101010101" pitchFamily="49" charset="-122"/>
              </a:rPr>
              <a:t>听朗读</a:t>
            </a:r>
            <a:endParaRPr lang="zh-CN" altLang="en-US" sz="4000" b="1">
              <a:solidFill>
                <a:schemeClr val="accent6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94200" y="80645"/>
            <a:ext cx="373951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olidFill>
                  <a:srgbClr val="00B050"/>
                </a:solidFill>
                <a:uFillTx/>
                <a:ea typeface="黑体" panose="02010609060101010101" pitchFamily="49" charset="-122"/>
              </a:rPr>
              <a:t>我爱这土地   </a:t>
            </a:r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艾青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  <p:pic>
        <p:nvPicPr>
          <p:cNvPr id="4" name="我爱这土地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52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7000" showWhenStopped="0"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 hidden="1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en-US" altLang="zh-CN" dirty="0"/>
          </a:p>
        </p:txBody>
      </p:sp>
      <p:sp>
        <p:nvSpPr>
          <p:cNvPr id="94213" name="WordArt 5"/>
          <p:cNvSpPr>
            <a:spLocks noChangeArrowheads="1" noChangeShapeType="1" noTextEdit="1"/>
          </p:cNvSpPr>
          <p:nvPr/>
        </p:nvSpPr>
        <p:spPr bwMode="auto">
          <a:xfrm>
            <a:off x="2286000" y="1447800"/>
            <a:ext cx="6096000" cy="24384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kern="10" baseline="0" noProof="0" dirty="0">
                <a:ln w="12700">
                  <a:solidFill>
                    <a:srgbClr val="EAEAEA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第三站</a:t>
            </a:r>
            <a:endParaRPr kumimoji="0" lang="zh-CN" altLang="en-US" sz="3600" b="1" i="0" kern="10" baseline="0" noProof="0" dirty="0">
              <a:ln w="12700">
                <a:solidFill>
                  <a:srgbClr val="EAEAEA"/>
                </a:solidFill>
                <a:round/>
              </a:ln>
              <a:solidFill>
                <a:srgbClr val="FF0000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kern="10" baseline="0" noProof="0" dirty="0">
              <a:ln w="12700">
                <a:solidFill>
                  <a:srgbClr val="EAEAEA"/>
                </a:solidFill>
                <a:round/>
              </a:ln>
              <a:solidFill>
                <a:srgbClr val="FF0000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kern="10" baseline="0" noProof="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3600" b="1" i="0" kern="10" baseline="0" noProof="0" dirty="0">
                <a:ln w="12700">
                  <a:solidFill>
                    <a:srgbClr val="EAEAEA"/>
                  </a:solidFill>
                  <a:round/>
                </a:ln>
                <a:solidFill>
                  <a:srgbClr val="00B05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爱国名言积累</a:t>
            </a:r>
            <a:endParaRPr kumimoji="0" lang="zh-CN" altLang="en-US" sz="3600" b="1" i="0" kern="10" baseline="0" noProof="0" dirty="0">
              <a:ln w="12700">
                <a:solidFill>
                  <a:srgbClr val="EAEAEA"/>
                </a:solidFill>
                <a:round/>
              </a:ln>
              <a:solidFill>
                <a:srgbClr val="00B050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>
    <p:zoom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4390" name="矩形 144389"/>
          <p:cNvSpPr/>
          <p:nvPr/>
        </p:nvSpPr>
        <p:spPr>
          <a:xfrm>
            <a:off x="784225" y="948055"/>
            <a:ext cx="11522710" cy="5549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fontAlgn="auto">
              <a:lnSpc>
                <a:spcPts val="532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爱国如饥渴。</a:t>
            </a:r>
            <a:r>
              <a:rPr lang="en-US" altLang="zh-CN" sz="3600" b="1" dirty="0">
                <a:solidFill>
                  <a:srgbClr val="00B050"/>
                </a:solidFill>
                <a:uFillTx/>
                <a:ea typeface="黑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00B050"/>
                </a:solidFill>
                <a:uFillTx/>
                <a:ea typeface="黑体" panose="02010609060101010101" pitchFamily="49" charset="-122"/>
              </a:rPr>
              <a:t>班固</a:t>
            </a:r>
            <a:endParaRPr lang="zh-CN" altLang="en-US" sz="3600" b="1" dirty="0">
              <a:solidFill>
                <a:srgbClr val="00B050"/>
              </a:solidFill>
              <a:uFillTx/>
              <a:ea typeface="黑体" panose="02010609060101010101" pitchFamily="49" charset="-122"/>
            </a:endParaRPr>
          </a:p>
          <a:p>
            <a:pPr algn="l" fontAlgn="auto">
              <a:lnSpc>
                <a:spcPts val="532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捐躯赴国难，视死忽如归。</a:t>
            </a:r>
            <a:r>
              <a:rPr lang="en-US" altLang="zh-CN" sz="3600" b="1" dirty="0">
                <a:solidFill>
                  <a:srgbClr val="00B050"/>
                </a:solidFill>
                <a:uFillTx/>
                <a:ea typeface="黑体" panose="02010609060101010101" pitchFamily="49" charset="-122"/>
              </a:rPr>
              <a:t>——曹植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  <a:p>
            <a:pPr algn="l" fontAlgn="auto">
              <a:lnSpc>
                <a:spcPts val="532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乾坤含疮痍，忧虞何时毕。</a:t>
            </a:r>
            <a:r>
              <a:rPr lang="en-US" altLang="zh-CN" sz="3600" b="1" dirty="0">
                <a:solidFill>
                  <a:srgbClr val="00B050"/>
                </a:solidFill>
                <a:uFillTx/>
                <a:ea typeface="黑体" panose="02010609060101010101" pitchFamily="49" charset="-122"/>
                <a:sym typeface="+mn-ea"/>
              </a:rPr>
              <a:t>——杜甫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  <a:p>
            <a:pPr algn="l" fontAlgn="auto">
              <a:lnSpc>
                <a:spcPts val="532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安得广厦千万间，大避天下寒士俱欢颜。</a:t>
            </a:r>
            <a:r>
              <a:rPr lang="en-US" altLang="zh-CN" sz="3600" b="1" dirty="0">
                <a:solidFill>
                  <a:srgbClr val="00B050"/>
                </a:solidFill>
                <a:uFillTx/>
                <a:ea typeface="黑体" panose="02010609060101010101" pitchFamily="49" charset="-122"/>
              </a:rPr>
              <a:t>——杜甫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  <a:p>
            <a:pPr algn="l" fontAlgn="auto">
              <a:lnSpc>
                <a:spcPts val="532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5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僵卧孤村不自哀，尚思为国戍轮台。</a:t>
            </a:r>
            <a:r>
              <a:rPr lang="en-US" altLang="zh-CN" sz="3600" b="1" dirty="0">
                <a:solidFill>
                  <a:srgbClr val="00B050"/>
                </a:solidFill>
                <a:uFillTx/>
                <a:ea typeface="黑体" panose="02010609060101010101" pitchFamily="49" charset="-122"/>
                <a:sym typeface="+mn-ea"/>
              </a:rPr>
              <a:t>——陆游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l" fontAlgn="auto">
              <a:lnSpc>
                <a:spcPts val="532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6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位卑未敢忘忧国。</a:t>
            </a:r>
            <a:r>
              <a:rPr lang="en-US" altLang="zh-CN" sz="36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——陆游</a:t>
            </a:r>
            <a:endParaRPr lang="en-US" altLang="zh-CN" sz="3600" b="1" dirty="0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l" fontAlgn="auto">
              <a:lnSpc>
                <a:spcPts val="532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7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先天下之忧而忧，后天下之乐而乐。</a:t>
            </a:r>
            <a:r>
              <a:rPr lang="en-US" altLang="zh-CN" sz="36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——范仲淹</a:t>
            </a:r>
            <a:endParaRPr lang="en-US" altLang="zh-CN" sz="3600" b="1" dirty="0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l" fontAlgn="auto">
              <a:lnSpc>
                <a:spcPts val="532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8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人生自古谁无死，留取丹心照汗青。</a:t>
            </a:r>
            <a:r>
              <a:rPr lang="en-US" altLang="zh-CN" sz="36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——文天祥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3812858" y="145098"/>
            <a:ext cx="5032375" cy="922020"/>
          </a:xfrm>
          <a:prstGeom prst="rect">
            <a:avLst/>
          </a:prstGeom>
          <a:noFill/>
          <a:ln w="12700" cmpd="sng">
            <a:noFill/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>
            <a:spAutoFit/>
          </a:bodyPr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5400" b="1" baseline="0" noProof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爱国名言积累</a:t>
            </a:r>
            <a:endParaRPr kumimoji="0" lang="zh-CN" altLang="en-US" sz="5400" b="1" baseline="0" noProof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43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4390" name="矩形 144389"/>
          <p:cNvSpPr/>
          <p:nvPr/>
        </p:nvSpPr>
        <p:spPr>
          <a:xfrm>
            <a:off x="574040" y="484505"/>
            <a:ext cx="11522710" cy="6231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fontAlgn="auto">
              <a:lnSpc>
                <a:spcPts val="5320"/>
              </a:lnSpc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9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天下兴亡，匹夫有责。 </a:t>
            </a:r>
            <a:r>
              <a:rPr lang="en-US" altLang="zh-CN" sz="3600" b="1" dirty="0">
                <a:solidFill>
                  <a:srgbClr val="00B050"/>
                </a:solidFill>
                <a:uFillTx/>
                <a:ea typeface="黑体" panose="02010609060101010101" pitchFamily="49" charset="-122"/>
              </a:rPr>
              <a:t>——顾炎武 </a:t>
            </a:r>
            <a:endParaRPr lang="en-US" altLang="zh-CN" sz="3600" b="1" dirty="0">
              <a:solidFill>
                <a:srgbClr val="00B050"/>
              </a:solidFill>
              <a:uFillTx/>
              <a:ea typeface="黑体" panose="02010609060101010101" pitchFamily="49" charset="-122"/>
            </a:endParaRPr>
          </a:p>
          <a:p>
            <a:pPr algn="l" fontAlgn="auto">
              <a:lnSpc>
                <a:spcPts val="5320"/>
              </a:lnSpc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10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苟利国家生死以，岂因生死避趋之。</a:t>
            </a:r>
            <a:r>
              <a:rPr lang="en-US" altLang="zh-CN" sz="3600" b="1" dirty="0">
                <a:solidFill>
                  <a:srgbClr val="00B050"/>
                </a:solidFill>
                <a:uFillTx/>
                <a:ea typeface="黑体" panose="02010609060101010101" pitchFamily="49" charset="-122"/>
              </a:rPr>
              <a:t>——林则徐</a:t>
            </a:r>
            <a:endParaRPr lang="en-US" altLang="zh-CN" sz="3600" b="1" dirty="0">
              <a:solidFill>
                <a:srgbClr val="00B050"/>
              </a:solidFill>
              <a:uFillTx/>
              <a:ea typeface="黑体" panose="02010609060101010101" pitchFamily="49" charset="-122"/>
            </a:endParaRPr>
          </a:p>
          <a:p>
            <a:pPr algn="l" fontAlgn="auto">
              <a:lnSpc>
                <a:spcPts val="532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11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身无分文，心忧天下。</a:t>
            </a:r>
            <a:r>
              <a:rPr lang="en-US" altLang="zh-CN" sz="36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——毛泽东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l" fontAlgn="auto">
              <a:lnSpc>
                <a:spcPts val="532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12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为中华之崛起而读书。</a:t>
            </a:r>
            <a:r>
              <a:rPr lang="en-US" altLang="zh-CN" sz="36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——周恩来</a:t>
            </a:r>
            <a:endParaRPr lang="en-US" altLang="zh-CN" sz="3600" b="1" dirty="0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l" fontAlgn="auto">
              <a:lnSpc>
                <a:spcPts val="532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13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寄意寒星荃不察，我以我血荐轩辕。</a:t>
            </a:r>
            <a:r>
              <a:rPr lang="en-US" altLang="zh-CN" sz="36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——鲁迅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l" fontAlgn="auto">
              <a:lnSpc>
                <a:spcPts val="532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14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恨不抗日死，留作今日羞。国破尚如此，我何惜此头。              </a:t>
            </a:r>
            <a:r>
              <a:rPr lang="en-US" altLang="zh-CN" sz="36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—— 吉鸿昌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l" fontAlgn="auto">
              <a:lnSpc>
                <a:spcPts val="532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15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我是中国人民的儿子。我深情地爱着我的祖国和人民。              </a:t>
            </a:r>
            <a:r>
              <a:rPr lang="en-US" altLang="zh-CN" sz="36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——邓小平</a:t>
            </a:r>
            <a:endParaRPr lang="en-US" altLang="zh-CN" sz="3600" b="1" dirty="0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4390" name="矩形 144389"/>
          <p:cNvSpPr/>
          <p:nvPr/>
        </p:nvSpPr>
        <p:spPr>
          <a:xfrm>
            <a:off x="633730" y="1395095"/>
            <a:ext cx="11522710" cy="35026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fontAlgn="auto">
              <a:lnSpc>
                <a:spcPts val="5320"/>
              </a:lnSpc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16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）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爱祖国高于一切。</a:t>
            </a:r>
            <a:r>
              <a:rPr lang="en-US" altLang="zh-CN" sz="3600" b="1" dirty="0">
                <a:solidFill>
                  <a:srgbClr val="00B050"/>
                </a:solidFill>
                <a:uFillTx/>
                <a:ea typeface="黑体" panose="02010609060101010101" pitchFamily="49" charset="-122"/>
              </a:rPr>
              <a:t>——肖邦 </a:t>
            </a:r>
            <a:endParaRPr lang="en-US" altLang="zh-CN" sz="3600" b="1" dirty="0">
              <a:solidFill>
                <a:srgbClr val="00B050"/>
              </a:solidFill>
              <a:uFillTx/>
              <a:ea typeface="黑体" panose="02010609060101010101" pitchFamily="49" charset="-122"/>
            </a:endParaRPr>
          </a:p>
          <a:p>
            <a:pPr algn="l" fontAlgn="auto">
              <a:lnSpc>
                <a:spcPts val="5320"/>
              </a:lnSpc>
              <a:buClrTx/>
              <a:buSzTx/>
              <a:buFontTx/>
              <a:buNone/>
            </a:pPr>
            <a:endParaRPr lang="en-US" altLang="zh-CN" sz="3600" b="1" dirty="0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pPr algn="l" fontAlgn="auto">
              <a:lnSpc>
                <a:spcPts val="5320"/>
              </a:lnSpc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（17）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不爱自己国家的人，什么也不会爱。</a:t>
            </a:r>
            <a:r>
              <a:rPr lang="en-US" altLang="zh-CN" sz="3600" b="1" dirty="0">
                <a:solidFill>
                  <a:srgbClr val="00B050"/>
                </a:solidFill>
                <a:uFillTx/>
                <a:ea typeface="黑体" panose="02010609060101010101" pitchFamily="49" charset="-122"/>
              </a:rPr>
              <a:t>——拜伦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 </a:t>
            </a:r>
            <a:endParaRPr lang="en-US" altLang="zh-CN" sz="3600" b="1" dirty="0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pPr algn="l" fontAlgn="auto">
              <a:lnSpc>
                <a:spcPts val="5320"/>
              </a:lnSpc>
              <a:buClrTx/>
              <a:buSzTx/>
              <a:buFontTx/>
              <a:buNone/>
            </a:pPr>
            <a:endParaRPr lang="en-US" altLang="zh-CN" sz="3600" b="1" dirty="0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pPr algn="l" fontAlgn="auto">
              <a:lnSpc>
                <a:spcPts val="5320"/>
              </a:lnSpc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（18）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为祖国倒下的人，他的死是光荣的。</a:t>
            </a:r>
            <a:r>
              <a:rPr lang="en-US" altLang="zh-CN" sz="3600" b="1" dirty="0">
                <a:solidFill>
                  <a:srgbClr val="00B050"/>
                </a:solidFill>
                <a:uFillTx/>
                <a:ea typeface="黑体" panose="02010609060101010101" pitchFamily="49" charset="-122"/>
              </a:rPr>
              <a:t>——荷马 </a:t>
            </a:r>
            <a:endParaRPr lang="en-US" altLang="zh-CN" sz="3600" b="1" dirty="0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 hidden="1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en-US" altLang="zh-CN" dirty="0"/>
          </a:p>
        </p:txBody>
      </p:sp>
      <p:sp>
        <p:nvSpPr>
          <p:cNvPr id="94213" name="WordArt 5"/>
          <p:cNvSpPr>
            <a:spLocks noChangeArrowheads="1" noChangeShapeType="1" noTextEdit="1"/>
          </p:cNvSpPr>
          <p:nvPr/>
        </p:nvSpPr>
        <p:spPr bwMode="auto">
          <a:xfrm>
            <a:off x="2286000" y="1447800"/>
            <a:ext cx="6096000" cy="24384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kern="10" baseline="0" noProof="0" dirty="0">
                <a:ln w="12700">
                  <a:solidFill>
                    <a:srgbClr val="EAEAEA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第四站</a:t>
            </a:r>
            <a:endParaRPr kumimoji="0" lang="zh-CN" altLang="en-US" sz="3600" b="1" i="0" kern="10" baseline="0" noProof="0" dirty="0">
              <a:ln w="12700">
                <a:solidFill>
                  <a:srgbClr val="EAEAEA"/>
                </a:solidFill>
                <a:round/>
              </a:ln>
              <a:solidFill>
                <a:srgbClr val="FF0000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kern="10" baseline="0" noProof="0" dirty="0">
              <a:ln w="12700">
                <a:solidFill>
                  <a:srgbClr val="EAEAEA"/>
                </a:solidFill>
                <a:round/>
              </a:ln>
              <a:solidFill>
                <a:srgbClr val="FF0000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kern="10" baseline="0" noProof="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3600" b="1" i="0" kern="10" baseline="0" noProof="0" dirty="0">
                <a:ln w="12700">
                  <a:solidFill>
                    <a:srgbClr val="EAEAEA"/>
                  </a:solidFill>
                  <a:round/>
                </a:ln>
                <a:solidFill>
                  <a:srgbClr val="00B05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爱国歌曲我来唱</a:t>
            </a:r>
            <a:endParaRPr kumimoji="0" lang="zh-CN" altLang="en-US" sz="3600" b="1" i="0" kern="10" baseline="0" noProof="0" dirty="0">
              <a:ln w="12700">
                <a:solidFill>
                  <a:srgbClr val="EAEAEA"/>
                </a:solidFill>
                <a:round/>
              </a:ln>
              <a:solidFill>
                <a:srgbClr val="00B050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>
    <p:zoom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812925" y="1167765"/>
            <a:ext cx="914400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latinLnBrk="1" hangingPunct="1">
              <a:lnSpc>
                <a:spcPct val="100000"/>
              </a:lnSpc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楷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3600" b="1" dirty="0">
                <a:solidFill>
                  <a:srgbClr val="0000FF"/>
                </a:solidFill>
                <a:uFillTx/>
                <a:latin typeface="楷体" panose="02010609060101010101" pitchFamily="49" charset="-122"/>
                <a:ea typeface="黑体" panose="02010609060101010101" pitchFamily="49" charset="-122"/>
              </a:rPr>
              <a:t>搜集整理有关“爱国”的故事、诗词名句等，让同学们了解“天下国家”的丰富内涵。</a:t>
            </a:r>
            <a:endParaRPr lang="zh-CN" altLang="zh-CN" sz="3600" b="1" dirty="0">
              <a:solidFill>
                <a:srgbClr val="0000FF"/>
              </a:solidFill>
              <a:uFillTx/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algn="l" eaLnBrk="1" latinLnBrk="1" hangingPunct="1">
              <a:lnSpc>
                <a:spcPct val="100000"/>
              </a:lnSpc>
            </a:pPr>
            <a:endParaRPr lang="en-US" altLang="zh-CN" sz="3600" b="1" dirty="0">
              <a:solidFill>
                <a:srgbClr val="0000FF"/>
              </a:solidFill>
              <a:uFillTx/>
              <a:latin typeface="楷体" panose="02010609060101010101" pitchFamily="49" charset="-122"/>
              <a:ea typeface="黑体" panose="02010609060101010101" pitchFamily="49" charset="-122"/>
            </a:endParaRPr>
          </a:p>
          <a:p>
            <a:pPr algn="l" eaLnBrk="1" latinLnBrk="1" hangingPunct="1">
              <a:lnSpc>
                <a:spcPct val="100000"/>
              </a:lnSpc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楷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3600" b="1" dirty="0">
                <a:solidFill>
                  <a:srgbClr val="0000FF"/>
                </a:solidFill>
                <a:uFillTx/>
                <a:latin typeface="楷体" panose="02010609060101010101" pitchFamily="49" charset="-122"/>
                <a:ea typeface="黑体" panose="02010609060101010101" pitchFamily="49" charset="-122"/>
              </a:rPr>
              <a:t>开展故事会、诗歌朗诵等丰富多彩的爱国活动，激发同学们的爱国意识。</a:t>
            </a:r>
            <a:endParaRPr lang="zh-CN" altLang="zh-CN" sz="3600" b="1" dirty="0">
              <a:solidFill>
                <a:srgbClr val="0000FF"/>
              </a:solidFill>
              <a:uFillTx/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 algn="l" eaLnBrk="1" latinLnBrk="1" hangingPunct="1">
              <a:lnSpc>
                <a:spcPct val="100000"/>
              </a:lnSpc>
            </a:pPr>
            <a:endParaRPr lang="en-US" altLang="zh-CN" sz="3600" b="1" dirty="0">
              <a:solidFill>
                <a:srgbClr val="0000FF"/>
              </a:solidFill>
              <a:uFillTx/>
              <a:latin typeface="楷体" panose="02010609060101010101" pitchFamily="49" charset="-122"/>
              <a:ea typeface="黑体" panose="02010609060101010101" pitchFamily="49" charset="-122"/>
            </a:endParaRPr>
          </a:p>
          <a:p>
            <a:pPr algn="l" eaLnBrk="1" latinLnBrk="1" hangingPunct="1">
              <a:lnSpc>
                <a:spcPct val="100000"/>
              </a:lnSpc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楷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3600" b="1" dirty="0">
                <a:solidFill>
                  <a:srgbClr val="0000FF"/>
                </a:solidFill>
                <a:uFillTx/>
                <a:latin typeface="楷体" panose="02010609060101010101" pitchFamily="49" charset="-122"/>
                <a:ea typeface="黑体" panose="02010609060101010101" pitchFamily="49" charset="-122"/>
              </a:rPr>
              <a:t>通过开展“天下国家”综合性学习活动，培养同学们的爱国思想。</a:t>
            </a:r>
            <a:endParaRPr lang="zh-CN" altLang="zh-CN" sz="3600" b="1" dirty="0">
              <a:solidFill>
                <a:srgbClr val="0000FF"/>
              </a:solidFill>
              <a:uFillTx/>
              <a:latin typeface="楷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90" y="-889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4000" b="1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3" name="Rectangle 3"/>
          <p:cNvSpPr>
            <a:spLocks noGrp="1"/>
          </p:cNvSpPr>
          <p:nvPr>
            <p:ph idx="1"/>
          </p:nvPr>
        </p:nvSpPr>
        <p:spPr>
          <a:xfrm>
            <a:off x="2660650" y="2376170"/>
            <a:ext cx="7733030" cy="2642235"/>
          </a:xfrm>
        </p:spPr>
        <p:txBody>
          <a:bodyPr vert="horz" wrap="square" lIns="91440" tIns="45720" rIns="91440" bIns="45720" anchor="t">
            <a:normAutofit lnSpcReduction="20000"/>
          </a:bodyPr>
          <a:p>
            <a:pPr marL="0" indent="0" eaLnBrk="1" hangingPunct="1"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49" charset="-122"/>
                <a:sym typeface="+mn-ea"/>
              </a:rPr>
              <a:t>）我的中国心（张明敏）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pitchFamily="49" charset="-122"/>
              <a:ea typeface="黑体" panose="02010609060101010101" pitchFamily="49" charset="-122"/>
              <a:hlinkClick r:id="rId1" action="ppaction://hlinksldjump"/>
            </a:endParaRPr>
          </a:p>
          <a:p>
            <a:pPr marL="0" indent="0" eaLnBrk="1" hangingPunct="1"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  <a:t>我和我的祖国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  <a:t>龙的传人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  <a:t>爱我中华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3600" b="1" dirty="0">
              <a:solidFill>
                <a:srgbClr val="FF0000"/>
              </a:solidFill>
              <a:uFillTx/>
              <a:latin typeface="楷体_GB2312" pitchFamily="49" charset="-122"/>
              <a:ea typeface="黑体" panose="02010609060101010101" pitchFamily="49" charset="-122"/>
              <a:hlinkClick r:id="rId1" action="ppaction://hlinksldjump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2374265" y="878840"/>
            <a:ext cx="8656320" cy="606425"/>
          </a:xfrm>
          <a:prstGeom prst="rect">
            <a:avLst/>
          </a:prstGeom>
          <a:noFill/>
          <a:ln w="12700" cmpd="sng">
            <a:noFill/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marR="0" defTabSz="914400" eaLnBrk="1" hangingPunct="1">
              <a:lnSpc>
                <a:spcPts val="402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b="1" baseline="0" noProof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zh-CN" altLang="en-US" sz="3600" b="1" baseline="0" noProof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你喜欢哪首爱国歌曲？</a:t>
            </a:r>
            <a:endParaRPr kumimoji="0" lang="zh-CN" altLang="en-US" sz="3600" b="1" baseline="0" noProof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946910" y="442595"/>
            <a:ext cx="8298180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3600" b="1" i="0" kern="10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3600" b="1" i="0" kern="10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kern="10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通过本次活动，同学们了解了爱国的一些故事、诗词、名言等，产生了强烈的民族自豪感及民族自信心。同学们，让我们从我做起，从现在做起，做一个爱国的学生！为中华之崛起而读书，为民族的振兴而努力学习，用你我共同的行动去证明——爱我祖国！</a:t>
            </a:r>
            <a:endParaRPr kumimoji="0" lang="zh-CN" altLang="zh-CN" sz="3600" b="1" i="0" kern="10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kern="10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 </a:t>
            </a:r>
            <a:endParaRPr kumimoji="0" lang="en-US" altLang="zh-CN" sz="3600" b="1" i="0" kern="10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1"/>
          <p:cNvSpPr/>
          <p:nvPr/>
        </p:nvSpPr>
        <p:spPr>
          <a:xfrm>
            <a:off x="304165" y="247650"/>
            <a:ext cx="2237105" cy="755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800"/>
              </a:spcBef>
            </a:pPr>
            <a:r>
              <a:rPr lang="zh-CN" sz="36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小 结</a:t>
            </a:r>
            <a:endParaRPr lang="zh-CN" sz="36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 hidden="1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en-US" altLang="zh-CN" dirty="0"/>
          </a:p>
        </p:txBody>
      </p:sp>
      <p:sp>
        <p:nvSpPr>
          <p:cNvPr id="94213" name="WordArt 5"/>
          <p:cNvSpPr>
            <a:spLocks noChangeArrowheads="1" noChangeShapeType="1" noTextEdit="1"/>
          </p:cNvSpPr>
          <p:nvPr/>
        </p:nvSpPr>
        <p:spPr bwMode="auto">
          <a:xfrm>
            <a:off x="2286000" y="1447800"/>
            <a:ext cx="6096000" cy="24384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kern="10" baseline="0" noProof="0" dirty="0">
                <a:ln w="12700">
                  <a:solidFill>
                    <a:srgbClr val="EAEAEA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第一站</a:t>
            </a:r>
            <a:endParaRPr kumimoji="0" lang="zh-CN" altLang="en-US" sz="3600" b="1" i="0" kern="10" baseline="0" noProof="0" dirty="0">
              <a:ln w="12700">
                <a:solidFill>
                  <a:srgbClr val="EAEAEA"/>
                </a:solidFill>
                <a:round/>
              </a:ln>
              <a:solidFill>
                <a:srgbClr val="FF0000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kern="10" baseline="0" noProof="0" dirty="0">
              <a:ln w="12700">
                <a:solidFill>
                  <a:srgbClr val="EAEAEA"/>
                </a:solidFill>
                <a:round/>
              </a:ln>
              <a:solidFill>
                <a:srgbClr val="FF0000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kern="10" baseline="0" noProof="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3600" b="1" i="0" kern="10" baseline="0" noProof="0" dirty="0">
                <a:ln w="12700">
                  <a:solidFill>
                    <a:srgbClr val="EAEAEA"/>
                  </a:solidFill>
                  <a:round/>
                </a:ln>
                <a:solidFill>
                  <a:srgbClr val="00B05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爱国人物故事会</a:t>
            </a:r>
            <a:endParaRPr kumimoji="0" lang="zh-CN" altLang="en-US" sz="3600" b="1" i="0" kern="10" baseline="0" noProof="0" dirty="0">
              <a:ln w="12700">
                <a:solidFill>
                  <a:srgbClr val="EAEAEA"/>
                </a:solidFill>
                <a:round/>
              </a:ln>
              <a:solidFill>
                <a:srgbClr val="00B050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>
    <p:zoom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80160" y="1068705"/>
            <a:ext cx="10975975" cy="576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171450" indent="-171450" algn="l" defTabSz="685800" rtl="0" eaLnBrk="0" fontAlgn="base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indent="0" defTabSz="914400" eaLnBrk="1" hangingPunct="1">
              <a:lnSpc>
                <a:spcPts val="4020"/>
              </a:lnSpc>
              <a:spcBef>
                <a:spcPct val="0"/>
              </a:spcBef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）屈原投江；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indent="0" defTabSz="914400" eaLnBrk="1" hangingPunct="1">
              <a:lnSpc>
                <a:spcPts val="4020"/>
              </a:lnSpc>
              <a:spcBef>
                <a:spcPct val="0"/>
              </a:spcBef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苏武不辱使节；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indent="0" defTabSz="914400" eaLnBrk="1" hangingPunct="1">
              <a:lnSpc>
                <a:spcPts val="4020"/>
              </a:lnSpc>
              <a:spcBef>
                <a:spcPct val="0"/>
              </a:spcBef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岳飞精忠报国；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indent="0" defTabSz="914400" eaLnBrk="1" hangingPunct="1">
              <a:lnSpc>
                <a:spcPts val="4020"/>
              </a:lnSpc>
              <a:spcBef>
                <a:spcPct val="0"/>
              </a:spcBef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文天祥慷慨赴死；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indent="0" defTabSz="914400" eaLnBrk="1" hangingPunct="1">
              <a:lnSpc>
                <a:spcPts val="4020"/>
              </a:lnSpc>
              <a:spcBef>
                <a:spcPct val="0"/>
              </a:spcBef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明代爱国将领戚继光剿灭倭寇；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indent="0" defTabSz="914400" eaLnBrk="1" hangingPunct="1">
              <a:lnSpc>
                <a:spcPts val="4020"/>
              </a:lnSpc>
              <a:spcBef>
                <a:spcPct val="0"/>
              </a:spcBef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6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郑成功收复台湾；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indent="0" defTabSz="914400" eaLnBrk="1" hangingPunct="1">
              <a:lnSpc>
                <a:spcPts val="4020"/>
              </a:lnSpc>
              <a:spcBef>
                <a:spcPct val="0"/>
              </a:spcBef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7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林则徐虎门销烟；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indent="0" defTabSz="914400" eaLnBrk="1" hangingPunct="1">
              <a:lnSpc>
                <a:spcPts val="4020"/>
              </a:lnSpc>
              <a:spcBef>
                <a:spcPct val="0"/>
              </a:spcBef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8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詹天佑修筑京张铁路；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indent="0" defTabSz="914400" eaLnBrk="1" hangingPunct="1">
              <a:lnSpc>
                <a:spcPts val="4020"/>
              </a:lnSpc>
              <a:spcBef>
                <a:spcPct val="0"/>
              </a:spcBef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9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杨靖宇献身抗日；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indent="0" defTabSz="914400" eaLnBrk="1" hangingPunct="1">
              <a:lnSpc>
                <a:spcPts val="4020"/>
              </a:lnSpc>
              <a:spcBef>
                <a:spcPct val="0"/>
              </a:spcBef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张自忠抗击日军，以身殉国；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indent="0" defTabSz="914400" eaLnBrk="1" hangingPunct="1">
              <a:lnSpc>
                <a:spcPts val="4020"/>
              </a:lnSpc>
              <a:spcBef>
                <a:spcPct val="0"/>
              </a:spcBef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11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朱自清宁肯饿死也不吃美国的救济粮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；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……</a:t>
            </a:r>
            <a:endParaRPr lang="en-US" altLang="zh-CN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116695" y="1383665"/>
            <a:ext cx="2873375" cy="3917950"/>
          </a:xfrm>
          <a:prstGeom prst="ellipse">
            <a:avLst/>
          </a:prstGeom>
          <a:effectLst>
            <a:softEdge rad="63500"/>
          </a:effectLst>
        </p:spPr>
      </p:pic>
      <p:sp>
        <p:nvSpPr>
          <p:cNvPr id="5" name="文本框 1"/>
          <p:cNvSpPr txBox="1"/>
          <p:nvPr/>
        </p:nvSpPr>
        <p:spPr>
          <a:xfrm>
            <a:off x="1891030" y="57785"/>
            <a:ext cx="8656320" cy="1122045"/>
          </a:xfrm>
          <a:prstGeom prst="rect">
            <a:avLst/>
          </a:prstGeom>
          <a:noFill/>
          <a:ln w="12700" cmpd="sng">
            <a:noFill/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marR="0" defTabSz="914400" eaLnBrk="1" hangingPunct="1">
              <a:lnSpc>
                <a:spcPts val="402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600" b="1" baseline="0" noProof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zh-CN" altLang="en-US" sz="3600" b="1" baseline="0" noProof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你知道哪些爱国人物？你能说说他们的爱国事迹吗？</a:t>
            </a:r>
            <a:endParaRPr kumimoji="0" lang="zh-CN" altLang="en-US" sz="3600" b="1" baseline="0" noProof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cc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ffcc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7715" y="1137285"/>
            <a:ext cx="5577205" cy="5577205"/>
          </a:xfrm>
          <a:prstGeom prst="rect">
            <a:avLst/>
          </a:prstGeom>
        </p:spPr>
      </p:pic>
      <p:sp>
        <p:nvSpPr>
          <p:cNvPr id="20481" name="Rectangle 3"/>
          <p:cNvSpPr>
            <a:spLocks noGrp="1"/>
          </p:cNvSpPr>
          <p:nvPr>
            <p:ph idx="1"/>
          </p:nvPr>
        </p:nvSpPr>
        <p:spPr>
          <a:xfrm>
            <a:off x="4587240" y="265430"/>
            <a:ext cx="3244215" cy="795020"/>
          </a:xfrm>
        </p:spPr>
        <p:txBody>
          <a:bodyPr wrap="square" lIns="91440" tIns="45720" rIns="91440" bIns="45720" anchor="t">
            <a:noAutofit/>
          </a:bodyPr>
          <a:p>
            <a:pPr eaLnBrk="1" latinLnBrk="1" hangingPunct="1">
              <a:lnSpc>
                <a:spcPct val="100000"/>
              </a:lnSpc>
              <a:spcBef>
                <a:spcPts val="700"/>
              </a:spcBef>
              <a:buNone/>
            </a:pPr>
            <a:r>
              <a:rPr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屈原</a:t>
            </a:r>
            <a:r>
              <a:rPr 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投江</a:t>
            </a:r>
            <a:r>
              <a:rPr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殉国</a:t>
            </a:r>
            <a:endParaRPr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  <a:p>
            <a:pPr eaLnBrk="1" latinLnBrk="1" hangingPunct="1">
              <a:lnSpc>
                <a:spcPct val="100000"/>
              </a:lnSpc>
              <a:spcBef>
                <a:spcPts val="700"/>
              </a:spcBef>
              <a:buNone/>
            </a:pPr>
            <a:endParaRPr sz="3600" b="1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4" name="Rectangle 3"/>
          <p:cNvSpPr>
            <a:spLocks noGrp="1"/>
          </p:cNvSpPr>
          <p:nvPr/>
        </p:nvSpPr>
        <p:spPr>
          <a:xfrm>
            <a:off x="1832610" y="1288415"/>
            <a:ext cx="8935720" cy="54260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40" tIns="45720" rIns="91440" bIns="45720" anchor="t">
            <a:noAutofit/>
          </a:bodyPr>
          <a:lstStyle>
            <a:lvl1pPr marL="171450" indent="-171450" algn="l" defTabSz="685800" rtl="0" eaLnBrk="0" fontAlgn="base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latin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爱国诗人</a:t>
            </a:r>
            <a:r>
              <a:rPr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屈原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为了国家利益力谏楚怀王，结果</a:t>
            </a:r>
            <a:r>
              <a:rPr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被罢职流放到汨罗江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朋友劝屈原说：“你有才能，楚王不用你，为什么不到别国去？”屈原拒绝说：“我生为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楚国</a:t>
            </a:r>
            <a:r>
              <a:rPr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人，死为楚国鬼。</a:t>
            </a:r>
            <a:r>
              <a:rPr 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”在流放中，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他</a:t>
            </a:r>
            <a:r>
              <a:rPr 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写下了忧国忧民的《离骚》、《天问》、《九歌》等不朽诗篇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公元</a:t>
            </a:r>
            <a:r>
              <a:rPr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前278年，秦国大将白起挥兵南下，攻破了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楚国的国都</a:t>
            </a:r>
            <a:r>
              <a:rPr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郢都，</a:t>
            </a:r>
            <a:r>
              <a:rPr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62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</a:t>
            </a:r>
            <a:r>
              <a:rPr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屈原在绝望和悲愤之下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怀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抱</a:t>
            </a:r>
            <a:r>
              <a:rPr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大石投汨罗江而死。</a:t>
            </a:r>
            <a:endParaRPr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latin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endParaRPr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build="p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7135" y="1389380"/>
            <a:ext cx="7430770" cy="5180965"/>
          </a:xfrm>
          <a:prstGeom prst="rect">
            <a:avLst/>
          </a:prstGeom>
        </p:spPr>
      </p:pic>
      <p:sp>
        <p:nvSpPr>
          <p:cNvPr id="20481" name="Rectangle 3"/>
          <p:cNvSpPr>
            <a:spLocks noGrp="1"/>
          </p:cNvSpPr>
          <p:nvPr>
            <p:ph idx="1"/>
          </p:nvPr>
        </p:nvSpPr>
        <p:spPr>
          <a:xfrm>
            <a:off x="3301365" y="382905"/>
            <a:ext cx="6788785" cy="795020"/>
          </a:xfrm>
        </p:spPr>
        <p:txBody>
          <a:bodyPr wrap="square" lIns="91440" tIns="45720" rIns="91440" bIns="45720" anchor="t">
            <a:noAutofit/>
          </a:bodyPr>
          <a:p>
            <a:pPr eaLnBrk="1" latinLnBrk="1" hangingPunct="1">
              <a:lnSpc>
                <a:spcPct val="100000"/>
              </a:lnSpc>
              <a:spcBef>
                <a:spcPts val="700"/>
              </a:spcBef>
              <a:buNone/>
            </a:pPr>
            <a:r>
              <a:rPr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苏武留居匈奴十九年持节不屈</a:t>
            </a:r>
            <a:endParaRPr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4" name="Rectangle 3"/>
          <p:cNvSpPr>
            <a:spLocks noGrp="1"/>
          </p:cNvSpPr>
          <p:nvPr/>
        </p:nvSpPr>
        <p:spPr>
          <a:xfrm>
            <a:off x="2477770" y="1766570"/>
            <a:ext cx="7429500" cy="390779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40" tIns="45720" rIns="91440" bIns="45720" anchor="t">
            <a:noAutofit/>
          </a:bodyPr>
          <a:lstStyle>
            <a:lvl1pPr marL="171450" indent="-171450" algn="l" defTabSz="685800" rtl="0" eaLnBrk="0" fontAlgn="base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latinLnBrk="1" hangingPunct="1">
              <a:lnSpc>
                <a:spcPct val="100000"/>
              </a:lnSpc>
              <a:spcBef>
                <a:spcPts val="700"/>
              </a:spcBef>
              <a:buNone/>
            </a:pPr>
            <a:r>
              <a:rPr lang="en-US" altLang="zh-CN" sz="3600" b="1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        </a:t>
            </a:r>
            <a:r>
              <a:rPr sz="3600" b="1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苏武受汉武帝派遣出使匈奴，因匈奴内乱受到牵连，匈奴人要求苏武背叛汉朝臣服单于，苏武宁死不屈，被匈奴放逐北海牧羊十九年，嚼草饮雪，一直手持汉节，直到须发尽白、近60岁的时候才回到汉朝。</a:t>
            </a:r>
            <a:endParaRPr sz="3600" b="1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build="p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8170" y="1264920"/>
            <a:ext cx="8664575" cy="5415280"/>
          </a:xfrm>
          <a:prstGeom prst="rect">
            <a:avLst/>
          </a:prstGeom>
        </p:spPr>
      </p:pic>
      <p:sp>
        <p:nvSpPr>
          <p:cNvPr id="20481" name="Rectangle 3"/>
          <p:cNvSpPr>
            <a:spLocks noGrp="1"/>
          </p:cNvSpPr>
          <p:nvPr>
            <p:ph idx="1"/>
          </p:nvPr>
        </p:nvSpPr>
        <p:spPr>
          <a:xfrm>
            <a:off x="3019425" y="265430"/>
            <a:ext cx="7392035" cy="795020"/>
          </a:xfrm>
        </p:spPr>
        <p:txBody>
          <a:bodyPr wrap="square" lIns="91440" tIns="45720" rIns="91440" bIns="45720" anchor="t">
            <a:noAutofit/>
          </a:bodyPr>
          <a:p>
            <a:pPr eaLnBrk="1" latinLnBrk="1" hangingPunct="1">
              <a:lnSpc>
                <a:spcPct val="100000"/>
              </a:lnSpc>
              <a:spcBef>
                <a:spcPts val="700"/>
              </a:spcBef>
              <a:buNone/>
            </a:pPr>
            <a:r>
              <a:rPr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文天祥不受元朝威逼利诱慷慨就义</a:t>
            </a:r>
            <a:endParaRPr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4" name="Rectangle 3"/>
          <p:cNvSpPr>
            <a:spLocks noGrp="1"/>
          </p:cNvSpPr>
          <p:nvPr/>
        </p:nvSpPr>
        <p:spPr>
          <a:xfrm>
            <a:off x="1393825" y="1264920"/>
            <a:ext cx="10325100" cy="54152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40" tIns="45720" rIns="91440" bIns="45720" anchor="t">
            <a:noAutofit/>
          </a:bodyPr>
          <a:lstStyle>
            <a:lvl1pPr marL="171450" indent="-171450" algn="l" defTabSz="685800" rtl="0" eaLnBrk="0" fontAlgn="base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latinLnBrk="1" hangingPunct="1">
              <a:lnSpc>
                <a:spcPct val="100000"/>
              </a:lnSpc>
              <a:spcBef>
                <a:spcPts val="700"/>
              </a:spcBef>
              <a:buNone/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南宋民族英雄文天祥，兵败被俘，坐了三年土牢，多次严辞拒绝了敌人的劝降。一天，元世祖忽必烈亲自来到土牢里劝降，许以丞相之职，他毫不动摇，反而斩钉截铁地说：“唯有以死报国，我一无所求!”临刑前，监斩官凑近说：“文将军，你现在改变主意，不但可免一死，还依然可当丞相。”文天祥怒喝道：“死就死，还说什么鬼话!”于是，文天祥面向南方，慷慨就义了。文天祥生前，留下一首撼人心弦的《正气歌》。</a:t>
            </a:r>
            <a:endParaRPr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build="p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8020" y="1036955"/>
            <a:ext cx="3705860" cy="5781040"/>
          </a:xfrm>
          <a:prstGeom prst="rect">
            <a:avLst/>
          </a:prstGeom>
        </p:spPr>
      </p:pic>
      <p:sp>
        <p:nvSpPr>
          <p:cNvPr id="4" name="Rectangle 3"/>
          <p:cNvSpPr>
            <a:spLocks noGrp="1"/>
          </p:cNvSpPr>
          <p:nvPr/>
        </p:nvSpPr>
        <p:spPr>
          <a:xfrm>
            <a:off x="755015" y="1219835"/>
            <a:ext cx="11192510" cy="559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40" tIns="45720" rIns="91440" bIns="45720" anchor="t">
            <a:noAutofit/>
          </a:bodyPr>
          <a:lstStyle>
            <a:lvl1pPr marL="171450" indent="-171450" algn="l" defTabSz="685800" rtl="0" eaLnBrk="0" fontAlgn="base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12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latinLnBrk="1" hangingPunct="1">
              <a:lnSpc>
                <a:spcPct val="100000"/>
              </a:lnSpc>
              <a:spcBef>
                <a:spcPts val="700"/>
              </a:spcBef>
              <a:buNone/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1948年初，人民解放战争进入最后阶段，6月，北平学生掀起了反对美国扶植日本军国主义的运动。此此，朱自清身患重病，又无钱医治，但他毫不犹豫地在写着“为表示中国人民的尊严和气节，我们断然拒绝美国具有收买灵魂性质的一切施舍物资，无论是购买的或给予的”的宣言上签了自己的名字。8月初，朱自清病情加重，入院治疗无效，12日逝世。那时他年仅50岁。临终前，朱自清以微弱的声音谆谆叮嘱家人：“有件事要记住，我是在拒绝美国面粉的文件上签过名的，我们家以后不买国民党配合给的美国面粉！”</a:t>
            </a:r>
            <a:endParaRPr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1" name="Rectangle 3"/>
          <p:cNvSpPr>
            <a:spLocks noGrp="1"/>
          </p:cNvSpPr>
          <p:nvPr>
            <p:ph idx="1"/>
          </p:nvPr>
        </p:nvSpPr>
        <p:spPr>
          <a:xfrm>
            <a:off x="3019425" y="265430"/>
            <a:ext cx="7966710" cy="795020"/>
          </a:xfrm>
        </p:spPr>
        <p:txBody>
          <a:bodyPr wrap="square" lIns="91440" tIns="45720" rIns="91440" bIns="45720" anchor="t">
            <a:noAutofit/>
          </a:bodyPr>
          <a:p>
            <a:pPr eaLnBrk="1" latinLnBrk="1" hangingPunct="1">
              <a:lnSpc>
                <a:spcPct val="100000"/>
              </a:lnSpc>
              <a:spcBef>
                <a:spcPts val="700"/>
              </a:spcBef>
              <a:buNone/>
            </a:pPr>
            <a:r>
              <a:rPr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朱自清宁肯饿死也不吃美国的救济粮</a:t>
            </a:r>
            <a:endParaRPr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build="p"/>
      <p:bldP spid="4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3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6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heme/theme1.xml><?xml version="1.0" encoding="utf-8"?>
<a:theme xmlns:a="http://schemas.openxmlformats.org/drawingml/2006/main" name="2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DESIGN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蓝色扁平清新通用</Template>
  <TotalTime>0</TotalTime>
  <Words>4821</Words>
  <Application>WPS 演示</Application>
  <PresentationFormat/>
  <Paragraphs>197</Paragraphs>
  <Slides>31</Slides>
  <Notes>0</Notes>
  <HiddenSlides>0</HiddenSlides>
  <MMClips>8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31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Times New Roman</vt:lpstr>
      <vt:lpstr>幼圆</vt:lpstr>
      <vt:lpstr>黑体</vt:lpstr>
      <vt:lpstr>楷体</vt:lpstr>
      <vt:lpstr>Calibri</vt:lpstr>
      <vt:lpstr>Wingdings</vt:lpstr>
      <vt:lpstr>Arial Unicode MS</vt:lpstr>
      <vt:lpstr>华文隶书</vt:lpstr>
      <vt:lpstr>楷体_GB2312</vt:lpstr>
      <vt:lpstr>新宋体</vt:lpstr>
      <vt:lpstr>2_Office 主题​​</vt:lpstr>
      <vt:lpstr>3_Office 主题​​</vt:lpstr>
      <vt:lpstr>CDESIGNE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329</cp:revision>
  <dcterms:created xsi:type="dcterms:W3CDTF">2017-04-07T07:57:00Z</dcterms:created>
  <dcterms:modified xsi:type="dcterms:W3CDTF">2020-02-14T02:27:02Z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