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73" r:id="rId5"/>
    <p:sldId id="285" r:id="rId6"/>
    <p:sldId id="276" r:id="rId7"/>
    <p:sldId id="277" r:id="rId8"/>
    <p:sldId id="278" r:id="rId9"/>
    <p:sldId id="279" r:id="rId10"/>
    <p:sldId id="274" r:id="rId11"/>
    <p:sldId id="271" r:id="rId12"/>
    <p:sldId id="263" r:id="rId13"/>
    <p:sldId id="259" r:id="rId14"/>
    <p:sldId id="272" r:id="rId15"/>
    <p:sldId id="260" r:id="rId16"/>
    <p:sldId id="270" r:id="rId17"/>
    <p:sldId id="262" r:id="rId18"/>
    <p:sldId id="264" r:id="rId19"/>
    <p:sldId id="269" r:id="rId20"/>
    <p:sldId id="268" r:id="rId21"/>
    <p:sldId id="280" r:id="rId22"/>
    <p:sldId id="281" r:id="rId23"/>
    <p:sldId id="282" r:id="rId24"/>
    <p:sldId id="283" r:id="rId25"/>
    <p:sldId id="28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14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405B72-8AB4-491D-9FBE-67231DB45EF5}" type="datetimeFigureOut">
              <a:rPr lang="zh-CN" altLang="en-US" smtClean="0"/>
              <a:t>2021/9/9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F509E-711F-48E7-9DED-8C27E6B493F4}" type="slidenum">
              <a:rPr lang="zh-CN" altLang="en-US" smtClean="0"/>
              <a:t>‹#›</a:t>
            </a:fld>
            <a:endParaRPr lang="zh-CN" altLang="en-US"/>
          </a:p>
        </p:txBody>
      </p:sp>
    </p:spTree>
    <p:extLst>
      <p:ext uri="{BB962C8B-B14F-4D97-AF65-F5344CB8AC3E}">
        <p14:creationId xmlns:p14="http://schemas.microsoft.com/office/powerpoint/2010/main" val="3336991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50F509E-711F-48E7-9DED-8C27E6B493F4}" type="slidenum">
              <a:rPr lang="zh-CN" altLang="en-US" smtClean="0"/>
              <a:t>4</a:t>
            </a:fld>
            <a:endParaRPr lang="zh-CN" altLang="en-US"/>
          </a:p>
        </p:txBody>
      </p:sp>
    </p:spTree>
    <p:extLst>
      <p:ext uri="{BB962C8B-B14F-4D97-AF65-F5344CB8AC3E}">
        <p14:creationId xmlns:p14="http://schemas.microsoft.com/office/powerpoint/2010/main" val="3372144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764704"/>
            <a:ext cx="7776864" cy="536145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2021/9/9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1026" name="Picture 2" descr="C:\Users\Administrator\Pictures\国画\6d906a14ly1fbx514z7z7j22s11jku04.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013" y="0"/>
            <a:ext cx="915154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istrator\Pictures\国画\fb6bfee7aeb9865.jpg"/>
          <p:cNvPicPr>
            <a:picLocks noChangeAspect="1" noChangeArrowheads="1"/>
          </p:cNvPicPr>
          <p:nvPr userDrawn="1"/>
        </p:nvPicPr>
        <p:blipFill>
          <a:blip r:embed="rId1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3333" y="692696"/>
            <a:ext cx="7807099" cy="547260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2856"/>
            <a:ext cx="7772400" cy="1470025"/>
          </a:xfrm>
        </p:spPr>
        <p:txBody>
          <a:bodyPr/>
          <a:lstStyle/>
          <a:p>
            <a:r>
              <a:rPr lang="zh-CN" altLang="en-US" dirty="0"/>
              <a:t>我与</a:t>
            </a:r>
            <a:r>
              <a:rPr lang="en-US" altLang="zh-CN" dirty="0"/>
              <a:t>地坛</a:t>
            </a:r>
          </a:p>
        </p:txBody>
      </p:sp>
      <p:sp>
        <p:nvSpPr>
          <p:cNvPr id="3" name="副标题 2"/>
          <p:cNvSpPr>
            <a:spLocks noGrp="1"/>
          </p:cNvSpPr>
          <p:nvPr>
            <p:ph type="subTitle" idx="1"/>
          </p:nvPr>
        </p:nvSpPr>
        <p:spPr/>
        <p:txBody>
          <a:bodyPr/>
          <a:lstStyle/>
          <a:p>
            <a:r>
              <a:rPr lang="en-US" altLang="zh-CN" dirty="0" smtClean="0">
                <a:solidFill>
                  <a:schemeClr val="tx1"/>
                </a:solidFill>
              </a:rPr>
              <a:t>——史铁生</a:t>
            </a:r>
            <a:endParaRPr lang="zh-CN" altLang="en-US"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zh-CN" altLang="en-US" dirty="0"/>
              <a:t>读课文，</a:t>
            </a:r>
            <a:r>
              <a:rPr lang="en-US" altLang="zh-CN" dirty="0" err="1"/>
              <a:t>同时</a:t>
            </a:r>
            <a:r>
              <a:rPr lang="zh-CN" altLang="en-US" dirty="0"/>
              <a:t>思考三个问题</a:t>
            </a:r>
            <a:r>
              <a:rPr lang="zh-CN" altLang="en-US" dirty="0" smtClean="0"/>
              <a:t>：</a:t>
            </a:r>
            <a:endParaRPr lang="en-US" altLang="zh-CN" dirty="0" smtClean="0"/>
          </a:p>
          <a:p>
            <a:r>
              <a:rPr lang="zh-CN" altLang="en-US" dirty="0" smtClean="0"/>
              <a:t>①</a:t>
            </a:r>
            <a:r>
              <a:rPr lang="zh-CN" altLang="en-US" dirty="0"/>
              <a:t>“我”与地坛有怎样的宿命</a:t>
            </a:r>
            <a:r>
              <a:rPr lang="zh-CN" altLang="en-US" dirty="0" smtClean="0"/>
              <a:t>？</a:t>
            </a:r>
            <a:endParaRPr lang="en-US" altLang="zh-CN" dirty="0" smtClean="0"/>
          </a:p>
          <a:p>
            <a:endParaRPr lang="en-US" altLang="zh-CN" dirty="0" smtClean="0"/>
          </a:p>
          <a:p>
            <a:pPr marL="0" indent="0">
              <a:buNone/>
            </a:pPr>
            <a:r>
              <a:rPr lang="zh-CN" altLang="en-US" dirty="0"/>
              <a:t> </a:t>
            </a:r>
            <a:r>
              <a:rPr lang="zh-CN" altLang="en-US" dirty="0" smtClean="0"/>
              <a:t>   </a:t>
            </a:r>
            <a:r>
              <a:rPr lang="zh-CN" altLang="en-US" dirty="0"/>
              <a:t>②作者在地坛思考了哪些问题以及有何收获</a:t>
            </a:r>
            <a:r>
              <a:rPr lang="zh-CN" altLang="en-US" dirty="0" smtClean="0"/>
              <a:t>？</a:t>
            </a:r>
            <a:endParaRPr lang="en-US" altLang="zh-CN" dirty="0" smtClean="0"/>
          </a:p>
          <a:p>
            <a:pPr marL="0" indent="0">
              <a:buNone/>
            </a:pPr>
            <a:endParaRPr lang="en-US" altLang="zh-CN" dirty="0" smtClean="0"/>
          </a:p>
          <a:p>
            <a:r>
              <a:rPr lang="zh-CN" altLang="en-US" dirty="0" smtClean="0"/>
              <a:t>③</a:t>
            </a:r>
            <a:r>
              <a:rPr lang="zh-CN" altLang="en-US" dirty="0"/>
              <a:t>作者为何在地坛能够获得重生？</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0" indent="0">
              <a:buNone/>
            </a:pPr>
            <a:r>
              <a:rPr lang="zh-CN" altLang="en-US" sz="2400">
                <a:sym typeface="+mn-ea"/>
              </a:rPr>
              <a:t>①“我”与地坛有怎样的宿命？ </a:t>
            </a:r>
            <a:endParaRPr lang="zh-CN" altLang="en-US" sz="2400" dirty="0">
              <a:sym typeface="+mn-ea"/>
            </a:endParaRPr>
          </a:p>
          <a:p>
            <a:pPr marL="0" indent="0">
              <a:buNone/>
            </a:pPr>
            <a:r>
              <a:rPr lang="zh-CN" altLang="en-US" sz="2400" dirty="0"/>
              <a:t>自从那个下午作者无意识中进了地坛，就再也没有长久地离开它，一呆就是15年。请问：北京的好去处多了去了，他为什么单单痴迷这样一个荒芜冷落的园子呢？ </a:t>
            </a:r>
          </a:p>
          <a:p>
            <a:pPr marL="0" indent="0">
              <a:buNone/>
            </a:pPr>
            <a:endParaRPr lang="zh-CN" altLang="en-US" sz="2400" dirty="0"/>
          </a:p>
          <a:p>
            <a:pPr marL="0" indent="0">
              <a:buNone/>
            </a:pPr>
            <a:r>
              <a:rPr lang="zh-CN" altLang="en-US" sz="2400" dirty="0"/>
              <a:t>当初作者是在一种什么样的状态下进入地坛的？（提示：包括身体状态和精神状态两个方面。）</a:t>
            </a:r>
          </a:p>
          <a:p>
            <a:pPr marL="0" indent="0">
              <a:buNone/>
            </a:pPr>
            <a:endParaRPr lang="zh-CN" altLang="en-US" sz="2400" dirty="0"/>
          </a:p>
          <a:p>
            <a:pPr marL="0" indent="0">
              <a:buNone/>
            </a:pPr>
            <a:r>
              <a:rPr lang="zh-CN" altLang="en-US" sz="2400" dirty="0"/>
              <a:t>那时作者眼中的地坛又是一种什么样的景象呢？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2400" dirty="0" err="1">
                <a:latin typeface="+mn-ea"/>
              </a:rPr>
              <a:t>地坛</a:t>
            </a:r>
            <a:r>
              <a:rPr lang="en-US" altLang="zh-CN" sz="2400" dirty="0">
                <a:latin typeface="+mn-ea"/>
              </a:rPr>
              <a:t>             </a:t>
            </a:r>
            <a:r>
              <a:rPr lang="en-US" altLang="zh-CN" sz="2400" dirty="0" smtClean="0">
                <a:latin typeface="+mn-ea"/>
              </a:rPr>
              <a:t>-----------           </a:t>
            </a:r>
            <a:r>
              <a:rPr lang="en-US" altLang="zh-CN" sz="2400" dirty="0">
                <a:latin typeface="+mn-ea"/>
              </a:rPr>
              <a:t>我</a:t>
            </a:r>
          </a:p>
          <a:p>
            <a:r>
              <a:rPr lang="en-US" altLang="zh-CN" sz="2400" dirty="0" err="1">
                <a:latin typeface="+mn-ea"/>
              </a:rPr>
              <a:t>荒芜冷落</a:t>
            </a:r>
            <a:r>
              <a:rPr lang="en-US" altLang="zh-CN" sz="2400" dirty="0">
                <a:latin typeface="+mn-ea"/>
              </a:rPr>
              <a:t>         </a:t>
            </a:r>
            <a:r>
              <a:rPr lang="en-US" altLang="zh-CN" sz="2400" dirty="0" smtClean="0">
                <a:latin typeface="+mn-ea"/>
              </a:rPr>
              <a:t>-----------           </a:t>
            </a:r>
            <a:r>
              <a:rPr lang="en-US" altLang="zh-CN" sz="2400" dirty="0">
                <a:latin typeface="+mn-ea"/>
              </a:rPr>
              <a:t>失魂落魄</a:t>
            </a:r>
          </a:p>
          <a:p>
            <a:r>
              <a:rPr lang="en-US" altLang="zh-CN" sz="2400" dirty="0" err="1">
                <a:latin typeface="+mn-ea"/>
              </a:rPr>
              <a:t>并不衰败</a:t>
            </a:r>
            <a:r>
              <a:rPr lang="en-US" altLang="zh-CN" sz="2400" dirty="0">
                <a:latin typeface="+mn-ea"/>
              </a:rPr>
              <a:t>         </a:t>
            </a:r>
            <a:r>
              <a:rPr lang="en-US" altLang="zh-CN" sz="2400" dirty="0" smtClean="0">
                <a:latin typeface="+mn-ea"/>
              </a:rPr>
              <a:t>-----------           </a:t>
            </a:r>
            <a:r>
              <a:rPr lang="en-US" altLang="zh-CN" sz="2400" dirty="0" err="1" smtClean="0">
                <a:latin typeface="+mn-ea"/>
              </a:rPr>
              <a:t>珍爱生命</a:t>
            </a:r>
            <a:endParaRPr lang="en-US" altLang="zh-CN" sz="2400" dirty="0">
              <a:latin typeface="+mn-ea"/>
            </a:endParaRPr>
          </a:p>
          <a:p>
            <a:r>
              <a:rPr lang="en-US" altLang="zh-CN" sz="2400" dirty="0" err="1">
                <a:latin typeface="+mn-ea"/>
              </a:rPr>
              <a:t>一座废弃的古园</a:t>
            </a:r>
            <a:r>
              <a:rPr lang="en-US" altLang="zh-CN" sz="2400" dirty="0">
                <a:latin typeface="+mn-ea"/>
              </a:rPr>
              <a:t>   </a:t>
            </a:r>
            <a:r>
              <a:rPr lang="en-US" altLang="zh-CN" sz="2400" dirty="0" smtClean="0">
                <a:latin typeface="+mn-ea"/>
              </a:rPr>
              <a:t>-----------     </a:t>
            </a:r>
            <a:r>
              <a:rPr lang="en-US" altLang="zh-CN" sz="2400" dirty="0" err="1" smtClean="0">
                <a:latin typeface="+mn-ea"/>
              </a:rPr>
              <a:t>一个残废的青年</a:t>
            </a:r>
            <a:endParaRPr lang="en-US" altLang="zh-CN" sz="2400" dirty="0">
              <a:latin typeface="+mn-ea"/>
            </a:endParaRPr>
          </a:p>
          <a:p>
            <a:r>
              <a:rPr lang="en-US" altLang="zh-CN" sz="2400" dirty="0" err="1">
                <a:latin typeface="+mn-ea"/>
              </a:rPr>
              <a:t>肆意雕琢</a:t>
            </a:r>
            <a:r>
              <a:rPr lang="en-US" altLang="zh-CN" sz="2400" dirty="0">
                <a:latin typeface="+mn-ea"/>
              </a:rPr>
              <a:t>         </a:t>
            </a:r>
            <a:r>
              <a:rPr lang="en-US" altLang="zh-CN" sz="2400" dirty="0" smtClean="0">
                <a:latin typeface="+mn-ea"/>
              </a:rPr>
              <a:t>-----------           </a:t>
            </a:r>
            <a:r>
              <a:rPr lang="en-US" altLang="zh-CN" sz="2400" dirty="0" err="1" smtClean="0">
                <a:latin typeface="+mn-ea"/>
              </a:rPr>
              <a:t>双腿残废</a:t>
            </a:r>
            <a:endParaRPr lang="en-US" altLang="zh-CN" sz="2400" dirty="0">
              <a:latin typeface="+mn-ea"/>
            </a:endParaRPr>
          </a:p>
          <a:p>
            <a:r>
              <a:rPr lang="en-US" altLang="zh-CN" sz="2400" dirty="0" err="1">
                <a:latin typeface="+mn-ea"/>
              </a:rPr>
              <a:t>有些东西不能改变</a:t>
            </a:r>
            <a:r>
              <a:rPr lang="en-US" altLang="zh-CN" sz="2400" dirty="0">
                <a:latin typeface="+mn-ea"/>
              </a:rPr>
              <a:t> </a:t>
            </a:r>
            <a:r>
              <a:rPr lang="en-US" altLang="zh-CN" sz="2400" dirty="0" smtClean="0">
                <a:latin typeface="+mn-ea"/>
              </a:rPr>
              <a:t>-----------           </a:t>
            </a:r>
            <a:r>
              <a:rPr lang="en-US" altLang="zh-CN" sz="2400" dirty="0" err="1" smtClean="0">
                <a:latin typeface="+mn-ea"/>
              </a:rPr>
              <a:t>精神不变</a:t>
            </a:r>
            <a:endParaRPr lang="en-US" altLang="zh-CN" sz="2400" dirty="0">
              <a:latin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043608" y="908721"/>
            <a:ext cx="7776864" cy="5929872"/>
          </a:xfrm>
        </p:spPr>
        <p:txBody>
          <a:bodyPr>
            <a:normAutofit/>
          </a:bodyPr>
          <a:lstStyle/>
          <a:p>
            <a:pPr marL="0" indent="0">
              <a:buNone/>
            </a:pPr>
            <a:r>
              <a:rPr lang="zh-CN" altLang="en-US" sz="2800" dirty="0"/>
              <a:t> ②</a:t>
            </a:r>
            <a:r>
              <a:rPr lang="zh-CN" altLang="en-US" sz="2800" dirty="0" smtClean="0">
                <a:latin typeface="+mn-ea"/>
              </a:rPr>
              <a:t>在</a:t>
            </a:r>
            <a:r>
              <a:rPr lang="zh-CN" altLang="en-US" sz="2800" dirty="0">
                <a:latin typeface="+mn-ea"/>
              </a:rPr>
              <a:t>满园弥漫的沉静光芒中，最容易展开对生命的思考</a:t>
            </a:r>
            <a:r>
              <a:rPr lang="zh-CN" altLang="en-US" sz="2800" dirty="0" smtClean="0">
                <a:latin typeface="+mn-ea"/>
              </a:rPr>
              <a:t>。</a:t>
            </a:r>
            <a:endParaRPr lang="en-US" altLang="zh-CN" sz="2800" dirty="0" smtClean="0">
              <a:latin typeface="+mn-ea"/>
            </a:endParaRPr>
          </a:p>
          <a:p>
            <a:pPr marL="0" indent="0">
              <a:buNone/>
            </a:pPr>
            <a:r>
              <a:rPr lang="zh-CN" altLang="en-US" sz="2800" dirty="0" smtClean="0">
                <a:latin typeface="+mn-ea"/>
              </a:rPr>
              <a:t>请问</a:t>
            </a:r>
            <a:r>
              <a:rPr lang="zh-CN" altLang="en-US" sz="2800" dirty="0">
                <a:latin typeface="+mn-ea"/>
              </a:rPr>
              <a:t>：面对双腿残废的现状，作者思考了一些什么问题呢</a:t>
            </a:r>
            <a:r>
              <a:rPr lang="zh-CN" altLang="en-US" sz="2800" dirty="0" smtClean="0">
                <a:latin typeface="+mn-ea"/>
              </a:rPr>
              <a:t>？</a:t>
            </a:r>
            <a:endParaRPr lang="en-US" altLang="zh-CN" sz="2800" dirty="0" smtClean="0">
              <a:latin typeface="+mn-ea"/>
            </a:endParaRPr>
          </a:p>
          <a:p>
            <a:pPr marL="0" indent="0">
              <a:buNone/>
            </a:pPr>
            <a:r>
              <a:rPr lang="zh-CN" altLang="en-US" sz="2800" dirty="0" smtClean="0">
                <a:latin typeface="+mn-ea"/>
              </a:rPr>
              <a:t>（</a:t>
            </a:r>
            <a:r>
              <a:rPr lang="zh-CN" altLang="en-US" sz="2800" dirty="0">
                <a:latin typeface="+mn-ea"/>
              </a:rPr>
              <a:t>提示：第六段、第七段找关键句） </a:t>
            </a:r>
          </a:p>
          <a:p>
            <a:pPr marL="0" indent="0">
              <a:buNone/>
            </a:pPr>
            <a:endParaRPr lang="en-US" altLang="zh-CN" sz="2800" dirty="0" smtClean="0">
              <a:latin typeface="+mn-ea"/>
            </a:endParaRPr>
          </a:p>
          <a:p>
            <a:pPr marL="0" indent="0">
              <a:buNone/>
            </a:pPr>
            <a:endParaRPr lang="zh-CN" altLang="en-US" sz="2800" dirty="0">
              <a:latin typeface="+mn-ea"/>
            </a:endParaRPr>
          </a:p>
          <a:p>
            <a:pPr marL="0" indent="0">
              <a:buNone/>
            </a:pPr>
            <a:r>
              <a:rPr lang="zh-CN" altLang="en-US" sz="2800" dirty="0">
                <a:latin typeface="+mn-ea"/>
              </a:rPr>
              <a:t>他</a:t>
            </a:r>
            <a:r>
              <a:rPr lang="en-US" altLang="zh-CN" sz="2800" dirty="0">
                <a:latin typeface="+mn-ea"/>
              </a:rPr>
              <a:t>找到答案了吗</a:t>
            </a:r>
            <a:r>
              <a:rPr lang="zh-CN" altLang="en-US" sz="2800" dirty="0">
                <a:latin typeface="+mn-ea"/>
              </a:rPr>
              <a:t>？（</a:t>
            </a:r>
            <a:r>
              <a:rPr lang="en-US" altLang="zh-CN" sz="2800" dirty="0">
                <a:latin typeface="+mn-ea"/>
              </a:rPr>
              <a:t>朗读第六段</a:t>
            </a:r>
            <a:r>
              <a:rPr lang="zh-CN" altLang="en-US" sz="2800" dirty="0">
                <a:latin typeface="+mn-ea"/>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2400" dirty="0">
              <a:latin typeface="+mn-ea"/>
            </a:endParaRPr>
          </a:p>
          <a:p>
            <a:r>
              <a:rPr lang="zh-CN" altLang="en-US" sz="2400" dirty="0"/>
              <a:t>第一，我的身体残疾了，我的生命是不是就此结束了？是不是就此一死了之</a:t>
            </a:r>
            <a:r>
              <a:rPr lang="zh-CN" altLang="en-US" sz="2400" dirty="0" smtClean="0"/>
              <a:t>？</a:t>
            </a:r>
            <a:endParaRPr lang="en-US" altLang="zh-CN" sz="2400" dirty="0" smtClean="0"/>
          </a:p>
          <a:p>
            <a:endParaRPr lang="zh-CN" altLang="en-US" sz="2400" dirty="0"/>
          </a:p>
          <a:p>
            <a:r>
              <a:rPr lang="zh-CN" altLang="en-US" sz="2400" dirty="0" smtClean="0"/>
              <a:t>第二</a:t>
            </a:r>
            <a:r>
              <a:rPr lang="zh-CN" altLang="en-US" sz="2400" dirty="0"/>
              <a:t>，我为什么要出生</a:t>
            </a:r>
            <a:r>
              <a:rPr lang="zh-CN" altLang="en-US" sz="2400" dirty="0" smtClean="0"/>
              <a:t>？</a:t>
            </a:r>
            <a:endParaRPr lang="en-US" altLang="zh-CN" sz="2400" dirty="0" smtClean="0"/>
          </a:p>
          <a:p>
            <a:endParaRPr lang="zh-CN" altLang="en-US" sz="2400" dirty="0"/>
          </a:p>
          <a:p>
            <a:r>
              <a:rPr lang="zh-CN" altLang="en-US" sz="2400" dirty="0" smtClean="0"/>
              <a:t>第三</a:t>
            </a:r>
            <a:r>
              <a:rPr lang="zh-CN" altLang="en-US" sz="2400" dirty="0"/>
              <a:t>，我应当怎样生活？这是作者思考的“心魂”。</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1124744"/>
            <a:ext cx="7776864" cy="5315819"/>
          </a:xfrm>
        </p:spPr>
        <p:txBody>
          <a:bodyPr>
            <a:normAutofit/>
          </a:bodyPr>
          <a:lstStyle/>
          <a:p>
            <a:r>
              <a:rPr lang="zh-CN" altLang="en-US" sz="2400" dirty="0" smtClean="0"/>
              <a:t>第一</a:t>
            </a:r>
            <a:r>
              <a:rPr lang="zh-CN" altLang="en-US" sz="2400" dirty="0"/>
              <a:t>个问题，作者思考了，终于领悟到“死是一种不必急于求成的事，死是一个必然会降临的节日”。就是说，对于死，应该顺其自然</a:t>
            </a:r>
            <a:r>
              <a:rPr lang="zh-CN" altLang="en-US" sz="2400" dirty="0" smtClean="0"/>
              <a:t>。</a:t>
            </a:r>
            <a:endParaRPr lang="en-US" altLang="zh-CN" sz="2400" dirty="0" smtClean="0"/>
          </a:p>
          <a:p>
            <a:endParaRPr lang="zh-CN" altLang="en-US" sz="2400" dirty="0"/>
          </a:p>
          <a:p>
            <a:r>
              <a:rPr lang="zh-CN" altLang="en-US" sz="2400" dirty="0"/>
              <a:t> </a:t>
            </a:r>
            <a:r>
              <a:rPr lang="zh-CN" altLang="en-US" sz="2400" dirty="0" smtClean="0"/>
              <a:t>第二</a:t>
            </a:r>
            <a:r>
              <a:rPr lang="zh-CN" altLang="en-US" sz="2400" dirty="0"/>
              <a:t>个问题的感悟是，“一个人出生了，这就不再是一个可以辩论的问题，而只是上帝交给他的一个事实。”也就是说，“我为什么出生”，这是一个无须思考的问题</a:t>
            </a:r>
            <a:r>
              <a:rPr lang="zh-CN" altLang="en-US" sz="2400" dirty="0" smtClean="0"/>
              <a:t>。</a:t>
            </a:r>
            <a:endParaRPr lang="en-US" altLang="zh-CN" sz="2400" dirty="0" smtClean="0"/>
          </a:p>
          <a:p>
            <a:endParaRPr lang="zh-CN" altLang="en-US" sz="2400" dirty="0"/>
          </a:p>
          <a:p>
            <a:r>
              <a:rPr lang="zh-CN" altLang="en-US" sz="2400" dirty="0" smtClean="0"/>
              <a:t>第三</a:t>
            </a:r>
            <a:r>
              <a:rPr lang="zh-CN" altLang="en-US" sz="2400" dirty="0"/>
              <a:t>个问题，也是文章的核心问题，“我应该怎样去活？”以一种什么样的精神状态活下去？怎样面对命运的冷酷、残忍、不公。</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07505" y="431032"/>
            <a:ext cx="7776864" cy="5361459"/>
          </a:xfrm>
        </p:spPr>
        <p:txBody>
          <a:bodyPr>
            <a:normAutofit/>
          </a:bodyPr>
          <a:lstStyle/>
          <a:p>
            <a:pPr marL="0" indent="0">
              <a:buNone/>
            </a:pPr>
            <a:r>
              <a:rPr lang="zh-CN" altLang="en-US" sz="2400" dirty="0"/>
              <a:t/>
            </a:r>
            <a:br>
              <a:rPr lang="zh-CN" altLang="en-US" sz="2400" dirty="0"/>
            </a:br>
            <a:r>
              <a:rPr lang="en-US" altLang="zh-CN" sz="2400" dirty="0"/>
              <a:t/>
            </a:r>
            <a:br>
              <a:rPr lang="en-US" altLang="zh-CN" sz="2400" dirty="0"/>
            </a:br>
            <a:r>
              <a:rPr lang="en-US" altLang="zh-CN" sz="2400" dirty="0"/>
              <a:t/>
            </a:r>
            <a:br>
              <a:rPr lang="en-US" altLang="zh-CN" sz="2400" dirty="0"/>
            </a:br>
            <a:r>
              <a:rPr lang="en-US" altLang="zh-CN" sz="2400" b="1" dirty="0"/>
              <a:t>出生是事实，死不必急于求成</a:t>
            </a:r>
          </a:p>
          <a:p>
            <a:pPr marL="0" indent="0">
              <a:buNone/>
            </a:pPr>
            <a:endParaRPr lang="zh-CN" altLang="en-US" sz="2400" dirty="0"/>
          </a:p>
          <a:p>
            <a:pPr marL="0" indent="0">
              <a:buNone/>
            </a:pPr>
            <a:r>
              <a:rPr lang="zh-CN" altLang="en-US" sz="2400" dirty="0"/>
              <a:t>从这个答案可以看出作者已经从死亡的阴影中走了出来。请问：是什么给了作者活下去的勇气？</a:t>
            </a:r>
          </a:p>
          <a:p>
            <a:pPr marL="0" indent="0">
              <a:buNone/>
            </a:pPr>
            <a:r>
              <a:rPr lang="zh-CN" altLang="en-US" sz="2400" dirty="0"/>
              <a:t>（</a:t>
            </a:r>
            <a:r>
              <a:rPr lang="en-US" altLang="zh-CN" sz="2400" dirty="0"/>
              <a:t>朗读最后一段</a:t>
            </a:r>
            <a:r>
              <a:rPr lang="zh-CN" altLang="en-US" sz="2400" dirty="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en-US" altLang="zh-CN" sz="2400" dirty="0" smtClean="0"/>
          </a:p>
          <a:p>
            <a:r>
              <a:rPr lang="zh-CN" altLang="zh-CN" sz="2400" dirty="0"/>
              <a:t>《我与地坛》第七部分</a:t>
            </a:r>
            <a:endParaRPr lang="en-US" altLang="zh-CN" sz="2400" dirty="0"/>
          </a:p>
          <a:p>
            <a:r>
              <a:rPr lang="zh-CN" altLang="en-US" sz="2400" dirty="0" smtClean="0"/>
              <a:t>但是</a:t>
            </a:r>
            <a:r>
              <a:rPr lang="zh-CN" altLang="en-US" sz="2400" dirty="0"/>
              <a:t>太阳，他每时每刻都是夕阳也都是旭日。当他熄灭着走下山去收尽苍凉残照之际，正是他在另一面燃烧着爬上山巅布散烈烈朝辉之时。那一天，我也将沉静着走下山去，扶着我的拐杖。有一天，在某一处山洼里，势必会跑上来一个欢蹦的孩子，抱着他的玩具。</a:t>
            </a:r>
          </a:p>
          <a:p>
            <a:r>
              <a:rPr lang="zh-CN" altLang="en-US" sz="2400" dirty="0"/>
              <a:t>当然，那不是我。</a:t>
            </a:r>
          </a:p>
          <a:p>
            <a:r>
              <a:rPr lang="zh-CN" altLang="en-US" sz="2400" dirty="0"/>
              <a:t>但是，那不是我吗?</a:t>
            </a:r>
          </a:p>
          <a:p>
            <a:r>
              <a:rPr lang="zh-CN" altLang="en-US" sz="2400" dirty="0"/>
              <a:t>宇宙以其不息的欲望将一个歌舞炼为永恒。这欲望有怎样一个人间的姓名，大可忽略不计。</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4400" dirty="0" smtClean="0">
                <a:latin typeface="黑体" panose="02010609060101010101" pitchFamily="49" charset="-122"/>
                <a:ea typeface="黑体" panose="02010609060101010101" pitchFamily="49" charset="-122"/>
              </a:rPr>
              <a:t>主旨</a:t>
            </a:r>
            <a:endParaRPr lang="en-US" altLang="zh-CN" sz="4400" dirty="0" smtClean="0">
              <a:latin typeface="黑体" panose="02010609060101010101" pitchFamily="49" charset="-122"/>
              <a:ea typeface="黑体" panose="02010609060101010101" pitchFamily="49" charset="-122"/>
            </a:endParaRPr>
          </a:p>
          <a:p>
            <a:endParaRPr lang="en-US" altLang="zh-CN" sz="4400" dirty="0" smtClean="0">
              <a:latin typeface="黑体" panose="02010609060101010101" pitchFamily="49" charset="-122"/>
              <a:ea typeface="黑体" panose="02010609060101010101" pitchFamily="49" charset="-122"/>
            </a:endParaRPr>
          </a:p>
          <a:p>
            <a:r>
              <a:rPr lang="zh-CN" altLang="en-US" dirty="0" smtClean="0"/>
              <a:t>直面</a:t>
            </a:r>
            <a:r>
              <a:rPr lang="en-US" altLang="zh-CN" dirty="0"/>
              <a:t>现实 珍爱生命</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0" indent="0">
              <a:buNone/>
            </a:pPr>
            <a:r>
              <a:rPr lang="zh-CN" altLang="en-US" sz="4000" dirty="0">
                <a:latin typeface="黑体" pitchFamily="49" charset="-122"/>
                <a:ea typeface="黑体" pitchFamily="49" charset="-122"/>
              </a:rPr>
              <a:t>写作手法：</a:t>
            </a:r>
            <a:r>
              <a:rPr lang="en-US" altLang="zh-CN" sz="4000" dirty="0">
                <a:latin typeface="黑体" pitchFamily="49" charset="-122"/>
                <a:ea typeface="黑体" pitchFamily="49" charset="-122"/>
              </a:rPr>
              <a:t>景物描写</a:t>
            </a:r>
          </a:p>
          <a:p>
            <a:pPr marL="0" indent="0">
              <a:buNone/>
            </a:pPr>
            <a:endParaRPr lang="zh-CN" altLang="en-US" sz="2400" dirty="0"/>
          </a:p>
          <a:p>
            <a:pPr marL="0" indent="0">
              <a:buNone/>
            </a:pPr>
            <a:r>
              <a:rPr lang="en-US" altLang="zh-CN" sz="2400" dirty="0" smtClean="0"/>
              <a:t>解读自然，由此解读了生命，文中这样蕴含对生命理解的景物描写有什么作用：</a:t>
            </a:r>
          </a:p>
          <a:p>
            <a:pPr marL="0" indent="0">
              <a:buNone/>
            </a:pPr>
            <a:r>
              <a:rPr lang="en-US" altLang="zh-CN" sz="2400" dirty="0" smtClean="0"/>
              <a:t>第一、有衬托作者心境的作用；</a:t>
            </a:r>
          </a:p>
          <a:p>
            <a:pPr marL="0" indent="0">
              <a:buNone/>
            </a:pPr>
            <a:r>
              <a:rPr lang="en-US" altLang="zh-CN" sz="2400" dirty="0" smtClean="0"/>
              <a:t>第二、为作者的思考提供了一个特定的“情绪背景”，在那样一个安谧、沉寂、荒芜的背景上，最容易展开对生命的思考（马克思说，宁静是唯一能够产生成熟果实的土壤）；</a:t>
            </a:r>
          </a:p>
          <a:p>
            <a:pPr marL="0" indent="0">
              <a:buNone/>
            </a:pPr>
            <a:r>
              <a:rPr lang="en-US" altLang="zh-CN" sz="2400" dirty="0" smtClean="0"/>
              <a:t>第三，景物描写本身，实际上也是作者对“生命”对“世界”（世界本身也是生命）的解读的外化。园子里处处、时时都洋溢着生命的律动，那些卑微、弱小却生活得精彩的生命们向史铁生昭示着：活着是一种权利，生命对每一个人来说都只有一次，对于这仅有的一次，我们应该好好把握。</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0" indent="0">
              <a:buNone/>
            </a:pPr>
            <a:r>
              <a:rPr lang="en-US" altLang="zh-CN" sz="6400" dirty="0" err="1" smtClean="0">
                <a:latin typeface="黑体" pitchFamily="49" charset="-122"/>
                <a:ea typeface="黑体" pitchFamily="49" charset="-122"/>
              </a:rPr>
              <a:t>史铁生</a:t>
            </a:r>
            <a:endParaRPr lang="en-US" altLang="zh-CN" sz="6400" dirty="0" smtClean="0">
              <a:latin typeface="黑体" pitchFamily="49" charset="-122"/>
              <a:ea typeface="黑体" pitchFamily="49" charset="-122"/>
            </a:endParaRPr>
          </a:p>
          <a:p>
            <a:pPr marL="0" indent="0">
              <a:buNone/>
            </a:pPr>
            <a:r>
              <a:rPr lang="en-US" altLang="zh-CN" dirty="0" smtClean="0">
                <a:latin typeface="+mn-ea"/>
              </a:rPr>
              <a:t>“心血倾注过的地方不容丢弃，我常常觉得这是我的姓名的昭示，让历史铁一样地生着，以便不断地去看它，不是不断地去看这些文字，而是借助这些蹒跚的脚印不断看那一向都在写作着的灵魂，看这灵魂的可能与去向。”</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56136" y="548680"/>
            <a:ext cx="7776864" cy="5361459"/>
          </a:xfrm>
        </p:spPr>
        <p:txBody>
          <a:bodyPr>
            <a:normAutofit/>
          </a:bodyPr>
          <a:lstStyle/>
          <a:p>
            <a:endParaRPr lang="zh-CN" altLang="en-US" sz="2400" dirty="0"/>
          </a:p>
          <a:p>
            <a:endParaRPr lang="zh-CN" altLang="en-US" sz="2400" dirty="0"/>
          </a:p>
        </p:txBody>
      </p:sp>
      <p:sp>
        <p:nvSpPr>
          <p:cNvPr id="3" name="矩形 2"/>
          <p:cNvSpPr/>
          <p:nvPr/>
        </p:nvSpPr>
        <p:spPr>
          <a:xfrm>
            <a:off x="683568" y="1075553"/>
            <a:ext cx="7920880" cy="4647426"/>
          </a:xfrm>
          <a:prstGeom prst="rect">
            <a:avLst/>
          </a:prstGeom>
        </p:spPr>
        <p:txBody>
          <a:bodyPr wrap="square">
            <a:spAutoFit/>
          </a:bodyPr>
          <a:lstStyle/>
          <a:p>
            <a:r>
              <a:rPr lang="zh-CN" altLang="en-US" sz="3200" dirty="0" smtClean="0">
                <a:solidFill>
                  <a:srgbClr val="191919"/>
                </a:solidFill>
                <a:latin typeface="黑体" pitchFamily="49" charset="-122"/>
                <a:ea typeface="黑体" pitchFamily="49" charset="-122"/>
              </a:rPr>
              <a:t>拓展阅读：</a:t>
            </a:r>
            <a:r>
              <a:rPr lang="zh-CN" altLang="en-US" sz="3200" dirty="0">
                <a:latin typeface="黑体" panose="02010609060101010101" pitchFamily="49" charset="-122"/>
                <a:ea typeface="黑体" panose="02010609060101010101" pitchFamily="49" charset="-122"/>
              </a:rPr>
              <a:t>《秋天的怀念》</a:t>
            </a:r>
          </a:p>
          <a:p>
            <a:r>
              <a:rPr lang="zh-CN" altLang="en-US" sz="2400" dirty="0"/>
              <a:t>    双腿瘫痪后，我的脾气变的暴怒无常。望着望着天上北归的雁阵，我会突然把面前的玻璃砸碎；听着听着李谷一甜美的歌声，我会猛地把手边的东西摔向四周的墙壁。这时，母亲就悄悄地躲出去，在我看不见的地方偷偷地听着我的动静。当一切恢复沉寂，她又悄悄地进来，眼边红红的，看着我。“听说北海的花儿都开了，我推着你去走走。”她总是这么说。母亲喜欢花，可自从我的腿瘫痪后，她侍弄的那些花都死了。“不，我不去！”我狠命的捶打这两条可恨的腿，喊着：“我可活什么劲！”母亲扑过来抓住我的手，忍住哭声说：“咱娘俩在一块，好好儿活，好好儿活……” </a:t>
            </a:r>
            <a:r>
              <a:rPr lang="zh-CN" altLang="en-US" dirty="0"/>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r>
              <a:rPr lang="zh-CN" altLang="en-US" sz="2400" dirty="0"/>
              <a:t> 可我却一直都不知道，她的病已经到了那步田地。后来妹妹告诉我，她经常肝疼得整宿整宿翻来覆去地睡不了觉。   </a:t>
            </a:r>
          </a:p>
          <a:p>
            <a:r>
              <a:rPr lang="zh-CN" altLang="en-US" sz="2400" dirty="0"/>
              <a:t>    那天我又独自坐在屋里，看着窗外的树叶“刷刷啦啦”的飘落。母亲进来了，挡在窗前：“北海的菊花开了，我推你去看看吧。”她憔悴的脸上显出央求般的神色。“什么时候？”“你要是愿意，就明天？”她说。我的回答已经让她喜出望外了。“好吧，就明天。”我说。她高兴的一会儿坐下，一会站起来：“那就赶紧准备准备。”“唉呀，烦不烦？几步路，有什么好准备的！”她也笑了，坐在我的身边，絮絮叨叨地说着：“看完菊花，咱们就去“仿膳”，你小时候最爱吃那儿的豌豆黄儿。还记得那回我带你去北海吗？你偏说那杨树花是毛毛虫，跑着，一脚踩扁一个……”她忽然不说了。对于“跑”和“踩”一类的字眼她比我还敏感。她又悄悄地出去了。   </a:t>
            </a:r>
          </a:p>
        </p:txBody>
      </p:sp>
    </p:spTree>
    <p:extLst>
      <p:ext uri="{BB962C8B-B14F-4D97-AF65-F5344CB8AC3E}">
        <p14:creationId xmlns:p14="http://schemas.microsoft.com/office/powerpoint/2010/main" val="7523181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56136" y="548680"/>
            <a:ext cx="7776864" cy="5361459"/>
          </a:xfrm>
        </p:spPr>
        <p:txBody>
          <a:bodyPr>
            <a:normAutofit/>
          </a:bodyPr>
          <a:lstStyle/>
          <a:p>
            <a:endParaRPr lang="zh-CN" altLang="en-US" sz="2400" dirty="0"/>
          </a:p>
          <a:p>
            <a:endParaRPr lang="zh-CN" altLang="en-US" sz="2400" dirty="0"/>
          </a:p>
        </p:txBody>
      </p:sp>
      <p:sp>
        <p:nvSpPr>
          <p:cNvPr id="3" name="矩形 2"/>
          <p:cNvSpPr/>
          <p:nvPr/>
        </p:nvSpPr>
        <p:spPr>
          <a:xfrm>
            <a:off x="683568" y="1075553"/>
            <a:ext cx="7920880" cy="369332"/>
          </a:xfrm>
          <a:prstGeom prst="rect">
            <a:avLst/>
          </a:prstGeom>
        </p:spPr>
        <p:txBody>
          <a:bodyPr wrap="square">
            <a:spAutoFit/>
          </a:bodyPr>
          <a:lstStyle/>
          <a:p>
            <a:r>
              <a:rPr lang="zh-CN" altLang="en-US" dirty="0"/>
              <a:t> </a:t>
            </a:r>
          </a:p>
        </p:txBody>
      </p:sp>
      <p:sp>
        <p:nvSpPr>
          <p:cNvPr id="4" name="矩形 3"/>
          <p:cNvSpPr/>
          <p:nvPr/>
        </p:nvSpPr>
        <p:spPr>
          <a:xfrm>
            <a:off x="1043608" y="625326"/>
            <a:ext cx="6912768" cy="5539978"/>
          </a:xfrm>
          <a:prstGeom prst="rect">
            <a:avLst/>
          </a:prstGeom>
        </p:spPr>
        <p:txBody>
          <a:bodyPr wrap="square">
            <a:spAutoFit/>
          </a:bodyPr>
          <a:lstStyle/>
          <a:p>
            <a:r>
              <a:rPr lang="zh-CN" altLang="en-US" sz="2400" dirty="0"/>
              <a:t>      </a:t>
            </a:r>
            <a:r>
              <a:rPr lang="zh-CN" altLang="en-US" sz="2400" dirty="0" smtClean="0"/>
              <a:t>她</a:t>
            </a:r>
            <a:r>
              <a:rPr lang="zh-CN" altLang="en-US" sz="2400" dirty="0"/>
              <a:t>出去了，就再也没回来。      </a:t>
            </a:r>
          </a:p>
          <a:p>
            <a:r>
              <a:rPr lang="zh-CN" altLang="en-US" sz="2400" dirty="0"/>
              <a:t>      邻居把她抬上车时，她还在大口大口地吐着鲜血。我没想到她已经病成那样。看着三轮车远去，也决没有想到那竟是永远的诀别。   </a:t>
            </a:r>
          </a:p>
          <a:p>
            <a:r>
              <a:rPr lang="zh-CN" altLang="en-US" sz="2400" dirty="0" smtClean="0"/>
              <a:t>邻居</a:t>
            </a:r>
            <a:r>
              <a:rPr lang="zh-CN" altLang="en-US" sz="2400" dirty="0"/>
              <a:t>的小伙子背着我去看她的时候，她正艰难地呼吸着，像她艰难的一生。别人告诉我，她昏迷前的最后一句话是：“我那个有病的儿子和我那个还未成年的女儿……”   </a:t>
            </a:r>
          </a:p>
          <a:p>
            <a:r>
              <a:rPr lang="zh-CN" altLang="en-US" sz="2400" dirty="0"/>
              <a:t>      又是秋天，妹妹推着我去北海看了菊花。黄色的花淡雅，白色的花高洁，紫红色的花热烈而深沉，泼泼洒洒，秋风中正开得烂漫。我懂得母亲没有说完的话，妹妹也懂。我俩在一块儿，要好好儿活……     </a:t>
            </a:r>
            <a:endParaRPr lang="en-US" altLang="zh-CN" sz="2400" dirty="0"/>
          </a:p>
          <a:p>
            <a:r>
              <a:rPr lang="zh-CN" altLang="en-US" dirty="0"/>
              <a:t>      </a:t>
            </a:r>
          </a:p>
          <a:p>
            <a:r>
              <a:rPr lang="zh-CN" altLang="en-US" dirty="0"/>
              <a:t>      </a:t>
            </a:r>
            <a:endParaRPr lang="en-US" altLang="zh-CN" dirty="0"/>
          </a:p>
        </p:txBody>
      </p:sp>
    </p:spTree>
    <p:extLst>
      <p:ext uri="{BB962C8B-B14F-4D97-AF65-F5344CB8AC3E}">
        <p14:creationId xmlns:p14="http://schemas.microsoft.com/office/powerpoint/2010/main" val="5672046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56136" y="548680"/>
            <a:ext cx="7776864" cy="5361459"/>
          </a:xfrm>
        </p:spPr>
        <p:txBody>
          <a:bodyPr>
            <a:normAutofit/>
          </a:bodyPr>
          <a:lstStyle/>
          <a:p>
            <a:endParaRPr lang="zh-CN" altLang="en-US" sz="2400" dirty="0"/>
          </a:p>
          <a:p>
            <a:endParaRPr lang="zh-CN" altLang="en-US" sz="2400" dirty="0"/>
          </a:p>
        </p:txBody>
      </p:sp>
      <p:sp>
        <p:nvSpPr>
          <p:cNvPr id="3" name="矩形 2"/>
          <p:cNvSpPr/>
          <p:nvPr/>
        </p:nvSpPr>
        <p:spPr>
          <a:xfrm>
            <a:off x="683568" y="1075553"/>
            <a:ext cx="7920880" cy="861774"/>
          </a:xfrm>
          <a:prstGeom prst="rect">
            <a:avLst/>
          </a:prstGeom>
        </p:spPr>
        <p:txBody>
          <a:bodyPr wrap="square">
            <a:spAutoFit/>
          </a:bodyPr>
          <a:lstStyle/>
          <a:p>
            <a:r>
              <a:rPr lang="zh-CN" altLang="en-US" sz="3200" dirty="0"/>
              <a:t> </a:t>
            </a:r>
            <a:endParaRPr lang="en-US" altLang="zh-CN" sz="3200" dirty="0"/>
          </a:p>
          <a:p>
            <a:r>
              <a:rPr lang="zh-CN" altLang="en-US" dirty="0"/>
              <a:t>  </a:t>
            </a:r>
          </a:p>
        </p:txBody>
      </p:sp>
    </p:spTree>
    <p:extLst>
      <p:ext uri="{BB962C8B-B14F-4D97-AF65-F5344CB8AC3E}">
        <p14:creationId xmlns:p14="http://schemas.microsoft.com/office/powerpoint/2010/main" val="2660132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400" dirty="0"/>
              <a:t>选出自己最感兴趣的一种植物或动物来谈谈它们是怎样给作者以生命的启示的？</a:t>
            </a:r>
          </a:p>
        </p:txBody>
      </p:sp>
    </p:spTree>
    <p:extLst>
      <p:ext uri="{BB962C8B-B14F-4D97-AF65-F5344CB8AC3E}">
        <p14:creationId xmlns:p14="http://schemas.microsoft.com/office/powerpoint/2010/main" val="3959511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3568" y="518959"/>
            <a:ext cx="7776864" cy="5361459"/>
          </a:xfrm>
        </p:spPr>
        <p:txBody>
          <a:bodyPr>
            <a:normAutofit/>
          </a:bodyPr>
          <a:lstStyle/>
          <a:p>
            <a:endParaRPr lang="zh-CN" altLang="en-US" sz="2400" dirty="0"/>
          </a:p>
          <a:p>
            <a:pPr marL="0" indent="0">
              <a:buNone/>
            </a:pPr>
            <a:endParaRPr lang="zh-CN" altLang="zh-CN" sz="2400" dirty="0">
              <a:latin typeface="+mn-ea"/>
            </a:endParaRPr>
          </a:p>
          <a:p>
            <a:pPr marL="0" indent="0">
              <a:buNone/>
            </a:pPr>
            <a:r>
              <a:rPr lang="zh-CN" altLang="zh-CN" sz="2400" dirty="0">
                <a:latin typeface="+mn-ea"/>
              </a:rPr>
              <a:t>    蚂蚁：“摇头晃脑”、“捋着触须”，说明它是多么快乐、悠闲、自在。“疾行”，说明它充满活力，充满信心，有目标。 （拟人）</a:t>
            </a:r>
          </a:p>
          <a:p>
            <a:pPr marL="0" indent="0">
              <a:buNone/>
            </a:pPr>
            <a:r>
              <a:rPr lang="zh-CN" altLang="zh-CN" sz="2400" dirty="0">
                <a:latin typeface="+mn-ea"/>
              </a:rPr>
              <a:t>    瓢虫：先是“爬”，接着是“祈祷”，最后是“升空”。靠自己的力量来改变自己的生活轨迹。 </a:t>
            </a:r>
          </a:p>
          <a:p>
            <a:pPr marL="0" indent="0">
              <a:buNone/>
            </a:pPr>
            <a:r>
              <a:rPr lang="zh-CN" altLang="zh-CN" sz="2400" dirty="0">
                <a:latin typeface="+mn-ea"/>
              </a:rPr>
              <a:t>    蝉蜕：也许是觉得自己和这蝉蜕一样空空如也，也许是新生的获得也必须象蝉一样经历蜕壳的煎熬吧！ </a:t>
            </a:r>
          </a:p>
          <a:p>
            <a:pPr marL="0" indent="0">
              <a:buNone/>
            </a:pPr>
            <a:r>
              <a:rPr lang="zh-CN" altLang="zh-CN" sz="2400" dirty="0">
                <a:latin typeface="+mn-ea"/>
              </a:rPr>
              <a:t>    露水：没有生命的小小一滴露水竟也能摔出万丈金光，人又该如何？也许是即将面临死亡也应该精彩度过，而不是消极等死。 </a:t>
            </a:r>
          </a:p>
        </p:txBody>
      </p:sp>
    </p:spTree>
    <p:extLst>
      <p:ext uri="{BB962C8B-B14F-4D97-AF65-F5344CB8AC3E}">
        <p14:creationId xmlns:p14="http://schemas.microsoft.com/office/powerpoint/2010/main" val="547138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5700" dirty="0" smtClean="0">
                <a:latin typeface="黑体" pitchFamily="49" charset="-122"/>
                <a:ea typeface="黑体" pitchFamily="49" charset="-122"/>
              </a:rPr>
              <a:t>史铁生</a:t>
            </a:r>
          </a:p>
          <a:p>
            <a:r>
              <a:rPr lang="en-US" altLang="zh-CN" sz="2400" dirty="0" smtClean="0">
                <a:latin typeface="+mn-ea"/>
              </a:rPr>
              <a:t>史铁生（1951年1月4日——2010年12月31日），中国作家、散文家。1951年出生于北京。1967年毕业于清华大学附属中学，1969年去延安一带插队。因双腿瘫痪于1972年回到北京。后来又患肾病并发展到尿毒症，靠着每周3次透析维持生命。后历任中国作家协会全国委员会委员，北京作家协会副主席，中国残疾人联合会副主席。自称职业是生病，业余在写作。“史铁生用残缺的身体，说出了最为健全而丰满的思想”，（2002年华语文学传媒大奖杰出成就颁奖词）2010年12月31日凌晨3时46分因突发脑溢血逝世，享年59岁。</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259632" y="764704"/>
            <a:ext cx="6000330" cy="51571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1"/>
          <p:cNvPicPr>
            <a:picLocks noGrp="1" noChangeAspect="1"/>
          </p:cNvPicPr>
          <p:nvPr>
            <p:ph idx="1"/>
          </p:nvPr>
        </p:nvPicPr>
        <p:blipFill>
          <a:blip r:embed="rId2"/>
          <a:stretch>
            <a:fillRect/>
          </a:stretch>
        </p:blipFill>
        <p:spPr>
          <a:xfrm>
            <a:off x="2267744" y="764704"/>
            <a:ext cx="4893994" cy="5184576"/>
          </a:xfrm>
          <a:prstGeom prst="rect">
            <a:avLst/>
          </a:prstGeom>
        </p:spPr>
      </p:pic>
    </p:spTree>
    <p:extLst>
      <p:ext uri="{BB962C8B-B14F-4D97-AF65-F5344CB8AC3E}">
        <p14:creationId xmlns:p14="http://schemas.microsoft.com/office/powerpoint/2010/main" val="1946133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pics6.baidu.com/feed/dc54564e9258d109c39c171b08d01db96d814daf.jpeg?token=b15107c4dc1c7055f8aefa1ca04feaf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908720"/>
            <a:ext cx="7242787"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2438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pics5.baidu.com/feed/a1ec08fa513d2697445954908e7363fd4116d880.jpeg?token=4371c5d6f9d1934db3fe40fb20c68c1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99592" y="980728"/>
            <a:ext cx="7159833"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752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pics3.baidu.com/feed/1f178a82b9014a9092d585a470ffe814b21bee54.jpeg?token=d8ef24731216691211b8078b56714b1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980728"/>
            <a:ext cx="6912768"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8528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ukuimg.bdstatic.com/scrop/447446a295bbadbb3f82e7cc01f4bd60.gif"/>
          <p:cNvPicPr>
            <a:picLocks noGrp="1" noChangeAspect="1" noChangeArrowheads="1" noCro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484784"/>
            <a:ext cx="7038259"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3348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6667</TotalTime>
  <Words>913</Words>
  <Application>Microsoft Office PowerPoint</Application>
  <PresentationFormat>全屏显示(4:3)</PresentationFormat>
  <Paragraphs>81</Paragraphs>
  <Slides>25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等线</vt:lpstr>
      <vt:lpstr>黑体</vt:lpstr>
      <vt:lpstr>宋体</vt:lpstr>
      <vt:lpstr>Arial</vt:lpstr>
      <vt:lpstr>Calibri</vt:lpstr>
      <vt:lpstr>Office 主题</vt:lpstr>
      <vt:lpstr>我与地坛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讀書雜志</dc:title>
  <dc:creator>Administrator</dc:creator>
  <cp:lastModifiedBy>王佳瑶</cp:lastModifiedBy>
  <cp:revision>61</cp:revision>
  <dcterms:created xsi:type="dcterms:W3CDTF">1900-01-01T00:00:00Z</dcterms:created>
  <dcterms:modified xsi:type="dcterms:W3CDTF">2021-09-13T15:13:03Z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834E01D91F20E2E0C6BB38616326B03F</vt:lpwstr>
  </property>
  <property fmtid="{D5CDD505-2E9C-101B-9397-08002B2CF9AE}" pid="3" name="KSOProductBuildVer">
    <vt:lpwstr>2052-11.10.0</vt:lpwstr>
  </property>
</Properties>
</file>