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4" r:id="rId4"/>
    <p:sldId id="268" r:id="rId5"/>
    <p:sldId id="292" r:id="rId6"/>
    <p:sldId id="293" r:id="rId7"/>
    <p:sldId id="294" r:id="rId8"/>
    <p:sldId id="295" r:id="rId9"/>
    <p:sldId id="296" r:id="rId10"/>
    <p:sldId id="297" r:id="rId11"/>
    <p:sldId id="265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DB37C-B78B-4E89-A7EE-180CC93428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43A91-CEA0-48D0-9664-38E3CEDB5E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9393"/>
          <p:cNvSpPr>
            <a:spLocks noChangeArrowheads="1" noChangeShapeType="1" noTextEdit="1"/>
          </p:cNvSpPr>
          <p:nvPr/>
        </p:nvSpPr>
        <p:spPr bwMode="auto">
          <a:xfrm>
            <a:off x="885190" y="2438400"/>
            <a:ext cx="757682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高考文言文文化常识</a:t>
            </a:r>
            <a:endParaRPr lang="zh-CN" altLang="en-US" sz="6000" b="1" kern="10">
              <a:ln w="9525">
                <a:solidFill>
                  <a:srgbClr val="FF0000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4099" name="图片 59394" descr="2005112220031283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3800" y="0"/>
            <a:ext cx="41402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59396" descr="2005112220031283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805488"/>
            <a:ext cx="4140200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3686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333375"/>
            <a:ext cx="8540750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chemeClr val="tx1"/>
                </a:solidFill>
              </a:rPr>
              <a:t>古人称谓分类</a:t>
            </a:r>
            <a:endParaRPr lang="zh-CN" altLang="en-US" b="1" smtClean="0">
              <a:solidFill>
                <a:schemeClr val="tx1"/>
              </a:solidFill>
            </a:endParaRPr>
          </a:p>
        </p:txBody>
      </p:sp>
      <p:grpSp>
        <p:nvGrpSpPr>
          <p:cNvPr id="2" name="组合 36866"/>
          <p:cNvGrpSpPr>
            <a:grpSpLocks noChangeAspect="1"/>
          </p:cNvGrpSpPr>
          <p:nvPr/>
        </p:nvGrpSpPr>
        <p:grpSpPr bwMode="auto">
          <a:xfrm>
            <a:off x="304800" y="1557338"/>
            <a:ext cx="8540750" cy="4967287"/>
            <a:chOff x="0" y="0"/>
            <a:chExt cx="2016" cy="2016"/>
          </a:xfrm>
        </p:grpSpPr>
        <p:sp>
          <p:nvSpPr>
            <p:cNvPr id="12293" name="矩形 3686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016" cy="20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294" name="_s36869"/>
            <p:cNvCxnSpPr>
              <a:cxnSpLocks noChangeShapeType="1"/>
              <a:stCxn id="12308" idx="0"/>
              <a:endCxn id="12306" idx="2"/>
            </p:cNvCxnSpPr>
            <p:nvPr/>
          </p:nvCxnSpPr>
          <p:spPr bwMode="auto">
            <a:xfrm rot="-5400000">
              <a:off x="347" y="1641"/>
              <a:ext cx="144" cy="1"/>
            </a:xfrm>
            <a:prstGeom prst="bentConnector3">
              <a:avLst>
                <a:gd name="adj1" fmla="val 30903"/>
              </a:avLst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295" name="_s36870"/>
            <p:cNvCxnSpPr>
              <a:cxnSpLocks noChangeShapeType="1"/>
              <a:stCxn id="12307" idx="1"/>
              <a:endCxn id="12301" idx="2"/>
            </p:cNvCxnSpPr>
            <p:nvPr/>
          </p:nvCxnSpPr>
          <p:spPr bwMode="auto">
            <a:xfrm rot="10800000">
              <a:off x="1008" y="288"/>
              <a:ext cx="144" cy="115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296" name="_s36871"/>
            <p:cNvCxnSpPr>
              <a:cxnSpLocks noChangeShapeType="1"/>
              <a:stCxn id="12306" idx="3"/>
              <a:endCxn id="12301" idx="2"/>
            </p:cNvCxnSpPr>
            <p:nvPr/>
          </p:nvCxnSpPr>
          <p:spPr bwMode="auto">
            <a:xfrm flipV="1">
              <a:off x="864" y="288"/>
              <a:ext cx="144" cy="115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297" name="_s36872"/>
            <p:cNvCxnSpPr>
              <a:cxnSpLocks noChangeShapeType="1"/>
              <a:stCxn id="12305" idx="1"/>
              <a:endCxn id="12301" idx="2"/>
            </p:cNvCxnSpPr>
            <p:nvPr/>
          </p:nvCxnSpPr>
          <p:spPr bwMode="auto">
            <a:xfrm rot="10800000">
              <a:off x="1008" y="288"/>
              <a:ext cx="144" cy="72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298" name="_s36873"/>
            <p:cNvCxnSpPr>
              <a:cxnSpLocks noChangeShapeType="1"/>
              <a:stCxn id="12304" idx="3"/>
              <a:endCxn id="12301" idx="2"/>
            </p:cNvCxnSpPr>
            <p:nvPr/>
          </p:nvCxnSpPr>
          <p:spPr bwMode="auto">
            <a:xfrm flipV="1">
              <a:off x="864" y="288"/>
              <a:ext cx="144" cy="72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299" name="_s36874"/>
            <p:cNvCxnSpPr>
              <a:cxnSpLocks noChangeShapeType="1"/>
              <a:stCxn id="12303" idx="1"/>
              <a:endCxn id="12301" idx="2"/>
            </p:cNvCxnSpPr>
            <p:nvPr/>
          </p:nvCxnSpPr>
          <p:spPr bwMode="auto">
            <a:xfrm rot="10800000">
              <a:off x="1008" y="288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cxnSp>
          <p:nvCxnSpPr>
            <p:cNvPr id="12300" name="_s36875"/>
            <p:cNvCxnSpPr>
              <a:cxnSpLocks noChangeShapeType="1"/>
              <a:stCxn id="12302" idx="3"/>
              <a:endCxn id="12301" idx="2"/>
            </p:cNvCxnSpPr>
            <p:nvPr/>
          </p:nvCxnSpPr>
          <p:spPr bwMode="auto">
            <a:xfrm flipV="1">
              <a:off x="864" y="288"/>
              <a:ext cx="144" cy="28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</p:cxnSp>
        <p:sp>
          <p:nvSpPr>
            <p:cNvPr id="12301" name="_s36876"/>
            <p:cNvSpPr>
              <a:spLocks noChangeArrowheads="1"/>
            </p:cNvSpPr>
            <p:nvPr/>
          </p:nvSpPr>
          <p:spPr bwMode="auto">
            <a:xfrm>
              <a:off x="576" y="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500" b="1"/>
                <a:t>古人称谓</a:t>
              </a:r>
              <a:endParaRPr lang="zh-CN" altLang="en-US" sz="3500" b="1"/>
            </a:p>
          </p:txBody>
        </p:sp>
        <p:sp>
          <p:nvSpPr>
            <p:cNvPr id="12302" name="_s3687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0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>
                  <a:solidFill>
                    <a:schemeClr val="tx2"/>
                  </a:solidFill>
                </a:rPr>
                <a:t>习惯称谓</a:t>
              </a:r>
              <a:endParaRPr lang="zh-CN" altLang="en-US" sz="3100" b="1">
                <a:solidFill>
                  <a:schemeClr val="tx2"/>
                </a:solidFill>
              </a:endParaRPr>
            </a:p>
          </p:txBody>
        </p:sp>
        <p:sp>
          <p:nvSpPr>
            <p:cNvPr id="12303" name="_s36878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52" y="43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>
                  <a:solidFill>
                    <a:schemeClr val="tx2"/>
                  </a:solidFill>
                </a:rPr>
                <a:t>古人谦称</a:t>
              </a:r>
              <a:endParaRPr lang="zh-CN" altLang="en-US" sz="3100" b="1">
                <a:solidFill>
                  <a:schemeClr val="tx2"/>
                </a:solidFill>
              </a:endParaRPr>
            </a:p>
          </p:txBody>
        </p:sp>
        <p:sp>
          <p:nvSpPr>
            <p:cNvPr id="12304" name="_s3687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0" y="86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>
                  <a:solidFill>
                    <a:schemeClr val="tx2"/>
                  </a:solidFill>
                </a:rPr>
                <a:t>古人敬称</a:t>
              </a:r>
              <a:endParaRPr lang="zh-CN" altLang="en-US" sz="3100" b="1">
                <a:solidFill>
                  <a:schemeClr val="tx2"/>
                </a:solidFill>
              </a:endParaRPr>
            </a:p>
          </p:txBody>
        </p:sp>
        <p:sp>
          <p:nvSpPr>
            <p:cNvPr id="12305" name="_s3688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52" y="86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>
                  <a:solidFill>
                    <a:schemeClr val="tx2"/>
                  </a:solidFill>
                </a:rPr>
                <a:t>古人贱称</a:t>
              </a:r>
              <a:endParaRPr lang="zh-CN" altLang="en-US" sz="3100" b="1">
                <a:solidFill>
                  <a:schemeClr val="tx2"/>
                </a:solidFill>
              </a:endParaRPr>
            </a:p>
          </p:txBody>
        </p:sp>
        <p:sp>
          <p:nvSpPr>
            <p:cNvPr id="12306" name="_s36881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" y="1296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>
                  <a:solidFill>
                    <a:schemeClr val="tx2"/>
                  </a:solidFill>
                </a:rPr>
                <a:t>特殊称谓</a:t>
              </a:r>
              <a:endParaRPr lang="zh-CN" altLang="en-US" sz="3100" b="1">
                <a:solidFill>
                  <a:schemeClr val="tx2"/>
                </a:solidFill>
              </a:endParaRPr>
            </a:p>
          </p:txBody>
        </p:sp>
        <p:sp>
          <p:nvSpPr>
            <p:cNvPr id="12307" name="_s3688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152" y="1296"/>
              <a:ext cx="863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>
                  <a:solidFill>
                    <a:schemeClr val="tx2"/>
                  </a:solidFill>
                </a:rPr>
                <a:t>朋友关系</a:t>
              </a:r>
              <a:endParaRPr lang="zh-CN" altLang="en-US" sz="3100" b="1">
                <a:solidFill>
                  <a:schemeClr val="tx2"/>
                </a:solidFill>
              </a:endParaRPr>
            </a:p>
          </p:txBody>
        </p:sp>
        <p:sp>
          <p:nvSpPr>
            <p:cNvPr id="12308" name="_s3688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0" y="17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0" tIns="0" rIns="0" bIns="0" anchor="ctr"/>
            <a:lstStyle/>
            <a:p>
              <a:pPr algn="ctr"/>
              <a:r>
                <a:rPr lang="zh-CN" altLang="en-US" sz="3100" b="1"/>
                <a:t>文集命名</a:t>
              </a:r>
              <a:endParaRPr lang="zh-CN" altLang="en-US" sz="3100" b="1"/>
            </a:p>
          </p:txBody>
        </p:sp>
      </p:grpSp>
      <p:sp>
        <p:nvSpPr>
          <p:cNvPr id="12292" name="左箭头 3688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812088" y="6237288"/>
            <a:ext cx="976312" cy="485775"/>
          </a:xfrm>
          <a:prstGeom prst="leftArrow">
            <a:avLst>
              <a:gd name="adj1" fmla="val 50000"/>
              <a:gd name="adj2" fmla="val 50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40961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72072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一、古人习惯称谓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16387" name="文本占位符 40962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052513"/>
            <a:ext cx="8539162" cy="554513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.【</a:t>
            </a:r>
            <a:r>
              <a:rPr lang="zh-CN" altLang="en-US" sz="2800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称籍贯】</a:t>
            </a:r>
            <a:endParaRPr lang="zh-CN" altLang="en-US" sz="2800" b="1" smtClean="0">
              <a:solidFill>
                <a:srgbClr val="D70DC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唐代诗人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孟浩然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是襄阳人，故而人称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孟襄阳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柳宗元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是河东(今山西永济)人，故而人称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柳河东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北宋王安石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是江西临川人，故而人称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王临川；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.【</a:t>
            </a: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称郡望】</a:t>
            </a:r>
            <a:endParaRPr lang="zh-CN" altLang="en-US" sz="2800" b="1" smtClean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韩愈 昌黎人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(今辽宁义县)韩氏为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唐代望族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，故韩愈常以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昌黎韩愈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自称，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世人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遂称其为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韩昌黎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4198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72072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一、古人习惯称谓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17411" name="文本占位符 41986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052513"/>
            <a:ext cx="8540750" cy="5545137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.【</a:t>
            </a: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称官名】</a:t>
            </a:r>
            <a:endParaRPr lang="zh-CN" altLang="en-US" sz="2800" b="1" smtClean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《琵琶行》：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江洲司马春衫湿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白居易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，曾任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江州司马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王维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曾任尚书右丞，世称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王右丞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曾任因任过检校工部员外郎，故又被称为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杜工部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柳永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曾任屯田员外郎，被称为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柳屯田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.【</a:t>
            </a: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称爵名】</a:t>
            </a:r>
            <a:endParaRPr lang="zh-CN" altLang="en-US" sz="2800" b="1" smtClean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名将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郭子仪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因功封爵汾阳郡王，世称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郭汾阳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北宋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王安石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封爵荆国公，世称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王荆公</a:t>
            </a:r>
            <a:r>
              <a:rPr lang="zh-CN" altLang="en-US" sz="2800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43009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72072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一、古人习惯称谓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18435" name="文本占位符 43010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125538"/>
            <a:ext cx="8540750" cy="4741862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5.【</a:t>
            </a:r>
            <a:r>
              <a:rPr lang="zh-CN" altLang="en-US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称官地</a:t>
            </a:r>
            <a:r>
              <a:rPr lang="en-US" altLang="zh-CN" sz="28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指用任官之地的地名来称呼。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贾谊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曾贬为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长沙王太傅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，世称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贾长沙；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曾任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彭泽县令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  世称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陶彭泽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>
              <a:lnSpc>
                <a:spcPct val="110000"/>
              </a:lnSpc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柳宗元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曾任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柳州刺史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  世称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柳柳州；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4403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72072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一、古人习惯称谓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19459" name="文本占位符 44034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125538"/>
            <a:ext cx="8540750" cy="4741862"/>
          </a:xfrm>
        </p:spPr>
        <p:txBody>
          <a:bodyPr>
            <a:normAutofit fontScale="92500" lnSpcReduction="10000"/>
          </a:bodyPr>
          <a:lstStyle/>
          <a:p>
            <a:pPr lvl="1"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6.【</a:t>
            </a:r>
            <a:r>
              <a:rPr lang="zh-CN" altLang="en-US" sz="32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兼称</a:t>
            </a:r>
            <a:r>
              <a:rPr lang="en-US" altLang="zh-CN" sz="32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  </a:t>
            </a:r>
            <a:endParaRPr lang="en-US" altLang="zh-CN" sz="3200" b="1" smtClean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32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smtClean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3200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.《</a:t>
            </a:r>
            <a:r>
              <a:rPr lang="zh-CN" altLang="en-US" sz="3200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游褒禅山记</a:t>
            </a:r>
            <a:r>
              <a:rPr lang="en-US" altLang="zh-CN" sz="3200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200" b="1" smtClean="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四人者，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庐陵</a:t>
            </a:r>
            <a:r>
              <a:rPr lang="zh-CN" altLang="en-US" b="1" smtClean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萧</a:t>
            </a:r>
            <a:r>
              <a:rPr lang="zh-CN" altLang="en-US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君圭</a:t>
            </a:r>
            <a:r>
              <a:rPr lang="zh-CN" altLang="en-US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君玉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长乐</a:t>
            </a:r>
            <a:r>
              <a:rPr lang="zh-CN" altLang="en-US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王回深</a:t>
            </a:r>
            <a:r>
              <a:rPr lang="zh-CN" altLang="en-US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，余弟</a:t>
            </a:r>
            <a:r>
              <a:rPr lang="zh-CN" altLang="en-US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安国</a:t>
            </a:r>
            <a:r>
              <a:rPr lang="zh-CN" altLang="en-US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平父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安上</a:t>
            </a:r>
            <a:r>
              <a:rPr lang="zh-CN" altLang="en-US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纯父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前两人兼称籍贯、姓名及字，后两人先写与作者关系，再称名和字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.《</a:t>
            </a:r>
            <a:r>
              <a:rPr lang="zh-CN" altLang="en-US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促织</a:t>
            </a:r>
            <a:r>
              <a:rPr lang="en-US" altLang="zh-CN" b="1" smtClean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b="1" smtClean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余在史馆，闻</a:t>
            </a:r>
            <a:r>
              <a:rPr lang="zh-CN" altLang="en-US" b="1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翰林</a:t>
            </a:r>
            <a:r>
              <a:rPr lang="zh-CN" altLang="en-US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天台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陶先生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言博鸡者事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，兼称官职、籍贯和尊称。</a:t>
            </a:r>
            <a:b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4505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72072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一、古人习惯称谓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20483" name="文本占位符 45058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052513"/>
            <a:ext cx="8540750" cy="48148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 .【</a:t>
            </a:r>
            <a:r>
              <a:rPr lang="zh-CN" altLang="en-US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直呼姓名</a:t>
            </a:r>
            <a:r>
              <a:rPr lang="en-US" altLang="zh-CN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用于自称：     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如庐陵文天祥自序其诗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用于厌恶的人： 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不幸吕师蒙构恶于前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用于给人作传记：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廉颇者赵之良将也。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 .【</a:t>
            </a:r>
            <a:r>
              <a:rPr lang="zh-CN" altLang="en-US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称号、字、斋号、谥号</a:t>
            </a:r>
            <a:r>
              <a:rPr lang="en-US" altLang="zh-CN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b="1" smtClean="0">
              <a:solidFill>
                <a:srgbClr val="D70DC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rgbClr val="CC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称号：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青莲居士、东坡居士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字：  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王子安，白乐天，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斋号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： 聊斋先生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谥号； 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乡先辈左忠逸公   欧阳文忠公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左箭头 45059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667625" y="5805488"/>
            <a:ext cx="649288" cy="431800"/>
          </a:xfrm>
          <a:prstGeom prst="leftArrow">
            <a:avLst>
              <a:gd name="adj1" fmla="val 50000"/>
              <a:gd name="adj2" fmla="val 375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46081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125538"/>
            <a:ext cx="8540750" cy="4741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3600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600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表示谦逊的态度，用于自称。</a:t>
            </a:r>
            <a:endParaRPr lang="zh-CN" altLang="en-US" sz="3600" b="1" smtClean="0">
              <a:solidFill>
                <a:srgbClr val="99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chemeClr val="tx2"/>
                </a:solidFill>
              </a:rPr>
              <a:t>愚，</a:t>
            </a:r>
            <a:r>
              <a:rPr lang="zh-CN" altLang="en-US" b="1" smtClean="0">
                <a:solidFill>
                  <a:srgbClr val="0000CC"/>
                </a:solidFill>
              </a:rPr>
              <a:t>谦称自己不聪明。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chemeClr val="tx2"/>
                </a:solidFill>
              </a:rPr>
              <a:t>鄙，</a:t>
            </a:r>
            <a:r>
              <a:rPr lang="zh-CN" altLang="en-US" b="1" smtClean="0">
                <a:solidFill>
                  <a:srgbClr val="0000CC"/>
                </a:solidFill>
              </a:rPr>
              <a:t>谦称自己学识浅薄。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chemeClr val="tx2"/>
                </a:solidFill>
              </a:rPr>
              <a:t>敝</a:t>
            </a:r>
            <a:r>
              <a:rPr lang="zh-CN" altLang="en-US" b="1" smtClean="0">
                <a:solidFill>
                  <a:srgbClr val="0000CC"/>
                </a:solidFill>
              </a:rPr>
              <a:t>，谦称自己或自己的事物不好。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chemeClr val="tx2"/>
                </a:solidFill>
              </a:rPr>
              <a:t>卑</a:t>
            </a:r>
            <a:r>
              <a:rPr lang="zh-CN" altLang="en-US" b="1" smtClean="0">
                <a:solidFill>
                  <a:srgbClr val="0000CC"/>
                </a:solidFill>
              </a:rPr>
              <a:t>，谦称自己身份低微。窃，有私下、私自之  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lvl="1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0000CC"/>
                </a:solidFill>
              </a:rPr>
              <a:t>       意，使用它常有冒失、唐突的含义在内。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chemeClr val="tx2"/>
                </a:solidFill>
              </a:rPr>
              <a:t>臣</a:t>
            </a:r>
            <a:r>
              <a:rPr lang="zh-CN" altLang="en-US" b="1" smtClean="0">
                <a:solidFill>
                  <a:srgbClr val="0000CC"/>
                </a:solidFill>
              </a:rPr>
              <a:t>，谦称自己不如对方的身份地位高。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chemeClr val="tx2"/>
                </a:solidFill>
              </a:rPr>
              <a:t>仆</a:t>
            </a:r>
            <a:r>
              <a:rPr lang="zh-CN" altLang="en-US" b="1" smtClean="0">
                <a:solidFill>
                  <a:srgbClr val="0000CC"/>
                </a:solidFill>
              </a:rPr>
              <a:t>，谦称自己是对方的仆人，使用它含有为对方效劳之意。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endParaRPr lang="zh-CN" altLang="en-US" b="1" smtClean="0">
              <a:solidFill>
                <a:srgbClr val="0000CC"/>
              </a:solidFill>
            </a:endParaRPr>
          </a:p>
        </p:txBody>
      </p:sp>
      <p:sp>
        <p:nvSpPr>
          <p:cNvPr id="21507" name="矩形 46082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二、古人称谓之</a:t>
            </a:r>
            <a:r>
              <a:rPr lang="zh-CN" altLang="en-US" sz="3600" b="1"/>
              <a:t>谦称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47105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054100"/>
            <a:ext cx="8586787" cy="51847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古代帝王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自谦词：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孤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(小国之君)、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寡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(少德之人)、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不谷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(不善)。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古代官吏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的自谦词：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下官、末官、小吏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读书人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的自谦词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2" eaLnBrk="1" hangingPunct="1"/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小生、晚生、晚学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等，表示自己是新学后辈；自谦为</a:t>
            </a:r>
            <a:r>
              <a:rPr lang="zh-CN" altLang="en-US" sz="32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不才、不佞、不肖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，则表示自己没有才能或才能平庸。</a:t>
            </a:r>
            <a:endParaRPr lang="zh-CN" altLang="en-US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矩形 47106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二、古人称谓之</a:t>
            </a:r>
            <a:r>
              <a:rPr lang="zh-CN" altLang="en-US" sz="3600" b="1"/>
              <a:t>谦称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48129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052513"/>
            <a:ext cx="8540750" cy="4814887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古人称自己一方的亲属朋友时，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常用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等谦词。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对别人称自己家年纪大的亲属 如家父、家母、家兄等。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用以谦称自己的家或自己的卑幼亲属，前者如寒舍、敝舍，    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后者如舍弟、舍妹、舍侄等。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48130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二、古人称谓之</a:t>
            </a:r>
            <a:r>
              <a:rPr lang="zh-CN" altLang="en-US" sz="3600" b="1"/>
              <a:t>谦称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49153"/>
          <p:cNvSpPr>
            <a:spLocks noChangeArrowheads="1"/>
          </p:cNvSpPr>
          <p:nvPr/>
        </p:nvSpPr>
        <p:spPr bwMode="auto">
          <a:xfrm>
            <a:off x="754063" y="1270000"/>
            <a:ext cx="4105275" cy="3562350"/>
          </a:xfrm>
          <a:prstGeom prst="rect">
            <a:avLst/>
          </a:prstGeom>
          <a:noFill/>
          <a:ln w="57150">
            <a:solidFill>
              <a:srgbClr val="00FF00"/>
            </a:solidFill>
            <a:miter lim="800000"/>
          </a:ln>
        </p:spPr>
        <p:txBody>
          <a:bodyPr anchor="ctr">
            <a:spAutoFit/>
          </a:bodyPr>
          <a:lstStyle/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/>
              <a:t>家父、家严、家君----</a:t>
            </a:r>
            <a:endParaRPr lang="zh-CN" altLang="en-US" sz="2800" b="1"/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/>
              <a:t>家母、家慈：------</a:t>
            </a:r>
            <a:endParaRPr lang="zh-CN" altLang="en-US" sz="2800" b="1"/>
          </a:p>
          <a:p>
            <a:pPr marL="342900" indent="-342900"/>
            <a:r>
              <a:rPr lang="zh-CN" altLang="en-US" sz="2800" b="1"/>
              <a:t>3.寒舍：------</a:t>
            </a:r>
            <a:endParaRPr lang="zh-CN" altLang="en-US" sz="2800" b="1"/>
          </a:p>
          <a:p>
            <a:pPr marL="342900" indent="-342900"/>
            <a:r>
              <a:rPr lang="zh-CN" altLang="en-US" sz="2800" b="1"/>
              <a:t>4.家兄：------</a:t>
            </a:r>
            <a:endParaRPr lang="zh-CN" altLang="en-US" sz="2800" b="1"/>
          </a:p>
          <a:p>
            <a:pPr marL="342900" indent="-342900"/>
            <a:r>
              <a:rPr lang="zh-CN" altLang="en-US" sz="2800" b="1"/>
              <a:t>5.舍妹：------</a:t>
            </a:r>
            <a:endParaRPr lang="zh-CN" altLang="en-US" sz="2800" b="1"/>
          </a:p>
          <a:p>
            <a:pPr marL="342900" indent="-342900"/>
            <a:r>
              <a:rPr lang="zh-CN" altLang="en-US" sz="2800" b="1"/>
              <a:t>6.舍弟：------</a:t>
            </a:r>
            <a:endParaRPr lang="zh-CN" altLang="en-US" sz="2800" b="1"/>
          </a:p>
          <a:p>
            <a:pPr marL="342900" indent="-342900"/>
            <a:r>
              <a:rPr lang="zh-CN" altLang="en-US" sz="2800" b="1"/>
              <a:t>7.犬子：------</a:t>
            </a:r>
            <a:endParaRPr lang="zh-CN" altLang="en-US" sz="2800" b="1"/>
          </a:p>
          <a:p>
            <a:pPr marL="342900" indent="-342900"/>
            <a:r>
              <a:rPr lang="zh-CN" altLang="en-US" sz="2800" b="1"/>
              <a:t>8.内子、内贤：------</a:t>
            </a:r>
            <a:endParaRPr lang="zh-CN" altLang="en-US" sz="2800" b="1"/>
          </a:p>
        </p:txBody>
      </p:sp>
      <p:sp>
        <p:nvSpPr>
          <p:cNvPr id="24579" name="矩形 49154"/>
          <p:cNvSpPr>
            <a:spLocks noChangeArrowheads="1"/>
          </p:cNvSpPr>
          <p:nvPr/>
        </p:nvSpPr>
        <p:spPr bwMode="auto">
          <a:xfrm>
            <a:off x="4930775" y="1268413"/>
            <a:ext cx="3455988" cy="3565525"/>
          </a:xfrm>
          <a:prstGeom prst="rect">
            <a:avLst/>
          </a:prstGeom>
          <a:noFill/>
          <a:ln w="57150">
            <a:solidFill>
              <a:srgbClr val="00FF00"/>
            </a:solidFill>
            <a:miter lim="800000"/>
          </a:ln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自己的父亲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自己的母亲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自己的家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自己的兄长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自己的妹妹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自己的弟弟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自己的儿子</a:t>
            </a:r>
            <a:endParaRPr lang="zh-CN" altLang="en-US" sz="2800" b="1">
              <a:solidFill>
                <a:srgbClr val="0000CC"/>
              </a:solidFill>
            </a:endParaRP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自己的妻子。</a:t>
            </a:r>
            <a:endParaRPr lang="zh-CN" altLang="en-US" sz="2800" b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35841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255588"/>
            <a:ext cx="8540750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/>
              <a:t>阅读训练不忘积累文化常识</a:t>
            </a:r>
            <a:endParaRPr lang="zh-CN" altLang="en-US" b="1" smtClean="0"/>
          </a:p>
        </p:txBody>
      </p:sp>
      <p:sp>
        <p:nvSpPr>
          <p:cNvPr id="11267" name="棱台 35842"/>
          <p:cNvSpPr>
            <a:spLocks noChangeArrowheads="1"/>
          </p:cNvSpPr>
          <p:nvPr/>
        </p:nvSpPr>
        <p:spPr bwMode="auto">
          <a:xfrm>
            <a:off x="3276600" y="1270000"/>
            <a:ext cx="2952750" cy="11557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积累文化常识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268" name="棱台 3584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68313" y="4076700"/>
            <a:ext cx="2232025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时间表述</a:t>
            </a:r>
            <a:endParaRPr lang="zh-CN" altLang="en-US" sz="2800" b="1"/>
          </a:p>
        </p:txBody>
      </p:sp>
      <p:sp>
        <p:nvSpPr>
          <p:cNvPr id="11269" name="棱台 3584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68313" y="2709863"/>
            <a:ext cx="2232025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古人称谓</a:t>
            </a:r>
            <a:endParaRPr lang="zh-CN" altLang="en-US" sz="2800" b="1"/>
          </a:p>
        </p:txBody>
      </p:sp>
      <p:sp>
        <p:nvSpPr>
          <p:cNvPr id="11270" name="棱台 3584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635375" y="2708275"/>
            <a:ext cx="2233613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官职任免</a:t>
            </a:r>
            <a:endParaRPr lang="zh-CN" altLang="en-US" sz="2800" b="1"/>
          </a:p>
        </p:txBody>
      </p:sp>
      <p:sp>
        <p:nvSpPr>
          <p:cNvPr id="11271" name="棱台 3584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88125" y="4005263"/>
            <a:ext cx="2232025" cy="865187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地理常识</a:t>
            </a:r>
            <a:endParaRPr lang="zh-CN" altLang="en-US" sz="2800" b="1"/>
          </a:p>
        </p:txBody>
      </p:sp>
      <p:sp>
        <p:nvSpPr>
          <p:cNvPr id="11272" name="棱台 3584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16688" y="2781300"/>
            <a:ext cx="2232025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科举考试</a:t>
            </a:r>
            <a:endParaRPr lang="zh-CN" altLang="en-US" sz="2800" b="1"/>
          </a:p>
        </p:txBody>
      </p:sp>
      <p:sp>
        <p:nvSpPr>
          <p:cNvPr id="11273" name="棱台 3584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68313" y="5300663"/>
            <a:ext cx="2233612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传统节日</a:t>
            </a:r>
            <a:endParaRPr lang="zh-CN" altLang="en-US" sz="2800" b="1"/>
          </a:p>
        </p:txBody>
      </p:sp>
      <p:sp>
        <p:nvSpPr>
          <p:cNvPr id="11274" name="棱台 3584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88125" y="5300663"/>
            <a:ext cx="2233613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年龄表述</a:t>
            </a:r>
            <a:endParaRPr lang="zh-CN" altLang="en-US" sz="2800" b="1"/>
          </a:p>
        </p:txBody>
      </p:sp>
      <p:sp>
        <p:nvSpPr>
          <p:cNvPr id="11275" name="棱台 3585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708400" y="4005263"/>
            <a:ext cx="2233613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古代礼仪</a:t>
            </a:r>
            <a:endParaRPr lang="zh-CN" altLang="en-US" sz="2800" b="1"/>
          </a:p>
        </p:txBody>
      </p:sp>
      <p:sp>
        <p:nvSpPr>
          <p:cNvPr id="11276" name="棱台 3585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708400" y="5300663"/>
            <a:ext cx="2233613" cy="8636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/>
              <a:t>姓名字号</a:t>
            </a:r>
            <a:endParaRPr lang="zh-CN" altLang="en-US" sz="2800" b="1"/>
          </a:p>
        </p:txBody>
      </p:sp>
      <p:sp>
        <p:nvSpPr>
          <p:cNvPr id="11277" name="左箭头 3585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812088" y="6165850"/>
            <a:ext cx="976312" cy="485775"/>
          </a:xfrm>
          <a:prstGeom prst="leftArrow">
            <a:avLst>
              <a:gd name="adj1" fmla="val 50000"/>
              <a:gd name="adj2" fmla="val 501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占位符 50177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982663"/>
            <a:ext cx="8539162" cy="5545137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(6)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其他自谦词有：</a:t>
            </a:r>
            <a:endParaRPr lang="zh-CN" altLang="en-US" sz="28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在下</a:t>
            </a:r>
            <a:r>
              <a:rPr lang="en-US" altLang="zh-CN" b="1" smtClean="0">
                <a:latin typeface="宋体" panose="02010600030101010101" pitchFamily="2" charset="-122"/>
              </a:rPr>
              <a:t>-----</a:t>
            </a:r>
            <a:r>
              <a:rPr lang="zh-CN" altLang="en-US" b="1" smtClean="0">
                <a:latin typeface="宋体" panose="02010600030101010101" pitchFamily="2" charset="-122"/>
              </a:rPr>
              <a:t>古人坐席时尊长者在上，晚辈或地位低的人 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小可</a:t>
            </a:r>
            <a:r>
              <a:rPr lang="en-US" altLang="zh-CN" b="1" smtClean="0">
                <a:latin typeface="宋体" panose="02010600030101010101" pitchFamily="2" charset="-122"/>
              </a:rPr>
              <a:t>-----</a:t>
            </a:r>
            <a:r>
              <a:rPr lang="zh-CN" altLang="en-US" b="1" smtClean="0">
                <a:latin typeface="宋体" panose="02010600030101010101" pitchFamily="2" charset="-122"/>
              </a:rPr>
              <a:t>有一定身份的人的自谦，意思是自己很平常、不足挂齿；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小子</a:t>
            </a:r>
            <a:r>
              <a:rPr lang="en-US" altLang="zh-CN" b="1" smtClean="0">
                <a:latin typeface="宋体" panose="02010600030101010101" pitchFamily="2" charset="-122"/>
              </a:rPr>
              <a:t>-----</a:t>
            </a:r>
            <a:r>
              <a:rPr lang="zh-CN" altLang="en-US" b="1" smtClean="0">
                <a:latin typeface="宋体" panose="02010600030101010101" pitchFamily="2" charset="-122"/>
              </a:rPr>
              <a:t>子弟晚辈对父兄尊长的自称；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老朽、老夫、老汉、老拙</a:t>
            </a:r>
            <a:r>
              <a:rPr lang="zh-CN" altLang="en-US" b="1" smtClean="0">
                <a:latin typeface="宋体" panose="02010600030101010101" pitchFamily="2" charset="-122"/>
              </a:rPr>
              <a:t>等</a:t>
            </a:r>
            <a:r>
              <a:rPr lang="en-US" altLang="zh-CN" b="1" smtClean="0">
                <a:latin typeface="宋体" panose="02010600030101010101" pitchFamily="2" charset="-122"/>
              </a:rPr>
              <a:t>------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老人</a:t>
            </a:r>
            <a:r>
              <a:rPr lang="zh-CN" altLang="en-US" b="1" smtClean="0">
                <a:latin typeface="宋体" panose="02010600030101010101" pitchFamily="2" charset="-122"/>
              </a:rPr>
              <a:t>；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妾</a:t>
            </a:r>
            <a:r>
              <a:rPr lang="en-US" altLang="zh-CN" b="1" smtClean="0">
                <a:solidFill>
                  <a:schemeClr val="tx2"/>
                </a:solidFill>
                <a:latin typeface="宋体" panose="02010600030101010101" pitchFamily="2" charset="-122"/>
              </a:rPr>
              <a:t>------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女子</a:t>
            </a:r>
            <a:r>
              <a:rPr lang="zh-CN" altLang="en-US" b="1" smtClean="0">
                <a:latin typeface="宋体" panose="02010600030101010101" pitchFamily="2" charset="-122"/>
              </a:rPr>
              <a:t>；</a:t>
            </a:r>
            <a:endParaRPr lang="zh-CN" altLang="en-US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vl="1" eaLnBrk="1" hangingPunct="1">
              <a:lnSpc>
                <a:spcPct val="13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寡君</a:t>
            </a:r>
            <a:r>
              <a:rPr lang="en-US" altLang="zh-CN" b="1" smtClean="0">
                <a:solidFill>
                  <a:schemeClr val="tx2"/>
                </a:solidFill>
                <a:latin typeface="宋体" panose="02010600030101010101" pitchFamily="2" charset="-122"/>
              </a:rPr>
              <a:t>----</a:t>
            </a:r>
            <a:r>
              <a:rPr lang="zh-CN" altLang="en-US" b="1" smtClean="0">
                <a:solidFill>
                  <a:schemeClr val="tx2"/>
                </a:solidFill>
                <a:latin typeface="宋体" panose="02010600030101010101" pitchFamily="2" charset="-122"/>
              </a:rPr>
              <a:t>对别国称</a:t>
            </a:r>
            <a:r>
              <a:rPr lang="zh-CN" altLang="en-US" b="1" smtClean="0">
                <a:latin typeface="宋体" panose="02010600030101010101" pitchFamily="2" charset="-122"/>
              </a:rPr>
              <a:t>自己的国君。</a:t>
            </a:r>
            <a:endParaRPr lang="zh-CN" altLang="en-US" b="1" smtClean="0">
              <a:latin typeface="宋体" panose="02010600030101010101" pitchFamily="2" charset="-122"/>
            </a:endParaRPr>
          </a:p>
        </p:txBody>
      </p:sp>
      <p:sp>
        <p:nvSpPr>
          <p:cNvPr id="25603" name="矩形 50178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二、古人称谓之</a:t>
            </a:r>
            <a:r>
              <a:rPr lang="zh-CN" altLang="en-US" sz="3600" b="1"/>
              <a:t>谦称</a:t>
            </a:r>
            <a:endParaRPr lang="zh-CN" altLang="en-US" sz="3600" b="1"/>
          </a:p>
        </p:txBody>
      </p:sp>
      <p:sp>
        <p:nvSpPr>
          <p:cNvPr id="25604" name="左箭头 50179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812088" y="6237288"/>
            <a:ext cx="647700" cy="360362"/>
          </a:xfrm>
          <a:prstGeom prst="leftArrow">
            <a:avLst>
              <a:gd name="adj1" fmla="val 50000"/>
              <a:gd name="adj2" fmla="val 448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占位符 51201"/>
          <p:cNvSpPr>
            <a:spLocks noGrp="1" noRot="1" noChangeArrowheads="1"/>
          </p:cNvSpPr>
          <p:nvPr>
            <p:ph idx="4294967295"/>
          </p:nvPr>
        </p:nvSpPr>
        <p:spPr>
          <a:xfrm>
            <a:off x="323850" y="984250"/>
            <a:ext cx="8569325" cy="5472113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(1)对</a:t>
            </a:r>
            <a:r>
              <a:rPr lang="zh-CN" altLang="en-US" sz="2800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帝王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的敬称：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万岁、圣上、圣驾、天子、陛下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等。驾，本指皇帝的车驾。古人认为皇帝当乘车行天下，于是用“驾”代称皇帝。古代帝王认为他们的政权是受命于天而建立的，所以称皇帝为天子。古代臣子不敢直达皇帝，就告诉在陛(宫殿的台阶)下的人，请他们把意思传达 上去，陛下代称皇帝。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(2)对</a:t>
            </a:r>
            <a:r>
              <a:rPr lang="zh-CN" altLang="en-US" sz="2800" b="1" smtClean="0">
                <a:solidFill>
                  <a:srgbClr val="D70D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皇太子、亲王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的敬称------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殿下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(3)对</a:t>
            </a:r>
            <a:r>
              <a:rPr lang="zh-CN" altLang="en-US" sz="2800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将军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的敬称--------------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麾下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(4)对有一定地位的</a:t>
            </a:r>
            <a:r>
              <a:rPr lang="zh-CN" altLang="en-US" sz="2800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使节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--------</a:t>
            </a: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矩形 51202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三、古人称谓之</a:t>
            </a:r>
            <a:r>
              <a:rPr lang="zh-CN" altLang="en-US" sz="3600" b="1"/>
              <a:t>敬称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52225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196975"/>
            <a:ext cx="8515350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(5)对于对方或对方亲属的敬称有令、尊、贤等。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令，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称呼对方的亲属，如令尊(对方父亲)、令堂(对方母亲)。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，用来称与对方有关的人或物，如尊上(称对方父母)、尊驾 (称对方)、尊命(对方的嘱咐)、尊意(对方的意思)。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贤，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用于称平辈或晚辈， 如贤家(称对方)、贤郎(称对方的儿  子)、</a:t>
            </a:r>
            <a:r>
              <a:rPr lang="zh-CN" altLang="en-US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，表示爱重，应用范围较广。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mtClean="0">
                <a:solidFill>
                  <a:srgbClr val="0000CC"/>
                </a:solidFill>
              </a:rPr>
              <a:t>贤侄、贤弟、仁兄等等。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(6)称年老的人为丈、丈人，如“子路从而后，遇丈人”</a:t>
            </a:r>
            <a:endParaRPr lang="zh-CN" altLang="en-US" sz="2800" b="1" smtClean="0">
              <a:solidFill>
                <a:srgbClr val="99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丈、丈人专指岳父，又称泰山，妻母称丈母或泰水。</a:t>
            </a:r>
            <a:endParaRPr lang="zh-CN" altLang="en-US" sz="2800" b="1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矩形 52226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三、古人称谓之</a:t>
            </a:r>
            <a:r>
              <a:rPr lang="zh-CN" altLang="en-US" sz="3600" b="1"/>
              <a:t>敬称</a:t>
            </a:r>
            <a:endParaRPr lang="zh-CN" altLang="en-US" sz="3600" b="1"/>
          </a:p>
        </p:txBody>
      </p:sp>
      <p:sp>
        <p:nvSpPr>
          <p:cNvPr id="27652" name="动作按钮: 自定义 52227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4675" cy="503238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53249"/>
          <p:cNvSpPr>
            <a:spLocks noChangeArrowheads="1"/>
          </p:cNvSpPr>
          <p:nvPr/>
        </p:nvSpPr>
        <p:spPr bwMode="auto">
          <a:xfrm>
            <a:off x="971550" y="1196975"/>
            <a:ext cx="2520950" cy="479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令尊：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令堂：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令爱：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令兄：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令婿：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令郎：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令妹：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令正：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府上：</a:t>
            </a:r>
            <a:r>
              <a:rPr lang="en-US" altLang="zh-CN" sz="2800" b="1">
                <a:solidFill>
                  <a:srgbClr val="0000CC"/>
                </a:solidFill>
              </a:rPr>
              <a:t>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跨灶</a:t>
            </a:r>
            <a:r>
              <a:rPr lang="en-US" altLang="zh-CN" sz="2800" b="1">
                <a:solidFill>
                  <a:srgbClr val="0000CC"/>
                </a:solidFill>
              </a:rPr>
              <a:t>: ---</a:t>
            </a:r>
            <a:endParaRPr lang="en-US" altLang="zh-CN" sz="2800" b="1">
              <a:solidFill>
                <a:srgbClr val="0000CC"/>
              </a:solidFill>
            </a:endParaRPr>
          </a:p>
          <a:p>
            <a:pPr indent="266700">
              <a:buFont typeface="Arial" panose="020B0604020202020204" pitchFamily="34" charset="0"/>
              <a:buAutoNum type="arabicPeriod"/>
            </a:pPr>
            <a:r>
              <a:rPr lang="zh-CN" altLang="en-US" sz="2800" b="1">
                <a:solidFill>
                  <a:srgbClr val="0000CC"/>
                </a:solidFill>
              </a:rPr>
              <a:t>高足</a:t>
            </a:r>
            <a:r>
              <a:rPr lang="en-US" altLang="zh-CN" sz="2800" b="1">
                <a:solidFill>
                  <a:srgbClr val="0000CC"/>
                </a:solidFill>
              </a:rPr>
              <a:t>: ---</a:t>
            </a:r>
            <a:endParaRPr lang="en-US" altLang="zh-CN" sz="2800" b="1">
              <a:solidFill>
                <a:srgbClr val="0000CC"/>
              </a:solidFill>
            </a:endParaRPr>
          </a:p>
        </p:txBody>
      </p:sp>
      <p:sp>
        <p:nvSpPr>
          <p:cNvPr id="28675" name="文本框 53250"/>
          <p:cNvSpPr txBox="1">
            <a:spLocks noChangeArrowheads="1"/>
          </p:cNvSpPr>
          <p:nvPr/>
        </p:nvSpPr>
        <p:spPr bwMode="auto">
          <a:xfrm>
            <a:off x="3925888" y="1268413"/>
            <a:ext cx="2735262" cy="4784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</a:rPr>
              <a:t>别人的父亲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别人的母亲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别人家的女儿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别人家的兄长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别人家的女婿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别人家的儿子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别人家的妹妹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别人的妻子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别人的庭院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别人贤能的儿子</a:t>
            </a:r>
            <a:endParaRPr lang="zh-CN" altLang="en-US" sz="2800" b="1">
              <a:solidFill>
                <a:srgbClr val="FF0066"/>
              </a:solidFill>
            </a:endParaRPr>
          </a:p>
          <a:p>
            <a:r>
              <a:rPr lang="zh-CN" altLang="en-US" sz="2800" b="1">
                <a:solidFill>
                  <a:srgbClr val="FF0066"/>
                </a:solidFill>
              </a:rPr>
              <a:t>别人的学生</a:t>
            </a:r>
            <a:endParaRPr lang="zh-CN" altLang="en-US" sz="2800">
              <a:solidFill>
                <a:srgbClr val="FF0066"/>
              </a:solidFill>
            </a:endParaRPr>
          </a:p>
        </p:txBody>
      </p:sp>
      <p:sp>
        <p:nvSpPr>
          <p:cNvPr id="28676" name="动作按钮: 自定义 53251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21388"/>
            <a:ext cx="574675" cy="503237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54273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054100"/>
            <a:ext cx="8586787" cy="5183188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(7)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称谓前面加“先”，表示已死，</a:t>
            </a:r>
            <a:endParaRPr lang="zh-CN" altLang="en-US" sz="24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lvl="2" eaLnBrk="1" hangingPunct="1"/>
            <a:r>
              <a:rPr lang="zh-CN" altLang="en-US" b="1" smtClean="0">
                <a:latin typeface="宋体" panose="02010600030101010101" pitchFamily="2" charset="-122"/>
              </a:rPr>
              <a:t>称已经死去的父亲</a:t>
            </a:r>
            <a:r>
              <a:rPr lang="en-US" altLang="zh-CN" b="1" smtClean="0">
                <a:latin typeface="宋体" panose="02010600030101010101" pitchFamily="2" charset="-122"/>
              </a:rPr>
              <a:t>---</a:t>
            </a:r>
            <a:r>
              <a:rPr lang="zh-CN" altLang="en-US" b="1" smtClean="0">
                <a:solidFill>
                  <a:srgbClr val="990099"/>
                </a:solidFill>
                <a:latin typeface="宋体" panose="02010600030101010101" pitchFamily="2" charset="-122"/>
              </a:rPr>
              <a:t>先考或先父，</a:t>
            </a:r>
            <a:endParaRPr lang="zh-CN" altLang="en-US" b="1" smtClean="0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 lvl="2" eaLnBrk="1" hangingPunct="1"/>
            <a:r>
              <a:rPr lang="zh-CN" altLang="en-US" b="1" smtClean="0">
                <a:latin typeface="宋体" panose="02010600030101010101" pitchFamily="2" charset="-122"/>
              </a:rPr>
              <a:t>称已经死去的母亲</a:t>
            </a:r>
            <a:r>
              <a:rPr lang="en-US" altLang="zh-CN" b="1" smtClean="0">
                <a:latin typeface="宋体" panose="02010600030101010101" pitchFamily="2" charset="-122"/>
              </a:rPr>
              <a:t>---</a:t>
            </a:r>
            <a:r>
              <a:rPr lang="zh-CN" altLang="en-US" b="1" smtClean="0">
                <a:solidFill>
                  <a:srgbClr val="990099"/>
                </a:solidFill>
                <a:latin typeface="宋体" panose="02010600030101010101" pitchFamily="2" charset="-122"/>
              </a:rPr>
              <a:t>先慈或先妣</a:t>
            </a:r>
            <a:r>
              <a:rPr lang="zh-CN" altLang="en-US" b="1" smtClean="0">
                <a:latin typeface="宋体" panose="02010600030101010101" pitchFamily="2" charset="-122"/>
              </a:rPr>
              <a:t>，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lvl="2" eaLnBrk="1" hangingPunct="1"/>
            <a:r>
              <a:rPr lang="zh-CN" altLang="en-US" b="1" smtClean="0">
                <a:latin typeface="宋体" panose="02010600030101010101" pitchFamily="2" charset="-122"/>
              </a:rPr>
              <a:t>称已死去的有才德的人</a:t>
            </a:r>
            <a:r>
              <a:rPr lang="en-US" altLang="zh-CN" b="1" smtClean="0">
                <a:latin typeface="宋体" panose="02010600030101010101" pitchFamily="2" charset="-122"/>
              </a:rPr>
              <a:t>---</a:t>
            </a:r>
            <a:r>
              <a:rPr lang="zh-CN" altLang="en-US" b="1" smtClean="0">
                <a:solidFill>
                  <a:srgbClr val="990099"/>
                </a:solidFill>
                <a:latin typeface="宋体" panose="02010600030101010101" pitchFamily="2" charset="-122"/>
              </a:rPr>
              <a:t>先贤</a:t>
            </a:r>
            <a:r>
              <a:rPr lang="zh-CN" altLang="en-US" b="1" smtClean="0">
                <a:latin typeface="宋体" panose="02010600030101010101" pitchFamily="2" charset="-122"/>
              </a:rPr>
              <a:t>。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lvl="2" eaLnBrk="1" hangingPunct="1"/>
            <a:r>
              <a:rPr lang="zh-CN" altLang="en-US" b="1" smtClean="0">
                <a:latin typeface="宋体" panose="02010600030101010101" pitchFamily="2" charset="-122"/>
              </a:rPr>
              <a:t>唐代以后，对已死的皇帝</a:t>
            </a:r>
            <a:r>
              <a:rPr lang="en-US" altLang="zh-CN" b="1" smtClean="0">
                <a:latin typeface="宋体" panose="02010600030101010101" pitchFamily="2" charset="-122"/>
              </a:rPr>
              <a:t>---</a:t>
            </a:r>
            <a:r>
              <a:rPr lang="zh-CN" altLang="en-US" b="1" smtClean="0">
                <a:latin typeface="宋体" panose="02010600030101010101" pitchFamily="2" charset="-122"/>
              </a:rPr>
              <a:t>庙号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宋体" panose="02010600030101010101" pitchFamily="2" charset="-122"/>
              </a:rPr>
              <a:t>       如</a:t>
            </a:r>
            <a:r>
              <a:rPr lang="zh-CN" altLang="en-US" sz="2400" b="1" smtClean="0">
                <a:solidFill>
                  <a:srgbClr val="990099"/>
                </a:solidFill>
                <a:latin typeface="宋体" panose="02010600030101010101" pitchFamily="2" charset="-122"/>
              </a:rPr>
              <a:t>唐太宗、唐玄宗、宋太祖、宋仁宗</a:t>
            </a:r>
            <a:r>
              <a:rPr lang="zh-CN" altLang="en-US" sz="2400" b="1" smtClean="0">
                <a:latin typeface="宋体" panose="02010600030101010101" pitchFamily="2" charset="-122"/>
              </a:rPr>
              <a:t>等；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smtClean="0">
                <a:latin typeface="宋体" panose="02010600030101010101" pitchFamily="2" charset="-122"/>
              </a:rPr>
              <a:t>(8)</a:t>
            </a:r>
            <a:r>
              <a:rPr lang="zh-CN" altLang="en-US" sz="2400" b="1" smtClean="0">
                <a:latin typeface="宋体" panose="02010600030101010101" pitchFamily="2" charset="-122"/>
              </a:rPr>
              <a:t>对尊长者</a:t>
            </a:r>
            <a:r>
              <a:rPr lang="en-US" altLang="zh-CN" sz="2400" b="1" smtClean="0">
                <a:latin typeface="宋体" panose="02010600030101010101" pitchFamily="2" charset="-122"/>
              </a:rPr>
              <a:t>\</a:t>
            </a:r>
            <a:r>
              <a:rPr lang="zh-CN" altLang="en-US" sz="2400" b="1" smtClean="0">
                <a:latin typeface="宋体" panose="02010600030101010101" pitchFamily="2" charset="-122"/>
              </a:rPr>
              <a:t>朋辈之间的敬称</a:t>
            </a:r>
            <a:r>
              <a:rPr lang="en-US" altLang="zh-CN" sz="2400" b="1" smtClean="0">
                <a:latin typeface="宋体" panose="02010600030101010101" pitchFamily="2" charset="-122"/>
              </a:rPr>
              <a:t>----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君、子、公、足下、夫子、先生、大人等。</a:t>
            </a:r>
            <a:endParaRPr lang="zh-CN" altLang="en-US" sz="24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smtClean="0">
                <a:latin typeface="宋体" panose="02010600030101010101" pitchFamily="2" charset="-122"/>
              </a:rPr>
              <a:t>(9)</a:t>
            </a:r>
            <a:r>
              <a:rPr lang="zh-CN" altLang="en-US" sz="2400" b="1" smtClean="0">
                <a:latin typeface="宋体" panose="02010600030101010101" pitchFamily="2" charset="-122"/>
              </a:rPr>
              <a:t>君对臣的敬称</a:t>
            </a:r>
            <a:r>
              <a:rPr lang="en-US" altLang="zh-CN" sz="2400" b="1" smtClean="0">
                <a:latin typeface="宋体" panose="02010600030101010101" pitchFamily="2" charset="-122"/>
              </a:rPr>
              <a:t>-----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卿或爱卿。</a:t>
            </a:r>
            <a:endParaRPr lang="zh-CN" altLang="en-US" sz="24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smtClean="0">
                <a:latin typeface="宋体" panose="02010600030101010101" pitchFamily="2" charset="-122"/>
              </a:rPr>
              <a:t>(10)</a:t>
            </a:r>
            <a:r>
              <a:rPr lang="zh-CN" altLang="en-US" sz="2400" b="1" smtClean="0">
                <a:latin typeface="宋体" panose="02010600030101010101" pitchFamily="2" charset="-122"/>
              </a:rPr>
              <a:t>对品格高尚、智慧超群的人</a:t>
            </a:r>
            <a:r>
              <a:rPr lang="en-US" altLang="zh-CN" sz="2400" b="1" smtClean="0">
                <a:latin typeface="宋体" panose="02010600030101010101" pitchFamily="2" charset="-122"/>
              </a:rPr>
              <a:t>—</a:t>
            </a:r>
            <a:r>
              <a:rPr lang="en-US" altLang="zh-CN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smtClean="0">
                <a:solidFill>
                  <a:schemeClr val="tx2"/>
                </a:solidFill>
                <a:latin typeface="宋体" panose="02010600030101010101" pitchFamily="2" charset="-122"/>
              </a:rPr>
              <a:t>圣”来表敬称，如称孔子为圣人，称孟子为亚圣。后来，“圣”多用于帝王，如圣上、圣驾等。</a:t>
            </a:r>
            <a:endParaRPr lang="zh-CN" altLang="en-US" sz="24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/>
            <a:endParaRPr lang="zh-CN" altLang="en-US" sz="2400" b="1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矩形 54274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三、古人称谓之</a:t>
            </a:r>
            <a:r>
              <a:rPr lang="zh-CN" altLang="en-US" sz="3600" b="1"/>
              <a:t>敬称</a:t>
            </a:r>
            <a:endParaRPr lang="zh-CN" altLang="en-US" sz="3600" b="1"/>
          </a:p>
        </p:txBody>
      </p:sp>
      <p:sp>
        <p:nvSpPr>
          <p:cNvPr id="29700" name="动作按钮: 自定义 54275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21388"/>
            <a:ext cx="574675" cy="503237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占位符 55297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123950"/>
            <a:ext cx="8540750" cy="48148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AutoNum type="arabicPeriod"/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荆轲刺秦王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  “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今往而不反者，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竖子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  《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毛遂自荐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白起，小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竖子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耳。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  《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鸿门宴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竖子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不足与谋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en-US" altLang="zh-CN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2.《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孔雀东南飞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小子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无所畏，何敢助妇语！</a:t>
            </a:r>
            <a:r>
              <a:rPr lang="zh-CN" altLang="en-US" b="1" smtClean="0"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3" name="矩形 55298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四、古人称谓之</a:t>
            </a:r>
            <a:r>
              <a:rPr lang="zh-CN" altLang="en-US" sz="3600" b="1">
                <a:solidFill>
                  <a:schemeClr val="tx2"/>
                </a:solidFill>
              </a:rPr>
              <a:t>贱称</a:t>
            </a:r>
            <a:endParaRPr lang="zh-CN" altLang="en-US" sz="3600" b="1">
              <a:solidFill>
                <a:schemeClr val="tx2"/>
              </a:solidFill>
            </a:endParaRPr>
          </a:p>
        </p:txBody>
      </p:sp>
      <p:sp>
        <p:nvSpPr>
          <p:cNvPr id="30724" name="动作按钮: 自定义 55299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21388"/>
            <a:ext cx="574675" cy="503237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占位符 56321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052513"/>
            <a:ext cx="8540750" cy="48148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990099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smtClean="0">
                <a:solidFill>
                  <a:srgbClr val="990099"/>
                </a:solidFill>
                <a:latin typeface="宋体" panose="02010600030101010101" pitchFamily="2" charset="-122"/>
              </a:rPr>
              <a:t>1)百姓的称谓。</a:t>
            </a:r>
            <a:endParaRPr lang="en-US" sz="2800" b="1" smtClean="0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800" b="1" smtClean="0">
                <a:solidFill>
                  <a:srgbClr val="990099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常见: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布衣、黔首、黎民、生民、庶民、黎庶、苍生、黎元、氓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等。</a:t>
            </a:r>
            <a:endParaRPr lang="zh-CN" altLang="en-US" sz="2800" b="1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990099"/>
                </a:solidFill>
                <a:latin typeface="宋体" panose="02010600030101010101" pitchFamily="2" charset="-122"/>
              </a:rPr>
              <a:t>(2)职业的称谓。</a:t>
            </a:r>
            <a:endParaRPr lang="zh-CN" altLang="en-US" sz="2800" b="1" smtClean="0">
              <a:solidFill>
                <a:srgbClr val="99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《庖丁解牛》中的“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庖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丁”，“丁”是名，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“庖”是厨师，表明职业。</a:t>
            </a:r>
            <a:endParaRPr lang="zh-CN" altLang="en-US" sz="28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《师说》中的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“师襄” “师”</a:t>
            </a: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，意为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乐师，表明职业。</a:t>
            </a:r>
            <a:endParaRPr lang="zh-CN" altLang="en-US" sz="2800" b="1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《柳敬亭传》中的</a:t>
            </a:r>
            <a:r>
              <a:rPr lang="zh-CN" alt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“优孟”，以优伶为业，名孟，故得名</a:t>
            </a:r>
            <a:r>
              <a:rPr 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。</a:t>
            </a:r>
            <a:r>
              <a:rPr lang="en-US" sz="2800" b="1" smtClean="0">
                <a:solidFill>
                  <a:schemeClr val="tx2"/>
                </a:solidFill>
                <a:latin typeface="宋体" panose="02010600030101010101" pitchFamily="2" charset="-122"/>
              </a:rPr>
              <a:t>“优”，亦称优伶、伶人，</a:t>
            </a:r>
            <a:r>
              <a:rPr lang="en-US" sz="2800" b="1" smtClean="0">
                <a:solidFill>
                  <a:srgbClr val="0000CC"/>
                </a:solidFill>
                <a:latin typeface="宋体" panose="02010600030101010101" pitchFamily="2" charset="-122"/>
              </a:rPr>
              <a:t>后亦称戏曲演员。</a:t>
            </a:r>
            <a:endParaRPr lang="en-US" sz="2800" b="1" smtClean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31747" name="矩形 56322"/>
          <p:cNvSpPr>
            <a:spLocks noGrp="1" noRot="1" noChangeArrowheads="1"/>
          </p:cNvSpPr>
          <p:nvPr/>
        </p:nvSpPr>
        <p:spPr bwMode="auto">
          <a:xfrm>
            <a:off x="323850" y="333375"/>
            <a:ext cx="8540750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四、古人称谓之</a:t>
            </a:r>
            <a:r>
              <a:rPr lang="zh-CN" altLang="en-US" sz="3600" b="1">
                <a:solidFill>
                  <a:schemeClr val="tx2"/>
                </a:solidFill>
              </a:rPr>
              <a:t>特殊称谓</a:t>
            </a:r>
            <a:endParaRPr lang="zh-CN" altLang="en-US" sz="3600" b="1">
              <a:solidFill>
                <a:schemeClr val="tx2"/>
              </a:solidFill>
            </a:endParaRPr>
          </a:p>
        </p:txBody>
      </p:sp>
      <p:sp>
        <p:nvSpPr>
          <p:cNvPr id="31748" name="动作按钮: 自定义 56323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01013" y="6021388"/>
            <a:ext cx="574675" cy="503237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5734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07950" y="115888"/>
            <a:ext cx="8540750" cy="584200"/>
          </a:xfrm>
        </p:spPr>
        <p:txBody>
          <a:bodyPr/>
          <a:lstStyle/>
          <a:p>
            <a:pPr algn="l" eaLnBrk="1" hangingPunct="1"/>
            <a:r>
              <a:rPr lang="zh-CN" altLang="en-US" sz="3200" b="1" smtClean="0">
                <a:solidFill>
                  <a:srgbClr val="FF0000"/>
                </a:solidFill>
              </a:rPr>
              <a:t>五、古人称谓之</a:t>
            </a:r>
            <a:r>
              <a:rPr lang="zh-CN" altLang="en-US" sz="3200" b="1" smtClean="0"/>
              <a:t>不同的朋友关系之间的称谓</a:t>
            </a:r>
            <a:endParaRPr lang="zh-CN" altLang="en-US" sz="3200" b="1" smtClean="0"/>
          </a:p>
        </p:txBody>
      </p:sp>
      <p:sp>
        <p:nvSpPr>
          <p:cNvPr id="32771" name="矩形 57346"/>
          <p:cNvSpPr>
            <a:spLocks noGrp="1" noRot="1" noChangeArrowheads="1"/>
          </p:cNvSpPr>
          <p:nvPr/>
        </p:nvSpPr>
        <p:spPr bwMode="auto">
          <a:xfrm>
            <a:off x="34925" y="692150"/>
            <a:ext cx="5751513" cy="561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贫贱地位低下时结交的朋友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情谊契合、亲如兄弟的朋友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同生死、共患难的朋友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在遇到磨难时结成的朋友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情投意合、友谊深厚的朋友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从小一块儿长大的异性好朋友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以平民身份相交往的朋友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辈份不同、年龄相差较大朋友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不拘于身份、形迹的朋友 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AutoNum type="arabicPeriod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在道义上彼此支持的朋友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文本框 57347"/>
          <p:cNvSpPr txBox="1">
            <a:spLocks noChangeArrowheads="1"/>
          </p:cNvSpPr>
          <p:nvPr/>
        </p:nvSpPr>
        <p:spPr bwMode="auto">
          <a:xfrm>
            <a:off x="5364163" y="692150"/>
            <a:ext cx="3457575" cy="500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贫贱之交”；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金兰之交”；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刎颈之交”；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患难之交”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莫逆之交”；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竹马之交”；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布衣之交”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忘年交”；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----“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忘形交”；</a:t>
            </a:r>
            <a:endParaRPr lang="zh-CN" altLang="en-US" sz="28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AutoNum type="arabicPeriod"/>
            </a:pPr>
            <a:r>
              <a:rPr lang="en-US" altLang="zh-CN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---“</a:t>
            </a:r>
            <a:r>
              <a:rPr lang="zh-CN" altLang="en-US" sz="28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君子交”；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动作按钮: 自定义 57348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574675" cy="503238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58369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04813"/>
            <a:ext cx="8540750" cy="798512"/>
          </a:xfrm>
        </p:spPr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chemeClr val="tx1"/>
                </a:solidFill>
              </a:rPr>
              <a:t>古人命名文集或诗集的方法</a:t>
            </a:r>
            <a:endParaRPr lang="zh-CN" altLang="en-US" b="1" smtClean="0">
              <a:solidFill>
                <a:schemeClr val="tx1"/>
              </a:solidFill>
            </a:endParaRPr>
          </a:p>
        </p:txBody>
      </p:sp>
      <p:sp>
        <p:nvSpPr>
          <p:cNvPr id="33795" name="文本占位符 58370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412875"/>
            <a:ext cx="8540750" cy="5040313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CC"/>
                </a:solidFill>
              </a:rPr>
              <a:t>(1)</a:t>
            </a:r>
            <a:r>
              <a:rPr lang="zh-CN" altLang="en-US" b="1" smtClean="0">
                <a:solidFill>
                  <a:schemeClr val="tx2"/>
                </a:solidFill>
              </a:rPr>
              <a:t>以作者姓名</a:t>
            </a:r>
            <a:r>
              <a:rPr lang="zh-CN" altLang="en-US" b="1" smtClean="0">
                <a:solidFill>
                  <a:srgbClr val="0000CC"/>
                </a:solidFill>
              </a:rPr>
              <a:t>命名。  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0000CC"/>
                </a:solidFill>
              </a:rPr>
              <a:t>如</a:t>
            </a:r>
            <a:r>
              <a:rPr lang="en-US" altLang="zh-CN" b="1" smtClean="0">
                <a:solidFill>
                  <a:srgbClr val="0000CC"/>
                </a:solidFill>
              </a:rPr>
              <a:t>《</a:t>
            </a:r>
            <a:r>
              <a:rPr lang="zh-CN" altLang="en-US" b="1" smtClean="0">
                <a:solidFill>
                  <a:srgbClr val="0000CC"/>
                </a:solidFill>
              </a:rPr>
              <a:t>孟浩然集</a:t>
            </a:r>
            <a:r>
              <a:rPr lang="en-US" altLang="zh-CN" b="1" smtClean="0">
                <a:solidFill>
                  <a:srgbClr val="0000CC"/>
                </a:solidFill>
              </a:rPr>
              <a:t>》《</a:t>
            </a:r>
            <a:r>
              <a:rPr lang="zh-CN" altLang="en-US" b="1" smtClean="0">
                <a:solidFill>
                  <a:srgbClr val="0000CC"/>
                </a:solidFill>
              </a:rPr>
              <a:t>李清照集</a:t>
            </a:r>
            <a:r>
              <a:rPr lang="en-US" altLang="zh-CN" b="1" smtClean="0">
                <a:solidFill>
                  <a:srgbClr val="0000CC"/>
                </a:solidFill>
              </a:rPr>
              <a:t>》《</a:t>
            </a:r>
            <a:r>
              <a:rPr lang="zh-CN" altLang="en-US" b="1" smtClean="0">
                <a:solidFill>
                  <a:srgbClr val="0000CC"/>
                </a:solidFill>
              </a:rPr>
              <a:t>陶渊明集</a:t>
            </a:r>
            <a:r>
              <a:rPr lang="en-US" altLang="zh-CN" b="1" smtClean="0">
                <a:solidFill>
                  <a:srgbClr val="0000CC"/>
                </a:solidFill>
              </a:rPr>
              <a:t>》</a:t>
            </a:r>
            <a:r>
              <a:rPr lang="zh-CN" altLang="en-US" b="1" smtClean="0">
                <a:solidFill>
                  <a:srgbClr val="0000CC"/>
                </a:solidFill>
              </a:rPr>
              <a:t>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r>
              <a:rPr lang="en-US" altLang="zh-CN" b="1" smtClean="0">
                <a:solidFill>
                  <a:srgbClr val="0000CC"/>
                </a:solidFill>
              </a:rPr>
              <a:t>(2)</a:t>
            </a:r>
            <a:r>
              <a:rPr lang="zh-CN" altLang="en-US" b="1" smtClean="0">
                <a:solidFill>
                  <a:schemeClr val="tx2"/>
                </a:solidFill>
              </a:rPr>
              <a:t>以官爵</a:t>
            </a:r>
            <a:r>
              <a:rPr lang="zh-CN" altLang="en-US" b="1" smtClean="0">
                <a:solidFill>
                  <a:srgbClr val="0000CC"/>
                </a:solidFill>
              </a:rPr>
              <a:t>命名。 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0000CC"/>
                </a:solidFill>
              </a:rPr>
              <a:t>如</a:t>
            </a:r>
            <a:r>
              <a:rPr lang="en-US" altLang="zh-CN" b="1" smtClean="0">
                <a:solidFill>
                  <a:srgbClr val="0000CC"/>
                </a:solidFill>
              </a:rPr>
              <a:t>《</a:t>
            </a:r>
            <a:r>
              <a:rPr lang="zh-CN" altLang="en-US" b="1" smtClean="0">
                <a:solidFill>
                  <a:srgbClr val="0000CC"/>
                </a:solidFill>
              </a:rPr>
              <a:t>王右丞集</a:t>
            </a:r>
            <a:r>
              <a:rPr lang="en-US" altLang="zh-CN" b="1" smtClean="0">
                <a:solidFill>
                  <a:srgbClr val="0000CC"/>
                </a:solidFill>
              </a:rPr>
              <a:t>》(</a:t>
            </a:r>
            <a:r>
              <a:rPr lang="zh-CN" altLang="en-US" b="1" smtClean="0">
                <a:solidFill>
                  <a:srgbClr val="0000CC"/>
                </a:solidFill>
              </a:rPr>
              <a:t>王维</a:t>
            </a:r>
            <a:r>
              <a:rPr lang="en-US" altLang="zh-CN" b="1" smtClean="0">
                <a:solidFill>
                  <a:srgbClr val="0000CC"/>
                </a:solidFill>
              </a:rPr>
              <a:t>)</a:t>
            </a:r>
            <a:r>
              <a:rPr lang="zh-CN" altLang="en-US" b="1" smtClean="0">
                <a:solidFill>
                  <a:srgbClr val="0000CC"/>
                </a:solidFill>
              </a:rPr>
              <a:t>、</a:t>
            </a:r>
            <a:r>
              <a:rPr lang="en-US" altLang="zh-CN" b="1" smtClean="0">
                <a:solidFill>
                  <a:srgbClr val="0000CC"/>
                </a:solidFill>
              </a:rPr>
              <a:t>《</a:t>
            </a:r>
            <a:r>
              <a:rPr lang="zh-CN" altLang="en-US" b="1" smtClean="0">
                <a:solidFill>
                  <a:srgbClr val="0000CC"/>
                </a:solidFill>
              </a:rPr>
              <a:t>杜工部集</a:t>
            </a:r>
            <a:r>
              <a:rPr lang="en-US" altLang="zh-CN" b="1" smtClean="0">
                <a:solidFill>
                  <a:srgbClr val="0000CC"/>
                </a:solidFill>
              </a:rPr>
              <a:t>》(</a:t>
            </a:r>
            <a:r>
              <a:rPr lang="zh-CN" altLang="en-US" b="1" smtClean="0">
                <a:solidFill>
                  <a:srgbClr val="0000CC"/>
                </a:solidFill>
              </a:rPr>
              <a:t>杜甫</a:t>
            </a:r>
            <a:r>
              <a:rPr lang="en-US" altLang="zh-CN" b="1" smtClean="0">
                <a:solidFill>
                  <a:srgbClr val="0000CC"/>
                </a:solidFill>
              </a:rPr>
              <a:t>)</a:t>
            </a:r>
            <a:r>
              <a:rPr lang="zh-CN" altLang="en-US" b="1" smtClean="0">
                <a:solidFill>
                  <a:srgbClr val="0000CC"/>
                </a:solidFill>
              </a:rPr>
              <a:t>。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r>
              <a:rPr lang="en-US" altLang="zh-CN" b="1" smtClean="0">
                <a:solidFill>
                  <a:srgbClr val="0000CC"/>
                </a:solidFill>
              </a:rPr>
              <a:t>(3)</a:t>
            </a:r>
            <a:r>
              <a:rPr lang="zh-CN" altLang="en-US" b="1" smtClean="0">
                <a:solidFill>
                  <a:schemeClr val="tx2"/>
                </a:solidFill>
              </a:rPr>
              <a:t>以谥号</a:t>
            </a:r>
            <a:r>
              <a:rPr lang="zh-CN" altLang="en-US" b="1" smtClean="0">
                <a:solidFill>
                  <a:srgbClr val="0000CC"/>
                </a:solidFill>
              </a:rPr>
              <a:t>命名。 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r>
              <a:rPr lang="zh-CN" altLang="en-US" b="1" smtClean="0">
                <a:solidFill>
                  <a:srgbClr val="0000CC"/>
                </a:solidFill>
              </a:rPr>
              <a:t>如</a:t>
            </a:r>
            <a:r>
              <a:rPr lang="en-US" altLang="zh-CN" b="1" smtClean="0">
                <a:solidFill>
                  <a:srgbClr val="0000CC"/>
                </a:solidFill>
              </a:rPr>
              <a:t>《</a:t>
            </a:r>
            <a:r>
              <a:rPr lang="zh-CN" altLang="en-US" b="1" smtClean="0">
                <a:solidFill>
                  <a:srgbClr val="0000CC"/>
                </a:solidFill>
              </a:rPr>
              <a:t>范文正公集</a:t>
            </a:r>
            <a:r>
              <a:rPr lang="en-US" altLang="zh-CN" b="1" smtClean="0">
                <a:solidFill>
                  <a:srgbClr val="0000CC"/>
                </a:solidFill>
              </a:rPr>
              <a:t>》(</a:t>
            </a:r>
            <a:r>
              <a:rPr lang="zh-CN" altLang="en-US" b="1" smtClean="0">
                <a:solidFill>
                  <a:srgbClr val="0000CC"/>
                </a:solidFill>
              </a:rPr>
              <a:t>范仲淹</a:t>
            </a:r>
            <a:r>
              <a:rPr lang="en-US" altLang="zh-CN" b="1" smtClean="0">
                <a:solidFill>
                  <a:srgbClr val="0000CC"/>
                </a:solidFill>
              </a:rPr>
              <a:t>)《</a:t>
            </a:r>
            <a:r>
              <a:rPr lang="zh-CN" altLang="en-US" b="1" smtClean="0">
                <a:solidFill>
                  <a:srgbClr val="0000CC"/>
                </a:solidFill>
              </a:rPr>
              <a:t>欧阳文忠公集</a:t>
            </a:r>
            <a:r>
              <a:rPr lang="en-US" altLang="zh-CN" b="1" smtClean="0">
                <a:solidFill>
                  <a:srgbClr val="0000CC"/>
                </a:solidFill>
              </a:rPr>
              <a:t>》(</a:t>
            </a:r>
            <a:r>
              <a:rPr lang="zh-CN" altLang="en-US" b="1" smtClean="0">
                <a:solidFill>
                  <a:srgbClr val="0000CC"/>
                </a:solidFill>
              </a:rPr>
              <a:t>欧阳修</a:t>
            </a:r>
            <a:r>
              <a:rPr lang="en-US" altLang="zh-CN" b="1" smtClean="0">
                <a:solidFill>
                  <a:srgbClr val="0000CC"/>
                </a:solidFill>
              </a:rPr>
              <a:t>)</a:t>
            </a:r>
            <a:r>
              <a:rPr lang="zh-CN" altLang="en-US" b="1" smtClean="0">
                <a:solidFill>
                  <a:srgbClr val="0000CC"/>
                </a:solidFill>
              </a:rPr>
              <a:t>。 </a:t>
            </a:r>
            <a:endParaRPr lang="zh-CN" altLang="en-US" b="1" smtClean="0">
              <a:solidFill>
                <a:srgbClr val="0000CC"/>
              </a:solidFill>
            </a:endParaRPr>
          </a:p>
          <a:p>
            <a:pPr eaLnBrk="1" hangingPunct="1"/>
            <a:r>
              <a:rPr lang="en-US" altLang="zh-CN" b="1" smtClean="0">
                <a:solidFill>
                  <a:srgbClr val="0000CC"/>
                </a:solidFill>
              </a:rPr>
              <a:t>(4)</a:t>
            </a:r>
            <a:r>
              <a:rPr lang="zh-CN" altLang="en-US" b="1" smtClean="0">
                <a:solidFill>
                  <a:schemeClr val="tx2"/>
                </a:solidFill>
              </a:rPr>
              <a:t>以书斋</a:t>
            </a:r>
            <a:r>
              <a:rPr lang="zh-CN" altLang="en-US" b="1" smtClean="0">
                <a:solidFill>
                  <a:srgbClr val="0000CC"/>
                </a:solidFill>
              </a:rPr>
              <a:t>命名。如</a:t>
            </a:r>
            <a:r>
              <a:rPr lang="en-US" altLang="zh-CN" b="1" smtClean="0">
                <a:solidFill>
                  <a:srgbClr val="0000CC"/>
                </a:solidFill>
              </a:rPr>
              <a:t>《</a:t>
            </a:r>
            <a:r>
              <a:rPr lang="zh-CN" altLang="en-US" b="1" smtClean="0">
                <a:solidFill>
                  <a:srgbClr val="0000CC"/>
                </a:solidFill>
              </a:rPr>
              <a:t>聊斋志异</a:t>
            </a:r>
            <a:r>
              <a:rPr lang="en-US" altLang="zh-CN" b="1" smtClean="0">
                <a:solidFill>
                  <a:srgbClr val="0000CC"/>
                </a:solidFill>
              </a:rPr>
              <a:t>》(</a:t>
            </a:r>
            <a:r>
              <a:rPr lang="zh-CN" altLang="en-US" b="1" smtClean="0">
                <a:solidFill>
                  <a:srgbClr val="0000CC"/>
                </a:solidFill>
              </a:rPr>
              <a:t>蒲松龄</a:t>
            </a:r>
            <a:r>
              <a:rPr lang="en-US" altLang="zh-CN" b="1" smtClean="0">
                <a:solidFill>
                  <a:srgbClr val="0000CC"/>
                </a:solidFill>
              </a:rPr>
              <a:t>)</a:t>
            </a:r>
            <a:r>
              <a:rPr lang="zh-CN" altLang="en-US" b="1" smtClean="0">
                <a:solidFill>
                  <a:srgbClr val="0000CC"/>
                </a:solidFill>
              </a:rPr>
              <a:t>。</a:t>
            </a:r>
            <a:endParaRPr lang="zh-CN" altLang="en-US" b="1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5939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04813"/>
            <a:ext cx="8540750" cy="655637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b="1" smtClean="0">
                <a:solidFill>
                  <a:schemeClr val="tx1"/>
                </a:solidFill>
              </a:rPr>
              <a:t>古人命名文集或诗集的方法</a:t>
            </a:r>
            <a:endParaRPr lang="zh-CN" altLang="en-US" b="1" smtClean="0">
              <a:solidFill>
                <a:schemeClr val="tx1"/>
              </a:solidFill>
            </a:endParaRPr>
          </a:p>
        </p:txBody>
      </p:sp>
      <p:sp>
        <p:nvSpPr>
          <p:cNvPr id="34819" name="文本占位符 59394"/>
          <p:cNvSpPr>
            <a:spLocks noGrp="1" noRot="1" noChangeArrowheads="1"/>
          </p:cNvSpPr>
          <p:nvPr>
            <p:ph idx="4294967295"/>
          </p:nvPr>
        </p:nvSpPr>
        <p:spPr>
          <a:xfrm>
            <a:off x="304800" y="1484313"/>
            <a:ext cx="854075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b="1" smtClean="0"/>
              <a:t>(5)</a:t>
            </a:r>
            <a:r>
              <a:rPr lang="zh-CN" altLang="en-US" sz="2800" b="1" smtClean="0"/>
              <a:t>以作者字、号命名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如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李太白全集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、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王子安集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王勃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、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苏东坡全集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、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稼轩长短句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辛弃疾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 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altLang="zh-CN" sz="2800" b="1" smtClean="0"/>
              <a:t>(6)</a:t>
            </a:r>
            <a:r>
              <a:rPr lang="zh-CN" altLang="en-US" sz="2800" b="1" smtClean="0"/>
              <a:t>以居官地或居住地命名。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 如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樊川文集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杜牧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、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贾长沙集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贾谊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、     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梦溪笔谈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沈括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。 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altLang="zh-CN" sz="2800" b="1" smtClean="0"/>
              <a:t>(7)</a:t>
            </a:r>
            <a:r>
              <a:rPr lang="zh-CN" altLang="en-US" sz="2800" b="1" smtClean="0"/>
              <a:t>以出生地命名。如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临川先生文集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王安石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、 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柳河东集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柳宗元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。 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altLang="zh-CN" sz="2800" b="1" smtClean="0"/>
              <a:t>(8)</a:t>
            </a:r>
            <a:r>
              <a:rPr lang="zh-CN" altLang="en-US" sz="2800" b="1" smtClean="0"/>
              <a:t>以帝王年号命名</a:t>
            </a:r>
            <a:endParaRPr lang="zh-CN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如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白氏长庆集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白居易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、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嘉祜集</a:t>
            </a:r>
            <a:r>
              <a:rPr lang="en-US" altLang="zh-CN" sz="2800" b="1" smtClean="0"/>
              <a:t>》(</a:t>
            </a:r>
            <a:r>
              <a:rPr lang="zh-CN" altLang="en-US" sz="2800" b="1" smtClean="0"/>
              <a:t>苏洵</a:t>
            </a:r>
            <a:r>
              <a:rPr lang="en-US" altLang="zh-CN" sz="2800" b="1" smtClean="0"/>
              <a:t>)</a:t>
            </a:r>
            <a:r>
              <a:rPr lang="zh-CN" altLang="en-US" sz="2800" b="1" smtClean="0"/>
              <a:t>。</a:t>
            </a:r>
            <a:endParaRPr lang="zh-CN" altLang="en-US" sz="2800" b="1" smtClean="0"/>
          </a:p>
        </p:txBody>
      </p:sp>
      <p:sp>
        <p:nvSpPr>
          <p:cNvPr id="34820" name="动作按钮: 自定义 59395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574675" cy="503238"/>
          </a:xfrm>
          <a:prstGeom prst="actionButtonBlank">
            <a:avLst/>
          </a:prstGeom>
          <a:solidFill>
            <a:srgbClr val="339966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39937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zh-CN" altLang="en-US" b="1" smtClean="0"/>
              <a:t>古代时间表述</a:t>
            </a:r>
            <a:endParaRPr lang="zh-CN" altLang="en-US" b="1" smtClean="0"/>
          </a:p>
        </p:txBody>
      </p:sp>
      <p:sp>
        <p:nvSpPr>
          <p:cNvPr id="15363" name="棱台 3993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24525" y="1917700"/>
            <a:ext cx="2305050" cy="1008063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4000" b="1"/>
              <a:t>纪年月日</a:t>
            </a:r>
            <a:endParaRPr lang="zh-CN" altLang="en-US" sz="4000" b="1"/>
          </a:p>
        </p:txBody>
      </p:sp>
      <p:sp>
        <p:nvSpPr>
          <p:cNvPr id="15364" name="棱台 39939"/>
          <p:cNvSpPr>
            <a:spLocks noChangeArrowheads="1"/>
          </p:cNvSpPr>
          <p:nvPr/>
        </p:nvSpPr>
        <p:spPr bwMode="auto">
          <a:xfrm>
            <a:off x="5795963" y="4221163"/>
            <a:ext cx="2305050" cy="10096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4000" b="1"/>
              <a:t>节令</a:t>
            </a:r>
            <a:endParaRPr lang="zh-CN" altLang="en-US" sz="4000" b="1"/>
          </a:p>
        </p:txBody>
      </p:sp>
      <p:sp>
        <p:nvSpPr>
          <p:cNvPr id="15365" name="棱台 39940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619250" y="4221163"/>
            <a:ext cx="2305050" cy="10096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4000" b="1"/>
              <a:t>记时</a:t>
            </a:r>
            <a:endParaRPr lang="zh-CN" altLang="en-US" sz="4000" b="1"/>
          </a:p>
        </p:txBody>
      </p:sp>
      <p:sp>
        <p:nvSpPr>
          <p:cNvPr id="15366" name="棱台 3994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619250" y="1989138"/>
            <a:ext cx="2305050" cy="10096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4000" b="1"/>
              <a:t>传统节日</a:t>
            </a:r>
            <a:endParaRPr lang="zh-CN" altLang="en-US" sz="4000" b="1"/>
          </a:p>
        </p:txBody>
      </p:sp>
      <p:sp>
        <p:nvSpPr>
          <p:cNvPr id="15367" name="左箭头 3994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812088" y="6165850"/>
            <a:ext cx="976312" cy="485775"/>
          </a:xfrm>
          <a:prstGeom prst="leftArrow">
            <a:avLst>
              <a:gd name="adj1" fmla="val 50000"/>
              <a:gd name="adj2" fmla="val 50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60417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“姓”的由來</a:t>
            </a:r>
            <a:endParaRPr lang="zh-CN" altLang="en-US" b="1" smtClean="0"/>
          </a:p>
        </p:txBody>
      </p:sp>
      <p:sp>
        <p:nvSpPr>
          <p:cNvPr id="35843" name="文本占位符 60418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701800"/>
            <a:ext cx="8540750" cy="482441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b="1" smtClean="0">
                <a:latin typeface="宋体" panose="02010600030101010101" pitchFamily="2" charset="-122"/>
              </a:rPr>
              <a:t>战国时期以前，只有贵族有“姓”，平民并没有“姓”，只有名。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宋体" panose="02010600030101010101" pitchFamily="2" charset="-122"/>
              </a:rPr>
              <a:t>“姓”有“从女生”的意思，留下了“只知有母”的历史痕迹。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宋体" panose="02010600030101010101" pitchFamily="2" charset="-122"/>
              </a:rPr>
              <a:t>“姓”，是家族的族号，用来分别祖先的家族系统。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宋体" panose="02010600030101010101" pitchFamily="2" charset="-122"/>
              </a:rPr>
              <a:t>同“姓”有血缘关系，不能通婚。</a:t>
            </a:r>
            <a:endParaRPr lang="zh-CN" altLang="en-US" b="1" smtClean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宋体" panose="02010600030101010101" pitchFamily="2" charset="-122"/>
              </a:rPr>
              <a:t>后期，子女分散各地，因此有“氏”的出现来界定每支氏族 。</a:t>
            </a:r>
            <a:endParaRPr lang="zh-CN" altLang="en-US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61441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6990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氏的由来</a:t>
            </a:r>
            <a:endParaRPr lang="zh-CN" altLang="en-US" b="1" smtClean="0"/>
          </a:p>
        </p:txBody>
      </p:sp>
      <p:sp>
        <p:nvSpPr>
          <p:cNvPr id="36867" name="文本占位符 61442"/>
          <p:cNvSpPr>
            <a:spLocks noGrp="1" noRot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“氏”用以分别贵贱，贵者有氏，贱者有名无氏。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“氏”的命名方法为：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   1.以先人的别号为氏     2.以居处为氏    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   3.以先人的名为氏       4.以邑名为氏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   5.以官职为氏           6.以职业为氏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   7.以先人的謚号为氏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只有贵族男子可以称“氏”，女子只能称“姓”。</a:t>
            </a:r>
            <a:endParaRPr lang="zh-CN" altLang="en-US" sz="28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62465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宋体" panose="02010600030101010101" pitchFamily="2" charset="-122"/>
              </a:rPr>
              <a:t>“名”“字”的由来 </a:t>
            </a:r>
            <a:endParaRPr lang="zh-CN" altLang="en-US" smtClean="0">
              <a:latin typeface="宋体" panose="02010600030101010101" pitchFamily="2" charset="-122"/>
            </a:endParaRPr>
          </a:p>
        </p:txBody>
      </p:sp>
      <p:sp>
        <p:nvSpPr>
          <p:cNvPr id="37891" name="文本占位符 62466"/>
          <p:cNvSpPr>
            <a:spLocks noGrp="1" noRot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“字”“名”在周代出现，是别人对自己的称呼。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古代同姓同氏的人很多，“名”与“字”用以区分，作符号标记，方便人际交往。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男子二十岁时举行冠礼时，他的祖父为他取“字”，女子则在十五岁举行笄礼时取。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“名”可能与出生的时辰有关，亦可能与出生时的特殊情况有关。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“字”与“名”有着意义上的联系，有的是同义词，有的则是意义相反的。</a:t>
            </a:r>
            <a:endParaRPr lang="zh-CN" altLang="en-US" sz="28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63489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274638"/>
            <a:ext cx="8229600" cy="8001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号的由来</a:t>
            </a:r>
            <a:endParaRPr lang="zh-CN" altLang="en-US" b="1" smtClean="0"/>
          </a:p>
        </p:txBody>
      </p:sp>
      <p:sp>
        <p:nvSpPr>
          <p:cNvPr id="38915" name="文本占位符 63490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557338"/>
            <a:ext cx="8539162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固定的别名，又称别号 。可分为五类，包括绰号、谥号、尊号、年号和庙号。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绰号是根据一个人的身材、性格而生的，含有褒善贬恶的意味。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谥号是古代的皇帝、诸候、大臣死后，朝廷根据他们的行为给予一称号，用来判别死者的功德。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尊号和谥号差不多，分别是它可以在生前或死后给予的。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年号是皇帝纪年的名号，始源于汉武帝。</a:t>
            </a:r>
            <a:endParaRPr lang="zh-CN" altLang="en-US" sz="28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>
                <a:latin typeface="宋体" panose="02010600030101010101" pitchFamily="2" charset="-122"/>
              </a:rPr>
              <a:t>庙号是古代皇帝死后，在太庙立堂奉祀时追尊的名号，始源于商代。 </a:t>
            </a:r>
            <a:endParaRPr lang="zh-CN" altLang="en-US" sz="2800" b="1" smtClean="0">
              <a:latin typeface="宋体" panose="02010600030101010101" pitchFamily="2" charset="-122"/>
            </a:endParaRPr>
          </a:p>
        </p:txBody>
      </p:sp>
      <p:sp>
        <p:nvSpPr>
          <p:cNvPr id="38916" name="左箭头 6349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812088" y="6165850"/>
            <a:ext cx="976312" cy="485775"/>
          </a:xfrm>
          <a:prstGeom prst="leftArrow">
            <a:avLst>
              <a:gd name="adj1" fmla="val 50000"/>
              <a:gd name="adj2" fmla="val 50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8294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04813"/>
            <a:ext cx="8540750" cy="720725"/>
          </a:xfrm>
        </p:spPr>
        <p:txBody>
          <a:bodyPr/>
          <a:lstStyle/>
          <a:p>
            <a:pPr eaLnBrk="1" hangingPunct="1"/>
            <a:r>
              <a:rPr lang="zh-CN" altLang="en-US" sz="4000" b="1" smtClean="0"/>
              <a:t>纪年月日</a:t>
            </a:r>
            <a:endParaRPr lang="zh-CN" altLang="en-US" sz="4000" b="1" smtClean="0"/>
          </a:p>
        </p:txBody>
      </p:sp>
      <p:sp>
        <p:nvSpPr>
          <p:cNvPr id="82947" name="文本占位符 82946"/>
          <p:cNvSpPr>
            <a:spLocks noGrp="1" noRot="1"/>
          </p:cNvSpPr>
          <p:nvPr>
            <p:ph idx="4294967295"/>
          </p:nvPr>
        </p:nvSpPr>
        <p:spPr>
          <a:xfrm>
            <a:off x="306388" y="1125538"/>
            <a:ext cx="8539162" cy="54721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（一）纪年</a:t>
            </a:r>
            <a:endParaRPr lang="en-US" altLang="en-US" sz="2800" b="1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</a:rPr>
              <a:t>（</a:t>
            </a:r>
            <a:r>
              <a:rPr lang="en-US" altLang="x-none" sz="2800" b="1" noProof="1">
                <a:solidFill>
                  <a:srgbClr val="0000CC"/>
                </a:solidFill>
              </a:rPr>
              <a:t>1</a:t>
            </a:r>
            <a:r>
              <a:rPr lang="en-US" altLang="en-US" sz="2800" b="1" noProof="1">
                <a:solidFill>
                  <a:srgbClr val="0000CC"/>
                </a:solidFill>
              </a:rPr>
              <a:t>）干支纪年：天干（甲、乙、丙、丁、戊、己、庚、辛、壬、癸）地支（子、丑、寅、卯、辰、巳、午、未、申、酉、戌、亥）两字相配，</a:t>
            </a:r>
            <a:r>
              <a:rPr lang="en-US" altLang="x-none" sz="2800" b="1" noProof="1">
                <a:solidFill>
                  <a:srgbClr val="0000CC"/>
                </a:solidFill>
              </a:rPr>
              <a:t>60</a:t>
            </a:r>
            <a:r>
              <a:rPr lang="en-US" altLang="en-US" sz="2800" b="1" noProof="1">
                <a:solidFill>
                  <a:srgbClr val="0000CC"/>
                </a:solidFill>
              </a:rPr>
              <a:t>年周而复始。</a:t>
            </a:r>
            <a:endParaRPr lang="en-US" altLang="en-US" sz="2800" b="1" noProof="1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</a:rPr>
              <a:t>（</a:t>
            </a:r>
            <a:r>
              <a:rPr lang="en-US" altLang="x-none" sz="2800" b="1" noProof="1">
                <a:solidFill>
                  <a:srgbClr val="0000CC"/>
                </a:solidFill>
              </a:rPr>
              <a:t>2</a:t>
            </a:r>
            <a:r>
              <a:rPr lang="en-US" altLang="en-US" sz="2800" b="1" noProof="1">
                <a:solidFill>
                  <a:srgbClr val="0000CC"/>
                </a:solidFill>
              </a:rPr>
              <a:t>）王公即位年次纪年：如，鲁庄公十年、赵惠文王十六年。</a:t>
            </a:r>
            <a:endParaRPr lang="en-US" altLang="en-US" sz="2800" b="1" noProof="1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</a:rPr>
              <a:t>（</a:t>
            </a:r>
            <a:r>
              <a:rPr lang="en-US" altLang="x-none" sz="2800" b="1" noProof="1">
                <a:solidFill>
                  <a:srgbClr val="0000CC"/>
                </a:solidFill>
              </a:rPr>
              <a:t>3</a:t>
            </a:r>
            <a:r>
              <a:rPr lang="en-US" altLang="en-US" sz="2800" b="1" noProof="1">
                <a:solidFill>
                  <a:srgbClr val="0000CC"/>
                </a:solidFill>
              </a:rPr>
              <a:t>）年号纪年：汉武帝始有年号；皇帝即位，均要改年号，称改元；一个皇帝在位，亦可变更年号，重新纪年。如，贞观、嘉祐、崇祯、康熙等。</a:t>
            </a:r>
            <a:endParaRPr lang="en-US" altLang="en-US" sz="2800" b="1" noProof="1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</a:rPr>
              <a:t>（</a:t>
            </a:r>
            <a:r>
              <a:rPr lang="en-US" altLang="x-none" sz="2800" b="1" noProof="1">
                <a:solidFill>
                  <a:srgbClr val="0000CC"/>
                </a:solidFill>
              </a:rPr>
              <a:t>4</a:t>
            </a:r>
            <a:r>
              <a:rPr lang="en-US" altLang="en-US" sz="2800" b="1" noProof="1">
                <a:solidFill>
                  <a:srgbClr val="0000CC"/>
                </a:solidFill>
              </a:rPr>
              <a:t>）生肖纪年：鼠、牛、虎、兔、龙、蛇、马、羊、猴、鸡、狗、猪。 </a:t>
            </a:r>
            <a:endParaRPr lang="en-US" altLang="en-US" sz="2800" b="1" noProof="1">
              <a:solidFill>
                <a:srgbClr val="0000CC"/>
              </a:solidFill>
            </a:endParaRPr>
          </a:p>
          <a:p>
            <a:pPr eaLnBrk="1" hangingPunct="1">
              <a:defRPr/>
            </a:pPr>
            <a:endParaRPr lang="en-US" altLang="en-US" sz="2800" b="1" noProof="1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83969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04813"/>
            <a:ext cx="8540750" cy="7207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smtClean="0"/>
              <a:t>纪年月日</a:t>
            </a:r>
            <a:endParaRPr lang="zh-CN" altLang="en-US" b="1" smtClean="0"/>
          </a:p>
        </p:txBody>
      </p:sp>
      <p:sp>
        <p:nvSpPr>
          <p:cNvPr id="83971" name="文本占位符 83970"/>
          <p:cNvSpPr>
            <a:spLocks noGrp="1" noRot="1"/>
          </p:cNvSpPr>
          <p:nvPr>
            <p:ph idx="4294967295"/>
          </p:nvPr>
        </p:nvSpPr>
        <p:spPr>
          <a:xfrm>
            <a:off x="306388" y="1125538"/>
            <a:ext cx="8539162" cy="547211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（二）纪月</a:t>
            </a:r>
            <a:endParaRPr lang="en-US" altLang="en-US" sz="2800" b="1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四时纪月：</a:t>
            </a:r>
            <a:endParaRPr lang="en-US" altLang="en-US" sz="2800" b="1" noProof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孟春（正月）仲春（二月）季春（三月）</a:t>
            </a:r>
            <a:endParaRPr lang="en-US" altLang="en-US" sz="2800" b="1" noProof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孟夏（四月）仲夏（五月）季夏（六月）</a:t>
            </a:r>
            <a:endParaRPr lang="en-US" altLang="en-US" sz="2800" b="1" noProof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孟秋（七月）仲秋（八月）季秋（九月）</a:t>
            </a:r>
            <a:endParaRPr lang="en-US" altLang="en-US" sz="2800" b="1" noProof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孟冬（十月）仲冬（十一月）季冬（十二月）</a:t>
            </a:r>
            <a:endParaRPr lang="en-US" altLang="en-US" sz="2800" b="1" noProof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（三）纪日</a:t>
            </a:r>
            <a:endParaRPr lang="en-US" altLang="en-US" sz="2800" b="1" noProof="1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（</a:t>
            </a:r>
            <a:r>
              <a:rPr lang="en-US" altLang="x-none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1</a:t>
            </a: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）干支纪日：每一个“甲子”代表一天，</a:t>
            </a:r>
            <a:r>
              <a:rPr lang="en-US" altLang="x-none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60</a:t>
            </a: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甲子周而复始使用。</a:t>
            </a:r>
            <a:endParaRPr lang="en-US" altLang="en-US" sz="2800" b="1" noProof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（</a:t>
            </a:r>
            <a:r>
              <a:rPr lang="en-US" altLang="x-none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2</a:t>
            </a:r>
            <a:r>
              <a:rPr lang="en-US" altLang="en-US" sz="2800" b="1" noProof="1">
                <a:solidFill>
                  <a:srgbClr val="0000CC"/>
                </a:solidFill>
                <a:latin typeface="宋体" panose="02010600030101010101" pitchFamily="2" charset="-122"/>
              </a:rPr>
              <a:t>）特定名称：朔（初一）、望（十五）、既望（十六）晦（月末）</a:t>
            </a:r>
            <a:endParaRPr lang="en-US" altLang="en-US" sz="2800" noProof="1">
              <a:latin typeface="宋体" panose="02010600030101010101" pitchFamily="2" charset="-122"/>
            </a:endParaRPr>
          </a:p>
          <a:p>
            <a:pPr eaLnBrk="1" hangingPunct="1">
              <a:defRPr/>
            </a:pPr>
            <a:endParaRPr lang="en-US" altLang="en-US" sz="2800" noProof="1">
              <a:latin typeface="宋体" panose="02010600030101010101" pitchFamily="2" charset="-122"/>
            </a:endParaRPr>
          </a:p>
        </p:txBody>
      </p:sp>
      <p:sp>
        <p:nvSpPr>
          <p:cNvPr id="59396" name="左箭头 8397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67625" y="6165850"/>
            <a:ext cx="977900" cy="485775"/>
          </a:xfrm>
          <a:prstGeom prst="leftArrow">
            <a:avLst>
              <a:gd name="adj1" fmla="val 50000"/>
              <a:gd name="adj2" fmla="val 502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84993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古代纪时法</a:t>
            </a:r>
            <a:endParaRPr lang="zh-CN" altLang="en-US" b="1" smtClean="0"/>
          </a:p>
        </p:txBody>
      </p:sp>
      <p:sp>
        <p:nvSpPr>
          <p:cNvPr id="60419" name="文本占位符 84994"/>
          <p:cNvSpPr>
            <a:spLocks noGrp="1" noRot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zh-CN" altLang="en-US" b="1" smtClean="0"/>
              <a:t>天色纪时法</a:t>
            </a:r>
            <a:endParaRPr lang="zh-CN" altLang="en-US" b="1" smtClean="0"/>
          </a:p>
          <a:p>
            <a:pPr eaLnBrk="1" hangingPunct="1">
              <a:lnSpc>
                <a:spcPct val="130000"/>
              </a:lnSpc>
            </a:pPr>
            <a:r>
              <a:rPr lang="zh-CN" altLang="en-US" b="1" smtClean="0"/>
              <a:t>地支纪时法</a:t>
            </a:r>
            <a:endParaRPr lang="zh-CN" altLang="en-US" b="1" smtClean="0"/>
          </a:p>
          <a:p>
            <a:pPr eaLnBrk="1" hangingPunct="1">
              <a:lnSpc>
                <a:spcPct val="130000"/>
              </a:lnSpc>
            </a:pPr>
            <a:r>
              <a:rPr lang="zh-CN" altLang="en-US" b="1" smtClean="0"/>
              <a:t>五更报夜</a:t>
            </a:r>
            <a:endParaRPr lang="zh-CN" altLang="en-US" b="1" smtClean="0"/>
          </a:p>
        </p:txBody>
      </p:sp>
      <p:sp>
        <p:nvSpPr>
          <p:cNvPr id="60420" name="左箭头 8499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85113" y="6092825"/>
            <a:ext cx="976312" cy="485775"/>
          </a:xfrm>
          <a:prstGeom prst="leftArrow">
            <a:avLst>
              <a:gd name="adj1" fmla="val 50000"/>
              <a:gd name="adj2" fmla="val 50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8601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255588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z="3200" b="1" smtClean="0"/>
              <a:t>天色纪时、地支纪时与今天序数纪时对应关系</a:t>
            </a:r>
            <a:endParaRPr lang="zh-CN" altLang="en-US" sz="3200" b="1" smtClean="0"/>
          </a:p>
        </p:txBody>
      </p:sp>
      <p:graphicFrame>
        <p:nvGraphicFramePr>
          <p:cNvPr id="134147" name="表格 134146"/>
          <p:cNvGraphicFramePr/>
          <p:nvPr/>
        </p:nvGraphicFramePr>
        <p:xfrm>
          <a:off x="304800" y="1268413"/>
          <a:ext cx="8540750" cy="4848225"/>
        </p:xfrm>
        <a:graphic>
          <a:graphicData uri="http://schemas.openxmlformats.org/drawingml/2006/table">
            <a:tbl>
              <a:tblPr/>
              <a:tblGrid>
                <a:gridCol w="655638"/>
                <a:gridCol w="658812"/>
                <a:gridCol w="655638"/>
                <a:gridCol w="658812"/>
                <a:gridCol w="655638"/>
                <a:gridCol w="655637"/>
                <a:gridCol w="658813"/>
                <a:gridCol w="655637"/>
                <a:gridCol w="655638"/>
                <a:gridCol w="658812"/>
                <a:gridCol w="657225"/>
                <a:gridCol w="657225"/>
                <a:gridCol w="657225"/>
              </a:tblGrid>
              <a:tr h="1616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ea typeface="华文中宋" panose="02010600040101010101" pitchFamily="2" charset="-122"/>
                        </a:rPr>
                        <a:t>天色纪时</a:t>
                      </a:r>
                      <a:endParaRPr lang="zh-CN" altLang="en-US" sz="2500" b="1" dirty="0">
                        <a:ea typeface="华文中宋" panose="020106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夜半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鸡鸣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平明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日出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食时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隅中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日中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日昳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晡时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日入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黄昏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EE0060"/>
                          </a:solidFill>
                          <a:ea typeface="华文中宋" panose="02010600040101010101" pitchFamily="2" charset="-122"/>
                        </a:rPr>
                        <a:t>人定</a:t>
                      </a:r>
                      <a:endParaRPr lang="zh-CN" altLang="en-US" sz="2500" b="1" dirty="0">
                        <a:solidFill>
                          <a:srgbClr val="EE006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6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ea typeface="华文中宋" panose="02010600040101010101" pitchFamily="2" charset="-122"/>
                        </a:rPr>
                        <a:t>地支纪时</a:t>
                      </a:r>
                      <a:endParaRPr lang="zh-CN" altLang="en-US" sz="2500" b="1" dirty="0">
                        <a:ea typeface="华文中宋" panose="020106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子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丑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寅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卯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辰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巳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午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未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申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酉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戌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solidFill>
                            <a:srgbClr val="006600"/>
                          </a:solidFill>
                          <a:ea typeface="华文中宋" panose="02010600040101010101" pitchFamily="2" charset="-122"/>
                        </a:rPr>
                        <a:t>亥</a:t>
                      </a:r>
                      <a:endParaRPr lang="zh-CN" altLang="en-US" sz="2500" b="1" dirty="0">
                        <a:solidFill>
                          <a:srgbClr val="006600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6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500" b="1" dirty="0">
                          <a:ea typeface="华文中宋" panose="02010600040101010101" pitchFamily="2" charset="-122"/>
                        </a:rPr>
                        <a:t>现代纪时</a:t>
                      </a:r>
                      <a:endParaRPr lang="zh-CN" altLang="en-US" sz="2500" b="1" dirty="0">
                        <a:ea typeface="华文中宋" panose="020106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23-1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1-3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3-5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5-7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7-9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9-11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11-13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13-15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15-17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17-19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19-21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2500" b="1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21-23</a:t>
                      </a:r>
                      <a:r>
                        <a:rPr lang="zh-CN" altLang="en-US" sz="2500" b="1" dirty="0">
                          <a:solidFill>
                            <a:schemeClr val="tx2"/>
                          </a:solidFill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2500" b="1" dirty="0">
                        <a:solidFill>
                          <a:schemeClr val="tx2"/>
                        </a:solidFill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87041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398463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天色纪时、五更纪时与现代纪时对应关系</a:t>
            </a:r>
            <a:endParaRPr lang="zh-CN" altLang="en-US" sz="3600" b="1" smtClean="0"/>
          </a:p>
        </p:txBody>
      </p:sp>
      <p:graphicFrame>
        <p:nvGraphicFramePr>
          <p:cNvPr id="135171" name="表格 135170"/>
          <p:cNvGraphicFramePr/>
          <p:nvPr/>
        </p:nvGraphicFramePr>
        <p:xfrm>
          <a:off x="304800" y="1981200"/>
          <a:ext cx="8540750" cy="3886200"/>
        </p:xfrm>
        <a:graphic>
          <a:graphicData uri="http://schemas.openxmlformats.org/drawingml/2006/table">
            <a:tbl>
              <a:tblPr/>
              <a:tblGrid>
                <a:gridCol w="1651000"/>
                <a:gridCol w="1292225"/>
                <a:gridCol w="1435100"/>
                <a:gridCol w="1363663"/>
                <a:gridCol w="1433512"/>
                <a:gridCol w="1365250"/>
              </a:tblGrid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夜间时辰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黄昏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人定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夜半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鸡鸣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平明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五更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0066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一更</a:t>
                      </a:r>
                      <a:endParaRPr lang="zh-CN" altLang="en-US" sz="1800" b="1" dirty="0">
                        <a:solidFill>
                          <a:srgbClr val="0066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0066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二更</a:t>
                      </a:r>
                      <a:endParaRPr lang="zh-CN" altLang="en-US" sz="1800" b="1" dirty="0">
                        <a:solidFill>
                          <a:srgbClr val="0066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0066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三更</a:t>
                      </a:r>
                      <a:endParaRPr lang="zh-CN" altLang="en-US" sz="1800" b="1" dirty="0">
                        <a:solidFill>
                          <a:srgbClr val="0066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0066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四更</a:t>
                      </a:r>
                      <a:endParaRPr lang="zh-CN" altLang="en-US" sz="1800" b="1" dirty="0">
                        <a:solidFill>
                          <a:srgbClr val="0066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solidFill>
                            <a:srgbClr val="0066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五更</a:t>
                      </a:r>
                      <a:endParaRPr lang="zh-CN" altLang="en-US" sz="1800" b="1" dirty="0">
                        <a:solidFill>
                          <a:srgbClr val="0066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800" b="1" dirty="0"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现代时间</a:t>
                      </a:r>
                      <a:endParaRPr lang="zh-CN" altLang="en-US" sz="1800" b="1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19-21</a:t>
                      </a:r>
                      <a:r>
                        <a:rPr lang="zh-CN" altLang="en-US" sz="1800" b="1" dirty="0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1800" b="1" dirty="0">
                        <a:solidFill>
                          <a:srgbClr val="EE006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21-23</a:t>
                      </a:r>
                      <a:r>
                        <a:rPr lang="zh-CN" altLang="en-US" sz="1800" b="1" dirty="0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1800" b="1" dirty="0">
                        <a:solidFill>
                          <a:srgbClr val="EE006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23-1</a:t>
                      </a:r>
                      <a:r>
                        <a:rPr lang="zh-CN" altLang="en-US" sz="1800" b="1" dirty="0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1800" b="1" dirty="0">
                        <a:solidFill>
                          <a:srgbClr val="EE006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1-3</a:t>
                      </a:r>
                      <a:r>
                        <a:rPr lang="zh-CN" altLang="en-US" sz="1800" b="1" dirty="0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1800" b="1" dirty="0">
                        <a:solidFill>
                          <a:srgbClr val="EE006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x-none" sz="1800" b="1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3-5</a:t>
                      </a:r>
                      <a:r>
                        <a:rPr lang="zh-CN" altLang="en-US" sz="1800" b="1" dirty="0">
                          <a:solidFill>
                            <a:srgbClr val="EE006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点</a:t>
                      </a:r>
                      <a:endParaRPr lang="zh-CN" altLang="en-US" sz="1800" b="1" dirty="0">
                        <a:solidFill>
                          <a:srgbClr val="EE006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8806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77838"/>
            <a:ext cx="8540750" cy="719137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古诗文与纪时</a:t>
            </a:r>
            <a:endParaRPr lang="zh-CN" altLang="en-US" sz="3600" b="1" smtClean="0"/>
          </a:p>
        </p:txBody>
      </p:sp>
      <p:sp>
        <p:nvSpPr>
          <p:cNvPr id="63491" name="文本占位符 88066"/>
          <p:cNvSpPr>
            <a:spLocks noGrp="1" noRot="1" noChangeArrowheads="1"/>
          </p:cNvSpPr>
          <p:nvPr>
            <p:ph idx="4294967295"/>
          </p:nvPr>
        </p:nvSpPr>
        <p:spPr>
          <a:xfrm>
            <a:off x="306388" y="1127125"/>
            <a:ext cx="8586787" cy="54006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平明：</a:t>
            </a:r>
            <a:r>
              <a:rPr lang="zh-CN" altLang="en-US" sz="2400" b="1" smtClean="0">
                <a:latin typeface="宋体" panose="02010600030101010101" pitchFamily="2" charset="-122"/>
              </a:rPr>
              <a:t>“寒雨连江夜入吴，平明送客楚山孤。”（王昌龄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芙蓉楼送辛渐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）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日中：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两小儿辩日</a:t>
            </a:r>
            <a:r>
              <a:rPr lang="en-US" altLang="zh-CN" sz="2400" b="1" smtClean="0">
                <a:latin typeface="宋体" panose="02010600030101010101" pitchFamily="2" charset="-122"/>
              </a:rPr>
              <a:t>》《</a:t>
            </a:r>
            <a:r>
              <a:rPr lang="zh-CN" altLang="en-US" sz="2400" b="1" smtClean="0">
                <a:latin typeface="宋体" panose="02010600030101010101" pitchFamily="2" charset="-122"/>
              </a:rPr>
              <a:t>陈太丘与友期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endParaRPr lang="en-US" altLang="zh-CN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人定：</a:t>
            </a:r>
            <a:r>
              <a:rPr lang="zh-CN" altLang="en-US" sz="2400" b="1" smtClean="0">
                <a:latin typeface="宋体" panose="02010600030101010101" pitchFamily="2" charset="-122"/>
              </a:rPr>
              <a:t>“奄奄黄昏后，寂寂人初定”（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孔雀东南飞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）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日暮：</a:t>
            </a:r>
            <a:r>
              <a:rPr lang="zh-CN" altLang="en-US" sz="2400" b="1" smtClean="0">
                <a:latin typeface="宋体" panose="02010600030101010101" pitchFamily="2" charset="-122"/>
              </a:rPr>
              <a:t>“日暮乡关何处是，烟波江上使人愁”（崔颢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黄鹤楼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）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更定：“</a:t>
            </a:r>
            <a:r>
              <a:rPr lang="zh-CN" altLang="en-US" sz="2400" b="1" smtClean="0">
                <a:latin typeface="宋体" panose="02010600030101010101" pitchFamily="2" charset="-122"/>
              </a:rPr>
              <a:t>是日更定矣，余拿一小舟，拥毳衣炉火，独往湖心亭看雪。</a:t>
            </a:r>
            <a:r>
              <a:rPr lang="zh-CN" altLang="en-US" sz="2400" smtClean="0">
                <a:latin typeface="宋体" panose="02010600030101010101" pitchFamily="2" charset="-122"/>
              </a:rPr>
              <a:t>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smtClean="0">
                <a:latin typeface="宋体" panose="02010600030101010101" pitchFamily="2" charset="-122"/>
              </a:rPr>
              <a:t>张岱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湖心亭看雪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endParaRPr lang="en-US" altLang="zh-CN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夜阑：</a:t>
            </a:r>
            <a:r>
              <a:rPr lang="zh-CN" altLang="en-US" sz="2400" b="1" smtClean="0">
                <a:latin typeface="宋体" panose="02010600030101010101" pitchFamily="2" charset="-122"/>
              </a:rPr>
              <a:t>“夜阑卧听风吹雨，铁马冰河入梦来”（陆游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十一月四日风雨大作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）</a:t>
            </a:r>
            <a:endParaRPr lang="zh-CN" altLang="en-US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暮春：</a:t>
            </a:r>
            <a:r>
              <a:rPr lang="zh-CN" altLang="en-US" sz="2400" b="1" smtClean="0">
                <a:latin typeface="宋体" panose="02010600030101010101" pitchFamily="2" charset="-122"/>
              </a:rPr>
              <a:t>王羲之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兰亭集序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endParaRPr lang="en-US" altLang="zh-CN" sz="24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三春：</a:t>
            </a:r>
            <a:r>
              <a:rPr lang="zh-CN" altLang="en-US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“谁言寸草心，报得三春晖”（孟郊</a:t>
            </a:r>
            <a:r>
              <a:rPr lang="en-US" altLang="zh-CN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游子吟</a:t>
            </a:r>
            <a:r>
              <a:rPr lang="en-US" altLang="zh-CN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）</a:t>
            </a:r>
            <a:endParaRPr lang="zh-CN" altLang="en-US" sz="2400" b="1" smtClean="0">
              <a:solidFill>
                <a:srgbClr val="6633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</a:rPr>
              <a:t>三秋：</a:t>
            </a:r>
            <a:r>
              <a:rPr lang="zh-CN" altLang="en-US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“有三秋桂子，十里荷花”（柳永</a:t>
            </a:r>
            <a:r>
              <a:rPr lang="en-US" altLang="zh-CN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望海潮</a:t>
            </a:r>
            <a:r>
              <a:rPr lang="en-US" altLang="zh-CN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solidFill>
                  <a:srgbClr val="663300"/>
                </a:solidFill>
                <a:latin typeface="宋体" panose="02010600030101010101" pitchFamily="2" charset="-122"/>
              </a:rPr>
              <a:t>）</a:t>
            </a:r>
            <a:endParaRPr lang="zh-CN" altLang="en-US" sz="2400" b="1" smtClean="0">
              <a:solidFill>
                <a:srgbClr val="663300"/>
              </a:solidFill>
              <a:latin typeface="宋体" panose="02010600030101010101" pitchFamily="2" charset="-122"/>
            </a:endParaRPr>
          </a:p>
        </p:txBody>
      </p:sp>
      <p:sp>
        <p:nvSpPr>
          <p:cNvPr id="63492" name="左箭头 8806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12088" y="6092825"/>
            <a:ext cx="976312" cy="485775"/>
          </a:xfrm>
          <a:prstGeom prst="leftArrow">
            <a:avLst>
              <a:gd name="adj1" fmla="val 50000"/>
              <a:gd name="adj2" fmla="val 501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4563</Words>
  <Application>WPS 演示</Application>
  <PresentationFormat>全屏显示(4:3)</PresentationFormat>
  <Paragraphs>469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</vt:lpstr>
      <vt:lpstr>宋体</vt:lpstr>
      <vt:lpstr>Wingdings</vt:lpstr>
      <vt:lpstr>华文行楷</vt:lpstr>
      <vt:lpstr>楷体</vt:lpstr>
      <vt:lpstr>华文中宋</vt:lpstr>
      <vt:lpstr>Calibri</vt:lpstr>
      <vt:lpstr>微软雅黑</vt:lpstr>
      <vt:lpstr>Arial Unicode MS</vt:lpstr>
      <vt:lpstr>黑体</vt:lpstr>
      <vt:lpstr>Office 主题</vt:lpstr>
      <vt:lpstr>PowerPoint 演示文稿</vt:lpstr>
      <vt:lpstr>阅读训练不忘积累文化常识</vt:lpstr>
      <vt:lpstr>古代时间表述</vt:lpstr>
      <vt:lpstr>纪年月日</vt:lpstr>
      <vt:lpstr>纪年月日</vt:lpstr>
      <vt:lpstr>古代纪时法</vt:lpstr>
      <vt:lpstr>天色纪时、地支纪时与今天序数纪时对应关系</vt:lpstr>
      <vt:lpstr>天色纪时、五更纪时与现代纪时对应关系</vt:lpstr>
      <vt:lpstr>古诗文与纪时</vt:lpstr>
      <vt:lpstr>古人称谓分类</vt:lpstr>
      <vt:lpstr>一、古人习惯称谓</vt:lpstr>
      <vt:lpstr>一、古人习惯称谓</vt:lpstr>
      <vt:lpstr>一、古人习惯称谓</vt:lpstr>
      <vt:lpstr>一、古人习惯称谓</vt:lpstr>
      <vt:lpstr>一、古人习惯称谓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五、古人称谓之不同的朋友关系之间的称谓</vt:lpstr>
      <vt:lpstr>古人命名文集或诗集的方法</vt:lpstr>
      <vt:lpstr>古人命名文集或诗集的方法</vt:lpstr>
      <vt:lpstr>“姓”的由來</vt:lpstr>
      <vt:lpstr>氏的由来</vt:lpstr>
      <vt:lpstr>“名”“字”的由来 </vt:lpstr>
      <vt:lpstr>号的由来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ZYW</dc:creator>
  <cp:lastModifiedBy>Administrator</cp:lastModifiedBy>
  <cp:revision>2</cp:revision>
  <dcterms:created xsi:type="dcterms:W3CDTF">2017-05-25T03:30:00Z</dcterms:created>
  <dcterms:modified xsi:type="dcterms:W3CDTF">2020-10-14T02:45:52Z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