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  <p:sldId id="265" r:id="rId5"/>
    <p:sldId id="264" r:id="rId6"/>
    <p:sldId id="263" r:id="rId7"/>
    <p:sldId id="273" r:id="rId8"/>
    <p:sldId id="262" r:id="rId9"/>
    <p:sldId id="261" r:id="rId10"/>
    <p:sldId id="259" r:id="rId11"/>
    <p:sldId id="271" r:id="rId12"/>
    <p:sldId id="270" r:id="rId13"/>
    <p:sldId id="280" r:id="rId14"/>
    <p:sldId id="281" r:id="rId15"/>
    <p:sldId id="282" r:id="rId16"/>
    <p:sldId id="269" r:id="rId17"/>
    <p:sldId id="268" r:id="rId18"/>
    <p:sldId id="279" r:id="rId19"/>
    <p:sldId id="276" r:id="rId20"/>
    <p:sldId id="278" r:id="rId21"/>
    <p:sldId id="274" r:id="rId22"/>
    <p:sldId id="277" r:id="rId23"/>
    <p:sldId id="283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2" autoAdjust="0"/>
    <p:restoredTop sz="92022" autoAdjust="0"/>
  </p:normalViewPr>
  <p:slideViewPr>
    <p:cSldViewPr>
      <p:cViewPr varScale="1">
        <p:scale>
          <a:sx n="65" d="100"/>
          <a:sy n="65" d="100"/>
        </p:scale>
        <p:origin x="-15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KuGou\&#21476;&#35013;&#23467;&#24311;&#19982;&#27494;&#20384;&#21095;&#32972;&#26223;&#38899;&#20048;&#38598;&#38182;%20&#35199;&#31072;&#32993;&#21516;.mp3" TargetMode="Externa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500042"/>
            <a:ext cx="792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66"/>
                </a:solidFill>
              </a:rPr>
              <a:t>人教版中学语文八年级下册</a:t>
            </a:r>
            <a:endParaRPr lang="zh-CN" altLang="en-US" sz="4800" b="1" dirty="0">
              <a:solidFill>
                <a:srgbClr val="FF00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14810" y="6143644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2">
                    <a:lumMod val="75000"/>
                  </a:schemeClr>
                </a:solidFill>
              </a:rPr>
              <a:t>11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级语文教育二班：鲁燕</a:t>
            </a:r>
            <a:endParaRPr lang="zh-CN" altLang="en-US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29322" y="1428736"/>
            <a:ext cx="861774" cy="40719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2">
                    <a:lumMod val="10000"/>
                  </a:schemeClr>
                </a:solidFill>
              </a:rPr>
              <a:t>《</a:t>
            </a:r>
            <a:r>
              <a:rPr lang="zh-CN" altLang="en-US" sz="4400" b="1" dirty="0" smtClean="0">
                <a:solidFill>
                  <a:schemeClr val="bg2">
                    <a:lumMod val="10000"/>
                  </a:schemeClr>
                </a:solidFill>
              </a:rPr>
              <a:t>故宫博物馆</a:t>
            </a:r>
            <a:r>
              <a:rPr lang="en-US" altLang="zh-CN" sz="4400" b="1" dirty="0" smtClean="0">
                <a:solidFill>
                  <a:schemeClr val="bg2">
                    <a:lumMod val="10000"/>
                  </a:schemeClr>
                </a:solidFill>
              </a:rPr>
              <a:t>》</a:t>
            </a:r>
            <a:endParaRPr lang="zh-CN" altLang="en-US" sz="4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28" y="3643314"/>
            <a:ext cx="615553" cy="2214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黄传惕</a:t>
            </a:r>
            <a:endParaRPr lang="zh-CN" altLang="en-US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428604"/>
            <a:ext cx="5572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66"/>
                </a:solidFill>
              </a:rPr>
              <a:t>课文阅读</a:t>
            </a:r>
            <a:endParaRPr lang="zh-CN" altLang="en-US" sz="4400" b="1" dirty="0">
              <a:solidFill>
                <a:srgbClr val="FF0066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3675193"/>
            <a:ext cx="7715272" cy="52062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zh-CN" altLang="zh-CN" sz="28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05236" y="1571612"/>
            <a:ext cx="738664" cy="3714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故宫博物馆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》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1164134"/>
            <a:ext cx="692948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在北京的中心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有一座城中之城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这就是紫禁城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现在人们叫它故宫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也叫故宫博物院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这是明清两代的皇宫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是我国现存的最大最完整的古代宫殿建筑群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有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500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多年了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 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紫禁城的城墙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10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米多高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有四座城门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南面午门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北面神武门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东西面东华门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西华门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宫城呈长方形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占地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72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万平方米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有大小宫殿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70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多座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房屋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9000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多间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城墙外是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50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多米宽的护城河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城墙的四角上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各有一座玲珑奇巧的角楼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故宫建筑群规模宏大壮丽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建筑精美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布局统一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集中体现了我国古代建筑艺术的独特风格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 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8" name="古装宫廷与武侠剧背景音乐集锦 西祠胡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429520" y="5000636"/>
            <a:ext cx="1357322" cy="123349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28596" y="357166"/>
            <a:ext cx="8286808" cy="612216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是紫禁城的正门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走进午门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是一个宽广的庭院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弯弯的金水河像一条玉带横贯东西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河上是五座精美的汉白玉石桥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桥的北面是太和门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一对威武的铜狮守卫在门的两侧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 </a:t>
            </a:r>
            <a:b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进了太和门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就到紫禁城的中心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——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三大殿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: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太和殿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中和殿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保和殿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三座大殿矗立在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7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米多高的汉白玉台基上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台基有三层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每层的边缘都用汉白玉栏杆围绕着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上面刻着龙凤流云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四角和望柱下面伸出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1000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多个圆雕鳌头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嘴里都有一个小圆洞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是台基的排水管道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 </a:t>
            </a:r>
            <a:b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太和殿俗称金銮殿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高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28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米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面积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2380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多平方米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是故宫最大的殿堂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在湛蓝的天空下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那金黄色的琉璃瓦重檐屋顶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显得格外辉煌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殿檐斗拱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额枋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梁柱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装饰着青蓝点金和贴金彩画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正面是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12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根红色大圆柱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金琐窗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朱漆门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同台基相互衬映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色彩鲜明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雄伟壮丽</a:t>
            </a: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〈〉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00034" y="500042"/>
            <a:ext cx="8072494" cy="58169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大殿正中是一个约两米高的朱漆方台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上面安放着金漆雕龙宝座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背后是雕龙屏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方台两旁有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6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根高大的蟠龙金柱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每根大柱上盘绕着矫健的金龙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仰望殿顶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中央藻井有一条巨大的雕金蟠龙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从龙口里垂下一颗银白色大圆珠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周围环绕着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6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颗小珠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龙头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宝珠正对着下面的宝座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梁枋间彩画绚丽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有双龙戏珠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单龙翔舞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有行龙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升龙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降龙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多态多姿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龙身周围还衬托着流云火焰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 </a:t>
            </a:r>
            <a:b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太和殿是举行重大典礼的地方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皇帝即位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生日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婚礼和元旦等都在这里受朝贺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每逢大典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殿外的白石台基上下跪满文武百官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中间御道两边排列着仪仗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皇帝端坐在宝座上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大殿廊下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鸣钟击磬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乐声悠扬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台基上的香炉和铜龟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铜鹤里点起檀香或松柏枝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烟雾缭绕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 </a:t>
            </a:r>
            <a:endParaRPr kumimoji="0" lang="zh-CN" altLang="zh-CN" sz="280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85720" y="928670"/>
            <a:ext cx="7572428" cy="52062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280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642918"/>
            <a:ext cx="77153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            </a:t>
            </a:r>
            <a:r>
              <a:rPr lang="zh-CN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乾清宫,交泰殿,坤宁宫称"后三宫".布局和前三殿基本一样,但庄严肃穆的气氛减少了,彩画图案也有明显的变化.前三殿的图案以龙为主,后三宫凤凰逐渐增加,出现了双凤朝阳,龙凤呈祥彩画,还有飞凤,舞凤,凤凰牡丹等图案. </a:t>
            </a:r>
            <a:br>
              <a:rPr lang="zh-CN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        </a:t>
            </a:r>
            <a:r>
              <a:rPr lang="zh-CN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东西六宫是妃嫔居住的地方.这就是俗称的"三宫六院".现在东六宫大都作为古代艺术品的陈列专馆,展出宫内收藏的青铜器,绘画,陶瓷,工艺品等.西六宫大致按原来面貌布置,可以看到帝制时代的真实史迹和帝后的生活情况. 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2116445"/>
            <a:ext cx="9144000" cy="52062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280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571472" y="385216"/>
            <a:ext cx="8072494" cy="612216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/>
            </a:r>
            <a:b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在西边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最引人注目的是养心殿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从雍正到清末近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200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年间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皇帝大都住在这里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皇帝常在这里召见大臣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批阅奏报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军机处设在养心殿南面院墙外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就是为了皇帝在养心殿召见军机大臣的方便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 </a:t>
            </a:r>
            <a:b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养心殿东间叫东暖阁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是皇帝休息和召见大臣的地方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 </a:t>
            </a:r>
            <a:b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从养心殿往北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一个宫院连着一个宫院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幽雅宁静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其中长春宫和储秀宫是慈禧太后住过的地方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现在储秀宫的陈设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就是</a:t>
            </a:r>
            <a:r>
              <a:rPr lang="zh-CN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按慈禧50岁生日时的情景布置的.1884年正当帝国主义入侵,人民处于水深火热之中,慈禧太后却为自己的生日大肆挥霍,光是储秀宫,翊坤宫两处的装修和给臣仆的赏赐,就花了100多万两银子. 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642910" y="714356"/>
            <a:ext cx="7858180" cy="526038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/>
            </a:r>
            <a:b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后三宫往北就是御花园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御花园面积不很大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有大小建筑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20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多座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但毫无拥挤和重复的感觉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这里的建筑布局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环境气氛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和前几部分迥然不同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亭台楼阁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池馆水榭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掩映在青松翠柏之中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;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假山怪石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花坛盆景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藤萝翠竹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点缀其间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来到这里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仿佛进入苏州园林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 </a:t>
            </a:r>
            <a:b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从御花园出顺贞门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就是紫禁城的北门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——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神武门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对面就是景山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景山是明代修建紫禁城的时候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用护城河中挖出的泥土堆起来的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现在成了风景优美的景山公园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站在景山的高处望故宫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重重殿宇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层层楼阁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道道宫墙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错综相连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而井然有序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这样宏伟的建筑群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这样和谐统一的布局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不能不令人惊叹。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488" y="285728"/>
            <a:ext cx="6643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66"/>
                </a:solidFill>
              </a:rPr>
              <a:t>课文赏析</a:t>
            </a:r>
            <a:endParaRPr lang="zh-CN" altLang="en-US" sz="4400" b="1" dirty="0">
              <a:solidFill>
                <a:srgbClr val="FF006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000108"/>
            <a:ext cx="7929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一、故宫有什么特点？试从文中找出来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143116"/>
            <a:ext cx="7715304" cy="4974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答：</a:t>
            </a:r>
            <a:r>
              <a:rPr lang="en-US" altLang="zh-CN" sz="2800" b="1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、宏大壮丽：“占地</a:t>
            </a:r>
            <a:r>
              <a:rPr lang="en-US" altLang="zh-CN" sz="2800" b="1" dirty="0" smtClean="0">
                <a:solidFill>
                  <a:schemeClr val="tx2">
                    <a:lumMod val="75000"/>
                  </a:schemeClr>
                </a:solidFill>
              </a:rPr>
              <a:t>72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万平方米，有大 小 </a:t>
            </a:r>
            <a:endParaRPr lang="en-US" altLang="zh-CN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宫殿七十多座，房屋九千多间”</a:t>
            </a:r>
            <a:endParaRPr lang="en-US" altLang="zh-CN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</a:t>
            </a:r>
          </a:p>
          <a:p>
            <a:r>
              <a:rPr lang="en-US" altLang="zh-CN" sz="2800" b="1" dirty="0" smtClean="0">
                <a:solidFill>
                  <a:schemeClr val="tx2">
                    <a:lumMod val="75000"/>
                  </a:schemeClr>
                </a:solidFill>
              </a:rPr>
              <a:t>         2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、建筑精美：“城墙四角上，各有一座玲</a:t>
            </a:r>
            <a:endParaRPr lang="en-US" altLang="zh-CN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珑蹊跷的角楼”</a:t>
            </a:r>
            <a:endParaRPr lang="en-US" altLang="zh-CN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“河上是五座精美的白玉石桥”</a:t>
            </a:r>
            <a:endParaRPr lang="en-US" altLang="zh-CN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altLang="zh-CN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tx2">
                    <a:lumMod val="75000"/>
                  </a:schemeClr>
                </a:solidFill>
              </a:rPr>
              <a:t>         3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、布局统一：“三大殿建筑在紫禁城的中</a:t>
            </a:r>
            <a:endParaRPr lang="en-US" altLang="zh-CN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轴线上”</a:t>
            </a:r>
            <a:endParaRPr lang="en-US" altLang="zh-CN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altLang="zh-CN" sz="2800" b="1" dirty="0" smtClean="0"/>
          </a:p>
          <a:p>
            <a:endParaRPr lang="zh-CN" alt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934950" y="1571612"/>
            <a:ext cx="923330" cy="45720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想一想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20" y="214290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二、本文主要按什么顺序介绍故宫？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571604" y="1000108"/>
            <a:ext cx="6143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答：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故宫的地理位置、名称、建筑群中的地位、历史沿革</a:t>
            </a:r>
            <a:endParaRPr lang="zh-CN" altLang="en-US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2857496"/>
            <a:ext cx="67866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三、为什么要重点介绍太和殿？介绍太和殿是按什么顺序介绍的？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4357694"/>
            <a:ext cx="750099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答：  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原因：是三大殿的中心，皇帝的宝座在此，是显示皇威的地方。</a:t>
            </a:r>
            <a:endParaRPr lang="en-US" altLang="zh-CN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tx2">
                    <a:lumMod val="75000"/>
                  </a:schemeClr>
                </a:solidFill>
              </a:rPr>
              <a:t>       </a:t>
            </a:r>
          </a:p>
          <a:p>
            <a:r>
              <a:rPr lang="en-US" altLang="zh-CN" sz="2800" b="1" dirty="0" smtClean="0">
                <a:solidFill>
                  <a:schemeClr val="tx2">
                    <a:lumMod val="75000"/>
                  </a:schemeClr>
                </a:solidFill>
              </a:rPr>
              <a:t>          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顺序</a:t>
            </a:r>
            <a:r>
              <a:rPr lang="en-US" altLang="zh-CN" sz="28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是故宫建筑群的中心，最全面最突出地体现了故宫的本质特征</a:t>
            </a:r>
            <a:r>
              <a:rPr lang="en-US" altLang="zh-CN" sz="28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zh-CN" altLang="en-US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14290"/>
            <a:ext cx="8429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四、在内廷中作者重点介绍了哪个宫？为什么？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2976" y="1214422"/>
            <a:ext cx="7715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答：乾清宫</a:t>
            </a:r>
            <a:endParaRPr lang="en-US" altLang="zh-CN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tx2">
                    <a:lumMod val="75000"/>
                  </a:schemeClr>
                </a:solidFill>
              </a:rPr>
              <a:t>         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因为是皇帝处理日常政务，批阅奏章的地方</a:t>
            </a:r>
            <a:endParaRPr lang="zh-CN" altLang="en-US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2786058"/>
            <a:ext cx="81439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五、太和殿为什么要设在中轴线上？其内景的主要特点是什么？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4572008"/>
            <a:ext cx="63579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答：为了强调皇权这个中心</a:t>
            </a:r>
            <a:endParaRPr lang="en-US" altLang="zh-CN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tx2">
                    <a:lumMod val="75000"/>
                  </a:schemeClr>
                </a:solidFill>
              </a:rPr>
              <a:t>         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其内景的主要特点是彩绘了众多的龙的图案</a:t>
            </a:r>
            <a:endParaRPr lang="zh-CN" altLang="en-US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857232"/>
            <a:ext cx="6572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全文运用了哪些说明方法？</a:t>
            </a:r>
            <a:endParaRPr lang="en-US" altLang="zh-CN" sz="32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1857364"/>
            <a:ext cx="57150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</a:rPr>
              <a:t>分类别：使文章层次分明</a:t>
            </a:r>
            <a:endParaRPr lang="en-US" altLang="zh-CN" sz="2800" b="1" dirty="0" smtClean="0">
              <a:solidFill>
                <a:srgbClr val="FF0066"/>
              </a:solidFill>
            </a:endParaRPr>
          </a:p>
          <a:p>
            <a:endParaRPr lang="en-US" altLang="zh-CN" sz="2800" b="1" dirty="0" smtClean="0">
              <a:solidFill>
                <a:srgbClr val="FF0066"/>
              </a:solidFill>
            </a:endParaRPr>
          </a:p>
          <a:p>
            <a:r>
              <a:rPr lang="zh-CN" altLang="en-US" sz="2800" b="1" dirty="0" smtClean="0">
                <a:solidFill>
                  <a:srgbClr val="FF0066"/>
                </a:solidFill>
              </a:rPr>
              <a:t>列数字：说明御花园建筑之多</a:t>
            </a:r>
            <a:endParaRPr lang="en-US" altLang="zh-CN" sz="2800" b="1" dirty="0" smtClean="0">
              <a:solidFill>
                <a:srgbClr val="FF0066"/>
              </a:solidFill>
            </a:endParaRPr>
          </a:p>
          <a:p>
            <a:endParaRPr lang="en-US" altLang="zh-CN" sz="2800" b="1" dirty="0" smtClean="0">
              <a:solidFill>
                <a:srgbClr val="FF0066"/>
              </a:solidFill>
            </a:endParaRPr>
          </a:p>
          <a:p>
            <a:r>
              <a:rPr lang="zh-CN" altLang="en-US" sz="2800" b="1" dirty="0" smtClean="0">
                <a:solidFill>
                  <a:srgbClr val="FF0066"/>
                </a:solidFill>
              </a:rPr>
              <a:t>作比较：突出事物的特点</a:t>
            </a:r>
            <a:endParaRPr lang="en-US" altLang="zh-CN" sz="2800" b="1" dirty="0" smtClean="0">
              <a:solidFill>
                <a:srgbClr val="FF0066"/>
              </a:solidFill>
            </a:endParaRPr>
          </a:p>
          <a:p>
            <a:endParaRPr lang="en-US" altLang="zh-CN" sz="2800" b="1" dirty="0" smtClean="0">
              <a:solidFill>
                <a:srgbClr val="FF0066"/>
              </a:solidFill>
            </a:endParaRPr>
          </a:p>
          <a:p>
            <a:r>
              <a:rPr lang="zh-CN" altLang="en-US" sz="2800" b="1" dirty="0" smtClean="0">
                <a:solidFill>
                  <a:srgbClr val="FF0066"/>
                </a:solidFill>
              </a:rPr>
              <a:t>打比方：形象、直观地说明御花园 </a:t>
            </a:r>
            <a:endParaRPr lang="en-US" altLang="zh-CN" sz="2800" b="1" dirty="0" smtClean="0">
              <a:solidFill>
                <a:srgbClr val="FF0066"/>
              </a:solidFill>
            </a:endParaRPr>
          </a:p>
          <a:p>
            <a:r>
              <a:rPr lang="en-US" altLang="zh-CN" sz="2800" b="1" dirty="0" smtClean="0">
                <a:solidFill>
                  <a:srgbClr val="FF0066"/>
                </a:solidFill>
              </a:rPr>
              <a:t>                  </a:t>
            </a:r>
            <a:r>
              <a:rPr lang="zh-CN" altLang="en-US" sz="2800" b="1" dirty="0" smtClean="0">
                <a:solidFill>
                  <a:srgbClr val="FF0066"/>
                </a:solidFill>
              </a:rPr>
              <a:t>的园林特色。</a:t>
            </a:r>
            <a:endParaRPr lang="zh-CN" altLang="en-US" sz="28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14810" y="500042"/>
            <a:ext cx="4643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66"/>
                </a:solidFill>
              </a:rPr>
              <a:t>引文导语</a:t>
            </a:r>
            <a:endParaRPr lang="zh-CN" altLang="en-US" sz="4400" b="1" dirty="0">
              <a:solidFill>
                <a:srgbClr val="FF00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8860" y="1214422"/>
            <a:ext cx="6500826" cy="2625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电视里头流行的清宫戏，如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《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还珠格格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》《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康熙王朝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》…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大家知道这些故事发生的背景地点在哪吗？</a:t>
            </a:r>
            <a:endParaRPr lang="en-US" altLang="zh-CN" sz="32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2857496"/>
            <a:ext cx="62865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对了，就是在明清皇宫，那么今天，我就带领大家走进这座神秘的宫殿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—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故宫博物馆 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7422" y="4572008"/>
            <a:ext cx="6786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首先请同学们欣赏几张故宫博物馆的图片</a:t>
            </a:r>
            <a:endParaRPr lang="zh-CN" altLang="en-US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t="-7000" r="-1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3240" y="0"/>
            <a:ext cx="7429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66"/>
                </a:solidFill>
              </a:rPr>
              <a:t>全文板书</a:t>
            </a:r>
            <a:endParaRPr lang="zh-CN" altLang="en-US" sz="4800" b="1" dirty="0">
              <a:solidFill>
                <a:srgbClr val="FF00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857364"/>
            <a:ext cx="738664" cy="50006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6">
                    <a:lumMod val="75000"/>
                  </a:schemeClr>
                </a:solidFill>
              </a:rPr>
              <a:t>《</a:t>
            </a:r>
            <a:r>
              <a:rPr lang="zh-CN" altLang="en-US" sz="3600" b="1" dirty="0" smtClean="0">
                <a:solidFill>
                  <a:schemeClr val="accent6">
                    <a:lumMod val="75000"/>
                  </a:schemeClr>
                </a:solidFill>
              </a:rPr>
              <a:t>故宫博物馆</a:t>
            </a:r>
            <a:r>
              <a:rPr lang="en-US" altLang="zh-CN" sz="3600" b="1" dirty="0" smtClean="0">
                <a:solidFill>
                  <a:schemeClr val="accent6">
                    <a:lumMod val="75000"/>
                  </a:schemeClr>
                </a:solidFill>
              </a:rPr>
              <a:t>》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643042" y="3929066"/>
            <a:ext cx="1428760" cy="714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714480" y="3357562"/>
            <a:ext cx="12858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785918" y="1714488"/>
            <a:ext cx="1071570" cy="10001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714612" y="1285861"/>
            <a:ext cx="6429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1-3</a:t>
            </a:r>
            <a:r>
              <a:rPr lang="zh-CN" altLang="en-US" sz="2400" b="1" dirty="0" smtClean="0"/>
              <a:t>）总：位置：历史、建筑位置、总体布局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外观概要、建筑总特点。</a:t>
            </a:r>
            <a:endParaRPr lang="zh-CN" altLang="en-US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857488" y="3143248"/>
            <a:ext cx="535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4-15) </a:t>
            </a:r>
            <a:r>
              <a:rPr lang="zh-CN" altLang="en-US" sz="2400" b="1" dirty="0" smtClean="0"/>
              <a:t>分</a:t>
            </a:r>
            <a:endParaRPr lang="zh-CN" altLang="en-US" sz="2400" b="1" dirty="0"/>
          </a:p>
        </p:txBody>
      </p:sp>
      <p:sp>
        <p:nvSpPr>
          <p:cNvPr id="21" name="左大括号 20"/>
          <p:cNvSpPr/>
          <p:nvPr/>
        </p:nvSpPr>
        <p:spPr>
          <a:xfrm>
            <a:off x="4286248" y="2857496"/>
            <a:ext cx="642942" cy="120015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857752" y="2714620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前朝</a:t>
            </a:r>
            <a:endParaRPr lang="zh-CN" altLang="en-US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857752" y="3857628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内廷</a:t>
            </a:r>
            <a:endParaRPr lang="zh-CN" altLang="en-US" sz="2400" b="1" dirty="0"/>
          </a:p>
        </p:txBody>
      </p:sp>
      <p:sp>
        <p:nvSpPr>
          <p:cNvPr id="24" name="左大括号 23"/>
          <p:cNvSpPr/>
          <p:nvPr/>
        </p:nvSpPr>
        <p:spPr>
          <a:xfrm>
            <a:off x="5643570" y="2500306"/>
            <a:ext cx="114300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6858016" y="2285992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太和殿</a:t>
            </a:r>
            <a:endParaRPr lang="zh-CN" altLang="en-US" sz="2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858016" y="2786058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中和殿</a:t>
            </a:r>
            <a:endParaRPr lang="zh-CN" altLang="en-US" sz="2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6858016" y="3286124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保和殿</a:t>
            </a:r>
            <a:endParaRPr lang="zh-CN" altLang="en-US" sz="2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143240" y="4429132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16  </a:t>
            </a:r>
            <a:r>
              <a:rPr lang="zh-CN" altLang="en-US" sz="2400" b="1" dirty="0" smtClean="0"/>
              <a:t>总     回望故宫，强调艺术特点</a:t>
            </a:r>
            <a:r>
              <a:rPr lang="en-US" altLang="zh-CN" sz="2400" b="1" dirty="0" smtClean="0"/>
              <a:t>  </a:t>
            </a:r>
            <a:endParaRPr lang="zh-CN" altLang="en-US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214414" y="5214950"/>
            <a:ext cx="607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空间顺序 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南          北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)  +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游踪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3357554" y="5429264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285728"/>
            <a:ext cx="76438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66"/>
                </a:solidFill>
              </a:rPr>
              <a:t>教师总结</a:t>
            </a:r>
            <a:endParaRPr lang="zh-CN" altLang="en-US" sz="4400" b="1" dirty="0">
              <a:solidFill>
                <a:srgbClr val="FF00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1500174"/>
            <a:ext cx="52864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</a:rPr>
              <a:t>这篇文章是一篇非常好的说明文。我们可以从中学到很多写说明文的方法。</a:t>
            </a:r>
            <a:endParaRPr lang="en-US" altLang="zh-CN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</a:rPr>
              <a:t>比如</a:t>
            </a:r>
            <a:r>
              <a:rPr lang="en-US" altLang="zh-CN" sz="2800" b="1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</a:rPr>
              <a:t>抓住说明对象的特点</a:t>
            </a:r>
            <a:r>
              <a:rPr lang="en-US" altLang="zh-CN" sz="2800" b="1" dirty="0" smtClean="0">
                <a:solidFill>
                  <a:schemeClr val="tx2">
                    <a:lumMod val="50000"/>
                  </a:schemeClr>
                </a:solidFill>
              </a:rPr>
              <a:t>;</a:t>
            </a:r>
          </a:p>
          <a:p>
            <a:r>
              <a:rPr lang="en-US" altLang="zh-CN" sz="2800" b="1" dirty="0" smtClean="0">
                <a:solidFill>
                  <a:schemeClr val="tx2">
                    <a:lumMod val="50000"/>
                  </a:schemeClr>
                </a:solidFill>
              </a:rPr>
              <a:t>          </a:t>
            </a:r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</a:rPr>
              <a:t>合理安排说明顺序</a:t>
            </a:r>
            <a:r>
              <a:rPr lang="en-US" altLang="zh-CN" sz="2800" b="1" dirty="0" smtClean="0">
                <a:solidFill>
                  <a:schemeClr val="tx2">
                    <a:lumMod val="50000"/>
                  </a:schemeClr>
                </a:solidFill>
              </a:rPr>
              <a:t>;</a:t>
            </a:r>
          </a:p>
          <a:p>
            <a:r>
              <a:rPr lang="en-US" altLang="zh-CN" sz="2800" b="1" dirty="0" smtClean="0">
                <a:solidFill>
                  <a:schemeClr val="tx2">
                    <a:lumMod val="50000"/>
                  </a:schemeClr>
                </a:solidFill>
              </a:rPr>
              <a:t>           </a:t>
            </a:r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</a:rPr>
              <a:t>突出重点等等，希望同学          们能将这些运用到以后的说明文写作中。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357166"/>
            <a:ext cx="73581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66"/>
                </a:solidFill>
              </a:rPr>
              <a:t>作业布置</a:t>
            </a:r>
            <a:endParaRPr lang="zh-CN" altLang="en-US" sz="4400" b="1" dirty="0">
              <a:solidFill>
                <a:srgbClr val="FF00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1643050"/>
            <a:ext cx="578647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</a:rPr>
              <a:t>、重新朗读课文，复习这片文章。</a:t>
            </a:r>
            <a:endParaRPr lang="en-US" altLang="zh-CN" sz="3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altLang="zh-CN" sz="3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altLang="zh-CN" sz="3200" b="1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</a:rPr>
              <a:t>、完成课后练习，老师要检查。</a:t>
            </a:r>
            <a:endParaRPr lang="en-US" altLang="zh-CN" sz="3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altLang="zh-CN" sz="3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altLang="zh-CN" sz="3200" b="1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</a:rPr>
              <a:t>、总结这篇文章的描写方法，写一篇说明文，不少于</a:t>
            </a:r>
            <a:r>
              <a:rPr lang="en-US" altLang="zh-CN" sz="3200" b="1" dirty="0" smtClean="0">
                <a:solidFill>
                  <a:schemeClr val="tx2">
                    <a:lumMod val="75000"/>
                  </a:schemeClr>
                </a:solidFill>
              </a:rPr>
              <a:t>400</a:t>
            </a: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</a:rPr>
              <a:t>字</a:t>
            </a:r>
            <a:endParaRPr lang="zh-CN" altLang="en-US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00279" y="1785926"/>
            <a:ext cx="6417141" cy="258532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微软雅黑" pitchFamily="34" charset="-122"/>
                <a:ea typeface="微软雅黑" pitchFamily="34" charset="-122"/>
                <a:cs typeface="Andalus" pitchFamily="18" charset="-78"/>
              </a:rPr>
              <a:t>今天的课到此结束。</a:t>
            </a:r>
            <a:endParaRPr lang="en-US" altLang="zh-CN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微软雅黑" pitchFamily="34" charset="-122"/>
              <a:ea typeface="微软雅黑" pitchFamily="34" charset="-122"/>
              <a:cs typeface="Andalus" pitchFamily="18" charset="-78"/>
            </a:endParaRPr>
          </a:p>
          <a:p>
            <a:pPr algn="ctr"/>
            <a:endParaRPr lang="en-US" altLang="zh-CN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微软雅黑" pitchFamily="34" charset="-122"/>
              <a:ea typeface="微软雅黑" pitchFamily="34" charset="-122"/>
              <a:cs typeface="Andalus" pitchFamily="18" charset="-78"/>
            </a:endParaRPr>
          </a:p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微软雅黑" pitchFamily="34" charset="-122"/>
                <a:ea typeface="微软雅黑" pitchFamily="34" charset="-122"/>
                <a:cs typeface="Andalus" pitchFamily="18" charset="-78"/>
              </a:rPr>
              <a:t>谢谢！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微软雅黑" pitchFamily="34" charset="-122"/>
              <a:ea typeface="微软雅黑" pitchFamily="34" charset="-122"/>
              <a:cs typeface="Andalus" pitchFamily="18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3000004322201314431219365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_1306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_10108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13000013896551327981585164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r="-14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1802" y="0"/>
            <a:ext cx="8643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66"/>
                </a:solidFill>
              </a:rPr>
              <a:t>作者简介</a:t>
            </a:r>
            <a:endParaRPr lang="zh-CN" altLang="en-US" sz="4400" b="1" dirty="0">
              <a:solidFill>
                <a:srgbClr val="FF0066"/>
              </a:solidFill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500166" y="980433"/>
            <a:ext cx="6286544" cy="5260386"/>
          </a:xfrm>
          <a:prstGeom prst="rect">
            <a:avLst/>
          </a:prstGeom>
          <a:solidFill>
            <a:srgbClr val="F1FEDD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黄传惕（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1934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－ ）中央人民广播电台高级编辑。笔名黄羽，湖南平江人。中共党员。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1957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年毕业于北京大学中文系，后一直从事广播工作，先后任编辑、记者、副主任、主任等职。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采制过大量广播作品，不少稿件在全国获奖，为报刊书籍转载采用。代表作有：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《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天安门颂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》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、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《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塞上绿洲右玉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》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、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《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彩色的吐鲁番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》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、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《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北京，我心中的城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》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、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《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绿色的希望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》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、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《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故宫博物院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》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等。其中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《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故宫博物院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》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被选入中学语文课本作为范文。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6000" r="-11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0364" y="0"/>
            <a:ext cx="90011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66"/>
                </a:solidFill>
              </a:rPr>
              <a:t>难字注音</a:t>
            </a:r>
            <a:endParaRPr lang="zh-CN" altLang="en-US" sz="4800" b="1" dirty="0">
              <a:solidFill>
                <a:srgbClr val="FF006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20" y="1071546"/>
            <a:ext cx="785818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矗 </a:t>
            </a:r>
            <a:r>
              <a:rPr lang="en-US" altLang="zh-CN" sz="3200" b="1" dirty="0" smtClean="0"/>
              <a:t>(</a:t>
            </a:r>
            <a:r>
              <a:rPr lang="en-US" altLang="zh-CN" sz="3200" b="1" dirty="0" err="1" smtClean="0">
                <a:solidFill>
                  <a:schemeClr val="tx2">
                    <a:lumMod val="75000"/>
                  </a:schemeClr>
                </a:solidFill>
              </a:rPr>
              <a:t>chù</a:t>
            </a:r>
            <a:r>
              <a:rPr lang="en-US" altLang="zh-CN" sz="3200" b="1" dirty="0" smtClean="0"/>
              <a:t>) </a:t>
            </a:r>
            <a:r>
              <a:rPr lang="zh-CN" altLang="en-US" sz="3200" b="1" dirty="0" smtClean="0"/>
              <a:t>立           鳌 </a:t>
            </a:r>
            <a:r>
              <a:rPr lang="en-US" altLang="zh-CN" sz="3200" b="1" dirty="0" smtClean="0"/>
              <a:t>(</a:t>
            </a:r>
            <a:r>
              <a:rPr lang="en-US" altLang="zh-CN" sz="3200" b="1" dirty="0" err="1" smtClean="0">
                <a:solidFill>
                  <a:schemeClr val="tx2">
                    <a:lumMod val="75000"/>
                  </a:schemeClr>
                </a:solidFill>
              </a:rPr>
              <a:t>áo</a:t>
            </a:r>
            <a:r>
              <a:rPr lang="en-US" altLang="zh-CN" sz="3200" b="1" dirty="0" smtClean="0"/>
              <a:t>) </a:t>
            </a:r>
            <a:r>
              <a:rPr lang="zh-CN" altLang="en-US" sz="3200" b="1" dirty="0" smtClean="0"/>
              <a:t>头          湛 </a:t>
            </a:r>
            <a:r>
              <a:rPr lang="en-US" altLang="zh-CN" sz="3200" b="1" dirty="0" smtClean="0"/>
              <a:t>(</a:t>
            </a:r>
            <a:r>
              <a:rPr lang="en-US" altLang="zh-CN" sz="3200" b="1" dirty="0" err="1" smtClean="0">
                <a:solidFill>
                  <a:schemeClr val="tx2">
                    <a:lumMod val="75000"/>
                  </a:schemeClr>
                </a:solidFill>
              </a:rPr>
              <a:t>zhàn</a:t>
            </a:r>
            <a:r>
              <a:rPr lang="en-US" altLang="zh-CN" sz="3200" b="1" dirty="0" smtClean="0"/>
              <a:t>) </a:t>
            </a:r>
            <a:r>
              <a:rPr lang="zh-CN" altLang="en-US" sz="3200" b="1" dirty="0" smtClean="0"/>
              <a:t>蓝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琉 </a:t>
            </a:r>
            <a:r>
              <a:rPr lang="en-US" altLang="zh-CN" sz="3200" b="1" dirty="0" smtClean="0"/>
              <a:t>(</a:t>
            </a:r>
            <a:r>
              <a:rPr lang="en-US" altLang="zh-CN" sz="3200" b="1" dirty="0" err="1" smtClean="0">
                <a:solidFill>
                  <a:schemeClr val="tx2">
                    <a:lumMod val="75000"/>
                  </a:schemeClr>
                </a:solidFill>
              </a:rPr>
              <a:t>liú</a:t>
            </a:r>
            <a:r>
              <a:rPr lang="en-US" altLang="zh-CN" sz="3200" b="1" dirty="0" smtClean="0"/>
              <a:t>)</a:t>
            </a:r>
            <a:r>
              <a:rPr lang="zh-CN" altLang="en-US" sz="3200" b="1" dirty="0" smtClean="0"/>
              <a:t>璃           殿</a:t>
            </a:r>
            <a:r>
              <a:rPr lang="en-US" altLang="zh-CN" sz="3200" b="1" dirty="0" smtClean="0"/>
              <a:t> </a:t>
            </a:r>
            <a:r>
              <a:rPr lang="zh-CN" altLang="en-US" sz="3200" b="1" dirty="0" smtClean="0"/>
              <a:t>檐</a:t>
            </a:r>
            <a:r>
              <a:rPr lang="en-US" altLang="zh-CN" sz="3200" b="1" dirty="0" smtClean="0"/>
              <a:t>(</a:t>
            </a:r>
            <a:r>
              <a:rPr lang="en-US" altLang="zh-CN" sz="3200" b="1" dirty="0" err="1" smtClean="0">
                <a:solidFill>
                  <a:schemeClr val="tx2">
                    <a:lumMod val="75000"/>
                  </a:schemeClr>
                </a:solidFill>
              </a:rPr>
              <a:t>yán</a:t>
            </a:r>
            <a:r>
              <a:rPr lang="en-US" altLang="zh-CN" sz="3200" b="1" dirty="0" smtClean="0"/>
              <a:t>)         </a:t>
            </a:r>
            <a:r>
              <a:rPr lang="zh-CN" altLang="en-US" sz="3200" b="1" dirty="0" smtClean="0"/>
              <a:t>藻 </a:t>
            </a:r>
            <a:r>
              <a:rPr lang="en-US" altLang="zh-CN" sz="3200" b="1" dirty="0" smtClean="0"/>
              <a:t>(</a:t>
            </a:r>
            <a:r>
              <a:rPr lang="en-US" altLang="zh-CN" sz="3200" b="1" dirty="0" err="1" smtClean="0">
                <a:solidFill>
                  <a:schemeClr val="tx2">
                    <a:lumMod val="75000"/>
                  </a:schemeClr>
                </a:solidFill>
              </a:rPr>
              <a:t>zǎo</a:t>
            </a:r>
            <a:r>
              <a:rPr lang="en-US" altLang="zh-CN" sz="3200" b="1" dirty="0" smtClean="0"/>
              <a:t>)</a:t>
            </a:r>
            <a:r>
              <a:rPr lang="zh-CN" altLang="en-US" sz="3200" b="1" dirty="0" smtClean="0"/>
              <a:t>井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            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蟠 </a:t>
            </a:r>
            <a:r>
              <a:rPr lang="en-US" altLang="zh-CN" sz="3200" b="1" dirty="0" smtClean="0"/>
              <a:t>(</a:t>
            </a:r>
            <a:r>
              <a:rPr lang="en-US" altLang="zh-CN" sz="3200" b="1" dirty="0" err="1" smtClean="0">
                <a:solidFill>
                  <a:schemeClr val="tx2">
                    <a:lumMod val="75000"/>
                  </a:schemeClr>
                </a:solidFill>
              </a:rPr>
              <a:t>pán</a:t>
            </a:r>
            <a:r>
              <a:rPr lang="en-US" altLang="zh-CN" sz="3200" b="1" dirty="0" smtClean="0"/>
              <a:t>)</a:t>
            </a:r>
            <a:r>
              <a:rPr lang="zh-CN" altLang="en-US" sz="3200" b="1" dirty="0" smtClean="0"/>
              <a:t>龙        </a:t>
            </a:r>
            <a:r>
              <a:rPr lang="en-US" altLang="zh-CN" sz="3200" b="1" dirty="0" smtClean="0"/>
              <a:t> </a:t>
            </a:r>
            <a:r>
              <a:rPr lang="zh-CN" altLang="en-US" sz="3200" b="1" dirty="0" smtClean="0"/>
              <a:t>中轴 </a:t>
            </a:r>
            <a:r>
              <a:rPr lang="en-US" altLang="zh-CN" sz="3200" b="1" dirty="0" smtClean="0"/>
              <a:t>(</a:t>
            </a:r>
            <a:r>
              <a:rPr lang="en-US" altLang="zh-CN" sz="3200" b="1" dirty="0" err="1" smtClean="0">
                <a:solidFill>
                  <a:schemeClr val="tx2">
                    <a:lumMod val="75000"/>
                  </a:schemeClr>
                </a:solidFill>
              </a:rPr>
              <a:t>zhóu</a:t>
            </a:r>
            <a:r>
              <a:rPr lang="en-US" altLang="zh-CN" sz="3200" b="1" dirty="0" smtClean="0"/>
              <a:t>) </a:t>
            </a:r>
            <a:r>
              <a:rPr lang="zh-CN" altLang="en-US" sz="3200" b="1" dirty="0" smtClean="0"/>
              <a:t>线      击磬</a:t>
            </a:r>
            <a:r>
              <a:rPr lang="en-US" altLang="zh-CN" sz="3200" b="1" dirty="0" smtClean="0"/>
              <a:t>(</a:t>
            </a:r>
            <a:r>
              <a:rPr lang="en-US" altLang="zh-CN" sz="3200" b="1" dirty="0" err="1" smtClean="0">
                <a:solidFill>
                  <a:schemeClr val="tx2">
                    <a:lumMod val="75000"/>
                  </a:schemeClr>
                </a:solidFill>
              </a:rPr>
              <a:t>qìng</a:t>
            </a:r>
            <a:r>
              <a:rPr lang="en-US" altLang="zh-CN" sz="3200" b="1" dirty="0" smtClean="0"/>
              <a:t>)</a:t>
            </a:r>
          </a:p>
          <a:p>
            <a:r>
              <a:rPr lang="en-US" altLang="zh-CN" sz="3200" b="1" dirty="0" smtClean="0"/>
              <a:t>         </a:t>
            </a:r>
          </a:p>
          <a:p>
            <a:r>
              <a:rPr lang="zh-CN" altLang="en-US" sz="3200" b="1" dirty="0" smtClean="0"/>
              <a:t>檀 </a:t>
            </a:r>
            <a:r>
              <a:rPr lang="en-US" altLang="zh-CN" sz="3200" b="1" dirty="0" smtClean="0"/>
              <a:t>(</a:t>
            </a:r>
            <a:r>
              <a:rPr lang="en-US" altLang="zh-CN" sz="3200" b="1" dirty="0" err="1" smtClean="0">
                <a:solidFill>
                  <a:schemeClr val="tx2">
                    <a:lumMod val="75000"/>
                  </a:schemeClr>
                </a:solidFill>
              </a:rPr>
              <a:t>tán</a:t>
            </a:r>
            <a:r>
              <a:rPr lang="en-US" altLang="zh-CN" sz="3200" b="1" dirty="0" smtClean="0"/>
              <a:t>) </a:t>
            </a:r>
            <a:r>
              <a:rPr lang="zh-CN" altLang="en-US" sz="3200" b="1" dirty="0" smtClean="0"/>
              <a:t>木        攒</a:t>
            </a:r>
            <a:r>
              <a:rPr lang="en-US" altLang="zh-CN" sz="3200" b="1" dirty="0" smtClean="0"/>
              <a:t>(</a:t>
            </a:r>
            <a:r>
              <a:rPr lang="en-US" altLang="zh-CN" sz="3200" b="1" dirty="0" err="1" smtClean="0">
                <a:solidFill>
                  <a:schemeClr val="tx2">
                    <a:lumMod val="75000"/>
                  </a:schemeClr>
                </a:solidFill>
              </a:rPr>
              <a:t>cuán</a:t>
            </a:r>
            <a:r>
              <a:rPr lang="en-US" altLang="zh-CN" sz="3200" b="1" dirty="0" smtClean="0"/>
              <a:t>)               </a:t>
            </a:r>
            <a:r>
              <a:rPr lang="zh-CN" altLang="en-US" sz="3200" b="1" dirty="0" smtClean="0"/>
              <a:t>额枋</a:t>
            </a:r>
            <a:r>
              <a:rPr lang="en-US" altLang="zh-CN" sz="3200" b="1" dirty="0" smtClean="0"/>
              <a:t>(</a:t>
            </a:r>
            <a:r>
              <a:rPr lang="en-US" altLang="zh-CN" sz="3200" b="1" dirty="0" err="1" smtClean="0">
                <a:solidFill>
                  <a:schemeClr val="tx2">
                    <a:lumMod val="75000"/>
                  </a:schemeClr>
                </a:solidFill>
              </a:rPr>
              <a:t>fāng</a:t>
            </a:r>
            <a:r>
              <a:rPr lang="en-US" altLang="zh-CN" sz="3200" b="1" dirty="0" smtClean="0"/>
              <a:t>)</a:t>
            </a:r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乾 </a:t>
            </a:r>
            <a:r>
              <a:rPr lang="en-US" altLang="zh-CN" sz="3200" b="1" dirty="0" smtClean="0"/>
              <a:t>(</a:t>
            </a:r>
            <a:r>
              <a:rPr lang="en-US" altLang="zh-CN" sz="3200" b="1" dirty="0" err="1" smtClean="0">
                <a:solidFill>
                  <a:schemeClr val="tx2">
                    <a:lumMod val="75000"/>
                  </a:schemeClr>
                </a:solidFill>
              </a:rPr>
              <a:t>qián</a:t>
            </a:r>
            <a:r>
              <a:rPr lang="en-US" altLang="zh-CN" sz="3200" b="1" dirty="0" smtClean="0"/>
              <a:t>) </a:t>
            </a:r>
            <a:r>
              <a:rPr lang="zh-CN" altLang="en-US" sz="3200" b="1" dirty="0" smtClean="0"/>
              <a:t>清宫        肃穆</a:t>
            </a:r>
            <a:r>
              <a:rPr lang="en-US" altLang="zh-CN" sz="3200" b="1" dirty="0" smtClean="0"/>
              <a:t>(</a:t>
            </a:r>
            <a:r>
              <a:rPr lang="en-US" altLang="zh-CN" sz="3200" b="1" dirty="0" err="1" smtClean="0">
                <a:solidFill>
                  <a:schemeClr val="tx2">
                    <a:lumMod val="75000"/>
                  </a:schemeClr>
                </a:solidFill>
              </a:rPr>
              <a:t>mù</a:t>
            </a:r>
            <a:r>
              <a:rPr lang="en-US" altLang="zh-CN" sz="3200" b="1" dirty="0" smtClean="0"/>
              <a:t>)          </a:t>
            </a:r>
            <a:r>
              <a:rPr lang="zh-CN" altLang="en-US" sz="3200" b="1" dirty="0" smtClean="0"/>
              <a:t>奏 </a:t>
            </a:r>
            <a:r>
              <a:rPr lang="en-US" altLang="zh-CN" sz="3200" b="1" dirty="0" smtClean="0"/>
              <a:t>(</a:t>
            </a:r>
            <a:r>
              <a:rPr lang="en-US" altLang="zh-CN" sz="3200" b="1" dirty="0" err="1" smtClean="0">
                <a:solidFill>
                  <a:schemeClr val="tx2">
                    <a:lumMod val="75000"/>
                  </a:schemeClr>
                </a:solidFill>
              </a:rPr>
              <a:t>zòu</a:t>
            </a:r>
            <a:r>
              <a:rPr lang="en-US" altLang="zh-CN" sz="3200" b="1" dirty="0" smtClean="0"/>
              <a:t>)</a:t>
            </a:r>
            <a:r>
              <a:rPr lang="zh-CN" altLang="en-US" sz="3200" b="1" dirty="0" smtClean="0"/>
              <a:t>报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       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慈禧</a:t>
            </a:r>
            <a:r>
              <a:rPr lang="en-US" altLang="zh-CN" sz="3200" b="1" dirty="0" smtClean="0"/>
              <a:t>(</a:t>
            </a:r>
            <a:r>
              <a:rPr lang="en-US" altLang="zh-CN" sz="3200" b="1" dirty="0" err="1" smtClean="0">
                <a:solidFill>
                  <a:schemeClr val="tx2">
                    <a:lumMod val="75000"/>
                  </a:schemeClr>
                </a:solidFill>
              </a:rPr>
              <a:t>xǐ</a:t>
            </a:r>
            <a:r>
              <a:rPr lang="en-US" altLang="zh-CN" sz="3200" b="1" dirty="0" smtClean="0"/>
              <a:t>)                </a:t>
            </a:r>
            <a:r>
              <a:rPr lang="zh-CN" altLang="en-US" sz="3200" b="1" dirty="0" smtClean="0"/>
              <a:t>妃嫔</a:t>
            </a:r>
            <a:r>
              <a:rPr lang="en-US" altLang="zh-CN" sz="3200" b="1" dirty="0" smtClean="0"/>
              <a:t>(</a:t>
            </a:r>
            <a:r>
              <a:rPr lang="en-US" altLang="zh-CN" sz="3200" b="1" dirty="0" err="1" smtClean="0">
                <a:solidFill>
                  <a:schemeClr val="tx2">
                    <a:lumMod val="75000"/>
                  </a:schemeClr>
                </a:solidFill>
              </a:rPr>
              <a:t>pín</a:t>
            </a:r>
            <a:r>
              <a:rPr lang="en-US" altLang="zh-CN" sz="3200" b="1" dirty="0" smtClean="0"/>
              <a:t>)           </a:t>
            </a:r>
            <a:br>
              <a:rPr lang="en-US" altLang="zh-CN" sz="3200" b="1" dirty="0" smtClean="0"/>
            </a:br>
            <a:endParaRPr lang="en-US" altLang="zh-CN" sz="3200" b="1" dirty="0" smtClean="0"/>
          </a:p>
          <a:p>
            <a:endParaRPr lang="en-US" altLang="zh-CN" sz="32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0"/>
            <a:ext cx="850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66"/>
                </a:solidFill>
              </a:rPr>
              <a:t>词语解释</a:t>
            </a:r>
            <a:endParaRPr lang="zh-CN" altLang="en-US" sz="4800" b="1" dirty="0">
              <a:solidFill>
                <a:srgbClr val="FF00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214422"/>
            <a:ext cx="885828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玲珑：</a:t>
            </a: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</a:rPr>
              <a:t>精巧细致。                  </a:t>
            </a:r>
            <a:r>
              <a:rPr lang="zh-CN" altLang="en-US" sz="3200" b="1" dirty="0" smtClean="0"/>
              <a:t>湛蓝：</a:t>
            </a: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</a:rPr>
              <a:t>深蓝。 </a:t>
            </a:r>
            <a:endParaRPr lang="en-US" altLang="zh-CN" sz="3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altLang="zh-CN" sz="3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3200" b="1" dirty="0" smtClean="0"/>
              <a:t>布局：</a:t>
            </a: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</a:rPr>
              <a:t>全面安排。</a:t>
            </a:r>
            <a:r>
              <a:rPr lang="zh-CN" altLang="en-US" sz="3200" b="1" dirty="0" smtClean="0"/>
              <a:t>                  肃穆：</a:t>
            </a: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</a:rPr>
              <a:t>严肃而恭敬。</a:t>
            </a:r>
            <a:endParaRPr lang="en-US" altLang="zh-CN" sz="3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幽雅：</a:t>
            </a: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</a:rPr>
              <a:t>幽静而雅致。        </a:t>
            </a:r>
            <a:r>
              <a:rPr lang="zh-CN" altLang="en-US" sz="3200" b="1" dirty="0" smtClean="0"/>
              <a:t>悠扬</a:t>
            </a:r>
            <a:r>
              <a:rPr lang="en-US" altLang="zh-CN" sz="3200" b="1" dirty="0" smtClean="0"/>
              <a:t>:</a:t>
            </a: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</a:rPr>
              <a:t>形容声音和谐动听。 </a:t>
            </a:r>
            <a:endParaRPr lang="en-US" altLang="zh-CN" sz="3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</a:rPr>
              <a:t>               </a:t>
            </a:r>
            <a:endParaRPr lang="en-US" altLang="zh-CN" sz="3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3200" b="1" dirty="0" smtClean="0"/>
              <a:t>井然有序：</a:t>
            </a: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</a:rPr>
              <a:t>形容整齐的样子</a:t>
            </a:r>
            <a:r>
              <a:rPr lang="zh-CN" altLang="en-US" sz="3200" b="1" dirty="0" smtClean="0"/>
              <a:t>。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迥然不同 ：</a:t>
            </a: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</a:rPr>
              <a:t>形容差别很大。 </a:t>
            </a:r>
            <a:r>
              <a:rPr lang="zh-CN" altLang="en-US" sz="3200" b="1" dirty="0" smtClean="0"/>
              <a:t/>
            </a:r>
            <a:br>
              <a:rPr lang="zh-CN" altLang="en-US" sz="3200" b="1" dirty="0" smtClean="0"/>
            </a:br>
            <a:endParaRPr lang="zh-CN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1622</Words>
  <Application>Microsoft Office PowerPoint</Application>
  <PresentationFormat>全屏显示(4:3)</PresentationFormat>
  <Paragraphs>100</Paragraphs>
  <Slides>23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44</cp:revision>
  <dcterms:created xsi:type="dcterms:W3CDTF">2013-06-13T14:53:22Z</dcterms:created>
  <dcterms:modified xsi:type="dcterms:W3CDTF">2013-06-16T04:01:14Z</dcterms:modified>
</cp:coreProperties>
</file>