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sldIdLst>
    <p:sldId id="259" r:id="rId2"/>
    <p:sldId id="261" r:id="rId3"/>
    <p:sldId id="302" r:id="rId4"/>
    <p:sldId id="263" r:id="rId5"/>
    <p:sldId id="280" r:id="rId6"/>
    <p:sldId id="303" r:id="rId7"/>
    <p:sldId id="305" r:id="rId8"/>
    <p:sldId id="306" r:id="rId9"/>
    <p:sldId id="317" r:id="rId10"/>
    <p:sldId id="308" r:id="rId11"/>
    <p:sldId id="309" r:id="rId12"/>
    <p:sldId id="310" r:id="rId13"/>
    <p:sldId id="311" r:id="rId14"/>
    <p:sldId id="312" r:id="rId15"/>
    <p:sldId id="313" r:id="rId16"/>
    <p:sldId id="318" r:id="rId17"/>
    <p:sldId id="314" r:id="rId18"/>
    <p:sldId id="315" r:id="rId19"/>
    <p:sldId id="316" r:id="rId20"/>
    <p:sldId id="271" r:id="rId21"/>
    <p:sldId id="285" r:id="rId22"/>
    <p:sldId id="286" r:id="rId23"/>
    <p:sldId id="288" r:id="rId24"/>
    <p:sldId id="289" r:id="rId25"/>
    <p:sldId id="291" r:id="rId26"/>
    <p:sldId id="292" r:id="rId27"/>
    <p:sldId id="293" r:id="rId28"/>
    <p:sldId id="294" r:id="rId29"/>
    <p:sldId id="295" r:id="rId30"/>
    <p:sldId id="296" r:id="rId31"/>
    <p:sldId id="297" r:id="rId32"/>
    <p:sldId id="298" r:id="rId33"/>
    <p:sldId id="299" r:id="rId34"/>
    <p:sldId id="300" r:id="rId35"/>
    <p:sldId id="301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8E339-1641-4EBE-B8C8-EBB7F158BE1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2E3726-D3A2-4CD5-AA2A-5D7D054A95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08702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876428"/>
          </a:xfrm>
        </p:spPr>
        <p:txBody>
          <a:bodyPr anchor="b"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ctr">
              <a:defRPr sz="44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57628"/>
            <a:ext cx="6400800" cy="17532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86644" y="274640"/>
            <a:ext cx="1400156" cy="5851525"/>
          </a:xfrm>
        </p:spPr>
        <p:txBody>
          <a:bodyPr vert="eaVert"/>
          <a:lstStyle>
            <a:lvl1pPr>
              <a:defRPr lang="zh-CN" altLang="en-US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829444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3854150"/>
            <a:ext cx="7772400" cy="186085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356428"/>
            <a:ext cx="7772400" cy="1501200"/>
          </a:xfrm>
        </p:spPr>
        <p:txBody>
          <a:bodyPr anchor="b"/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l">
              <a:buNone/>
              <a:defRPr sz="1800">
                <a:solidFill>
                  <a:schemeClr val="tx2"/>
                </a:solidFill>
              </a:defRPr>
            </a:lvl2pPr>
            <a:lvl3pPr marL="914400" indent="0" algn="l">
              <a:buNone/>
              <a:defRPr sz="1600">
                <a:solidFill>
                  <a:schemeClr val="tx2"/>
                </a:solidFill>
              </a:defRPr>
            </a:lvl3pPr>
            <a:lvl4pPr marL="1371600" indent="0" algn="l">
              <a:buNone/>
              <a:defRPr sz="1400">
                <a:solidFill>
                  <a:schemeClr val="tx2"/>
                </a:solidFill>
              </a:defRPr>
            </a:lvl4pPr>
            <a:lvl5pPr marL="1828800" indent="0" algn="l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6258" y="381000"/>
            <a:ext cx="2667000" cy="1833554"/>
          </a:xfr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>
            <a:lvl1pPr algn="l">
              <a:defRPr sz="3200" b="1" kern="1200" cap="all" spc="50">
                <a:ln w="15875"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2800" y="380999"/>
            <a:ext cx="5410200" cy="57451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6258" y="2214554"/>
            <a:ext cx="2667000" cy="39121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80474" y="553734"/>
            <a:ext cx="7349244" cy="4741531"/>
            <a:chOff x="428596" y="553734"/>
            <a:chExt cx="7349244" cy="4741531"/>
          </a:xfrm>
        </p:grpSpPr>
        <p:sp>
          <p:nvSpPr>
            <p:cNvPr id="16" name="矩形 15"/>
            <p:cNvSpPr/>
            <p:nvPr userDrawn="1"/>
          </p:nvSpPr>
          <p:spPr>
            <a:xfrm rot="21480000">
              <a:off x="428596" y="580356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 rot="21540000">
              <a:off x="437473" y="571479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437481" y="553734"/>
              <a:ext cx="7340359" cy="4714909"/>
            </a:xfrm>
            <a:prstGeom prst="rect">
              <a:avLst/>
            </a:prstGeom>
            <a:ln w="1270" cap="flat" cmpd="sng" algn="ctr">
              <a:noFill/>
              <a:prstDash val="solid"/>
              <a:miter lim="800000"/>
            </a:ln>
            <a:effectLst>
              <a:outerShdw blurRad="54991" dist="17780" dir="5400000" algn="tl" rotWithShape="0">
                <a:srgbClr val="000000">
                  <a:alpha val="66000"/>
                </a:srgbClr>
              </a:outerShdw>
            </a:effec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651912" y="612776"/>
            <a:ext cx="7215238" cy="4602175"/>
          </a:xfrm>
          <a:solidFill>
            <a:schemeClr val="bg2">
              <a:tint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 useBgFill="1"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95295"/>
            <a:ext cx="1357290" cy="5691227"/>
          </a:xfrm>
          <a:noFill/>
        </p:spPr>
        <p:txBody>
          <a:bodyPr vert="eaVert" anchor="ctr">
            <a:noAutofit/>
          </a:bodyPr>
          <a:lstStyle>
            <a:lvl1pPr algn="l">
              <a:defRPr lang="zh-CN" altLang="en-US" sz="3200" dirty="0">
                <a:ln w="1587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1750" dir="3600000" algn="tl" rotWithShape="0">
                    <a:srgbClr val="000000">
                      <a:alpha val="60000"/>
                    </a:srgbClr>
                  </a:outerShdw>
                </a:effectLst>
                <a:latin typeface="+mj-lt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14480" y="5481658"/>
            <a:ext cx="7215238" cy="804862"/>
          </a:xfrm>
        </p:spPr>
        <p:txBody>
          <a:bodyPr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8890">
              <a:contourClr>
                <a:schemeClr val="accent3">
                  <a:shade val="55000"/>
                </a:schemeClr>
              </a:contourClr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24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78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D62F5-0006-48F0-BD69-A237ED8F41EB}" type="datetimeFigureOut">
              <a:rPr lang="zh-CN" altLang="en-US" smtClean="0"/>
              <a:pPr/>
              <a:t>2016/12/15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83997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992644" y="6483997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A2895-4F57-4200-BDB6-507C6FEF299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000" b="1" kern="1200" cap="all" spc="50" dirty="0">
          <a:ln w="1587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31750" dir="3600000" algn="tl" rotWithShape="0">
              <a:srgbClr val="000000">
                <a:alpha val="6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90000"/>
        <a:buFont typeface="Cambria"/>
        <a:buChar char="+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Ï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90000"/>
        <a:buFont typeface="Calibri"/>
        <a:buChar char="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100000"/>
        <a:buFont typeface="Cambria"/>
        <a:buChar char="=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10024765"/>
              </p:ext>
            </p:extLst>
          </p:nvPr>
        </p:nvGraphicFramePr>
        <p:xfrm>
          <a:off x="251520" y="260648"/>
          <a:ext cx="8640960" cy="6048672"/>
        </p:xfrm>
        <a:graphic>
          <a:graphicData uri="http://schemas.openxmlformats.org/presentationml/2006/ole">
            <p:oleObj spid="_x0000_s1030" name="BMP 图象" r:id="rId3" imgW="6428571" imgH="3180952" progId="PBrush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486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0"/>
            <a:ext cx="8435280" cy="666936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其妻献疑曰：“以君之力，曾不能损魁父之丘，如太行、王屋何？且焉置土石？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他的妻子提出疑问说：“凭您的力气，像魁父这样的小山也不能铲平，能把太行、王屋怎么样呢？再说把石头和泥土往哪里放呢”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其妻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献疑   （提出疑问）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曾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不能损魁父之丘 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（用来加强语气，常与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                  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 “不”连用）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曾不能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损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魁父之丘  （削</a:t>
            </a:r>
            <a:r>
              <a:rPr lang="en-US" altLang="zh-CN" b="1" dirty="0" err="1" smtClean="0">
                <a:latin typeface="宋体" pitchFamily="2" charset="-122"/>
                <a:ea typeface="宋体" pitchFamily="2" charset="-122"/>
              </a:rPr>
              <a:t>xue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减）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如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太行、王屋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何    </a:t>
            </a: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把</a:t>
            </a: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怎么样）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且焉置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土石   （况且）（疑问代词，哪里）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            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（安放）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8479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杂曰：“投诸渤海之尾，隐土之北。”</a:t>
            </a:r>
            <a:endParaRPr lang="en-US" altLang="zh-CN" sz="3600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大家纷纷说；“把土石投到渤海边上，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隐土的北面。”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sz="3600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投</a:t>
            </a:r>
            <a:r>
              <a:rPr lang="zh-CN" altLang="en-US" sz="36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诸</a:t>
            </a:r>
            <a:r>
              <a:rPr lang="zh-CN" altLang="en-US" sz="3600" b="1" dirty="0" smtClean="0">
                <a:latin typeface="宋体" pitchFamily="2" charset="-122"/>
                <a:ea typeface="宋体" pitchFamily="2" charset="-122"/>
              </a:rPr>
              <a:t>渤海   （之于）</a:t>
            </a:r>
            <a:endParaRPr lang="en-US" altLang="zh-CN" sz="36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sz="3600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3367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遂率子孙荷担者三夫，叩石垦壤，箕畚运于渤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海之尾。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于是愚公率领子孙中能挑担的三个人，凿石掘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土，用箕畚把土石运到渤海边上。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荷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担者三夫   （负荷，挑）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箕畚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运于渤海之尾 （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畚，土筐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      名词作动词，用土筐装石头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0"/>
            <a:ext cx="8892480" cy="6858000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zh-CN" altLang="en-US" sz="67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邻人京城氏之孀妻有遗男，始龀，跳往助之。</a:t>
            </a:r>
            <a:endParaRPr lang="en-US" altLang="zh-CN" sz="6700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67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寒暑易节，始一反焉。</a:t>
            </a:r>
            <a:endParaRPr lang="en-US" altLang="zh-CN" sz="6700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sz="6700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6700" b="1" dirty="0" smtClean="0">
                <a:latin typeface="宋体" pitchFamily="2" charset="-122"/>
                <a:ea typeface="宋体" pitchFamily="2" charset="-122"/>
              </a:rPr>
              <a:t>邻居姓京城的寡妇有个孤儿，才七八岁，也</a:t>
            </a:r>
            <a:endParaRPr lang="en-US" altLang="zh-CN" sz="67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6700" b="1" dirty="0" smtClean="0">
                <a:latin typeface="宋体" pitchFamily="2" charset="-122"/>
                <a:ea typeface="宋体" pitchFamily="2" charset="-122"/>
              </a:rPr>
              <a:t>蹦蹦跳跳前来帮忙。夏去冬来，一年才往返</a:t>
            </a:r>
            <a:endParaRPr lang="en-US" altLang="zh-CN" sz="67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6700" b="1" dirty="0" smtClean="0">
                <a:latin typeface="宋体" pitchFamily="2" charset="-122"/>
                <a:ea typeface="宋体" pitchFamily="2" charset="-122"/>
              </a:rPr>
              <a:t>一次。</a:t>
            </a:r>
            <a:endParaRPr lang="en-US" altLang="zh-CN" sz="67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sz="6700" b="1" dirty="0" smtClean="0">
              <a:latin typeface="宋体" pitchFamily="2" charset="-122"/>
              <a:ea typeface="宋体" pitchFamily="2" charset="-122"/>
            </a:endParaRPr>
          </a:p>
          <a:p>
            <a:pPr>
              <a:buFontTx/>
              <a:buNone/>
            </a:pPr>
            <a:r>
              <a:rPr lang="en-US" altLang="zh-CN" sz="5800" dirty="0" smtClean="0"/>
              <a:t>1.</a:t>
            </a:r>
            <a:r>
              <a:rPr lang="zh-CN" altLang="en-US" sz="5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孀</a:t>
            </a:r>
            <a:r>
              <a:rPr lang="zh-CN" altLang="en-US" sz="58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</a:rPr>
              <a:t>妻    寡妇</a:t>
            </a:r>
          </a:p>
          <a:p>
            <a:pPr>
              <a:buFontTx/>
              <a:buNone/>
            </a:pPr>
            <a:r>
              <a:rPr lang="en-US" altLang="zh-CN" sz="5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5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遗男    遗孤，孤儿</a:t>
            </a:r>
          </a:p>
          <a:p>
            <a:pPr>
              <a:buFontTx/>
              <a:buNone/>
            </a:pPr>
            <a:r>
              <a:rPr lang="en-US" altLang="zh-CN" sz="5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5800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始</a:t>
            </a:r>
            <a:r>
              <a:rPr lang="zh-CN" altLang="en-US" sz="5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龀</a:t>
            </a:r>
            <a:r>
              <a:rPr lang="zh-CN" altLang="en-US" sz="5800" b="1" dirty="0" smtClean="0">
                <a:latin typeface="宋体" pitchFamily="2" charset="-122"/>
                <a:ea typeface="宋体" pitchFamily="2" charset="-122"/>
              </a:rPr>
              <a:t>    刚刚换牙。指七八岁。</a:t>
            </a:r>
            <a:endParaRPr lang="en-US" altLang="zh-CN" sz="5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FontTx/>
              <a:buNone/>
            </a:pPr>
            <a:r>
              <a:rPr lang="en-US" altLang="zh-CN" sz="5800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5800" b="1" dirty="0" smtClean="0">
                <a:latin typeface="宋体" pitchFamily="2" charset="-122"/>
                <a:ea typeface="宋体" pitchFamily="2" charset="-122"/>
              </a:rPr>
              <a:t>寒暑</a:t>
            </a:r>
            <a:r>
              <a:rPr lang="zh-CN" altLang="en-US" sz="5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易</a:t>
            </a:r>
            <a:r>
              <a:rPr lang="zh-CN" altLang="en-US" sz="5800" b="1" dirty="0" smtClean="0">
                <a:latin typeface="宋体" pitchFamily="2" charset="-122"/>
                <a:ea typeface="宋体" pitchFamily="2" charset="-122"/>
              </a:rPr>
              <a:t>节   变换</a:t>
            </a:r>
            <a:endParaRPr lang="en-US" altLang="zh-CN" sz="5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FontTx/>
              <a:buNone/>
            </a:pPr>
            <a:r>
              <a:rPr lang="en-US" altLang="zh-CN" sz="5800" b="1" dirty="0" smtClean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5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始</a:t>
            </a:r>
            <a:r>
              <a:rPr lang="zh-CN" altLang="en-US" sz="5800" b="1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sz="5800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反</a:t>
            </a:r>
            <a:r>
              <a:rPr lang="zh-CN" altLang="en-US" sz="5800" b="1" dirty="0" smtClean="0">
                <a:latin typeface="宋体" pitchFamily="2" charset="-122"/>
                <a:ea typeface="宋体" pitchFamily="2" charset="-122"/>
              </a:rPr>
              <a:t>焉  （才）（同“返”，往返）</a:t>
            </a:r>
            <a:endParaRPr lang="en-US" altLang="zh-CN" sz="5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FontTx/>
              <a:buNone/>
            </a:pPr>
            <a:r>
              <a:rPr lang="en-US" altLang="zh-CN" sz="5800" b="1" dirty="0" smtClean="0">
                <a:latin typeface="宋体" pitchFamily="2" charset="-122"/>
                <a:ea typeface="宋体" pitchFamily="2" charset="-122"/>
              </a:rPr>
              <a:t>             </a:t>
            </a:r>
            <a:r>
              <a:rPr lang="zh-CN" altLang="en-US" sz="5800" b="1" dirty="0" smtClean="0">
                <a:latin typeface="宋体" pitchFamily="2" charset="-122"/>
                <a:ea typeface="宋体" pitchFamily="2" charset="-122"/>
              </a:rPr>
              <a:t>（焉，语气助词）</a:t>
            </a:r>
            <a:endParaRPr lang="en-US" altLang="zh-CN" sz="5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FontTx/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　　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河曲智叟笑而止之曰：“甚矣，汝之不惠。以残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年余力，曾不能毁山之一毛，其如土石何？”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河弯处的智叟笑着劝阻愚公说：“你太不聪明了！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就凭你在世上的最后几年，剩下的这点力气，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（甚至）都不能毁掉山上的一根草木，又能把这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大山上的石头怎么样？”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河曲智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叟   （老头）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u="sng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甚矣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汝之不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惠   （太过分了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）（同“慧”，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 倒装句                         聪明 ） 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其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如土石何（在“如</a:t>
            </a: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……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何” 前面，有加强反问语气作用）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北山愚公长息曰：“汝心之固，固不可彻，曾不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若孀妻弱子。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北山愚公长叹了一口气说：你思想太顽固，顽固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得不可开窍，连个寡妇孤儿都比不上。</a:t>
            </a:r>
            <a:endParaRPr lang="en-US" altLang="zh-CN" b="1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长息：     （长叹）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汝心之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固 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（顽固）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固不可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彻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（通）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曾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不若孀妻弱子  （还）     曾不盈寸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b="1" dirty="0" smtClean="0">
              <a:latin typeface="宋体" pitchFamily="2" charset="-122"/>
              <a:ea typeface="宋体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虽我之死，有子存焉；子又生孙，孙又生子；子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又有子，子又有孙；子子孙孙无穷匮也，而山不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加增，何苦而不平？”河曲智叟亡以应。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即使我死了，还有我儿子在啊；儿子又生孙子，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孙子又生儿子；儿子又有儿子，儿子又有孙子，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子子孙孙永无穷尽，可是这两座山却不会增高加大，还愁什么挖不平呢？”河曲智叟无话可答。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虽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我之死       （即使）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无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穷匮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也       （穷尽）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何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苦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而不平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   （愁）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亡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以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应          （同“无”）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435280" cy="6063952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操蛇之神闻之，惧其不已也，告之于帝。       </a:t>
            </a:r>
            <a:endParaRPr lang="en-US" altLang="zh-CN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山神知道了这件事，害怕愚公挖山不止，就把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这件事禀报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天帝。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操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蛇之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神    （持，拿）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惧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其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不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已    （停止）</a:t>
            </a:r>
            <a:endParaRPr lang="en-US" altLang="zh-CN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00744"/>
            <a:ext cx="8686800" cy="6324600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帝感其诚，命夸娥氏二子负二山，一厝朔东，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一厝雍南。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天帝被愚公的诚心感动，就命令大力神夸娥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氏的两个儿子背起两座大山。一座放置在朔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方东部，一座放置在雍州南部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帝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感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其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诚     （被感动）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负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二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山        （背）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一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厝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朔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东      （同“措”， 放置）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88640"/>
            <a:ext cx="8363272" cy="6135960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自此，冀之南，汉之阴，无陇断焉。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从此，冀州的南部，直到汉水的南岸，再也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没有高山阻塞交通了。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无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陇断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焉：  即垄断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5991944"/>
          </a:xfrm>
        </p:spPr>
        <p:txBody>
          <a:bodyPr>
            <a:normAutofit/>
          </a:bodyPr>
          <a:lstStyle/>
          <a:p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寓言是一种文学体裁。</a:t>
            </a:r>
          </a:p>
          <a:p>
            <a:r>
              <a:rPr lang="zh-CN" altLang="en-US" sz="4800" b="1" dirty="0">
                <a:latin typeface="宋体" pitchFamily="2" charset="-122"/>
                <a:ea typeface="宋体" pitchFamily="2" charset="-122"/>
              </a:rPr>
              <a:t>寓言，就是把一定的道理寄托在故事之中，情节比较简单，篇幅较小，寓意深刻而含蓄。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94404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85800" y="476672"/>
            <a:ext cx="7774632" cy="5832648"/>
          </a:xfrm>
          <a:prstGeom prst="rect">
            <a:avLst/>
          </a:prstGeom>
        </p:spPr>
        <p:txBody>
          <a:bodyPr vert="horz" rtlCol="0">
            <a:normAutofit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mbria"/>
              <a:buChar char="+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–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60000"/>
              <a:buFont typeface="Wingdings 2"/>
              <a:buChar char="Ï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90000"/>
              <a:buFont typeface="Calibri"/>
              <a:buChar char="÷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tx2"/>
              </a:buClr>
              <a:buSzPct val="100000"/>
              <a:buFont typeface="Cambria"/>
              <a:buChar char="=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1. </a:t>
            </a:r>
            <a:r>
              <a:rPr lang="zh-CN" altLang="en-US" sz="3000" dirty="0" smtClean="0">
                <a:solidFill>
                  <a:srgbClr val="FF0000"/>
                </a:solidFill>
              </a:rPr>
              <a:t>方</a:t>
            </a:r>
            <a:r>
              <a:rPr lang="zh-CN" altLang="en-US" sz="3000" dirty="0" smtClean="0"/>
              <a:t>七百里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　</a:t>
            </a:r>
            <a:r>
              <a:rPr lang="zh-CN" altLang="en-US" sz="3000" dirty="0" smtClean="0">
                <a:solidFill>
                  <a:srgbClr val="FF0000"/>
                </a:solidFill>
              </a:rPr>
              <a:t>方</a:t>
            </a:r>
            <a:r>
              <a:rPr lang="zh-CN" altLang="en-US" sz="3000" dirty="0" smtClean="0"/>
              <a:t>出神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2. 年</a:t>
            </a:r>
            <a:r>
              <a:rPr lang="zh-CN" altLang="en-US" sz="3000" dirty="0" smtClean="0">
                <a:solidFill>
                  <a:srgbClr val="FF0000"/>
                </a:solidFill>
              </a:rPr>
              <a:t>且</a:t>
            </a:r>
            <a:r>
              <a:rPr lang="zh-CN" altLang="en-US" sz="3000" dirty="0" smtClean="0"/>
              <a:t>九十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　</a:t>
            </a:r>
            <a:r>
              <a:rPr lang="zh-CN" altLang="en-US" sz="3000" dirty="0" smtClean="0">
                <a:solidFill>
                  <a:srgbClr val="FF0000"/>
                </a:solidFill>
              </a:rPr>
              <a:t>且</a:t>
            </a:r>
            <a:r>
              <a:rPr lang="zh-CN" altLang="en-US" sz="3000" dirty="0" smtClean="0"/>
              <a:t>焉置土石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3. </a:t>
            </a:r>
            <a:r>
              <a:rPr lang="zh-CN" altLang="en-US" sz="3000" dirty="0" smtClean="0">
                <a:solidFill>
                  <a:srgbClr val="FF0000"/>
                </a:solidFill>
              </a:rPr>
              <a:t>曾</a:t>
            </a:r>
            <a:r>
              <a:rPr lang="zh-CN" altLang="en-US" sz="3000" dirty="0" smtClean="0"/>
              <a:t>不若孀妻弱子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　</a:t>
            </a:r>
            <a:r>
              <a:rPr lang="zh-CN" altLang="en-US" sz="3000" dirty="0" smtClean="0">
                <a:solidFill>
                  <a:srgbClr val="FF0000"/>
                </a:solidFill>
              </a:rPr>
              <a:t>曾</a:t>
            </a:r>
            <a:r>
              <a:rPr lang="zh-CN" altLang="en-US" sz="3000" dirty="0" smtClean="0"/>
              <a:t>益其所不能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4. 汝心之</a:t>
            </a:r>
            <a:r>
              <a:rPr lang="zh-CN" altLang="en-US" sz="3000" dirty="0" smtClean="0">
                <a:solidFill>
                  <a:srgbClr val="FF0000"/>
                </a:solidFill>
              </a:rPr>
              <a:t>固</a:t>
            </a:r>
            <a:r>
              <a:rPr lang="zh-CN" altLang="en-US" sz="3000" dirty="0" smtClean="0"/>
              <a:t>，固不可彻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　</a:t>
            </a:r>
            <a:r>
              <a:rPr lang="zh-CN" altLang="en-US" sz="3000" dirty="0" smtClean="0">
                <a:solidFill>
                  <a:srgbClr val="FF0000"/>
                </a:solidFill>
              </a:rPr>
              <a:t>固</a:t>
            </a:r>
            <a:r>
              <a:rPr lang="zh-CN" altLang="en-US" sz="3000" dirty="0" smtClean="0"/>
              <a:t>国不以山溪之险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5. 河曲智叟</a:t>
            </a:r>
            <a:r>
              <a:rPr lang="zh-CN" altLang="en-US" sz="3000" dirty="0" smtClean="0">
                <a:solidFill>
                  <a:srgbClr val="FF0000"/>
                </a:solidFill>
              </a:rPr>
              <a:t>亡</a:t>
            </a:r>
            <a:r>
              <a:rPr lang="zh-CN" altLang="en-US" sz="3000" dirty="0" smtClean="0"/>
              <a:t>以应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3000" dirty="0" smtClean="0"/>
              <a:t>　今</a:t>
            </a:r>
            <a:r>
              <a:rPr lang="zh-CN" altLang="en-US" sz="3000" dirty="0" smtClean="0">
                <a:solidFill>
                  <a:srgbClr val="FF0000"/>
                </a:solidFill>
              </a:rPr>
              <a:t>亡</a:t>
            </a:r>
            <a:r>
              <a:rPr lang="zh-CN" altLang="en-US" sz="3000" dirty="0" smtClean="0"/>
              <a:t>亦死，举大计亦死</a:t>
            </a:r>
            <a:endParaRPr lang="zh-CN" altLang="en-US" sz="3000" dirty="0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5105400" y="476672"/>
            <a:ext cx="3810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方圆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正、刚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将近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况且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竟，还，连</a:t>
            </a:r>
            <a:r>
              <a:rPr lang="en-US" altLang="zh-CN" sz="3000" b="1" dirty="0">
                <a:solidFill>
                  <a:srgbClr val="C00000"/>
                </a:solidFill>
                <a:ea typeface="华文新魏" pitchFamily="2" charset="-122"/>
              </a:rPr>
              <a:t>……</a:t>
            </a: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都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通“增”，增加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顽固、固执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巩固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通“无”，没有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</a:pPr>
            <a:r>
              <a:rPr lang="zh-CN" altLang="en-US" sz="3000" b="1" dirty="0">
                <a:solidFill>
                  <a:srgbClr val="C00000"/>
                </a:solidFill>
                <a:ea typeface="华文新魏" pitchFamily="2" charset="-122"/>
              </a:rPr>
              <a:t>逃跑</a:t>
            </a:r>
          </a:p>
        </p:txBody>
      </p:sp>
    </p:spTree>
    <p:extLst>
      <p:ext uri="{BB962C8B-B14F-4D97-AF65-F5344CB8AC3E}">
        <p14:creationId xmlns:p14="http://schemas.microsoft.com/office/powerpoint/2010/main" xmlns="" val="181456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BBD8DA-6EFA-447F-94FD-3875631E73AD}" type="slidenum">
              <a:rPr lang="zh-CN" altLang="en-US"/>
              <a:pPr/>
              <a:t>21</a:t>
            </a:fld>
            <a:endParaRPr lang="en-US" altLang="zh-CN"/>
          </a:p>
        </p:txBody>
      </p:sp>
      <p:sp>
        <p:nvSpPr>
          <p:cNvPr id="175106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7620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比较“之” 字的</a:t>
            </a:r>
            <a:r>
              <a:rPr lang="zh-CN" altLang="en-US" sz="3600" dirty="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意思</a:t>
            </a:r>
            <a:endParaRPr lang="zh-CN" altLang="en-US" sz="3600" b="0" dirty="0">
              <a:solidFill>
                <a:schemeClr val="tx1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175110" name="Text Box 6"/>
          <p:cNvSpPr txBox="1">
            <a:spLocks noChangeArrowheads="1"/>
          </p:cNvSpPr>
          <p:nvPr/>
        </p:nvSpPr>
        <p:spPr bwMode="auto">
          <a:xfrm>
            <a:off x="0" y="1196975"/>
            <a:ext cx="4572000" cy="473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025525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673225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2320925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968625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34258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8830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43402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797425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冀州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南,河阳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北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以君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力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曾不能损魁父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丘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跳往助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河曲智叟笑而止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 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操蛇之神闻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告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于帝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惩山北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塞,出入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迂也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b="1" dirty="0"/>
              <a:t>甚矣，汝</a:t>
            </a:r>
            <a:r>
              <a:rPr lang="zh-CN" altLang="en-US" sz="3200" b="1" dirty="0">
                <a:solidFill>
                  <a:srgbClr val="FF0000"/>
                </a:solidFill>
              </a:rPr>
              <a:t>之</a:t>
            </a:r>
            <a:r>
              <a:rPr lang="zh-CN" altLang="en-US" sz="3200" b="1" dirty="0"/>
              <a:t>不惠</a:t>
            </a:r>
          </a:p>
        </p:txBody>
      </p:sp>
      <p:sp>
        <p:nvSpPr>
          <p:cNvPr id="175111" name="Text Box 7"/>
          <p:cNvSpPr txBox="1">
            <a:spLocks noChangeArrowheads="1"/>
          </p:cNvSpPr>
          <p:nvPr/>
        </p:nvSpPr>
        <p:spPr bwMode="auto">
          <a:xfrm>
            <a:off x="4572000" y="1196975"/>
            <a:ext cx="4572000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的　的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的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</a:rPr>
              <a:t>（</a:t>
            </a:r>
            <a:r>
              <a:rPr lang="zh-CN" altLang="en-US" sz="28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这样</a:t>
            </a:r>
            <a:r>
              <a:rPr lang="zh-CN" altLang="en-US" sz="2800" dirty="0">
                <a:solidFill>
                  <a:srgbClr val="C00000"/>
                </a:solidFill>
                <a:latin typeface="宋体" pitchFamily="2" charset="-122"/>
              </a:rPr>
              <a:t>）</a:t>
            </a: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的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他们</a:t>
            </a:r>
            <a:r>
              <a:rPr lang="zh-CN" altLang="en-US" sz="28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，指愚公及其子孙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他，指愚公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代愚公移山这件事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代愚公移山这件事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取消句子独立性，无义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取消句子独立性，无义</a:t>
            </a:r>
          </a:p>
        </p:txBody>
      </p:sp>
    </p:spTree>
    <p:extLst>
      <p:ext uri="{BB962C8B-B14F-4D97-AF65-F5344CB8AC3E}">
        <p14:creationId xmlns:p14="http://schemas.microsoft.com/office/powerpoint/2010/main" xmlns="" val="56432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5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51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51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751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751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751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751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51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751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1" grpId="0" build="p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9A4AC-E5AD-4DE2-A9D0-42FB64F1E14B}" type="slidenum">
              <a:rPr lang="zh-CN" altLang="en-US"/>
              <a:pPr/>
              <a:t>22</a:t>
            </a:fld>
            <a:endParaRPr lang="en-US" altLang="zh-CN"/>
          </a:p>
        </p:txBody>
      </p:sp>
      <p:sp>
        <p:nvSpPr>
          <p:cNvPr id="184322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9906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chemeClr val="tx1"/>
                </a:solidFill>
                <a:latin typeface="华文彩云" pitchFamily="2" charset="-122"/>
                <a:ea typeface="华文彩云" pitchFamily="2" charset="-122"/>
              </a:rPr>
              <a:t>比较</a:t>
            </a:r>
            <a:r>
              <a:rPr lang="zh-CN" altLang="en-US" sz="4000" b="1" dirty="0">
                <a:solidFill>
                  <a:schemeClr val="tx1"/>
                </a:solidFill>
                <a:latin typeface="Times New Roman"/>
                <a:ea typeface="华文彩云" pitchFamily="2" charset="-122"/>
              </a:rPr>
              <a:t>“</a:t>
            </a:r>
            <a:r>
              <a:rPr lang="zh-CN" altLang="en-US" sz="4000" b="1" dirty="0">
                <a:solidFill>
                  <a:schemeClr val="tx1"/>
                </a:solidFill>
                <a:latin typeface="华文彩云" pitchFamily="2" charset="-122"/>
                <a:ea typeface="华文彩云" pitchFamily="2" charset="-122"/>
              </a:rPr>
              <a:t>其</a:t>
            </a:r>
            <a:r>
              <a:rPr lang="zh-CN" altLang="en-US" sz="4000" b="1" dirty="0">
                <a:solidFill>
                  <a:schemeClr val="tx1"/>
                </a:solidFill>
                <a:latin typeface="Times New Roman"/>
                <a:ea typeface="华文彩云" pitchFamily="2" charset="-122"/>
              </a:rPr>
              <a:t>”</a:t>
            </a:r>
            <a:r>
              <a:rPr lang="zh-CN" altLang="en-US" sz="4000" b="1" dirty="0">
                <a:solidFill>
                  <a:schemeClr val="tx1"/>
                </a:solidFill>
                <a:latin typeface="华文彩云" pitchFamily="2" charset="-122"/>
                <a:ea typeface="华文彩云" pitchFamily="2" charset="-122"/>
              </a:rPr>
              <a:t>字的意思</a:t>
            </a:r>
          </a:p>
        </p:txBody>
      </p:sp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533400" y="1371600"/>
            <a:ext cx="4038600" cy="3557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</a:rPr>
              <a:t>其</a:t>
            </a:r>
            <a:r>
              <a:rPr lang="zh-CN" altLang="en-US" sz="5400" dirty="0"/>
              <a:t>妻献疑曰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dirty="0"/>
              <a:t>惧</a:t>
            </a:r>
            <a:r>
              <a:rPr lang="zh-CN" altLang="en-US" sz="5400" dirty="0">
                <a:solidFill>
                  <a:srgbClr val="FF0000"/>
                </a:solidFill>
              </a:rPr>
              <a:t>其</a:t>
            </a:r>
            <a:r>
              <a:rPr lang="zh-CN" altLang="en-US" sz="5400" dirty="0"/>
              <a:t>不已也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dirty="0" smtClean="0">
                <a:solidFill>
                  <a:srgbClr val="FF0000"/>
                </a:solidFill>
              </a:rPr>
              <a:t>其</a:t>
            </a:r>
            <a:r>
              <a:rPr lang="zh-CN" altLang="en-US" sz="5400" dirty="0"/>
              <a:t>如土石何</a:t>
            </a:r>
          </a:p>
          <a:p>
            <a:pPr algn="r">
              <a:lnSpc>
                <a:spcPct val="80000"/>
              </a:lnSpc>
              <a:spcBef>
                <a:spcPct val="50000"/>
              </a:spcBef>
            </a:pPr>
            <a:endParaRPr lang="zh-CN" altLang="en-US" sz="3200" dirty="0"/>
          </a:p>
        </p:txBody>
      </p:sp>
      <p:sp>
        <p:nvSpPr>
          <p:cNvPr id="184324" name="Text Box 4"/>
          <p:cNvSpPr txBox="1">
            <a:spLocks noChangeArrowheads="1"/>
          </p:cNvSpPr>
          <p:nvPr/>
        </p:nvSpPr>
        <p:spPr bwMode="auto">
          <a:xfrm>
            <a:off x="4572000" y="1346200"/>
            <a:ext cx="4343400" cy="3582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他的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他们，愚公及其子孙</a:t>
            </a:r>
            <a:endParaRPr lang="en-US" altLang="zh-CN" sz="5400" dirty="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5400" dirty="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加强反问语气</a:t>
            </a:r>
          </a:p>
        </p:txBody>
      </p:sp>
    </p:spTree>
    <p:extLst>
      <p:ext uri="{BB962C8B-B14F-4D97-AF65-F5344CB8AC3E}">
        <p14:creationId xmlns:p14="http://schemas.microsoft.com/office/powerpoint/2010/main" xmlns="" val="2256060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84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84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84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 dirty="0"/>
              <a:t>大语文课件</a:t>
            </a:r>
            <a:endParaRPr lang="en-US" altLang="zh-CN" dirty="0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F4E3-514E-45B1-9CBD-12697F39158E}" type="slidenum">
              <a:rPr lang="zh-CN" altLang="en-US"/>
              <a:pPr/>
              <a:t>23</a:t>
            </a:fld>
            <a:endParaRPr lang="en-US" altLang="zh-CN"/>
          </a:p>
        </p:txBody>
      </p:sp>
      <p:sp>
        <p:nvSpPr>
          <p:cNvPr id="176130" name="Text Box 2"/>
          <p:cNvSpPr txBox="1">
            <a:spLocks noChangeArrowheads="1"/>
          </p:cNvSpPr>
          <p:nvPr/>
        </p:nvSpPr>
        <p:spPr bwMode="auto">
          <a:xfrm>
            <a:off x="838200" y="1268760"/>
            <a:ext cx="7910513" cy="3000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/>
              <a:t>惩山北之塞</a:t>
            </a:r>
            <a:r>
              <a:rPr lang="zh-CN" altLang="en-US" sz="5400" b="1" dirty="0" smtClean="0"/>
              <a:t>，出入</a:t>
            </a:r>
            <a:r>
              <a:rPr lang="zh-CN" altLang="en-US" sz="5400" b="1" dirty="0"/>
              <a:t>之迂也</a:t>
            </a:r>
            <a:r>
              <a:rPr lang="zh-CN" altLang="en-US" sz="5400" b="1" dirty="0" smtClean="0"/>
              <a:t>。</a:t>
            </a:r>
            <a:endParaRPr lang="en-US" altLang="zh-CN" sz="5400" b="1" dirty="0" smtClean="0"/>
          </a:p>
          <a:p>
            <a:pPr>
              <a:spcBef>
                <a:spcPct val="50000"/>
              </a:spcBef>
            </a:pPr>
            <a:r>
              <a:rPr lang="zh-CN" altLang="en-US" sz="5400" b="1" dirty="0" smtClean="0">
                <a:solidFill>
                  <a:srgbClr val="C00000"/>
                </a:solidFill>
                <a:ea typeface="华文新魏" pitchFamily="2" charset="-122"/>
              </a:rPr>
              <a:t>苦于</a:t>
            </a:r>
            <a:r>
              <a:rPr lang="zh-CN" altLang="en-US" sz="5400" b="1" dirty="0">
                <a:solidFill>
                  <a:srgbClr val="C00000"/>
                </a:solidFill>
                <a:ea typeface="华文新魏" pitchFamily="2" charset="-122"/>
              </a:rPr>
              <a:t>山北（交通）阻塞、出入绕远。</a:t>
            </a:r>
          </a:p>
        </p:txBody>
      </p:sp>
    </p:spTree>
    <p:extLst>
      <p:ext uri="{BB962C8B-B14F-4D97-AF65-F5344CB8AC3E}">
        <p14:creationId xmlns:p14="http://schemas.microsoft.com/office/powerpoint/2010/main" xmlns="" val="321420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3B3BD-3890-44D5-A794-0FF03DE57C21}" type="slidenum">
              <a:rPr lang="zh-CN" altLang="en-US"/>
              <a:pPr/>
              <a:t>24</a:t>
            </a:fld>
            <a:endParaRPr lang="en-US" altLang="zh-CN"/>
          </a:p>
        </p:txBody>
      </p:sp>
      <p:sp>
        <p:nvSpPr>
          <p:cNvPr id="177154" name="Text Box 2"/>
          <p:cNvSpPr txBox="1">
            <a:spLocks noChangeArrowheads="1"/>
          </p:cNvSpPr>
          <p:nvPr/>
        </p:nvSpPr>
        <p:spPr bwMode="auto">
          <a:xfrm>
            <a:off x="533400" y="764704"/>
            <a:ext cx="8077200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77825" indent="-3778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5683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 b="1" dirty="0"/>
              <a:t>以君之力，曾不能损魁父之丘，如太行、王屋何</a:t>
            </a:r>
            <a:r>
              <a:rPr lang="zh-CN" altLang="en-US" sz="3600" b="1" dirty="0" smtClean="0"/>
              <a:t>？</a:t>
            </a:r>
            <a:endParaRPr lang="en-US" altLang="zh-CN" sz="3600" b="1" dirty="0" smtClean="0"/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 b="1" dirty="0" smtClean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凭</a:t>
            </a:r>
            <a:r>
              <a:rPr lang="zh-CN" altLang="en-US" sz="3600" b="1" dirty="0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您的力气，连魁父这座小山都平不了，还能把太行、王屋这两座大山怎么样呢？ 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 b="1" dirty="0"/>
              <a:t>以残年余力，曾不能毁山之一毛，其如土石何？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 b="1" dirty="0">
                <a:solidFill>
                  <a:srgbClr val="C00000"/>
                </a:solidFill>
                <a:ea typeface="华文新魏" pitchFamily="2" charset="-122"/>
              </a:rPr>
              <a:t>凭你这样大的年纪和衰弱的体力，还不能毁掉山上的一根草，又能把（这些）土石怎么样呢？</a:t>
            </a:r>
            <a:endParaRPr lang="zh-CN" altLang="en-US" sz="3600" b="1" dirty="0">
              <a:solidFill>
                <a:srgbClr val="C0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403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7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7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7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77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EB45B-AAC2-4B35-A99C-4C56800388AE}" type="slidenum">
              <a:rPr lang="zh-CN" altLang="en-US"/>
              <a:pPr/>
              <a:t>25</a:t>
            </a:fld>
            <a:endParaRPr lang="en-US" altLang="zh-CN"/>
          </a:p>
        </p:txBody>
      </p:sp>
      <p:sp>
        <p:nvSpPr>
          <p:cNvPr id="178178" name="Text Box 2"/>
          <p:cNvSpPr txBox="1">
            <a:spLocks noChangeArrowheads="1"/>
          </p:cNvSpPr>
          <p:nvPr/>
        </p:nvSpPr>
        <p:spPr bwMode="auto">
          <a:xfrm>
            <a:off x="323850" y="1052736"/>
            <a:ext cx="8569325" cy="4678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77825" indent="-3778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5683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 dirty="0"/>
              <a:t>甚矣，汝之不惠</a:t>
            </a:r>
            <a:r>
              <a:rPr lang="zh-CN" altLang="en-US" sz="4000" b="1" dirty="0" smtClean="0"/>
              <a:t>！</a:t>
            </a:r>
            <a:endParaRPr lang="en-US" altLang="zh-CN" sz="4000" b="1" dirty="0" smtClean="0"/>
          </a:p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C00000"/>
                </a:solidFill>
                <a:ea typeface="华文新魏" pitchFamily="2" charset="-122"/>
              </a:rPr>
              <a:t>你</a:t>
            </a:r>
            <a:r>
              <a:rPr lang="zh-CN" altLang="en-US" sz="4000" b="1" dirty="0">
                <a:solidFill>
                  <a:srgbClr val="C00000"/>
                </a:solidFill>
                <a:ea typeface="华文新魏" pitchFamily="2" charset="-122"/>
              </a:rPr>
              <a:t>太不聪明了！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汝心之固，固不可彻，曾不若孀妻弱子。</a:t>
            </a:r>
          </a:p>
          <a:p>
            <a:pPr mar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C00000"/>
                </a:solidFill>
                <a:ea typeface="华文新魏" pitchFamily="2" charset="-122"/>
              </a:rPr>
              <a:t>你思想顽固，简直顽固得不开窍，还不如寡妇和小孩！</a:t>
            </a:r>
          </a:p>
          <a:p>
            <a:pPr algn="ctr">
              <a:spcBef>
                <a:spcPct val="50000"/>
              </a:spcBef>
            </a:pPr>
            <a:endParaRPr lang="zh-CN" altLang="en-US" sz="3600" dirty="0"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1394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8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8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78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78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8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7B7FC-073C-450D-B131-DAF13856F62B}" type="slidenum">
              <a:rPr lang="zh-CN" altLang="en-US"/>
              <a:pPr/>
              <a:t>26</a:t>
            </a:fld>
            <a:endParaRPr lang="en-US" altLang="zh-CN"/>
          </a:p>
        </p:txBody>
      </p:sp>
      <p:sp>
        <p:nvSpPr>
          <p:cNvPr id="64520" name="Text Box 8"/>
          <p:cNvSpPr txBox="1">
            <a:spLocks noChangeArrowheads="1"/>
          </p:cNvSpPr>
          <p:nvPr/>
        </p:nvSpPr>
        <p:spPr bwMode="auto">
          <a:xfrm>
            <a:off x="762000" y="2284413"/>
            <a:ext cx="6172200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600">
                <a:solidFill>
                  <a:schemeClr val="accent2"/>
                </a:solidFill>
                <a:ea typeface="华文新魏" pitchFamily="2" charset="-122"/>
              </a:rPr>
              <a:t>惩山北之塞，出入之迂也。</a:t>
            </a:r>
          </a:p>
          <a:p>
            <a:pPr>
              <a:spcBef>
                <a:spcPct val="50000"/>
              </a:spcBef>
              <a:buFontTx/>
              <a:buChar char="•"/>
            </a:pPr>
            <a:endParaRPr lang="zh-CN" altLang="en-US" sz="3600">
              <a:solidFill>
                <a:schemeClr val="accent2"/>
              </a:solidFill>
              <a:ea typeface="华文新魏" pitchFamily="2" charset="-122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3600">
                <a:solidFill>
                  <a:schemeClr val="accent2"/>
                </a:solidFill>
                <a:ea typeface="华文新魏" pitchFamily="2" charset="-122"/>
              </a:rPr>
              <a:t>指通豫南，达于汉阴。</a:t>
            </a:r>
          </a:p>
        </p:txBody>
      </p:sp>
      <p:sp>
        <p:nvSpPr>
          <p:cNvPr id="64522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609600"/>
            <a:ext cx="5470525" cy="3467100"/>
          </a:xfrm>
        </p:spPr>
        <p:txBody>
          <a:bodyPr/>
          <a:lstStyle/>
          <a:p>
            <a:pPr algn="l"/>
            <a:r>
              <a:rPr lang="zh-CN" altLang="en-US" sz="3600" dirty="0">
                <a:solidFill>
                  <a:schemeClr val="tx1"/>
                </a:solidFill>
                <a:ea typeface="黑体" pitchFamily="2" charset="-122"/>
              </a:rPr>
              <a:t>用原文回答：</a:t>
            </a:r>
            <a:r>
              <a:rPr lang="zh-CN" altLang="en-US" sz="3600" dirty="0">
                <a:solidFill>
                  <a:schemeClr val="tx1"/>
                </a:solidFill>
              </a:rPr>
              <a:t/>
            </a:r>
            <a:br>
              <a:rPr lang="zh-CN" altLang="en-US" sz="3600" dirty="0">
                <a:solidFill>
                  <a:schemeClr val="tx1"/>
                </a:solidFill>
              </a:rPr>
            </a:br>
            <a:r>
              <a:rPr lang="zh-CN" altLang="en-US" sz="3600" dirty="0">
                <a:solidFill>
                  <a:schemeClr val="tx1"/>
                </a:solidFill>
              </a:rPr>
              <a:t>愚公移山的原因是：</a:t>
            </a:r>
            <a:br>
              <a:rPr lang="zh-CN" altLang="en-US" sz="3600" dirty="0">
                <a:solidFill>
                  <a:schemeClr val="tx1"/>
                </a:solidFill>
              </a:rPr>
            </a:br>
            <a:r>
              <a:rPr lang="zh-CN" altLang="en-US" sz="3600" dirty="0">
                <a:solidFill>
                  <a:schemeClr val="tx1"/>
                </a:solidFill>
              </a:rPr>
              <a:t/>
            </a:r>
            <a:br>
              <a:rPr lang="zh-CN" altLang="en-US" sz="3600" dirty="0">
                <a:solidFill>
                  <a:schemeClr val="tx1"/>
                </a:solidFill>
              </a:rPr>
            </a:br>
            <a:r>
              <a:rPr lang="zh-CN" altLang="en-US" sz="3600" dirty="0">
                <a:solidFill>
                  <a:schemeClr val="tx1"/>
                </a:solidFill>
              </a:rPr>
              <a:t/>
            </a:r>
            <a:br>
              <a:rPr lang="zh-CN" altLang="en-US" sz="3600" dirty="0">
                <a:solidFill>
                  <a:schemeClr val="tx1"/>
                </a:solidFill>
              </a:rPr>
            </a:br>
            <a:r>
              <a:rPr lang="zh-CN" altLang="en-US" sz="3600" dirty="0">
                <a:solidFill>
                  <a:schemeClr val="tx1"/>
                </a:solidFill>
              </a:rPr>
              <a:t>愚公移山的目标是：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94476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45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0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6F2EF-76F7-4F74-960A-C283A9AD3A75}" type="slidenum">
              <a:rPr lang="zh-CN" altLang="en-US"/>
              <a:pPr/>
              <a:t>27</a:t>
            </a:fld>
            <a:endParaRPr lang="en-US" altLang="zh-CN"/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09600" y="2133600"/>
            <a:ext cx="7010400" cy="377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杂然相许。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endParaRPr lang="zh-CN" altLang="en-US" sz="3600">
              <a:solidFill>
                <a:schemeClr val="accent2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寒暑易节，始一反焉。</a:t>
            </a:r>
          </a:p>
          <a:p>
            <a:pPr>
              <a:lnSpc>
                <a:spcPct val="130000"/>
              </a:lnSpc>
              <a:spcBef>
                <a:spcPct val="50000"/>
              </a:spcBef>
              <a:buFontTx/>
              <a:buChar char="•"/>
            </a:pPr>
            <a:r>
              <a:rPr lang="zh-CN" altLang="en-US" sz="3600">
                <a:solidFill>
                  <a:schemeClr val="accent2"/>
                </a:solidFill>
              </a:rPr>
              <a:t>投诸渤海之尾，隐土之北。”</a:t>
            </a:r>
          </a:p>
        </p:txBody>
      </p:sp>
      <p:sp>
        <p:nvSpPr>
          <p:cNvPr id="65546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838200"/>
            <a:ext cx="4800600" cy="3429000"/>
          </a:xfrm>
        </p:spPr>
        <p:txBody>
          <a:bodyPr/>
          <a:lstStyle/>
          <a:p>
            <a:pPr algn="l"/>
            <a:r>
              <a:rPr lang="zh-CN" altLang="en-US" sz="3600">
                <a:solidFill>
                  <a:schemeClr val="tx1"/>
                </a:solidFill>
              </a:rPr>
              <a:t>表示愚公移山的主张得到全家拥护的句子是：</a:t>
            </a:r>
            <a:br>
              <a:rPr lang="zh-CN" altLang="en-US" sz="3600">
                <a:solidFill>
                  <a:schemeClr val="tx1"/>
                </a:solidFill>
              </a:rPr>
            </a:br>
            <a:r>
              <a:rPr lang="zh-CN" altLang="en-US" sz="3600">
                <a:solidFill>
                  <a:schemeClr val="tx1"/>
                </a:solidFill>
              </a:rPr>
              <a:t/>
            </a:r>
            <a:br>
              <a:rPr lang="zh-CN" altLang="en-US" sz="3600">
                <a:solidFill>
                  <a:schemeClr val="tx1"/>
                </a:solidFill>
              </a:rPr>
            </a:br>
            <a:r>
              <a:rPr lang="zh-CN" altLang="en-US" sz="3600">
                <a:solidFill>
                  <a:schemeClr val="tx1"/>
                </a:solidFill>
              </a:rPr>
              <a:t/>
            </a:r>
            <a:br>
              <a:rPr lang="zh-CN" altLang="en-US" sz="3600">
                <a:solidFill>
                  <a:schemeClr val="tx1"/>
                </a:solidFill>
              </a:rPr>
            </a:br>
            <a:r>
              <a:rPr lang="zh-CN" altLang="en-US" sz="3600">
                <a:solidFill>
                  <a:schemeClr val="tx1"/>
                </a:solidFill>
              </a:rPr>
              <a:t>表现愚公移山艰难而路途遥远的句子是：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9233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53ABF-4318-4A63-9D71-F4107FA5D664}" type="slidenum">
              <a:rPr lang="zh-CN" altLang="en-US"/>
              <a:pPr/>
              <a:t>28</a:t>
            </a:fld>
            <a:endParaRPr lang="en-US" altLang="zh-CN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990600" y="1828800"/>
            <a:ext cx="7391400" cy="373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山之高大：高万仞、方七百里　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人之老：年且九十；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人之少：子孙荷担者三夫；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路之远：寒暑易节，始一反焉。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AutoNum type="arabicPeriod"/>
            </a:pPr>
            <a:r>
              <a:rPr lang="zh-CN" altLang="en-US" sz="36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工具简陋 ：</a:t>
            </a:r>
            <a:r>
              <a:rPr lang="zh-CN" altLang="en-US" sz="2800">
                <a:solidFill>
                  <a:schemeClr val="accent2"/>
                </a:solidFill>
              </a:rPr>
              <a:t>叩石垦壤，箕畚运于渤海之尾</a:t>
            </a:r>
          </a:p>
        </p:txBody>
      </p:sp>
      <p:sp>
        <p:nvSpPr>
          <p:cNvPr id="66569" name="Rectangle 9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 sz="3600">
                <a:solidFill>
                  <a:schemeClr val="tx1"/>
                </a:solidFill>
              </a:rPr>
              <a:t>课文从哪几方面表现愚公移山之难？</a:t>
            </a:r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xmlns="" val="3868306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3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8FEFE-18E3-40FD-B75A-8A23C18755AD}" type="slidenum">
              <a:rPr lang="zh-CN" altLang="en-US"/>
              <a:pPr/>
              <a:t>29</a:t>
            </a:fld>
            <a:endParaRPr lang="en-US" altLang="zh-CN"/>
          </a:p>
        </p:txBody>
      </p:sp>
      <p:sp>
        <p:nvSpPr>
          <p:cNvPr id="53250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609600"/>
            <a:ext cx="7772400" cy="19050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“</a:t>
            </a:r>
            <a:r>
              <a:rPr lang="zh-CN" altLang="en-US" sz="4000">
                <a:solidFill>
                  <a:schemeClr val="accent2"/>
                </a:solidFill>
              </a:rPr>
              <a:t>河曲智叟笑而止之曰</a:t>
            </a:r>
            <a:r>
              <a:rPr lang="en-US" altLang="zh-CN" sz="4000">
                <a:solidFill>
                  <a:schemeClr val="accent2"/>
                </a:solidFill>
              </a:rPr>
              <a:t>……</a:t>
            </a:r>
            <a:r>
              <a:rPr lang="en-US" altLang="zh-CN" sz="4000">
                <a:solidFill>
                  <a:schemeClr val="tx1"/>
                </a:solidFill>
              </a:rPr>
              <a:t>”</a:t>
            </a:r>
            <a:br>
              <a:rPr lang="en-US" altLang="zh-CN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智叟的“笑” 应是哪一种笑？</a:t>
            </a:r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914400" y="1676400"/>
            <a:ext cx="7696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        </a:t>
            </a:r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914400" y="2438400"/>
            <a:ext cx="7315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4400">
                <a:solidFill>
                  <a:schemeClr val="accent2"/>
                </a:solidFill>
                <a:ea typeface="华文新魏" pitchFamily="2" charset="-122"/>
              </a:rPr>
              <a:t>嘲笑（讥笑）</a:t>
            </a:r>
          </a:p>
        </p:txBody>
      </p:sp>
    </p:spTree>
    <p:extLst>
      <p:ext uri="{BB962C8B-B14F-4D97-AF65-F5344CB8AC3E}">
        <p14:creationId xmlns:p14="http://schemas.microsoft.com/office/powerpoint/2010/main" xmlns="" val="1423084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3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19936"/>
          </a:xfrm>
        </p:spPr>
        <p:txBody>
          <a:bodyPr/>
          <a:lstStyle/>
          <a:p>
            <a:pPr>
              <a:buNone/>
            </a:pPr>
            <a:r>
              <a:rPr lang="zh-CN" altLang="en-US" sz="4800" b="1" dirty="0" smtClean="0"/>
              <a:t>   </a:t>
            </a:r>
            <a:r>
              <a:rPr lang="zh-CN" altLang="en-US" sz="4800" b="1" dirty="0" smtClean="0">
                <a:latin typeface="宋体" pitchFamily="2" charset="-122"/>
                <a:ea typeface="宋体" pitchFamily="2" charset="-122"/>
              </a:rPr>
              <a:t>文章的主题思想：</a:t>
            </a:r>
            <a:endParaRPr lang="en-US" altLang="zh-CN" sz="4800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r>
              <a:rPr lang="zh-CN" altLang="en-US" sz="4800" b="1" dirty="0" smtClean="0">
                <a:latin typeface="宋体" pitchFamily="2" charset="-122"/>
                <a:ea typeface="宋体" pitchFamily="2" charset="-122"/>
              </a:rPr>
              <a:t> 寓言反映了古代劳动人民征自然、改造自然的伟大气魄和坚强毅力，也说明了客服困难必须下定决心坚持不懈地奋斗的道理。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7A13A-6EE9-45F6-ACD9-7104658308B0}" type="slidenum">
              <a:rPr lang="zh-CN" altLang="en-US"/>
              <a:pPr/>
              <a:t>30</a:t>
            </a:fld>
            <a:endParaRPr lang="en-US" altLang="zh-CN"/>
          </a:p>
        </p:txBody>
      </p:sp>
      <p:sp>
        <p:nvSpPr>
          <p:cNvPr id="72706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762000"/>
            <a:ext cx="7772400" cy="12192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愚公认为两座大山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可以搬走的理由是：</a:t>
            </a: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533400" y="2286000"/>
            <a:ext cx="815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4000">
                <a:solidFill>
                  <a:schemeClr val="accent2"/>
                </a:solidFill>
                <a:ea typeface="华文新魏" pitchFamily="2" charset="-122"/>
              </a:rPr>
              <a:t>子子孙孙无穷匮也，而山不加增。</a:t>
            </a:r>
          </a:p>
        </p:txBody>
      </p:sp>
    </p:spTree>
    <p:extLst>
      <p:ext uri="{BB962C8B-B14F-4D97-AF65-F5344CB8AC3E}">
        <p14:creationId xmlns:p14="http://schemas.microsoft.com/office/powerpoint/2010/main" xmlns="" val="1059632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27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11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1186C-836B-4B2F-99D8-22DF8BB7D1E5}" type="slidenum">
              <a:rPr lang="zh-CN" altLang="en-US"/>
              <a:pPr/>
              <a:t>31</a:t>
            </a:fld>
            <a:endParaRPr lang="en-US" altLang="zh-CN"/>
          </a:p>
        </p:txBody>
      </p:sp>
      <p:sp>
        <p:nvSpPr>
          <p:cNvPr id="73730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533400" y="914400"/>
            <a:ext cx="4648200" cy="1981200"/>
          </a:xfrm>
          <a:noFill/>
          <a:ln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标志愚公和智叟辩论取胜的一句是：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609600" y="3078163"/>
            <a:ext cx="4826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4000">
                <a:solidFill>
                  <a:schemeClr val="accent2"/>
                </a:solidFill>
                <a:ea typeface="华文新魏" pitchFamily="2" charset="-122"/>
              </a:rPr>
              <a:t>河曲智叟亡以应</a:t>
            </a:r>
          </a:p>
        </p:txBody>
      </p:sp>
    </p:spTree>
    <p:extLst>
      <p:ext uri="{BB962C8B-B14F-4D97-AF65-F5344CB8AC3E}">
        <p14:creationId xmlns:p14="http://schemas.microsoft.com/office/powerpoint/2010/main" xmlns="" val="2127548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5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C37E-5992-4632-ACDC-41D6030C0AE0}" type="slidenum">
              <a:rPr lang="zh-CN" altLang="en-US"/>
              <a:pPr/>
              <a:t>32</a:t>
            </a:fld>
            <a:endParaRPr lang="en-US" altLang="zh-CN"/>
          </a:p>
        </p:txBody>
      </p:sp>
      <p:sp>
        <p:nvSpPr>
          <p:cNvPr id="90114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18288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愚公对智叟是先斥后驳，</a:t>
            </a:r>
            <a:br>
              <a:rPr lang="zh-CN" altLang="en-US" sz="4000">
                <a:solidFill>
                  <a:schemeClr val="tx1"/>
                </a:solidFill>
              </a:rPr>
            </a:br>
            <a:r>
              <a:rPr lang="zh-CN" altLang="en-US" sz="4000">
                <a:solidFill>
                  <a:schemeClr val="tx1"/>
                </a:solidFill>
              </a:rPr>
              <a:t>“斥”的一句是：</a:t>
            </a:r>
            <a:endParaRPr lang="zh-CN" altLang="en-US" sz="4000">
              <a:solidFill>
                <a:srgbClr val="A5002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914400" y="2238375"/>
            <a:ext cx="73152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77825" indent="-3778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5683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40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汝心之固，固不可彻，曾不若孀妻弱子。 </a:t>
            </a:r>
          </a:p>
        </p:txBody>
      </p:sp>
    </p:spTree>
    <p:extLst>
      <p:ext uri="{BB962C8B-B14F-4D97-AF65-F5344CB8AC3E}">
        <p14:creationId xmlns:p14="http://schemas.microsoft.com/office/powerpoint/2010/main" xmlns="" val="3047226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9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55E93-C99F-4127-9B5B-DCFAC023C402}" type="slidenum">
              <a:rPr lang="zh-CN" altLang="en-US"/>
              <a:pPr/>
              <a:t>33</a:t>
            </a:fld>
            <a:endParaRPr lang="en-US" altLang="zh-CN"/>
          </a:p>
        </p:txBody>
      </p:sp>
      <p:sp>
        <p:nvSpPr>
          <p:cNvPr id="74754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1006475"/>
            <a:ext cx="3886200" cy="11430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</a:rPr>
              <a:t>“帝感其诚”的“诚”是指：</a:t>
            </a:r>
            <a:endParaRPr lang="zh-CN" altLang="en-US" sz="4000">
              <a:solidFill>
                <a:srgbClr val="A5002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990600" y="2773363"/>
            <a:ext cx="32004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77825" indent="-3778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568325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zh-CN" altLang="en-US" sz="40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愚公移山的决心和毅力</a:t>
            </a:r>
          </a:p>
        </p:txBody>
      </p:sp>
    </p:spTree>
    <p:extLst>
      <p:ext uri="{BB962C8B-B14F-4D97-AF65-F5344CB8AC3E}">
        <p14:creationId xmlns:p14="http://schemas.microsoft.com/office/powerpoint/2010/main" xmlns="" val="1915058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64CAF-E5D2-475A-BB9A-3D736AE23A7A}" type="slidenum">
              <a:rPr lang="zh-CN" altLang="en-US"/>
              <a:pPr/>
              <a:t>34</a:t>
            </a:fld>
            <a:endParaRPr lang="en-US" altLang="zh-CN"/>
          </a:p>
        </p:txBody>
      </p:sp>
      <p:sp>
        <p:nvSpPr>
          <p:cNvPr id="78850" name="Text Box 2"/>
          <p:cNvSpPr txBox="1"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1524000"/>
          </a:xfrm>
          <a:noFill/>
          <a:ln/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chemeClr val="tx1"/>
                </a:solidFill>
              </a:rPr>
              <a:t>　　愚公和智叟这两个人物的命名意味深长。愚公移山的成功，说明：</a:t>
            </a:r>
          </a:p>
        </p:txBody>
      </p:sp>
      <p:sp>
        <p:nvSpPr>
          <p:cNvPr id="78855" name="Text Box 7"/>
          <p:cNvSpPr txBox="1">
            <a:spLocks noChangeArrowheads="1"/>
          </p:cNvSpPr>
          <p:nvPr/>
        </p:nvSpPr>
        <p:spPr bwMode="auto">
          <a:xfrm>
            <a:off x="914400" y="2667000"/>
            <a:ext cx="73152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zh-CN" altLang="en-US" sz="4400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愚公不愚，智叟不智。 </a:t>
            </a:r>
          </a:p>
        </p:txBody>
      </p:sp>
      <p:sp>
        <p:nvSpPr>
          <p:cNvPr id="78856" name="WordArt 8"/>
          <p:cNvSpPr>
            <a:spLocks noChangeArrowheads="1" noChangeShapeType="1" noTextEdit="1"/>
          </p:cNvSpPr>
          <p:nvPr/>
        </p:nvSpPr>
        <p:spPr bwMode="auto">
          <a:xfrm>
            <a:off x="2286000" y="3497263"/>
            <a:ext cx="4572000" cy="1684337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大智若愚　似愚实智</a:t>
            </a:r>
          </a:p>
        </p:txBody>
      </p:sp>
    </p:spTree>
    <p:extLst>
      <p:ext uri="{BB962C8B-B14F-4D97-AF65-F5344CB8AC3E}">
        <p14:creationId xmlns:p14="http://schemas.microsoft.com/office/powerpoint/2010/main" xmlns="" val="22000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8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5" grpId="0" build="p" autoUpdateAnimBg="0"/>
      <p:bldP spid="7885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寓言反映了古代劳动人民征服自然、改造自然的伟大气魄和坚强毅力，也说明了客服困难必须下定决心坚持不懈地奋斗的道理。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885427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336704"/>
          </a:xfrm>
        </p:spPr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华文彩云" pitchFamily="2" charset="-122"/>
                <a:ea typeface="华文彩云" pitchFamily="2" charset="-122"/>
              </a:rPr>
              <a:t>《愚公移山》</a:t>
            </a:r>
            <a:r>
              <a:rPr lang="zh-CN" altLang="en-US" b="1" dirty="0" smtClean="0">
                <a:solidFill>
                  <a:schemeClr val="accent1"/>
                </a:solidFill>
                <a:latin typeface="华文彩云" pitchFamily="2" charset="-122"/>
                <a:ea typeface="华文彩云" pitchFamily="2" charset="-122"/>
              </a:rPr>
              <a:t>出处</a:t>
            </a:r>
            <a:endParaRPr lang="en-US" altLang="zh-CN" b="1" dirty="0" smtClean="0">
              <a:solidFill>
                <a:schemeClr val="accent1"/>
              </a:solidFill>
              <a:latin typeface="华文彩云" pitchFamily="2" charset="-122"/>
              <a:ea typeface="华文彩云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>
                <a:latin typeface="宋体" pitchFamily="2" charset="-122"/>
                <a:ea typeface="宋体" pitchFamily="2" charset="-122"/>
              </a:rPr>
              <a:t>本文选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自</a:t>
            </a:r>
            <a:r>
              <a:rPr lang="zh-CN" altLang="en-US" u="sng" dirty="0" smtClean="0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u="sng" dirty="0">
                <a:latin typeface="华文新魏" pitchFamily="2" charset="-122"/>
                <a:ea typeface="华文新魏" pitchFamily="2" charset="-122"/>
              </a:rPr>
              <a:t>列子</a:t>
            </a:r>
            <a:r>
              <a:rPr lang="zh-CN" altLang="en-US" u="sng" dirty="0">
                <a:latin typeface="Times New Roman"/>
                <a:ea typeface="华文新魏" pitchFamily="2" charset="-122"/>
              </a:rPr>
              <a:t>·</a:t>
            </a:r>
            <a:r>
              <a:rPr lang="zh-CN" altLang="en-US" u="sng" dirty="0">
                <a:latin typeface="华文新魏" pitchFamily="2" charset="-122"/>
                <a:ea typeface="华文新魏" pitchFamily="2" charset="-122"/>
              </a:rPr>
              <a:t>汤问</a:t>
            </a:r>
            <a:r>
              <a:rPr lang="zh-CN" altLang="en-US" u="sng" dirty="0" smtClean="0">
                <a:latin typeface="华文新魏" pitchFamily="2" charset="-122"/>
                <a:ea typeface="华文新魏" pitchFamily="2" charset="-122"/>
              </a:rPr>
              <a:t>》  汤，商汤，成汤</a:t>
            </a:r>
            <a:endParaRPr lang="zh-CN" altLang="en-US" u="sng" dirty="0">
              <a:latin typeface="华文新魏" pitchFamily="2" charset="-122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列子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名</a:t>
            </a:r>
            <a:r>
              <a:rPr lang="zh-CN" altLang="en-US" b="1" u="sng" dirty="0">
                <a:latin typeface="华文彩云" pitchFamily="2" charset="-122"/>
                <a:ea typeface="华文彩云" pitchFamily="2" charset="-122"/>
              </a:rPr>
              <a:t>御寇　</a:t>
            </a:r>
            <a:r>
              <a:rPr lang="zh-CN" altLang="en-US" b="1" u="sng" dirty="0" smtClean="0">
                <a:latin typeface="华文彩云" pitchFamily="2" charset="-122"/>
                <a:ea typeface="华文彩云" pitchFamily="2" charset="-122"/>
              </a:rPr>
              <a:t>战国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时人</a:t>
            </a:r>
            <a:r>
              <a:rPr lang="zh-CN" altLang="en-US" dirty="0">
                <a:latin typeface="宋体" pitchFamily="2" charset="-122"/>
                <a:ea typeface="宋体" pitchFamily="2" charset="-122"/>
              </a:rPr>
              <a:t>。</a:t>
            </a:r>
          </a:p>
          <a:p>
            <a:r>
              <a:rPr lang="zh-CN" altLang="en-US" b="1" dirty="0">
                <a:latin typeface="宋体" pitchFamily="2" charset="-122"/>
                <a:ea typeface="宋体" pitchFamily="2" charset="-122"/>
              </a:rPr>
              <a:t>列子是战国前期道家代表人物之一。《列子》原本早已散佚。今本《列子》是东晋人搜集有关的古代资料编写而成，里面保存了不少先秦时代的寓言故事和神话传说。</a:t>
            </a:r>
          </a:p>
        </p:txBody>
      </p:sp>
    </p:spTree>
    <p:extLst>
      <p:ext uri="{BB962C8B-B14F-4D97-AF65-F5344CB8AC3E}">
        <p14:creationId xmlns:p14="http://schemas.microsoft.com/office/powerpoint/2010/main" xmlns="" val="200617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zh-CN" altLang="en-US"/>
              <a:t>大语文课件</a:t>
            </a:r>
            <a:endParaRPr lang="en-US" altLang="zh-CN"/>
          </a:p>
        </p:txBody>
      </p:sp>
      <p:sp>
        <p:nvSpPr>
          <p:cNvPr id="2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D3C45-8C87-457F-8E48-4D975724AF0C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02754" name="Text Box 2"/>
          <p:cNvSpPr txBox="1">
            <a:spLocks noChangeArrowheads="1"/>
          </p:cNvSpPr>
          <p:nvPr/>
        </p:nvSpPr>
        <p:spPr bwMode="auto">
          <a:xfrm>
            <a:off x="0" y="1295400"/>
            <a:ext cx="9324975" cy="6418263"/>
          </a:xfrm>
          <a:prstGeom prst="rect">
            <a:avLst/>
          </a:prstGeom>
          <a:solidFill>
            <a:srgbClr val="D6009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99FF66"/>
              </a:solidFill>
              <a:latin typeface="Tahoma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ahoma" pitchFamily="34" charset="0"/>
              </a:rPr>
              <a:t>万</a:t>
            </a:r>
            <a:r>
              <a:rPr lang="zh-CN" altLang="en-US" sz="3600" b="1" u="sng" dirty="0">
                <a:latin typeface="Tahoma" pitchFamily="34" charset="0"/>
              </a:rPr>
              <a:t>仞</a:t>
            </a:r>
            <a:r>
              <a:rPr lang="zh-CN" altLang="en-US" sz="3600" b="1" dirty="0">
                <a:latin typeface="Tahoma" pitchFamily="34" charset="0"/>
              </a:rPr>
              <a:t>（         ） </a:t>
            </a:r>
            <a:r>
              <a:rPr lang="zh-CN" altLang="en-US" sz="3600" b="1" u="sng" dirty="0">
                <a:latin typeface="Tahoma" pitchFamily="34" charset="0"/>
              </a:rPr>
              <a:t>魁父</a:t>
            </a:r>
            <a:r>
              <a:rPr lang="zh-CN" altLang="en-US" sz="3600" b="1" dirty="0">
                <a:latin typeface="Tahoma" pitchFamily="34" charset="0"/>
              </a:rPr>
              <a:t>（        ） </a:t>
            </a:r>
            <a:r>
              <a:rPr lang="zh-CN" altLang="en-US" sz="3600" b="1" u="sng" dirty="0">
                <a:latin typeface="Tahoma" pitchFamily="34" charset="0"/>
              </a:rPr>
              <a:t>荷</a:t>
            </a:r>
            <a:r>
              <a:rPr lang="zh-CN" altLang="en-US" sz="3600" b="1" dirty="0">
                <a:latin typeface="Tahoma" pitchFamily="34" charset="0"/>
              </a:rPr>
              <a:t>担（       ）   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 dirty="0">
                <a:latin typeface="Tahoma" pitchFamily="34" charset="0"/>
              </a:rPr>
              <a:t>孀</a:t>
            </a:r>
            <a:r>
              <a:rPr lang="zh-CN" altLang="en-US" sz="3600" b="1" dirty="0">
                <a:latin typeface="Tahoma" pitchFamily="34" charset="0"/>
              </a:rPr>
              <a:t>妻（          ） 始</a:t>
            </a:r>
            <a:r>
              <a:rPr lang="zh-CN" altLang="en-US" sz="3600" b="1" u="sng" dirty="0">
                <a:latin typeface="Tahoma" pitchFamily="34" charset="0"/>
              </a:rPr>
              <a:t>龀</a:t>
            </a:r>
            <a:r>
              <a:rPr lang="zh-CN" altLang="en-US" sz="3600" b="1" dirty="0">
                <a:latin typeface="Tahoma" pitchFamily="34" charset="0"/>
              </a:rPr>
              <a:t>（        ） 智</a:t>
            </a:r>
            <a:r>
              <a:rPr lang="zh-CN" altLang="en-US" sz="3600" b="1" u="sng" dirty="0">
                <a:latin typeface="Tahoma" pitchFamily="34" charset="0"/>
              </a:rPr>
              <a:t>叟</a:t>
            </a:r>
            <a:r>
              <a:rPr lang="zh-CN" altLang="en-US" sz="3600" b="1" dirty="0">
                <a:latin typeface="Tahoma" pitchFamily="34" charset="0"/>
              </a:rPr>
              <a:t>（       ）   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ahoma" pitchFamily="34" charset="0"/>
              </a:rPr>
              <a:t>穷</a:t>
            </a:r>
            <a:r>
              <a:rPr lang="zh-CN" altLang="en-US" sz="3600" b="1" u="sng" dirty="0">
                <a:latin typeface="Tahoma" pitchFamily="34" charset="0"/>
              </a:rPr>
              <a:t>匮</a:t>
            </a:r>
            <a:r>
              <a:rPr lang="zh-CN" altLang="en-US" sz="3600" b="1" dirty="0">
                <a:latin typeface="Tahoma" pitchFamily="34" charset="0"/>
              </a:rPr>
              <a:t>（        ） 一</a:t>
            </a:r>
            <a:r>
              <a:rPr lang="zh-CN" altLang="en-US" sz="3600" b="1" u="sng" dirty="0">
                <a:latin typeface="Tahoma" pitchFamily="34" charset="0"/>
              </a:rPr>
              <a:t>厝</a:t>
            </a:r>
            <a:r>
              <a:rPr lang="zh-CN" altLang="en-US" sz="3600" b="1" dirty="0">
                <a:latin typeface="Tahoma" pitchFamily="34" charset="0"/>
              </a:rPr>
              <a:t>（       ）   </a:t>
            </a:r>
            <a:r>
              <a:rPr lang="zh-CN" altLang="en-US" sz="3600" b="1" u="sng" dirty="0">
                <a:latin typeface="Tahoma" pitchFamily="34" charset="0"/>
              </a:rPr>
              <a:t>陇</a:t>
            </a:r>
            <a:r>
              <a:rPr lang="zh-CN" altLang="en-US" sz="3600" b="1" dirty="0">
                <a:latin typeface="Tahoma" pitchFamily="34" charset="0"/>
              </a:rPr>
              <a:t>断（       ）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 dirty="0">
                <a:latin typeface="Tahoma" pitchFamily="34" charset="0"/>
              </a:rPr>
              <a:t>箕畚</a:t>
            </a:r>
            <a:r>
              <a:rPr lang="zh-CN" altLang="en-US" sz="3600" b="1" dirty="0">
                <a:latin typeface="Tahoma" pitchFamily="34" charset="0"/>
              </a:rPr>
              <a:t>（     ）（        ）       </a:t>
            </a:r>
            <a:r>
              <a:rPr lang="zh-CN" altLang="en-US" sz="3600" b="1" u="sng" dirty="0">
                <a:latin typeface="Tahoma" pitchFamily="34" charset="0"/>
              </a:rPr>
              <a:t>  汝</a:t>
            </a:r>
            <a:r>
              <a:rPr lang="zh-CN" altLang="en-US" sz="3600" b="1" dirty="0">
                <a:latin typeface="Tahoma" pitchFamily="34" charset="0"/>
              </a:rPr>
              <a:t>（        ） 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 dirty="0">
                <a:latin typeface="Tahoma" pitchFamily="34" charset="0"/>
              </a:rPr>
              <a:t>曾</a:t>
            </a:r>
            <a:r>
              <a:rPr lang="zh-CN" altLang="en-US" sz="3600" b="1" dirty="0">
                <a:latin typeface="Tahoma" pitchFamily="34" charset="0"/>
              </a:rPr>
              <a:t>不若（        ） </a:t>
            </a:r>
            <a:r>
              <a:rPr lang="zh-CN" altLang="en-US" sz="3600" b="1" u="sng" dirty="0">
                <a:latin typeface="Tahoma" pitchFamily="34" charset="0"/>
              </a:rPr>
              <a:t>诸</a:t>
            </a:r>
            <a:r>
              <a:rPr lang="zh-CN" altLang="en-US" sz="3600" b="1" dirty="0">
                <a:latin typeface="Tahoma" pitchFamily="34" charset="0"/>
              </a:rPr>
              <a:t>（       ）   </a:t>
            </a:r>
            <a:r>
              <a:rPr lang="zh-CN" altLang="en-US" sz="3600" b="1" u="sng" dirty="0">
                <a:latin typeface="Tahoma" pitchFamily="34" charset="0"/>
              </a:rPr>
              <a:t>亡</a:t>
            </a:r>
            <a:r>
              <a:rPr lang="zh-CN" altLang="en-US" sz="3600" b="1" dirty="0">
                <a:latin typeface="Tahoma" pitchFamily="34" charset="0"/>
              </a:rPr>
              <a:t>以应（    ）</a:t>
            </a:r>
          </a:p>
          <a:p>
            <a:pPr>
              <a:spcBef>
                <a:spcPct val="50000"/>
              </a:spcBef>
            </a:pPr>
            <a:r>
              <a:rPr lang="zh-CN" altLang="en-US" sz="3600" b="1" u="sng" dirty="0">
                <a:latin typeface="Tahoma" pitchFamily="34" charset="0"/>
              </a:rPr>
              <a:t>惩</a:t>
            </a:r>
            <a:r>
              <a:rPr lang="zh-CN" altLang="en-US" sz="3600" b="1" dirty="0">
                <a:latin typeface="Tahoma" pitchFamily="34" charset="0"/>
              </a:rPr>
              <a:t>（        ）     </a:t>
            </a:r>
            <a:r>
              <a:rPr lang="zh-CN" altLang="en-US" sz="3600" b="1" u="sng" dirty="0">
                <a:latin typeface="Tahoma" pitchFamily="34" charset="0"/>
              </a:rPr>
              <a:t>塞</a:t>
            </a:r>
            <a:r>
              <a:rPr lang="zh-CN" altLang="en-US" sz="3600" b="1" dirty="0">
                <a:latin typeface="Tahoma" pitchFamily="34" charset="0"/>
              </a:rPr>
              <a:t>（       ）     </a:t>
            </a:r>
            <a:r>
              <a:rPr lang="zh-CN" altLang="en-US" sz="3600" b="1" u="sng" dirty="0">
                <a:latin typeface="Tahoma" pitchFamily="34" charset="0"/>
              </a:rPr>
              <a:t>雍</a:t>
            </a:r>
            <a:r>
              <a:rPr lang="zh-CN" altLang="en-US" sz="3600" b="1" dirty="0">
                <a:latin typeface="Tahoma" pitchFamily="34" charset="0"/>
              </a:rPr>
              <a:t>（        ）</a:t>
            </a: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99FF66"/>
              </a:solidFill>
              <a:latin typeface="Tahoma" pitchFamily="34" charset="0"/>
            </a:endParaRPr>
          </a:p>
        </p:txBody>
      </p:sp>
      <p:sp>
        <p:nvSpPr>
          <p:cNvPr id="202755" name="Text Box 3"/>
          <p:cNvSpPr txBox="1">
            <a:spLocks noChangeArrowheads="1"/>
          </p:cNvSpPr>
          <p:nvPr/>
        </p:nvSpPr>
        <p:spPr bwMode="auto">
          <a:xfrm>
            <a:off x="7620000" y="1981200"/>
            <a:ext cx="1524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h</a:t>
            </a:r>
            <a:r>
              <a:rPr lang="en-US" altLang="zh-CN" sz="3600">
                <a:solidFill>
                  <a:srgbClr val="FFFF99"/>
                </a:solidFill>
                <a:latin typeface="Times New Roman"/>
              </a:rPr>
              <a:t>è</a:t>
            </a:r>
            <a:endParaRPr lang="en-US" altLang="zh-CN" sz="3600">
              <a:solidFill>
                <a:srgbClr val="FFFF99"/>
              </a:solidFill>
              <a:latin typeface="宋体" pitchFamily="2" charset="-122"/>
            </a:endParaRPr>
          </a:p>
        </p:txBody>
      </p:sp>
      <p:sp>
        <p:nvSpPr>
          <p:cNvPr id="202756" name="Text Box 4"/>
          <p:cNvSpPr txBox="1">
            <a:spLocks noChangeArrowheads="1"/>
          </p:cNvSpPr>
          <p:nvPr/>
        </p:nvSpPr>
        <p:spPr bwMode="auto">
          <a:xfrm>
            <a:off x="1524000" y="2057400"/>
            <a:ext cx="1828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err="1">
                <a:solidFill>
                  <a:srgbClr val="FFFF99"/>
                </a:solidFill>
                <a:latin typeface="宋体" pitchFamily="2" charset="-122"/>
              </a:rPr>
              <a:t>r</a:t>
            </a:r>
            <a:r>
              <a:rPr lang="en-US" altLang="zh-CN" sz="3600" dirty="0" err="1">
                <a:solidFill>
                  <a:srgbClr val="FFFF99"/>
                </a:solidFill>
                <a:latin typeface="Times New Roman"/>
              </a:rPr>
              <a:t>è</a:t>
            </a:r>
            <a:r>
              <a:rPr lang="en-US" altLang="zh-CN" sz="3600" dirty="0" err="1">
                <a:solidFill>
                  <a:srgbClr val="FFFF99"/>
                </a:solidFill>
                <a:latin typeface="宋体" pitchFamily="2" charset="-122"/>
              </a:rPr>
              <a:t>n</a:t>
            </a:r>
            <a:endParaRPr lang="en-US" altLang="zh-CN" sz="3600" dirty="0">
              <a:solidFill>
                <a:srgbClr val="FFFF99"/>
              </a:solidFill>
              <a:latin typeface="宋体" pitchFamily="2" charset="-122"/>
            </a:endParaRP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4500563" y="1989138"/>
            <a:ext cx="2438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ku</a:t>
            </a:r>
            <a:r>
              <a:rPr lang="en-US" altLang="zh-CN" sz="3600">
                <a:solidFill>
                  <a:srgbClr val="FFFF99"/>
                </a:solidFill>
                <a:latin typeface="Times New Roman"/>
              </a:rPr>
              <a:t>í</a:t>
            </a: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fǔ</a:t>
            </a:r>
            <a:r>
              <a:rPr lang="en-US" altLang="zh-CN" sz="3600">
                <a:solidFill>
                  <a:srgbClr val="0033CC"/>
                </a:solidFill>
                <a:latin typeface="宋体" pitchFamily="2" charset="-122"/>
              </a:rPr>
              <a:t>                                                    </a:t>
            </a:r>
          </a:p>
        </p:txBody>
      </p:sp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4648200" y="2819400"/>
            <a:ext cx="274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ch</a:t>
            </a:r>
            <a:r>
              <a:rPr lang="en-US" altLang="zh-CN" sz="3600">
                <a:solidFill>
                  <a:srgbClr val="FFFF99"/>
                </a:solidFill>
                <a:latin typeface="Times New Roman"/>
              </a:rPr>
              <a:t>è</a:t>
            </a: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n</a:t>
            </a:r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7772400" y="2781300"/>
            <a:ext cx="11207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sǒu</a:t>
            </a: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1600200" y="36576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ku</a:t>
            </a:r>
            <a:r>
              <a:rPr lang="en-US" altLang="zh-CN" sz="3600">
                <a:solidFill>
                  <a:srgbClr val="FFFF99"/>
                </a:solidFill>
                <a:latin typeface="Times New Roman"/>
              </a:rPr>
              <a:t>ì</a:t>
            </a:r>
            <a:endParaRPr lang="en-US" altLang="zh-CN" sz="3600">
              <a:solidFill>
                <a:srgbClr val="FFFF99"/>
              </a:solidFill>
              <a:latin typeface="宋体" pitchFamily="2" charset="-122"/>
            </a:endParaRP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4427538" y="3573463"/>
            <a:ext cx="2133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cuò</a:t>
            </a: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7543800" y="3581400"/>
            <a:ext cx="2743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lǒng</a:t>
            </a:r>
          </a:p>
        </p:txBody>
      </p:sp>
      <p:sp>
        <p:nvSpPr>
          <p:cNvPr id="202763" name="Text Box 11"/>
          <p:cNvSpPr txBox="1">
            <a:spLocks noChangeArrowheads="1"/>
          </p:cNvSpPr>
          <p:nvPr/>
        </p:nvSpPr>
        <p:spPr bwMode="auto">
          <a:xfrm>
            <a:off x="1476375" y="4437063"/>
            <a:ext cx="7921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jī</a:t>
            </a:r>
          </a:p>
        </p:txBody>
      </p:sp>
      <p:sp>
        <p:nvSpPr>
          <p:cNvPr id="202764" name="Text Box 12"/>
          <p:cNvSpPr txBox="1">
            <a:spLocks noChangeArrowheads="1"/>
          </p:cNvSpPr>
          <p:nvPr/>
        </p:nvSpPr>
        <p:spPr bwMode="auto">
          <a:xfrm>
            <a:off x="3203575" y="4437063"/>
            <a:ext cx="10810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běn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6781800" y="4437063"/>
            <a:ext cx="2362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rǔ</a:t>
            </a:r>
          </a:p>
        </p:txBody>
      </p:sp>
      <p:sp>
        <p:nvSpPr>
          <p:cNvPr id="202766" name="Text Box 14"/>
          <p:cNvSpPr txBox="1">
            <a:spLocks noChangeArrowheads="1"/>
          </p:cNvSpPr>
          <p:nvPr/>
        </p:nvSpPr>
        <p:spPr bwMode="auto">
          <a:xfrm>
            <a:off x="1828800" y="5229225"/>
            <a:ext cx="12303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FF99"/>
                </a:solidFill>
                <a:latin typeface="宋体" pitchFamily="2" charset="-122"/>
              </a:rPr>
              <a:t>c</a:t>
            </a:r>
            <a:r>
              <a:rPr lang="en-US" altLang="zh-CN" sz="3200">
                <a:solidFill>
                  <a:srgbClr val="FFFF99"/>
                </a:solidFill>
                <a:latin typeface="Times New Roman"/>
              </a:rPr>
              <a:t>é</a:t>
            </a:r>
            <a:r>
              <a:rPr lang="en-US" altLang="zh-CN" sz="3200">
                <a:solidFill>
                  <a:srgbClr val="FFFF99"/>
                </a:solidFill>
                <a:latin typeface="宋体" pitchFamily="2" charset="-122"/>
              </a:rPr>
              <a:t>ng</a:t>
            </a:r>
          </a:p>
        </p:txBody>
      </p:sp>
      <p:sp>
        <p:nvSpPr>
          <p:cNvPr id="202767" name="Text Box 15"/>
          <p:cNvSpPr txBox="1">
            <a:spLocks noChangeArrowheads="1"/>
          </p:cNvSpPr>
          <p:nvPr/>
        </p:nvSpPr>
        <p:spPr bwMode="auto">
          <a:xfrm>
            <a:off x="7092950" y="6092825"/>
            <a:ext cx="1439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yōng</a:t>
            </a:r>
            <a:r>
              <a:rPr lang="en-US" altLang="zh-CN" sz="2800">
                <a:latin typeface="Tahoma" pitchFamily="34" charset="0"/>
              </a:rPr>
              <a:t> </a:t>
            </a:r>
          </a:p>
        </p:txBody>
      </p:sp>
      <p:sp>
        <p:nvSpPr>
          <p:cNvPr id="202768" name="Text Box 16"/>
          <p:cNvSpPr txBox="1">
            <a:spLocks noChangeArrowheads="1"/>
          </p:cNvSpPr>
          <p:nvPr/>
        </p:nvSpPr>
        <p:spPr bwMode="auto">
          <a:xfrm>
            <a:off x="323850" y="333375"/>
            <a:ext cx="69119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Tahoma" pitchFamily="34" charset="0"/>
              </a:rPr>
              <a:t>给下列划线字注音</a:t>
            </a:r>
            <a:endParaRPr lang="zh-CN" altLang="en-US" sz="3200">
              <a:solidFill>
                <a:srgbClr val="FF3300"/>
              </a:solidFill>
              <a:latin typeface="Tahoma" pitchFamily="34" charset="0"/>
            </a:endParaRPr>
          </a:p>
        </p:txBody>
      </p:sp>
      <p:pic>
        <p:nvPicPr>
          <p:cNvPr id="202769" name="Picture 17" descr="ine0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23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2770" name="Text Box 18"/>
          <p:cNvSpPr txBox="1">
            <a:spLocks noChangeArrowheads="1"/>
          </p:cNvSpPr>
          <p:nvPr/>
        </p:nvSpPr>
        <p:spPr bwMode="auto">
          <a:xfrm>
            <a:off x="4495800" y="5257800"/>
            <a:ext cx="1066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</a:rPr>
              <a:t>zhū</a:t>
            </a:r>
          </a:p>
        </p:txBody>
      </p:sp>
      <p:sp>
        <p:nvSpPr>
          <p:cNvPr id="202771" name="Text Box 19"/>
          <p:cNvSpPr txBox="1">
            <a:spLocks noChangeArrowheads="1"/>
          </p:cNvSpPr>
          <p:nvPr/>
        </p:nvSpPr>
        <p:spPr bwMode="auto">
          <a:xfrm>
            <a:off x="4191000" y="6096000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FF99"/>
                </a:solidFill>
              </a:rPr>
              <a:t>sè</a:t>
            </a:r>
          </a:p>
        </p:txBody>
      </p:sp>
      <p:sp>
        <p:nvSpPr>
          <p:cNvPr id="202772" name="Rectangle 20"/>
          <p:cNvSpPr>
            <a:spLocks noChangeArrowheads="1"/>
          </p:cNvSpPr>
          <p:nvPr/>
        </p:nvSpPr>
        <p:spPr bwMode="auto">
          <a:xfrm>
            <a:off x="827088" y="6100763"/>
            <a:ext cx="130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ch</a:t>
            </a:r>
            <a:r>
              <a:rPr lang="en-US" altLang="zh-CN" sz="3600">
                <a:solidFill>
                  <a:srgbClr val="FFFF99"/>
                </a:solidFill>
                <a:latin typeface="Times New Roman"/>
              </a:rPr>
              <a:t>é</a:t>
            </a:r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ng</a:t>
            </a:r>
          </a:p>
        </p:txBody>
      </p:sp>
      <p:sp>
        <p:nvSpPr>
          <p:cNvPr id="202773" name="Rectangle 21"/>
          <p:cNvSpPr>
            <a:spLocks noChangeArrowheads="1"/>
          </p:cNvSpPr>
          <p:nvPr/>
        </p:nvSpPr>
        <p:spPr bwMode="auto">
          <a:xfrm>
            <a:off x="8034338" y="5308600"/>
            <a:ext cx="641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w</a:t>
            </a:r>
            <a:r>
              <a:rPr lang="en-US" altLang="zh-CN" sz="3600">
                <a:solidFill>
                  <a:srgbClr val="FFFF99"/>
                </a:solidFill>
                <a:latin typeface="Times New Roman"/>
              </a:rPr>
              <a:t>ú</a:t>
            </a:r>
            <a:endParaRPr lang="en-US" altLang="zh-CN" sz="3600">
              <a:solidFill>
                <a:srgbClr val="FFFF99"/>
              </a:solidFill>
              <a:latin typeface="宋体" pitchFamily="2" charset="-122"/>
            </a:endParaRPr>
          </a:p>
        </p:txBody>
      </p:sp>
      <p:sp>
        <p:nvSpPr>
          <p:cNvPr id="202774" name="Rectangle 22"/>
          <p:cNvSpPr>
            <a:spLocks noChangeArrowheads="1"/>
          </p:cNvSpPr>
          <p:nvPr/>
        </p:nvSpPr>
        <p:spPr bwMode="auto">
          <a:xfrm>
            <a:off x="1371600" y="2790825"/>
            <a:ext cx="1555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FF99"/>
                </a:solidFill>
                <a:latin typeface="宋体" pitchFamily="2" charset="-122"/>
              </a:rPr>
              <a:t>shuāng</a:t>
            </a:r>
          </a:p>
        </p:txBody>
      </p:sp>
    </p:spTree>
    <p:extLst>
      <p:ext uri="{BB962C8B-B14F-4D97-AF65-F5344CB8AC3E}">
        <p14:creationId xmlns:p14="http://schemas.microsoft.com/office/powerpoint/2010/main" xmlns="" val="533362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autoUpdateAnimBg="0"/>
      <p:bldP spid="202756" grpId="0" autoUpdateAnimBg="0"/>
      <p:bldP spid="202757" grpId="0" autoUpdateAnimBg="0"/>
      <p:bldP spid="202758" grpId="0" autoUpdateAnimBg="0"/>
      <p:bldP spid="202759" grpId="0" autoUpdateAnimBg="0"/>
      <p:bldP spid="202760" grpId="0" autoUpdateAnimBg="0"/>
      <p:bldP spid="202761" grpId="0" autoUpdateAnimBg="0"/>
      <p:bldP spid="202762" grpId="0" autoUpdateAnimBg="0"/>
      <p:bldP spid="202763" grpId="0" autoUpdateAnimBg="0"/>
      <p:bldP spid="202764" grpId="0" autoUpdateAnimBg="0"/>
      <p:bldP spid="202765" grpId="0" autoUpdateAnimBg="0"/>
      <p:bldP spid="202766" grpId="0" autoUpdateAnimBg="0"/>
      <p:bldP spid="202767" grpId="0" autoUpdateAnimBg="0"/>
      <p:bldP spid="202770" grpId="0" autoUpdateAnimBg="0"/>
      <p:bldP spid="202771" grpId="0" autoUpdateAnimBg="0"/>
      <p:bldP spid="202772" grpId="0" autoUpdateAnimBg="0"/>
      <p:bldP spid="202773" grpId="0" autoUpdateAnimBg="0"/>
      <p:bldP spid="20277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40871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太行、王屋二山，方七百里，高万仞。本在冀州之南，河阳之北。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太行、王屋两座山，方圆达七百里，高达七八千丈。（这两座山）原来位于冀州的南部，黄河北岸。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方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七百里    （方圆）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高万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仞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（七尺或八尺为一仞）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          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万仞，形容极高。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河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阳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     （山南水北））</a:t>
            </a: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919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北山愚公者，年且九十，面山而居。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北山有一位叫愚公的老人，年近九十岁，面对大山居住。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年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且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九十     （将，将近）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面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山而居      （向着）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06395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惩山北之塞，出入之迂也。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苦于大山的阻塞，出入要绕远路。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惩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山北之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塞  （苦于）（阻塞）</a:t>
            </a:r>
            <a:endParaRPr lang="en-US" altLang="zh-CN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出入之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迂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也   （曲折，绕远）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06395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聚室而谋曰：“吾与汝毕力平险，指通豫南，达于汉阴，可乎？”杂然相许。</a:t>
            </a:r>
            <a:endParaRPr lang="en-US" altLang="zh-CN" b="1" dirty="0" smtClean="0">
              <a:solidFill>
                <a:srgbClr val="C000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于是他召集全家人商量说：“我和你们竭尽全力铲平这两座大山，（使道路）直通豫州南部，达到汉水南岸，好吗？”大家纷纷表示赞同。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聚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室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而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谋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曰   （家） （商量）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毕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力平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险      （尽） （险峻的大山）</a:t>
            </a:r>
            <a:endParaRPr lang="en-US" altLang="zh-CN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指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通豫南      （直）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达于汉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阴    （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山之北，水之南</a:t>
            </a:r>
            <a:r>
              <a:rPr lang="zh-CN" altLang="en-US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）</a:t>
            </a:r>
            <a:endParaRPr lang="en-US" altLang="zh-CN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b="1" dirty="0" smtClean="0">
                <a:solidFill>
                  <a:srgbClr val="FF3300"/>
                </a:solidFill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杂然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相</a:t>
            </a:r>
            <a:r>
              <a:rPr lang="zh-CN" altLang="en-US" b="1" dirty="0" smtClean="0">
                <a:solidFill>
                  <a:srgbClr val="C00000"/>
                </a:solidFill>
                <a:latin typeface="宋体" pitchFamily="2" charset="-122"/>
                <a:ea typeface="宋体" pitchFamily="2" charset="-122"/>
              </a:rPr>
              <a:t>许    </a:t>
            </a:r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（纷纷地）（赞同）</a:t>
            </a:r>
            <a:endParaRPr lang="en-US" altLang="zh-CN" b="1" dirty="0" smtClean="0"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b="1" dirty="0" smtClean="0">
              <a:solidFill>
                <a:srgbClr val="FF3300"/>
              </a:solidFill>
              <a:latin typeface="宋体" pitchFamily="2" charset="-122"/>
              <a:ea typeface="宋体" pitchFamily="2" charset="-122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b="1" dirty="0" smtClean="0">
              <a:latin typeface="宋体" pitchFamily="2" charset="-122"/>
              <a:ea typeface="宋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行云流水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行云流水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华文行楷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libri"/>
        <a:ea typeface=""/>
        <a:cs typeface=""/>
        <a:font script="Jpan" typeface="ＭＳ Ｐ明朝"/>
        <a:font script="Hang" typeface="HY견명조"/>
        <a:font script="Hans" typeface="华文行楷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行云流水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30000"/>
              </a:schemeClr>
            </a:gs>
            <a:gs pos="50000">
              <a:schemeClr val="phClr">
                <a:tint val="45000"/>
                <a:satMod val="220000"/>
              </a:schemeClr>
            </a:gs>
            <a:gs pos="100000">
              <a:schemeClr val="phClr">
                <a:tint val="90000"/>
                <a:satMod val="13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200000"/>
              </a:schemeClr>
            </a:gs>
            <a:gs pos="50000">
              <a:schemeClr val="phClr">
                <a:tint val="100000"/>
                <a:shade val="60000"/>
                <a:hueMod val="100000"/>
                <a:satMod val="180000"/>
              </a:schemeClr>
            </a:gs>
            <a:gs pos="100000">
              <a:schemeClr val="phClr">
                <a:tint val="100000"/>
                <a:shade val="90000"/>
                <a:hueMod val="100000"/>
                <a:satMod val="2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50600">
              <a:schemeClr val="phClr">
                <a:alpha val="40000"/>
              </a:schemeClr>
            </a:glow>
          </a:effectLst>
        </a:effectStyle>
        <a:effectStyle>
          <a:effectLst>
            <a:glow rad="101600">
              <a:schemeClr val="phClr">
                <a:alpha val="60000"/>
              </a:schemeClr>
            </a:glow>
          </a:effectLst>
          <a:scene3d>
            <a:camera prst="isometricLeftDown" fov="0">
              <a:rot lat="0" lon="0" rev="0"/>
            </a:camera>
            <a:lightRig rig="harsh" dir="tl">
              <a:rot lat="0" lon="0" rev="14280000"/>
            </a:lightRig>
          </a:scene3d>
          <a:sp3d prstMaterial="flat">
            <a:bevelT w="38100" h="50800" prst="softRound"/>
          </a:sp3d>
        </a:effectStyle>
        <a:effectStyle>
          <a:effectLst>
            <a:glow>
              <a:schemeClr val="phClr"/>
            </a:glow>
          </a:effectLst>
          <a:scene3d>
            <a:camera prst="isometricLeftDown">
              <a:rot lat="0" lon="0" rev="0"/>
            </a:camera>
            <a:lightRig rig="harsh" dir="tl">
              <a:rot lat="0" lon="0" rev="14280000"/>
            </a:lightRig>
          </a:scene3d>
          <a:sp3d extrusionH="63500" contourW="38100" prstMaterial="flat">
            <a:bevelT w="50800" h="635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hueMod val="100000"/>
                <a:satMod val="300000"/>
              </a:schemeClr>
            </a:gs>
            <a:gs pos="72000">
              <a:schemeClr val="phClr">
                <a:tint val="100000"/>
                <a:shade val="100000"/>
                <a:hueMod val="100000"/>
                <a:satMod val="100000"/>
              </a:schemeClr>
            </a:gs>
            <a:gs pos="81000">
              <a:schemeClr val="phClr">
                <a:tint val="98000"/>
                <a:shade val="100000"/>
                <a:hueMod val="100000"/>
                <a:satMod val="15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39000"/>
                <a:hueMod val="100000"/>
                <a:satMod val="150000"/>
              </a:schemeClr>
              <a:schemeClr val="phClr">
                <a:tint val="90000"/>
                <a:shade val="100000"/>
                <a:hueMod val="100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Calligraphy</Template>
  <TotalTime>488</TotalTime>
  <Words>2033</Words>
  <Application>Microsoft Office PowerPoint</Application>
  <PresentationFormat>全屏显示(4:3)</PresentationFormat>
  <Paragraphs>277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行云流水</vt:lpstr>
      <vt:lpstr>BMP 图象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比较“之” 字的意思</vt:lpstr>
      <vt:lpstr>比较“其”字的意思</vt:lpstr>
      <vt:lpstr>幻灯片 23</vt:lpstr>
      <vt:lpstr>幻灯片 24</vt:lpstr>
      <vt:lpstr>幻灯片 25</vt:lpstr>
      <vt:lpstr>用原文回答： 愚公移山的原因是：   愚公移山的目标是：</vt:lpstr>
      <vt:lpstr>表示愚公移山的主张得到全家拥护的句子是：   表现愚公移山艰难而路途遥远的句子是：</vt:lpstr>
      <vt:lpstr>课文从哪几方面表现愚公移山之难？</vt:lpstr>
      <vt:lpstr>“河曲智叟笑而止之曰……” 智叟的“笑” 应是哪一种笑？</vt:lpstr>
      <vt:lpstr>愚公认为两座大山 可以搬走的理由是：</vt:lpstr>
      <vt:lpstr>标志愚公和智叟辩论取胜的一句是：</vt:lpstr>
      <vt:lpstr>愚公对智叟是先斥后驳， “斥”的一句是：</vt:lpstr>
      <vt:lpstr>“帝感其诚”的“诚”是指：</vt:lpstr>
      <vt:lpstr>　　愚公和智叟这两个人物的命名意味深长。愚公移山的成功，说明：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lenovo</dc:creator>
  <cp:lastModifiedBy>lenovo</cp:lastModifiedBy>
  <cp:revision>61</cp:revision>
  <dcterms:created xsi:type="dcterms:W3CDTF">2016-10-13T10:58:38Z</dcterms:created>
  <dcterms:modified xsi:type="dcterms:W3CDTF">2016-12-15T15:09:22Z</dcterms:modified>
</cp:coreProperties>
</file>