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6" r:id="rId5"/>
    <p:sldId id="271" r:id="rId6"/>
    <p:sldId id="264" r:id="rId7"/>
    <p:sldId id="272" r:id="rId8"/>
    <p:sldId id="274" r:id="rId9"/>
    <p:sldId id="276" r:id="rId10"/>
    <p:sldId id="262" r:id="rId11"/>
    <p:sldId id="278" r:id="rId12"/>
    <p:sldId id="279" r:id="rId13"/>
    <p:sldId id="280" r:id="rId14"/>
    <p:sldId id="286" r:id="rId15"/>
    <p:sldId id="287" r:id="rId16"/>
    <p:sldId id="281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266" r:id="rId30"/>
    <p:sldId id="268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Kingsoft" initials="K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56"/>
      </p:cViewPr>
      <p:guideLst>
        <p:guide orient="horz" pos="2201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278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2021/11/28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6601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98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7858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tags" Target="../tags/tag11.xml" /><Relationship Id="rId16" Type="http://schemas.openxmlformats.org/officeDocument/2006/relationships/tags" Target="../tags/tag12.xml" /><Relationship Id="rId17" Type="http://schemas.openxmlformats.org/officeDocument/2006/relationships/tags" Target="../tags/tag13.xml" /><Relationship Id="rId18" Type="http://schemas.openxmlformats.org/officeDocument/2006/relationships/tags" Target="../tags/tag14.xml" /><Relationship Id="rId19" Type="http://schemas.openxmlformats.org/officeDocument/2006/relationships/tags" Target="../tags/tag15.xml" /><Relationship Id="rId2" Type="http://schemas.openxmlformats.org/officeDocument/2006/relationships/image" Target="../media/image1.png" /><Relationship Id="rId20" Type="http://schemas.openxmlformats.org/officeDocument/2006/relationships/tags" Target="../tags/tag16.xml" /><Relationship Id="rId21" Type="http://schemas.openxmlformats.org/officeDocument/2006/relationships/tags" Target="../tags/tag17.xml" /><Relationship Id="rId22" Type="http://schemas.openxmlformats.org/officeDocument/2006/relationships/tags" Target="../tags/tag18.xml" /><Relationship Id="rId23" Type="http://schemas.openxmlformats.org/officeDocument/2006/relationships/tags" Target="../tags/tag19.xml" /><Relationship Id="rId24" Type="http://schemas.openxmlformats.org/officeDocument/2006/relationships/tags" Target="../tags/tag20.xml" /><Relationship Id="rId25" Type="http://schemas.openxmlformats.org/officeDocument/2006/relationships/tags" Target="../tags/tag21.xml" /><Relationship Id="rId26" Type="http://schemas.openxmlformats.org/officeDocument/2006/relationships/slideMaster" Target="../slideMasters/slideMaster1.xml" /><Relationship Id="rId3" Type="http://schemas.microsoft.com/office/2007/relationships/hdphoto" Target="../media/image2.wdp" /><Relationship Id="rId4" Type="http://schemas.openxmlformats.org/officeDocument/2006/relationships/tags" Target="../tags/tag2.xml" /><Relationship Id="rId5" Type="http://schemas.openxmlformats.org/officeDocument/2006/relationships/image" Target="../media/image3.jpe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tags" Target="../tags/tag82.xml" /><Relationship Id="rId13" Type="http://schemas.openxmlformats.org/officeDocument/2006/relationships/tags" Target="../tags/tag83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image" Target="../media/image1.png" /><Relationship Id="rId5" Type="http://schemas.microsoft.com/office/2007/relationships/hdphoto" Target="../media/image2.wdp" /><Relationship Id="rId6" Type="http://schemas.openxmlformats.org/officeDocument/2006/relationships/tags" Target="../tags/tag77.xml" /><Relationship Id="rId7" Type="http://schemas.openxmlformats.org/officeDocument/2006/relationships/image" Target="../media/image3.jpeg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10" Type="http://schemas.openxmlformats.org/officeDocument/2006/relationships/tags" Target="../tags/tag9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90.xml" /><Relationship Id="rId4" Type="http://schemas.openxmlformats.org/officeDocument/2006/relationships/image" Target="../media/image13.png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1.png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tags" Target="../tags/tag131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image" Target="../media/image12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tags" Target="../tags/tag139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133.xml" /><Relationship Id="rId4" Type="http://schemas.openxmlformats.org/officeDocument/2006/relationships/image" Target="../media/image14.png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tags" Target="../tags/tag31.xml" /><Relationship Id="rId11" Type="http://schemas.openxmlformats.org/officeDocument/2006/relationships/image" Target="../media/image10.png" /><Relationship Id="rId12" Type="http://schemas.openxmlformats.org/officeDocument/2006/relationships/tags" Target="../tags/tag32.xml" /><Relationship Id="rId13" Type="http://schemas.openxmlformats.org/officeDocument/2006/relationships/tags" Target="../tags/tag33.xml" /><Relationship Id="rId14" Type="http://schemas.openxmlformats.org/officeDocument/2006/relationships/tags" Target="../tags/tag34.xml" /><Relationship Id="rId15" Type="http://schemas.openxmlformats.org/officeDocument/2006/relationships/tags" Target="../tags/tag35.xml" /><Relationship Id="rId16" Type="http://schemas.openxmlformats.org/officeDocument/2006/relationships/tags" Target="../tags/tag36.xml" /><Relationship Id="rId17" Type="http://schemas.openxmlformats.org/officeDocument/2006/relationships/tags" Target="../tags/tag37.xml" /><Relationship Id="rId18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28.xml" /><Relationship Id="rId4" Type="http://schemas.openxmlformats.org/officeDocument/2006/relationships/image" Target="../media/image6.png" /><Relationship Id="rId5" Type="http://schemas.openxmlformats.org/officeDocument/2006/relationships/tags" Target="../tags/tag29.xml" /><Relationship Id="rId6" Type="http://schemas.openxmlformats.org/officeDocument/2006/relationships/image" Target="../media/image7.png" /><Relationship Id="rId7" Type="http://schemas.openxmlformats.org/officeDocument/2006/relationships/tags" Target="../tags/tag30.xml" /><Relationship Id="rId8" Type="http://schemas.openxmlformats.org/officeDocument/2006/relationships/image" Target="../media/image8.png" /><Relationship Id="rId9" Type="http://schemas.microsoft.com/office/2007/relationships/hdphoto" Target="../media/image9.wdp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6871017"/>
            <a:chExt cx="12192000" cy="6871017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7399" t="4473" b="259"/>
            <a:stretch>
              <a:fillRect/>
            </a:stretch>
          </p:blipFill>
          <p:spPr>
            <a:xfrm>
              <a:off x="1126422" y="1294191"/>
              <a:ext cx="2769551" cy="4872915"/>
            </a:xfrm>
            <a:custGeom>
              <a:gdLst>
                <a:gd name="connsiteX0" fmla="*/ 1206994 w 2769551"/>
                <a:gd name="connsiteY0" fmla="*/ 0 h 4872915"/>
                <a:gd name="connsiteX1" fmla="*/ 1525046 w 2769551"/>
                <a:gd name="connsiteY1" fmla="*/ 53009 h 4872915"/>
                <a:gd name="connsiteX2" fmla="*/ 1710577 w 2769551"/>
                <a:gd name="connsiteY2" fmla="*/ 132522 h 4872915"/>
                <a:gd name="connsiteX3" fmla="*/ 1750333 w 2769551"/>
                <a:gd name="connsiteY3" fmla="*/ 318052 h 4872915"/>
                <a:gd name="connsiteX4" fmla="*/ 1763585 w 2769551"/>
                <a:gd name="connsiteY4" fmla="*/ 530087 h 4872915"/>
                <a:gd name="connsiteX5" fmla="*/ 1790090 w 2769551"/>
                <a:gd name="connsiteY5" fmla="*/ 569843 h 4872915"/>
                <a:gd name="connsiteX6" fmla="*/ 1790090 w 2769551"/>
                <a:gd name="connsiteY6" fmla="*/ 702365 h 4872915"/>
                <a:gd name="connsiteX7" fmla="*/ 1909359 w 2769551"/>
                <a:gd name="connsiteY7" fmla="*/ 834887 h 4872915"/>
                <a:gd name="connsiteX8" fmla="*/ 2028629 w 2769551"/>
                <a:gd name="connsiteY8" fmla="*/ 927652 h 4872915"/>
                <a:gd name="connsiteX9" fmla="*/ 2108142 w 2769551"/>
                <a:gd name="connsiteY9" fmla="*/ 993913 h 4872915"/>
                <a:gd name="connsiteX10" fmla="*/ 2108142 w 2769551"/>
                <a:gd name="connsiteY10" fmla="*/ 874643 h 4872915"/>
                <a:gd name="connsiteX11" fmla="*/ 2280420 w 2769551"/>
                <a:gd name="connsiteY11" fmla="*/ 901148 h 4872915"/>
                <a:gd name="connsiteX12" fmla="*/ 2280420 w 2769551"/>
                <a:gd name="connsiteY12" fmla="*/ 993913 h 4872915"/>
                <a:gd name="connsiteX13" fmla="*/ 2214159 w 2769551"/>
                <a:gd name="connsiteY13" fmla="*/ 1073426 h 4872915"/>
                <a:gd name="connsiteX14" fmla="*/ 2253916 w 2769551"/>
                <a:gd name="connsiteY14" fmla="*/ 1232452 h 4872915"/>
                <a:gd name="connsiteX15" fmla="*/ 2373185 w 2769551"/>
                <a:gd name="connsiteY15" fmla="*/ 1338469 h 4872915"/>
                <a:gd name="connsiteX16" fmla="*/ 2585220 w 2769551"/>
                <a:gd name="connsiteY16" fmla="*/ 1550504 h 4872915"/>
                <a:gd name="connsiteX17" fmla="*/ 2598472 w 2769551"/>
                <a:gd name="connsiteY17" fmla="*/ 1762539 h 4872915"/>
                <a:gd name="connsiteX18" fmla="*/ 2598472 w 2769551"/>
                <a:gd name="connsiteY18" fmla="*/ 2014330 h 4872915"/>
                <a:gd name="connsiteX19" fmla="*/ 2558716 w 2769551"/>
                <a:gd name="connsiteY19" fmla="*/ 2319130 h 4872915"/>
                <a:gd name="connsiteX20" fmla="*/ 2585220 w 2769551"/>
                <a:gd name="connsiteY20" fmla="*/ 2637182 h 4872915"/>
                <a:gd name="connsiteX21" fmla="*/ 2638229 w 2769551"/>
                <a:gd name="connsiteY21" fmla="*/ 2981739 h 4872915"/>
                <a:gd name="connsiteX22" fmla="*/ 2769551 w 2769551"/>
                <a:gd name="connsiteY22" fmla="*/ 3399582 h 4872915"/>
                <a:gd name="connsiteX23" fmla="*/ 2769551 w 2769551"/>
                <a:gd name="connsiteY23" fmla="*/ 3783681 h 4872915"/>
                <a:gd name="connsiteX24" fmla="*/ 2664733 w 2769551"/>
                <a:gd name="connsiteY24" fmla="*/ 4121426 h 4872915"/>
                <a:gd name="connsiteX25" fmla="*/ 2505707 w 2769551"/>
                <a:gd name="connsiteY25" fmla="*/ 4267200 h 4872915"/>
                <a:gd name="connsiteX26" fmla="*/ 2465951 w 2769551"/>
                <a:gd name="connsiteY26" fmla="*/ 4545495 h 4872915"/>
                <a:gd name="connsiteX27" fmla="*/ 2519465 w 2769551"/>
                <a:gd name="connsiteY27" fmla="*/ 4723875 h 4872915"/>
                <a:gd name="connsiteX28" fmla="*/ 2469738 w 2769551"/>
                <a:gd name="connsiteY28" fmla="*/ 4715100 h 4872915"/>
                <a:gd name="connsiteX29" fmla="*/ 1932709 w 2769551"/>
                <a:gd name="connsiteY29" fmla="*/ 4744128 h 4872915"/>
                <a:gd name="connsiteX30" fmla="*/ 1236024 w 2769551"/>
                <a:gd name="connsiteY30" fmla="*/ 4787671 h 4872915"/>
                <a:gd name="connsiteX31" fmla="*/ 0 w 2769551"/>
                <a:gd name="connsiteY31" fmla="*/ 4872915 h 4872915"/>
                <a:gd name="connsiteX32" fmla="*/ 160072 w 2769551"/>
                <a:gd name="connsiteY32" fmla="*/ 4598504 h 4872915"/>
                <a:gd name="connsiteX33" fmla="*/ 213081 w 2769551"/>
                <a:gd name="connsiteY33" fmla="*/ 4412974 h 4872915"/>
                <a:gd name="connsiteX34" fmla="*/ 160072 w 2769551"/>
                <a:gd name="connsiteY34" fmla="*/ 4214191 h 4872915"/>
                <a:gd name="connsiteX35" fmla="*/ 239585 w 2769551"/>
                <a:gd name="connsiteY35" fmla="*/ 4081669 h 4872915"/>
                <a:gd name="connsiteX36" fmla="*/ 305846 w 2769551"/>
                <a:gd name="connsiteY36" fmla="*/ 3816626 h 4872915"/>
                <a:gd name="connsiteX37" fmla="*/ 173324 w 2769551"/>
                <a:gd name="connsiteY37" fmla="*/ 3498574 h 4872915"/>
                <a:gd name="connsiteX38" fmla="*/ 173324 w 2769551"/>
                <a:gd name="connsiteY38" fmla="*/ 3220278 h 4872915"/>
                <a:gd name="connsiteX39" fmla="*/ 160072 w 2769551"/>
                <a:gd name="connsiteY39" fmla="*/ 2756452 h 4872915"/>
                <a:gd name="connsiteX40" fmla="*/ 226333 w 2769551"/>
                <a:gd name="connsiteY40" fmla="*/ 2504661 h 4872915"/>
                <a:gd name="connsiteX41" fmla="*/ 239585 w 2769551"/>
                <a:gd name="connsiteY41" fmla="*/ 2093843 h 4872915"/>
                <a:gd name="connsiteX42" fmla="*/ 199829 w 2769551"/>
                <a:gd name="connsiteY42" fmla="*/ 1537252 h 4872915"/>
                <a:gd name="connsiteX43" fmla="*/ 292594 w 2769551"/>
                <a:gd name="connsiteY43" fmla="*/ 1126435 h 4872915"/>
                <a:gd name="connsiteX44" fmla="*/ 531133 w 2769551"/>
                <a:gd name="connsiteY44" fmla="*/ 795130 h 4872915"/>
                <a:gd name="connsiteX45" fmla="*/ 782924 w 2769551"/>
                <a:gd name="connsiteY45" fmla="*/ 636104 h 4872915"/>
                <a:gd name="connsiteX46" fmla="*/ 941951 w 2769551"/>
                <a:gd name="connsiteY46" fmla="*/ 543339 h 4872915"/>
                <a:gd name="connsiteX47" fmla="*/ 915446 w 2769551"/>
                <a:gd name="connsiteY47" fmla="*/ 384313 h 4872915"/>
                <a:gd name="connsiteX48" fmla="*/ 981707 w 2769551"/>
                <a:gd name="connsiteY48" fmla="*/ 331304 h 4872915"/>
                <a:gd name="connsiteX49" fmla="*/ 1034716 w 2769551"/>
                <a:gd name="connsiteY49" fmla="*/ 198782 h 4872915"/>
                <a:gd name="connsiteX50" fmla="*/ 1100977 w 2769551"/>
                <a:gd name="connsiteY50" fmla="*/ 92765 h 48729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69551" h="4872915">
                  <a:moveTo>
                    <a:pt x="1206994" y="0"/>
                  </a:moveTo>
                  <a:lnTo>
                    <a:pt x="1525046" y="53009"/>
                  </a:lnTo>
                  <a:lnTo>
                    <a:pt x="1710577" y="132522"/>
                  </a:lnTo>
                  <a:lnTo>
                    <a:pt x="1750333" y="318052"/>
                  </a:lnTo>
                  <a:lnTo>
                    <a:pt x="1763585" y="530087"/>
                  </a:lnTo>
                  <a:lnTo>
                    <a:pt x="1790090" y="569843"/>
                  </a:lnTo>
                  <a:lnTo>
                    <a:pt x="1790090" y="702365"/>
                  </a:lnTo>
                  <a:lnTo>
                    <a:pt x="1909359" y="834887"/>
                  </a:lnTo>
                  <a:lnTo>
                    <a:pt x="2028629" y="927652"/>
                  </a:lnTo>
                  <a:lnTo>
                    <a:pt x="2108142" y="993913"/>
                  </a:lnTo>
                  <a:lnTo>
                    <a:pt x="2108142" y="874643"/>
                  </a:lnTo>
                  <a:lnTo>
                    <a:pt x="2280420" y="901148"/>
                  </a:lnTo>
                  <a:lnTo>
                    <a:pt x="2280420" y="993913"/>
                  </a:lnTo>
                  <a:lnTo>
                    <a:pt x="2214159" y="1073426"/>
                  </a:lnTo>
                  <a:lnTo>
                    <a:pt x="2253916" y="1232452"/>
                  </a:lnTo>
                  <a:lnTo>
                    <a:pt x="2373185" y="1338469"/>
                  </a:lnTo>
                  <a:lnTo>
                    <a:pt x="2585220" y="1550504"/>
                  </a:lnTo>
                  <a:lnTo>
                    <a:pt x="2598472" y="1762539"/>
                  </a:lnTo>
                  <a:lnTo>
                    <a:pt x="2598472" y="2014330"/>
                  </a:lnTo>
                  <a:lnTo>
                    <a:pt x="2558716" y="2319130"/>
                  </a:lnTo>
                  <a:lnTo>
                    <a:pt x="2585220" y="2637182"/>
                  </a:lnTo>
                  <a:lnTo>
                    <a:pt x="2638229" y="2981739"/>
                  </a:lnTo>
                  <a:lnTo>
                    <a:pt x="2769551" y="3399582"/>
                  </a:lnTo>
                  <a:lnTo>
                    <a:pt x="2769551" y="3783681"/>
                  </a:lnTo>
                  <a:lnTo>
                    <a:pt x="2664733" y="4121426"/>
                  </a:lnTo>
                  <a:lnTo>
                    <a:pt x="2505707" y="4267200"/>
                  </a:lnTo>
                  <a:lnTo>
                    <a:pt x="2465951" y="4545495"/>
                  </a:lnTo>
                  <a:lnTo>
                    <a:pt x="2519465" y="4723875"/>
                  </a:lnTo>
                  <a:lnTo>
                    <a:pt x="2469738" y="4715100"/>
                  </a:lnTo>
                  <a:lnTo>
                    <a:pt x="1932709" y="4744128"/>
                  </a:lnTo>
                  <a:lnTo>
                    <a:pt x="1236024" y="4787671"/>
                  </a:lnTo>
                  <a:lnTo>
                    <a:pt x="0" y="4872915"/>
                  </a:lnTo>
                  <a:lnTo>
                    <a:pt x="160072" y="4598504"/>
                  </a:lnTo>
                  <a:lnTo>
                    <a:pt x="213081" y="4412974"/>
                  </a:lnTo>
                  <a:lnTo>
                    <a:pt x="160072" y="4214191"/>
                  </a:lnTo>
                  <a:lnTo>
                    <a:pt x="239585" y="4081669"/>
                  </a:lnTo>
                  <a:lnTo>
                    <a:pt x="305846" y="3816626"/>
                  </a:lnTo>
                  <a:lnTo>
                    <a:pt x="173324" y="3498574"/>
                  </a:lnTo>
                  <a:lnTo>
                    <a:pt x="173324" y="3220278"/>
                  </a:lnTo>
                  <a:lnTo>
                    <a:pt x="160072" y="2756452"/>
                  </a:lnTo>
                  <a:lnTo>
                    <a:pt x="226333" y="2504661"/>
                  </a:lnTo>
                  <a:lnTo>
                    <a:pt x="239585" y="2093843"/>
                  </a:lnTo>
                  <a:lnTo>
                    <a:pt x="199829" y="1537252"/>
                  </a:lnTo>
                  <a:lnTo>
                    <a:pt x="292594" y="1126435"/>
                  </a:lnTo>
                  <a:lnTo>
                    <a:pt x="531133" y="795130"/>
                  </a:lnTo>
                  <a:lnTo>
                    <a:pt x="782924" y="636104"/>
                  </a:lnTo>
                  <a:lnTo>
                    <a:pt x="941951" y="543339"/>
                  </a:lnTo>
                  <a:lnTo>
                    <a:pt x="915446" y="384313"/>
                  </a:lnTo>
                  <a:lnTo>
                    <a:pt x="981707" y="331304"/>
                  </a:lnTo>
                  <a:lnTo>
                    <a:pt x="1034716" y="198782"/>
                  </a:lnTo>
                  <a:lnTo>
                    <a:pt x="1100977" y="92765"/>
                  </a:lnTo>
                  <a:close/>
                </a:path>
              </a:pathLst>
            </a:custGeom>
            <a:effectLst>
              <a:softEdge rad="76200"/>
            </a:effectLst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l="-2"/>
            <a:stretch>
              <a:fillRect/>
            </a:stretch>
          </p:blipFill>
          <p:spPr>
            <a:xfrm flipH="1">
              <a:off x="8824061" y="3786245"/>
              <a:ext cx="3238009" cy="3084772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0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8515512" y="3728362"/>
              <a:ext cx="498706" cy="50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组合 10"/>
            <p:cNvGrpSpPr/>
            <p:nvPr>
              <p:custDataLst>
                <p:tags r:id="rId9"/>
              </p:custDataLst>
            </p:nvPr>
          </p:nvGrpSpPr>
          <p:grpSpPr>
            <a:xfrm>
              <a:off x="0" y="0"/>
              <a:ext cx="12192000" cy="6858000"/>
              <a:chExt cx="12192000" cy="6858000"/>
            </a:xfrm>
          </p:grpSpPr>
          <p:sp>
            <p:nvSpPr>
              <p:cNvPr id="12" name="Freeform 5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 flipH="1">
                <a:off x="0" y="0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366108" y="366108"/>
                <a:ext cx="11466414" cy="6125784"/>
                <a:chOff x="366108" y="366108"/>
                <a:chExt cx="11466414" cy="6125784"/>
              </a:xfrm>
            </p:grpSpPr>
            <p:cxnSp>
              <p:nvCxnSpPr>
                <p:cNvPr id="20" name="直接连接符 19"/>
                <p:cNvCxnSpPr>
                  <a:stCxn id="12" idx="11"/>
                </p:cNvCxnSpPr>
                <p:nvPr>
                  <p:custDataLst>
                    <p:tags r:id="rId11"/>
                  </p:custDataLst>
                </p:nvPr>
              </p:nvCxnSpPr>
              <p:spPr>
                <a:xfrm flipH="1">
                  <a:off x="366108" y="690894"/>
                  <a:ext cx="0" cy="5476212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>
                  <p:custDataLst>
                    <p:tags r:id="rId12"/>
                  </p:custDataLst>
                </p:nvPr>
              </p:nvCxnSpPr>
              <p:spPr>
                <a:xfrm flipH="1">
                  <a:off x="11832522" y="690894"/>
                  <a:ext cx="0" cy="5476212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683260" y="366108"/>
                  <a:ext cx="10817846" cy="0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690880" y="6491892"/>
                  <a:ext cx="10810226" cy="0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Freeform 5"/>
              <p:cNvSpPr>
                <a:spLocks noEditPoints="1"/>
              </p:cNvSpPr>
              <p:nvPr>
                <p:custDataLst>
                  <p:tags r:id="rId15"/>
                </p:custDataLst>
              </p:nvPr>
            </p:nvSpPr>
            <p:spPr bwMode="auto">
              <a:xfrm flipH="1" flipV="1">
                <a:off x="0" y="6097686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5"/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 rot="5400000" flipH="1">
                <a:off x="11431686" y="0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 rot="5400000">
                <a:off x="11431686" y="6097686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4" name="直接连接符 23"/>
          <p:cNvCxnSpPr/>
          <p:nvPr>
            <p:custDataLst>
              <p:tags r:id="rId21"/>
            </p:custDataLst>
          </p:nvPr>
        </p:nvCxnSpPr>
        <p:spPr>
          <a:xfrm>
            <a:off x="4205411" y="2626959"/>
            <a:ext cx="68317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22"/>
            </p:custDataLst>
          </p:nvPr>
        </p:nvCxnSpPr>
        <p:spPr>
          <a:xfrm flipH="1">
            <a:off x="10695596" y="1923048"/>
            <a:ext cx="0" cy="11843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3"/>
            </p:custDataLst>
          </p:nvPr>
        </p:nvSpPr>
        <p:spPr>
          <a:xfrm>
            <a:off x="4205411" y="1673343"/>
            <a:ext cx="6579596" cy="899167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400" spc="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4"/>
            </p:custDataLst>
          </p:nvPr>
        </p:nvSpPr>
        <p:spPr>
          <a:xfrm>
            <a:off x="4205411" y="2709278"/>
            <a:ext cx="6579596" cy="513382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 flipH="1">
            <a:off x="9057773" y="3700012"/>
            <a:ext cx="1727231" cy="545425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4205411" y="3116075"/>
            <a:ext cx="683178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>
            <a:off x="10695596" y="2412164"/>
            <a:ext cx="0" cy="118435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126422" y="1294191"/>
            <a:ext cx="10935648" cy="5576826"/>
            <a:chOff x="1126422" y="1294191"/>
            <a:chExt cx="10935648" cy="5576826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7399" t="4473" b="259"/>
            <a:stretch>
              <a:fillRect/>
            </a:stretch>
          </p:blipFill>
          <p:spPr>
            <a:xfrm>
              <a:off x="1126422" y="1294191"/>
              <a:ext cx="2769551" cy="4872915"/>
            </a:xfrm>
            <a:custGeom>
              <a:gdLst>
                <a:gd name="connsiteX0" fmla="*/ 1206994 w 2769551"/>
                <a:gd name="connsiteY0" fmla="*/ 0 h 4872915"/>
                <a:gd name="connsiteX1" fmla="*/ 1525046 w 2769551"/>
                <a:gd name="connsiteY1" fmla="*/ 53009 h 4872915"/>
                <a:gd name="connsiteX2" fmla="*/ 1710577 w 2769551"/>
                <a:gd name="connsiteY2" fmla="*/ 132522 h 4872915"/>
                <a:gd name="connsiteX3" fmla="*/ 1750333 w 2769551"/>
                <a:gd name="connsiteY3" fmla="*/ 318052 h 4872915"/>
                <a:gd name="connsiteX4" fmla="*/ 1763585 w 2769551"/>
                <a:gd name="connsiteY4" fmla="*/ 530087 h 4872915"/>
                <a:gd name="connsiteX5" fmla="*/ 1790090 w 2769551"/>
                <a:gd name="connsiteY5" fmla="*/ 569843 h 4872915"/>
                <a:gd name="connsiteX6" fmla="*/ 1790090 w 2769551"/>
                <a:gd name="connsiteY6" fmla="*/ 702365 h 4872915"/>
                <a:gd name="connsiteX7" fmla="*/ 1909359 w 2769551"/>
                <a:gd name="connsiteY7" fmla="*/ 834887 h 4872915"/>
                <a:gd name="connsiteX8" fmla="*/ 2028629 w 2769551"/>
                <a:gd name="connsiteY8" fmla="*/ 927652 h 4872915"/>
                <a:gd name="connsiteX9" fmla="*/ 2108142 w 2769551"/>
                <a:gd name="connsiteY9" fmla="*/ 993913 h 4872915"/>
                <a:gd name="connsiteX10" fmla="*/ 2108142 w 2769551"/>
                <a:gd name="connsiteY10" fmla="*/ 874643 h 4872915"/>
                <a:gd name="connsiteX11" fmla="*/ 2280420 w 2769551"/>
                <a:gd name="connsiteY11" fmla="*/ 901148 h 4872915"/>
                <a:gd name="connsiteX12" fmla="*/ 2280420 w 2769551"/>
                <a:gd name="connsiteY12" fmla="*/ 993913 h 4872915"/>
                <a:gd name="connsiteX13" fmla="*/ 2214159 w 2769551"/>
                <a:gd name="connsiteY13" fmla="*/ 1073426 h 4872915"/>
                <a:gd name="connsiteX14" fmla="*/ 2253916 w 2769551"/>
                <a:gd name="connsiteY14" fmla="*/ 1232452 h 4872915"/>
                <a:gd name="connsiteX15" fmla="*/ 2373185 w 2769551"/>
                <a:gd name="connsiteY15" fmla="*/ 1338469 h 4872915"/>
                <a:gd name="connsiteX16" fmla="*/ 2585220 w 2769551"/>
                <a:gd name="connsiteY16" fmla="*/ 1550504 h 4872915"/>
                <a:gd name="connsiteX17" fmla="*/ 2598472 w 2769551"/>
                <a:gd name="connsiteY17" fmla="*/ 1762539 h 4872915"/>
                <a:gd name="connsiteX18" fmla="*/ 2598472 w 2769551"/>
                <a:gd name="connsiteY18" fmla="*/ 2014330 h 4872915"/>
                <a:gd name="connsiteX19" fmla="*/ 2558716 w 2769551"/>
                <a:gd name="connsiteY19" fmla="*/ 2319130 h 4872915"/>
                <a:gd name="connsiteX20" fmla="*/ 2585220 w 2769551"/>
                <a:gd name="connsiteY20" fmla="*/ 2637182 h 4872915"/>
                <a:gd name="connsiteX21" fmla="*/ 2638229 w 2769551"/>
                <a:gd name="connsiteY21" fmla="*/ 2981739 h 4872915"/>
                <a:gd name="connsiteX22" fmla="*/ 2769551 w 2769551"/>
                <a:gd name="connsiteY22" fmla="*/ 3399582 h 4872915"/>
                <a:gd name="connsiteX23" fmla="*/ 2769551 w 2769551"/>
                <a:gd name="connsiteY23" fmla="*/ 3783681 h 4872915"/>
                <a:gd name="connsiteX24" fmla="*/ 2664733 w 2769551"/>
                <a:gd name="connsiteY24" fmla="*/ 4121426 h 4872915"/>
                <a:gd name="connsiteX25" fmla="*/ 2505707 w 2769551"/>
                <a:gd name="connsiteY25" fmla="*/ 4267200 h 4872915"/>
                <a:gd name="connsiteX26" fmla="*/ 2465951 w 2769551"/>
                <a:gd name="connsiteY26" fmla="*/ 4545495 h 4872915"/>
                <a:gd name="connsiteX27" fmla="*/ 2519465 w 2769551"/>
                <a:gd name="connsiteY27" fmla="*/ 4723875 h 4872915"/>
                <a:gd name="connsiteX28" fmla="*/ 2469738 w 2769551"/>
                <a:gd name="connsiteY28" fmla="*/ 4715100 h 4872915"/>
                <a:gd name="connsiteX29" fmla="*/ 1932709 w 2769551"/>
                <a:gd name="connsiteY29" fmla="*/ 4744128 h 4872915"/>
                <a:gd name="connsiteX30" fmla="*/ 1236024 w 2769551"/>
                <a:gd name="connsiteY30" fmla="*/ 4787671 h 4872915"/>
                <a:gd name="connsiteX31" fmla="*/ 0 w 2769551"/>
                <a:gd name="connsiteY31" fmla="*/ 4872915 h 4872915"/>
                <a:gd name="connsiteX32" fmla="*/ 160072 w 2769551"/>
                <a:gd name="connsiteY32" fmla="*/ 4598504 h 4872915"/>
                <a:gd name="connsiteX33" fmla="*/ 213081 w 2769551"/>
                <a:gd name="connsiteY33" fmla="*/ 4412974 h 4872915"/>
                <a:gd name="connsiteX34" fmla="*/ 160072 w 2769551"/>
                <a:gd name="connsiteY34" fmla="*/ 4214191 h 4872915"/>
                <a:gd name="connsiteX35" fmla="*/ 239585 w 2769551"/>
                <a:gd name="connsiteY35" fmla="*/ 4081669 h 4872915"/>
                <a:gd name="connsiteX36" fmla="*/ 305846 w 2769551"/>
                <a:gd name="connsiteY36" fmla="*/ 3816626 h 4872915"/>
                <a:gd name="connsiteX37" fmla="*/ 173324 w 2769551"/>
                <a:gd name="connsiteY37" fmla="*/ 3498574 h 4872915"/>
                <a:gd name="connsiteX38" fmla="*/ 173324 w 2769551"/>
                <a:gd name="connsiteY38" fmla="*/ 3220278 h 4872915"/>
                <a:gd name="connsiteX39" fmla="*/ 160072 w 2769551"/>
                <a:gd name="connsiteY39" fmla="*/ 2756452 h 4872915"/>
                <a:gd name="connsiteX40" fmla="*/ 226333 w 2769551"/>
                <a:gd name="connsiteY40" fmla="*/ 2504661 h 4872915"/>
                <a:gd name="connsiteX41" fmla="*/ 239585 w 2769551"/>
                <a:gd name="connsiteY41" fmla="*/ 2093843 h 4872915"/>
                <a:gd name="connsiteX42" fmla="*/ 199829 w 2769551"/>
                <a:gd name="connsiteY42" fmla="*/ 1537252 h 4872915"/>
                <a:gd name="connsiteX43" fmla="*/ 292594 w 2769551"/>
                <a:gd name="connsiteY43" fmla="*/ 1126435 h 4872915"/>
                <a:gd name="connsiteX44" fmla="*/ 531133 w 2769551"/>
                <a:gd name="connsiteY44" fmla="*/ 795130 h 4872915"/>
                <a:gd name="connsiteX45" fmla="*/ 782924 w 2769551"/>
                <a:gd name="connsiteY45" fmla="*/ 636104 h 4872915"/>
                <a:gd name="connsiteX46" fmla="*/ 941951 w 2769551"/>
                <a:gd name="connsiteY46" fmla="*/ 543339 h 4872915"/>
                <a:gd name="connsiteX47" fmla="*/ 915446 w 2769551"/>
                <a:gd name="connsiteY47" fmla="*/ 384313 h 4872915"/>
                <a:gd name="connsiteX48" fmla="*/ 981707 w 2769551"/>
                <a:gd name="connsiteY48" fmla="*/ 331304 h 4872915"/>
                <a:gd name="connsiteX49" fmla="*/ 1034716 w 2769551"/>
                <a:gd name="connsiteY49" fmla="*/ 198782 h 4872915"/>
                <a:gd name="connsiteX50" fmla="*/ 1100977 w 2769551"/>
                <a:gd name="connsiteY50" fmla="*/ 92765 h 48729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69551" h="4872915">
                  <a:moveTo>
                    <a:pt x="1206994" y="0"/>
                  </a:moveTo>
                  <a:lnTo>
                    <a:pt x="1525046" y="53009"/>
                  </a:lnTo>
                  <a:lnTo>
                    <a:pt x="1710577" y="132522"/>
                  </a:lnTo>
                  <a:lnTo>
                    <a:pt x="1750333" y="318052"/>
                  </a:lnTo>
                  <a:lnTo>
                    <a:pt x="1763585" y="530087"/>
                  </a:lnTo>
                  <a:lnTo>
                    <a:pt x="1790090" y="569843"/>
                  </a:lnTo>
                  <a:lnTo>
                    <a:pt x="1790090" y="702365"/>
                  </a:lnTo>
                  <a:lnTo>
                    <a:pt x="1909359" y="834887"/>
                  </a:lnTo>
                  <a:lnTo>
                    <a:pt x="2028629" y="927652"/>
                  </a:lnTo>
                  <a:lnTo>
                    <a:pt x="2108142" y="993913"/>
                  </a:lnTo>
                  <a:lnTo>
                    <a:pt x="2108142" y="874643"/>
                  </a:lnTo>
                  <a:lnTo>
                    <a:pt x="2280420" y="901148"/>
                  </a:lnTo>
                  <a:lnTo>
                    <a:pt x="2280420" y="993913"/>
                  </a:lnTo>
                  <a:lnTo>
                    <a:pt x="2214159" y="1073426"/>
                  </a:lnTo>
                  <a:lnTo>
                    <a:pt x="2253916" y="1232452"/>
                  </a:lnTo>
                  <a:lnTo>
                    <a:pt x="2373185" y="1338469"/>
                  </a:lnTo>
                  <a:lnTo>
                    <a:pt x="2585220" y="1550504"/>
                  </a:lnTo>
                  <a:lnTo>
                    <a:pt x="2598472" y="1762539"/>
                  </a:lnTo>
                  <a:lnTo>
                    <a:pt x="2598472" y="2014330"/>
                  </a:lnTo>
                  <a:lnTo>
                    <a:pt x="2558716" y="2319130"/>
                  </a:lnTo>
                  <a:lnTo>
                    <a:pt x="2585220" y="2637182"/>
                  </a:lnTo>
                  <a:lnTo>
                    <a:pt x="2638229" y="2981739"/>
                  </a:lnTo>
                  <a:lnTo>
                    <a:pt x="2769551" y="3399582"/>
                  </a:lnTo>
                  <a:lnTo>
                    <a:pt x="2769551" y="3783681"/>
                  </a:lnTo>
                  <a:lnTo>
                    <a:pt x="2664733" y="4121426"/>
                  </a:lnTo>
                  <a:lnTo>
                    <a:pt x="2505707" y="4267200"/>
                  </a:lnTo>
                  <a:lnTo>
                    <a:pt x="2465951" y="4545495"/>
                  </a:lnTo>
                  <a:lnTo>
                    <a:pt x="2519465" y="4723875"/>
                  </a:lnTo>
                  <a:lnTo>
                    <a:pt x="2469738" y="4715100"/>
                  </a:lnTo>
                  <a:lnTo>
                    <a:pt x="1932709" y="4744128"/>
                  </a:lnTo>
                  <a:lnTo>
                    <a:pt x="1236024" y="4787671"/>
                  </a:lnTo>
                  <a:lnTo>
                    <a:pt x="0" y="4872915"/>
                  </a:lnTo>
                  <a:lnTo>
                    <a:pt x="160072" y="4598504"/>
                  </a:lnTo>
                  <a:lnTo>
                    <a:pt x="213081" y="4412974"/>
                  </a:lnTo>
                  <a:lnTo>
                    <a:pt x="160072" y="4214191"/>
                  </a:lnTo>
                  <a:lnTo>
                    <a:pt x="239585" y="4081669"/>
                  </a:lnTo>
                  <a:lnTo>
                    <a:pt x="305846" y="3816626"/>
                  </a:lnTo>
                  <a:lnTo>
                    <a:pt x="173324" y="3498574"/>
                  </a:lnTo>
                  <a:lnTo>
                    <a:pt x="173324" y="3220278"/>
                  </a:lnTo>
                  <a:lnTo>
                    <a:pt x="160072" y="2756452"/>
                  </a:lnTo>
                  <a:lnTo>
                    <a:pt x="226333" y="2504661"/>
                  </a:lnTo>
                  <a:lnTo>
                    <a:pt x="239585" y="2093843"/>
                  </a:lnTo>
                  <a:lnTo>
                    <a:pt x="199829" y="1537252"/>
                  </a:lnTo>
                  <a:lnTo>
                    <a:pt x="292594" y="1126435"/>
                  </a:lnTo>
                  <a:lnTo>
                    <a:pt x="531133" y="795130"/>
                  </a:lnTo>
                  <a:lnTo>
                    <a:pt x="782924" y="636104"/>
                  </a:lnTo>
                  <a:lnTo>
                    <a:pt x="941951" y="543339"/>
                  </a:lnTo>
                  <a:lnTo>
                    <a:pt x="915446" y="384313"/>
                  </a:lnTo>
                  <a:lnTo>
                    <a:pt x="981707" y="331304"/>
                  </a:lnTo>
                  <a:lnTo>
                    <a:pt x="1034716" y="198782"/>
                  </a:lnTo>
                  <a:lnTo>
                    <a:pt x="1100977" y="92765"/>
                  </a:lnTo>
                  <a:close/>
                </a:path>
              </a:pathLst>
            </a:custGeom>
            <a:effectLst>
              <a:softEdge rad="7620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rcRect l="-2"/>
            <a:stretch>
              <a:fillRect/>
            </a:stretch>
          </p:blipFill>
          <p:spPr>
            <a:xfrm flipH="1">
              <a:off x="8824061" y="3786245"/>
              <a:ext cx="3238009" cy="3084772"/>
            </a:xfrm>
            <a:prstGeom prst="rect">
              <a:avLst/>
            </a:prstGeom>
            <a:effectLst>
              <a:softEdge rad="635000"/>
            </a:effec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4266220" y="1959435"/>
            <a:ext cx="6429375" cy="1033233"/>
          </a:xfrm>
        </p:spPr>
        <p:txBody>
          <a:bodyPr vert="horz" lIns="90000" tIns="46800" rIns="90000" bIns="0" rtlCol="0" anchor="b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4266220" y="3223841"/>
            <a:ext cx="6429369" cy="691328"/>
          </a:xfrm>
        </p:spPr>
        <p:txBody>
          <a:bodyPr lIns="90000" rIns="90000" bIns="46800"/>
          <a:lstStyle>
            <a:lvl1pPr marL="0" indent="0">
              <a:buNone/>
              <a:defRPr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rcRect r="6961" b="6761"/>
          <a:stretch>
            <a:fillRect/>
          </a:stretch>
        </p:blipFill>
        <p:spPr bwMode="auto">
          <a:xfrm>
            <a:off x="11054715" y="5229225"/>
            <a:ext cx="113728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097"/>
          <a:stretch>
            <a:fillRect/>
          </a:stretch>
        </p:blipFill>
        <p:spPr bwMode="auto">
          <a:xfrm>
            <a:off x="10177145" y="0"/>
            <a:ext cx="1993900" cy="115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l="4722" b="2940"/>
          <a:stretch>
            <a:fillRect/>
          </a:stretch>
        </p:blipFill>
        <p:spPr bwMode="auto">
          <a:xfrm>
            <a:off x="0" y="4992370"/>
            <a:ext cx="1281430" cy="186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rcRect l="5351" b="6288"/>
          <a:stretch>
            <a:fillRect/>
          </a:stretch>
        </p:blipFill>
        <p:spPr bwMode="auto">
          <a:xfrm>
            <a:off x="0" y="5229226"/>
            <a:ext cx="1156970" cy="163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097"/>
          <a:stretch>
            <a:fillRect/>
          </a:stretch>
        </p:blipFill>
        <p:spPr bwMode="auto">
          <a:xfrm>
            <a:off x="10177145" y="-1"/>
            <a:ext cx="1993900" cy="115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10(向天歌演示原创免费模板：www.TopPPT.cn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0" y="53340"/>
            <a:ext cx="1993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rcRect l="5351" b="7161"/>
          <a:stretch>
            <a:fillRect/>
          </a:stretch>
        </p:blipFill>
        <p:spPr bwMode="auto">
          <a:xfrm>
            <a:off x="0" y="5229225"/>
            <a:ext cx="1156970" cy="162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0(向天歌演示原创免费模板：www.TopPPT.cn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0198100" y="5669915"/>
            <a:ext cx="1993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14603"/>
          <a:stretch>
            <a:fillRect/>
          </a:stretch>
        </p:blipFill>
        <p:spPr bwMode="auto">
          <a:xfrm flipH="1">
            <a:off x="0" y="0"/>
            <a:ext cx="3662680" cy="185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r="3562" b="6526"/>
          <a:stretch>
            <a:fillRect/>
          </a:stretch>
        </p:blipFill>
        <p:spPr bwMode="auto">
          <a:xfrm>
            <a:off x="10160635" y="4047490"/>
            <a:ext cx="2028190" cy="281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71480" y="-5114"/>
            <a:ext cx="11724627" cy="7022698"/>
            <a:chOff x="171480" y="-5114"/>
            <a:chExt cx="11724627" cy="702269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6200000" flipH="1">
              <a:off x="9408814" y="243030"/>
              <a:ext cx="2730321" cy="2244264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171480" y="-5114"/>
              <a:ext cx="11671773" cy="7022698"/>
              <a:chOff x="171480" y="-5114"/>
              <a:chExt cx="11671773" cy="7022698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2377716" y="1458114"/>
                <a:ext cx="2594113" cy="25444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171480" y="2001049"/>
                <a:ext cx="3510112" cy="50165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3109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51276" y="237817"/>
                <a:ext cx="588883" cy="618996"/>
              </a:xfrm>
              <a:custGeom>
                <a:gdLst>
                  <a:gd name="connsiteX0" fmla="*/ 2641600 w 2980267"/>
                  <a:gd name="connsiteY0" fmla="*/ 0 h 3132666"/>
                  <a:gd name="connsiteX1" fmla="*/ 2980267 w 2980267"/>
                  <a:gd name="connsiteY1" fmla="*/ 169333 h 3132666"/>
                  <a:gd name="connsiteX2" fmla="*/ 2844800 w 2980267"/>
                  <a:gd name="connsiteY2" fmla="*/ 745066 h 3132666"/>
                  <a:gd name="connsiteX3" fmla="*/ 2556934 w 2980267"/>
                  <a:gd name="connsiteY3" fmla="*/ 1185333 h 3132666"/>
                  <a:gd name="connsiteX4" fmla="*/ 1845734 w 2980267"/>
                  <a:gd name="connsiteY4" fmla="*/ 2235200 h 3132666"/>
                  <a:gd name="connsiteX5" fmla="*/ 1439334 w 2980267"/>
                  <a:gd name="connsiteY5" fmla="*/ 2810933 h 3132666"/>
                  <a:gd name="connsiteX6" fmla="*/ 829734 w 2980267"/>
                  <a:gd name="connsiteY6" fmla="*/ 3098800 h 3132666"/>
                  <a:gd name="connsiteX7" fmla="*/ 389467 w 2980267"/>
                  <a:gd name="connsiteY7" fmla="*/ 3132666 h 3132666"/>
                  <a:gd name="connsiteX8" fmla="*/ 0 w 2980267"/>
                  <a:gd name="connsiteY8" fmla="*/ 2963333 h 3132666"/>
                  <a:gd name="connsiteX9" fmla="*/ 152400 w 2980267"/>
                  <a:gd name="connsiteY9" fmla="*/ 2810933 h 3132666"/>
                  <a:gd name="connsiteX10" fmla="*/ 609600 w 2980267"/>
                  <a:gd name="connsiteY10" fmla="*/ 2607733 h 3132666"/>
                  <a:gd name="connsiteX11" fmla="*/ 999067 w 2980267"/>
                  <a:gd name="connsiteY11" fmla="*/ 2353733 h 3132666"/>
                  <a:gd name="connsiteX12" fmla="*/ 1185334 w 2980267"/>
                  <a:gd name="connsiteY12" fmla="*/ 2150533 h 3132666"/>
                  <a:gd name="connsiteX13" fmla="*/ 1456267 w 2980267"/>
                  <a:gd name="connsiteY13" fmla="*/ 1761066 h 3132666"/>
                  <a:gd name="connsiteX14" fmla="*/ 1693334 w 2980267"/>
                  <a:gd name="connsiteY14" fmla="*/ 1405466 h 3132666"/>
                  <a:gd name="connsiteX15" fmla="*/ 1918678 w 2980267"/>
                  <a:gd name="connsiteY15" fmla="*/ 1212314 h 3132666"/>
                  <a:gd name="connsiteX16" fmla="*/ 1879600 w 2980267"/>
                  <a:gd name="connsiteY16" fmla="*/ 1270000 h 3132666"/>
                  <a:gd name="connsiteX17" fmla="*/ 1930400 w 2980267"/>
                  <a:gd name="connsiteY17" fmla="*/ 1202266 h 3132666"/>
                  <a:gd name="connsiteX18" fmla="*/ 1918678 w 2980267"/>
                  <a:gd name="connsiteY18" fmla="*/ 1212314 h 3132666"/>
                  <a:gd name="connsiteX19" fmla="*/ 2235200 w 2980267"/>
                  <a:gd name="connsiteY19" fmla="*/ 745066 h 3132666"/>
                  <a:gd name="connsiteX20" fmla="*/ 2455334 w 2980267"/>
                  <a:gd name="connsiteY20" fmla="*/ 338666 h 313266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80267" h="3132666">
                    <a:moveTo>
                      <a:pt x="2641600" y="0"/>
                    </a:moveTo>
                    <a:lnTo>
                      <a:pt x="2980267" y="169333"/>
                    </a:lnTo>
                    <a:lnTo>
                      <a:pt x="2844800" y="745066"/>
                    </a:lnTo>
                    <a:lnTo>
                      <a:pt x="2556934" y="1185333"/>
                    </a:lnTo>
                    <a:lnTo>
                      <a:pt x="1845734" y="2235200"/>
                    </a:lnTo>
                    <a:lnTo>
                      <a:pt x="1439334" y="2810933"/>
                    </a:lnTo>
                    <a:lnTo>
                      <a:pt x="829734" y="3098800"/>
                    </a:lnTo>
                    <a:lnTo>
                      <a:pt x="389467" y="3132666"/>
                    </a:lnTo>
                    <a:lnTo>
                      <a:pt x="0" y="2963333"/>
                    </a:lnTo>
                    <a:lnTo>
                      <a:pt x="152400" y="2810933"/>
                    </a:lnTo>
                    <a:lnTo>
                      <a:pt x="609600" y="2607733"/>
                    </a:lnTo>
                    <a:lnTo>
                      <a:pt x="999067" y="2353733"/>
                    </a:lnTo>
                    <a:lnTo>
                      <a:pt x="1185334" y="2150533"/>
                    </a:lnTo>
                    <a:lnTo>
                      <a:pt x="1456267" y="1761066"/>
                    </a:lnTo>
                    <a:lnTo>
                      <a:pt x="1693334" y="1405466"/>
                    </a:lnTo>
                    <a:lnTo>
                      <a:pt x="1918678" y="1212314"/>
                    </a:lnTo>
                    <a:lnTo>
                      <a:pt x="1879600" y="1270000"/>
                    </a:lnTo>
                    <a:lnTo>
                      <a:pt x="1930400" y="1202266"/>
                    </a:lnTo>
                    <a:lnTo>
                      <a:pt x="1918678" y="1212314"/>
                    </a:lnTo>
                    <a:lnTo>
                      <a:pt x="2235200" y="745066"/>
                    </a:lnTo>
                    <a:lnTo>
                      <a:pt x="2455334" y="338666"/>
                    </a:lnTo>
                    <a:close/>
                  </a:path>
                </a:pathLst>
              </a:custGeom>
            </p:spPr>
          </p:pic>
          <p:pic>
            <p:nvPicPr>
              <p:cNvPr id="13" name="图片 10(向天歌演示原创免费模板：www.TopPPT.cn)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1"/>
              <a:stretch>
                <a:fillRect/>
              </a:stretch>
            </p:blipFill>
            <p:spPr bwMode="auto">
              <a:xfrm>
                <a:off x="9512803" y="-5114"/>
                <a:ext cx="2330450" cy="1379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5355769" y="3429000"/>
            <a:ext cx="6075952" cy="838206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8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5558968" y="4352439"/>
            <a:ext cx="5742121" cy="1192017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40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41.xml" /><Relationship Id="rId21" Type="http://schemas.openxmlformats.org/officeDocument/2006/relationships/tags" Target="../tags/tag142.xml" /><Relationship Id="rId22" Type="http://schemas.openxmlformats.org/officeDocument/2006/relationships/tags" Target="../tags/tag143.xml" /><Relationship Id="rId23" Type="http://schemas.openxmlformats.org/officeDocument/2006/relationships/tags" Target="../tags/tag144.xml" /><Relationship Id="rId24" Type="http://schemas.openxmlformats.org/officeDocument/2006/relationships/tags" Target="../tags/tag145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7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198.xml" /><Relationship Id="rId6" Type="http://schemas.openxmlformats.org/officeDocument/2006/relationships/image" Target="../media/image10.png" /><Relationship Id="rId7" Type="http://schemas.openxmlformats.org/officeDocument/2006/relationships/tags" Target="../tags/tag199.xml" /><Relationship Id="rId8" Type="http://schemas.openxmlformats.org/officeDocument/2006/relationships/tags" Target="../tags/tag20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1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02.xml" /><Relationship Id="rId6" Type="http://schemas.openxmlformats.org/officeDocument/2006/relationships/image" Target="../media/image10.png" /><Relationship Id="rId7" Type="http://schemas.openxmlformats.org/officeDocument/2006/relationships/tags" Target="../tags/tag203.xml" /><Relationship Id="rId8" Type="http://schemas.openxmlformats.org/officeDocument/2006/relationships/tags" Target="../tags/tag20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5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06.xml" /><Relationship Id="rId6" Type="http://schemas.openxmlformats.org/officeDocument/2006/relationships/image" Target="../media/image10.png" /><Relationship Id="rId7" Type="http://schemas.openxmlformats.org/officeDocument/2006/relationships/tags" Target="../tags/tag207.xml" /><Relationship Id="rId8" Type="http://schemas.openxmlformats.org/officeDocument/2006/relationships/tags" Target="../tags/tag20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9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10.xml" /><Relationship Id="rId6" Type="http://schemas.openxmlformats.org/officeDocument/2006/relationships/image" Target="../media/image10.png" /><Relationship Id="rId7" Type="http://schemas.openxmlformats.org/officeDocument/2006/relationships/tags" Target="../tags/tag211.xml" /><Relationship Id="rId8" Type="http://schemas.openxmlformats.org/officeDocument/2006/relationships/tags" Target="../tags/tag2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3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14.xml" /><Relationship Id="rId6" Type="http://schemas.openxmlformats.org/officeDocument/2006/relationships/image" Target="../media/image10.png" /><Relationship Id="rId7" Type="http://schemas.openxmlformats.org/officeDocument/2006/relationships/tags" Target="../tags/tag215.xml" /><Relationship Id="rId8" Type="http://schemas.openxmlformats.org/officeDocument/2006/relationships/tags" Target="../tags/tag2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7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18.xml" /><Relationship Id="rId6" Type="http://schemas.openxmlformats.org/officeDocument/2006/relationships/image" Target="../media/image10.png" /><Relationship Id="rId7" Type="http://schemas.openxmlformats.org/officeDocument/2006/relationships/tags" Target="../tags/tag219.xml" /><Relationship Id="rId8" Type="http://schemas.openxmlformats.org/officeDocument/2006/relationships/tags" Target="../tags/tag22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1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22.xml" /><Relationship Id="rId6" Type="http://schemas.openxmlformats.org/officeDocument/2006/relationships/image" Target="../media/image10.png" /><Relationship Id="rId7" Type="http://schemas.openxmlformats.org/officeDocument/2006/relationships/tags" Target="../tags/tag223.xml" /><Relationship Id="rId8" Type="http://schemas.openxmlformats.org/officeDocument/2006/relationships/tags" Target="../tags/tag2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5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26.xml" /><Relationship Id="rId6" Type="http://schemas.openxmlformats.org/officeDocument/2006/relationships/image" Target="../media/image10.png" /><Relationship Id="rId7" Type="http://schemas.openxmlformats.org/officeDocument/2006/relationships/tags" Target="../tags/tag227.xml" /><Relationship Id="rId8" Type="http://schemas.openxmlformats.org/officeDocument/2006/relationships/tags" Target="../tags/tag2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9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30.xml" /><Relationship Id="rId6" Type="http://schemas.openxmlformats.org/officeDocument/2006/relationships/image" Target="../media/image10.png" /><Relationship Id="rId7" Type="http://schemas.openxmlformats.org/officeDocument/2006/relationships/tags" Target="../tags/tag231.xml" /><Relationship Id="rId8" Type="http://schemas.openxmlformats.org/officeDocument/2006/relationships/tags" Target="../tags/tag23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3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34.xml" /><Relationship Id="rId6" Type="http://schemas.openxmlformats.org/officeDocument/2006/relationships/image" Target="../media/image10.png" /><Relationship Id="rId7" Type="http://schemas.openxmlformats.org/officeDocument/2006/relationships/tags" Target="../tags/tag235.xml" /><Relationship Id="rId8" Type="http://schemas.openxmlformats.org/officeDocument/2006/relationships/tags" Target="../tags/tag2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54.xml" /><Relationship Id="rId11" Type="http://schemas.openxmlformats.org/officeDocument/2006/relationships/tags" Target="../tags/tag155.xml" /><Relationship Id="rId12" Type="http://schemas.openxmlformats.org/officeDocument/2006/relationships/tags" Target="../tags/tag156.xml" /><Relationship Id="rId2" Type="http://schemas.openxmlformats.org/officeDocument/2006/relationships/tags" Target="../tags/tag149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150.xml" /><Relationship Id="rId6" Type="http://schemas.openxmlformats.org/officeDocument/2006/relationships/image" Target="../media/image10.png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7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38.xml" /><Relationship Id="rId6" Type="http://schemas.openxmlformats.org/officeDocument/2006/relationships/image" Target="../media/image10.png" /><Relationship Id="rId7" Type="http://schemas.openxmlformats.org/officeDocument/2006/relationships/tags" Target="../tags/tag239.xml" /><Relationship Id="rId8" Type="http://schemas.openxmlformats.org/officeDocument/2006/relationships/tags" Target="../tags/tag24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1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42.xml" /><Relationship Id="rId6" Type="http://schemas.openxmlformats.org/officeDocument/2006/relationships/image" Target="../media/image10.png" /><Relationship Id="rId7" Type="http://schemas.openxmlformats.org/officeDocument/2006/relationships/tags" Target="../tags/tag243.xml" /><Relationship Id="rId8" Type="http://schemas.openxmlformats.org/officeDocument/2006/relationships/tags" Target="../tags/tag24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5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46.xml" /><Relationship Id="rId6" Type="http://schemas.openxmlformats.org/officeDocument/2006/relationships/image" Target="../media/image10.png" /><Relationship Id="rId7" Type="http://schemas.openxmlformats.org/officeDocument/2006/relationships/tags" Target="../tags/tag247.xml" /><Relationship Id="rId8" Type="http://schemas.openxmlformats.org/officeDocument/2006/relationships/tags" Target="../tags/tag24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9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50.xml" /><Relationship Id="rId6" Type="http://schemas.openxmlformats.org/officeDocument/2006/relationships/image" Target="../media/image10.png" /><Relationship Id="rId7" Type="http://schemas.openxmlformats.org/officeDocument/2006/relationships/tags" Target="../tags/tag251.xml" /><Relationship Id="rId8" Type="http://schemas.openxmlformats.org/officeDocument/2006/relationships/tags" Target="../tags/tag25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3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54.xml" /><Relationship Id="rId6" Type="http://schemas.openxmlformats.org/officeDocument/2006/relationships/image" Target="../media/image10.png" /><Relationship Id="rId7" Type="http://schemas.openxmlformats.org/officeDocument/2006/relationships/tags" Target="../tags/tag255.xml" /><Relationship Id="rId8" Type="http://schemas.openxmlformats.org/officeDocument/2006/relationships/tags" Target="../tags/tag25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7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258.xml" /><Relationship Id="rId6" Type="http://schemas.openxmlformats.org/officeDocument/2006/relationships/image" Target="../media/image10.png" /><Relationship Id="rId7" Type="http://schemas.openxmlformats.org/officeDocument/2006/relationships/tags" Target="../tags/tag259.xml" /><Relationship Id="rId8" Type="http://schemas.openxmlformats.org/officeDocument/2006/relationships/tags" Target="../tags/tag26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9.xml" /><Relationship Id="rId11" Type="http://schemas.openxmlformats.org/officeDocument/2006/relationships/tags" Target="../tags/tag270.xml" /><Relationship Id="rId12" Type="http://schemas.openxmlformats.org/officeDocument/2006/relationships/tags" Target="../tags/tag271.xml" /><Relationship Id="rId13" Type="http://schemas.openxmlformats.org/officeDocument/2006/relationships/tags" Target="../tags/tag272.xml" /><Relationship Id="rId14" Type="http://schemas.openxmlformats.org/officeDocument/2006/relationships/image" Target="../media/image17.png" /><Relationship Id="rId15" Type="http://schemas.openxmlformats.org/officeDocument/2006/relationships/tags" Target="../tags/tag273.xml" /><Relationship Id="rId16" Type="http://schemas.openxmlformats.org/officeDocument/2006/relationships/tags" Target="../tags/tag274.xml" /><Relationship Id="rId17" Type="http://schemas.openxmlformats.org/officeDocument/2006/relationships/tags" Target="../tags/tag275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76.xml" /><Relationship Id="rId3" Type="http://schemas.openxmlformats.org/officeDocument/2006/relationships/image" Target="../media/image18.png" /><Relationship Id="rId4" Type="http://schemas.openxmlformats.org/officeDocument/2006/relationships/tags" Target="../tags/tag27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2" Type="http://schemas.openxmlformats.org/officeDocument/2006/relationships/tags" Target="../tags/tag157.xml" /><Relationship Id="rId3" Type="http://schemas.openxmlformats.org/officeDocument/2006/relationships/image" Target="../media/image15.png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image" Target="../media/image16.png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2.xml" /><Relationship Id="rId2" Type="http://schemas.openxmlformats.org/officeDocument/2006/relationships/tags" Target="../tags/tag166.xml" /><Relationship Id="rId3" Type="http://schemas.openxmlformats.org/officeDocument/2006/relationships/image" Target="../media/image15.png" /><Relationship Id="rId4" Type="http://schemas.openxmlformats.org/officeDocument/2006/relationships/tags" Target="../tags/tag167.xml" /><Relationship Id="rId5" Type="http://schemas.openxmlformats.org/officeDocument/2006/relationships/image" Target="../media/image16.png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tags" Target="../tags/tag173.xml" /><Relationship Id="rId4" Type="http://schemas.openxmlformats.org/officeDocument/2006/relationships/image" Target="../media/image16.png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tags" Target="../tags/tag179.xml" /><Relationship Id="rId4" Type="http://schemas.openxmlformats.org/officeDocument/2006/relationships/image" Target="../media/image16.png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8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189.xml" /><Relationship Id="rId6" Type="http://schemas.openxmlformats.org/officeDocument/2006/relationships/image" Target="../media/image10.png" /><Relationship Id="rId7" Type="http://schemas.openxmlformats.org/officeDocument/2006/relationships/tags" Target="../tags/tag190.xml" /><Relationship Id="rId8" Type="http://schemas.openxmlformats.org/officeDocument/2006/relationships/tags" Target="../tags/tag19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2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tags" Target="../tags/tag193.xml" /><Relationship Id="rId6" Type="http://schemas.openxmlformats.org/officeDocument/2006/relationships/image" Target="../media/image10.png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225165" y="1155700"/>
            <a:ext cx="8293100" cy="899160"/>
          </a:xfrm>
        </p:spPr>
        <p:txBody>
          <a:bodyPr>
            <a:normAutofit fontScale="90000"/>
          </a:bodyPr>
          <a:lstStyle/>
          <a:p>
            <a:r>
              <a:rPr lang="zh-CN" altLang="en-US" sz="6000" b="1" spc="0" noProof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高考文言文翻译技巧点拨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13766" y="2784843"/>
            <a:ext cx="6579596" cy="513382"/>
          </a:xfrm>
        </p:spPr>
        <p:txBody>
          <a:bodyPr>
            <a:noAutofit/>
          </a:bodyPr>
          <a:lstStyle/>
          <a:p>
            <a:r>
              <a:rPr lang="en-US" altLang="zh-CN" sz="2800" b="1"/>
              <a:t>2022</a:t>
            </a:r>
            <a:r>
              <a:rPr lang="zh-CN" altLang="en-US" sz="2800" b="1"/>
              <a:t>届一轮复习文言文专题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 advTm="3000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939800" y="454660"/>
            <a:ext cx="7433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训练</a:t>
            </a:r>
            <a:r>
              <a:rPr lang="en-US" altLang="zh-CN" sz="2400" b="1"/>
              <a:t>1</a:t>
            </a:r>
            <a:r>
              <a:rPr lang="zh-CN" altLang="en-US" sz="2400" b="1"/>
              <a:t>．把下面文段中画横线的句子翻译成现代汉语。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8185" y="1225550"/>
            <a:ext cx="105695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段思恭，泽州晋城人。以门荫奏署镇国军节度使官。天福中，父希尧任棣州刺史，思恭解官侍养，奉章入贡，改国子四门博士。开运初，刘继勋节制同州，辟为掌书记。(1)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继勋入朝，会契丹入汴，军士喧噪，请立思恭为州帅，思恭谕以祸福，拒而弗从，乃止。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乾德初，平蜀，通判眉州。时亡命集众，攻逼州城，刺史赵廷进惧不能敌，将奔嘉州，思恭止之，因率屯兵与贼战彭山。(2)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军人皆观望无斗志，思恭募军士先登者厚赏，于是诸军贾勇，大败贼，思恭矫诏以上供钱帛给之。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后度支请按其罪，太祖怜其果干，不许，令知州事。太宗即位，迁将作监、知泰州。坐擅借官库银造器，又妄以贡奉为名，贱市狨毛虎皮为马饰，为通判王廷范所发。淳化三年，卒，年七十三。</a:t>
            </a:r>
          </a:p>
          <a:p>
            <a:pPr algn="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(节选自《宋史·段思恭传》，有删改)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5092065" y="108585"/>
            <a:ext cx="7006590" cy="1789430"/>
          </a:xfrm>
          <a:prstGeom prst="wedgeRoundRectCallout">
            <a:avLst/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40350" y="238125"/>
            <a:ext cx="63379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刘继勋入朝拜见皇帝，正赶上契丹入侵汴京，军士喧哗鼓噪，请求拥立段思恭担任同州主帅，段思恭用利害关系晓谕他们，拒绝没有听从，(军士)才停止(喧闹)。</a:t>
            </a:r>
          </a:p>
        </p:txBody>
      </p:sp>
      <p:sp>
        <p:nvSpPr>
          <p:cNvPr id="7" name="圆角矩形标注 6"/>
          <p:cNvSpPr/>
          <p:nvPr/>
        </p:nvSpPr>
        <p:spPr>
          <a:xfrm rot="10800000">
            <a:off x="2282825" y="4730115"/>
            <a:ext cx="7007860" cy="1659890"/>
          </a:xfrm>
          <a:prstGeom prst="wedgeRoundRectCallout">
            <a:avLst>
              <a:gd name="adj1" fmla="val -20389"/>
              <a:gd name="adj2" fmla="val 761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14625" y="4821555"/>
            <a:ext cx="6576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士兵们都持观望态度，没有斗志，段思恭就招募冲在前面的士兵并给以丰厚赏赐，于是士兵们勇猛作战，大败贼人，段思恭假托皇帝旨意把向朝廷缴纳的钱帛奖赏给士兵。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117600" y="62484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</a:rPr>
              <a:t>“</a:t>
            </a:r>
            <a:r>
              <a:rPr lang="zh-CN" altLang="en-US" sz="4000" b="1">
                <a:solidFill>
                  <a:srgbClr val="C00000"/>
                </a:solidFill>
              </a:rPr>
              <a:t>六字诀”之(二)　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3740" y="1664970"/>
            <a:ext cx="110216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“换”即翻译时把文言文中的部分词语替换成符合现代汉语习惯的词语：</a:t>
            </a:r>
          </a:p>
          <a:p>
            <a:r>
              <a:rPr lang="zh-CN" altLang="en-US" sz="3200">
                <a:solidFill>
                  <a:srgbClr val="7030A0"/>
                </a:solidFill>
              </a:rPr>
              <a:t>①将文言词替换成现代汉语词</a:t>
            </a:r>
            <a:r>
              <a:rPr lang="zh-CN" altLang="en-US" sz="3200"/>
              <a:t>；②将古汉语的</a:t>
            </a:r>
            <a:r>
              <a:rPr lang="zh-CN" altLang="en-US" sz="3200">
                <a:solidFill>
                  <a:srgbClr val="7030A0"/>
                </a:solidFill>
              </a:rPr>
              <a:t>单音节词替换成现代汉语的双音节词</a:t>
            </a:r>
            <a:r>
              <a:rPr lang="zh-CN" altLang="en-US" sz="3200"/>
              <a:t>；③将</a:t>
            </a:r>
            <a:r>
              <a:rPr lang="zh-CN" altLang="en-US" sz="3200">
                <a:solidFill>
                  <a:srgbClr val="7030A0"/>
                </a:solidFill>
              </a:rPr>
              <a:t>古今异义词</a:t>
            </a:r>
            <a:r>
              <a:rPr lang="zh-CN" altLang="en-US" sz="3200"/>
              <a:t>替换成古代汉语的意思；④将</a:t>
            </a:r>
            <a:r>
              <a:rPr lang="zh-CN" altLang="en-US" sz="3200">
                <a:solidFill>
                  <a:srgbClr val="7030A0"/>
                </a:solidFill>
              </a:rPr>
              <a:t>通假字</a:t>
            </a:r>
            <a:r>
              <a:rPr lang="zh-CN" altLang="en-US" sz="3200"/>
              <a:t>替换成本字；⑤将</a:t>
            </a:r>
            <a:r>
              <a:rPr lang="zh-CN" altLang="en-US" sz="3200">
                <a:solidFill>
                  <a:srgbClr val="7030A0"/>
                </a:solidFill>
              </a:rPr>
              <a:t>活用的词</a:t>
            </a:r>
            <a:r>
              <a:rPr lang="zh-CN" altLang="en-US" sz="3200"/>
              <a:t>替换成活用后的词等。翻译要彻底到位，以防文白混杂，不伦不类。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305" y="1277620"/>
            <a:ext cx="1083754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(2017·天津卷)翻译文中画横线的句子。</a:t>
            </a:r>
          </a:p>
          <a:p>
            <a:endParaRPr lang="zh-CN" altLang="en-US" sz="2400"/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得官不欣，失位不恨。处逸乐而欲不放，居贫苦而志不倦。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淫读古文，甘闻异言。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世书俗说，多所不安，幽处独居，考论实虚。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415290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66645" y="4152900"/>
            <a:ext cx="75177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(王充)沉迷于阅读古文，乐于听闻不同的言论。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9884410" y="856615"/>
            <a:ext cx="1369060" cy="937895"/>
          </a:xfrm>
          <a:prstGeom prst="wedgeEllipseCallout">
            <a:avLst>
              <a:gd name="adj1" fmla="val -16883"/>
              <a:gd name="adj2" fmla="val 77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形标注 8"/>
          <p:cNvSpPr/>
          <p:nvPr/>
        </p:nvSpPr>
        <p:spPr>
          <a:xfrm rot="10800000">
            <a:off x="1078865" y="3131820"/>
            <a:ext cx="1369060" cy="937895"/>
          </a:xfrm>
          <a:prstGeom prst="wedgeEllipseCallout">
            <a:avLst>
              <a:gd name="adj1" fmla="val -1113"/>
              <a:gd name="adj2" fmla="val 77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100310" y="1064895"/>
            <a:ext cx="1369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沉迷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69365" y="3339465"/>
            <a:ext cx="988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乐于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864235" y="626110"/>
            <a:ext cx="10462895" cy="5139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训练</a:t>
            </a:r>
            <a:r>
              <a:rPr lang="en-US" altLang="zh-CN" sz="2400" b="1"/>
              <a:t>2</a:t>
            </a:r>
            <a:r>
              <a:rPr lang="zh-CN" altLang="en-US" sz="2400" b="1"/>
              <a:t>．把文中画横线的句子翻译成现代汉语。</a:t>
            </a:r>
          </a:p>
          <a:p>
            <a:endParaRPr lang="zh-CN" altLang="en-US" sz="2400" b="1"/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士隆劾锦衣千户廖铠奸利事，且曰：“铠虐陕西，即其父鹏虐河南故习也。河南以鹏故召乱，铠又欲乱陕西。乞置铠父子于法，并召还廖銮，以释陕人之愤。”銮，铠所从镇陕西者也。钱宁素昵铠，见疏大恨，遂因士隆按薛凤鸣狱以陷之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(1)凤鸣者，宝坻人，先为御史，坐罪削籍，谄事诸佞幸，尤善宁。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与从弟凤翔有隙，嗾缉事者发其私，下吏论死。刑部疑有冤，并捕鞫凤鸣。凤鸣惧，使其妾诉枉，自刭长安门外，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(2)词连宝坻知县周在及素所仇者数十人，悉逮付法司，而凤鸣得释。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士隆与御史许完先后按治，复捕凤鸣对簿，释在还职。</a:t>
            </a:r>
          </a:p>
          <a:p>
            <a:pPr algn="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(节选自《明史·张士隆传》)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1198245" y="1882140"/>
            <a:ext cx="7458710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C00000"/>
                </a:solidFill>
              </a:rPr>
              <a:t>(1)需替换的关键词语：坐、削、籍、谄、善　关键句式：“凤鸣者，宝坻人”(判断句)，“坐罪削籍”(无被动标志词的被动句)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5280025" y="1882140"/>
            <a:ext cx="6671310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译文：薛凤鸣，是宝坻人，先前担任御史，因犯罪被取消官籍，逢迎侍奉众多奸佞之臣，尤其与钱宁交好。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648335" y="3066415"/>
            <a:ext cx="6963410" cy="95440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需替换的关键词语：词、连、素、悉、逮、付　关键句式：“词连宝坻知县周在及素所仇者数十人”(省略句)，“悉逮付法司”“而凤鸣得释”(均为无被动标志词的被动句)</a:t>
            </a:r>
          </a:p>
        </p:txBody>
      </p:sp>
      <p:sp>
        <p:nvSpPr>
          <p:cNvPr id="6" name="圆角矩形标注 5"/>
          <p:cNvSpPr/>
          <p:nvPr/>
        </p:nvSpPr>
        <p:spPr>
          <a:xfrm rot="10800000">
            <a:off x="1505585" y="5360670"/>
            <a:ext cx="7458710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9895" y="5441315"/>
            <a:ext cx="7070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2060"/>
                </a:solidFill>
              </a:rPr>
              <a:t>译文：状词牵连到宝坻县令周在，和薛凤鸣平时所仇对的几十个人，全部逮捕交付司法衙门，薛凤鸣却能够被释放。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117600" y="62484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“六字诀”之(三)　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1990" y="1535430"/>
            <a:ext cx="11021695" cy="4584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“调”即按照现代汉语的习惯，在对译的基础上，将特殊句式的语序调整过来，使译句畅达。翻译时需要调整语序的句子主要有以下几种：</a:t>
            </a:r>
          </a:p>
          <a:p>
            <a:r>
              <a:rPr lang="zh-CN" altLang="en-US" sz="2800" b="1">
                <a:solidFill>
                  <a:srgbClr val="7030A0"/>
                </a:solidFill>
              </a:rPr>
              <a:t>①介宾短语后置句</a:t>
            </a:r>
            <a:r>
              <a:rPr lang="zh-CN" altLang="en-US" sz="2800"/>
              <a:t>，翻译时要将介宾短语移至谓语的前面。</a:t>
            </a:r>
            <a:r>
              <a:rPr lang="zh-CN" altLang="en-US" sz="2800" b="1">
                <a:solidFill>
                  <a:srgbClr val="7030A0"/>
                </a:solidFill>
              </a:rPr>
              <a:t>②定语后置句</a:t>
            </a:r>
            <a:r>
              <a:rPr lang="zh-CN" altLang="en-US" sz="2800"/>
              <a:t>，翻译时要把定语移到被修饰、限制的中心语之前。如《廉颇蔺相如列传》中“求人可使报秦者，未得”，应翻译为“寻求(寻找)一个可以派去回复秦国的人，没有找到”。</a:t>
            </a:r>
            <a:r>
              <a:rPr lang="zh-CN" altLang="en-US" sz="2800" b="1">
                <a:solidFill>
                  <a:srgbClr val="7030A0"/>
                </a:solidFill>
              </a:rPr>
              <a:t>③谓语前置句，翻译时必须将主谓成分颠倒过来。</a:t>
            </a:r>
            <a:r>
              <a:rPr lang="zh-CN" altLang="en-US" sz="2800"/>
              <a:t>如《愚公移山》中“甚矣，汝之不惠”，应翻译为“你也太不聪明了”。</a:t>
            </a:r>
            <a:r>
              <a:rPr lang="zh-CN" altLang="en-US" sz="2800" b="1">
                <a:solidFill>
                  <a:srgbClr val="7030A0"/>
                </a:solidFill>
              </a:rPr>
              <a:t>④宾语前置句</a:t>
            </a:r>
            <a:r>
              <a:rPr lang="zh-CN" altLang="en-US" sz="2800"/>
              <a:t>，翻译时要将宾语移到动词或介词之后。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305" y="1277620"/>
            <a:ext cx="1083754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(2018·浙江卷)翻译文中画横线的句子。</a:t>
            </a:r>
          </a:p>
          <a:p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同州又得其所为《题名记》，今集而序之。</a:t>
            </a:r>
            <a:r>
              <a:rPr lang="zh-CN" altLang="en-US" sz="2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前世之士身不显于时，而言立于后世者多矣。太初虽贱而夭，其文岂必不传？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异日有见之者，观其《后车》诗，则不忘鉴戒矣。</a:t>
            </a:r>
          </a:p>
          <a:p>
            <a:pPr algn="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(《颜太初杂文序》)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415290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36800" y="4034790"/>
            <a:ext cx="7517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前代的读书人活着时地位不显赫，但文章在后代长存的太多了。颜太初虽然地位低寿命短，他的文章难道一定流传不了吗？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6819900" y="400050"/>
            <a:ext cx="5023485" cy="1423035"/>
          </a:xfrm>
          <a:prstGeom prst="wedgeRoundRect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文中的“身不显于时”“ 言立于后世”是状语后置句，翻译时，应调为“身于时不显”和“于后世立言”，句式如果不调整，翻译出来的语句不合现代汉语规范。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864235" y="626110"/>
            <a:ext cx="10462895" cy="5569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/>
              <a:t>训练</a:t>
            </a:r>
            <a:r>
              <a:rPr lang="en-US" sz="2400" b="1"/>
              <a:t>3</a:t>
            </a:r>
            <a:r>
              <a:rPr sz="2400" b="1"/>
              <a:t>．把文中画横线的句子翻译成现代汉语。</a:t>
            </a:r>
          </a:p>
          <a:p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陈韡，字子华，福州候官人。登开禧元年进士第，嘉定十四年，辟京东、河北干官。绍定四年二月，躬往邵武督捕余寇，贼首迎降，韡以其力屈乃降，卒诛之。端平二年，入奏事，帝称其平寇功，韡顿首言曰：“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(1)臣不佞，徒有孤忠，仗陛下威灵，苟逃旷败耳，何功之有。”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景定元年，援福建安抚大使知福州。明年卒，年八十有三。崔福者，故群盗，尝为官军所捕，逸去。因隶军籍，收李全有功，名重江、淮，又累从韡捕贼，积功至刺史、大将军。会淮兵有警，步帅王鉴出师，鉴请福行，韡因厚遣之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(2)福不乐为鉴用，遇敌不击，托以葬女擅归，亦不闻于制置司。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鉴怒，请必正其慢令之罪。会韡亦厌忌之，遂坐以军法。</a:t>
            </a:r>
          </a:p>
          <a:p>
            <a:pPr algn="r"/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(节选自《宋史·陈韡传》)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3089910" y="1266825"/>
            <a:ext cx="4827905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rgbClr val="FFC00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C00000"/>
                </a:solidFill>
              </a:rPr>
              <a:t>(1)关键词语：不佞、徒、苟、逃</a:t>
            </a:r>
          </a:p>
          <a:p>
            <a:pPr algn="ctr"/>
            <a:r>
              <a:rPr lang="zh-CN" altLang="en-US" sz="2000" b="1">
                <a:solidFill>
                  <a:srgbClr val="C00000"/>
                </a:solidFill>
              </a:rPr>
              <a:t>调整句式：“何功之有”(宾语前置句)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5840095" y="1595120"/>
            <a:ext cx="6229350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译文：我并没有什么才能，所有的只是一片忠心，仰仗着陛下的神威，暂且免于失败罢了，哪有什么功劳。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584200" y="3422015"/>
            <a:ext cx="6963410" cy="95440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关键词语：击、托、闻　调整句式：“福不乐为鉴用”(被动句)，“托以葬女擅归”(状语后置句)，“亦不闻于制置司”(状语后置句)</a:t>
            </a:r>
          </a:p>
        </p:txBody>
      </p:sp>
      <p:sp>
        <p:nvSpPr>
          <p:cNvPr id="8" name="圆角矩形标注 7"/>
          <p:cNvSpPr/>
          <p:nvPr/>
        </p:nvSpPr>
        <p:spPr>
          <a:xfrm rot="10800000">
            <a:off x="3619500" y="5398135"/>
            <a:ext cx="7007860" cy="873125"/>
          </a:xfrm>
          <a:prstGeom prst="wedgeRoundRectCallout">
            <a:avLst>
              <a:gd name="adj1" fmla="val -20389"/>
              <a:gd name="adj2" fmla="val 761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66210" y="5516880"/>
            <a:ext cx="5896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译文：崔福不乐意被王鉴调用，遇到敌人也不出击，以给女儿下葬为借口擅自回来，也不向制置司报告。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117600" y="62484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“六字诀”之(四)　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1990" y="1535430"/>
            <a:ext cx="110216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“删”即把没有意义或不必译出的衬词、虚词删去。</a:t>
            </a:r>
          </a:p>
          <a:p>
            <a:endParaRPr lang="zh-CN" altLang="en-US" sz="3200" b="1"/>
          </a:p>
          <a:p>
            <a:r>
              <a:rPr lang="zh-CN" altLang="en-US" sz="3200"/>
              <a:t>文言句子中有些词，如句首语气词“</a:t>
            </a:r>
            <a:r>
              <a:rPr lang="zh-CN" altLang="en-US" sz="3200" b="1">
                <a:solidFill>
                  <a:srgbClr val="7030A0"/>
                </a:solidFill>
              </a:rPr>
              <a:t>盖”“夫”</a:t>
            </a:r>
            <a:r>
              <a:rPr lang="zh-CN" altLang="en-US" sz="3200"/>
              <a:t>，音节助词“之”，用于特殊场合的连词</a:t>
            </a:r>
            <a:r>
              <a:rPr lang="zh-CN" altLang="en-US" sz="3200" b="1">
                <a:solidFill>
                  <a:srgbClr val="7030A0"/>
                </a:solidFill>
              </a:rPr>
              <a:t>“而”</a:t>
            </a:r>
            <a:r>
              <a:rPr lang="zh-CN" altLang="en-US" sz="3200"/>
              <a:t>等，在翻译时删去之后也不影响译文的准确、通顺，便可删去不译。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305" y="1277620"/>
            <a:ext cx="108375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(2016·全国卷Ⅱ·改编)将下面画横线的句子翻译成现代汉语。</a:t>
            </a:r>
          </a:p>
          <a:p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“二十年来，以刚直擢京卿者百止一二耳。背公植党，遂嗜乞怜，如所谓‘七豺’‘八狗’者，言路顾居其半。</a:t>
            </a:r>
            <a:r>
              <a:rPr lang="zh-CN" altLang="en-US" sz="2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夫台谏为天下持是非，而使人贱辱至此，安望其抗颜直绳，为国家锄大奸、歼巨蠹哉！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与其误用而斥之，不若慎于始进。”因条数事以献。</a:t>
            </a:r>
          </a:p>
          <a:p>
            <a:pPr algn="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(节选自《明史·陈登云传》)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415290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36800" y="4034790"/>
            <a:ext cx="7517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谏官是替天下主持是非的，却让人践踏到这种地步，怎么能希望他不顾情面，正直地处理事情，为国除掉奸人、消灭败类呢！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4168140" y="979170"/>
            <a:ext cx="5023485" cy="1088390"/>
          </a:xfrm>
          <a:prstGeom prst="wedgeRoundRectCallout">
            <a:avLst>
              <a:gd name="adj1" fmla="val -20838"/>
              <a:gd name="adj2" fmla="val 7438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“夫台谏为天下持是非”中的“夫”字，是句首发语词，翻译时可删去不译。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864235" y="626110"/>
            <a:ext cx="1046289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/>
              <a:t>训练</a:t>
            </a:r>
            <a:r>
              <a:rPr lang="en-US" sz="2400" b="1"/>
              <a:t>4</a:t>
            </a:r>
            <a:r>
              <a:rPr sz="2400" b="1"/>
              <a:t>．把文中画横线的句子翻译成现代汉语。</a:t>
            </a:r>
          </a:p>
          <a:p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把文中画横线的句子翻译成现代汉语。</a:t>
            </a: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凡兵，不攻无过之城，不杀无罪之人。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(1)夫杀人之父兄，利人之货财，臣妾人之子女，此皆盗也。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故兵者，所以诛暴乱、禁不义也。(2)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兵之所加者，农不离其田业，贾不离其肆宅，士大夫不离其官府。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由其武议在于一人，故兵不血刃而天下亲焉。夫将，提鼓挥枹[注]，临难决战。接兵角刃，鼓之而当，则赏功立名；鼓之而不当，则身死国亡。是存亡安危在于枹端，奈何无重将也。</a:t>
            </a:r>
          </a:p>
          <a:p>
            <a:pPr algn="r"/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(节选自《尉缭子》)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746125" y="172720"/>
            <a:ext cx="5328920" cy="1644650"/>
          </a:xfrm>
          <a:prstGeom prst="wedgeRoundRectCallout">
            <a:avLst>
              <a:gd name="adj1" fmla="val -20436"/>
              <a:gd name="adj2" fmla="val 78725"/>
              <a:gd name="adj3" fmla="val 16667"/>
            </a:avLst>
          </a:prstGeom>
          <a:solidFill>
            <a:srgbClr val="FFC00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C00000"/>
                </a:solidFill>
              </a:rPr>
              <a:t>(1)“夫”是发语词，“也”是语气词，皆可不译；“利”为形容词的意动用法，译为“以……为利”，“臣妾”是名词的意动用法，译为“以……为臣妾”，这两个词均应意译；“盗”解释为“强盗”。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6605905" y="506730"/>
            <a:ext cx="4947285" cy="868045"/>
          </a:xfrm>
          <a:prstGeom prst="wedgeRoundRectCallout">
            <a:avLst>
              <a:gd name="adj1" fmla="val -19828"/>
              <a:gd name="adj2" fmla="val 100987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译文：杀害人家的父兄，掠夺人家的财物，奴役人家的子女，这些都是强盗的行为。</a:t>
            </a:r>
          </a:p>
        </p:txBody>
      </p:sp>
      <p:sp>
        <p:nvSpPr>
          <p:cNvPr id="5" name="圆角矩形标注 4"/>
          <p:cNvSpPr/>
          <p:nvPr/>
        </p:nvSpPr>
        <p:spPr>
          <a:xfrm rot="10800000">
            <a:off x="497840" y="3656965"/>
            <a:ext cx="5825490" cy="1457325"/>
          </a:xfrm>
          <a:prstGeom prst="wedgeRoundRectCallout">
            <a:avLst>
              <a:gd name="adj1" fmla="val -20602"/>
              <a:gd name="adj2" fmla="val 8694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 rot="10800000">
            <a:off x="6680200" y="3403600"/>
            <a:ext cx="4872355" cy="1854200"/>
          </a:xfrm>
          <a:prstGeom prst="wedgeRoundRectCallout">
            <a:avLst>
              <a:gd name="adj1" fmla="val -20389"/>
              <a:gd name="adj2" fmla="val 761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17055" y="3570605"/>
            <a:ext cx="463550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译文：对于被讨伐的国家，要使农民不离开他们的土地，商人不离开他们的店铺，官吏不离开他们的机关。因为用兵的目的，只在于惩罚祸首一人，所以能不必经过流血战斗就可得到天下的拥护。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6125" y="3792220"/>
            <a:ext cx="5651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/>
              <a:t>(2)“之”是音节助词，“焉”为语气词，均不译；关键是把“兵”“加”“武”“议”“亲”解释为“战争”“施加”“用兵”“处罚、惩罚”“亲近、拥护”。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9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41"/>
          <p:cNvSpPr txBox="1"/>
          <p:nvPr>
            <p:custDataLst>
              <p:tags r:id="rId8"/>
            </p:custDataLst>
          </p:nvPr>
        </p:nvSpPr>
        <p:spPr>
          <a:xfrm>
            <a:off x="478741" y="465241"/>
            <a:ext cx="4653280" cy="768350"/>
          </a:xfrm>
          <a:prstGeom prst="rect">
            <a:avLst/>
          </a:prstGeom>
          <a:noFill/>
        </p:spPr>
        <p:txBody>
          <a:bodyPr vert="horz" wrap="square" rtlCol="0">
            <a:normAutofit fontScale="90000"/>
          </a:bodyPr>
          <a:lstStyle/>
          <a:p>
            <a:pPr algn="l"/>
            <a:r>
              <a:rPr lang="zh-CN" altLang="en-US" sz="4400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考纲链接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059940" y="1072515"/>
            <a:ext cx="8945245" cy="414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理解并翻译文中的句子</a:t>
            </a:r>
          </a:p>
        </p:txBody>
      </p:sp>
      <p:sp>
        <p:nvSpPr>
          <p:cNvPr id="15" name="椭圆形标注 14"/>
          <p:cNvSpPr/>
          <p:nvPr/>
        </p:nvSpPr>
        <p:spPr>
          <a:xfrm rot="10800000">
            <a:off x="852805" y="2387600"/>
            <a:ext cx="4140835" cy="2823210"/>
          </a:xfrm>
          <a:prstGeom prst="wedgeEllipseCallout">
            <a:avLst>
              <a:gd name="adj1" fmla="val -2474"/>
              <a:gd name="adj2" fmla="val 68459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53820" y="2754630"/>
            <a:ext cx="3397250" cy="1614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700" b="1">
                <a:solidFill>
                  <a:srgbClr val="00206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什么是“理解”？就是让词语回到句子，让句子回归段中乃至全篇，总之，就是回归语境。</a:t>
            </a:r>
          </a:p>
        </p:txBody>
      </p:sp>
      <p:sp>
        <p:nvSpPr>
          <p:cNvPr id="16" name="椭圆形标注 15"/>
          <p:cNvSpPr/>
          <p:nvPr/>
        </p:nvSpPr>
        <p:spPr>
          <a:xfrm rot="10800000">
            <a:off x="5132070" y="2589530"/>
            <a:ext cx="4755515" cy="2823210"/>
          </a:xfrm>
          <a:prstGeom prst="wedgeEllipseCallout">
            <a:avLst>
              <a:gd name="adj1" fmla="val 45690"/>
              <a:gd name="adj2" fmla="val 7496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5644515" y="3098800"/>
            <a:ext cx="4019550" cy="1804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700" b="1">
                <a:solidFill>
                  <a:srgbClr val="C0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能将文言句子译为合乎现代语法规范的白话文。做到文从字顺，规范简明，流利畅达。</a:t>
            </a:r>
          </a:p>
        </p:txBody>
      </p:sp>
    </p:spTree>
    <p:custDataLst>
      <p:tags r:id="rId12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16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96010" y="44196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“六字诀”之(五)　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495" y="1148715"/>
            <a:ext cx="1139825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</a:t>
            </a:r>
            <a:r>
              <a:rPr lang="zh-CN" altLang="en-US" sz="2800" b="1"/>
              <a:t>补”即补出文言文中省略的成分或隐含的成分，如句子中省略的主语、谓语、宾语以及介词“于”等，从而使句意完整。</a:t>
            </a:r>
          </a:p>
          <a:p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①句子中省略的成分必须增补出来。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“乃召其酋豪，谕以祸福，诸蛮皆以君言为可信。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”译成：“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于是召集他们的首领，把利害关系告知(他们)，各部落都认为许逖的话是可信的。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”该句“谕”后面省略了代词“之”(部落首领)，即“谕之以祸福”，翻译时必须把它补上。</a:t>
            </a:r>
          </a:p>
          <a:p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②有词类活用现象时，必须根据活用的类型增补有关内容。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“是是、非非谓之知，非是、是非谓之愚。”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译成：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“把对的看作对的，把错的看作错的，叫作聪明；把对的看作错的，把错的看作对的，叫作愚蠢。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”该句中加点的“是”“非”是词类活用，属意动用法，翻译时必须增补上表意动的词语“以……为”(把……看作)。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305" y="1277620"/>
            <a:ext cx="108375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(2016·江苏卷)翻译文中画横线的句子。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甲午正月朔，即入南都，读书鸡鸣山，昼夜不辍，病目眚，下帏静坐者三月。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友人以经书题相商，入耳文立就，后有言及者，辄塞耳不敢听。</a:t>
            </a:r>
          </a:p>
          <a:p>
            <a:pPr algn="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(选自张岱《家传》，有删节)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415290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36800" y="4034790"/>
            <a:ext cx="7517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朋友用经书中的考题彼此商量，(考题)一传入他耳中文章马上就形成了，后来再有谈到(考题)的，(他)就堵住耳朵不敢听了。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095240" y="85725"/>
            <a:ext cx="5248910" cy="1906270"/>
          </a:xfrm>
          <a:prstGeom prst="wedgeRoundRectCallout">
            <a:avLst>
              <a:gd name="adj1" fmla="val -20838"/>
              <a:gd name="adj2" fmla="val 7438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句中的“入耳文立就”省略了主语“题”，“及”后省略了宾语“题”，“辄塞耳不敢听”省略了主语“他”，这些省略的成分，在翻译时应该补出来，有的学生该补不补，翻译出来的语句意思不通，语意不明。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864235" y="626110"/>
            <a:ext cx="10462895" cy="5139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/>
              <a:t>训练</a:t>
            </a:r>
            <a:r>
              <a:rPr lang="en-US" sz="2400" b="1"/>
              <a:t>5</a:t>
            </a:r>
            <a:r>
              <a:rPr sz="2400" b="1"/>
              <a:t>．把文中画横线的句子翻译成现代汉语。</a:t>
            </a:r>
          </a:p>
          <a:p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陈汤字子公，山阳瑕兵人也。少好书，博达，善属文。富平侯张勃与汤交，高其能。初元二年，元帝诏列侯举茂材，勃举汤。汤待迁，父死不奔丧。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(1)司隶奏汤无循行；勃选举故不以实。坐削户二百。会薨，因赐谥曰缪侯。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汤下狱论。久之，迁西域副校尉，与甘延寿俱出西域。即日引军分行，未至城三十里，止营。郅支单于遣使问汉兵何以来，汤因让之：“我为单于远来，而至今无名王大人见将军受事者，何单于失客主之礼也！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(2)兵来道远，人畜罢极，食度日尽，恐无以自还，愿与大臣审计策。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”郅支单于怒，引兵攻，战不利，遁入城。汉兵围之。</a:t>
            </a:r>
          </a:p>
          <a:p>
            <a:pPr algn="r"/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(节选自《汉书·陈汤传》)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97840" y="415925"/>
            <a:ext cx="5480685" cy="1871345"/>
          </a:xfrm>
          <a:prstGeom prst="wedgeRoundRectCallout">
            <a:avLst>
              <a:gd name="adj1" fmla="val -19655"/>
              <a:gd name="adj2" fmla="val 75856"/>
              <a:gd name="adj3" fmla="val 16667"/>
            </a:avLst>
          </a:prstGeom>
          <a:solidFill>
            <a:srgbClr val="FFC00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增补词语：(张勃)坐削户二百，会(张勃)薨</a:t>
            </a:r>
          </a:p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关键词语：无循行、选举、坐。</a:t>
            </a:r>
          </a:p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“无循行”译为“没有遵守礼法的品行”；“选举”是古今异义词，译为“推荐、举荐”；“坐”是“获罪”的意思。</a:t>
            </a:r>
          </a:p>
          <a:p>
            <a:pPr algn="l"/>
            <a:endParaRPr lang="en-US" altLang="zh-CN" sz="2000" b="1">
              <a:solidFill>
                <a:srgbClr val="C00000"/>
              </a:solidFill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605270" y="145415"/>
            <a:ext cx="4947285" cy="1599565"/>
          </a:xfrm>
          <a:prstGeom prst="wedgeRoundRectCallout">
            <a:avLst>
              <a:gd name="adj1" fmla="val -19169"/>
              <a:gd name="adj2" fmla="val 78741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译文：司隶上奏皇帝，弹劾陈汤没有遵守礼法的品行；张勃不按照真实情况举荐人才。(张勃)获罪，被削夺二百户食邑。恰好这时(张勃)死了，因而皇帝赐他“缪侯”的谥号。</a:t>
            </a:r>
          </a:p>
        </p:txBody>
      </p:sp>
      <p:sp>
        <p:nvSpPr>
          <p:cNvPr id="5" name="圆角矩形标注 4"/>
          <p:cNvSpPr/>
          <p:nvPr/>
        </p:nvSpPr>
        <p:spPr>
          <a:xfrm rot="10800000">
            <a:off x="351155" y="5219700"/>
            <a:ext cx="6019800" cy="1543685"/>
          </a:xfrm>
          <a:prstGeom prst="wedgeRoundRectCallout">
            <a:avLst>
              <a:gd name="adj1" fmla="val -20601"/>
              <a:gd name="adj2" fmla="val 79946"/>
              <a:gd name="adj3" fmla="val 16667"/>
            </a:avLst>
          </a:prstGeom>
          <a:solidFill>
            <a:srgbClr val="0070C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 rot="10800000">
            <a:off x="6798945" y="4786630"/>
            <a:ext cx="4872355" cy="1564005"/>
          </a:xfrm>
          <a:prstGeom prst="wedgeRoundRectCallout">
            <a:avLst>
              <a:gd name="adj1" fmla="val -20389"/>
              <a:gd name="adj2" fmla="val 761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17690" y="4907915"/>
            <a:ext cx="4635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译文：(我们的)军队远道而来，人马极其疲劳，粮草估计也将用完，恐怕不能自行还军了，希望(单于)同大臣审慎考虑策划。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1155" y="5330825"/>
            <a:ext cx="6181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</a:rPr>
              <a:t>增补词语：(我们的)兵来道远，愿(单于)与大臣审计策</a:t>
            </a:r>
          </a:p>
          <a:p>
            <a:pPr algn="l"/>
            <a:r>
              <a:rPr lang="zh-CN" altLang="en-US" sz="2000" b="1">
                <a:solidFill>
                  <a:srgbClr val="FFFF00"/>
                </a:solidFill>
              </a:rPr>
              <a:t>关键词语：罢、度、计策</a:t>
            </a:r>
          </a:p>
          <a:p>
            <a:pPr algn="l"/>
            <a:r>
              <a:rPr lang="zh-CN" altLang="en-US" sz="2000" b="1">
                <a:solidFill>
                  <a:srgbClr val="FFFF00"/>
                </a:solidFill>
              </a:rPr>
              <a:t>“罢”是“疲劳”的意思，“度”译为“估计”，“计策”译为“考虑策划”。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9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96010" y="44196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“六字诀”之(六)　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495" y="1148715"/>
            <a:ext cx="11398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“变”指根据语境，灵活变通地翻译</a:t>
            </a:r>
            <a:r>
              <a:rPr lang="zh-CN" altLang="en-US" b="1"/>
              <a:t>。</a:t>
            </a:r>
          </a:p>
          <a:p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/>
              <a:t>如：</a:t>
            </a:r>
            <a:r>
              <a:rPr lang="zh-CN" altLang="en-US" sz="2800" b="1">
                <a:solidFill>
                  <a:srgbClr val="7030A0"/>
                </a:solidFill>
              </a:rPr>
              <a:t>①对比喻句的翻译，应尽量保留比喻的说法，如果不能保留，只译出本体即可。</a:t>
            </a:r>
            <a:r>
              <a:rPr lang="zh-CN" altLang="en-US" sz="2800"/>
              <a:t>如《过秦论》中“金城千里”，可译为“辽阔的国土，坚固的城池环绕，牢固可靠”。</a:t>
            </a:r>
          </a:p>
          <a:p>
            <a:r>
              <a:rPr lang="zh-CN" altLang="en-US" sz="2800" b="1">
                <a:solidFill>
                  <a:srgbClr val="7030A0"/>
                </a:solidFill>
              </a:rPr>
              <a:t>②对借代句的翻译</a:t>
            </a:r>
            <a:r>
              <a:rPr lang="zh-CN" altLang="en-US" sz="2800"/>
              <a:t>，一般只要把所代的事物写出来就可以了，如可以将“缙绅”“三尺”“纨绔”分别翻译成“官员”“法律”“富家子弟”。</a:t>
            </a:r>
            <a:r>
              <a:rPr lang="zh-CN" altLang="en-US" sz="2800" b="1">
                <a:solidFill>
                  <a:srgbClr val="7030A0"/>
                </a:solidFill>
              </a:rPr>
              <a:t>③对委婉说法的翻译</a:t>
            </a:r>
            <a:r>
              <a:rPr lang="zh-CN" altLang="en-US" sz="2800"/>
              <a:t>，只要将委婉语句按照现代汉语的用语习惯表述出来就可以了，如可将“会猎”“更衣”翻译成“出兵征伐”“上厕所”。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305" y="1277620"/>
            <a:ext cx="1083754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(2015·安徽卷)翻译文中画横线的句子。</a:t>
            </a: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暇即与其友汪琬、刘体仁、董文骥、王士禛辈出游丰台、草桥诸胜地，或会食浮屠、老子之宫。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诸子酒酣耳热，辨难蜂起，各负气不肯相下。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先生默坐，或微笑不发一语。偶出一语，则人人自失，觉我言为烦。</a:t>
            </a:r>
          </a:p>
          <a:p>
            <a:pPr algn="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(《御史梁皙次先生传》)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415290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36800" y="4034790"/>
            <a:ext cx="7517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朋友用经书中的考题彼此商量，(考题)一传入他耳中文章马上就形成了，后来再有谈到(考题)的，(他)就堵住耳朵不敢听了。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095240" y="85725"/>
            <a:ext cx="5248910" cy="1906270"/>
          </a:xfrm>
          <a:prstGeom prst="wedgeRoundRectCallout">
            <a:avLst>
              <a:gd name="adj1" fmla="val -20838"/>
              <a:gd name="adj2" fmla="val 7438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句中的“蜂起”使用了比喻的说法，意思是说众人的辩驳和问难像蜜蜂飞一样成群起来，在翻译时不能直译，只能改变表面意思，用意译的方式翻译。而有的学生该变不变，翻译出来的语句意思不通畅，语意表达不清楚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864235" y="582930"/>
            <a:ext cx="10462895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/>
              <a:t>训练</a:t>
            </a:r>
            <a:r>
              <a:rPr lang="en-US" sz="2400" b="1"/>
              <a:t>6</a:t>
            </a:r>
            <a:r>
              <a:rPr sz="2400" b="1"/>
              <a:t>．请用“变通法”把文中画横线的句子翻译成现代汉语。</a:t>
            </a:r>
          </a:p>
          <a:p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(刘矩)稍迁雍丘令，以礼让化之，其无孝义者，皆感悟自革。民有争讼，矩常引之于前，提耳训告，以为忿恚可忍，县官不可入，使归更寻思。讼者感之，辄各罢去。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(1)其有路得遗者，皆推寻其主。在县四年，以母忧去官。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……灵帝初，代周景为太尉。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(2)矩再为上公，所辟召皆名儒宿德，不与州郡交通，顺辞默谏，多见省用，复以日食免。因乞骸骨，卒于家。</a:t>
            </a: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(选自《后汉书·卷七十六》)陈汤传》)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793115" y="857250"/>
            <a:ext cx="5297805" cy="1400810"/>
          </a:xfrm>
          <a:prstGeom prst="wedgeRoundRectCallout">
            <a:avLst>
              <a:gd name="adj1" fmla="val 13106"/>
              <a:gd name="adj2" fmla="val 86627"/>
              <a:gd name="adj3" fmla="val 16667"/>
            </a:avLst>
          </a:prstGeom>
          <a:solidFill>
            <a:srgbClr val="FFC00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(1)变通词语：推寻、母忧、去官</a:t>
            </a:r>
          </a:p>
          <a:p>
            <a:pPr algn="l"/>
            <a:r>
              <a:rPr lang="zh-CN" altLang="en-US" sz="2000" b="1">
                <a:solidFill>
                  <a:srgbClr val="C00000"/>
                </a:solidFill>
              </a:rPr>
              <a:t>“母忧”运用了委婉的说法，翻译为“母亲离世或母亲的丧事”，也作“丁母忧”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6605270" y="479425"/>
            <a:ext cx="4947285" cy="1265555"/>
          </a:xfrm>
          <a:prstGeom prst="wedgeRoundRectCallout">
            <a:avLst>
              <a:gd name="adj1" fmla="val -19169"/>
              <a:gd name="adj2" fmla="val 78741"/>
              <a:gd name="adj3" fmla="val 16667"/>
            </a:avLst>
          </a:prstGeom>
          <a:solidFill>
            <a:srgbClr val="92D05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译文：有人在路上捡到东西，都会设法寻找失主。刘矩在雍丘县为官四年，后来因母亲去世而辞官回去。</a:t>
            </a:r>
          </a:p>
        </p:txBody>
      </p:sp>
      <p:sp>
        <p:nvSpPr>
          <p:cNvPr id="5" name="圆角矩形标注 4"/>
          <p:cNvSpPr/>
          <p:nvPr/>
        </p:nvSpPr>
        <p:spPr>
          <a:xfrm rot="10800000">
            <a:off x="221615" y="4377055"/>
            <a:ext cx="5146675" cy="1285240"/>
          </a:xfrm>
          <a:prstGeom prst="wedgeRoundRectCallout">
            <a:avLst>
              <a:gd name="adj1" fmla="val -20601"/>
              <a:gd name="adj2" fmla="val 79946"/>
              <a:gd name="adj3" fmla="val 16667"/>
            </a:avLst>
          </a:prstGeom>
          <a:solidFill>
            <a:srgbClr val="0070C0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 rot="10800000">
            <a:off x="6173470" y="3963035"/>
            <a:ext cx="4872355" cy="1938655"/>
          </a:xfrm>
          <a:prstGeom prst="wedgeRoundRectCallout">
            <a:avLst>
              <a:gd name="adj1" fmla="val -20389"/>
              <a:gd name="adj2" fmla="val 761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1580" y="3963035"/>
            <a:ext cx="47542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译文：刘矩又位居三公，他所举荐征召的人都是有名有德的大儒士，他不和州郡的官吏结交来往，进言多采用顺从词汇，暗含劝谏，大多被皇上明晓而采用，后再次因日食事情被免职。于是请求退休，死在家中。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1155" y="4512310"/>
            <a:ext cx="51473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</a:rPr>
              <a:t>变通词语：交通、默谏、乞骸骨</a:t>
            </a:r>
          </a:p>
          <a:p>
            <a:pPr algn="l"/>
            <a:r>
              <a:rPr lang="zh-CN" altLang="en-US" sz="2000" b="1">
                <a:solidFill>
                  <a:srgbClr val="FFFF00"/>
                </a:solidFill>
              </a:rPr>
              <a:t>“乞骸骨”运用了委婉的说法，自请退职，意为请求使骸骨归葬故乡，回老家安度晚年。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9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2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045" y="1196340"/>
            <a:ext cx="2686685" cy="170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 defTabSz="457200">
              <a:lnSpc>
                <a:spcPct val="130000"/>
              </a:lnSpc>
            </a:pPr>
            <a:r>
              <a:rPr lang="zh-CN" altLang="en-US" sz="2300" b="1">
                <a:solidFill>
                  <a:srgbClr val="C00000"/>
                </a:solidFill>
                <a:sym typeface="+mn-ea"/>
              </a:rPr>
              <a:t>“换”</a:t>
            </a:r>
            <a:r>
              <a:rPr lang="zh-CN" altLang="en-US" sz="2300" b="1">
                <a:sym typeface="+mn-ea"/>
              </a:rPr>
              <a:t>即翻译时把文言文中的部分词语替换成符合现代汉语习惯的词语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Line 2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4918710" y="1858010"/>
            <a:ext cx="0" cy="1387475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Rectangl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48295" y="1271270"/>
            <a:ext cx="3495675" cy="117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 defTabSz="45720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“调”</a:t>
            </a:r>
            <a:r>
              <a:rPr lang="zh-CN" altLang="en-US" sz="2400" b="1">
                <a:sym typeface="+mn-ea"/>
              </a:rPr>
              <a:t>即按照现代汉语的习惯，在对译的基础上，将特殊句式的语序调整过来，使译句畅达。</a:t>
            </a:r>
            <a:endParaRPr lang="zh-CN" altLang="en-US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6" name="Line 2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7700645" y="1770380"/>
            <a:ext cx="0" cy="1687195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Rectangle 2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9740" y="4653280"/>
            <a:ext cx="268795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 defTabSz="45720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“删”</a:t>
            </a:r>
            <a:r>
              <a:rPr lang="zh-CN" altLang="en-US" sz="2400" b="1">
                <a:sym typeface="+mn-ea"/>
              </a:rPr>
              <a:t>即把没有意义或不必译出的衬词、虚词删去。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8" name="Line 2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2915285" y="5135880"/>
            <a:ext cx="0" cy="107188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Rectangle 2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71235" y="4652645"/>
            <a:ext cx="2353310" cy="117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 defTabSz="45720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“补”</a:t>
            </a:r>
            <a:r>
              <a:rPr lang="zh-CN" altLang="en-US" sz="2400" b="1">
                <a:sym typeface="+mn-ea"/>
              </a:rPr>
              <a:t>即补出文言文中省略的成分或隐含的成分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0" name="Line 2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5913120" y="4652645"/>
            <a:ext cx="0" cy="1555115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1" name="Rectangle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818245" y="4480560"/>
            <a:ext cx="2719070" cy="142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“变”</a:t>
            </a:r>
            <a:r>
              <a:rPr lang="zh-CN" altLang="en-US" sz="2400" b="1">
                <a:sym typeface="+mn-ea"/>
              </a:rPr>
              <a:t>指根据语境，灵活变通地翻译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2" name="Line 3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8807450" y="4057015"/>
            <a:ext cx="10795" cy="201676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3" name="Rectangl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93520" y="1985645"/>
            <a:ext cx="2785110" cy="117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 defTabSz="45720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“留”</a:t>
            </a:r>
            <a:r>
              <a:rPr lang="zh-CN" altLang="en-US" sz="2400" b="1">
                <a:sym typeface="+mn-ea"/>
              </a:rPr>
              <a:t>即保留文言文中的一些基本词汇和专有名词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4" name="Line 21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 flipV="1">
            <a:off x="1483360" y="2094230"/>
            <a:ext cx="0" cy="1360805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1154430" y="3059430"/>
            <a:ext cx="9518015" cy="178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41"/>
          <p:cNvSpPr txBox="1"/>
          <p:nvPr>
            <p:custDataLst>
              <p:tags r:id="rId16"/>
            </p:custDataLst>
          </p:nvPr>
        </p:nvSpPr>
        <p:spPr>
          <a:xfrm>
            <a:off x="645795" y="208280"/>
            <a:ext cx="5200650" cy="587375"/>
          </a:xfrm>
          <a:prstGeom prst="rect">
            <a:avLst/>
          </a:prstGeom>
          <a:noFill/>
        </p:spPr>
        <p:txBody>
          <a:bodyPr vert="horz" wrap="square" bIns="0" rtlCol="0" anchor="b" anchorCtr="0">
            <a:noAutofit/>
          </a:bodyPr>
          <a:lstStyle/>
          <a:p>
            <a:pPr algn="l"/>
            <a:r>
              <a:rPr lang="zh-CN" altLang="en-US" sz="2700" b="1">
                <a:solidFill>
                  <a:srgbClr val="C00000"/>
                </a:solidFill>
                <a:sym typeface="+mn-ea"/>
              </a:rPr>
              <a:t>小结：文言文翻译的方法</a:t>
            </a:r>
            <a:endParaRPr lang="zh-CN" altLang="en-US" sz="2700" b="1">
              <a:solidFill>
                <a:srgbClr val="C00000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感谢聆听</a:t>
            </a: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36300" y="109220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advTm="3000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8645" y="3075940"/>
            <a:ext cx="6109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达</a:t>
            </a:r>
            <a:r>
              <a:rPr kumimoji="0" lang="zh-CN" altLang="en-US" sz="27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：就是畅达，即译文明白晓畅，符合现代汉语的表达要求和习惯，无语病。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0052" y="3169198"/>
            <a:ext cx="317297" cy="520323"/>
          </a:xfrm>
          <a:prstGeom prst="rect">
            <a:avLst/>
          </a:prstGeom>
        </p:spPr>
      </p:pic>
      <p:sp>
        <p:nvSpPr>
          <p:cNvPr id="4" name="Rectangl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68645" y="4363085"/>
            <a:ext cx="61099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雅：</a:t>
            </a: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就是优美，即要求译文语句规范、得体、生动、优美。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0052" y="4456466"/>
            <a:ext cx="317297" cy="52032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293947" y="1012501"/>
            <a:ext cx="4540733" cy="584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668645" y="1678305"/>
            <a:ext cx="6109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信</a:t>
            </a:r>
            <a:r>
              <a:rPr kumimoji="0" lang="zh-CN" altLang="en-US" sz="27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：就是准确，即译文要准确表达原文的意思，要忠实于原文，不歪曲、不遗漏、不增译。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0052" y="1771442"/>
            <a:ext cx="317297" cy="520323"/>
          </a:xfrm>
          <a:prstGeom prst="rect">
            <a:avLst/>
          </a:prstGeom>
        </p:spPr>
      </p:pic>
      <p:sp>
        <p:nvSpPr>
          <p:cNvPr id="13" name="TextBox 41"/>
          <p:cNvSpPr txBox="1"/>
          <p:nvPr>
            <p:custDataLst>
              <p:tags r:id="rId11"/>
            </p:custDataLst>
          </p:nvPr>
        </p:nvSpPr>
        <p:spPr>
          <a:xfrm>
            <a:off x="775335" y="920115"/>
            <a:ext cx="6678295" cy="587375"/>
          </a:xfrm>
          <a:prstGeom prst="rect">
            <a:avLst/>
          </a:prstGeom>
          <a:noFill/>
        </p:spPr>
        <p:txBody>
          <a:bodyPr vert="horz" wrap="square" bIns="0" rtlCol="0" anchor="b" anchorCtr="0">
            <a:no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文言文翻译的标准</a:t>
            </a:r>
          </a:p>
        </p:txBody>
      </p:sp>
    </p:spTree>
    <p:custDataLst>
      <p:tags r:id="rId12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47770" y="3782695"/>
            <a:ext cx="6109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直译为主，意译为辅</a:t>
            </a:r>
            <a:r>
              <a:rPr kumimoji="0" lang="zh-CN" altLang="en-US" sz="27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3467" y="3782608"/>
            <a:ext cx="317297" cy="52032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-249103" y="651821"/>
            <a:ext cx="4540733" cy="584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33495" y="1212215"/>
            <a:ext cx="6109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字字落实，文从句顺。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3467" y="1305352"/>
            <a:ext cx="317297" cy="520323"/>
          </a:xfrm>
          <a:prstGeom prst="rect">
            <a:avLst/>
          </a:prstGeom>
        </p:spPr>
      </p:pic>
      <p:sp>
        <p:nvSpPr>
          <p:cNvPr id="13" name="TextBox 41"/>
          <p:cNvSpPr txBox="1"/>
          <p:nvPr>
            <p:custDataLst>
              <p:tags r:id="rId9"/>
            </p:custDataLst>
          </p:nvPr>
        </p:nvSpPr>
        <p:spPr>
          <a:xfrm>
            <a:off x="506095" y="488950"/>
            <a:ext cx="6678295" cy="587375"/>
          </a:xfrm>
          <a:prstGeom prst="rect">
            <a:avLst/>
          </a:prstGeom>
          <a:noFill/>
        </p:spPr>
        <p:txBody>
          <a:bodyPr vert="horz" wrap="square" bIns="0" rtlCol="0" anchor="b" anchorCtr="0">
            <a:no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文言文翻译的原则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33495" y="1918970"/>
            <a:ext cx="807339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"字字落实"</a:t>
            </a:r>
            <a:r>
              <a:rPr lang="zh-CN" altLang="en-US" sz="2000">
                <a:solidFill>
                  <a:srgbClr val="002060"/>
                </a:solidFill>
              </a:rPr>
              <a:t>：</a:t>
            </a:r>
            <a:r>
              <a:rPr lang="zh-CN" altLang="en-US" sz="2000" b="1"/>
              <a:t>除去必要的省略和一些无实在意义的词语，要忠实于原文意思，不遗漏，也不能多余；换言之，原文和译文必须是一一对应的关系，原文中应有的意思，在译文中一定要落实，原文中不该有的意思，在译文中一定不能出现；不多不少，恰到好处。</a:t>
            </a:r>
          </a:p>
          <a:p>
            <a:r>
              <a:rPr lang="zh-CN" altLang="en-US" sz="2000" b="1">
                <a:solidFill>
                  <a:srgbClr val="FF0000"/>
                </a:solidFill>
              </a:rPr>
              <a:t>"文从句顺"</a:t>
            </a:r>
            <a:r>
              <a:rPr lang="zh-CN" altLang="en-US" sz="2000" b="1"/>
              <a:t>：译文要明白通顺，合乎现代汉语的表达习惯，没有语病。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52875" y="4489450"/>
            <a:ext cx="712406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直译：</a:t>
            </a:r>
            <a:r>
              <a:rPr lang="zh-CN" altLang="en-US" sz="2000" b="1"/>
              <a:t>指译文要与原文保持对应关系，重要的词语要相应的落实，要尽力保持原文遣词造句的特点和相近的表达方式，力求语言风格也和原文一致。</a:t>
            </a:r>
          </a:p>
          <a:p>
            <a:r>
              <a:rPr lang="zh-CN" altLang="en-US" sz="2000" b="1">
                <a:solidFill>
                  <a:srgbClr val="FF0000"/>
                </a:solidFill>
              </a:rPr>
              <a:t>意译：</a:t>
            </a:r>
            <a:r>
              <a:rPr lang="zh-CN" altLang="en-US" sz="2000" b="1"/>
              <a:t>指着眼于表达原句的意思，在忠于原意的前提下，灵活翻译原文的词语，灵活处理原文的句子结构。</a:t>
            </a:r>
          </a:p>
        </p:txBody>
      </p:sp>
    </p:spTree>
    <p:custDataLst>
      <p:tags r:id="rId10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997" y="3555913"/>
            <a:ext cx="317297" cy="52032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-248920" y="651510"/>
            <a:ext cx="3387725" cy="584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33495" y="1212215"/>
            <a:ext cx="75755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“古文翻译要求以直译为主，并保持语意通畅。要注意原文用词造句和表达方式的特点。”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具体来说，主要考查：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997" y="1305352"/>
            <a:ext cx="317297" cy="520323"/>
          </a:xfrm>
          <a:prstGeom prst="rect">
            <a:avLst/>
          </a:prstGeom>
        </p:spPr>
      </p:pic>
      <p:sp>
        <p:nvSpPr>
          <p:cNvPr id="13" name="TextBox 41"/>
          <p:cNvSpPr txBox="1"/>
          <p:nvPr>
            <p:custDataLst>
              <p:tags r:id="rId8"/>
            </p:custDataLst>
          </p:nvPr>
        </p:nvSpPr>
        <p:spPr>
          <a:xfrm>
            <a:off x="506095" y="488950"/>
            <a:ext cx="6678295" cy="587375"/>
          </a:xfrm>
          <a:prstGeom prst="rect">
            <a:avLst/>
          </a:prstGeom>
          <a:noFill/>
        </p:spPr>
        <p:txBody>
          <a:bodyPr vert="horz" wrap="square" bIns="0" rtlCol="0" anchor="b" anchorCtr="0">
            <a:no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文言文翻译的考点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0775" y="3047365"/>
            <a:ext cx="808101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1.积累性的：</a:t>
            </a:r>
            <a:r>
              <a:rPr lang="zh-CN" altLang="en-US" sz="2400" b="1">
                <a:solidFill>
                  <a:srgbClr val="7030A0"/>
                </a:solidFill>
              </a:rPr>
              <a:t>关键词语（重要实词、虚词、通假字、古今异义词等）</a:t>
            </a:r>
          </a:p>
          <a:p>
            <a:r>
              <a:rPr lang="zh-CN" altLang="en-US" sz="2800" b="1">
                <a:solidFill>
                  <a:srgbClr val="C00000"/>
                </a:solidFill>
              </a:rPr>
              <a:t>2、规律性的：</a:t>
            </a:r>
            <a:r>
              <a:rPr lang="zh-CN" altLang="en-US" sz="2400" b="1">
                <a:solidFill>
                  <a:srgbClr val="7030A0"/>
                </a:solidFill>
              </a:rPr>
              <a:t>语法现象（词类活用、固定结构、特殊句式等）</a:t>
            </a:r>
          </a:p>
        </p:txBody>
      </p:sp>
    </p:spTree>
    <p:custDataLst>
      <p:tags r:id="rId9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467" y="3782608"/>
            <a:ext cx="317297" cy="52032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-248920" y="651510"/>
            <a:ext cx="3786505" cy="584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60775" y="1212215"/>
            <a:ext cx="77482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首先要通读全文，把握文章大意，做到心中有数，切忌一上来就匆匆忙忙翻译。在翻译时，遇到疑难词句，可暂时放过，等译完上下文，再进行推敲。译完全文后，再通读一遍，检查校正，以防误译、漏译和曲译。主要分为四步：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467" y="1305352"/>
            <a:ext cx="317297" cy="520323"/>
          </a:xfrm>
          <a:prstGeom prst="rect">
            <a:avLst/>
          </a:prstGeom>
        </p:spPr>
      </p:pic>
      <p:sp>
        <p:nvSpPr>
          <p:cNvPr id="13" name="TextBox 41"/>
          <p:cNvSpPr txBox="1"/>
          <p:nvPr>
            <p:custDataLst>
              <p:tags r:id="rId8"/>
            </p:custDataLst>
          </p:nvPr>
        </p:nvSpPr>
        <p:spPr>
          <a:xfrm>
            <a:off x="506095" y="488950"/>
            <a:ext cx="6678295" cy="587375"/>
          </a:xfrm>
          <a:prstGeom prst="rect">
            <a:avLst/>
          </a:prstGeom>
          <a:noFill/>
        </p:spPr>
        <p:txBody>
          <a:bodyPr vert="horz" wrap="square" bIns="0" rtlCol="0" anchor="b" anchorCtr="0">
            <a:no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文言文翻译的步骤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0775" y="3481070"/>
            <a:ext cx="827532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审</a:t>
            </a:r>
            <a:r>
              <a:rPr lang="zh-CN" altLang="en-US" sz="2400" b="1">
                <a:solidFill>
                  <a:srgbClr val="7030A0"/>
                </a:solidFill>
              </a:rPr>
              <a:t> 审清采分点即两类考点。</a:t>
            </a:r>
          </a:p>
          <a:p>
            <a:r>
              <a:rPr lang="zh-CN" altLang="en-US" sz="2800" b="1">
                <a:solidFill>
                  <a:srgbClr val="C00000"/>
                </a:solidFill>
              </a:rPr>
              <a:t>切</a:t>
            </a:r>
            <a:r>
              <a:rPr lang="zh-CN" altLang="en-US" sz="2400" b="1">
                <a:solidFill>
                  <a:srgbClr val="7030A0"/>
                </a:solidFill>
              </a:rPr>
              <a:t> 以词为单位，用“/”切分句子。</a:t>
            </a:r>
          </a:p>
          <a:p>
            <a:r>
              <a:rPr lang="zh-CN" altLang="en-US" sz="2800" b="1">
                <a:solidFill>
                  <a:srgbClr val="C00000"/>
                </a:solidFill>
              </a:rPr>
              <a:t>连</a:t>
            </a:r>
            <a:r>
              <a:rPr lang="zh-CN" altLang="en-US" sz="2400" b="1">
                <a:solidFill>
                  <a:srgbClr val="7030A0"/>
                </a:solidFill>
              </a:rPr>
              <a:t> 按现代汉语语法习惯将逐一解释出来的词义连缀成句。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誊</a:t>
            </a:r>
            <a:r>
              <a:rPr lang="zh-CN" altLang="en-US" sz="2400" b="1">
                <a:solidFill>
                  <a:srgbClr val="7030A0"/>
                </a:solidFill>
              </a:rPr>
              <a:t> 逐一查对草稿纸上的译句后字迹清晰地誊写到答案卷上，不写繁体字、简化字、错别字。</a:t>
            </a:r>
          </a:p>
        </p:txBody>
      </p:sp>
    </p:spTree>
    <p:custDataLst>
      <p:tags r:id="rId9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标题 1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882059" y="2189480"/>
            <a:ext cx="6075952" cy="838206"/>
          </a:xfrm>
        </p:spPr>
        <p:txBody>
          <a:bodyPr/>
          <a:lstStyle/>
          <a:p>
            <a:r>
              <a:rPr lang="zh-CN" altLang="en-US"/>
              <a:t>文言文翻译的方法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49063" y="3403749"/>
            <a:ext cx="5742121" cy="1192017"/>
          </a:xfrm>
        </p:spPr>
        <p:txBody>
          <a:bodyPr/>
          <a:lstStyle/>
          <a:p>
            <a:r>
              <a:rPr lang="zh-CN" altLang="en-US" sz="4000" b="1">
                <a:solidFill>
                  <a:srgbClr val="C00000"/>
                </a:solidFill>
              </a:rPr>
              <a:t>“六字诀”</a:t>
            </a:r>
          </a:p>
        </p:txBody>
      </p:sp>
    </p:spTree>
    <p:custDataLst>
      <p:tags r:id="rId4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117600" y="624840"/>
            <a:ext cx="6937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</a:rPr>
              <a:t>“</a:t>
            </a:r>
            <a:r>
              <a:rPr lang="zh-CN" altLang="en-US" sz="4000" b="1">
                <a:solidFill>
                  <a:srgbClr val="C00000"/>
                </a:solidFill>
              </a:rPr>
              <a:t>六字诀”之(一)　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21690" y="1675765"/>
            <a:ext cx="1054862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“留”即保留文言文中的一些基本词汇和专有名词。</a:t>
            </a:r>
          </a:p>
          <a:p>
            <a:r>
              <a:rPr lang="zh-CN" altLang="en-US" sz="2400"/>
              <a:t>包括：</a:t>
            </a:r>
          </a:p>
          <a:p>
            <a:r>
              <a:rPr lang="zh-CN" altLang="en-US" sz="2400" b="1">
                <a:solidFill>
                  <a:srgbClr val="7030A0"/>
                </a:solidFill>
              </a:rPr>
              <a:t>①在现代汉语中仍常用的成语或习惯用语，</a:t>
            </a:r>
            <a:r>
              <a:rPr lang="zh-CN" altLang="en-US" sz="2400"/>
              <a:t>一般人都能够理解，可以保留不译(译了，反而显得不通顺)，如“劳苦而功高如此，未有封侯之赏”(《鸿门宴》)，“劳苦功高”这个成语就可以保留不译；</a:t>
            </a:r>
          </a:p>
          <a:p>
            <a:r>
              <a:rPr lang="zh-CN" altLang="en-US" sz="2400"/>
              <a:t>②</a:t>
            </a:r>
            <a:r>
              <a:rPr lang="zh-CN" altLang="en-US" sz="2400" b="1">
                <a:solidFill>
                  <a:srgbClr val="7030A0"/>
                </a:solidFill>
              </a:rPr>
              <a:t>朝代、年号、谥号、庙号、人名、爵位名、书名、地名、官职名、器物名、度量衡</a:t>
            </a:r>
            <a:r>
              <a:rPr lang="zh-CN" altLang="en-US" sz="2400"/>
              <a:t>等专有名词，也可保留不译。</a:t>
            </a:r>
          </a:p>
        </p:txBody>
      </p:sp>
    </p:spTree>
    <p:custDataLst>
      <p:tags r:id="rId8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圆角矩形 7"/>
          <p:cNvSpPr/>
          <p:nvPr/>
        </p:nvSpPr>
        <p:spPr>
          <a:xfrm>
            <a:off x="9171305" y="2164715"/>
            <a:ext cx="797560" cy="387985"/>
          </a:xfrm>
          <a:prstGeom prst="round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72985" y="2164715"/>
            <a:ext cx="506095" cy="398780"/>
          </a:xfrm>
          <a:prstGeom prst="round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537710" y="2164715"/>
            <a:ext cx="1023620" cy="366395"/>
          </a:xfrm>
          <a:prstGeom prst="round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740150" y="2164715"/>
            <a:ext cx="797560" cy="387985"/>
          </a:xfrm>
          <a:prstGeom prst="round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351276" y="-5114"/>
            <a:ext cx="11491977" cy="1379538"/>
            <a:chOff x="351276" y="-5114"/>
            <a:chExt cx="11491977" cy="1379538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109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276" y="237817"/>
              <a:ext cx="588883" cy="618996"/>
            </a:xfrm>
            <a:custGeom>
              <a:gdLst>
                <a:gd name="connsiteX0" fmla="*/ 2641600 w 2980267"/>
                <a:gd name="connsiteY0" fmla="*/ 0 h 3132666"/>
                <a:gd name="connsiteX1" fmla="*/ 2980267 w 2980267"/>
                <a:gd name="connsiteY1" fmla="*/ 169333 h 3132666"/>
                <a:gd name="connsiteX2" fmla="*/ 2844800 w 2980267"/>
                <a:gd name="connsiteY2" fmla="*/ 745066 h 3132666"/>
                <a:gd name="connsiteX3" fmla="*/ 2556934 w 2980267"/>
                <a:gd name="connsiteY3" fmla="*/ 1185333 h 3132666"/>
                <a:gd name="connsiteX4" fmla="*/ 1845734 w 2980267"/>
                <a:gd name="connsiteY4" fmla="*/ 2235200 h 3132666"/>
                <a:gd name="connsiteX5" fmla="*/ 1439334 w 2980267"/>
                <a:gd name="connsiteY5" fmla="*/ 2810933 h 3132666"/>
                <a:gd name="connsiteX6" fmla="*/ 829734 w 2980267"/>
                <a:gd name="connsiteY6" fmla="*/ 3098800 h 3132666"/>
                <a:gd name="connsiteX7" fmla="*/ 389467 w 2980267"/>
                <a:gd name="connsiteY7" fmla="*/ 3132666 h 3132666"/>
                <a:gd name="connsiteX8" fmla="*/ 0 w 2980267"/>
                <a:gd name="connsiteY8" fmla="*/ 2963333 h 3132666"/>
                <a:gd name="connsiteX9" fmla="*/ 152400 w 2980267"/>
                <a:gd name="connsiteY9" fmla="*/ 2810933 h 3132666"/>
                <a:gd name="connsiteX10" fmla="*/ 609600 w 2980267"/>
                <a:gd name="connsiteY10" fmla="*/ 2607733 h 3132666"/>
                <a:gd name="connsiteX11" fmla="*/ 999067 w 2980267"/>
                <a:gd name="connsiteY11" fmla="*/ 2353733 h 3132666"/>
                <a:gd name="connsiteX12" fmla="*/ 1185334 w 2980267"/>
                <a:gd name="connsiteY12" fmla="*/ 2150533 h 3132666"/>
                <a:gd name="connsiteX13" fmla="*/ 1456267 w 2980267"/>
                <a:gd name="connsiteY13" fmla="*/ 1761066 h 3132666"/>
                <a:gd name="connsiteX14" fmla="*/ 1693334 w 2980267"/>
                <a:gd name="connsiteY14" fmla="*/ 1405466 h 3132666"/>
                <a:gd name="connsiteX15" fmla="*/ 1918678 w 2980267"/>
                <a:gd name="connsiteY15" fmla="*/ 1212314 h 3132666"/>
                <a:gd name="connsiteX16" fmla="*/ 1879600 w 2980267"/>
                <a:gd name="connsiteY16" fmla="*/ 1270000 h 3132666"/>
                <a:gd name="connsiteX17" fmla="*/ 1930400 w 2980267"/>
                <a:gd name="connsiteY17" fmla="*/ 1202266 h 3132666"/>
                <a:gd name="connsiteX18" fmla="*/ 1918678 w 2980267"/>
                <a:gd name="connsiteY18" fmla="*/ 1212314 h 3132666"/>
                <a:gd name="connsiteX19" fmla="*/ 2235200 w 2980267"/>
                <a:gd name="connsiteY19" fmla="*/ 745066 h 3132666"/>
                <a:gd name="connsiteX20" fmla="*/ 2455334 w 2980267"/>
                <a:gd name="connsiteY20" fmla="*/ 338666 h 31326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0267" h="3132666">
                  <a:moveTo>
                    <a:pt x="2641600" y="0"/>
                  </a:moveTo>
                  <a:lnTo>
                    <a:pt x="2980267" y="169333"/>
                  </a:lnTo>
                  <a:lnTo>
                    <a:pt x="2844800" y="745066"/>
                  </a:lnTo>
                  <a:lnTo>
                    <a:pt x="2556934" y="1185333"/>
                  </a:lnTo>
                  <a:lnTo>
                    <a:pt x="1845734" y="2235200"/>
                  </a:lnTo>
                  <a:lnTo>
                    <a:pt x="1439334" y="2810933"/>
                  </a:lnTo>
                  <a:lnTo>
                    <a:pt x="829734" y="3098800"/>
                  </a:lnTo>
                  <a:lnTo>
                    <a:pt x="389467" y="3132666"/>
                  </a:lnTo>
                  <a:lnTo>
                    <a:pt x="0" y="2963333"/>
                  </a:lnTo>
                  <a:lnTo>
                    <a:pt x="152400" y="2810933"/>
                  </a:lnTo>
                  <a:lnTo>
                    <a:pt x="609600" y="2607733"/>
                  </a:lnTo>
                  <a:lnTo>
                    <a:pt x="999067" y="2353733"/>
                  </a:lnTo>
                  <a:lnTo>
                    <a:pt x="1185334" y="2150533"/>
                  </a:lnTo>
                  <a:lnTo>
                    <a:pt x="1456267" y="1761066"/>
                  </a:lnTo>
                  <a:lnTo>
                    <a:pt x="1693334" y="1405466"/>
                  </a:lnTo>
                  <a:lnTo>
                    <a:pt x="1918678" y="1212314"/>
                  </a:lnTo>
                  <a:lnTo>
                    <a:pt x="1879600" y="1270000"/>
                  </a:lnTo>
                  <a:lnTo>
                    <a:pt x="1930400" y="1202266"/>
                  </a:lnTo>
                  <a:lnTo>
                    <a:pt x="1918678" y="1212314"/>
                  </a:lnTo>
                  <a:lnTo>
                    <a:pt x="2235200" y="745066"/>
                  </a:lnTo>
                  <a:lnTo>
                    <a:pt x="2455334" y="338666"/>
                  </a:lnTo>
                  <a:close/>
                </a:path>
              </a:pathLst>
            </a:custGeom>
          </p:spPr>
        </p:pic>
        <p:pic>
          <p:nvPicPr>
            <p:cNvPr id="22" name="图片 10(向天歌演示原创免费模板：www.TopPPT.cn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9512803" y="-5114"/>
              <a:ext cx="2330450" cy="137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78865" y="474345"/>
            <a:ext cx="22713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[典例示范]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75030" y="1374775"/>
            <a:ext cx="1083754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(2016·全国卷Ⅱ)翻译文中画横线的句子。</a:t>
            </a:r>
          </a:p>
          <a:p>
            <a:endParaRPr lang="zh-CN" altLang="en-US" sz="2400"/>
          </a:p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岁大饥，人相食。</a:t>
            </a:r>
            <a:r>
              <a:rPr lang="zh-CN" altLang="en-US" sz="2800" b="1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副使崔应麟见民啖泽中雁矢，囊示登云，登云即进之于朝。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帝立遣寺丞锺化民赍帑金振之。(《明史·陈登云传》)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9800" y="3903345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答案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36190" y="3783330"/>
            <a:ext cx="7119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副使崔应麟看见百姓吃湖泽中的雁屎，便装入袋中给陈登云看，陈登云随即送到朝廷。</a:t>
            </a:r>
          </a:p>
        </p:txBody>
      </p:sp>
    </p:spTree>
    <p:custDataLst>
      <p:tags r:id="rId9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3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63074"/>
  <p:tag name="KSO_WM_TEMPLATE_MASTER_THUMB_INDEX" val="12"/>
  <p:tag name="KSO_WM_TEMPLATE_MASTER_TYPE" val="1"/>
  <p:tag name="KSO_WM_TEMPLATE_SUBCATEGORY" val="0"/>
  <p:tag name="KSO_WM_TEMPLATE_THUMBS_INDEX" val="1、4、7、8、11、14、19、20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63074"/>
  <p:tag name="KSO_WM_TEMPLATE_SUBCATEGORY" val="0"/>
  <p:tag name="KSO_WM_TEMPLATE_THUMBS_INDEX" val="1"/>
</p:tagLst>
</file>

<file path=ppt/tags/tag1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1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152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a"/>
  <p:tag name="KSO_WM_UNIT_USESOURCEFORMAT_APPLY" val="1"/>
  <p:tag name="KSO_WM_UNIT_VALUE" val="8"/>
</p:tagLst>
</file>

<file path=ppt/tags/tag153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9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54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9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55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9*l_h_f*1_2_1"/>
  <p:tag name="KSO_WM_UNIT_INDEX" val="1_2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56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163074_6"/>
  <p:tag name="KSO_WM_SLIDE_INDEX" val="6"/>
  <p:tag name="KSO_WM_SLIDE_ITEM_CNT" val="6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57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2_1"/>
  <p:tag name="KSO_WM_UNIT_INDEX" val="1_2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58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2_1"/>
  <p:tag name="KSO_WM_UNIT_INDEX" val="1_2_1"/>
  <p:tag name="KSO_WM_UNIT_LAYERLEVEL" val="1_1_1"/>
  <p:tag name="KSO_WM_UNIT_TYPE" val="l_h_i"/>
  <p:tag name="KSO_WM_UNIT_USESOURCEFORMAT_APPLY" val="1"/>
</p:tagLst>
</file>

<file path=ppt/tags/tag159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3_1"/>
  <p:tag name="KSO_WM_UNIT_INDEX" val="1_3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3_1"/>
  <p:tag name="KSO_WM_UNIT_INDEX" val="1_3_1"/>
  <p:tag name="KSO_WM_UNIT_LAYERLEVEL" val="1_1_1"/>
  <p:tag name="KSO_WM_UNIT_TYPE" val="l_h_i"/>
  <p:tag name="KSO_WM_UNIT_USESOURCEFORMAT_APPLY" val="1"/>
</p:tagLst>
</file>

<file path=ppt/tags/tag161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i*1"/>
  <p:tag name="KSO_WM_UNIT_INDEX" val="1"/>
  <p:tag name="KSO_WM_UNIT_LAYERLEVEL" val="1"/>
  <p:tag name="KSO_WM_UNIT_TYPE" val="i"/>
  <p:tag name="KSO_WM_UNIT_USESOURCEFORMAT_APPLY" val="1"/>
</p:tagLst>
</file>

<file path=ppt/tags/tag162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1_1"/>
  <p:tag name="KSO_WM_UNIT_INDEX" val="1_1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63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1_1"/>
  <p:tag name="KSO_WM_UNIT_INDEX" val="1_1_1"/>
  <p:tag name="KSO_WM_UNIT_LAYERLEVEL" val="1_1_1"/>
  <p:tag name="KSO_WM_UNIT_TYPE" val="l_h_i"/>
  <p:tag name="KSO_WM_UNIT_USESOURCEFORMAT_APPLY" val="1"/>
</p:tagLst>
</file>

<file path=ppt/tags/tag164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0"/>
</p:tagLst>
</file>

<file path=ppt/tags/tag165.xml><?xml version="1.0" encoding="utf-8"?>
<p:tagLst xmlns:p="http://schemas.openxmlformats.org/presentationml/2006/main">
  <p:tag name="KSO_WM_BEAUTIFY_FLAG" val="#wm#"/>
  <p:tag name="KSO_WM_DIAGRAM_GROUP_CODE" val="l1-4"/>
  <p:tag name="KSO_WM_SLIDE_DIAGTYPE" val="l"/>
  <p:tag name="KSO_WM_SLIDE_ID" val="custom20163074_13"/>
  <p:tag name="KSO_WM_SLIDE_INDEX" val="13"/>
  <p:tag name="KSO_WM_SLIDE_ITEM_CNT" val="3"/>
  <p:tag name="KSO_WM_SLIDE_LAYOUT" val="a_f_l"/>
  <p:tag name="KSO_WM_SLIDE_LAYOUT_CNT" val="1_1_1"/>
  <p:tag name="KSO_WM_SLIDE_POSITION" val="489.915*145.793"/>
  <p:tag name="KSO_WM_SLIDE_SIZE" val="372.999*267.069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66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2_1"/>
  <p:tag name="KSO_WM_UNIT_INDEX" val="1_2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67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2_1"/>
  <p:tag name="KSO_WM_UNIT_INDEX" val="1_2_1"/>
  <p:tag name="KSO_WM_UNIT_LAYERLEVEL" val="1_1_1"/>
  <p:tag name="KSO_WM_UNIT_TYPE" val="l_h_i"/>
  <p:tag name="KSO_WM_UNIT_USESOURCEFORMAT_APPLY" val="1"/>
</p:tagLst>
</file>

<file path=ppt/tags/tag168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i*1"/>
  <p:tag name="KSO_WM_UNIT_INDEX" val="1"/>
  <p:tag name="KSO_WM_UNIT_LAYERLEVEL" val="1"/>
  <p:tag name="KSO_WM_UNIT_TYPE" val="i"/>
  <p:tag name="KSO_WM_UNIT_USESOURCEFORMAT_APPLY" val="1"/>
</p:tagLst>
</file>

<file path=ppt/tags/tag169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1_1"/>
  <p:tag name="KSO_WM_UNIT_INDEX" val="1_1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1_1"/>
  <p:tag name="KSO_WM_UNIT_INDEX" val="1_1_1"/>
  <p:tag name="KSO_WM_UNIT_LAYERLEVEL" val="1_1_1"/>
  <p:tag name="KSO_WM_UNIT_TYPE" val="l_h_i"/>
  <p:tag name="KSO_WM_UNIT_USESOURCEFORMAT_APPLY" val="1"/>
</p:tagLst>
</file>

<file path=ppt/tags/tag171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0"/>
</p:tagLst>
</file>

<file path=ppt/tags/tag172.xml><?xml version="1.0" encoding="utf-8"?>
<p:tagLst xmlns:p="http://schemas.openxmlformats.org/presentationml/2006/main">
  <p:tag name="KSO_WM_BEAUTIFY_FLAG" val="#wm#"/>
  <p:tag name="KSO_WM_DIAGRAM_GROUP_CODE" val="l1-4"/>
  <p:tag name="KSO_WM_SLIDE_DIAGTYPE" val="l"/>
  <p:tag name="KSO_WM_SLIDE_ID" val="custom20163074_13"/>
  <p:tag name="KSO_WM_SLIDE_INDEX" val="13"/>
  <p:tag name="KSO_WM_SLIDE_ITEM_CNT" val="3"/>
  <p:tag name="KSO_WM_SLIDE_LAYOUT" val="a_f_l"/>
  <p:tag name="KSO_WM_SLIDE_LAYOUT_CNT" val="1_1_1"/>
  <p:tag name="KSO_WM_SLIDE_POSITION" val="489.915*145.793"/>
  <p:tag name="KSO_WM_SLIDE_SIZE" val="372.999*267.069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3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2_1"/>
  <p:tag name="KSO_WM_UNIT_INDEX" val="1_2_1"/>
  <p:tag name="KSO_WM_UNIT_LAYERLEVEL" val="1_1_1"/>
  <p:tag name="KSO_WM_UNIT_TYPE" val="l_h_i"/>
  <p:tag name="KSO_WM_UNIT_USESOURCEFORMAT_APPLY" val="1"/>
</p:tagLst>
</file>

<file path=ppt/tags/tag174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i*1"/>
  <p:tag name="KSO_WM_UNIT_INDEX" val="1"/>
  <p:tag name="KSO_WM_UNIT_LAYERLEVEL" val="1"/>
  <p:tag name="KSO_WM_UNIT_TYPE" val="i"/>
  <p:tag name="KSO_WM_UNIT_USESOURCEFORMAT_APPLY" val="1"/>
</p:tagLst>
</file>

<file path=ppt/tags/tag175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1_1"/>
  <p:tag name="KSO_WM_UNIT_INDEX" val="1_1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76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1_1"/>
  <p:tag name="KSO_WM_UNIT_INDEX" val="1_1_1"/>
  <p:tag name="KSO_WM_UNIT_LAYERLEVEL" val="1_1_1"/>
  <p:tag name="KSO_WM_UNIT_TYPE" val="l_h_i"/>
  <p:tag name="KSO_WM_UNIT_USESOURCEFORMAT_APPLY" val="1"/>
</p:tagLst>
</file>

<file path=ppt/tags/tag177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0"/>
</p:tagLst>
</file>

<file path=ppt/tags/tag178.xml><?xml version="1.0" encoding="utf-8"?>
<p:tagLst xmlns:p="http://schemas.openxmlformats.org/presentationml/2006/main">
  <p:tag name="KSO_WM_BEAUTIFY_FLAG" val="#wm#"/>
  <p:tag name="KSO_WM_DIAGRAM_GROUP_CODE" val="l1-4"/>
  <p:tag name="KSO_WM_SLIDE_DIAGTYPE" val="l"/>
  <p:tag name="KSO_WM_SLIDE_ID" val="custom20163074_13"/>
  <p:tag name="KSO_WM_SLIDE_INDEX" val="13"/>
  <p:tag name="KSO_WM_SLIDE_ITEM_CNT" val="3"/>
  <p:tag name="KSO_WM_SLIDE_LAYOUT" val="a_f_l"/>
  <p:tag name="KSO_WM_SLIDE_LAYOUT_CNT" val="1_1_1"/>
  <p:tag name="KSO_WM_SLIDE_POSITION" val="489.915*145.793"/>
  <p:tag name="KSO_WM_SLIDE_SIZE" val="372.999*267.069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9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2_1"/>
  <p:tag name="KSO_WM_UNIT_INDEX" val="1_2_1"/>
  <p:tag name="KSO_WM_UNIT_LAYERLEVEL" val="1_1_1"/>
  <p:tag name="KSO_WM_UNIT_TYPE" val="l_h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i*1"/>
  <p:tag name="KSO_WM_UNIT_INDEX" val="1"/>
  <p:tag name="KSO_WM_UNIT_LAYERLEVEL" val="1"/>
  <p:tag name="KSO_WM_UNIT_TYPE" val="i"/>
  <p:tag name="KSO_WM_UNIT_USESOURCEFORMAT_APPLY" val="1"/>
</p:tagLst>
</file>

<file path=ppt/tags/tag181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f*1_1_1"/>
  <p:tag name="KSO_WM_UNIT_INDEX" val="1_1_1"/>
  <p:tag name="KSO_WM_UNIT_LAYERLEVEL" val="1_1_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82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l_h_i*1_1_1"/>
  <p:tag name="KSO_WM_UNIT_INDEX" val="1_1_1"/>
  <p:tag name="KSO_WM_UNIT_LAYERLEVEL" val="1_1_1"/>
  <p:tag name="KSO_WM_UNIT_TYPE" val="l_h_i"/>
  <p:tag name="KSO_WM_UNIT_USESOURCEFORMAT_APPLY" val="1"/>
</p:tagLst>
</file>

<file path=ppt/tags/tag183.xml><?xml version="1.0" encoding="utf-8"?>
<p:tagLst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0"/>
</p:tagLst>
</file>

<file path=ppt/tags/tag184.xml><?xml version="1.0" encoding="utf-8"?>
<p:tagLst xmlns:p="http://schemas.openxmlformats.org/presentationml/2006/main">
  <p:tag name="KSO_WM_BEAUTIFY_FLAG" val="#wm#"/>
  <p:tag name="KSO_WM_DIAGRAM_GROUP_CODE" val="l1-4"/>
  <p:tag name="KSO_WM_SLIDE_DIAGTYPE" val="l"/>
  <p:tag name="KSO_WM_SLIDE_ID" val="custom20163074_13"/>
  <p:tag name="KSO_WM_SLIDE_INDEX" val="13"/>
  <p:tag name="KSO_WM_SLIDE_ITEM_CNT" val="3"/>
  <p:tag name="KSO_WM_SLIDE_LAYOUT" val="a_f_l"/>
  <p:tag name="KSO_WM_SLIDE_LAYOUT_CNT" val="1_1_1"/>
  <p:tag name="KSO_WM_SLIDE_POSITION" val="489.915*145.793"/>
  <p:tag name="KSO_WM_SLIDE_SIZE" val="372.999*267.069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，简明扼要的阐述您的观点。"/>
  <p:tag name="KSO_WM_UNIT_TYPE" val="b"/>
  <p:tag name="KSO_WM_UNIT_VALUE" val="42"/>
</p:tagLst>
</file>

<file path=ppt/tags/tag187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1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1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1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1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195.xml><?xml version="1.0" encoding="utf-8"?>
<p:tagLst xmlns:p="http://schemas.openxmlformats.org/presentationml/2006/main">
  <p:tag name="KSO_WM_BEAUTIFY_FLAG" val="#wm#"/>
  <p:tag name="KSO_WM_UNIT_DIAGRAM_MODELTYPE" val="dynamicNum"/>
  <p:tag name="KSO_WM_UNIT_DYNAMIC_NUM_END" val="1"/>
  <p:tag name="KSO_WM_UNIT_INDEX" val="1638083035186_1_1"/>
  <p:tag name="KSO_WM_UNIT_TYPE" val="ζ_h_f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1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1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19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0"/>
  <p:tag name="KSO_WM_UNIT_INDEX" val="0"/>
  <p:tag name="KSO_WM_UNIT_LAYERLEVEL" val="1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0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0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0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0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0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48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52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"/>
  <p:tag name="KSO_WM_UNIT_INDEX" val="1"/>
  <p:tag name="KSO_WM_UNIT_LAYERLEVEL" val="1"/>
  <p:tag name="KSO_WM_UNIT_TYPE" val="i"/>
  <p:tag name="KSO_WM_UNIT_USESOURCEFORMAT_APPLY" val="1"/>
</p:tagLst>
</file>

<file path=ppt/tags/tag2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9"/>
  <p:tag name="KSO_WM_UNIT_INDEX" val="9"/>
  <p:tag name="KSO_WM_UNIT_LAYERLEVEL" val="1"/>
  <p:tag name="KSO_WM_UNIT_TYPE" val="i"/>
  <p:tag name="KSO_WM_UNIT_USESOURCEFORMAT_APPLY" val="1"/>
</p:tagLst>
</file>

<file path=ppt/tags/tag2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6*i*10"/>
  <p:tag name="KSO_WM_UNIT_INDEX" val="10"/>
  <p:tag name="KSO_WM_UNIT_LAYERLEVEL" val="1"/>
  <p:tag name="KSO_WM_UNIT_TYPE" val="i"/>
  <p:tag name="KSO_WM_UNIT_USESOURCEFORMAT_APPLY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163074"/>
</p:tagLst>
</file>

<file path=ppt/tags/tag261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62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2_1"/>
  <p:tag name="KSO_WM_UNIT_INDEX" val="1_2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63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64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3_1"/>
  <p:tag name="KSO_WM_UNIT_INDEX" val="1_3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65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66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4_1"/>
  <p:tag name="KSO_WM_UNIT_INDEX" val="1_4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67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5_1"/>
  <p:tag name="KSO_WM_UNIT_INDEX" val="1_5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68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5_1"/>
  <p:tag name="KSO_WM_UNIT_INDEX" val="1_5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69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6_1"/>
  <p:tag name="KSO_WM_UNIT_INDEX" val="1_6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6_1"/>
  <p:tag name="KSO_WM_UNIT_INDEX" val="1_6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71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72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h_i*1_1_1"/>
  <p:tag name="KSO_WM_UNIT_INDEX" val="1_1_1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73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l_i*1_1"/>
  <p:tag name="KSO_WM_UNIT_INDEX" val="1_1"/>
  <p:tag name="KSO_WM_UNIT_LAYERLEVEL" val="1_1"/>
  <p:tag name="KSO_WM_UNIT_TYPE" val="l_i"/>
  <p:tag name="KSO_WM_UNIT_USESOURCEFORMAT_APPLY" val="1"/>
</p:tagLst>
</file>

<file path=ppt/tags/tag274.xml><?xml version="1.0" encoding="utf-8"?>
<p:tagLst xmlns:p="http://schemas.openxmlformats.org/presentationml/2006/main">
  <p:tag name="KSO_WM_BEAUTIFY_FLAG" val="#wm#"/>
  <p:tag name="KSO_WM_DIAGRAM_GROUP_CODE" val="l1-6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1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0"/>
</p:tagLst>
</file>

<file path=ppt/tags/tag275.xml><?xml version="1.0" encoding="utf-8"?>
<p:tagLst xmlns:p="http://schemas.openxmlformats.org/presentationml/2006/main">
  <p:tag name="KSO_WM_BEAUTIFY_FLAG" val="#wm#"/>
  <p:tag name="KSO_WM_DIAGRAM_GROUP_CODE" val="l1-6"/>
  <p:tag name="KSO_WM_SLIDE_DIAGTYPE" val="l"/>
  <p:tag name="KSO_WM_SLIDE_ID" val="custom20163074_19"/>
  <p:tag name="KSO_WM_SLIDE_INDEX" val="19"/>
  <p:tag name="KSO_WM_SLIDE_ITEM_CNT" val="6"/>
  <p:tag name="KSO_WM_SLIDE_LAYOUT" val="a_f_l"/>
  <p:tag name="KSO_WM_SLIDE_LAYOUT_CNT" val="1_1_1"/>
  <p:tag name="KSO_WM_SLIDE_POSITION" val="92.2*129.8"/>
  <p:tag name="KSO_WM_SLIDE_SIZE" val="775.6*369.8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20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聆听"/>
  <p:tag name="KSO_WM_UNIT_TYPE" val="a"/>
</p:tagLst>
</file>

<file path=ppt/tags/tag277.xml><?xml version="1.0" encoding="utf-8"?>
<p:tagLst xmlns:p="http://schemas.openxmlformats.org/presentationml/2006/main">
  <p:tag name="KSO_WM_BEAUTIFY_FLAG" val="#wm#"/>
  <p:tag name="KSO_WM_SLIDE_ID" val="custom20163074_20"/>
  <p:tag name="KSO_WM_SLIDE_INDEX" val="20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27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0"/>
  <p:tag name="KSO_WM_UNIT_INDEX" val="0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8"/>
  <p:tag name="KSO_WM_UNIT_INDEX" val="8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123">
      <a:dk1>
        <a:sysClr val="windowText" lastClr="000000"/>
      </a:dk1>
      <a:lt1>
        <a:sysClr val="window" lastClr="FFFFFF"/>
      </a:lt1>
      <a:dk2>
        <a:srgbClr val="F3F3F3"/>
      </a:dk2>
      <a:lt2>
        <a:srgbClr val="FFFFFF"/>
      </a:lt2>
      <a:accent1>
        <a:srgbClr val="2C3C5E"/>
      </a:accent1>
      <a:accent2>
        <a:srgbClr val="363957"/>
      </a:accent2>
      <a:accent3>
        <a:srgbClr val="403650"/>
      </a:accent3>
      <a:accent4>
        <a:srgbClr val="4A324A"/>
      </a:accent4>
      <a:accent5>
        <a:srgbClr val="542F43"/>
      </a:accent5>
      <a:accent6>
        <a:srgbClr val="602C3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148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0">
      <vt:lpstr>Arial</vt:lpstr>
      <vt:lpstr>微软雅黑</vt:lpstr>
      <vt:lpstr>等线 Light</vt:lpstr>
      <vt:lpstr>等线</vt:lpstr>
      <vt:lpstr>Calibri Light</vt:lpstr>
      <vt:lpstr>Calibri</vt:lpstr>
      <vt:lpstr>黑体</vt:lpstr>
      <vt:lpstr>Wingdings</vt:lpstr>
      <vt:lpstr>仿宋</vt:lpstr>
      <vt:lpstr>楷体</vt:lpstr>
      <vt:lpstr>宋体</vt:lpstr>
      <vt:lpstr>隶书</vt:lpstr>
      <vt:lpstr>1_Office 主题​​</vt:lpstr>
      <vt:lpstr>高考文言文翻译技巧点拨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文言文翻译的方法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2021-11-28T17:10:06.697</cp:lastPrinted>
  <dcterms:created xsi:type="dcterms:W3CDTF">2021-11-28T17:10:06Z</dcterms:created>
  <dcterms:modified xsi:type="dcterms:W3CDTF">2021-11-28T09:10:07Z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