
<file path=[Content_Types].xml><?xml version="1.0" encoding="utf-8"?>
<Types xmlns="http://schemas.openxmlformats.org/package/2006/content-types">
  <Default Extension="jpeg" ContentType="image/jpeg"/>
  <Default Extension="wav" ContentType="audio/x-wav"/>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66" r:id="rId7"/>
    <p:sldId id="267" r:id="rId8"/>
    <p:sldId id="270" r:id="rId9"/>
    <p:sldId id="263" r:id="rId10"/>
    <p:sldId id="265" r:id="rId11"/>
    <p:sldId id="264" r:id="rId12"/>
    <p:sldId id="259" r:id="rId13"/>
    <p:sldId id="260" r:id="rId14"/>
    <p:sldId id="261" r:id="rId15"/>
    <p:sldId id="271" r:id="rId16"/>
    <p:sldId id="272" r:id="rId17"/>
    <p:sldId id="273" r:id="rId18"/>
    <p:sldId id="274" r:id="rId19"/>
    <p:sldId id="275" r:id="rId20"/>
    <p:sldId id="276" r:id="rId21"/>
    <p:sldId id="277" r:id="rId22"/>
    <p:sldId id="278" r:id="rId23"/>
    <p:sldId id="279" r:id="rId24"/>
    <p:sldId id="262" r:id="rId25"/>
    <p:sldId id="269" r:id="rId26"/>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gs" Target="tags/tag168.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2.emf"/><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2" Type="http://schemas.openxmlformats.org/officeDocument/2006/relationships/audio" Target="../media/audio1.wav"/><Relationship Id="rId11" Type="http://schemas.openxmlformats.org/officeDocument/2006/relationships/image" Target="../media/image3.png"/><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image" Target="../media/image5.png"/><Relationship Id="rId3" Type="http://schemas.openxmlformats.org/officeDocument/2006/relationships/tags" Target="../tags/tag13.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image" Target="../media/image4.jpeg"/><Relationship Id="rId10" Type="http://schemas.openxmlformats.org/officeDocument/2006/relationships/tags" Target="../tags/tag3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image" Target="../media/image2.emf"/><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image" Target="../media/image1.jpeg"/><Relationship Id="rId12" Type="http://schemas.openxmlformats.org/officeDocument/2006/relationships/audio" Target="../media/audio1.wav"/><Relationship Id="rId11" Type="http://schemas.openxmlformats.org/officeDocument/2006/relationships/tags" Target="../tags/tag60.xml"/><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image" Target="../media/image8.jpeg"/><Relationship Id="rId3" Type="http://schemas.openxmlformats.org/officeDocument/2006/relationships/tags" Target="../tags/tag71.xml"/><Relationship Id="rId2" Type="http://schemas.openxmlformats.org/officeDocument/2006/relationships/image" Target="../media/image7.jpeg"/><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image" Target="../media/image8.jpeg"/><Relationship Id="rId3" Type="http://schemas.openxmlformats.org/officeDocument/2006/relationships/tags" Target="../tags/tag79.xml"/><Relationship Id="rId2" Type="http://schemas.openxmlformats.org/officeDocument/2006/relationships/image" Target="../media/image7.jpeg"/><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image" Target="../media/image8.jpeg"/><Relationship Id="rId3" Type="http://schemas.openxmlformats.org/officeDocument/2006/relationships/tags" Target="../tags/tag94.xml"/><Relationship Id="rId2" Type="http://schemas.openxmlformats.org/officeDocument/2006/relationships/image" Target="../media/image7.jpeg"/><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image" Target="../media/image3.png"/><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image" Target="../media/image6.jpeg"/><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3"/>
            </p:custDataLst>
          </p:nvPr>
        </p:nvSpPr>
        <p:spPr>
          <a:xfrm>
            <a:off x="3936304" y="415126"/>
            <a:ext cx="1132496" cy="3006054"/>
          </a:xfrm>
        </p:spPr>
        <p:txBody>
          <a:bodyPr vert="eaVert" anchor="ctr" anchorCtr="0">
            <a:normAutofit/>
          </a:bodyPr>
          <a:lstStyle>
            <a:lvl1pPr algn="ctr">
              <a:defRPr sz="5400" b="1" baseline="0">
                <a:solidFill>
                  <a:schemeClr val="accent1"/>
                </a:solidFill>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4"/>
            </p:custDataLst>
          </p:nvPr>
        </p:nvSpPr>
        <p:spPr>
          <a:xfrm>
            <a:off x="5116010" y="1257300"/>
            <a:ext cx="2859860" cy="1954455"/>
          </a:xfrm>
        </p:spPr>
        <p:txBody>
          <a:bodyPr vert="eaVert" anchor="b" anchorCtr="0"/>
          <a:lstStyle>
            <a:lvl1pPr marL="0" indent="0" algn="dist">
              <a:buNone/>
              <a:defRPr sz="2400" baseline="0">
                <a:solidFill>
                  <a:schemeClr val="tx1">
                    <a:lumMod val="85000"/>
                    <a:lumOff val="15000"/>
                  </a:schemeClr>
                </a:solidFill>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编辑副标题</a:t>
            </a:r>
            <a:endParaRPr lang="zh-CN" altLang="en-US" dirty="0"/>
          </a:p>
        </p:txBody>
      </p:sp>
      <p:sp>
        <p:nvSpPr>
          <p:cNvPr id="4" name="日期占位符 3"/>
          <p:cNvSpPr>
            <a:spLocks noGrp="1"/>
          </p:cNvSpPr>
          <p:nvPr>
            <p:ph type="dt" sz="half" idx="10"/>
            <p:custDataLst>
              <p:tags r:id="rId5"/>
            </p:custDataLst>
          </p:nvPr>
        </p:nvSpPr>
        <p:spPr/>
        <p:txBody>
          <a:bodyPr/>
          <a:lstStyle/>
          <a:p>
            <a:fld id="{24135E34-ECA2-46DB-ACCD-823F53FE7B40}"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C5A0D9B9-A431-4A02-BA87-26A8F709DD7C}" type="slidenum">
              <a:rPr lang="zh-CN" altLang="en-US" smtClean="0"/>
            </a:fld>
            <a:endParaRPr lang="zh-CN" altLang="en-US"/>
          </a:p>
        </p:txBody>
      </p:sp>
      <p:pic>
        <p:nvPicPr>
          <p:cNvPr id="7" name="seal"/>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7975870" y="2921197"/>
            <a:ext cx="285610" cy="581116"/>
          </a:xfrm>
          <a:prstGeom prst="rect">
            <a:avLst/>
          </a:prstGeom>
        </p:spPr>
      </p:pic>
      <p:pic>
        <p:nvPicPr>
          <p:cNvPr id="8" name="cloudy"/>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a:off x="3416866" y="3223285"/>
            <a:ext cx="760029" cy="4819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strVal val="4*#ppt_w"/>
                                          </p:val>
                                        </p:tav>
                                        <p:tav tm="100000">
                                          <p:val>
                                            <p:strVal val="#ppt_w"/>
                                          </p:val>
                                        </p:tav>
                                      </p:tavLst>
                                    </p:anim>
                                    <p:anim calcmode="lin" valueType="num">
                                      <p:cBhvr>
                                        <p:cTn id="13" dur="500" fill="hold"/>
                                        <p:tgtEl>
                                          <p:spTgt spid="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12"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0800" tIns="39600" rIns="75600" bIns="396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100800" tIns="0" rIns="8280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2846150" y="82876"/>
            <a:ext cx="6499701" cy="6499701"/>
          </a:xfrm>
          <a:prstGeom prst="rect">
            <a:avLst/>
          </a:prstGeom>
        </p:spPr>
      </p:pic>
      <p:sp>
        <p:nvSpPr>
          <p:cNvPr id="2" name="标题 1"/>
          <p:cNvSpPr>
            <a:spLocks noGrp="1"/>
          </p:cNvSpPr>
          <p:nvPr>
            <p:ph type="title" hasCustomPrompt="1"/>
            <p:custDataLst>
              <p:tags r:id="rId5"/>
            </p:custDataLst>
          </p:nvPr>
        </p:nvSpPr>
        <p:spPr>
          <a:xfrm>
            <a:off x="3596409" y="3277245"/>
            <a:ext cx="4999183" cy="885564"/>
          </a:xfrm>
        </p:spPr>
        <p:txBody>
          <a:bodyPr anchor="ctr">
            <a:normAutofit/>
          </a:bodyPr>
          <a:lstStyle>
            <a:lvl1pPr algn="ctr">
              <a:defRPr sz="40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6"/>
            </p:custDataLst>
          </p:nvPr>
        </p:nvSpPr>
        <p:spPr/>
        <p:txBody>
          <a:bodyPr/>
          <a:lstStyle/>
          <a:p>
            <a:fld id="{24135E34-ECA2-46DB-ACCD-823F53FE7B40}"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C5A0D9B9-A431-4A02-BA87-26A8F709DD7C}" type="slidenum">
              <a:rPr lang="zh-CN" altLang="en-US" smtClean="0"/>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a:normAutofit/>
          </a:bodyPr>
          <a:lstStyle>
            <a:lvl1pP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4" name="灯片编号占位符 3"/>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7"/>
            </p:custDataLst>
          </p:nvPr>
        </p:nvSpPr>
        <p:spPr/>
        <p:txBody>
          <a:bodyPr/>
          <a:lstStyle/>
          <a:p>
            <a:endParaRPr lang="zh-CN" altLang="en-US" dirty="0"/>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3"/>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u="none" strike="noStrike" kern="1200" cap="none" spc="150" normalizeH="0" baseline="0">
                <a:solidFill>
                  <a:schemeClr val="tx1">
                    <a:lumMod val="85000"/>
                    <a:lumOff val="15000"/>
                  </a:schemeClr>
                </a:solidFill>
                <a:uFillTx/>
                <a:ea typeface="隶书" panose="02010509060101010101" pitchFamily="49" charset="-122"/>
              </a:defRPr>
            </a:lvl1pPr>
            <a:lvl2pPr>
              <a:defRPr u="none" strike="noStrike" kern="1200" cap="none" spc="150" normalizeH="0" baseline="0">
                <a:solidFill>
                  <a:schemeClr val="tx1">
                    <a:lumMod val="85000"/>
                    <a:lumOff val="15000"/>
                  </a:schemeClr>
                </a:solidFill>
                <a:uFillTx/>
                <a:ea typeface="隶书" panose="02010509060101010101" pitchFamily="49" charset="-122"/>
              </a:defRPr>
            </a:lvl2pPr>
            <a:lvl3pPr>
              <a:defRPr u="none" strike="noStrike" kern="1200" cap="none" spc="150" normalizeH="0" baseline="0">
                <a:solidFill>
                  <a:schemeClr val="tx1">
                    <a:lumMod val="85000"/>
                    <a:lumOff val="15000"/>
                  </a:schemeClr>
                </a:solidFill>
                <a:uFillTx/>
                <a:ea typeface="隶书" panose="02010509060101010101" pitchFamily="49" charset="-122"/>
              </a:defRPr>
            </a:lvl3pPr>
            <a:lvl4pPr>
              <a:defRPr u="none" strike="noStrike" kern="1200" cap="none" spc="150" normalizeH="0" baseline="0">
                <a:solidFill>
                  <a:schemeClr val="tx1">
                    <a:lumMod val="85000"/>
                    <a:lumOff val="15000"/>
                  </a:schemeClr>
                </a:solidFill>
                <a:uFillTx/>
                <a:ea typeface="隶书" panose="02010509060101010101" pitchFamily="49" charset="-122"/>
              </a:defRPr>
            </a:lvl4pPr>
            <a:lvl5pPr>
              <a:defRPr u="none" strike="noStrike" kern="1200" cap="none" spc="150" normalizeH="0" baseline="0">
                <a:solidFill>
                  <a:schemeClr val="tx1">
                    <a:lumMod val="85000"/>
                    <a:lumOff val="15000"/>
                  </a:schemeClr>
                </a:solidFill>
                <a:uFillTx/>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3"/>
            </p:custDataLst>
          </p:nvPr>
        </p:nvSpPr>
        <p:spPr>
          <a:xfrm>
            <a:off x="3579742" y="191367"/>
            <a:ext cx="1424058" cy="3197967"/>
          </a:xfrm>
        </p:spPr>
        <p:txBody>
          <a:bodyPr vert="eaVert">
            <a:normAutofit/>
          </a:bodyPr>
          <a:lstStyle>
            <a:lvl1pPr algn="ctr">
              <a:defRPr sz="5400" b="1"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
        <p:nvSpPr>
          <p:cNvPr id="3" name="日期占位符 2"/>
          <p:cNvSpPr>
            <a:spLocks noGrp="1"/>
          </p:cNvSpPr>
          <p:nvPr>
            <p:ph type="dt" sz="half" idx="10"/>
            <p:custDataLst>
              <p:tags r:id="rId4"/>
            </p:custDataLst>
          </p:nvPr>
        </p:nvSpPr>
        <p:spPr/>
        <p:txBody>
          <a:bodyPr/>
          <a:lstStyle/>
          <a:p>
            <a:fld id="{24135E34-ECA2-46DB-ACCD-823F53FE7B40}"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C5A0D9B9-A431-4A02-BA87-26A8F709DD7C}" type="slidenum">
              <a:rPr lang="zh-CN" altLang="en-US" smtClean="0"/>
            </a:fld>
            <a:endParaRPr lang="zh-CN" altLang="en-US"/>
          </a:p>
        </p:txBody>
      </p:sp>
      <p:pic>
        <p:nvPicPr>
          <p:cNvPr id="6" name="seal"/>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a:xfrm>
            <a:off x="7975870" y="2921197"/>
            <a:ext cx="285610" cy="581116"/>
          </a:xfrm>
          <a:prstGeom prst="rect">
            <a:avLst/>
          </a:prstGeom>
        </p:spPr>
      </p:pic>
      <p:pic>
        <p:nvPicPr>
          <p:cNvPr id="7" name="cloudy"/>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416866" y="3223285"/>
            <a:ext cx="760029" cy="481969"/>
          </a:xfrm>
          <a:prstGeom prst="rect">
            <a:avLst/>
          </a:prstGeom>
        </p:spPr>
      </p:pic>
      <p:sp>
        <p:nvSpPr>
          <p:cNvPr id="10" name="文本占位符 9"/>
          <p:cNvSpPr>
            <a:spLocks noGrp="1"/>
          </p:cNvSpPr>
          <p:nvPr>
            <p:ph type="body" sz="quarter" idx="14" hasCustomPrompt="1"/>
            <p:custDataLst>
              <p:tags r:id="rId11"/>
            </p:custDataLst>
          </p:nvPr>
        </p:nvSpPr>
        <p:spPr>
          <a:xfrm>
            <a:off x="5067300" y="1295400"/>
            <a:ext cx="2908300" cy="1927225"/>
          </a:xfrm>
        </p:spPr>
        <p:txBody>
          <a:bodyPr vert="eaVert" anchor="t"/>
          <a:lstStyle>
            <a:lvl1pPr marL="0" indent="0" algn="ctr">
              <a:buNone/>
              <a:defRPr baseline="0">
                <a:solidFill>
                  <a:schemeClr val="tx1">
                    <a:lumMod val="85000"/>
                    <a:lumOff val="15000"/>
                  </a:schemeClr>
                </a:solidFill>
                <a:latin typeface="Arial" panose="020B0604020202020204" pitchFamily="34" charset="0"/>
                <a:ea typeface="隶书" panose="02010509060101010101" pitchFamily="49" charset="-122"/>
              </a:defRPr>
            </a:lvl1pPr>
            <a:lvl2pPr marL="457200" indent="0">
              <a:buNone/>
              <a:defRPr/>
            </a:lvl2pPr>
          </a:lstStyle>
          <a:p>
            <a:pPr lvl="0"/>
            <a:r>
              <a:rPr lang="zh-CN" altLang="en-US" dirty="0"/>
              <a:t>单击此处编辑文本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4*#ppt_w"/>
                                          </p:val>
                                        </p:tav>
                                        <p:tav tm="100000">
                                          <p:val>
                                            <p:strVal val="#ppt_w"/>
                                          </p:val>
                                        </p:tav>
                                      </p:tavLst>
                                    </p:anim>
                                    <p:anim calcmode="lin" valueType="num">
                                      <p:cBhvr>
                                        <p:cTn id="13" dur="500" fill="hold"/>
                                        <p:tgtEl>
                                          <p:spTgt spid="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12"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292800" y="304200"/>
            <a:ext cx="11606400" cy="62496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隶书" panose="02010509060101010101" pitchFamily="49" charset="-122"/>
              <a:ea typeface="隶书" panose="02010509060101010101" pitchFamily="49" charset="-122"/>
            </a:endParaRPr>
          </a:p>
        </p:txBody>
      </p:sp>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3"/>
            </p:custDataLst>
          </p:nvPr>
        </p:nvPicPr>
        <p:blipFill rotWithShape="1">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a:xfrm>
            <a:off x="10102645" y="5355221"/>
            <a:ext cx="2089355" cy="1502779"/>
          </a:xfrm>
          <a:prstGeom prst="rect">
            <a:avLst/>
          </a:prstGeom>
        </p:spPr>
      </p:pic>
      <p:sp>
        <p:nvSpPr>
          <p:cNvPr id="8" name="矩形 7"/>
          <p:cNvSpPr/>
          <p:nvPr userDrawn="1">
            <p:custDataLst>
              <p:tags r:id="rId5"/>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hasCustomPrompt="1"/>
            <p:custDataLst>
              <p:tags r:id="rId6"/>
            </p:custDataLst>
          </p:nvPr>
        </p:nvSpPr>
        <p:spPr>
          <a:xfrm>
            <a:off x="583200" y="770400"/>
            <a:ext cx="3960000" cy="882000"/>
          </a:xfrm>
        </p:spPr>
        <p:txBody>
          <a:bodyPr anchor="ctr"/>
          <a:lstStyle>
            <a:lvl1pPr>
              <a:defRPr sz="3600" baseline="0">
                <a:solidFill>
                  <a:schemeClr val="bg1"/>
                </a:solidFill>
                <a:latin typeface="Arial" panose="020B0604020202020204" pitchFamily="34" charset="0"/>
                <a:ea typeface="隶书"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userDrawn="1">
            <p:custDataLst>
              <p:tags r:id="rId3"/>
            </p:custDataLst>
          </p:nvPr>
        </p:nvPicPr>
        <p:blipFill rotWithShape="1">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a:xfrm>
            <a:off x="10102645" y="5355221"/>
            <a:ext cx="2089355" cy="1502779"/>
          </a:xfrm>
          <a:prstGeom prst="rect">
            <a:avLst/>
          </a:prstGeom>
        </p:spPr>
      </p:pic>
      <p:sp>
        <p:nvSpPr>
          <p:cNvPr id="10" name="矩形 9"/>
          <p:cNvSpPr/>
          <p:nvPr userDrawn="1">
            <p:custDataLst>
              <p:tags r:id="rId5"/>
            </p:custDataLst>
          </p:nvPr>
        </p:nvSpPr>
        <p:spPr>
          <a:xfrm>
            <a:off x="0" y="0"/>
            <a:ext cx="12192000" cy="26640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3"/>
            </p:custDataLst>
          </p:nvPr>
        </p:nvPicPr>
        <p:blipFill rotWithShape="1">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a:xfrm flipH="1">
            <a:off x="0" y="5355221"/>
            <a:ext cx="2089355" cy="1502779"/>
          </a:xfrm>
          <a:prstGeom prst="rect">
            <a:avLst/>
          </a:prstGeom>
        </p:spPr>
      </p:pic>
      <p:sp>
        <p:nvSpPr>
          <p:cNvPr id="10" name="矩形 9"/>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pic>
        <p:nvPicPr>
          <p:cNvPr id="8" name="cloudy"/>
          <p:cNvPicPr>
            <a:picLocks noChangeAspect="1"/>
          </p:cNvPicPr>
          <p:nvPr userDrawn="1">
            <p:custDataLst>
              <p:tags r:id="rId4"/>
            </p:custDataLst>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06411" y="3188016"/>
            <a:ext cx="760029" cy="481969"/>
          </a:xfrm>
          <a:prstGeom prst="rect">
            <a:avLst/>
          </a:prstGeom>
        </p:spPr>
      </p:pic>
      <p:pic>
        <p:nvPicPr>
          <p:cNvPr id="9" name="cloudy"/>
          <p:cNvPicPr>
            <a:picLocks noChangeAspect="1"/>
          </p:cNvPicPr>
          <p:nvPr userDrawn="1">
            <p:custDataLst>
              <p:tags r:id="rId6"/>
            </p:custDataLst>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flipH="1">
            <a:off x="11225560" y="3188016"/>
            <a:ext cx="760029" cy="481969"/>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slideLayout" Target="../slideLayouts/slideLayout13.xml"/><Relationship Id="rId19" Type="http://schemas.openxmlformats.org/officeDocument/2006/relationships/tags" Target="../tags/tag11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0800" tIns="39600" rIns="75600" bIns="396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0800" tIns="0" rIns="8280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hemeOverride" Target="../theme/themeOverride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3.xml"/><Relationship Id="rId3" Type="http://schemas.openxmlformats.org/officeDocument/2006/relationships/themeOverride" Target="../theme/themeOverride10.xml"/><Relationship Id="rId2" Type="http://schemas.openxmlformats.org/officeDocument/2006/relationships/tags" Target="../tags/tag140.xml"/><Relationship Id="rId1" Type="http://schemas.openxmlformats.org/officeDocument/2006/relationships/tags" Target="../tags/tag139.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3.xml"/><Relationship Id="rId4" Type="http://schemas.openxmlformats.org/officeDocument/2006/relationships/themeOverride" Target="../theme/themeOverride11.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1.xml"/><Relationship Id="rId3" Type="http://schemas.openxmlformats.org/officeDocument/2006/relationships/themeOverride" Target="../theme/themeOverride12.xml"/><Relationship Id="rId2" Type="http://schemas.openxmlformats.org/officeDocument/2006/relationships/tags" Target="../tags/tag145.xml"/><Relationship Id="rId1" Type="http://schemas.openxmlformats.org/officeDocument/2006/relationships/tags" Target="../tags/tag144.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1.xml"/><Relationship Id="rId3" Type="http://schemas.openxmlformats.org/officeDocument/2006/relationships/themeOverride" Target="../theme/themeOverride13.xml"/><Relationship Id="rId2" Type="http://schemas.openxmlformats.org/officeDocument/2006/relationships/tags" Target="../tags/tag147.xml"/><Relationship Id="rId1" Type="http://schemas.openxmlformats.org/officeDocument/2006/relationships/tags" Target="../tags/tag146.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1.xml"/><Relationship Id="rId3" Type="http://schemas.openxmlformats.org/officeDocument/2006/relationships/themeOverride" Target="../theme/themeOverride14.xml"/><Relationship Id="rId2" Type="http://schemas.openxmlformats.org/officeDocument/2006/relationships/tags" Target="../tags/tag149.xml"/><Relationship Id="rId1" Type="http://schemas.openxmlformats.org/officeDocument/2006/relationships/tags" Target="../tags/tag148.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1.xml"/><Relationship Id="rId3" Type="http://schemas.openxmlformats.org/officeDocument/2006/relationships/themeOverride" Target="../theme/themeOverride15.xml"/><Relationship Id="rId2" Type="http://schemas.openxmlformats.org/officeDocument/2006/relationships/tags" Target="../tags/tag151.xml"/><Relationship Id="rId1" Type="http://schemas.openxmlformats.org/officeDocument/2006/relationships/tags" Target="../tags/tag150.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1.xml"/><Relationship Id="rId3" Type="http://schemas.openxmlformats.org/officeDocument/2006/relationships/themeOverride" Target="../theme/themeOverride16.xml"/><Relationship Id="rId2" Type="http://schemas.openxmlformats.org/officeDocument/2006/relationships/tags" Target="../tags/tag153.xml"/><Relationship Id="rId1" Type="http://schemas.openxmlformats.org/officeDocument/2006/relationships/tags" Target="../tags/tag152.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1.xml"/><Relationship Id="rId3" Type="http://schemas.openxmlformats.org/officeDocument/2006/relationships/themeOverride" Target="../theme/themeOverride17.xml"/><Relationship Id="rId2" Type="http://schemas.openxmlformats.org/officeDocument/2006/relationships/tags" Target="../tags/tag155.xml"/><Relationship Id="rId1" Type="http://schemas.openxmlformats.org/officeDocument/2006/relationships/tags" Target="../tags/tag154.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1.xml"/><Relationship Id="rId3" Type="http://schemas.openxmlformats.org/officeDocument/2006/relationships/themeOverride" Target="../theme/themeOverride18.xml"/><Relationship Id="rId2" Type="http://schemas.openxmlformats.org/officeDocument/2006/relationships/tags" Target="../tags/tag157.xml"/><Relationship Id="rId1" Type="http://schemas.openxmlformats.org/officeDocument/2006/relationships/tags" Target="../tags/tag156.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1.xml"/><Relationship Id="rId3" Type="http://schemas.openxmlformats.org/officeDocument/2006/relationships/themeOverride" Target="../theme/themeOverride19.xml"/><Relationship Id="rId2" Type="http://schemas.openxmlformats.org/officeDocument/2006/relationships/tags" Target="../tags/tag159.xml"/><Relationship Id="rId1" Type="http://schemas.openxmlformats.org/officeDocument/2006/relationships/tags" Target="../tags/tag158.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3.xml"/><Relationship Id="rId3" Type="http://schemas.openxmlformats.org/officeDocument/2006/relationships/themeOverride" Target="../theme/themeOverride2.xml"/><Relationship Id="rId2" Type="http://schemas.openxmlformats.org/officeDocument/2006/relationships/tags" Target="../tags/tag122.xml"/><Relationship Id="rId1" Type="http://schemas.openxmlformats.org/officeDocument/2006/relationships/tags" Target="../tags/tag121.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1.xml"/><Relationship Id="rId3" Type="http://schemas.openxmlformats.org/officeDocument/2006/relationships/themeOverride" Target="../theme/themeOverride20.xml"/><Relationship Id="rId2" Type="http://schemas.openxmlformats.org/officeDocument/2006/relationships/tags" Target="../tags/tag161.xml"/><Relationship Id="rId1" Type="http://schemas.openxmlformats.org/officeDocument/2006/relationships/tags" Target="../tags/tag160.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9.xml"/><Relationship Id="rId5" Type="http://schemas.openxmlformats.org/officeDocument/2006/relationships/themeOverride" Target="../theme/themeOverride21.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image" Target="../media/image9.jpeg"/><Relationship Id="rId1" Type="http://schemas.openxmlformats.org/officeDocument/2006/relationships/tags" Target="../tags/tag162.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2.xml"/><Relationship Id="rId4" Type="http://schemas.openxmlformats.org/officeDocument/2006/relationships/themeOverride" Target="../theme/themeOverride22.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hemeOverride" Target="../theme/themeOverride3.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1.xml"/><Relationship Id="rId3" Type="http://schemas.openxmlformats.org/officeDocument/2006/relationships/themeOverride" Target="../theme/themeOverride4.xml"/><Relationship Id="rId2" Type="http://schemas.openxmlformats.org/officeDocument/2006/relationships/tags" Target="../tags/tag127.xml"/><Relationship Id="rId1" Type="http://schemas.openxmlformats.org/officeDocument/2006/relationships/tags" Target="../tags/tag126.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9.xml"/><Relationship Id="rId5" Type="http://schemas.openxmlformats.org/officeDocument/2006/relationships/themeOverride" Target="../theme/themeOverride5.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image" Target="../media/image9.jpeg"/><Relationship Id="rId1" Type="http://schemas.openxmlformats.org/officeDocument/2006/relationships/tags" Target="../tags/tag128.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3.xml"/><Relationship Id="rId3" Type="http://schemas.openxmlformats.org/officeDocument/2006/relationships/themeOverride" Target="../theme/themeOverride6.xml"/><Relationship Id="rId2" Type="http://schemas.openxmlformats.org/officeDocument/2006/relationships/tags" Target="../tags/tag132.xml"/><Relationship Id="rId1" Type="http://schemas.openxmlformats.org/officeDocument/2006/relationships/tags" Target="../tags/tag131.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1.xml"/><Relationship Id="rId3" Type="http://schemas.openxmlformats.org/officeDocument/2006/relationships/themeOverride" Target="../theme/themeOverride7.xml"/><Relationship Id="rId2" Type="http://schemas.openxmlformats.org/officeDocument/2006/relationships/tags" Target="../tags/tag134.xml"/><Relationship Id="rId1" Type="http://schemas.openxmlformats.org/officeDocument/2006/relationships/tags" Target="../tags/tag133.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3.xml"/><Relationship Id="rId3" Type="http://schemas.openxmlformats.org/officeDocument/2006/relationships/themeOverride" Target="../theme/themeOverride8.xml"/><Relationship Id="rId2" Type="http://schemas.openxmlformats.org/officeDocument/2006/relationships/tags" Target="../tags/tag136.xml"/><Relationship Id="rId1" Type="http://schemas.openxmlformats.org/officeDocument/2006/relationships/tags" Target="../tags/tag135.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3.xml"/><Relationship Id="rId3" Type="http://schemas.openxmlformats.org/officeDocument/2006/relationships/themeOverride" Target="../theme/themeOverride9.xml"/><Relationship Id="rId2" Type="http://schemas.openxmlformats.org/officeDocument/2006/relationships/tags" Target="../tags/tag138.xml"/><Relationship Id="rId1" Type="http://schemas.openxmlformats.org/officeDocument/2006/relationships/tags" Target="../tags/tag1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3936365" y="236220"/>
            <a:ext cx="1132205" cy="3670300"/>
          </a:xfrm>
        </p:spPr>
        <p:txBody>
          <a:bodyPr>
            <a:noAutofit/>
          </a:bodyPr>
          <a:lstStyle/>
          <a:p>
            <a:r>
              <a:rPr lang="zh-CN" altLang="en-US" sz="6000" dirty="0"/>
              <a:t>诗歌鉴赏</a:t>
            </a:r>
            <a:endParaRPr lang="zh-CN" altLang="en-US" sz="6000" dirty="0"/>
          </a:p>
        </p:txBody>
      </p:sp>
      <p:sp>
        <p:nvSpPr>
          <p:cNvPr id="3" name="副标题 2"/>
          <p:cNvSpPr>
            <a:spLocks noGrp="1"/>
          </p:cNvSpPr>
          <p:nvPr>
            <p:ph type="subTitle" idx="1"/>
            <p:custDataLst>
              <p:tags r:id="rId2"/>
            </p:custDataLst>
          </p:nvPr>
        </p:nvSpPr>
        <p:spPr>
          <a:xfrm>
            <a:off x="5133340" y="1358265"/>
            <a:ext cx="6267450" cy="1460500"/>
          </a:xfrm>
        </p:spPr>
        <p:txBody>
          <a:bodyPr vert="horz">
            <a:noAutofit/>
          </a:bodyPr>
          <a:lstStyle/>
          <a:p>
            <a:r>
              <a:rPr lang="zh-CN" altLang="en-US" sz="4800" b="1" dirty="0">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主题</a:t>
            </a:r>
            <a:r>
              <a:rPr lang="en-US" altLang="zh-CN" sz="4800" b="1" dirty="0">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a:t>
            </a:r>
            <a:r>
              <a:rPr lang="zh-CN" altLang="en-US" sz="4800" b="1" dirty="0">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边塞征战诗</a:t>
            </a:r>
            <a:endParaRPr lang="zh-CN" altLang="en-US" sz="4800" b="1" dirty="0">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pPr algn="ctr"/>
            <a:r>
              <a:rPr lang="zh-CN" altLang="en-US" sz="3200" b="1"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古来征战几人回</a:t>
            </a:r>
            <a:endParaRPr lang="zh-CN" altLang="en-US" sz="3200" b="1"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69925" y="398780"/>
            <a:ext cx="10852150" cy="5942330"/>
          </a:xfrm>
        </p:spPr>
        <p:txBody>
          <a:bodyPr>
            <a:normAutofit/>
          </a:bodyPr>
          <a:lstStyle/>
          <a:p>
            <a:pPr marL="0" indent="0">
              <a:buNone/>
            </a:pPr>
            <a:r>
              <a:rPr lang="zh-CN" altLang="en-US" sz="2000" b="1" dirty="0">
                <a:solidFill>
                  <a:srgbClr val="C00000"/>
                </a:solidFill>
                <a:latin typeface="楷体" panose="02010609060101010101" charset="-122"/>
                <a:ea typeface="楷体" panose="02010609060101010101" charset="-122"/>
                <a:cs typeface="楷体" panose="02010609060101010101" charset="-122"/>
              </a:rPr>
              <a:t>（四）从将士的角度，写因长期戍边而产生的精神上的痛苦。</a:t>
            </a:r>
            <a:endParaRPr lang="zh-CN" altLang="en-US" sz="2000" b="1" dirty="0">
              <a:latin typeface="楷体" panose="02010609060101010101" charset="-122"/>
              <a:ea typeface="楷体" panose="02010609060101010101" charset="-122"/>
              <a:cs typeface="楷体" panose="02010609060101010101" charset="-122"/>
            </a:endParaRPr>
          </a:p>
          <a:p>
            <a:pPr marL="0" indent="0">
              <a:buNone/>
            </a:pPr>
            <a:r>
              <a:rPr lang="zh-CN" altLang="en-US" sz="2000" b="1" dirty="0">
                <a:latin typeface="楷体" panose="02010609060101010101" charset="-122"/>
                <a:ea typeface="楷体" panose="02010609060101010101" charset="-122"/>
                <a:cs typeface="楷体" panose="02010609060101010101" charset="-122"/>
              </a:rPr>
              <a:t>王昌龄的《从军行》较为典型：</a:t>
            </a:r>
            <a:endParaRPr lang="zh-CN" altLang="en-US" sz="2000" b="1" dirty="0">
              <a:latin typeface="楷体" panose="02010609060101010101" charset="-122"/>
              <a:ea typeface="楷体" panose="02010609060101010101" charset="-122"/>
              <a:cs typeface="楷体" panose="02010609060101010101" charset="-122"/>
            </a:endParaRPr>
          </a:p>
          <a:p>
            <a:pPr marL="0" indent="0" algn="ctr">
              <a:buNone/>
            </a:pPr>
            <a:r>
              <a:rPr lang="zh-CN" altLang="en-US" sz="2000" b="1" dirty="0">
                <a:latin typeface="楷体" panose="02010609060101010101" charset="-122"/>
                <a:ea typeface="楷体" panose="02010609060101010101" charset="-122"/>
                <a:cs typeface="楷体" panose="02010609060101010101" charset="-122"/>
              </a:rPr>
              <a:t>琵琶起舞换新声，</a:t>
            </a:r>
            <a:endParaRPr lang="zh-CN" altLang="en-US" sz="2000" b="1" dirty="0">
              <a:latin typeface="楷体" panose="02010609060101010101" charset="-122"/>
              <a:ea typeface="楷体" panose="02010609060101010101" charset="-122"/>
              <a:cs typeface="楷体" panose="02010609060101010101" charset="-122"/>
            </a:endParaRPr>
          </a:p>
          <a:p>
            <a:pPr marL="0" indent="0" algn="ctr">
              <a:buNone/>
            </a:pPr>
            <a:r>
              <a:rPr lang="zh-CN" altLang="en-US" sz="2000" b="1" dirty="0">
                <a:latin typeface="楷体" panose="02010609060101010101" charset="-122"/>
                <a:ea typeface="楷体" panose="02010609060101010101" charset="-122"/>
                <a:cs typeface="楷体" panose="02010609060101010101" charset="-122"/>
              </a:rPr>
              <a:t>总是关山旧别情。</a:t>
            </a:r>
            <a:endParaRPr lang="zh-CN" altLang="en-US" sz="2000" b="1" dirty="0">
              <a:latin typeface="楷体" panose="02010609060101010101" charset="-122"/>
              <a:ea typeface="楷体" panose="02010609060101010101" charset="-122"/>
              <a:cs typeface="楷体" panose="02010609060101010101" charset="-122"/>
            </a:endParaRPr>
          </a:p>
          <a:p>
            <a:pPr marL="0" indent="0" algn="ctr">
              <a:buNone/>
            </a:pPr>
            <a:r>
              <a:rPr lang="zh-CN" altLang="en-US" sz="2000" b="1" dirty="0">
                <a:latin typeface="楷体" panose="02010609060101010101" charset="-122"/>
                <a:ea typeface="楷体" panose="02010609060101010101" charset="-122"/>
                <a:cs typeface="楷体" panose="02010609060101010101" charset="-122"/>
              </a:rPr>
              <a:t>撩乱边愁听不尽，</a:t>
            </a:r>
            <a:endParaRPr lang="zh-CN" altLang="en-US" sz="2000" b="1" dirty="0">
              <a:latin typeface="楷体" panose="02010609060101010101" charset="-122"/>
              <a:ea typeface="楷体" panose="02010609060101010101" charset="-122"/>
              <a:cs typeface="楷体" panose="02010609060101010101" charset="-122"/>
            </a:endParaRPr>
          </a:p>
          <a:p>
            <a:pPr marL="0" indent="0" algn="ctr">
              <a:buNone/>
            </a:pPr>
            <a:r>
              <a:rPr lang="zh-CN" altLang="en-US" sz="2000" b="1" dirty="0">
                <a:latin typeface="楷体" panose="02010609060101010101" charset="-122"/>
                <a:ea typeface="楷体" panose="02010609060101010101" charset="-122"/>
                <a:cs typeface="楷体" panose="02010609060101010101" charset="-122"/>
              </a:rPr>
              <a:t>高高秋月照长城。</a:t>
            </a:r>
            <a:endParaRPr lang="zh-CN" altLang="en-US" sz="2000" b="1" dirty="0">
              <a:latin typeface="楷体" panose="02010609060101010101" charset="-122"/>
              <a:ea typeface="楷体" panose="02010609060101010101" charset="-122"/>
              <a:cs typeface="楷体" panose="02010609060101010101" charset="-122"/>
            </a:endParaRPr>
          </a:p>
          <a:p>
            <a:pPr marL="0" indent="0">
              <a:buNone/>
            </a:pPr>
            <a:endParaRPr lang="zh-CN" altLang="en-US" sz="2000" b="1" dirty="0">
              <a:latin typeface="楷体" panose="02010609060101010101" charset="-122"/>
              <a:ea typeface="楷体" panose="02010609060101010101" charset="-122"/>
              <a:cs typeface="楷体" panose="02010609060101010101" charset="-122"/>
            </a:endParaRPr>
          </a:p>
          <a:p>
            <a:pPr marL="0" indent="0">
              <a:buNone/>
            </a:pPr>
            <a:r>
              <a:rPr lang="en-US" altLang="zh-CN" sz="2000" b="1" dirty="0">
                <a:latin typeface="楷体" panose="02010609060101010101" charset="-122"/>
                <a:ea typeface="楷体" panose="02010609060101010101" charset="-122"/>
                <a:cs typeface="楷体" panose="02010609060101010101" charset="-122"/>
              </a:rPr>
              <a:t>	</a:t>
            </a:r>
            <a:r>
              <a:rPr lang="zh-CN" altLang="en-US" sz="2000" b="1" dirty="0">
                <a:latin typeface="楷体" panose="02010609060101010101" charset="-122"/>
                <a:ea typeface="楷体" panose="02010609060101010101" charset="-122"/>
                <a:cs typeface="楷体" panose="02010609060101010101" charset="-122"/>
              </a:rPr>
              <a:t>这里的“边愁”有对于现实的忧愁、建功立业的渴盼，更有离乡背井抛妇别雏的痛楚、无限的乡愁。</a:t>
            </a:r>
            <a:endParaRPr lang="zh-CN" altLang="en-US" sz="2000" b="1" dirty="0">
              <a:latin typeface="楷体" panose="02010609060101010101" charset="-122"/>
              <a:ea typeface="楷体" panose="02010609060101010101" charset="-122"/>
              <a:cs typeface="楷体" panose="02010609060101010101" charset="-122"/>
            </a:endParaRPr>
          </a:p>
          <a:p>
            <a:pPr marL="0" indent="0">
              <a:buNone/>
            </a:pPr>
            <a:r>
              <a:rPr lang="en-US" altLang="zh-CN" sz="2000" b="1" dirty="0">
                <a:latin typeface="楷体" panose="02010609060101010101" charset="-122"/>
                <a:ea typeface="楷体" panose="02010609060101010101" charset="-122"/>
                <a:cs typeface="楷体" panose="02010609060101010101" charset="-122"/>
              </a:rPr>
              <a:t>	</a:t>
            </a:r>
            <a:r>
              <a:rPr lang="zh-CN" altLang="en-US" sz="2000" b="1" dirty="0">
                <a:latin typeface="楷体" panose="02010609060101010101" charset="-122"/>
                <a:ea typeface="楷体" panose="02010609060101010101" charset="-122"/>
                <a:cs typeface="楷体" panose="02010609060101010101" charset="-122"/>
              </a:rPr>
              <a:t>宋人范仲淹的《渔家傲》和《苏幕遮》也表达了因长期戍边又毫无结果而产生的思乡之情。“黯乡魂，追旅思，夜夜除非，好梦留人睡。”“酒入愁肠，化作相思泪。”“浊酒一杯家万里，燕然未勒归无计。”“人不寐，将军白发征夫泪。”这些都是表达思乡之情的典型诗句。</a:t>
            </a:r>
            <a:endParaRPr lang="zh-CN" altLang="en-US" sz="20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443230"/>
            <a:ext cx="10852150" cy="697230"/>
          </a:xfrm>
        </p:spPr>
        <p:txBody>
          <a:bodyPr/>
          <a:lstStyle/>
          <a:p>
            <a:r>
              <a:rPr lang="zh-CN" altLang="en-US" sz="3600" dirty="0">
                <a:solidFill>
                  <a:srgbClr val="FF0000"/>
                </a:solidFill>
              </a:rPr>
              <a:t>五、</a:t>
            </a:r>
            <a:r>
              <a:rPr lang="zh-CN" altLang="en-US" sz="3600" dirty="0">
                <a:solidFill>
                  <a:srgbClr val="FF0000"/>
                </a:solidFill>
              </a:rPr>
              <a:t>代表诗人</a:t>
            </a:r>
            <a:r>
              <a:rPr lang="en-US" altLang="zh-CN" sz="3600" dirty="0">
                <a:solidFill>
                  <a:srgbClr val="FF0000"/>
                </a:solidFill>
              </a:rPr>
              <a:t>——</a:t>
            </a:r>
            <a:r>
              <a:rPr sz="3600" dirty="0">
                <a:solidFill>
                  <a:srgbClr val="FF0000"/>
                </a:solidFill>
              </a:rPr>
              <a:t>高适</a:t>
            </a:r>
            <a:endParaRPr sz="3600" dirty="0">
              <a:solidFill>
                <a:srgbClr val="FF0000"/>
              </a:solidFill>
            </a:endParaRPr>
          </a:p>
        </p:txBody>
      </p:sp>
      <p:sp>
        <p:nvSpPr>
          <p:cNvPr id="3" name="内容占位符 2"/>
          <p:cNvSpPr>
            <a:spLocks noGrp="1"/>
          </p:cNvSpPr>
          <p:nvPr>
            <p:ph idx="1"/>
            <p:custDataLst>
              <p:tags r:id="rId2"/>
            </p:custDataLst>
          </p:nvPr>
        </p:nvSpPr>
        <p:spPr>
          <a:xfrm>
            <a:off x="304165" y="1140460"/>
            <a:ext cx="11558905" cy="5388610"/>
          </a:xfrm>
        </p:spPr>
        <p:txBody>
          <a:bodyPr>
            <a:noAutofit/>
          </a:bodyPr>
          <a:lstStyle/>
          <a:p>
            <a:pPr marL="0" indent="0">
              <a:buNone/>
            </a:pPr>
            <a:r>
              <a:rPr lang="zh-CN" altLang="en-US" sz="3200" b="1" dirty="0">
                <a:solidFill>
                  <a:srgbClr val="C00000"/>
                </a:solidFill>
                <a:latin typeface="楷体" panose="02010609060101010101" charset="-122"/>
                <a:ea typeface="楷体" panose="02010609060101010101" charset="-122"/>
                <a:cs typeface="楷体" panose="02010609060101010101" charset="-122"/>
              </a:rPr>
              <a:t>⒈生平：</a:t>
            </a:r>
            <a:endParaRPr lang="zh-CN" altLang="en-US" sz="3200" b="1" dirty="0">
              <a:latin typeface="楷体" panose="02010609060101010101" charset="-122"/>
              <a:ea typeface="楷体" panose="02010609060101010101" charset="-122"/>
              <a:cs typeface="楷体" panose="02010609060101010101" charset="-122"/>
            </a:endParaRPr>
          </a:p>
          <a:p>
            <a:pPr marL="0" indent="0">
              <a:buNone/>
            </a:pPr>
            <a:r>
              <a:rPr lang="en-US" altLang="zh-CN" sz="3200" b="1" dirty="0">
                <a:latin typeface="楷体" panose="02010609060101010101" charset="-122"/>
                <a:ea typeface="楷体" panose="02010609060101010101" charset="-122"/>
                <a:cs typeface="楷体" panose="02010609060101010101" charset="-122"/>
              </a:rPr>
              <a:t>	</a:t>
            </a:r>
            <a:r>
              <a:rPr lang="zh-CN" altLang="en-US" sz="3200" b="1" dirty="0">
                <a:latin typeface="楷体" panose="02010609060101010101" charset="-122"/>
                <a:ea typeface="楷体" panose="02010609060101010101" charset="-122"/>
                <a:cs typeface="楷体" panose="02010609060101010101" charset="-122"/>
              </a:rPr>
              <a:t>高适（702-765）是盛唐边塞诗的主要创作者，这和他的边塞经历有密切的关系。高适在人生的早年，就渴望从军，建立边功。他写下了这样的诗句： “北上登蓟门，茫茫见沙漠。倚剑对风尘，慨然思卫霍。画图麒麟阁，入朝明光宫，大笑向文士，一经何足穷。”自天宝十二年（753）开始，高适长期从军，三度出塞，军旅生活体验丰富。高适每次出塞都写了大量的诗或纪行，或抒怀。</a:t>
            </a:r>
            <a:endParaRPr lang="zh-CN" altLang="en-US" sz="3200" b="1" dirty="0">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98145" y="612140"/>
            <a:ext cx="11523980" cy="5728970"/>
          </a:xfrm>
        </p:spPr>
        <p:txBody>
          <a:bodyPr/>
          <a:lstStyle/>
          <a:p>
            <a:pPr marL="0" lvl="0" indent="0">
              <a:buNone/>
            </a:pPr>
            <a:r>
              <a:rPr lang="en-US" altLang="zh-CN" sz="2800" b="1" dirty="0">
                <a:latin typeface="楷体" panose="02010609060101010101" charset="-122"/>
                <a:ea typeface="楷体" panose="02010609060101010101" charset="-122"/>
                <a:cs typeface="楷体" panose="02010609060101010101" charset="-122"/>
              </a:rPr>
              <a:t>     </a:t>
            </a:r>
            <a:r>
              <a:rPr lang="zh-CN" altLang="en-US" sz="2800" b="1" dirty="0">
                <a:latin typeface="楷体" panose="02010609060101010101" charset="-122"/>
                <a:ea typeface="楷体" panose="02010609060101010101" charset="-122"/>
                <a:cs typeface="楷体" panose="02010609060101010101" charset="-122"/>
              </a:rPr>
              <a:t>高适边塞诗题材选取角度的特点是：以政治家的眼光来观察、分析边塞的现状，把战争和国家的安危、人民的苦乐联系在一起考虑，因此题材广泛，思想深刻。譬如，他对边塞的纷扰不宁表示忧虑：“一到征战处，每愁胡虏翻。”；“惆怅孙吴事，归来独闭门”（《蓟中作》）。他对战士的勇往无前，作热烈的歌颂：“相看白刃血纷纷，死节从来岂顾勋”（《燕歌行》）。他对战争的意义也有深刻的思索：“青海只今将饮马，黄河不用更防秋”（《九曲词》）。角度全面是高适诗歌的独到之处。</a:t>
            </a:r>
            <a:endParaRPr lang="zh-CN" altLang="en-US" sz="28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669925" y="381635"/>
            <a:ext cx="10852150" cy="5959475"/>
          </a:xfrm>
        </p:spPr>
        <p:txBody>
          <a:bodyPr>
            <a:noAutofit/>
          </a:bodyPr>
          <a:lstStyle/>
          <a:p>
            <a:pPr marL="0" lvl="0" indent="0">
              <a:buNone/>
            </a:pPr>
            <a:r>
              <a:rPr lang="zh-CN" altLang="en-US" sz="2800" b="1" dirty="0">
                <a:solidFill>
                  <a:srgbClr val="C00000"/>
                </a:solidFill>
                <a:latin typeface="楷体" panose="02010609060101010101" charset="-122"/>
                <a:ea typeface="楷体" panose="02010609060101010101" charset="-122"/>
                <a:cs typeface="楷体" panose="02010609060101010101" charset="-122"/>
              </a:rPr>
              <a:t>⒉诗作风格：风骨凛然</a:t>
            </a:r>
            <a:endParaRPr lang="zh-CN" altLang="en-US" sz="2800" b="1" dirty="0">
              <a:solidFill>
                <a:srgbClr val="C00000"/>
              </a:solidFill>
              <a:latin typeface="楷体" panose="02010609060101010101" charset="-122"/>
              <a:ea typeface="楷体" panose="02010609060101010101" charset="-122"/>
              <a:cs typeface="楷体" panose="02010609060101010101" charset="-122"/>
            </a:endParaRPr>
          </a:p>
          <a:p>
            <a:pPr marL="0" lvl="0" indent="0">
              <a:buNone/>
            </a:pPr>
            <a:r>
              <a:rPr lang="en-US" altLang="zh-CN" sz="2800" b="1" dirty="0">
                <a:latin typeface="楷体" panose="02010609060101010101" charset="-122"/>
                <a:ea typeface="楷体" panose="02010609060101010101" charset="-122"/>
                <a:cs typeface="楷体" panose="02010609060101010101" charset="-122"/>
              </a:rPr>
              <a:t>	</a:t>
            </a:r>
            <a:r>
              <a:rPr lang="zh-CN" altLang="en-US" sz="2800" b="1" dirty="0">
                <a:latin typeface="楷体" panose="02010609060101010101" charset="-122"/>
                <a:ea typeface="楷体" panose="02010609060101010101" charset="-122"/>
                <a:cs typeface="楷体" panose="02010609060101010101" charset="-122"/>
              </a:rPr>
              <a:t>前人评价高适的诗“读之使人感慨”（严羽《沧浪诗话》）“适诗多胸臆语，兼有气骨”（殷璠《河岳英灵集》）概括起来就是风骨凛然。“风骨凛然”即突出雄浑悲壮的精神意绪，无畏无惧的英雄气概 ，因而有气魄，有境界的诗风。他的诗继承汉魏古诗的遒劲风格，常用的表现方式是铺排对比，直抒胸臆。诗作带着强烈的感情。譬如表明功名欲望的“万里不惜死，一朝得成功。画图麒麟阁，入朝明光宫。”高适在诗中常常抒发议论，穿插在叙事和抒情当中，使作品更深厚老成。高诗以七古见长。诗歌容量大，情感跌宕起伏，意象色彩鲜明而又简洁。故胡应麟《诗薮》称“音节鲜明，情致委折，浓纤修短，得衷合度”。</a:t>
            </a:r>
            <a:endParaRPr lang="zh-CN" altLang="en-US" sz="28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422910" y="433070"/>
            <a:ext cx="11456670" cy="5908040"/>
          </a:xfrm>
        </p:spPr>
        <p:txBody>
          <a:bodyPr>
            <a:noAutofit/>
          </a:bodyPr>
          <a:lstStyle/>
          <a:p>
            <a:pPr marL="0" lvl="0" indent="0">
              <a:buNone/>
            </a:pPr>
            <a:r>
              <a:rPr lang="zh-CN" altLang="en-US" sz="2800" b="1" dirty="0">
                <a:solidFill>
                  <a:srgbClr val="FF0000"/>
                </a:solidFill>
                <a:latin typeface="楷体" panose="02010609060101010101" charset="-122"/>
                <a:ea typeface="楷体" panose="02010609060101010101" charset="-122"/>
                <a:cs typeface="楷体" panose="02010609060101010101" charset="-122"/>
              </a:rPr>
              <a:t>岑参</a:t>
            </a:r>
            <a:endParaRPr lang="zh-CN" altLang="en-US" sz="2800" b="1" dirty="0">
              <a:solidFill>
                <a:srgbClr val="FF0000"/>
              </a:solidFill>
              <a:latin typeface="楷体" panose="02010609060101010101" charset="-122"/>
              <a:ea typeface="楷体" panose="02010609060101010101" charset="-122"/>
              <a:cs typeface="楷体" panose="02010609060101010101" charset="-122"/>
            </a:endParaRPr>
          </a:p>
          <a:p>
            <a:pPr marL="0" lvl="0" indent="0">
              <a:buNone/>
            </a:pPr>
            <a:r>
              <a:rPr lang="zh-CN" altLang="en-US" sz="2800" b="1" dirty="0">
                <a:latin typeface="楷体" panose="02010609060101010101" charset="-122"/>
                <a:ea typeface="楷体" panose="02010609060101010101" charset="-122"/>
                <a:cs typeface="楷体" panose="02010609060101010101" charset="-122"/>
              </a:rPr>
              <a:t>⒈作者生平：</a:t>
            </a:r>
            <a:endParaRPr lang="zh-CN" altLang="en-US" sz="2800" b="1" dirty="0">
              <a:latin typeface="楷体" panose="02010609060101010101" charset="-122"/>
              <a:ea typeface="楷体" panose="02010609060101010101" charset="-122"/>
              <a:cs typeface="楷体" panose="02010609060101010101" charset="-122"/>
            </a:endParaRPr>
          </a:p>
          <a:p>
            <a:pPr marL="0" lvl="0" indent="0">
              <a:buNone/>
            </a:pPr>
            <a:r>
              <a:rPr lang="en-US" altLang="zh-CN" sz="2800" b="1" dirty="0">
                <a:latin typeface="楷体" panose="02010609060101010101" charset="-122"/>
                <a:ea typeface="楷体" panose="02010609060101010101" charset="-122"/>
                <a:cs typeface="楷体" panose="02010609060101010101" charset="-122"/>
              </a:rPr>
              <a:t>	</a:t>
            </a:r>
            <a:r>
              <a:rPr lang="zh-CN" altLang="en-US" sz="2800" b="1" dirty="0">
                <a:latin typeface="楷体" panose="02010609060101010101" charset="-122"/>
                <a:ea typeface="楷体" panose="02010609060101010101" charset="-122"/>
                <a:cs typeface="楷体" panose="02010609060101010101" charset="-122"/>
              </a:rPr>
              <a:t>岑参（715-769）是盛唐边塞诗的的主要创作者，这和他的经历有密切关系。他向往从军立功，把它当作求取功名的一条主要途径。从军前，他曾写下这样的诗句：“终日不得意，出门何所之。从人觅颜色，自叹是男儿。”（《江上春叹》）；“盖将军，真丈夫，行年三十执金吾。”（《玉门关盖将军歌》）；“功名只应马上取，真是英雄一丈夫。”自从天宝八年（749）开始，岑参两度出塞，先赴安西任掌书记，后赴北庭任节度判官，经历了长达八年的边塞生活，历练成为一个边塞诗人。</a:t>
            </a:r>
            <a:endParaRPr lang="zh-CN" altLang="en-US" sz="28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669925" y="569595"/>
            <a:ext cx="10852150" cy="5771515"/>
          </a:xfrm>
        </p:spPr>
        <p:txBody>
          <a:bodyPr/>
          <a:lstStyle/>
          <a:p>
            <a:pPr marL="0" lvl="0" indent="0">
              <a:buNone/>
            </a:pPr>
            <a:r>
              <a:rPr lang="zh-CN" altLang="en-US" sz="2400" b="1" dirty="0">
                <a:latin typeface="楷体" panose="02010609060101010101" charset="-122"/>
                <a:ea typeface="楷体" panose="02010609060101010101" charset="-122"/>
                <a:cs typeface="楷体" panose="02010609060101010101" charset="-122"/>
              </a:rPr>
              <a:t>⒉、诗风：奇情壮采</a:t>
            </a:r>
            <a:endParaRPr lang="zh-CN" altLang="en-US" sz="2400" b="1" dirty="0">
              <a:latin typeface="楷体" panose="02010609060101010101" charset="-122"/>
              <a:ea typeface="楷体" panose="02010609060101010101" charset="-122"/>
              <a:cs typeface="楷体" panose="02010609060101010101" charset="-122"/>
            </a:endParaRPr>
          </a:p>
          <a:p>
            <a:pPr marL="0" lvl="0" indent="0">
              <a:buNone/>
            </a:pPr>
            <a:r>
              <a:rPr lang="zh-CN" altLang="en-US" sz="2400" b="1" dirty="0">
                <a:latin typeface="楷体" panose="02010609060101010101" charset="-122"/>
                <a:ea typeface="楷体" panose="02010609060101010101" charset="-122"/>
                <a:cs typeface="楷体" panose="02010609060101010101" charset="-122"/>
              </a:rPr>
              <a:t>    杜甫曾说“岑参兄弟皆好奇”。岑参的边塞诗句有浓郁的浪漫主义气息，感情热烈，气势雄浑，场景壮阔，色彩瑰丽，想象丰富，句式跳跃，语言奔放。他的作品写奇景，抒奇情，有奇采。</a:t>
            </a:r>
            <a:endParaRPr lang="zh-CN" altLang="en-US" sz="2400" b="1" dirty="0">
              <a:latin typeface="楷体" panose="02010609060101010101" charset="-122"/>
              <a:ea typeface="楷体" panose="02010609060101010101" charset="-122"/>
              <a:cs typeface="楷体" panose="02010609060101010101" charset="-122"/>
            </a:endParaRPr>
          </a:p>
          <a:p>
            <a:pPr marL="0" lvl="0" indent="0">
              <a:buNone/>
            </a:pPr>
            <a:r>
              <a:rPr lang="zh-CN" altLang="en-US" sz="2400" b="1" dirty="0">
                <a:latin typeface="楷体" panose="02010609060101010101" charset="-122"/>
                <a:ea typeface="楷体" panose="02010609060101010101" charset="-122"/>
                <a:cs typeface="楷体" panose="02010609060101010101" charset="-122"/>
              </a:rPr>
              <a:t>⑴奇景：边塞奇异壮丽的风光</a:t>
            </a:r>
            <a:endParaRPr lang="zh-CN" altLang="en-US" sz="2400" b="1" dirty="0">
              <a:latin typeface="楷体" panose="02010609060101010101" charset="-122"/>
              <a:ea typeface="楷体" panose="02010609060101010101" charset="-122"/>
              <a:cs typeface="楷体" panose="02010609060101010101" charset="-122"/>
            </a:endParaRPr>
          </a:p>
          <a:p>
            <a:pPr marL="0" lvl="0" indent="0">
              <a:buNone/>
            </a:pPr>
            <a:r>
              <a:rPr lang="zh-CN" altLang="en-US" sz="2400" b="1" dirty="0">
                <a:latin typeface="楷体" panose="02010609060101010101" charset="-122"/>
                <a:ea typeface="楷体" panose="02010609060101010101" charset="-122"/>
                <a:cs typeface="楷体" panose="02010609060101010101" charset="-122"/>
              </a:rPr>
              <a:t>    如写火山：“火山突兀赤亭口，火山五月火云厚。火云满山凝未开，飞鸟千里不敢来。…”又如写热海：“侧闻阴山胡儿语，西头热海水如煮。海上众鸟不敢飞，中有鲤鱼长且肥。岸旁青草常不歇，空中白雪遥旋灭。燕砂砾石燃虏云，沸浪炎波煎汉月。…”</a:t>
            </a:r>
            <a:endParaRPr lang="zh-CN" altLang="en-US" sz="24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97510" y="553085"/>
            <a:ext cx="11422380" cy="5788025"/>
          </a:xfrm>
        </p:spPr>
        <p:txBody>
          <a:bodyPr>
            <a:noAutofit/>
          </a:bodyPr>
          <a:lstStyle/>
          <a:p>
            <a:pPr marL="0" lvl="0" indent="0">
              <a:buNone/>
            </a:pPr>
            <a:r>
              <a:rPr lang="zh-CN" altLang="en-US" sz="2000" b="1" dirty="0">
                <a:latin typeface="楷体" panose="02010609060101010101" charset="-122"/>
                <a:ea typeface="楷体" panose="02010609060101010101" charset="-122"/>
                <a:cs typeface="楷体" panose="02010609060101010101" charset="-122"/>
              </a:rPr>
              <a:t>⑵奇情：艰苦的军旅生活中，渗透着激昂慷慨的情感。</a:t>
            </a:r>
            <a:endParaRPr lang="zh-CN" altLang="en-US" sz="2000" b="1" dirty="0">
              <a:latin typeface="楷体" panose="02010609060101010101" charset="-122"/>
              <a:ea typeface="楷体" panose="02010609060101010101" charset="-122"/>
              <a:cs typeface="楷体" panose="02010609060101010101" charset="-122"/>
            </a:endParaRPr>
          </a:p>
          <a:p>
            <a:pPr marL="0" lvl="0" indent="0">
              <a:buNone/>
            </a:pPr>
            <a:r>
              <a:rPr lang="zh-CN" altLang="en-US" sz="2000" b="1" dirty="0">
                <a:latin typeface="楷体" panose="02010609060101010101" charset="-122"/>
                <a:ea typeface="楷体" panose="02010609060101010101" charset="-122"/>
                <a:cs typeface="楷体" panose="02010609060101010101" charset="-122"/>
              </a:rPr>
              <a:t>       以《走马川》为例，《走马川》写在诗人任安西北庭节度判官期间。走马川为唐轮台西边的白杨河（轮台在今天乌鲁木齐的西边）。行，是乐府诗体的标志。封大夫为即将出征的御史大夫封常青，本诗是为他壮行而作，这首诗集中描写了在走马川中顶风冒雪夜行军的紧张场面。诗歌的第一部分，“君不见，走马川行雪海边，平沙茫茫黄入天。轮台九月风夜吼，一川碎石大如斗，随风满地石乱走。” 平沙莽莽，狂风夜吼，碎石乱飞，这是出兵的环境。诗歌的第二部分，“匈奴草黄马正肥，金山西见烟尘飞，汉家大将西出师。将军金甲夜不脱，半夜军行戈相拨，风头如刀面如割。”顶风冒雪夜行军的边防战士斗志昂扬，和环境形成反衬。诗的最后部分，“马毛带血汗气蒸，五花连饯旋作冰，幕中草檄砚水凝。虏骑闻之应胆慑，料之短兵不敢接，东师西门伫献捷。”行军生活艰苦，而唐军士气昂扬，有必胜信念，形成反衬。该诗极力夸张渲染环境和气候的恶劣，反衬出全军上下的高昂士气和不畏艰险的精神。诗歌当中的场景如：黄沙漫天、风吹石走、风刀割面，马汗成水，砚水冻凝，独特且洋溢着豪壮之情。</a:t>
            </a:r>
            <a:endParaRPr lang="zh-CN" altLang="en-US" sz="20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669925" y="143510"/>
            <a:ext cx="10852150" cy="6197600"/>
          </a:xfrm>
        </p:spPr>
        <p:txBody>
          <a:bodyPr>
            <a:noAutofit/>
          </a:bodyPr>
          <a:lstStyle/>
          <a:p>
            <a:pPr marL="0" lvl="0" indent="0">
              <a:buNone/>
            </a:pPr>
            <a:r>
              <a:rPr lang="zh-CN" altLang="en-US" sz="3200" b="1" dirty="0">
                <a:solidFill>
                  <a:srgbClr val="FF0000"/>
                </a:solidFill>
                <a:latin typeface="楷体" panose="02010609060101010101" charset="-122"/>
                <a:ea typeface="楷体" panose="02010609060101010101" charset="-122"/>
                <a:cs typeface="楷体" panose="02010609060101010101" charset="-122"/>
              </a:rPr>
              <a:t>王昌龄</a:t>
            </a:r>
            <a:endParaRPr lang="zh-CN" altLang="en-US" sz="3200" b="1" dirty="0">
              <a:latin typeface="楷体" panose="02010609060101010101" charset="-122"/>
              <a:ea typeface="楷体" panose="02010609060101010101" charset="-122"/>
              <a:cs typeface="楷体" panose="02010609060101010101" charset="-122"/>
            </a:endParaRPr>
          </a:p>
          <a:p>
            <a:pPr marL="0" lvl="0" indent="0">
              <a:buNone/>
            </a:pPr>
            <a:r>
              <a:rPr lang="zh-CN" altLang="en-US" sz="3200" b="1" dirty="0">
                <a:latin typeface="楷体" panose="02010609060101010101" charset="-122"/>
                <a:ea typeface="楷体" panose="02010609060101010101" charset="-122"/>
                <a:cs typeface="楷体" panose="02010609060101010101" charset="-122"/>
              </a:rPr>
              <a:t>   王昌龄 (698— 756），字少伯，山西太原人。盛唐著名边塞诗人，后人誉为“七绝圣手”。早年贫贱，困于农耕，年近不惑，始中进士。初任秘书省校书郎，又中博学宏辞，授汜水尉，因事贬岭南。与李白、高适、王维、王之涣、岑参等交厚。开元末返长安，改授江宁丞。被谤谪龙标尉。安史乱起，为刺史闾丘所杀。其诗以七绝见长，尤以登第之前赴西北边塞所作边塞诗最著，有“诗家夫子王江宁”之誉。</a:t>
            </a:r>
            <a:endParaRPr lang="zh-CN" altLang="en-US" sz="32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lstStyle/>
          <a:p>
            <a:pPr marL="0" lvl="0" indent="0">
              <a:buNone/>
            </a:pPr>
            <a:r>
              <a:rPr lang="zh-CN" altLang="en-US" sz="3600" b="1" dirty="0">
                <a:solidFill>
                  <a:srgbClr val="FF0000"/>
                </a:solidFill>
              </a:rPr>
              <a:t>代表作品</a:t>
            </a:r>
            <a:endParaRPr lang="zh-CN" altLang="en-US" dirty="0"/>
          </a:p>
          <a:p>
            <a:pPr marL="0" lvl="0" indent="0" algn="ctr">
              <a:buNone/>
            </a:pPr>
            <a:r>
              <a:rPr lang="zh-CN" altLang="en-US" sz="3600" b="1" dirty="0">
                <a:latin typeface="楷体" panose="02010609060101010101" charset="-122"/>
                <a:ea typeface="楷体" panose="02010609060101010101" charset="-122"/>
              </a:rPr>
              <a:t>【出塞】（其一）</a:t>
            </a:r>
            <a:endParaRPr lang="zh-CN" altLang="en-US" sz="3600" b="1" dirty="0">
              <a:latin typeface="楷体" panose="02010609060101010101" charset="-122"/>
              <a:ea typeface="楷体" panose="02010609060101010101" charset="-122"/>
            </a:endParaRPr>
          </a:p>
          <a:p>
            <a:pPr marL="0" lvl="0" indent="0" algn="ctr">
              <a:buNone/>
            </a:pPr>
            <a:r>
              <a:rPr lang="zh-CN" altLang="en-US" sz="3600" b="1" dirty="0">
                <a:latin typeface="楷体" panose="02010609060101010101" charset="-122"/>
                <a:ea typeface="楷体" panose="02010609060101010101" charset="-122"/>
              </a:rPr>
              <a:t>秦时明月汉时关，</a:t>
            </a:r>
            <a:endParaRPr lang="zh-CN" altLang="en-US" sz="3600" b="1" dirty="0">
              <a:latin typeface="楷体" panose="02010609060101010101" charset="-122"/>
              <a:ea typeface="楷体" panose="02010609060101010101" charset="-122"/>
            </a:endParaRPr>
          </a:p>
          <a:p>
            <a:pPr marL="0" lvl="0" indent="0" algn="ctr">
              <a:buNone/>
            </a:pPr>
            <a:r>
              <a:rPr lang="zh-CN" altLang="en-US" sz="3600" b="1" dirty="0">
                <a:latin typeface="楷体" panose="02010609060101010101" charset="-122"/>
                <a:ea typeface="楷体" panose="02010609060101010101" charset="-122"/>
              </a:rPr>
              <a:t>万里长征人未还。</a:t>
            </a:r>
            <a:endParaRPr lang="zh-CN" altLang="en-US" sz="3600" b="1" dirty="0">
              <a:latin typeface="楷体" panose="02010609060101010101" charset="-122"/>
              <a:ea typeface="楷体" panose="02010609060101010101" charset="-122"/>
            </a:endParaRPr>
          </a:p>
          <a:p>
            <a:pPr marL="0" lvl="0" indent="0" algn="ctr">
              <a:buNone/>
            </a:pPr>
            <a:r>
              <a:rPr lang="zh-CN" altLang="en-US" sz="3600" b="1" dirty="0">
                <a:latin typeface="楷体" panose="02010609060101010101" charset="-122"/>
                <a:ea typeface="楷体" panose="02010609060101010101" charset="-122"/>
              </a:rPr>
              <a:t>但使龙城飞将在，</a:t>
            </a:r>
            <a:endParaRPr lang="zh-CN" altLang="en-US" sz="3600" b="1" dirty="0">
              <a:latin typeface="楷体" panose="02010609060101010101" charset="-122"/>
              <a:ea typeface="楷体" panose="02010609060101010101" charset="-122"/>
            </a:endParaRPr>
          </a:p>
          <a:p>
            <a:pPr marL="0" lvl="0" indent="0" algn="ctr">
              <a:buNone/>
            </a:pPr>
            <a:r>
              <a:rPr lang="zh-CN" altLang="en-US" sz="3600" b="1" dirty="0">
                <a:latin typeface="楷体" panose="02010609060101010101" charset="-122"/>
                <a:ea typeface="楷体" panose="02010609060101010101" charset="-122"/>
              </a:rPr>
              <a:t>不教胡马度阴山。</a:t>
            </a:r>
            <a:endParaRPr lang="zh-CN" altLang="en-US" sz="3600" b="1" dirty="0">
              <a:latin typeface="楷体" panose="02010609060101010101" charset="-122"/>
              <a:ea typeface="楷体" panose="02010609060101010101" charset="-122"/>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669925" y="671830"/>
            <a:ext cx="10852150" cy="5669280"/>
          </a:xfrm>
        </p:spPr>
        <p:txBody>
          <a:bodyPr/>
          <a:lstStyle/>
          <a:p>
            <a:pPr marL="0" lvl="0" indent="0">
              <a:buNone/>
            </a:pPr>
            <a:r>
              <a:rPr lang="zh-CN" altLang="en-US" sz="3600" b="1" dirty="0">
                <a:solidFill>
                  <a:srgbClr val="FF0000"/>
                </a:solidFill>
                <a:latin typeface="楷体" panose="02010609060101010101" charset="-122"/>
                <a:ea typeface="楷体" panose="02010609060101010101" charset="-122"/>
                <a:cs typeface="楷体" panose="02010609060101010101" charset="-122"/>
              </a:rPr>
              <a:t>六、解题技巧方法</a:t>
            </a:r>
            <a:endParaRPr lang="zh-CN" altLang="en-US" sz="3600" b="1" dirty="0">
              <a:latin typeface="楷体" panose="02010609060101010101" charset="-122"/>
              <a:ea typeface="楷体" panose="02010609060101010101" charset="-122"/>
              <a:cs typeface="楷体" panose="02010609060101010101" charset="-122"/>
            </a:endParaRPr>
          </a:p>
          <a:p>
            <a:pPr marL="0" lvl="0" indent="0">
              <a:buNone/>
            </a:pPr>
            <a:r>
              <a:rPr lang="zh-CN" altLang="en-US" sz="3600" b="1" dirty="0">
                <a:latin typeface="楷体" panose="02010609060101010101" charset="-122"/>
                <a:ea typeface="楷体" panose="02010609060101010101" charset="-122"/>
                <a:cs typeface="楷体" panose="02010609060101010101" charset="-122"/>
              </a:rPr>
              <a:t>   边塞诗的鉴赏，应该注意以下三个方面：</a:t>
            </a:r>
            <a:endParaRPr lang="zh-CN" altLang="en-US" sz="3600" b="1" dirty="0">
              <a:latin typeface="楷体" panose="02010609060101010101" charset="-122"/>
              <a:ea typeface="楷体" panose="02010609060101010101" charset="-122"/>
              <a:cs typeface="楷体" panose="02010609060101010101" charset="-122"/>
            </a:endParaRPr>
          </a:p>
          <a:p>
            <a:pPr marL="0" lvl="0" indent="0">
              <a:buNone/>
            </a:pPr>
            <a:r>
              <a:rPr lang="zh-CN" altLang="en-US" sz="3600" b="1" dirty="0">
                <a:solidFill>
                  <a:srgbClr val="C00000"/>
                </a:solidFill>
                <a:latin typeface="楷体" panose="02010609060101010101" charset="-122"/>
                <a:ea typeface="楷体" panose="02010609060101010101" charset="-122"/>
                <a:cs typeface="楷体" panose="02010609060101010101" charset="-122"/>
              </a:rPr>
              <a:t>1．把握时代特征，了解诗歌创作的时代背景。</a:t>
            </a:r>
            <a:endParaRPr lang="zh-CN" altLang="en-US" sz="3600" b="1" dirty="0">
              <a:latin typeface="楷体" panose="02010609060101010101" charset="-122"/>
              <a:ea typeface="楷体" panose="02010609060101010101" charset="-122"/>
              <a:cs typeface="楷体" panose="02010609060101010101" charset="-122"/>
            </a:endParaRPr>
          </a:p>
          <a:p>
            <a:pPr marL="0" lvl="0" indent="0">
              <a:buNone/>
            </a:pPr>
            <a:r>
              <a:rPr lang="zh-CN" altLang="en-US" sz="3600" b="1" dirty="0">
                <a:latin typeface="楷体" panose="02010609060101010101" charset="-122"/>
                <a:ea typeface="楷体" panose="02010609060101010101" charset="-122"/>
                <a:cs typeface="楷体" panose="02010609060101010101" charset="-122"/>
              </a:rPr>
              <a:t>   边塞诗是时代的产物，也是最能体现国运盛衰的作品，因而，如果能对作者所处的时代有所了解，对体会作品的内容和作者的感情肯定是大有帮助的。</a:t>
            </a:r>
            <a:endParaRPr lang="zh-CN" altLang="en-US" sz="36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69925" y="220980"/>
            <a:ext cx="10852150" cy="6120130"/>
          </a:xfrm>
        </p:spPr>
        <p:txBody>
          <a:bodyPr>
            <a:noAutofit/>
          </a:bodyPr>
          <a:lstStyle/>
          <a:p>
            <a:pPr marL="0" indent="0">
              <a:buNone/>
            </a:pPr>
            <a:r>
              <a:rPr lang="zh-CN" altLang="en-US" sz="3600" b="1" dirty="0">
                <a:solidFill>
                  <a:srgbClr val="FF0000"/>
                </a:solidFill>
                <a:latin typeface="楷体" panose="02010609060101010101" charset="-122"/>
                <a:ea typeface="楷体" panose="02010609060101010101" charset="-122"/>
                <a:cs typeface="楷体" panose="02010609060101010101" charset="-122"/>
              </a:rPr>
              <a:t>一、什么是边塞诗？</a:t>
            </a:r>
            <a:endParaRPr lang="zh-CN" altLang="en-US" sz="3600" b="1" dirty="0">
              <a:solidFill>
                <a:srgbClr val="FF0000"/>
              </a:solidFill>
              <a:latin typeface="楷体" panose="02010609060101010101" charset="-122"/>
              <a:ea typeface="楷体" panose="02010609060101010101" charset="-122"/>
              <a:cs typeface="楷体" panose="02010609060101010101" charset="-122"/>
            </a:endParaRPr>
          </a:p>
          <a:p>
            <a:pPr marL="0" indent="0">
              <a:buNone/>
            </a:pPr>
            <a:r>
              <a:rPr lang="en-US" altLang="zh-CN" sz="3600" dirty="0">
                <a:latin typeface="楷体" panose="02010609060101010101" charset="-122"/>
                <a:ea typeface="楷体" panose="02010609060101010101" charset="-122"/>
                <a:cs typeface="楷体" panose="02010609060101010101" charset="-122"/>
              </a:rPr>
              <a:t>	</a:t>
            </a:r>
            <a:r>
              <a:rPr lang="zh-CN" altLang="en-US" sz="3600" dirty="0">
                <a:solidFill>
                  <a:schemeClr val="tx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边塞诗是唐诗中思想性最深刻，想象力最丰富，艺术性最强的一部分。以边塞军旅生活为主要内容：或描写奇异的塞外风光，或反映戍边的艰辛以及表达戍边将士的思乡之情的诗作称之为边塞诗。边塞诗一般出自于出征的将领或随军文官之手。通过对古战场的艰辛生活和自然风光的描写表达思乡之情以及保家卫国的高尚情操。在唐代边塞诗中，多以汉朝喻唐朝的类型。</a:t>
            </a:r>
            <a:endParaRPr lang="zh-CN" altLang="en-US" sz="3600" dirty="0">
              <a:solidFill>
                <a:schemeClr val="tx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lstStyle/>
          <a:p>
            <a:pPr marL="0" lvl="0" indent="0">
              <a:buNone/>
            </a:pPr>
            <a:r>
              <a:rPr lang="zh-CN" altLang="en-US" sz="4400" b="1" dirty="0">
                <a:solidFill>
                  <a:srgbClr val="C00000"/>
                </a:solidFill>
                <a:latin typeface="楷体" panose="02010609060101010101" charset="-122"/>
                <a:ea typeface="楷体" panose="02010609060101010101" charset="-122"/>
                <a:cs typeface="楷体" panose="02010609060101010101" charset="-122"/>
              </a:rPr>
              <a:t>2．推敲作品中蕴含的不同的思想感情</a:t>
            </a:r>
            <a:endParaRPr lang="zh-CN" altLang="en-US" sz="4400" b="1" dirty="0">
              <a:solidFill>
                <a:srgbClr val="C00000"/>
              </a:solidFill>
              <a:latin typeface="楷体" panose="02010609060101010101" charset="-122"/>
              <a:ea typeface="楷体" panose="02010609060101010101" charset="-122"/>
              <a:cs typeface="楷体" panose="02010609060101010101" charset="-122"/>
            </a:endParaRPr>
          </a:p>
          <a:p>
            <a:pPr marL="0" lvl="0" indent="0">
              <a:buNone/>
            </a:pPr>
            <a:r>
              <a:rPr lang="en-US" altLang="zh-CN" sz="4400" b="1" dirty="0">
                <a:latin typeface="楷体" panose="02010609060101010101" charset="-122"/>
                <a:ea typeface="楷体" panose="02010609060101010101" charset="-122"/>
                <a:cs typeface="楷体" panose="02010609060101010101" charset="-122"/>
              </a:rPr>
              <a:t>	</a:t>
            </a:r>
            <a:r>
              <a:rPr lang="zh-CN" altLang="en-US" sz="4400" b="1" dirty="0">
                <a:latin typeface="楷体" panose="02010609060101010101" charset="-122"/>
                <a:ea typeface="楷体" panose="02010609060101010101" charset="-122"/>
                <a:cs typeface="楷体" panose="02010609060101010101" charset="-122"/>
              </a:rPr>
              <a:t>边塞诗题材的兴起，是与诗人们的生活范围有所扩展紧密关联的。从边塞诗中，我们看到诗人的眼界开阔了，诗歌的意境拓展了，诗歌的内容更显得异彩纷呈。</a:t>
            </a:r>
            <a:endParaRPr lang="zh-CN" altLang="en-US" sz="44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idx="1"/>
            <p:custDataLst>
              <p:tags r:id="rId1"/>
            </p:custDataLst>
          </p:nvPr>
        </p:nvPicPr>
        <p:blipFill>
          <a:blip r:embed="rId2"/>
          <a:srcRect/>
          <a:stretch>
            <a:fillRect/>
          </a:stretch>
        </p:blipFill>
        <p:spPr>
          <a:xfrm>
            <a:off x="669925" y="458470"/>
            <a:ext cx="5283200" cy="5882640"/>
          </a:xfrm>
        </p:spPr>
      </p:pic>
      <p:sp>
        <p:nvSpPr>
          <p:cNvPr id="2" name="文本占位符 1"/>
          <p:cNvSpPr>
            <a:spLocks noGrp="1"/>
          </p:cNvSpPr>
          <p:nvPr>
            <p:ph type="body" sz="half" idx="2"/>
            <p:custDataLst>
              <p:tags r:id="rId3"/>
            </p:custDataLst>
          </p:nvPr>
        </p:nvSpPr>
        <p:spPr>
          <a:xfrm>
            <a:off x="6238875" y="458470"/>
            <a:ext cx="5283200" cy="5882640"/>
          </a:xfrm>
        </p:spPr>
        <p:txBody>
          <a:bodyPr>
            <a:noAutofit/>
          </a:bodyPr>
          <a:lstStyle/>
          <a:p>
            <a:pPr marL="0" indent="0">
              <a:buNone/>
            </a:pPr>
            <a:r>
              <a:rPr lang="zh-CN" altLang="en-US" sz="2000" b="1" dirty="0">
                <a:solidFill>
                  <a:srgbClr val="C00000"/>
                </a:solidFill>
                <a:latin typeface="楷体" panose="02010609060101010101" charset="-122"/>
                <a:ea typeface="楷体" panose="02010609060101010101" charset="-122"/>
                <a:cs typeface="楷体" panose="02010609060101010101" charset="-122"/>
              </a:rPr>
              <a:t>3．体会不同的艺术风格</a:t>
            </a:r>
            <a:endParaRPr lang="zh-CN" altLang="en-US" sz="2000" b="1" dirty="0">
              <a:latin typeface="楷体" panose="02010609060101010101" charset="-122"/>
              <a:ea typeface="楷体" panose="02010609060101010101" charset="-122"/>
              <a:cs typeface="楷体" panose="02010609060101010101" charset="-122"/>
            </a:endParaRPr>
          </a:p>
          <a:p>
            <a:pPr marL="0" indent="0">
              <a:buNone/>
            </a:pPr>
            <a:r>
              <a:rPr lang="zh-CN" altLang="en-US" sz="2000" b="1" dirty="0">
                <a:latin typeface="楷体" panose="02010609060101010101" charset="-122"/>
                <a:ea typeface="楷体" panose="02010609060101010101" charset="-122"/>
                <a:cs typeface="楷体" panose="02010609060101010101" charset="-122"/>
              </a:rPr>
              <a:t>   在大量边塞诗中体现出来的艺术风格也很不一样，有的</a:t>
            </a:r>
            <a:r>
              <a:rPr lang="zh-CN" altLang="en-US" sz="2000" b="1" dirty="0">
                <a:solidFill>
                  <a:srgbClr val="FF0000"/>
                </a:solidFill>
                <a:latin typeface="楷体" panose="02010609060101010101" charset="-122"/>
                <a:ea typeface="楷体" panose="02010609060101010101" charset="-122"/>
                <a:cs typeface="楷体" panose="02010609060101010101" charset="-122"/>
              </a:rPr>
              <a:t>豪迈旷达</a:t>
            </a:r>
            <a:r>
              <a:rPr lang="zh-CN" altLang="en-US" sz="2000" b="1" dirty="0">
                <a:latin typeface="楷体" panose="02010609060101010101" charset="-122"/>
                <a:ea typeface="楷体" panose="02010609060101010101" charset="-122"/>
                <a:cs typeface="楷体" panose="02010609060101010101" charset="-122"/>
              </a:rPr>
              <a:t>，如前述的“醉卧沙场君莫笑，古来征战几人回”；有的</a:t>
            </a:r>
            <a:r>
              <a:rPr lang="zh-CN" altLang="en-US" sz="2000" b="1" dirty="0">
                <a:solidFill>
                  <a:srgbClr val="FF0000"/>
                </a:solidFill>
                <a:latin typeface="楷体" panose="02010609060101010101" charset="-122"/>
                <a:ea typeface="楷体" panose="02010609060101010101" charset="-122"/>
                <a:cs typeface="楷体" panose="02010609060101010101" charset="-122"/>
              </a:rPr>
              <a:t>雄奇壮美</a:t>
            </a:r>
            <a:r>
              <a:rPr lang="zh-CN" altLang="en-US" sz="2000" b="1" dirty="0">
                <a:latin typeface="楷体" panose="02010609060101010101" charset="-122"/>
                <a:ea typeface="楷体" panose="02010609060101010101" charset="-122"/>
                <a:cs typeface="楷体" panose="02010609060101010101" charset="-122"/>
              </a:rPr>
              <a:t>，如王维的“大漠孤烟直，长河落日圆”；有的</a:t>
            </a:r>
            <a:r>
              <a:rPr lang="zh-CN" altLang="en-US" sz="2000" b="1" dirty="0">
                <a:solidFill>
                  <a:srgbClr val="FF0000"/>
                </a:solidFill>
                <a:latin typeface="楷体" panose="02010609060101010101" charset="-122"/>
                <a:ea typeface="楷体" panose="02010609060101010101" charset="-122"/>
                <a:cs typeface="楷体" panose="02010609060101010101" charset="-122"/>
              </a:rPr>
              <a:t>豪壮悲慨</a:t>
            </a:r>
            <a:r>
              <a:rPr lang="zh-CN" altLang="en-US" sz="2000" b="1" dirty="0">
                <a:latin typeface="楷体" panose="02010609060101010101" charset="-122"/>
                <a:ea typeface="楷体" panose="02010609060101010101" charset="-122"/>
                <a:cs typeface="楷体" panose="02010609060101010101" charset="-122"/>
              </a:rPr>
              <a:t>，如杜甫的“落日照大旗，马鸣风萧萧”；有的</a:t>
            </a:r>
            <a:r>
              <a:rPr lang="zh-CN" altLang="en-US" sz="2000" b="1" dirty="0">
                <a:solidFill>
                  <a:srgbClr val="FF0000"/>
                </a:solidFill>
                <a:latin typeface="楷体" panose="02010609060101010101" charset="-122"/>
                <a:ea typeface="楷体" panose="02010609060101010101" charset="-122"/>
                <a:cs typeface="楷体" panose="02010609060101010101" charset="-122"/>
              </a:rPr>
              <a:t>委婉清丽</a:t>
            </a:r>
            <a:r>
              <a:rPr lang="zh-CN" altLang="en-US" sz="2000" b="1" dirty="0">
                <a:latin typeface="楷体" panose="02010609060101010101" charset="-122"/>
                <a:ea typeface="楷体" panose="02010609060101010101" charset="-122"/>
                <a:cs typeface="楷体" panose="02010609060101010101" charset="-122"/>
              </a:rPr>
              <a:t>，如李白的“何日平胡虏，良人罢远征”……只有通过对诗歌字句的细细体会，才可能准确领会到由于不同时代、不同内容，以及不同诗人的不同艺术素养、不同生活遭遇，反映在边塞诗这个大主题下异彩纷呈的不同艺术风格。</a:t>
            </a:r>
            <a:endParaRPr lang="zh-CN" altLang="en-US" sz="2000" b="1" dirty="0">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dirty="0">
                <a:solidFill>
                  <a:srgbClr val="FF0000"/>
                </a:solidFill>
                <a:latin typeface="楷体" panose="02010609060101010101" charset="-122"/>
                <a:ea typeface="楷体" panose="02010609060101010101" charset="-122"/>
                <a:cs typeface="楷体" panose="02010609060101010101" charset="-122"/>
              </a:rPr>
              <a:t>谢  谢</a:t>
            </a:r>
            <a:endParaRPr lang="zh-CN" altLang="en-US" dirty="0">
              <a:solidFill>
                <a:srgbClr val="FF0000"/>
              </a:solidFill>
              <a:latin typeface="楷体" panose="02010609060101010101" charset="-122"/>
              <a:ea typeface="楷体" panose="02010609060101010101" charset="-122"/>
              <a:cs typeface="楷体" panose="02010609060101010101" charset="-122"/>
            </a:endParaRPr>
          </a:p>
        </p:txBody>
      </p:sp>
      <p:sp>
        <p:nvSpPr>
          <p:cNvPr id="5" name="竖排内容占位符 4"/>
          <p:cNvSpPr>
            <a:spLocks noGrp="1"/>
          </p:cNvSpPr>
          <p:nvPr>
            <p:ph orient="vert" sz="quarter" idx="14"/>
            <p:custDataLst>
              <p:tags r:id="rId2"/>
            </p:custDataLst>
          </p:nvPr>
        </p:nvSpPr>
        <p:spPr/>
        <p:txBody>
          <a:bodyPr/>
          <a:lstStyle/>
          <a:p>
            <a:r>
              <a:rPr lang="zh-CN" altLang="en-US" sz="1800" b="1">
                <a:latin typeface="楷体" panose="02010609060101010101" charset="-122"/>
                <a:ea typeface="楷体" panose="02010609060101010101" charset="-122"/>
                <a:cs typeface="楷体" panose="02010609060101010101" charset="-122"/>
              </a:rPr>
              <a:t>从军行  王昌龄</a:t>
            </a:r>
            <a:endParaRPr lang="zh-CN" altLang="en-US" sz="1800" b="1">
              <a:latin typeface="楷体" panose="02010609060101010101" charset="-122"/>
              <a:ea typeface="楷体" panose="02010609060101010101" charset="-122"/>
              <a:cs typeface="楷体" panose="02010609060101010101" charset="-122"/>
            </a:endParaRPr>
          </a:p>
          <a:p>
            <a:r>
              <a:rPr lang="zh-CN" altLang="en-US" sz="1800" b="1">
                <a:latin typeface="楷体" panose="02010609060101010101" charset="-122"/>
                <a:ea typeface="楷体" panose="02010609060101010101" charset="-122"/>
                <a:cs typeface="楷体" panose="02010609060101010101" charset="-122"/>
              </a:rPr>
              <a:t>青海长云暗雪山，</a:t>
            </a:r>
            <a:endParaRPr lang="zh-CN" altLang="en-US" sz="1800" b="1">
              <a:latin typeface="楷体" panose="02010609060101010101" charset="-122"/>
              <a:ea typeface="楷体" panose="02010609060101010101" charset="-122"/>
              <a:cs typeface="楷体" panose="02010609060101010101" charset="-122"/>
            </a:endParaRPr>
          </a:p>
          <a:p>
            <a:r>
              <a:rPr lang="zh-CN" altLang="en-US" sz="1800" b="1">
                <a:latin typeface="楷体" panose="02010609060101010101" charset="-122"/>
                <a:ea typeface="楷体" panose="02010609060101010101" charset="-122"/>
                <a:cs typeface="楷体" panose="02010609060101010101" charset="-122"/>
              </a:rPr>
              <a:t>孤城遥望玉门关。</a:t>
            </a:r>
            <a:endParaRPr lang="zh-CN" altLang="en-US" sz="1800" b="1">
              <a:latin typeface="楷体" panose="02010609060101010101" charset="-122"/>
              <a:ea typeface="楷体" panose="02010609060101010101" charset="-122"/>
              <a:cs typeface="楷体" panose="02010609060101010101" charset="-122"/>
            </a:endParaRPr>
          </a:p>
          <a:p>
            <a:r>
              <a:rPr lang="zh-CN" altLang="en-US" sz="1800" b="1">
                <a:latin typeface="楷体" panose="02010609060101010101" charset="-122"/>
                <a:ea typeface="楷体" panose="02010609060101010101" charset="-122"/>
                <a:cs typeface="楷体" panose="02010609060101010101" charset="-122"/>
              </a:rPr>
              <a:t>黄沙百战穿金甲，</a:t>
            </a:r>
            <a:endParaRPr lang="zh-CN" altLang="en-US" sz="1800" b="1">
              <a:latin typeface="楷体" panose="02010609060101010101" charset="-122"/>
              <a:ea typeface="楷体" panose="02010609060101010101" charset="-122"/>
              <a:cs typeface="楷体" panose="02010609060101010101" charset="-122"/>
            </a:endParaRPr>
          </a:p>
          <a:p>
            <a:r>
              <a:rPr lang="zh-CN" altLang="en-US" sz="1800" b="1">
                <a:latin typeface="楷体" panose="02010609060101010101" charset="-122"/>
                <a:ea typeface="楷体" panose="02010609060101010101" charset="-122"/>
                <a:cs typeface="楷体" panose="02010609060101010101" charset="-122"/>
              </a:rPr>
              <a:t>不破楼兰终不还。</a:t>
            </a:r>
            <a:endParaRPr lang="zh-CN" altLang="en-US" sz="1800" b="1">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238760"/>
            <a:ext cx="10852150" cy="646430"/>
          </a:xfrm>
        </p:spPr>
        <p:txBody>
          <a:bodyPr/>
          <a:lstStyle/>
          <a:p>
            <a:r>
              <a:rPr lang="zh-CN" altLang="en-US" sz="3600" dirty="0">
                <a:solidFill>
                  <a:srgbClr val="FF0000"/>
                </a:solidFill>
              </a:rPr>
              <a:t>二、鉴赏方法</a:t>
            </a:r>
            <a:endParaRPr lang="zh-CN" altLang="en-US" sz="3600" dirty="0">
              <a:solidFill>
                <a:srgbClr val="FF0000"/>
              </a:solidFill>
            </a:endParaRPr>
          </a:p>
        </p:txBody>
      </p:sp>
      <p:sp>
        <p:nvSpPr>
          <p:cNvPr id="3" name="内容占位符 2"/>
          <p:cNvSpPr>
            <a:spLocks noGrp="1"/>
          </p:cNvSpPr>
          <p:nvPr>
            <p:ph idx="1"/>
            <p:custDataLst>
              <p:tags r:id="rId2"/>
            </p:custDataLst>
          </p:nvPr>
        </p:nvSpPr>
        <p:spPr>
          <a:xfrm>
            <a:off x="669882" y="1242068"/>
            <a:ext cx="10852237" cy="5388907"/>
          </a:xfrm>
        </p:spPr>
        <p:txBody>
          <a:bodyPr>
            <a:normAutofit/>
          </a:bodyPr>
          <a:lstStyle/>
          <a:p>
            <a:r>
              <a:rPr lang="zh-CN" altLang="en-US" sz="2800" b="1" dirty="0">
                <a:latin typeface="楷体" panose="02010609060101010101" charset="-122"/>
                <a:ea typeface="楷体" panose="02010609060101010101" charset="-122"/>
                <a:cs typeface="楷体" panose="02010609060101010101" charset="-122"/>
              </a:rPr>
              <a:t>第一，了解诗歌创作的时代背景；如盛唐边塞诗风表现出来的是豪迈勇敢、一往无前；中晚唐国势微弱，边塞诗中于是夹杂了几许悲壮和凄怆，到了南宋,统治者在风雨飘摇中苟且偷安,边塞诗大多抒发悲愤,哀痛之情。边塞诗最能体现</a:t>
            </a:r>
            <a:r>
              <a:rPr lang="zh-CN" altLang="en-US" sz="2800" b="1" dirty="0">
                <a:solidFill>
                  <a:srgbClr val="FF0000"/>
                </a:solidFill>
                <a:latin typeface="楷体" panose="02010609060101010101" charset="-122"/>
                <a:ea typeface="楷体" panose="02010609060101010101" charset="-122"/>
                <a:cs typeface="楷体" panose="02010609060101010101" charset="-122"/>
              </a:rPr>
              <a:t>国运兴衰</a:t>
            </a:r>
            <a:r>
              <a:rPr lang="zh-CN" altLang="en-US" sz="2800" b="1" dirty="0">
                <a:latin typeface="楷体" panose="02010609060101010101" charset="-122"/>
                <a:ea typeface="楷体" panose="02010609060101010101" charset="-122"/>
                <a:cs typeface="楷体" panose="02010609060101010101" charset="-122"/>
              </a:rPr>
              <a:t>。</a:t>
            </a:r>
            <a:endParaRPr lang="zh-CN" altLang="en-US" sz="2800" b="1" dirty="0">
              <a:latin typeface="楷体" panose="02010609060101010101" charset="-122"/>
              <a:ea typeface="楷体" panose="02010609060101010101" charset="-122"/>
              <a:cs typeface="楷体" panose="02010609060101010101" charset="-122"/>
            </a:endParaRPr>
          </a:p>
          <a:p>
            <a:r>
              <a:rPr lang="zh-CN" altLang="en-US" sz="2800" b="1" dirty="0">
                <a:latin typeface="楷体" panose="02010609060101010101" charset="-122"/>
                <a:ea typeface="楷体" panose="02010609060101010101" charset="-122"/>
                <a:cs typeface="楷体" panose="02010609060101010101" charset="-122"/>
              </a:rPr>
              <a:t>第二 、分析边塞诗的不同艺术风格。在大量边塞征战诗中体现出来的艺术风格是很不相同的，有的豪放旷达，有的雄奇壮美，有的豪壮悲慨，有的委婉清丽，……只有细细体会，才有可能准确领会到边塞征战诗这个大主题下的不同艺术风格。 </a:t>
            </a:r>
            <a:endParaRPr lang="zh-CN" altLang="en-US" sz="2800" b="1" dirty="0">
              <a:latin typeface="楷体" panose="02010609060101010101" charset="-122"/>
              <a:ea typeface="楷体" panose="02010609060101010101" charset="-122"/>
              <a:cs typeface="楷体" panose="02010609060101010101" charset="-122"/>
            </a:endParaRPr>
          </a:p>
          <a:p>
            <a:endParaRPr lang="zh-CN" altLang="en-US" sz="2800" b="1" dirty="0">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669925" y="194310"/>
            <a:ext cx="10852150" cy="6555105"/>
          </a:xfrm>
        </p:spPr>
        <p:txBody>
          <a:bodyPr>
            <a:noAutofit/>
          </a:bodyPr>
          <a:lstStyle/>
          <a:p>
            <a:pPr marL="0" lvl="0" indent="0">
              <a:buNone/>
            </a:pPr>
            <a:r>
              <a:rPr lang="zh-CN" altLang="en-US" sz="3200" b="1" dirty="0">
                <a:solidFill>
                  <a:srgbClr val="FF0000"/>
                </a:solidFill>
                <a:latin typeface="楷体" panose="02010609060101010101" charset="-122"/>
                <a:ea typeface="楷体" panose="02010609060101010101" charset="-122"/>
                <a:cs typeface="楷体" panose="02010609060101010101" charset="-122"/>
              </a:rPr>
              <a:t>三、主要特点</a:t>
            </a:r>
            <a:endParaRPr lang="zh-CN" altLang="en-US" sz="2000" b="1" dirty="0">
              <a:latin typeface="楷体" panose="02010609060101010101" charset="-122"/>
              <a:ea typeface="楷体" panose="02010609060101010101" charset="-122"/>
              <a:cs typeface="楷体" panose="02010609060101010101" charset="-122"/>
            </a:endParaRPr>
          </a:p>
          <a:p>
            <a:pPr marL="0" lvl="0" indent="0">
              <a:buNone/>
            </a:pPr>
            <a:r>
              <a:rPr lang="zh-CN" altLang="en-US" sz="3200" b="1" dirty="0">
                <a:latin typeface="楷体" panose="02010609060101010101" charset="-122"/>
                <a:ea typeface="楷体" panose="02010609060101010101" charset="-122"/>
                <a:cs typeface="楷体" panose="02010609060101010101" charset="-122"/>
              </a:rPr>
              <a:t>1、内容:边塞风光（奇丽壮阔）、统治者 ( 穷兵黩武)、将士 (生活艰苦)。</a:t>
            </a:r>
            <a:endParaRPr lang="zh-CN" altLang="en-US" sz="3200" b="1" dirty="0">
              <a:latin typeface="楷体" panose="02010609060101010101" charset="-122"/>
              <a:ea typeface="楷体" panose="02010609060101010101" charset="-122"/>
              <a:cs typeface="楷体" panose="02010609060101010101" charset="-122"/>
            </a:endParaRPr>
          </a:p>
          <a:p>
            <a:pPr marL="0" lvl="0" indent="0">
              <a:buNone/>
            </a:pPr>
            <a:endParaRPr lang="zh-CN" altLang="en-US" sz="3200" b="1" dirty="0">
              <a:latin typeface="楷体" panose="02010609060101010101" charset="-122"/>
              <a:ea typeface="楷体" panose="02010609060101010101" charset="-122"/>
              <a:cs typeface="楷体" panose="02010609060101010101" charset="-122"/>
            </a:endParaRPr>
          </a:p>
          <a:p>
            <a:pPr marL="0" lvl="0" indent="0">
              <a:buNone/>
            </a:pPr>
            <a:r>
              <a:rPr lang="zh-CN" altLang="en-US" sz="3200" b="1" dirty="0">
                <a:latin typeface="楷体" panose="02010609060101010101" charset="-122"/>
                <a:ea typeface="楷体" panose="02010609060101010101" charset="-122"/>
                <a:cs typeface="楷体" panose="02010609060101010101" charset="-122"/>
              </a:rPr>
              <a:t>2、情感：表达的是出征远戍的英勇豪迈，建功立业的渴望和保家卫国的豪情，或报国无门的愤懑和哀痛，或是长年征战的艰辛连年征战的惨烈和对家人思念、对帝王黩武开边和对边将恃宠贪功的讽刺。</a:t>
            </a:r>
            <a:endParaRPr lang="zh-CN" altLang="en-US" sz="2800" b="1" dirty="0">
              <a:latin typeface="楷体" panose="02010609060101010101" charset="-122"/>
              <a:ea typeface="楷体" panose="02010609060101010101" charset="-122"/>
              <a:cs typeface="楷体" panose="02010609060101010101" charset="-122"/>
            </a:endParaRPr>
          </a:p>
          <a:p>
            <a:pPr marL="0" lvl="0" indent="0">
              <a:buNone/>
            </a:pPr>
            <a:endParaRPr lang="zh-CN" altLang="en-US" sz="2800" b="1" dirty="0">
              <a:latin typeface="楷体" panose="02010609060101010101" charset="-122"/>
              <a:ea typeface="楷体" panose="02010609060101010101" charset="-122"/>
              <a:cs typeface="楷体" panose="02010609060101010101" charset="-122"/>
            </a:endParaRPr>
          </a:p>
          <a:p>
            <a:pPr marL="0" lvl="0" indent="0">
              <a:buNone/>
            </a:pPr>
            <a:r>
              <a:rPr lang="zh-CN" altLang="en-US" sz="2800" b="1" dirty="0">
                <a:latin typeface="楷体" panose="02010609060101010101" charset="-122"/>
                <a:ea typeface="楷体" panose="02010609060101010101" charset="-122"/>
                <a:cs typeface="楷体" panose="02010609060101010101" charset="-122"/>
              </a:rPr>
              <a:t>   </a:t>
            </a:r>
            <a:endParaRPr lang="zh-CN" altLang="en-US" sz="28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idx="1"/>
            <p:custDataLst>
              <p:tags r:id="rId1"/>
            </p:custDataLst>
          </p:nvPr>
        </p:nvPicPr>
        <p:blipFill>
          <a:blip r:embed="rId2"/>
          <a:srcRect/>
          <a:stretch>
            <a:fillRect/>
          </a:stretch>
        </p:blipFill>
        <p:spPr>
          <a:xfrm>
            <a:off x="653420" y="734703"/>
            <a:ext cx="5283242" cy="5388907"/>
          </a:xfrm>
        </p:spPr>
      </p:pic>
      <p:sp>
        <p:nvSpPr>
          <p:cNvPr id="2" name="文本占位符 1"/>
          <p:cNvSpPr>
            <a:spLocks noGrp="1"/>
          </p:cNvSpPr>
          <p:nvPr>
            <p:ph type="body" sz="half" idx="2"/>
            <p:custDataLst>
              <p:tags r:id="rId3"/>
            </p:custDataLst>
          </p:nvPr>
        </p:nvSpPr>
        <p:spPr/>
        <p:txBody>
          <a:bodyPr/>
          <a:lstStyle/>
          <a:p>
            <a:pPr marL="0" indent="0">
              <a:buNone/>
            </a:pPr>
            <a:r>
              <a:rPr lang="zh-CN" altLang="en-US" sz="2800" b="1" dirty="0">
                <a:latin typeface="楷体" panose="02010609060101010101" charset="-122"/>
                <a:ea typeface="楷体" panose="02010609060101010101" charset="-122"/>
                <a:cs typeface="楷体" panose="02010609060101010101" charset="-122"/>
              </a:rPr>
              <a:t>3、常用手法</a:t>
            </a:r>
            <a:endParaRPr lang="zh-CN" altLang="en-US" sz="2800" b="1" dirty="0">
              <a:latin typeface="楷体" panose="02010609060101010101" charset="-122"/>
              <a:ea typeface="楷体" panose="02010609060101010101" charset="-122"/>
              <a:cs typeface="楷体" panose="02010609060101010101" charset="-122"/>
            </a:endParaRPr>
          </a:p>
          <a:p>
            <a:pPr marL="0" indent="0">
              <a:buNone/>
            </a:pPr>
            <a:r>
              <a:rPr lang="zh-CN" altLang="en-US" sz="2800" b="1" dirty="0">
                <a:latin typeface="楷体" panose="02010609060101010101" charset="-122"/>
                <a:ea typeface="楷体" panose="02010609060101010101" charset="-122"/>
                <a:cs typeface="楷体" panose="02010609060101010101" charset="-122"/>
              </a:rPr>
              <a:t>（</a:t>
            </a:r>
            <a:r>
              <a:rPr lang="en-US" altLang="zh-CN" sz="2800" b="1" dirty="0">
                <a:latin typeface="楷体" panose="02010609060101010101" charset="-122"/>
                <a:ea typeface="楷体" panose="02010609060101010101" charset="-122"/>
                <a:cs typeface="楷体" panose="02010609060101010101" charset="-122"/>
              </a:rPr>
              <a:t>1</a:t>
            </a:r>
            <a:r>
              <a:rPr lang="zh-CN" altLang="en-US" sz="2800" b="1" dirty="0">
                <a:latin typeface="楷体" panose="02010609060101010101" charset="-122"/>
                <a:ea typeface="楷体" panose="02010609060101010101" charset="-122"/>
                <a:cs typeface="楷体" panose="02010609060101010101" charset="-122"/>
              </a:rPr>
              <a:t>）修辞：夸张、对比、互文、用典等</a:t>
            </a:r>
            <a:endParaRPr lang="zh-CN" altLang="en-US" sz="2800" b="1" dirty="0">
              <a:latin typeface="楷体" panose="02010609060101010101" charset="-122"/>
              <a:ea typeface="楷体" panose="02010609060101010101" charset="-122"/>
              <a:cs typeface="楷体" panose="02010609060101010101" charset="-122"/>
            </a:endParaRPr>
          </a:p>
          <a:p>
            <a:pPr marL="0" indent="0">
              <a:buNone/>
            </a:pPr>
            <a:r>
              <a:rPr lang="zh-CN" altLang="en-US" sz="2800" b="1" dirty="0">
                <a:latin typeface="楷体" panose="02010609060101010101" charset="-122"/>
                <a:ea typeface="楷体" panose="02010609060101010101" charset="-122"/>
                <a:cs typeface="楷体" panose="02010609060101010101" charset="-122"/>
              </a:rPr>
              <a:t>（</a:t>
            </a:r>
            <a:r>
              <a:rPr lang="en-US" altLang="zh-CN" sz="2800" b="1" dirty="0">
                <a:latin typeface="楷体" panose="02010609060101010101" charset="-122"/>
                <a:ea typeface="楷体" panose="02010609060101010101" charset="-122"/>
                <a:cs typeface="楷体" panose="02010609060101010101" charset="-122"/>
              </a:rPr>
              <a:t>2</a:t>
            </a:r>
            <a:r>
              <a:rPr lang="zh-CN" altLang="en-US" sz="2800" b="1" dirty="0">
                <a:latin typeface="楷体" panose="02010609060101010101" charset="-122"/>
                <a:ea typeface="楷体" panose="02010609060101010101" charset="-122"/>
                <a:cs typeface="楷体" panose="02010609060101010101" charset="-122"/>
              </a:rPr>
              <a:t>）描写：侧面烘托、动作、肖像、细节描写</a:t>
            </a:r>
            <a:endParaRPr lang="zh-CN" altLang="en-US" sz="2800" b="1" dirty="0">
              <a:latin typeface="楷体" panose="02010609060101010101" charset="-122"/>
              <a:ea typeface="楷体" panose="02010609060101010101" charset="-122"/>
              <a:cs typeface="楷体" panose="02010609060101010101" charset="-122"/>
            </a:endParaRPr>
          </a:p>
          <a:p>
            <a:pPr marL="0" indent="0">
              <a:buNone/>
            </a:pPr>
            <a:r>
              <a:rPr lang="zh-CN" altLang="en-US" sz="2800" b="1" dirty="0">
                <a:latin typeface="楷体" panose="02010609060101010101" charset="-122"/>
                <a:ea typeface="楷体" panose="02010609060101010101" charset="-122"/>
                <a:cs typeface="楷体" panose="02010609060101010101" charset="-122"/>
              </a:rPr>
              <a:t>（</a:t>
            </a:r>
            <a:r>
              <a:rPr lang="en-US" altLang="zh-CN" sz="2800" b="1" dirty="0">
                <a:latin typeface="楷体" panose="02010609060101010101" charset="-122"/>
                <a:ea typeface="楷体" panose="02010609060101010101" charset="-122"/>
                <a:cs typeface="楷体" panose="02010609060101010101" charset="-122"/>
              </a:rPr>
              <a:t>3</a:t>
            </a:r>
            <a:r>
              <a:rPr lang="zh-CN" altLang="en-US" sz="2800" b="1" dirty="0">
                <a:latin typeface="楷体" panose="02010609060101010101" charset="-122"/>
                <a:ea typeface="楷体" panose="02010609060101010101" charset="-122"/>
                <a:cs typeface="楷体" panose="02010609060101010101" charset="-122"/>
              </a:rPr>
              <a:t>）意境营造：景物烘托、虚实结合、虚实相生</a:t>
            </a:r>
            <a:endParaRPr lang="zh-CN" altLang="en-US" sz="2800" b="1" dirty="0">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69925" y="578485"/>
            <a:ext cx="10852150" cy="5762625"/>
          </a:xfrm>
        </p:spPr>
        <p:txBody>
          <a:bodyPr>
            <a:normAutofit/>
          </a:bodyPr>
          <a:lstStyle/>
          <a:p>
            <a:pPr marL="0" indent="0">
              <a:buNone/>
            </a:pPr>
            <a:r>
              <a:rPr lang="zh-CN" altLang="en-US" sz="2800" dirty="0">
                <a:latin typeface="楷体" panose="02010609060101010101" charset="-122"/>
                <a:ea typeface="楷体" panose="02010609060101010101" charset="-122"/>
                <a:cs typeface="楷体" panose="02010609060101010101" charset="-122"/>
              </a:rPr>
              <a:t>4、常用意象</a:t>
            </a:r>
            <a:endParaRPr lang="zh-CN" altLang="en-US" sz="2800" dirty="0">
              <a:latin typeface="楷体" panose="02010609060101010101" charset="-122"/>
              <a:ea typeface="楷体" panose="02010609060101010101" charset="-122"/>
              <a:cs typeface="楷体" panose="02010609060101010101" charset="-122"/>
            </a:endParaRPr>
          </a:p>
          <a:p>
            <a:pPr marL="0" indent="0">
              <a:buNone/>
            </a:pPr>
            <a:r>
              <a:rPr lang="zh-CN" altLang="en-US" sz="2800" dirty="0">
                <a:latin typeface="楷体" panose="02010609060101010101" charset="-122"/>
                <a:ea typeface="楷体" panose="02010609060101010101" charset="-122"/>
                <a:cs typeface="楷体" panose="02010609060101010101" charset="-122"/>
              </a:rPr>
              <a:t>从用品看：金鼓、旌旗、烽火、羽书、戈、矛、剑、戟、斧、钺、刀、铩</a:t>
            </a:r>
            <a:endParaRPr lang="zh-CN" altLang="en-US" sz="2800" dirty="0">
              <a:latin typeface="楷体" panose="02010609060101010101" charset="-122"/>
              <a:ea typeface="楷体" panose="02010609060101010101" charset="-122"/>
              <a:cs typeface="楷体" panose="02010609060101010101" charset="-122"/>
            </a:endParaRPr>
          </a:p>
          <a:p>
            <a:pPr marL="0" indent="0">
              <a:buNone/>
            </a:pPr>
            <a:r>
              <a:rPr lang="zh-CN" altLang="en-US" sz="2800" dirty="0">
                <a:latin typeface="楷体" panose="02010609060101010101" charset="-122"/>
                <a:ea typeface="楷体" panose="02010609060101010101" charset="-122"/>
                <a:cs typeface="楷体" panose="02010609060101010101" charset="-122"/>
              </a:rPr>
              <a:t>从地名和民族名看：碛西、轮台、龟兹、夜郎；胡、羌、羯、夷、楼兰、安西、单于</a:t>
            </a:r>
            <a:endParaRPr lang="zh-CN" altLang="en-US" sz="2800" dirty="0">
              <a:latin typeface="楷体" panose="02010609060101010101" charset="-122"/>
              <a:ea typeface="楷体" panose="02010609060101010101" charset="-122"/>
              <a:cs typeface="楷体" panose="02010609060101010101" charset="-122"/>
            </a:endParaRPr>
          </a:p>
          <a:p>
            <a:pPr marL="0" indent="0">
              <a:buNone/>
            </a:pPr>
            <a:r>
              <a:rPr lang="zh-CN" altLang="en-US" sz="2800" dirty="0">
                <a:latin typeface="楷体" panose="02010609060101010101" charset="-122"/>
                <a:ea typeface="楷体" panose="02010609060101010101" charset="-122"/>
                <a:cs typeface="楷体" panose="02010609060101010101" charset="-122"/>
              </a:rPr>
              <a:t>从景物看：大漠、烽烟、长城、黄沙、长云、秋月、雪山、孤城、雁飞、鹰扬、箭飞、马走</a:t>
            </a:r>
            <a:endParaRPr lang="zh-CN" altLang="en-US" sz="2800" dirty="0">
              <a:latin typeface="楷体" panose="02010609060101010101" charset="-122"/>
              <a:ea typeface="楷体" panose="02010609060101010101" charset="-122"/>
              <a:cs typeface="楷体" panose="02010609060101010101" charset="-122"/>
            </a:endParaRPr>
          </a:p>
          <a:p>
            <a:pPr marL="0" indent="0">
              <a:buNone/>
            </a:pPr>
            <a:r>
              <a:rPr lang="zh-CN" altLang="en-US" sz="2800" dirty="0">
                <a:latin typeface="楷体" panose="02010609060101010101" charset="-122"/>
                <a:ea typeface="楷体" panose="02010609060101010101" charset="-122"/>
                <a:cs typeface="楷体" panose="02010609060101010101" charset="-122"/>
              </a:rPr>
              <a:t>景物的特点：雄奇、奇丽、奇寒、辽阔、壮阔、广阔</a:t>
            </a:r>
            <a:endParaRPr lang="zh-CN" altLang="en-US" sz="2800" dirty="0">
              <a:latin typeface="楷体" panose="02010609060101010101" charset="-122"/>
              <a:ea typeface="楷体" panose="02010609060101010101" charset="-122"/>
              <a:cs typeface="楷体" panose="02010609060101010101" charset="-122"/>
            </a:endParaRPr>
          </a:p>
          <a:p>
            <a:pPr marL="0" indent="0">
              <a:buNone/>
            </a:pPr>
            <a:r>
              <a:rPr lang="zh-CN" altLang="en-US" sz="2800" dirty="0">
                <a:latin typeface="楷体" panose="02010609060101010101" charset="-122"/>
                <a:ea typeface="楷体" panose="02010609060101010101" charset="-122"/>
                <a:cs typeface="楷体" panose="02010609060101010101" charset="-122"/>
              </a:rPr>
              <a:t>感情特点：豪迈、豪气、豪情、报国之志、杀敌豪情、昂扬精神</a:t>
            </a:r>
            <a:endParaRPr lang="zh-CN" altLang="en-US" sz="2800"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482600" y="254635"/>
            <a:ext cx="11370945" cy="6086475"/>
          </a:xfrm>
        </p:spPr>
        <p:txBody>
          <a:bodyPr/>
          <a:lstStyle/>
          <a:p>
            <a:pPr marL="0" lvl="0" indent="0">
              <a:buNone/>
            </a:pPr>
            <a:r>
              <a:rPr lang="zh-CN" altLang="en-US" sz="2800" b="1" dirty="0">
                <a:solidFill>
                  <a:srgbClr val="FF0000"/>
                </a:solidFill>
                <a:latin typeface="楷体" panose="02010609060101010101" charset="-122"/>
                <a:ea typeface="楷体" panose="02010609060101010101" charset="-122"/>
                <a:cs typeface="楷体" panose="02010609060101010101" charset="-122"/>
              </a:rPr>
              <a:t>四、诗歌类型</a:t>
            </a:r>
            <a:endParaRPr lang="zh-CN" altLang="en-US" sz="2400" b="1" dirty="0">
              <a:latin typeface="楷体" panose="02010609060101010101" charset="-122"/>
              <a:ea typeface="楷体" panose="02010609060101010101" charset="-122"/>
              <a:cs typeface="楷体" panose="02010609060101010101" charset="-122"/>
            </a:endParaRPr>
          </a:p>
          <a:p>
            <a:pPr marL="0" lvl="0" indent="0">
              <a:buNone/>
            </a:pPr>
            <a:r>
              <a:rPr lang="zh-CN" altLang="en-US" sz="2400" b="1" dirty="0">
                <a:solidFill>
                  <a:srgbClr val="C00000"/>
                </a:solidFill>
                <a:latin typeface="楷体" panose="02010609060101010101" charset="-122"/>
                <a:ea typeface="楷体" panose="02010609060101010101" charset="-122"/>
                <a:cs typeface="楷体" panose="02010609060101010101" charset="-122"/>
              </a:rPr>
              <a:t>（一）从戍边战士的角度，或写战争的惨烈，或写报国的豪情。</a:t>
            </a:r>
            <a:endParaRPr lang="zh-CN" altLang="en-US" sz="2400" b="1" dirty="0">
              <a:latin typeface="楷体" panose="02010609060101010101" charset="-122"/>
              <a:ea typeface="楷体" panose="02010609060101010101" charset="-122"/>
              <a:cs typeface="楷体" panose="02010609060101010101" charset="-122"/>
            </a:endParaRPr>
          </a:p>
          <a:p>
            <a:pPr marL="0" lvl="0" indent="0">
              <a:buNone/>
            </a:pPr>
            <a:r>
              <a:rPr lang="en-US" altLang="zh-CN" sz="2400" b="1" dirty="0">
                <a:latin typeface="楷体" panose="02010609060101010101" charset="-122"/>
                <a:ea typeface="楷体" panose="02010609060101010101" charset="-122"/>
                <a:cs typeface="楷体" panose="02010609060101010101" charset="-122"/>
              </a:rPr>
              <a:t>	</a:t>
            </a:r>
            <a:r>
              <a:rPr lang="zh-CN" altLang="en-US" sz="2400" b="1" dirty="0">
                <a:latin typeface="楷体" panose="02010609060101010101" charset="-122"/>
                <a:ea typeface="楷体" panose="02010609060101010101" charset="-122"/>
                <a:cs typeface="楷体" panose="02010609060101010101" charset="-122"/>
              </a:rPr>
              <a:t>以王昌龄的《从军行》为例：</a:t>
            </a:r>
            <a:endParaRPr lang="zh-CN" altLang="en-US" sz="2400" b="1" dirty="0">
              <a:latin typeface="楷体" panose="02010609060101010101" charset="-122"/>
              <a:ea typeface="楷体" panose="02010609060101010101" charset="-122"/>
              <a:cs typeface="楷体" panose="02010609060101010101" charset="-122"/>
            </a:endParaRPr>
          </a:p>
          <a:p>
            <a:pPr marL="0" lvl="0" indent="0" algn="ctr">
              <a:buNone/>
            </a:pPr>
            <a:r>
              <a:rPr lang="zh-CN" altLang="en-US" sz="2400" b="1" dirty="0">
                <a:latin typeface="楷体" panose="02010609060101010101" charset="-122"/>
                <a:ea typeface="楷体" panose="02010609060101010101" charset="-122"/>
                <a:cs typeface="楷体" panose="02010609060101010101" charset="-122"/>
              </a:rPr>
              <a:t>青海长云暗雪山，</a:t>
            </a:r>
            <a:endParaRPr lang="zh-CN" altLang="en-US" sz="2400" b="1" dirty="0">
              <a:latin typeface="楷体" panose="02010609060101010101" charset="-122"/>
              <a:ea typeface="楷体" panose="02010609060101010101" charset="-122"/>
              <a:cs typeface="楷体" panose="02010609060101010101" charset="-122"/>
            </a:endParaRPr>
          </a:p>
          <a:p>
            <a:pPr marL="0" lvl="0" indent="0" algn="ctr">
              <a:buNone/>
            </a:pPr>
            <a:r>
              <a:rPr lang="zh-CN" altLang="en-US" sz="2400" b="1" dirty="0">
                <a:latin typeface="楷体" panose="02010609060101010101" charset="-122"/>
                <a:ea typeface="楷体" panose="02010609060101010101" charset="-122"/>
                <a:cs typeface="楷体" panose="02010609060101010101" charset="-122"/>
              </a:rPr>
              <a:t>孤城遥望玉门关。</a:t>
            </a:r>
            <a:endParaRPr lang="zh-CN" altLang="en-US" sz="2400" b="1" dirty="0">
              <a:latin typeface="楷体" panose="02010609060101010101" charset="-122"/>
              <a:ea typeface="楷体" panose="02010609060101010101" charset="-122"/>
              <a:cs typeface="楷体" panose="02010609060101010101" charset="-122"/>
            </a:endParaRPr>
          </a:p>
          <a:p>
            <a:pPr marL="0" lvl="0" indent="0" algn="ctr">
              <a:buNone/>
            </a:pPr>
            <a:r>
              <a:rPr lang="zh-CN" altLang="en-US" sz="2400" b="1" dirty="0">
                <a:latin typeface="楷体" panose="02010609060101010101" charset="-122"/>
                <a:ea typeface="楷体" panose="02010609060101010101" charset="-122"/>
                <a:cs typeface="楷体" panose="02010609060101010101" charset="-122"/>
              </a:rPr>
              <a:t>黄沙百战穿金甲，</a:t>
            </a:r>
            <a:endParaRPr lang="zh-CN" altLang="en-US" sz="2400" b="1" dirty="0">
              <a:latin typeface="楷体" panose="02010609060101010101" charset="-122"/>
              <a:ea typeface="楷体" panose="02010609060101010101" charset="-122"/>
              <a:cs typeface="楷体" panose="02010609060101010101" charset="-122"/>
            </a:endParaRPr>
          </a:p>
          <a:p>
            <a:pPr marL="0" lvl="0" indent="0" algn="ctr">
              <a:buNone/>
            </a:pPr>
            <a:r>
              <a:rPr lang="zh-CN" altLang="en-US" sz="2400" b="1" dirty="0">
                <a:latin typeface="楷体" panose="02010609060101010101" charset="-122"/>
                <a:ea typeface="楷体" panose="02010609060101010101" charset="-122"/>
                <a:cs typeface="楷体" panose="02010609060101010101" charset="-122"/>
              </a:rPr>
              <a:t>不破楼兰终不还。</a:t>
            </a:r>
            <a:endParaRPr lang="zh-CN" altLang="en-US" sz="2400" b="1" dirty="0">
              <a:latin typeface="楷体" panose="02010609060101010101" charset="-122"/>
              <a:ea typeface="楷体" panose="02010609060101010101" charset="-122"/>
              <a:cs typeface="楷体" panose="02010609060101010101" charset="-122"/>
            </a:endParaRPr>
          </a:p>
          <a:p>
            <a:pPr marL="0" lvl="0" indent="0">
              <a:buNone/>
            </a:pPr>
            <a:r>
              <a:rPr lang="zh-CN" altLang="en-US" sz="2400" b="1" dirty="0">
                <a:latin typeface="楷体" panose="02010609060101010101" charset="-122"/>
                <a:ea typeface="楷体" panose="02010609060101010101" charset="-122"/>
                <a:cs typeface="楷体" panose="02010609060101010101" charset="-122"/>
              </a:rPr>
              <a:t>     这首诗以戍边战士的视角，既让我们想见战争的残酷激烈、战事的频繁不断，又让我们看到了战士誓死报国的豪情壮志，以及最后必胜的坚定信念。</a:t>
            </a:r>
            <a:endParaRPr lang="zh-CN" altLang="en-US" sz="2400" b="1" dirty="0">
              <a:latin typeface="楷体" panose="02010609060101010101" charset="-122"/>
              <a:ea typeface="楷体" panose="02010609060101010101" charset="-122"/>
              <a:cs typeface="楷体" panose="02010609060101010101" charset="-122"/>
            </a:endParaRPr>
          </a:p>
          <a:p>
            <a:pPr lvl="0"/>
            <a:endParaRPr lang="zh-CN" altLang="en-US" sz="24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69925" y="347980"/>
            <a:ext cx="10852150" cy="5993130"/>
          </a:xfrm>
        </p:spPr>
        <p:txBody>
          <a:bodyPr>
            <a:normAutofit/>
          </a:bodyPr>
          <a:lstStyle/>
          <a:p>
            <a:pPr marL="0" indent="0">
              <a:buNone/>
            </a:pPr>
            <a:r>
              <a:rPr lang="zh-CN" altLang="en-US" sz="2400" b="1" dirty="0">
                <a:solidFill>
                  <a:srgbClr val="C00000"/>
                </a:solidFill>
                <a:latin typeface="楷体" panose="02010609060101010101" charset="-122"/>
                <a:ea typeface="楷体" panose="02010609060101010101" charset="-122"/>
              </a:rPr>
              <a:t>（二）从闺中主妇的角度，批判战争破坏了人民和平安宁的生活。</a:t>
            </a:r>
            <a:endParaRPr lang="zh-CN" altLang="en-US" sz="2400" b="1" dirty="0">
              <a:solidFill>
                <a:srgbClr val="C00000"/>
              </a:solidFill>
              <a:latin typeface="楷体" panose="02010609060101010101" charset="-122"/>
              <a:ea typeface="楷体" panose="02010609060101010101" charset="-122"/>
            </a:endParaRPr>
          </a:p>
          <a:p>
            <a:pPr marL="0" indent="0">
              <a:buNone/>
            </a:pPr>
            <a:r>
              <a:rPr lang="zh-CN" altLang="en-US" sz="2400" b="1" dirty="0">
                <a:latin typeface="楷体" panose="02010609060101010101" charset="-122"/>
                <a:ea typeface="楷体" panose="02010609060101010101" charset="-122"/>
              </a:rPr>
              <a:t>   从思妇的角度写战争给人民带来的苦难，形成独特的边塞闺怨诗。</a:t>
            </a:r>
            <a:endParaRPr lang="zh-CN" altLang="en-US" sz="2400" b="1" dirty="0">
              <a:latin typeface="楷体" panose="02010609060101010101" charset="-122"/>
              <a:ea typeface="楷体" panose="02010609060101010101" charset="-122"/>
            </a:endParaRPr>
          </a:p>
          <a:p>
            <a:pPr marL="0" indent="0">
              <a:buNone/>
            </a:pPr>
            <a:r>
              <a:rPr lang="zh-CN" altLang="en-US" sz="2400" b="1" dirty="0">
                <a:latin typeface="楷体" panose="02010609060101010101" charset="-122"/>
                <a:ea typeface="楷体" panose="02010609060101010101" charset="-122"/>
              </a:rPr>
              <a:t>以金昌绪（唐</a:t>
            </a:r>
            <a:r>
              <a:rPr lang="zh-CN" altLang="en-US" sz="2400" b="1" dirty="0">
                <a:latin typeface="楷体" panose="02010609060101010101" charset="-122"/>
                <a:ea typeface="楷体" panose="02010609060101010101" charset="-122"/>
              </a:rPr>
              <a:t>）的《春怨》为例：</a:t>
            </a:r>
            <a:endParaRPr lang="zh-CN" altLang="en-US" sz="2400" b="1" dirty="0">
              <a:latin typeface="楷体" panose="02010609060101010101" charset="-122"/>
              <a:ea typeface="楷体" panose="02010609060101010101" charset="-122"/>
            </a:endParaRPr>
          </a:p>
          <a:p>
            <a:pPr marL="0" indent="0" algn="ctr">
              <a:buNone/>
            </a:pPr>
            <a:r>
              <a:rPr lang="zh-CN" altLang="en-US" sz="2400" b="1" dirty="0">
                <a:latin typeface="楷体" panose="02010609060101010101" charset="-122"/>
                <a:ea typeface="楷体" panose="02010609060101010101" charset="-122"/>
              </a:rPr>
              <a:t>打起黄莺儿，莫教枝上啼。</a:t>
            </a:r>
            <a:endParaRPr lang="zh-CN" altLang="en-US" sz="2400" b="1" dirty="0">
              <a:latin typeface="楷体" panose="02010609060101010101" charset="-122"/>
              <a:ea typeface="楷体" panose="02010609060101010101" charset="-122"/>
            </a:endParaRPr>
          </a:p>
          <a:p>
            <a:pPr marL="0" indent="0" algn="ctr">
              <a:buNone/>
            </a:pPr>
            <a:r>
              <a:rPr lang="zh-CN" altLang="en-US" sz="2400" b="1" dirty="0">
                <a:latin typeface="楷体" panose="02010609060101010101" charset="-122"/>
                <a:ea typeface="楷体" panose="02010609060101010101" charset="-122"/>
              </a:rPr>
              <a:t>啼时惊妾梦，不得到辽西。</a:t>
            </a:r>
            <a:endParaRPr lang="zh-CN" altLang="en-US" sz="2400" b="1" dirty="0">
              <a:latin typeface="楷体" panose="02010609060101010101" charset="-122"/>
              <a:ea typeface="楷体" panose="02010609060101010101" charset="-122"/>
            </a:endParaRPr>
          </a:p>
          <a:p>
            <a:pPr marL="0" indent="0">
              <a:buNone/>
            </a:pPr>
            <a:r>
              <a:rPr lang="en-US" altLang="zh-CN" sz="2400" b="1" dirty="0">
                <a:latin typeface="楷体" panose="02010609060101010101" charset="-122"/>
                <a:ea typeface="楷体" panose="02010609060101010101" charset="-122"/>
              </a:rPr>
              <a:t>	</a:t>
            </a:r>
            <a:r>
              <a:rPr lang="zh-CN" altLang="en-US" sz="2400" b="1" dirty="0">
                <a:latin typeface="楷体" panose="02010609060101010101" charset="-122"/>
                <a:ea typeface="楷体" panose="02010609060101010101" charset="-122"/>
              </a:rPr>
              <a:t>长年戍边的亲人还健康地活着吗？每天吃得饱吗？身上的棉衣能否御寒？这一切，都让思妇担心、牵挂，而这些担心、牵挂无法得到排解，思念之极就不自觉地出现在白日梦中了。在梦中与思念的人儿相会，也是一种苦涩的幸福啊，难怪女主人要赶走可爱的黄莺鸟。这种无理而有情的动作正揭示了战争破坏了人民安宁的生活，看起来它是一首抒写儿女之情的小诗，实则有深刻的时代内容，反映了当时兵役制下广大人民所承受的痛苦。</a:t>
            </a:r>
            <a:endParaRPr lang="zh-CN" altLang="en-US" sz="2400" b="1" dirty="0">
              <a:latin typeface="楷体" panose="02010609060101010101" charset="-122"/>
              <a:ea typeface="楷体" panose="02010609060101010101" charset="-122"/>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69925" y="548005"/>
            <a:ext cx="10852150" cy="5762625"/>
          </a:xfrm>
        </p:spPr>
        <p:txBody>
          <a:bodyPr>
            <a:normAutofit/>
          </a:bodyPr>
          <a:lstStyle/>
          <a:p>
            <a:pPr marL="0" indent="0">
              <a:buNone/>
            </a:pPr>
            <a:r>
              <a:rPr lang="zh-CN" altLang="en-US" sz="3200" b="1" dirty="0">
                <a:solidFill>
                  <a:srgbClr val="C00000"/>
                </a:solidFill>
                <a:latin typeface="楷体" panose="02010609060101010101" charset="-122"/>
                <a:ea typeface="楷体" panose="02010609060101010101" charset="-122"/>
                <a:cs typeface="楷体" panose="02010609060101010101" charset="-122"/>
              </a:rPr>
              <a:t>（三）从旁观者的角度，控诉战争的罪恶。</a:t>
            </a:r>
            <a:endParaRPr lang="zh-CN" altLang="en-US" sz="3200" b="1" dirty="0">
              <a:solidFill>
                <a:srgbClr val="C00000"/>
              </a:solidFill>
              <a:latin typeface="楷体" panose="02010609060101010101" charset="-122"/>
              <a:ea typeface="楷体" panose="02010609060101010101" charset="-122"/>
              <a:cs typeface="楷体" panose="02010609060101010101" charset="-122"/>
            </a:endParaRPr>
          </a:p>
          <a:p>
            <a:pPr marL="0" indent="0">
              <a:buNone/>
            </a:pPr>
            <a:r>
              <a:rPr lang="zh-CN" altLang="en-US" sz="3200" b="1" dirty="0">
                <a:latin typeface="楷体" panose="02010609060101010101" charset="-122"/>
                <a:ea typeface="楷体" panose="02010609060101010101" charset="-122"/>
                <a:cs typeface="楷体" panose="02010609060101010101" charset="-122"/>
              </a:rPr>
              <a:t>    杜甫在《兵车行》中沉痛地写到：“信知生男恶，反是生女好”“君不见青海头，古来白骨无人收。新鬼烦怨旧鬼哭，天阴雨湿声啾啾。”战争使得无数的家庭背井离乡、使得无数的战士变成累累白骨！</a:t>
            </a:r>
            <a:endParaRPr lang="zh-CN" altLang="en-US" sz="3200" b="1" dirty="0">
              <a:latin typeface="楷体" panose="02010609060101010101" charset="-122"/>
              <a:ea typeface="楷体" panose="02010609060101010101" charset="-122"/>
              <a:cs typeface="楷体" panose="02010609060101010101" charset="-122"/>
            </a:endParaRPr>
          </a:p>
          <a:p>
            <a:pPr marL="0" indent="0">
              <a:buNone/>
            </a:pPr>
            <a:r>
              <a:rPr lang="en-US" altLang="zh-CN" sz="3200" b="1" dirty="0">
                <a:latin typeface="楷体" panose="02010609060101010101" charset="-122"/>
                <a:ea typeface="楷体" panose="02010609060101010101" charset="-122"/>
                <a:cs typeface="楷体" panose="02010609060101010101" charset="-122"/>
              </a:rPr>
              <a:t>	</a:t>
            </a:r>
            <a:r>
              <a:rPr lang="zh-CN" altLang="en-US" sz="3200" b="1" dirty="0">
                <a:latin typeface="楷体" panose="02010609060101010101" charset="-122"/>
                <a:ea typeface="楷体" panose="02010609060101010101" charset="-122"/>
                <a:cs typeface="楷体" panose="02010609060101010101" charset="-122"/>
              </a:rPr>
              <a:t>高适在《燕歌行》里用对比的手法展示了这样一幅画面：“战士军前半死生，美人帐下犹歌舞。”一方面是前线的战士浴血奋战，随时都有战死的可能；一方面却是将领们纵情声色、歌舞升平。</a:t>
            </a:r>
            <a:endParaRPr lang="zh-CN" altLang="en-US" sz="3200" b="1" dirty="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UNIT_BK_DARK_LIGHT" val="1"/>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SLIDE_BACKGROUND_TYPE" val="belt"/>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0414"/>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0414"/>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xml><?xml version="1.0" encoding="utf-8"?>
<p:tagLst xmlns:p="http://schemas.openxmlformats.org/presentationml/2006/main">
  <p:tag name="KSO_WM_TAG_VERSION" val="1.0"/>
  <p:tag name="KSO_WM_BEAUTIFY_FLAG" val="#wm#"/>
  <p:tag name="KSO_WM_COMBINE_RELATE_SLIDE_ID" val="background20177485_1"/>
  <p:tag name="KSO_WM_TEMPLATE_CATEGORY" val="custom"/>
  <p:tag name="KSO_WM_TEMPLATE_INDEX" val="20180414"/>
  <p:tag name="KSO_WM_TEMPLATE_SUBCATEGORY" val="0"/>
  <p:tag name="KSO_WM_TEMPLATE_THUMBS_INDEX" val="1、6、12、13、16、20、28、29、30、31"/>
  <p:tag name="KSO_WM_TEMPLATE_MASTER_TYPE" val="1"/>
  <p:tag name="KSO_WM_TEMPLATE_COLOR_TYPE" val="1"/>
  <p:tag name="KSO_WM_TEMPLATE_MASTER_THUMB_INDEX" val="12"/>
  <p:tag name="KSO_WM_UNIT_SHOW_EDIT_AREA_INDICATION" val="0"/>
</p:tagLst>
</file>

<file path=ppt/tags/tag118.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4"/>
  <p:tag name="KSO_WM_UNIT_ISCONTENTSTITLE" val="0"/>
  <p:tag name="KSO_WM_UNIT_HIGHLIGHT" val="0"/>
  <p:tag name="KSO_WM_UNIT_COMPATIBLE" val="0"/>
  <p:tag name="KSO_WM_UNIT_PRESET_TEXT" val="中国风"/>
  <p:tag name="KSO_WM_TEMPLATE_CATEGORY" val="custom"/>
  <p:tag name="KSO_WM_TEMPLATE_INDEX" val="20180414"/>
  <p:tag name="KSO_WM_UNIT_ID" val="custom20180414_1*a*1"/>
  <p:tag name="KSO_WM_UNIT_NOCLEAR" val="0"/>
  <p:tag name="KSO_WM_UNIT_DIAGRAM_ISNUMVISUAL" val="0"/>
  <p:tag name="KSO_WM_UNIT_DIAGRAM_ISREFERUNIT" val="0"/>
</p:tagLst>
</file>

<file path=ppt/tags/tag119.xml><?xml version="1.0" encoding="utf-8"?>
<p:tagLst xmlns:p="http://schemas.openxmlformats.org/presentationml/2006/main">
  <p:tag name="KSO_WM_TAG_VERSION" val="1.0"/>
  <p:tag name="KSO_WM_BEAUTIFY_FLAG" val="#wm#"/>
  <p:tag name="KSO_WM_UNIT_TYPE" val="b"/>
  <p:tag name="KSO_WM_UNIT_INDEX" val="1"/>
  <p:tag name="KSO_WM_UNIT_LAYERLEVEL" val="1"/>
  <p:tag name="KSO_WM_UNIT_VALUE" val="40"/>
  <p:tag name="KSO_WM_UNIT_HIGHLIGHT" val="0"/>
  <p:tag name="KSO_WM_UNIT_COMPATIBLE" val="0"/>
  <p:tag name="KSO_WM_UNIT_PRESET_TEXT" val="月无言人依旧，岁月在尘世转了几数轮回。语难休，观茫茫，红尘，烟雨河流！"/>
  <p:tag name="KSO_WM_TEMPLATE_CATEGORY" val="custom"/>
  <p:tag name="KSO_WM_TEMPLATE_INDEX" val="20180414"/>
  <p:tag name="KSO_WM_UNIT_ID" val="custom20180414_1*b*1"/>
  <p:tag name="KSO_WM_UNIT_NOCLEAR" val="0"/>
  <p:tag name="KSO_WM_UNIT_DIAGRAM_ISNUMVISUAL" val="0"/>
  <p:tag name="KSO_WM_UNIT_DIAGRAM_ISREFERUNIT" val="0"/>
  <p:tag name="KSO_WM_UNIT_ISCONTENTSTITLE"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TAG_VERSION" val="1.0"/>
  <p:tag name="KSO_WM_SLIDE_ITEM_CNT" val="0"/>
  <p:tag name="KSO_WM_SLIDE_LAYOUT" val="a_b"/>
  <p:tag name="KSO_WM_SLIDE_LAYOUT_CNT" val="1_1"/>
  <p:tag name="KSO_WM_SLIDE_TYPE" val="title"/>
  <p:tag name="KSO_WM_BEAUTIFY_FLAG" val="#wm#"/>
  <p:tag name="KSO_WM_COMBINE_RELATE_SLIDE_ID" val="background20177485_1"/>
  <p:tag name="KSO_WM_TEMPLATE_CATEGORY" val="custom"/>
  <p:tag name="KSO_WM_TEMPLATE_INDEX" val="20180414"/>
  <p:tag name="KSO_WM_SLIDE_ID" val="custom20180414_1"/>
  <p:tag name="KSO_WM_SLIDE_INDEX" val="1"/>
  <p:tag name="KSO_WM_TEMPLATE_SUBCATEGORY" val="0"/>
  <p:tag name="KSO_WM_TEMPLATE_THUMBS_INDEX" val="1、6、12、13、16、20、28、29、30、31"/>
  <p:tag name="KSO_WM_SLIDE_SUBTYPE" val="pureTxt"/>
  <p:tag name="KSO_WM_TEMPLATE_MASTER_TYPE" val="1"/>
  <p:tag name="KSO_WM_TEMPLATE_COLOR_TYPE" val="1"/>
  <p:tag name="KSO_WM_TEMPLATE_MASTER_THUMB_INDEX" val="12"/>
  <p:tag name="KSO_WM_SLIDE_MODEL_TYPE" val="cover"/>
</p:tagLst>
</file>

<file path=ppt/tags/tag121.xml><?xml version="1.0" encoding="utf-8"?>
<p:tagLst xmlns:p="http://schemas.openxmlformats.org/presentationml/2006/main">
  <p:tag name="KSO_WM_TAG_VERSION" val="1.0"/>
  <p:tag name="KSO_WM_BEAUTIFY_FLAG" val="#wm#"/>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0414"/>
  <p:tag name="KSO_WM_UNIT_ID" val="custom20180414_2*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22.xml><?xml version="1.0" encoding="utf-8"?>
<p:tagLst xmlns:p="http://schemas.openxmlformats.org/presentationml/2006/main">
  <p:tag name="KSO_WM_SLIDE_SIZE" val="854*465"/>
  <p:tag name="KSO_WM_SLIDE_POSITION" val="52*34"/>
  <p:tag name="KSO_WM_SLIDE_LAYOUT_CNT" val="1_1"/>
  <p:tag name="KSO_WM_SLIDE_LAYOUT" val="a_f"/>
  <p:tag name="KSO_WM_BEAUTIFY_FLAG" val="#wm#"/>
  <p:tag name="KSO_WM_SLIDE_TYPE" val="text"/>
  <p:tag name="KSO_WM_SLIDE_ITEM_CNT" val="0"/>
  <p:tag name="KSO_WM_TAG_VERSION" val="1.0"/>
  <p:tag name="KSO_WM_COMBINE_RELATE_SLIDE_ID" val="background20177485_2"/>
  <p:tag name="KSO_WM_TEMPLATE_CATEGORY" val="custom"/>
  <p:tag name="KSO_WM_TEMPLATE_INDEX" val="20180414"/>
  <p:tag name="KSO_WM_SLIDE_ID" val="custom20180414_2"/>
  <p:tag name="KSO_WM_SLIDE_INDEX" val="2"/>
  <p:tag name="KSO_WM_TEMPLATE_SUBCATEGORY" val="0"/>
  <p:tag name="KSO_WM_SLIDE_SUBTYPE" val="pureTxt"/>
  <p:tag name="KSO_WM_TEMPLATE_MASTER_TYPE" val="1"/>
  <p:tag name="KSO_WM_TEMPLATE_COLOR_TYPE" val="1"/>
</p:tagLst>
</file>

<file path=ppt/tags/tag123.xml><?xml version="1.0" encoding="utf-8"?>
<p:tagLst xmlns:p="http://schemas.openxmlformats.org/presentationml/2006/main">
  <p:tag name="KSO_WM_TAG_VERSION" val="1.0"/>
  <p:tag name="KSO_WM_BEAUTIFY_FLAG" val="#wm#"/>
  <p:tag name="KSO_WM_UNIT_COMPATIBLE" val="0"/>
  <p:tag name="KSO_WM_UNIT_HIGHLIGHT" val="0"/>
  <p:tag name="KSO_WM_UNIT_ISCONTENTSTITLE" val="0"/>
  <p:tag name="KSO_WM_UNIT_VALUE" val="40"/>
  <p:tag name="KSO_WM_UNIT_LAYERLEVEL" val="1"/>
  <p:tag name="KSO_WM_UNIT_INDEX" val="1"/>
  <p:tag name="KSO_WM_UNIT_TYPE" val="a"/>
  <p:tag name="KSO_WM_TEMPLATE_CATEGORY" val="custom"/>
  <p:tag name="KSO_WM_TEMPLATE_INDEX" val="20180414"/>
  <p:tag name="KSO_WM_UNIT_ID" val="custom20180414_2*a*1"/>
  <p:tag name="KSO_WM_UNIT_NOCLEAR" val="0"/>
  <p:tag name="KSO_WM_UNIT_DIAGRAM_ISNUMVISUAL" val="0"/>
  <p:tag name="KSO_WM_UNIT_DIAGRAM_ISREFERUNIT" val="0"/>
  <p:tag name="KSO_WM_UNIT_PRESET_TEXT" val="单击此处添加标题"/>
</p:tagLst>
</file>

<file path=ppt/tags/tag124.xml><?xml version="1.0" encoding="utf-8"?>
<p:tagLst xmlns:p="http://schemas.openxmlformats.org/presentationml/2006/main">
  <p:tag name="KSO_WM_TAG_VERSION" val="1.0"/>
  <p:tag name="KSO_WM_BEAUTIFY_FLAG" val="#wm#"/>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0414"/>
  <p:tag name="KSO_WM_UNIT_ID" val="custom20180414_2*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25.xml><?xml version="1.0" encoding="utf-8"?>
<p:tagLst xmlns:p="http://schemas.openxmlformats.org/presentationml/2006/main">
  <p:tag name="KSO_WM_SLIDE_SIZE" val="854*465"/>
  <p:tag name="KSO_WM_SLIDE_POSITION" val="52*34"/>
  <p:tag name="KSO_WM_SLIDE_LAYOUT_CNT" val="1_1"/>
  <p:tag name="KSO_WM_SLIDE_LAYOUT" val="a_f"/>
  <p:tag name="KSO_WM_BEAUTIFY_FLAG" val="#wm#"/>
  <p:tag name="KSO_WM_SLIDE_TYPE" val="text"/>
  <p:tag name="KSO_WM_SLIDE_ITEM_CNT" val="0"/>
  <p:tag name="KSO_WM_TAG_VERSION" val="1.0"/>
  <p:tag name="KSO_WM_COMBINE_RELATE_SLIDE_ID" val="background20177485_2"/>
  <p:tag name="KSO_WM_TEMPLATE_CATEGORY" val="custom"/>
  <p:tag name="KSO_WM_TEMPLATE_INDEX" val="20180414"/>
  <p:tag name="KSO_WM_SLIDE_ID" val="custom20180414_2"/>
  <p:tag name="KSO_WM_SLIDE_INDEX" val="2"/>
  <p:tag name="KSO_WM_TEMPLATE_SUBCATEGORY" val="0"/>
  <p:tag name="KSO_WM_SLIDE_SUBTYPE" val="pureTxt"/>
  <p:tag name="KSO_WM_TEMPLATE_MASTER_TYPE" val="1"/>
  <p:tag name="KSO_WM_TEMPLATE_COLOR_TYPE" val="1"/>
</p:tagLst>
</file>

<file path=ppt/tags/tag126.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27.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28.xml><?xml version="1.0" encoding="utf-8"?>
<p:tagLst xmlns:p="http://schemas.openxmlformats.org/presentationml/2006/main">
  <p:tag name="KSO_WM_TAG_VERSION" val="1.0"/>
  <p:tag name="KSO_WM_BEAUTIFY_FLAG" val="#wm#"/>
  <p:tag name="KSO_WM_UNIT_TYPE" val="d"/>
  <p:tag name="KSO_WM_UNIT_INDEX" val="1"/>
  <p:tag name="KSO_WM_UNIT_LAYERLEVEL" val="1"/>
  <p:tag name="KSO_WM_UNIT_VALUE" val="1496*1466"/>
  <p:tag name="KSO_WM_UNIT_HIGHLIGHT" val="0"/>
  <p:tag name="KSO_WM_UNIT_COMPATIBLE" val="0"/>
  <p:tag name="KSO_WM_TEMPLATE_CATEGORY" val="custom"/>
  <p:tag name="KSO_WM_TEMPLATE_INDEX" val="20180414"/>
  <p:tag name="KSO_WM_UNIT_ID" val="custom20180414_4*d*1"/>
  <p:tag name="KSO_WM_UNIT_DIAGRAM_ISNUMVISUAL" val="0"/>
  <p:tag name="KSO_WM_UNIT_DIAGRAM_ISREFERUNIT" val="0"/>
  <p:tag name="KSO_WM_UNIT_SUPPORT_UNIT_TYPE" val="[&quot;all&quot;]"/>
</p:tagLst>
</file>

<file path=ppt/tags/tag129.xml><?xml version="1.0" encoding="utf-8"?>
<p:tagLst xmlns:p="http://schemas.openxmlformats.org/presentationml/2006/main">
  <p:tag name="KSO_WM_TAG_VERSION" val="1.0"/>
  <p:tag name="KSO_WM_BEAUTIFY_FLAG" val="#wm#"/>
  <p:tag name="KSO_WM_UNIT_TYPE" val="f"/>
  <p:tag name="KSO_WM_UNIT_INDEX" val="1"/>
  <p:tag name="KSO_WM_UNIT_LAYERLEVEL" val="1"/>
  <p:tag name="KSO_WM_UNIT_VALUE" val="195"/>
  <p:tag name="KSO_WM_UNIT_HIGHLIGHT" val="0"/>
  <p:tag name="KSO_WM_UNIT_COMPATIBLE" val="0"/>
  <p:tag name="KSO_WM_TEMPLATE_CATEGORY" val="custom"/>
  <p:tag name="KSO_WM_TEMPLATE_INDEX" val="20180414"/>
  <p:tag name="KSO_WM_UNIT_ID" val="custom20180414_4*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SLIDE_SIZE" val="855*465"/>
  <p:tag name="KSO_WM_SLIDE_POSITION" val="52*34"/>
  <p:tag name="KSO_WM_SLIDE_LAYOUT_CNT" val="1_1_1"/>
  <p:tag name="KSO_WM_SLIDE_LAYOUT" val="a_d_f"/>
  <p:tag name="KSO_WM_BEAUTIFY_FLAG" val="#wm#"/>
  <p:tag name="KSO_WM_SLIDE_TYPE" val="text"/>
  <p:tag name="KSO_WM_SLIDE_ITEM_CNT" val="0"/>
  <p:tag name="KSO_WM_TAG_VERSION" val="1.0"/>
  <p:tag name="KSO_WM_COMBINE_RELATE_SLIDE_ID" val="background20177485_4"/>
  <p:tag name="KSO_WM_TEMPLATE_CATEGORY" val="custom"/>
  <p:tag name="KSO_WM_TEMPLATE_INDEX" val="20180414"/>
  <p:tag name="KSO_WM_SLIDE_ID" val="custom20180414_4"/>
  <p:tag name="KSO_WM_SLIDE_INDEX" val="4"/>
  <p:tag name="KSO_WM_TEMPLATE_SUBCATEGORY" val="0"/>
  <p:tag name="KSO_WM_SLIDE_SUBTYPE" val="picTxt"/>
  <p:tag name="KSO_WM_TEMPLATE_MASTER_TYPE" val="1"/>
  <p:tag name="KSO_WM_TEMPLATE_COLOR_TYPE" val="1"/>
</p:tagLst>
</file>

<file path=ppt/tags/tag131.xml><?xml version="1.0" encoding="utf-8"?>
<p:tagLst xmlns:p="http://schemas.openxmlformats.org/presentationml/2006/main">
  <p:tag name="KSO_WM_TAG_VERSION" val="1.0"/>
  <p:tag name="KSO_WM_BEAUTIFY_FLAG" val="#wm#"/>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0414"/>
  <p:tag name="KSO_WM_UNIT_ID" val="custom20180414_2*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32.xml><?xml version="1.0" encoding="utf-8"?>
<p:tagLst xmlns:p="http://schemas.openxmlformats.org/presentationml/2006/main">
  <p:tag name="KSO_WM_SLIDE_SIZE" val="854*465"/>
  <p:tag name="KSO_WM_SLIDE_POSITION" val="52*34"/>
  <p:tag name="KSO_WM_SLIDE_LAYOUT_CNT" val="1_1"/>
  <p:tag name="KSO_WM_SLIDE_LAYOUT" val="a_f"/>
  <p:tag name="KSO_WM_BEAUTIFY_FLAG" val="#wm#"/>
  <p:tag name="KSO_WM_SLIDE_TYPE" val="text"/>
  <p:tag name="KSO_WM_SLIDE_ITEM_CNT" val="0"/>
  <p:tag name="KSO_WM_TAG_VERSION" val="1.0"/>
  <p:tag name="KSO_WM_COMBINE_RELATE_SLIDE_ID" val="background20177485_2"/>
  <p:tag name="KSO_WM_TEMPLATE_CATEGORY" val="custom"/>
  <p:tag name="KSO_WM_TEMPLATE_INDEX" val="20180414"/>
  <p:tag name="KSO_WM_SLIDE_ID" val="custom20180414_2"/>
  <p:tag name="KSO_WM_SLIDE_INDEX" val="2"/>
  <p:tag name="KSO_WM_TEMPLATE_SUBCATEGORY" val="0"/>
  <p:tag name="KSO_WM_SLIDE_SUBTYPE" val="pureTxt"/>
  <p:tag name="KSO_WM_TEMPLATE_MASTER_TYPE" val="1"/>
  <p:tag name="KSO_WM_TEMPLATE_COLOR_TYPE" val="1"/>
</p:tagLst>
</file>

<file path=ppt/tags/tag13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3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35.xml><?xml version="1.0" encoding="utf-8"?>
<p:tagLst xmlns:p="http://schemas.openxmlformats.org/presentationml/2006/main">
  <p:tag name="KSO_WM_TAG_VERSION" val="1.0"/>
  <p:tag name="KSO_WM_BEAUTIFY_FLAG" val="#wm#"/>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0414"/>
  <p:tag name="KSO_WM_UNIT_ID" val="custom20180414_2*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36.xml><?xml version="1.0" encoding="utf-8"?>
<p:tagLst xmlns:p="http://schemas.openxmlformats.org/presentationml/2006/main">
  <p:tag name="KSO_WM_SLIDE_SIZE" val="854*465"/>
  <p:tag name="KSO_WM_SLIDE_POSITION" val="52*34"/>
  <p:tag name="KSO_WM_SLIDE_LAYOUT_CNT" val="1_1"/>
  <p:tag name="KSO_WM_SLIDE_LAYOUT" val="a_f"/>
  <p:tag name="KSO_WM_BEAUTIFY_FLAG" val="#wm#"/>
  <p:tag name="KSO_WM_SLIDE_TYPE" val="text"/>
  <p:tag name="KSO_WM_SLIDE_ITEM_CNT" val="0"/>
  <p:tag name="KSO_WM_TAG_VERSION" val="1.0"/>
  <p:tag name="KSO_WM_COMBINE_RELATE_SLIDE_ID" val="background20177485_2"/>
  <p:tag name="KSO_WM_TEMPLATE_CATEGORY" val="custom"/>
  <p:tag name="KSO_WM_TEMPLATE_INDEX" val="20180414"/>
  <p:tag name="KSO_WM_SLIDE_ID" val="custom20180414_2"/>
  <p:tag name="KSO_WM_SLIDE_INDEX" val="2"/>
  <p:tag name="KSO_WM_TEMPLATE_SUBCATEGORY" val="0"/>
  <p:tag name="KSO_WM_SLIDE_SUBTYPE" val="pureTxt"/>
  <p:tag name="KSO_WM_TEMPLATE_MASTER_TYPE" val="1"/>
  <p:tag name="KSO_WM_TEMPLATE_COLOR_TYPE" val="1"/>
</p:tagLst>
</file>

<file path=ppt/tags/tag137.xml><?xml version="1.0" encoding="utf-8"?>
<p:tagLst xmlns:p="http://schemas.openxmlformats.org/presentationml/2006/main">
  <p:tag name="KSO_WM_TAG_VERSION" val="1.0"/>
  <p:tag name="KSO_WM_BEAUTIFY_FLAG" val="#wm#"/>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0414"/>
  <p:tag name="KSO_WM_UNIT_ID" val="custom20180414_2*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38.xml><?xml version="1.0" encoding="utf-8"?>
<p:tagLst xmlns:p="http://schemas.openxmlformats.org/presentationml/2006/main">
  <p:tag name="KSO_WM_SLIDE_SIZE" val="854*465"/>
  <p:tag name="KSO_WM_SLIDE_POSITION" val="52*34"/>
  <p:tag name="KSO_WM_SLIDE_LAYOUT_CNT" val="1_1"/>
  <p:tag name="KSO_WM_SLIDE_LAYOUT" val="a_f"/>
  <p:tag name="KSO_WM_BEAUTIFY_FLAG" val="#wm#"/>
  <p:tag name="KSO_WM_SLIDE_TYPE" val="text"/>
  <p:tag name="KSO_WM_SLIDE_ITEM_CNT" val="0"/>
  <p:tag name="KSO_WM_TAG_VERSION" val="1.0"/>
  <p:tag name="KSO_WM_COMBINE_RELATE_SLIDE_ID" val="background20177485_2"/>
  <p:tag name="KSO_WM_TEMPLATE_CATEGORY" val="custom"/>
  <p:tag name="KSO_WM_TEMPLATE_INDEX" val="20180414"/>
  <p:tag name="KSO_WM_SLIDE_ID" val="custom20180414_2"/>
  <p:tag name="KSO_WM_SLIDE_INDEX" val="2"/>
  <p:tag name="KSO_WM_TEMPLATE_SUBCATEGORY" val="0"/>
  <p:tag name="KSO_WM_SLIDE_SUBTYPE" val="pureTxt"/>
  <p:tag name="KSO_WM_TEMPLATE_MASTER_TYPE" val="1"/>
  <p:tag name="KSO_WM_TEMPLATE_COLOR_TYPE" val="1"/>
</p:tagLst>
</file>

<file path=ppt/tags/tag139.xml><?xml version="1.0" encoding="utf-8"?>
<p:tagLst xmlns:p="http://schemas.openxmlformats.org/presentationml/2006/main">
  <p:tag name="KSO_WM_TAG_VERSION" val="1.0"/>
  <p:tag name="KSO_WM_BEAUTIFY_FLAG" val="#wm#"/>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0414"/>
  <p:tag name="KSO_WM_UNIT_ID" val="custom20180414_2*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SIZE" val="854*465"/>
  <p:tag name="KSO_WM_SLIDE_POSITION" val="52*34"/>
  <p:tag name="KSO_WM_SLIDE_LAYOUT_CNT" val="1_1"/>
  <p:tag name="KSO_WM_SLIDE_LAYOUT" val="a_f"/>
  <p:tag name="KSO_WM_BEAUTIFY_FLAG" val="#wm#"/>
  <p:tag name="KSO_WM_SLIDE_TYPE" val="text"/>
  <p:tag name="KSO_WM_SLIDE_ITEM_CNT" val="0"/>
  <p:tag name="KSO_WM_TAG_VERSION" val="1.0"/>
  <p:tag name="KSO_WM_COMBINE_RELATE_SLIDE_ID" val="background20177485_2"/>
  <p:tag name="KSO_WM_TEMPLATE_CATEGORY" val="custom"/>
  <p:tag name="KSO_WM_TEMPLATE_INDEX" val="20180414"/>
  <p:tag name="KSO_WM_SLIDE_ID" val="custom20180414_2"/>
  <p:tag name="KSO_WM_SLIDE_INDEX" val="2"/>
  <p:tag name="KSO_WM_TEMPLATE_SUBCATEGORY" val="0"/>
  <p:tag name="KSO_WM_SLIDE_SUBTYPE" val="pureTxt"/>
  <p:tag name="KSO_WM_TEMPLATE_MASTER_TYPE" val="1"/>
  <p:tag name="KSO_WM_TEMPLATE_COLOR_TYPE" val="1"/>
</p:tagLst>
</file>

<file path=ppt/tags/tag141.xml><?xml version="1.0" encoding="utf-8"?>
<p:tagLst xmlns:p="http://schemas.openxmlformats.org/presentationml/2006/main">
  <p:tag name="KSO_WM_TAG_VERSION" val="1.0"/>
  <p:tag name="KSO_WM_BEAUTIFY_FLAG" val="#wm#"/>
  <p:tag name="KSO_WM_UNIT_COMPATIBLE" val="0"/>
  <p:tag name="KSO_WM_UNIT_HIGHLIGHT" val="0"/>
  <p:tag name="KSO_WM_UNIT_ISCONTENTSTITLE" val="0"/>
  <p:tag name="KSO_WM_UNIT_VALUE" val="40"/>
  <p:tag name="KSO_WM_UNIT_LAYERLEVEL" val="1"/>
  <p:tag name="KSO_WM_UNIT_INDEX" val="1"/>
  <p:tag name="KSO_WM_UNIT_TYPE" val="a"/>
  <p:tag name="KSO_WM_TEMPLATE_CATEGORY" val="custom"/>
  <p:tag name="KSO_WM_TEMPLATE_INDEX" val="20180414"/>
  <p:tag name="KSO_WM_UNIT_ID" val="custom20180414_2*a*1"/>
  <p:tag name="KSO_WM_UNIT_NOCLEAR" val="0"/>
  <p:tag name="KSO_WM_UNIT_DIAGRAM_ISNUMVISUAL" val="0"/>
  <p:tag name="KSO_WM_UNIT_DIAGRAM_ISREFERUNIT" val="0"/>
  <p:tag name="KSO_WM_UNIT_PRESET_TEXT" val="单击此处添加标题"/>
</p:tagLst>
</file>

<file path=ppt/tags/tag142.xml><?xml version="1.0" encoding="utf-8"?>
<p:tagLst xmlns:p="http://schemas.openxmlformats.org/presentationml/2006/main">
  <p:tag name="KSO_WM_TAG_VERSION" val="1.0"/>
  <p:tag name="KSO_WM_BEAUTIFY_FLAG" val="#wm#"/>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0414"/>
  <p:tag name="KSO_WM_UNIT_ID" val="custom20180414_2*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43.xml><?xml version="1.0" encoding="utf-8"?>
<p:tagLst xmlns:p="http://schemas.openxmlformats.org/presentationml/2006/main">
  <p:tag name="KSO_WM_SLIDE_SIZE" val="854*465"/>
  <p:tag name="KSO_WM_SLIDE_POSITION" val="52*34"/>
  <p:tag name="KSO_WM_SLIDE_LAYOUT_CNT" val="1_1"/>
  <p:tag name="KSO_WM_SLIDE_LAYOUT" val="a_f"/>
  <p:tag name="KSO_WM_BEAUTIFY_FLAG" val="#wm#"/>
  <p:tag name="KSO_WM_SLIDE_TYPE" val="text"/>
  <p:tag name="KSO_WM_SLIDE_ITEM_CNT" val="0"/>
  <p:tag name="KSO_WM_TAG_VERSION" val="1.0"/>
  <p:tag name="KSO_WM_COMBINE_RELATE_SLIDE_ID" val="background20177485_2"/>
  <p:tag name="KSO_WM_TEMPLATE_CATEGORY" val="custom"/>
  <p:tag name="KSO_WM_TEMPLATE_INDEX" val="20180414"/>
  <p:tag name="KSO_WM_SLIDE_ID" val="custom20180414_2"/>
  <p:tag name="KSO_WM_SLIDE_INDEX" val="2"/>
  <p:tag name="KSO_WM_TEMPLATE_SUBCATEGORY" val="0"/>
  <p:tag name="KSO_WM_SLIDE_SUBTYPE" val="pureTxt"/>
  <p:tag name="KSO_WM_TEMPLATE_MASTER_TYPE" val="1"/>
  <p:tag name="KSO_WM_TEMPLATE_COLOR_TYPE" val="1"/>
</p:tagLst>
</file>

<file path=ppt/tags/tag144.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45.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46.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47.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48.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49.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51.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52.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53.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54.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55.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56.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57.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58.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59.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61.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62.xml><?xml version="1.0" encoding="utf-8"?>
<p:tagLst xmlns:p="http://schemas.openxmlformats.org/presentationml/2006/main">
  <p:tag name="KSO_WM_TAG_VERSION" val="1.0"/>
  <p:tag name="KSO_WM_BEAUTIFY_FLAG" val="#wm#"/>
  <p:tag name="KSO_WM_UNIT_TYPE" val="d"/>
  <p:tag name="KSO_WM_UNIT_INDEX" val="1"/>
  <p:tag name="KSO_WM_UNIT_LAYERLEVEL" val="1"/>
  <p:tag name="KSO_WM_UNIT_VALUE" val="1496*1466"/>
  <p:tag name="KSO_WM_UNIT_HIGHLIGHT" val="0"/>
  <p:tag name="KSO_WM_UNIT_COMPATIBLE" val="0"/>
  <p:tag name="KSO_WM_TEMPLATE_CATEGORY" val="custom"/>
  <p:tag name="KSO_WM_TEMPLATE_INDEX" val="20180414"/>
  <p:tag name="KSO_WM_UNIT_ID" val="custom20180414_4*d*1"/>
  <p:tag name="KSO_WM_UNIT_DIAGRAM_ISNUMVISUAL" val="0"/>
  <p:tag name="KSO_WM_UNIT_DIAGRAM_ISREFERUNIT" val="0"/>
  <p:tag name="KSO_WM_UNIT_SUPPORT_UNIT_TYPE" val="[&quot;all&quot;]"/>
</p:tagLst>
</file>

<file path=ppt/tags/tag163.xml><?xml version="1.0" encoding="utf-8"?>
<p:tagLst xmlns:p="http://schemas.openxmlformats.org/presentationml/2006/main">
  <p:tag name="KSO_WM_TAG_VERSION" val="1.0"/>
  <p:tag name="KSO_WM_BEAUTIFY_FLAG" val="#wm#"/>
  <p:tag name="KSO_WM_UNIT_TYPE" val="f"/>
  <p:tag name="KSO_WM_UNIT_INDEX" val="1"/>
  <p:tag name="KSO_WM_UNIT_LAYERLEVEL" val="1"/>
  <p:tag name="KSO_WM_UNIT_VALUE" val="195"/>
  <p:tag name="KSO_WM_UNIT_HIGHLIGHT" val="0"/>
  <p:tag name="KSO_WM_UNIT_COMPATIBLE" val="0"/>
  <p:tag name="KSO_WM_TEMPLATE_CATEGORY" val="custom"/>
  <p:tag name="KSO_WM_TEMPLATE_INDEX" val="20180414"/>
  <p:tag name="KSO_WM_UNIT_ID" val="custom20180414_4*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64.xml><?xml version="1.0" encoding="utf-8"?>
<p:tagLst xmlns:p="http://schemas.openxmlformats.org/presentationml/2006/main">
  <p:tag name="KSO_WM_SLIDE_SIZE" val="855*465"/>
  <p:tag name="KSO_WM_SLIDE_POSITION" val="52*34"/>
  <p:tag name="KSO_WM_SLIDE_LAYOUT_CNT" val="1_1_1"/>
  <p:tag name="KSO_WM_SLIDE_LAYOUT" val="a_d_f"/>
  <p:tag name="KSO_WM_BEAUTIFY_FLAG" val="#wm#"/>
  <p:tag name="KSO_WM_SLIDE_TYPE" val="text"/>
  <p:tag name="KSO_WM_SLIDE_ITEM_CNT" val="0"/>
  <p:tag name="KSO_WM_TAG_VERSION" val="1.0"/>
  <p:tag name="KSO_WM_COMBINE_RELATE_SLIDE_ID" val="background20177485_4"/>
  <p:tag name="KSO_WM_TEMPLATE_CATEGORY" val="custom"/>
  <p:tag name="KSO_WM_TEMPLATE_INDEX" val="20180414"/>
  <p:tag name="KSO_WM_SLIDE_ID" val="custom20180414_4"/>
  <p:tag name="KSO_WM_SLIDE_INDEX" val="4"/>
  <p:tag name="KSO_WM_TEMPLATE_SUBCATEGORY" val="0"/>
  <p:tag name="KSO_WM_SLIDE_SUBTYPE" val="picTxt"/>
  <p:tag name="KSO_WM_TEMPLATE_MASTER_TYPE" val="1"/>
  <p:tag name="KSO_WM_TEMPLATE_COLOR_TYPE" val="1"/>
</p:tagLst>
</file>

<file path=ppt/tags/tag165.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4"/>
  <p:tag name="KSO_WM_UNIT_ISCONTENTSTITLE" val="0"/>
  <p:tag name="KSO_WM_UNIT_HIGHLIGHT" val="0"/>
  <p:tag name="KSO_WM_UNIT_COMPATIBLE" val="0"/>
  <p:tag name="KSO_WM_UNIT_PRESET_TEXT" val="谢谢"/>
  <p:tag name="KSO_WM_TEMPLATE_CATEGORY" val="custom"/>
  <p:tag name="KSO_WM_TEMPLATE_INDEX" val="20180414"/>
  <p:tag name="KSO_WM_UNIT_ID" val="custom20180414_31*a*1"/>
  <p:tag name="KSO_WM_UNIT_NOCLEAR" val="1"/>
  <p:tag name="KSO_WM_UNIT_DIAGRAM_ISNUMVISUAL" val="0"/>
  <p:tag name="KSO_WM_UNIT_DIAGRAM_ISREFERUNIT" val="0"/>
</p:tagLst>
</file>

<file path=ppt/tags/tag166.xml><?xml version="1.0" encoding="utf-8"?>
<p:tagLst xmlns:p="http://schemas.openxmlformats.org/presentationml/2006/main">
  <p:tag name="KSO_WM_TAG_VERSION" val="1.0"/>
  <p:tag name="KSO_WM_BEAUTIFY_FLAG" val="#wm#"/>
  <p:tag name="KSO_WM_UNIT_TYPE" val="b"/>
  <p:tag name="KSO_WM_UNIT_INDEX" val="1"/>
  <p:tag name="KSO_WM_UNIT_LAYERLEVEL" val="1"/>
  <p:tag name="KSO_WM_UNIT_VALUE" val="78"/>
  <p:tag name="KSO_WM_UNIT_HIGHLIGHT" val="0"/>
  <p:tag name="KSO_WM_UNIT_COMPATIBLE" val="0"/>
  <p:tag name="KSO_WM_UNIT_PRESET_TEXT" val="月无言人依旧，岁月在尘世转了几数轮回。语难休，观茫茫，红尘，烟雨河流！"/>
  <p:tag name="KSO_WM_TEMPLATE_CATEGORY" val="custom"/>
  <p:tag name="KSO_WM_TEMPLATE_INDEX" val="20180414"/>
  <p:tag name="KSO_WM_UNIT_ID" val="custom20180414_31*b*1"/>
  <p:tag name="KSO_WM_UNIT_NOCLEAR" val="0"/>
  <p:tag name="KSO_WM_UNIT_DIAGRAM_ISNUMVISUAL" val="0"/>
  <p:tag name="KSO_WM_UNIT_DIAGRAM_ISREFERUNIT" val="0"/>
  <p:tag name="KSO_WM_UNIT_ISCONTENTSTITLE" val="0"/>
</p:tagLst>
</file>

<file path=ppt/tags/tag167.xml><?xml version="1.0" encoding="utf-8"?>
<p:tagLst xmlns:p="http://schemas.openxmlformats.org/presentationml/2006/main">
  <p:tag name="KSO_WM_TAG_VERSION" val="1.0"/>
  <p:tag name="KSO_WM_SLIDE_ITEM_CNT" val="0"/>
  <p:tag name="KSO_WM_SLIDE_LAYOUT" val="a_b"/>
  <p:tag name="KSO_WM_SLIDE_LAYOUT_CNT" val="1_1"/>
  <p:tag name="KSO_WM_SLIDE_TYPE" val="endPage"/>
  <p:tag name="KSO_WM_BEAUTIFY_FLAG" val="#wm#"/>
  <p:tag name="KSO_WM_COMBINE_RELATE_SLIDE_ID" val="background20177485_15"/>
  <p:tag name="KSO_WM_TEMPLATE_CATEGORY" val="custom"/>
  <p:tag name="KSO_WM_TEMPLATE_INDEX" val="20180414"/>
  <p:tag name="KSO_WM_SLIDE_ID" val="custom20180414_31"/>
  <p:tag name="KSO_WM_SLIDE_INDEX" val="31"/>
  <p:tag name="KSO_WM_TEMPLATE_SUBCATEGORY" val="0"/>
  <p:tag name="KSO_WM_SLIDE_SUBTYPE" val="pureTxt"/>
  <p:tag name="KSO_WM_TEMPLATE_MASTER_TYPE" val="1"/>
  <p:tag name="KSO_WM_TEMPLATE_COLOR_TYPE" val="1"/>
</p:tagLst>
</file>

<file path=ppt/tags/tag168.xml><?xml version="1.0" encoding="utf-8"?>
<p:tagLst xmlns:p="http://schemas.openxmlformats.org/presentationml/2006/main">
  <p:tag name="KSO_WM_DOC_GUID" val="{2d638e01-c46f-4e97-98f7-637caf14bf7e}"/>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UNIT_BK_DARK_LIGHT" val="1"/>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1.xml><?xml version="1.0" encoding="utf-8"?>
<p:tagLst xmlns:p="http://schemas.openxmlformats.org/presentationml/2006/main">
  <p:tag name="KSO_WM_TAG_VERSION" val="1.0"/>
  <p:tag name="KSO_WM_BEAUTIFY_FLAG" val="#wm#"/>
  <p:tag name="KSO_WM_UNIT_TYPE" val="i"/>
  <p:tag name="KSO_WM_UNIT_INDEX" val="1"/>
  <p:tag name="KSO_WM_UNIT_LAYERLEVEL" val="1"/>
  <p:tag name="KSO_WM_UNIT_ID" val="_14*i*1"/>
  <p:tag name="KSO_WM_UNIT_HIGHLIGHT" val="0"/>
  <p:tag name="KSO_WM_UNIT_COMPATIBLE" val="0"/>
  <p:tag name="KSO_WM_UNIT_DIAGRAM_ISNUMVISUAL" val="0"/>
  <p:tag name="KSO_WM_UNIT_DIAGRAM_ISREFERUNIT" val="0"/>
  <p:tag name="KSO_WM_SLIDE_BACKGROUND_TYPE" val="leftRight"/>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UNIT_BK_DARK_LIGHT" val="1"/>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9.xml><?xml version="1.0" encoding="utf-8"?>
<p:tagLst xmlns:p="http://schemas.openxmlformats.org/presentationml/2006/main">
  <p:tag name="KSO_WM_TAG_VERSION" val="1.0"/>
  <p:tag name="KSO_WM_BEAUTIFY_FLAG" val="#wm#"/>
  <p:tag name="KSO_WM_UNIT_TYPE" val="i"/>
  <p:tag name="KSO_WM_UNIT_INDEX" val="1"/>
  <p:tag name="KSO_WM_UNIT_LAYERLEVEL" val="1"/>
  <p:tag name="KSO_WM_UNIT_ID" val="_15*i*1"/>
  <p:tag name="KSO_WM_UNIT_HIGHLIGHT" val="0"/>
  <p:tag name="KSO_WM_UNIT_COMPATIBLE" val="0"/>
  <p:tag name="KSO_WM_UNIT_DIAGRAM_ISNUMVISUAL" val="0"/>
  <p:tag name="KSO_WM_UNIT_DIAGRAM_ISREFERUNIT" val="0"/>
  <p:tag name="KSO_WM_SLIDE_BACKGROUND_TYPE" val="topBotto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UNIT_BK_DARK_LIGHT" val="1"/>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UNIT_BK_DARK_LIGHT" val="1"/>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4.xml><?xml version="1.0" encoding="utf-8"?>
<p:tagLst xmlns:p="http://schemas.openxmlformats.org/presentationml/2006/main">
  <p:tag name="KSO_WM_TAG_VERSION" val="1.0"/>
  <p:tag name="KSO_WM_BEAUTIFY_FLAG" val="#wm#"/>
  <p:tag name="KSO_WM_UNIT_TYPE" val="i"/>
  <p:tag name="KSO_WM_UNIT_INDEX" val="1"/>
  <p:tag name="KSO_WM_UNIT_LAYERLEVEL" val="1"/>
  <p:tag name="KSO_WM_UNIT_ID" val="_17*i*1"/>
  <p:tag name="KSO_WM_UNIT_HIGHLIGHT" val="0"/>
  <p:tag name="KSO_WM_UNIT_COMPATIBLE" val="0"/>
  <p:tag name="KSO_WM_UNIT_DIAGRAM_ISNUMVISUAL" val="0"/>
  <p:tag name="KSO_WM_UNIT_DIAGRAM_ISREFERUNIT" val="0"/>
  <p:tag name="KSO_WM_SLIDE_BACKGROUND_TYPE" val="navigation"/>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UNIT_BK_DARK_LIGHT" val="1"/>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fontScheme name="中国风">
      <a:majorFont>
        <a:latin typeface="Arial"/>
        <a:ea typeface="隶书"/>
        <a:cs typeface=""/>
      </a:majorFont>
      <a:minorFont>
        <a:latin typeface="Arial"/>
        <a:ea typeface="隶书"/>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docProps/app.xml><?xml version="1.0" encoding="utf-8"?>
<Properties xmlns="http://schemas.openxmlformats.org/officeDocument/2006/extended-properties" xmlns:vt="http://schemas.openxmlformats.org/officeDocument/2006/docPropsVTypes">
  <TotalTime>0</TotalTime>
  <Words>4015</Words>
  <Application>WPS 演示</Application>
  <PresentationFormat>宽屏</PresentationFormat>
  <Paragraphs>115</Paragraphs>
  <Slides>22</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22</vt:i4>
      </vt:variant>
    </vt:vector>
  </HeadingPairs>
  <TitlesOfParts>
    <vt:vector size="33" baseType="lpstr">
      <vt:lpstr>Arial</vt:lpstr>
      <vt:lpstr>宋体</vt:lpstr>
      <vt:lpstr>Wingdings</vt:lpstr>
      <vt:lpstr>隶书</vt:lpstr>
      <vt:lpstr>汉仪尚巍手书W</vt:lpstr>
      <vt:lpstr>楷体</vt:lpstr>
      <vt:lpstr>Calibri</vt:lpstr>
      <vt:lpstr>微软雅黑</vt:lpstr>
      <vt:lpstr>Arial Unicode MS</vt:lpstr>
      <vt:lpstr>Office 主题</vt:lpstr>
      <vt:lpstr>1_Office 主题​​</vt:lpstr>
      <vt:lpstr>诗歌鉴赏</vt:lpstr>
      <vt:lpstr>PowerPoint 演示文稿</vt:lpstr>
      <vt:lpstr>二、鉴赏方法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五、代表诗人——高适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单击此处添加标题</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不二</cp:lastModifiedBy>
  <cp:revision>16</cp:revision>
  <dcterms:created xsi:type="dcterms:W3CDTF">2020-10-20T14:35:00Z</dcterms:created>
  <dcterms:modified xsi:type="dcterms:W3CDTF">2020-10-21T07:05:14Z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