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8" r:id="rId4"/>
    <p:sldId id="282" r:id="rId5"/>
    <p:sldId id="259" r:id="rId6"/>
    <p:sldId id="283" r:id="rId7"/>
    <p:sldId id="260" r:id="rId8"/>
    <p:sldId id="261" r:id="rId9"/>
    <p:sldId id="285" r:id="rId10"/>
    <p:sldId id="262" r:id="rId11"/>
    <p:sldId id="286" r:id="rId12"/>
    <p:sldId id="287" r:id="rId13"/>
    <p:sldId id="265" r:id="rId14"/>
    <p:sldId id="266" r:id="rId15"/>
    <p:sldId id="288" r:id="rId16"/>
    <p:sldId id="289" r:id="rId17"/>
    <p:sldId id="290" r:id="rId18"/>
    <p:sldId id="291" r:id="rId19"/>
    <p:sldId id="268" r:id="rId20"/>
    <p:sldId id="292" r:id="rId21"/>
    <p:sldId id="293" r:id="rId22"/>
    <p:sldId id="270" r:id="rId23"/>
    <p:sldId id="271" r:id="rId24"/>
    <p:sldId id="294" r:id="rId25"/>
    <p:sldId id="295" r:id="rId26"/>
    <p:sldId id="273" r:id="rId27"/>
    <p:sldId id="299" r:id="rId28"/>
    <p:sldId id="274" r:id="rId29"/>
    <p:sldId id="275" r:id="rId30"/>
    <p:sldId id="276" r:id="rId31"/>
    <p:sldId id="277" r:id="rId32"/>
    <p:sldId id="300" r:id="rId33"/>
    <p:sldId id="301" r:id="rId34"/>
    <p:sldId id="302" r:id="rId35"/>
    <p:sldId id="278" r:id="rId36"/>
    <p:sldId id="303" r:id="rId37"/>
    <p:sldId id="279" r:id="rId38"/>
    <p:sldId id="305" r:id="rId39"/>
    <p:sldId id="304" r:id="rId40"/>
    <p:sldId id="306" r:id="rId41"/>
    <p:sldId id="280" r:id="rId42"/>
    <p:sldId id="281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tags" Target="tags/tag160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4.xml" /><Relationship Id="rId13" Type="http://schemas.openxmlformats.org/officeDocument/2006/relationships/tags" Target="../tags/tag55.xml" /><Relationship Id="rId14" Type="http://schemas.openxmlformats.org/officeDocument/2006/relationships/tags" Target="../tags/tag56.xml" /><Relationship Id="rId15" Type="http://schemas.openxmlformats.org/officeDocument/2006/relationships/tags" Target="../tags/tag57.xml" /><Relationship Id="rId16" Type="http://schemas.openxmlformats.org/officeDocument/2006/relationships/tags" Target="../tags/tag58.xml" /><Relationship Id="rId17" Type="http://schemas.openxmlformats.org/officeDocument/2006/relationships/tags" Target="../tags/tag59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113.xml" /><Relationship Id="rId13" Type="http://schemas.openxmlformats.org/officeDocument/2006/relationships/tags" Target="../tags/tag114.xml" /><Relationship Id="rId14" Type="http://schemas.openxmlformats.org/officeDocument/2006/relationships/tags" Target="../tags/tag115.xml" /><Relationship Id="rId15" Type="http://schemas.openxmlformats.org/officeDocument/2006/relationships/tags" Target="../tags/tag116.xml" /><Relationship Id="rId16" Type="http://schemas.openxmlformats.org/officeDocument/2006/relationships/tags" Target="../tags/tag117.xml" /><Relationship Id="rId17" Type="http://schemas.openxmlformats.org/officeDocument/2006/relationships/tags" Target="../tags/tag118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/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11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2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2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3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3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3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3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3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3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3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3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2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3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3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4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4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4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4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4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4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4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4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tags" Target="../tags/tag12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4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4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5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5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5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5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5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Relationship Id="rId4" Type="http://schemas.openxmlformats.org/officeDocument/2006/relationships/tags" Target="../tags/tag15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Relationship Id="rId4" Type="http://schemas.openxmlformats.org/officeDocument/2006/relationships/tags" Target="../tags/tag15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Relationship Id="rId4" Type="http://schemas.openxmlformats.org/officeDocument/2006/relationships/tags" Target="../tags/tag15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2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5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.jpeg" /><Relationship Id="rId4" Type="http://schemas.openxmlformats.org/officeDocument/2006/relationships/tags" Target="../tags/tag15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2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2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2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2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12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 txBox="1"/>
          <p:nvPr/>
        </p:nvSpPr>
        <p:spPr>
          <a:xfrm>
            <a:off x="2613944" y="1666633"/>
            <a:ext cx="6456833" cy="17483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50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过秦论</a:t>
            </a:r>
            <a:endParaRPr lang="en-US" altLang="zh-CN" sz="40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（第</a:t>
            </a:r>
            <a:r>
              <a:rPr lang="en-US" altLang="zh-CN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课时）</a:t>
            </a:r>
            <a:endParaRPr lang="zh-CN" altLang="en-US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副标题 2"/>
          <p:cNvSpPr txBox="1"/>
          <p:nvPr/>
        </p:nvSpPr>
        <p:spPr>
          <a:xfrm>
            <a:off x="3031126" y="3442358"/>
            <a:ext cx="5622471" cy="884977"/>
          </a:xfrm>
          <a:prstGeom prst="rect">
            <a:avLst/>
          </a:prstGeom>
        </p:spPr>
        <p:txBody>
          <a:bodyPr vert="horz" lIns="121917" tIns="60959" rIns="121917" bIns="6095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36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高二年级 语文</a:t>
            </a:r>
            <a:endParaRPr lang="en-US" altLang="zh-CN" sz="3600">
              <a:solidFill>
                <a:prstClr val="white">
                  <a:lumMod val="95000"/>
                </a:prst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966019" y="1041650"/>
            <a:ext cx="7066217" cy="7326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zh-CN" altLang="en-US" sz="3600" smtClean="0">
                <a:solidFill>
                  <a:srgbClr val="FFFF00"/>
                </a:solidFill>
                <a:ea typeface="黑体" panose="02010609060101010101" pitchFamily="49" charset="-122"/>
              </a:rPr>
              <a:t>第四段：小结</a:t>
            </a:r>
            <a:endParaRPr kumimoji="1" lang="zh-CN" altLang="en-US" sz="360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0704" y="1951830"/>
            <a:ext cx="10094976" cy="378565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smtClean="0">
                <a:solidFill>
                  <a:srgbClr val="FFFFFF"/>
                </a:solidFill>
                <a:ea typeface="黑体" panose="02010609060101010101" pitchFamily="49" charset="-122"/>
              </a:rPr>
              <a:t>     第四段写了陈涉起义与秦王朝的灭亡。通过强与弱，盛与衰，大与小，官与民的强烈对比，勾勒出陈涉势单力薄，率领疲弊之众人，却以摧枯拉朽之态迅速推翻秦王朝的历史画面，极具讽刺意味，为下文探究秦亡原因做铺垫。</a:t>
            </a:r>
            <a:endParaRPr lang="zh-CN" altLang="en-US" sz="32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252502" y="105004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第五段</a:t>
            </a:r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问题导读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7638" y="2379168"/>
            <a:ext cx="9704578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作者认为秦王朝灭亡的原因是什么？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最后一段使用了什么论证方法？</a:t>
            </a:r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271016" y="1031874"/>
            <a:ext cx="98663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且夫天下非小弱也，雍州之地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崤函之固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自若也。陈涉之位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非尊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齐、楚、燕、赵、韩、魏、宋、卫、中山之君也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锄櫌棘矜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非铦于钩戟长铩也；谪戍之众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非抗于九国之师也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深谋远虑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行军用兵之道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非及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乡时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之士</a:t>
            </a:r>
            <a:r>
              <a:rPr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然而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成败异变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功业相反，何也？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89120" y="586134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疏通文意（第五段）</a:t>
            </a:r>
            <a:endParaRPr lang="zh-CN" altLang="en-US" sz="32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81955" y="3938016"/>
            <a:ext cx="1565133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864864" y="3925824"/>
            <a:ext cx="1914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农具和木棍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027828" y="3938016"/>
            <a:ext cx="35275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719247" y="3953782"/>
            <a:ext cx="1061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锋利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332660" y="3959352"/>
            <a:ext cx="64613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582500" y="3957357"/>
            <a:ext cx="3822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因有罪而被征调去守边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83514" y="4864762"/>
            <a:ext cx="1860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乡，同“向”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210056" y="904557"/>
            <a:ext cx="97627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试使山东之国与陈涉度长絜大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比权量力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则不可同年而语矣。然秦以区区之地，致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万乘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之势，序八州而朝同列，百有余年矣；然后以六合为家，崤函为宫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一夫作难而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七庙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隳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身死人手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为天下笑者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何也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仁义不施而攻守之势异也。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922008" y="1837944"/>
            <a:ext cx="40233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796784" y="1816608"/>
            <a:ext cx="40233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503408" y="2791968"/>
            <a:ext cx="40233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817864" y="2791968"/>
            <a:ext cx="40233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715000" y="1853291"/>
            <a:ext cx="1207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062728" y="1822704"/>
            <a:ext cx="40233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867400" y="1816608"/>
            <a:ext cx="40233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300728" y="2779579"/>
            <a:ext cx="4273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兵车万辆。表示军事力量强大。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99120" y="1831848"/>
            <a:ext cx="1898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安置使有序。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09176" y="2810256"/>
            <a:ext cx="1773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en-US" altLang="zh-CN" sz="240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朝见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17152" y="2275225"/>
            <a:ext cx="813816" cy="50435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16396" y="3271830"/>
            <a:ext cx="813816" cy="50435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31848" y="4730423"/>
            <a:ext cx="2663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古代天子的宗庙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9317736" y="4739855"/>
            <a:ext cx="150876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261872" y="5751791"/>
            <a:ext cx="3038856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343912" y="1209104"/>
            <a:ext cx="6955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作者认为秦王朝灭亡的原因是什么？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83792" y="1861381"/>
            <a:ext cx="9543288" cy="3789612"/>
            <a:chOff x="1750516" y="2672900"/>
            <a:chExt cx="9040368" cy="4100724"/>
          </a:xfrm>
        </p:grpSpPr>
        <p:sp>
          <p:nvSpPr>
            <p:cNvPr id="5" name="矩形 4"/>
            <p:cNvSpPr/>
            <p:nvPr/>
          </p:nvSpPr>
          <p:spPr>
            <a:xfrm>
              <a:off x="1750516" y="2672900"/>
              <a:ext cx="8903208" cy="350478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2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2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章卒章显志，作者总结秦朝灭亡的原因是“仁义不施而攻守之势异也”。秦国在统一天下以后，已经由“攻”势转为了治理天下的“守”势，然而秦始皇仍然不施仁义，继续实施暴虐政策，如此导致了秦朝速亡。</a:t>
              </a:r>
              <a:endPara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50516" y="2821029"/>
              <a:ext cx="9040368" cy="3952595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68424" y="1224646"/>
            <a:ext cx="852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作者为何要从“攻”与“守”角度谈秦的兴亡？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4941" y="2278780"/>
            <a:ext cx="10796773" cy="3046988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夫并兼者高诈力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安定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贵顺权，此言取与守不同术也。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秦离战国而王天下，其道不易，其政不改，是其所以取之守</a:t>
            </a:r>
            <a:r>
              <a:rPr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之者无异也。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孤独而有之，故其亡可立而</a:t>
            </a:r>
            <a:r>
              <a:rPr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待。</a:t>
            </a:r>
            <a:endParaRPr lang="en-US" altLang="zh-CN" sz="32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——《</a:t>
            </a:r>
            <a:r>
              <a:rPr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过秦论</a:t>
            </a:r>
            <a:r>
              <a:rPr lang="en-US" altLang="zh-CN" sz="3200" smtClean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﹒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中篇</a:t>
            </a:r>
            <a:r>
              <a:rPr lang="en-US" altLang="zh-CN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489704" y="3802274"/>
            <a:ext cx="365760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68424" y="1224646"/>
            <a:ext cx="852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作者为何要从“攻”与“守”角度谈秦的兴亡？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6120" y="2203704"/>
            <a:ext cx="1444752" cy="58477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攻天下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92696" y="2203703"/>
            <a:ext cx="1444752" cy="58477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守天下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46120" y="4532376"/>
            <a:ext cx="1444752" cy="58477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高诈力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左弧形箭头 9"/>
          <p:cNvSpPr/>
          <p:nvPr/>
        </p:nvSpPr>
        <p:spPr>
          <a:xfrm>
            <a:off x="2075688" y="2852928"/>
            <a:ext cx="1051560" cy="1746504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2696" y="4532375"/>
            <a:ext cx="1444752" cy="58477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贵顺权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弧形箭头 14"/>
          <p:cNvSpPr/>
          <p:nvPr/>
        </p:nvSpPr>
        <p:spPr>
          <a:xfrm flipH="1">
            <a:off x="8656320" y="2785871"/>
            <a:ext cx="1118616" cy="1746504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868424" y="1224646"/>
            <a:ext cx="852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作者为何要从“攻”与“守”角度谈秦的兴亡？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8416" y="2203704"/>
            <a:ext cx="1444752" cy="58477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攻天下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4992" y="2203703"/>
            <a:ext cx="1444752" cy="58477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守天下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28416" y="4532376"/>
            <a:ext cx="1444752" cy="58477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高诈力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左弧形箭头 9"/>
          <p:cNvSpPr/>
          <p:nvPr/>
        </p:nvSpPr>
        <p:spPr>
          <a:xfrm>
            <a:off x="2157984" y="2852928"/>
            <a:ext cx="1051560" cy="1746504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74992" y="4532375"/>
            <a:ext cx="1444752" cy="58477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贵顺权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弧形箭头 14"/>
          <p:cNvSpPr/>
          <p:nvPr/>
        </p:nvSpPr>
        <p:spPr>
          <a:xfrm flipH="1">
            <a:off x="8738616" y="2785871"/>
            <a:ext cx="1118616" cy="1746504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流程图: 联系 15"/>
          <p:cNvSpPr/>
          <p:nvPr/>
        </p:nvSpPr>
        <p:spPr>
          <a:xfrm>
            <a:off x="5396289" y="2922958"/>
            <a:ext cx="1228344" cy="1228344"/>
          </a:xfrm>
          <a:prstGeom prst="flowChartConnector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446391" y="3175990"/>
            <a:ext cx="1227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</a:t>
            </a:r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</a:t>
            </a:r>
            <a:endParaRPr lang="zh-CN" altLang="en-US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虚尾箭头 21"/>
          <p:cNvSpPr/>
          <p:nvPr/>
        </p:nvSpPr>
        <p:spPr>
          <a:xfrm rot="8412506">
            <a:off x="4680129" y="4161198"/>
            <a:ext cx="1033272" cy="617076"/>
          </a:xfrm>
          <a:prstGeom prst="striped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910772" y="5459330"/>
            <a:ext cx="1128649" cy="58477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亡国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直角上箭头 2"/>
          <p:cNvSpPr/>
          <p:nvPr/>
        </p:nvSpPr>
        <p:spPr>
          <a:xfrm rot="5400000">
            <a:off x="3954752" y="5161817"/>
            <a:ext cx="740666" cy="841195"/>
          </a:xfrm>
          <a:prstGeom prst="bent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虚尾箭头 18"/>
          <p:cNvSpPr/>
          <p:nvPr/>
        </p:nvSpPr>
        <p:spPr>
          <a:xfrm rot="8412506">
            <a:off x="6453361" y="2670754"/>
            <a:ext cx="769154" cy="617076"/>
          </a:xfrm>
          <a:prstGeom prst="striped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/>
          <p:cNvSpPr/>
          <p:nvPr/>
        </p:nvSpPr>
        <p:spPr>
          <a:xfrm>
            <a:off x="1243584" y="2815144"/>
            <a:ext cx="1060704" cy="69615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陈涉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43584" y="5063731"/>
            <a:ext cx="1060704" cy="65976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九国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20796" y="1819656"/>
            <a:ext cx="844296" cy="69494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身份地位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70576" y="1819656"/>
            <a:ext cx="844296" cy="69494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武器装备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20356" y="1819656"/>
            <a:ext cx="844296" cy="69494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军队素质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470136" y="1819656"/>
            <a:ext cx="844296" cy="69494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谋略才干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40457" y="2764102"/>
            <a:ext cx="2304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瓮牖绳枢之子；迁徙之徒；</a:t>
            </a:r>
            <a:endParaRPr lang="en-US" altLang="zh-CN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行伍之间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42167" y="2991980"/>
            <a:ext cx="23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锄耰棘矜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12508" y="2990061"/>
            <a:ext cx="2304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谪戍之众；</a:t>
            </a:r>
            <a:endParaRPr lang="en-US" altLang="zh-CN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疲弊之卒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80271" y="3133435"/>
            <a:ext cx="2304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不及中人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12948" y="5209421"/>
            <a:ext cx="2304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君主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17236" y="5209421"/>
            <a:ext cx="2304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钩戟长铩 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165848" y="5209421"/>
            <a:ext cx="2304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九国之师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280271" y="5162782"/>
            <a:ext cx="2304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深谋远虑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204312" y="4088348"/>
            <a:ext cx="797839" cy="997155"/>
            <a:chOff x="3204312" y="4088348"/>
            <a:chExt cx="797839" cy="997155"/>
          </a:xfrm>
        </p:grpSpPr>
        <p:sp>
          <p:nvSpPr>
            <p:cNvPr id="33" name="下箭头 32"/>
            <p:cNvSpPr/>
            <p:nvPr/>
          </p:nvSpPr>
          <p:spPr>
            <a:xfrm>
              <a:off x="3204312" y="4088348"/>
              <a:ext cx="262128" cy="997155"/>
            </a:xfrm>
            <a:prstGeom prst="downArrow">
              <a:avLst/>
            </a:prstGeom>
            <a:solidFill>
              <a:schemeClr val="bg2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448153" y="4171428"/>
              <a:ext cx="553998" cy="9140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非尊</a:t>
              </a:r>
              <a:endPara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30800" y="4037262"/>
            <a:ext cx="764679" cy="997155"/>
            <a:chOff x="5748528" y="4066575"/>
            <a:chExt cx="764679" cy="997155"/>
          </a:xfrm>
        </p:grpSpPr>
        <p:sp>
          <p:nvSpPr>
            <p:cNvPr id="34" name="下箭头 33"/>
            <p:cNvSpPr/>
            <p:nvPr/>
          </p:nvSpPr>
          <p:spPr>
            <a:xfrm>
              <a:off x="5748528" y="4066575"/>
              <a:ext cx="262128" cy="997155"/>
            </a:xfrm>
            <a:prstGeom prst="downArrow">
              <a:avLst/>
            </a:prstGeom>
            <a:solidFill>
              <a:schemeClr val="bg2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959209" y="4088348"/>
              <a:ext cx="553998" cy="9140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非铦</a:t>
              </a:r>
              <a:endPara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46061" y="4066575"/>
            <a:ext cx="779550" cy="997155"/>
            <a:chOff x="7746061" y="4066575"/>
            <a:chExt cx="779550" cy="997155"/>
          </a:xfrm>
        </p:grpSpPr>
        <p:sp>
          <p:nvSpPr>
            <p:cNvPr id="35" name="下箭头 34"/>
            <p:cNvSpPr/>
            <p:nvPr/>
          </p:nvSpPr>
          <p:spPr>
            <a:xfrm>
              <a:off x="7746061" y="4066575"/>
              <a:ext cx="262128" cy="997155"/>
            </a:xfrm>
            <a:prstGeom prst="downArrow">
              <a:avLst/>
            </a:prstGeom>
            <a:solidFill>
              <a:schemeClr val="bg2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971613" y="4088348"/>
              <a:ext cx="553998" cy="9140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非抗</a:t>
              </a:r>
              <a:endPara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820656" y="3964431"/>
            <a:ext cx="720749" cy="997155"/>
            <a:chOff x="9820656" y="3964431"/>
            <a:chExt cx="720749" cy="997155"/>
          </a:xfrm>
        </p:grpSpPr>
        <p:sp>
          <p:nvSpPr>
            <p:cNvPr id="36" name="下箭头 35"/>
            <p:cNvSpPr/>
            <p:nvPr/>
          </p:nvSpPr>
          <p:spPr>
            <a:xfrm>
              <a:off x="9820656" y="3964431"/>
              <a:ext cx="262128" cy="997155"/>
            </a:xfrm>
            <a:prstGeom prst="downArrow">
              <a:avLst/>
            </a:prstGeom>
            <a:solidFill>
              <a:schemeClr val="bg2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987407" y="4037262"/>
              <a:ext cx="553998" cy="9140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非及</a:t>
              </a:r>
              <a:endPara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3308604" y="937014"/>
            <a:ext cx="5775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本段采用了什么论证方法？</a:t>
            </a:r>
            <a:endParaRPr lang="zh-CN" altLang="en-US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4798" y="4005765"/>
            <a:ext cx="1197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109917" y="1138168"/>
            <a:ext cx="5775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本段采用了什么论证方法？</a:t>
            </a:r>
            <a:endParaRPr lang="zh-CN" altLang="en-US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9497" y="3148335"/>
            <a:ext cx="1298448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40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4690" y="2311812"/>
            <a:ext cx="1298448" cy="70788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陈涉</a:t>
            </a:r>
            <a:endParaRPr lang="zh-CN" altLang="en-US" sz="4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04304" y="2311812"/>
            <a:ext cx="1298448" cy="70788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九国</a:t>
            </a:r>
            <a:endParaRPr lang="zh-CN" altLang="en-US" sz="4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19497" y="5050955"/>
            <a:ext cx="1298448" cy="70788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</a:t>
            </a:r>
            <a:endParaRPr lang="zh-CN" altLang="en-US" sz="4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4840605" y="2432208"/>
            <a:ext cx="1856232" cy="467094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右箭头 17"/>
          <p:cNvSpPr/>
          <p:nvPr/>
        </p:nvSpPr>
        <p:spPr>
          <a:xfrm rot="7493969">
            <a:off x="5792338" y="3751301"/>
            <a:ext cx="1856232" cy="467094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右箭头 18"/>
          <p:cNvSpPr/>
          <p:nvPr/>
        </p:nvSpPr>
        <p:spPr>
          <a:xfrm rot="3350275">
            <a:off x="3804349" y="3791561"/>
            <a:ext cx="1856232" cy="467094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082050" y="3895344"/>
            <a:ext cx="676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1203" y="197002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58166" y="395002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958717" y="864814"/>
            <a:ext cx="7066217" cy="5903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zh-CN" altLang="en-US" sz="2800" smtClean="0">
                <a:solidFill>
                  <a:srgbClr val="FFFF00"/>
                </a:solidFill>
                <a:ea typeface="黑体" panose="02010609060101010101" pitchFamily="49" charset="-122"/>
              </a:rPr>
              <a:t>第三段：秦始皇统一天下</a:t>
            </a:r>
            <a:endParaRPr kumimoji="1" lang="zh-CN" altLang="en-US" sz="280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533144" y="2026920"/>
            <a:ext cx="573088" cy="30257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秦王朝的极盛</a:t>
            </a:r>
            <a:endParaRPr kumimoji="1" lang="zh-CN" altLang="en-US" sz="32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493582" y="1878462"/>
            <a:ext cx="8531352" cy="1815882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前期</a:t>
            </a:r>
            <a:r>
              <a:rPr kumimoji="1" lang="en-US" altLang="zh-CN" sz="28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    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奋</a:t>
            </a:r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余烈、履至尊、吞二周、亡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诸侯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FFFF"/>
                </a:solidFill>
                <a:ea typeface="黑体" panose="02010609060101010101" pitchFamily="49" charset="-122"/>
              </a:rPr>
              <a:t>（攻天下）  </a:t>
            </a:r>
            <a:r>
              <a:rPr kumimoji="1" lang="zh-CN" altLang="en-US" sz="2800" b="1" smtClean="0">
                <a:solidFill>
                  <a:srgbClr val="FFFFFF"/>
                </a:solidFill>
                <a:ea typeface="黑体" panose="02010609060101010101" pitchFamily="49" charset="-122"/>
              </a:rPr>
              <a:t> 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</a:t>
            </a:r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百越、却匈奴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639632" y="3474720"/>
            <a:ext cx="7885112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后期</a:t>
            </a:r>
            <a:r>
              <a:rPr kumimoji="1"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           </a:t>
            </a:r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焚百家、隳名城、杀豪杰、销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锋镝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FFFF"/>
                </a:solidFill>
                <a:ea typeface="黑体" panose="02010609060101010101" pitchFamily="49" charset="-122"/>
              </a:rPr>
              <a:t>（守天下） </a:t>
            </a:r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弱人民、守要害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639632" y="4922520"/>
            <a:ext cx="78851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设想</a:t>
            </a:r>
            <a:r>
              <a:rPr kumimoji="1" lang="en-US" altLang="zh-CN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      </a:t>
            </a:r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据高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</a:t>
            </a:r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临深渊</a:t>
            </a:r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守要害</a:t>
            </a:r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传万世</a:t>
            </a:r>
            <a:endParaRPr kumimoji="1"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AutoShape 8"/>
          <p:cNvSpPr/>
          <p:nvPr/>
        </p:nvSpPr>
        <p:spPr bwMode="auto">
          <a:xfrm>
            <a:off x="2295144" y="2103120"/>
            <a:ext cx="304800" cy="3048000"/>
          </a:xfrm>
          <a:prstGeom prst="leftBrace">
            <a:avLst>
              <a:gd name="adj1" fmla="val 83333"/>
              <a:gd name="adj2" fmla="val 50000"/>
            </a:avLst>
          </a:prstGeom>
          <a:noFill/>
          <a:ln w="254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AutoShape 9"/>
          <p:cNvSpPr/>
          <p:nvPr/>
        </p:nvSpPr>
        <p:spPr bwMode="auto">
          <a:xfrm>
            <a:off x="4276344" y="1950720"/>
            <a:ext cx="228600" cy="1066800"/>
          </a:xfrm>
          <a:prstGeom prst="leftBrace">
            <a:avLst>
              <a:gd name="adj1" fmla="val 38889"/>
              <a:gd name="adj2" fmla="val 50000"/>
            </a:avLst>
          </a:prstGeom>
          <a:noFill/>
          <a:ln w="254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20" name="AutoShape 10"/>
          <p:cNvSpPr/>
          <p:nvPr/>
        </p:nvSpPr>
        <p:spPr bwMode="auto">
          <a:xfrm>
            <a:off x="4276344" y="347472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  <a:noFill/>
          <a:ln w="254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FFFF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109917" y="1138168"/>
            <a:ext cx="5775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本段采用了什么论证方法？</a:t>
            </a:r>
            <a:endParaRPr lang="zh-CN" altLang="en-US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92649" y="2046096"/>
            <a:ext cx="1298448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40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99394" y="3597059"/>
            <a:ext cx="1298448" cy="70788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陈涉</a:t>
            </a:r>
            <a:endParaRPr lang="zh-CN" altLang="en-US" sz="4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48673" y="3618814"/>
            <a:ext cx="1298448" cy="70788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九国</a:t>
            </a:r>
            <a:endParaRPr lang="zh-CN" altLang="en-US" sz="4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15072" y="3597059"/>
            <a:ext cx="1298448" cy="707886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</a:t>
            </a:r>
            <a:endParaRPr lang="zh-CN" altLang="en-US" sz="4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80722" y="3511092"/>
            <a:ext cx="141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endParaRPr lang="zh-CN" altLang="en-US" sz="5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59914" y="3489337"/>
            <a:ext cx="141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endParaRPr lang="zh-CN" altLang="en-US" sz="5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下弧形箭头 15"/>
          <p:cNvSpPr/>
          <p:nvPr/>
        </p:nvSpPr>
        <p:spPr>
          <a:xfrm>
            <a:off x="3348618" y="4571999"/>
            <a:ext cx="5255886" cy="512065"/>
          </a:xfrm>
          <a:prstGeom prst="curvedUpArrow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46431" y="5329363"/>
            <a:ext cx="1102932" cy="584775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亡秦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596644" y="1585110"/>
            <a:ext cx="8523288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FFFF"/>
              </a:buClr>
            </a:pPr>
            <a:r>
              <a:rPr lang="zh-CN" altLang="en-US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秦创业</a:t>
            </a:r>
            <a:r>
              <a:rPr lang="en-US" altLang="zh-CN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雄心勃勃</a:t>
            </a:r>
            <a:endParaRPr lang="zh-CN" altLang="en-US" sz="32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96644" y="2334290"/>
            <a:ext cx="8142288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FFFF"/>
              </a:buClr>
            </a:pPr>
            <a:r>
              <a:rPr lang="zh-CN" altLang="en-US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秦日盛</a:t>
            </a:r>
            <a:r>
              <a:rPr lang="en-US" altLang="zh-CN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所向披靡</a:t>
            </a:r>
            <a:endParaRPr lang="zh-CN" altLang="en-US" sz="32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96644" y="3139688"/>
            <a:ext cx="827087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FFFF"/>
              </a:buClr>
            </a:pPr>
            <a:r>
              <a:rPr lang="zh-CN" altLang="en-US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秦统一</a:t>
            </a:r>
            <a:r>
              <a:rPr lang="en-US" altLang="zh-CN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势如破竹</a:t>
            </a:r>
            <a:endParaRPr lang="zh-CN" altLang="en-US" sz="32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96644" y="3876328"/>
            <a:ext cx="877887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FFFF"/>
              </a:buClr>
            </a:pPr>
            <a:r>
              <a:rPr lang="zh-CN" altLang="en-US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秦灭亡</a:t>
            </a:r>
            <a:r>
              <a:rPr lang="en-US" altLang="zh-CN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一败涂地</a:t>
            </a:r>
            <a:endParaRPr lang="zh-CN" altLang="en-US" sz="32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>
            <a:spLocks noChangeArrowheads="1"/>
          </p:cNvSpPr>
          <p:nvPr/>
        </p:nvSpPr>
        <p:spPr bwMode="auto">
          <a:xfrm>
            <a:off x="6959600" y="2852738"/>
            <a:ext cx="863600" cy="217487"/>
          </a:xfrm>
          <a:prstGeom prst="rightArrow">
            <a:avLst>
              <a:gd name="adj1" fmla="val 50000"/>
              <a:gd name="adj2" fmla="val 99215"/>
            </a:avLst>
          </a:prstGeom>
          <a:solidFill>
            <a:srgbClr val="FFFF00"/>
          </a:solidFill>
          <a:ln w="9525">
            <a:solidFill>
              <a:schemeClr val="bg2"/>
            </a:solidFill>
            <a:miter lim="800000"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79191" y="1699419"/>
            <a:ext cx="4578350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FFFFFF"/>
              </a:buClr>
            </a:pPr>
            <a:r>
              <a:rPr lang="zh-CN" altLang="en-US" sz="3600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秦教训</a:t>
            </a:r>
            <a:endParaRPr lang="zh-CN" altLang="en-US" sz="3600" noProof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  <a:buClr>
                <a:srgbClr val="FFFFFF"/>
              </a:buClr>
            </a:pPr>
            <a:r>
              <a:rPr lang="zh-CN" altLang="en-US" sz="36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仁义不施</a:t>
            </a:r>
            <a:endParaRPr lang="zh-CN" altLang="en-US" sz="36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  <a:buClr>
                <a:srgbClr val="FFFFFF"/>
              </a:buClr>
            </a:pPr>
            <a:r>
              <a:rPr lang="zh-CN" altLang="en-US" sz="3600" noProof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攻守势异</a:t>
            </a:r>
            <a:endParaRPr lang="zh-CN" altLang="en-US" sz="3600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169160" y="5279041"/>
            <a:ext cx="2133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（叙事）</a:t>
            </a:r>
            <a:endParaRPr lang="zh-CN" altLang="en-US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8474012" y="5204973"/>
            <a:ext cx="198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（议论）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右大括号 14"/>
          <p:cNvSpPr/>
          <p:nvPr/>
        </p:nvSpPr>
        <p:spPr bwMode="auto">
          <a:xfrm>
            <a:off x="6383338" y="1628775"/>
            <a:ext cx="217487" cy="2663825"/>
          </a:xfrm>
          <a:prstGeom prst="rightBrace">
            <a:avLst>
              <a:gd name="adj1" fmla="val 101898"/>
              <a:gd name="adj2" fmla="val 50000"/>
            </a:avLst>
          </a:prstGeom>
          <a:noFill/>
          <a:ln w="2540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51400" y="657793"/>
            <a:ext cx="3118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文章总结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17800" y="4694266"/>
            <a:ext cx="2368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论据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35784" y="4697660"/>
            <a:ext cx="2368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论点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75688" y="1270116"/>
            <a:ext cx="9400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立意取材：以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史实为论据，用观点统率材料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08477" y="2093132"/>
            <a:ext cx="9400032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作者叙</a:t>
            </a:r>
            <a:r>
              <a:rPr lang="zh-CN" altLang="en-US" sz="24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料，不在情节的准确详细，而在于抓住了本质。在观点的统率下，文章对史实进行了高度的概括，如秦“取西河之外”，是商鞅用计谋而袭破其军的结果，文中以“拱手”二字概括；又如东方诸国曾多次合纵抗秦，皆被张仪等人的连衡策略所破，而文本把这些史实都集中在九国之师攻秦失败一事上来加以表现，体现了文章用史概括的特点。</a:t>
            </a:r>
            <a:endParaRPr lang="zh-CN" altLang="en-US" sz="2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2766060" y="926632"/>
            <a:ext cx="6684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文章结构：先叙后议，以叙代议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73352" y="1522453"/>
            <a:ext cx="88696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第一段（叙）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：秦孝公志在天下，商鞅佐之，奠定了秦 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强盛的根基。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第二段（叙）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：秦国势力进一步扩张。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第三段（叙）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：秦始皇一统天下，秦帝国到达极盛时期。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四段（叙）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：始皇既没，陈涉起义，一呼百应。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下箭头 17"/>
          <p:cNvSpPr/>
          <p:nvPr/>
        </p:nvSpPr>
        <p:spPr>
          <a:xfrm>
            <a:off x="3227832" y="2138950"/>
            <a:ext cx="292608" cy="658368"/>
          </a:xfrm>
          <a:prstGeom prst="downArrow">
            <a:avLst/>
          </a:prstGeom>
          <a:solidFill>
            <a:schemeClr val="bg2"/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下箭头 19"/>
          <p:cNvSpPr/>
          <p:nvPr/>
        </p:nvSpPr>
        <p:spPr>
          <a:xfrm>
            <a:off x="3209544" y="3455139"/>
            <a:ext cx="292608" cy="658368"/>
          </a:xfrm>
          <a:prstGeom prst="downArrow">
            <a:avLst/>
          </a:prstGeom>
          <a:solidFill>
            <a:schemeClr val="bg2"/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下箭头 20"/>
          <p:cNvSpPr/>
          <p:nvPr/>
        </p:nvSpPr>
        <p:spPr>
          <a:xfrm>
            <a:off x="3227832" y="4687980"/>
            <a:ext cx="274320" cy="641104"/>
          </a:xfrm>
          <a:prstGeom prst="downArrow">
            <a:avLst/>
          </a:prstGeom>
          <a:solidFill>
            <a:schemeClr val="bg2"/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文本框 13"/>
          <p:cNvSpPr txBox="1"/>
          <p:nvPr/>
        </p:nvSpPr>
        <p:spPr>
          <a:xfrm>
            <a:off x="1792224" y="1711472"/>
            <a:ext cx="886968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第五段（议）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：六国、陈涉与秦的比较。极力贬抑陈涉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起义军，更突显秦败亡在于内部原因， 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即不施仁义。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9072" y="3647688"/>
            <a:ext cx="8942832" cy="230832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作者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用步步递进的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手法蓄势，由秦孝公富强国力，到惠文王等壮大国势，及至始皇，记述了秦国由弱变强，再由强到弱，进而败亡的史实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。作者以叙代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于剪裁的叙事中寄寓观点，最后水到渠成地得出强秦灭亡的原因。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84348" y="1031875"/>
            <a:ext cx="6684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文章结构：先叙后议，以叙代议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615184" y="1380286"/>
            <a:ext cx="9400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文字语言：赋体写文，雄骏宏肆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43584" y="2655654"/>
            <a:ext cx="100218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人姚鼐在《古文辞类纂》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“雄骏宏肆”，近人吴闿生在《古文范》中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通篇一气贯注，如一笔书，大开大阖”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88136" y="2414017"/>
            <a:ext cx="10177272" cy="251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1278979" y="2167325"/>
            <a:ext cx="9326880" cy="33239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钱钟书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说：“名家名篇，往往破体，而文体亦因此而恢弘焉。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”这种极尽铺陈排比和渲染夸张，就是赋的写法。   </a:t>
            </a:r>
            <a:endParaRPr lang="en-US" altLang="zh-CN" sz="28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150</a:t>
            </a: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多年的历史，众多的国家、君主、人物和事件，作者写来游刃有余，这种赋的手法使文章纵横捭阖，酣畅淋漓，增强了论证的力量，使文章气势充沛，有说服力。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79192" y="1355497"/>
            <a:ext cx="9400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文字语言：赋体写文，雄骏宏肆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1446816" y="2143728"/>
            <a:ext cx="93268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此外，文章骈偶句使用非常灵活，如</a:t>
            </a:r>
            <a:r>
              <a:rPr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“履至尊而制六合，执敲扑而鞭笞天下”字数不全相等；有时骈句包含在散句之中，如“践华为城，因河为池，据亿丈之城，临不测之渊，以为固”。使读者在气势磅礴变化多样的文字中了解历史的经验教训。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79192" y="1355497"/>
            <a:ext cx="9400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文字语言：赋体写文，雄骏宏肆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266120" y="986406"/>
            <a:ext cx="3132138" cy="5847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通假字</a:t>
            </a:r>
            <a:endParaRPr kumimoji="1"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55707" y="2032206"/>
            <a:ext cx="4752975" cy="2931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Char char="•"/>
            </a:pPr>
            <a:r>
              <a:rPr kumimoji="1"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</a:t>
            </a:r>
            <a:r>
              <a:rPr kumimoji="1"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kumimoji="1"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缔交</a:t>
            </a:r>
            <a:endParaRPr kumimoji="1"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Char char="•"/>
            </a:pPr>
            <a:r>
              <a:rPr kumimoji="1"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赢粮而</a:t>
            </a:r>
            <a:r>
              <a:rPr kumimoji="1"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</a:t>
            </a:r>
            <a:r>
              <a:rPr kumimoji="1"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endParaRPr kumimoji="1"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Char char="•"/>
            </a:pPr>
            <a:r>
              <a:rPr kumimoji="1"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</a:t>
            </a:r>
            <a:r>
              <a:rPr kumimoji="1"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kumimoji="1"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余年矣</a:t>
            </a:r>
            <a:endParaRPr kumimoji="1"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Char char="•"/>
            </a:pPr>
            <a:r>
              <a:rPr kumimoji="1"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</a:t>
            </a:r>
            <a:r>
              <a:rPr kumimoji="1"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利兵而谁</a:t>
            </a:r>
            <a:r>
              <a:rPr kumimoji="1"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</a:t>
            </a:r>
            <a:endParaRPr kumimoji="1"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99246" y="6227318"/>
            <a:ext cx="1841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kumimoji="1"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953889" y="2200134"/>
            <a:ext cx="6611112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1"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从”</a:t>
            </a: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kumimoji="1"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“纵”</a:t>
            </a:r>
            <a:r>
              <a:rPr kumimoji="1"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合纵之</a:t>
            </a: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策</a:t>
            </a:r>
            <a:endParaRPr kumimoji="1"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944745" y="2967160"/>
            <a:ext cx="6620256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1"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景”同“影”</a:t>
            </a: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。作状语</a:t>
            </a:r>
            <a:r>
              <a:rPr kumimoji="1"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像影子一样</a:t>
            </a:r>
            <a:endParaRPr kumimoji="1"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061839" y="3737842"/>
            <a:ext cx="2890837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1"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有”同“又”</a:t>
            </a:r>
            <a:endParaRPr kumimoji="1"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5061839" y="4530390"/>
            <a:ext cx="4176713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1"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何”同“呵”</a:t>
            </a:r>
            <a:r>
              <a:rPr kumimoji="1"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呵问</a:t>
            </a:r>
            <a:endParaRPr kumimoji="1"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275264" y="745918"/>
            <a:ext cx="3132138" cy="5847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古今异义</a:t>
            </a:r>
            <a:endParaRPr kumimoji="1"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60704" y="1797905"/>
            <a:ext cx="543153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Char char="•"/>
            </a:pPr>
            <a:r>
              <a:rPr kumimoji="1"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</a:t>
            </a:r>
            <a:r>
              <a:rPr kumimoji="1"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秦人拱手而取西河之外</a:t>
            </a:r>
            <a:endParaRPr kumimoji="1"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Char char="•"/>
            </a:pPr>
            <a:r>
              <a:rPr kumimoji="1"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</a:t>
            </a:r>
            <a:r>
              <a:rPr kumimoji="1"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桂林、象郡</a:t>
            </a:r>
            <a:endParaRPr kumimoji="1" lang="en-US" altLang="zh-CN" sz="32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Char char="•"/>
            </a:pPr>
            <a:r>
              <a:rPr kumimoji="1"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山东</a:t>
            </a:r>
            <a:r>
              <a:rPr kumimoji="1"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豪俊</a:t>
            </a:r>
            <a:endParaRPr kumimoji="1" lang="en-US" altLang="zh-CN" sz="32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Char char="•"/>
            </a:pPr>
            <a:r>
              <a:rPr kumimoji="1"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宽厚而</a:t>
            </a:r>
            <a:r>
              <a:rPr kumimoji="1"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爱人</a:t>
            </a:r>
            <a:endParaRPr kumimoji="1"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Char char="•"/>
            </a:pPr>
            <a:r>
              <a:rPr kumimoji="1"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才能不及</a:t>
            </a:r>
            <a:r>
              <a:rPr kumimoji="1"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中人</a:t>
            </a:r>
            <a:endParaRPr kumimoji="1"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99246" y="6227318"/>
            <a:ext cx="1841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kumimoji="1"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405078" y="2038615"/>
            <a:ext cx="5098074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古义：在这时     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今义：连词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841333" y="2751989"/>
            <a:ext cx="5390682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古义：把</a:t>
            </a:r>
            <a:r>
              <a:rPr kumimoji="1" lang="en-US" altLang="zh-CN" sz="280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作为  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今义：认为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5841333" y="3518875"/>
            <a:ext cx="5847882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古义：崤山以东    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今义：山东省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5134062" y="4206820"/>
            <a:ext cx="6369090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古义：爱护人民    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今义：丈夫或妻子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5352129" y="5032614"/>
            <a:ext cx="6369090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</a:pP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古义：平常的人     </a:t>
            </a:r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今义：见证人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252502" y="105004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第四段</a:t>
            </a:r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问题导读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5966" y="2379168"/>
            <a:ext cx="9192514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本段是从哪几方面来描述陈涉起义军的？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陈涉起义军是如何攻打秦国的，结果如何？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266120" y="739487"/>
            <a:ext cx="3132138" cy="5847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  <a:endParaRPr kumimoji="1"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99246" y="6227318"/>
            <a:ext cx="1841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kumimoji="1"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3399" y="1886513"/>
            <a:ext cx="1017513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（一）名词活用</a:t>
            </a:r>
            <a:endParaRPr lang="en-US" altLang="zh-CN" sz="2800" kern="1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名词作状语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 有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席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卷天下，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举宇内，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囊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括四海之</a:t>
            </a:r>
            <a:r>
              <a:rPr lang="zh-CN" altLang="zh-CN" sz="28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 天下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响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应，赢粮而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zh-CN" sz="28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 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取汉中，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举巴蜀，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割膏腴之地，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收要害之郡</a:t>
            </a:r>
            <a:r>
              <a:rPr lang="zh-CN" altLang="zh-CN" sz="28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266120" y="986406"/>
            <a:ext cx="3132138" cy="5847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  <a:endParaRPr kumimoji="1"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99246" y="6227318"/>
            <a:ext cx="1841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kumimoji="1"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6152" y="2276450"/>
            <a:ext cx="945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名词作动词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 陈涉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瓮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牖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绳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枢之子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瓮</a:t>
            </a:r>
            <a:r>
              <a:rPr lang="zh-CN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用瓮做</a:t>
            </a:r>
            <a:r>
              <a:rPr lang="zh-CN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绳</a:t>
            </a:r>
            <a:r>
              <a:rPr lang="zh-CN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用绳子系</a:t>
            </a:r>
            <a:r>
              <a:rPr lang="zh-CN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 子孙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帝王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万世之业也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（帝王，称帝称王）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229544" y="878522"/>
            <a:ext cx="3132138" cy="5847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  <a:endParaRPr kumimoji="1"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99246" y="6227318"/>
            <a:ext cx="1841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kumimoji="1"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24975" y="1321272"/>
            <a:ext cx="945489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（二）动词活用</a:t>
            </a:r>
            <a:endParaRPr lang="en-US" altLang="zh-CN" sz="2800" kern="1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动词作名词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逐北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（亡，逃跑的军队）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动词的使动用法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 外连横而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斗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诸侯 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（斗，使……相斗）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 伏尸百万，流血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漂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橹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（漂，使……漂浮）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却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匈奴七百余里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（却，使……退却</a:t>
            </a:r>
            <a:r>
              <a:rPr lang="zh-CN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229544" y="878522"/>
            <a:ext cx="3132138" cy="5847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  <a:endParaRPr kumimoji="1"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99246" y="6227318"/>
            <a:ext cx="1841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kumimoji="1"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7621" y="1616649"/>
            <a:ext cx="945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（三）形容词的活用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形容词作名词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 崤函之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（固，险固的地势）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 因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乘便，宰割天下 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（利，有利的形势）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形容词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的使动用法</a:t>
            </a:r>
            <a:r>
              <a:rPr lang="en-US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</a:t>
            </a:r>
            <a:endParaRPr lang="zh-CN" altLang="zh-CN" sz="2800" kern="1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 焚百家之言，以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愚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黔首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（愚，使……愚昧</a:t>
            </a:r>
            <a:r>
              <a:rPr lang="zh-CN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266120" y="986406"/>
            <a:ext cx="3132138" cy="5847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特殊句式</a:t>
            </a:r>
            <a:endParaRPr kumimoji="1"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99246" y="6227318"/>
            <a:ext cx="1841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kumimoji="1"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6017" y="2104901"/>
            <a:ext cx="94548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倒装句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介词结构后置句（状语后置句）</a:t>
            </a:r>
            <a:endParaRPr lang="zh-CN" altLang="zh-CN" sz="28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 余威震于殊俗</a:t>
            </a:r>
            <a:endParaRPr lang="zh-CN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 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陈涉之位，非尊于齐、楚、燕、赵、韩……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谪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戍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众，非抗于九国之师也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 锄榎棘矜，非铦于钩戟长铩也</a:t>
            </a:r>
            <a:endParaRPr lang="zh-CN" altLang="zh-CN" sz="2800" kern="1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肘形连接符 4"/>
          <p:cNvCxnSpPr/>
          <p:nvPr/>
        </p:nvCxnSpPr>
        <p:spPr>
          <a:xfrm>
            <a:off x="2783396" y="2664086"/>
            <a:ext cx="1550860" cy="539496"/>
          </a:xfrm>
          <a:prstGeom prst="bentConnector3">
            <a:avLst>
              <a:gd name="adj1" fmla="val 29953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4158662" y="3288710"/>
            <a:ext cx="4188301" cy="539496"/>
          </a:xfrm>
          <a:prstGeom prst="bentConnector3">
            <a:avLst>
              <a:gd name="adj1" fmla="val 12012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/>
        </p:nvCxnSpPr>
        <p:spPr>
          <a:xfrm>
            <a:off x="4169315" y="3930154"/>
            <a:ext cx="2589610" cy="491553"/>
          </a:xfrm>
          <a:prstGeom prst="bentConnector3">
            <a:avLst>
              <a:gd name="adj1" fmla="val 18221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>
            <a:off x="4169315" y="4612791"/>
            <a:ext cx="2589610" cy="491553"/>
          </a:xfrm>
          <a:prstGeom prst="bentConnector3">
            <a:avLst>
              <a:gd name="adj1" fmla="val 18221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266120" y="986406"/>
            <a:ext cx="3132138" cy="5847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特殊句式</a:t>
            </a:r>
            <a:endParaRPr kumimoji="1"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599246" y="6227318"/>
            <a:ext cx="1841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kumimoji="1"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3924" y="1997009"/>
            <a:ext cx="1019690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被动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身死人手，为天下笑者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为“表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被动</a:t>
            </a: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062081" y="1153825"/>
            <a:ext cx="1055217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成语积累</a:t>
            </a:r>
            <a:endParaRPr lang="zh-CN" altLang="zh-CN" sz="2800" kern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因利乘便：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指凭借有利的形势。</a:t>
            </a:r>
            <a:endParaRPr lang="zh-CN" altLang="zh-CN" sz="2800" kern="1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深谋远虑：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指计划得很周密，考虑得很长远。</a:t>
            </a:r>
            <a:endParaRPr lang="zh-CN" altLang="zh-CN" sz="2800" kern="1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比权量力：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比较权衡两方面的权力和力量</a:t>
            </a:r>
            <a:r>
              <a:rPr lang="zh-CN" altLang="zh-CN" sz="28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kern="1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同年而语：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犹言相提并论。把不同的人和不同的事物放在一起谈论或看待。</a:t>
            </a:r>
            <a:endParaRPr lang="zh-CN" altLang="zh-CN" sz="2800" kern="1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zh-CN" sz="2800" kern="1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揭竿而起</a:t>
            </a:r>
            <a:r>
              <a:rPr lang="zh-CN" altLang="zh-CN" sz="28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坎削树木当武器，举起竹竿作军旗。比喻人民起义。</a:t>
            </a:r>
            <a:endParaRPr lang="zh-CN" altLang="zh-CN" sz="2800" kern="100">
              <a:solidFill>
                <a:schemeClr val="bg2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724979" y="805796"/>
            <a:ext cx="1980029" cy="523220"/>
          </a:xfrm>
          <a:prstGeom prst="rect">
            <a:avLst/>
          </a:prstGeom>
          <a:ln w="19050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</a:t>
            </a:r>
            <a:r>
              <a:rPr lang="zh-CN" altLang="en-US" sz="28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与评价</a:t>
            </a:r>
            <a:endParaRPr lang="zh-CN" altLang="en-US" sz="28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31" name="图片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350264" y="1932862"/>
            <a:ext cx="10841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各句中</a:t>
            </a: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横线的词的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古今意义相同的一项是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以致天下之士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山东豪俊遂并起而亡秦族矣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秦有余力而制其弊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不爱珍器重宝肥饶之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03920" y="2008104"/>
            <a:ext cx="464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rgbClr val="FFFF00"/>
                </a:solidFill>
              </a:rPr>
              <a:t>C</a:t>
            </a:r>
            <a:endParaRPr lang="zh-CN" altLang="en-US" sz="3200">
              <a:solidFill>
                <a:srgbClr val="FFFF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70888" y="3035808"/>
            <a:ext cx="51206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353056" y="4130040"/>
            <a:ext cx="51206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92224" y="3569208"/>
            <a:ext cx="51206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026920" y="4718304"/>
            <a:ext cx="27736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1" name="图片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979424" y="1525651"/>
            <a:ext cx="108417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有关文化常识的表述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不正确的一项是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阡陌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指田野上的小路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其中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,“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阡”指南北走向的小路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,“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陌”指东西走向的小路。课文中指“田野”。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春秋时期越国的范蠡自称陶朱公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后人常以“陶朱”为富人的代称。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黔首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战国时期和秦代对百姓的称呼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与“氓隶之人”“迁徙之徒”意思相同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都指下层百姓。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七庙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本指四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亲庙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、二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祧庙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和始祖庙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后泛指天子的宗庙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51192" y="1607947"/>
            <a:ext cx="464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rgbClr val="FFFF00"/>
                </a:solidFill>
              </a:rPr>
              <a:t>C</a:t>
            </a:r>
            <a:endParaRPr lang="zh-CN" altLang="en-US" sz="3200">
              <a:solidFill>
                <a:srgbClr val="FFFF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12184" y="616912"/>
            <a:ext cx="1980029" cy="523220"/>
          </a:xfrm>
          <a:prstGeom prst="rect">
            <a:avLst/>
          </a:prstGeom>
          <a:ln w="19050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</a:t>
            </a:r>
            <a:r>
              <a:rPr lang="zh-CN" altLang="en-US" sz="28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与评价</a:t>
            </a:r>
            <a:endParaRPr lang="zh-CN" altLang="en-US" sz="28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1" name="图片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518920" y="1687008"/>
            <a:ext cx="10841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下列句子中划线词的用法，与例句不相同的一项是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    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：席卷天下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．包举宇内，囊括四海之意     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．内立法度，务耕织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．东割膏腴之地               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．却匈奴七百余里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08008" y="1694755"/>
            <a:ext cx="464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rgbClr val="FFFF00"/>
                </a:solidFill>
              </a:rPr>
              <a:t>D</a:t>
            </a:r>
            <a:endParaRPr lang="zh-CN" altLang="en-US" sz="3200">
              <a:solidFill>
                <a:srgbClr val="FFFF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240280" y="2761488"/>
            <a:ext cx="28346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656324" y="3313176"/>
            <a:ext cx="28346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614928" y="3313176"/>
            <a:ext cx="28346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656324" y="3874008"/>
            <a:ext cx="28346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098548" y="3874008"/>
            <a:ext cx="28346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818027" y="725170"/>
            <a:ext cx="1980029" cy="523220"/>
          </a:xfrm>
          <a:prstGeom prst="rect">
            <a:avLst/>
          </a:prstGeom>
          <a:ln w="19050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</a:t>
            </a:r>
            <a:r>
              <a:rPr lang="zh-CN" altLang="en-US" sz="28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与评价</a:t>
            </a:r>
            <a:endParaRPr lang="zh-CN" altLang="en-US" sz="28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426464" y="2051050"/>
            <a:ext cx="945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始皇既没，余威震于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殊俗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。然陈涉瓮牖绳枢之子</a:t>
            </a:r>
            <a:r>
              <a:rPr lang="en-US" altLang="zh-CN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氓隶之人，而迁徙之徒也；才能不及中人，非有仲尼、墨翟之贤，陶朱、猗顿之富；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73244" y="952803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疏通文意（第四段）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392674" y="2962656"/>
            <a:ext cx="26822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212586" y="2962656"/>
            <a:ext cx="26822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111752" y="3947160"/>
            <a:ext cx="147523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289042" y="3947160"/>
            <a:ext cx="76809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797553" y="2957412"/>
            <a:ext cx="1801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边远的地方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224528" y="2304288"/>
            <a:ext cx="121615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440680" y="2295144"/>
            <a:ext cx="0" cy="66751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440680" y="2962656"/>
            <a:ext cx="117957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744471" y="2948268"/>
            <a:ext cx="3296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名作动，用瓮做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28081" y="1948441"/>
            <a:ext cx="3296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名作动，用绳系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539240" y="3922776"/>
            <a:ext cx="76809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334271" y="3913632"/>
            <a:ext cx="1509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下层百姓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50984" y="3913632"/>
            <a:ext cx="1978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被征发的人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83637" y="3947160"/>
            <a:ext cx="1978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平常的人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136459" y="554237"/>
            <a:ext cx="2031325" cy="646331"/>
          </a:xfrm>
          <a:prstGeom prst="rect">
            <a:avLst/>
          </a:prstGeom>
          <a:ln w="19050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</a:t>
            </a:r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作业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17904" y="1339067"/>
            <a:ext cx="9848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过秦论</a:t>
            </a:r>
            <a:r>
              <a: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的叙述，做一份秦的兴亡简史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17904" y="2362693"/>
            <a:ext cx="9921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时期      人物       疆域范围    事件    分期的依据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17904" y="2362692"/>
            <a:ext cx="9564624" cy="3123707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517904" y="3044952"/>
            <a:ext cx="951890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517904" y="3691128"/>
            <a:ext cx="951890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517904" y="4300728"/>
            <a:ext cx="951890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517904" y="4892040"/>
            <a:ext cx="951890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816352" y="2362692"/>
            <a:ext cx="0" cy="3123707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733544" y="2362692"/>
            <a:ext cx="0" cy="3123707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391400" y="2362692"/>
            <a:ext cx="0" cy="3123707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714232" y="2362692"/>
            <a:ext cx="0" cy="3123707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52144" y="2052324"/>
            <a:ext cx="9537192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贾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谊以其纵观天下，通览古今的博学与睿智，通过总结秦不施仁义二世而亡的教训来讽谏汉朝统治者。虽然由于历史局限，贾谊不能用历史唯物主义来找出秦朝灭亡的根本原因，但是文章中洋溢着的炽热的爱国之情</a:t>
            </a:r>
            <a:r>
              <a:rPr lang="zh-CN" altLang="zh-CN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，值得</a:t>
            </a:r>
            <a:r>
              <a:rPr lang="zh-CN" altLang="zh-CN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我们学习的。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95100" y="10287000"/>
            <a:ext cx="3429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273244" y="95280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陶朱、猗顿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4984" y="1911096"/>
            <a:ext cx="10332720" cy="332398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陶朱，春秋时期越国范蠡。他帮助越王勾践灭吴后，离开越国到陶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，自称陶朱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公。因为他善于做生意而致富，所以后人常以“陶朱”为富人的代称。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猗顿，春秋时鲁国人。他向陶朱公学致富之术，畜养牛羊于猗氏南部，积累了很多财富。这里也是富人的代称。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417320" y="1554480"/>
            <a:ext cx="9582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蹑足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行伍之间，而倔起阡陌之中，率疲弊之卒，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数百之众，转而攻秦；斩木为兵，揭竿为旗，天下</a:t>
            </a:r>
            <a:r>
              <a:rPr lang="zh-CN" altLang="en-US" sz="32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云集响应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，赢粮而景从。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山东</a:t>
            </a: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豪俊遂并起而亡秦族矣。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2854" y="2459230"/>
            <a:ext cx="815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置身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51898" y="2337221"/>
            <a:ext cx="1444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率领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0094976" y="3398520"/>
            <a:ext cx="40233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152257" y="3397363"/>
            <a:ext cx="299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名作状，像云一样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48262" y="3425699"/>
            <a:ext cx="299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名作状，像回声一样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704622" y="4422648"/>
            <a:ext cx="40233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942110" y="4392168"/>
            <a:ext cx="40233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404297" y="4499298"/>
            <a:ext cx="862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担负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66881" y="4435308"/>
            <a:ext cx="4853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同“影”，名作状，像影子一样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14360" y="4443984"/>
            <a:ext cx="899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462772" y="4443984"/>
            <a:ext cx="40233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512854" y="4389120"/>
            <a:ext cx="40233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395729" y="1191478"/>
            <a:ext cx="779068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本段是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从哪几方面来描述陈涉起义军的？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842218" y="3385071"/>
            <a:ext cx="190056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</a:t>
            </a:r>
            <a:r>
              <a:rPr kumimoji="1" lang="zh-CN" altLang="en-US" sz="32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涉</a:t>
            </a:r>
            <a:endParaRPr kumimoji="1" lang="en-US" altLang="zh-CN" sz="3200" b="1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起义军</a:t>
            </a:r>
            <a:endParaRPr kumimoji="1"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557016" y="2569464"/>
            <a:ext cx="7507224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en-US" altLang="zh-CN" sz="32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出身</a:t>
            </a:r>
            <a:r>
              <a:rPr kumimoji="1"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kumimoji="1" lang="en-US" altLang="zh-CN" sz="28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kumimoji="1" lang="en-US" altLang="zh-CN" sz="28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en-US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才能</a:t>
            </a:r>
            <a:r>
              <a:rPr kumimoji="1"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kumimoji="1" lang="en-US" altLang="zh-CN" sz="28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en-US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kumimoji="1" lang="en-US" altLang="zh-CN" sz="2800" smtClean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兵力</a:t>
            </a:r>
            <a:r>
              <a:rPr kumimoji="1"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1"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武器</a:t>
            </a:r>
            <a:r>
              <a:rPr kumimoji="1" lang="en-US" altLang="zh-CN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AutoShape 15"/>
          <p:cNvSpPr/>
          <p:nvPr/>
        </p:nvSpPr>
        <p:spPr bwMode="auto">
          <a:xfrm>
            <a:off x="3251327" y="2719197"/>
            <a:ext cx="491454" cy="2780792"/>
          </a:xfrm>
          <a:prstGeom prst="leftBrace">
            <a:avLst>
              <a:gd name="adj1" fmla="val 66667"/>
              <a:gd name="adj2" fmla="val 50000"/>
            </a:avLst>
          </a:prstGeom>
          <a:noFill/>
          <a:ln w="254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35561" y="2619736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瓮牖绳枢之子、氓隶之人  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kumimoji="1" lang="zh-CN" altLang="en-US" sz="280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迁徙</a:t>
            </a:r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之徒 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80594" y="357384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不及中人</a:t>
            </a:r>
            <a:endParaRPr kumimoji="1" lang="zh-CN" altLang="en-US" sz="2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35561" y="4316612"/>
            <a:ext cx="3595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疲弊之卒，数百之众 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2700" y="5000899"/>
            <a:ext cx="3595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斩木为兵，揭竿为旗 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845879" y="878522"/>
            <a:ext cx="7790688" cy="7155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陈涉是如何攻打秦国的，结果如何？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0" name="Freeform 6"/>
          <p:cNvSpPr>
            <a:spLocks noEditPoints="1"/>
          </p:cNvSpPr>
          <p:nvPr/>
        </p:nvSpPr>
        <p:spPr bwMode="auto">
          <a:xfrm>
            <a:off x="3327773" y="3492452"/>
            <a:ext cx="1025609" cy="1030232"/>
          </a:xfrm>
          <a:custGeom>
            <a:gdLst>
              <a:gd name="T0" fmla="*/ 281 w 657"/>
              <a:gd name="T1" fmla="*/ 648 h 657"/>
              <a:gd name="T2" fmla="*/ 329 w 657"/>
              <a:gd name="T3" fmla="*/ 657 h 657"/>
              <a:gd name="T4" fmla="*/ 411 w 657"/>
              <a:gd name="T5" fmla="*/ 636 h 657"/>
              <a:gd name="T6" fmla="*/ 371 w 657"/>
              <a:gd name="T7" fmla="*/ 654 h 657"/>
              <a:gd name="T8" fmla="*/ 200 w 657"/>
              <a:gd name="T9" fmla="*/ 625 h 657"/>
              <a:gd name="T10" fmla="*/ 245 w 657"/>
              <a:gd name="T11" fmla="*/ 646 h 657"/>
              <a:gd name="T12" fmla="*/ 488 w 657"/>
              <a:gd name="T13" fmla="*/ 604 h 657"/>
              <a:gd name="T14" fmla="*/ 453 w 657"/>
              <a:gd name="T15" fmla="*/ 633 h 657"/>
              <a:gd name="T16" fmla="*/ 128 w 657"/>
              <a:gd name="T17" fmla="*/ 582 h 657"/>
              <a:gd name="T18" fmla="*/ 167 w 657"/>
              <a:gd name="T19" fmla="*/ 614 h 657"/>
              <a:gd name="T20" fmla="*/ 554 w 657"/>
              <a:gd name="T21" fmla="*/ 553 h 657"/>
              <a:gd name="T22" fmla="*/ 526 w 657"/>
              <a:gd name="T23" fmla="*/ 590 h 657"/>
              <a:gd name="T24" fmla="*/ 69 w 657"/>
              <a:gd name="T25" fmla="*/ 521 h 657"/>
              <a:gd name="T26" fmla="*/ 100 w 657"/>
              <a:gd name="T27" fmla="*/ 563 h 657"/>
              <a:gd name="T28" fmla="*/ 604 w 657"/>
              <a:gd name="T29" fmla="*/ 488 h 657"/>
              <a:gd name="T30" fmla="*/ 585 w 657"/>
              <a:gd name="T31" fmla="*/ 531 h 657"/>
              <a:gd name="T32" fmla="*/ 28 w 657"/>
              <a:gd name="T33" fmla="*/ 448 h 657"/>
              <a:gd name="T34" fmla="*/ 49 w 657"/>
              <a:gd name="T35" fmla="*/ 496 h 657"/>
              <a:gd name="T36" fmla="*/ 636 w 657"/>
              <a:gd name="T37" fmla="*/ 411 h 657"/>
              <a:gd name="T38" fmla="*/ 627 w 657"/>
              <a:gd name="T39" fmla="*/ 458 h 657"/>
              <a:gd name="T40" fmla="*/ 8 w 657"/>
              <a:gd name="T41" fmla="*/ 366 h 657"/>
              <a:gd name="T42" fmla="*/ 16 w 657"/>
              <a:gd name="T43" fmla="*/ 418 h 657"/>
              <a:gd name="T44" fmla="*/ 647 w 657"/>
              <a:gd name="T45" fmla="*/ 329 h 657"/>
              <a:gd name="T46" fmla="*/ 657 w 657"/>
              <a:gd name="T47" fmla="*/ 329 h 657"/>
              <a:gd name="T48" fmla="*/ 0 w 657"/>
              <a:gd name="T49" fmla="*/ 329 h 657"/>
              <a:gd name="T50" fmla="*/ 13 w 657"/>
              <a:gd name="T51" fmla="*/ 287 h 657"/>
              <a:gd name="T52" fmla="*/ 649 w 657"/>
              <a:gd name="T53" fmla="*/ 291 h 657"/>
              <a:gd name="T54" fmla="*/ 646 w 657"/>
              <a:gd name="T55" fmla="*/ 243 h 657"/>
              <a:gd name="T56" fmla="*/ 16 w 657"/>
              <a:gd name="T57" fmla="*/ 251 h 657"/>
              <a:gd name="T58" fmla="*/ 32 w 657"/>
              <a:gd name="T59" fmla="*/ 200 h 657"/>
              <a:gd name="T60" fmla="*/ 627 w 657"/>
              <a:gd name="T61" fmla="*/ 209 h 657"/>
              <a:gd name="T62" fmla="*/ 613 w 657"/>
              <a:gd name="T63" fmla="*/ 164 h 657"/>
              <a:gd name="T64" fmla="*/ 48 w 657"/>
              <a:gd name="T65" fmla="*/ 173 h 657"/>
              <a:gd name="T66" fmla="*/ 75 w 657"/>
              <a:gd name="T67" fmla="*/ 128 h 657"/>
              <a:gd name="T68" fmla="*/ 585 w 657"/>
              <a:gd name="T69" fmla="*/ 137 h 657"/>
              <a:gd name="T70" fmla="*/ 561 w 657"/>
              <a:gd name="T71" fmla="*/ 96 h 657"/>
              <a:gd name="T72" fmla="*/ 100 w 657"/>
              <a:gd name="T73" fmla="*/ 106 h 657"/>
              <a:gd name="T74" fmla="*/ 136 w 657"/>
              <a:gd name="T75" fmla="*/ 69 h 657"/>
              <a:gd name="T76" fmla="*/ 525 w 657"/>
              <a:gd name="T77" fmla="*/ 77 h 657"/>
              <a:gd name="T78" fmla="*/ 492 w 657"/>
              <a:gd name="T79" fmla="*/ 44 h 657"/>
              <a:gd name="T80" fmla="*/ 167 w 657"/>
              <a:gd name="T81" fmla="*/ 54 h 657"/>
              <a:gd name="T82" fmla="*/ 209 w 657"/>
              <a:gd name="T83" fmla="*/ 28 h 657"/>
              <a:gd name="T84" fmla="*/ 452 w 657"/>
              <a:gd name="T85" fmla="*/ 35 h 657"/>
              <a:gd name="T86" fmla="*/ 413 w 657"/>
              <a:gd name="T87" fmla="*/ 11 h 657"/>
              <a:gd name="T88" fmla="*/ 244 w 657"/>
              <a:gd name="T89" fmla="*/ 22 h 657"/>
              <a:gd name="T90" fmla="*/ 291 w 657"/>
              <a:gd name="T91" fmla="*/ 7 h 657"/>
              <a:gd name="T92" fmla="*/ 370 w 657"/>
              <a:gd name="T93" fmla="*/ 13 h 657"/>
              <a:gd name="T94" fmla="*/ 323 w 657"/>
              <a:gd name="T95" fmla="*/ 5 h 657"/>
              <a:gd name="T96" fmla="*/ 376 w 657"/>
              <a:gd name="T97" fmla="*/ 9 h 65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7" h="657">
                <a:moveTo>
                  <a:pt x="329" y="657"/>
                </a:moveTo>
                <a:cubicBezTo>
                  <a:pt x="329" y="657"/>
                  <a:pt x="329" y="657"/>
                  <a:pt x="329" y="657"/>
                </a:cubicBezTo>
                <a:cubicBezTo>
                  <a:pt x="314" y="657"/>
                  <a:pt x="300" y="656"/>
                  <a:pt x="286" y="654"/>
                </a:cubicBezTo>
                <a:cubicBezTo>
                  <a:pt x="283" y="654"/>
                  <a:pt x="281" y="651"/>
                  <a:pt x="281" y="648"/>
                </a:cubicBezTo>
                <a:cubicBezTo>
                  <a:pt x="282" y="646"/>
                  <a:pt x="284" y="643"/>
                  <a:pt x="287" y="644"/>
                </a:cubicBezTo>
                <a:cubicBezTo>
                  <a:pt x="301" y="646"/>
                  <a:pt x="315" y="646"/>
                  <a:pt x="329" y="646"/>
                </a:cubicBezTo>
                <a:cubicBezTo>
                  <a:pt x="332" y="646"/>
                  <a:pt x="334" y="649"/>
                  <a:pt x="334" y="652"/>
                </a:cubicBezTo>
                <a:cubicBezTo>
                  <a:pt x="334" y="655"/>
                  <a:pt x="332" y="657"/>
                  <a:pt x="329" y="657"/>
                </a:cubicBezTo>
                <a:close/>
                <a:moveTo>
                  <a:pt x="371" y="654"/>
                </a:moveTo>
                <a:cubicBezTo>
                  <a:pt x="368" y="654"/>
                  <a:pt x="366" y="652"/>
                  <a:pt x="366" y="650"/>
                </a:cubicBezTo>
                <a:cubicBezTo>
                  <a:pt x="365" y="647"/>
                  <a:pt x="367" y="644"/>
                  <a:pt x="370" y="644"/>
                </a:cubicBezTo>
                <a:cubicBezTo>
                  <a:pt x="384" y="642"/>
                  <a:pt x="398" y="639"/>
                  <a:pt x="411" y="636"/>
                </a:cubicBezTo>
                <a:cubicBezTo>
                  <a:pt x="414" y="635"/>
                  <a:pt x="417" y="637"/>
                  <a:pt x="418" y="639"/>
                </a:cubicBezTo>
                <a:cubicBezTo>
                  <a:pt x="418" y="642"/>
                  <a:pt x="417" y="645"/>
                  <a:pt x="414" y="646"/>
                </a:cubicBezTo>
                <a:cubicBezTo>
                  <a:pt x="400" y="650"/>
                  <a:pt x="386" y="652"/>
                  <a:pt x="372" y="654"/>
                </a:cubicBezTo>
                <a:cubicBezTo>
                  <a:pt x="372" y="654"/>
                  <a:pt x="371" y="654"/>
                  <a:pt x="371" y="654"/>
                </a:cubicBezTo>
                <a:close/>
                <a:moveTo>
                  <a:pt x="245" y="646"/>
                </a:moveTo>
                <a:cubicBezTo>
                  <a:pt x="245" y="646"/>
                  <a:pt x="244" y="646"/>
                  <a:pt x="244" y="646"/>
                </a:cubicBezTo>
                <a:cubicBezTo>
                  <a:pt x="230" y="642"/>
                  <a:pt x="216" y="638"/>
                  <a:pt x="203" y="632"/>
                </a:cubicBezTo>
                <a:cubicBezTo>
                  <a:pt x="200" y="631"/>
                  <a:pt x="199" y="628"/>
                  <a:pt x="200" y="625"/>
                </a:cubicBezTo>
                <a:cubicBezTo>
                  <a:pt x="201" y="623"/>
                  <a:pt x="204" y="621"/>
                  <a:pt x="207" y="622"/>
                </a:cubicBezTo>
                <a:cubicBezTo>
                  <a:pt x="220" y="628"/>
                  <a:pt x="233" y="632"/>
                  <a:pt x="247" y="636"/>
                </a:cubicBezTo>
                <a:cubicBezTo>
                  <a:pt x="249" y="637"/>
                  <a:pt x="251" y="639"/>
                  <a:pt x="250" y="642"/>
                </a:cubicBezTo>
                <a:cubicBezTo>
                  <a:pt x="250" y="645"/>
                  <a:pt x="248" y="646"/>
                  <a:pt x="245" y="646"/>
                </a:cubicBezTo>
                <a:close/>
                <a:moveTo>
                  <a:pt x="453" y="633"/>
                </a:moveTo>
                <a:cubicBezTo>
                  <a:pt x="450" y="633"/>
                  <a:pt x="449" y="631"/>
                  <a:pt x="448" y="629"/>
                </a:cubicBezTo>
                <a:cubicBezTo>
                  <a:pt x="447" y="627"/>
                  <a:pt x="448" y="623"/>
                  <a:pt x="451" y="622"/>
                </a:cubicBezTo>
                <a:cubicBezTo>
                  <a:pt x="463" y="617"/>
                  <a:pt x="476" y="611"/>
                  <a:pt x="488" y="604"/>
                </a:cubicBezTo>
                <a:cubicBezTo>
                  <a:pt x="490" y="602"/>
                  <a:pt x="494" y="603"/>
                  <a:pt x="495" y="606"/>
                </a:cubicBezTo>
                <a:cubicBezTo>
                  <a:pt x="496" y="608"/>
                  <a:pt x="496" y="612"/>
                  <a:pt x="493" y="613"/>
                </a:cubicBezTo>
                <a:cubicBezTo>
                  <a:pt x="481" y="620"/>
                  <a:pt x="468" y="627"/>
                  <a:pt x="455" y="632"/>
                </a:cubicBezTo>
                <a:cubicBezTo>
                  <a:pt x="454" y="632"/>
                  <a:pt x="453" y="633"/>
                  <a:pt x="453" y="633"/>
                </a:cubicBezTo>
                <a:close/>
                <a:moveTo>
                  <a:pt x="167" y="614"/>
                </a:moveTo>
                <a:cubicBezTo>
                  <a:pt x="166" y="614"/>
                  <a:pt x="165" y="614"/>
                  <a:pt x="165" y="613"/>
                </a:cubicBezTo>
                <a:cubicBezTo>
                  <a:pt x="152" y="606"/>
                  <a:pt x="140" y="598"/>
                  <a:pt x="129" y="589"/>
                </a:cubicBezTo>
                <a:cubicBezTo>
                  <a:pt x="127" y="588"/>
                  <a:pt x="126" y="584"/>
                  <a:pt x="128" y="582"/>
                </a:cubicBezTo>
                <a:cubicBezTo>
                  <a:pt x="130" y="580"/>
                  <a:pt x="133" y="579"/>
                  <a:pt x="135" y="581"/>
                </a:cubicBezTo>
                <a:cubicBezTo>
                  <a:pt x="146" y="589"/>
                  <a:pt x="158" y="597"/>
                  <a:pt x="170" y="604"/>
                </a:cubicBezTo>
                <a:cubicBezTo>
                  <a:pt x="172" y="606"/>
                  <a:pt x="173" y="609"/>
                  <a:pt x="172" y="611"/>
                </a:cubicBezTo>
                <a:cubicBezTo>
                  <a:pt x="171" y="613"/>
                  <a:pt x="169" y="614"/>
                  <a:pt x="167" y="614"/>
                </a:cubicBezTo>
                <a:close/>
                <a:moveTo>
                  <a:pt x="526" y="590"/>
                </a:moveTo>
                <a:cubicBezTo>
                  <a:pt x="524" y="590"/>
                  <a:pt x="522" y="590"/>
                  <a:pt x="521" y="588"/>
                </a:cubicBezTo>
                <a:cubicBezTo>
                  <a:pt x="520" y="586"/>
                  <a:pt x="520" y="583"/>
                  <a:pt x="522" y="581"/>
                </a:cubicBezTo>
                <a:cubicBezTo>
                  <a:pt x="533" y="572"/>
                  <a:pt x="544" y="563"/>
                  <a:pt x="554" y="553"/>
                </a:cubicBezTo>
                <a:cubicBezTo>
                  <a:pt x="556" y="551"/>
                  <a:pt x="559" y="551"/>
                  <a:pt x="561" y="553"/>
                </a:cubicBezTo>
                <a:cubicBezTo>
                  <a:pt x="563" y="555"/>
                  <a:pt x="563" y="559"/>
                  <a:pt x="561" y="561"/>
                </a:cubicBezTo>
                <a:cubicBezTo>
                  <a:pt x="551" y="571"/>
                  <a:pt x="540" y="580"/>
                  <a:pt x="529" y="589"/>
                </a:cubicBezTo>
                <a:cubicBezTo>
                  <a:pt x="528" y="590"/>
                  <a:pt x="527" y="590"/>
                  <a:pt x="526" y="590"/>
                </a:cubicBezTo>
                <a:close/>
                <a:moveTo>
                  <a:pt x="100" y="563"/>
                </a:moveTo>
                <a:cubicBezTo>
                  <a:pt x="99" y="563"/>
                  <a:pt x="98" y="562"/>
                  <a:pt x="97" y="561"/>
                </a:cubicBezTo>
                <a:cubicBezTo>
                  <a:pt x="86" y="551"/>
                  <a:pt x="77" y="540"/>
                  <a:pt x="68" y="529"/>
                </a:cubicBezTo>
                <a:cubicBezTo>
                  <a:pt x="66" y="526"/>
                  <a:pt x="67" y="523"/>
                  <a:pt x="69" y="521"/>
                </a:cubicBezTo>
                <a:cubicBezTo>
                  <a:pt x="71" y="520"/>
                  <a:pt x="75" y="520"/>
                  <a:pt x="77" y="522"/>
                </a:cubicBezTo>
                <a:cubicBezTo>
                  <a:pt x="85" y="533"/>
                  <a:pt x="94" y="544"/>
                  <a:pt x="104" y="554"/>
                </a:cubicBezTo>
                <a:cubicBezTo>
                  <a:pt x="106" y="556"/>
                  <a:pt x="106" y="559"/>
                  <a:pt x="104" y="561"/>
                </a:cubicBezTo>
                <a:cubicBezTo>
                  <a:pt x="103" y="562"/>
                  <a:pt x="102" y="563"/>
                  <a:pt x="100" y="563"/>
                </a:cubicBezTo>
                <a:close/>
                <a:moveTo>
                  <a:pt x="585" y="531"/>
                </a:moveTo>
                <a:cubicBezTo>
                  <a:pt x="584" y="531"/>
                  <a:pt x="583" y="530"/>
                  <a:pt x="582" y="529"/>
                </a:cubicBezTo>
                <a:cubicBezTo>
                  <a:pt x="580" y="528"/>
                  <a:pt x="579" y="524"/>
                  <a:pt x="581" y="522"/>
                </a:cubicBezTo>
                <a:cubicBezTo>
                  <a:pt x="589" y="511"/>
                  <a:pt x="597" y="499"/>
                  <a:pt x="604" y="488"/>
                </a:cubicBezTo>
                <a:cubicBezTo>
                  <a:pt x="606" y="485"/>
                  <a:pt x="609" y="484"/>
                  <a:pt x="611" y="486"/>
                </a:cubicBezTo>
                <a:cubicBezTo>
                  <a:pt x="614" y="487"/>
                  <a:pt x="615" y="490"/>
                  <a:pt x="613" y="493"/>
                </a:cubicBezTo>
                <a:cubicBezTo>
                  <a:pt x="606" y="505"/>
                  <a:pt x="598" y="517"/>
                  <a:pt x="589" y="529"/>
                </a:cubicBezTo>
                <a:cubicBezTo>
                  <a:pt x="588" y="530"/>
                  <a:pt x="587" y="531"/>
                  <a:pt x="585" y="531"/>
                </a:cubicBezTo>
                <a:close/>
                <a:moveTo>
                  <a:pt x="49" y="496"/>
                </a:moveTo>
                <a:cubicBezTo>
                  <a:pt x="47" y="496"/>
                  <a:pt x="45" y="495"/>
                  <a:pt x="44" y="493"/>
                </a:cubicBezTo>
                <a:cubicBezTo>
                  <a:pt x="37" y="481"/>
                  <a:pt x="31" y="468"/>
                  <a:pt x="25" y="455"/>
                </a:cubicBezTo>
                <a:cubicBezTo>
                  <a:pt x="24" y="452"/>
                  <a:pt x="25" y="449"/>
                  <a:pt x="28" y="448"/>
                </a:cubicBezTo>
                <a:cubicBezTo>
                  <a:pt x="31" y="447"/>
                  <a:pt x="34" y="448"/>
                  <a:pt x="35" y="451"/>
                </a:cubicBezTo>
                <a:cubicBezTo>
                  <a:pt x="40" y="463"/>
                  <a:pt x="46" y="476"/>
                  <a:pt x="53" y="488"/>
                </a:cubicBezTo>
                <a:cubicBezTo>
                  <a:pt x="55" y="490"/>
                  <a:pt x="54" y="494"/>
                  <a:pt x="51" y="495"/>
                </a:cubicBezTo>
                <a:cubicBezTo>
                  <a:pt x="51" y="495"/>
                  <a:pt x="50" y="496"/>
                  <a:pt x="49" y="496"/>
                </a:cubicBezTo>
                <a:close/>
                <a:moveTo>
                  <a:pt x="627" y="458"/>
                </a:moveTo>
                <a:cubicBezTo>
                  <a:pt x="627" y="458"/>
                  <a:pt x="626" y="457"/>
                  <a:pt x="625" y="457"/>
                </a:cubicBezTo>
                <a:cubicBezTo>
                  <a:pt x="623" y="456"/>
                  <a:pt x="621" y="453"/>
                  <a:pt x="623" y="450"/>
                </a:cubicBezTo>
                <a:cubicBezTo>
                  <a:pt x="628" y="437"/>
                  <a:pt x="632" y="424"/>
                  <a:pt x="636" y="411"/>
                </a:cubicBezTo>
                <a:cubicBezTo>
                  <a:pt x="637" y="408"/>
                  <a:pt x="640" y="406"/>
                  <a:pt x="642" y="407"/>
                </a:cubicBezTo>
                <a:cubicBezTo>
                  <a:pt x="645" y="408"/>
                  <a:pt x="647" y="411"/>
                  <a:pt x="646" y="414"/>
                </a:cubicBezTo>
                <a:cubicBezTo>
                  <a:pt x="642" y="427"/>
                  <a:pt x="638" y="441"/>
                  <a:pt x="632" y="454"/>
                </a:cubicBezTo>
                <a:cubicBezTo>
                  <a:pt x="631" y="456"/>
                  <a:pt x="630" y="458"/>
                  <a:pt x="627" y="458"/>
                </a:cubicBezTo>
                <a:close/>
                <a:moveTo>
                  <a:pt x="16" y="418"/>
                </a:moveTo>
                <a:cubicBezTo>
                  <a:pt x="14" y="418"/>
                  <a:pt x="12" y="416"/>
                  <a:pt x="11" y="414"/>
                </a:cubicBezTo>
                <a:cubicBezTo>
                  <a:pt x="8" y="400"/>
                  <a:pt x="5" y="386"/>
                  <a:pt x="3" y="372"/>
                </a:cubicBezTo>
                <a:cubicBezTo>
                  <a:pt x="3" y="369"/>
                  <a:pt x="5" y="366"/>
                  <a:pt x="8" y="366"/>
                </a:cubicBezTo>
                <a:cubicBezTo>
                  <a:pt x="10" y="365"/>
                  <a:pt x="13" y="367"/>
                  <a:pt x="13" y="370"/>
                </a:cubicBezTo>
                <a:cubicBezTo>
                  <a:pt x="15" y="384"/>
                  <a:pt x="18" y="398"/>
                  <a:pt x="22" y="411"/>
                </a:cubicBezTo>
                <a:cubicBezTo>
                  <a:pt x="22" y="414"/>
                  <a:pt x="21" y="417"/>
                  <a:pt x="18" y="418"/>
                </a:cubicBezTo>
                <a:cubicBezTo>
                  <a:pt x="17" y="418"/>
                  <a:pt x="17" y="418"/>
                  <a:pt x="16" y="418"/>
                </a:cubicBezTo>
                <a:close/>
                <a:moveTo>
                  <a:pt x="649" y="376"/>
                </a:moveTo>
                <a:cubicBezTo>
                  <a:pt x="649" y="376"/>
                  <a:pt x="649" y="376"/>
                  <a:pt x="649" y="376"/>
                </a:cubicBezTo>
                <a:cubicBezTo>
                  <a:pt x="646" y="376"/>
                  <a:pt x="644" y="373"/>
                  <a:pt x="644" y="370"/>
                </a:cubicBezTo>
                <a:cubicBezTo>
                  <a:pt x="646" y="356"/>
                  <a:pt x="647" y="342"/>
                  <a:pt x="647" y="329"/>
                </a:cubicBezTo>
                <a:cubicBezTo>
                  <a:pt x="647" y="328"/>
                  <a:pt x="647" y="328"/>
                  <a:pt x="647" y="328"/>
                </a:cubicBezTo>
                <a:cubicBezTo>
                  <a:pt x="647" y="325"/>
                  <a:pt x="649" y="322"/>
                  <a:pt x="652" y="322"/>
                </a:cubicBezTo>
                <a:cubicBezTo>
                  <a:pt x="655" y="322"/>
                  <a:pt x="657" y="325"/>
                  <a:pt x="657" y="328"/>
                </a:cubicBezTo>
                <a:cubicBezTo>
                  <a:pt x="657" y="329"/>
                  <a:pt x="657" y="329"/>
                  <a:pt x="657" y="329"/>
                </a:cubicBezTo>
                <a:cubicBezTo>
                  <a:pt x="657" y="343"/>
                  <a:pt x="656" y="357"/>
                  <a:pt x="654" y="371"/>
                </a:cubicBezTo>
                <a:cubicBezTo>
                  <a:pt x="654" y="374"/>
                  <a:pt x="652" y="376"/>
                  <a:pt x="649" y="376"/>
                </a:cubicBezTo>
                <a:close/>
                <a:moveTo>
                  <a:pt x="5" y="334"/>
                </a:moveTo>
                <a:cubicBezTo>
                  <a:pt x="2" y="334"/>
                  <a:pt x="0" y="332"/>
                  <a:pt x="0" y="329"/>
                </a:cubicBezTo>
                <a:cubicBezTo>
                  <a:pt x="0" y="329"/>
                  <a:pt x="0" y="329"/>
                  <a:pt x="0" y="329"/>
                </a:cubicBezTo>
                <a:cubicBezTo>
                  <a:pt x="0" y="314"/>
                  <a:pt x="1" y="300"/>
                  <a:pt x="3" y="286"/>
                </a:cubicBezTo>
                <a:cubicBezTo>
                  <a:pt x="3" y="283"/>
                  <a:pt x="6" y="281"/>
                  <a:pt x="9" y="281"/>
                </a:cubicBezTo>
                <a:cubicBezTo>
                  <a:pt x="12" y="282"/>
                  <a:pt x="14" y="284"/>
                  <a:pt x="13" y="287"/>
                </a:cubicBezTo>
                <a:cubicBezTo>
                  <a:pt x="12" y="301"/>
                  <a:pt x="11" y="315"/>
                  <a:pt x="11" y="329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1" y="332"/>
                  <a:pt x="8" y="334"/>
                  <a:pt x="5" y="334"/>
                </a:cubicBezTo>
                <a:close/>
                <a:moveTo>
                  <a:pt x="649" y="291"/>
                </a:moveTo>
                <a:cubicBezTo>
                  <a:pt x="647" y="291"/>
                  <a:pt x="644" y="289"/>
                  <a:pt x="644" y="286"/>
                </a:cubicBezTo>
                <a:cubicBezTo>
                  <a:pt x="642" y="273"/>
                  <a:pt x="639" y="259"/>
                  <a:pt x="636" y="246"/>
                </a:cubicBezTo>
                <a:cubicBezTo>
                  <a:pt x="635" y="243"/>
                  <a:pt x="637" y="240"/>
                  <a:pt x="639" y="239"/>
                </a:cubicBezTo>
                <a:cubicBezTo>
                  <a:pt x="642" y="238"/>
                  <a:pt x="645" y="240"/>
                  <a:pt x="646" y="243"/>
                </a:cubicBezTo>
                <a:cubicBezTo>
                  <a:pt x="650" y="257"/>
                  <a:pt x="652" y="271"/>
                  <a:pt x="654" y="285"/>
                </a:cubicBezTo>
                <a:cubicBezTo>
                  <a:pt x="655" y="288"/>
                  <a:pt x="653" y="290"/>
                  <a:pt x="650" y="291"/>
                </a:cubicBezTo>
                <a:cubicBezTo>
                  <a:pt x="650" y="291"/>
                  <a:pt x="649" y="291"/>
                  <a:pt x="649" y="291"/>
                </a:cubicBezTo>
                <a:close/>
                <a:moveTo>
                  <a:pt x="16" y="251"/>
                </a:moveTo>
                <a:cubicBezTo>
                  <a:pt x="16" y="251"/>
                  <a:pt x="15" y="250"/>
                  <a:pt x="15" y="250"/>
                </a:cubicBezTo>
                <a:cubicBezTo>
                  <a:pt x="12" y="250"/>
                  <a:pt x="10" y="247"/>
                  <a:pt x="11" y="244"/>
                </a:cubicBezTo>
                <a:cubicBezTo>
                  <a:pt x="15" y="230"/>
                  <a:pt x="19" y="216"/>
                  <a:pt x="25" y="203"/>
                </a:cubicBezTo>
                <a:cubicBezTo>
                  <a:pt x="26" y="200"/>
                  <a:pt x="29" y="199"/>
                  <a:pt x="32" y="200"/>
                </a:cubicBezTo>
                <a:cubicBezTo>
                  <a:pt x="35" y="201"/>
                  <a:pt x="36" y="204"/>
                  <a:pt x="35" y="207"/>
                </a:cubicBezTo>
                <a:cubicBezTo>
                  <a:pt x="29" y="220"/>
                  <a:pt x="25" y="233"/>
                  <a:pt x="21" y="247"/>
                </a:cubicBezTo>
                <a:cubicBezTo>
                  <a:pt x="21" y="249"/>
                  <a:pt x="19" y="251"/>
                  <a:pt x="16" y="251"/>
                </a:cubicBezTo>
                <a:close/>
                <a:moveTo>
                  <a:pt x="627" y="209"/>
                </a:moveTo>
                <a:cubicBezTo>
                  <a:pt x="625" y="209"/>
                  <a:pt x="623" y="208"/>
                  <a:pt x="622" y="206"/>
                </a:cubicBezTo>
                <a:cubicBezTo>
                  <a:pt x="617" y="193"/>
                  <a:pt x="611" y="181"/>
                  <a:pt x="604" y="169"/>
                </a:cubicBezTo>
                <a:cubicBezTo>
                  <a:pt x="602" y="166"/>
                  <a:pt x="603" y="163"/>
                  <a:pt x="606" y="162"/>
                </a:cubicBezTo>
                <a:cubicBezTo>
                  <a:pt x="608" y="160"/>
                  <a:pt x="611" y="161"/>
                  <a:pt x="613" y="164"/>
                </a:cubicBezTo>
                <a:cubicBezTo>
                  <a:pt x="620" y="176"/>
                  <a:pt x="627" y="189"/>
                  <a:pt x="632" y="202"/>
                </a:cubicBezTo>
                <a:cubicBezTo>
                  <a:pt x="633" y="205"/>
                  <a:pt x="632" y="208"/>
                  <a:pt x="629" y="209"/>
                </a:cubicBezTo>
                <a:cubicBezTo>
                  <a:pt x="629" y="209"/>
                  <a:pt x="628" y="209"/>
                  <a:pt x="627" y="209"/>
                </a:cubicBezTo>
                <a:close/>
                <a:moveTo>
                  <a:pt x="48" y="173"/>
                </a:moveTo>
                <a:cubicBezTo>
                  <a:pt x="48" y="173"/>
                  <a:pt x="47" y="172"/>
                  <a:pt x="46" y="172"/>
                </a:cubicBezTo>
                <a:cubicBezTo>
                  <a:pt x="43" y="170"/>
                  <a:pt x="42" y="167"/>
                  <a:pt x="44" y="165"/>
                </a:cubicBezTo>
                <a:cubicBezTo>
                  <a:pt x="51" y="152"/>
                  <a:pt x="59" y="140"/>
                  <a:pt x="68" y="129"/>
                </a:cubicBezTo>
                <a:cubicBezTo>
                  <a:pt x="70" y="126"/>
                  <a:pt x="73" y="126"/>
                  <a:pt x="75" y="128"/>
                </a:cubicBezTo>
                <a:cubicBezTo>
                  <a:pt x="78" y="130"/>
                  <a:pt x="78" y="133"/>
                  <a:pt x="76" y="135"/>
                </a:cubicBezTo>
                <a:cubicBezTo>
                  <a:pt x="68" y="146"/>
                  <a:pt x="60" y="158"/>
                  <a:pt x="53" y="170"/>
                </a:cubicBezTo>
                <a:cubicBezTo>
                  <a:pt x="52" y="172"/>
                  <a:pt x="50" y="173"/>
                  <a:pt x="48" y="173"/>
                </a:cubicBezTo>
                <a:close/>
                <a:moveTo>
                  <a:pt x="585" y="137"/>
                </a:moveTo>
                <a:cubicBezTo>
                  <a:pt x="583" y="137"/>
                  <a:pt x="582" y="136"/>
                  <a:pt x="581" y="134"/>
                </a:cubicBezTo>
                <a:cubicBezTo>
                  <a:pt x="572" y="124"/>
                  <a:pt x="563" y="113"/>
                  <a:pt x="553" y="103"/>
                </a:cubicBezTo>
                <a:cubicBezTo>
                  <a:pt x="551" y="101"/>
                  <a:pt x="551" y="98"/>
                  <a:pt x="553" y="96"/>
                </a:cubicBezTo>
                <a:cubicBezTo>
                  <a:pt x="555" y="94"/>
                  <a:pt x="559" y="94"/>
                  <a:pt x="561" y="96"/>
                </a:cubicBezTo>
                <a:cubicBezTo>
                  <a:pt x="571" y="106"/>
                  <a:pt x="580" y="117"/>
                  <a:pt x="589" y="128"/>
                </a:cubicBezTo>
                <a:cubicBezTo>
                  <a:pt x="591" y="130"/>
                  <a:pt x="590" y="134"/>
                  <a:pt x="588" y="135"/>
                </a:cubicBezTo>
                <a:cubicBezTo>
                  <a:pt x="587" y="136"/>
                  <a:pt x="586" y="137"/>
                  <a:pt x="585" y="137"/>
                </a:cubicBezTo>
                <a:close/>
                <a:moveTo>
                  <a:pt x="100" y="106"/>
                </a:moveTo>
                <a:cubicBezTo>
                  <a:pt x="98" y="106"/>
                  <a:pt x="97" y="105"/>
                  <a:pt x="96" y="104"/>
                </a:cubicBezTo>
                <a:cubicBezTo>
                  <a:pt x="94" y="102"/>
                  <a:pt x="94" y="99"/>
                  <a:pt x="96" y="96"/>
                </a:cubicBezTo>
                <a:cubicBezTo>
                  <a:pt x="106" y="86"/>
                  <a:pt x="117" y="77"/>
                  <a:pt x="128" y="68"/>
                </a:cubicBezTo>
                <a:cubicBezTo>
                  <a:pt x="131" y="66"/>
                  <a:pt x="134" y="67"/>
                  <a:pt x="136" y="69"/>
                </a:cubicBezTo>
                <a:cubicBezTo>
                  <a:pt x="138" y="71"/>
                  <a:pt x="137" y="75"/>
                  <a:pt x="135" y="76"/>
                </a:cubicBezTo>
                <a:cubicBezTo>
                  <a:pt x="124" y="85"/>
                  <a:pt x="113" y="94"/>
                  <a:pt x="104" y="104"/>
                </a:cubicBezTo>
                <a:cubicBezTo>
                  <a:pt x="103" y="105"/>
                  <a:pt x="101" y="106"/>
                  <a:pt x="100" y="106"/>
                </a:cubicBezTo>
                <a:close/>
                <a:moveTo>
                  <a:pt x="525" y="77"/>
                </a:moveTo>
                <a:cubicBezTo>
                  <a:pt x="524" y="77"/>
                  <a:pt x="523" y="77"/>
                  <a:pt x="522" y="76"/>
                </a:cubicBezTo>
                <a:cubicBezTo>
                  <a:pt x="511" y="67"/>
                  <a:pt x="499" y="60"/>
                  <a:pt x="487" y="53"/>
                </a:cubicBezTo>
                <a:cubicBezTo>
                  <a:pt x="485" y="51"/>
                  <a:pt x="484" y="48"/>
                  <a:pt x="485" y="46"/>
                </a:cubicBezTo>
                <a:cubicBezTo>
                  <a:pt x="487" y="43"/>
                  <a:pt x="490" y="42"/>
                  <a:pt x="492" y="44"/>
                </a:cubicBezTo>
                <a:cubicBezTo>
                  <a:pt x="505" y="51"/>
                  <a:pt x="517" y="59"/>
                  <a:pt x="528" y="67"/>
                </a:cubicBezTo>
                <a:cubicBezTo>
                  <a:pt x="531" y="69"/>
                  <a:pt x="531" y="73"/>
                  <a:pt x="529" y="75"/>
                </a:cubicBezTo>
                <a:cubicBezTo>
                  <a:pt x="528" y="76"/>
                  <a:pt x="527" y="77"/>
                  <a:pt x="525" y="77"/>
                </a:cubicBezTo>
                <a:close/>
                <a:moveTo>
                  <a:pt x="167" y="54"/>
                </a:moveTo>
                <a:cubicBezTo>
                  <a:pt x="165" y="54"/>
                  <a:pt x="163" y="53"/>
                  <a:pt x="162" y="51"/>
                </a:cubicBezTo>
                <a:cubicBezTo>
                  <a:pt x="161" y="49"/>
                  <a:pt x="161" y="46"/>
                  <a:pt x="164" y="44"/>
                </a:cubicBezTo>
                <a:cubicBezTo>
                  <a:pt x="176" y="37"/>
                  <a:pt x="189" y="31"/>
                  <a:pt x="202" y="25"/>
                </a:cubicBezTo>
                <a:cubicBezTo>
                  <a:pt x="205" y="24"/>
                  <a:pt x="208" y="25"/>
                  <a:pt x="209" y="28"/>
                </a:cubicBezTo>
                <a:cubicBezTo>
                  <a:pt x="211" y="31"/>
                  <a:pt x="209" y="34"/>
                  <a:pt x="207" y="35"/>
                </a:cubicBezTo>
                <a:cubicBezTo>
                  <a:pt x="194" y="40"/>
                  <a:pt x="181" y="46"/>
                  <a:pt x="169" y="53"/>
                </a:cubicBezTo>
                <a:cubicBezTo>
                  <a:pt x="168" y="54"/>
                  <a:pt x="168" y="54"/>
                  <a:pt x="167" y="54"/>
                </a:cubicBezTo>
                <a:close/>
                <a:moveTo>
                  <a:pt x="452" y="35"/>
                </a:moveTo>
                <a:cubicBezTo>
                  <a:pt x="451" y="35"/>
                  <a:pt x="451" y="35"/>
                  <a:pt x="450" y="34"/>
                </a:cubicBezTo>
                <a:cubicBezTo>
                  <a:pt x="437" y="29"/>
                  <a:pt x="424" y="25"/>
                  <a:pt x="410" y="21"/>
                </a:cubicBezTo>
                <a:cubicBezTo>
                  <a:pt x="408" y="20"/>
                  <a:pt x="406" y="18"/>
                  <a:pt x="407" y="15"/>
                </a:cubicBezTo>
                <a:cubicBezTo>
                  <a:pt x="407" y="12"/>
                  <a:pt x="410" y="10"/>
                  <a:pt x="413" y="11"/>
                </a:cubicBezTo>
                <a:cubicBezTo>
                  <a:pt x="427" y="15"/>
                  <a:pt x="441" y="19"/>
                  <a:pt x="454" y="25"/>
                </a:cubicBezTo>
                <a:cubicBezTo>
                  <a:pt x="457" y="26"/>
                  <a:pt x="458" y="29"/>
                  <a:pt x="457" y="32"/>
                </a:cubicBezTo>
                <a:cubicBezTo>
                  <a:pt x="456" y="34"/>
                  <a:pt x="454" y="35"/>
                  <a:pt x="452" y="35"/>
                </a:cubicBezTo>
                <a:close/>
                <a:moveTo>
                  <a:pt x="244" y="22"/>
                </a:moveTo>
                <a:cubicBezTo>
                  <a:pt x="242" y="22"/>
                  <a:pt x="240" y="20"/>
                  <a:pt x="239" y="18"/>
                </a:cubicBezTo>
                <a:cubicBezTo>
                  <a:pt x="239" y="15"/>
                  <a:pt x="240" y="12"/>
                  <a:pt x="243" y="11"/>
                </a:cubicBezTo>
                <a:cubicBezTo>
                  <a:pt x="257" y="8"/>
                  <a:pt x="271" y="5"/>
                  <a:pt x="285" y="3"/>
                </a:cubicBezTo>
                <a:cubicBezTo>
                  <a:pt x="288" y="2"/>
                  <a:pt x="291" y="4"/>
                  <a:pt x="291" y="7"/>
                </a:cubicBezTo>
                <a:cubicBezTo>
                  <a:pt x="292" y="10"/>
                  <a:pt x="290" y="13"/>
                  <a:pt x="287" y="13"/>
                </a:cubicBezTo>
                <a:cubicBezTo>
                  <a:pt x="273" y="15"/>
                  <a:pt x="259" y="18"/>
                  <a:pt x="246" y="21"/>
                </a:cubicBezTo>
                <a:cubicBezTo>
                  <a:pt x="245" y="22"/>
                  <a:pt x="245" y="22"/>
                  <a:pt x="244" y="22"/>
                </a:cubicBezTo>
                <a:close/>
                <a:moveTo>
                  <a:pt x="370" y="13"/>
                </a:moveTo>
                <a:cubicBezTo>
                  <a:pt x="370" y="13"/>
                  <a:pt x="370" y="13"/>
                  <a:pt x="370" y="13"/>
                </a:cubicBezTo>
                <a:cubicBezTo>
                  <a:pt x="356" y="11"/>
                  <a:pt x="342" y="11"/>
                  <a:pt x="329" y="11"/>
                </a:cubicBezTo>
                <a:cubicBezTo>
                  <a:pt x="328" y="11"/>
                  <a:pt x="328" y="11"/>
                  <a:pt x="328" y="11"/>
                </a:cubicBezTo>
                <a:cubicBezTo>
                  <a:pt x="325" y="11"/>
                  <a:pt x="323" y="8"/>
                  <a:pt x="323" y="5"/>
                </a:cubicBezTo>
                <a:cubicBezTo>
                  <a:pt x="323" y="2"/>
                  <a:pt x="325" y="0"/>
                  <a:pt x="328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3" y="0"/>
                  <a:pt x="357" y="1"/>
                  <a:pt x="371" y="3"/>
                </a:cubicBezTo>
                <a:cubicBezTo>
                  <a:pt x="374" y="3"/>
                  <a:pt x="376" y="6"/>
                  <a:pt x="376" y="9"/>
                </a:cubicBezTo>
                <a:cubicBezTo>
                  <a:pt x="375" y="11"/>
                  <a:pt x="373" y="13"/>
                  <a:pt x="370" y="13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zihun70hao-lingyueheiti" panose="00000500000000000000" pitchFamily="2" charset="-122"/>
              <a:ea typeface="字魂58号-创中黑" panose="00000500000000000000" pitchFamily="2" charset="-122"/>
              <a:sym typeface="zihun70hao-lingyueheiti" panose="00000500000000000000" pitchFamily="2" charset="-122"/>
            </a:endParaRPr>
          </a:p>
        </p:txBody>
      </p:sp>
      <p:sp>
        <p:nvSpPr>
          <p:cNvPr id="81" name="Freeform 7"/>
          <p:cNvSpPr/>
          <p:nvPr/>
        </p:nvSpPr>
        <p:spPr bwMode="auto">
          <a:xfrm>
            <a:off x="4386461" y="3497910"/>
            <a:ext cx="4245475" cy="1015043"/>
          </a:xfrm>
          <a:custGeom>
            <a:gdLst>
              <a:gd name="T0" fmla="*/ 1603 w 1926"/>
              <a:gd name="T1" fmla="*/ 0 h 647"/>
              <a:gd name="T2" fmla="*/ 1603 w 1926"/>
              <a:gd name="T3" fmla="*/ 0 h 647"/>
              <a:gd name="T4" fmla="*/ 0 w 1926"/>
              <a:gd name="T5" fmla="*/ 0 h 647"/>
              <a:gd name="T6" fmla="*/ 150 w 1926"/>
              <a:gd name="T7" fmla="*/ 325 h 647"/>
              <a:gd name="T8" fmla="*/ 3 w 1926"/>
              <a:gd name="T9" fmla="*/ 647 h 647"/>
              <a:gd name="T10" fmla="*/ 1603 w 1926"/>
              <a:gd name="T11" fmla="*/ 647 h 647"/>
              <a:gd name="T12" fmla="*/ 1926 w 1926"/>
              <a:gd name="T13" fmla="*/ 324 h 647"/>
              <a:gd name="T14" fmla="*/ 1603 w 1926"/>
              <a:gd name="T15" fmla="*/ 0 h 6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6" h="647">
                <a:moveTo>
                  <a:pt x="1603" y="0"/>
                </a:moveTo>
                <a:cubicBezTo>
                  <a:pt x="1603" y="0"/>
                  <a:pt x="1603" y="0"/>
                  <a:pt x="1603" y="0"/>
                </a:cubicBezTo>
                <a:cubicBezTo>
                  <a:pt x="0" y="0"/>
                  <a:pt x="0" y="0"/>
                  <a:pt x="0" y="0"/>
                </a:cubicBezTo>
                <a:cubicBezTo>
                  <a:pt x="92" y="78"/>
                  <a:pt x="150" y="195"/>
                  <a:pt x="150" y="325"/>
                </a:cubicBezTo>
                <a:cubicBezTo>
                  <a:pt x="150" y="453"/>
                  <a:pt x="93" y="569"/>
                  <a:pt x="3" y="647"/>
                </a:cubicBezTo>
                <a:cubicBezTo>
                  <a:pt x="1603" y="647"/>
                  <a:pt x="1603" y="647"/>
                  <a:pt x="1603" y="647"/>
                </a:cubicBezTo>
                <a:cubicBezTo>
                  <a:pt x="1781" y="647"/>
                  <a:pt x="1926" y="502"/>
                  <a:pt x="1926" y="324"/>
                </a:cubicBezTo>
                <a:cubicBezTo>
                  <a:pt x="1926" y="145"/>
                  <a:pt x="1781" y="0"/>
                  <a:pt x="1603" y="0"/>
                </a:cubicBezTo>
                <a:close/>
              </a:path>
            </a:pathLst>
          </a:custGeom>
          <a:noFill/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zihun70hao-lingyueheiti" panose="00000500000000000000" pitchFamily="2" charset="-122"/>
              <a:ea typeface="字魂58号-创中黑" panose="00000500000000000000" pitchFamily="2" charset="-122"/>
              <a:sym typeface="zihun70hao-lingyueheiti" panose="00000500000000000000" pitchFamily="2" charset="-122"/>
            </a:endParaRPr>
          </a:p>
        </p:txBody>
      </p:sp>
      <p:grpSp>
        <p:nvGrpSpPr>
          <p:cNvPr id="101" name="Group 41"/>
          <p:cNvGrpSpPr/>
          <p:nvPr/>
        </p:nvGrpSpPr>
        <p:grpSpPr>
          <a:xfrm>
            <a:off x="7985635" y="2333841"/>
            <a:ext cx="359552" cy="528864"/>
            <a:chOff x="9209088" y="5059363"/>
            <a:chExt cx="300038" cy="441324"/>
          </a:xfrm>
          <a:solidFill>
            <a:srgbClr val="FFFF00"/>
          </a:solidFill>
        </p:grpSpPr>
        <p:sp>
          <p:nvSpPr>
            <p:cNvPr id="102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zihun70hao-lingyueheiti" panose="00000500000000000000" pitchFamily="2" charset="-122"/>
                <a:ea typeface="字魂58号-创中黑" panose="00000500000000000000" pitchFamily="2" charset="-122"/>
                <a:sym typeface="zihun70hao-lingyueheiti" panose="00000500000000000000" pitchFamily="2" charset="-122"/>
              </a:endParaRPr>
            </a:p>
          </p:txBody>
        </p:sp>
        <p:sp>
          <p:nvSpPr>
            <p:cNvPr id="103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zihun70hao-lingyueheiti" panose="00000500000000000000" pitchFamily="2" charset="-122"/>
                <a:ea typeface="字魂58号-创中黑" panose="00000500000000000000" pitchFamily="2" charset="-122"/>
                <a:sym typeface="zihun70hao-lingyueheiti" panose="00000500000000000000" pitchFamily="2" charset="-122"/>
              </a:endParaRPr>
            </a:p>
          </p:txBody>
        </p:sp>
        <p:sp>
          <p:nvSpPr>
            <p:cNvPr id="104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zihun70hao-lingyueheiti" panose="00000500000000000000" pitchFamily="2" charset="-122"/>
                <a:ea typeface="字魂58号-创中黑" panose="00000500000000000000" pitchFamily="2" charset="-122"/>
                <a:sym typeface="zihun70hao-lingyueheiti" panose="00000500000000000000" pitchFamily="2" charset="-122"/>
              </a:endParaRPr>
            </a:p>
          </p:txBody>
        </p:sp>
        <p:sp>
          <p:nvSpPr>
            <p:cNvPr id="105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zihun70hao-lingyueheiti" panose="00000500000000000000" pitchFamily="2" charset="-122"/>
                <a:ea typeface="字魂58号-创中黑" panose="00000500000000000000" pitchFamily="2" charset="-122"/>
                <a:sym typeface="zihun70hao-lingyueheiti" panose="00000500000000000000" pitchFamily="2" charset="-122"/>
              </a:endParaRPr>
            </a:p>
          </p:txBody>
        </p:sp>
        <p:sp>
          <p:nvSpPr>
            <p:cNvPr id="106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zihun70hao-lingyueheiti" panose="00000500000000000000" pitchFamily="2" charset="-122"/>
                <a:ea typeface="字魂58号-创中黑" panose="00000500000000000000" pitchFamily="2" charset="-122"/>
                <a:sym typeface="zihun70hao-lingyueheiti" panose="00000500000000000000" pitchFamily="2" charset="-122"/>
              </a:endParaRPr>
            </a:p>
          </p:txBody>
        </p:sp>
        <p:sp>
          <p:nvSpPr>
            <p:cNvPr id="107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zihun70hao-lingyueheiti" panose="00000500000000000000" pitchFamily="2" charset="-122"/>
                <a:ea typeface="字魂58号-创中黑" panose="00000500000000000000" pitchFamily="2" charset="-122"/>
                <a:sym typeface="zihun70hao-lingyueheiti" panose="00000500000000000000" pitchFamily="2" charset="-122"/>
              </a:endParaRPr>
            </a:p>
          </p:txBody>
        </p:sp>
      </p:grpSp>
      <p:sp>
        <p:nvSpPr>
          <p:cNvPr id="110" name="Inhaltsplatzhalter 4"/>
          <p:cNvSpPr txBox="1"/>
          <p:nvPr/>
        </p:nvSpPr>
        <p:spPr>
          <a:xfrm>
            <a:off x="4773885" y="3770337"/>
            <a:ext cx="3775755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zihun70hao-lingyueheiti" panose="00000500000000000000" pitchFamily="2" charset="-122"/>
              </a:rPr>
              <a:t>一呼百应：云集响应</a:t>
            </a:r>
            <a:endParaRPr 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zihun70hao-lingyueheiti" panose="00000500000000000000" pitchFamily="2" charset="-122"/>
            </a:endParaRPr>
          </a:p>
        </p:txBody>
      </p:sp>
      <p:sp>
        <p:nvSpPr>
          <p:cNvPr id="84" name="Freeform 6"/>
          <p:cNvSpPr>
            <a:spLocks noEditPoints="1"/>
          </p:cNvSpPr>
          <p:nvPr/>
        </p:nvSpPr>
        <p:spPr bwMode="auto">
          <a:xfrm flipH="1">
            <a:off x="7772662" y="5103013"/>
            <a:ext cx="1025609" cy="1030232"/>
          </a:xfrm>
          <a:custGeom>
            <a:gdLst>
              <a:gd name="T0" fmla="*/ 281 w 657"/>
              <a:gd name="T1" fmla="*/ 648 h 657"/>
              <a:gd name="T2" fmla="*/ 329 w 657"/>
              <a:gd name="T3" fmla="*/ 657 h 657"/>
              <a:gd name="T4" fmla="*/ 411 w 657"/>
              <a:gd name="T5" fmla="*/ 636 h 657"/>
              <a:gd name="T6" fmla="*/ 371 w 657"/>
              <a:gd name="T7" fmla="*/ 654 h 657"/>
              <a:gd name="T8" fmla="*/ 200 w 657"/>
              <a:gd name="T9" fmla="*/ 625 h 657"/>
              <a:gd name="T10" fmla="*/ 245 w 657"/>
              <a:gd name="T11" fmla="*/ 646 h 657"/>
              <a:gd name="T12" fmla="*/ 488 w 657"/>
              <a:gd name="T13" fmla="*/ 604 h 657"/>
              <a:gd name="T14" fmla="*/ 453 w 657"/>
              <a:gd name="T15" fmla="*/ 633 h 657"/>
              <a:gd name="T16" fmla="*/ 128 w 657"/>
              <a:gd name="T17" fmla="*/ 582 h 657"/>
              <a:gd name="T18" fmla="*/ 167 w 657"/>
              <a:gd name="T19" fmla="*/ 614 h 657"/>
              <a:gd name="T20" fmla="*/ 554 w 657"/>
              <a:gd name="T21" fmla="*/ 553 h 657"/>
              <a:gd name="T22" fmla="*/ 526 w 657"/>
              <a:gd name="T23" fmla="*/ 590 h 657"/>
              <a:gd name="T24" fmla="*/ 69 w 657"/>
              <a:gd name="T25" fmla="*/ 521 h 657"/>
              <a:gd name="T26" fmla="*/ 100 w 657"/>
              <a:gd name="T27" fmla="*/ 563 h 657"/>
              <a:gd name="T28" fmla="*/ 604 w 657"/>
              <a:gd name="T29" fmla="*/ 488 h 657"/>
              <a:gd name="T30" fmla="*/ 585 w 657"/>
              <a:gd name="T31" fmla="*/ 531 h 657"/>
              <a:gd name="T32" fmla="*/ 28 w 657"/>
              <a:gd name="T33" fmla="*/ 448 h 657"/>
              <a:gd name="T34" fmla="*/ 49 w 657"/>
              <a:gd name="T35" fmla="*/ 496 h 657"/>
              <a:gd name="T36" fmla="*/ 636 w 657"/>
              <a:gd name="T37" fmla="*/ 411 h 657"/>
              <a:gd name="T38" fmla="*/ 627 w 657"/>
              <a:gd name="T39" fmla="*/ 458 h 657"/>
              <a:gd name="T40" fmla="*/ 8 w 657"/>
              <a:gd name="T41" fmla="*/ 366 h 657"/>
              <a:gd name="T42" fmla="*/ 16 w 657"/>
              <a:gd name="T43" fmla="*/ 418 h 657"/>
              <a:gd name="T44" fmla="*/ 647 w 657"/>
              <a:gd name="T45" fmla="*/ 329 h 657"/>
              <a:gd name="T46" fmla="*/ 657 w 657"/>
              <a:gd name="T47" fmla="*/ 329 h 657"/>
              <a:gd name="T48" fmla="*/ 0 w 657"/>
              <a:gd name="T49" fmla="*/ 329 h 657"/>
              <a:gd name="T50" fmla="*/ 13 w 657"/>
              <a:gd name="T51" fmla="*/ 287 h 657"/>
              <a:gd name="T52" fmla="*/ 649 w 657"/>
              <a:gd name="T53" fmla="*/ 291 h 657"/>
              <a:gd name="T54" fmla="*/ 646 w 657"/>
              <a:gd name="T55" fmla="*/ 243 h 657"/>
              <a:gd name="T56" fmla="*/ 16 w 657"/>
              <a:gd name="T57" fmla="*/ 251 h 657"/>
              <a:gd name="T58" fmla="*/ 32 w 657"/>
              <a:gd name="T59" fmla="*/ 200 h 657"/>
              <a:gd name="T60" fmla="*/ 627 w 657"/>
              <a:gd name="T61" fmla="*/ 209 h 657"/>
              <a:gd name="T62" fmla="*/ 613 w 657"/>
              <a:gd name="T63" fmla="*/ 164 h 657"/>
              <a:gd name="T64" fmla="*/ 48 w 657"/>
              <a:gd name="T65" fmla="*/ 173 h 657"/>
              <a:gd name="T66" fmla="*/ 75 w 657"/>
              <a:gd name="T67" fmla="*/ 128 h 657"/>
              <a:gd name="T68" fmla="*/ 585 w 657"/>
              <a:gd name="T69" fmla="*/ 137 h 657"/>
              <a:gd name="T70" fmla="*/ 561 w 657"/>
              <a:gd name="T71" fmla="*/ 96 h 657"/>
              <a:gd name="T72" fmla="*/ 100 w 657"/>
              <a:gd name="T73" fmla="*/ 106 h 657"/>
              <a:gd name="T74" fmla="*/ 136 w 657"/>
              <a:gd name="T75" fmla="*/ 69 h 657"/>
              <a:gd name="T76" fmla="*/ 525 w 657"/>
              <a:gd name="T77" fmla="*/ 77 h 657"/>
              <a:gd name="T78" fmla="*/ 492 w 657"/>
              <a:gd name="T79" fmla="*/ 44 h 657"/>
              <a:gd name="T80" fmla="*/ 167 w 657"/>
              <a:gd name="T81" fmla="*/ 54 h 657"/>
              <a:gd name="T82" fmla="*/ 209 w 657"/>
              <a:gd name="T83" fmla="*/ 28 h 657"/>
              <a:gd name="T84" fmla="*/ 452 w 657"/>
              <a:gd name="T85" fmla="*/ 35 h 657"/>
              <a:gd name="T86" fmla="*/ 413 w 657"/>
              <a:gd name="T87" fmla="*/ 11 h 657"/>
              <a:gd name="T88" fmla="*/ 244 w 657"/>
              <a:gd name="T89" fmla="*/ 22 h 657"/>
              <a:gd name="T90" fmla="*/ 291 w 657"/>
              <a:gd name="T91" fmla="*/ 7 h 657"/>
              <a:gd name="T92" fmla="*/ 370 w 657"/>
              <a:gd name="T93" fmla="*/ 13 h 657"/>
              <a:gd name="T94" fmla="*/ 323 w 657"/>
              <a:gd name="T95" fmla="*/ 5 h 657"/>
              <a:gd name="T96" fmla="*/ 376 w 657"/>
              <a:gd name="T97" fmla="*/ 9 h 65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7" h="657">
                <a:moveTo>
                  <a:pt x="329" y="657"/>
                </a:moveTo>
                <a:cubicBezTo>
                  <a:pt x="329" y="657"/>
                  <a:pt x="329" y="657"/>
                  <a:pt x="329" y="657"/>
                </a:cubicBezTo>
                <a:cubicBezTo>
                  <a:pt x="314" y="657"/>
                  <a:pt x="300" y="656"/>
                  <a:pt x="286" y="654"/>
                </a:cubicBezTo>
                <a:cubicBezTo>
                  <a:pt x="283" y="654"/>
                  <a:pt x="281" y="651"/>
                  <a:pt x="281" y="648"/>
                </a:cubicBezTo>
                <a:cubicBezTo>
                  <a:pt x="282" y="646"/>
                  <a:pt x="284" y="643"/>
                  <a:pt x="287" y="644"/>
                </a:cubicBezTo>
                <a:cubicBezTo>
                  <a:pt x="301" y="646"/>
                  <a:pt x="315" y="646"/>
                  <a:pt x="329" y="646"/>
                </a:cubicBezTo>
                <a:cubicBezTo>
                  <a:pt x="332" y="646"/>
                  <a:pt x="334" y="649"/>
                  <a:pt x="334" y="652"/>
                </a:cubicBezTo>
                <a:cubicBezTo>
                  <a:pt x="334" y="655"/>
                  <a:pt x="332" y="657"/>
                  <a:pt x="329" y="657"/>
                </a:cubicBezTo>
                <a:close/>
                <a:moveTo>
                  <a:pt x="371" y="654"/>
                </a:moveTo>
                <a:cubicBezTo>
                  <a:pt x="368" y="654"/>
                  <a:pt x="366" y="652"/>
                  <a:pt x="366" y="650"/>
                </a:cubicBezTo>
                <a:cubicBezTo>
                  <a:pt x="365" y="647"/>
                  <a:pt x="367" y="644"/>
                  <a:pt x="370" y="644"/>
                </a:cubicBezTo>
                <a:cubicBezTo>
                  <a:pt x="384" y="642"/>
                  <a:pt x="398" y="639"/>
                  <a:pt x="411" y="636"/>
                </a:cubicBezTo>
                <a:cubicBezTo>
                  <a:pt x="414" y="635"/>
                  <a:pt x="417" y="637"/>
                  <a:pt x="418" y="639"/>
                </a:cubicBezTo>
                <a:cubicBezTo>
                  <a:pt x="418" y="642"/>
                  <a:pt x="417" y="645"/>
                  <a:pt x="414" y="646"/>
                </a:cubicBezTo>
                <a:cubicBezTo>
                  <a:pt x="400" y="650"/>
                  <a:pt x="386" y="652"/>
                  <a:pt x="372" y="654"/>
                </a:cubicBezTo>
                <a:cubicBezTo>
                  <a:pt x="372" y="654"/>
                  <a:pt x="371" y="654"/>
                  <a:pt x="371" y="654"/>
                </a:cubicBezTo>
                <a:close/>
                <a:moveTo>
                  <a:pt x="245" y="646"/>
                </a:moveTo>
                <a:cubicBezTo>
                  <a:pt x="245" y="646"/>
                  <a:pt x="244" y="646"/>
                  <a:pt x="244" y="646"/>
                </a:cubicBezTo>
                <a:cubicBezTo>
                  <a:pt x="230" y="642"/>
                  <a:pt x="216" y="638"/>
                  <a:pt x="203" y="632"/>
                </a:cubicBezTo>
                <a:cubicBezTo>
                  <a:pt x="200" y="631"/>
                  <a:pt x="199" y="628"/>
                  <a:pt x="200" y="625"/>
                </a:cubicBezTo>
                <a:cubicBezTo>
                  <a:pt x="201" y="623"/>
                  <a:pt x="204" y="621"/>
                  <a:pt x="207" y="622"/>
                </a:cubicBezTo>
                <a:cubicBezTo>
                  <a:pt x="220" y="628"/>
                  <a:pt x="233" y="632"/>
                  <a:pt x="247" y="636"/>
                </a:cubicBezTo>
                <a:cubicBezTo>
                  <a:pt x="249" y="637"/>
                  <a:pt x="251" y="639"/>
                  <a:pt x="250" y="642"/>
                </a:cubicBezTo>
                <a:cubicBezTo>
                  <a:pt x="250" y="645"/>
                  <a:pt x="248" y="646"/>
                  <a:pt x="245" y="646"/>
                </a:cubicBezTo>
                <a:close/>
                <a:moveTo>
                  <a:pt x="453" y="633"/>
                </a:moveTo>
                <a:cubicBezTo>
                  <a:pt x="450" y="633"/>
                  <a:pt x="449" y="631"/>
                  <a:pt x="448" y="629"/>
                </a:cubicBezTo>
                <a:cubicBezTo>
                  <a:pt x="447" y="627"/>
                  <a:pt x="448" y="623"/>
                  <a:pt x="451" y="622"/>
                </a:cubicBezTo>
                <a:cubicBezTo>
                  <a:pt x="463" y="617"/>
                  <a:pt x="476" y="611"/>
                  <a:pt x="488" y="604"/>
                </a:cubicBezTo>
                <a:cubicBezTo>
                  <a:pt x="490" y="602"/>
                  <a:pt x="494" y="603"/>
                  <a:pt x="495" y="606"/>
                </a:cubicBezTo>
                <a:cubicBezTo>
                  <a:pt x="496" y="608"/>
                  <a:pt x="496" y="612"/>
                  <a:pt x="493" y="613"/>
                </a:cubicBezTo>
                <a:cubicBezTo>
                  <a:pt x="481" y="620"/>
                  <a:pt x="468" y="627"/>
                  <a:pt x="455" y="632"/>
                </a:cubicBezTo>
                <a:cubicBezTo>
                  <a:pt x="454" y="632"/>
                  <a:pt x="453" y="633"/>
                  <a:pt x="453" y="633"/>
                </a:cubicBezTo>
                <a:close/>
                <a:moveTo>
                  <a:pt x="167" y="614"/>
                </a:moveTo>
                <a:cubicBezTo>
                  <a:pt x="166" y="614"/>
                  <a:pt x="165" y="614"/>
                  <a:pt x="165" y="613"/>
                </a:cubicBezTo>
                <a:cubicBezTo>
                  <a:pt x="152" y="606"/>
                  <a:pt x="140" y="598"/>
                  <a:pt x="129" y="589"/>
                </a:cubicBezTo>
                <a:cubicBezTo>
                  <a:pt x="127" y="588"/>
                  <a:pt x="126" y="584"/>
                  <a:pt x="128" y="582"/>
                </a:cubicBezTo>
                <a:cubicBezTo>
                  <a:pt x="130" y="580"/>
                  <a:pt x="133" y="579"/>
                  <a:pt x="135" y="581"/>
                </a:cubicBezTo>
                <a:cubicBezTo>
                  <a:pt x="146" y="589"/>
                  <a:pt x="158" y="597"/>
                  <a:pt x="170" y="604"/>
                </a:cubicBezTo>
                <a:cubicBezTo>
                  <a:pt x="172" y="606"/>
                  <a:pt x="173" y="609"/>
                  <a:pt x="172" y="611"/>
                </a:cubicBezTo>
                <a:cubicBezTo>
                  <a:pt x="171" y="613"/>
                  <a:pt x="169" y="614"/>
                  <a:pt x="167" y="614"/>
                </a:cubicBezTo>
                <a:close/>
                <a:moveTo>
                  <a:pt x="526" y="590"/>
                </a:moveTo>
                <a:cubicBezTo>
                  <a:pt x="524" y="590"/>
                  <a:pt x="522" y="590"/>
                  <a:pt x="521" y="588"/>
                </a:cubicBezTo>
                <a:cubicBezTo>
                  <a:pt x="520" y="586"/>
                  <a:pt x="520" y="583"/>
                  <a:pt x="522" y="581"/>
                </a:cubicBezTo>
                <a:cubicBezTo>
                  <a:pt x="533" y="572"/>
                  <a:pt x="544" y="563"/>
                  <a:pt x="554" y="553"/>
                </a:cubicBezTo>
                <a:cubicBezTo>
                  <a:pt x="556" y="551"/>
                  <a:pt x="559" y="551"/>
                  <a:pt x="561" y="553"/>
                </a:cubicBezTo>
                <a:cubicBezTo>
                  <a:pt x="563" y="555"/>
                  <a:pt x="563" y="559"/>
                  <a:pt x="561" y="561"/>
                </a:cubicBezTo>
                <a:cubicBezTo>
                  <a:pt x="551" y="571"/>
                  <a:pt x="540" y="580"/>
                  <a:pt x="529" y="589"/>
                </a:cubicBezTo>
                <a:cubicBezTo>
                  <a:pt x="528" y="590"/>
                  <a:pt x="527" y="590"/>
                  <a:pt x="526" y="590"/>
                </a:cubicBezTo>
                <a:close/>
                <a:moveTo>
                  <a:pt x="100" y="563"/>
                </a:moveTo>
                <a:cubicBezTo>
                  <a:pt x="99" y="563"/>
                  <a:pt x="98" y="562"/>
                  <a:pt x="97" y="561"/>
                </a:cubicBezTo>
                <a:cubicBezTo>
                  <a:pt x="86" y="551"/>
                  <a:pt x="77" y="540"/>
                  <a:pt x="68" y="529"/>
                </a:cubicBezTo>
                <a:cubicBezTo>
                  <a:pt x="66" y="526"/>
                  <a:pt x="67" y="523"/>
                  <a:pt x="69" y="521"/>
                </a:cubicBezTo>
                <a:cubicBezTo>
                  <a:pt x="71" y="520"/>
                  <a:pt x="75" y="520"/>
                  <a:pt x="77" y="522"/>
                </a:cubicBezTo>
                <a:cubicBezTo>
                  <a:pt x="85" y="533"/>
                  <a:pt x="94" y="544"/>
                  <a:pt x="104" y="554"/>
                </a:cubicBezTo>
                <a:cubicBezTo>
                  <a:pt x="106" y="556"/>
                  <a:pt x="106" y="559"/>
                  <a:pt x="104" y="561"/>
                </a:cubicBezTo>
                <a:cubicBezTo>
                  <a:pt x="103" y="562"/>
                  <a:pt x="102" y="563"/>
                  <a:pt x="100" y="563"/>
                </a:cubicBezTo>
                <a:close/>
                <a:moveTo>
                  <a:pt x="585" y="531"/>
                </a:moveTo>
                <a:cubicBezTo>
                  <a:pt x="584" y="531"/>
                  <a:pt x="583" y="530"/>
                  <a:pt x="582" y="529"/>
                </a:cubicBezTo>
                <a:cubicBezTo>
                  <a:pt x="580" y="528"/>
                  <a:pt x="579" y="524"/>
                  <a:pt x="581" y="522"/>
                </a:cubicBezTo>
                <a:cubicBezTo>
                  <a:pt x="589" y="511"/>
                  <a:pt x="597" y="499"/>
                  <a:pt x="604" y="488"/>
                </a:cubicBezTo>
                <a:cubicBezTo>
                  <a:pt x="606" y="485"/>
                  <a:pt x="609" y="484"/>
                  <a:pt x="611" y="486"/>
                </a:cubicBezTo>
                <a:cubicBezTo>
                  <a:pt x="614" y="487"/>
                  <a:pt x="615" y="490"/>
                  <a:pt x="613" y="493"/>
                </a:cubicBezTo>
                <a:cubicBezTo>
                  <a:pt x="606" y="505"/>
                  <a:pt x="598" y="517"/>
                  <a:pt x="589" y="529"/>
                </a:cubicBezTo>
                <a:cubicBezTo>
                  <a:pt x="588" y="530"/>
                  <a:pt x="587" y="531"/>
                  <a:pt x="585" y="531"/>
                </a:cubicBezTo>
                <a:close/>
                <a:moveTo>
                  <a:pt x="49" y="496"/>
                </a:moveTo>
                <a:cubicBezTo>
                  <a:pt x="47" y="496"/>
                  <a:pt x="45" y="495"/>
                  <a:pt x="44" y="493"/>
                </a:cubicBezTo>
                <a:cubicBezTo>
                  <a:pt x="37" y="481"/>
                  <a:pt x="31" y="468"/>
                  <a:pt x="25" y="455"/>
                </a:cubicBezTo>
                <a:cubicBezTo>
                  <a:pt x="24" y="452"/>
                  <a:pt x="25" y="449"/>
                  <a:pt x="28" y="448"/>
                </a:cubicBezTo>
                <a:cubicBezTo>
                  <a:pt x="31" y="447"/>
                  <a:pt x="34" y="448"/>
                  <a:pt x="35" y="451"/>
                </a:cubicBezTo>
                <a:cubicBezTo>
                  <a:pt x="40" y="463"/>
                  <a:pt x="46" y="476"/>
                  <a:pt x="53" y="488"/>
                </a:cubicBezTo>
                <a:cubicBezTo>
                  <a:pt x="55" y="490"/>
                  <a:pt x="54" y="494"/>
                  <a:pt x="51" y="495"/>
                </a:cubicBezTo>
                <a:cubicBezTo>
                  <a:pt x="51" y="495"/>
                  <a:pt x="50" y="496"/>
                  <a:pt x="49" y="496"/>
                </a:cubicBezTo>
                <a:close/>
                <a:moveTo>
                  <a:pt x="627" y="458"/>
                </a:moveTo>
                <a:cubicBezTo>
                  <a:pt x="627" y="458"/>
                  <a:pt x="626" y="457"/>
                  <a:pt x="625" y="457"/>
                </a:cubicBezTo>
                <a:cubicBezTo>
                  <a:pt x="623" y="456"/>
                  <a:pt x="621" y="453"/>
                  <a:pt x="623" y="450"/>
                </a:cubicBezTo>
                <a:cubicBezTo>
                  <a:pt x="628" y="437"/>
                  <a:pt x="632" y="424"/>
                  <a:pt x="636" y="411"/>
                </a:cubicBezTo>
                <a:cubicBezTo>
                  <a:pt x="637" y="408"/>
                  <a:pt x="640" y="406"/>
                  <a:pt x="642" y="407"/>
                </a:cubicBezTo>
                <a:cubicBezTo>
                  <a:pt x="645" y="408"/>
                  <a:pt x="647" y="411"/>
                  <a:pt x="646" y="414"/>
                </a:cubicBezTo>
                <a:cubicBezTo>
                  <a:pt x="642" y="427"/>
                  <a:pt x="638" y="441"/>
                  <a:pt x="632" y="454"/>
                </a:cubicBezTo>
                <a:cubicBezTo>
                  <a:pt x="631" y="456"/>
                  <a:pt x="630" y="458"/>
                  <a:pt x="627" y="458"/>
                </a:cubicBezTo>
                <a:close/>
                <a:moveTo>
                  <a:pt x="16" y="418"/>
                </a:moveTo>
                <a:cubicBezTo>
                  <a:pt x="14" y="418"/>
                  <a:pt x="12" y="416"/>
                  <a:pt x="11" y="414"/>
                </a:cubicBezTo>
                <a:cubicBezTo>
                  <a:pt x="8" y="400"/>
                  <a:pt x="5" y="386"/>
                  <a:pt x="3" y="372"/>
                </a:cubicBezTo>
                <a:cubicBezTo>
                  <a:pt x="3" y="369"/>
                  <a:pt x="5" y="366"/>
                  <a:pt x="8" y="366"/>
                </a:cubicBezTo>
                <a:cubicBezTo>
                  <a:pt x="10" y="365"/>
                  <a:pt x="13" y="367"/>
                  <a:pt x="13" y="370"/>
                </a:cubicBezTo>
                <a:cubicBezTo>
                  <a:pt x="15" y="384"/>
                  <a:pt x="18" y="398"/>
                  <a:pt x="22" y="411"/>
                </a:cubicBezTo>
                <a:cubicBezTo>
                  <a:pt x="22" y="414"/>
                  <a:pt x="21" y="417"/>
                  <a:pt x="18" y="418"/>
                </a:cubicBezTo>
                <a:cubicBezTo>
                  <a:pt x="17" y="418"/>
                  <a:pt x="17" y="418"/>
                  <a:pt x="16" y="418"/>
                </a:cubicBezTo>
                <a:close/>
                <a:moveTo>
                  <a:pt x="649" y="376"/>
                </a:moveTo>
                <a:cubicBezTo>
                  <a:pt x="649" y="376"/>
                  <a:pt x="649" y="376"/>
                  <a:pt x="649" y="376"/>
                </a:cubicBezTo>
                <a:cubicBezTo>
                  <a:pt x="646" y="376"/>
                  <a:pt x="644" y="373"/>
                  <a:pt x="644" y="370"/>
                </a:cubicBezTo>
                <a:cubicBezTo>
                  <a:pt x="646" y="356"/>
                  <a:pt x="647" y="342"/>
                  <a:pt x="647" y="329"/>
                </a:cubicBezTo>
                <a:cubicBezTo>
                  <a:pt x="647" y="328"/>
                  <a:pt x="647" y="328"/>
                  <a:pt x="647" y="328"/>
                </a:cubicBezTo>
                <a:cubicBezTo>
                  <a:pt x="647" y="325"/>
                  <a:pt x="649" y="322"/>
                  <a:pt x="652" y="322"/>
                </a:cubicBezTo>
                <a:cubicBezTo>
                  <a:pt x="655" y="322"/>
                  <a:pt x="657" y="325"/>
                  <a:pt x="657" y="328"/>
                </a:cubicBezTo>
                <a:cubicBezTo>
                  <a:pt x="657" y="329"/>
                  <a:pt x="657" y="329"/>
                  <a:pt x="657" y="329"/>
                </a:cubicBezTo>
                <a:cubicBezTo>
                  <a:pt x="657" y="343"/>
                  <a:pt x="656" y="357"/>
                  <a:pt x="654" y="371"/>
                </a:cubicBezTo>
                <a:cubicBezTo>
                  <a:pt x="654" y="374"/>
                  <a:pt x="652" y="376"/>
                  <a:pt x="649" y="376"/>
                </a:cubicBezTo>
                <a:close/>
                <a:moveTo>
                  <a:pt x="5" y="334"/>
                </a:moveTo>
                <a:cubicBezTo>
                  <a:pt x="2" y="334"/>
                  <a:pt x="0" y="332"/>
                  <a:pt x="0" y="329"/>
                </a:cubicBezTo>
                <a:cubicBezTo>
                  <a:pt x="0" y="329"/>
                  <a:pt x="0" y="329"/>
                  <a:pt x="0" y="329"/>
                </a:cubicBezTo>
                <a:cubicBezTo>
                  <a:pt x="0" y="314"/>
                  <a:pt x="1" y="300"/>
                  <a:pt x="3" y="286"/>
                </a:cubicBezTo>
                <a:cubicBezTo>
                  <a:pt x="3" y="283"/>
                  <a:pt x="6" y="281"/>
                  <a:pt x="9" y="281"/>
                </a:cubicBezTo>
                <a:cubicBezTo>
                  <a:pt x="12" y="282"/>
                  <a:pt x="14" y="284"/>
                  <a:pt x="13" y="287"/>
                </a:cubicBezTo>
                <a:cubicBezTo>
                  <a:pt x="12" y="301"/>
                  <a:pt x="11" y="315"/>
                  <a:pt x="11" y="329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1" y="332"/>
                  <a:pt x="8" y="334"/>
                  <a:pt x="5" y="334"/>
                </a:cubicBezTo>
                <a:close/>
                <a:moveTo>
                  <a:pt x="649" y="291"/>
                </a:moveTo>
                <a:cubicBezTo>
                  <a:pt x="647" y="291"/>
                  <a:pt x="644" y="289"/>
                  <a:pt x="644" y="286"/>
                </a:cubicBezTo>
                <a:cubicBezTo>
                  <a:pt x="642" y="273"/>
                  <a:pt x="639" y="259"/>
                  <a:pt x="636" y="246"/>
                </a:cubicBezTo>
                <a:cubicBezTo>
                  <a:pt x="635" y="243"/>
                  <a:pt x="637" y="240"/>
                  <a:pt x="639" y="239"/>
                </a:cubicBezTo>
                <a:cubicBezTo>
                  <a:pt x="642" y="238"/>
                  <a:pt x="645" y="240"/>
                  <a:pt x="646" y="243"/>
                </a:cubicBezTo>
                <a:cubicBezTo>
                  <a:pt x="650" y="257"/>
                  <a:pt x="652" y="271"/>
                  <a:pt x="654" y="285"/>
                </a:cubicBezTo>
                <a:cubicBezTo>
                  <a:pt x="655" y="288"/>
                  <a:pt x="653" y="290"/>
                  <a:pt x="650" y="291"/>
                </a:cubicBezTo>
                <a:cubicBezTo>
                  <a:pt x="650" y="291"/>
                  <a:pt x="649" y="291"/>
                  <a:pt x="649" y="291"/>
                </a:cubicBezTo>
                <a:close/>
                <a:moveTo>
                  <a:pt x="16" y="251"/>
                </a:moveTo>
                <a:cubicBezTo>
                  <a:pt x="16" y="251"/>
                  <a:pt x="15" y="250"/>
                  <a:pt x="15" y="250"/>
                </a:cubicBezTo>
                <a:cubicBezTo>
                  <a:pt x="12" y="250"/>
                  <a:pt x="10" y="247"/>
                  <a:pt x="11" y="244"/>
                </a:cubicBezTo>
                <a:cubicBezTo>
                  <a:pt x="15" y="230"/>
                  <a:pt x="19" y="216"/>
                  <a:pt x="25" y="203"/>
                </a:cubicBezTo>
                <a:cubicBezTo>
                  <a:pt x="26" y="200"/>
                  <a:pt x="29" y="199"/>
                  <a:pt x="32" y="200"/>
                </a:cubicBezTo>
                <a:cubicBezTo>
                  <a:pt x="35" y="201"/>
                  <a:pt x="36" y="204"/>
                  <a:pt x="35" y="207"/>
                </a:cubicBezTo>
                <a:cubicBezTo>
                  <a:pt x="29" y="220"/>
                  <a:pt x="25" y="233"/>
                  <a:pt x="21" y="247"/>
                </a:cubicBezTo>
                <a:cubicBezTo>
                  <a:pt x="21" y="249"/>
                  <a:pt x="19" y="251"/>
                  <a:pt x="16" y="251"/>
                </a:cubicBezTo>
                <a:close/>
                <a:moveTo>
                  <a:pt x="627" y="209"/>
                </a:moveTo>
                <a:cubicBezTo>
                  <a:pt x="625" y="209"/>
                  <a:pt x="623" y="208"/>
                  <a:pt x="622" y="206"/>
                </a:cubicBezTo>
                <a:cubicBezTo>
                  <a:pt x="617" y="193"/>
                  <a:pt x="611" y="181"/>
                  <a:pt x="604" y="169"/>
                </a:cubicBezTo>
                <a:cubicBezTo>
                  <a:pt x="602" y="166"/>
                  <a:pt x="603" y="163"/>
                  <a:pt x="606" y="162"/>
                </a:cubicBezTo>
                <a:cubicBezTo>
                  <a:pt x="608" y="160"/>
                  <a:pt x="611" y="161"/>
                  <a:pt x="613" y="164"/>
                </a:cubicBezTo>
                <a:cubicBezTo>
                  <a:pt x="620" y="176"/>
                  <a:pt x="627" y="189"/>
                  <a:pt x="632" y="202"/>
                </a:cubicBezTo>
                <a:cubicBezTo>
                  <a:pt x="633" y="205"/>
                  <a:pt x="632" y="208"/>
                  <a:pt x="629" y="209"/>
                </a:cubicBezTo>
                <a:cubicBezTo>
                  <a:pt x="629" y="209"/>
                  <a:pt x="628" y="209"/>
                  <a:pt x="627" y="209"/>
                </a:cubicBezTo>
                <a:close/>
                <a:moveTo>
                  <a:pt x="48" y="173"/>
                </a:moveTo>
                <a:cubicBezTo>
                  <a:pt x="48" y="173"/>
                  <a:pt x="47" y="172"/>
                  <a:pt x="46" y="172"/>
                </a:cubicBezTo>
                <a:cubicBezTo>
                  <a:pt x="43" y="170"/>
                  <a:pt x="42" y="167"/>
                  <a:pt x="44" y="165"/>
                </a:cubicBezTo>
                <a:cubicBezTo>
                  <a:pt x="51" y="152"/>
                  <a:pt x="59" y="140"/>
                  <a:pt x="68" y="129"/>
                </a:cubicBezTo>
                <a:cubicBezTo>
                  <a:pt x="70" y="126"/>
                  <a:pt x="73" y="126"/>
                  <a:pt x="75" y="128"/>
                </a:cubicBezTo>
                <a:cubicBezTo>
                  <a:pt x="78" y="130"/>
                  <a:pt x="78" y="133"/>
                  <a:pt x="76" y="135"/>
                </a:cubicBezTo>
                <a:cubicBezTo>
                  <a:pt x="68" y="146"/>
                  <a:pt x="60" y="158"/>
                  <a:pt x="53" y="170"/>
                </a:cubicBezTo>
                <a:cubicBezTo>
                  <a:pt x="52" y="172"/>
                  <a:pt x="50" y="173"/>
                  <a:pt x="48" y="173"/>
                </a:cubicBezTo>
                <a:close/>
                <a:moveTo>
                  <a:pt x="585" y="137"/>
                </a:moveTo>
                <a:cubicBezTo>
                  <a:pt x="583" y="137"/>
                  <a:pt x="582" y="136"/>
                  <a:pt x="581" y="134"/>
                </a:cubicBezTo>
                <a:cubicBezTo>
                  <a:pt x="572" y="124"/>
                  <a:pt x="563" y="113"/>
                  <a:pt x="553" y="103"/>
                </a:cubicBezTo>
                <a:cubicBezTo>
                  <a:pt x="551" y="101"/>
                  <a:pt x="551" y="98"/>
                  <a:pt x="553" y="96"/>
                </a:cubicBezTo>
                <a:cubicBezTo>
                  <a:pt x="555" y="94"/>
                  <a:pt x="559" y="94"/>
                  <a:pt x="561" y="96"/>
                </a:cubicBezTo>
                <a:cubicBezTo>
                  <a:pt x="571" y="106"/>
                  <a:pt x="580" y="117"/>
                  <a:pt x="589" y="128"/>
                </a:cubicBezTo>
                <a:cubicBezTo>
                  <a:pt x="591" y="130"/>
                  <a:pt x="590" y="134"/>
                  <a:pt x="588" y="135"/>
                </a:cubicBezTo>
                <a:cubicBezTo>
                  <a:pt x="587" y="136"/>
                  <a:pt x="586" y="137"/>
                  <a:pt x="585" y="137"/>
                </a:cubicBezTo>
                <a:close/>
                <a:moveTo>
                  <a:pt x="100" y="106"/>
                </a:moveTo>
                <a:cubicBezTo>
                  <a:pt x="98" y="106"/>
                  <a:pt x="97" y="105"/>
                  <a:pt x="96" y="104"/>
                </a:cubicBezTo>
                <a:cubicBezTo>
                  <a:pt x="94" y="102"/>
                  <a:pt x="94" y="99"/>
                  <a:pt x="96" y="96"/>
                </a:cubicBezTo>
                <a:cubicBezTo>
                  <a:pt x="106" y="86"/>
                  <a:pt x="117" y="77"/>
                  <a:pt x="128" y="68"/>
                </a:cubicBezTo>
                <a:cubicBezTo>
                  <a:pt x="131" y="66"/>
                  <a:pt x="134" y="67"/>
                  <a:pt x="136" y="69"/>
                </a:cubicBezTo>
                <a:cubicBezTo>
                  <a:pt x="138" y="71"/>
                  <a:pt x="137" y="75"/>
                  <a:pt x="135" y="76"/>
                </a:cubicBezTo>
                <a:cubicBezTo>
                  <a:pt x="124" y="85"/>
                  <a:pt x="113" y="94"/>
                  <a:pt x="104" y="104"/>
                </a:cubicBezTo>
                <a:cubicBezTo>
                  <a:pt x="103" y="105"/>
                  <a:pt x="101" y="106"/>
                  <a:pt x="100" y="106"/>
                </a:cubicBezTo>
                <a:close/>
                <a:moveTo>
                  <a:pt x="525" y="77"/>
                </a:moveTo>
                <a:cubicBezTo>
                  <a:pt x="524" y="77"/>
                  <a:pt x="523" y="77"/>
                  <a:pt x="522" y="76"/>
                </a:cubicBezTo>
                <a:cubicBezTo>
                  <a:pt x="511" y="67"/>
                  <a:pt x="499" y="60"/>
                  <a:pt x="487" y="53"/>
                </a:cubicBezTo>
                <a:cubicBezTo>
                  <a:pt x="485" y="51"/>
                  <a:pt x="484" y="48"/>
                  <a:pt x="485" y="46"/>
                </a:cubicBezTo>
                <a:cubicBezTo>
                  <a:pt x="487" y="43"/>
                  <a:pt x="490" y="42"/>
                  <a:pt x="492" y="44"/>
                </a:cubicBezTo>
                <a:cubicBezTo>
                  <a:pt x="505" y="51"/>
                  <a:pt x="517" y="59"/>
                  <a:pt x="528" y="67"/>
                </a:cubicBezTo>
                <a:cubicBezTo>
                  <a:pt x="531" y="69"/>
                  <a:pt x="531" y="73"/>
                  <a:pt x="529" y="75"/>
                </a:cubicBezTo>
                <a:cubicBezTo>
                  <a:pt x="528" y="76"/>
                  <a:pt x="527" y="77"/>
                  <a:pt x="525" y="77"/>
                </a:cubicBezTo>
                <a:close/>
                <a:moveTo>
                  <a:pt x="167" y="54"/>
                </a:moveTo>
                <a:cubicBezTo>
                  <a:pt x="165" y="54"/>
                  <a:pt x="163" y="53"/>
                  <a:pt x="162" y="51"/>
                </a:cubicBezTo>
                <a:cubicBezTo>
                  <a:pt x="161" y="49"/>
                  <a:pt x="161" y="46"/>
                  <a:pt x="164" y="44"/>
                </a:cubicBezTo>
                <a:cubicBezTo>
                  <a:pt x="176" y="37"/>
                  <a:pt x="189" y="31"/>
                  <a:pt x="202" y="25"/>
                </a:cubicBezTo>
                <a:cubicBezTo>
                  <a:pt x="205" y="24"/>
                  <a:pt x="208" y="25"/>
                  <a:pt x="209" y="28"/>
                </a:cubicBezTo>
                <a:cubicBezTo>
                  <a:pt x="211" y="31"/>
                  <a:pt x="209" y="34"/>
                  <a:pt x="207" y="35"/>
                </a:cubicBezTo>
                <a:cubicBezTo>
                  <a:pt x="194" y="40"/>
                  <a:pt x="181" y="46"/>
                  <a:pt x="169" y="53"/>
                </a:cubicBezTo>
                <a:cubicBezTo>
                  <a:pt x="168" y="54"/>
                  <a:pt x="168" y="54"/>
                  <a:pt x="167" y="54"/>
                </a:cubicBezTo>
                <a:close/>
                <a:moveTo>
                  <a:pt x="452" y="35"/>
                </a:moveTo>
                <a:cubicBezTo>
                  <a:pt x="451" y="35"/>
                  <a:pt x="451" y="35"/>
                  <a:pt x="450" y="34"/>
                </a:cubicBezTo>
                <a:cubicBezTo>
                  <a:pt x="437" y="29"/>
                  <a:pt x="424" y="25"/>
                  <a:pt x="410" y="21"/>
                </a:cubicBezTo>
                <a:cubicBezTo>
                  <a:pt x="408" y="20"/>
                  <a:pt x="406" y="18"/>
                  <a:pt x="407" y="15"/>
                </a:cubicBezTo>
                <a:cubicBezTo>
                  <a:pt x="407" y="12"/>
                  <a:pt x="410" y="10"/>
                  <a:pt x="413" y="11"/>
                </a:cubicBezTo>
                <a:cubicBezTo>
                  <a:pt x="427" y="15"/>
                  <a:pt x="441" y="19"/>
                  <a:pt x="454" y="25"/>
                </a:cubicBezTo>
                <a:cubicBezTo>
                  <a:pt x="457" y="26"/>
                  <a:pt x="458" y="29"/>
                  <a:pt x="457" y="32"/>
                </a:cubicBezTo>
                <a:cubicBezTo>
                  <a:pt x="456" y="34"/>
                  <a:pt x="454" y="35"/>
                  <a:pt x="452" y="35"/>
                </a:cubicBezTo>
                <a:close/>
                <a:moveTo>
                  <a:pt x="244" y="22"/>
                </a:moveTo>
                <a:cubicBezTo>
                  <a:pt x="242" y="22"/>
                  <a:pt x="240" y="20"/>
                  <a:pt x="239" y="18"/>
                </a:cubicBezTo>
                <a:cubicBezTo>
                  <a:pt x="239" y="15"/>
                  <a:pt x="240" y="12"/>
                  <a:pt x="243" y="11"/>
                </a:cubicBezTo>
                <a:cubicBezTo>
                  <a:pt x="257" y="8"/>
                  <a:pt x="271" y="5"/>
                  <a:pt x="285" y="3"/>
                </a:cubicBezTo>
                <a:cubicBezTo>
                  <a:pt x="288" y="2"/>
                  <a:pt x="291" y="4"/>
                  <a:pt x="291" y="7"/>
                </a:cubicBezTo>
                <a:cubicBezTo>
                  <a:pt x="292" y="10"/>
                  <a:pt x="290" y="13"/>
                  <a:pt x="287" y="13"/>
                </a:cubicBezTo>
                <a:cubicBezTo>
                  <a:pt x="273" y="15"/>
                  <a:pt x="259" y="18"/>
                  <a:pt x="246" y="21"/>
                </a:cubicBezTo>
                <a:cubicBezTo>
                  <a:pt x="245" y="22"/>
                  <a:pt x="245" y="22"/>
                  <a:pt x="244" y="22"/>
                </a:cubicBezTo>
                <a:close/>
                <a:moveTo>
                  <a:pt x="370" y="13"/>
                </a:moveTo>
                <a:cubicBezTo>
                  <a:pt x="370" y="13"/>
                  <a:pt x="370" y="13"/>
                  <a:pt x="370" y="13"/>
                </a:cubicBezTo>
                <a:cubicBezTo>
                  <a:pt x="356" y="11"/>
                  <a:pt x="342" y="11"/>
                  <a:pt x="329" y="11"/>
                </a:cubicBezTo>
                <a:cubicBezTo>
                  <a:pt x="328" y="11"/>
                  <a:pt x="328" y="11"/>
                  <a:pt x="328" y="11"/>
                </a:cubicBezTo>
                <a:cubicBezTo>
                  <a:pt x="325" y="11"/>
                  <a:pt x="323" y="8"/>
                  <a:pt x="323" y="5"/>
                </a:cubicBezTo>
                <a:cubicBezTo>
                  <a:pt x="323" y="2"/>
                  <a:pt x="325" y="0"/>
                  <a:pt x="328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3" y="0"/>
                  <a:pt x="357" y="1"/>
                  <a:pt x="371" y="3"/>
                </a:cubicBezTo>
                <a:cubicBezTo>
                  <a:pt x="374" y="3"/>
                  <a:pt x="376" y="6"/>
                  <a:pt x="376" y="9"/>
                </a:cubicBezTo>
                <a:cubicBezTo>
                  <a:pt x="375" y="11"/>
                  <a:pt x="373" y="13"/>
                  <a:pt x="370" y="13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zihun70hao-lingyueheiti" panose="00000500000000000000" pitchFamily="2" charset="-122"/>
              <a:ea typeface="字魂58号-创中黑" panose="00000500000000000000" pitchFamily="2" charset="-122"/>
              <a:sym typeface="zihun70hao-lingyueheiti" panose="00000500000000000000" pitchFamily="2" charset="-122"/>
            </a:endParaRPr>
          </a:p>
        </p:txBody>
      </p:sp>
      <p:sp>
        <p:nvSpPr>
          <p:cNvPr id="85" name="Freeform 7"/>
          <p:cNvSpPr/>
          <p:nvPr/>
        </p:nvSpPr>
        <p:spPr bwMode="auto">
          <a:xfrm flipH="1">
            <a:off x="3592113" y="5059169"/>
            <a:ext cx="4201022" cy="1015043"/>
          </a:xfrm>
          <a:custGeom>
            <a:gdLst>
              <a:gd name="T0" fmla="*/ 1603 w 1926"/>
              <a:gd name="T1" fmla="*/ 0 h 647"/>
              <a:gd name="T2" fmla="*/ 1603 w 1926"/>
              <a:gd name="T3" fmla="*/ 0 h 647"/>
              <a:gd name="T4" fmla="*/ 0 w 1926"/>
              <a:gd name="T5" fmla="*/ 0 h 647"/>
              <a:gd name="T6" fmla="*/ 150 w 1926"/>
              <a:gd name="T7" fmla="*/ 325 h 647"/>
              <a:gd name="T8" fmla="*/ 3 w 1926"/>
              <a:gd name="T9" fmla="*/ 647 h 647"/>
              <a:gd name="T10" fmla="*/ 1603 w 1926"/>
              <a:gd name="T11" fmla="*/ 647 h 647"/>
              <a:gd name="T12" fmla="*/ 1926 w 1926"/>
              <a:gd name="T13" fmla="*/ 324 h 647"/>
              <a:gd name="T14" fmla="*/ 1603 w 1926"/>
              <a:gd name="T15" fmla="*/ 0 h 6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6" h="647">
                <a:moveTo>
                  <a:pt x="1603" y="0"/>
                </a:moveTo>
                <a:cubicBezTo>
                  <a:pt x="1603" y="0"/>
                  <a:pt x="1603" y="0"/>
                  <a:pt x="1603" y="0"/>
                </a:cubicBezTo>
                <a:cubicBezTo>
                  <a:pt x="0" y="0"/>
                  <a:pt x="0" y="0"/>
                  <a:pt x="0" y="0"/>
                </a:cubicBezTo>
                <a:cubicBezTo>
                  <a:pt x="92" y="78"/>
                  <a:pt x="150" y="195"/>
                  <a:pt x="150" y="325"/>
                </a:cubicBezTo>
                <a:cubicBezTo>
                  <a:pt x="150" y="453"/>
                  <a:pt x="93" y="569"/>
                  <a:pt x="3" y="647"/>
                </a:cubicBezTo>
                <a:cubicBezTo>
                  <a:pt x="1603" y="647"/>
                  <a:pt x="1603" y="647"/>
                  <a:pt x="1603" y="647"/>
                </a:cubicBezTo>
                <a:cubicBezTo>
                  <a:pt x="1781" y="647"/>
                  <a:pt x="1926" y="502"/>
                  <a:pt x="1926" y="324"/>
                </a:cubicBezTo>
                <a:cubicBezTo>
                  <a:pt x="1926" y="145"/>
                  <a:pt x="1781" y="0"/>
                  <a:pt x="1603" y="0"/>
                </a:cubicBezTo>
                <a:close/>
              </a:path>
            </a:pathLst>
          </a:custGeom>
          <a:noFill/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zihun70hao-lingyueheiti" panose="00000500000000000000" pitchFamily="2" charset="-122"/>
              <a:ea typeface="字魂58号-创中黑" panose="00000500000000000000" pitchFamily="2" charset="-122"/>
              <a:sym typeface="zihun70hao-lingyueheiti" panose="00000500000000000000" pitchFamily="2" charset="-122"/>
            </a:endParaRPr>
          </a:p>
        </p:txBody>
      </p:sp>
      <p:sp>
        <p:nvSpPr>
          <p:cNvPr id="111" name="Inhaltsplatzhalter 4"/>
          <p:cNvSpPr txBox="1"/>
          <p:nvPr/>
        </p:nvSpPr>
        <p:spPr>
          <a:xfrm>
            <a:off x="3974894" y="5371998"/>
            <a:ext cx="3259333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2800" smtClean="0">
                <a:solidFill>
                  <a:srgbClr val="FFFF00"/>
                </a:solidFill>
                <a:latin typeface="zihun70hao-lingyueheiti" panose="00000500000000000000" pitchFamily="2" charset="-122"/>
                <a:ea typeface="字魂58号-创中黑" panose="00000500000000000000" pitchFamily="2" charset="-122"/>
                <a:sym typeface="zihun70hao-lingyueheiti" panose="00000500000000000000" pitchFamily="2" charset="-122"/>
              </a:rPr>
              <a:t>武器拙劣：斩木为兵</a:t>
            </a:r>
            <a:endParaRPr lang="en-US" sz="2800">
              <a:solidFill>
                <a:srgbClr val="FFFF00"/>
              </a:solidFill>
              <a:latin typeface="zihun70hao-lingyueheiti" panose="00000500000000000000" pitchFamily="2" charset="-122"/>
              <a:ea typeface="字魂58号-创中黑" panose="00000500000000000000" pitchFamily="2" charset="-122"/>
              <a:sym typeface="zihun70hao-lingyueheiti" panose="00000500000000000000" pitchFamily="2" charset="-122"/>
            </a:endParaRPr>
          </a:p>
        </p:txBody>
      </p:sp>
      <p:sp>
        <p:nvSpPr>
          <p:cNvPr id="115" name="Up Arrow 58"/>
          <p:cNvSpPr/>
          <p:nvPr/>
        </p:nvSpPr>
        <p:spPr>
          <a:xfrm>
            <a:off x="8105969" y="5371998"/>
            <a:ext cx="379468" cy="416612"/>
          </a:xfrm>
          <a:prstGeom prst="up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zihun70hao-lingyueheiti" panose="00000500000000000000" pitchFamily="2" charset="-122"/>
              <a:ea typeface="字魂58号-创中黑" panose="00000500000000000000" pitchFamily="2" charset="-122"/>
              <a:sym typeface="zihun70hao-lingyueheiti" panose="00000500000000000000" pitchFamily="2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3676769" y="2043286"/>
            <a:ext cx="4983540" cy="1070103"/>
            <a:chOff x="3987335" y="5370065"/>
            <a:chExt cx="4983540" cy="1070103"/>
          </a:xfrm>
        </p:grpSpPr>
        <p:sp>
          <p:nvSpPr>
            <p:cNvPr id="117" name="Freeform 6"/>
            <p:cNvSpPr>
              <a:spLocks noEditPoints="1"/>
            </p:cNvSpPr>
            <p:nvPr/>
          </p:nvSpPr>
          <p:spPr bwMode="auto">
            <a:xfrm flipH="1">
              <a:off x="7945266" y="5409936"/>
              <a:ext cx="1025609" cy="1030232"/>
            </a:xfrm>
            <a:custGeom>
              <a:gdLst>
                <a:gd name="T0" fmla="*/ 281 w 657"/>
                <a:gd name="T1" fmla="*/ 648 h 657"/>
                <a:gd name="T2" fmla="*/ 329 w 657"/>
                <a:gd name="T3" fmla="*/ 657 h 657"/>
                <a:gd name="T4" fmla="*/ 411 w 657"/>
                <a:gd name="T5" fmla="*/ 636 h 657"/>
                <a:gd name="T6" fmla="*/ 371 w 657"/>
                <a:gd name="T7" fmla="*/ 654 h 657"/>
                <a:gd name="T8" fmla="*/ 200 w 657"/>
                <a:gd name="T9" fmla="*/ 625 h 657"/>
                <a:gd name="T10" fmla="*/ 245 w 657"/>
                <a:gd name="T11" fmla="*/ 646 h 657"/>
                <a:gd name="T12" fmla="*/ 488 w 657"/>
                <a:gd name="T13" fmla="*/ 604 h 657"/>
                <a:gd name="T14" fmla="*/ 453 w 657"/>
                <a:gd name="T15" fmla="*/ 633 h 657"/>
                <a:gd name="T16" fmla="*/ 128 w 657"/>
                <a:gd name="T17" fmla="*/ 582 h 657"/>
                <a:gd name="T18" fmla="*/ 167 w 657"/>
                <a:gd name="T19" fmla="*/ 614 h 657"/>
                <a:gd name="T20" fmla="*/ 554 w 657"/>
                <a:gd name="T21" fmla="*/ 553 h 657"/>
                <a:gd name="T22" fmla="*/ 526 w 657"/>
                <a:gd name="T23" fmla="*/ 590 h 657"/>
                <a:gd name="T24" fmla="*/ 69 w 657"/>
                <a:gd name="T25" fmla="*/ 521 h 657"/>
                <a:gd name="T26" fmla="*/ 100 w 657"/>
                <a:gd name="T27" fmla="*/ 563 h 657"/>
                <a:gd name="T28" fmla="*/ 604 w 657"/>
                <a:gd name="T29" fmla="*/ 488 h 657"/>
                <a:gd name="T30" fmla="*/ 585 w 657"/>
                <a:gd name="T31" fmla="*/ 531 h 657"/>
                <a:gd name="T32" fmla="*/ 28 w 657"/>
                <a:gd name="T33" fmla="*/ 448 h 657"/>
                <a:gd name="T34" fmla="*/ 49 w 657"/>
                <a:gd name="T35" fmla="*/ 496 h 657"/>
                <a:gd name="T36" fmla="*/ 636 w 657"/>
                <a:gd name="T37" fmla="*/ 411 h 657"/>
                <a:gd name="T38" fmla="*/ 627 w 657"/>
                <a:gd name="T39" fmla="*/ 458 h 657"/>
                <a:gd name="T40" fmla="*/ 8 w 657"/>
                <a:gd name="T41" fmla="*/ 366 h 657"/>
                <a:gd name="T42" fmla="*/ 16 w 657"/>
                <a:gd name="T43" fmla="*/ 418 h 657"/>
                <a:gd name="T44" fmla="*/ 647 w 657"/>
                <a:gd name="T45" fmla="*/ 329 h 657"/>
                <a:gd name="T46" fmla="*/ 657 w 657"/>
                <a:gd name="T47" fmla="*/ 329 h 657"/>
                <a:gd name="T48" fmla="*/ 0 w 657"/>
                <a:gd name="T49" fmla="*/ 329 h 657"/>
                <a:gd name="T50" fmla="*/ 13 w 657"/>
                <a:gd name="T51" fmla="*/ 287 h 657"/>
                <a:gd name="T52" fmla="*/ 649 w 657"/>
                <a:gd name="T53" fmla="*/ 291 h 657"/>
                <a:gd name="T54" fmla="*/ 646 w 657"/>
                <a:gd name="T55" fmla="*/ 243 h 657"/>
                <a:gd name="T56" fmla="*/ 16 w 657"/>
                <a:gd name="T57" fmla="*/ 251 h 657"/>
                <a:gd name="T58" fmla="*/ 32 w 657"/>
                <a:gd name="T59" fmla="*/ 200 h 657"/>
                <a:gd name="T60" fmla="*/ 627 w 657"/>
                <a:gd name="T61" fmla="*/ 209 h 657"/>
                <a:gd name="T62" fmla="*/ 613 w 657"/>
                <a:gd name="T63" fmla="*/ 164 h 657"/>
                <a:gd name="T64" fmla="*/ 48 w 657"/>
                <a:gd name="T65" fmla="*/ 173 h 657"/>
                <a:gd name="T66" fmla="*/ 75 w 657"/>
                <a:gd name="T67" fmla="*/ 128 h 657"/>
                <a:gd name="T68" fmla="*/ 585 w 657"/>
                <a:gd name="T69" fmla="*/ 137 h 657"/>
                <a:gd name="T70" fmla="*/ 561 w 657"/>
                <a:gd name="T71" fmla="*/ 96 h 657"/>
                <a:gd name="T72" fmla="*/ 100 w 657"/>
                <a:gd name="T73" fmla="*/ 106 h 657"/>
                <a:gd name="T74" fmla="*/ 136 w 657"/>
                <a:gd name="T75" fmla="*/ 69 h 657"/>
                <a:gd name="T76" fmla="*/ 525 w 657"/>
                <a:gd name="T77" fmla="*/ 77 h 657"/>
                <a:gd name="T78" fmla="*/ 492 w 657"/>
                <a:gd name="T79" fmla="*/ 44 h 657"/>
                <a:gd name="T80" fmla="*/ 167 w 657"/>
                <a:gd name="T81" fmla="*/ 54 h 657"/>
                <a:gd name="T82" fmla="*/ 209 w 657"/>
                <a:gd name="T83" fmla="*/ 28 h 657"/>
                <a:gd name="T84" fmla="*/ 452 w 657"/>
                <a:gd name="T85" fmla="*/ 35 h 657"/>
                <a:gd name="T86" fmla="*/ 413 w 657"/>
                <a:gd name="T87" fmla="*/ 11 h 657"/>
                <a:gd name="T88" fmla="*/ 244 w 657"/>
                <a:gd name="T89" fmla="*/ 22 h 657"/>
                <a:gd name="T90" fmla="*/ 291 w 657"/>
                <a:gd name="T91" fmla="*/ 7 h 657"/>
                <a:gd name="T92" fmla="*/ 370 w 657"/>
                <a:gd name="T93" fmla="*/ 13 h 657"/>
                <a:gd name="T94" fmla="*/ 323 w 657"/>
                <a:gd name="T95" fmla="*/ 5 h 657"/>
                <a:gd name="T96" fmla="*/ 376 w 657"/>
                <a:gd name="T97" fmla="*/ 9 h 6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7" h="657">
                  <a:moveTo>
                    <a:pt x="329" y="657"/>
                  </a:moveTo>
                  <a:cubicBezTo>
                    <a:pt x="329" y="657"/>
                    <a:pt x="329" y="657"/>
                    <a:pt x="329" y="657"/>
                  </a:cubicBezTo>
                  <a:cubicBezTo>
                    <a:pt x="314" y="657"/>
                    <a:pt x="300" y="656"/>
                    <a:pt x="286" y="654"/>
                  </a:cubicBezTo>
                  <a:cubicBezTo>
                    <a:pt x="283" y="654"/>
                    <a:pt x="281" y="651"/>
                    <a:pt x="281" y="648"/>
                  </a:cubicBezTo>
                  <a:cubicBezTo>
                    <a:pt x="282" y="646"/>
                    <a:pt x="284" y="643"/>
                    <a:pt x="287" y="644"/>
                  </a:cubicBezTo>
                  <a:cubicBezTo>
                    <a:pt x="301" y="646"/>
                    <a:pt x="315" y="646"/>
                    <a:pt x="329" y="646"/>
                  </a:cubicBezTo>
                  <a:cubicBezTo>
                    <a:pt x="332" y="646"/>
                    <a:pt x="334" y="649"/>
                    <a:pt x="334" y="652"/>
                  </a:cubicBezTo>
                  <a:cubicBezTo>
                    <a:pt x="334" y="655"/>
                    <a:pt x="332" y="657"/>
                    <a:pt x="329" y="657"/>
                  </a:cubicBezTo>
                  <a:close/>
                  <a:moveTo>
                    <a:pt x="371" y="654"/>
                  </a:moveTo>
                  <a:cubicBezTo>
                    <a:pt x="368" y="654"/>
                    <a:pt x="366" y="652"/>
                    <a:pt x="366" y="650"/>
                  </a:cubicBezTo>
                  <a:cubicBezTo>
                    <a:pt x="365" y="647"/>
                    <a:pt x="367" y="644"/>
                    <a:pt x="370" y="644"/>
                  </a:cubicBezTo>
                  <a:cubicBezTo>
                    <a:pt x="384" y="642"/>
                    <a:pt x="398" y="639"/>
                    <a:pt x="411" y="636"/>
                  </a:cubicBezTo>
                  <a:cubicBezTo>
                    <a:pt x="414" y="635"/>
                    <a:pt x="417" y="637"/>
                    <a:pt x="418" y="639"/>
                  </a:cubicBezTo>
                  <a:cubicBezTo>
                    <a:pt x="418" y="642"/>
                    <a:pt x="417" y="645"/>
                    <a:pt x="414" y="646"/>
                  </a:cubicBezTo>
                  <a:cubicBezTo>
                    <a:pt x="400" y="650"/>
                    <a:pt x="386" y="652"/>
                    <a:pt x="372" y="654"/>
                  </a:cubicBezTo>
                  <a:cubicBezTo>
                    <a:pt x="372" y="654"/>
                    <a:pt x="371" y="654"/>
                    <a:pt x="371" y="654"/>
                  </a:cubicBezTo>
                  <a:close/>
                  <a:moveTo>
                    <a:pt x="245" y="646"/>
                  </a:moveTo>
                  <a:cubicBezTo>
                    <a:pt x="245" y="646"/>
                    <a:pt x="244" y="646"/>
                    <a:pt x="244" y="646"/>
                  </a:cubicBezTo>
                  <a:cubicBezTo>
                    <a:pt x="230" y="642"/>
                    <a:pt x="216" y="638"/>
                    <a:pt x="203" y="632"/>
                  </a:cubicBezTo>
                  <a:cubicBezTo>
                    <a:pt x="200" y="631"/>
                    <a:pt x="199" y="628"/>
                    <a:pt x="200" y="625"/>
                  </a:cubicBezTo>
                  <a:cubicBezTo>
                    <a:pt x="201" y="623"/>
                    <a:pt x="204" y="621"/>
                    <a:pt x="207" y="622"/>
                  </a:cubicBezTo>
                  <a:cubicBezTo>
                    <a:pt x="220" y="628"/>
                    <a:pt x="233" y="632"/>
                    <a:pt x="247" y="636"/>
                  </a:cubicBezTo>
                  <a:cubicBezTo>
                    <a:pt x="249" y="637"/>
                    <a:pt x="251" y="639"/>
                    <a:pt x="250" y="642"/>
                  </a:cubicBezTo>
                  <a:cubicBezTo>
                    <a:pt x="250" y="645"/>
                    <a:pt x="248" y="646"/>
                    <a:pt x="245" y="646"/>
                  </a:cubicBezTo>
                  <a:close/>
                  <a:moveTo>
                    <a:pt x="453" y="633"/>
                  </a:moveTo>
                  <a:cubicBezTo>
                    <a:pt x="450" y="633"/>
                    <a:pt x="449" y="631"/>
                    <a:pt x="448" y="629"/>
                  </a:cubicBezTo>
                  <a:cubicBezTo>
                    <a:pt x="447" y="627"/>
                    <a:pt x="448" y="623"/>
                    <a:pt x="451" y="622"/>
                  </a:cubicBezTo>
                  <a:cubicBezTo>
                    <a:pt x="463" y="617"/>
                    <a:pt x="476" y="611"/>
                    <a:pt x="488" y="604"/>
                  </a:cubicBezTo>
                  <a:cubicBezTo>
                    <a:pt x="490" y="602"/>
                    <a:pt x="494" y="603"/>
                    <a:pt x="495" y="606"/>
                  </a:cubicBezTo>
                  <a:cubicBezTo>
                    <a:pt x="496" y="608"/>
                    <a:pt x="496" y="612"/>
                    <a:pt x="493" y="613"/>
                  </a:cubicBezTo>
                  <a:cubicBezTo>
                    <a:pt x="481" y="620"/>
                    <a:pt x="468" y="627"/>
                    <a:pt x="455" y="632"/>
                  </a:cubicBezTo>
                  <a:cubicBezTo>
                    <a:pt x="454" y="632"/>
                    <a:pt x="453" y="633"/>
                    <a:pt x="453" y="633"/>
                  </a:cubicBezTo>
                  <a:close/>
                  <a:moveTo>
                    <a:pt x="167" y="614"/>
                  </a:moveTo>
                  <a:cubicBezTo>
                    <a:pt x="166" y="614"/>
                    <a:pt x="165" y="614"/>
                    <a:pt x="165" y="613"/>
                  </a:cubicBezTo>
                  <a:cubicBezTo>
                    <a:pt x="152" y="606"/>
                    <a:pt x="140" y="598"/>
                    <a:pt x="129" y="589"/>
                  </a:cubicBezTo>
                  <a:cubicBezTo>
                    <a:pt x="127" y="588"/>
                    <a:pt x="126" y="584"/>
                    <a:pt x="128" y="582"/>
                  </a:cubicBezTo>
                  <a:cubicBezTo>
                    <a:pt x="130" y="580"/>
                    <a:pt x="133" y="579"/>
                    <a:pt x="135" y="581"/>
                  </a:cubicBezTo>
                  <a:cubicBezTo>
                    <a:pt x="146" y="589"/>
                    <a:pt x="158" y="597"/>
                    <a:pt x="170" y="604"/>
                  </a:cubicBezTo>
                  <a:cubicBezTo>
                    <a:pt x="172" y="606"/>
                    <a:pt x="173" y="609"/>
                    <a:pt x="172" y="611"/>
                  </a:cubicBezTo>
                  <a:cubicBezTo>
                    <a:pt x="171" y="613"/>
                    <a:pt x="169" y="614"/>
                    <a:pt x="167" y="614"/>
                  </a:cubicBezTo>
                  <a:close/>
                  <a:moveTo>
                    <a:pt x="526" y="590"/>
                  </a:moveTo>
                  <a:cubicBezTo>
                    <a:pt x="524" y="590"/>
                    <a:pt x="522" y="590"/>
                    <a:pt x="521" y="588"/>
                  </a:cubicBezTo>
                  <a:cubicBezTo>
                    <a:pt x="520" y="586"/>
                    <a:pt x="520" y="583"/>
                    <a:pt x="522" y="581"/>
                  </a:cubicBezTo>
                  <a:cubicBezTo>
                    <a:pt x="533" y="572"/>
                    <a:pt x="544" y="563"/>
                    <a:pt x="554" y="553"/>
                  </a:cubicBezTo>
                  <a:cubicBezTo>
                    <a:pt x="556" y="551"/>
                    <a:pt x="559" y="551"/>
                    <a:pt x="561" y="553"/>
                  </a:cubicBezTo>
                  <a:cubicBezTo>
                    <a:pt x="563" y="555"/>
                    <a:pt x="563" y="559"/>
                    <a:pt x="561" y="561"/>
                  </a:cubicBezTo>
                  <a:cubicBezTo>
                    <a:pt x="551" y="571"/>
                    <a:pt x="540" y="580"/>
                    <a:pt x="529" y="589"/>
                  </a:cubicBezTo>
                  <a:cubicBezTo>
                    <a:pt x="528" y="590"/>
                    <a:pt x="527" y="590"/>
                    <a:pt x="526" y="590"/>
                  </a:cubicBezTo>
                  <a:close/>
                  <a:moveTo>
                    <a:pt x="100" y="563"/>
                  </a:moveTo>
                  <a:cubicBezTo>
                    <a:pt x="99" y="563"/>
                    <a:pt x="98" y="562"/>
                    <a:pt x="97" y="561"/>
                  </a:cubicBezTo>
                  <a:cubicBezTo>
                    <a:pt x="86" y="551"/>
                    <a:pt x="77" y="540"/>
                    <a:pt x="68" y="529"/>
                  </a:cubicBezTo>
                  <a:cubicBezTo>
                    <a:pt x="66" y="526"/>
                    <a:pt x="67" y="523"/>
                    <a:pt x="69" y="521"/>
                  </a:cubicBezTo>
                  <a:cubicBezTo>
                    <a:pt x="71" y="520"/>
                    <a:pt x="75" y="520"/>
                    <a:pt x="77" y="522"/>
                  </a:cubicBezTo>
                  <a:cubicBezTo>
                    <a:pt x="85" y="533"/>
                    <a:pt x="94" y="544"/>
                    <a:pt x="104" y="554"/>
                  </a:cubicBezTo>
                  <a:cubicBezTo>
                    <a:pt x="106" y="556"/>
                    <a:pt x="106" y="559"/>
                    <a:pt x="104" y="561"/>
                  </a:cubicBezTo>
                  <a:cubicBezTo>
                    <a:pt x="103" y="562"/>
                    <a:pt x="102" y="563"/>
                    <a:pt x="100" y="563"/>
                  </a:cubicBezTo>
                  <a:close/>
                  <a:moveTo>
                    <a:pt x="585" y="531"/>
                  </a:moveTo>
                  <a:cubicBezTo>
                    <a:pt x="584" y="531"/>
                    <a:pt x="583" y="530"/>
                    <a:pt x="582" y="529"/>
                  </a:cubicBezTo>
                  <a:cubicBezTo>
                    <a:pt x="580" y="528"/>
                    <a:pt x="579" y="524"/>
                    <a:pt x="581" y="522"/>
                  </a:cubicBezTo>
                  <a:cubicBezTo>
                    <a:pt x="589" y="511"/>
                    <a:pt x="597" y="499"/>
                    <a:pt x="604" y="488"/>
                  </a:cubicBezTo>
                  <a:cubicBezTo>
                    <a:pt x="606" y="485"/>
                    <a:pt x="609" y="484"/>
                    <a:pt x="611" y="486"/>
                  </a:cubicBezTo>
                  <a:cubicBezTo>
                    <a:pt x="614" y="487"/>
                    <a:pt x="615" y="490"/>
                    <a:pt x="613" y="493"/>
                  </a:cubicBezTo>
                  <a:cubicBezTo>
                    <a:pt x="606" y="505"/>
                    <a:pt x="598" y="517"/>
                    <a:pt x="589" y="529"/>
                  </a:cubicBezTo>
                  <a:cubicBezTo>
                    <a:pt x="588" y="530"/>
                    <a:pt x="587" y="531"/>
                    <a:pt x="585" y="531"/>
                  </a:cubicBezTo>
                  <a:close/>
                  <a:moveTo>
                    <a:pt x="49" y="496"/>
                  </a:moveTo>
                  <a:cubicBezTo>
                    <a:pt x="47" y="496"/>
                    <a:pt x="45" y="495"/>
                    <a:pt x="44" y="493"/>
                  </a:cubicBezTo>
                  <a:cubicBezTo>
                    <a:pt x="37" y="481"/>
                    <a:pt x="31" y="468"/>
                    <a:pt x="25" y="455"/>
                  </a:cubicBezTo>
                  <a:cubicBezTo>
                    <a:pt x="24" y="452"/>
                    <a:pt x="25" y="449"/>
                    <a:pt x="28" y="448"/>
                  </a:cubicBezTo>
                  <a:cubicBezTo>
                    <a:pt x="31" y="447"/>
                    <a:pt x="34" y="448"/>
                    <a:pt x="35" y="451"/>
                  </a:cubicBezTo>
                  <a:cubicBezTo>
                    <a:pt x="40" y="463"/>
                    <a:pt x="46" y="476"/>
                    <a:pt x="53" y="488"/>
                  </a:cubicBezTo>
                  <a:cubicBezTo>
                    <a:pt x="55" y="490"/>
                    <a:pt x="54" y="494"/>
                    <a:pt x="51" y="495"/>
                  </a:cubicBezTo>
                  <a:cubicBezTo>
                    <a:pt x="51" y="495"/>
                    <a:pt x="50" y="496"/>
                    <a:pt x="49" y="496"/>
                  </a:cubicBezTo>
                  <a:close/>
                  <a:moveTo>
                    <a:pt x="627" y="458"/>
                  </a:moveTo>
                  <a:cubicBezTo>
                    <a:pt x="627" y="458"/>
                    <a:pt x="626" y="457"/>
                    <a:pt x="625" y="457"/>
                  </a:cubicBezTo>
                  <a:cubicBezTo>
                    <a:pt x="623" y="456"/>
                    <a:pt x="621" y="453"/>
                    <a:pt x="623" y="450"/>
                  </a:cubicBezTo>
                  <a:cubicBezTo>
                    <a:pt x="628" y="437"/>
                    <a:pt x="632" y="424"/>
                    <a:pt x="636" y="411"/>
                  </a:cubicBezTo>
                  <a:cubicBezTo>
                    <a:pt x="637" y="408"/>
                    <a:pt x="640" y="406"/>
                    <a:pt x="642" y="407"/>
                  </a:cubicBezTo>
                  <a:cubicBezTo>
                    <a:pt x="645" y="408"/>
                    <a:pt x="647" y="411"/>
                    <a:pt x="646" y="414"/>
                  </a:cubicBezTo>
                  <a:cubicBezTo>
                    <a:pt x="642" y="427"/>
                    <a:pt x="638" y="441"/>
                    <a:pt x="632" y="454"/>
                  </a:cubicBezTo>
                  <a:cubicBezTo>
                    <a:pt x="631" y="456"/>
                    <a:pt x="630" y="458"/>
                    <a:pt x="627" y="458"/>
                  </a:cubicBezTo>
                  <a:close/>
                  <a:moveTo>
                    <a:pt x="16" y="418"/>
                  </a:moveTo>
                  <a:cubicBezTo>
                    <a:pt x="14" y="418"/>
                    <a:pt x="12" y="416"/>
                    <a:pt x="11" y="414"/>
                  </a:cubicBezTo>
                  <a:cubicBezTo>
                    <a:pt x="8" y="400"/>
                    <a:pt x="5" y="386"/>
                    <a:pt x="3" y="372"/>
                  </a:cubicBezTo>
                  <a:cubicBezTo>
                    <a:pt x="3" y="369"/>
                    <a:pt x="5" y="366"/>
                    <a:pt x="8" y="366"/>
                  </a:cubicBezTo>
                  <a:cubicBezTo>
                    <a:pt x="10" y="365"/>
                    <a:pt x="13" y="367"/>
                    <a:pt x="13" y="370"/>
                  </a:cubicBezTo>
                  <a:cubicBezTo>
                    <a:pt x="15" y="384"/>
                    <a:pt x="18" y="398"/>
                    <a:pt x="22" y="411"/>
                  </a:cubicBezTo>
                  <a:cubicBezTo>
                    <a:pt x="22" y="414"/>
                    <a:pt x="21" y="417"/>
                    <a:pt x="18" y="418"/>
                  </a:cubicBezTo>
                  <a:cubicBezTo>
                    <a:pt x="17" y="418"/>
                    <a:pt x="17" y="418"/>
                    <a:pt x="16" y="418"/>
                  </a:cubicBezTo>
                  <a:close/>
                  <a:moveTo>
                    <a:pt x="649" y="376"/>
                  </a:moveTo>
                  <a:cubicBezTo>
                    <a:pt x="649" y="376"/>
                    <a:pt x="649" y="376"/>
                    <a:pt x="649" y="376"/>
                  </a:cubicBezTo>
                  <a:cubicBezTo>
                    <a:pt x="646" y="376"/>
                    <a:pt x="644" y="373"/>
                    <a:pt x="644" y="370"/>
                  </a:cubicBezTo>
                  <a:cubicBezTo>
                    <a:pt x="646" y="356"/>
                    <a:pt x="647" y="342"/>
                    <a:pt x="647" y="329"/>
                  </a:cubicBezTo>
                  <a:cubicBezTo>
                    <a:pt x="647" y="328"/>
                    <a:pt x="647" y="328"/>
                    <a:pt x="647" y="328"/>
                  </a:cubicBezTo>
                  <a:cubicBezTo>
                    <a:pt x="647" y="325"/>
                    <a:pt x="649" y="322"/>
                    <a:pt x="652" y="322"/>
                  </a:cubicBezTo>
                  <a:cubicBezTo>
                    <a:pt x="655" y="322"/>
                    <a:pt x="657" y="325"/>
                    <a:pt x="657" y="328"/>
                  </a:cubicBezTo>
                  <a:cubicBezTo>
                    <a:pt x="657" y="329"/>
                    <a:pt x="657" y="329"/>
                    <a:pt x="657" y="329"/>
                  </a:cubicBezTo>
                  <a:cubicBezTo>
                    <a:pt x="657" y="343"/>
                    <a:pt x="656" y="357"/>
                    <a:pt x="654" y="371"/>
                  </a:cubicBezTo>
                  <a:cubicBezTo>
                    <a:pt x="654" y="374"/>
                    <a:pt x="652" y="376"/>
                    <a:pt x="649" y="376"/>
                  </a:cubicBezTo>
                  <a:close/>
                  <a:moveTo>
                    <a:pt x="5" y="334"/>
                  </a:moveTo>
                  <a:cubicBezTo>
                    <a:pt x="2" y="334"/>
                    <a:pt x="0" y="332"/>
                    <a:pt x="0" y="329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14"/>
                    <a:pt x="1" y="300"/>
                    <a:pt x="3" y="286"/>
                  </a:cubicBezTo>
                  <a:cubicBezTo>
                    <a:pt x="3" y="283"/>
                    <a:pt x="6" y="281"/>
                    <a:pt x="9" y="281"/>
                  </a:cubicBezTo>
                  <a:cubicBezTo>
                    <a:pt x="12" y="282"/>
                    <a:pt x="14" y="284"/>
                    <a:pt x="13" y="287"/>
                  </a:cubicBezTo>
                  <a:cubicBezTo>
                    <a:pt x="12" y="301"/>
                    <a:pt x="11" y="315"/>
                    <a:pt x="11" y="329"/>
                  </a:cubicBezTo>
                  <a:cubicBezTo>
                    <a:pt x="11" y="329"/>
                    <a:pt x="11" y="329"/>
                    <a:pt x="11" y="329"/>
                  </a:cubicBezTo>
                  <a:cubicBezTo>
                    <a:pt x="11" y="332"/>
                    <a:pt x="8" y="334"/>
                    <a:pt x="5" y="334"/>
                  </a:cubicBezTo>
                  <a:close/>
                  <a:moveTo>
                    <a:pt x="649" y="291"/>
                  </a:moveTo>
                  <a:cubicBezTo>
                    <a:pt x="647" y="291"/>
                    <a:pt x="644" y="289"/>
                    <a:pt x="644" y="286"/>
                  </a:cubicBezTo>
                  <a:cubicBezTo>
                    <a:pt x="642" y="273"/>
                    <a:pt x="639" y="259"/>
                    <a:pt x="636" y="246"/>
                  </a:cubicBezTo>
                  <a:cubicBezTo>
                    <a:pt x="635" y="243"/>
                    <a:pt x="637" y="240"/>
                    <a:pt x="639" y="239"/>
                  </a:cubicBezTo>
                  <a:cubicBezTo>
                    <a:pt x="642" y="238"/>
                    <a:pt x="645" y="240"/>
                    <a:pt x="646" y="243"/>
                  </a:cubicBezTo>
                  <a:cubicBezTo>
                    <a:pt x="650" y="257"/>
                    <a:pt x="652" y="271"/>
                    <a:pt x="654" y="285"/>
                  </a:cubicBezTo>
                  <a:cubicBezTo>
                    <a:pt x="655" y="288"/>
                    <a:pt x="653" y="290"/>
                    <a:pt x="650" y="291"/>
                  </a:cubicBezTo>
                  <a:cubicBezTo>
                    <a:pt x="650" y="291"/>
                    <a:pt x="649" y="291"/>
                    <a:pt x="649" y="291"/>
                  </a:cubicBezTo>
                  <a:close/>
                  <a:moveTo>
                    <a:pt x="16" y="251"/>
                  </a:moveTo>
                  <a:cubicBezTo>
                    <a:pt x="16" y="251"/>
                    <a:pt x="15" y="250"/>
                    <a:pt x="15" y="250"/>
                  </a:cubicBezTo>
                  <a:cubicBezTo>
                    <a:pt x="12" y="250"/>
                    <a:pt x="10" y="247"/>
                    <a:pt x="11" y="244"/>
                  </a:cubicBezTo>
                  <a:cubicBezTo>
                    <a:pt x="15" y="230"/>
                    <a:pt x="19" y="216"/>
                    <a:pt x="25" y="203"/>
                  </a:cubicBezTo>
                  <a:cubicBezTo>
                    <a:pt x="26" y="200"/>
                    <a:pt x="29" y="199"/>
                    <a:pt x="32" y="200"/>
                  </a:cubicBezTo>
                  <a:cubicBezTo>
                    <a:pt x="35" y="201"/>
                    <a:pt x="36" y="204"/>
                    <a:pt x="35" y="207"/>
                  </a:cubicBezTo>
                  <a:cubicBezTo>
                    <a:pt x="29" y="220"/>
                    <a:pt x="25" y="233"/>
                    <a:pt x="21" y="247"/>
                  </a:cubicBezTo>
                  <a:cubicBezTo>
                    <a:pt x="21" y="249"/>
                    <a:pt x="19" y="251"/>
                    <a:pt x="16" y="251"/>
                  </a:cubicBezTo>
                  <a:close/>
                  <a:moveTo>
                    <a:pt x="627" y="209"/>
                  </a:moveTo>
                  <a:cubicBezTo>
                    <a:pt x="625" y="209"/>
                    <a:pt x="623" y="208"/>
                    <a:pt x="622" y="206"/>
                  </a:cubicBezTo>
                  <a:cubicBezTo>
                    <a:pt x="617" y="193"/>
                    <a:pt x="611" y="181"/>
                    <a:pt x="604" y="169"/>
                  </a:cubicBezTo>
                  <a:cubicBezTo>
                    <a:pt x="602" y="166"/>
                    <a:pt x="603" y="163"/>
                    <a:pt x="606" y="162"/>
                  </a:cubicBezTo>
                  <a:cubicBezTo>
                    <a:pt x="608" y="160"/>
                    <a:pt x="611" y="161"/>
                    <a:pt x="613" y="164"/>
                  </a:cubicBezTo>
                  <a:cubicBezTo>
                    <a:pt x="620" y="176"/>
                    <a:pt x="627" y="189"/>
                    <a:pt x="632" y="202"/>
                  </a:cubicBezTo>
                  <a:cubicBezTo>
                    <a:pt x="633" y="205"/>
                    <a:pt x="632" y="208"/>
                    <a:pt x="629" y="209"/>
                  </a:cubicBezTo>
                  <a:cubicBezTo>
                    <a:pt x="629" y="209"/>
                    <a:pt x="628" y="209"/>
                    <a:pt x="627" y="209"/>
                  </a:cubicBezTo>
                  <a:close/>
                  <a:moveTo>
                    <a:pt x="48" y="173"/>
                  </a:moveTo>
                  <a:cubicBezTo>
                    <a:pt x="48" y="173"/>
                    <a:pt x="47" y="172"/>
                    <a:pt x="46" y="172"/>
                  </a:cubicBezTo>
                  <a:cubicBezTo>
                    <a:pt x="43" y="170"/>
                    <a:pt x="42" y="167"/>
                    <a:pt x="44" y="165"/>
                  </a:cubicBezTo>
                  <a:cubicBezTo>
                    <a:pt x="51" y="152"/>
                    <a:pt x="59" y="140"/>
                    <a:pt x="68" y="129"/>
                  </a:cubicBezTo>
                  <a:cubicBezTo>
                    <a:pt x="70" y="126"/>
                    <a:pt x="73" y="126"/>
                    <a:pt x="75" y="128"/>
                  </a:cubicBezTo>
                  <a:cubicBezTo>
                    <a:pt x="78" y="130"/>
                    <a:pt x="78" y="133"/>
                    <a:pt x="76" y="135"/>
                  </a:cubicBezTo>
                  <a:cubicBezTo>
                    <a:pt x="68" y="146"/>
                    <a:pt x="60" y="158"/>
                    <a:pt x="53" y="170"/>
                  </a:cubicBezTo>
                  <a:cubicBezTo>
                    <a:pt x="52" y="172"/>
                    <a:pt x="50" y="173"/>
                    <a:pt x="48" y="173"/>
                  </a:cubicBezTo>
                  <a:close/>
                  <a:moveTo>
                    <a:pt x="585" y="137"/>
                  </a:moveTo>
                  <a:cubicBezTo>
                    <a:pt x="583" y="137"/>
                    <a:pt x="582" y="136"/>
                    <a:pt x="581" y="134"/>
                  </a:cubicBezTo>
                  <a:cubicBezTo>
                    <a:pt x="572" y="124"/>
                    <a:pt x="563" y="113"/>
                    <a:pt x="553" y="103"/>
                  </a:cubicBezTo>
                  <a:cubicBezTo>
                    <a:pt x="551" y="101"/>
                    <a:pt x="551" y="98"/>
                    <a:pt x="553" y="96"/>
                  </a:cubicBezTo>
                  <a:cubicBezTo>
                    <a:pt x="555" y="94"/>
                    <a:pt x="559" y="94"/>
                    <a:pt x="561" y="96"/>
                  </a:cubicBezTo>
                  <a:cubicBezTo>
                    <a:pt x="571" y="106"/>
                    <a:pt x="580" y="117"/>
                    <a:pt x="589" y="128"/>
                  </a:cubicBezTo>
                  <a:cubicBezTo>
                    <a:pt x="591" y="130"/>
                    <a:pt x="590" y="134"/>
                    <a:pt x="588" y="135"/>
                  </a:cubicBezTo>
                  <a:cubicBezTo>
                    <a:pt x="587" y="136"/>
                    <a:pt x="586" y="137"/>
                    <a:pt x="585" y="137"/>
                  </a:cubicBezTo>
                  <a:close/>
                  <a:moveTo>
                    <a:pt x="100" y="106"/>
                  </a:moveTo>
                  <a:cubicBezTo>
                    <a:pt x="98" y="106"/>
                    <a:pt x="97" y="105"/>
                    <a:pt x="96" y="104"/>
                  </a:cubicBezTo>
                  <a:cubicBezTo>
                    <a:pt x="94" y="102"/>
                    <a:pt x="94" y="99"/>
                    <a:pt x="96" y="96"/>
                  </a:cubicBezTo>
                  <a:cubicBezTo>
                    <a:pt x="106" y="86"/>
                    <a:pt x="117" y="77"/>
                    <a:pt x="128" y="68"/>
                  </a:cubicBezTo>
                  <a:cubicBezTo>
                    <a:pt x="131" y="66"/>
                    <a:pt x="134" y="67"/>
                    <a:pt x="136" y="69"/>
                  </a:cubicBezTo>
                  <a:cubicBezTo>
                    <a:pt x="138" y="71"/>
                    <a:pt x="137" y="75"/>
                    <a:pt x="135" y="76"/>
                  </a:cubicBezTo>
                  <a:cubicBezTo>
                    <a:pt x="124" y="85"/>
                    <a:pt x="113" y="94"/>
                    <a:pt x="104" y="104"/>
                  </a:cubicBezTo>
                  <a:cubicBezTo>
                    <a:pt x="103" y="105"/>
                    <a:pt x="101" y="106"/>
                    <a:pt x="100" y="106"/>
                  </a:cubicBezTo>
                  <a:close/>
                  <a:moveTo>
                    <a:pt x="525" y="77"/>
                  </a:moveTo>
                  <a:cubicBezTo>
                    <a:pt x="524" y="77"/>
                    <a:pt x="523" y="77"/>
                    <a:pt x="522" y="76"/>
                  </a:cubicBezTo>
                  <a:cubicBezTo>
                    <a:pt x="511" y="67"/>
                    <a:pt x="499" y="60"/>
                    <a:pt x="487" y="53"/>
                  </a:cubicBezTo>
                  <a:cubicBezTo>
                    <a:pt x="485" y="51"/>
                    <a:pt x="484" y="48"/>
                    <a:pt x="485" y="46"/>
                  </a:cubicBezTo>
                  <a:cubicBezTo>
                    <a:pt x="487" y="43"/>
                    <a:pt x="490" y="42"/>
                    <a:pt x="492" y="44"/>
                  </a:cubicBezTo>
                  <a:cubicBezTo>
                    <a:pt x="505" y="51"/>
                    <a:pt x="517" y="59"/>
                    <a:pt x="528" y="67"/>
                  </a:cubicBezTo>
                  <a:cubicBezTo>
                    <a:pt x="531" y="69"/>
                    <a:pt x="531" y="73"/>
                    <a:pt x="529" y="75"/>
                  </a:cubicBezTo>
                  <a:cubicBezTo>
                    <a:pt x="528" y="76"/>
                    <a:pt x="527" y="77"/>
                    <a:pt x="525" y="77"/>
                  </a:cubicBezTo>
                  <a:close/>
                  <a:moveTo>
                    <a:pt x="167" y="54"/>
                  </a:moveTo>
                  <a:cubicBezTo>
                    <a:pt x="165" y="54"/>
                    <a:pt x="163" y="53"/>
                    <a:pt x="162" y="51"/>
                  </a:cubicBezTo>
                  <a:cubicBezTo>
                    <a:pt x="161" y="49"/>
                    <a:pt x="161" y="46"/>
                    <a:pt x="164" y="44"/>
                  </a:cubicBezTo>
                  <a:cubicBezTo>
                    <a:pt x="176" y="37"/>
                    <a:pt x="189" y="31"/>
                    <a:pt x="202" y="25"/>
                  </a:cubicBezTo>
                  <a:cubicBezTo>
                    <a:pt x="205" y="24"/>
                    <a:pt x="208" y="25"/>
                    <a:pt x="209" y="28"/>
                  </a:cubicBezTo>
                  <a:cubicBezTo>
                    <a:pt x="211" y="31"/>
                    <a:pt x="209" y="34"/>
                    <a:pt x="207" y="35"/>
                  </a:cubicBezTo>
                  <a:cubicBezTo>
                    <a:pt x="194" y="40"/>
                    <a:pt x="181" y="46"/>
                    <a:pt x="169" y="53"/>
                  </a:cubicBezTo>
                  <a:cubicBezTo>
                    <a:pt x="168" y="54"/>
                    <a:pt x="168" y="54"/>
                    <a:pt x="167" y="54"/>
                  </a:cubicBezTo>
                  <a:close/>
                  <a:moveTo>
                    <a:pt x="452" y="35"/>
                  </a:moveTo>
                  <a:cubicBezTo>
                    <a:pt x="451" y="35"/>
                    <a:pt x="451" y="35"/>
                    <a:pt x="450" y="34"/>
                  </a:cubicBezTo>
                  <a:cubicBezTo>
                    <a:pt x="437" y="29"/>
                    <a:pt x="424" y="25"/>
                    <a:pt x="410" y="21"/>
                  </a:cubicBezTo>
                  <a:cubicBezTo>
                    <a:pt x="408" y="20"/>
                    <a:pt x="406" y="18"/>
                    <a:pt x="407" y="15"/>
                  </a:cubicBezTo>
                  <a:cubicBezTo>
                    <a:pt x="407" y="12"/>
                    <a:pt x="410" y="10"/>
                    <a:pt x="413" y="11"/>
                  </a:cubicBezTo>
                  <a:cubicBezTo>
                    <a:pt x="427" y="15"/>
                    <a:pt x="441" y="19"/>
                    <a:pt x="454" y="25"/>
                  </a:cubicBezTo>
                  <a:cubicBezTo>
                    <a:pt x="457" y="26"/>
                    <a:pt x="458" y="29"/>
                    <a:pt x="457" y="32"/>
                  </a:cubicBezTo>
                  <a:cubicBezTo>
                    <a:pt x="456" y="34"/>
                    <a:pt x="454" y="35"/>
                    <a:pt x="452" y="35"/>
                  </a:cubicBezTo>
                  <a:close/>
                  <a:moveTo>
                    <a:pt x="244" y="22"/>
                  </a:moveTo>
                  <a:cubicBezTo>
                    <a:pt x="242" y="22"/>
                    <a:pt x="240" y="20"/>
                    <a:pt x="239" y="18"/>
                  </a:cubicBezTo>
                  <a:cubicBezTo>
                    <a:pt x="239" y="15"/>
                    <a:pt x="240" y="12"/>
                    <a:pt x="243" y="11"/>
                  </a:cubicBezTo>
                  <a:cubicBezTo>
                    <a:pt x="257" y="8"/>
                    <a:pt x="271" y="5"/>
                    <a:pt x="285" y="3"/>
                  </a:cubicBezTo>
                  <a:cubicBezTo>
                    <a:pt x="288" y="2"/>
                    <a:pt x="291" y="4"/>
                    <a:pt x="291" y="7"/>
                  </a:cubicBezTo>
                  <a:cubicBezTo>
                    <a:pt x="292" y="10"/>
                    <a:pt x="290" y="13"/>
                    <a:pt x="287" y="13"/>
                  </a:cubicBezTo>
                  <a:cubicBezTo>
                    <a:pt x="273" y="15"/>
                    <a:pt x="259" y="18"/>
                    <a:pt x="246" y="21"/>
                  </a:cubicBezTo>
                  <a:cubicBezTo>
                    <a:pt x="245" y="22"/>
                    <a:pt x="245" y="22"/>
                    <a:pt x="244" y="22"/>
                  </a:cubicBezTo>
                  <a:close/>
                  <a:moveTo>
                    <a:pt x="370" y="13"/>
                  </a:moveTo>
                  <a:cubicBezTo>
                    <a:pt x="370" y="13"/>
                    <a:pt x="370" y="13"/>
                    <a:pt x="370" y="13"/>
                  </a:cubicBezTo>
                  <a:cubicBezTo>
                    <a:pt x="356" y="11"/>
                    <a:pt x="342" y="11"/>
                    <a:pt x="329" y="11"/>
                  </a:cubicBezTo>
                  <a:cubicBezTo>
                    <a:pt x="328" y="11"/>
                    <a:pt x="328" y="11"/>
                    <a:pt x="328" y="11"/>
                  </a:cubicBezTo>
                  <a:cubicBezTo>
                    <a:pt x="325" y="11"/>
                    <a:pt x="323" y="8"/>
                    <a:pt x="323" y="5"/>
                  </a:cubicBezTo>
                  <a:cubicBezTo>
                    <a:pt x="323" y="2"/>
                    <a:pt x="325" y="0"/>
                    <a:pt x="328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43" y="0"/>
                    <a:pt x="357" y="1"/>
                    <a:pt x="371" y="3"/>
                  </a:cubicBezTo>
                  <a:cubicBezTo>
                    <a:pt x="374" y="3"/>
                    <a:pt x="376" y="6"/>
                    <a:pt x="376" y="9"/>
                  </a:cubicBezTo>
                  <a:cubicBezTo>
                    <a:pt x="375" y="11"/>
                    <a:pt x="373" y="13"/>
                    <a:pt x="370" y="13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zihun70hao-lingyueheiti" panose="00000500000000000000" pitchFamily="2" charset="-122"/>
                <a:ea typeface="字魂58号-创中黑" panose="00000500000000000000" pitchFamily="2" charset="-122"/>
                <a:sym typeface="zihun70hao-lingyueheiti" panose="00000500000000000000" pitchFamily="2" charset="-122"/>
              </a:endParaRPr>
            </a:p>
          </p:txBody>
        </p:sp>
        <p:sp>
          <p:nvSpPr>
            <p:cNvPr id="118" name="Freeform 7"/>
            <p:cNvSpPr/>
            <p:nvPr/>
          </p:nvSpPr>
          <p:spPr bwMode="auto">
            <a:xfrm flipH="1">
              <a:off x="3987335" y="5370065"/>
              <a:ext cx="3860663" cy="1015043"/>
            </a:xfrm>
            <a:custGeom>
              <a:gdLst>
                <a:gd name="T0" fmla="*/ 1603 w 1926"/>
                <a:gd name="T1" fmla="*/ 0 h 647"/>
                <a:gd name="T2" fmla="*/ 1603 w 1926"/>
                <a:gd name="T3" fmla="*/ 0 h 647"/>
                <a:gd name="T4" fmla="*/ 0 w 1926"/>
                <a:gd name="T5" fmla="*/ 0 h 647"/>
                <a:gd name="T6" fmla="*/ 150 w 1926"/>
                <a:gd name="T7" fmla="*/ 325 h 647"/>
                <a:gd name="T8" fmla="*/ 3 w 1926"/>
                <a:gd name="T9" fmla="*/ 647 h 647"/>
                <a:gd name="T10" fmla="*/ 1603 w 1926"/>
                <a:gd name="T11" fmla="*/ 647 h 647"/>
                <a:gd name="T12" fmla="*/ 1926 w 1926"/>
                <a:gd name="T13" fmla="*/ 324 h 647"/>
                <a:gd name="T14" fmla="*/ 1603 w 1926"/>
                <a:gd name="T15" fmla="*/ 0 h 6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6" h="647">
                  <a:moveTo>
                    <a:pt x="1603" y="0"/>
                  </a:moveTo>
                  <a:cubicBezTo>
                    <a:pt x="1603" y="0"/>
                    <a:pt x="1603" y="0"/>
                    <a:pt x="16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78"/>
                    <a:pt x="150" y="195"/>
                    <a:pt x="150" y="325"/>
                  </a:cubicBezTo>
                  <a:cubicBezTo>
                    <a:pt x="150" y="453"/>
                    <a:pt x="93" y="569"/>
                    <a:pt x="3" y="647"/>
                  </a:cubicBezTo>
                  <a:cubicBezTo>
                    <a:pt x="1603" y="647"/>
                    <a:pt x="1603" y="647"/>
                    <a:pt x="1603" y="647"/>
                  </a:cubicBezTo>
                  <a:cubicBezTo>
                    <a:pt x="1781" y="647"/>
                    <a:pt x="1926" y="502"/>
                    <a:pt x="1926" y="324"/>
                  </a:cubicBezTo>
                  <a:cubicBezTo>
                    <a:pt x="1926" y="145"/>
                    <a:pt x="1781" y="0"/>
                    <a:pt x="1603" y="0"/>
                  </a:cubicBezTo>
                  <a:close/>
                </a:path>
              </a:pathLst>
            </a:custGeom>
            <a:noFill/>
            <a:ln>
              <a:solidFill>
                <a:srgbClr val="FFFF00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zihun70hao-lingyueheiti" panose="00000500000000000000" pitchFamily="2" charset="-122"/>
                <a:ea typeface="字魂58号-创中黑" panose="00000500000000000000" pitchFamily="2" charset="-122"/>
                <a:sym typeface="zihun70hao-lingyueheiti" panose="00000500000000000000" pitchFamily="2" charset="-122"/>
              </a:endParaRPr>
            </a:p>
          </p:txBody>
        </p:sp>
        <p:sp>
          <p:nvSpPr>
            <p:cNvPr id="119" name="Inhaltsplatzhalter 4"/>
            <p:cNvSpPr txBox="1"/>
            <p:nvPr/>
          </p:nvSpPr>
          <p:spPr>
            <a:xfrm>
              <a:off x="4057471" y="5676389"/>
              <a:ext cx="3567705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2800" smtClean="0">
                  <a:solidFill>
                    <a:srgbClr val="FFFF00"/>
                  </a:solidFill>
                  <a:latin typeface="zihun70hao-lingyueheiti" panose="00000500000000000000" pitchFamily="2" charset="-122"/>
                  <a:ea typeface="字魂58号-创中黑" panose="00000500000000000000" pitchFamily="2" charset="-122"/>
                  <a:sym typeface="zihun70hao-lingyueheiti" panose="00000500000000000000" pitchFamily="2" charset="-122"/>
                </a:rPr>
                <a:t>帝国灭亡：并起亡秦</a:t>
              </a:r>
              <a:endParaRPr lang="en-US" sz="2800">
                <a:solidFill>
                  <a:srgbClr val="FFFF00"/>
                </a:solidFill>
                <a:latin typeface="zihun70hao-lingyueheiti" panose="00000500000000000000" pitchFamily="2" charset="-122"/>
                <a:ea typeface="字魂58号-创中黑" panose="00000500000000000000" pitchFamily="2" charset="-122"/>
                <a:sym typeface="zihun70hao-lingyueheiti" panose="00000500000000000000" pitchFamily="2" charset="-122"/>
              </a:endParaRPr>
            </a:p>
          </p:txBody>
        </p:sp>
      </p:grpSp>
      <p:sp>
        <p:nvSpPr>
          <p:cNvPr id="132" name="Up Arrow 58"/>
          <p:cNvSpPr/>
          <p:nvPr/>
        </p:nvSpPr>
        <p:spPr>
          <a:xfrm>
            <a:off x="3650843" y="3770337"/>
            <a:ext cx="379468" cy="416612"/>
          </a:xfrm>
          <a:prstGeom prst="up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zihun70hao-lingyueheiti" panose="00000500000000000000" pitchFamily="2" charset="-122"/>
              <a:ea typeface="字魂58号-创中黑" panose="00000500000000000000" pitchFamily="2" charset="-122"/>
              <a:sym typeface="zihun70hao-lingyueheiti" panose="000005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12190" y="1114405"/>
            <a:ext cx="10177018" cy="107721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/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根据史实，灭秦主力是项羽，登上皇位的是刘邦，作者为何略而不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谈，却极写陈涉起义军？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13688" y="2374698"/>
            <a:ext cx="9738360" cy="3980679"/>
            <a:chOff x="1426464" y="2918219"/>
            <a:chExt cx="9738360" cy="3980679"/>
          </a:xfrm>
        </p:grpSpPr>
        <p:sp>
          <p:nvSpPr>
            <p:cNvPr id="3" name="文本框 2"/>
            <p:cNvSpPr txBox="1"/>
            <p:nvPr/>
          </p:nvSpPr>
          <p:spPr>
            <a:xfrm>
              <a:off x="1536192" y="2918219"/>
              <a:ext cx="9518904" cy="33239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作者</a:t>
              </a:r>
              <a:r>
                <a:rPr lang="zh-CN" altLang="en-US" sz="28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写作目的是为了指出秦之过。写陈</a:t>
              </a: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涉如此</a:t>
              </a:r>
              <a:r>
                <a:rPr lang="zh-CN" altLang="en-US" sz="28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卑微的人，却能一呼百应</a:t>
              </a: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，就说明了强</a:t>
              </a:r>
              <a:r>
                <a:rPr lang="zh-CN" altLang="en-US" sz="28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秦并非毁于强大的外部力量，而是统治者自身出现了重大</a:t>
              </a: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问题。面对</a:t>
              </a:r>
              <a:r>
                <a:rPr lang="zh-CN" altLang="en-US" sz="28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九国诸侯的联合抗秦，秦不战而胜，而面对势孤力薄的陈涉起义军，秦却</a:t>
              </a:r>
              <a:r>
                <a:rPr lang="zh-CN" altLang="en-US" sz="2800" smtClean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不堪一击，形成鲜明对比，更能体现秦之过。</a:t>
              </a:r>
              <a:endParaRPr lang="en-US" altLang="zh-CN" sz="28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426464" y="2918219"/>
              <a:ext cx="9738360" cy="39806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241</Paragraphs>
  <Slides>41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55">
      <vt:lpstr>Arial</vt:lpstr>
      <vt:lpstr>微软雅黑</vt:lpstr>
      <vt:lpstr>Wingdings</vt:lpstr>
      <vt:lpstr>黑体</vt:lpstr>
      <vt:lpstr>宋体</vt:lpstr>
      <vt:lpstr>Times New Roman</vt:lpstr>
      <vt:lpstr>zihun70hao-lingyueheiti</vt:lpstr>
      <vt:lpstr>字魂58号-创中黑</vt:lpstr>
      <vt:lpstr>Calibri Light</vt:lpstr>
      <vt:lpstr>Symbol</vt:lpstr>
      <vt:lpstr>幼圆</vt:lpstr>
      <vt:lpstr>Tahoma</vt:lpstr>
      <vt:lpstr>隶书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2021-02-09T13:53:37.961</cp:lastPrinted>
  <dcterms:created xsi:type="dcterms:W3CDTF">2021-02-09T13:53:37Z</dcterms:created>
  <dcterms:modified xsi:type="dcterms:W3CDTF">2021-02-09T05:53:38Z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