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28" r:id="rId9"/>
    <p:sldId id="332" r:id="rId10"/>
    <p:sldId id="272" r:id="rId11"/>
    <p:sldId id="334" r:id="rId12"/>
    <p:sldId id="330" r:id="rId13"/>
    <p:sldId id="335" r:id="rId14"/>
    <p:sldId id="336" r:id="rId15"/>
    <p:sldId id="33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8ABB1-33D1-46DC-BD86-0F8E3DB05EB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363EE-06B9-4143-B0CA-66C389C1A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47841-E0D2-42AE-8470-491068A1BAE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6526DC-A178-4B5A-ACB6-392ECA79C6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CEBE5-5341-47EF-8550-AD0AF229745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5E778-3F47-47A0-86B7-10953746E0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07F4-E8A9-4597-A61F-0B938DD9141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1F90E-F366-4B35-AB37-520979E208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2A6D1-D1EA-438C-915F-71881500167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DEB04-B060-4A1E-A873-B39F8C278B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E56C1-8BAB-4D3F-8D3E-28DD0CBAD4A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E301B-9CF5-496B-B6B4-57A159F366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AF8C0-5504-4873-A6E2-EFF923D80CF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A8A1F-7668-45C2-A332-DE208DC1D5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B715-5122-44C4-9E97-452812B32B3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4C610-834D-414C-91AD-06A014E87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E34E1-377A-49F6-AFCC-D6A7797DA5D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9461D-504E-4B26-ABB1-D943EB0F8C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2F734-A3BF-4F22-8000-1E1D3BB5B23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E75B6-FBBE-43D2-9721-F13A00F5F2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9522D-DC06-4B0E-97A2-D31A05A4410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570E2-9C52-48DC-8687-F002488489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767F6-9FE0-4DFC-867E-8B88C3FA9D7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22E2-5F89-43D0-BC25-FBE6ED0CC6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EF106-2FAF-4540-9393-DC937E33BB6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65B53-A96C-4C87-8AEC-4C193B92AB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2FDF1-D5DB-4A3A-822C-DEE639FE32C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B4850-1553-41C7-8ED8-E29B4518D1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CC795-A5AE-47DD-87A8-9673C3BA60A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68CC9-D6C3-4D35-96C2-5D4C84740A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91DB70-FB31-4F20-9DD4-632434A3967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0E178B1-EFB5-47F4-A4FE-AC51AFCC34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55.docx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2.xml"/><Relationship Id="rId7" Type="http://schemas.openxmlformats.org/officeDocument/2006/relationships/slide" Target="slide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4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今至大为不义攻国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则弗知非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从而誉之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谓之义。此可谓知义与不义之别乎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现在最大的不义是进攻别的国家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天下的君子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却不知道应予以指责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反倒跟着赞誉它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称之为义。这难道可以说知道义与不义的区别吗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墨子批评了当时普遍存在的称赞战争、支持战争、参与战争的错误做法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反映了他强烈反对一切战争的观点。其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的基本观念也正是对当时社会和平的期盼。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墨子指出有些君子不能分辨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去指责小的不义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却赞誉大的不义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进攻别国。为了世界的安定团结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人们应携起手来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反对战争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呼唤和平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痛斥发动战争之人。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如何理解墨子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有特定的含义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是指侵略战争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即以强凌弱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侵犯攻打无罪的国家。所以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就是反对侵略战争的意思。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兼相爱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是最大的不相爱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也就是最大的不义行为。春秋战国之际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列国纷争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相互攻伐的情况频繁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这给人民的生活和生产带来极大的灾难。墨子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在一定程度上反映了人民要求过安定生活的善良愿望。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作者认为最大的不义是攻国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可为什么要说窃人桃李、鸡鸣狗盗、取人马牛和杀人越货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文章从窃人桃李不义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说到攘人犬豕鸡豚不义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说到取人马牛不义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再说到杀死清白无辜之人并抢夺其财物不义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最后说到最大的不义是攻国。之后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又说明天下君子指责小的不义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却歌颂大的不义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指出天下君子行为的荒谬至极。这些内容不是多余的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是为批判攻人之国的不义行为做出层层铺垫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并与之形成鲜明对比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加强了批驳的力度。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本文在说理上层层铺垫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对照鲜明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试结合课文加以说明。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文章没有开门见山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点明主旨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而是做了层层铺垫。先从情节极其轻微的窃人桃李说起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说到情节不太严重的鸡鸣狗盗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又说到情节较为严重的取人马牛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再说情节相当严重的杀人越货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情节是越来越严重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不义的程度也越来越深。这些行为的确应当受到不同程度的惩罚。但是以上种种行为即使再严重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也比不上侵人之国严重。按正常推理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侵人之国应当是罪大恶极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其罪行应该是罄竹难书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擢发难数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但却赢得了一片颂扬之声。性质相同只是轻重不同的行为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导致的却是两种截然不同的结果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相比之下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就更能看出君子的逻辑才真是不合乎逻辑的逻辑。鲜明的对比使得文章的主旨更加突出而鲜明。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508000" y="2078038"/>
          <a:ext cx="8128000" cy="2955925"/>
        </p:xfrm>
        <a:graphic>
          <a:graphicData uri="http://schemas.openxmlformats.org/presentationml/2006/ole">
            <p:oleObj spid="_x0000_s4105" name="文档" r:id="rId6" imgW="3839157" imgH="139596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213"/>
            <a:ext cx="8128000" cy="16795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其不仁兹甚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扡其衣裘、取戈剑者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扡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拖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强夺或费力取得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则必以此人为不知白黑之辩矣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1463" y="3176588"/>
            <a:ext cx="248126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2863" y="3581400"/>
            <a:ext cx="41036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32363" y="3986213"/>
            <a:ext cx="4103687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77" name="矩形 1"/>
          <p:cNvSpPr>
            <a:spLocks noChangeAspect="1"/>
          </p:cNvSpPr>
          <p:nvPr/>
        </p:nvSpPr>
        <p:spPr bwMode="auto">
          <a:xfrm>
            <a:off x="508000" y="17732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8" name="Object 20"/>
          <p:cNvGraphicFramePr>
            <a:graphicFrameLocks noChangeAspect="1"/>
          </p:cNvGraphicFramePr>
          <p:nvPr/>
        </p:nvGraphicFramePr>
        <p:xfrm>
          <a:off x="312738" y="2214563"/>
          <a:ext cx="8128000" cy="457200"/>
        </p:xfrm>
        <a:graphic>
          <a:graphicData uri="http://schemas.openxmlformats.org/presentationml/2006/ole">
            <p:oleObj spid="_x0000_s2068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640013"/>
            <a:ext cx="8128000" cy="865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为表顺承的连词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上文是原因、方法等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下文是结果、目的等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69" name="Object 21"/>
          <p:cNvGraphicFramePr>
            <a:graphicFrameLocks noChangeAspect="1"/>
          </p:cNvGraphicFramePr>
          <p:nvPr/>
        </p:nvGraphicFramePr>
        <p:xfrm>
          <a:off x="312738" y="3514725"/>
          <a:ext cx="8128000" cy="457200"/>
        </p:xfrm>
        <a:graphic>
          <a:graphicData uri="http://schemas.openxmlformats.org/presentationml/2006/ole">
            <p:oleObj spid="_x0000_s2069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919538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解释、解说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书写、记载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表演评书、平话、弹词等。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84313" y="2706688"/>
            <a:ext cx="62753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5425" y="3984625"/>
            <a:ext cx="35909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0763"/>
            <a:ext cx="8128000" cy="2530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众闻则非之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责怪、反对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今小为非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错事、不合乎义的事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罪益厚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更加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6363" y="3213100"/>
            <a:ext cx="19954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81250" y="3598863"/>
            <a:ext cx="31051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92325" y="4422775"/>
            <a:ext cx="11541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今至大为不义攻国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登斯楼也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则有去国怀乡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等死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死国可乎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今至大为不义攻国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国家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遍国中无与立谈者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红豆生南国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地域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苟亏人愈多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苟全性命于乱世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苟且、姑且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89325" y="2011363"/>
            <a:ext cx="11445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9563" y="2416175"/>
            <a:ext cx="11445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06725" y="2800350"/>
            <a:ext cx="11445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98850" y="3221038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98850" y="36226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1125" y="4013200"/>
            <a:ext cx="11557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62238" y="4824413"/>
            <a:ext cx="1155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217863" y="5227638"/>
            <a:ext cx="19812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1" name="矩形 1"/>
          <p:cNvSpPr>
            <a:spLocks noChangeAspect="1"/>
          </p:cNvSpPr>
          <p:nvPr/>
        </p:nvSpPr>
        <p:spPr bwMode="auto">
          <a:xfrm>
            <a:off x="508000" y="24923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12738" y="2971800"/>
          <a:ext cx="8128000" cy="1371600"/>
        </p:xfrm>
        <a:graphic>
          <a:graphicData uri="http://schemas.openxmlformats.org/presentationml/2006/ole">
            <p:oleObj spid="_x0000_s3083" name="文档" r:id="rId9" imgW="3839157" imgH="648476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724150" y="3013075"/>
            <a:ext cx="34210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38400" y="3482975"/>
            <a:ext cx="25558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7288" y="3924300"/>
            <a:ext cx="48164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以亏人自利也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宾语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置于动词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其不义又甚入人园圃窃桃李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后省略介词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今有人于此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则必以此人为不知白黑之辩矣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固定结构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是以知天下之君子也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辩义与不义之乱也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置于介词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7038" y="2198688"/>
            <a:ext cx="41783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1375" y="2593975"/>
            <a:ext cx="41767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8588" y="2997200"/>
            <a:ext cx="18510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7163" y="3390900"/>
            <a:ext cx="10842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48238" y="3811588"/>
            <a:ext cx="35782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8938" y="4187825"/>
            <a:ext cx="1852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34100" y="4614863"/>
            <a:ext cx="24796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8938" y="5006975"/>
            <a:ext cx="21161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今有人于此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少见黑曰黑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多见黑曰白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则必以此人为不知白黑之辩矣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少尝苦曰苦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多尝苦曰甘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则必以此人为不知甘苦之辩矣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今小为非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则知而非之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大为非攻国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则不知非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谓之义。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此可谓知义与不义之辩乎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是以知天下之君子也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辩义与不义之乱也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1988" y="2970213"/>
            <a:ext cx="359886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963" y="3778250"/>
            <a:ext cx="33115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7775" y="4184650"/>
            <a:ext cx="223520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苟亏人愈多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其不仁兹甚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罪益厚。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如果损害别人更多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那么他的不仁就更严重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罪行就更大。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墨子从损害别人的程度上提出自己的观点。如果损害别人更多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那么他的不仁就更严重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罪过就更大。为下文讲攻打别的国家损害别人更多是最不仁义的、罪过更大的提供了依据。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损人利己的行为是不道德的行为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在面对利益冲突的时候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要学会克制自己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以仁义为重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表现出君子之风。君子求义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利在其中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只有与对方保持友好的关系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利自然而然就会产生。无义无利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发动战争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损害别人并非明智之举。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87</TotalTime>
  <Words>1674</Words>
  <Application>Microsoft Office PowerPoint</Application>
  <PresentationFormat>全屏显示(4:3)</PresentationFormat>
  <Paragraphs>110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8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30</cp:revision>
  <dcterms:created xsi:type="dcterms:W3CDTF">2015-07-28T05:59:53Z</dcterms:created>
  <dcterms:modified xsi:type="dcterms:W3CDTF">2016-09-19T01:44:41Z</dcterms:modified>
</cp:coreProperties>
</file>