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551" r:id="rId3"/>
    <p:sldId id="569" r:id="rId4"/>
    <p:sldId id="550" r:id="rId5"/>
    <p:sldId id="549" r:id="rId6"/>
    <p:sldId id="552" r:id="rId7"/>
    <p:sldId id="548" r:id="rId8"/>
    <p:sldId id="544" r:id="rId9"/>
    <p:sldId id="543" r:id="rId10"/>
    <p:sldId id="537" r:id="rId11"/>
    <p:sldId id="541" r:id="rId12"/>
    <p:sldId id="540" r:id="rId13"/>
    <p:sldId id="524" r:id="rId14"/>
    <p:sldId id="523" r:id="rId15"/>
    <p:sldId id="554" r:id="rId16"/>
    <p:sldId id="553" r:id="rId17"/>
    <p:sldId id="591" r:id="rId18"/>
    <p:sldId id="592" r:id="rId19"/>
    <p:sldId id="555" r:id="rId20"/>
    <p:sldId id="594" r:id="rId21"/>
    <p:sldId id="595" r:id="rId22"/>
    <p:sldId id="596" r:id="rId23"/>
    <p:sldId id="558" r:id="rId24"/>
    <p:sldId id="559"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5" d="100"/>
          <a:sy n="75" d="100"/>
        </p:scale>
        <p:origin x="588" y="78"/>
      </p:cViewPr>
      <p:guideLst>
        <p:guide orient="horz" pos="2160"/>
        <p:guide pos="38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18.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media/image2.png"/><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image" Target="../media/image4.pn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1.xml"/><Relationship Id="rId4" Type="http://schemas.openxmlformats.org/officeDocument/2006/relationships/image" Target="../media/image5.png"/><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3.png"/><Relationship Id="rId2" Type="http://schemas.openxmlformats.org/officeDocument/2006/relationships/tags" Target="../tags/tag69.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136650" y="1520190"/>
            <a:ext cx="4509770" cy="3886200"/>
          </a:xfrm>
        </p:spPr>
        <p:txBody>
          <a:bodyPr/>
          <a:lstStyle/>
          <a:p>
            <a:pPr marL="0" indent="0">
              <a:buNone/>
            </a:pPr>
            <a:r>
              <a:rPr lang="en-US" altLang="zh-CN" sz="3600">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                    </a:t>
            </a:r>
            <a:r>
              <a:rPr sz="44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县委书记的榜样</a:t>
            </a:r>
            <a:endParaRPr sz="44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0">
              <a:buNone/>
            </a:pPr>
            <a:r>
              <a:rPr sz="4400" b="1">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   —焦裕禄</a:t>
            </a:r>
            <a:endParaRPr lang="zh-CN" altLang="en-US" sz="4400" b="1">
              <a:solidFill>
                <a:srgbClr val="FFFF00"/>
              </a:solidFill>
              <a:latin typeface="黑体" panose="02010609060101010101" pitchFamily="49" charset="-122"/>
              <a:ea typeface="黑体" panose="02010609060101010101" pitchFamily="49" charset="-122"/>
              <a:cs typeface="黑体" panose="02010609060101010101" pitchFamily="49" charset="-122"/>
            </a:endParaRPr>
          </a:p>
          <a:p>
            <a:endParaRPr lang="zh-CN" altLang="en-US" sz="4400" b="1">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4"/>
          <p:cNvPicPr>
            <a:picLocks noChangeAspect="1"/>
          </p:cNvPicPr>
          <p:nvPr>
            <p:custDataLst>
              <p:tags r:id="rId3"/>
            </p:custDataLst>
          </p:nvPr>
        </p:nvPicPr>
        <p:blipFill>
          <a:blip r:embed="rId4"/>
          <a:stretch>
            <a:fillRect/>
          </a:stretch>
        </p:blipFill>
        <p:spPr>
          <a:xfrm>
            <a:off x="5810885" y="1314450"/>
            <a:ext cx="4959985" cy="4410075"/>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5"/>
            </p:custDataLst>
          </p:nvPr>
        </p:nvSpPr>
        <p:spPr>
          <a:xfrm>
            <a:off x="9949815" y="131445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anose="02010609060101010101" pitchFamily="49" charset="-122"/>
                <a:ea typeface="黑体" panose="02010609060101010101" pitchFamily="49" charset="-122"/>
              </a:rPr>
              <a:t>资料</a:t>
            </a:r>
            <a:endParaRPr lang="zh-CN" altLang="zh-CN" sz="2400">
              <a:solidFill>
                <a:schemeClr val="tx1"/>
              </a:solidFill>
              <a:latin typeface="黑体" panose="02010609060101010101" pitchFamily="49" charset="-122"/>
              <a:ea typeface="黑体" panose="02010609060101010101" pitchFamily="49" charset="-122"/>
            </a:endParaRPr>
          </a:p>
        </p:txBody>
      </p:sp>
    </p:spTree>
    <p:custDataLst>
      <p:tags r:id="rId6"/>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38630" y="1313815"/>
            <a:ext cx="8402955" cy="4759325"/>
          </a:xfrm>
        </p:spPr>
        <p:txBody>
          <a:bodyPr>
            <a:noAutofit/>
          </a:bodyPr>
          <a:lstStyle/>
          <a:p>
            <a:pPr marL="0" indent="0" algn="l">
              <a:lnSpc>
                <a:spcPct val="100000"/>
              </a:lnSpc>
              <a:buNone/>
            </a:pP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rPr>
              <a:t>活动二：小组讨论</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，文中有很多小标题，这些小标题之间是否存在联系？</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“吃别人嚼过的馍没味道”</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“当群众最困难的时候，共产党员要出现在群众面前”</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“他心里装着全体人民，唯独没有他自己”</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“活着我没有治好沙丘，死了也要看着你们把沙丘治好！”</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“他没有死，他还活着”</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406400" y="538480"/>
            <a:ext cx="9498965" cy="4518025"/>
          </a:xfrm>
        </p:spPr>
        <p:txBody>
          <a:bodyPr>
            <a:noAutofit/>
          </a:bodyPr>
          <a:lstStyle/>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“吃别人嚼过的馍没味道”</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（亲临一线，身先士卒的精神）</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“当群众最困难的时候，共产党员要出现在群众面前”</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（心系群众，忘我工作）</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“他心里装着全体人民，唯独没有他自己”</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（热爱群众，无私奉献）</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“活着我没有治好沙丘，死了也要看着你们把沙丘治好！”</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（鞠躬尽瘁，死而后已）</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“他没有死，他还活着”</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（肉体虽死，精神永存）。</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534035" y="921385"/>
            <a:ext cx="5512435" cy="5015865"/>
          </a:xfrm>
          <a:prstGeom prst="rect">
            <a:avLst/>
          </a:prstGeom>
          <a:noFill/>
        </p:spPr>
        <p:txBody>
          <a:bodyPr wrap="square" rtlCol="0" anchor="t">
            <a:spAutoFit/>
          </a:bodyPr>
          <a:lstStyle/>
          <a:p>
            <a:pPr marL="0" indent="0" fontAlgn="auto">
              <a:lnSpc>
                <a:spcPct val="100000"/>
              </a:lnSpc>
              <a:buNone/>
            </a:pP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明确：这几个小标题是按照焦裕禄同志的事迹和品质，按照时间为线索进行安排，每一节中都有一个核心的主题，例如第一节“吃别人嚼过的馍没味道”，通过焦裕禄身先士卒下乡调研，表现他忘我工作的品质。每个标题都是焦裕禄品质的一个侧面，而加起来则形成了一个立体的焦裕禄。</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4" name="图片 3"/>
          <p:cNvPicPr>
            <a:picLocks noChangeAspect="1"/>
          </p:cNvPicPr>
          <p:nvPr>
            <p:custDataLst>
              <p:tags r:id="rId3"/>
            </p:custDataLst>
          </p:nvPr>
        </p:nvPicPr>
        <p:blipFill>
          <a:blip r:embed="rId4"/>
          <a:stretch>
            <a:fillRect/>
          </a:stretch>
        </p:blipFill>
        <p:spPr>
          <a:xfrm>
            <a:off x="6703695" y="1545590"/>
            <a:ext cx="3888740" cy="3766185"/>
          </a:xfrm>
          <a:prstGeom prst="rect">
            <a:avLst/>
          </a:prstGeom>
        </p:spPr>
      </p:pic>
      <p:sp>
        <p:nvSpPr>
          <p:cNvPr id="7" name="文本框 6"/>
          <p:cNvSpPr txBox="1"/>
          <p:nvPr>
            <p:custDataLst>
              <p:tags r:id="rId5"/>
            </p:custDataLst>
          </p:nvPr>
        </p:nvSpPr>
        <p:spPr>
          <a:xfrm>
            <a:off x="9771380" y="154559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anose="02010609060101010101" pitchFamily="49" charset="-122"/>
                <a:ea typeface="黑体" panose="02010609060101010101" pitchFamily="49" charset="-122"/>
              </a:rPr>
              <a:t>资料</a:t>
            </a:r>
            <a:endParaRPr lang="zh-CN" altLang="zh-CN" sz="2400">
              <a:solidFill>
                <a:schemeClr val="tx1"/>
              </a:solidFill>
              <a:latin typeface="黑体" panose="02010609060101010101" pitchFamily="49" charset="-122"/>
              <a:ea typeface="黑体" panose="02010609060101010101" pitchFamily="49" charset="-122"/>
            </a:endParaRPr>
          </a:p>
        </p:txBody>
      </p:sp>
    </p:spTree>
    <p:custDataLst>
      <p:tags r:id="rId6"/>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772285" y="1454150"/>
            <a:ext cx="4097655" cy="645160"/>
          </a:xfrm>
          <a:prstGeom prst="rect">
            <a:avLst/>
          </a:prstGeom>
          <a:noFill/>
        </p:spPr>
        <p:txBody>
          <a:bodyPr wrap="square" rtlCol="0" anchor="t">
            <a:spAutoFit/>
          </a:bodyPr>
          <a:lstStyle/>
          <a:p>
            <a:r>
              <a:rPr lang="zh-CN" altLang="en-US" sz="3600">
                <a:solidFill>
                  <a:srgbClr val="FFFD27">
                    <a:alpha val="80000"/>
                  </a:srgbClr>
                </a:solidFill>
                <a:latin typeface="黑体" panose="02010609060101010101" pitchFamily="49" charset="-122"/>
                <a:ea typeface="黑体" panose="02010609060101010101" pitchFamily="49" charset="-122"/>
                <a:sym typeface="+mn-ea"/>
              </a:rPr>
              <a:t>活动三：明技法</a:t>
            </a:r>
            <a:endParaRPr lang="zh-CN" altLang="en-US" sz="3600">
              <a:solidFill>
                <a:srgbClr val="FFFD27">
                  <a:alpha val="80000"/>
                </a:srgbClr>
              </a:solidFill>
              <a:latin typeface="黑体" panose="02010609060101010101" pitchFamily="49" charset="-122"/>
              <a:ea typeface="黑体" panose="02010609060101010101" pitchFamily="49" charset="-122"/>
              <a:sym typeface="+mn-ea"/>
            </a:endParaRPr>
          </a:p>
        </p:txBody>
      </p:sp>
      <p:sp>
        <p:nvSpPr>
          <p:cNvPr id="3" name="内容占位符 2"/>
          <p:cNvSpPr>
            <a:spLocks noGrp="1"/>
          </p:cNvSpPr>
          <p:nvPr>
            <p:ph idx="1"/>
            <p:custDataLst>
              <p:tags r:id="rId3"/>
            </p:custDataLst>
          </p:nvPr>
        </p:nvSpPr>
        <p:spPr>
          <a:xfrm>
            <a:off x="1927225" y="2037715"/>
            <a:ext cx="8775065" cy="4211955"/>
          </a:xfrm>
        </p:spPr>
        <p:txBody>
          <a:bodyPr>
            <a:noAutofit/>
          </a:bodyPr>
          <a:lstStyle/>
          <a:p>
            <a:pPr marL="0" indent="0" algn="l">
              <a:lnSpc>
                <a:spcPct val="100000"/>
              </a:lnSpc>
              <a:buNone/>
            </a:pP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rPr>
              <a:t>合作探究：《县委书记的好榜样——焦裕禄》运用了哪些手法来刻画焦裕禄这一典型形象？请举例说明。</a:t>
            </a:r>
            <a:endPar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4"/>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255395" y="908685"/>
            <a:ext cx="8838565" cy="4759325"/>
          </a:xfrm>
        </p:spPr>
        <p:txBody>
          <a:bodyPr>
            <a:noAutofit/>
          </a:bodyPr>
          <a:lstStyle/>
          <a:p>
            <a:pPr marL="0" indent="0" algn="l">
              <a:lnSpc>
                <a:spcPct val="100000"/>
              </a:lnSpc>
              <a:buNone/>
            </a:pPr>
            <a:r>
              <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rPr>
              <a:t>明确：①白描化的语言描写。</a:t>
            </a:r>
            <a:endPar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rPr>
              <a:t>文章没有华丽的辞藻、绚丽的语言,却能从平淡中体现出典型人物的丰满、细腻,这离不开白描化的语言描写。焦裕禄没有豪言壮语,没有深刻的道理说教,每一句话都明白、简单,能让百姓听懂、感动。如：那句“我是您的儿子”温暖了那对无依无靠的老人的心,他成为党员干部所追求的人民公仆的楷模。那句“活着我没有治好沙丘,死了也要看着你们把沙丘治好”感人肺腑,把人物的精神实质表现得淋漓尽致。</a:t>
            </a:r>
            <a:endParaRPr lang="en-US" altLang="zh-CN"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endPar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49425" y="1490345"/>
            <a:ext cx="8372475" cy="4759325"/>
          </a:xfrm>
        </p:spPr>
        <p:txBody>
          <a:bodyPr>
            <a:normAutofit lnSpcReduction="10000"/>
          </a:bodyPr>
          <a:lstStyle/>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②生动的细节描写。</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对于焦裕禄身患严重肝病仍坚持工作的场景,文中用踩”“顶”“揣”“按”一系列动词将焦裕禄忍痛工作的细节描绘出来,突出了焦裕禄忘我工作的人民公仆形象。再如:“焦裕禄听见风雪声;倚在门边望着风雪发呆。”抓住“发呆”的神态,揭示了焦裕禄心中时刻装着人民的襟怀。 </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558290" y="1490345"/>
            <a:ext cx="8838565" cy="4759325"/>
          </a:xfrm>
        </p:spPr>
        <p:txBody>
          <a:bodyPr>
            <a:noAutofit/>
          </a:bodyPr>
          <a:lstStyle/>
          <a:p>
            <a:pPr marL="0" indent="0" algn="l">
              <a:lnSpc>
                <a:spcPct val="100000"/>
              </a:lnSpc>
              <a:buNone/>
            </a:pP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rPr>
              <a:t>③典型的环境描写。</a:t>
            </a:r>
            <a:endPar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rPr>
              <a:t>文章第三段写“三害”的象征和标志:“黄沙”“青色的冰凌”“白茫茫的盐碱地”。色调的变化,展现出兰考大地遭受灾荒的苦难景象,更显示出焦裕禄身上的责任之重大。面对这种状况,焦裕禄不退缩、不逃避,展现了其不怕困难、勇于担当的大无畏精神。</a:t>
            </a:r>
            <a:endPar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182370" y="484505"/>
            <a:ext cx="8838565" cy="4759325"/>
          </a:xfrm>
        </p:spPr>
        <p:txBody>
          <a:bodyPr>
            <a:noAutofit/>
          </a:bodyPr>
          <a:lstStyle/>
          <a:p>
            <a:pPr marL="0" indent="0" algn="l">
              <a:lnSpc>
                <a:spcPct val="100000"/>
              </a:lnSpc>
              <a:buNone/>
            </a:pPr>
            <a:r>
              <a:rPr lang="zh-CN" altLang="en-US" sz="2800">
                <a:solidFill>
                  <a:schemeClr val="bg1"/>
                </a:solidFill>
                <a:uFillTx/>
                <a:latin typeface="黑体" panose="02010609060101010101" pitchFamily="49" charset="-122"/>
                <a:ea typeface="黑体" panose="02010609060101010101" pitchFamily="49" charset="-122"/>
                <a:cs typeface="黑体" panose="02010609060101010101" pitchFamily="49" charset="-122"/>
              </a:rPr>
              <a:t>明确：</a:t>
            </a:r>
            <a:endParaRPr lang="zh-CN" altLang="en-US" sz="280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2800">
                <a:solidFill>
                  <a:schemeClr val="bg1"/>
                </a:solidFill>
                <a:uFillTx/>
                <a:latin typeface="黑体" panose="02010609060101010101" pitchFamily="49" charset="-122"/>
                <a:ea typeface="黑体" panose="02010609060101010101" pitchFamily="49" charset="-122"/>
                <a:cs typeface="黑体" panose="02010609060101010101" pitchFamily="49" charset="-122"/>
              </a:rPr>
              <a:t>④有力的側面烘托。</a:t>
            </a:r>
            <a:endParaRPr lang="en-US" altLang="zh-CN" sz="280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2800">
                <a:solidFill>
                  <a:schemeClr val="bg1"/>
                </a:solidFill>
                <a:uFillTx/>
                <a:latin typeface="黑体" panose="02010609060101010101" pitchFamily="49" charset="-122"/>
                <a:ea typeface="黑体" panose="02010609060101010101" pitchFamily="49" charset="-122"/>
                <a:cs typeface="黑体" panose="02010609060101010101" pitchFamily="49" charset="-122"/>
              </a:rPr>
              <a:t>文中除了对焦裕禄言行举止的直接描写外,还通过其他的人物来表现焦裕禄的崇高品质。在引言部分,“大家议论说新来的县委书记看问题高人一着棋,他能从困难中看到希望能从不利条件中看到有利因素”,通过别人的评价,表现了焦裕禄不怕困难、勇于担当的精神。在第一节中,通过对金营大队支部书记李广志的“吃惊”“非常感动”的描写,表现了焦裕禄重视调研、实事求是的精神风貌。在文章最后一节,通过老百姓的回忆、评价,表现了焦裕禄鞠躬尽瘁、死而后已的崇高精神。</a:t>
            </a:r>
            <a:endParaRPr lang="en-US" altLang="zh-CN" sz="280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endParaRPr lang="en-US" altLang="zh-CN" sz="2800">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29385" y="969645"/>
            <a:ext cx="9333865" cy="4759325"/>
          </a:xfrm>
        </p:spPr>
        <p:txBody>
          <a:bodyPr>
            <a:normAutofit/>
          </a:bodyPr>
          <a:lstStyle/>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rPr>
              <a:t>活动四、品读明情</a:t>
            </a:r>
            <a:endPar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各抒己见论精神</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焦裕禄身上有哪些精神品质值得我们学习?结合课文内容加以分析。（提示：可以从文中不同小标题所统领的不同内容入手,分析人物言行,归纳、提炼人物精神品质。） ”</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50060" y="1490345"/>
            <a:ext cx="8146415" cy="4759325"/>
          </a:xfrm>
        </p:spPr>
        <p:txBody>
          <a:bodyPr>
            <a:normAutofit/>
          </a:bodyPr>
          <a:lstStyle/>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习近平这样评价焦裕禄同志的精神：“无论过去、现在还是将来，都永远是亿万人们心中一座永不磨灭的丰碑，永远是鼓舞我们艰苦奋斗、执政为民的强大思想动力，永远是激励我们求真务实、开拓进取的宝贵精神财富，永远不会过时。”</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859155" y="804545"/>
            <a:ext cx="9895840" cy="4759325"/>
          </a:xfrm>
        </p:spPr>
        <p:txBody>
          <a:bodyPr>
            <a:noAutofit/>
          </a:bodyPr>
          <a:lstStyle/>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教学目标 </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语言建构与运用：了解新闻报道的一般特征，把握消息和通讯两种新闻体裁的不同特点。</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思维发展与提升：培养阅读新闻作品、筛选信息的能力；学习通讯选取典型材料来表现人物精神和品格的方法。</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审美鉴赏与创造：学习人物通讯多角度、多层次刻画人物的方法，品析人物的品质美。</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文化传承与理解：感受焦裕禄的伟大人格，学习焦裕禄高尚的精神品质。 </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教学重点：赏析作者在刻画人物形象时选取典型材料来表现人物精神和品格的方法。 </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教学难点：依托人物形象，探究文本反映的人生价值和时代精神，把握作者的观点、立场和态度。</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rPr>
              <a:t>教学方法 研读法、探究法、讨论法。2.梳理文本，读懂人物。</a:t>
            </a:r>
            <a:endParaRPr lang="zh-CN" altLang="en-US" sz="2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（1）梳理归纳文中所写焦裕禄的具体事迹。</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nSpc>
                <a:spcPct val="100000"/>
              </a:lnSpc>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557020" y="763905"/>
            <a:ext cx="8339455" cy="5485765"/>
          </a:xfrm>
        </p:spPr>
        <p:txBody>
          <a:bodyPr>
            <a:normAutofit fontScale="70000"/>
          </a:bodyPr>
          <a:lstStyle/>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600">
                <a:solidFill>
                  <a:srgbClr val="FF0000"/>
                </a:solidFill>
                <a:latin typeface="黑体" panose="02010609060101010101" pitchFamily="49" charset="-122"/>
                <a:ea typeface="黑体" panose="02010609060101010101" pitchFamily="49" charset="-122"/>
                <a:cs typeface="黑体" panose="02010609060101010101" pitchFamily="49" charset="-122"/>
              </a:rPr>
              <a:t>五、检测评价</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高考链接——新闻语段压缩</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 请对下面这段新闻报道的文字进行压缩。要求保留关键信息，句子简洁流畅，不超过70个字。（5分）</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    2020年“中国航天日”启动仪式于4月24日在国家航天局网站举行。备受关注的中国首次火星探测任务名称、任务标识在启动仪式上公布。中国行星探测任务被命名为“天问系列”，首次火星探测任务被命名为“天问一号”，后续行星任务依次编号。据介绍，该名称源于屈原长诗《天问》，体现了探索自然和宇宙空间的文化传承，寓意追求科技创新永无止境，而象征“揽星九天”的任务标识，展现出中国航天开放合作的理念与态度。</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50060" y="1490345"/>
            <a:ext cx="8146415" cy="4759325"/>
          </a:xfrm>
        </p:spPr>
        <p:txBody>
          <a:bodyPr>
            <a:normAutofit/>
          </a:bodyPr>
          <a:lstStyle/>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rPr>
              <a:t> 参考答案：2020年4月24日“中国航天日”启动仪式在国家航天局网站举行举行。仪式上公布中国首次火星探测任务名称是“天问一号”、任务标识“揽星九天”。</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84350" y="1490345"/>
            <a:ext cx="8585835" cy="4759325"/>
          </a:xfrm>
        </p:spPr>
        <p:txBody>
          <a:bodyPr/>
          <a:lstStyle/>
          <a:p>
            <a:pPr marL="0" indent="0" algn="l">
              <a:buNone/>
            </a:pPr>
            <a:r>
              <a:rPr lang="zh-CN" altLang="en-US" sz="3200">
                <a:solidFill>
                  <a:srgbClr val="FFFF00"/>
                </a:solidFill>
                <a:latin typeface="黑体" panose="02010609060101010101" pitchFamily="49" charset="-122"/>
                <a:ea typeface="黑体" panose="02010609060101010101" pitchFamily="49" charset="-122"/>
              </a:rPr>
              <a:t>课后作业</a:t>
            </a:r>
            <a:endParaRPr lang="zh-CN" altLang="en-US" sz="3200">
              <a:solidFill>
                <a:srgbClr val="FFFF00"/>
              </a:solidFill>
              <a:latin typeface="黑体" panose="02010609060101010101" pitchFamily="49" charset="-122"/>
              <a:ea typeface="黑体" panose="02010609060101010101" pitchFamily="49" charset="-122"/>
            </a:endParaRPr>
          </a:p>
          <a:p>
            <a:pPr marL="0" indent="0" algn="l">
              <a:buNone/>
            </a:pPr>
            <a:r>
              <a:rPr lang="zh-CN" altLang="en-US" sz="3200">
                <a:solidFill>
                  <a:schemeClr val="bg1"/>
                </a:solidFill>
                <a:latin typeface="黑体" panose="02010609060101010101" pitchFamily="49" charset="-122"/>
                <a:ea typeface="黑体" panose="02010609060101010101" pitchFamily="49" charset="-122"/>
              </a:rPr>
              <a:t>    在我们走过的人生旅途中，很多平凡人的事迹令我们感动，选择自己熟悉的一位人物为报道对象来进行人物通讯的写作练习，</a:t>
            </a:r>
            <a:r>
              <a:rPr lang="en-US" altLang="zh-CN" sz="3200">
                <a:solidFill>
                  <a:schemeClr val="bg1"/>
                </a:solidFill>
                <a:latin typeface="黑体" panose="02010609060101010101" pitchFamily="49" charset="-122"/>
                <a:ea typeface="黑体" panose="02010609060101010101" pitchFamily="49" charset="-122"/>
              </a:rPr>
              <a:t>800</a:t>
            </a:r>
            <a:r>
              <a:rPr sz="3200">
                <a:solidFill>
                  <a:schemeClr val="bg1"/>
                </a:solidFill>
                <a:latin typeface="黑体" panose="02010609060101010101" pitchFamily="49" charset="-122"/>
                <a:ea typeface="黑体" panose="02010609060101010101" pitchFamily="49" charset="-122"/>
              </a:rPr>
              <a:t>字左右。</a:t>
            </a:r>
            <a:endParaRPr sz="3200">
              <a:solidFill>
                <a:schemeClr val="bg1"/>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08330" y="2200275"/>
            <a:ext cx="10968990" cy="3049270"/>
          </a:xfrm>
        </p:spPr>
        <p:txBody>
          <a:bodyPr/>
          <a:lstStyle/>
          <a:p>
            <a:pPr marL="0" indent="0" algn="l">
              <a:buNone/>
            </a:pPr>
            <a:r>
              <a:rPr lang="en-US" altLang="zh-CN" sz="4000">
                <a:latin typeface="黑体" panose="02010609060101010101" pitchFamily="49" charset="-122"/>
                <a:ea typeface="黑体" panose="02010609060101010101" pitchFamily="49" charset="-122"/>
              </a:rPr>
              <a:t>                </a:t>
            </a:r>
            <a:r>
              <a:rPr lang="zh-CN" altLang="en-US" sz="6000">
                <a:solidFill>
                  <a:schemeClr val="bg1"/>
                </a:solidFill>
                <a:latin typeface="黑体" panose="02010609060101010101" pitchFamily="49" charset="-122"/>
                <a:ea typeface="黑体" panose="02010609060101010101" pitchFamily="49" charset="-122"/>
              </a:rPr>
              <a:t>再见！</a:t>
            </a:r>
            <a:endParaRPr lang="zh-CN" altLang="en-US" sz="6000">
              <a:solidFill>
                <a:schemeClr val="bg1"/>
              </a:solidFill>
              <a:latin typeface="黑体" panose="02010609060101010101" pitchFamily="49" charset="-122"/>
              <a:ea typeface="黑体" panose="02010609060101010101" pitchFamily="49" charset="-122"/>
            </a:endParaRPr>
          </a:p>
        </p:txBody>
      </p:sp>
      <p:pic>
        <p:nvPicPr>
          <p:cNvPr id="4" name="New picture"/>
          <p:cNvPicPr/>
          <p:nvPr>
            <p:custDataLst>
              <p:tags r:id="rId3"/>
            </p:custDataLst>
          </p:nvPr>
        </p:nvPicPr>
        <p:blipFill>
          <a:blip r:embed="rId4"/>
          <a:stretch>
            <a:fillRect/>
          </a:stretch>
        </p:blipFill>
        <p:spPr>
          <a:xfrm>
            <a:off x="12052300" y="10477500"/>
            <a:ext cx="355600" cy="266700"/>
          </a:xfrm>
          <a:prstGeom prst="cube">
            <a:avLst/>
          </a:prstGeom>
        </p:spPr>
      </p:pic>
    </p:spTree>
    <p:custDataLst>
      <p:tags r:id="rId5"/>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9120" y="487680"/>
            <a:ext cx="10889615" cy="5761990"/>
          </a:xfrm>
        </p:spPr>
        <p:txBody>
          <a:bodyPr>
            <a:noAutofit/>
          </a:bodyPr>
          <a:lstStyle/>
          <a:p>
            <a:pPr marL="0" indent="0" algn="l">
              <a:buNone/>
            </a:pPr>
            <a:r>
              <a:rPr lang="zh-CN" altLang="en-US" sz="3600">
                <a:solidFill>
                  <a:srgbClr val="FFFF00"/>
                </a:solidFill>
                <a:latin typeface="黑体" panose="02010609060101010101" pitchFamily="49" charset="-122"/>
                <a:ea typeface="黑体" panose="02010609060101010101" pitchFamily="49" charset="-122"/>
                <a:cs typeface="黑体" panose="02010609060101010101" pitchFamily="49" charset="-122"/>
              </a:rPr>
              <a:t>1.走近人物，了解背景。</a:t>
            </a:r>
            <a:endParaRPr lang="zh-CN" altLang="en-US" sz="36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    焦裕禄，山东淄博人，原兰考县委书记，干部楷模，中国共产党革命烈士。1922年8月16日，焦裕禄出生在一个贫苦家庭，1946年加入了中国共产党，1950年，被任命为尉氏县大营区委副书记兼区长，1954年8月相继在哈尔滨工业大学、大连起重机厂机械加工车间进修，1962年被调到河南省兰考县担任县委书记，1964年5月14日因肝癌病逝于郑州，终年42岁。</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920240" y="1490345"/>
            <a:ext cx="8178800" cy="4759325"/>
          </a:xfrm>
        </p:spPr>
        <p:txBody>
          <a:bodyPr>
            <a:normAutofit lnSpcReduction="20000"/>
          </a:bodyPr>
          <a:lstStyle/>
          <a:p>
            <a:pPr marL="0" indent="0" algn="l">
              <a:buNone/>
            </a:pP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en-US" altLang="zh-CN" sz="36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1962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2"/>
            </p:custDataLst>
          </p:nvPr>
        </p:nvPicPr>
        <p:blipFill>
          <a:blip r:embed="rId3"/>
          <a:stretch>
            <a:fillRect/>
          </a:stretch>
        </p:blipFill>
        <p:spPr>
          <a:xfrm>
            <a:off x="2353310" y="1424305"/>
            <a:ext cx="7146925" cy="4673600"/>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4"/>
            </p:custDataLst>
          </p:nvPr>
        </p:nvSpPr>
        <p:spPr>
          <a:xfrm>
            <a:off x="8679180" y="1424305"/>
            <a:ext cx="821055" cy="119888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anose="02010609060101010101" pitchFamily="49" charset="-122"/>
                <a:ea typeface="黑体" panose="02010609060101010101" pitchFamily="49" charset="-122"/>
              </a:rPr>
              <a:t>影视作品资料</a:t>
            </a:r>
            <a:endParaRPr lang="zh-CN" altLang="zh-CN" sz="2400">
              <a:solidFill>
                <a:schemeClr val="tx1"/>
              </a:solidFill>
              <a:latin typeface="黑体" panose="02010609060101010101" pitchFamily="49" charset="-122"/>
              <a:ea typeface="黑体" panose="02010609060101010101" pitchFamily="49" charset="-122"/>
            </a:endParaRPr>
          </a:p>
        </p:txBody>
      </p:sp>
    </p:spTree>
    <p:custDataLst>
      <p:tags r:id="rId5"/>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210945" y="1313815"/>
            <a:ext cx="9895840" cy="4759325"/>
          </a:xfrm>
        </p:spPr>
        <p:txBody>
          <a:bodyPr>
            <a:noAutofit/>
          </a:bodyPr>
          <a:lstStyle/>
          <a:p>
            <a:pPr marL="0" indent="0" algn="l">
              <a:lnSpc>
                <a:spcPct val="100000"/>
              </a:lnSpc>
              <a:buNone/>
            </a:pPr>
            <a:r>
              <a:rPr lang="zh-CN" altLang="en-US" sz="3600">
                <a:solidFill>
                  <a:srgbClr val="FF0000"/>
                </a:solidFill>
                <a:latin typeface="黑体" panose="02010609060101010101" pitchFamily="49" charset="-122"/>
                <a:ea typeface="黑体" panose="02010609060101010101" pitchFamily="49" charset="-122"/>
                <a:cs typeface="黑体" panose="02010609060101010101" pitchFamily="49" charset="-122"/>
              </a:rPr>
              <a:t>活动一：自读明事，提取要点</a:t>
            </a:r>
            <a:endParaRPr lang="zh-CN" altLang="en-US" sz="36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1.对照课文小标题，思考《县委书记的好榜样——焦裕禄》这篇人物通讯选取了那些典型事例来刻画焦裕禄这一人物形象？这些事例表现了焦裕禄怎样的精神和品格？ </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0" y="458470"/>
            <a:ext cx="13839190" cy="5614670"/>
          </a:xfrm>
        </p:spPr>
        <p:txBody>
          <a:bodyPr>
            <a:noAutofit/>
          </a:bodyPr>
          <a:lstStyle/>
          <a:p>
            <a:pPr marL="0" indent="0" algn="l">
              <a:lnSpc>
                <a:spcPct val="100000"/>
              </a:lnSpc>
              <a:buNone/>
            </a:pPr>
            <a:r>
              <a:rPr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明确：</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典型事例              人物品质</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rPr>
              <a:t>、危难之际赴兰考任职    </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知难而进、迎难而上的大无畏气概</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2</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、深入一线调研          细致深入、求真务实的求实作风</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3</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、冒风雪送温暖          心系群众、亲民爱民的公仆情怀</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4</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、带病痛斗灾害          坚韧顽强、公而忘私的精神</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5</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、积劳成疾，不幸离世    鞠躬尽瘁、死而不已的崇高品格</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en-US" altLang="zh-CN"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6</a:t>
            </a:r>
            <a:r>
              <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rPr>
              <a:t>、兰考人民深切悼念焦裕禄 一心为民、无私奉献、深受爱戴</a:t>
            </a:r>
            <a:endParaRPr lang="zh-CN" altLang="en-US" sz="3200" b="1">
              <a:solidFill>
                <a:schemeClr val="bg1"/>
              </a:solidFill>
              <a:uFillTx/>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37005" y="1490345"/>
            <a:ext cx="9099550" cy="4759325"/>
          </a:xfrm>
        </p:spPr>
        <p:txBody>
          <a:bodyPr/>
          <a:lstStyle/>
          <a:p>
            <a:pPr marL="0" indent="0" algn="l">
              <a:lnSpc>
                <a:spcPct val="100000"/>
              </a:lnSpc>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(2)第五节中“他没有死，他还活着”，焦裕禄的精神永远流传，带给人民无穷的精神力量。“他还活着”有几层含义？</a:t>
            </a:r>
            <a:endParaRPr lang="en-US" altLang="zh-CN" sz="3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904240" y="314960"/>
            <a:ext cx="8938895" cy="4759325"/>
          </a:xfrm>
        </p:spPr>
        <p:txBody>
          <a:bodyPr>
            <a:noAutofit/>
          </a:bodyPr>
          <a:lstStyle/>
          <a:p>
            <a:pPr marL="0" indent="0" algn="l">
              <a:lnSpc>
                <a:spcPct val="100000"/>
              </a:lnSpc>
              <a:buNone/>
            </a:pPr>
            <a:endPar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明确：</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    焦裕禄虽然去世了，但他在兰考土地上播下的自力更生的革命种子，正在发芽成长，他带给兰考人民的毛泽东思想的红灯，愈来愈发出耀眼的光芒。</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indent="0" algn="l">
              <a:lnSpc>
                <a:spcPct val="100000"/>
              </a:lnSpc>
              <a:buNone/>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    焦裕禄同志一心为公、无私奉献的精神永远活在人民心中，人们以焦裕禄同志为榜样，不断开创新的奇迹。</a:t>
            </a:r>
            <a:endPar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p:transition/>
</p:sld>
</file>

<file path=ppt/tags/tag1.xml><?xml version="1.0" encoding="utf-8"?>
<p:tagLst xmlns:p="http://schemas.openxmlformats.org/presentationml/2006/main">
  <p:tag name="AS_UNIQUEID" val="3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AS_UNIQUEID" val="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AS_UNIQUEID" val="201"/>
</p:tagLst>
</file>

<file path=ppt/tags/tag1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p="http://schemas.openxmlformats.org/presentationml/2006/main">
  <p:tag name="AS_UNIQUEID" val="201"/>
</p:tagLst>
</file>

<file path=ppt/tags/tag10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5.xml><?xml version="1.0" encoding="utf-8"?>
<p:tagLst xmlns:p="http://schemas.openxmlformats.org/presentationml/2006/main">
  <p:tag name="AS_UNIQUEID" val="201"/>
</p:tagLst>
</file>

<file path=ppt/tags/tag1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7.xml><?xml version="1.0" encoding="utf-8"?>
<p:tagLst xmlns:p="http://schemas.openxmlformats.org/presentationml/2006/main">
  <p:tag name="AS_UNIQUEID" val="203"/>
</p:tagLst>
</file>

<file path=ppt/tags/tag10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9.xml><?xml version="1.0" encoding="utf-8"?>
<p:tagLst xmlns:p="http://schemas.openxmlformats.org/presentationml/2006/main">
  <p:tag name="AS_UNIQUEID" val="207"/>
</p:tagLst>
</file>

<file path=ppt/tags/tag11.xml><?xml version="1.0" encoding="utf-8"?>
<p:tagLst xmlns:p="http://schemas.openxmlformats.org/presentationml/2006/main">
  <p:tag name="AS_UNIQUEID" val="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AS_UNIQUEID" val="208"/>
</p:tagLst>
</file>

<file path=ppt/tags/tag11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p="http://schemas.openxmlformats.org/presentationml/2006/main">
  <p:tag name="AS_UNIQUEID" val="105"/>
</p:tagLst>
</file>

<file path=ppt/tags/tag113.xml><?xml version="1.0" encoding="utf-8"?>
<p:tagLst xmlns:p="http://schemas.openxmlformats.org/presentationml/2006/main">
  <p:tag name="AS_UNIQUEID" val="106"/>
</p:tagLst>
</file>

<file path=ppt/tags/tag114.xml><?xml version="1.0" encoding="utf-8"?>
<p:tagLst xmlns:p="http://schemas.openxmlformats.org/presentationml/2006/main">
  <p:tag name="AS_UNIQUEID" val="107"/>
</p:tagLst>
</file>

<file path=ppt/tags/tag115.xml><?xml version="1.0" encoding="utf-8"?>
<p:tagLst xmlns:p="http://schemas.openxmlformats.org/presentationml/2006/main">
  <p:tag name="AS_UNIQUEID" val="108"/>
</p:tagLst>
</file>

<file path=ppt/tags/tag116.xml><?xml version="1.0" encoding="utf-8"?>
<p:tagLst xmlns:p="http://schemas.openxmlformats.org/presentationml/2006/main">
  <p:tag name="AS_UNIQUEID" val="109"/>
</p:tagLst>
</file>

<file path=ppt/tags/tag117.xml><?xml version="1.0" encoding="utf-8"?>
<p:tagLst xmlns:p="http://schemas.openxmlformats.org/presentationml/2006/main">
  <p:tag name="AS_UNIQUEID" val="110"/>
</p:tagLst>
</file>

<file path=ppt/tags/tag118.xml><?xml version="1.0" encoding="utf-8"?>
<p:tagLst xmlns:p="http://schemas.openxmlformats.org/presentationml/2006/main">
  <p:tag name="AS_OS" val="Unix 3.10 unknown"/>
  <p:tag name="AS_RELEASE_DATE" val="2017.06.20"/>
  <p:tag name="AS_TITLE" val="Aspose.Slides for Java"/>
  <p:tag name="AS_VERSION" val="17.6"/>
</p:tagLst>
</file>

<file path=ppt/tags/tag12.xml><?xml version="1.0" encoding="utf-8"?>
<p:tagLst xmlns:p="http://schemas.openxmlformats.org/presentationml/2006/main">
  <p:tag name="AS_UNIQUEID" val="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AS_UNIQUEID" val="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AS_UNIQUEID" val="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AS_UNIQUEID" val="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AS_UNIQUEID" val="5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AS_UNIQUEID" val="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AS_UNIQUEID" val="5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AS_UNIQUEID" val="5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AS_UNIQUEID" val="3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5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AS_UNIQUEID" val="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AS_UNIQUEID" val="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AS_UNIQUEID" val="6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AS_UNIQUEID" val="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3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6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AS_UNIQUEID" val="7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AS_UNIQUEID" val="7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7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AS_UNIQUEID" val="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AS_UNIQUEID" val="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AS_UNIQUEID" val="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AS_UNIQUEID" val="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AS_UNIQUEID" val="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AS_UNIQUEID" val="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AS_UNIQUEID" val="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AS_UNIQUEID" val="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AS_UNIQUEID" val="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AS_UNIQUEID" val="8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AS_UNIQUEID" val="8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AS_UNIQUEID" val="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AS_UNIQUEID" val="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AS_UNIQUEID" val="9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AS_UNIQUEID" val="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AS_UNIQUEID" val="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AS_UNIQUEID" val="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AS_UNIQUEID" val="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AS_UNIQUEID" val="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AS_UNIQUEID" val="9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AS_UNIQUEID" val="10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AS_UNIQUEID" val="1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AS_UNIQUEID" val="1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AS_UNIQUEID" val="1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AS_UNIQUEID" val="170"/>
</p:tagLst>
</file>

<file path=ppt/tags/tag6.xml><?xml version="1.0" encoding="utf-8"?>
<p:tagLst xmlns:p="http://schemas.openxmlformats.org/presentationml/2006/main">
  <p:tag name="AS_UNIQUEID" val="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AS_UNIQUEID" val="19"/>
</p:tagLst>
</file>

<file path=ppt/tags/tag61.xml><?xml version="1.0" encoding="utf-8"?>
<p:tagLst xmlns:p="http://schemas.openxmlformats.org/presentationml/2006/main">
  <p:tag name="AS_UNIQUEID" val="171"/>
</p:tagLst>
</file>

<file path=ppt/tags/tag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UNIQUEID" val="179"/>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AS_UNIQUEID" val="173"/>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AS_UNIQUEID" val="175"/>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AS_UNIQUEID" val="23"/>
</p:tagLst>
</file>

<file path=ppt/tags/tag7.xml><?xml version="1.0" encoding="utf-8"?>
<p:tagLst xmlns:p="http://schemas.openxmlformats.org/presentationml/2006/main">
  <p:tag name="AS_UNIQUEID" val="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AS_UNIQUEID" val="177"/>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AS_UNIQUEID" val="179"/>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AS_UNIQUEID" val="18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AS_UNIQUEID" val="183"/>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AS_UNIQUEID" val="185"/>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AS_UNIQUEID" val="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87"/>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AS_UNIQUEID" val="189"/>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AS_UNIQUEID" val="191"/>
</p:tagLst>
</file>

<file path=ppt/tags/tag85.xml><?xml version="1.0" encoding="utf-8"?>
<p:tagLst xmlns:p="http://schemas.openxmlformats.org/presentationml/2006/main">
  <p:tag name="AS_UNIQUEID" val="33"/>
</p:tagLst>
</file>

<file path=ppt/tags/tag86.xml><?xml version="1.0" encoding="utf-8"?>
<p:tagLst xmlns:p="http://schemas.openxmlformats.org/presentationml/2006/main">
  <p:tag name="AS_UNIQUEID" val="192"/>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AS_UNIQUEID" val="194"/>
</p:tagLst>
</file>

<file path=ppt/tags/tag89.xml><?xml version="1.0" encoding="utf-8"?>
<p:tagLst xmlns:p="http://schemas.openxmlformats.org/presentationml/2006/main">
  <p:tag name="AS_UNIQUEID" val="195"/>
</p:tagLst>
</file>

<file path=ppt/tags/tag9.xml><?xml version="1.0" encoding="utf-8"?>
<p:tagLst xmlns:p="http://schemas.openxmlformats.org/presentationml/2006/main">
  <p:tag name="AS_UNIQUEID" val="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AS_UNIQUEID" val="197"/>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AS_UNIQUEID" val="199"/>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AS_UNIQUEID" val="197"/>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AS_UNIQUEID" val="197"/>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AS_UNIQUEID" val="20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2930</Words>
  <Application>WPS 演示</Application>
  <PresentationFormat/>
  <Paragraphs>103</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微软雅黑</vt:lpstr>
      <vt:lpstr>Wingdings</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☆悠悠闲云★</cp:lastModifiedBy>
  <cp:revision>15</cp:revision>
  <cp:lastPrinted>2020-10-27T11:24:00Z</cp:lastPrinted>
  <dcterms:created xsi:type="dcterms:W3CDTF">2020-10-27T11:24:00Z</dcterms:created>
  <dcterms:modified xsi:type="dcterms:W3CDTF">2021-09-06T04:47:27Z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DEE77F9565A647C483026895B252107F</vt:lpwstr>
  </property>
  <property fmtid="{D5CDD505-2E9C-101B-9397-08002B2CF9AE}" pid="7" name="KSOProductBuildVer">
    <vt:lpwstr>2052-11.1.0.10650</vt:lpwstr>
  </property>
</Properties>
</file>