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389" r:id="rId2"/>
    <p:sldId id="390" r:id="rId3"/>
    <p:sldId id="391" r:id="rId4"/>
    <p:sldId id="392" r:id="rId5"/>
    <p:sldId id="393" r:id="rId6"/>
    <p:sldId id="394" r:id="rId7"/>
    <p:sldId id="395"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17" r:id="rId30"/>
    <p:sldId id="418" r:id="rId31"/>
    <p:sldId id="419" r:id="rId32"/>
    <p:sldId id="420" r:id="rId33"/>
    <p:sldId id="421" r:id="rId34"/>
    <p:sldId id="422" r:id="rId35"/>
    <p:sldId id="423" r:id="rId36"/>
    <p:sldId id="424" r:id="rId37"/>
    <p:sldId id="425" r:id="rId38"/>
    <p:sldId id="426" r:id="rId39"/>
    <p:sldId id="427" r:id="rId40"/>
    <p:sldId id="428" r:id="rId41"/>
    <p:sldId id="429" r:id="rId42"/>
    <p:sldId id="430" r:id="rId43"/>
    <p:sldId id="431" r:id="rId44"/>
  </p:sldIdLst>
  <p:sldSz cx="9144000" cy="6858000" type="screen4x3"/>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83" d="100"/>
          <a:sy n="83" d="100"/>
        </p:scale>
        <p:origin x="-258" y="-90"/>
      </p:cViewPr>
      <p:guideLst>
        <p:guide orient="horz" pos="216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2021-4-13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82546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3"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p>
          </p:txBody>
        </p: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slide" Target="../slides/slid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9"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9"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package" Target="../embeddings/Microsoft_Word___2.docx"/></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package" Target="../embeddings/Microsoft_Word___3.docx"/></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924944"/>
            <a:ext cx="6203032" cy="576064"/>
          </a:xfrm>
        </p:spPr>
        <p:txBody>
          <a:bodyPr/>
          <a:lstStyle/>
          <a:p>
            <a:r>
              <a:rPr lang="zh-CN" altLang="en-US" dirty="0">
                <a:solidFill>
                  <a:schemeClr val="tx1"/>
                </a:solidFill>
              </a:rPr>
              <a:t>第</a:t>
            </a:r>
            <a:r>
              <a:rPr lang="en-US" altLang="zh-CN" dirty="0">
                <a:solidFill>
                  <a:schemeClr val="tx1"/>
                </a:solidFill>
              </a:rPr>
              <a:t>2</a:t>
            </a:r>
            <a:r>
              <a:rPr lang="zh-CN" altLang="en-US" dirty="0">
                <a:solidFill>
                  <a:schemeClr val="tx1"/>
                </a:solidFill>
              </a:rPr>
              <a:t>课时　装在套子里的人</a:t>
            </a:r>
          </a:p>
        </p:txBody>
      </p:sp>
    </p:spTree>
  </p:cSld>
  <p:clrMapOvr>
    <a:masterClrMapping/>
  </p:clrMapOvr>
  <p:transition spd="slow">
    <p:strips dir="ld"/>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3223259" y="1628800"/>
            <a:ext cx="2697480" cy="497205"/>
          </a:xfrm>
          <a:prstGeom prst="rect">
            <a:avLst/>
          </a:prstGeom>
        </p:spPr>
        <p:txBody>
          <a:bodyPr wrap="none">
            <a:spAutoFit/>
          </a:bodyPr>
          <a:lstStyle/>
          <a:p>
            <a:pPr algn="ctr">
              <a:lnSpc>
                <a:spcPct val="120000"/>
              </a:lnSpc>
              <a:spcAft>
                <a:spcPct val="0"/>
              </a:spcAft>
              <a:tabLst>
                <a:tab pos="1188085" algn="l"/>
                <a:tab pos="2163445" algn="l"/>
                <a:tab pos="3142615" algn="l"/>
                <a:tab pos="419036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安然无恙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毫发无</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伤</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67237" y="2127398"/>
          <a:ext cx="7893050" cy="3677285"/>
        </p:xfrm>
        <a:graphic>
          <a:graphicData uri="http://schemas.openxmlformats.org/drawingml/2006/table">
            <a:tbl>
              <a:tblPr firstRow="1" firstCol="1" bandRow="1"/>
              <a:tblGrid>
                <a:gridCol w="400685"/>
                <a:gridCol w="3996055"/>
                <a:gridCol w="3496310"/>
              </a:tblGrid>
              <a:tr h="743585">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安然无恙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原指人平安没有疾病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后泛指平平安安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没有受到任何损伤。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毫发无伤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完全没受损伤。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475">
                <a:tc gridSpan="3">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两者都表示没有受到任何伤害。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hMerge="1">
                  <a:txBody>
                    <a:bodyPr/>
                    <a:lstStyle/>
                    <a:p>
                      <a:endParaRPr/>
                    </a:p>
                  </a:txBody>
                  <a:tcPr/>
                </a:tc>
              </a:tr>
              <a:tr h="1114425">
                <a:tc gridSpan="3">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词的使用范围不同。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安然无恙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原指人平安没有疾病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后泛指平平安安没有受到任何损伤。使用范围较广。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毫发无伤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一点损伤都没有。多用来指没有表皮的创伤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常常用在人身上。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hMerge="1">
                  <a:txBody>
                    <a:bodyPr/>
                    <a:lstStyle/>
                    <a:p>
                      <a:endParaRPr/>
                    </a:p>
                  </a:txBody>
                  <a:tcPr/>
                </a:tc>
              </a:tr>
              <a:tr h="569595">
                <a:tc rowSpan="2">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例句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强台风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山竹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吹袭香港过后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港珠澳大桥</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安然无恙</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8205">
                <a:tc vMerge="1">
                  <a:txBody>
                    <a:bodyPr/>
                    <a:lstStyle/>
                    <a:p>
                      <a:endParaRPr/>
                    </a:p>
                  </a:txBody>
                  <a:tcPr/>
                </a:tc>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在战场上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蔡子俊杀了很多敌人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自己却</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毫发无伤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从未受过任何枪伤、刀伤。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7266740" y="4478676"/>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46007" y="5043620"/>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12" name="20H12.eps" descr="id:2147491695;FounderCES"/>
          <p:cNvPicPr/>
          <p:nvPr/>
        </p:nvPicPr>
        <p:blipFill>
          <a:blip r:embed="rId3"/>
          <a:stretch>
            <a:fillRect/>
          </a:stretch>
        </p:blipFill>
        <p:spPr>
          <a:xfrm>
            <a:off x="755576" y="2132856"/>
            <a:ext cx="7044356" cy="20162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本文通过对别里科夫的思想性格特征的刻画及对其婚事遭遇的描写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塑造了一个保守、怀旧、胆小、多疑、逃避现实、时时刻刻都在极力维护现行社会秩序的小人物形象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世纪末沙皇严酷统治下俄国僵死、腐朽的社会现实。别里科夫作为一个处在社会底层的小人物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既可恨又可悲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他思想上保守顽固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政治上是反动政府的卫道士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但他在现实生活中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却与众人格格不入、孤僻无聊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最终在别人的嘲笑中死去。别里科夫个人的一幕幕丑剧、喜剧、悲剧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都是黑暗的社会政治现实造成的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别里科夫的形象折射出强烈的社会批判意义。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梳理小说情节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这篇小说采用了怎样的叙述手法和叙事角度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小说采用了倒叙的手法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先写别里科夫的死亡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然后再叙述其故事。采用了第一人称的叙事角度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是故事的见证人。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课文主要写了别里科夫的哪些事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课文可以分成几部分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课文主要写了别里科夫的日常生活和恋爱故事。按照情节的发展可以把课文分成三部分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6~37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38~40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叙结局。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90297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与华连卡的婚事泡汤后仅一个月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别里科夫就死了。他是被嘲笑死的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还是被吓死的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还是被气死的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你是怎样理解的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20H13.eps" descr="id:2147491716;FounderCES"/>
          <p:cNvPicPr/>
          <p:nvPr/>
        </p:nvPicPr>
        <p:blipFill>
          <a:blip r:embed="rId3"/>
          <a:stretch>
            <a:fillRect/>
          </a:stretch>
        </p:blipFill>
        <p:spPr>
          <a:xfrm>
            <a:off x="2856950" y="2638822"/>
            <a:ext cx="1923782" cy="1594120"/>
          </a:xfrm>
          <a:prstGeom prst="rect">
            <a:avLst/>
          </a:prstGeom>
        </p:spPr>
      </p:pic>
      <p:sp>
        <p:nvSpPr>
          <p:cNvPr id="3" name="矩形 2"/>
          <p:cNvSpPr>
            <a:spLocks noChangeAspect="1"/>
          </p:cNvSpPr>
          <p:nvPr/>
        </p:nvSpPr>
        <p:spPr>
          <a:xfrm>
            <a:off x="508000" y="4293096"/>
            <a:ext cx="8128000" cy="90297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嘲笑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最直接原因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、吓、气都有。所有这些死因的背后是套子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杀害别里科夫的真正元凶应该是套子思想。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请分析概括别里科夫这一人物形象。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别里科夫是一个典型的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装在套子里的人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就是沙皇统治下的俄国社会的一切陈规陋习。他把自己装在套子里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凡是违背法令、不合常规的事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都不敢越雷池一步。而且他认为自己有责任用套子去约束别人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千万别闹出什么乱子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是沙皇专制统治的产物。小说描写的社会环境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代表了两股历史潮流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专制主义的潮流和民主自由的潮流。在民主自由的新潮流面前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专制主义显得更加反动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别里科夫为专制主义所辖制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又辖制他人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遏制着民主自由潮流的发展。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240464" cy="5367655"/>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别里科夫又是沙皇专制统治的社会基础。他把沙皇政府的一切看作天经地义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把沙皇的政令当作评价是非的标准。他还以教育者自居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管得很宽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唯恐别人出乱子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认为自己有责任向别人进忠告。这样他把整个中学乃至全城辖制了整整十五年。别里科夫之类的套中人是一种社会现象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他们实际上充当了沙皇专制统治的忠实鹰犬。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别里科夫既是令人畏惧的人物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又是不堪一击的可怜虫。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我们教师们都怕他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全城的人战战兢兢地生活了十年到十五年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什么事都怕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。他狐假虎威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辖制着整个中学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辖制着全城。但是他又是如此虚弱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尽管他把一切都藏在套子里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素来在各方面都称得起是正人君子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但是他还是惶惶不可终日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战战兢兢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六神不安。一幅漫画就把他弄得难堪至极。在柯瓦连科这样的新派人物面前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他不堪一击。更富有戏剧性的是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他竟死在他恋爱对象的大笑声里。他丧失了一切生活乐趣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成了一具活僵尸。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别里科夫是一个完全漫画化了的象征性形象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又是一个有血有肉的艺术形象。作家把别里科夫写成一个怪物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即使在最晴朗的日子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也穿上雨鞋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带着雨伞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而且一定穿着暖和的棉大衣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他的卧室挺小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活像一只箱子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连睡觉也藏在套子里。当然现实生活中不可能有这样的怪人。作家把别里科夫完全漫画化了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显示出他的套子是荒诞的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他唯沙皇意志是从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没有丝毫主见。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柯瓦连科兄妹俩在文中有何作用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他们是怎样的人物形象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柯瓦连科和华连卡是作为与别里科夫相对立的形象出现的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他们是有民主自由思想的进步力量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有正常的人类情感的人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装在套子里的人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斗争的人的代表。柯瓦连科和别里科夫的冲突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不但鲜明地展示了两个人物水火不相容的性格和他们所代表的新旧思想的斗争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而且淋漓尽致地暴露了别里科夫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思想的虚伪、腐朽和反动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表达了作者鞭挞丑恶的旧事物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支持生活中的积极进步力量的立场。华连卡的笑声一方面是正常人对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装在套子里的人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越出常轨出洋相的嘲弄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另一方面也象征着追求自由生活的进步力量对反动势力的斗争的胜利。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30873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鉴赏艺术手法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小说在塑造人物形象、表达思想主旨等方面成功运用了哪些艺术手法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13039"/>
            <a:ext cx="8128000" cy="252666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运用夸张手法展示生活本质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夸张表现在两方面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一方面是夸张人物性格本身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像别里科夫这样整天躲在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在现实生活中是不可能存在的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另一方面是夸张人物的作用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把整个中学辖制了足足十五年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全城都受着他辖制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大家什么都不敢干。这些夸张是作者对生活的高度概括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展现了社会的真实本质。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484784"/>
            <a:ext cx="8128000" cy="171450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契诃夫</a:t>
            </a:r>
            <a:r>
              <a:rPr lang="en-US" altLang="zh-CN" sz="2200">
                <a:solidFill>
                  <a:srgbClr val="000000"/>
                </a:solidFill>
                <a:latin typeface="Times New Roman" panose="02020603050405020304" pitchFamily="18" charset="0"/>
                <a:cs typeface="Times New Roman" panose="02020603050405020304" pitchFamily="18" charset="0"/>
              </a:rPr>
              <a:t>(1860—1904),</a:t>
            </a:r>
            <a:r>
              <a:rPr lang="zh-CN" altLang="zh-CN" sz="2200">
                <a:solidFill>
                  <a:srgbClr val="000000"/>
                </a:solidFill>
                <a:latin typeface="Times New Roman" panose="02020603050405020304" pitchFamily="18" charset="0"/>
                <a:cs typeface="Times New Roman" panose="02020603050405020304" pitchFamily="18" charset="0"/>
              </a:rPr>
              <a:t>俄国作家。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契诃夫与法国作家莫泊桑、美国作家欧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亨利并称为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世界三大短篇小说巨匠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。他一生创作中短篇小说题材多样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代表作有《第六病室》《变色龙》和剧本《万尼亚舅舅》《樱桃园》等。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16必5_2.eps" descr="id:2147491621;FounderCES"/>
          <p:cNvPicPr/>
          <p:nvPr/>
        </p:nvPicPr>
        <p:blipFill>
          <a:blip r:embed="rId3"/>
          <a:stretch>
            <a:fillRect/>
          </a:stretch>
        </p:blipFill>
        <p:spPr>
          <a:xfrm>
            <a:off x="2420825" y="3113632"/>
            <a:ext cx="2906968" cy="2267942"/>
          </a:xfrm>
          <a:prstGeom prst="rect">
            <a:avLst/>
          </a:prstGeom>
        </p:spPr>
      </p:pic>
    </p:spTree>
  </p:cSld>
  <p:clrMapOvr>
    <a:masterClrMapping/>
  </p:clrMapOvr>
  <p:transition spd="slow">
    <p:cut thruBlk="1"/>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运用讽刺手法增强表达效果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夸张的语言和漫画式勾勒。如在最晴朗的日子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穿雨鞋、带雨伞、穿暖和的棉大衣等。其二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揭示人物荒谬的生活逻辑。如别里科夫的恋爱与他对骑自行车事件的认识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反映出他腐朽落后、害怕变革的本质。其三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恰到好处的叙述、议论。作者以第一人称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来叙述故事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以议论性的语言揣度别里科夫的性格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又用议论性的语言表达对别里科夫的认识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旗帜鲜明地揭示了作品的主题。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成功的细节描写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作者刻画人物能抓住一些典型的细节来展示人物性格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因此形象逼真。如用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穿上雨鞋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等来描写他的肖像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显示出其与世隔绝的外貌特征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千万别闹出什么乱子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的口头禅来描写他的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表现出他依附于反动统治阶级的思想性格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用他从楼上摔下时的细节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情愿摔断脖子和两条腿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也不愿意成为别人取笑的对象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表现了他虚伪、自欺欺人的特点。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有人认为别里科夫是旧制度、旧思想的牺牲品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是一个值得我们同情的形象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也有人认为别里科夫是沙皇制度的卫道士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应该是我们批判的对象。你如何看待这一文学形象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我认为别里科夫是旧制度、旧思想的牺牲品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是一个值得我们同情的形象。小说中多处直接描写别里科夫的文字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能直接表现出别里科夫生活在恐惧之中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他整天畏首畏尾、战战兢兢。他不能拥有正常的生活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他和文学作品中的祥林嫂有着某些相似的生活遭遇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他们都是旧制度、旧思想的牺牲品。我们应该同情他。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我认为别里科夫是沙皇制度的卫道士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应该是我们批判的对象。别里科夫虽然有其可悲的一面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但从另一个角度来说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他用许许多多的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来约束辖制身边的人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使这些正常人很难拥有正常的生活。他代表着沙皇旧制度、旧思想处处压制别人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是沙皇制度的卫道士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应该受到批判。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56125"/>
          </a:xfrm>
          <a:prstGeom prst="rect">
            <a:avLst/>
          </a:prstGeom>
        </p:spPr>
        <p:txBody>
          <a:bodyPr>
            <a:spAutoFit/>
          </a:bodyPr>
          <a:lstStyle/>
          <a:p>
            <a:pPr algn="ctr">
              <a:lnSpc>
                <a:spcPct val="120000"/>
              </a:lnSpc>
              <a:spcAft>
                <a:spcPct val="0"/>
              </a:spcAft>
              <a:tabLst>
                <a:tab pos="1188085" algn="l"/>
                <a:tab pos="2163445" algn="l"/>
                <a:tab pos="3142615" algn="l"/>
                <a:tab pos="419036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寓庄于谐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寓庄于谐法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是指以幽默的语言和诙谐的笔调来表现严肃庄重、深刻丰富的思想内容的写作方法。一方面是夸张人物性格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像别里科夫这样整天装在套子里的人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在现实生活中是不可能存在的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另一方面是夸张人物的作用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把整个中学辖制了足足十五年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全城都受着他辖制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大家什么都不敢干。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这些夸张是作者对生活的高度概括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展现了社会的本质。讽刺也表现在两方面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一是通过对别里科夫性格、行为的夸张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嘲讽了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装在套子里的人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的丑陋和可憎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二是以戏剧化的情节描写别里科夫可悲的下场。他生平最怕出乱子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结果乱子偏偏找上他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挺好的婚事让他自己无端搞出了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这种方法在高考作文中常常受到阅卷老师的青睐。其特点是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语言笔调虽然幽默诙谐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但思想内容庄重深刻。运用这种方法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使文章充满幽默感和戏剧性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使读者在轻松愉快的笑声中思考、领悟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获得美的感受和思想的熏陶。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运用寓庄于谐的手法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或从言语或从行为方面描写一个人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力求生动形象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具体感人。</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话说严监生临死之时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伸着两个指头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总不肯断气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几个侄儿和些家人都来讧乱着问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有说为两个人的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有说为两件事的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有说为两处田地的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只管摇头不是。赵氏分开众人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走上前道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只有我能知道你的心事。你是为那灯盏里点的是两茎灯草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恐费了油。我如今挑掉一茎就是了。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忙走去挑掉一茎。众人看严监生时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点一点头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把手垂下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登时就没了气。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2385060" y="1268760"/>
            <a:ext cx="4373880" cy="497205"/>
          </a:xfrm>
          <a:prstGeom prst="rect">
            <a:avLst/>
          </a:prstGeom>
        </p:spPr>
        <p:txBody>
          <a:bodyPr wrap="none">
            <a:spAutoFit/>
          </a:bodyPr>
          <a:lstStyle/>
          <a:p>
            <a:pPr algn="ctr">
              <a:lnSpc>
                <a:spcPct val="120000"/>
              </a:lnSpc>
              <a:spcAft>
                <a:spcPct val="0"/>
              </a:spcAft>
              <a:tabLst>
                <a:tab pos="1188085" algn="l"/>
                <a:tab pos="2163445" algn="l"/>
                <a:tab pos="3142615" algn="l"/>
                <a:tab pos="419036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小说环境的特点及环境描写的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作用</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81778"/>
            <a:ext cx="8128000" cy="41503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小说所塑造的人物形象和所构设的故事情节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总是出现于一定的时空位置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这就是小说的环境。环境作为小说三要素之一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是小说阅读的重要考点之一。小说中的环境描写包括社会环境描写和自然环境描写。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社会环境描写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是指对人物活动、事件发生、情节展开的社会背景、历史条件、地方的风土人情、时代风貌、社会关系、政治、经济等的描写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主要是交代人物的生存环境、社会关系等。它包括的范围很广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小至房间住所、一街一巷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大至城区地区。它涉及的内容很多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可以是室内的布局、陈设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住宅内外装饰布置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也可以是当地风土人情等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自然环境描写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是指对日月星辰、山川河流、花草树木、鸟兽鱼虫、时序节令、风雨雪霜等自然景物的描写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包括人物活动的时间、地点、季节、天气、景物等。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环境类题的命题重心有三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一是环境特点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二是环境描写的手法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三是环境描写的作用。这三个命题重心往往以两种形式呈现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一是环境描写的手法和作用相结合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二是环境描写的特点和作用相结合。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常见的提问方式有这样几种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请对画线处景物描写的特点和作用进行简要分析。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这对塑造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的形象有何作用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请简要概括这篇小说中环境描写的特点。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请简要分析小说最后一段景物描写的作用。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请探究文中自然景物叙写的深刻寓意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以及对表现人物的作用。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赏析画线部分的景物描写。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请指出小说开头画线部分景物描写的主要作用。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340768"/>
            <a:ext cx="8128000" cy="496189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这篇小说反映的是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世纪末沙皇统治下的黑暗现实。</a:t>
            </a: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沙皇亚历山大二世遇刺身亡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继位的沙皇亚历山大三世加强了专制统治。受欧洲进步文明潮流的影响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俄国也兴起变革之风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要求自由民主。面对汹涌的变革浪潮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沙皇政府采取一切暴力手段进行镇压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逮捕并流放革命者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查封进步刊物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禁锢人们的思想言论。全国警探密布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告密者横行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一切反动势力纠合起来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对抗进步的潮流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竭力维护腐朽没落的沙皇统治。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契诃夫的这篇小说创作于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年。契诃夫对黑暗的沙皇专制制度下的知识界做了长期的、深入细致的观察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把知识分子中的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们的思想性格和习惯集中起来进行艺术概括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运用夸张的艺术手法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塑造了别里科夫这个世界文学史上少见的典型形象。课文是原小说主要部分的节选。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1412776"/>
            <a:ext cx="5320030" cy="497205"/>
          </a:xfrm>
          <a:prstGeom prst="rect">
            <a:avLst/>
          </a:prstGeom>
        </p:spPr>
        <p:txBody>
          <a:bodyPr wrap="none">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一、解答自然环境描写的作用题的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方面</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1988840"/>
          <a:ext cx="7728585" cy="4023360"/>
        </p:xfrm>
        <a:graphic>
          <a:graphicData uri="http://schemas.openxmlformats.org/drawingml/2006/table">
            <a:tbl>
              <a:tblPr firstRow="1" firstCol="1" bandRow="1"/>
              <a:tblGrid>
                <a:gridCol w="720090"/>
                <a:gridCol w="7008495"/>
              </a:tblGrid>
              <a:tr h="0">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环境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交代故事发生的时间或地点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暗示社会环境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如背景、习俗、思想观念以及人与人之间的关系等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③</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渲染气氛</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奠定基调。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人物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烘托心情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体现身份、地位、性格等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③</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暗示命运。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情节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暗示或推动情节的发展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为后文情节的发展作铺垫或制造悬念</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③</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作为情节发展的线索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④</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与标题相呼应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诠释标题的内涵</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⑤</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开头的环境描写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引出下文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为下文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做铺垫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与结尾相呼应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结尾的环境描写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与上文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内容相呼应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结构完整。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主题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揭示主题</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深化主旨。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二、解答社会环境描写的作用题的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个要点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展示人物活动及其成长的时代背景。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揭示形成人物性格的社会基础。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揭示影响人物行动的因素。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预示人物或悲或喜的命运。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揭示社会本质特征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凸显小说的主题。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1196752"/>
            <a:ext cx="4481830" cy="497205"/>
          </a:xfrm>
          <a:prstGeom prst="rect">
            <a:avLst/>
          </a:prstGeom>
        </p:spPr>
        <p:txBody>
          <a:bodyPr wrap="none">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三、解答概括环境特点题须</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步走</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0A15.eps" descr="id:2147491773;FounderCES"/>
          <p:cNvPicPr/>
          <p:nvPr/>
        </p:nvPicPr>
        <p:blipFill>
          <a:blip r:embed="rId5"/>
          <a:stretch>
            <a:fillRect/>
          </a:stretch>
        </p:blipFill>
        <p:spPr>
          <a:xfrm>
            <a:off x="1535089" y="1695350"/>
            <a:ext cx="5796643" cy="48608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特别提示</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做这类题目时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后者考查的是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景物描写的技巧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四、解答环境描写作用类题的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找到环境描写的具体语句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分析环境的特点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因为环境的特点与作者写此环境的作用是一致的。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找对应。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找到分析环境描写作用的思维角度并作对应分析。这里要注意区分出自然环境描写作用与社会环境描写作用各自不同的思维角度。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分条列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规范答。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组织答案时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要每个角度的作用单列一条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这样答案要点更明晰。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zh-CN" altLang="zh-CN" sz="2200">
                <a:solidFill>
                  <a:srgbClr val="000000"/>
                </a:solidFill>
                <a:latin typeface="NEU-BZ-S92"/>
                <a:cs typeface="宋体" panose="02010600030101010101" pitchFamily="2" charset="-122"/>
              </a:rPr>
              <a:t>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lgn="l"/>
                <a:tab pos="2163445" algn="l"/>
                <a:tab pos="3142615" algn="l"/>
                <a:tab pos="419036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到梨花屯去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这故事开场时是颇为平淡的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马车快要进梨花屯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而两个乘客也沉默时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兴许才有一点故事的意味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一辆马车从白杨坝出来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车夫是个老人家。在一座石桥旁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他把一个中年人让到车上来。看得出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这是位下乡干部。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天色好晴朗。水田还没有栽上秧子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但苞谷已长得十分青葱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初夏的山野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透露着旺盛的生命力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叫人沉醉不已。碎石的马路拐弯了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又拐弯了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又爬坡了。不时有布谷在啼叫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车上的人似乎打起盹来了。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不知过了多久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马车停住。打盹的干部猛地抬头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看见有人正上到车上来。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来人犹豫地打招呼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似乎有些意外。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谢主任嗫嚅了一下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也有些突然。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车抖了一下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从横过路面的小小水沟上驶过。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谢主任把香烟掏出来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递一支给老赵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语气中有和解的意味。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老赵谨慎地回答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去包队吗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是。胜利大队。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谢主任和蔼地笑起来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我们都是十回下乡九回在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老走梨花这一方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340768"/>
            <a:ext cx="8128000" cy="4961890"/>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笑颜使气氛松动起来。三只白鹤高高飞过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不慌不忙扇动着长长的翅膀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在蓝天里显得又白又亮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谢主任开诚布公地谈起来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我一直想找机会和你谈谈呢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为七六年秋天在梨花挖那条沟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你怕还对我有些意见呐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你说到哪里去了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当时我是工作队的负责人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瞎指挥是我搞的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该由我负责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有人把责任归到你头上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当然不应当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我也明知那条沟不该挖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一气就占了四十亩良田。但当时压力大啊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上边决定要挖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社员不同意挖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是我硬表了态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我负责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老赵想了一想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我也表过</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那是因为我先表嘛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谢主任接过话头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去年报上有篇报道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你读过没有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谈得真好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谢主任不胜感慨地说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是基层干部座谈。总结说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嘴巴硬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基层干部是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肩膀硬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基层干部负责任。像是报道的安徽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路转了一个大弯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在一座杉树土岗前好像到了尽头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接着又一下子在马车前重新展现出来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一直延伸到老远的山垭口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正是这样嘛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责任由我负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我也有责任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那是分派给我的任务。如果不是我催得紧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态度那样硬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说不定就挖不成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责任归我负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双方都有诚恳的态度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气氛十分亲切了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甚至到了甜蜜的地步。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196752"/>
            <a:ext cx="8128000" cy="5367655"/>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路旁出现了一条水沟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水欢快地流淌着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发出叫人喜悦的响声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他们无拘无束地谈下去了。谈形势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谈这次去梨花屯纠正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定产到组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中出现的种种偏差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拉起家常来了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越近梨花屯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地势就越平坦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心里也越舒畅。突然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谢主任拍了拍赶车老汉的肩膀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停一停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老人家把缰收住了。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两年多没到梨花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看看那条沟怎样了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坝子上水田一块接着一块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已经犁过了。带着铧印的泥土静静地横陈着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吸收着阳光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像刚切开的梨子一样新鲜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透着沁人心脾的气息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看不见那条沟。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谢主任问车夫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那条沟是不是在这一带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701069"/>
            <a:ext cx="8128000" cy="3743960"/>
          </a:xfrm>
          <a:prstGeom prst="rect">
            <a:avLst/>
          </a:prstGeom>
        </p:spPr>
        <p:txBody>
          <a:bodyPr>
            <a:spAutoFit/>
          </a:bodyPr>
          <a:lstStyle/>
          <a:p>
            <a:pPr algn="ctr">
              <a:lnSpc>
                <a:spcPct val="120000"/>
              </a:lnSpc>
              <a:spcAft>
                <a:spcPct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讽刺小说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是按形象性质和题材领域划分的一种小说类型。它以现实生活中形形色色的丑的事物作为描写对象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以嘲讽、批判、揭露、抨击的态度来描述社会中滑稽可笑、消极落后乃至腐朽反动的现象、事物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表达某种思想。其主人公多是没落势力的代表或在品质性格上有缺陷的人物。我国古代的长篇小说《儒林外史》、莫里哀的《伪君子》、马克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吐温的《竞选州长》都是讽刺小说的代表作。契诃夫以其卓越的讽刺手法为世界文学史增添了两个不朽的人物形象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装在套子里的人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变色龙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奥楚蔑洛夫。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340768"/>
            <a:ext cx="8128000" cy="4961890"/>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老人家听不清。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挖过一条沟啊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老人家听懂了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是挖过一条沟。唔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大前年的事喽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立冬后开挖的。分给我们六个生产队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每个劳力摊一截。我都有一截呢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顶上头一段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是红星队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看来老人家说起话来是絮絮不休的。老赵终于打断了他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现在沟在哪里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老人家摇着头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后来填了嘛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开春过后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哪个喊填的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老人家认真地想了一回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没有哪个。是我们六个队的人商量的。总不成就让它摆在那里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沟不沟坎不坎的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先是抬那些石头。论挑抬活路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这一带的人都是好手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肩膀最硬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196752"/>
            <a:ext cx="8128000" cy="5367655"/>
          </a:xfrm>
          <a:prstGeom prst="rect">
            <a:avLst/>
          </a:prstGeom>
        </p:spPr>
        <p:txBody>
          <a:bodyPr>
            <a:spAutoFit/>
          </a:bodyPr>
          <a:lstStyle/>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像我们在乡下会碰到的许多老人家一样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这位老人也有着对往事的惊人记忆。也许平时不大有机会说话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一旦有人听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他们就会把点点滴滴说得详详细细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有几分像自言自语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牵连不断地说下去。说下去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平平静静的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像是在叙述别人的而不是自身的事情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多少波澜都化为了涓涓细流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想当初虽未必如此简单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而今却尽掩在老人家略带沙哑的嗓音里了。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老赵提醒他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柔和得有些异样。而且不知为什么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这以后不论是老赵还是谢主任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都没再说一句话。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杂树的碧绿和砖瓦的青灰看得见了。是的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梨花屯就要到了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340768"/>
            <a:ext cx="8128000" cy="171450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小说中有多处景物描写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请分析其功能。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到梨花屯去的沿途风景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为故事展开提供自然的背景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以景物描写的插入来配合氛围的变化及谢、赵二人的心理变化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使小说具有清新的田园风格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流露出生机勃勃的时代气息。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019304"/>
            <a:ext cx="8128000" cy="333819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分析小说中景物描写的作用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可从环境本身、人物、情节和主题等角度入手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首先要梳理出小说中描写景物的语句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然后结合上下文语境具体分析这些语句的作用。本文有多处环境描写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如谢主任上马车后、谢主任和老赵刚开始谈话时、谈话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甚至到了甜蜜的地步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时、两人准备去看梨花屯的那条沟时以及小说结尾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考生在作答时可以有所取舍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小说开头对去梨花屯的路上的风景的描写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可从环境本身的角度分析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此处描写的是去梨花屯的沿途风景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也是故事开展的自然背景</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了故事发生在</a:t>
            </a:r>
            <a:endParaRPr lang="zh-CN" altLang="en-US" sz="2200"/>
          </a:p>
        </p:txBody>
      </p:sp>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p>
        </p:txBody>
      </p:sp>
      <p:sp>
        <p:nvSpPr>
          <p:cNvPr id="5" name="矩形 4"/>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农村的社会背景。再如小说中间的两处景物描写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三只白鹤高高飞过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不慌不忙扇动着长长的翅膀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在蓝天里显得又白又亮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路旁出现了一条水沟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水欢快地流淌着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发出叫人喜悦的响声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和蔼地笑起来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之后开诚布公地与老赵交谈起来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而老赵则说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你说到哪里去了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从刻画人物的角度看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谢主任和老赵谈话的氛围越来越轻松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这与景物描写的内容相吻合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这两处景物描写烘托了谢、赵二人的心理变化。另外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小说多处以初夏的山野风光为背景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包谷、布谷、白鹤、水沟、水田、泥土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这些意象充满着浓厚的乡土气息和醉人的诗情画意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也增加了小说的乡土情与质朴气。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5"/>
          <a:stretch>
            <a:fillRect/>
          </a:stretch>
        </p:blipFill>
        <p:spPr>
          <a:xfrm>
            <a:off x="10680700" y="11557000"/>
            <a:ext cx="330200" cy="2540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pull dir="l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3"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556792"/>
            <a:ext cx="1510030" cy="497205"/>
          </a:xfrm>
          <a:prstGeom prst="rect">
            <a:avLst/>
          </a:prstGeom>
        </p:spPr>
        <p:txBody>
          <a:bodyPr wrap="none">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35872" y="2020382"/>
          <a:ext cx="8128000" cy="4573672"/>
        </p:xfrm>
        <a:graphic>
          <a:graphicData uri="http://schemas.openxmlformats.org/presentationml/2006/ole">
            <mc:AlternateContent xmlns:mc="http://schemas.openxmlformats.org/markup-compatibility/2006">
              <mc:Choice xmlns:v="urn:schemas-microsoft-com:vml" Requires="v">
                <p:oleObj spid="_x0000_s1042" name="文档" r:id="rId4" imgW="4343400" imgH="2444750" progId="Word.Document.12">
                  <p:embed/>
                </p:oleObj>
              </mc:Choice>
              <mc:Fallback>
                <p:oleObj name="文档" r:id="rId4" imgW="4343400" imgH="2444750" progId="Word.Document.12">
                  <p:embed/>
                  <p:pic>
                    <p:nvPicPr>
                      <p:cNvPr id="0" name="OLE substitute image"/>
                      <p:cNvPicPr/>
                      <p:nvPr/>
                    </p:nvPicPr>
                    <p:blipFill>
                      <a:blip r:embed="rId5"/>
                      <a:stretch>
                        <a:fillRect/>
                      </a:stretch>
                    </p:blipFill>
                    <p:spPr>
                      <a:xfrm>
                        <a:off x="535872" y="2020382"/>
                        <a:ext cx="8128000" cy="4573672"/>
                      </a:xfrm>
                      <a:prstGeom prst="rect">
                        <a:avLst/>
                      </a:prstGeom>
                    </p:spPr>
                  </p:pic>
                </p:oleObj>
              </mc:Fallback>
            </mc:AlternateContent>
          </a:graphicData>
        </a:graphic>
      </p:graphicFrame>
    </p:spTree>
  </p:cSld>
  <p:clrMapOvr>
    <a:masterClrMapping/>
  </p:clrMapOvr>
  <p:transition spd="slow">
    <p:cut thruBlk="1"/>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484784"/>
            <a:ext cx="1510030" cy="497205"/>
          </a:xfrm>
          <a:prstGeom prst="rect">
            <a:avLst/>
          </a:prstGeom>
        </p:spPr>
        <p:txBody>
          <a:bodyPr wrap="none">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38979" y="2060848"/>
          <a:ext cx="7129145" cy="1729963"/>
        </p:xfrm>
        <a:graphic>
          <a:graphicData uri="http://schemas.openxmlformats.org/drawingml/2006/table">
            <a:tbl>
              <a:tblPr firstRow="1" firstCol="1" bandRow="1"/>
              <a:tblGrid>
                <a:gridCol w="1800860"/>
                <a:gridCol w="1224280"/>
                <a:gridCol w="215900"/>
                <a:gridCol w="2232025"/>
                <a:gridCol w="1656080"/>
              </a:tblGrid>
              <a:tr h="129614">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just">
                        <a:spcAft>
                          <a:spcPct val="0"/>
                        </a:spcAft>
                        <a:tabLst>
                          <a:tab pos="1188085" algn="l"/>
                          <a:tab pos="2163445" algn="l"/>
                          <a:tab pos="3142615" algn="l"/>
                          <a:tab pos="4190365" algn="l"/>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843">
                <a:tc>
                  <a:txBody>
                    <a:bodyPr/>
                    <a:lstStyle/>
                    <a:p>
                      <a:pPr algn="just">
                        <a:spcAft>
                          <a:spcPct val="0"/>
                        </a:spcAft>
                        <a:tabLst>
                          <a:tab pos="1188085" algn="l"/>
                          <a:tab pos="2163445" algn="l"/>
                          <a:tab pos="3142615" algn="l"/>
                          <a:tab pos="4190365" algn="l"/>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péng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a:p>
                  </a:txBody>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热</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冷缩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229">
                <a:tc>
                  <a:txBody>
                    <a:bodyPr/>
                    <a:lstStyle/>
                    <a:p>
                      <a:pPr algn="just">
                        <a:spcAft>
                          <a:spcPct val="0"/>
                        </a:spcAft>
                        <a:tabLst>
                          <a:tab pos="1188085" algn="l"/>
                          <a:tab pos="2163445" algn="l"/>
                          <a:tab pos="3142615" algn="l"/>
                          <a:tab pos="4190365" algn="l"/>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péng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a:p>
                  </a:txBody>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头昏脑</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229">
                <a:tc>
                  <a:txBody>
                    <a:bodyPr/>
                    <a:lstStyle/>
                    <a:p>
                      <a:pPr algn="just">
                        <a:spcAft>
                          <a:spcPct val="0"/>
                        </a:spcAft>
                        <a:tabLst>
                          <a:tab pos="1188085" algn="l"/>
                          <a:tab pos="2163445" algn="l"/>
                          <a:tab pos="3142615" algn="l"/>
                          <a:tab pos="4190365" algn="l"/>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āi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声叹气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a:p>
                  </a:txBody>
                  <a:tcPr/>
                </a:tc>
                <a:tc>
                  <a:txBody>
                    <a:bodyPr/>
                    <a:lstStyle/>
                    <a:p>
                      <a:pPr algn="just">
                        <a:spcAft>
                          <a:spcPct val="0"/>
                        </a:spcAft>
                        <a:tabLst>
                          <a:tab pos="1188085" algn="l"/>
                          <a:tab pos="2163445" algn="l"/>
                          <a:tab pos="3142615" algn="l"/>
                          <a:tab pos="4190365" algn="l"/>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229">
                <a:tc>
                  <a:txBody>
                    <a:bodyPr/>
                    <a:lstStyle/>
                    <a:p>
                      <a:pPr algn="just">
                        <a:spcAft>
                          <a:spcPct val="0"/>
                        </a:spcAft>
                        <a:tabLst>
                          <a:tab pos="1188085" algn="l"/>
                          <a:tab pos="2163445" algn="l"/>
                          <a:tab pos="3142615" algn="l"/>
                          <a:tab pos="4190365" algn="l"/>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āi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a:p>
                  </a:txBody>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qú</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3"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graphicFrame>
        <p:nvGraphicFramePr>
          <p:cNvPr id="7" name="对象 6"/>
          <p:cNvGraphicFramePr>
            <a:graphicFrameLocks noChangeAspect="1"/>
          </p:cNvGraphicFramePr>
          <p:nvPr/>
        </p:nvGraphicFramePr>
        <p:xfrm>
          <a:off x="508000" y="1550888"/>
          <a:ext cx="8128000" cy="4010223"/>
        </p:xfrm>
        <a:graphic>
          <a:graphicData uri="http://schemas.openxmlformats.org/presentationml/2006/ole">
            <mc:AlternateContent xmlns:mc="http://schemas.openxmlformats.org/markup-compatibility/2006">
              <mc:Choice xmlns:v="urn:schemas-microsoft-com:vml" Requires="v">
                <p:oleObj spid="_x0000_s2051" name="文档" r:id="rId4" imgW="4199890" imgH="2072640" progId="Word.Document.12">
                  <p:embed/>
                </p:oleObj>
              </mc:Choice>
              <mc:Fallback>
                <p:oleObj name="文档" r:id="rId4" imgW="4199890" imgH="2072640" progId="Word.Document.12">
                  <p:embed/>
                  <p:pic>
                    <p:nvPicPr>
                      <p:cNvPr id="0" name="OLE substitute image"/>
                      <p:cNvPicPr/>
                      <p:nvPr/>
                    </p:nvPicPr>
                    <p:blipFill>
                      <a:blip r:embed="rId5"/>
                      <a:stretch>
                        <a:fillRect/>
                      </a:stretch>
                    </p:blipFill>
                    <p:spPr>
                      <a:xfrm>
                        <a:off x="508000" y="1550888"/>
                        <a:ext cx="8128000" cy="4010223"/>
                      </a:xfrm>
                      <a:prstGeom prst="rect">
                        <a:avLst/>
                      </a:prstGeom>
                    </p:spPr>
                  </p:pic>
                </p:oleObj>
              </mc:Fallback>
            </mc:AlternateContent>
          </a:graphicData>
        </a:graphic>
      </p:graphicFrame>
    </p:spTree>
  </p:cSld>
  <p:clrMapOvr>
    <a:masterClrMapping/>
  </p:clrMapOvr>
  <p:transition spd="slow">
    <p:cut thruBlk="1"/>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3"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graphicFrame>
        <p:nvGraphicFramePr>
          <p:cNvPr id="6" name="对象 5"/>
          <p:cNvGraphicFramePr>
            <a:graphicFrameLocks noChangeAspect="1"/>
          </p:cNvGraphicFramePr>
          <p:nvPr/>
        </p:nvGraphicFramePr>
        <p:xfrm>
          <a:off x="508000" y="2082511"/>
          <a:ext cx="8128000" cy="2946978"/>
        </p:xfrm>
        <a:graphic>
          <a:graphicData uri="http://schemas.openxmlformats.org/presentationml/2006/ole">
            <mc:AlternateContent xmlns:mc="http://schemas.openxmlformats.org/markup-compatibility/2006">
              <mc:Choice xmlns:v="urn:schemas-microsoft-com:vml" Requires="v">
                <p:oleObj spid="_x0000_s3075" name="文档" r:id="rId4" imgW="4199890" imgH="1524000" progId="Word.Document.12">
                  <p:embed/>
                </p:oleObj>
              </mc:Choice>
              <mc:Fallback>
                <p:oleObj name="文档" r:id="rId4" imgW="4199890" imgH="1524000" progId="Word.Document.12">
                  <p:embed/>
                  <p:pic>
                    <p:nvPicPr>
                      <p:cNvPr id="0" name="OLE substitute image"/>
                      <p:cNvPicPr/>
                      <p:nvPr/>
                    </p:nvPicPr>
                    <p:blipFill>
                      <a:blip r:embed="rId5"/>
                      <a:stretch>
                        <a:fillRect/>
                      </a:stretch>
                    </p:blipFill>
                    <p:spPr>
                      <a:xfrm>
                        <a:off x="508000" y="2082511"/>
                        <a:ext cx="8128000" cy="2946978"/>
                      </a:xfrm>
                      <a:prstGeom prst="rect">
                        <a:avLst/>
                      </a:prstGeom>
                    </p:spPr>
                  </p:pic>
                </p:oleObj>
              </mc:Fallback>
            </mc:AlternateContent>
          </a:graphicData>
        </a:graphic>
      </p:graphicFrame>
    </p:spTree>
  </p:cSld>
  <p:clrMapOvr>
    <a:masterClrMapping/>
  </p:clrMapOvr>
  <p:transition spd="slow">
    <p:cut thruBlk="1"/>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p>
        </p:txBody>
      </p:sp>
      <p:sp>
        <p:nvSpPr>
          <p:cNvPr id="6" name="矩形 5"/>
          <p:cNvSpPr>
            <a:spLocks noChangeAspect="1"/>
          </p:cNvSpPr>
          <p:nvPr/>
        </p:nvSpPr>
        <p:spPr>
          <a:xfrm>
            <a:off x="508000" y="1412776"/>
            <a:ext cx="8128000" cy="902970"/>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lgn="l"/>
                <a:tab pos="2163445" algn="l"/>
                <a:tab pos="3142615" algn="l"/>
                <a:tab pos="419036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不止</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不只</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724868" y="2296129"/>
          <a:ext cx="7693660" cy="3352800"/>
        </p:xfrm>
        <a:graphic>
          <a:graphicData uri="http://schemas.openxmlformats.org/drawingml/2006/table">
            <a:tbl>
              <a:tblPr firstRow="1" firstCol="1" bandRow="1"/>
              <a:tblGrid>
                <a:gridCol w="462915"/>
                <a:gridCol w="3383915"/>
                <a:gridCol w="3846830"/>
              </a:tblGrid>
              <a:tr h="0">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连续不停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表示超出某个数目或范围。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3">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超出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的意思。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hMerge="1">
                  <a:txBody>
                    <a:bodyPr/>
                    <a:lstStyle/>
                    <a:p>
                      <a:endParaRPr/>
                    </a:p>
                  </a:txBody>
                  <a:tcPr/>
                </a:tc>
              </a:tr>
              <a:tr h="0">
                <a:tc gridSpan="3">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有两个词性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作动词时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表示继续不停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作副词时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表示超出某个数目或范围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后面一般跟数词。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是连词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不仅</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的意思</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后面一般跟名词和代词。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a:tc>
                <a:tc hMerge="1">
                  <a:txBody>
                    <a:bodyPr/>
                    <a:lstStyle/>
                    <a:p>
                      <a:endParaRPr/>
                    </a:p>
                  </a:txBody>
                  <a:tcPr/>
                </a:tc>
              </a:tr>
              <a:tr h="0">
                <a:tc rowSpan="2">
                  <a:txBody>
                    <a:bodyPr/>
                    <a:lstStyle/>
                    <a:p>
                      <a:pPr algn="just">
                        <a:spcAft>
                          <a:spcPct val="0"/>
                        </a:spcAft>
                        <a:tabLst>
                          <a:tab pos="1188085" algn="l"/>
                          <a:tab pos="2163445" algn="l"/>
                          <a:tab pos="3142615" algn="l"/>
                          <a:tab pos="4190365" algn="l"/>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例句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如果有兴趣查看一家成功企业创立之时的商业计划书</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可能发现计划书对创业的未来预测与实际情况相差</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不止</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十万八千里。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a:p>
                  </a:txBody>
                  <a:tcPr/>
                </a:tc>
                <a:tc gridSpan="2">
                  <a:txBody>
                    <a:bodyPr/>
                    <a:lstStyle/>
                    <a:p>
                      <a:pPr algn="just">
                        <a:spcAft>
                          <a:spcPct val="0"/>
                        </a:spcAft>
                        <a:tabLst>
                          <a:tab pos="1188085" algn="l"/>
                          <a:tab pos="2163445" algn="l"/>
                          <a:tab pos="3142615" algn="l"/>
                          <a:tab pos="4190365" algn="l"/>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生活</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不只</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眼前的苟且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还有诗和远方。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7225905" y="4663527"/>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8498" y="5321990"/>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5261</Words>
  <Application>Microsoft Office PowerPoint</Application>
  <PresentationFormat>全屏显示(4:3)</PresentationFormat>
  <Paragraphs>344</Paragraphs>
  <Slides>43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1</vt:lpstr>
      <vt:lpstr>文档</vt:lpstr>
      <vt:lpstr>第2课时　装在套子里的人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第2课时　装在套子里的人</dc:title>
  <dc:creator>rbm.xkw.com</dc:creator>
  <cp:lastModifiedBy>hj</cp:lastModifiedBy>
  <cp:revision>2</cp:revision>
  <cp:lastPrinted>2021-02-03T18:34:03Z</cp:lastPrinted>
  <dcterms:created xsi:type="dcterms:W3CDTF">2021-02-03T18:34:03Z</dcterms:created>
  <dcterms:modified xsi:type="dcterms:W3CDTF">2021-04-13T05:03:07Z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