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0" r:id="rId4"/>
    <p:sldId id="489" r:id="rId5"/>
    <p:sldId id="490" r:id="rId6"/>
    <p:sldId id="491" r:id="rId7"/>
    <p:sldId id="492" r:id="rId8"/>
    <p:sldId id="493" r:id="rId9"/>
    <p:sldId id="494" r:id="rId10"/>
    <p:sldId id="496" r:id="rId11"/>
    <p:sldId id="497" r:id="rId12"/>
    <p:sldId id="499" r:id="rId13"/>
    <p:sldId id="500" r:id="rId14"/>
    <p:sldId id="501" r:id="rId15"/>
    <p:sldId id="502" r:id="rId16"/>
    <p:sldId id="503" r:id="rId17"/>
    <p:sldId id="504" r:id="rId18"/>
    <p:sldId id="505" r:id="rId19"/>
    <p:sldId id="416" r:id="rId20"/>
    <p:sldId id="417" r:id="rId21"/>
    <p:sldId id="418" r:id="rId22"/>
    <p:sldId id="419" r:id="rId23"/>
    <p:sldId id="420" r:id="rId24"/>
    <p:sldId id="421" r:id="rId25"/>
    <p:sldId id="422" r:id="rId26"/>
    <p:sldId id="423" r:id="rId27"/>
    <p:sldId id="441" r:id="rId28"/>
    <p:sldId id="506" r:id="rId29"/>
    <p:sldId id="507" r:id="rId30"/>
    <p:sldId id="508" r:id="rId31"/>
    <p:sldId id="442" r:id="rId32"/>
    <p:sldId id="443" r:id="rId33"/>
    <p:sldId id="444" r:id="rId34"/>
    <p:sldId id="445" r:id="rId35"/>
    <p:sldId id="446" r:id="rId36"/>
    <p:sldId id="447" r:id="rId37"/>
    <p:sldId id="448" r:id="rId38"/>
    <p:sldId id="449" r:id="rId39"/>
    <p:sldId id="509" r:id="rId40"/>
    <p:sldId id="454" r:id="rId41"/>
    <p:sldId id="455" r:id="rId42"/>
    <p:sldId id="456" r:id="rId43"/>
    <p:sldId id="457" r:id="rId44"/>
    <p:sldId id="459" r:id="rId45"/>
    <p:sldId id="460" r:id="rId46"/>
    <p:sldId id="461" r:id="rId47"/>
    <p:sldId id="462" r:id="rId48"/>
    <p:sldId id="463" r:id="rId49"/>
    <p:sldId id="464" r:id="rId50"/>
    <p:sldId id="465" r:id="rId51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LYQ" initials="L" lastIdx="0" clrIdx="0"/>
  <p:cmAuthor id="2" name="作者" initials="A" lastIdx="0" clrIdx="1"/>
  <p:cmAuthor id="3" name="Author" initials="A" lastIdx="0" clrIdx="2"/>
  <p:cmAuthor id="4" name="Administrator" initials="A" lastIdx="0" clrIdx="3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156"/>
      </p:cViewPr>
      <p:guideLst>
        <p:guide orient="horz" pos="2147"/>
        <p:guide pos="38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tags" Target="tags/tag90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461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33063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tags" Target="../tags/tag63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4"/>
            </p:custDataLst>
          </p:nvPr>
        </p:nvSpPr>
        <p:spPr>
          <a:xfrm>
            <a:off x="8251378" y="993140"/>
            <a:ext cx="446854" cy="503428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 marL="0" indent="0" algn="ctr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marL="0" lvl="0" algn="dist"/>
            <a:r>
              <a:rPr lang="zh-CN" altLang="en-US"/>
              <a:t>单击此处编辑副标题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5"/>
            </p:custDataLst>
          </p:nvPr>
        </p:nvSpPr>
        <p:spPr>
          <a:xfrm>
            <a:off x="8901430" y="992505"/>
            <a:ext cx="791210" cy="5034915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algn="ctr">
              <a:defRPr lang="zh-CN" altLang="en-US" sz="44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sz="quarter" idx="16" hasCustomPrompt="1"/>
            <p:custDataLst>
              <p:tags r:id="rId6"/>
            </p:custDataLst>
          </p:nvPr>
        </p:nvSpPr>
        <p:spPr>
          <a:xfrm>
            <a:off x="7271664" y="1318125"/>
            <a:ext cx="618212" cy="1960245"/>
          </a:xfrm>
        </p:spPr>
        <p:txBody>
          <a:bodyPr vert="eaVert"/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/>
              <a:t>编辑文本</a:t>
            </a:r>
          </a:p>
        </p:txBody>
      </p:sp>
      <p:sp>
        <p:nvSpPr>
          <p:cNvPr id="14" name="竖排文字占位符 13"/>
          <p:cNvSpPr>
            <a:spLocks noGrp="1"/>
          </p:cNvSpPr>
          <p:nvPr>
            <p:ph type="body" orient="vert" sz="quarter" idx="17" hasCustomPrompt="1"/>
            <p:custDataLst>
              <p:tags r:id="rId7"/>
            </p:custDataLst>
          </p:nvPr>
        </p:nvSpPr>
        <p:spPr>
          <a:xfrm>
            <a:off x="7271664" y="3744686"/>
            <a:ext cx="618212" cy="1960245"/>
          </a:xfrm>
        </p:spPr>
        <p:txBody>
          <a:bodyPr vert="eaVert"/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64.xml" /><Relationship Id="rId15" Type="http://schemas.openxmlformats.org/officeDocument/2006/relationships/tags" Target="../tags/tag65.xml" /><Relationship Id="rId16" Type="http://schemas.openxmlformats.org/officeDocument/2006/relationships/tags" Target="../tags/tag66.xml" /><Relationship Id="rId17" Type="http://schemas.openxmlformats.org/officeDocument/2006/relationships/tags" Target="../tags/tag67.xml" /><Relationship Id="rId18" Type="http://schemas.openxmlformats.org/officeDocument/2006/relationships/tags" Target="../tags/tag68.xml" /><Relationship Id="rId19" Type="http://schemas.openxmlformats.org/officeDocument/2006/relationships/tags" Target="../tags/tag6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0.xml" /><Relationship Id="rId21" Type="http://schemas.openxmlformats.org/officeDocument/2006/relationships/tags" Target="../tags/tag71.xml" /><Relationship Id="rId22" Type="http://schemas.openxmlformats.org/officeDocument/2006/relationships/tags" Target="../tags/tag72.xml" /><Relationship Id="rId23" Type="http://schemas.openxmlformats.org/officeDocument/2006/relationships/tags" Target="../tags/tag73.xml" /><Relationship Id="rId24" Type="http://schemas.openxmlformats.org/officeDocument/2006/relationships/tags" Target="../tags/tag7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5" name="任意多边形: 形状 24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1563370" cy="4356735"/>
          </a:xfrm>
          <a:custGeom>
            <a:gdLst>
              <a:gd name="connsiteX0" fmla="*/ 0 w 7837895"/>
              <a:gd name="connsiteY0" fmla="*/ 4409530 h 4409529"/>
              <a:gd name="connsiteX1" fmla="*/ 0 w 7837895"/>
              <a:gd name="connsiteY1" fmla="*/ 0 h 4409529"/>
              <a:gd name="connsiteX2" fmla="*/ 7837896 w 7837895"/>
              <a:gd name="connsiteY2" fmla="*/ 0 h 440952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37894" h="4409529">
                <a:moveTo>
                  <a:pt x="0" y="4409530"/>
                </a:moveTo>
                <a:lnTo>
                  <a:pt x="0" y="0"/>
                </a:lnTo>
                <a:lnTo>
                  <a:pt x="7837896" y="0"/>
                </a:lnTo>
                <a:close/>
              </a:path>
            </a:pathLst>
          </a:custGeom>
          <a:solidFill>
            <a:srgbClr val="5195A5"/>
          </a:solidFill>
          <a:ln w="63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20"/>
            </p:custDataLst>
          </p:nvPr>
        </p:nvGrpSpPr>
        <p:grpSpPr>
          <a:xfrm>
            <a:off x="0" y="4357370"/>
            <a:ext cx="2234565" cy="2508250"/>
            <a:chOff x="0" y="5477"/>
            <a:chExt cx="12744" cy="5335"/>
          </a:xfrm>
        </p:grpSpPr>
        <p:sp>
          <p:nvSpPr>
            <p:cNvPr id="23" name="任意多边形: 形状 22"/>
            <p:cNvSpPr/>
            <p:nvPr>
              <p:custDataLst>
                <p:tags r:id="rId21"/>
              </p:custDataLst>
            </p:nvPr>
          </p:nvSpPr>
          <p:spPr>
            <a:xfrm>
              <a:off x="2" y="5477"/>
              <a:ext cx="12742" cy="5335"/>
            </a:xfrm>
            <a:custGeom>
              <a:gdLst>
                <a:gd name="connsiteX0" fmla="*/ 0 w 7228154"/>
                <a:gd name="connsiteY0" fmla="*/ 0 h 4082474"/>
                <a:gd name="connsiteX1" fmla="*/ 0 w 7228154"/>
                <a:gd name="connsiteY1" fmla="*/ 4082475 h 4082474"/>
                <a:gd name="connsiteX2" fmla="*/ 7228154 w 7228154"/>
                <a:gd name="connsiteY2" fmla="*/ 4082475 h 408247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8153" h="4082474">
                  <a:moveTo>
                    <a:pt x="0" y="0"/>
                  </a:moveTo>
                  <a:lnTo>
                    <a:pt x="0" y="4082475"/>
                  </a:lnTo>
                  <a:lnTo>
                    <a:pt x="7228154" y="4082475"/>
                  </a:lnTo>
                  <a:close/>
                </a:path>
              </a:pathLst>
            </a:custGeom>
            <a:solidFill>
              <a:srgbClr val="E1A215"/>
            </a:solidFill>
            <a:ln w="6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>
              <p:custDataLst>
                <p:tags r:id="rId22"/>
              </p:custDataLst>
            </p:nvPr>
          </p:nvSpPr>
          <p:spPr>
            <a:xfrm>
              <a:off x="0" y="6151"/>
              <a:ext cx="11383" cy="4661"/>
            </a:xfrm>
            <a:custGeom>
              <a:gdLst>
                <a:gd name="connsiteX0" fmla="*/ 0 w 7228154"/>
                <a:gd name="connsiteY0" fmla="*/ 0 h 4082474"/>
                <a:gd name="connsiteX1" fmla="*/ 0 w 7228154"/>
                <a:gd name="connsiteY1" fmla="*/ 4082475 h 4082474"/>
                <a:gd name="connsiteX2" fmla="*/ 7228155 w 7228154"/>
                <a:gd name="connsiteY2" fmla="*/ 4082475 h 408247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8153" h="4082474">
                  <a:moveTo>
                    <a:pt x="0" y="0"/>
                  </a:moveTo>
                  <a:lnTo>
                    <a:pt x="0" y="4082475"/>
                  </a:lnTo>
                  <a:lnTo>
                    <a:pt x="7228155" y="4082475"/>
                  </a:lnTo>
                  <a:close/>
                </a:path>
              </a:pathLst>
            </a:custGeom>
            <a:solidFill>
              <a:srgbClr val="DD4319"/>
            </a:solidFill>
            <a:ln w="6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任意多边形: 形状 12"/>
          <p:cNvSpPr/>
          <p:nvPr userDrawn="1">
            <p:custDataLst>
              <p:tags r:id="rId23"/>
            </p:custDataLst>
          </p:nvPr>
        </p:nvSpPr>
        <p:spPr>
          <a:xfrm>
            <a:off x="9648190" y="0"/>
            <a:ext cx="2543810" cy="1490345"/>
          </a:xfrm>
          <a:custGeom>
            <a:gdLst>
              <a:gd name="connsiteX0" fmla="*/ 3121594 w 3121594"/>
              <a:gd name="connsiteY0" fmla="*/ 2059935 h 2059935"/>
              <a:gd name="connsiteX1" fmla="*/ 3121594 w 3121594"/>
              <a:gd name="connsiteY1" fmla="*/ 0 h 2059935"/>
              <a:gd name="connsiteX2" fmla="*/ 0 w 3121594"/>
              <a:gd name="connsiteY2" fmla="*/ 0 h 205993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1594" h="2059935">
                <a:moveTo>
                  <a:pt x="3121594" y="2059935"/>
                </a:moveTo>
                <a:lnTo>
                  <a:pt x="3121594" y="0"/>
                </a:lnTo>
                <a:lnTo>
                  <a:pt x="0" y="0"/>
                </a:lnTo>
                <a:close/>
              </a:path>
            </a:pathLst>
          </a:custGeom>
          <a:solidFill>
            <a:srgbClr val="DD4319"/>
          </a:solidFill>
          <a:ln w="63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2.xml" /><Relationship Id="rId11" Type="http://schemas.openxmlformats.org/officeDocument/2006/relationships/tags" Target="../tags/tag83.xml" /><Relationship Id="rId12" Type="http://schemas.openxmlformats.org/officeDocument/2006/relationships/tags" Target="../tags/tag8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tags" Target="../tags/tag80.xml" /><Relationship Id="rId9" Type="http://schemas.openxmlformats.org/officeDocument/2006/relationships/tags" Target="../tags/tag8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579495" y="2239010"/>
            <a:ext cx="5271135" cy="2380615"/>
          </a:xfrm>
          <a:prstGeom prst="rect">
            <a:avLst/>
          </a:prstGeom>
          <a:noFill/>
          <a:ln w="28575" cmpd="thickThin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5400" b="1" spc="-22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表达连贯</a:t>
            </a:r>
            <a:r>
              <a:rPr lang="zh-CN" altLang="en-US" sz="3600" b="1" spc="-22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（客观题）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52270" y="959485"/>
            <a:ext cx="7464306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5D1F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kern="0" spc="-100">
                <a:solidFill>
                  <a:srgbClr val="0070C0"/>
                </a:solidFill>
                <a:uFillTx/>
                <a:latin typeface="+mn-ea"/>
                <a:cs typeface="+mn-ea"/>
                <a:sym typeface="+mn-ea"/>
              </a:rPr>
              <a:t>高考一轮复习</a:t>
            </a:r>
            <a:r>
              <a:rPr lang="en-US" altLang="zh-CN" sz="3200" kern="0" spc="-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cs typeface="+mn-ea"/>
                <a:sym typeface="+mn-ea"/>
              </a:rPr>
              <a:t>：语言文字运用</a:t>
            </a:r>
          </a:p>
        </p:txBody>
      </p:sp>
    </p:spTree>
  </p:cSld>
  <p:clrMapOvr>
    <a:masterClrMapping/>
  </p:clrMapOvr>
  <p:transition spd="slow">
    <p:wedg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1168400" y="450215"/>
            <a:ext cx="10059035" cy="6092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格式要一致</a:t>
            </a:r>
          </a:p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①语言中常有些排比句、对偶句；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②用陈述句还是疑问句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用主动句还是被动句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合说还是分说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③复句中的分句与分句间有并列、转折、递进、选择、因果、假设、条件等关系。</a:t>
            </a:r>
          </a:p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：前后语言的风格应当趋于同一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要平实都平实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要生动都生动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要庄重都庄重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要简约都简约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要用修辞格都用修辞格。</a:t>
            </a:r>
            <a:endParaRPr lang="zh-CN" altLang="zh-CN" sz="2800" b="1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1131570" y="746760"/>
            <a:ext cx="10736580" cy="566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填入下面一段文字括号处的语句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最恰当的一句是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zh-CN" sz="2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从草木虫鱼的生活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我发觉一个经验。我不在生活以外别求生活方法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不在生活以外别求生活目的。这并不是一种颓废的人生观。如果你说我的话带有颓废的色彩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我请你在春天时到百花齐放的园子里去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。然后再回到十字街头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仔细瞧瞧人们的面孔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你看谁是活泼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谁是颓废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请你在冬天积雪凝寒的时候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看看雪压的松树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看看站在冰上的鸥和游在水中的鱼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然后再回头看看遇苦便叫的那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万物之灵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你以为谁比较能耐苦持恒呢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看落英缤纷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看蝴蝶漫天飞舞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看看蝴蝶飞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听听鸟儿鸣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静观草长蝶飞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莺鸣水潺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观蝴蝶高飞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闻鸟声低唱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200">
              <a:solidFill>
                <a:srgbClr val="000000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</a:t>
            </a:r>
            <a:r>
              <a:rPr lang="en-US" altLang="zh-CN" sz="2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B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【解析】解答本题要观照句式的一致性。文段语句的句式较为整齐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根据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请你在冬天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看看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看看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……”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分析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括号处也应该采用此句式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所以选择</a:t>
            </a:r>
            <a:r>
              <a:rPr lang="en-US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B</a:t>
            </a:r>
            <a:r>
              <a:rPr lang="zh-CN" altLang="zh-CN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798195" y="746760"/>
            <a:ext cx="1060005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音节要和谐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诗句）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注意诗歌或诗句的字数、句式、平仄、音韵等格律方面。</a:t>
            </a:r>
          </a:p>
          <a:p>
            <a:pPr marL="457200" indent="-457200" algn="just" defTabSz="914400" fontAlgn="auto">
              <a:lnSpc>
                <a:spcPct val="150000"/>
              </a:lnSpc>
              <a:spcAft>
                <a:spcPct val="0"/>
              </a:spcAft>
              <a:buFont typeface="+mj-ea"/>
              <a:buAutoNum type="circleNumDbPlain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押韵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找出押韵的句子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然后将押韵句子排在偶数句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有的也可放在第一句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不押韵的放在奇数句。</a:t>
            </a:r>
          </a:p>
          <a:p>
            <a:pPr marL="457200" indent="-457200" algn="just" defTabSz="914400" fontAlgn="auto">
              <a:lnSpc>
                <a:spcPct val="150000"/>
              </a:lnSpc>
              <a:spcAft>
                <a:spcPct val="0"/>
              </a:spcAft>
              <a:buFont typeface="+mj-ea"/>
              <a:buAutoNum type="circleNumDbPlain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对偶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凡能形成对偶关系的要结合起来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对偶句应放在三、四句或五、六句的位置上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律诗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也可放在一、二句或三、四句的位置上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）；</a:t>
            </a:r>
          </a:p>
          <a:p>
            <a:pPr marL="457200" indent="-457200" algn="just" defTabSz="914400" fontAlgn="auto">
              <a:lnSpc>
                <a:spcPct val="150000"/>
              </a:lnSpc>
              <a:spcAft>
                <a:spcPct val="0"/>
              </a:spcAft>
              <a:buFont typeface="+mj-ea"/>
              <a:buAutoNum type="circleNumDbPlain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意义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457200" indent="-457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注意：如果是词的排序和嵌入题</a:t>
            </a:r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注意词牌的基本格式</a:t>
            </a:r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如共有多少句</a:t>
            </a:r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每句多少字等</a:t>
            </a:r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然后根据词句的意义关系来排序嵌入。</a:t>
            </a:r>
            <a:endParaRPr lang="zh-CN" altLang="zh-CN" sz="2400" b="1">
              <a:solidFill>
                <a:schemeClr val="accent1">
                  <a:lumMod val="7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798195" y="746760"/>
            <a:ext cx="10608945" cy="5215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下列选项中的诗句填入《梦回》一诗画横线处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0" algn="ctr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梦回荒馆月笼秋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何处砧声唤客愁。</a:t>
            </a:r>
          </a:p>
          <a:p>
            <a:pPr indent="0" algn="ctr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水寒更有未眠鸥。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</a:p>
          <a:p>
            <a:pPr indent="558800" algn="l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玉簪花落野塘香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l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碧云望断空回首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l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客怀处处不宜秋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l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深夜无风莲叶响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【答案】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解析】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根据绝句的韵律特点和诗歌的意境内容可确定选项为D项。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1532255" y="1511935"/>
            <a:ext cx="973010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chemeClr val="tx1"/>
                </a:solidFill>
                <a:latin typeface="Calibri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把握文段大意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语境是第一限制要素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话题、观点、句式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既有整个语段的语境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也有要填入语句的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前后关联处的具体语境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chemeClr val="tx1"/>
                </a:solidFill>
                <a:latin typeface="Calibri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厘清句间关系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填入的语句与前后句之间的关系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有复句的各种关系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有陈述对象一致性的问题。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chemeClr val="tx1"/>
                </a:solidFill>
                <a:latin typeface="Calibri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比较分析选项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找出其差异处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看语境需要哪一个说法。</a:t>
            </a:r>
            <a:endParaRPr lang="zh-CN" altLang="zh-CN" sz="240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512275" y="496570"/>
            <a:ext cx="2484120" cy="58547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答题技巧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798195" y="746760"/>
            <a:ext cx="10585450" cy="567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2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填入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下面一段文字横线处的语句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最恰当的一句是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zh-CN" sz="2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辣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我们都不陌生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很多人无辣不欢甚至吃辣上瘾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这是因为辣椒素等辣味物质刺激舌头、口腔的神经末梢时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会在大脑中形成类似灼烧的感觉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机体就反射性地出现心跳加速、唾液及汗液分泌增多等现象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内啡肽又促进多巴胺的分泌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多巴胺能在短时间内令人高度兴奋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带来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辣椒素快感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慢慢地我们吃辣就上瘾了。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en-US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大脑在这些兴奋性的刺激下把内啡肽释放出来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内啡肽因这些兴奋性的刺激而被大脑释放出来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这些兴奋性的刺激使大脑释放出内啡肽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这些兴奋性的刺激使大脑把内啡肽释放出来</a:t>
            </a:r>
            <a:endParaRPr lang="zh-CN" altLang="zh-CN" sz="220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798195" y="746760"/>
            <a:ext cx="10588625" cy="4969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【解析】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第一步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把握文段大意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这是一段说明文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介绍我们喜欢吃辣椒甚至上瘾的原因。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第二步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厘清句间关系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根据文段大意可以看出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吃辣上瘾的原因是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辣味素刺激神经末梢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大脑就会使机体产生一系列现象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这些现象又刺激大脑释放出内啡肽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内啡肽又促进多巴胺的分泌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多巴胺能在短时间内令人高度兴奋。这些语句之间有密切的承接关系。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第三步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比较分析选项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比较四个选项可以看出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，A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项采用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把字句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”，B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项采用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被字句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”，C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项采用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兼语句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”，D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项采用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兼语句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加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把字句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”；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而横线后的语句中有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令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”，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可见选用具有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”“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令</a:t>
            </a:r>
            <a:r>
              <a:rPr lang="en-US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的兼语句更符合语境要求</a:t>
            </a:r>
            <a:r>
              <a:rPr lang="zh-CN" altLang="zh-CN" sz="2200" b="1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909320" y="869315"/>
            <a:ext cx="11083925" cy="5846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（2021全国甲卷）阅读下面的文字，完成17~19题。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新学期到来，我校推出一门全新的通识课“家常菜”，受到广大师生的关注和好评。过去，学校的劳动教育课程非常少，而且多是</a:t>
            </a:r>
            <a:r>
              <a:rPr lang="zh-CN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，很难培养学生的劳动意识和习惯。“家常菜”这门课找到了学生们感兴趣的切入点，学习难度不大，门槛不高，却能让学生</a:t>
            </a:r>
            <a:r>
              <a:rPr lang="zh-CN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）。择菜，洗菜，切菜，准备配料并着手烹饪。通过</a:t>
            </a:r>
            <a:r>
              <a:rPr lang="zh-CN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，学生们不仅能够提升厨艺，还能真正体会到做菜的辛苦和乐趣，增加对食物的敬畏和感情，从而减少食物浪费，进一步养成</a:t>
            </a:r>
            <a:r>
              <a:rPr lang="zh-CN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的生活作风。期末考核时，学生的“作品”会摆在食堂的专门窗口，供师生们品鉴，这又会给学生带来满满的成就感。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烧菜做饭作为一项生活技能，能让学生受益一生。更为重要的是，通过学习烧菜做饭还会增强学生对家务劳动的理解与认知，有助于在和家人的相处中更懂得体谅、更懂得感恩、更懂得分担。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18．下列填入文中括号内的语句，衔接最恰当的一项是（      ）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A. 劳动者在幕后辛勤付出，才做出了一道道家常菜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B. 劳动者在幕后的辛勤付出，都承载于一道道家常菜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C. 一道家常菜，通常承载着劳动者在幕后的辛勤付出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D. 一道家常菜，劳动者在幕后通常有着辛勤的付出</a:t>
            </a: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840865" y="104140"/>
            <a:ext cx="2631440" cy="54927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高考真题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07085" y="1717040"/>
            <a:ext cx="1057719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50000"/>
              </a:lnSpc>
              <a:buClrTx/>
              <a:buSzTx/>
              <a:buFontTx/>
            </a:pP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【答案】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</a:p>
          <a:p>
            <a:pPr indent="558800" algn="just" fontAlgn="auto">
              <a:lnSpc>
                <a:spcPct val="150000"/>
              </a:lnSpc>
              <a:buClrTx/>
              <a:buSzTx/>
              <a:buFontTx/>
            </a:pP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本题考查语言表达连贯的能力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。根据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后文衔接的“择菜，洗菜，切菜，准备配料并着手烹任”可见，这些程序繁琐而辛苦，故“辛勤”应该放在后句与之衔接，排除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中途易辙，“一道家常菜”后没有谓语，主语偷换成“劳动者”，排除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036955" y="571500"/>
            <a:ext cx="1035558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r>
              <a:rPr lang="zh-CN" sz="2200">
                <a:latin typeface="+mn-ea"/>
                <a:cs typeface="+mn-ea"/>
              </a:rPr>
              <a:t>（2021全国乙卷）阅读下面的文字，完成17~19题。</a:t>
            </a:r>
          </a:p>
          <a:p>
            <a:pPr indent="533400" algn="just" fontAlgn="auto">
              <a:lnSpc>
                <a:spcPct val="100000"/>
              </a:lnSpc>
            </a:pP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有人说，互联网虽然实现了我们的一个古老梦想，把远在天涯的人变得</a:t>
            </a:r>
            <a:r>
              <a:rPr lang="zh-CN" altLang="zh-CN" sz="2200" u="sng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，但与此同时也可能恰好相反，把身边的人变得如在天涯，因而引发了一种普遍的担心：当我们越来越习惯于线上的虚拟世界时，我们是否会最终失去与现实世界的联系。对线上虚拟世界的担心，并非</a:t>
            </a:r>
            <a:r>
              <a:rPr lang="zh-CN" altLang="zh-CN" sz="2200" u="sng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。正如有研究者指出的那样，互联网已经深入到我们生活中的方方面面，过度沉迷有可能让一些人“越来越拥抱技术、越来越忽略彼此”。</a:t>
            </a:r>
          </a:p>
          <a:p>
            <a:pPr indent="533400" algn="just" fontAlgn="auto">
              <a:lnSpc>
                <a:spcPct val="100000"/>
              </a:lnSpc>
            </a:pP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实际上，线上与线下之间的界限也不是那么</a:t>
            </a:r>
            <a:r>
              <a:rPr lang="zh-CN" altLang="zh-CN" sz="2200" u="sng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空间和时间由于不断压缩，大大增强了互动性，社会交往效率有助于得到显著提高。（             ）。“虚拟”与“现实”早已是你中有我，我中有你。现实世界为虚拟生活_______地提供养料，虚拟生活又能激发和充实现实世界的活力。</a:t>
            </a:r>
          </a:p>
          <a:p>
            <a:pPr indent="457200" algn="just" fontAlgn="auto">
              <a:lnSpc>
                <a:spcPct val="100000"/>
              </a:lnSpc>
              <a:buClrTx/>
              <a:buSzTx/>
              <a:buFontTx/>
            </a:pPr>
            <a:endParaRPr lang="zh-CN" altLang="en-US"/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18．下列填入文中括号内的语句，衔接最恰当的一项是（</a:t>
            </a:r>
            <a:r>
              <a:rPr lang="en-US" altLang="zh-CN" sz="2200">
                <a:latin typeface="+mn-ea"/>
                <a:cs typeface="+mn-ea"/>
              </a:rPr>
              <a:t>      </a:t>
            </a:r>
            <a:r>
              <a:rPr lang="zh-CN" sz="2200">
                <a:latin typeface="+mn-ea"/>
                <a:cs typeface="+mn-ea"/>
              </a:rPr>
              <a:t>）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A.社会交往是如此，我们工作和生活的其他方面也是如此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B.不但社会交往如此，而且我们工作和生活的其他方面也是如此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C.我们工作和生活的其他方面，和社会交往也是一样的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D.我们工作和生活的其他方面也是这样，除了社会交往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矩形 11"/>
          <p:cNvSpPr/>
          <p:nvPr>
            <p:custDataLst>
              <p:tags r:id="rId3"/>
            </p:custDataLst>
          </p:nvPr>
        </p:nvSpPr>
        <p:spPr>
          <a:xfrm>
            <a:off x="1276985" y="1707515"/>
            <a:ext cx="9754870" cy="3862705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50800" dist="76200" dir="5400000" sx="101000" sy="101000" algn="t" rotWithShape="0">
              <a:schemeClr val="dk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4"/>
            </p:custDataLst>
          </p:nvPr>
        </p:nvSpPr>
        <p:spPr>
          <a:xfrm>
            <a:off x="1276985" y="737870"/>
            <a:ext cx="9642475" cy="873760"/>
          </a:xfrm>
          <a:prstGeom prst="rect">
            <a:avLst/>
          </a:prstGeom>
          <a:solidFill>
            <a:schemeClr val="bg1"/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  <a:effectLst>
            <a:reflection blurRad="6350" stA="52000" endA="3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966595" y="823034"/>
            <a:ext cx="8229663" cy="702923"/>
          </a:xfrm>
          <a:prstGeom prst="rect">
            <a:avLst/>
          </a:prstGeom>
          <a:noFill/>
        </p:spPr>
        <p:txBody>
          <a:bodyPr wrap="square" lIns="63497" tIns="25398" rIns="63497" bIns="25398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语言表达的连贯</a:t>
            </a:r>
          </a:p>
        </p:txBody>
      </p:sp>
      <p:sp>
        <p:nvSpPr>
          <p:cNvPr id="13" name="文本框 10"/>
          <p:cNvSpPr txBox="1"/>
          <p:nvPr>
            <p:custDataLst>
              <p:tags r:id="rId6"/>
            </p:custDataLst>
          </p:nvPr>
        </p:nvSpPr>
        <p:spPr>
          <a:xfrm>
            <a:off x="1627232" y="2872093"/>
            <a:ext cx="1938477" cy="1272668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800" b="1" spc="12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语句复位</a:t>
            </a:r>
          </a:p>
        </p:txBody>
      </p:sp>
      <p:sp>
        <p:nvSpPr>
          <p:cNvPr id="14" name="矩形: 圆角 13"/>
          <p:cNvSpPr/>
          <p:nvPr>
            <p:custDataLst>
              <p:tags r:id="rId7"/>
            </p:custDataLst>
          </p:nvPr>
        </p:nvSpPr>
        <p:spPr>
          <a:xfrm>
            <a:off x="1499675" y="2754200"/>
            <a:ext cx="2180060" cy="1521018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15" b="1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" name="文本框 10"/>
          <p:cNvSpPr txBox="1"/>
          <p:nvPr>
            <p:custDataLst>
              <p:tags r:id="rId8"/>
            </p:custDataLst>
          </p:nvPr>
        </p:nvSpPr>
        <p:spPr>
          <a:xfrm>
            <a:off x="5290624" y="2872093"/>
            <a:ext cx="1938477" cy="1272668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zh-CN" sz="2800" b="1" spc="12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词语复位</a:t>
            </a:r>
          </a:p>
        </p:txBody>
      </p:sp>
      <p:sp>
        <p:nvSpPr>
          <p:cNvPr id="73" name="矩形: 圆角 72"/>
          <p:cNvSpPr/>
          <p:nvPr>
            <p:custDataLst>
              <p:tags r:id="rId9"/>
            </p:custDataLst>
          </p:nvPr>
        </p:nvSpPr>
        <p:spPr>
          <a:xfrm>
            <a:off x="5163066" y="2754200"/>
            <a:ext cx="2180060" cy="1521018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115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10"/>
          <p:cNvSpPr txBox="1"/>
          <p:nvPr>
            <p:custDataLst>
              <p:tags r:id="rId10"/>
            </p:custDataLst>
          </p:nvPr>
        </p:nvSpPr>
        <p:spPr>
          <a:xfrm>
            <a:off x="8724833" y="2872093"/>
            <a:ext cx="1938477" cy="1272668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zh-CN" sz="2800" b="1" spc="12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语句排序</a:t>
            </a:r>
          </a:p>
        </p:txBody>
      </p:sp>
      <p:sp>
        <p:nvSpPr>
          <p:cNvPr id="28" name="矩形: 圆角 102"/>
          <p:cNvSpPr/>
          <p:nvPr>
            <p:custDataLst>
              <p:tags r:id="rId11"/>
            </p:custDataLst>
          </p:nvPr>
        </p:nvSpPr>
        <p:spPr>
          <a:xfrm>
            <a:off x="8604263" y="2754200"/>
            <a:ext cx="2180060" cy="1521018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115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71" grpId="0"/>
      <p:bldP spid="73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98195" y="746760"/>
            <a:ext cx="10596880" cy="4199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50000"/>
              </a:lnSpc>
              <a:buClrTx/>
              <a:buSzTx/>
              <a:buFontTx/>
            </a:pP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【答案】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</a:p>
          <a:p>
            <a:pPr indent="55880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【解析】本题考查语言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表达连贯的能力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。括号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面说的是“互联网中的社交关系”，也就是“社会交往”，因此应以“社会交往”开头与前面衔接；括号后面说“‘虚拟’与‘现实’早已是你中有我，我中有你”，这是说现实生活中也是这样；而“社会交往”与“现实生活”的关系是并列关系。</a:t>
            </a:r>
          </a:p>
          <a:p>
            <a:pPr indent="558800" algn="just" fontAlgn="auto">
              <a:lnSpc>
                <a:spcPct val="15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将二者关系定位为递进关系，不正确；</a:t>
            </a:r>
          </a:p>
          <a:p>
            <a:pPr indent="558800" algn="just" fontAlgn="auto">
              <a:lnSpc>
                <a:spcPct val="15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应先说“社会交往”，再说“工作和生活”；</a:t>
            </a:r>
          </a:p>
          <a:p>
            <a:pPr indent="558800" algn="just" fontAlgn="auto">
              <a:lnSpc>
                <a:spcPct val="15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D.“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除了社会交往”说法错误，且应先说“社会交往”，再说“工作和生活”。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806450" y="988695"/>
            <a:ext cx="1077214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（2021新高考卷I）阅读下面的文字，完成21～22题。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近日一组拍自南极科考站附近的照片引发关注，照片里的雪竟然不是白色的，而变成红色和绿色混杂的“西瓜雪”。有研究人员分析，（            ）。雪衣藻十分耐寒，广泛分布在北极、南极及其岛屿等极端冰雪环境中。</a:t>
            </a:r>
            <a:r>
              <a:rPr lang="zh-CN" altLang="zh-CN" sz="2200" u="sng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200" u="sng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200" u="sng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①    </a:t>
            </a:r>
            <a:r>
              <a:rPr lang="zh-CN" altLang="zh-CN" sz="2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，它们处于冬眠静止状态，但是一旦阳光足够温暖，藻类就开始了春季复苏。雪衣藻</a:t>
            </a:r>
            <a:r>
              <a:rPr lang="zh-CN" altLang="zh-CN" sz="2200" u="sng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②    </a:t>
            </a:r>
            <a:r>
              <a:rPr lang="zh-CN" altLang="zh-CN" sz="2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，成熟后会产生类胡萝卜素而变为红色，这使它们呈现出从绿色到红色的“西瓜色”。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研究人员表示，近年南极温度升高为藻类的生长提供了便利条件，虽然雪衣藻本身没有危害，但是会降低雪反射的阳光量，从而</a:t>
            </a:r>
            <a:r>
              <a:rPr lang="zh-CN" altLang="zh-CN" sz="2200" u="sng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③  </a:t>
            </a:r>
            <a:r>
              <a:rPr lang="en-US" altLang="zh-CN" sz="2200" u="sng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200" u="sng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，而融雪速度的加快可能使得极地冰雪消融失控，应引起足够的重视。</a:t>
            </a:r>
          </a:p>
          <a:p>
            <a:pPr indent="558800" algn="just" fontAlgn="auto">
              <a:lnSpc>
                <a:spcPct val="100000"/>
              </a:lnSpc>
            </a:pPr>
            <a:endParaRPr lang="zh-CN" altLang="zh-CN" sz="220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21. 下列填入文中括号内的语句，衔接最恰当的一项是（      ）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A.雪变色是微型藻类雪衣藻大量繁殖的结果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B.雪变色是因为雪衣藻这种微型藻类的大量繁殖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C.微型藻类雪衣藻大量繁殖引起了雪变色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D.雪衣藻这种微型藻类大量繁殖引起了雪变色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98195" y="746760"/>
            <a:ext cx="105962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50000"/>
              </a:lnSpc>
              <a:buClrTx/>
              <a:buSzTx/>
              <a:buNone/>
            </a:pP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【答案】A</a:t>
            </a:r>
            <a:endParaRPr 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50000"/>
              </a:lnSpc>
              <a:buClrTx/>
              <a:buSzTx/>
              <a:buNone/>
            </a:pP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【解析】根据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照片里的雪竟然不是白色的，而变成红色和绿色混杂的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‘</a:t>
            </a: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西瓜雪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’”</a:t>
            </a: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可知，上文阐述了雪变色现象，为了使文章具有连贯性，下文的主语应该顺应上文为雪变色，故排除C、D项，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雪变色是因为雪衣藻这种微型藻类的大量繁殖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有语病，故排除B项，与A项相符。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024890" y="373380"/>
            <a:ext cx="10445750" cy="6262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r>
              <a:rPr lang="zh-CN" sz="2200">
                <a:latin typeface="+mn-ea"/>
                <a:cs typeface="+mn-ea"/>
              </a:rPr>
              <a:t>（2021新高考卷II）阅读下面的文字，完成18～20题。</a:t>
            </a: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吃喝当然是人生一大乐事，如果生活在太空，我们还能愉快地享用大餐吗？</a:t>
            </a: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最早的太空餐是让人</a:t>
            </a:r>
            <a:r>
              <a:rPr lang="en-US" altLang="zh-CN" sz="21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      </a:t>
            </a: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的“牙膏”：宇航员从管子里面挤出半流体的食物，不需要咀嚼便直接咽下去，没有咀嚼的快感，没有多样的选择，首代宇航员的饮食条件相当艰苦。然而，吃货的生产力</a:t>
            </a:r>
            <a:r>
              <a:rPr lang="en-US" altLang="zh-CN" sz="21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    </a:t>
            </a: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，很快，（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</a:t>
            </a: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）。如今，宇航员们已能在太空中自如地使用各种餐具，与地面用餐相当接近。与此同时，太空食品的种类也丰富起来。</a:t>
            </a:r>
            <a:r>
              <a:rPr lang="zh-CN" altLang="zh-CN" sz="2100" u="w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正因为目前国际空间站中有上百种餐品，使得宇航员可以自由选择自己的用餐计划，然而这一用餐计划是每八天循环一次的</a:t>
            </a: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。而且宇航员们还在不停地开发新的太空料理：小饼干、寿司、花生酱冰棍，甚至是“昨天的咖啡”——采访中一位航天飞机的指挥官曾自豪地展示过一批再生水，而原料是什么，自然</a:t>
            </a:r>
            <a:r>
              <a:rPr lang="en-US" altLang="zh-CN" sz="21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     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然而，制定太空莱谱仍然受到很大的限制。大部分蔬果在宇宙中最多只能保持两天鲜度，空间站中新鲜食品</a:t>
            </a:r>
            <a:r>
              <a:rPr lang="en-US" altLang="zh-CN" sz="21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 </a:t>
            </a:r>
            <a:r>
              <a:rPr lang="zh-CN" altLang="zh-CN" sz="2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，绝大多数食品只能脱水或加工成罐头运上太空。目前科学家们正想方设法解决这一难题。</a:t>
            </a:r>
          </a:p>
          <a:p>
            <a:pPr indent="558800" algn="just" fontAlgn="auto">
              <a:lnSpc>
                <a:spcPct val="100000"/>
              </a:lnSpc>
            </a:pPr>
            <a:endParaRPr lang="zh-CN" altLang="zh-CN" sz="2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2100">
                <a:latin typeface="+mn-ea"/>
                <a:cs typeface="+mn-ea"/>
              </a:rPr>
              <a:t>19.下列填入文中括号内的语句，衔接最恰当的一项是（</a:t>
            </a:r>
            <a:r>
              <a:rPr lang="en-US" altLang="zh-CN" sz="2100">
                <a:latin typeface="+mn-ea"/>
                <a:cs typeface="+mn-ea"/>
              </a:rPr>
              <a:t>      </a:t>
            </a:r>
            <a:r>
              <a:rPr lang="zh-CN" sz="2100">
                <a:latin typeface="+mn-ea"/>
                <a:cs typeface="+mn-ea"/>
              </a:rPr>
              <a:t>）</a:t>
            </a: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2100">
                <a:latin typeface="+mn-ea"/>
                <a:cs typeface="+mn-ea"/>
              </a:rPr>
              <a:t>A.人们就发明了种种能在无重力环境中使用的餐具，并且还有咖啡杯和煎锅</a:t>
            </a: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2100">
                <a:latin typeface="+mn-ea"/>
                <a:cs typeface="+mn-ea"/>
              </a:rPr>
              <a:t>B.人们就发明了种种能在无重力环境中使用的餐具，甚至还有咖啡杯和煎锅</a:t>
            </a: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2100">
                <a:latin typeface="+mn-ea"/>
                <a:cs typeface="+mn-ea"/>
              </a:rPr>
              <a:t>C.人们就将种种能在无重力环境中使用的餐具发明出来，而且包括咖啡杯和煎锅</a:t>
            </a:r>
          </a:p>
          <a:p>
            <a:pPr indent="53340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2100">
                <a:latin typeface="+mn-ea"/>
                <a:cs typeface="+mn-ea"/>
              </a:rPr>
              <a:t>D.人们就将种种能在无重力环境中使用的餐具发明出来，还包括咖啡杯和煎锅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11530" y="1468755"/>
            <a:ext cx="105689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【答案】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</a:p>
          <a:p>
            <a:pPr indent="558800" algn="just" fontAlgn="auto">
              <a:lnSpc>
                <a:spcPct val="150000"/>
              </a:lnSpc>
            </a:pP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【解析】本题考查语言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表达连贯的能力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。语境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强调的是人们的创造力，应保持“人们就发明了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……”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的句子结构，排除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；“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还有咖啡杯和煎锅”与前文形成语意递进，句首应用递进连词，而“并且”表并列，排除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795020" y="1605915"/>
            <a:ext cx="106013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defTabSz="914400" fontAlgn="auto">
              <a:lnSpc>
                <a:spcPct val="150000"/>
              </a:lnSpc>
              <a:buClrTx/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从大的方面来说，有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实词和虚词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之分；</a:t>
            </a:r>
          </a:p>
          <a:p>
            <a:pPr marL="457200" indent="-457200" algn="just" defTabSz="914400" fontAlgn="auto">
              <a:lnSpc>
                <a:spcPct val="150000"/>
              </a:lnSpc>
              <a:buClrTx/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从小的方面来说，有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动词、名词、形容词、关联词、介词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等。或者直接以填空题的形式呈现，要求根据语境“填上恰当的关联词语”。</a:t>
            </a:r>
          </a:p>
          <a:p>
            <a:pPr marL="457200" indent="-457200" algn="just" defTabSz="914400" fontAlgn="auto">
              <a:lnSpc>
                <a:spcPct val="15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注意：这类题目近几年考查较少，但2016年全国新课标三套试卷都考查了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虚词的选词填空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。应该有相应准备。</a:t>
            </a: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65785" y="317500"/>
            <a:ext cx="10808335" cy="1038225"/>
          </a:xfrm>
          <a:prstGeom prst="rect">
            <a:avLst/>
          </a:prstGeom>
          <a:noFill/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1" algn="ctr">
              <a:lnSpc>
                <a:spcPct val="100000"/>
              </a:lnSpc>
            </a:pPr>
            <a:r>
              <a:rPr lang="zh-CN" sz="36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36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sz="36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词语复位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1333500" y="1530985"/>
            <a:ext cx="10140315" cy="4556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 b="1">
                <a:solidFill>
                  <a:schemeClr val="tx1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读文段，理大意。</a:t>
            </a:r>
            <a:endParaRPr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通读所给语段，了解语段的大体意思；关注语段中的标点符号，并据此给语段表达的意思划分出层次。</a:t>
            </a: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 b="1">
                <a:solidFill>
                  <a:schemeClr val="tx1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依句意，推测选。</a:t>
            </a:r>
            <a:endParaRPr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分析前后分句间的关系，并根据横线前后的语境，进行符合情理和逻辑的推理，初步判定选用哪一个词语。</a:t>
            </a: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 b="1">
                <a:solidFill>
                  <a:schemeClr val="tx1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看选项，细辨析。</a:t>
            </a: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看准选项，仔细地进行分析鉴别，灵活运用排除法，进一步锁定答案。</a:t>
            </a: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④</a:t>
            </a:r>
            <a:r>
              <a:rPr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拟选词，再验证。</a:t>
            </a: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把初步选定的词语代入句中，进行验证，看一看语意是否连贯通畅，最终确定答案。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512275" y="496570"/>
            <a:ext cx="2484120" cy="58547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答题技巧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1212215" y="991235"/>
            <a:ext cx="10182860" cy="293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altLang="zh-CN" sz="2200" b="1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altLang="zh-CN" sz="220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】填入下面文段空白处的词语</a:t>
            </a:r>
            <a:r>
              <a:rPr altLang="zh-CN" sz="220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，最恰当的一组是（　　）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有的人在填报高考志愿时选报热门专业，理由是能学以致用，</a:t>
            </a:r>
            <a:r>
              <a:rPr lang="en-US" sz="22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①  </a:t>
            </a:r>
            <a:r>
              <a:rPr altLang="zh-CN" sz="220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是一种误解。学以致用的真正含义是将学到的知识用于实践，</a:t>
            </a:r>
            <a:r>
              <a:rPr lang="en-US" sz="22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altLang="zh-CN" sz="22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en-US" sz="22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altLang="zh-CN" sz="220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不是看什么东西有用才决定去学。屏弃功利性</a:t>
            </a:r>
            <a:r>
              <a:rPr lang="en-US" sz="2200" u="sng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③  </a:t>
            </a:r>
            <a:r>
              <a:rPr altLang="zh-CN" sz="220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使人抱着乐观的态度去学习；</a:t>
            </a:r>
            <a:r>
              <a:rPr lang="en-US" sz="22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④  </a:t>
            </a:r>
            <a:r>
              <a:rPr altLang="zh-CN" sz="220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有用才去学习会使人产生心理负担，</a:t>
            </a:r>
            <a:r>
              <a:rPr lang="en-US" sz="22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⑤  </a:t>
            </a:r>
            <a:r>
              <a:rPr altLang="zh-CN" sz="220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总要担心以后会不会真的有用。抱着功利之心去挑选专业，往往会牺牲自己真正的兴趣，</a:t>
            </a:r>
            <a:r>
              <a:rPr lang="en-US" sz="22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⑥  </a:t>
            </a:r>
            <a:r>
              <a:rPr altLang="zh-CN" sz="220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毕业后谋到了不错的职位，也不一定就工作得很开心。</a:t>
            </a:r>
            <a:endParaRPr lang="zh-CN" sz="2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48105" y="4138930"/>
          <a:ext cx="10596880" cy="1908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840"/>
                <a:gridCol w="1513840"/>
                <a:gridCol w="1513840"/>
                <a:gridCol w="1513840"/>
                <a:gridCol w="1513840"/>
                <a:gridCol w="1513840"/>
                <a:gridCol w="1513840"/>
              </a:tblGrid>
              <a:tr h="3816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2E66B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Calibri"/>
                        </a:rPr>
                        <a:t>①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2E66B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Calibri"/>
                        </a:rPr>
                        <a:t>②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2E66B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Calibri"/>
                        </a:rPr>
                        <a:t>③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2E66B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④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2E66B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⑤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2E66B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⑥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2E66B2"/>
                    </a:solidFill>
                  </a:tcPr>
                </a:tc>
              </a:tr>
              <a:tr h="3816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其实这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而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要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确定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所以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/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3816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这其实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/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能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认为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因为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即使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3816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实际上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却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会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/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可能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就是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3816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这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当然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就是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如果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/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虽然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798195" y="746760"/>
            <a:ext cx="10586720" cy="577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</a:t>
            </a:r>
            <a:r>
              <a:rPr 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答案</a:t>
            </a:r>
            <a:r>
              <a:rPr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】</a:t>
            </a:r>
            <a:r>
              <a:rPr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B</a:t>
            </a:r>
            <a:endParaRPr altLang="zh-CN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334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 b="1" spc="-100">
                <a:solidFill>
                  <a:srgbClr val="0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第一步：通读文段，了解大意。</a:t>
            </a:r>
          </a:p>
          <a:p>
            <a:pPr indent="5334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 b="1" spc="-100">
                <a:solidFill>
                  <a:srgbClr val="0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题文段内容主要涉及填报高考志愿时选报热门专业的问题，谈的是对“学以致用”的看法。从层次来看，第1句是观点句，第2句是对“学以致用的真正含义”的解释，第3句从正反方面学习的态度，最后一句是总结句，点出抱着功利之心去挑选专业的危害。</a:t>
            </a:r>
          </a:p>
          <a:p>
            <a:pPr indent="5334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 b="1" spc="-100">
                <a:solidFill>
                  <a:srgbClr val="0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第二步：边读边分析句间关系，并试填4个选项相应词语，推测应填词语。</a:t>
            </a:r>
          </a:p>
          <a:p>
            <a:pPr indent="5334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 b="1" spc="-100">
                <a:solidFill>
                  <a:srgbClr val="0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结合选项内容，①处所填内容应是用来代指与“有的人在填报高考志愿时选报热门专业，理由是能学以致用”这一做法相关的词语，故可选A、B、C、D，不能排除选项；②处与前文构成并列，故可选A、B、C、D，基本不能排除选项；③处后面的文句是前文的结果，应填表连接结果的词语，故B、C更合适，大致可以排除A、D；④⑤两处合起来分析，也不好排除C；最后分析⑥处相关的句子，⑥后面的文字与下一句构成假设关系，那么⑥处应填表假设的词语。通过关联词“也”可以排除C。初步选B。</a:t>
            </a:r>
          </a:p>
          <a:p>
            <a:pPr indent="5334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 b="1" spc="-100">
                <a:solidFill>
                  <a:srgbClr val="0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第三步：遵循简明、连贯、关联词搭配的原则，带入初步选择的答案，确定最终答案。</a:t>
            </a:r>
          </a:p>
          <a:p>
            <a:pPr indent="5334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200" b="1" spc="-100">
                <a:solidFill>
                  <a:srgbClr val="0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最后把选项B代入文段中，通读文段，最终选B。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078230" y="417195"/>
            <a:ext cx="1059751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（2021全国甲卷）阅读下面的文字，完成17~19题。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新学期到来，我校推出一门全新的通识课“家常菜”，受到广大师生的关注和好评。过去，学校的劳动教育课程非常少，而且多是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，很难培养学生的劳动意识和习惯。“家常菜”这门课找到了学生们感兴趣的切入点，学习难度不大，门槛不高，却能让学生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）。择菜，洗菜，切菜，准备配料并着手烹饪。通过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，学生们不仅能够提升厨艺，还能真正体会到做菜的辛苦和乐趣，增加对食物的敬畏和感情，从而减少食物浪费，进一步养成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的生活作风。期末考核时，学生的“作品”会摆在食堂的专门窗口，供师生们品鉴，这又会给学生带来满满的成就感。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烧菜做饭作为一项生活技能，能让学生受益一生。更为重要的是，</a:t>
            </a:r>
            <a:r>
              <a:rPr lang="zh-CN" altLang="zh-CN" sz="2200" u="w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通过学习烧菜做饭还会增强学生对家务劳动的理解与认知，有助于在和家人的相处中更懂得体谅、更懂得感恩、更懂得分担。</a:t>
            </a:r>
            <a:endParaRPr lang="zh-CN" altLang="zh-CN" sz="2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依次填入文中横线上的词语，全都恰当的一项是（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纸上谈兵    受益匪浅    自己动手    勤俭节约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形同虚设    受益匪浅    身体力行    吃苦耐劳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形同虚设    不虚此行    自己动手    吃苦耐劳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纸上谈兵    不虚此行    身体力行    勤俭节约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884555" y="1604010"/>
            <a:ext cx="10489565" cy="359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注意：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顺序要合理</a:t>
            </a:r>
          </a:p>
          <a:p>
            <a:pPr marL="342900" indent="-342900" algn="just" defTabSz="914400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或以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空间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先后为序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从上到下、从左到右、从外到内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marL="342900" indent="-342900" algn="just" defTabSz="914400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或以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先后为序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或以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事物发展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过程为序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marL="342900" indent="-342900" algn="just" defTabSz="914400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或以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人们的认识规律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为序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由表及里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由浅入深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由感性认识到理性认识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marL="342900" indent="-342900" algn="just" defTabSz="914400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或以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主次、轻重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为序。</a:t>
            </a:r>
            <a:endParaRPr lang="zh-CN" altLang="zh-CN" sz="2400" b="1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65785" y="317500"/>
            <a:ext cx="10808335" cy="1038225"/>
          </a:xfrm>
          <a:prstGeom prst="rect">
            <a:avLst/>
          </a:prstGeom>
          <a:noFill/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1" algn="ctr">
              <a:lnSpc>
                <a:spcPct val="100000"/>
              </a:lnSpc>
            </a:pPr>
            <a:r>
              <a:rPr lang="zh-CN" sz="32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en-US" altLang="zh-CN" sz="32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2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语句复位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89940" y="737870"/>
            <a:ext cx="10605770" cy="5049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30000"/>
              </a:lnSpc>
            </a:pPr>
            <a:r>
              <a:rPr lang="zh-CN" sz="28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en-US" altLang="zh-CN" sz="28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</a:p>
          <a:p>
            <a:pPr indent="558800" algn="just" fontAlgn="auto">
              <a:lnSpc>
                <a:spcPct val="130000"/>
              </a:lnSpc>
            </a:pP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【解析】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题考查理解并正确使用词语的能力。第一处，纸上谈兵：指在纸面上谈论打仗。比喻空谈理论，不能解决实际问题。也比喻空谈不能成为现实。形同虚设：形式上虽有，却不起作用。此处指课程多流于书面理论而没有实际操作，故选“纸上谈兵”。第二处，不虚此行：没有空跑这一趟。表示某种行动还是有所收获的。受益匪浅：指收获不小，有很大的收获。此处指学生能从课程中获得很大好处，不局限于“此行”，应选“受益匪浅”。第三处，自己动手：指亲自动手劳作，能够让自己吃饱穿暖。身体力行：一般多用来表示努力实践，亲身体验。此处强调的是学生能够自己动手操作，选“自己动手”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。第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四处，吃苦耐劳：能过困苦的生活，也经得起劳累。勤俭节约：形容工作勤劳，生活节俭。根据前文“减少食物浪费”可见，强调的是“节约”，故选“勤俭节约”。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174750" y="431165"/>
            <a:ext cx="1031049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（2021全国乙卷）阅读下面的文字，完成17~19题。</a:t>
            </a:r>
          </a:p>
          <a:p>
            <a:pPr indent="533400" algn="just" fontAlgn="auto">
              <a:lnSpc>
                <a:spcPct val="100000"/>
              </a:lnSpc>
            </a:pP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有人说，互联网虽然实现了我们的一个古老梦想，把远在天涯的人变得</a:t>
            </a:r>
            <a:r>
              <a:rPr lang="en-US" altLang="zh-CN" sz="2200" u="sng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，但与此同时也可能恰好相反，把身边的人变得如在天涯，因而引发了一种普遍的担心：当我们越来越习惯于线上的虚拟世界时，我们是否会最终失去与现实世界的联系。对线上虚拟世界的担心，并非</a:t>
            </a:r>
            <a:r>
              <a:rPr lang="en-US" altLang="zh-CN" sz="2200" u="sng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。正如有研究者指出的那样，互联网已经深入到我们生活中的方方面面，过度沉迷有可能让一些人“越来越拥抱技术、越来越忽略彼此”。</a:t>
            </a:r>
          </a:p>
          <a:p>
            <a:pPr indent="533400" algn="just" fontAlgn="auto">
              <a:lnSpc>
                <a:spcPct val="100000"/>
              </a:lnSpc>
            </a:pP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实际上，线上与线下之间的界限也不是那么</a:t>
            </a:r>
            <a:r>
              <a:rPr lang="en-US" altLang="zh-CN" sz="2200" u="sng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</a:t>
            </a:r>
            <a:r>
              <a:rPr lang="zh-CN" altLang="zh-CN" sz="2200" u="wavy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空间和时间由于不断压缩，大大增强了互动性，社会交往效率有助于得到显著提高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。（</a:t>
            </a:r>
            <a:r>
              <a:rPr lang="en-US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）。“虚拟”与“现实”早已是你中有我，我中有你。现实世界为虚拟生活</a:t>
            </a:r>
            <a:r>
              <a:rPr lang="en-US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zh-CN" sz="2200" spc="-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地提供养料，虚拟生活又能激发和充实现实世界的活力。</a:t>
            </a:r>
          </a:p>
          <a:p>
            <a:pPr indent="558800" algn="just" fontAlgn="auto">
              <a:lnSpc>
                <a:spcPct val="100000"/>
              </a:lnSpc>
              <a:buClrTx/>
              <a:buSzTx/>
              <a:buFontTx/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依次填入文中横线上的词语，全都恰当的一项是（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近在咫尺 杞人忧天 泾渭分明 源源不断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触手可及 空穴来风 泾渭分明 取之不尽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近在咫尺 空穴来风 非此即彼 源源不断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触手可及 杞人忧天 非此即彼 取之不尽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98195" y="746760"/>
            <a:ext cx="10609580" cy="5489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30000"/>
              </a:lnSpc>
              <a:buClrTx/>
              <a:buSzTx/>
              <a:buFontTx/>
            </a:pPr>
            <a:r>
              <a:rPr lang="zh-CN" sz="28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en-US" altLang="zh-CN" sz="28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</a:p>
          <a:p>
            <a:pPr indent="55880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【解析】本题考查正确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使用成语的能力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。近在咫尺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：形容距离很近。触手可及：指近在手边，一伸手就可以接触到。语境是形容距离极近，但并非实指。再根据语境中的“远在天涯”可推知，应选“近在咫尺”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。杞人忧天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总是去忧虑那些不切实际的事物。比喻毫无必要的忧虑和担心。空穴来风：有了空穴才有风进来。比喻流言、消息的传播不是完全没有原因的。现多用来指消息和传闻毫无根据。语境说的是对线上虚拟世界的担心并非没有必要，应选“杞人忧天”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。泾渭分明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泾河水清，渭河水浑，泾河的水流入渭河时，清浊不混。比喻界限清楚或是非分明。非此即彼：意思是不是这一个，就是那一个。语境是说现在线上线下的界限越来越模糊，再联系后文“‘虚拟’与‘现实’早已是你中有我，我中有你”，可知应选“泾渭分明”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。源源不断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：形容接连不断、连绵不绝。多用于事物，而少用于人。取之不尽：形容物质或精神的原料极其丰富。语境中有“提供养料”，应选“源源不断”。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271905" y="501650"/>
            <a:ext cx="1024382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（2021新高考卷I）阅读下面的文字，完成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快的锣鼓敲起来，欢腾的雄狮舞起来。“闹元宵、学‘四史’”文明实践示范活动昨日在市文化艺术中心隆重举行，活动分为“四史”猜谜颂红色文化、非遗展示传民俗文化、戏曲联唱扬传统文化三个篇章。民俗与党史彼此交融，传统与现代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元宵线上活动直播间里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，一场关于党史知识和传统民俗知识的直播宣讲“圈粉”无数，辖区党员、青年志愿者以及现场观众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地进入直播间，感受节日的欢快气氛。</a:t>
            </a:r>
            <a:r>
              <a:rPr lang="zh-CN" altLang="zh-CN" sz="2200" u="w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宣讲员平易的话语、幽默的口吻以及宣讲内容十分接地气，导致收看直播的群众既听得进又记得牢。</a:t>
            </a:r>
            <a:endParaRPr lang="zh-CN" altLang="zh-CN" sz="2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传统文化展现传统节日，传统节日传承传统文化。</a:t>
            </a:r>
            <a:r>
              <a:rPr lang="zh-CN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剪纸灯谜，描绘城乡风物；秧歌花鼓，传播时代精神。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火树银花踏歌行，古风新韵颂文明。一席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的文明盛宴，让市民近距离感受到传统文化的深厚魅力和传统节日的浓厚氛围。</a:t>
            </a:r>
          </a:p>
          <a:p>
            <a:pPr indent="558800" algn="just" fontAlgn="auto">
              <a:lnSpc>
                <a:spcPct val="100000"/>
              </a:lnSpc>
            </a:pPr>
            <a:endParaRPr lang="zh-CN" altLang="zh-CN" sz="2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18. 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依次填入文中横线上的词语，全都恰当的一项是（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2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zh-CN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交相辉映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喧闹无比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络绎不绝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原汁原味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相互映衬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热闹非凡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连绵不断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原汁原味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相互映衬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喧闹无比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连绵不断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汁醇味正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交相辉映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热闹非凡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络绎不绝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汁醇味正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98195" y="746760"/>
            <a:ext cx="10596880" cy="547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85800" algn="just" fontAlgn="auto">
              <a:lnSpc>
                <a:spcPct val="120000"/>
              </a:lnSpc>
            </a:pPr>
            <a:r>
              <a:rPr lang="zh-CN" altLang="en-US" sz="2800" b="1" spc="-100" smtClean="0">
                <a:solidFill>
                  <a:srgbClr val="FF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en-US" altLang="zh-CN" sz="2800" b="1" spc="-100" smtClean="0">
                <a:solidFill>
                  <a:srgbClr val="FF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</a:p>
          <a:p>
            <a:pPr indent="533400" algn="just" fontAlgn="auto">
              <a:lnSpc>
                <a:spcPct val="120000"/>
              </a:lnSpc>
            </a:pPr>
            <a:r>
              <a:rPr lang="zh-CN" altLang="en-US" sz="2200" b="1" spc="-100" smtClean="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【解析】</a:t>
            </a:r>
            <a:r>
              <a:rPr lang="zh-CN" altLang="en-US" sz="2200" b="1" spc="-10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本题</a:t>
            </a:r>
            <a:r>
              <a:rPr lang="zh-CN" altLang="en-US" sz="2200" b="1" spc="-100" smtClean="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考查正确</a:t>
            </a:r>
            <a:r>
              <a:rPr lang="zh-CN" altLang="en-US" sz="2200" b="1" spc="-10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使用成语的能力。</a:t>
            </a:r>
          </a:p>
          <a:p>
            <a:pPr indent="533400" algn="just" fontAlgn="auto">
              <a:lnSpc>
                <a:spcPct val="120000"/>
              </a:lnSpc>
            </a:pPr>
            <a:r>
              <a:rPr lang="zh-CN" altLang="en-US" sz="2200" b="1" spc="-10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交相辉映：意指各种光亮、色彩等互相映照。多用于形容美好的景象。互相映衬：是利用客观事物之间相似或相反的关系，以次要形象映照衬托主要形象的写作技法。根据语境“民俗与党史彼此交融”，可知两者是不分主次的，所以“传统和现代”也是不分主次，所以选“交相辉映”合适。</a:t>
            </a:r>
          </a:p>
          <a:p>
            <a:pPr indent="533400" algn="just" fontAlgn="auto">
              <a:lnSpc>
                <a:spcPct val="120000"/>
              </a:lnSpc>
            </a:pPr>
            <a:r>
              <a:rPr lang="zh-CN" altLang="en-US" sz="2200" b="1" spc="-10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喧闹无比：是指声音特别嘈杂，周围环境不安静，导致的结果就是人的心里很烦闷，含贬义。热闹非凡：形容热闹的场面或景象。语境是指元宵线上活动直播间里的圈粉无数的火爆场面，选“热闹非凡”合适。</a:t>
            </a:r>
          </a:p>
          <a:p>
            <a:pPr indent="533400" algn="just" fontAlgn="auto">
              <a:lnSpc>
                <a:spcPct val="120000"/>
              </a:lnSpc>
            </a:pPr>
            <a:r>
              <a:rPr lang="zh-CN" altLang="en-US" sz="2200" b="1" spc="-10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络绎不绝：用来形容人、马、车、船等连续不断。连绵不断：形容连续不止，一直都不中断。语境是指青年志愿者以及现场观众不断地进入直播间，选“络绎不绝”合适。</a:t>
            </a:r>
          </a:p>
          <a:p>
            <a:pPr indent="533400" algn="just" fontAlgn="auto">
              <a:lnSpc>
                <a:spcPct val="120000"/>
              </a:lnSpc>
            </a:pPr>
            <a:r>
              <a:rPr lang="zh-CN" altLang="en-US" sz="2200" b="1" spc="-10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原汁原味：比喻事物本来的、没有受到外来影响的风格。汁醇味正：形容菜肴美味。根据后文形容的是“文明盛宴”（使用了比喻），照应喻体，选“汁醇味正”合适。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925195" y="269240"/>
            <a:ext cx="10579735" cy="6523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（2021新高考卷II）阅读下面的文字，完成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吃喝当然是人生一大乐事，如果生活在太空，我们还能愉快地享用大餐吗？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最早的太空餐是让人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      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的“牙膏”：宇航员从管子里面挤出半流体的食物，不需要咀嚼便直接咽下去，没有咀嚼的快感，没有多样的选择，首代宇航员的饮食条件相当艰苦。然而，吃货的生产力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    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，很快，（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）。如今，宇航员们已能在太空中自如地使用各种餐具，与地面用餐相当接近。与此同时，太空食品的种类也丰富起来。</a:t>
            </a:r>
            <a:r>
              <a:rPr lang="zh-CN" altLang="zh-CN" sz="2200" u="w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正因为目前国际空间站中有上百种餐品，使得宇航员可以自由选择自己的用餐计划，然而这一用餐计划是每八天循环一次的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。而且宇航员们还在不停地开发新的太空料理：小饼干、寿司、花生酱冰棍，甚至是“昨天的咖啡”——采访中一位航天飞机的指挥官曾自豪地展示过一批再生水，而原料是什么，自然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     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indent="558800" algn="just" fontAlgn="auto">
              <a:lnSpc>
                <a:spcPct val="100000"/>
              </a:lnSpc>
            </a:pP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然而，制定太空莱谱仍然受到很大的限制。大部分蔬果在宇宙中最多只能保持两天鲜度，空间站中新鲜食品</a:t>
            </a:r>
            <a:r>
              <a:rPr lang="en-US" altLang="zh-CN" sz="2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 </a:t>
            </a:r>
            <a:r>
              <a:rPr lang="zh-CN" altLang="zh-CN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，绝大多数食品只能脱水或加工成罐头运上太空。目前科学家们正想方设法解决这一难题。</a:t>
            </a:r>
          </a:p>
          <a:p>
            <a:pPr indent="558800" algn="just" fontAlgn="auto">
              <a:lnSpc>
                <a:spcPct val="100000"/>
              </a:lnSpc>
            </a:pPr>
            <a:endParaRPr lang="zh-CN" altLang="zh-CN" sz="2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依次填入文中横线上的词语，全都恰当的一项是（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望而却步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不胜枚举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不言而喻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寥寥无几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踌躇不前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不可低估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心照不宣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寥寥无几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望而却步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不可低估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不言而喻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极其稀缺</a:t>
            </a:r>
          </a:p>
          <a:p>
            <a:pPr indent="558800" algn="just" fontAlgn="auto">
              <a:lnSpc>
                <a:spcPct val="10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踌躇不前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不胜枚举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心照不宣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 </a:t>
            </a: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极其稀缺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98195" y="735330"/>
            <a:ext cx="10574020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en-US" altLang="zh-CN" sz="2800" b="1" smtClean="0">
                <a:solidFill>
                  <a:srgbClr val="FF0000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</a:p>
          <a:p>
            <a:pPr indent="558800" algn="just" fontAlgn="auto">
              <a:lnSpc>
                <a:spcPct val="150000"/>
              </a:lnSpc>
            </a:pP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【解析】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本题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考查正确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使用成语的能力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。第一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空，望而却步：形容十分害怕困难和危险。踌躇不前：犹豫不决，不敢前进。语境强调太空餐难吃，应选“望而却步”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。第二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空，不胜枚举：无法一个一个全举出来，形容同一类的人或事物很多。不可低估：不能小看。语境强调“吃货的生产力”不可小看，应选“不可低估”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。第三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空，不言而喻：指不用说就可以明白。形容道理很浅显。心照不宣：指彼此心里明白，而不公开说出来。前面有“自然”，强调不说就明白，应选“不言而喻”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。第四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空，寥寥无几：形容数量少。非常稀少，没有几个。极其稀缺：极其稀少</a:t>
            </a:r>
            <a:r>
              <a:rPr lang="en-US" alt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﹐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短缺。此处强调空间站中新鲜食品极少，应填“极其稀缺”。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795020" y="1605915"/>
            <a:ext cx="106013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defTabSz="914400" fontAlgn="auto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语句排序题要求将一组句子按一定的逻辑关系重新排列，使之有序。</a:t>
            </a:r>
          </a:p>
          <a:p>
            <a:pPr marL="457200" indent="-457200" algn="just" defTabSz="914400" fontAlgn="auto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顺序（从上到下，从左到右，从外到内）、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事物发展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、人们的认识规律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（由表及里、由浅入深、由感性认识到理性认识）、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顺序（由主到次、由轻到重等）为序，还要注意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先总后分或先分后总的结构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顺序。</a:t>
            </a: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65785" y="317500"/>
            <a:ext cx="10808335" cy="1038225"/>
          </a:xfrm>
          <a:prstGeom prst="rect">
            <a:avLst/>
          </a:prstGeom>
          <a:noFill/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1" algn="ctr">
              <a:lnSpc>
                <a:spcPct val="100000"/>
              </a:lnSpc>
            </a:pPr>
            <a:r>
              <a:rPr lang="zh-CN" sz="36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36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sz="36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语句排序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1203325" y="1002030"/>
            <a:ext cx="978598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defTabSz="914400" fontAlgn="auto">
              <a:lnSpc>
                <a:spcPct val="150000"/>
              </a:lnSpc>
              <a:spcAft>
                <a:spcPct val="0"/>
              </a:spcAft>
              <a:buFont typeface="Wingdings" panose="05000000000000000000" charset="0"/>
              <a:buChar char="p"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抓行文思路</a:t>
            </a:r>
            <a:r>
              <a:rPr lang="zh-CN" altLang="zh-CN" sz="28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（文体特点）</a:t>
            </a:r>
          </a:p>
          <a:p>
            <a:pPr marL="457200" indent="-457200" algn="l" defTabSz="914400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记叙文常常依照时间顺序、空间顺序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；</a:t>
            </a:r>
          </a:p>
          <a:p>
            <a:pPr marL="457200" indent="-457200" algn="l" defTabSz="914400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议论文常常把观点句放在前面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把材料句放在中间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把总结句放在后面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形成总分总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或总分、并列、对照、层进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的结构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；</a:t>
            </a:r>
          </a:p>
          <a:p>
            <a:pPr marL="457200" indent="-457200" algn="l" defTabSz="914400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说明文往往把事理句放在前面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把材料句放在后面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因为材料是用来说明事理的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材料的内部又遵循一定的顺序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时间顺序、空间顺序、逻辑顺序等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endParaRPr lang="zh-CN" altLang="zh-CN" sz="2800" b="1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800735" y="675005"/>
            <a:ext cx="10591165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依次填入下面一段文字横线处的语句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袭家大院坐落在庄北首的东西大街上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进大门左转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是一座砖雕和垂花木雕形成的角门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。由此可见当年东家颇有心计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因榆木梁含有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之意。</a:t>
            </a:r>
            <a:r>
              <a:rPr lang="en-US" altLang="zh-CN" sz="2200">
                <a:solidFill>
                  <a:srgbClr val="000000"/>
                </a:solidFill>
                <a:latin typeface="Calibri"/>
                <a:ea typeface="楷体" panose="02010609060101010101" pitchFamily="49" charset="-122"/>
                <a:cs typeface="Calibri" panose="020f0502020204030204" charset="0"/>
              </a:rPr>
              <a:t> </a:t>
            </a: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昂首看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房顶檩上嵌着做工精细的方形木片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梁为榆木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粗壮结实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门前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厦檐下浮雕龙凤栩栩如生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窗棂上刻鸟描梅活灵活现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精工巧艺令现代人感叹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由此迈进第一重四合院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观看东西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各有两根立柱顶梁夹间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东、西、南房错落有致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五层台阶衬托起五间高大明亮的北屋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推门进屋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迎面是两根木立柱组成的屏风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据说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屏风上面悬挂的是治家格言与袭家祖训</a:t>
            </a: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842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⑤⑥④③①②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 B.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③⑤②⑥④①</a:t>
            </a:r>
            <a:endParaRPr lang="zh-CN" altLang="zh-CN" sz="2200" spc="10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842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⑤④②⑥③①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 D.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③④⑤②⑥①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1553210" y="746760"/>
            <a:ext cx="10130790" cy="566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下列在括号内补写的语句，最恰当的一项是（　　）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明是管出来的。因为在权利与义务的两端，人们往往愿意享受文明的成果，却不愿承担文明的成本。许多人羡慕欧美国家立法保护小动物，殊不知养犬人身上背负的义务条款数不胜数：上保险、打疫苗、戴口套，等等。不仅如此，如果狗闯祸或由于主人的疏忽使他人受到伤害，狗主人除了会面临高额罚款，还可能要承担刑事责任。在现代社会，（　）。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A.法律规则要让更多人知边界、明事理、不逾矩、懂规矩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B.知边界、明事理、不逾矩、懂规矩要让更多的人知道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C.知边界、明事理、懂规矩、不逾矩要让更多的人知道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D.法律规则要让更多人知边界、明事理、懂规矩、不逾矩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</a:t>
            </a:r>
            <a:r>
              <a:rPr lang="zh-CN" altLang="en-US" sz="2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答案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】</a:t>
            </a:r>
            <a:r>
              <a:rPr lang="zh-CN" altLang="en-US" sz="2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D</a:t>
            </a:r>
            <a:endParaRPr lang="zh-CN" altLang="en-US" sz="2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【解析】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上文所举事例是关于法律对养狗人的管束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所以这里用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法律规则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做主语更好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排除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两项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不逾矩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懂规矩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的顺序排列不合逻辑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应该把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懂规矩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放在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不逾矩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前面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排除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项。</a:t>
            </a:r>
            <a:endParaRPr lang="en-US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798195" y="1264285"/>
            <a:ext cx="10595610" cy="3276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en-US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</a:p>
          <a:p>
            <a:pPr indent="5588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解析】文段是对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四合院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的介绍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横线之前的内容是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四合院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外面的景象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横线处是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四合院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内部的景象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可见这段文字的叙述顺序是由外到内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因此③应排在首位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由进入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四合院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写起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⑤是进院子之后的总述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应排在第二位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门前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连接起⑤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北屋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和⑥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推门进屋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由此可确定③⑤②⑥的顺序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梁为榆木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与横线后的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榆木梁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衔接紧密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应排在最后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据此可确定答案为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项。</a:t>
            </a:r>
            <a:endParaRPr lang="zh-CN" altLang="zh-CN" sz="2200" b="1">
              <a:solidFill>
                <a:schemeClr val="tx1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15950" y="186055"/>
            <a:ext cx="11104880" cy="73723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抓关键语句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如总领句、总结句、过渡句或主旨句、观点句等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zh-CN"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05180" y="1188720"/>
            <a:ext cx="10581640" cy="5369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填入下面横线处的句子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与上下文衔接最恰当的一组是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我爱小池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也爱溪流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是因为我爱它们的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远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像一位开朗活泼的姑娘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唱着欢快的歌儿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踏着轻快的脚步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走出群山迎接朝阳和大海。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①几种颜色的小鱼穿行其间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历历可数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②溪流蜿蜒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如一条银蛇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③小池清澈见底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汪汪一碧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宛如一块温润的碧玉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④时隐时现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游向远方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⑤绿油油的水草在水底轻轻晃动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③⑤①④②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      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②③①⑤④</a:t>
            </a:r>
          </a:p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②④③⑤①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      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③⑤①②④</a:t>
            </a:r>
            <a:endParaRPr lang="zh-CN" altLang="zh-CN" sz="2200" spc="100"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802640" y="972820"/>
            <a:ext cx="10586085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解析】首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先抓住语段开头的关键句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我爱小池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也爱溪流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是因为我爱它们的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‘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‘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’”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。所填的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个句子以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为中心可归为两个句群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其中③⑤①为一个句群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其中心为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”；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②④为一个句群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其中心为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根据开头关键句中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的先后顺序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可确定③⑤①在前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②④在后。</a:t>
            </a:r>
            <a:endParaRPr lang="zh-CN" altLang="zh-CN" sz="240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811530" y="302260"/>
            <a:ext cx="11161395" cy="6277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抓标志词，标点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具有呼应作用的关联词语。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关联词语或表示并列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或表示转折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或表示条件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或表示假设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或表示递进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或表示因果。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关联词语是一一对应的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也有先后关系。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表结构层次的暗示性词语。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换句话说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与此相反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反过来说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其次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再次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先前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过去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总之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综上所述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由此看来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诸如此类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等等。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标点的暗示作用。</a:t>
            </a:r>
          </a:p>
          <a:p>
            <a:pPr indent="6096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根据句号确定总结句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根据分号确定并列的内容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根据冒号确定总领句及其领属范围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等等。</a:t>
            </a:r>
            <a:endParaRPr lang="zh-CN" altLang="zh-CN" sz="2400" b="1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798195" y="746760"/>
            <a:ext cx="10555605" cy="536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依次填入下面一段文字横线处的语句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沿着兰江南行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不久就可以到达郭洞村。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。这是某种具有审美性和理想的乌托邦式的遮蔽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它让我们想起当年的武陵桃花源。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①掩藏村庄的还有围墙外繁茂的树木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②不仅说明村庄在过去为了安全而壁垒森严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③使村庄隐秘在一种更加古老的氛围之中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④村庄周围有石头垒成的围墙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⑤而且说明村庄封闭式的生活特性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⑥出入村庄需要通过石门这道关隘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842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④③①⑥②⑤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B.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⑥④①②⑤</a:t>
            </a:r>
            <a:r>
              <a:rPr lang="zh-CN" altLang="zh-CN" sz="2200" spc="100" smtClean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</a:p>
          <a:p>
            <a:pPr indent="5842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 smtClean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 spc="100" smtClean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④⑥②⑤①③</a:t>
            </a:r>
            <a:r>
              <a:rPr lang="en-US" altLang="zh-CN" sz="2200" spc="100" smtClean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D.</a:t>
            </a:r>
            <a:r>
              <a:rPr lang="zh-CN" altLang="zh-CN" sz="2200" spc="100" smtClean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②⑥⑤③④①</a:t>
            </a:r>
            <a:endParaRPr lang="zh-CN" altLang="zh-CN" sz="2200" spc="100" smtClean="0"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1691640" y="1738630"/>
            <a:ext cx="971677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38200" algn="just" defTabSz="9144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200" spc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 spc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</a:p>
          <a:p>
            <a:pPr indent="635000" algn="just" defTabSz="9144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spc="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</a:t>
            </a: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一个描写兼说明的语段，④从村庄外围写起，承接横线前的文意。⑥是对围墙的进一步描写。②⑤“不仅……而且……”连用，是作者对村庄结构的分析。①③是对树木的描写，从“还有”一词可看出应在“围墙”之后。由以上分析可知选C项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1186180" y="1186815"/>
            <a:ext cx="10208260" cy="4887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84200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 spc="-100">
                <a:solidFill>
                  <a:srgbClr val="FF0000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zh-CN" sz="2400" b="1" spc="-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根据横线前的内容确定第一句</a:t>
            </a:r>
          </a:p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先观察选项</a:t>
            </a:r>
            <a:r>
              <a:rPr lang="en-US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判断排在第一句的句子</a:t>
            </a:r>
            <a:r>
              <a:rPr lang="en-US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；</a:t>
            </a:r>
            <a:r>
              <a:rPr lang="zh-CN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然后将横线前的内容分别与可能排在第一句的句子连起来读</a:t>
            </a:r>
            <a:r>
              <a:rPr lang="en-US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确定联系紧密的一句为第一句。</a:t>
            </a:r>
          </a:p>
          <a:p>
            <a:pPr indent="584200" algn="l" defTabSz="914400" fontAlgn="auto">
              <a:lnSpc>
                <a:spcPct val="13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 spc="-100">
                <a:solidFill>
                  <a:srgbClr val="FF0000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</a:rPr>
              <a:t>②找出必须紧紧相连的两句</a:t>
            </a:r>
          </a:p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找出必须紧紧相连的两句，然后从剩余两个选项中找出这两句排在一起的选项，即为答案。如果两个选项都将这两个句子排在一起，可再找出必须紧紧相连的另外两个句子，即可得出答案。</a:t>
            </a:r>
          </a:p>
          <a:p>
            <a:pPr indent="584200" algn="l" defTabSz="914400" fontAlgn="auto">
              <a:lnSpc>
                <a:spcPct val="13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 spc="-100">
                <a:solidFill>
                  <a:srgbClr val="FF0000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</a:rPr>
              <a:t>③根据横线后的内容确定最后一句</a:t>
            </a:r>
          </a:p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再将剩余两个选项中排在最后的句子，分别与横线后的内容连起来读。通过确定与横线后的内容语意衔接的句子，来得出正确答案。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770720" y="159385"/>
            <a:ext cx="2484120" cy="58547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答题技巧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798195" y="746760"/>
            <a:ext cx="10577195" cy="5369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下面一段文字横线处填入语句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衔接最恰当的一项是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zh-CN" sz="2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芭蕉栽植容易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几乎四季常青。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至于月映蕉影、雪压残叶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那更是诗人画家所向往的了。</a:t>
            </a:r>
            <a:r>
              <a:rPr lang="en-US" altLang="zh-CN" sz="2200">
                <a:solidFill>
                  <a:srgbClr val="000000"/>
                </a:solidFill>
                <a:latin typeface="Calibri"/>
                <a:ea typeface="楷体" panose="02010609060101010101" pitchFamily="49" charset="-122"/>
                <a:cs typeface="Calibri" panose="020f0502020204030204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它覆盖面积大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吸收热量大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叶子湿度大。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古人在走廊或书房边种上芭蕉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称为蕉廊、蕉房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饶有诗意。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因此蕉阴之下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是最舒适的小坐闲谈之处。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在旁边配上几竿竹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点上一块石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真像一幅元人的小景。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在夏日是清凉世界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在秋天是分绿上窗。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小雨乍至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点滴醒人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斜阳初过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青翠照眼。</a:t>
            </a: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①③②④⑥⑤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B.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①④②③⑥⑤</a:t>
            </a:r>
          </a:p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②①④③⑤⑥</a:t>
            </a:r>
            <a:r>
              <a:rPr lang="en-US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D.</a:t>
            </a:r>
            <a:r>
              <a:rPr lang="zh-CN" altLang="zh-CN" sz="2200" spc="10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②③④①⑤⑥</a:t>
            </a:r>
            <a:endParaRPr lang="zh-CN" altLang="zh-CN" sz="2200" spc="100"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1541780" y="797560"/>
            <a:ext cx="991235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algn="just" defTabSz="9144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</a:p>
          <a:p>
            <a:pPr indent="609600" algn="just" defTabSz="9144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本题考查语言表达简明、连贯、得体的能力。</a:t>
            </a:r>
          </a:p>
          <a:p>
            <a:pPr indent="609600" algn="just" defTabSz="9144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因为前句是写芭蕉四季常青，下面紧跟①句写叶子大小等情况，据此排除C、D两项。</a:t>
            </a:r>
          </a:p>
          <a:p>
            <a:pPr indent="609600" algn="just" defTabSz="9144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句描写叶子的阴凉与作用，这样就可以在此“小坐闲谈”，②句是说芭蕉的种植位置，④句说与竹等植物的配合构成一幅美景，用⑥句突出雨后给人的感受、斜阳之中的体验，“小雨”对⑤句中的“清凉”，“斜阳”对⑤句中的“分绿”，与后边的“月映蕉影、雪压残叶”相照应，因此本题选A项。</a:t>
            </a: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45800" y="11823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981075" y="1275080"/>
            <a:ext cx="1057529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 defTabSz="914400" fontAlgn="auto">
              <a:lnSpc>
                <a:spcPct val="15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2.话题要一致</a:t>
            </a:r>
          </a:p>
          <a:p>
            <a:pPr indent="812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只有话题和陈述角度一致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中心才会明确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语意才能贯通。</a:t>
            </a:r>
            <a:endParaRPr lang="zh-CN" altLang="zh-CN" sz="3200" b="1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1557655" y="930275"/>
            <a:ext cx="10039985" cy="5703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填入下面一段文字括号处的语句，最恰当的一句是（　　）</a:t>
            </a:r>
          </a:p>
          <a:p>
            <a:pPr indent="5334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戏曲既需传承也需创新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这是业内的基本共识。然而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近年来由于一些创新尝试未收到理想效果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有人就将创新和继承对立起来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认为戏曲不必创新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尤其是昆曲等戏曲艺术进入世界非物质文化遗产名录之后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创新在某些人那里几乎成了贬义词。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zh-CN" sz="2200" spc="-1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spc="-100">
              <a:solidFill>
                <a:srgbClr val="000000"/>
              </a:solidFill>
              <a:uFillTx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A.当代戏曲的发展，被创新精神的缺失所制约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B.当代戏曲的发展，因创新精神的缺失而被制约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C.创新精神的缺失，制约了当代戏曲的发展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D.创新精神的缺失，对当代戏曲发展起了制约作用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en-US" altLang="zh-CN" sz="22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C</a:t>
            </a:r>
          </a:p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本题考查语言表达连贯的能力。括号前一句的主语是“创新”，C项和前面的叙述主体一致，上下文衔接更顺畅；C项是常式句，简洁自然。A、B、D三项要么换了陈述对象，要么用被动句或添加不必要的介词结构，破坏了句子的简明性和连贯性。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803910" y="175260"/>
            <a:ext cx="105841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12800" algn="just" defTabSz="914400">
              <a:lnSpc>
                <a:spcPct val="15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3.前后须照应</a:t>
            </a:r>
          </a:p>
          <a:p>
            <a:pPr lvl="0" indent="812800" algn="just" defTabSz="914400">
              <a:lnSpc>
                <a:spcPct val="15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行文结构的前后照应，语意表达的前后勾连。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03910" y="1975485"/>
            <a:ext cx="1059942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2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填入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下面一段文字括号处的语句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最恰当的一句是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zh-CN" sz="2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对不熟悉的人而言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，（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。在这里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重力和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ADCP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实验室、磁力实验室、地震实验室、综合电子实验室、地质实验室、生物基因实验室、深拖和超短基线实验室等各种实验室应有尽有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分布在第三、四层船舱。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大洋一号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的实验室很多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就像迷宫一样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大洋一号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有十几个像迷宫一样的实验室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走进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大洋一号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犹如进入了一座迷宫</a:t>
            </a: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进入迷宫一样的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大洋一号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会分辨不出方向</a:t>
            </a:r>
            <a:endParaRPr lang="zh-CN" altLang="zh-CN" sz="220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798195" y="746760"/>
            <a:ext cx="10611485" cy="4199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</a:p>
          <a:p>
            <a:pPr indent="5588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解析】此题考查语句的衔接。前文说“对不熟悉的人而言”，后面列举了大量的实验室名称。因此，括号处要填“大洋一号”像迷宫一样，有许多实验室，让人迷路之类的内容。A项，陈述的是实验室多，像迷宫，陈述对象不对。B项，“像迷宫一样的实验室”跟前文衔接不畅。C项，根据语境，“重力和ADCP实验室、磁力实验室、地震实验室、综合电子实验室、地质实验室、生物基因实验室、深拖和超短基线实验室等各种实验室”与“迷宫”相照应，且与“对不熟悉的人而言”呼应，故C项正确。D项，陈述的“分辨不出方向”与后文不衔接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819150" y="0"/>
            <a:ext cx="10995660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12800" algn="just" defTabSz="914400">
              <a:lnSpc>
                <a:spcPct val="15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4.情境要统一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写景抒情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711200" algn="just" defTabSz="914400">
              <a:lnSpc>
                <a:spcPct val="15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描写或抒情类的文字，有时要考虑上下文在整体上保持情感、意境一致。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293495" y="2122805"/>
            <a:ext cx="10209530" cy="459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填入下面一段文字括号处的语句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最恰当的一句是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zh-CN" sz="2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这是一个秋季的薄阴的天气。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岩面和草丛都从润湿中透出几分油油的绿意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而瀑布也似乎分外响了。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厚厚的云在我们顶上罩着    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层层的云在我们顶上浮着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薄薄的云在我们顶上压着     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微微的云在我们顶上流着</a:t>
            </a:r>
          </a:p>
          <a:p>
            <a:pPr indent="609600" algn="just" defTabSz="914400" fontAlgn="auto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答案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D</a:t>
            </a:r>
          </a:p>
          <a:p>
            <a:pPr indent="558800" algn="just" defTabSz="914400" fontAlgn="auto">
              <a:lnSpc>
                <a:spcPct val="12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解析</a:t>
            </a:r>
            <a:r>
              <a:rPr lang="zh-CN" altLang="en-US" sz="22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】</a:t>
            </a: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解答本题主要考虑文段的情境。本语段描绘的是“秋季”“薄阴”天气的特定情境，因此衔接句也必须与这种环境氛围特点相协调。从选项看，A项的“厚厚的”“罩着”，B项的“层层的”，C项的“压着”，都不符合文段的氛围，只有D项写出了云“微微”“流着”的特点，与后面关于岩面和草丛的描写意境协调一致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INDEX" val="20208726"/>
  <p:tag name="KSO_WM_UNIT_BLOCK" val="0"/>
  <p:tag name="KSO_WM_UNIT_COMPATIBLE" val="0"/>
  <p:tag name="KSO_WM_UNIT_DEC_AREA_ID" val="42695b924ea747f9be3d3099a62b1a0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17eae7ada0c48d18b12d779638573f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6_1*i*3"/>
  <p:tag name="KSO_WM_UNIT_INDEX" val="3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80"/>
</p:tagLst>
</file>

<file path=ppt/tags/tag76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INDEX" val="20208726"/>
  <p:tag name="KSO_WM_UNIT_BLOCK" val="0"/>
  <p:tag name="KSO_WM_UNIT_COMPATIBLE" val="0"/>
  <p:tag name="KSO_WM_UNIT_DEC_AREA_ID" val="f49f111eb1b847d1ad58aff726e1618d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8559f69e57e4639ae1fa352b3d28a55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6_1*i*6"/>
  <p:tag name="KSO_WM_UNIT_INDEX" val="6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2"/>
</p:tagLst>
</file>

<file path=ppt/tags/tag77.xml><?xml version="1.0" encoding="utf-8"?>
<p:tagLst xmlns:p="http://schemas.openxmlformats.org/presentationml/2006/main">
  <p:tag name="KSO_WM_ASSEMBLE_CHIP_INDEX" val="a78b786850b047a09d02e122b3a2628a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INDEX" val="20208726"/>
  <p:tag name="KSO_WM_UNIT_BLOCK" val="0"/>
  <p:tag name="KSO_WM_UNIT_COMPATIBLE" val="0"/>
  <p:tag name="KSO_WM_UNIT_DEC_AREA_ID" val="b8559f69e57e4639ae1fa352b3d28a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7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1_1"/>
  <p:tag name="KSO_WM_UNIT_INDEX" val="1_1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1_2"/>
  <p:tag name="KSO_WM_UNIT_INDEX" val="1_1_2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2_1"/>
  <p:tag name="KSO_WM_UNIT_INDEX" val="1_2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2_2"/>
  <p:tag name="KSO_WM_UNIT_INDEX" val="1_2_2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3_1"/>
  <p:tag name="KSO_WM_UNIT_INDEX" val="1_3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ae62fc3b35c9411d905b7bc231385e5c&quot;,&quot;fill_align&quot;:&quot;cm&quot;,&quot;chip_types&quot;:[&quot;header&quot;]},{&quot;text_align&quot;:&quot;lm&quot;,&quot;text_direction&quot;:&quot;horizontal&quot;,&quot;support_big_font&quot;:true,&quot;picture_toward&quot;:0,&quot;picture_dockside&quot;:[],&quot;fill_id&quot;:&quot;fd2aa0c658d24d49b39a205f095b05d5&quot;,&quot;fill_align&quot;:&quot;cm&quot;,&quot;chip_types&quot;:[&quot;text&quot;]}],[{&quot;text_align&quot;:&quot;cm&quot;,&quot;text_direction&quot;:&quot;horizontal&quot;,&quot;support_big_font&quot;:false,&quot;picture_toward&quot;:0,&quot;picture_dockside&quot;:[],&quot;fill_id&quot;:&quot;ae62fc3b35c9411d905b7bc231385e5c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fd2aa0c658d24d49b39a205f095b05d5&quot;,&quot;fill_align&quot;:&quot;cm&quot;,&quot;chip_types&quot;:[&quot;diagram&quot;,&quot;pictext&quot;,&quot;picture&quot;,&quot;chart&quot;,&quot;table&quot;,&quot;video&quot;]}]]"/>
  <p:tag name="KSO_WM_CHIP_GROUPID" val="5ef16cf55bb2a422ac9a2b3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16cf55bb2a422ac9a2b3a"/>
  <p:tag name="KSO_WM_SLIDE_BACKGROUND_TYPE" val="general"/>
  <p:tag name="KSO_WM_SLIDE_BK_DARK_LIGHT" val="2"/>
  <p:tag name="KSO_WM_SLIDE_CAN_ADD_NAVIGATION" val="1"/>
  <p:tag name="KSO_WM_SLIDE_ID" val="diagram20208726_1"/>
  <p:tag name="KSO_WM_SLIDE_INDEX" val="1"/>
  <p:tag name="KSO_WM_SLIDE_ITEM_CNT" val="0"/>
  <p:tag name="KSO_WM_SLIDE_LAYOUT" val="a_d"/>
  <p:tag name="KSO_WM_SLIDE_LAYOUT_CNT" val="1_1"/>
  <p:tag name="KSO_WM_SLIDE_LAYOUT_INFO" val="{&quot;id&quot;:&quot;2020-12-04T17:15:07&quot;,&quot;maxSize&quot;:{&quot;size1&quot;:39.899999999999999},&quot;minSize&quot;:{&quot;size1&quot;:37.799999999999997},&quot;normalSize&quot;:{&quot;size1&quot;:37.800185185185185},&quot;subLayout&quot;:[{&quot;id&quot;:&quot;2020-12-04T17:15:07&quot;,&quot;margin&quot;:{&quot;bottom&quot;:1.8700000047683716,&quot;left&quot;:5.5029997825622559,&quot;right&quot;:5.4679999351501465,&quot;top&quot;:2.7869999408721924},&quot;type&quot;:0},{&quot;id&quot;:&quot;2020-12-04T17:15:07&quot;,&quot;margin&quot;:{&quot;bottom&quot;:2.9630000591278076,&quot;left&quot;:5.5029997825622559,&quot;right&quot;:5.4679999351501465,&quot;top&quot;:0},&quot;type&quot;:0}],&quot;type&quot;:0}"/>
  <p:tag name="KSO_WM_SLIDE_POSITION" val="48*36"/>
  <p:tag name="KSO_WM_SLIDE_RATIO" val="1.777778"/>
  <p:tag name="KSO_WM_SLIDE_SIZE" val="868*473"/>
  <p:tag name="KSO_WM_SLIDE_SUBTYPE" val="picTxt"/>
  <p:tag name="KSO_WM_SLIDE_SUPPORT_FEATURE_TYPE" val="3"/>
  <p:tag name="KSO_WM_SLIDE_TYPE" val="text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COLOR_TYPE" val="1"/>
  <p:tag name="KSO_WM_TEMPLATE_INDEX" val="20208726"/>
  <p:tag name="KSO_WM_TEMPLATE_MASTER_TYPE" val="0"/>
  <p:tag name="KSO_WM_TEMPLATE_SUBCATEGORY" val="2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795"/>
  <p:tag name="KSO_WM_UNIT_COMPATIBLE" val="0"/>
  <p:tag name="KSO_WM_UNIT_DIAGRAM_ISNUMVISUAL" val="0"/>
  <p:tag name="KSO_WM_UNIT_DIAGRAM_ISREFERUNIT" val="0"/>
  <p:tag name="KSO_WM_UNIT_HIGHLIGHT" val="0"/>
  <p:tag name="KSO_WM_UNIT_ID" val="custom20186795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42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80"/>
  <p:tag name="KSO_WM_UNIT_COMPATIBLE" val="0"/>
  <p:tag name="KSO_WM_UNIT_DIAGRAM_ISNUMVISUAL" val="0"/>
  <p:tag name="KSO_WM_UNIT_DIAGRAM_ISREFERUNIT" val="0"/>
  <p:tag name="KSO_WM_UNIT_HIGHLIGHT" val="0"/>
  <p:tag name="KSO_WM_UNIT_ID" val="custom20204280_1*i*2"/>
  <p:tag name="KSO_WM_UNIT_INDEX" val="2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795"/>
  <p:tag name="KSO_WM_UNIT_COMPATIBLE" val="0"/>
  <p:tag name="KSO_WM_UNIT_DIAGRAM_ISNUMVISUAL" val="0"/>
  <p:tag name="KSO_WM_UNIT_DIAGRAM_ISREFERUNIT" val="0"/>
  <p:tag name="KSO_WM_UNIT_HIGHLIGHT" val="0"/>
  <p:tag name="KSO_WM_UNIT_ID" val="custom20186795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42"/>
</p:tagLst>
</file>

<file path=ppt/tags/tag88.xml><?xml version="1.0" encoding="utf-8"?>
<p:tagLst xmlns:p="http://schemas.openxmlformats.org/presentationml/2006/main">
  <p:tag name="KSO_WM_UNIT_TABLE_BEAUTIFY" val="smartTable{6875a13a-42fb-4d5e-bfb9-df000fcf2eec}"/>
  <p:tag name="TABLE_ENDDRAG_ORIGIN_RECT" val="831*148"/>
  <p:tag name="TABLE_ENDDRAG_RECT" val="62*336*831*148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795"/>
  <p:tag name="KSO_WM_UNIT_COMPATIBLE" val="0"/>
  <p:tag name="KSO_WM_UNIT_DIAGRAM_ISNUMVISUAL" val="0"/>
  <p:tag name="KSO_WM_UNIT_DIAGRAM_ISREFERUNIT" val="0"/>
  <p:tag name="KSO_WM_UNIT_HIGHLIGHT" val="0"/>
  <p:tag name="KSO_WM_UNIT_ID" val="custom20186795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42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284</Paragraphs>
  <Slides>48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baseType="lpstr" size="63">
      <vt:lpstr>Arial</vt:lpstr>
      <vt:lpstr>微软雅黑</vt:lpstr>
      <vt:lpstr>Wingdings</vt:lpstr>
      <vt:lpstr>黑体</vt:lpstr>
      <vt:lpstr>汉仪尚巍手书W</vt:lpstr>
      <vt:lpstr>Calibri Light</vt:lpstr>
      <vt:lpstr>Calibri</vt:lpstr>
      <vt:lpstr>楷体</vt:lpstr>
      <vt:lpstr>宋体</vt:lpstr>
      <vt:lpstr>汉仪旗黑-85S</vt:lpstr>
      <vt:lpstr>Times New Roman</vt:lpstr>
      <vt:lpstr>NEU-BZ-S92</vt:lpstr>
      <vt:lpstr>方正书宋_GBK</vt:lpstr>
      <vt:lpstr>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2021-11-29T18:03:49.628</cp:lastPrinted>
  <dcterms:created xsi:type="dcterms:W3CDTF">2021-11-29T18:03:49Z</dcterms:created>
  <dcterms:modified xsi:type="dcterms:W3CDTF">2021-11-29T10:03:51Z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