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4" r:id="rId6"/>
    <p:sldId id="272" r:id="rId7"/>
    <p:sldId id="258" r:id="rId8"/>
    <p:sldId id="270" r:id="rId9"/>
    <p:sldId id="263" r:id="rId10"/>
    <p:sldId id="259" r:id="rId11"/>
    <p:sldId id="265" r:id="rId12"/>
    <p:sldId id="286" r:id="rId13"/>
    <p:sldId id="267" r:id="rId14"/>
    <p:sldId id="266" r:id="rId15"/>
    <p:sldId id="295" r:id="rId16"/>
    <p:sldId id="296" r:id="rId17"/>
    <p:sldId id="260" r:id="rId18"/>
    <p:sldId id="261" r:id="rId19"/>
    <p:sldId id="269" r:id="rId20"/>
    <p:sldId id="297" r:id="rId21"/>
    <p:sldId id="298" r:id="rId22"/>
    <p:sldId id="276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5837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440"/>
      </p:cViewPr>
      <p:guideLst>
        <p:guide orient="horz" pos="16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CE5DE-7342-41F7-87B1-EF8C875CD5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796136" y="32198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microsoft.com/office/2007/relationships/hdphoto" Target="../media/hdphoto6.wdp"/><Relationship Id="rId3" Type="http://schemas.openxmlformats.org/officeDocument/2006/relationships/image" Target="../media/image10.png"/><Relationship Id="rId2" Type="http://schemas.microsoft.com/office/2007/relationships/hdphoto" Target="../media/hdphoto5.wdp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7.wdp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microsoft.com/office/2007/relationships/hdphoto" Target="../media/hdphoto8.wdp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slide" Target="slide1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image" Target="../media/image7.png"/><Relationship Id="rId2" Type="http://schemas.microsoft.com/office/2007/relationships/hdphoto" Target="../media/hdphoto4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slide" Target="slide8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2830830" cy="516382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0830" y="0"/>
            <a:ext cx="634936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2395" y="443230"/>
            <a:ext cx="2794635" cy="399161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71670" y="443230"/>
            <a:ext cx="2767965" cy="4041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3CDB7"/>
                </a:solidFill>
              </a:rPr>
              <a:t>想北平</a:t>
            </a:r>
            <a:endParaRPr lang="zh-CN" altLang="en-US" sz="6000" dirty="0">
              <a:solidFill>
                <a:srgbClr val="D3CDB7"/>
              </a:solidFill>
            </a:endParaRPr>
          </a:p>
          <a:p>
            <a:pPr algn="ctr"/>
            <a:endParaRPr lang="zh-CN" altLang="en-US" sz="6000" dirty="0">
              <a:solidFill>
                <a:srgbClr val="D3CDB7"/>
              </a:solidFill>
            </a:endParaRPr>
          </a:p>
          <a:p>
            <a:pPr algn="ctr"/>
            <a:r>
              <a:rPr lang="zh-CN" altLang="en-US" sz="4800" dirty="0">
                <a:solidFill>
                  <a:srgbClr val="D3CDB7"/>
                </a:solidFill>
              </a:rPr>
              <a:t>老舍</a:t>
            </a:r>
            <a:endParaRPr lang="zh-CN" altLang="en-US" sz="4800" dirty="0">
              <a:solidFill>
                <a:srgbClr val="D3CDB7"/>
              </a:solidFill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1765" y="3926840"/>
            <a:ext cx="459740" cy="1093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高一（</a:t>
            </a:r>
            <a:r>
              <a:rPr lang="en-US" altLang="zh-CN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11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）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49264" y="267494"/>
            <a:ext cx="2809068" cy="5143500"/>
          </a:xfrm>
          <a:prstGeom prst="rect">
            <a:avLst/>
          </a:prstGeom>
        </p:spPr>
      </p:pic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0" y="0"/>
            <a:ext cx="2514600" cy="2916555"/>
          </a:xfrm>
          <a:custGeom>
            <a:avLst/>
            <a:gdLst/>
            <a:ahLst/>
            <a:cxnLst/>
            <a:rect l="l" t="t" r="r" b="b"/>
            <a:pathLst>
              <a:path w="2912145" h="3158459">
                <a:moveTo>
                  <a:pt x="0" y="0"/>
                </a:moveTo>
                <a:lnTo>
                  <a:pt x="2912145" y="0"/>
                </a:lnTo>
                <a:cubicBezTo>
                  <a:pt x="2867581" y="1642740"/>
                  <a:pt x="1609124" y="2982736"/>
                  <a:pt x="0" y="3158459"/>
                </a:cubicBez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414270" y="403225"/>
            <a:ext cx="6647815" cy="1673860"/>
            <a:chOff x="3707148" y="1135276"/>
            <a:chExt cx="3024336" cy="2588602"/>
          </a:xfrm>
        </p:grpSpPr>
        <p:sp>
          <p:nvSpPr>
            <p:cNvPr id="15" name="矩形 14"/>
            <p:cNvSpPr/>
            <p:nvPr/>
          </p:nvSpPr>
          <p:spPr>
            <a:xfrm>
              <a:off x="3707148" y="2157617"/>
              <a:ext cx="3024336" cy="370629"/>
            </a:xfrm>
            <a:prstGeom prst="rect">
              <a:avLst/>
            </a:prstGeom>
            <a:solidFill>
              <a:srgbClr val="2C3F46"/>
            </a:solidFill>
            <a:ln w="0" cap="flat" cmpd="sng" algn="ctr">
              <a:solidFill>
                <a:srgbClr val="2C3F4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23172" y="1135276"/>
              <a:ext cx="2592288" cy="2588602"/>
            </a:xfrm>
            <a:prstGeom prst="ellipse">
              <a:avLst/>
            </a:prstGeom>
            <a:solidFill>
              <a:srgbClr val="D3CDB7"/>
            </a:solidFill>
            <a:ln>
              <a:solidFill>
                <a:srgbClr val="D3CD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896235" y="861060"/>
            <a:ext cx="5684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真愿成为诗人，把一切好听好看的字都浸在自己的心血里，像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杜鹃似的</a:t>
            </a:r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啼出北平的俊伟。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11605" y="1746885"/>
            <a:ext cx="67481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望帝啼鹃：相传战国时蜀王杜宇称帝，号望帝，为蜀治水有功，后禅位臣子，退隐西山，死后化为杜鹃鸟，啼声凄切。</a:t>
            </a:r>
            <a:endParaRPr lang="zh-CN" altLang="en-US" sz="2800" dirty="0"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endParaRPr lang="zh-CN" altLang="en-US" sz="2800" dirty="0"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唐 李商隐《锦瑟》：庄生晓梦迷蝴蝶，望帝春心托杜鹃。</a:t>
            </a:r>
            <a:endParaRPr lang="zh-CN" altLang="en-US" sz="2800" dirty="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84" name=" 184">
            <a:hlinkClick r:id="rId2" action="ppaction://hlinksldjump"/>
          </p:cNvPr>
          <p:cNvSpPr/>
          <p:nvPr/>
        </p:nvSpPr>
        <p:spPr>
          <a:xfrm>
            <a:off x="8707755" y="4759960"/>
            <a:ext cx="354330" cy="32829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5650992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50992" y="0"/>
            <a:ext cx="3493008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34519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5868144" y="452612"/>
            <a:ext cx="3024336" cy="4104456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635" y="176530"/>
            <a:ext cx="51790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+mn-ea"/>
                <a:cs typeface="+mn-ea"/>
              </a:rPr>
              <a:t>作者真爱北平，但文中却四次出现“说不出”：“这个爱几乎是想说而说不出的”、“我说不出”、“只是说不出而已”、“可是我说不出来”，这是为什么？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400" y="246539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05105" y="1627505"/>
            <a:ext cx="5202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方正舒体" panose="02010601030101010101" charset="-122"/>
                <a:ea typeface="方正舒体" panose="02010601030101010101" charset="-122"/>
              </a:rPr>
              <a:t>这不是没有爱或者爱太少，而是这种爱太浓厚太强烈，以致于反而不知从何说起，不知如何用有限的文字来准确地表达出对北平的爱。</a:t>
            </a:r>
            <a:endParaRPr lang="zh-CN" altLang="en-US" sz="2400" b="1" dirty="0">
              <a:latin typeface="方正舒体" panose="02010601030101010101" charset="-122"/>
              <a:ea typeface="方正舒体" panose="0201060103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434519" flipH="1">
            <a:off x="5111456" y="114959"/>
            <a:ext cx="4857143" cy="3276191"/>
          </a:xfrm>
          <a:prstGeom prst="rect">
            <a:avLst/>
          </a:prstGeom>
        </p:spPr>
      </p:pic>
      <p:sp>
        <p:nvSpPr>
          <p:cNvPr id="184" name=" 184">
            <a:hlinkClick r:id="rId5" action="ppaction://hlinksldjump"/>
          </p:cNvPr>
          <p:cNvSpPr/>
          <p:nvPr/>
        </p:nvSpPr>
        <p:spPr>
          <a:xfrm>
            <a:off x="8783320" y="4804410"/>
            <a:ext cx="287655" cy="28765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5105" y="3378200"/>
            <a:ext cx="502666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900"/>
              <a:t>柳永《雨霖铃》：执手相看泪眼，竟无语凝噎。</a:t>
            </a:r>
            <a:endParaRPr lang="zh-CN" altLang="en-US" sz="1900"/>
          </a:p>
          <a:p>
            <a:endParaRPr lang="zh-CN" altLang="en-US" sz="1900"/>
          </a:p>
          <a:p>
            <a:r>
              <a:rPr lang="zh-CN" altLang="en-US" sz="1900"/>
              <a:t>舒婷《思念》：（纵使我心中）也许藏有一个重洋，但流出来，只是两颗泪珠。</a:t>
            </a:r>
            <a:endParaRPr lang="zh-CN" altLang="en-US" sz="190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16527 -0.260864 C -0.719444 -0.261975 -0.720277 -0.261975 -0.722083 -0.262716 L -0.728194 -0.265185 L -0.657777 -0.246790 L -0.704027 -0.257037 " pathEditMode="relative" rAng="0" ptsTypes="aaaaa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963440" y="745876"/>
            <a:ext cx="228253" cy="1748732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871676" y="277824"/>
            <a:ext cx="228253" cy="3620940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07780" y="601860"/>
            <a:ext cx="228253" cy="232479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671876" y="61800"/>
            <a:ext cx="228253" cy="448503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580112" y="745876"/>
            <a:ext cx="228253" cy="1748732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516216" y="421840"/>
            <a:ext cx="228253" cy="3044876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35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74824" y="-218"/>
            <a:ext cx="692212" cy="1285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0440" y="1285929"/>
            <a:ext cx="228253" cy="1162398"/>
          </a:xfrm>
          <a:prstGeom prst="rect">
            <a:avLst/>
          </a:prstGeom>
          <a:solidFill>
            <a:srgbClr val="2C3F46"/>
          </a:soli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line01" hidden="1"/>
          <p:cNvCxnSpPr/>
          <p:nvPr/>
        </p:nvCxnSpPr>
        <p:spPr>
          <a:xfrm>
            <a:off x="3493008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line01" hidden="1"/>
          <p:cNvCxnSpPr/>
          <p:nvPr/>
        </p:nvCxnSpPr>
        <p:spPr>
          <a:xfrm>
            <a:off x="0" y="1964817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897365" y="-20538"/>
            <a:ext cx="692212" cy="12858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78990" y="1265555"/>
            <a:ext cx="227965" cy="2150745"/>
          </a:xfrm>
          <a:prstGeom prst="rect">
            <a:avLst/>
          </a:prstGeom>
          <a:solidFill>
            <a:srgbClr val="2C3F46"/>
          </a:soli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328060" y="-20538"/>
            <a:ext cx="692212" cy="12858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516216" y="1183059"/>
            <a:ext cx="228253" cy="1522438"/>
          </a:xfrm>
          <a:prstGeom prst="rect">
            <a:avLst/>
          </a:prstGeom>
          <a:solidFill>
            <a:srgbClr val="2C3F46"/>
          </a:soli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036231" y="-20538"/>
            <a:ext cx="692212" cy="128587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225657" y="1265609"/>
            <a:ext cx="228253" cy="437183"/>
          </a:xfrm>
          <a:prstGeom prst="rect">
            <a:avLst/>
          </a:prstGeom>
          <a:solidFill>
            <a:srgbClr val="2C3F46"/>
          </a:solidFill>
          <a:ln>
            <a:noFill/>
          </a:ln>
          <a:scene3d>
            <a:camera prst="perspectiveFront" fov="2700000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TextBox 95"/>
          <p:cNvSpPr txBox="1"/>
          <p:nvPr/>
        </p:nvSpPr>
        <p:spPr>
          <a:xfrm>
            <a:off x="6247765" y="2705735"/>
            <a:ext cx="675005" cy="2438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/>
              <a:t>“既复杂而又有个边际”、“动中有静”</a:t>
            </a:r>
            <a:endParaRPr lang="zh-CN" altLang="en-US" sz="1600" dirty="0"/>
          </a:p>
        </p:txBody>
      </p:sp>
      <p:sp>
        <p:nvSpPr>
          <p:cNvPr id="103" name="图文框 102"/>
          <p:cNvSpPr/>
          <p:nvPr/>
        </p:nvSpPr>
        <p:spPr>
          <a:xfrm>
            <a:off x="0" y="3950232"/>
            <a:ext cx="908499" cy="1193268"/>
          </a:xfrm>
          <a:custGeom>
            <a:avLst/>
            <a:gdLst/>
            <a:ahLst/>
            <a:cxnLst/>
            <a:rect l="l" t="t" r="r" b="b"/>
            <a:pathLst>
              <a:path w="908499" h="1193268">
                <a:moveTo>
                  <a:pt x="0" y="0"/>
                </a:moveTo>
                <a:lnTo>
                  <a:pt x="908499" y="0"/>
                </a:lnTo>
                <a:lnTo>
                  <a:pt x="908499" y="1193268"/>
                </a:lnTo>
                <a:lnTo>
                  <a:pt x="746970" y="1193268"/>
                </a:lnTo>
                <a:lnTo>
                  <a:pt x="746970" y="161529"/>
                </a:lnTo>
                <a:lnTo>
                  <a:pt x="0" y="161529"/>
                </a:ln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21448734">
            <a:off x="-87277" y="3066653"/>
            <a:ext cx="1361629" cy="2222160"/>
          </a:xfrm>
          <a:prstGeom prst="rect">
            <a:avLst/>
          </a:prstGeom>
        </p:spPr>
      </p:pic>
      <p:sp>
        <p:nvSpPr>
          <p:cNvPr id="107" name="TextBox 106"/>
          <p:cNvSpPr txBox="1"/>
          <p:nvPr/>
        </p:nvSpPr>
        <p:spPr>
          <a:xfrm>
            <a:off x="7638415" y="236855"/>
            <a:ext cx="798195" cy="4670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快速浏览</a:t>
            </a:r>
            <a:r>
              <a:rPr lang="en-US" altLang="zh-CN" sz="2000" spc="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4-7</a:t>
            </a:r>
            <a:r>
              <a:rPr lang="zh-CN" altLang="en-US" sz="2000" spc="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小节，用原文回答令作者如此想念的北平有哪些特点？</a:t>
            </a:r>
            <a:endParaRPr lang="zh-CN" altLang="en-US" sz="2000" spc="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352928" y="4780414"/>
            <a:ext cx="827584" cy="383624"/>
          </a:xfrm>
          <a:custGeom>
            <a:avLst/>
            <a:gdLst/>
            <a:ahLst/>
            <a:cxnLst/>
            <a:rect l="l" t="t" r="r" b="b"/>
            <a:pathLst>
              <a:path w="827584" h="383624">
                <a:moveTo>
                  <a:pt x="0" y="0"/>
                </a:moveTo>
                <a:lnTo>
                  <a:pt x="827584" y="0"/>
                </a:lnTo>
                <a:lnTo>
                  <a:pt x="827584" y="161529"/>
                </a:lnTo>
                <a:lnTo>
                  <a:pt x="161529" y="161529"/>
                </a:lnTo>
                <a:lnTo>
                  <a:pt x="161529" y="383624"/>
                </a:lnTo>
                <a:lnTo>
                  <a:pt x="0" y="38362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706870" y="1265555"/>
            <a:ext cx="490220" cy="1628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/>
              <a:t>第四段（环境）</a:t>
            </a:r>
            <a:endParaRPr lang="zh-CN" altLang="en-US" sz="2000"/>
          </a:p>
        </p:txBody>
      </p:sp>
      <p:sp>
        <p:nvSpPr>
          <p:cNvPr id="18" name="文本框 17"/>
          <p:cNvSpPr txBox="1"/>
          <p:nvPr/>
        </p:nvSpPr>
        <p:spPr>
          <a:xfrm>
            <a:off x="4453890" y="1285875"/>
            <a:ext cx="490220" cy="18192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/>
              <a:t>第五段（布局）</a:t>
            </a:r>
            <a:endParaRPr lang="zh-CN" altLang="en-US" sz="2000"/>
          </a:p>
        </p:txBody>
      </p:sp>
      <p:sp>
        <p:nvSpPr>
          <p:cNvPr id="19" name="文本框 18"/>
          <p:cNvSpPr txBox="1"/>
          <p:nvPr/>
        </p:nvSpPr>
        <p:spPr>
          <a:xfrm>
            <a:off x="3935730" y="1799590"/>
            <a:ext cx="675005" cy="2875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600"/>
              <a:t>“布置匀调”、“在人为之中显出自然”</a:t>
            </a:r>
            <a:endParaRPr lang="zh-CN" altLang="en-US" sz="1600"/>
          </a:p>
        </p:txBody>
      </p:sp>
      <p:sp>
        <p:nvSpPr>
          <p:cNvPr id="21" name="文本框 20"/>
          <p:cNvSpPr txBox="1"/>
          <p:nvPr/>
        </p:nvSpPr>
        <p:spPr>
          <a:xfrm>
            <a:off x="2306955" y="1285875"/>
            <a:ext cx="490220" cy="1663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/>
              <a:t>第六段</a:t>
            </a:r>
            <a:endParaRPr lang="zh-CN" altLang="en-US" sz="2000"/>
          </a:p>
        </p:txBody>
      </p:sp>
      <p:sp>
        <p:nvSpPr>
          <p:cNvPr id="22" name="文本框 21"/>
          <p:cNvSpPr txBox="1"/>
          <p:nvPr/>
        </p:nvSpPr>
        <p:spPr>
          <a:xfrm>
            <a:off x="1978660" y="3313430"/>
            <a:ext cx="428625" cy="1728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600"/>
              <a:t>“花多菜多果子多”</a:t>
            </a:r>
            <a:endParaRPr lang="zh-CN" altLang="en-US" sz="1600"/>
          </a:p>
        </p:txBody>
      </p:sp>
      <p:sp>
        <p:nvSpPr>
          <p:cNvPr id="23" name="文本框 22"/>
          <p:cNvSpPr txBox="1"/>
          <p:nvPr/>
        </p:nvSpPr>
        <p:spPr>
          <a:xfrm>
            <a:off x="1106805" y="1314450"/>
            <a:ext cx="490220" cy="900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/>
              <a:t>第七段</a:t>
            </a:r>
            <a:endParaRPr lang="zh-CN" altLang="en-US" sz="2000"/>
          </a:p>
        </p:txBody>
      </p:sp>
      <p:sp>
        <p:nvSpPr>
          <p:cNvPr id="24" name="文本框 23"/>
          <p:cNvSpPr txBox="1"/>
          <p:nvPr/>
        </p:nvSpPr>
        <p:spPr>
          <a:xfrm>
            <a:off x="732790" y="2448560"/>
            <a:ext cx="675005" cy="13042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600"/>
              <a:t>“更接近了自然”</a:t>
            </a:r>
            <a:endParaRPr lang="zh-CN" altLang="en-US" sz="1600"/>
          </a:p>
        </p:txBody>
      </p:sp>
      <p:sp>
        <p:nvSpPr>
          <p:cNvPr id="25" name="文本框 24"/>
          <p:cNvSpPr txBox="1"/>
          <p:nvPr/>
        </p:nvSpPr>
        <p:spPr>
          <a:xfrm>
            <a:off x="1188720" y="3676015"/>
            <a:ext cx="8458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(</a:t>
            </a:r>
            <a:r>
              <a:rPr lang="zh-CN" altLang="en-US" sz="2000"/>
              <a:t>物产</a:t>
            </a:r>
            <a:r>
              <a:rPr lang="en-US" altLang="zh-CN" sz="2000"/>
              <a:t>)</a:t>
            </a:r>
            <a:endParaRPr lang="en-US" altLang="zh-CN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图文框 3"/>
          <p:cNvSpPr/>
          <p:nvPr/>
        </p:nvSpPr>
        <p:spPr>
          <a:xfrm>
            <a:off x="433705" y="339725"/>
            <a:ext cx="3489960" cy="4455795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" y="-210185"/>
            <a:ext cx="4132580" cy="55549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483100" y="505460"/>
            <a:ext cx="4429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 </a:t>
            </a:r>
            <a:r>
              <a:rPr lang="zh-CN" altLang="en-US" sz="2200" dirty="0"/>
              <a:t>思考：老舍想的是北平，为什么又总是提到巴黎、伦敦和罗马呢？</a:t>
            </a:r>
            <a:endParaRPr lang="zh-CN" altLang="en-US" sz="2200" dirty="0"/>
          </a:p>
        </p:txBody>
      </p:sp>
      <p:sp>
        <p:nvSpPr>
          <p:cNvPr id="3" name="文本框 2"/>
          <p:cNvSpPr txBox="1"/>
          <p:nvPr/>
        </p:nvSpPr>
        <p:spPr>
          <a:xfrm>
            <a:off x="4822825" y="1425575"/>
            <a:ext cx="3402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华文彩云" panose="02010800040101010101" charset="-122"/>
                <a:ea typeface="华文彩云" panose="02010800040101010101" charset="-122"/>
              </a:rPr>
              <a:t>对比、衬托</a:t>
            </a:r>
            <a:endParaRPr lang="zh-CN" altLang="en-US" sz="3200">
              <a:solidFill>
                <a:srgbClr val="FF0000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3100" y="2005330"/>
            <a:ext cx="44577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巴黎未免太旷——北平复杂而有个边际</a:t>
            </a:r>
            <a:endParaRPr lang="zh-CN" altLang="en-US" sz="2200"/>
          </a:p>
          <a:p>
            <a:r>
              <a:rPr lang="zh-CN" altLang="en-US" sz="2200"/>
              <a:t>巴黎太热闹——北平也热闹但动中有静</a:t>
            </a:r>
            <a:endParaRPr lang="zh-CN" altLang="en-US" sz="2200"/>
          </a:p>
          <a:p>
            <a:r>
              <a:rPr lang="zh-CN" altLang="en-US" sz="2200"/>
              <a:t>巴黎也匀调——比起北平来还差点（偏爱北平）</a:t>
            </a:r>
            <a:endParaRPr lang="zh-CN" altLang="en-US" sz="2200"/>
          </a:p>
          <a:p>
            <a:r>
              <a:rPr lang="zh-CN" altLang="en-US" sz="2200"/>
              <a:t>美国的橘子——北平带白霜的玉李</a:t>
            </a:r>
            <a:endParaRPr lang="zh-CN" altLang="en-US" sz="2200"/>
          </a:p>
          <a:p>
            <a:r>
              <a:rPr lang="zh-CN" altLang="en-US" sz="2200"/>
              <a:t>伦敦成天冒烟的工厂——北平更接近自然</a:t>
            </a:r>
            <a:endParaRPr lang="zh-CN" altLang="en-US" sz="220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90144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line01"/>
          <p:cNvCxnSpPr/>
          <p:nvPr/>
        </p:nvCxnSpPr>
        <p:spPr>
          <a:xfrm>
            <a:off x="-1116632" y="3178683"/>
            <a:ext cx="93610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文框 26"/>
          <p:cNvSpPr/>
          <p:nvPr/>
        </p:nvSpPr>
        <p:spPr>
          <a:xfrm>
            <a:off x="4489450" y="0"/>
            <a:ext cx="4295775" cy="3446145"/>
          </a:xfrm>
          <a:prstGeom prst="frame">
            <a:avLst>
              <a:gd name="adj1" fmla="val 5223"/>
            </a:avLst>
          </a:prstGeom>
          <a:solidFill>
            <a:srgbClr val="2C3F46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901440"/>
            <a:ext cx="9144000" cy="1252220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saturation sat="7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2895" y="177800"/>
            <a:ext cx="4672330" cy="3653790"/>
          </a:xfrm>
          <a:prstGeom prst="rect">
            <a:avLst/>
          </a:prstGeom>
        </p:spPr>
      </p:pic>
      <p:sp>
        <p:nvSpPr>
          <p:cNvPr id="33" name="TextBox 32" hidden="1"/>
          <p:cNvSpPr txBox="1"/>
          <p:nvPr/>
        </p:nvSpPr>
        <p:spPr>
          <a:xfrm>
            <a:off x="7287399" y="1623875"/>
            <a:ext cx="615553" cy="1883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2C3F46"/>
                </a:solidFill>
              </a:rPr>
              <a:t>春路雨添花</a:t>
            </a:r>
            <a:endParaRPr lang="zh-CN" altLang="en-US" sz="1400" dirty="0">
              <a:solidFill>
                <a:srgbClr val="2C3F46"/>
              </a:solidFill>
            </a:endParaRPr>
          </a:p>
          <a:p>
            <a:r>
              <a:rPr lang="zh-CN" altLang="en-US" sz="1400" dirty="0">
                <a:solidFill>
                  <a:srgbClr val="2C3F46"/>
                </a:solidFill>
              </a:rPr>
              <a:t>花动一山春色</a:t>
            </a:r>
            <a:endParaRPr lang="zh-CN" altLang="en-US" sz="1400" dirty="0">
              <a:solidFill>
                <a:srgbClr val="2C3F46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040" y="177800"/>
            <a:ext cx="3957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>
                <a:latin typeface="华文楷体" panose="02010600040101010101" charset="-122"/>
                <a:ea typeface="华文楷体" panose="02010600040101010101" charset="-122"/>
                <a:cs typeface="方正苏新诗柳楷简体" panose="02000000000000000000" charset="-122"/>
                <a:sym typeface="+mn-ea"/>
              </a:rPr>
              <a:t>对比的作用是什么？难道伦敦巴黎真的比不上北平吗？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方正苏新诗柳楷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040" y="1094740"/>
            <a:ext cx="42094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是为了突出与强调，通过这种衬托来彰显自己对北平的爱。</a:t>
            </a:r>
            <a:endParaRPr lang="zh-CN" altLang="en-US" b="1">
              <a:latin typeface="方正苏新诗柳楷简体" panose="02000000000000000000" charset="-122"/>
              <a:ea typeface="方正苏新诗柳楷简体" panose="02000000000000000000" charset="-122"/>
            </a:endParaRPr>
          </a:p>
          <a:p>
            <a:endParaRPr lang="zh-CN" altLang="en-US" b="1">
              <a:latin typeface="方正苏新诗柳楷简体" panose="02000000000000000000" charset="-122"/>
              <a:ea typeface="方正苏新诗柳楷简体" panose="02000000000000000000" charset="-122"/>
            </a:endParaRPr>
          </a:p>
          <a:p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这种对比显然是有失公允的，老舍向我们袒露的是一种</a:t>
            </a:r>
            <a:r>
              <a:rPr lang="zh-CN" altLang="en-US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毫不掩饰、蛮不讲理的偏爱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，这种偏爱源于他对故乡的热爱。因为它是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“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我的北平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”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、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“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它在我的血里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”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。因此文中的所有景物其实都刻上了老舍的强烈的主观情感色彩</a:t>
            </a:r>
            <a:r>
              <a:rPr lang="en-US" altLang="zh-CN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在游子心里，故乡总是最好的</a:t>
            </a:r>
            <a:r>
              <a:rPr lang="zh-CN" altLang="en-US" b="1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" y="-20320"/>
            <a:ext cx="9144000" cy="5164038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644650" y="125730"/>
            <a:ext cx="19424015" cy="4871720"/>
          </a:xfrm>
          <a:custGeom>
            <a:avLst/>
            <a:gdLst/>
            <a:ahLst/>
            <a:cxnLst/>
            <a:rect l="l" t="t" r="r" b="b"/>
            <a:pathLst>
              <a:path w="7416824" h="3780420">
                <a:moveTo>
                  <a:pt x="6768752" y="0"/>
                </a:moveTo>
                <a:lnTo>
                  <a:pt x="7416824" y="0"/>
                </a:lnTo>
                <a:lnTo>
                  <a:pt x="7416824" y="3780420"/>
                </a:lnTo>
                <a:lnTo>
                  <a:pt x="6768752" y="3780420"/>
                </a:lnTo>
                <a:close/>
                <a:moveTo>
                  <a:pt x="5010943" y="0"/>
                </a:moveTo>
                <a:lnTo>
                  <a:pt x="5718249" y="0"/>
                </a:lnTo>
                <a:lnTo>
                  <a:pt x="5718249" y="3780420"/>
                </a:lnTo>
                <a:lnTo>
                  <a:pt x="5010943" y="3780420"/>
                </a:lnTo>
                <a:close/>
                <a:moveTo>
                  <a:pt x="3312368" y="0"/>
                </a:moveTo>
                <a:lnTo>
                  <a:pt x="3960440" y="0"/>
                </a:lnTo>
                <a:lnTo>
                  <a:pt x="3960440" y="3780420"/>
                </a:lnTo>
                <a:lnTo>
                  <a:pt x="3312368" y="3780420"/>
                </a:lnTo>
                <a:close/>
                <a:moveTo>
                  <a:pt x="0" y="0"/>
                </a:moveTo>
                <a:lnTo>
                  <a:pt x="2261865" y="0"/>
                </a:lnTo>
                <a:lnTo>
                  <a:pt x="2261865" y="3780420"/>
                </a:lnTo>
                <a:lnTo>
                  <a:pt x="0" y="3780420"/>
                </a:ln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526655" y="194945"/>
            <a:ext cx="1475105" cy="4714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400" dirty="0">
                <a:solidFill>
                  <a:srgbClr val="FF0000"/>
                </a:solidFill>
              </a:rPr>
              <a:t>讨论：</a:t>
            </a:r>
            <a:r>
              <a:rPr lang="zh-CN" altLang="en-US" sz="2000" spc="400" dirty="0"/>
              <a:t>老舍为什么会把笔触伸向普通北京人的院子、墙根，还选择日常生活中那些寻常的花草蔬菜来写呢？</a:t>
            </a:r>
            <a:endParaRPr lang="zh-CN" altLang="en-US" sz="2000" spc="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500"/>
                    </a14:imgEffect>
                    <a14:imgEffect>
                      <a14:saturation sat="5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-20320"/>
            <a:ext cx="2280757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9320" y="542290"/>
            <a:ext cx="507619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</a:rPr>
              <a:t>①以小见大，“一枝一叶总关情”，越是细微的东西，越能突显老舍与北平密切的联系。如果他仅仅是北京的一个观光客，即使对北京再喜欢，也不可能有如此细致入微的体验，当然更不可能写出这样的文字。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9320" y="2606040"/>
            <a:ext cx="50755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</a:rPr>
              <a:t>②老舍出生在一个平民家庭，从小到大他都生活在一个普通的环境里。他特别说道，北京虽然也是有钱人的天堂，但“你我这样一个贫寒”的知识分子，仍然可以尽情享受它的美。所以老舍花费了大量笔墨，去写北京的物产，写北京平民的日常生活。</a:t>
            </a:r>
            <a:endParaRPr lang="zh-CN" alt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810" y="0"/>
            <a:ext cx="9144000" cy="358521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290820" y="-481330"/>
            <a:ext cx="3516630" cy="3992880"/>
            <a:chOff x="2528718" y="-1790684"/>
            <a:chExt cx="3493294" cy="472247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5480000">
              <a:off x="2546535" y="-683190"/>
              <a:ext cx="4413210" cy="2229751"/>
            </a:xfrm>
            <a:prstGeom prst="rect">
              <a:avLst/>
            </a:prstGeom>
          </p:spPr>
        </p:pic>
        <p:sp>
          <p:nvSpPr>
            <p:cNvPr id="7" name="图文框 6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3653064">
              <a:off x="1436989" y="-698955"/>
              <a:ext cx="4413210" cy="222975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0" y="3584575"/>
            <a:ext cx="9144000" cy="1558925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2415" y="902970"/>
            <a:ext cx="56578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好，不再说了吧，要落泪了。真想念北平呀！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78965" y="2605405"/>
            <a:ext cx="2017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为什么？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452628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图文框 6"/>
          <p:cNvSpPr/>
          <p:nvPr/>
        </p:nvSpPr>
        <p:spPr>
          <a:xfrm>
            <a:off x="2908300" y="549275"/>
            <a:ext cx="2987040" cy="3460750"/>
          </a:xfrm>
          <a:prstGeom prst="frame">
            <a:avLst>
              <a:gd name="adj1" fmla="val 6242"/>
            </a:avLst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526280"/>
            <a:ext cx="9144000" cy="61722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290" y="0"/>
            <a:ext cx="5697220" cy="39008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2730" y="1788160"/>
            <a:ext cx="2367915" cy="2665095"/>
          </a:xfrm>
          <a:prstGeom prst="rect">
            <a:avLst/>
          </a:prstGeom>
          <a:solidFill>
            <a:srgbClr val="2C3F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69595" y="1855470"/>
            <a:ext cx="1734185" cy="2530475"/>
          </a:xfrm>
          <a:prstGeom prst="roundRect">
            <a:avLst/>
          </a:prstGeom>
          <a:solidFill>
            <a:srgbClr val="D3CDB7"/>
          </a:solidFill>
          <a:ln w="0" cap="flat" cmpd="sng" algn="ctr">
            <a:noFill/>
            <a:prstDash val="solid"/>
          </a:ln>
          <a:effectLst>
            <a:outerShdw blurRad="50800" dist="38100" dir="72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81660" y="2105660"/>
            <a:ext cx="172212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①念之深，情之切。他对北平的爱与想已经深入骨髓，每当想起北平就不禁“要落泪”。</a:t>
            </a:r>
            <a:endParaRPr lang="zh-CN" altLang="en-US" sz="2000"/>
          </a:p>
        </p:txBody>
      </p:sp>
      <p:sp>
        <p:nvSpPr>
          <p:cNvPr id="12" name="矩形 11"/>
          <p:cNvSpPr/>
          <p:nvPr/>
        </p:nvSpPr>
        <p:spPr>
          <a:xfrm>
            <a:off x="6266180" y="277495"/>
            <a:ext cx="2767965" cy="4003675"/>
          </a:xfrm>
          <a:prstGeom prst="rect">
            <a:avLst/>
          </a:prstGeom>
          <a:solidFill>
            <a:srgbClr val="2C3F4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435090" y="480695"/>
            <a:ext cx="2475865" cy="3597275"/>
          </a:xfrm>
          <a:prstGeom prst="roundRect">
            <a:avLst/>
          </a:prstGeom>
          <a:solidFill>
            <a:srgbClr val="D3CDB7"/>
          </a:solidFill>
          <a:ln w="0" cap="flat" cmpd="sng" algn="ctr">
            <a:noFill/>
            <a:prstDash val="solid"/>
          </a:ln>
          <a:effectLst>
            <a:outerShdw blurRad="50800" dist="38100" dir="72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533515" y="480695"/>
            <a:ext cx="229044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②北平已经失去它原有的情调和“健康”，而中国也像一座破烂的大屋一样，在风雨中摇摇欲倒，国将不国，何以为家！想到这里，老舍感受到一种摧肝裂肺的伤痛，含着热泪写道：“好，不再说了吧，要落泪了。”然后再次强调：”真想念北平呀！“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3649980" cy="516382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9345" y="0"/>
            <a:ext cx="5530850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0095" y="521970"/>
            <a:ext cx="2966085" cy="3991610"/>
          </a:xfrm>
          <a:prstGeom prst="rect">
            <a:avLst/>
          </a:prstGeom>
        </p:spPr>
      </p:pic>
      <p:cxnSp>
        <p:nvCxnSpPr>
          <p:cNvPr id="8" name="line01" hidden="1"/>
          <p:cNvCxnSpPr/>
          <p:nvPr/>
        </p:nvCxnSpPr>
        <p:spPr>
          <a:xfrm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913630" y="318135"/>
            <a:ext cx="52216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dirty="0">
                <a:solidFill>
                  <a:srgbClr val="D3CDB7"/>
                </a:solidFill>
                <a:sym typeface="+mn-ea"/>
              </a:rPr>
              <a:t>          </a:t>
            </a:r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乡思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         老舍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茫茫何处话桑麻？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破碎山河破碎家。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一代文章千事，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余年心愿半庭花。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西风碧海珊瑚冷，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北岳霜天羚角斜。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无限乡思秋日晚，</a:t>
            </a:r>
            <a:endParaRPr lang="zh-CN" altLang="en-US" sz="2800" dirty="0">
              <a:solidFill>
                <a:srgbClr val="D3CDB7"/>
              </a:solidFill>
              <a:sym typeface="+mn-ea"/>
            </a:endParaRPr>
          </a:p>
          <a:p>
            <a:pPr algn="l"/>
            <a:r>
              <a:rPr lang="zh-CN" altLang="en-US" sz="2800" dirty="0">
                <a:solidFill>
                  <a:srgbClr val="D3CDB7"/>
                </a:solidFill>
                <a:sym typeface="+mn-ea"/>
              </a:rPr>
              <a:t>夕阳白发待归鸦。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30175" y="964565"/>
            <a:ext cx="271208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为什么我的眼里常含泪水？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因为我对这土地爱得深沉……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r"/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r"/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艾青《我爱这土地》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99377" y="-17471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339090" y="1138555"/>
            <a:ext cx="2741295" cy="2701290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93445" y="2018030"/>
            <a:ext cx="2432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姚体" panose="02010601030101010101" charset="-122"/>
                <a:ea typeface="方正姚体" panose="02010601030101010101" charset="-122"/>
              </a:rPr>
              <a:t>总结</a:t>
            </a:r>
            <a:endParaRPr lang="zh-CN" altLang="en-US" sz="5400" dirty="0"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3130" y="642620"/>
            <a:ext cx="533590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老舍选取平凡细小的事物，用朴实的语言向我们敞开了一个平民知识分子闲雅、安然而热烈的情怀。展现了自己的精神追求：平凡、淡泊。因为普通，所以重口咸宜；因为入情，故而感人至深。</a:t>
            </a:r>
            <a:endParaRPr lang="zh-CN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83904" y="-308570"/>
            <a:ext cx="10081120" cy="5760640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336" y="23193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D3CDB7"/>
                </a:solidFill>
              </a:rPr>
              <a:t> </a:t>
            </a:r>
            <a:endParaRPr lang="zh-CN" altLang="en-US" dirty="0">
              <a:solidFill>
                <a:srgbClr val="D3CDB7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62548" y="439068"/>
            <a:ext cx="432048" cy="4284476"/>
            <a:chOff x="1619672" y="483518"/>
            <a:chExt cx="432048" cy="428447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04412" y="439068"/>
            <a:ext cx="432048" cy="4284476"/>
            <a:chOff x="1619672" y="483518"/>
            <a:chExt cx="432048" cy="428447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22864" y="439068"/>
            <a:ext cx="432048" cy="4284476"/>
            <a:chOff x="1619672" y="483518"/>
            <a:chExt cx="432048" cy="428447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76503" y="439068"/>
            <a:ext cx="432048" cy="4284476"/>
            <a:chOff x="1619672" y="483518"/>
            <a:chExt cx="432048" cy="428447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693267" y="583084"/>
            <a:ext cx="49022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 dirty="0">
                <a:solidFill>
                  <a:srgbClr val="D3CDB7"/>
                </a:solidFill>
              </a:rPr>
              <a:t>李白：</a:t>
            </a:r>
            <a:endParaRPr lang="zh-CN" altLang="en-US" sz="2000" spc="400" dirty="0">
              <a:solidFill>
                <a:srgbClr val="D3CDB7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2951" y="591339"/>
            <a:ext cx="49022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 dirty="0">
                <a:solidFill>
                  <a:srgbClr val="D3CDB7"/>
                </a:solidFill>
              </a:rPr>
              <a:t>韦应物：</a:t>
            </a:r>
            <a:endParaRPr lang="zh-CN" altLang="en-US" sz="2000" spc="400" dirty="0">
              <a:solidFill>
                <a:srgbClr val="D3CDB7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56807" y="591339"/>
            <a:ext cx="49022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 dirty="0">
                <a:solidFill>
                  <a:srgbClr val="D3CDB7"/>
                </a:solidFill>
              </a:rPr>
              <a:t>王安石：</a:t>
            </a:r>
            <a:endParaRPr lang="zh-CN" altLang="en-US" sz="2000" spc="400" dirty="0">
              <a:solidFill>
                <a:srgbClr val="D3CDB7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46906" y="591339"/>
            <a:ext cx="490220" cy="1368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 dirty="0">
                <a:solidFill>
                  <a:srgbClr val="D3CDB7"/>
                </a:solidFill>
              </a:rPr>
              <a:t>杜甫：</a:t>
            </a:r>
            <a:endParaRPr lang="zh-CN" altLang="en-US" sz="2000" spc="400" dirty="0">
              <a:solidFill>
                <a:srgbClr val="D3CDB7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80182" y="1311672"/>
            <a:ext cx="490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2C3F46"/>
                </a:solidFill>
              </a:rPr>
              <a:t>举头望明月，低头思故乡。</a:t>
            </a:r>
            <a:endParaRPr lang="zh-CN" altLang="en-US" sz="2000" dirty="0">
              <a:solidFill>
                <a:srgbClr val="2C3F46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1926" y="1311672"/>
            <a:ext cx="490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2C3F46"/>
                </a:solidFill>
              </a:rPr>
              <a:t>故园眇何处？归思方悠哉。</a:t>
            </a:r>
            <a:endParaRPr lang="zh-CN" altLang="en-US" sz="1100" dirty="0">
              <a:solidFill>
                <a:srgbClr val="2C3F4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97275" y="1032510"/>
            <a:ext cx="459740" cy="3792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2C3F46"/>
                </a:solidFill>
              </a:rPr>
              <a:t>春风又绿江南岸，明月何时照我还。</a:t>
            </a:r>
            <a:endParaRPr lang="zh-CN" altLang="en-US" dirty="0">
              <a:solidFill>
                <a:srgbClr val="2C3F46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18963" y="1311672"/>
            <a:ext cx="490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2C3F46"/>
                </a:solidFill>
              </a:rPr>
              <a:t>露从今夜白，月是故乡明。</a:t>
            </a:r>
            <a:endParaRPr lang="zh-CN" altLang="en-US" sz="2000" dirty="0">
              <a:solidFill>
                <a:srgbClr val="2C3F46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75733" y="1504057"/>
            <a:ext cx="921385" cy="864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/>
              <a:t>思</a:t>
            </a:r>
            <a:endParaRPr lang="zh-CN" altLang="en-US" sz="4800" dirty="0"/>
          </a:p>
        </p:txBody>
      </p:sp>
      <p:sp>
        <p:nvSpPr>
          <p:cNvPr id="6" name="文本框 5"/>
          <p:cNvSpPr txBox="1"/>
          <p:nvPr/>
        </p:nvSpPr>
        <p:spPr>
          <a:xfrm>
            <a:off x="7501255" y="2766695"/>
            <a:ext cx="530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乡</a:t>
            </a:r>
            <a:endParaRPr lang="zh-CN" altLang="en-US" sz="4800"/>
          </a:p>
        </p:txBody>
      </p:sp>
      <p:grpSp>
        <p:nvGrpSpPr>
          <p:cNvPr id="28" name="组合 27"/>
          <p:cNvGrpSpPr/>
          <p:nvPr/>
        </p:nvGrpSpPr>
        <p:grpSpPr>
          <a:xfrm>
            <a:off x="1435398" y="439068"/>
            <a:ext cx="432048" cy="4284476"/>
            <a:chOff x="1619672" y="483518"/>
            <a:chExt cx="432048" cy="428447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1" name="TextBox 18"/>
          <p:cNvSpPr txBox="1"/>
          <p:nvPr/>
        </p:nvSpPr>
        <p:spPr>
          <a:xfrm>
            <a:off x="1405801" y="583084"/>
            <a:ext cx="49022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000" spc="400" dirty="0">
                <a:solidFill>
                  <a:srgbClr val="D3CDB7"/>
                </a:solidFill>
              </a:rPr>
              <a:t>高适：</a:t>
            </a:r>
            <a:endParaRPr lang="zh-CN" altLang="en-US" sz="2000" spc="400" dirty="0">
              <a:solidFill>
                <a:srgbClr val="D3CDB7"/>
              </a:solidFill>
            </a:endParaRPr>
          </a:p>
        </p:txBody>
      </p:sp>
      <p:sp>
        <p:nvSpPr>
          <p:cNvPr id="32" name="TextBox 22"/>
          <p:cNvSpPr txBox="1"/>
          <p:nvPr/>
        </p:nvSpPr>
        <p:spPr>
          <a:xfrm>
            <a:off x="895350" y="1032510"/>
            <a:ext cx="459740" cy="3691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dirty="0">
                <a:solidFill>
                  <a:srgbClr val="2C3F46"/>
                </a:solidFill>
              </a:rPr>
              <a:t>故乡今夜思千里，霜鬓明朝又一年。</a:t>
            </a:r>
            <a:endParaRPr lang="zh-CN" altLang="en-US" dirty="0">
              <a:solidFill>
                <a:srgbClr val="2C3F4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47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5274" y="524144"/>
            <a:ext cx="2794758" cy="39918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127117" y="1619275"/>
            <a:ext cx="613410" cy="213571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2C3F46"/>
                </a:solidFill>
              </a:rPr>
              <a:t>感谢倾听</a:t>
            </a:r>
            <a:endParaRPr lang="zh-CN" altLang="en-US" sz="2800" dirty="0">
              <a:solidFill>
                <a:srgbClr val="2C3F46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95195" y="1567180"/>
            <a:ext cx="494665" cy="2240280"/>
          </a:xfrm>
          <a:prstGeom prst="rect">
            <a:avLst/>
          </a:prstGeom>
          <a:noFill/>
          <a:ln w="3175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C3F4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54203" y="1619492"/>
            <a:ext cx="410562" cy="356256"/>
          </a:xfrm>
          <a:prstGeom prst="rect">
            <a:avLst/>
          </a:prstGeom>
          <a:noFill/>
          <a:ln w="3175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C3F46"/>
              </a:solidFill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83318" y="1619518"/>
            <a:ext cx="553998" cy="57606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2C3F46"/>
                </a:solidFill>
              </a:rPr>
              <a:t>终</a:t>
            </a:r>
            <a:endParaRPr lang="zh-CN" altLang="en-US" sz="2400" dirty="0">
              <a:solidFill>
                <a:srgbClr val="2C3F46"/>
              </a:solidFill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8071941" y="3912230"/>
            <a:ext cx="459740" cy="187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D3CDB7"/>
                </a:solidFill>
              </a:rPr>
              <a:t>李姝菡</a:t>
            </a:r>
            <a:endParaRPr lang="zh-CN" altLang="en-US" dirty="0">
              <a:solidFill>
                <a:srgbClr val="D3CDB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图文框 3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448" y="-411510"/>
            <a:ext cx="3687552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331501" y="4383866"/>
            <a:ext cx="20882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作者介绍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505460"/>
            <a:ext cx="434086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        </a:t>
            </a:r>
            <a:r>
              <a:rPr lang="zh-CN" altLang="en-US" sz="2200" dirty="0"/>
              <a:t>老舍（1899-1966），原名舒庆春，字舍予，满族，他生于北京西城舒姓的一个贫寒家庭，一生中有四十二年是在北平度过的。</a:t>
            </a:r>
            <a:endParaRPr lang="zh-CN" altLang="en-US" sz="2200" dirty="0"/>
          </a:p>
          <a:p>
            <a:endParaRPr lang="zh-CN" altLang="en-US" sz="2200" dirty="0"/>
          </a:p>
          <a:p>
            <a:r>
              <a:rPr lang="zh-CN" altLang="en-US" sz="2200" dirty="0"/>
              <a:t>        老舍一生写下了约800万字的作品，以长篇小说和话剧著称，他的作品被翻译成20种文字，以其独特的幽默风格和浓郁的民族特色在世界上广为流传。1951年因创作优秀话剧《龙须沟》而被授予“人民艺术家”的称号。</a:t>
            </a:r>
            <a:endParaRPr lang="zh-CN" altLang="en-US" sz="2200" dirty="0"/>
          </a:p>
        </p:txBody>
      </p:sp>
      <p:sp>
        <p:nvSpPr>
          <p:cNvPr id="20" name="矩形 19"/>
          <p:cNvSpPr/>
          <p:nvPr/>
        </p:nvSpPr>
        <p:spPr>
          <a:xfrm>
            <a:off x="8316416" y="4511320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47942" y="-17471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379730" y="962660"/>
            <a:ext cx="3151505" cy="3053715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8045" y="2152015"/>
            <a:ext cx="2839085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4000">
                <a:solidFill>
                  <a:schemeClr val="bg2">
                    <a:lumMod val="2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代表作品：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7130" y="256540"/>
            <a:ext cx="51054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长篇小说：《骆驼祥子》、《四世同堂》、《二马》、《离婚》  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中篇小说：《月牙儿》   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短篇小说：《断魂枪》   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r>
              <a:rPr lang="zh-CN" altLang="en-US" sz="300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话剧：《龙须沟》、《茶馆》</a:t>
            </a:r>
            <a:endParaRPr lang="zh-CN" altLang="en-US" sz="300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72387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116632" y="0"/>
            <a:ext cx="936104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line01"/>
          <p:cNvCxnSpPr/>
          <p:nvPr/>
        </p:nvCxnSpPr>
        <p:spPr>
          <a:xfrm>
            <a:off x="-53812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01"/>
          <p:cNvCxnSpPr/>
          <p:nvPr/>
        </p:nvCxnSpPr>
        <p:spPr>
          <a:xfrm>
            <a:off x="-1116632" y="3178683"/>
            <a:ext cx="93610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文框 26"/>
          <p:cNvSpPr/>
          <p:nvPr/>
        </p:nvSpPr>
        <p:spPr>
          <a:xfrm>
            <a:off x="4489450" y="0"/>
            <a:ext cx="4295775" cy="3446145"/>
          </a:xfrm>
          <a:prstGeom prst="frame">
            <a:avLst>
              <a:gd name="adj1" fmla="val 5223"/>
            </a:avLst>
          </a:prstGeom>
          <a:solidFill>
            <a:srgbClr val="2C3F46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383915"/>
            <a:ext cx="9144000" cy="1759585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saturation sat="7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4640" y="177800"/>
            <a:ext cx="4680585" cy="3660140"/>
          </a:xfrm>
          <a:prstGeom prst="rect">
            <a:avLst/>
          </a:prstGeom>
        </p:spPr>
      </p:pic>
      <p:sp>
        <p:nvSpPr>
          <p:cNvPr id="33" name="TextBox 32" hidden="1"/>
          <p:cNvSpPr txBox="1"/>
          <p:nvPr/>
        </p:nvSpPr>
        <p:spPr>
          <a:xfrm>
            <a:off x="7287399" y="1623875"/>
            <a:ext cx="615553" cy="1883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2C3F46"/>
                </a:solidFill>
              </a:rPr>
              <a:t>春路雨添花</a:t>
            </a:r>
            <a:endParaRPr lang="zh-CN" altLang="en-US" sz="1400" dirty="0">
              <a:solidFill>
                <a:srgbClr val="2C3F46"/>
              </a:solidFill>
            </a:endParaRPr>
          </a:p>
          <a:p>
            <a:r>
              <a:rPr lang="zh-CN" altLang="en-US" sz="1400" dirty="0">
                <a:solidFill>
                  <a:srgbClr val="2C3F46"/>
                </a:solidFill>
              </a:rPr>
              <a:t>花动一山春色</a:t>
            </a:r>
            <a:endParaRPr lang="zh-CN" altLang="en-US" sz="1400" dirty="0">
              <a:solidFill>
                <a:srgbClr val="2C3F46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1766570" y="4272280"/>
            <a:ext cx="1068705" cy="871220"/>
          </a:xfrm>
          <a:prstGeom prst="triangle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2520" y="3537585"/>
            <a:ext cx="2377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solidFill>
                  <a:schemeClr val="accent6">
                    <a:lumMod val="20000"/>
                    <a:lumOff val="80000"/>
                  </a:schemeClr>
                </a:solidFill>
              </a:rPr>
              <a:t>想 </a:t>
            </a:r>
            <a:r>
              <a:rPr lang="zh-CN" altLang="en-US" sz="4800" b="1" i="1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北平</a:t>
            </a:r>
            <a:endParaRPr lang="zh-CN" altLang="en-US" sz="4800" b="1" i="1">
              <a:solidFill>
                <a:schemeClr val="accent6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540" y="120015"/>
            <a:ext cx="39579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</a:rPr>
              <a:t>       </a:t>
            </a:r>
            <a:r>
              <a:rPr lang="zh-CN" altLang="en-US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北洋政府倒台后，国民政府进驻南京，把北京改称“北平”。1949年，中华人民共和国成立后，复改“北平”为北京，“北平”至此成为一个历史名词。</a:t>
            </a:r>
            <a:endParaRPr lang="zh-CN" altLang="en-US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540" y="1702435"/>
            <a:ext cx="38481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北平是最常出现在老舍笔下的地点，很多著名小说如《四世同堂》、《正红旗下》，话剧《茶馆》、《龙须沟》等，都以“北平”为背景。</a:t>
            </a:r>
            <a:endParaRPr lang="zh-CN" altLang="en-US" b="1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2" y="-16455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339090" y="1138555"/>
            <a:ext cx="2741295" cy="2701290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63245" y="2082165"/>
            <a:ext cx="24320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隶书" panose="02010509060101010101" charset="-122"/>
                <a:ea typeface="隶书" panose="02010509060101010101" charset="-122"/>
              </a:rPr>
              <a:t>背景介绍：</a:t>
            </a:r>
            <a:endParaRPr lang="zh-CN" altLang="en-US" sz="4000" dirty="0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3130" y="642620"/>
            <a:ext cx="533590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    </a:t>
            </a:r>
            <a:r>
              <a:rPr sz="26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本文写于1936年，抗日战争即将爆发。由于国家动荡不安，许多国人颠沛流离、居无定所，老舍也在所难免。这时的他离开了生活了十几年的北平，辗转于青岛、武汉、济南等地，此文就是他在青岛所作。老舍作为一个热爱北平的知识分子，忧心如焚，思念家乡之情较平日里更为强烈。</a:t>
            </a:r>
            <a:endParaRPr sz="26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 bwMode="auto">
          <a:xfrm>
            <a:off x="-63817" y="-25688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3848" y="1131590"/>
            <a:ext cx="2736304" cy="27363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5816" y="1286724"/>
            <a:ext cx="180020" cy="2160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487805" y="1194435"/>
            <a:ext cx="1499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1931.4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  <a:p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2160" y="3662988"/>
            <a:ext cx="180020" cy="2160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252210" y="3540760"/>
            <a:ext cx="2204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1936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15816" y="3693020"/>
            <a:ext cx="180020" cy="2160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1713865" y="3611880"/>
            <a:ext cx="15354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1935</a:t>
            </a:r>
            <a:endParaRPr 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  <a:p>
            <a:endParaRPr lang="en-US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12160" y="1277432"/>
            <a:ext cx="180020" cy="2160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228080" y="1184910"/>
            <a:ext cx="1615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1931.9</a:t>
            </a:r>
            <a:endParaRPr 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  <a:p>
            <a:endParaRPr lang="en-US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1429" y="155669"/>
            <a:ext cx="269987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9970" y="1677670"/>
            <a:ext cx="2173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《济南的冬天》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12180" y="1631315"/>
            <a:ext cx="26847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九一八事变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东北沦陷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70050" y="4071620"/>
            <a:ext cx="17614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华北事变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平津危急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39790" y="4071620"/>
            <a:ext cx="1746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《想北平》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38325" y="0"/>
            <a:ext cx="5268595" cy="5143500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63500" dir="2154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-900608" y="0"/>
            <a:ext cx="576064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/>
          <p:cNvCxnSpPr/>
          <p:nvPr/>
        </p:nvCxnSpPr>
        <p:spPr>
          <a:xfrm>
            <a:off x="-680552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/>
          <p:cNvCxnSpPr/>
          <p:nvPr/>
        </p:nvCxnSpPr>
        <p:spPr>
          <a:xfrm>
            <a:off x="-900608" y="1964817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ne01"/>
          <p:cNvCxnSpPr/>
          <p:nvPr/>
        </p:nvCxnSpPr>
        <p:spPr>
          <a:xfrm>
            <a:off x="-54460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ne01"/>
          <p:cNvCxnSpPr/>
          <p:nvPr/>
        </p:nvCxnSpPr>
        <p:spPr>
          <a:xfrm>
            <a:off x="-900608" y="3178683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0"/>
            <a:ext cx="9144000" cy="3178683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61325" y="3634591"/>
            <a:ext cx="3213218" cy="1131590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884680" y="67310"/>
            <a:ext cx="5567680" cy="3111500"/>
          </a:xfrm>
          <a:custGeom>
            <a:avLst/>
            <a:gdLst/>
            <a:ahLst/>
            <a:cxnLst/>
            <a:rect l="l" t="t" r="r" b="b"/>
            <a:pathLst>
              <a:path w="5688632" h="3178683">
                <a:moveTo>
                  <a:pt x="1560628" y="0"/>
                </a:moveTo>
                <a:lnTo>
                  <a:pt x="4128004" y="0"/>
                </a:lnTo>
                <a:cubicBezTo>
                  <a:pt x="5054522" y="466864"/>
                  <a:pt x="5688632" y="1427253"/>
                  <a:pt x="5688632" y="2535746"/>
                </a:cubicBezTo>
                <a:cubicBezTo>
                  <a:pt x="5688632" y="2757073"/>
                  <a:pt x="5663352" y="2972496"/>
                  <a:pt x="5612922" y="3178683"/>
                </a:cubicBezTo>
                <a:lnTo>
                  <a:pt x="75710" y="3178683"/>
                </a:lnTo>
                <a:cubicBezTo>
                  <a:pt x="25279" y="2972496"/>
                  <a:pt x="0" y="2757073"/>
                  <a:pt x="0" y="2535746"/>
                </a:cubicBezTo>
                <a:cubicBezTo>
                  <a:pt x="0" y="1427253"/>
                  <a:pt x="634109" y="466864"/>
                  <a:pt x="1560628" y="0"/>
                </a:cubicBezTo>
                <a:close/>
              </a:path>
            </a:pathLst>
          </a:cu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500"/>
                    </a14:imgEffect>
                    <a14:imgEffect>
                      <a14:saturation sat="3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9150" y="789305"/>
            <a:ext cx="3586480" cy="4779645"/>
          </a:xfrm>
          <a:prstGeom prst="rect">
            <a:avLst/>
          </a:prstGeom>
        </p:spPr>
      </p:pic>
      <p:sp>
        <p:nvSpPr>
          <p:cNvPr id="26" name="TextBox 25" hidden="1"/>
          <p:cNvSpPr txBox="1"/>
          <p:nvPr/>
        </p:nvSpPr>
        <p:spPr>
          <a:xfrm>
            <a:off x="3452391" y="1275606"/>
            <a:ext cx="615553" cy="172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/>
              <a:t>接天莲叶无穷碧</a:t>
            </a:r>
            <a:endParaRPr lang="en-US" altLang="zh-CN" sz="1400" dirty="0"/>
          </a:p>
          <a:p>
            <a:r>
              <a:rPr lang="zh-CN" altLang="en-US" sz="1400" dirty="0"/>
              <a:t>映日荷花别样红</a:t>
            </a:r>
            <a:endParaRPr lang="zh-CN" altLang="en-US" sz="1400" dirty="0"/>
          </a:p>
        </p:txBody>
      </p:sp>
      <p:cxnSp>
        <p:nvCxnSpPr>
          <p:cNvPr id="28" name="直接连接符 27" hidden="1"/>
          <p:cNvCxnSpPr/>
          <p:nvPr/>
        </p:nvCxnSpPr>
        <p:spPr>
          <a:xfrm>
            <a:off x="3131840" y="1203598"/>
            <a:ext cx="792088" cy="0"/>
          </a:xfrm>
          <a:prstGeom prst="line">
            <a:avLst/>
          </a:prstGeom>
          <a:ln w="12700"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989" y="1142782"/>
            <a:ext cx="2857500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52040" y="3460115"/>
            <a:ext cx="4632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bg2">
                    <a:lumMod val="9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我（  ）北平</a:t>
            </a:r>
            <a:endParaRPr lang="zh-CN" altLang="en-US" sz="4000" b="1">
              <a:solidFill>
                <a:schemeClr val="bg2">
                  <a:lumMod val="9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66135" y="3460115"/>
            <a:ext cx="224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26590" y="989965"/>
            <a:ext cx="5484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ctr">
              <a:buNone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自由朗读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课文1-3段，划出最能体现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+mn-ea"/>
            </a:endParaRPr>
          </a:p>
          <a:p>
            <a:pPr marL="0" indent="0" algn="ctr">
              <a:buNone/>
            </a:pP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+mn-ea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  <a:sym typeface="+mn-ea"/>
              </a:rPr>
              <a:t>“爱”的句子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61665" y="2397760"/>
            <a:ext cx="3371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hlinkClick r:id="rId4" action="ppaction://hlinksldjump"/>
              </a:rPr>
              <a:t>第二段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                   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hlinkClick r:id="rId5" action="ppaction://hlinksldjump"/>
              </a:rPr>
              <a:t>第三段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4" name=" 184">
            <a:hlinkClick r:id="rId6" action="ppaction://hlinksldjump"/>
          </p:cNvPr>
          <p:cNvSpPr/>
          <p:nvPr/>
        </p:nvSpPr>
        <p:spPr>
          <a:xfrm>
            <a:off x="59690" y="4812665"/>
            <a:ext cx="287655" cy="28829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9" name=" 159">
            <a:hlinkClick r:id="rId7" action="ppaction://hlinksldjump"/>
          </p:cNvPr>
          <p:cNvSpPr/>
          <p:nvPr/>
        </p:nvSpPr>
        <p:spPr>
          <a:xfrm>
            <a:off x="8623935" y="4862195"/>
            <a:ext cx="429260" cy="23876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49264" y="267494"/>
            <a:ext cx="2809068" cy="5143500"/>
          </a:xfrm>
          <a:prstGeom prst="rect">
            <a:avLst/>
          </a:prstGeom>
        </p:spPr>
      </p:pic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0" y="0"/>
            <a:ext cx="2514600" cy="2916555"/>
          </a:xfrm>
          <a:custGeom>
            <a:avLst/>
            <a:gdLst/>
            <a:ahLst/>
            <a:cxnLst/>
            <a:rect l="l" t="t" r="r" b="b"/>
            <a:pathLst>
              <a:path w="2912145" h="3158459">
                <a:moveTo>
                  <a:pt x="0" y="0"/>
                </a:moveTo>
                <a:lnTo>
                  <a:pt x="2912145" y="0"/>
                </a:lnTo>
                <a:cubicBezTo>
                  <a:pt x="2867581" y="1642740"/>
                  <a:pt x="1609124" y="2982736"/>
                  <a:pt x="0" y="3158459"/>
                </a:cubicBez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414270" y="195580"/>
            <a:ext cx="6647815" cy="1673860"/>
            <a:chOff x="3707148" y="1135276"/>
            <a:chExt cx="3024336" cy="2588602"/>
          </a:xfrm>
        </p:grpSpPr>
        <p:sp>
          <p:nvSpPr>
            <p:cNvPr id="15" name="矩形 14"/>
            <p:cNvSpPr/>
            <p:nvPr/>
          </p:nvSpPr>
          <p:spPr>
            <a:xfrm>
              <a:off x="3707148" y="2157617"/>
              <a:ext cx="3024336" cy="370629"/>
            </a:xfrm>
            <a:prstGeom prst="rect">
              <a:avLst/>
            </a:prstGeom>
            <a:solidFill>
              <a:srgbClr val="2C3F46"/>
            </a:solidFill>
            <a:ln w="0" cap="flat" cmpd="sng" algn="ctr">
              <a:solidFill>
                <a:srgbClr val="2C3F4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23172" y="1135276"/>
              <a:ext cx="2592288" cy="2588602"/>
            </a:xfrm>
            <a:prstGeom prst="ellipse">
              <a:avLst/>
            </a:prstGeom>
            <a:solidFill>
              <a:srgbClr val="D3CDB7"/>
            </a:solidFill>
            <a:ln>
              <a:solidFill>
                <a:srgbClr val="D3CD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943225" y="807720"/>
            <a:ext cx="56845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我爱我的母亲，怎样爱？我说不出。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......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我爱北平也近乎这个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775460" y="1569720"/>
            <a:ext cx="1927860" cy="1673860"/>
            <a:chOff x="3707148" y="1135276"/>
            <a:chExt cx="3024336" cy="2588602"/>
          </a:xfrm>
        </p:grpSpPr>
        <p:sp>
          <p:nvSpPr>
            <p:cNvPr id="28" name="矩形 27"/>
            <p:cNvSpPr/>
            <p:nvPr/>
          </p:nvSpPr>
          <p:spPr>
            <a:xfrm>
              <a:off x="3707148" y="2157617"/>
              <a:ext cx="3024336" cy="370629"/>
            </a:xfrm>
            <a:prstGeom prst="rect">
              <a:avLst/>
            </a:prstGeom>
            <a:solidFill>
              <a:srgbClr val="2C3F46"/>
            </a:solidFill>
            <a:ln w="0" cap="flat" cmpd="sng" algn="ctr">
              <a:solidFill>
                <a:srgbClr val="2C3F46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923172" y="1135276"/>
              <a:ext cx="2592288" cy="2588602"/>
            </a:xfrm>
            <a:prstGeom prst="ellipse">
              <a:avLst/>
            </a:prstGeom>
            <a:solidFill>
              <a:srgbClr val="D3CDB7"/>
            </a:solidFill>
            <a:ln>
              <a:solidFill>
                <a:srgbClr val="D3CD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107982" y="2151194"/>
            <a:ext cx="201622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类比手法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62250" y="1289685"/>
            <a:ext cx="5593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/>
              <a:t>把爱母亲</a:t>
            </a:r>
            <a:r>
              <a:rPr lang="zh-CN" altLang="en-US" sz="2000" b="1" dirty="0"/>
              <a:t>类比</a:t>
            </a:r>
            <a:r>
              <a:rPr lang="zh-CN" altLang="en-US" sz="2000" dirty="0"/>
              <a:t>为爱北平</a:t>
            </a:r>
            <a:endParaRPr lang="zh-CN" alt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1332865" y="2766695"/>
            <a:ext cx="559879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/>
              <a:t>借助类似事物的特征刻画突出本体事物的特征。</a:t>
            </a:r>
            <a:endParaRPr lang="zh-CN" altLang="en-US" sz="2000" dirty="0"/>
          </a:p>
          <a:p>
            <a:pPr algn="just"/>
            <a:endParaRPr lang="zh-CN" altLang="en-US" sz="2000" dirty="0"/>
          </a:p>
          <a:p>
            <a:pPr algn="just"/>
            <a:r>
              <a:rPr lang="zh-CN" altLang="en-US" sz="2000" dirty="0"/>
              <a:t>如：刘禹锡《陋室铭》“山不在高，有仙则名。水不在深，有龙则灵。”</a:t>
            </a:r>
            <a:r>
              <a:rPr lang="en-US" altLang="zh-CN" sz="2000" dirty="0"/>
              <a:t>“</a:t>
            </a:r>
            <a:r>
              <a:rPr lang="zh-CN" altLang="en-US" sz="2000" dirty="0"/>
              <a:t>南阳诸葛庐,西蜀子云亭。</a:t>
            </a:r>
            <a:r>
              <a:rPr lang="en-US" altLang="zh-CN" sz="2000" dirty="0"/>
              <a:t>”</a:t>
            </a:r>
            <a:endParaRPr lang="en-US" altLang="zh-CN" sz="2000" dirty="0"/>
          </a:p>
        </p:txBody>
      </p:sp>
      <p:sp>
        <p:nvSpPr>
          <p:cNvPr id="184" name=" 184">
            <a:hlinkClick r:id="rId2" action="ppaction://hlinksldjump"/>
          </p:cNvPr>
          <p:cNvSpPr/>
          <p:nvPr/>
        </p:nvSpPr>
        <p:spPr>
          <a:xfrm>
            <a:off x="8627745" y="4759960"/>
            <a:ext cx="360045" cy="288290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2238</Words>
  <Application>WPS 演示</Application>
  <PresentationFormat>全屏显示(16:9)</PresentationFormat>
  <Paragraphs>200</Paragraphs>
  <Slides>20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仿宋</vt:lpstr>
      <vt:lpstr>隶书</vt:lpstr>
      <vt:lpstr>微软雅黑</vt:lpstr>
      <vt:lpstr>Lato Light</vt:lpstr>
      <vt:lpstr>楷体</vt:lpstr>
      <vt:lpstr>Calibri</vt:lpstr>
      <vt:lpstr>Arial Unicode MS</vt:lpstr>
      <vt:lpstr>方正舒体</vt:lpstr>
      <vt:lpstr>华文彩云</vt:lpstr>
      <vt:lpstr>华文楷体</vt:lpstr>
      <vt:lpstr>方正苏新诗柳楷简体</vt:lpstr>
      <vt:lpstr>华文新魏</vt:lpstr>
      <vt:lpstr>方正姚体</vt:lpstr>
      <vt:lpstr>Segoe Print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古典唯美</dc:title>
  <dc:creator>第一PPT模板网-WWW.1PPT.COM</dc:creator>
  <cp:keywords>第一PPT模板网-WWW.1PPT.COM</cp:keywords>
  <dc:description>www.1ppt.com</dc:description>
  <cp:lastModifiedBy>Dolores_李姝菡</cp:lastModifiedBy>
  <cp:revision>122</cp:revision>
  <dcterms:created xsi:type="dcterms:W3CDTF">2017-07-05T00:36:00Z</dcterms:created>
  <dcterms:modified xsi:type="dcterms:W3CDTF">2018-09-25T12:42:21Z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