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8"/>
  </p:handoutMasterIdLst>
  <p:sldIdLst>
    <p:sldId id="658" r:id="rId3"/>
    <p:sldId id="256" r:id="rId4"/>
    <p:sldId id="334" r:id="rId6"/>
    <p:sldId id="353" r:id="rId7"/>
    <p:sldId id="371" r:id="rId8"/>
    <p:sldId id="572" r:id="rId9"/>
    <p:sldId id="407" r:id="rId10"/>
    <p:sldId id="543" r:id="rId11"/>
    <p:sldId id="608" r:id="rId12"/>
    <p:sldId id="610" r:id="rId13"/>
    <p:sldId id="612" r:id="rId14"/>
    <p:sldId id="613" r:id="rId15"/>
    <p:sldId id="615" r:id="rId16"/>
    <p:sldId id="633" r:id="rId17"/>
    <p:sldId id="631" r:id="rId18"/>
    <p:sldId id="645" r:id="rId19"/>
    <p:sldId id="657" r:id="rId20"/>
    <p:sldId id="662" r:id="rId21"/>
    <p:sldId id="659" r:id="rId22"/>
    <p:sldId id="663" r:id="rId23"/>
    <p:sldId id="537" r:id="rId24"/>
    <p:sldId id="644" r:id="rId25"/>
    <p:sldId id="442" r:id="rId26"/>
    <p:sldId id="542" r:id="rId27"/>
  </p:sldIdLst>
  <p:sldSz cx="12192000" cy="6858000"/>
  <p:notesSz cx="7103745" cy="10234295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3" name="dell" initials="d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251AB8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208"/>
        <p:guide pos="387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gs" Target="tags/tag93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D7174-600D-4C1B-AB29-6BB4766F93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3843" y="1071546"/>
            <a:ext cx="6815667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572111" y="1071546"/>
            <a:ext cx="4011084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7" y="285728"/>
            <a:ext cx="10974657" cy="696626"/>
          </a:xfrm>
        </p:spPr>
        <p:txBody>
          <a:bodyPr/>
          <a:lstStyle>
            <a:lvl1pPr algn="ctr">
              <a:defRPr sz="36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19A7A-708C-483F-BCA6-723989D3CDC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png"/><Relationship Id="rId16" Type="http://schemas.openxmlformats.org/officeDocument/2006/relationships/tags" Target="../tags/tag3.xml"/><Relationship Id="rId15" Type="http://schemas.openxmlformats.org/officeDocument/2006/relationships/tags" Target="../tags/tag2.xml"/><Relationship Id="rId14" Type="http://schemas.openxmlformats.org/officeDocument/2006/relationships/tags" Target="../tags/tag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7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3147" y="1796627"/>
            <a:ext cx="10949940" cy="2328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735" b="1"/>
              <a:t>     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有人说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人生就是一节一节的台阶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许多人渴望在台阶上找到自己的高度。今天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我们就拾级而上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和作家李森祥先生一起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穿越时空隧道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回到五十多年前的农村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看看台阶给我们带来的故事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143087" y="645160"/>
            <a:ext cx="2526453" cy="773853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126041" tIns="63020" rIns="126041" bIns="630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4265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导入新课</a:t>
            </a:r>
            <a:endParaRPr lang="zh-CN" altLang="en-US" sz="4265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46609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读懂父亲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826770" y="1539240"/>
            <a:ext cx="10768330" cy="2789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小说通过人物描写突出父亲在造台阶过程中体现的精神品质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试按下列提示分析父亲的形象。</a:t>
            </a:r>
            <a:endParaRPr lang="zh-CN" altLang="en-US" sz="35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请以</a:t>
            </a:r>
            <a:r>
              <a:rPr lang="en-US" altLang="zh-CN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父亲是一个</a:t>
            </a:r>
            <a:r>
              <a:rPr lang="zh-CN" altLang="en-US" sz="3500" b="1" u="sng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500" b="1" u="sng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</a:t>
            </a:r>
            <a:r>
              <a:rPr lang="zh-CN" altLang="en-US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的人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表现在</a:t>
            </a:r>
            <a:r>
              <a:rPr lang="zh-CN" altLang="en-US" sz="3500" b="1" u="sng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500" b="1" u="sng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      </a:t>
            </a:r>
            <a:r>
              <a:rPr lang="zh-CN" altLang="en-US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endParaRPr lang="en-US" altLang="zh-CN" sz="3500" b="1" dirty="0"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  (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可以是概括叙述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也可以是文中最让你感动的语言或最能表现父亲个性的细节</a:t>
            </a:r>
            <a:r>
              <a:rPr lang="zh-CN" altLang="zh-CN" sz="35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)</a:t>
            </a:r>
            <a:r>
              <a:rPr lang="zh-CN" altLang="zh-CN" sz="35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为话题仿例填空</a:t>
            </a:r>
            <a:r>
              <a:rPr lang="zh-CN" altLang="zh-CN" sz="35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。</a:t>
            </a:r>
            <a:endParaRPr lang="en-US" altLang="zh-CN" sz="3500" b="1" dirty="0">
              <a:uFillTx/>
              <a:latin typeface="SimSun-ExtB" panose="02010609060101010101" pitchFamily="49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9495" y="4328795"/>
            <a:ext cx="1033526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父亲是一个</a:t>
            </a:r>
            <a:r>
              <a:rPr lang="zh-CN" altLang="en-US" sz="35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有志气</a:t>
            </a:r>
            <a:r>
              <a:rPr lang="zh-CN" altLang="en-US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的人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表现在</a:t>
            </a:r>
            <a:r>
              <a:rPr lang="zh-CN" altLang="en-US" sz="35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他</a:t>
            </a:r>
            <a:r>
              <a:rPr lang="zh-CN" sz="3500" b="1" u="sng" dirty="0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不甘人后</a:t>
            </a:r>
            <a:r>
              <a:rPr lang="en-US" altLang="zh-CN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要造九级台阶</a:t>
            </a:r>
            <a:r>
              <a:rPr lang="en-US" altLang="zh-CN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要自立于受人尊重的行列</a:t>
            </a:r>
            <a:r>
              <a:rPr lang="zh-CN" altLang="en-US" sz="36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22655" y="1156970"/>
            <a:ext cx="105276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父亲是一个</a:t>
            </a:r>
            <a:r>
              <a:rPr lang="zh-CN" altLang="en-US" sz="35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勤劳顽强</a:t>
            </a:r>
            <a:r>
              <a:rPr lang="zh-CN" altLang="en-US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的人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表现在</a:t>
            </a:r>
            <a:r>
              <a:rPr lang="zh-CN" sz="3500" b="1" u="sng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立下</a:t>
            </a:r>
            <a:r>
              <a:rPr lang="zh-CN" altLang="en-US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造屋目标</a:t>
            </a:r>
            <a:r>
              <a:rPr lang="en-US" altLang="zh-CN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并为之</a:t>
            </a:r>
            <a:r>
              <a:rPr lang="zh-CN" altLang="en-US" sz="3600" b="1" u="sng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付出长期艰辛的劳动</a:t>
            </a:r>
            <a:r>
              <a:rPr lang="zh-CN" altLang="en-US" sz="36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922655" y="2829560"/>
            <a:ext cx="105276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父亲是一个</a:t>
            </a:r>
            <a:r>
              <a:rPr lang="zh-CN" altLang="en-US" sz="35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朴实厚道</a:t>
            </a:r>
            <a:r>
              <a:rPr lang="zh-CN" altLang="en-US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的人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表现在</a:t>
            </a:r>
            <a:r>
              <a:rPr lang="zh-CN" altLang="en-US" sz="35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建</a:t>
            </a:r>
            <a:r>
              <a:rPr lang="zh-CN" altLang="en-US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成新屋</a:t>
            </a:r>
            <a:r>
              <a:rPr lang="zh-CN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后的喜悦、局促、不自在</a:t>
            </a:r>
            <a:r>
              <a:rPr lang="zh-CN" altLang="en-US" sz="36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22655" y="4574540"/>
            <a:ext cx="105276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父亲是一个</a:t>
            </a:r>
            <a:r>
              <a:rPr lang="zh-CN" altLang="en-US" sz="35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倔强要强</a:t>
            </a:r>
            <a:r>
              <a:rPr lang="zh-CN" altLang="en-US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的人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表现在</a:t>
            </a:r>
            <a:r>
              <a:rPr lang="zh-CN" altLang="en-US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建成新屋</a:t>
            </a:r>
            <a:r>
              <a:rPr lang="zh-CN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后累垮身体</a:t>
            </a:r>
            <a:r>
              <a:rPr lang="en-US" altLang="zh-CN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不服老</a:t>
            </a:r>
            <a:r>
              <a:rPr lang="zh-CN" altLang="en-US" sz="36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22655" y="1156970"/>
            <a:ext cx="1052766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父亲是一个</a:t>
            </a:r>
            <a:r>
              <a:rPr lang="zh-CN" altLang="en-US" sz="35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老实厚道</a:t>
            </a:r>
            <a:r>
              <a:rPr lang="zh-CN" altLang="en-US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的人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表现在</a:t>
            </a:r>
            <a:r>
              <a:rPr lang="zh-CN" sz="3500" b="1" u="sng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渴望建</a:t>
            </a:r>
            <a:r>
              <a:rPr lang="zh-CN" altLang="en-US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造新台阶时</a:t>
            </a:r>
            <a:r>
              <a:rPr lang="en-US" altLang="zh-CN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父亲老实厚道</a:t>
            </a:r>
            <a:r>
              <a:rPr lang="zh-CN" altLang="en-US" sz="3600" b="1" u="sng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低眉顺眼</a:t>
            </a:r>
            <a:r>
              <a:rPr lang="zh-CN" altLang="en-US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累了一辈子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没人说过他有地位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父亲也从没觉得自己有地位。但他</a:t>
            </a:r>
            <a:r>
              <a:rPr lang="zh-CN" altLang="en-US" sz="3600" b="1" u="sng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日夜盼着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准备着要造一栋有高台阶的新屋</a:t>
            </a:r>
            <a:r>
              <a:rPr lang="zh-CN" altLang="en-US" sz="36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9175" y="3533140"/>
            <a:ext cx="1004062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低眉顺眼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体现了父亲老实厚道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,“日夜盼着”</a:t>
            </a:r>
            <a:r>
              <a:rPr lang="zh-CN" altLang="en-US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说明父亲要自立于受人尊重之列的</a:t>
            </a:r>
            <a:r>
              <a:rPr lang="zh-CN" altLang="en-US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强烈愿望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用诚实的劳动</a:t>
            </a:r>
            <a:r>
              <a:rPr lang="zh-CN" altLang="en-US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兴家立业</a:t>
            </a:r>
            <a:r>
              <a:rPr lang="zh-CN" altLang="en-US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6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22655" y="1156970"/>
            <a:ext cx="1052766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父亲是一个</a:t>
            </a:r>
            <a:r>
              <a:rPr lang="zh-CN" altLang="en-US" sz="3500" b="1" dirty="0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和善</a:t>
            </a:r>
            <a:r>
              <a:rPr lang="zh-CN" altLang="en-US" sz="35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谦卑</a:t>
            </a:r>
            <a:r>
              <a:rPr lang="zh-CN" altLang="en-US" sz="35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的人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表现在</a:t>
            </a:r>
            <a:r>
              <a:rPr lang="zh-CN" sz="3500" b="1" u="sng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放鞭炮</a:t>
            </a:r>
            <a:r>
              <a:rPr lang="zh-CN" altLang="en-US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时</a:t>
            </a:r>
            <a:r>
              <a:rPr lang="en-US" altLang="zh-CN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父亲的两手没处放似的</a:t>
            </a:r>
            <a:r>
              <a:rPr lang="en-US" altLang="zh-CN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抄着不是</a:t>
            </a:r>
            <a:r>
              <a:rPr lang="en-US" altLang="zh-CN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贴在胯骨上也不是。他仿佛觉得有许多目光在望他</a:t>
            </a:r>
            <a:r>
              <a:rPr lang="en-US" altLang="zh-CN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就尽力把胸挺得高些</a:t>
            </a:r>
            <a:r>
              <a:rPr lang="en-US" altLang="zh-CN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无奈</a:t>
            </a:r>
            <a:r>
              <a:rPr lang="en-US" altLang="zh-CN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他的背是驼惯了的</a:t>
            </a:r>
            <a:r>
              <a:rPr lang="en-US" altLang="zh-CN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胸无法挺得高。因而</a:t>
            </a:r>
            <a:r>
              <a:rPr lang="en-US" altLang="zh-CN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父亲明明该高兴</a:t>
            </a:r>
            <a:r>
              <a:rPr lang="en-US" altLang="zh-CN"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却露出些尴尬的笑</a:t>
            </a:r>
            <a:r>
              <a:rPr lang="zh-CN" altLang="en-US" sz="36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Oval 3"/>
          <p:cNvSpPr>
            <a:spLocks noChangeArrowheads="1"/>
          </p:cNvSpPr>
          <p:nvPr/>
        </p:nvSpPr>
        <p:spPr bwMode="auto">
          <a:xfrm>
            <a:off x="3793067" y="2490789"/>
            <a:ext cx="4415367" cy="15843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66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父亲</a:t>
            </a:r>
            <a:endParaRPr lang="zh-CN" altLang="en-US" sz="66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881880" y="908050"/>
            <a:ext cx="20631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ea typeface="宋体" panose="02010600030101010101" pitchFamily="2" charset="-122"/>
              </a:rPr>
              <a:t>勤劳顽强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351405" y="1266825"/>
            <a:ext cx="21812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宋体" panose="02010600030101010101" pitchFamily="2" charset="-122"/>
                <a:sym typeface="+mn-ea"/>
              </a:rPr>
              <a:t>吃苦耐劳 </a:t>
            </a:r>
            <a:endParaRPr lang="zh-CN" altLang="en-US" sz="32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215390" y="3178175"/>
            <a:ext cx="182562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>
                <a:ea typeface="宋体" panose="02010600030101010101" pitchFamily="2" charset="-122"/>
              </a:rPr>
              <a:t>有志气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 </a:t>
            </a:r>
            <a:r>
              <a:rPr lang="zh-CN" altLang="en-US" sz="3200" b="1">
                <a:ea typeface="宋体" panose="02010600030101010101" pitchFamily="2" charset="-122"/>
              </a:rPr>
              <a:t>不甘人后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8790940" y="1887855"/>
            <a:ext cx="197167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ea typeface="宋体" panose="02010600030101010101" pitchFamily="2" charset="-122"/>
              </a:rPr>
              <a:t>和善</a:t>
            </a:r>
            <a:r>
              <a:rPr lang="zh-CN" altLang="en-US" sz="3200" b="1">
                <a:ea typeface="宋体" panose="02010600030101010101" pitchFamily="2" charset="-122"/>
                <a:sym typeface="+mn-ea"/>
              </a:rPr>
              <a:t>谦卑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9055101" y="3757614"/>
            <a:ext cx="191981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ea typeface="宋体" panose="02010600030101010101" pitchFamily="2" charset="-122"/>
                <a:sym typeface="+mn-ea"/>
              </a:rPr>
              <a:t>朴</a:t>
            </a:r>
            <a:r>
              <a:rPr lang="zh-CN" altLang="en-US" sz="3200" b="1">
                <a:ea typeface="宋体" panose="02010600030101010101" pitchFamily="2" charset="-122"/>
              </a:rPr>
              <a:t>实厚道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4347" name="AutoShape 11"/>
          <p:cNvSpPr>
            <a:spLocks noChangeArrowheads="1"/>
          </p:cNvSpPr>
          <p:nvPr/>
        </p:nvSpPr>
        <p:spPr bwMode="auto">
          <a:xfrm>
            <a:off x="5377393" y="1555750"/>
            <a:ext cx="575733" cy="574675"/>
          </a:xfrm>
          <a:prstGeom prst="downArrow">
            <a:avLst>
              <a:gd name="adj1" fmla="val 50000"/>
              <a:gd name="adj2" fmla="val 332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 rot="-1417397">
            <a:off x="3001857" y="3194050"/>
            <a:ext cx="768351" cy="273050"/>
          </a:xfrm>
          <a:prstGeom prst="rightArrow">
            <a:avLst>
              <a:gd name="adj1" fmla="val 50000"/>
              <a:gd name="adj2" fmla="val 527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 rot="2849373">
            <a:off x="3342482" y="2052902"/>
            <a:ext cx="611188" cy="480484"/>
          </a:xfrm>
          <a:prstGeom prst="rightArrow">
            <a:avLst>
              <a:gd name="adj1" fmla="val 50000"/>
              <a:gd name="adj2" fmla="val 4240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50" name="AutoShape 14"/>
          <p:cNvSpPr>
            <a:spLocks noChangeArrowheads="1"/>
          </p:cNvSpPr>
          <p:nvPr/>
        </p:nvSpPr>
        <p:spPr bwMode="auto">
          <a:xfrm rot="2175939">
            <a:off x="3695913" y="3973830"/>
            <a:ext cx="575733" cy="647700"/>
          </a:xfrm>
          <a:prstGeom prst="up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51" name="AutoShape 15"/>
          <p:cNvSpPr>
            <a:spLocks noChangeArrowheads="1"/>
          </p:cNvSpPr>
          <p:nvPr/>
        </p:nvSpPr>
        <p:spPr bwMode="auto">
          <a:xfrm rot="-1887444">
            <a:off x="5328709" y="4208781"/>
            <a:ext cx="673100" cy="576263"/>
          </a:xfrm>
          <a:prstGeom prst="upArrow">
            <a:avLst>
              <a:gd name="adj1" fmla="val 50000"/>
              <a:gd name="adj2" fmla="val 285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52" name="AutoShape 16"/>
          <p:cNvSpPr>
            <a:spLocks noChangeArrowheads="1"/>
          </p:cNvSpPr>
          <p:nvPr/>
        </p:nvSpPr>
        <p:spPr bwMode="auto">
          <a:xfrm rot="1327104">
            <a:off x="8018145" y="3505519"/>
            <a:ext cx="999067" cy="396875"/>
          </a:xfrm>
          <a:prstGeom prst="leftArrow">
            <a:avLst>
              <a:gd name="adj1" fmla="val 50000"/>
              <a:gd name="adj2" fmla="val 472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53" name="AutoShape 17"/>
          <p:cNvSpPr>
            <a:spLocks noChangeArrowheads="1"/>
          </p:cNvSpPr>
          <p:nvPr/>
        </p:nvSpPr>
        <p:spPr bwMode="auto">
          <a:xfrm rot="3010969">
            <a:off x="8235792" y="2308067"/>
            <a:ext cx="420687" cy="863600"/>
          </a:xfrm>
          <a:prstGeom prst="downArrow">
            <a:avLst>
              <a:gd name="adj1" fmla="val 50000"/>
              <a:gd name="adj2" fmla="val 384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46609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板书设计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54580" y="4730115"/>
            <a:ext cx="205295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ea typeface="宋体" panose="02010600030101010101" pitchFamily="2" charset="-122"/>
              </a:rPr>
              <a:t>倔强要强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28535" y="4936490"/>
            <a:ext cx="19932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执着坚韧</a:t>
            </a:r>
            <a:r>
              <a:rPr lang="zh-CN" altLang="en-US"/>
              <a:t>     </a:t>
            </a:r>
            <a:endParaRPr lang="zh-CN" altLang="en-US"/>
          </a:p>
        </p:txBody>
      </p:sp>
      <p:sp>
        <p:nvSpPr>
          <p:cNvPr id="5" name="AutoShape 1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3847104">
            <a:off x="6998970" y="4203065"/>
            <a:ext cx="996950" cy="396875"/>
          </a:xfrm>
          <a:prstGeom prst="leftArrow">
            <a:avLst>
              <a:gd name="adj1" fmla="val 50000"/>
              <a:gd name="adj2" fmla="val 472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66615" y="4846320"/>
            <a:ext cx="26612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渴望得到尊重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AutoShape 1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3010969">
            <a:off x="7053422" y="1620997"/>
            <a:ext cx="420687" cy="863600"/>
          </a:xfrm>
          <a:prstGeom prst="downArrow">
            <a:avLst>
              <a:gd name="adj1" fmla="val 50000"/>
              <a:gd name="adj2" fmla="val 384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p>
            <a:endParaRPr lang="zh-CN" altLang="en-US"/>
          </a:p>
        </p:txBody>
      </p:sp>
      <p:sp>
        <p:nvSpPr>
          <p:cNvPr id="8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414260" y="1046480"/>
            <a:ext cx="20631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ea typeface="宋体" panose="02010600030101010101" pitchFamily="2" charset="-122"/>
              </a:rPr>
              <a:t>敢想敢做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269875" y="321945"/>
            <a:ext cx="11567160" cy="22510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小说中细节描写的矛盾处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最能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表现人物微妙的心理。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请圈画出下列细节描写中的矛盾处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并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分析父亲的微妙心理</a:t>
            </a:r>
            <a:r>
              <a:rPr lang="zh-CN" altLang="zh-CN" sz="35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zh-CN" sz="3500" dirty="0"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500" b="1" dirty="0"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⑴父亲坐在绿阴里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500" b="1" dirty="0"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能看见别人家高高的台阶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500" b="1" dirty="0"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那里栽着几棵柳树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500" b="1" dirty="0"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柳树枝老是摇来摇去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500" b="1" dirty="0"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却摇不散父亲那专注的目光。</a:t>
            </a:r>
            <a:endParaRPr lang="en-US" altLang="zh-CN" sz="3500" b="1" dirty="0">
              <a:uFillTx/>
              <a:latin typeface="SimSun-ExtB" panose="02010609060101010101" pitchFamily="49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05460" y="2428875"/>
            <a:ext cx="1133094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摇来摇去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”,“摇不散父亲那专注的目光”,</a:t>
            </a:r>
            <a:r>
              <a:rPr lang="zh-CN" altLang="en-US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表现了父亲对高台阶极度的羡慕和渴望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5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69240" y="3490595"/>
            <a:ext cx="11567160" cy="1706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500" b="1" dirty="0"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⑵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正好那会儿有人从门口走过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见父亲就打招呼说</a:t>
            </a:r>
            <a:r>
              <a:rPr lang="zh-CN" altLang="en-US" sz="3500" b="1" dirty="0">
                <a:sym typeface="宋体" panose="02010600030101010101" pitchFamily="2" charset="-122"/>
              </a:rPr>
              <a:t>:</a:t>
            </a:r>
            <a:r>
              <a:rPr lang="en-US" altLang="zh-CN" sz="3500" b="1" dirty="0">
                <a:sym typeface="宋体" panose="02010600030101010101" pitchFamily="2" charset="-122"/>
              </a:rPr>
              <a:t>“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晌午饭吃过了吗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？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”父亲回答没吃过。其实他是吃过了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父亲不知怎么就回答错了</a:t>
            </a:r>
            <a:r>
              <a:rPr lang="en-US" altLang="zh-CN" sz="3500" b="1" dirty="0"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en-US" altLang="zh-CN" sz="3500" b="1" dirty="0">
              <a:uFillTx/>
              <a:latin typeface="SimSun-ExtB" panose="02010609060101010101" pitchFamily="49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60680" y="5050155"/>
            <a:ext cx="11308080" cy="1706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“父亲回答没吃过。其实他是吃过了”,</a:t>
            </a:r>
            <a:r>
              <a:rPr lang="en-US" altLang="zh-CN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父亲</a:t>
            </a:r>
            <a:r>
              <a:rPr lang="zh-CN" altLang="en-US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满心期待别人关注到他</a:t>
            </a:r>
            <a:r>
              <a:rPr lang="en-US" altLang="zh-CN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</a:t>
            </a:r>
            <a:r>
              <a:rPr lang="zh-CN" altLang="en-US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高台阶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以此证明地位的提升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没想到别人却视而不见</a:t>
            </a:r>
            <a:r>
              <a:rPr lang="en-US" altLang="zh-CN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表现了他内心巨大的失落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5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矩形 29705"/>
          <p:cNvSpPr/>
          <p:nvPr>
            <p:custDataLst>
              <p:tags r:id="rId1"/>
            </p:custDataLst>
          </p:nvPr>
        </p:nvSpPr>
        <p:spPr>
          <a:xfrm>
            <a:off x="692150" y="1179195"/>
            <a:ext cx="10586085" cy="106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35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5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小说结尾写到</a:t>
            </a:r>
            <a:r>
              <a:rPr lang="zh-CN" altLang="en-US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父亲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偶尔出去一趟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回来时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一幅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若有所失的模样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请联系全文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说说</a:t>
            </a:r>
            <a:r>
              <a:rPr lang="zh-CN" altLang="en-US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父亲为什么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若有所失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？</a:t>
            </a:r>
            <a:endParaRPr lang="zh-CN" altLang="en-US" sz="3500" b="1">
              <a:solidFill>
                <a:schemeClr val="tx1"/>
              </a:solidFill>
              <a:effectLst/>
              <a:uFillTx/>
              <a:latin typeface="新宋体" panose="02010609030101010101" pitchFamily="49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2150" y="2239645"/>
            <a:ext cx="10525760" cy="332295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35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5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父亲为台阶</a:t>
            </a:r>
            <a:r>
              <a:rPr lang="zh-CN" altLang="en-US" sz="35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努力了大半辈子</a:t>
            </a:r>
            <a:r>
              <a:rPr lang="en-US" altLang="zh-CN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丧失了健康</a:t>
            </a:r>
            <a:r>
              <a:rPr lang="en-US" altLang="zh-CN" sz="35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最后连担水都挑不动了；</a:t>
            </a:r>
            <a:endParaRPr lang="zh-CN" altLang="en-US" sz="3500" b="1">
              <a:solidFill>
                <a:srgbClr val="251AB8"/>
              </a:solidFill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algn="just"/>
            <a:r>
              <a:rPr lang="zh-CN" altLang="en-US" sz="35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</a:t>
            </a:r>
            <a:r>
              <a:rPr lang="en-US" altLang="zh-CN" sz="35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</a:t>
            </a:r>
            <a:r>
              <a:rPr lang="zh-CN" altLang="en-US" sz="35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父亲奋斗一生</a:t>
            </a:r>
            <a:r>
              <a:rPr lang="en-US" altLang="zh-CN" sz="35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造好了台阶</a:t>
            </a:r>
            <a:r>
              <a:rPr lang="en-US" altLang="zh-CN" sz="35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却发现衰老而无事可做</a:t>
            </a:r>
            <a:r>
              <a:rPr lang="en-US" altLang="zh-CN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失去了奋斗的目标</a:t>
            </a:r>
            <a:r>
              <a:rPr lang="en-US" altLang="zh-CN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他感到无比落寞</a:t>
            </a:r>
            <a:r>
              <a:rPr lang="zh-CN" altLang="en-US" sz="35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；</a:t>
            </a:r>
            <a:endParaRPr lang="zh-CN" altLang="en-US" sz="3500" b="1">
              <a:solidFill>
                <a:srgbClr val="251AB8"/>
              </a:solidFill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algn="just"/>
            <a:r>
              <a:rPr lang="zh-CN" altLang="en-US" sz="35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</a:t>
            </a:r>
            <a:r>
              <a:rPr lang="en-US" altLang="zh-CN" sz="35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</a:t>
            </a:r>
            <a:r>
              <a:rPr lang="zh-CN" altLang="en-US" sz="35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父亲原以为造了台阶就能改变自己的地位</a:t>
            </a:r>
            <a:r>
              <a:rPr lang="en-US" altLang="zh-CN" sz="35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却发现希望落空</a:t>
            </a:r>
            <a:r>
              <a:rPr lang="en-US" altLang="zh-CN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变得迷茫和空虚</a:t>
            </a:r>
            <a:r>
              <a:rPr lang="zh-CN" altLang="en-US" sz="35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500" b="1" dirty="0" smtClean="0">
              <a:solidFill>
                <a:srgbClr val="251AB8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46609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读懂台阶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116330" y="1179830"/>
            <a:ext cx="9959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请以</a:t>
            </a:r>
            <a:r>
              <a:rPr sz="36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“台阶是父亲的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pitchFamily="49" charset="-122"/>
              </a:rPr>
              <a:t>……</a:t>
            </a:r>
            <a:r>
              <a:rPr sz="36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”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来谈谈</a:t>
            </a:r>
            <a:r>
              <a:rPr lang="en-US" altLang="zh-CN" sz="3600" b="1"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台阶</a:t>
            </a:r>
            <a:r>
              <a:rPr lang="en-US" altLang="zh-CN" sz="3600" b="1"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的含义。</a:t>
            </a:r>
            <a:endParaRPr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7175" y="1758315"/>
            <a:ext cx="706945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台阶是父亲的理想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台阶是父亲的自尊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台阶是父亲的人生价值的体现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台阶是父亲的心灵沉重负担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40360" y="3734435"/>
            <a:ext cx="1143127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总结</a:t>
            </a:r>
            <a:r>
              <a:rPr lang="zh-CN" altLang="en-US" sz="3500" b="1" dirty="0">
                <a:sym typeface="宋体" panose="02010600030101010101" pitchFamily="2" charset="-122"/>
              </a:rPr>
              <a:t>: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台阶承载着父亲在物质和精神上的双重理想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也是父亲的人生使命。作者通过父亲物质理想得以实现而精神理想受挫的结局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引发读者对物质理想与精神理想追求错位现象的多元思考。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532765" y="1550670"/>
            <a:ext cx="11659235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三级台阶是父亲理想的起步</a:t>
            </a:r>
            <a:r>
              <a:rPr lang="en-US" altLang="zh-CN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台阶高地位高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33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高高的台阶是吃苦耐劳的动力源泉</a:t>
            </a:r>
            <a:r>
              <a:rPr lang="en-US" altLang="zh-CN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全部的生活目标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endParaRPr lang="zh-CN" altLang="en-US" sz="33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九级台阶是父亲理想的勋章</a:t>
            </a:r>
            <a:r>
              <a:rPr lang="en-US" altLang="zh-CN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实现人生的价值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3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九级台阶让父亲从幸福的云端回到凡间</a:t>
            </a:r>
            <a:r>
              <a:rPr lang="en-US" altLang="zh-CN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身体衰老失去方向</a:t>
            </a:r>
            <a:endParaRPr lang="en-US" altLang="zh-CN" sz="33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55930" y="905510"/>
            <a:ext cx="9959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理解</a:t>
            </a:r>
            <a:r>
              <a:rPr lang="en-US" altLang="zh-CN" sz="3600" b="1"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台阶</a:t>
            </a:r>
            <a:r>
              <a:rPr lang="en-US" altLang="zh-CN" sz="3600" b="1"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的核心意义。</a:t>
            </a:r>
            <a:endParaRPr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2" name="矩形 18"/>
          <p:cNvSpPr/>
          <p:nvPr/>
        </p:nvSpPr>
        <p:spPr>
          <a:xfrm>
            <a:off x="94615" y="904875"/>
            <a:ext cx="120967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en-US" altLang="zh-CN" sz="3200" b="1" strike="noStrike" noProof="1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3.</a:t>
            </a:r>
            <a:r>
              <a:rPr lang="zh-CN" altLang="en-US" sz="3200" b="1" strike="noStrike" noProof="1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再读课文</a:t>
            </a:r>
            <a:r>
              <a:rPr lang="en-US" altLang="zh-CN" sz="32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思考</a:t>
            </a:r>
            <a:r>
              <a:rPr lang="en-US" altLang="zh-CN" sz="32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台阶</a:t>
            </a:r>
            <a:r>
              <a:rPr lang="en-US" altLang="zh-CN" sz="32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与父亲之间的关系。</a:t>
            </a:r>
            <a:r>
              <a:rPr lang="zh-CN" altLang="en-US" sz="3200" b="1" strike="noStrike" noProof="1" dirty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注意把握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台阶</a:t>
            </a:r>
            <a:r>
              <a:rPr lang="zh-CN" altLang="en-US" sz="3200" b="1" strike="noStrike" noProof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既是父亲的物质期待</a:t>
            </a:r>
            <a:r>
              <a:rPr lang="en-US" altLang="zh-CN" sz="32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更是他的精神追求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完成下表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学习任务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二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zh-CN" sz="32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)</a:t>
            </a:r>
            <a:r>
              <a:rPr lang="zh-CN" altLang="zh-CN" sz="3200" b="1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zh-CN" sz="3200" b="1" strike="noStrike" noProof="1" dirty="0"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56363" name="内容占位符 56362"/>
          <p:cNvGraphicFramePr/>
          <p:nvPr>
            <p:ph idx="4294967295"/>
            <p:custDataLst>
              <p:tags r:id="rId1"/>
            </p:custDataLst>
          </p:nvPr>
        </p:nvGraphicFramePr>
        <p:xfrm>
          <a:off x="94615" y="1981200"/>
          <a:ext cx="12192000" cy="3680460"/>
        </p:xfrm>
        <a:graphic>
          <a:graphicData uri="http://schemas.openxmlformats.org/drawingml/2006/table">
            <a:tbl>
              <a:tblPr/>
              <a:tblGrid>
                <a:gridCol w="1924050"/>
                <a:gridCol w="2396490"/>
                <a:gridCol w="7871460"/>
              </a:tblGrid>
              <a:tr h="57912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台阶级数</a:t>
                      </a:r>
                      <a:endParaRPr lang="zh-CN" altLang="en-US" sz="32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父亲的感受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原因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653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/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三级</a:t>
                      </a:r>
                      <a:endParaRPr lang="zh-CN" altLang="en-US" sz="24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48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 dirty="0"/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九级</a:t>
                      </a:r>
                      <a:endParaRPr lang="zh-CN" altLang="en-US" sz="3200" b="1" dirty="0"/>
                    </a:p>
                    <a:p>
                      <a:pPr marL="0" lvl="0" indent="0" algn="ctr">
                        <a:buNone/>
                      </a:pPr>
                      <a:endParaRPr lang="zh-CN" altLang="en-US" sz="28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354" name="矩形 29706"/>
          <p:cNvSpPr/>
          <p:nvPr/>
        </p:nvSpPr>
        <p:spPr>
          <a:xfrm>
            <a:off x="2071370" y="4240530"/>
            <a:ext cx="23768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处处感到不对劲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29706"/>
          <p:cNvSpPr/>
          <p:nvPr/>
        </p:nvSpPr>
        <p:spPr>
          <a:xfrm>
            <a:off x="2071370" y="2677795"/>
            <a:ext cx="23774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总觉得自家台阶低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9705"/>
          <p:cNvSpPr/>
          <p:nvPr/>
        </p:nvSpPr>
        <p:spPr>
          <a:xfrm>
            <a:off x="4448810" y="2571115"/>
            <a:ext cx="78378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0" fontAlgn="auto"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台阶</a:t>
            </a:r>
            <a:r>
              <a:rPr 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地位的标志</a:t>
            </a:r>
            <a:r>
              <a:rPr lang="en-US" altLang="zh-CN" sz="32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人家高的有十几级</a:t>
            </a:r>
            <a:r>
              <a:rPr lang="en-US" altLang="zh-CN" sz="32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自家台阶只有三级</a:t>
            </a:r>
            <a:r>
              <a:rPr lang="en-US" altLang="zh-CN" sz="32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被人小看</a:t>
            </a:r>
            <a:r>
              <a:rPr lang="en-US" altLang="zh-CN" sz="32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父亲想有地位却因台阶低而没有办法</a:t>
            </a:r>
            <a:r>
              <a:rPr lang="zh-CN" altLang="en-US" sz="32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第</a:t>
            </a:r>
            <a:r>
              <a:rPr lang="en-US" altLang="zh-CN" sz="3200" b="1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8</a:t>
            </a:r>
            <a:r>
              <a:rPr lang="zh-CN" altLang="en-US" sz="3200" b="1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、</a:t>
            </a:r>
            <a:r>
              <a:rPr lang="en-US" altLang="zh-CN" sz="3200" b="1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9</a:t>
            </a:r>
            <a:r>
              <a:rPr lang="zh-CN" altLang="en-US" sz="3200" b="1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段</a:t>
            </a:r>
            <a:r>
              <a:rPr lang="zh-CN" altLang="zh-CN" sz="32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</a:t>
            </a:r>
            <a:endParaRPr lang="en-US" altLang="zh-CN" sz="3200" b="1">
              <a:solidFill>
                <a:schemeClr val="tx1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29706"/>
          <p:cNvSpPr/>
          <p:nvPr>
            <p:custDataLst>
              <p:tags r:id="rId2"/>
            </p:custDataLst>
          </p:nvPr>
        </p:nvSpPr>
        <p:spPr>
          <a:xfrm>
            <a:off x="4448810" y="4139565"/>
            <a:ext cx="78378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台阶低</a:t>
            </a:r>
            <a:r>
              <a:rPr lang="en-US" altLang="zh-CN" sz="32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意味着经济地位的低下</a:t>
            </a:r>
            <a:r>
              <a:rPr lang="en-US" altLang="zh-CN" sz="3200" b="1">
                <a:solidFill>
                  <a:srgbClr val="323232"/>
                </a:solidFill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父亲因此</a:t>
            </a:r>
            <a:r>
              <a:rPr lang="zh-CN" altLang="zh-CN" sz="32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形成的自卑心理</a:t>
            </a:r>
            <a:r>
              <a:rPr lang="zh-CN" sz="3200" b="1">
                <a:solidFill>
                  <a:srgbClr val="323232"/>
                </a:solidFill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是</a:t>
            </a:r>
            <a:r>
              <a:rPr lang="zh-CN" altLang="zh-CN" sz="32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长期存在的</a:t>
            </a:r>
            <a:r>
              <a:rPr lang="en-US" altLang="zh-CN" sz="3200" b="1">
                <a:solidFill>
                  <a:srgbClr val="323232"/>
                </a:solidFill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难以</a:t>
            </a:r>
            <a:r>
              <a:rPr lang="zh-CN" altLang="zh-CN" sz="32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一下子</a:t>
            </a:r>
            <a:r>
              <a:rPr lang="zh-CN" altLang="zh-CN" sz="32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消除</a:t>
            </a:r>
            <a:r>
              <a:rPr lang="en-US" altLang="zh-CN" sz="3200" b="1">
                <a:solidFill>
                  <a:srgbClr val="323232"/>
                </a:solidFill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所以台阶高了父亲反而不习惯</a:t>
            </a:r>
            <a:r>
              <a:rPr lang="zh-CN" altLang="en-US" sz="3200" b="1">
                <a:solidFill>
                  <a:srgbClr val="323232"/>
                </a:solidFill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323232"/>
              </a:solidFill>
              <a:effectLst/>
              <a:uFillTx/>
              <a:latin typeface="新宋体" panose="02010609030101010101" pitchFamily="49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5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5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69410" y="2270760"/>
            <a:ext cx="3675380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12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台阶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65190" y="3183890"/>
            <a:ext cx="1818640" cy="70675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李森祥</a:t>
            </a:r>
            <a:endParaRPr lang="zh-CN" altLang="en-US" sz="4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46609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补充资料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384810" y="1918970"/>
            <a:ext cx="11529060" cy="386143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关于小说的结尾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当初我的确没有把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当作悲剧来处理。在中国乡村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一个父亲的使命也就那么多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或造一间屋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或为子女成家立业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然后他就迅速地衰老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并且再也不被人关注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我只是为他们的最终命运而惋惜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这几乎是乡村农民最为真实的一个结尾。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以父亲为代表的这些一无所有但依旧艰苦创业的草根阶层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正是中国的筋骨和脊梁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中华民族也正是在这样的坚韧的精神的支撑下才繁衍不息的。</a:t>
            </a:r>
            <a:endParaRPr lang="zh-CN" altLang="en-US" sz="35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>
          <a:xfrm>
            <a:off x="384810" y="2117725"/>
            <a:ext cx="11366500" cy="224536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5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本文叙述了父亲为造新屋、砌台阶而拼命苦干的一生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侧面表现了</a:t>
            </a:r>
            <a:r>
              <a:rPr lang="zh-CN" altLang="en-US" sz="35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劳动人民艰难困苦的生存状态</a:t>
            </a:r>
            <a:r>
              <a:rPr lang="en-US" altLang="zh-CN" sz="35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讴歌了父亲坚韧不拔的毅力和艰苦创业的精神</a:t>
            </a:r>
            <a:r>
              <a:rPr lang="en-US" altLang="zh-CN" sz="35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表达了作者</a:t>
            </a:r>
            <a:r>
              <a:rPr lang="zh-CN" altLang="en-US" sz="35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对父亲崇敬和怜悯之情</a:t>
            </a:r>
            <a:r>
              <a:rPr lang="zh-CN" altLang="en-US" sz="35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5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74993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读懂主题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13890" y="1668145"/>
            <a:ext cx="8417560" cy="2651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开端</a:t>
            </a:r>
            <a:r>
              <a:rPr lang="zh-CN" altLang="en-US" sz="3200" b="1" dirty="0"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梦想造台阶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对生活的期盼和追求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发展</a:t>
            </a:r>
            <a:r>
              <a:rPr lang="zh-CN" altLang="en-US" sz="3200" b="1" dirty="0"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准备造台阶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吃苦耐劳和执着坚韧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高潮</a:t>
            </a:r>
            <a:r>
              <a:rPr lang="zh-CN" altLang="en-US" sz="3200" b="1" dirty="0"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建造新台阶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满足感和幸福感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结局</a:t>
            </a:r>
            <a:r>
              <a:rPr lang="zh-CN" altLang="en-US" sz="3200" b="1" dirty="0"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台阶造好人老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空虚和寂寞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46609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板书设计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32" name="左大括号 31"/>
          <p:cNvSpPr/>
          <p:nvPr>
            <p:custDataLst>
              <p:tags r:id="rId2"/>
            </p:custDataLst>
          </p:nvPr>
        </p:nvSpPr>
        <p:spPr>
          <a:xfrm>
            <a:off x="1781810" y="1858010"/>
            <a:ext cx="207645" cy="2271395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>
              <a:buFontTx/>
              <a:buNone/>
              <a:defRPr/>
            </a:pPr>
            <a:endParaRPr lang="zh-CN" altLang="en-US" sz="24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689610" y="2679065"/>
            <a:ext cx="109220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台阶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左大括号 6"/>
          <p:cNvSpPr/>
          <p:nvPr>
            <p:custDataLst>
              <p:tags r:id="rId3"/>
            </p:custDataLst>
          </p:nvPr>
        </p:nvSpPr>
        <p:spPr>
          <a:xfrm flipH="1">
            <a:off x="10113010" y="1939290"/>
            <a:ext cx="76200" cy="2271395"/>
          </a:xfrm>
          <a:prstGeom prst="leftBrace">
            <a:avLst>
              <a:gd name="adj1" fmla="val 8333"/>
              <a:gd name="adj2" fmla="val 49566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>
              <a:buFontTx/>
              <a:buNone/>
              <a:defRPr/>
            </a:pPr>
            <a:endParaRPr lang="zh-CN" altLang="en-US" sz="2400" b="1" dirty="0"/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0189210" y="2279015"/>
            <a:ext cx="109220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坚韧不拔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89610" y="3237865"/>
            <a:ext cx="109220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线索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50219" name="表格 50218"/>
          <p:cNvGraphicFramePr/>
          <p:nvPr>
            <p:custDataLst>
              <p:tags r:id="rId1"/>
            </p:custDataLst>
          </p:nvPr>
        </p:nvGraphicFramePr>
        <p:xfrm>
          <a:off x="81280" y="1876425"/>
          <a:ext cx="11981180" cy="4618990"/>
        </p:xfrm>
        <a:graphic>
          <a:graphicData uri="http://schemas.openxmlformats.org/drawingml/2006/table">
            <a:tbl>
              <a:tblPr/>
              <a:tblGrid>
                <a:gridCol w="1642745"/>
                <a:gridCol w="2901315"/>
                <a:gridCol w="3551555"/>
                <a:gridCol w="3885565"/>
              </a:tblGrid>
              <a:tr h="51816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篇名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事件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细节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形象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8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走一步，再走一步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悬崖上的一堂人生之课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700" b="1" dirty="0"/>
                        <a:t>对爸爸</a:t>
                      </a:r>
                      <a:r>
                        <a:rPr lang="zh-CN" altLang="en-US" sz="2700" b="1" dirty="0">
                          <a:solidFill>
                            <a:schemeClr val="tx1"/>
                          </a:solidFill>
                          <a:uFillTx/>
                          <a:ea typeface="SimSun-ExtB" panose="02010609060101010101" pitchFamily="49" charset="-122"/>
                        </a:rPr>
                        <a:t>“</a:t>
                      </a:r>
                      <a:r>
                        <a:rPr lang="zh-CN" altLang="en-US" sz="2700" b="1" dirty="0"/>
                        <a:t>一小步</a:t>
                      </a:r>
                      <a:r>
                        <a:rPr lang="zh-CN" altLang="en-US" sz="2700" b="1" dirty="0">
                          <a:solidFill>
                            <a:schemeClr val="tx1"/>
                          </a:solidFill>
                          <a:uFillTx/>
                          <a:ea typeface="SimSun-ExtB" panose="02010609060101010101" pitchFamily="49" charset="-122"/>
                        </a:rPr>
                        <a:t>”</a:t>
                      </a:r>
                      <a:r>
                        <a:rPr lang="zh-CN" altLang="en-US" sz="2700" b="1" dirty="0"/>
                        <a:t>等的语言描写</a:t>
                      </a:r>
                      <a:endParaRPr lang="zh-CN" altLang="en-US" sz="27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919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散步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生活中一家人散步的琐事引发对于选择的思考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多处运用对称的句子来描摹一家人的相处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8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台阶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父亲身上人性的温暖与光彩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87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</a:rPr>
                        <a:t>背影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</a:rPr>
                        <a:t>父亲在车站送儿子的生活小事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343" name="文本框 3"/>
          <p:cNvSpPr txBox="1"/>
          <p:nvPr/>
        </p:nvSpPr>
        <p:spPr>
          <a:xfrm>
            <a:off x="8176895" y="2414905"/>
            <a:ext cx="388556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 algn="l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父亲很耐心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教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导有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方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13" name="文本框 3"/>
          <p:cNvSpPr txBox="1"/>
          <p:nvPr/>
        </p:nvSpPr>
        <p:spPr>
          <a:xfrm>
            <a:off x="8177530" y="3429000"/>
            <a:ext cx="38855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 algn="l"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我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作为中间一代人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3200" b="1">
              <a:solidFill>
                <a:srgbClr val="251AB8"/>
              </a:solidFill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457200" indent="-457200" algn="l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有责任心、有担当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14" name="文本框 3"/>
          <p:cNvSpPr txBox="1"/>
          <p:nvPr/>
        </p:nvSpPr>
        <p:spPr>
          <a:xfrm>
            <a:off x="1746250" y="4474210"/>
            <a:ext cx="28968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父亲一生修建高</a:t>
            </a:r>
            <a:endParaRPr lang="zh-CN" altLang="en-US" sz="30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台阶的典型事例</a:t>
            </a:r>
            <a:endParaRPr lang="zh-CN" altLang="en-US" sz="30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15" name="文本框 3"/>
          <p:cNvSpPr txBox="1"/>
          <p:nvPr/>
        </p:nvSpPr>
        <p:spPr>
          <a:xfrm>
            <a:off x="4654550" y="4474210"/>
            <a:ext cx="35223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对父亲的多方位描</a:t>
            </a:r>
            <a:endParaRPr lang="zh-CN" altLang="en-US" sz="30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写和环境衬托</a:t>
            </a:r>
            <a:endParaRPr lang="zh-CN" altLang="en-US" sz="30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16" name="文本框 3"/>
          <p:cNvSpPr txBox="1"/>
          <p:nvPr/>
        </p:nvSpPr>
        <p:spPr>
          <a:xfrm>
            <a:off x="4654550" y="5488940"/>
            <a:ext cx="35629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反复刻画父亲的背</a:t>
            </a:r>
            <a:endParaRPr lang="zh-CN" altLang="en-US" sz="30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影和</a:t>
            </a:r>
            <a:r>
              <a:rPr lang="zh-CN" altLang="en-US" sz="3000" b="1" dirty="0">
                <a:solidFill>
                  <a:srgbClr val="251AB8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251AB8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zh-CN" altLang="en-US" sz="3000" b="1" dirty="0">
                <a:solidFill>
                  <a:srgbClr val="251AB8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的心理</a:t>
            </a:r>
            <a:endParaRPr lang="zh-CN" altLang="en-US" sz="30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17" name="文本框 3"/>
          <p:cNvSpPr txBox="1"/>
          <p:nvPr/>
        </p:nvSpPr>
        <p:spPr>
          <a:xfrm>
            <a:off x="8176895" y="5427345"/>
            <a:ext cx="38842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父亲的拳拳爱子之心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和生活的窘迫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3849" y="1250505"/>
            <a:ext cx="8226246" cy="62992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阅读下列材料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完成学习任务三。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466090" y="46609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拓展阅读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43" grpId="0"/>
      <p:bldP spid="50213" grpId="0"/>
      <p:bldP spid="50214" grpId="0"/>
      <p:bldP spid="50215" grpId="0"/>
      <p:bldP spid="50216" grpId="0"/>
      <p:bldP spid="502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837565" y="1165860"/>
            <a:ext cx="10163175" cy="11988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针对如何塑造鲜明、独特而深刻的人物形象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谈一谈你的心得。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213" name="文本框 3"/>
          <p:cNvSpPr txBox="1"/>
          <p:nvPr/>
        </p:nvSpPr>
        <p:spPr>
          <a:xfrm>
            <a:off x="837565" y="2575560"/>
            <a:ext cx="1016254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5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塑造人物形象可以运用语言、动作、神态、心</a:t>
            </a:r>
            <a:endParaRPr lang="zh-CN" altLang="en-US" sz="35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理、肖像等细节描写</a:t>
            </a:r>
            <a:r>
              <a:rPr lang="en-US" altLang="zh-CN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还可用环境衬托</a:t>
            </a:r>
            <a:r>
              <a:rPr lang="zh-CN" altLang="en-US" sz="35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、反复描写、</a:t>
            </a:r>
            <a:endParaRPr lang="zh-CN" altLang="en-US" sz="3500" b="1">
              <a:solidFill>
                <a:srgbClr val="FF0000"/>
              </a:solidFill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前后照应和对比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等。</a:t>
            </a:r>
            <a:endParaRPr lang="zh-CN" altLang="en-US" sz="35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930275" y="1761490"/>
            <a:ext cx="9897745" cy="3335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理清小说的故事</a:t>
            </a:r>
            <a:r>
              <a:rPr lang="en-US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情节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把握文章的内容和主题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 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体会</a:t>
            </a:r>
            <a:r>
              <a:rPr lang="en-US" altLang="zh-CN" sz="3500" b="1"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台阶</a:t>
            </a:r>
            <a:r>
              <a:rPr lang="en-US" altLang="zh-CN" sz="3500" b="1"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的含义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重点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</a:t>
            </a:r>
            <a:endParaRPr lang="en-US" altLang="zh-CN" sz="35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学习细节描写对刻画人物形象的作用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了解父亲的形象特点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难点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eaLnBrk="1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r>
              <a:rPr lang="zh-CN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感受父亲艰苦创业的精神和坚忍不拔的毅力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  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培养积极健康的人生态度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学习目标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2470" y="1588135"/>
            <a:ext cx="10767060" cy="386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概念</a:t>
            </a:r>
            <a:r>
              <a:rPr lang="zh-CN" altLang="en-US" sz="3500" b="1" dirty="0">
                <a:sym typeface="宋体" panose="02010600030101010101" pitchFamily="2" charset="-122"/>
              </a:rPr>
              <a:t>: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以塑造人物为中心</a:t>
            </a:r>
            <a:r>
              <a:rPr lang="en-US" altLang="zh-CN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通过完整的故事情节的叙述和环境的描写反映社会生活。</a:t>
            </a:r>
            <a:endParaRPr lang="zh-CN" altLang="en-US" sz="35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小说分类</a:t>
            </a:r>
            <a:r>
              <a:rPr lang="zh-CN" altLang="en-US" sz="3500" b="1" dirty="0">
                <a:sym typeface="宋体" panose="02010600030101010101" pitchFamily="2" charset="-122"/>
              </a:rPr>
              <a:t>: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长篇、中篇、短篇。</a:t>
            </a:r>
            <a:endParaRPr lang="zh-CN" altLang="en-US" sz="35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小说三要素</a:t>
            </a:r>
            <a:r>
              <a:rPr lang="zh-CN" altLang="en-US" sz="3500" b="1" dirty="0">
                <a:solidFill>
                  <a:schemeClr val="tx1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人物、情节、环境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5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人物塑造方法</a:t>
            </a:r>
            <a:r>
              <a:rPr lang="zh-CN" altLang="en-US" sz="3500" b="1" dirty="0">
                <a:sym typeface="宋体" panose="02010600030101010101" pitchFamily="2" charset="-122"/>
              </a:rPr>
              <a:t>: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外貌、语言、动作、神态、心理等。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情节</a:t>
            </a:r>
            <a:r>
              <a:rPr lang="zh-CN" altLang="en-US" sz="3500" b="1" dirty="0">
                <a:solidFill>
                  <a:schemeClr val="tx1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开端、发展、高潮、结局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（序幕、尾声）。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环境</a:t>
            </a:r>
            <a:r>
              <a:rPr lang="zh-CN" altLang="en-US" sz="3500" b="1" dirty="0">
                <a:sym typeface="宋体" panose="02010600030101010101" pitchFamily="2" charset="-122"/>
              </a:rPr>
              <a:t>: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社会环境、自然环境。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小说常识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573405" y="1440180"/>
            <a:ext cx="11760200" cy="27952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给红色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音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或根据拼音写汉字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凼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en-US" altLang="zh-CN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啃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蹦</a:t>
            </a:r>
            <a:r>
              <a:rPr lang="en-US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 </a:t>
            </a:r>
            <a:r>
              <a:rPr lang="zh-CN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揩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endParaRPr lang="en-US" altLang="zh-CN" sz="36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垮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</a:t>
            </a:r>
            <a:r>
              <a:rPr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砌</a:t>
            </a:r>
            <a:r>
              <a:rPr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缝</a:t>
            </a: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蹿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撬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硌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</a:t>
            </a:r>
            <a:r>
              <a:rPr lang="zh-CN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茬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倔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脾气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倔强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endParaRPr lang="zh-CN" altLang="zh-CN" sz="36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dirty="0" err="1" smtClean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kē     </a:t>
            </a:r>
            <a:r>
              <a:rPr lang="zh-CN"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碰</a:t>
            </a:r>
            <a:r>
              <a:rPr lang="en-US"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门</a:t>
            </a:r>
            <a:r>
              <a:rPr lang="en-US" altLang="zh-CN" sz="3600" dirty="0" err="1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k</a:t>
            </a:r>
            <a:r>
              <a:rPr lang="en-US" altLang="zh-CN" sz="3600" b="1" dirty="0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600" dirty="0" err="1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z</a:t>
            </a:r>
            <a:r>
              <a:rPr lang="en-US" altLang="zh-CN" sz="3600" b="1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o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zh-CN" altLang="en-US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糕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醒</a:t>
            </a: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wù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cs typeface="Arial" panose="020B0604020202020204" pitchFamily="34" charset="0"/>
                <a:sym typeface="+mn-ea"/>
              </a:rPr>
              <a:t>sh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600">
                <a:solidFill>
                  <a:srgbClr val="000000"/>
                </a:solidFill>
                <a:cs typeface="Arial" panose="020B0604020202020204" pitchFamily="34" charset="0"/>
                <a:sym typeface="+mn-ea"/>
              </a:rPr>
              <a:t>ng　 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午</a:t>
            </a:r>
            <a:r>
              <a:rPr lang="en-US" altLang="zh-CN" sz="3600" dirty="0" err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600" b="1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烦</a:t>
            </a:r>
            <a:r>
              <a:rPr lang="en-US" altLang="zh-CN" sz="3600" dirty="0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z</a:t>
            </a:r>
            <a:r>
              <a:rPr lang="en-US" altLang="zh-CN" sz="3600" b="1" err="1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à</a:t>
            </a:r>
            <a:r>
              <a:rPr lang="en-US" altLang="zh-CN" sz="3600" dirty="0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</a:t>
            </a:r>
            <a:r>
              <a:rPr lang="en-US" altLang="zh-CN" sz="3600" dirty="0" err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</a:t>
            </a:r>
            <a:r>
              <a:rPr lang="en-US" altLang="zh-CN" sz="3600" err="1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sym typeface="+mn-ea"/>
              </a:rPr>
              <a:t>g</a:t>
            </a:r>
            <a:r>
              <a:rPr lang="en-US" altLang="zh-CN" sz="3600" b="1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3600" err="1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sym typeface="+mn-ea"/>
              </a:rPr>
              <a:t>n</a:t>
            </a:r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600" err="1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sym typeface="+mn-ea"/>
              </a:rPr>
              <a:t>g</a:t>
            </a:r>
            <a:r>
              <a:rPr lang="en-US" altLang="zh-CN" sz="3600" b="1" err="1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à        </a:t>
            </a:r>
            <a:r>
              <a:rPr lang="en-US" altLang="zh-CN" sz="3600" b="1" dirty="0" err="1" smtClean="0">
                <a:effectLst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头</a:t>
            </a:r>
            <a:r>
              <a:rPr lang="en-US" altLang="zh-CN" sz="3600" dirty="0" err="1" smtClean="0">
                <a:effectLst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lú</a:t>
            </a:r>
            <a:endParaRPr lang="en-US" altLang="zh-CN" sz="3600" b="1" err="1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dirty="0" err="1" smtClean="0">
                <a:sym typeface="+mn-ea"/>
              </a:rPr>
              <a:t>xi</a:t>
            </a:r>
            <a:r>
              <a:rPr lang="en-US" altLang="zh-CN" sz="3600" b="1" dirty="0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en-US" altLang="zh-CN" sz="3600" dirty="0" err="1" smtClean="0">
                <a:sym typeface="+mn-ea"/>
              </a:rPr>
              <a:t>n      </a:t>
            </a:r>
            <a:r>
              <a:rPr lang="en-US" altLang="zh-CN" sz="3600" b="1" dirty="0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</a:t>
            </a:r>
            <a:r>
              <a:rPr lang="en-US" altLang="zh-CN" sz="3600" b="1" dirty="0" err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3600" dirty="0" err="1" smtClean="0">
                <a:effectLst/>
                <a:ea typeface="宋体" panose="02010600030101010101" pitchFamily="2" charset="-122"/>
                <a:sym typeface="+mn-ea"/>
              </a:rPr>
              <a:t>ni</a:t>
            </a:r>
            <a:r>
              <a:rPr lang="en-US" altLang="zh-CN" sz="3600" b="1" dirty="0" err="1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en-US" altLang="zh-CN" sz="3600" dirty="0" err="1" smtClean="0">
                <a:effectLst/>
                <a:ea typeface="宋体" panose="02010600030101010101" pitchFamily="2" charset="-122"/>
                <a:sym typeface="+mn-ea"/>
              </a:rPr>
              <a:t>n     </a:t>
            </a:r>
            <a:r>
              <a:rPr lang="en-US" altLang="zh-CN" sz="3600" b="1" dirty="0" err="1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性</a:t>
            </a:r>
            <a:r>
              <a:rPr lang="en-US" altLang="zh-CN" sz="3600" dirty="0" err="1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en-US" altLang="zh-CN" sz="3600" dirty="0" err="1" smtClean="0">
                <a:effectLst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chóu     </a:t>
            </a:r>
            <a:r>
              <a:rPr lang="en-US" altLang="zh-CN" sz="3600" b="1" dirty="0" err="1" smtClean="0">
                <a:effectLst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划</a:t>
            </a:r>
            <a:endParaRPr lang="en-US" altLang="zh-CN" sz="3600" b="1" dirty="0" err="1" smtClean="0">
              <a:effectLst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52705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预学检测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5" name="Text Box 4"/>
          <p:cNvSpPr txBox="1"/>
          <p:nvPr>
            <p:custDataLst>
              <p:tags r:id="rId2"/>
            </p:custDataLst>
          </p:nvPr>
        </p:nvSpPr>
        <p:spPr>
          <a:xfrm>
            <a:off x="1071245" y="2130425"/>
            <a:ext cx="11121390" cy="2214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d</a:t>
            </a: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ng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     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kěn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bèng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k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i        </a:t>
            </a:r>
            <a:endParaRPr lang="en-US" altLang="zh-CN" sz="4000" dirty="0" err="1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ku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         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qì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cu</a:t>
            </a: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             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qi</a:t>
            </a:r>
            <a:r>
              <a:rPr lang="zh-CN" altLang="zh-CN" sz="4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o</a:t>
            </a:r>
            <a:endParaRPr lang="zh-CN" altLang="zh-CN" sz="4000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gè              </a:t>
            </a:r>
            <a:r>
              <a:rPr lang="en-US" altLang="zh-CN" sz="4000" dirty="0" err="1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ch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           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juè            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jué ji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ng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        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          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 Box 4"/>
          <p:cNvSpPr txBox="1"/>
          <p:nvPr>
            <p:custDataLst>
              <p:tags r:id="rId3"/>
            </p:custDataLst>
          </p:nvPr>
        </p:nvSpPr>
        <p:spPr>
          <a:xfrm>
            <a:off x="997585" y="4235450"/>
            <a:ext cx="11195050" cy="2143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zh-CN" sz="3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+mn-ea"/>
              </a:rPr>
              <a:t>磕</a:t>
            </a:r>
            <a:r>
              <a:rPr lang="en-US" altLang="zh-CN" sz="3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+mn-ea"/>
              </a:rPr>
              <a:t>             </a:t>
            </a:r>
            <a:r>
              <a:rPr altLang="zh-CN" sz="3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+mn-ea"/>
              </a:rPr>
              <a:t>槛</a:t>
            </a:r>
            <a:r>
              <a:rPr lang="en-US" sz="3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+mn-ea"/>
              </a:rPr>
              <a:t>       </a:t>
            </a:r>
            <a:r>
              <a:rPr lang="zh-CN" sz="3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+mn-ea"/>
              </a:rPr>
              <a:t>糟</a:t>
            </a:r>
            <a:r>
              <a:rPr lang="en-US" altLang="zh-CN" sz="3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+mn-ea"/>
              </a:rPr>
              <a:t>           </a:t>
            </a:r>
            <a:r>
              <a:rPr lang="zh-CN" altLang="en-US" sz="3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+mn-ea"/>
              </a:rPr>
              <a:t>悟</a:t>
            </a:r>
            <a:endParaRPr lang="zh-CN" altLang="en-US" sz="3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cs typeface="新宋体" panose="02010609030101010101" pitchFamily="49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+mn-ea"/>
              </a:rPr>
              <a:t> </a:t>
            </a:r>
            <a:r>
              <a:rPr lang="en-US" altLang="zh-CN" sz="3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+mn-ea"/>
              </a:rPr>
              <a:t>  </a:t>
            </a:r>
            <a:r>
              <a:rPr lang="zh-CN" altLang="en-US" sz="3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+mn-ea"/>
              </a:rPr>
              <a:t>晌</a:t>
            </a:r>
            <a:r>
              <a:rPr lang="en-US" altLang="zh-CN" sz="3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+mn-ea"/>
              </a:rPr>
              <a:t>           </a:t>
            </a:r>
            <a:r>
              <a:rPr lang="zh-CN" altLang="en-US" sz="3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+mn-ea"/>
              </a:rPr>
              <a:t>躁</a:t>
            </a:r>
            <a:r>
              <a:rPr lang="en-US" altLang="zh-CN" sz="3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+mn-ea"/>
              </a:rPr>
              <a:t>         </a:t>
            </a:r>
            <a:r>
              <a:rPr lang="zh-CN" altLang="en-US" sz="3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宋体" panose="02010600030101010101" pitchFamily="2" charset="-122"/>
              </a:rPr>
              <a:t>尴尬</a:t>
            </a:r>
            <a:r>
              <a:rPr lang="en-US" altLang="zh-CN" sz="3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en-US" sz="3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宋体" panose="02010600030101010101" pitchFamily="2" charset="-122"/>
              </a:rPr>
              <a:t>颅</a:t>
            </a:r>
            <a:r>
              <a:rPr lang="en-US" altLang="zh-CN" sz="3800" dirty="0" err="1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+mn-ea"/>
              </a:rPr>
              <a:t>                             </a:t>
            </a:r>
            <a:endParaRPr lang="en-US" altLang="zh-CN" sz="3800" dirty="0" err="1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cs typeface="新宋体" panose="02010609030101010101" pitchFamily="49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800" dirty="0" err="1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+mn-ea"/>
              </a:rPr>
              <a:t>  </a:t>
            </a:r>
            <a:r>
              <a:rPr lang="zh-CN" altLang="en-US" sz="3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宋体" panose="02010600030101010101" pitchFamily="2" charset="-122"/>
              </a:rPr>
              <a:t>涎</a:t>
            </a:r>
            <a:r>
              <a:rPr lang="en-US" altLang="zh-CN" sz="3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宋体" panose="02010600030101010101" pitchFamily="2" charset="-122"/>
              </a:rPr>
              <a:t>          </a:t>
            </a:r>
            <a:r>
              <a:rPr lang="zh-CN" altLang="en-US" sz="3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宋体" panose="02010600030101010101" pitchFamily="2" charset="-122"/>
              </a:rPr>
              <a:t>黏</a:t>
            </a:r>
            <a:r>
              <a:rPr lang="en-US" altLang="zh-CN" sz="3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宋体" panose="02010600030101010101" pitchFamily="2" charset="-122"/>
              </a:rPr>
              <a:t>            </a:t>
            </a:r>
            <a:r>
              <a:rPr lang="zh-CN" altLang="en-US" sz="3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  <a:sym typeface="宋体" panose="02010600030101010101" pitchFamily="2" charset="-122"/>
              </a:rPr>
              <a:t>筹</a:t>
            </a:r>
            <a:r>
              <a:rPr lang="zh-CN" altLang="zh-CN" sz="380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</a:rPr>
              <a:t>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         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7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1653540" y="1660525"/>
          <a:ext cx="8632825" cy="4145280"/>
        </p:xfrm>
        <a:graphic>
          <a:graphicData uri="http://schemas.openxmlformats.org/drawingml/2006/table">
            <a:tbl>
              <a:tblPr/>
              <a:tblGrid>
                <a:gridCol w="1679575"/>
                <a:gridCol w="4389755"/>
                <a:gridCol w="2563495"/>
              </a:tblGrid>
              <a:tr h="64008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第一组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辨析字本义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组词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14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躁</a:t>
                      </a:r>
                      <a:endParaRPr lang="zh-CN" altLang="en-US" sz="40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6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性急；不冷静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14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燥</a:t>
                      </a:r>
                      <a:endParaRPr lang="zh-CN" altLang="en-US" sz="40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干，</a:t>
                      </a: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缺少水分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sz="4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垮</a:t>
                      </a:r>
                      <a:r>
                        <a:rPr lang="en-US" altLang="zh-CN" sz="4000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  <a:sym typeface="+mn-ea"/>
                        </a:rPr>
                        <a:t>ku</a:t>
                      </a:r>
                      <a:r>
                        <a:rPr lang="en-US" altLang="zh-CN" sz="4000" b="1" dirty="0" err="1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ǎ</a:t>
                      </a:r>
                      <a:endParaRPr sz="4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14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40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跨</a:t>
                      </a:r>
                      <a:r>
                        <a:rPr lang="zh-CN" sz="40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ku</a:t>
                      </a:r>
                      <a:r>
                        <a:rPr lang="zh-CN" sz="40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à</a:t>
                      </a:r>
                      <a:endParaRPr lang="zh-CN" sz="40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14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4000" b="1" dirty="0">
                          <a:solidFill>
                            <a:srgbClr val="FF0000"/>
                          </a:solidFill>
                          <a:latin typeface="+mj-lt"/>
                          <a:ea typeface="宋体" panose="02010600030101010101" pitchFamily="2" charset="-122"/>
                          <a:cs typeface="+mj-lt"/>
                          <a:sym typeface="+mn-ea"/>
                        </a:rPr>
                        <a:t>挎</a:t>
                      </a:r>
                      <a:r>
                        <a:rPr lang="zh-CN" sz="4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ku</a:t>
                      </a:r>
                      <a:r>
                        <a:rPr lang="zh-CN" sz="40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à</a:t>
                      </a:r>
                      <a:endParaRPr lang="zh-CN" sz="4000" b="1" dirty="0">
                        <a:solidFill>
                          <a:srgbClr val="FF0000"/>
                        </a:solidFill>
                        <a:latin typeface="+mj-lt"/>
                        <a:ea typeface="宋体" panose="02010600030101010101" pitchFamily="2" charset="-122"/>
                        <a:cs typeface="+mj-lt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331845" y="3738245"/>
            <a:ext cx="43999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倒塌；崩溃；溃败</a:t>
            </a:r>
            <a:endParaRPr 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31125" y="3020695"/>
            <a:ext cx="25546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干燥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731760" y="2284095"/>
            <a:ext cx="25546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急躁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732395" y="3738245"/>
            <a:ext cx="25539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累垮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331210" y="4403725"/>
            <a:ext cx="43999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越过</a:t>
            </a: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迈</a:t>
            </a: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过</a:t>
            </a: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；骑</a:t>
            </a:r>
            <a:endParaRPr 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7731125" y="4465320"/>
            <a:ext cx="25552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跨越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1303655" y="96329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【易错字整理单】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3331210" y="5128895"/>
            <a:ext cx="43999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胳膊弯起来挂着东西</a:t>
            </a:r>
            <a:endParaRPr 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7732395" y="5110480"/>
            <a:ext cx="25539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挎着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7" grpId="0"/>
      <p:bldP spid="8" grpId="0"/>
      <p:bldP spid="10" grpId="0"/>
      <p:bldP spid="3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94005" y="1199515"/>
            <a:ext cx="11897995" cy="4045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500" b="1" dirty="0"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根据字义选字填空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学习任务一1</a:t>
            </a:r>
            <a:r>
              <a:rPr lang="zh-CN" altLang="zh-CN" sz="35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)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35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)热</a:t>
            </a:r>
            <a:r>
              <a:rPr lang="en-US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聒</a:t>
            </a:r>
            <a:r>
              <a:rPr lang="en-US" altLang="zh-CN" sz="35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</a:t>
            </a:r>
            <a:r>
              <a:rPr lang="en-US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uō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)午</a:t>
            </a:r>
            <a:r>
              <a:rPr lang="en-US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影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35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烦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戒骄戒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粮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一时半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35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噪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大声叫嚷</a:t>
            </a:r>
            <a:r>
              <a:rPr lang="zh-CN" altLang="zh-CN" sz="35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zh-CN" altLang="zh-CN" sz="35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lang="zh-CN" altLang="en-US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响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5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回声</a:t>
            </a:r>
            <a:r>
              <a:rPr lang="en-US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35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燥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缺少水分；干燥。</a:t>
            </a:r>
            <a:r>
              <a:rPr lang="en-US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饷</a:t>
            </a:r>
            <a:r>
              <a:rPr lang="zh-CN" altLang="zh-CN" sz="35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xi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zh-CN" altLang="zh-CN" sz="35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sz="35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薪金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35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躁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性急；不冷静。</a:t>
            </a:r>
            <a:r>
              <a:rPr lang="en-US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晌</a:t>
            </a:r>
            <a:r>
              <a:rPr lang="en-US" altLang="zh-CN" sz="35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zh-CN" altLang="zh-CN" sz="35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altLang="zh-CN" sz="35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sz="35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一天以内的</a:t>
            </a:r>
            <a:endParaRPr lang="zh-CN" sz="3500" b="1"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5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5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</a:t>
            </a:r>
            <a:r>
              <a:rPr lang="zh-CN" sz="35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一段时间；</a:t>
            </a:r>
            <a:r>
              <a:rPr altLang="zh-CN" sz="35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sz="35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正午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35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049020" y="1787525"/>
            <a:ext cx="6210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燥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508500" y="1787525"/>
            <a:ext cx="4591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噪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526540" y="2308860"/>
            <a:ext cx="4591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躁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683760" y="2370455"/>
            <a:ext cx="4591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躁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7606030" y="1787525"/>
            <a:ext cx="4591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晌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10300335" y="1725295"/>
            <a:ext cx="5772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响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7606030" y="2370455"/>
            <a:ext cx="4591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饷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10703560" y="2370455"/>
            <a:ext cx="4591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晌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11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56363" name="内容占位符 56362"/>
          <p:cNvGraphicFramePr/>
          <p:nvPr>
            <p:ph idx="4294967295"/>
            <p:custDataLst>
              <p:tags r:id="rId1"/>
            </p:custDataLst>
          </p:nvPr>
        </p:nvGraphicFramePr>
        <p:xfrm>
          <a:off x="259715" y="1303020"/>
          <a:ext cx="11588115" cy="4705985"/>
        </p:xfrm>
        <a:graphic>
          <a:graphicData uri="http://schemas.openxmlformats.org/drawingml/2006/table">
            <a:tbl>
              <a:tblPr/>
              <a:tblGrid>
                <a:gridCol w="1842135"/>
                <a:gridCol w="4878705"/>
                <a:gridCol w="4867275"/>
              </a:tblGrid>
              <a:tr h="58928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情节阶段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情节概括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父亲的形象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664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开端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altLang="zh-CN" sz="32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1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～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9</a:t>
                      </a:r>
                      <a:r>
                        <a:rPr lang="zh-CN" altLang="zh-CN" sz="3200" dirty="0"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)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①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200" b="1" dirty="0"/>
                    </a:p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老实厚道</a:t>
                      </a:r>
                      <a:r>
                        <a:rPr lang="en-US" altLang="zh-CN" sz="3200" b="1">
                          <a:effectLst/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/>
                        <a:t>低眉顺眼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139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发展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1</a:t>
                      </a: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0</a:t>
                      </a:r>
                      <a:r>
                        <a:rPr lang="zh-CN" altLang="en-US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～</a:t>
                      </a: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16</a:t>
                      </a:r>
                      <a:r>
                        <a:rPr lang="zh-CN" altLang="zh-CN" sz="3200" dirty="0"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)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latin typeface="Calibri" panose="020F0502020204030204" pitchFamily="34" charset="0"/>
                          <a:ea typeface="宋体" panose="02010600030101010101" pitchFamily="2" charset="-122"/>
                          <a:sym typeface="+mn-ea"/>
                        </a:rPr>
                        <a:t>父亲经过漫长的准备</a:t>
                      </a:r>
                      <a:r>
                        <a:rPr lang="en-US" altLang="zh-CN" sz="3200" b="1">
                          <a:effectLst/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latin typeface="Calibri" panose="020F0502020204030204" pitchFamily="34" charset="0"/>
                          <a:ea typeface="宋体" panose="02010600030101010101" pitchFamily="2" charset="-122"/>
                          <a:sym typeface="+mn-ea"/>
                        </a:rPr>
                        <a:t>然后接着造台阶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③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202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高潮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17～25</a:t>
                      </a:r>
                      <a:r>
                        <a:rPr lang="zh-CN" altLang="zh-CN" sz="3200" dirty="0"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)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12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满足自得</a:t>
                      </a:r>
                      <a:r>
                        <a:rPr lang="en-US" altLang="zh-CN" sz="3200" b="1">
                          <a:effectLst/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又有点尴尬</a:t>
                      </a:r>
                      <a:endParaRPr lang="zh-CN" altLang="en-US" sz="32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664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200" b="1" dirty="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结局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26～32</a:t>
                      </a:r>
                      <a:r>
                        <a:rPr lang="zh-CN" altLang="zh-CN" sz="3200" dirty="0"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)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3200" b="1" dirty="0">
                          <a:sym typeface="+mn-ea"/>
                        </a:rPr>
                        <a:t>父亲挑水跨上台阶时闪了腰</a:t>
                      </a:r>
                      <a:r>
                        <a:rPr lang="en-US" altLang="zh-CN" sz="3200" b="1">
                          <a:effectLst/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effectLst/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这以后</a:t>
                      </a:r>
                      <a:r>
                        <a:rPr lang="en-US" altLang="zh-CN" sz="3200" b="1">
                          <a:effectLst/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effectLst/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他对</a:t>
                      </a:r>
                      <a:r>
                        <a:rPr lang="zh-CN" altLang="en-US" sz="3200" b="1" dirty="0">
                          <a:sym typeface="+mn-ea"/>
                        </a:rPr>
                        <a:t>台阶失去了兴趣</a:t>
                      </a: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④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354965" y="46609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读懂故事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" name="矩形 29706"/>
          <p:cNvSpPr/>
          <p:nvPr>
            <p:custDataLst>
              <p:tags r:id="rId3"/>
            </p:custDataLst>
          </p:nvPr>
        </p:nvSpPr>
        <p:spPr>
          <a:xfrm>
            <a:off x="2133600" y="1933575"/>
            <a:ext cx="48310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父亲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觉得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自家的台阶低</a:t>
            </a:r>
            <a:r>
              <a:rPr lang="en-US" altLang="zh-CN" sz="3200" b="1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没地位</a:t>
            </a:r>
            <a:endParaRPr lang="zh-CN" sz="3200" b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9706"/>
          <p:cNvSpPr/>
          <p:nvPr>
            <p:custDataLst>
              <p:tags r:id="rId4"/>
            </p:custDataLst>
          </p:nvPr>
        </p:nvSpPr>
        <p:spPr>
          <a:xfrm>
            <a:off x="2133600" y="4017645"/>
            <a:ext cx="48310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父亲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坐在造好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的九级新台阶上</a:t>
            </a:r>
            <a:r>
              <a:rPr lang="en-US" altLang="zh-CN" sz="3200" b="1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却觉得</a:t>
            </a:r>
            <a:r>
              <a:rPr 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不自在</a:t>
            </a:r>
            <a:endParaRPr lang="zh-CN" sz="32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29706"/>
          <p:cNvSpPr/>
          <p:nvPr>
            <p:custDataLst>
              <p:tags r:id="rId5"/>
            </p:custDataLst>
          </p:nvPr>
        </p:nvSpPr>
        <p:spPr>
          <a:xfrm>
            <a:off x="6964680" y="3009900"/>
            <a:ext cx="48825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勤劳肯干</a:t>
            </a:r>
            <a:r>
              <a:rPr lang="en-US" altLang="zh-CN" sz="3200" b="1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坚韧要强</a:t>
            </a:r>
            <a:endParaRPr lang="zh-CN" sz="3200" b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29706"/>
          <p:cNvSpPr/>
          <p:nvPr>
            <p:custDataLst>
              <p:tags r:id="rId6"/>
            </p:custDataLst>
          </p:nvPr>
        </p:nvSpPr>
        <p:spPr>
          <a:xfrm>
            <a:off x="6964680" y="5093970"/>
            <a:ext cx="48310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衰老困惑</a:t>
            </a:r>
            <a:r>
              <a:rPr lang="en-US" altLang="zh-CN" sz="3200" b="1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若有所失</a:t>
            </a:r>
            <a:endParaRPr lang="zh-CN" sz="3200" b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87040" y="534670"/>
            <a:ext cx="79203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梳理小说的故事情节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填写下面表格。</a:t>
            </a:r>
            <a:endParaRPr lang="zh-CN" altLang="en-US" sz="3600" b="1" dirty="0"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771525" y="1976755"/>
            <a:ext cx="103441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请将题目</a:t>
            </a:r>
            <a:r>
              <a:rPr lang="en-US" altLang="zh-CN" sz="3600" b="1" dirty="0"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台阶</a:t>
            </a:r>
            <a:r>
              <a:rPr lang="en-US" altLang="zh-CN" sz="3600" b="1" dirty="0"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600" b="1" dirty="0"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扩写成能概括全文内容的一句话</a:t>
            </a:r>
            <a:r>
              <a:rPr lang="zh-CN" altLang="en-US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600" b="1" dirty="0"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矩形 29706"/>
          <p:cNvSpPr/>
          <p:nvPr>
            <p:custDataLst>
              <p:tags r:id="rId2"/>
            </p:custDataLst>
          </p:nvPr>
        </p:nvSpPr>
        <p:spPr>
          <a:xfrm>
            <a:off x="857885" y="2662555"/>
            <a:ext cx="1054735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zh-CN" altLang="en-US" sz="3500" b="1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父亲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觉得自家的台阶低</a:t>
            </a:r>
            <a:r>
              <a:rPr lang="zh-CN" altLang="en-US" sz="3500" b="1" dirty="0"/>
              <a:t>,</a:t>
            </a:r>
            <a:r>
              <a:rPr lang="zh-CN" altLang="en-US" sz="3500" b="1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决心</a:t>
            </a:r>
            <a:r>
              <a:rPr lang="en-US" altLang="zh-CN" sz="3500" b="1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造一栋有高台阶的新屋</a:t>
            </a:r>
            <a:r>
              <a:rPr lang="zh-CN" altLang="en-US" sz="3500" b="1" dirty="0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他辛辛苦苦地</a:t>
            </a:r>
            <a:r>
              <a:rPr lang="zh-CN" altLang="en-US" sz="3500" b="1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准备了大半辈子</a:t>
            </a:r>
            <a:r>
              <a:rPr lang="zh-CN" altLang="en-US" sz="3500" b="1" dirty="0">
                <a:sym typeface="+mn-ea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终于建起了有九阶台阶的新屋</a:t>
            </a:r>
            <a:r>
              <a:rPr lang="en-US" altLang="zh-CN" sz="3500" b="1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可是父亲不仅变老了</a:t>
            </a:r>
            <a:r>
              <a:rPr lang="zh-CN" altLang="en-US" sz="3500" b="1" dirty="0">
                <a:sym typeface="+mn-ea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而且变得若有所失</a:t>
            </a:r>
            <a:r>
              <a:rPr lang="en-US" altLang="zh-CN" sz="3500" b="1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感到从未有过的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空虚和寂寞。</a:t>
            </a:r>
            <a:endParaRPr lang="zh-CN" altLang="en-US" sz="3500" b="1">
              <a:effectLst/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679*299"/>
  <p:tag name="TABLE_ENDDRAG_RECT" val="130*130*679*299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UNIT_TABLE_BEAUTIFY" val="smartTable{276dbea5-279d-40dc-acdf-c20ce0c2f556}"/>
  <p:tag name="TABLE_ENDDRAG_ORIGIN_RECT" val="912*370"/>
  <p:tag name="TABLE_ENDDRAG_RECT" val="20*102*912*370"/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SPECIAL_SOURCE" val="bdnull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SPECIAL_SOURCE" val="bdnull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SPECIAL_SOURCE" val="bdnull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SPECIAL_SOURCE" val="bdnull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SPECIAL_SOURCE" val="bdnull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SPECIAL_SOURCE" val="bdnull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SPECIAL_SOURCE" val="bdnull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SPECIAL_SOURCE" val="bdnull"/>
</p:tagLst>
</file>

<file path=ppt/tags/tag75.xml><?xml version="1.0" encoding="utf-8"?>
<p:tagLst xmlns:p="http://schemas.openxmlformats.org/presentationml/2006/main">
  <p:tag name="KSO_WM_UNIT_TABLE_BEAUTIFY" val="smartTable{276dbea5-279d-40dc-acdf-c20ce0c2f556}"/>
  <p:tag name="TABLE_ENDDRAG_ORIGIN_RECT" val="959*284"/>
  <p:tag name="TABLE_ENDDRAG_RECT" val="0*129*960*284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SPECIAL_SOURCE" val="bdnull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SPECIAL_SOURCE" val="bdnull"/>
</p:tagLst>
</file>

<file path=ppt/tags/tag80.xml><?xml version="1.0" encoding="utf-8"?>
<p:tagLst xmlns:p="http://schemas.openxmlformats.org/presentationml/2006/main">
  <p:tag name="KSO_WM_SPECIAL_SOURCE" val="bdnull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SPECIAL_SOURCE" val="bdnull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SPECIAL_SOURCE" val="bdnull"/>
</p:tagLst>
</file>

<file path=ppt/tags/tag89.xml><?xml version="1.0" encoding="utf-8"?>
<p:tagLst xmlns:p="http://schemas.openxmlformats.org/presentationml/2006/main">
  <p:tag name="KSO_WM_UNIT_TABLE_BEAUTIFY" val="smartTable{bfab4068-ff45-470f-b8f4-07577cd8426d}"/>
  <p:tag name="TABLE_ENDDRAG_ORIGIN_RECT" val="912*363"/>
  <p:tag name="TABLE_ENDDRAG_RECT" val="6*147*912*363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PECIAL_SOURCE" val="bdnull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PECIAL_SOURCE" val="bdnull"/>
</p:tagLst>
</file>

<file path=ppt/tags/tag93.xml><?xml version="1.0" encoding="utf-8"?>
<p:tagLst xmlns:p="http://schemas.openxmlformats.org/presentationml/2006/main">
  <p:tag name="KSO_DOCER_TEMPLATE_OPEN_ONCE_MARK" val="1"/>
  <p:tag name="COMMONDATA" val="eyJoZGlkIjoiZjM1MDU3MjRkMGIzNjliNDRhNmZhZDFlNDFkYmY5MmUifQ=="/>
  <p:tag name="KSO_WPP_MARK_KEY" val="bb2883ea-ac77-417f-814e-20cbd5e744a7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3773</Words>
  <Application>WPS 演示</Application>
  <PresentationFormat>自定义</PresentationFormat>
  <Paragraphs>326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Times New Roman</vt:lpstr>
      <vt:lpstr>思源黑体 CN Bold</vt:lpstr>
      <vt:lpstr>黑体</vt:lpstr>
      <vt:lpstr>幼圆</vt:lpstr>
      <vt:lpstr>SimSun-ExtB</vt:lpstr>
      <vt:lpstr>方正楷体_GBK</vt:lpstr>
      <vt:lpstr>微软雅黑</vt:lpstr>
      <vt:lpstr>Calibri</vt:lpstr>
      <vt:lpstr>新宋体</vt:lpstr>
      <vt:lpstr>Arial Unicode MS</vt:lpstr>
      <vt:lpstr>等线</vt:lpstr>
      <vt:lpstr>思源宋体 CN SemiBold</vt:lpstr>
      <vt:lpstr>隶书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《台阶》</dc:title>
  <dc:creator>黄红政</dc:creator>
  <cp:lastModifiedBy>黄红政</cp:lastModifiedBy>
  <cp:revision>23</cp:revision>
  <dcterms:created xsi:type="dcterms:W3CDTF">2021-04-07T12:37:00Z</dcterms:created>
  <dcterms:modified xsi:type="dcterms:W3CDTF">2023-04-09T11:49:42Z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E74487E6BB714FB0BE32EF2F4FF976AA</vt:lpwstr>
  </property>
</Properties>
</file>