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
  </p:notesMasterIdLst>
  <p:sldIdLst>
    <p:sldId id="256" r:id="rId3"/>
    <p:sldId id="257" r:id="rId4"/>
    <p:sldId id="258" r:id="rId6"/>
    <p:sldId id="259" r:id="rId7"/>
    <p:sldId id="260" r:id="rId8"/>
    <p:sldId id="261" r:id="rId9"/>
    <p:sldId id="262" r:id="rId10"/>
    <p:sldId id="263" r:id="rId11"/>
    <p:sldId id="264" r:id="rId12"/>
    <p:sldId id="265" r:id="rId13"/>
    <p:sldId id="266" r:id="rId14"/>
    <p:sldId id="267" r:id="rId15"/>
    <p:sldId id="268" r:id="rId16"/>
    <p:sldId id="269" r:id="rId17"/>
    <p:sldId id="270" r:id="rId18"/>
    <p:sldId id="271" r:id="rId19"/>
    <p:sldId id="272" r:id="rId20"/>
    <p:sldId id="273" r:id="rId21"/>
    <p:sldId id="274" r:id="rId22"/>
    <p:sldId id="275" r:id="rId23"/>
    <p:sldId id="276" r:id="rId24"/>
    <p:sldId id="277" r:id="rId25"/>
    <p:sldId id="278" r:id="rId26"/>
    <p:sldId id="279" r:id="rId27"/>
    <p:sldId id="280" r:id="rId28"/>
    <p:sldId id="281" r:id="rId29"/>
    <p:sldId id="282" r:id="rId30"/>
    <p:sldId id="283" r:id="rId31"/>
    <p:sldId id="284" r:id="rId32"/>
    <p:sldId id="285" r:id="rId33"/>
    <p:sldId id="286" r:id="rId34"/>
    <p:sldId id="287" r:id="rId35"/>
    <p:sldId id="288" r:id="rId36"/>
    <p:sldId id="289" r:id="rId37"/>
    <p:sldId id="290" r:id="rId38"/>
    <p:sldId id="291" r:id="rId39"/>
    <p:sldId id="292" r:id="rId40"/>
    <p:sldId id="293" r:id="rId41"/>
    <p:sldId id="294" r:id="rId42"/>
    <p:sldId id="295" r:id="rId43"/>
    <p:sldId id="296" r:id="rId44"/>
    <p:sldId id="297" r:id="rId45"/>
    <p:sldId id="298" r:id="rId46"/>
    <p:sldId id="299" r:id="rId47"/>
    <p:sldId id="300" r:id="rId48"/>
    <p:sldId id="301" r:id="rId49"/>
    <p:sldId id="302" r:id="rId50"/>
    <p:sldId id="303" r:id="rId51"/>
    <p:sldId id="304" r:id="rId52"/>
    <p:sldId id="305" r:id="rId53"/>
  </p:sldIdLst>
  <p:sldSz cx="9144000" cy="6858000" type="screen4x3"/>
  <p:notesSz cx="6858000" cy="9144000"/>
  <p:defaultTextStyle>
    <a:defPPr>
      <a:defRPr lang="zh-CN"/>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showGuides="1">
      <p:cViewPr varScale="1">
        <p:scale>
          <a:sx n="69" d="100"/>
          <a:sy n="69" d="100"/>
        </p:scale>
        <p:origin x="-138" y="-102"/>
      </p:cViewPr>
      <p:guideLst>
        <p:guide orient="horz" pos="2160"/>
        <p:guide pos="2880"/>
      </p:guideLst>
    </p:cSldViewPr>
  </p:slide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6" Type="http://schemas.openxmlformats.org/officeDocument/2006/relationships/tableStyles" Target="tableStyles.xml"/><Relationship Id="rId55" Type="http://schemas.openxmlformats.org/officeDocument/2006/relationships/viewProps" Target="viewProps.xml"/><Relationship Id="rId54" Type="http://schemas.openxmlformats.org/officeDocument/2006/relationships/presProps" Target="presProps.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notesMaster" Target="notesMasters/notesMaster1.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slide" Target="slides/slide2.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199682" name="页眉占位符 199681"/>
          <p:cNvSpPr>
            <a:spLocks noGrp="1"/>
          </p:cNvSpPr>
          <p:nvPr>
            <p:ph type="hdr" sz="quarter"/>
          </p:nvPr>
        </p:nvSpPr>
        <p:spPr>
          <a:xfrm>
            <a:off x="0" y="0"/>
            <a:ext cx="2971800" cy="457200"/>
          </a:xfrm>
          <a:prstGeom prst="rect">
            <a:avLst/>
          </a:prstGeom>
          <a:noFill/>
          <a:ln w="9525">
            <a:noFill/>
          </a:ln>
        </p:spPr>
        <p:txBody>
          <a:bodyPr/>
          <a:p>
            <a:pPr lvl="0" fontAlgn="base"/>
            <a:endParaRPr lang="zh-CN" altLang="en-US" sz="1200" strike="noStrike" noProof="1" dirty="0"/>
          </a:p>
        </p:txBody>
      </p:sp>
      <p:sp>
        <p:nvSpPr>
          <p:cNvPr id="199683" name="日期占位符 199682"/>
          <p:cNvSpPr>
            <a:spLocks noGrp="1"/>
          </p:cNvSpPr>
          <p:nvPr>
            <p:ph type="dt" idx="1"/>
          </p:nvPr>
        </p:nvSpPr>
        <p:spPr>
          <a:xfrm>
            <a:off x="3884613" y="0"/>
            <a:ext cx="2971800" cy="457200"/>
          </a:xfrm>
          <a:prstGeom prst="rect">
            <a:avLst/>
          </a:prstGeom>
          <a:noFill/>
          <a:ln w="9525">
            <a:noFill/>
          </a:ln>
        </p:spPr>
        <p:txBody>
          <a:bodyPr/>
          <a:p>
            <a:pPr lvl="0" algn="r" fontAlgn="base"/>
            <a:fld id="{BB962C8B-B14F-4D97-AF65-F5344CB8AC3E}" type="datetimeFigureOut">
              <a:rPr lang="zh-CN" altLang="en-US" sz="1200" strike="noStrike" noProof="1" dirty="0">
                <a:latin typeface="Arial" panose="020B0604020202020204" pitchFamily="34" charset="0"/>
                <a:ea typeface="宋体" panose="02010600030101010101" pitchFamily="2" charset="-122"/>
                <a:cs typeface="+mn-cs"/>
              </a:rPr>
            </a:fld>
            <a:endParaRPr lang="zh-CN" altLang="en-US" sz="1200" strike="noStrike" noProof="1" dirty="0">
              <a:latin typeface="Arial" panose="020B0604020202020204" pitchFamily="34" charset="0"/>
              <a:ea typeface="宋体" panose="02010600030101010101" pitchFamily="2" charset="-122"/>
              <a:cs typeface="+mn-cs"/>
            </a:endParaRPr>
          </a:p>
        </p:txBody>
      </p:sp>
      <p:sp>
        <p:nvSpPr>
          <p:cNvPr id="2052" name="幻灯片图像占位符 199683"/>
          <p:cNvSpPr>
            <a:spLocks noRot="1" noTextEdit="1"/>
          </p:cNvSpPr>
          <p:nvPr>
            <p:ph type="sldImg"/>
          </p:nvPr>
        </p:nvSpPr>
        <p:spPr>
          <a:xfrm>
            <a:off x="1143000" y="685800"/>
            <a:ext cx="4572000" cy="3429000"/>
          </a:xfrm>
          <a:prstGeom prst="rect">
            <a:avLst/>
          </a:prstGeom>
          <a:noFill/>
          <a:ln w="9525" cap="flat" cmpd="sng">
            <a:solidFill>
              <a:srgbClr val="000000"/>
            </a:solidFill>
            <a:prstDash val="solid"/>
            <a:miter/>
            <a:headEnd type="none" w="med" len="med"/>
            <a:tailEnd type="none" w="med" len="med"/>
          </a:ln>
        </p:spPr>
      </p:sp>
      <p:sp>
        <p:nvSpPr>
          <p:cNvPr id="2053" name="文本占位符 199684"/>
          <p:cNvSpPr>
            <a:spLocks noGrp="1"/>
          </p:cNvSpPr>
          <p:nvPr>
            <p:ph type="body" sz="quarter"/>
          </p:nvPr>
        </p:nvSpPr>
        <p:spPr>
          <a:xfrm>
            <a:off x="685800" y="4343400"/>
            <a:ext cx="5486400" cy="4114800"/>
          </a:xfrm>
          <a:prstGeom prst="rect">
            <a:avLst/>
          </a:prstGeom>
          <a:noFill/>
          <a:ln w="9525">
            <a:noFill/>
          </a:ln>
        </p:spPr>
        <p:txBody>
          <a:bodyPr anchor="t"/>
          <a:p>
            <a:pPr lvl="0"/>
            <a:r>
              <a:rPr lang="zh-CN" altLang="en-US" dirty="0"/>
              <a:t>单击此处编辑母版文本样式</a:t>
            </a:r>
            <a:endParaRPr lang="zh-CN" altLang="en-US" dirty="0"/>
          </a:p>
          <a:p>
            <a:pPr lvl="1" indent="0"/>
            <a:r>
              <a:rPr lang="zh-CN" altLang="en-US" dirty="0"/>
              <a:t>第二级</a:t>
            </a:r>
            <a:endParaRPr lang="zh-CN" altLang="en-US" dirty="0"/>
          </a:p>
          <a:p>
            <a:pPr lvl="2" indent="0"/>
            <a:r>
              <a:rPr lang="zh-CN" altLang="en-US" dirty="0"/>
              <a:t>第三级</a:t>
            </a:r>
            <a:endParaRPr lang="zh-CN" altLang="en-US" dirty="0"/>
          </a:p>
          <a:p>
            <a:pPr lvl="3" indent="0"/>
            <a:r>
              <a:rPr lang="zh-CN" altLang="en-US" dirty="0"/>
              <a:t>第四级</a:t>
            </a:r>
            <a:endParaRPr lang="zh-CN" altLang="en-US" dirty="0"/>
          </a:p>
          <a:p>
            <a:pPr lvl="4" indent="0"/>
            <a:r>
              <a:rPr lang="zh-CN" altLang="en-US" dirty="0"/>
              <a:t>第五级</a:t>
            </a:r>
            <a:endParaRPr lang="zh-CN" altLang="en-US" dirty="0"/>
          </a:p>
        </p:txBody>
      </p:sp>
      <p:sp>
        <p:nvSpPr>
          <p:cNvPr id="199686" name="页脚占位符 199685"/>
          <p:cNvSpPr>
            <a:spLocks noGrp="1"/>
          </p:cNvSpPr>
          <p:nvPr>
            <p:ph type="ftr" sz="quarter" idx="4"/>
          </p:nvPr>
        </p:nvSpPr>
        <p:spPr>
          <a:xfrm>
            <a:off x="0" y="8685213"/>
            <a:ext cx="2971800" cy="457200"/>
          </a:xfrm>
          <a:prstGeom prst="rect">
            <a:avLst/>
          </a:prstGeom>
          <a:noFill/>
          <a:ln w="9525">
            <a:noFill/>
          </a:ln>
        </p:spPr>
        <p:txBody>
          <a:bodyPr anchor="b"/>
          <a:p>
            <a:pPr lvl="0" fontAlgn="base"/>
            <a:endParaRPr lang="zh-CN" altLang="en-US" sz="1200" strike="noStrike" noProof="1" dirty="0"/>
          </a:p>
        </p:txBody>
      </p:sp>
      <p:sp>
        <p:nvSpPr>
          <p:cNvPr id="199687" name="灯片编号占位符 199686"/>
          <p:cNvSpPr>
            <a:spLocks noGrp="1"/>
          </p:cNvSpPr>
          <p:nvPr>
            <p:ph type="sldNum" sz="quarter" idx="5"/>
          </p:nvPr>
        </p:nvSpPr>
        <p:spPr>
          <a:xfrm>
            <a:off x="3884613" y="8685213"/>
            <a:ext cx="2971800" cy="457200"/>
          </a:xfrm>
          <a:prstGeom prst="rect">
            <a:avLst/>
          </a:prstGeom>
          <a:noFill/>
          <a:ln w="9525">
            <a:noFill/>
          </a:ln>
        </p:spPr>
        <p:txBody>
          <a:bodyPr anchor="b"/>
          <a:p>
            <a:pPr lvl="0" algn="r" fontAlgn="base"/>
            <a:fld id="{9A0DB2DC-4C9A-4742-B13C-FB6460FD3503}" type="slidenum">
              <a:rPr lang="zh-CN" altLang="en-US" sz="1200" strike="noStrike" noProof="1" dirty="0">
                <a:latin typeface="Arial" panose="020B0604020202020204" pitchFamily="34" charset="0"/>
                <a:ea typeface="宋体" panose="02010600030101010101" pitchFamily="2" charset="-122"/>
                <a:cs typeface="+mn-cs"/>
              </a:rPr>
            </a:fld>
            <a:endParaRPr lang="zh-CN" altLang="en-US" sz="1200" strike="noStrike" noProof="1" dirty="0"/>
          </a:p>
        </p:txBody>
      </p:sp>
    </p:spTree>
  </p:cSld>
  <p:clrMap bg1="lt1" tx1="dk1" bg2="lt2" tx2="dk2" accent1="accent1" accent2="accent2" accent3="accent3" accent4="accent4" accent5="accent5" accent6="accent6" hlink="hlink" folHlink="folHlink"/>
  <p:hf sldNum="0" hdr="0" ftr="0" dt="0"/>
  <p:notesStyle>
    <a:lvl1pPr marL="0" lvl="0" indent="0" algn="l" defTabSz="914400" rtl="0" eaLnBrk="1" fontAlgn="base" latinLnBrk="0" hangingPunct="1">
      <a:lnSpc>
        <a:spcPct val="100000"/>
      </a:lnSpc>
      <a:spcBef>
        <a:spcPct val="0"/>
      </a:spcBef>
      <a:spcAft>
        <a:spcPct val="0"/>
      </a:spcAft>
      <a:buNone/>
      <a:defRPr sz="1200" b="0" i="0" u="none" kern="1200" baseline="0">
        <a:solidFill>
          <a:schemeClr val="tx1"/>
        </a:solidFill>
        <a:latin typeface="Calibri" panose="020F050202020403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sz="1200" b="0" i="0" u="none" kern="1200" baseline="0">
        <a:solidFill>
          <a:schemeClr val="tx1"/>
        </a:solidFill>
        <a:latin typeface="Calibri" panose="020F0502020204030204" pitchFamily="34" charset="0"/>
        <a:ea typeface="宋体" panose="02010600030101010101" pitchFamily="2" charset="-122"/>
      </a:defRPr>
    </a:lvl2pPr>
    <a:lvl3pPr marL="914400" lvl="2" indent="0" algn="l" defTabSz="914400" rtl="0" eaLnBrk="1" fontAlgn="base" latinLnBrk="0" hangingPunct="1">
      <a:lnSpc>
        <a:spcPct val="100000"/>
      </a:lnSpc>
      <a:spcBef>
        <a:spcPct val="0"/>
      </a:spcBef>
      <a:spcAft>
        <a:spcPct val="0"/>
      </a:spcAft>
      <a:buNone/>
      <a:defRPr sz="1200" b="0" i="0" u="none" kern="1200" baseline="0">
        <a:solidFill>
          <a:schemeClr val="tx1"/>
        </a:solidFill>
        <a:latin typeface="Calibri" panose="020F0502020204030204" pitchFamily="34" charset="0"/>
        <a:ea typeface="宋体" panose="02010600030101010101" pitchFamily="2" charset="-122"/>
      </a:defRPr>
    </a:lvl3pPr>
    <a:lvl4pPr marL="1371600" lvl="3" indent="0" algn="l" defTabSz="914400" rtl="0" eaLnBrk="1" fontAlgn="base" latinLnBrk="0" hangingPunct="1">
      <a:lnSpc>
        <a:spcPct val="100000"/>
      </a:lnSpc>
      <a:spcBef>
        <a:spcPct val="0"/>
      </a:spcBef>
      <a:spcAft>
        <a:spcPct val="0"/>
      </a:spcAft>
      <a:buNone/>
      <a:defRPr sz="1200" b="0" i="0" u="none" kern="1200" baseline="0">
        <a:solidFill>
          <a:schemeClr val="tx1"/>
        </a:solidFill>
        <a:latin typeface="Calibri" panose="020F0502020204030204" pitchFamily="34" charset="0"/>
        <a:ea typeface="宋体" panose="02010600030101010101" pitchFamily="2" charset="-122"/>
      </a:defRPr>
    </a:lvl4pPr>
    <a:lvl5pPr marL="1828800" lvl="4" indent="0" algn="l" defTabSz="914400" rtl="0" eaLnBrk="1" fontAlgn="base" latinLnBrk="0" hangingPunct="1">
      <a:lnSpc>
        <a:spcPct val="100000"/>
      </a:lnSpc>
      <a:spcBef>
        <a:spcPct val="0"/>
      </a:spcBef>
      <a:spcAft>
        <a:spcPct val="0"/>
      </a:spcAft>
      <a:buNone/>
      <a:defRPr sz="1200" b="0" i="0" u="none" kern="1200" baseline="0">
        <a:solidFill>
          <a:schemeClr val="tx1"/>
        </a:solidFill>
        <a:latin typeface="Calibri" panose="020F0502020204030204" pitchFamily="34" charset="0"/>
        <a:ea typeface="宋体" panose="02010600030101010101" pitchFamily="2" charset="-122"/>
      </a:defRPr>
    </a:lvl5pPr>
    <a:lvl6pPr marL="2286000" lvl="5" indent="0" algn="l" defTabSz="914400" rtl="0" eaLnBrk="1" fontAlgn="base" latinLnBrk="0" hangingPunct="1">
      <a:lnSpc>
        <a:spcPct val="100000"/>
      </a:lnSpc>
      <a:spcBef>
        <a:spcPct val="0"/>
      </a:spcBef>
      <a:spcAft>
        <a:spcPct val="0"/>
      </a:spcAft>
      <a:buNone/>
      <a:defRPr sz="1200" b="0" i="0" u="none" kern="1200" baseline="0">
        <a:solidFill>
          <a:schemeClr val="tx1"/>
        </a:solidFill>
        <a:latin typeface="Calibri" panose="020F0502020204030204" pitchFamily="34" charset="0"/>
        <a:ea typeface="宋体" panose="02010600030101010101" pitchFamily="2" charset="-122"/>
      </a:defRPr>
    </a:lvl6pPr>
    <a:lvl7pPr marL="2743200" lvl="6" indent="0" algn="l" defTabSz="914400" rtl="0" eaLnBrk="1" fontAlgn="base" latinLnBrk="0" hangingPunct="1">
      <a:lnSpc>
        <a:spcPct val="100000"/>
      </a:lnSpc>
      <a:spcBef>
        <a:spcPct val="0"/>
      </a:spcBef>
      <a:spcAft>
        <a:spcPct val="0"/>
      </a:spcAft>
      <a:buNone/>
      <a:defRPr sz="1200" b="0" i="0" u="none" kern="1200" baseline="0">
        <a:solidFill>
          <a:schemeClr val="tx1"/>
        </a:solidFill>
        <a:latin typeface="Calibri" panose="020F0502020204030204" pitchFamily="34" charset="0"/>
        <a:ea typeface="宋体" panose="02010600030101010101" pitchFamily="2" charset="-122"/>
      </a:defRPr>
    </a:lvl7pPr>
    <a:lvl8pPr marL="3200400" lvl="7" indent="0" algn="l" defTabSz="914400" rtl="0" eaLnBrk="1" fontAlgn="base" latinLnBrk="0" hangingPunct="1">
      <a:lnSpc>
        <a:spcPct val="100000"/>
      </a:lnSpc>
      <a:spcBef>
        <a:spcPct val="0"/>
      </a:spcBef>
      <a:spcAft>
        <a:spcPct val="0"/>
      </a:spcAft>
      <a:buNone/>
      <a:defRPr sz="1200" b="0" i="0" u="none" kern="1200" baseline="0">
        <a:solidFill>
          <a:schemeClr val="tx1"/>
        </a:solidFill>
        <a:latin typeface="Calibri" panose="020F0502020204030204" pitchFamily="34" charset="0"/>
        <a:ea typeface="宋体" panose="02010600030101010101" pitchFamily="2" charset="-122"/>
      </a:defRPr>
    </a:lvl8pPr>
    <a:lvl9pPr marL="3657600" lvl="8" indent="0" algn="l" defTabSz="914400" rtl="0" eaLnBrk="1" fontAlgn="base" latinLnBrk="0" hangingPunct="1">
      <a:lnSpc>
        <a:spcPct val="100000"/>
      </a:lnSpc>
      <a:spcBef>
        <a:spcPct val="0"/>
      </a:spcBef>
      <a:spcAft>
        <a:spcPct val="0"/>
      </a:spcAft>
      <a:buNone/>
      <a:defRPr sz="1200" b="0" i="0" u="none" kern="1200" baseline="0">
        <a:solidFill>
          <a:schemeClr val="tx1"/>
        </a:solidFill>
        <a:latin typeface="Calibri" panose="020F0502020204030204" pitchFamily="34" charset="0"/>
        <a:ea typeface="宋体" panose="02010600030101010101" pitchFamily="2" charset="-122"/>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110AE4DA-CEF6-4E60-B036-AEC2BC1C1283}"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pPr fontAlgn="base"/>
            <a:r>
              <a:rPr lang="zh-CN" altLang="en-US" strike="noStrike" noProof="1" smtClean="0"/>
              <a:t>单击此处编辑母版副标题样式</a:t>
            </a:r>
            <a:endParaRPr lang="zh-CN" altLang="en-US" strike="noStrike" noProof="1"/>
          </a:p>
        </p:txBody>
      </p:sp>
      <p:sp>
        <p:nvSpPr>
          <p:cNvPr id="4" name="日期占位符 3"/>
          <p:cNvSpPr>
            <a:spLocks noGrp="1"/>
          </p:cNvSpPr>
          <p:nvPr>
            <p:ph type="dt" sz="half" idx="10"/>
          </p:nvPr>
        </p:nvSpPr>
        <p:spPr/>
        <p:txBody>
          <a:bodyPr/>
          <a:p>
            <a:pPr lvl="0" fontAlgn="base"/>
            <a:endParaRPr lang="zh-CN" altLang="en-US" strike="noStrike" noProof="1"/>
          </a:p>
        </p:txBody>
      </p:sp>
      <p:sp>
        <p:nvSpPr>
          <p:cNvPr id="5" name="页脚占位符 4"/>
          <p:cNvSpPr>
            <a:spLocks noGrp="1"/>
          </p:cNvSpPr>
          <p:nvPr>
            <p:ph type="ftr" sz="quarter" idx="11"/>
          </p:nvPr>
        </p:nvSpPr>
        <p:spPr/>
        <p:txBody>
          <a:bodyPr/>
          <a:p>
            <a:pPr lvl="0" fontAlgn="base"/>
            <a:endParaRPr lang="zh-CN" strike="noStrike" noProof="1"/>
          </a:p>
        </p:txBody>
      </p:sp>
      <p:sp>
        <p:nvSpPr>
          <p:cNvPr id="6" name="灯片编号占位符 5"/>
          <p:cNvSpPr>
            <a:spLocks noGrp="1"/>
          </p:cNvSpPr>
          <p:nvPr>
            <p:ph type="sldNum" sz="quarter" idx="12"/>
          </p:nvPr>
        </p:nvSpPr>
        <p:spPr/>
        <p:txBody>
          <a:bodyPr/>
          <a:p>
            <a:pPr lvl="0" fontAlgn="base"/>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fontAlgn="base"/>
            <a:endParaRPr lang="zh-CN" altLang="en-US" strike="noStrike" noProof="1"/>
          </a:p>
        </p:txBody>
      </p:sp>
      <p:sp>
        <p:nvSpPr>
          <p:cNvPr id="5" name="页脚占位符 4"/>
          <p:cNvSpPr>
            <a:spLocks noGrp="1"/>
          </p:cNvSpPr>
          <p:nvPr>
            <p:ph type="ftr" sz="quarter" idx="11"/>
          </p:nvPr>
        </p:nvSpPr>
        <p:spPr/>
        <p:txBody>
          <a:bodyPr/>
          <a:p>
            <a:pPr lvl="0" fontAlgn="base"/>
            <a:endParaRPr lang="zh-CN" strike="noStrike" noProof="1"/>
          </a:p>
        </p:txBody>
      </p:sp>
      <p:sp>
        <p:nvSpPr>
          <p:cNvPr id="6" name="灯片编号占位符 5"/>
          <p:cNvSpPr>
            <a:spLocks noGrp="1"/>
          </p:cNvSpPr>
          <p:nvPr>
            <p:ph type="sldNum" sz="quarter" idx="12"/>
          </p:nvPr>
        </p:nvSpPr>
        <p:spPr/>
        <p:txBody>
          <a:bodyPr/>
          <a:p>
            <a:pPr lvl="0" fontAlgn="base"/>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457200" y="274638"/>
            <a:ext cx="6052930" cy="5851525"/>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fontAlgn="base"/>
            <a:endParaRPr lang="zh-CN" altLang="en-US" strike="noStrike" noProof="1"/>
          </a:p>
        </p:txBody>
      </p:sp>
      <p:sp>
        <p:nvSpPr>
          <p:cNvPr id="5" name="页脚占位符 4"/>
          <p:cNvSpPr>
            <a:spLocks noGrp="1"/>
          </p:cNvSpPr>
          <p:nvPr>
            <p:ph type="ftr" sz="quarter" idx="11"/>
          </p:nvPr>
        </p:nvSpPr>
        <p:spPr/>
        <p:txBody>
          <a:bodyPr/>
          <a:p>
            <a:pPr lvl="0" fontAlgn="base"/>
            <a:endParaRPr lang="zh-CN" strike="noStrike" noProof="1"/>
          </a:p>
        </p:txBody>
      </p:sp>
      <p:sp>
        <p:nvSpPr>
          <p:cNvPr id="6" name="灯片编号占位符 5"/>
          <p:cNvSpPr>
            <a:spLocks noGrp="1"/>
          </p:cNvSpPr>
          <p:nvPr>
            <p:ph type="sldNum" sz="quarter" idx="12"/>
          </p:nvPr>
        </p:nvSpPr>
        <p:spPr/>
        <p:txBody>
          <a:bodyPr/>
          <a:p>
            <a:pPr lvl="0" fontAlgn="base"/>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大标题">
    <p:spTree>
      <p:nvGrpSpPr>
        <p:cNvPr id="1" name=""/>
        <p:cNvGrpSpPr/>
        <p:nvPr/>
      </p:nvGrpSpPr>
      <p:grpSpPr>
        <a:xfrm>
          <a:off x="0" y="0"/>
          <a:ext cx="0" cy="0"/>
          <a:chOff x="0" y="0"/>
          <a:chExt cx="0" cy="0"/>
        </a:xfrm>
      </p:grpSpPr>
      <p:sp>
        <p:nvSpPr>
          <p:cNvPr id="146" name="is1ide-Oval 2"/>
          <p:cNvSpPr/>
          <p:nvPr/>
        </p:nvSpPr>
        <p:spPr>
          <a:xfrm>
            <a:off x="2738665" y="2320101"/>
            <a:ext cx="1500495" cy="1553700"/>
          </a:xfrm>
          <a:prstGeom prst="ellipse">
            <a:avLst/>
          </a:prstGeom>
          <a:solidFill>
            <a:schemeClr val="bg1">
              <a:lumMod val="95000"/>
            </a:schemeClr>
          </a:solidFill>
          <a:ln w="12700" cap="flat">
            <a:solidFill>
              <a:srgbClr val="DCDEE0"/>
            </a:solidFill>
            <a:prstDash val="solid"/>
            <a:round/>
          </a:ln>
          <a:effectLst/>
        </p:spPr>
        <p:txBody>
          <a:bodyPr anchor="ctr"/>
          <a:lstStyle/>
          <a:p>
            <a:pPr algn="ctr"/>
          </a:p>
        </p:txBody>
      </p:sp>
      <p:sp>
        <p:nvSpPr>
          <p:cNvPr id="142" name="is1ide-Freeform: Shape 4"/>
          <p:cNvSpPr/>
          <p:nvPr userDrawn="1"/>
        </p:nvSpPr>
        <p:spPr>
          <a:xfrm>
            <a:off x="3517559" y="2062769"/>
            <a:ext cx="980963" cy="1015747"/>
          </a:xfrm>
          <a:custGeom>
            <a:avLst/>
            <a:gdLst/>
            <a:ahLst/>
            <a:cxnLst>
              <a:cxn ang="0">
                <a:pos x="wd2" y="hd2"/>
              </a:cxn>
              <a:cxn ang="5400000">
                <a:pos x="wd2" y="hd2"/>
              </a:cxn>
              <a:cxn ang="10800000">
                <a:pos x="wd2" y="hd2"/>
              </a:cxn>
              <a:cxn ang="16200000">
                <a:pos x="wd2" y="hd2"/>
              </a:cxn>
            </a:cxnLst>
            <a:rect l="0" t="0" r="r" b="b"/>
            <a:pathLst>
              <a:path w="21600" h="21600" extrusionOk="0">
                <a:moveTo>
                  <a:pt x="18436" y="21567"/>
                </a:moveTo>
                <a:cubicBezTo>
                  <a:pt x="18436" y="21578"/>
                  <a:pt x="18435" y="21589"/>
                  <a:pt x="18435" y="21600"/>
                </a:cubicBezTo>
                <a:lnTo>
                  <a:pt x="21600" y="21600"/>
                </a:lnTo>
                <a:cubicBezTo>
                  <a:pt x="21600" y="17665"/>
                  <a:pt x="20548" y="13976"/>
                  <a:pt x="18709" y="10799"/>
                </a:cubicBezTo>
                <a:cubicBezTo>
                  <a:pt x="17761" y="9160"/>
                  <a:pt x="16603" y="7657"/>
                  <a:pt x="15274" y="6327"/>
                </a:cubicBezTo>
                <a:cubicBezTo>
                  <a:pt x="11364" y="2418"/>
                  <a:pt x="5965" y="0"/>
                  <a:pt x="0" y="0"/>
                </a:cubicBezTo>
                <a:lnTo>
                  <a:pt x="0" y="3064"/>
                </a:lnTo>
                <a:cubicBezTo>
                  <a:pt x="10188" y="3101"/>
                  <a:pt x="18436" y="11370"/>
                  <a:pt x="18436" y="21567"/>
                </a:cubicBezTo>
                <a:close/>
              </a:path>
            </a:pathLst>
          </a:custGeom>
          <a:solidFill>
            <a:schemeClr val="accent1"/>
          </a:solidFill>
          <a:ln w="12700">
            <a:miter lim="400000"/>
          </a:ln>
        </p:spPr>
        <p:txBody>
          <a:bodyPr anchor="ctr"/>
          <a:lstStyle/>
          <a:p>
            <a:pPr algn="ctr"/>
          </a:p>
        </p:txBody>
      </p:sp>
      <p:sp>
        <p:nvSpPr>
          <p:cNvPr id="143" name="is1ide-Freeform: Shape 5"/>
          <p:cNvSpPr/>
          <p:nvPr userDrawn="1"/>
        </p:nvSpPr>
        <p:spPr>
          <a:xfrm>
            <a:off x="3517563" y="3115382"/>
            <a:ext cx="980955" cy="1015747"/>
          </a:xfrm>
          <a:custGeom>
            <a:avLst/>
            <a:gdLst/>
            <a:ahLst/>
            <a:cxnLst>
              <a:cxn ang="0">
                <a:pos x="wd2" y="hd2"/>
              </a:cxn>
              <a:cxn ang="5400000">
                <a:pos x="wd2" y="hd2"/>
              </a:cxn>
              <a:cxn ang="10800000">
                <a:pos x="wd2" y="hd2"/>
              </a:cxn>
              <a:cxn ang="16200000">
                <a:pos x="wd2" y="hd2"/>
              </a:cxn>
            </a:cxnLst>
            <a:rect l="0" t="0" r="r" b="b"/>
            <a:pathLst>
              <a:path w="21600" h="21600" extrusionOk="0">
                <a:moveTo>
                  <a:pt x="18435" y="0"/>
                </a:moveTo>
                <a:cubicBezTo>
                  <a:pt x="18417" y="10181"/>
                  <a:pt x="10177" y="18432"/>
                  <a:pt x="0" y="18469"/>
                </a:cubicBezTo>
                <a:lnTo>
                  <a:pt x="0" y="21600"/>
                </a:lnTo>
                <a:cubicBezTo>
                  <a:pt x="5965" y="21600"/>
                  <a:pt x="11364" y="19182"/>
                  <a:pt x="15274" y="15274"/>
                </a:cubicBezTo>
                <a:cubicBezTo>
                  <a:pt x="16603" y="13944"/>
                  <a:pt x="17761" y="12441"/>
                  <a:pt x="18709" y="10802"/>
                </a:cubicBezTo>
                <a:cubicBezTo>
                  <a:pt x="20548" y="7624"/>
                  <a:pt x="21600" y="3935"/>
                  <a:pt x="21600" y="0"/>
                </a:cubicBezTo>
                <a:cubicBezTo>
                  <a:pt x="21600" y="0"/>
                  <a:pt x="18435" y="0"/>
                  <a:pt x="18435" y="0"/>
                </a:cubicBezTo>
                <a:close/>
              </a:path>
            </a:pathLst>
          </a:custGeom>
          <a:solidFill>
            <a:schemeClr val="accent2"/>
          </a:solidFill>
          <a:ln w="12700">
            <a:miter lim="400000"/>
          </a:ln>
        </p:spPr>
        <p:txBody>
          <a:bodyPr anchor="ctr"/>
          <a:lstStyle/>
          <a:p>
            <a:pPr algn="ctr"/>
          </a:p>
        </p:txBody>
      </p:sp>
      <p:sp>
        <p:nvSpPr>
          <p:cNvPr id="144" name="is1ide-Freeform: Shape 6"/>
          <p:cNvSpPr/>
          <p:nvPr userDrawn="1"/>
        </p:nvSpPr>
        <p:spPr>
          <a:xfrm>
            <a:off x="2501000" y="3115382"/>
            <a:ext cx="980963" cy="1015747"/>
          </a:xfrm>
          <a:custGeom>
            <a:avLst/>
            <a:gdLst/>
            <a:ahLst/>
            <a:cxnLst>
              <a:cxn ang="0">
                <a:pos x="wd2" y="hd2"/>
              </a:cxn>
              <a:cxn ang="5400000">
                <a:pos x="wd2" y="hd2"/>
              </a:cxn>
              <a:cxn ang="10800000">
                <a:pos x="wd2" y="hd2"/>
              </a:cxn>
              <a:cxn ang="16200000">
                <a:pos x="wd2" y="hd2"/>
              </a:cxn>
            </a:cxnLst>
            <a:rect l="0" t="0" r="r" b="b"/>
            <a:pathLst>
              <a:path w="21600" h="21600" extrusionOk="0">
                <a:moveTo>
                  <a:pt x="21532" y="18470"/>
                </a:moveTo>
                <a:cubicBezTo>
                  <a:pt x="11325" y="18470"/>
                  <a:pt x="3048" y="10204"/>
                  <a:pt x="3030" y="0"/>
                </a:cubicBezTo>
                <a:lnTo>
                  <a:pt x="0" y="0"/>
                </a:lnTo>
                <a:cubicBezTo>
                  <a:pt x="0" y="3935"/>
                  <a:pt x="1052" y="7624"/>
                  <a:pt x="2891" y="10802"/>
                </a:cubicBezTo>
                <a:cubicBezTo>
                  <a:pt x="3839" y="12441"/>
                  <a:pt x="4997" y="13944"/>
                  <a:pt x="6326" y="15274"/>
                </a:cubicBezTo>
                <a:cubicBezTo>
                  <a:pt x="10235" y="19182"/>
                  <a:pt x="15635" y="21600"/>
                  <a:pt x="21600" y="21600"/>
                </a:cubicBezTo>
                <a:lnTo>
                  <a:pt x="21600" y="18469"/>
                </a:lnTo>
                <a:cubicBezTo>
                  <a:pt x="21577" y="18469"/>
                  <a:pt x="21555" y="18470"/>
                  <a:pt x="21532" y="18470"/>
                </a:cubicBezTo>
                <a:close/>
              </a:path>
            </a:pathLst>
          </a:custGeom>
          <a:solidFill>
            <a:schemeClr val="accent3"/>
          </a:solidFill>
          <a:ln w="12700">
            <a:miter lim="400000"/>
          </a:ln>
        </p:spPr>
        <p:txBody>
          <a:bodyPr anchor="ctr"/>
          <a:lstStyle/>
          <a:p>
            <a:pPr algn="ctr"/>
          </a:p>
        </p:txBody>
      </p:sp>
      <p:sp>
        <p:nvSpPr>
          <p:cNvPr id="145" name="is1ide-Freeform: Shape 7"/>
          <p:cNvSpPr/>
          <p:nvPr userDrawn="1"/>
        </p:nvSpPr>
        <p:spPr>
          <a:xfrm>
            <a:off x="2500996" y="2062769"/>
            <a:ext cx="980971" cy="1015747"/>
          </a:xfrm>
          <a:custGeom>
            <a:avLst/>
            <a:gdLst/>
            <a:ahLst/>
            <a:cxnLst>
              <a:cxn ang="0">
                <a:pos x="wd2" y="hd2"/>
              </a:cxn>
              <a:cxn ang="5400000">
                <a:pos x="wd2" y="hd2"/>
              </a:cxn>
              <a:cxn ang="10800000">
                <a:pos x="wd2" y="hd2"/>
              </a:cxn>
              <a:cxn ang="16200000">
                <a:pos x="wd2" y="hd2"/>
              </a:cxn>
            </a:cxnLst>
            <a:rect l="0" t="0" r="r" b="b"/>
            <a:pathLst>
              <a:path w="21600" h="21600" extrusionOk="0">
                <a:moveTo>
                  <a:pt x="3030" y="21567"/>
                </a:moveTo>
                <a:cubicBezTo>
                  <a:pt x="3030" y="11347"/>
                  <a:pt x="11313" y="3063"/>
                  <a:pt x="21532" y="3063"/>
                </a:cubicBezTo>
                <a:cubicBezTo>
                  <a:pt x="21555" y="3063"/>
                  <a:pt x="21577" y="3064"/>
                  <a:pt x="21600" y="3064"/>
                </a:cubicBezTo>
                <a:lnTo>
                  <a:pt x="21600" y="0"/>
                </a:lnTo>
                <a:cubicBezTo>
                  <a:pt x="15635" y="0"/>
                  <a:pt x="10235" y="2418"/>
                  <a:pt x="6326" y="6327"/>
                </a:cubicBezTo>
                <a:cubicBezTo>
                  <a:pt x="4997" y="7657"/>
                  <a:pt x="3839" y="9160"/>
                  <a:pt x="2891" y="10799"/>
                </a:cubicBezTo>
                <a:cubicBezTo>
                  <a:pt x="1052" y="13976"/>
                  <a:pt x="0" y="17665"/>
                  <a:pt x="0" y="21600"/>
                </a:cubicBezTo>
                <a:lnTo>
                  <a:pt x="3030" y="21600"/>
                </a:lnTo>
                <a:cubicBezTo>
                  <a:pt x="3030" y="21589"/>
                  <a:pt x="3030" y="21578"/>
                  <a:pt x="3030" y="21567"/>
                </a:cubicBezTo>
                <a:close/>
              </a:path>
            </a:pathLst>
          </a:custGeom>
          <a:solidFill>
            <a:schemeClr val="accent4"/>
          </a:solidFill>
          <a:ln w="12700">
            <a:miter lim="400000"/>
          </a:ln>
        </p:spPr>
        <p:txBody>
          <a:bodyPr anchor="ctr"/>
          <a:lstStyle/>
          <a:p>
            <a:pPr algn="ctr"/>
          </a:p>
        </p:txBody>
      </p:sp>
      <p:pic>
        <p:nvPicPr>
          <p:cNvPr id="3" name="图片 2"/>
          <p:cNvPicPr>
            <a:picLocks noChangeAspect="1"/>
          </p:cNvPicPr>
          <p:nvPr userDrawn="1"/>
        </p:nvPicPr>
        <p:blipFill>
          <a:blip r:embed="rId2" cstate="print">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a:off x="2992202" y="2614835"/>
            <a:ext cx="1050706" cy="927362"/>
          </a:xfrm>
          <a:prstGeom prst="rect">
            <a:avLst/>
          </a:prstGeom>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小标题1">
    <p:spTree>
      <p:nvGrpSpPr>
        <p:cNvPr id="1" name=""/>
        <p:cNvGrpSpPr/>
        <p:nvPr/>
      </p:nvGrpSpPr>
      <p:grpSpPr>
        <a:xfrm>
          <a:off x="0" y="0"/>
          <a:ext cx="0" cy="0"/>
          <a:chOff x="0" y="0"/>
          <a:chExt cx="0" cy="0"/>
        </a:xfrm>
      </p:grpSpPr>
      <p:grpSp>
        <p:nvGrpSpPr>
          <p:cNvPr id="8" name="组合 9"/>
          <p:cNvGrpSpPr/>
          <p:nvPr userDrawn="1"/>
        </p:nvGrpSpPr>
        <p:grpSpPr bwMode="auto">
          <a:xfrm>
            <a:off x="2503624" y="2543018"/>
            <a:ext cx="1641044" cy="1602663"/>
            <a:chOff x="0" y="0"/>
            <a:chExt cx="1387872" cy="1387872"/>
          </a:xfrm>
        </p:grpSpPr>
        <p:sp>
          <p:nvSpPr>
            <p:cNvPr id="9" name="同心圆 11"/>
            <p:cNvSpPr>
              <a:spLocks noChangeArrowheads="1"/>
            </p:cNvSpPr>
            <p:nvPr/>
          </p:nvSpPr>
          <p:spPr bwMode="auto">
            <a:xfrm>
              <a:off x="0" y="0"/>
              <a:ext cx="1387872" cy="1387872"/>
            </a:xfrm>
            <a:custGeom>
              <a:avLst/>
              <a:gdLst>
                <a:gd name="G0" fmla="+- 3311 0 0"/>
                <a:gd name="G1" fmla="+- 21600 0 3311"/>
                <a:gd name="G2" fmla="+- 21600 0 3311"/>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311" y="10800"/>
                  </a:moveTo>
                  <a:cubicBezTo>
                    <a:pt x="3311" y="14936"/>
                    <a:pt x="6664" y="18289"/>
                    <a:pt x="10800" y="18289"/>
                  </a:cubicBezTo>
                  <a:cubicBezTo>
                    <a:pt x="14936" y="18289"/>
                    <a:pt x="18289" y="14936"/>
                    <a:pt x="18289" y="10800"/>
                  </a:cubicBezTo>
                  <a:cubicBezTo>
                    <a:pt x="18289" y="6664"/>
                    <a:pt x="14936" y="3311"/>
                    <a:pt x="10800" y="3311"/>
                  </a:cubicBezTo>
                  <a:cubicBezTo>
                    <a:pt x="6664" y="3311"/>
                    <a:pt x="3311" y="6664"/>
                    <a:pt x="3311" y="10800"/>
                  </a:cubicBezTo>
                  <a:close/>
                </a:path>
              </a:pathLst>
            </a:custGeom>
            <a:solidFill>
              <a:srgbClr val="E44B42"/>
            </a:solidFill>
            <a:ln>
              <a:noFill/>
            </a:ln>
            <a:extLst>
              <a:ext uri="{91240B29-F687-4F45-9708-019B960494DF}">
                <a14:hiddenLine xmlns:a14="http://schemas.microsoft.com/office/drawing/2010/main" w="25400">
                  <a:solidFill>
                    <a:srgbClr val="395E8A"/>
                  </a:solidFill>
                  <a:bevel/>
                </a14:hiddenLine>
              </a:ext>
            </a:extLst>
          </p:spPr>
          <p:txBody>
            <a:bodyPr anchor="ctr"/>
            <a:lstStyle/>
            <a:p>
              <a:pPr algn="ctr"/>
              <a:endParaRPr lang="zh-CN" altLang="zh-CN">
                <a:solidFill>
                  <a:schemeClr val="bg1">
                    <a:lumMod val="50000"/>
                  </a:schemeClr>
                </a:solidFill>
                <a:latin typeface="宋体" panose="02010600030101010101" pitchFamily="2" charset="-122"/>
                <a:sym typeface="宋体" panose="02010600030101010101" pitchFamily="2" charset="-122"/>
              </a:endParaRPr>
            </a:p>
          </p:txBody>
        </p:sp>
        <p:sp>
          <p:nvSpPr>
            <p:cNvPr id="10" name="空心弧 12"/>
            <p:cNvSpPr>
              <a:spLocks noChangeArrowheads="1"/>
            </p:cNvSpPr>
            <p:nvPr/>
          </p:nvSpPr>
          <p:spPr bwMode="auto">
            <a:xfrm rot="5400000">
              <a:off x="0" y="0"/>
              <a:ext cx="1387872" cy="1387872"/>
            </a:xfrm>
            <a:custGeom>
              <a:avLst/>
              <a:gdLst>
                <a:gd name="G0" fmla="+- 7411 0 0"/>
                <a:gd name="G1" fmla="+- 11796480 0 0"/>
                <a:gd name="G2" fmla="+- 0 0 11796480"/>
                <a:gd name="T0" fmla="*/ 0 256 1"/>
                <a:gd name="T1" fmla="*/ 180 256 1"/>
                <a:gd name="G3" fmla="+- 11796480 T0 T1"/>
                <a:gd name="T2" fmla="*/ 0 256 1"/>
                <a:gd name="T3" fmla="*/ 90 256 1"/>
                <a:gd name="G4" fmla="+- 11796480 T2 T3"/>
                <a:gd name="G5" fmla="*/ G4 2 1"/>
                <a:gd name="T4" fmla="*/ 90 256 1"/>
                <a:gd name="T5" fmla="*/ 0 256 1"/>
                <a:gd name="G6" fmla="+- 11796480 T4 T5"/>
                <a:gd name="G7" fmla="*/ G6 2 1"/>
                <a:gd name="G8" fmla="abs 11796480"/>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7411"/>
                <a:gd name="G18" fmla="*/ 7411 1 2"/>
                <a:gd name="G19" fmla="+- G18 5400 0"/>
                <a:gd name="G20" fmla="cos G19 11796480"/>
                <a:gd name="G21" fmla="sin G19 11796480"/>
                <a:gd name="G22" fmla="+- G20 10800 0"/>
                <a:gd name="G23" fmla="+- G21 10800 0"/>
                <a:gd name="G24" fmla="+- 10800 0 G20"/>
                <a:gd name="G25" fmla="+- 7411 10800 0"/>
                <a:gd name="G26" fmla="?: G9 G17 G25"/>
                <a:gd name="G27" fmla="?: G9 0 21600"/>
                <a:gd name="G28" fmla="cos 10800 11796480"/>
                <a:gd name="G29" fmla="sin 10800 11796480"/>
                <a:gd name="G30" fmla="sin 7411 11796480"/>
                <a:gd name="G31" fmla="+- G28 10800 0"/>
                <a:gd name="G32" fmla="+- G29 10800 0"/>
                <a:gd name="G33" fmla="+- G30 10800 0"/>
                <a:gd name="G34" fmla="?: G4 0 G31"/>
                <a:gd name="G35" fmla="?: 11796480 G34 0"/>
                <a:gd name="G36" fmla="?: G6 G35 G31"/>
                <a:gd name="G37" fmla="+- 21600 0 G36"/>
                <a:gd name="G38" fmla="?: G4 0 G33"/>
                <a:gd name="G39" fmla="?: 11796480 G38 G32"/>
                <a:gd name="G40" fmla="?: G6 G39 0"/>
                <a:gd name="G41" fmla="?: G4 G32 21600"/>
                <a:gd name="G42" fmla="?: G6 G41 G33"/>
                <a:gd name="T12" fmla="*/ 10800 w 21600"/>
                <a:gd name="T13" fmla="*/ 0 h 21600"/>
                <a:gd name="T14" fmla="*/ 1694 w 21600"/>
                <a:gd name="T15" fmla="*/ 10800 h 21600"/>
                <a:gd name="T16" fmla="*/ 10800 w 21600"/>
                <a:gd name="T17" fmla="*/ 3389 h 21600"/>
                <a:gd name="T18" fmla="*/ 19906 w 21600"/>
                <a:gd name="T19" fmla="*/ 10800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3389" y="10800"/>
                  </a:moveTo>
                  <a:cubicBezTo>
                    <a:pt x="3389" y="6707"/>
                    <a:pt x="6707" y="3389"/>
                    <a:pt x="10800" y="3389"/>
                  </a:cubicBezTo>
                  <a:cubicBezTo>
                    <a:pt x="14892" y="3388"/>
                    <a:pt x="18210" y="6707"/>
                    <a:pt x="18211" y="10799"/>
                  </a:cubicBezTo>
                  <a:lnTo>
                    <a:pt x="21600" y="10800"/>
                  </a:lnTo>
                  <a:cubicBezTo>
                    <a:pt x="21600" y="4835"/>
                    <a:pt x="16764" y="0"/>
                    <a:pt x="10800" y="0"/>
                  </a:cubicBezTo>
                  <a:cubicBezTo>
                    <a:pt x="4835" y="0"/>
                    <a:pt x="0" y="4835"/>
                    <a:pt x="0" y="10800"/>
                  </a:cubicBezTo>
                  <a:close/>
                </a:path>
              </a:pathLst>
            </a:custGeom>
            <a:solidFill>
              <a:schemeClr val="bg1">
                <a:lumMod val="75000"/>
                <a:alpha val="34000"/>
              </a:schemeClr>
            </a:solidFill>
            <a:ln>
              <a:noFill/>
            </a:ln>
            <a:extLst>
              <a:ext uri="{91240B29-F687-4F45-9708-019B960494DF}">
                <a14:hiddenLine xmlns:a14="http://schemas.microsoft.com/office/drawing/2010/main" w="25400">
                  <a:solidFill>
                    <a:srgbClr val="395E8A"/>
                  </a:solidFill>
                  <a:bevel/>
                </a14:hiddenLine>
              </a:ext>
            </a:extLst>
          </p:spPr>
          <p:txBody>
            <a:bodyPr anchor="ctr"/>
            <a:lstStyle/>
            <a:p>
              <a:pPr algn="ctr"/>
              <a:endParaRPr lang="zh-CN" altLang="zh-CN">
                <a:solidFill>
                  <a:schemeClr val="bg1">
                    <a:lumMod val="50000"/>
                  </a:schemeClr>
                </a:solidFill>
                <a:latin typeface="宋体" panose="02010600030101010101" pitchFamily="2" charset="-122"/>
                <a:sym typeface="宋体" panose="02010600030101010101" pitchFamily="2" charset="-122"/>
              </a:endParaRPr>
            </a:p>
          </p:txBody>
        </p:sp>
      </p:grpSp>
      <p:sp>
        <p:nvSpPr>
          <p:cNvPr id="11" name="文本框 19"/>
          <p:cNvSpPr>
            <a:spLocks noChangeArrowheads="1"/>
          </p:cNvSpPr>
          <p:nvPr userDrawn="1"/>
        </p:nvSpPr>
        <p:spPr bwMode="auto">
          <a:xfrm>
            <a:off x="2858240" y="2990114"/>
            <a:ext cx="956343" cy="6929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07086" tIns="53545" rIns="107086" bIns="53545">
            <a:spAutoFit/>
          </a:bodyPr>
          <a:lstStyle/>
          <a:p>
            <a:pPr algn="ctr"/>
            <a:r>
              <a:rPr lang="en-US" sz="3800" b="1"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01</a:t>
            </a:r>
            <a:endParaRPr lang="zh-CN" altLang="en-US" sz="3800" b="1"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小标题2">
    <p:spTree>
      <p:nvGrpSpPr>
        <p:cNvPr id="1" name=""/>
        <p:cNvGrpSpPr/>
        <p:nvPr/>
      </p:nvGrpSpPr>
      <p:grpSpPr>
        <a:xfrm>
          <a:off x="0" y="0"/>
          <a:ext cx="0" cy="0"/>
          <a:chOff x="0" y="0"/>
          <a:chExt cx="0" cy="0"/>
        </a:xfrm>
      </p:grpSpPr>
      <p:grpSp>
        <p:nvGrpSpPr>
          <p:cNvPr id="10" name="组合 13"/>
          <p:cNvGrpSpPr/>
          <p:nvPr userDrawn="1"/>
        </p:nvGrpSpPr>
        <p:grpSpPr bwMode="auto">
          <a:xfrm>
            <a:off x="2516128" y="2530976"/>
            <a:ext cx="1641044" cy="1602663"/>
            <a:chOff x="0" y="0"/>
            <a:chExt cx="1387872" cy="1387872"/>
          </a:xfrm>
        </p:grpSpPr>
        <p:sp>
          <p:nvSpPr>
            <p:cNvPr id="11" name="同心圆 14"/>
            <p:cNvSpPr>
              <a:spLocks noChangeArrowheads="1"/>
            </p:cNvSpPr>
            <p:nvPr/>
          </p:nvSpPr>
          <p:spPr bwMode="auto">
            <a:xfrm>
              <a:off x="0" y="0"/>
              <a:ext cx="1387872" cy="1387872"/>
            </a:xfrm>
            <a:custGeom>
              <a:avLst/>
              <a:gdLst>
                <a:gd name="G0" fmla="+- 3311 0 0"/>
                <a:gd name="G1" fmla="+- 21600 0 3311"/>
                <a:gd name="G2" fmla="+- 21600 0 3311"/>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311" y="10800"/>
                  </a:moveTo>
                  <a:cubicBezTo>
                    <a:pt x="3311" y="14936"/>
                    <a:pt x="6664" y="18289"/>
                    <a:pt x="10800" y="18289"/>
                  </a:cubicBezTo>
                  <a:cubicBezTo>
                    <a:pt x="14936" y="18289"/>
                    <a:pt x="18289" y="14936"/>
                    <a:pt x="18289" y="10800"/>
                  </a:cubicBezTo>
                  <a:cubicBezTo>
                    <a:pt x="18289" y="6664"/>
                    <a:pt x="14936" y="3311"/>
                    <a:pt x="10800" y="3311"/>
                  </a:cubicBezTo>
                  <a:cubicBezTo>
                    <a:pt x="6664" y="3311"/>
                    <a:pt x="3311" y="6664"/>
                    <a:pt x="3311" y="10800"/>
                  </a:cubicBezTo>
                  <a:close/>
                </a:path>
              </a:pathLst>
            </a:custGeom>
            <a:solidFill>
              <a:srgbClr val="02918B"/>
            </a:solidFill>
            <a:ln>
              <a:noFill/>
            </a:ln>
            <a:extLst>
              <a:ext uri="{91240B29-F687-4F45-9708-019B960494DF}">
                <a14:hiddenLine xmlns:a14="http://schemas.microsoft.com/office/drawing/2010/main" w="25400">
                  <a:solidFill>
                    <a:srgbClr val="395E8A"/>
                  </a:solidFill>
                  <a:bevel/>
                </a14:hiddenLine>
              </a:ext>
            </a:extLst>
          </p:spPr>
          <p:txBody>
            <a:bodyPr anchor="ctr"/>
            <a:lstStyle/>
            <a:p>
              <a:pPr algn="ctr"/>
              <a:endParaRPr lang="zh-CN" altLang="zh-CN">
                <a:solidFill>
                  <a:schemeClr val="bg1">
                    <a:lumMod val="50000"/>
                  </a:schemeClr>
                </a:solidFill>
                <a:latin typeface="宋体" panose="02010600030101010101" pitchFamily="2" charset="-122"/>
                <a:sym typeface="宋体" panose="02010600030101010101" pitchFamily="2" charset="-122"/>
              </a:endParaRPr>
            </a:p>
          </p:txBody>
        </p:sp>
        <p:sp>
          <p:nvSpPr>
            <p:cNvPr id="12" name="空心弧 15"/>
            <p:cNvSpPr>
              <a:spLocks noChangeArrowheads="1"/>
            </p:cNvSpPr>
            <p:nvPr/>
          </p:nvSpPr>
          <p:spPr bwMode="auto">
            <a:xfrm rot="5400000">
              <a:off x="0" y="0"/>
              <a:ext cx="1387872" cy="1387872"/>
            </a:xfrm>
            <a:custGeom>
              <a:avLst/>
              <a:gdLst>
                <a:gd name="G0" fmla="+- 7506 0 0"/>
                <a:gd name="G1" fmla="+- 11796480 0 0"/>
                <a:gd name="G2" fmla="+- 0 0 11796480"/>
                <a:gd name="T0" fmla="*/ 0 256 1"/>
                <a:gd name="T1" fmla="*/ 180 256 1"/>
                <a:gd name="G3" fmla="+- 11796480 T0 T1"/>
                <a:gd name="T2" fmla="*/ 0 256 1"/>
                <a:gd name="T3" fmla="*/ 90 256 1"/>
                <a:gd name="G4" fmla="+- 11796480 T2 T3"/>
                <a:gd name="G5" fmla="*/ G4 2 1"/>
                <a:gd name="T4" fmla="*/ 90 256 1"/>
                <a:gd name="T5" fmla="*/ 0 256 1"/>
                <a:gd name="G6" fmla="+- 11796480 T4 T5"/>
                <a:gd name="G7" fmla="*/ G6 2 1"/>
                <a:gd name="G8" fmla="abs 11796480"/>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7506"/>
                <a:gd name="G18" fmla="*/ 7506 1 2"/>
                <a:gd name="G19" fmla="+- G18 5400 0"/>
                <a:gd name="G20" fmla="cos G19 11796480"/>
                <a:gd name="G21" fmla="sin G19 11796480"/>
                <a:gd name="G22" fmla="+- G20 10800 0"/>
                <a:gd name="G23" fmla="+- G21 10800 0"/>
                <a:gd name="G24" fmla="+- 10800 0 G20"/>
                <a:gd name="G25" fmla="+- 7506 10800 0"/>
                <a:gd name="G26" fmla="?: G9 G17 G25"/>
                <a:gd name="G27" fmla="?: G9 0 21600"/>
                <a:gd name="G28" fmla="cos 10800 11796480"/>
                <a:gd name="G29" fmla="sin 10800 11796480"/>
                <a:gd name="G30" fmla="sin 7506 11796480"/>
                <a:gd name="G31" fmla="+- G28 10800 0"/>
                <a:gd name="G32" fmla="+- G29 10800 0"/>
                <a:gd name="G33" fmla="+- G30 10800 0"/>
                <a:gd name="G34" fmla="?: G4 0 G31"/>
                <a:gd name="G35" fmla="?: 11796480 G34 0"/>
                <a:gd name="G36" fmla="?: G6 G35 G31"/>
                <a:gd name="G37" fmla="+- 21600 0 G36"/>
                <a:gd name="G38" fmla="?: G4 0 G33"/>
                <a:gd name="G39" fmla="?: 11796480 G38 G32"/>
                <a:gd name="G40" fmla="?: G6 G39 0"/>
                <a:gd name="G41" fmla="?: G4 G32 21600"/>
                <a:gd name="G42" fmla="?: G6 G41 G33"/>
                <a:gd name="T12" fmla="*/ 10800 w 21600"/>
                <a:gd name="T13" fmla="*/ 0 h 21600"/>
                <a:gd name="T14" fmla="*/ 1647 w 21600"/>
                <a:gd name="T15" fmla="*/ 10800 h 21600"/>
                <a:gd name="T16" fmla="*/ 10800 w 21600"/>
                <a:gd name="T17" fmla="*/ 3294 h 21600"/>
                <a:gd name="T18" fmla="*/ 19953 w 21600"/>
                <a:gd name="T19" fmla="*/ 10800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3294" y="10800"/>
                  </a:moveTo>
                  <a:cubicBezTo>
                    <a:pt x="3294" y="6654"/>
                    <a:pt x="6654" y="3294"/>
                    <a:pt x="10800" y="3294"/>
                  </a:cubicBezTo>
                  <a:cubicBezTo>
                    <a:pt x="14945" y="3293"/>
                    <a:pt x="18305" y="6654"/>
                    <a:pt x="18306" y="10799"/>
                  </a:cubicBezTo>
                  <a:lnTo>
                    <a:pt x="21600" y="10800"/>
                  </a:lnTo>
                  <a:cubicBezTo>
                    <a:pt x="21600" y="4835"/>
                    <a:pt x="16764" y="0"/>
                    <a:pt x="10800" y="0"/>
                  </a:cubicBezTo>
                  <a:cubicBezTo>
                    <a:pt x="4835" y="0"/>
                    <a:pt x="0" y="4835"/>
                    <a:pt x="0" y="10800"/>
                  </a:cubicBezTo>
                  <a:close/>
                </a:path>
              </a:pathLst>
            </a:custGeom>
            <a:solidFill>
              <a:schemeClr val="accent6">
                <a:lumMod val="20000"/>
                <a:lumOff val="80000"/>
                <a:alpha val="49000"/>
              </a:schemeClr>
            </a:solidFill>
            <a:ln>
              <a:noFill/>
            </a:ln>
            <a:extLst>
              <a:ext uri="{91240B29-F687-4F45-9708-019B960494DF}">
                <a14:hiddenLine xmlns:a14="http://schemas.microsoft.com/office/drawing/2010/main" w="25400">
                  <a:solidFill>
                    <a:srgbClr val="395E8A"/>
                  </a:solidFill>
                  <a:bevel/>
                </a14:hiddenLine>
              </a:ext>
            </a:extLst>
          </p:spPr>
          <p:txBody>
            <a:bodyPr anchor="ctr"/>
            <a:lstStyle/>
            <a:p>
              <a:pPr algn="ctr"/>
              <a:endParaRPr lang="zh-CN" altLang="zh-CN">
                <a:solidFill>
                  <a:schemeClr val="bg1">
                    <a:lumMod val="50000"/>
                  </a:schemeClr>
                </a:solidFill>
                <a:latin typeface="宋体" panose="02010600030101010101" pitchFamily="2" charset="-122"/>
                <a:sym typeface="宋体" panose="02010600030101010101" pitchFamily="2" charset="-122"/>
              </a:endParaRPr>
            </a:p>
          </p:txBody>
        </p:sp>
      </p:grpSp>
      <p:sp>
        <p:nvSpPr>
          <p:cNvPr id="13" name="文本框 19"/>
          <p:cNvSpPr>
            <a:spLocks noChangeArrowheads="1"/>
          </p:cNvSpPr>
          <p:nvPr userDrawn="1"/>
        </p:nvSpPr>
        <p:spPr bwMode="auto">
          <a:xfrm>
            <a:off x="2876089" y="3000622"/>
            <a:ext cx="956343" cy="6929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07086" tIns="53545" rIns="107086" bIns="53545">
            <a:spAutoFit/>
          </a:bodyPr>
          <a:lstStyle/>
          <a:p>
            <a:pPr algn="ctr"/>
            <a:r>
              <a:rPr lang="en-US" sz="3800" b="1"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02</a:t>
            </a:r>
            <a:endParaRPr lang="zh-CN" altLang="en-US" sz="3800" b="1"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小标题3">
    <p:spTree>
      <p:nvGrpSpPr>
        <p:cNvPr id="1" name=""/>
        <p:cNvGrpSpPr/>
        <p:nvPr/>
      </p:nvGrpSpPr>
      <p:grpSpPr>
        <a:xfrm>
          <a:off x="0" y="0"/>
          <a:ext cx="0" cy="0"/>
          <a:chOff x="0" y="0"/>
          <a:chExt cx="0" cy="0"/>
        </a:xfrm>
      </p:grpSpPr>
      <p:grpSp>
        <p:nvGrpSpPr>
          <p:cNvPr id="6" name="组合 9"/>
          <p:cNvGrpSpPr/>
          <p:nvPr userDrawn="1"/>
        </p:nvGrpSpPr>
        <p:grpSpPr bwMode="auto">
          <a:xfrm>
            <a:off x="2510295" y="2543017"/>
            <a:ext cx="1641044" cy="1602663"/>
            <a:chOff x="0" y="0"/>
            <a:chExt cx="1387872" cy="1387872"/>
          </a:xfrm>
        </p:grpSpPr>
        <p:sp>
          <p:nvSpPr>
            <p:cNvPr id="7" name="同心圆 11"/>
            <p:cNvSpPr>
              <a:spLocks noChangeArrowheads="1"/>
            </p:cNvSpPr>
            <p:nvPr/>
          </p:nvSpPr>
          <p:spPr bwMode="auto">
            <a:xfrm>
              <a:off x="0" y="0"/>
              <a:ext cx="1387872" cy="1387872"/>
            </a:xfrm>
            <a:custGeom>
              <a:avLst/>
              <a:gdLst>
                <a:gd name="G0" fmla="+- 3311 0 0"/>
                <a:gd name="G1" fmla="+- 21600 0 3311"/>
                <a:gd name="G2" fmla="+- 21600 0 3311"/>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311" y="10800"/>
                  </a:moveTo>
                  <a:cubicBezTo>
                    <a:pt x="3311" y="14936"/>
                    <a:pt x="6664" y="18289"/>
                    <a:pt x="10800" y="18289"/>
                  </a:cubicBezTo>
                  <a:cubicBezTo>
                    <a:pt x="14936" y="18289"/>
                    <a:pt x="18289" y="14936"/>
                    <a:pt x="18289" y="10800"/>
                  </a:cubicBezTo>
                  <a:cubicBezTo>
                    <a:pt x="18289" y="6664"/>
                    <a:pt x="14936" y="3311"/>
                    <a:pt x="10800" y="3311"/>
                  </a:cubicBezTo>
                  <a:cubicBezTo>
                    <a:pt x="6664" y="3311"/>
                    <a:pt x="3311" y="6664"/>
                    <a:pt x="3311" y="10800"/>
                  </a:cubicBezTo>
                  <a:close/>
                </a:path>
              </a:pathLst>
            </a:custGeom>
            <a:solidFill>
              <a:srgbClr val="F47349"/>
            </a:solidFill>
            <a:ln>
              <a:noFill/>
            </a:ln>
            <a:extLst>
              <a:ext uri="{91240B29-F687-4F45-9708-019B960494DF}">
                <a14:hiddenLine xmlns:a14="http://schemas.microsoft.com/office/drawing/2010/main" w="25400">
                  <a:solidFill>
                    <a:srgbClr val="395E8A"/>
                  </a:solidFill>
                  <a:bevel/>
                </a14:hiddenLine>
              </a:ext>
            </a:extLst>
          </p:spPr>
          <p:txBody>
            <a:bodyPr anchor="ctr"/>
            <a:lstStyle/>
            <a:p>
              <a:pPr algn="ctr"/>
              <a:endParaRPr lang="zh-CN" altLang="zh-CN">
                <a:solidFill>
                  <a:schemeClr val="bg1">
                    <a:lumMod val="50000"/>
                  </a:schemeClr>
                </a:solidFill>
                <a:latin typeface="宋体" panose="02010600030101010101" pitchFamily="2" charset="-122"/>
                <a:sym typeface="宋体" panose="02010600030101010101" pitchFamily="2" charset="-122"/>
              </a:endParaRPr>
            </a:p>
          </p:txBody>
        </p:sp>
        <p:sp>
          <p:nvSpPr>
            <p:cNvPr id="8" name="空心弧 12"/>
            <p:cNvSpPr>
              <a:spLocks noChangeArrowheads="1"/>
            </p:cNvSpPr>
            <p:nvPr/>
          </p:nvSpPr>
          <p:spPr bwMode="auto">
            <a:xfrm rot="5400000">
              <a:off x="0" y="0"/>
              <a:ext cx="1387872" cy="1387872"/>
            </a:xfrm>
            <a:custGeom>
              <a:avLst/>
              <a:gdLst>
                <a:gd name="G0" fmla="+- 7411 0 0"/>
                <a:gd name="G1" fmla="+- 11796480 0 0"/>
                <a:gd name="G2" fmla="+- 0 0 11796480"/>
                <a:gd name="T0" fmla="*/ 0 256 1"/>
                <a:gd name="T1" fmla="*/ 180 256 1"/>
                <a:gd name="G3" fmla="+- 11796480 T0 T1"/>
                <a:gd name="T2" fmla="*/ 0 256 1"/>
                <a:gd name="T3" fmla="*/ 90 256 1"/>
                <a:gd name="G4" fmla="+- 11796480 T2 T3"/>
                <a:gd name="G5" fmla="*/ G4 2 1"/>
                <a:gd name="T4" fmla="*/ 90 256 1"/>
                <a:gd name="T5" fmla="*/ 0 256 1"/>
                <a:gd name="G6" fmla="+- 11796480 T4 T5"/>
                <a:gd name="G7" fmla="*/ G6 2 1"/>
                <a:gd name="G8" fmla="abs 11796480"/>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7411"/>
                <a:gd name="G18" fmla="*/ 7411 1 2"/>
                <a:gd name="G19" fmla="+- G18 5400 0"/>
                <a:gd name="G20" fmla="cos G19 11796480"/>
                <a:gd name="G21" fmla="sin G19 11796480"/>
                <a:gd name="G22" fmla="+- G20 10800 0"/>
                <a:gd name="G23" fmla="+- G21 10800 0"/>
                <a:gd name="G24" fmla="+- 10800 0 G20"/>
                <a:gd name="G25" fmla="+- 7411 10800 0"/>
                <a:gd name="G26" fmla="?: G9 G17 G25"/>
                <a:gd name="G27" fmla="?: G9 0 21600"/>
                <a:gd name="G28" fmla="cos 10800 11796480"/>
                <a:gd name="G29" fmla="sin 10800 11796480"/>
                <a:gd name="G30" fmla="sin 7411 11796480"/>
                <a:gd name="G31" fmla="+- G28 10800 0"/>
                <a:gd name="G32" fmla="+- G29 10800 0"/>
                <a:gd name="G33" fmla="+- G30 10800 0"/>
                <a:gd name="G34" fmla="?: G4 0 G31"/>
                <a:gd name="G35" fmla="?: 11796480 G34 0"/>
                <a:gd name="G36" fmla="?: G6 G35 G31"/>
                <a:gd name="G37" fmla="+- 21600 0 G36"/>
                <a:gd name="G38" fmla="?: G4 0 G33"/>
                <a:gd name="G39" fmla="?: 11796480 G38 G32"/>
                <a:gd name="G40" fmla="?: G6 G39 0"/>
                <a:gd name="G41" fmla="?: G4 G32 21600"/>
                <a:gd name="G42" fmla="?: G6 G41 G33"/>
                <a:gd name="T12" fmla="*/ 10800 w 21600"/>
                <a:gd name="T13" fmla="*/ 0 h 21600"/>
                <a:gd name="T14" fmla="*/ 1694 w 21600"/>
                <a:gd name="T15" fmla="*/ 10800 h 21600"/>
                <a:gd name="T16" fmla="*/ 10800 w 21600"/>
                <a:gd name="T17" fmla="*/ 3389 h 21600"/>
                <a:gd name="T18" fmla="*/ 19906 w 21600"/>
                <a:gd name="T19" fmla="*/ 10800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3389" y="10800"/>
                  </a:moveTo>
                  <a:cubicBezTo>
                    <a:pt x="3389" y="6707"/>
                    <a:pt x="6707" y="3389"/>
                    <a:pt x="10800" y="3389"/>
                  </a:cubicBezTo>
                  <a:cubicBezTo>
                    <a:pt x="14892" y="3388"/>
                    <a:pt x="18210" y="6707"/>
                    <a:pt x="18211" y="10799"/>
                  </a:cubicBezTo>
                  <a:lnTo>
                    <a:pt x="21600" y="10800"/>
                  </a:lnTo>
                  <a:cubicBezTo>
                    <a:pt x="21600" y="4835"/>
                    <a:pt x="16764" y="0"/>
                    <a:pt x="10800" y="0"/>
                  </a:cubicBezTo>
                  <a:cubicBezTo>
                    <a:pt x="4835" y="0"/>
                    <a:pt x="0" y="4835"/>
                    <a:pt x="0" y="10800"/>
                  </a:cubicBezTo>
                  <a:close/>
                </a:path>
              </a:pathLst>
            </a:custGeom>
            <a:solidFill>
              <a:srgbClr val="00B0F0">
                <a:alpha val="48000"/>
              </a:srgbClr>
            </a:solidFill>
            <a:ln>
              <a:noFill/>
            </a:ln>
            <a:extLst>
              <a:ext uri="{91240B29-F687-4F45-9708-019B960494DF}">
                <a14:hiddenLine xmlns:a14="http://schemas.microsoft.com/office/drawing/2010/main" w="25400">
                  <a:solidFill>
                    <a:srgbClr val="395E8A"/>
                  </a:solidFill>
                  <a:bevel/>
                </a14:hiddenLine>
              </a:ext>
            </a:extLst>
          </p:spPr>
          <p:txBody>
            <a:bodyPr anchor="ctr"/>
            <a:lstStyle/>
            <a:p>
              <a:pPr algn="ctr"/>
              <a:endParaRPr lang="zh-CN" altLang="zh-CN">
                <a:solidFill>
                  <a:schemeClr val="bg1">
                    <a:lumMod val="50000"/>
                  </a:schemeClr>
                </a:solidFill>
                <a:latin typeface="宋体" panose="02010600030101010101" pitchFamily="2" charset="-122"/>
                <a:sym typeface="宋体" panose="02010600030101010101" pitchFamily="2" charset="-122"/>
              </a:endParaRPr>
            </a:p>
          </p:txBody>
        </p:sp>
      </p:grpSp>
      <p:sp>
        <p:nvSpPr>
          <p:cNvPr id="9" name="文本框 19"/>
          <p:cNvSpPr>
            <a:spLocks noChangeArrowheads="1"/>
          </p:cNvSpPr>
          <p:nvPr userDrawn="1"/>
        </p:nvSpPr>
        <p:spPr bwMode="auto">
          <a:xfrm>
            <a:off x="2888919" y="3006620"/>
            <a:ext cx="956343" cy="6929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07086" tIns="53545" rIns="107086" bIns="53545">
            <a:spAutoFit/>
          </a:bodyPr>
          <a:lstStyle/>
          <a:p>
            <a:pPr algn="ctr"/>
            <a:r>
              <a:rPr lang="en-US" sz="3800" b="1"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03</a:t>
            </a:r>
            <a:endParaRPr lang="zh-CN" altLang="en-US" sz="3800" b="1"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fontAlgn="base"/>
            <a:endParaRPr lang="zh-CN" altLang="en-US" strike="noStrike" noProof="1"/>
          </a:p>
        </p:txBody>
      </p:sp>
      <p:sp>
        <p:nvSpPr>
          <p:cNvPr id="5" name="页脚占位符 4"/>
          <p:cNvSpPr>
            <a:spLocks noGrp="1"/>
          </p:cNvSpPr>
          <p:nvPr>
            <p:ph type="ftr" sz="quarter" idx="11"/>
          </p:nvPr>
        </p:nvSpPr>
        <p:spPr/>
        <p:txBody>
          <a:bodyPr/>
          <a:p>
            <a:pPr lvl="0" fontAlgn="base"/>
            <a:endParaRPr lang="zh-CN" strike="noStrike" noProof="1"/>
          </a:p>
        </p:txBody>
      </p:sp>
      <p:sp>
        <p:nvSpPr>
          <p:cNvPr id="6" name="灯片编号占位符 5"/>
          <p:cNvSpPr>
            <a:spLocks noGrp="1"/>
          </p:cNvSpPr>
          <p:nvPr>
            <p:ph type="sldNum" sz="quarter" idx="12"/>
          </p:nvPr>
        </p:nvSpPr>
        <p:spPr/>
        <p:txBody>
          <a:bodyPr/>
          <a:p>
            <a:pPr lvl="0" fontAlgn="base"/>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p:txBody>
      </p:sp>
      <p:sp>
        <p:nvSpPr>
          <p:cNvPr id="4" name="日期占位符 3"/>
          <p:cNvSpPr>
            <a:spLocks noGrp="1"/>
          </p:cNvSpPr>
          <p:nvPr>
            <p:ph type="dt" sz="half" idx="10"/>
          </p:nvPr>
        </p:nvSpPr>
        <p:spPr/>
        <p:txBody>
          <a:bodyPr/>
          <a:p>
            <a:pPr lvl="0" fontAlgn="base"/>
            <a:endParaRPr lang="zh-CN" altLang="en-US" strike="noStrike" noProof="1"/>
          </a:p>
        </p:txBody>
      </p:sp>
      <p:sp>
        <p:nvSpPr>
          <p:cNvPr id="5" name="页脚占位符 4"/>
          <p:cNvSpPr>
            <a:spLocks noGrp="1"/>
          </p:cNvSpPr>
          <p:nvPr>
            <p:ph type="ftr" sz="quarter" idx="11"/>
          </p:nvPr>
        </p:nvSpPr>
        <p:spPr/>
        <p:txBody>
          <a:bodyPr/>
          <a:p>
            <a:pPr lvl="0" fontAlgn="base"/>
            <a:endParaRPr lang="zh-CN" strike="noStrike" noProof="1"/>
          </a:p>
        </p:txBody>
      </p:sp>
      <p:sp>
        <p:nvSpPr>
          <p:cNvPr id="6" name="灯片编号占位符 5"/>
          <p:cNvSpPr>
            <a:spLocks noGrp="1"/>
          </p:cNvSpPr>
          <p:nvPr>
            <p:ph type="sldNum" sz="quarter" idx="12"/>
          </p:nvPr>
        </p:nvSpPr>
        <p:spPr/>
        <p:txBody>
          <a:bodyPr/>
          <a:p>
            <a:pPr lvl="0" fontAlgn="base"/>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457200" y="1600200"/>
            <a:ext cx="4032504" cy="4525963"/>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54296" y="1600200"/>
            <a:ext cx="4032504" cy="4525963"/>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p>
            <a:pPr lvl="0" fontAlgn="base"/>
            <a:endParaRPr lang="zh-CN" altLang="en-US" strike="noStrike" noProof="1"/>
          </a:p>
        </p:txBody>
      </p:sp>
      <p:sp>
        <p:nvSpPr>
          <p:cNvPr id="6" name="页脚占位符 5"/>
          <p:cNvSpPr>
            <a:spLocks noGrp="1"/>
          </p:cNvSpPr>
          <p:nvPr>
            <p:ph type="ftr" sz="quarter" idx="11"/>
          </p:nvPr>
        </p:nvSpPr>
        <p:spPr/>
        <p:txBody>
          <a:bodyPr/>
          <a:p>
            <a:pPr lvl="0" fontAlgn="base"/>
            <a:endParaRPr lang="zh-CN" strike="noStrike" noProof="1"/>
          </a:p>
        </p:txBody>
      </p:sp>
      <p:sp>
        <p:nvSpPr>
          <p:cNvPr id="7" name="灯片编号占位符 6"/>
          <p:cNvSpPr>
            <a:spLocks noGrp="1"/>
          </p:cNvSpPr>
          <p:nvPr>
            <p:ph type="sldNum" sz="quarter" idx="12"/>
          </p:nvPr>
        </p:nvSpPr>
        <p:spPr/>
        <p:txBody>
          <a:bodyPr/>
          <a:p>
            <a:pPr lvl="0" fontAlgn="base"/>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890081" y="2665379"/>
            <a:ext cx="3655181"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4692704" y="2665379"/>
            <a:ext cx="3673182"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p>
            <a:pPr lvl="0" fontAlgn="base"/>
            <a:endParaRPr lang="zh-CN" altLang="en-US" strike="noStrike" noProof="1"/>
          </a:p>
        </p:txBody>
      </p:sp>
      <p:sp>
        <p:nvSpPr>
          <p:cNvPr id="8" name="页脚占位符 7"/>
          <p:cNvSpPr>
            <a:spLocks noGrp="1"/>
          </p:cNvSpPr>
          <p:nvPr>
            <p:ph type="ftr" sz="quarter" idx="11"/>
          </p:nvPr>
        </p:nvSpPr>
        <p:spPr/>
        <p:txBody>
          <a:bodyPr/>
          <a:p>
            <a:pPr lvl="0" fontAlgn="base"/>
            <a:endParaRPr lang="zh-CN" strike="noStrike" noProof="1"/>
          </a:p>
        </p:txBody>
      </p:sp>
      <p:sp>
        <p:nvSpPr>
          <p:cNvPr id="9" name="灯片编号占位符 8"/>
          <p:cNvSpPr>
            <a:spLocks noGrp="1"/>
          </p:cNvSpPr>
          <p:nvPr>
            <p:ph type="sldNum" sz="quarter" idx="12"/>
          </p:nvPr>
        </p:nvSpPr>
        <p:spPr/>
        <p:txBody>
          <a:bodyPr/>
          <a:p>
            <a:pPr lvl="0" fontAlgn="base"/>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p>
            <a:pPr lvl="0" fontAlgn="base"/>
            <a:endParaRPr lang="zh-CN" altLang="en-US" strike="noStrike" noProof="1"/>
          </a:p>
        </p:txBody>
      </p:sp>
      <p:sp>
        <p:nvSpPr>
          <p:cNvPr id="4" name="页脚占位符 3"/>
          <p:cNvSpPr>
            <a:spLocks noGrp="1"/>
          </p:cNvSpPr>
          <p:nvPr>
            <p:ph type="ftr" sz="quarter" idx="11"/>
          </p:nvPr>
        </p:nvSpPr>
        <p:spPr/>
        <p:txBody>
          <a:bodyPr/>
          <a:p>
            <a:pPr lvl="0" fontAlgn="base"/>
            <a:endParaRPr lang="zh-CN" strike="noStrike" noProof="1"/>
          </a:p>
        </p:txBody>
      </p:sp>
      <p:sp>
        <p:nvSpPr>
          <p:cNvPr id="5" name="灯片编号占位符 4"/>
          <p:cNvSpPr>
            <a:spLocks noGrp="1"/>
          </p:cNvSpPr>
          <p:nvPr>
            <p:ph type="sldNum" sz="quarter" idx="12"/>
          </p:nvPr>
        </p:nvSpPr>
        <p:spPr/>
        <p:txBody>
          <a:bodyPr/>
          <a:p>
            <a:pPr lvl="0" fontAlgn="base"/>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lvl="0" fontAlgn="base"/>
            <a:endParaRPr lang="zh-CN" altLang="en-US" strike="noStrike" noProof="1"/>
          </a:p>
        </p:txBody>
      </p:sp>
      <p:sp>
        <p:nvSpPr>
          <p:cNvPr id="3" name="页脚占位符 2"/>
          <p:cNvSpPr>
            <a:spLocks noGrp="1"/>
          </p:cNvSpPr>
          <p:nvPr>
            <p:ph type="ftr" sz="quarter" idx="11"/>
          </p:nvPr>
        </p:nvSpPr>
        <p:spPr/>
        <p:txBody>
          <a:bodyPr/>
          <a:p>
            <a:pPr lvl="0" fontAlgn="base"/>
            <a:endParaRPr lang="zh-CN" strike="noStrike" noProof="1"/>
          </a:p>
        </p:txBody>
      </p:sp>
      <p:sp>
        <p:nvSpPr>
          <p:cNvPr id="4" name="灯片编号占位符 3"/>
          <p:cNvSpPr>
            <a:spLocks noGrp="1"/>
          </p:cNvSpPr>
          <p:nvPr>
            <p:ph type="sldNum" sz="quarter" idx="12"/>
          </p:nvPr>
        </p:nvSpPr>
        <p:spPr/>
        <p:txBody>
          <a:bodyPr/>
          <a:p>
            <a:pPr lvl="0" fontAlgn="base"/>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lvl="0" fontAlgn="base"/>
            <a:endParaRPr lang="zh-CN" altLang="en-US" strike="noStrike" noProof="1"/>
          </a:p>
        </p:txBody>
      </p:sp>
      <p:sp>
        <p:nvSpPr>
          <p:cNvPr id="6" name="页脚占位符 5"/>
          <p:cNvSpPr>
            <a:spLocks noGrp="1"/>
          </p:cNvSpPr>
          <p:nvPr>
            <p:ph type="ftr" sz="quarter" idx="11"/>
          </p:nvPr>
        </p:nvSpPr>
        <p:spPr/>
        <p:txBody>
          <a:bodyPr/>
          <a:p>
            <a:pPr lvl="0" fontAlgn="base"/>
            <a:endParaRPr lang="zh-CN" strike="noStrike" noProof="1"/>
          </a:p>
        </p:txBody>
      </p:sp>
      <p:sp>
        <p:nvSpPr>
          <p:cNvPr id="7" name="灯片编号占位符 6"/>
          <p:cNvSpPr>
            <a:spLocks noGrp="1"/>
          </p:cNvSpPr>
          <p:nvPr>
            <p:ph type="sldNum" sz="quarter" idx="12"/>
          </p:nvPr>
        </p:nvSpPr>
        <p:spPr/>
        <p:txBody>
          <a:bodyPr/>
          <a:p>
            <a:pPr lvl="0" fontAlgn="base"/>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fontAlgn="base"/>
            <a:endParaRPr lang="zh-CN" altLang="en-US" strike="noStrike" noProof="1"/>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lvl="0" fontAlgn="base"/>
            <a:endParaRPr lang="zh-CN" altLang="en-US" strike="noStrike" noProof="1"/>
          </a:p>
        </p:txBody>
      </p:sp>
      <p:sp>
        <p:nvSpPr>
          <p:cNvPr id="6" name="页脚占位符 5"/>
          <p:cNvSpPr>
            <a:spLocks noGrp="1"/>
          </p:cNvSpPr>
          <p:nvPr>
            <p:ph type="ftr" sz="quarter" idx="11"/>
          </p:nvPr>
        </p:nvSpPr>
        <p:spPr/>
        <p:txBody>
          <a:bodyPr/>
          <a:p>
            <a:pPr lvl="0" fontAlgn="base"/>
            <a:endParaRPr lang="zh-CN" strike="noStrike" noProof="1"/>
          </a:p>
        </p:txBody>
      </p:sp>
      <p:sp>
        <p:nvSpPr>
          <p:cNvPr id="7" name="灯片编号占位符 6"/>
          <p:cNvSpPr>
            <a:spLocks noGrp="1"/>
          </p:cNvSpPr>
          <p:nvPr>
            <p:ph type="sldNum" sz="quarter" idx="12"/>
          </p:nvPr>
        </p:nvSpPr>
        <p:spPr/>
        <p:txBody>
          <a:bodyPr/>
          <a:p>
            <a:pPr lvl="0" fontAlgn="base"/>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6" Type="http://schemas.openxmlformats.org/officeDocument/2006/relationships/theme" Target="../theme/theme1.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1026" name="标题 1025"/>
          <p:cNvSpPr>
            <a:spLocks noGrp="1"/>
          </p:cNvSpPr>
          <p:nvPr>
            <p:ph type="title"/>
          </p:nvPr>
        </p:nvSpPr>
        <p:spPr>
          <a:xfrm>
            <a:off x="457200" y="274638"/>
            <a:ext cx="8229600" cy="1143000"/>
          </a:xfrm>
          <a:prstGeom prst="rect">
            <a:avLst/>
          </a:prstGeom>
          <a:noFill/>
          <a:ln w="9525">
            <a:noFill/>
          </a:ln>
        </p:spPr>
        <p:txBody>
          <a:bodyPr anchor="ctr"/>
          <a:p>
            <a:pPr lvl="0"/>
            <a:r>
              <a:rPr lang="zh-CN" altLang="en-US"/>
              <a:t>单击此处编辑母版标题样式</a:t>
            </a:r>
            <a:endParaRPr lang="zh-CN" altLang="en-US"/>
          </a:p>
        </p:txBody>
      </p:sp>
      <p:sp>
        <p:nvSpPr>
          <p:cNvPr id="1027" name="文本占位符 1026"/>
          <p:cNvSpPr>
            <a:spLocks noGrp="1"/>
          </p:cNvSpPr>
          <p:nvPr>
            <p:ph type="body"/>
          </p:nvPr>
        </p:nvSpPr>
        <p:spPr>
          <a:xfrm>
            <a:off x="457200" y="1600200"/>
            <a:ext cx="8229600" cy="4525963"/>
          </a:xfrm>
          <a:prstGeom prst="rect">
            <a:avLst/>
          </a:prstGeom>
          <a:noFill/>
          <a:ln w="9525">
            <a:noFill/>
          </a:ln>
        </p:spPr>
        <p:txBody>
          <a:bodyPr anchor="t"/>
          <a:p>
            <a:pPr lvl="0"/>
            <a:r>
              <a:rPr lang="zh-CN" altLang="en-US"/>
              <a:t>单击此处编辑母版文本样式</a:t>
            </a:r>
            <a:endParaRPr lang="zh-CN" altLang="en-US"/>
          </a:p>
          <a:p>
            <a:pPr lvl="1" indent="-285750"/>
            <a:r>
              <a:rPr lang="zh-CN" altLang="en-US"/>
              <a:t>第二级</a:t>
            </a:r>
            <a:endParaRPr lang="zh-CN" altLang="en-US"/>
          </a:p>
          <a:p>
            <a:pPr lvl="2" indent="-228600"/>
            <a:r>
              <a:rPr lang="zh-CN" altLang="en-US"/>
              <a:t>第三级</a:t>
            </a:r>
            <a:endParaRPr lang="zh-CN" altLang="en-US"/>
          </a:p>
          <a:p>
            <a:pPr lvl="3" indent="-228600"/>
            <a:r>
              <a:rPr lang="zh-CN" altLang="en-US"/>
              <a:t>第四级</a:t>
            </a:r>
            <a:endParaRPr lang="zh-CN" altLang="en-US"/>
          </a:p>
          <a:p>
            <a:pPr lvl="4" indent="-228600"/>
            <a:r>
              <a:rPr lang="zh-CN" altLang="en-US"/>
              <a:t>第五级</a:t>
            </a:r>
            <a:endParaRPr lang="zh-CN" altLang="en-US"/>
          </a:p>
        </p:txBody>
      </p:sp>
      <p:sp>
        <p:nvSpPr>
          <p:cNvPr id="1028" name="日期占位符 1027"/>
          <p:cNvSpPr>
            <a:spLocks noGrp="1"/>
          </p:cNvSpPr>
          <p:nvPr>
            <p:ph type="dt" sz="half" idx="2"/>
          </p:nvPr>
        </p:nvSpPr>
        <p:spPr>
          <a:xfrm>
            <a:off x="457200" y="6245225"/>
            <a:ext cx="2133600" cy="476250"/>
          </a:xfrm>
          <a:prstGeom prst="rect">
            <a:avLst/>
          </a:prstGeom>
          <a:noFill/>
          <a:ln w="9525">
            <a:noFill/>
          </a:ln>
        </p:spPr>
        <p:txBody>
          <a:bodyPr/>
          <a:lstStyle>
            <a:lvl1pPr>
              <a:defRPr sz="1400"/>
            </a:lvl1pPr>
          </a:lstStyle>
          <a:p>
            <a:pPr lvl="0" fontAlgn="base"/>
            <a:endParaRPr lang="zh-CN" altLang="en-US" strike="noStrike" noProof="1"/>
          </a:p>
        </p:txBody>
      </p:sp>
      <p:sp>
        <p:nvSpPr>
          <p:cNvPr id="1029" name="页脚占位符 1028"/>
          <p:cNvSpPr>
            <a:spLocks noGrp="1"/>
          </p:cNvSpPr>
          <p:nvPr>
            <p:ph type="ftr" sz="quarter" idx="3"/>
          </p:nvPr>
        </p:nvSpPr>
        <p:spPr>
          <a:xfrm>
            <a:off x="3124200" y="6245225"/>
            <a:ext cx="2895600" cy="476250"/>
          </a:xfrm>
          <a:prstGeom prst="rect">
            <a:avLst/>
          </a:prstGeom>
          <a:noFill/>
          <a:ln w="9525">
            <a:noFill/>
          </a:ln>
        </p:spPr>
        <p:txBody>
          <a:bodyPr/>
          <a:lstStyle>
            <a:lvl1pPr algn="ctr">
              <a:defRPr sz="1400"/>
            </a:lvl1pPr>
          </a:lstStyle>
          <a:p>
            <a:pPr lvl="0" fontAlgn="base"/>
            <a:endParaRPr lang="zh-CN" strike="noStrike" noProof="1"/>
          </a:p>
        </p:txBody>
      </p:sp>
      <p:sp>
        <p:nvSpPr>
          <p:cNvPr id="1030" name="灯片编号占位符 1029"/>
          <p:cNvSpPr>
            <a:spLocks noGrp="1"/>
          </p:cNvSpPr>
          <p:nvPr>
            <p:ph type="sldNum" sz="quarter" idx="4"/>
          </p:nvPr>
        </p:nvSpPr>
        <p:spPr>
          <a:xfrm>
            <a:off x="6553200" y="6245225"/>
            <a:ext cx="2133600" cy="476250"/>
          </a:xfrm>
          <a:prstGeom prst="rect">
            <a:avLst/>
          </a:prstGeom>
          <a:noFill/>
          <a:ln w="9525">
            <a:noFill/>
          </a:ln>
        </p:spPr>
        <p:txBody>
          <a:bodyPr/>
          <a:lstStyle>
            <a:lvl1pPr algn="r">
              <a:defRPr sz="1400"/>
            </a:lvl1pPr>
          </a:lstStyle>
          <a:p>
            <a:pPr lvl="0" fontAlgn="base"/>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Lst>
  <p:hf sldNum="0" hdr="0" ftr="0" dt="0"/>
  <p:txStyles>
    <p:titleStyle>
      <a:lvl1pPr marL="0" lvl="0" indent="0" algn="ctr" defTabSz="914400" eaLnBrk="1" fontAlgn="base" latinLnBrk="0" hangingPunct="1">
        <a:lnSpc>
          <a:spcPct val="100000"/>
        </a:lnSpc>
        <a:spcBef>
          <a:spcPct val="0"/>
        </a:spcBef>
        <a:spcAft>
          <a:spcPct val="0"/>
        </a:spcAft>
        <a:buNone/>
        <a:defRPr sz="4400" b="0" i="0" u="none" kern="1200" baseline="0">
          <a:solidFill>
            <a:schemeClr val="tx2"/>
          </a:solidFill>
          <a:latin typeface="+mj-lt"/>
          <a:ea typeface="+mj-ea"/>
          <a:cs typeface="+mj-cs"/>
        </a:defRPr>
      </a:lvl1pPr>
    </p:titleStyle>
    <p:bodyStyle>
      <a:lvl1pPr marL="342900" lvl="0" indent="-342900" algn="l" defTabSz="914400" eaLnBrk="1" fontAlgn="base" latinLnBrk="0" hangingPunct="1">
        <a:lnSpc>
          <a:spcPct val="100000"/>
        </a:lnSpc>
        <a:spcBef>
          <a:spcPct val="20000"/>
        </a:spcBef>
        <a:spcAft>
          <a:spcPct val="0"/>
        </a:spcAft>
        <a:buChar char="•"/>
        <a:defRPr sz="3200" b="0" i="0" u="none" kern="1200" baseline="0">
          <a:solidFill>
            <a:schemeClr val="tx1"/>
          </a:solidFill>
          <a:latin typeface="+mn-lt"/>
          <a:ea typeface="+mn-ea"/>
          <a:cs typeface="+mn-cs"/>
        </a:defRPr>
      </a:lvl1pPr>
      <a:lvl2pPr marL="742950" lvl="1" indent="-285750" algn="l" defTabSz="914400" eaLnBrk="1" fontAlgn="base" latinLnBrk="0" hangingPunct="1">
        <a:lnSpc>
          <a:spcPct val="100000"/>
        </a:lnSpc>
        <a:spcBef>
          <a:spcPct val="20000"/>
        </a:spcBef>
        <a:spcAft>
          <a:spcPct val="0"/>
        </a:spcAft>
        <a:buChar char="–"/>
        <a:defRPr sz="2800" b="0" i="0" u="none" kern="1200" baseline="0">
          <a:solidFill>
            <a:schemeClr val="tx1"/>
          </a:solidFill>
          <a:latin typeface="+mn-lt"/>
          <a:ea typeface="+mn-ea"/>
          <a:cs typeface="+mn-cs"/>
        </a:defRPr>
      </a:lvl2pPr>
      <a:lvl3pPr marL="1143000" lvl="2" indent="-228600" algn="l" defTabSz="914400" eaLnBrk="1" fontAlgn="base" latinLnBrk="0" hangingPunct="1">
        <a:lnSpc>
          <a:spcPct val="100000"/>
        </a:lnSpc>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4pPr>
      <a:lvl5pPr marL="2057400" lvl="4"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2pPr>
      <a:lvl3pPr marL="914400" lvl="2"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3pPr>
      <a:lvl4pPr marL="1371600" lvl="3"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4pPr>
      <a:lvl5pPr marL="1828800" lvl="4"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5pPr>
      <a:lvl6pPr marL="2286000" lvl="5"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6pPr>
      <a:lvl7pPr marL="2743200" lvl="6"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7pPr>
      <a:lvl8pPr marL="3200400" lvl="7"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8pPr>
      <a:lvl9pPr marL="3657600" lvl="8"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288363" y="2848151"/>
            <a:ext cx="5714123" cy="714375"/>
          </a:xfrm>
          <a:prstGeom prst="rect">
            <a:avLst/>
          </a:prstGeom>
          <a:noFill/>
        </p:spPr>
        <p:txBody>
          <a:bodyPr wrap="square" rtlCol="0">
            <a:spAutoFit/>
          </a:bodyPr>
          <a:lstStyle/>
          <a:p>
            <a:pPr algn="ctr"/>
            <a:r>
              <a:rPr lang="zh-CN" altLang="en-US" sz="4050" b="1" dirty="0">
                <a:solidFill>
                  <a:srgbClr val="ED7D31"/>
                </a:solidFill>
                <a:latin typeface="Times New Roman" panose="02020603050405020304" pitchFamily="18" charset="0"/>
                <a:ea typeface="微软雅黑" panose="020B0503020204020204" pitchFamily="34" charset="-122"/>
              </a:rPr>
              <a:t>考点</a:t>
            </a:r>
            <a:r>
              <a:rPr lang="en-US" altLang="zh-CN" sz="4050" b="1" dirty="0" smtClean="0">
                <a:solidFill>
                  <a:srgbClr val="ED7D31"/>
                </a:solidFill>
                <a:latin typeface="Times New Roman" panose="02020603050405020304" pitchFamily="18" charset="0"/>
                <a:ea typeface="微软雅黑" panose="020B0503020204020204" pitchFamily="34" charset="-122"/>
              </a:rPr>
              <a:t>12 </a:t>
            </a:r>
            <a:r>
              <a:rPr lang="zh-CN" altLang="en-US" sz="4050" b="1" dirty="0" smtClean="0">
                <a:solidFill>
                  <a:srgbClr val="ED7D31"/>
                </a:solidFill>
                <a:latin typeface="Times New Roman" panose="02020603050405020304" pitchFamily="18" charset="0"/>
                <a:ea typeface="微软雅黑" panose="020B0503020204020204" pitchFamily="34" charset="-122"/>
              </a:rPr>
              <a:t>课外文言文阅读</a:t>
            </a:r>
            <a:endParaRPr lang="zh-CN" altLang="en-US" sz="4050" b="1" dirty="0">
              <a:solidFill>
                <a:srgbClr val="ED7D31"/>
              </a:solidFill>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35223" y="1545108"/>
            <a:ext cx="8097788" cy="203009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50000"/>
              </a:lnSpc>
            </a:pP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2.</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翻译下面句子</a:t>
            </a: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pPr>
            <a:r>
              <a:rPr lang="zh-CN" altLang="en-US" sz="2100" dirty="0" smtClean="0">
                <a:latin typeface="Times New Roman" panose="02020603050405020304" pitchFamily="18" charset="0"/>
                <a:ea typeface="微软雅黑" panose="020B0503020204020204" pitchFamily="34" charset="-122"/>
                <a:cs typeface="Times New Roman" panose="02020603050405020304" pitchFamily="18" charset="0"/>
              </a:rPr>
              <a:t>汝</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愚之甚</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蔽之甚</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身且死</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何以货为</a:t>
            </a: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pPr>
            <a:r>
              <a:rPr lang="zh-CN" altLang="en-US" sz="2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你</a:t>
            </a:r>
            <a:r>
              <a:rPr lang="zh-CN" altLang="en-US" sz="2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太愚蠢了</a:t>
            </a:r>
            <a:r>
              <a:rPr lang="en-US" altLang="zh-CN" sz="2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被</a:t>
            </a:r>
            <a:r>
              <a:rPr lang="en-US" altLang="zh-CN" sz="2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金钱</a:t>
            </a:r>
            <a:r>
              <a:rPr lang="en-US" altLang="zh-CN" sz="2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蒙蔽得太深了</a:t>
            </a:r>
            <a:r>
              <a:rPr lang="en-US" altLang="zh-CN" sz="2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自己将要被淹死了</a:t>
            </a:r>
            <a:r>
              <a:rPr lang="en-US" altLang="zh-CN" sz="2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还要拿钱财干什么呢</a:t>
            </a:r>
            <a:r>
              <a:rPr lang="en-US" altLang="zh-CN" sz="2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4" name="矩形 3"/>
          <p:cNvSpPr/>
          <p:nvPr/>
        </p:nvSpPr>
        <p:spPr>
          <a:xfrm>
            <a:off x="535223" y="3528689"/>
            <a:ext cx="8097788" cy="1545590"/>
          </a:xfrm>
          <a:prstGeom prst="rect">
            <a:avLst/>
          </a:prstGeom>
          <a:ln w="28575">
            <a:solidFill>
              <a:srgbClr val="ED7D31"/>
            </a:solidFill>
            <a:prstDash val="dash"/>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50000"/>
              </a:lnSpc>
              <a:spcAft>
                <a:spcPts val="0"/>
              </a:spcAft>
            </a:pPr>
            <a:r>
              <a:rPr lang="en-US" altLang="zh-CN" sz="2100" b="1"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1" dirty="0">
                <a:latin typeface="Times New Roman" panose="02020603050405020304" pitchFamily="18" charset="0"/>
                <a:ea typeface="微软雅黑" panose="020B0503020204020204" pitchFamily="34" charset="-122"/>
                <a:cs typeface="Times New Roman" panose="02020603050405020304" pitchFamily="18" charset="0"/>
              </a:rPr>
              <a:t>解析</a:t>
            </a:r>
            <a:r>
              <a:rPr lang="en-US" altLang="zh-CN" sz="2100" b="1"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本题考查翻译文言句子</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翻译时要注意重点字词以及常见句式的翻译</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汝愚之甚</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蔽之甚”是倒装句</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正确的语序是“汝甚愚</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甚蔽”</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endParaRPr sz="2100" dirty="0">
              <a:latin typeface="Times New Roman" panose="02020603050405020304" pitchFamily="18" charset="0"/>
              <a:ea typeface="微软雅黑" panose="020B0503020204020204" pitchFamily="34" charset="-122"/>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 calcmode="lin" valueType="num">
                                      <p:cBhvr additive="base">
                                        <p:cTn id="7"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35223" y="1545108"/>
            <a:ext cx="8097788" cy="203009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50000"/>
              </a:lnSpc>
            </a:pP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3.</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这个故事给了我们什么启示</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请结合文章内容加以阐述</a:t>
            </a: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pPr>
            <a:r>
              <a:rPr lang="zh-CN" altLang="en-US" sz="2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不要</a:t>
            </a:r>
            <a:r>
              <a:rPr lang="zh-CN" altLang="en-US" sz="2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被金钱所累</a:t>
            </a:r>
            <a:r>
              <a:rPr lang="en-US" altLang="zh-CN" sz="2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要懂得取舍</a:t>
            </a:r>
            <a:r>
              <a:rPr lang="en-US" altLang="zh-CN" sz="2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文中的人</a:t>
            </a:r>
            <a:r>
              <a:rPr lang="en-US" altLang="zh-CN" sz="2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虽然擅长游泳</a:t>
            </a:r>
            <a:r>
              <a:rPr lang="en-US" altLang="zh-CN" sz="2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但是他不肯放弃腰间的财物</a:t>
            </a:r>
            <a:r>
              <a:rPr lang="en-US" altLang="zh-CN" sz="2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最终被淹死了</a:t>
            </a:r>
            <a:r>
              <a:rPr lang="en-US" altLang="zh-CN" sz="2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这种过分贪图钱财</a:t>
            </a:r>
            <a:r>
              <a:rPr lang="en-US" altLang="zh-CN" sz="2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甚至把钱财置于生命之上的人</a:t>
            </a:r>
            <a:r>
              <a:rPr lang="en-US" altLang="zh-CN" sz="2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必然会为钱财所害</a:t>
            </a:r>
            <a:r>
              <a:rPr lang="en-US" altLang="zh-CN" sz="2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意近即可</a:t>
            </a:r>
            <a:r>
              <a:rPr lang="en-US" altLang="zh-CN" sz="2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4" name="矩形 3"/>
          <p:cNvSpPr/>
          <p:nvPr/>
        </p:nvSpPr>
        <p:spPr>
          <a:xfrm>
            <a:off x="535223" y="3572276"/>
            <a:ext cx="8097788" cy="2030095"/>
          </a:xfrm>
          <a:prstGeom prst="rect">
            <a:avLst/>
          </a:prstGeom>
          <a:ln w="28575">
            <a:solidFill>
              <a:srgbClr val="ED7D31"/>
            </a:solidFill>
            <a:prstDash val="dash"/>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50000"/>
              </a:lnSpc>
              <a:spcAft>
                <a:spcPts val="0"/>
              </a:spcAft>
            </a:pPr>
            <a:r>
              <a:rPr lang="en-US" altLang="zh-CN" sz="2100" b="1"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1" dirty="0">
                <a:latin typeface="Times New Roman" panose="02020603050405020304" pitchFamily="18" charset="0"/>
                <a:ea typeface="微软雅黑" panose="020B0503020204020204" pitchFamily="34" charset="-122"/>
                <a:cs typeface="Times New Roman" panose="02020603050405020304" pitchFamily="18" charset="0"/>
              </a:rPr>
              <a:t>解析</a:t>
            </a:r>
            <a:r>
              <a:rPr lang="en-US" altLang="zh-CN" sz="2100" b="1"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本题考查根据文章内容谈启示</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解答本题应先读懂文章内容</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明确文章的主旨</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分析人物的行为是否可取</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然后结合文章内容阐述</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文中的人擅长游泳但却因过分贪图钱财而溺亡</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启示我们不能为金钱所累</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要懂得取舍</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不能把钱财置于生命之上</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endParaRPr sz="2100" dirty="0">
              <a:latin typeface="Times New Roman" panose="02020603050405020304" pitchFamily="18" charset="0"/>
              <a:ea typeface="微软雅黑" panose="020B0503020204020204" pitchFamily="34" charset="-122"/>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 calcmode="lin" valueType="num">
                                      <p:cBhvr additive="base">
                                        <p:cTn id="7"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24435" y="1544079"/>
            <a:ext cx="8108576" cy="4453890"/>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50000"/>
              </a:lnSpc>
              <a:spcAft>
                <a:spcPts val="0"/>
              </a:spcAft>
            </a:pPr>
            <a:r>
              <a:rPr lang="en-US" altLang="zh-CN" sz="2100" b="1"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1" kern="100" dirty="0">
                <a:latin typeface="Times New Roman" panose="02020603050405020304" pitchFamily="18" charset="0"/>
                <a:ea typeface="微软雅黑" panose="020B0503020204020204" pitchFamily="34" charset="-122"/>
                <a:cs typeface="Times New Roman" panose="02020603050405020304" pitchFamily="18" charset="0"/>
              </a:rPr>
              <a:t>参考译文</a:t>
            </a:r>
            <a:r>
              <a:rPr lang="en-US" altLang="zh-CN" sz="2100" b="1"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永州的百姓都擅长游泳</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一天</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河水上涨得厉害</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有五六个人乘着小船横渡湘江</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渡到江中时</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船破了</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船上的人纷纷游水逃生</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其中一个人尽力游泳但仍然游不了多远</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他的同伴们说</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你最会游泳</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现在为什么落在后面</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他说</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我腰上缠着很多钱</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很重</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因此落后了</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同伴们说</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为什么不丢掉它呢</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他不回答</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摇摇他的头</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一会儿</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他更加疲乏了</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已经游过河的人站在岸上</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又呼又叫</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你太愚蠢了</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被</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金钱</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蒙蔽得太深了</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自己将要被淹死了</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还要拿钱财干什么呢</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他又摇摇他的头</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于是就淹死了</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我对此感到十分悲哀</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如果像这样</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难道不会有很多财物淹死大人物的事情吗</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于是写下了</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哀溺</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kern="100" dirty="0" smtClean="0">
              <a:latin typeface="Times New Roman" panose="02020603050405020304" pitchFamily="18" charset="0"/>
              <a:ea typeface="微软雅黑" panose="020B0503020204020204" pitchFamily="34" charset="-122"/>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529784" y="1689735"/>
            <a:ext cx="2326481" cy="575786"/>
            <a:chOff x="608" y="1313"/>
            <a:chExt cx="4885" cy="1209"/>
          </a:xfrm>
        </p:grpSpPr>
        <p:sp>
          <p:nvSpPr>
            <p:cNvPr id="4" name="矩形 3"/>
            <p:cNvSpPr/>
            <p:nvPr/>
          </p:nvSpPr>
          <p:spPr>
            <a:xfrm>
              <a:off x="608" y="1313"/>
              <a:ext cx="4885" cy="1209"/>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50000"/>
                </a:lnSpc>
                <a:spcAft>
                  <a:spcPts val="0"/>
                </a:spcAft>
              </a:pPr>
              <a:r>
                <a:rPr lang="zh-CN" altLang="en-US" sz="2100" b="1" kern="100" dirty="0" smtClean="0">
                  <a:solidFill>
                    <a:srgbClr val="E05560"/>
                  </a:solidFill>
                  <a:latin typeface="Times New Roman" panose="02020603050405020304" pitchFamily="18" charset="0"/>
                  <a:ea typeface="微软雅黑" panose="020B0503020204020204" pitchFamily="34" charset="-122"/>
                  <a:cs typeface="Times New Roman" panose="02020603050405020304" pitchFamily="18" charset="0"/>
                </a:rPr>
                <a:t>      考向研析</a:t>
              </a:r>
              <a:endParaRPr lang="en-US" altLang="zh-CN" sz="2100" b="1" kern="100" dirty="0">
                <a:solidFill>
                  <a:srgbClr val="E05560"/>
                </a:solidFill>
                <a:latin typeface="Times New Roman" panose="02020603050405020304" pitchFamily="18" charset="0"/>
                <a:ea typeface="微软雅黑" panose="020B0503020204020204" pitchFamily="34" charset="-122"/>
                <a:cs typeface="Times New Roman" panose="02020603050405020304" pitchFamily="18" charset="0"/>
              </a:endParaRPr>
            </a:p>
          </p:txBody>
        </p:sp>
        <p:grpSp>
          <p:nvGrpSpPr>
            <p:cNvPr id="5" name="Group 7157"/>
            <p:cNvGrpSpPr/>
            <p:nvPr/>
          </p:nvGrpSpPr>
          <p:grpSpPr>
            <a:xfrm>
              <a:off x="608" y="1406"/>
              <a:ext cx="981" cy="893"/>
              <a:chOff x="0" y="0"/>
              <a:chExt cx="797914" cy="650026"/>
            </a:xfrm>
          </p:grpSpPr>
          <p:sp>
            <p:nvSpPr>
              <p:cNvPr id="6" name="Shape 7147"/>
              <p:cNvSpPr/>
              <p:nvPr/>
            </p:nvSpPr>
            <p:spPr>
              <a:xfrm>
                <a:off x="143887" y="370489"/>
                <a:ext cx="149856" cy="279537"/>
              </a:xfrm>
              <a:custGeom>
                <a:avLst/>
                <a:gdLst/>
                <a:ahLst/>
                <a:cxnLst>
                  <a:cxn ang="0">
                    <a:pos x="wd2" y="hd2"/>
                  </a:cxn>
                  <a:cxn ang="5400000">
                    <a:pos x="wd2" y="hd2"/>
                  </a:cxn>
                  <a:cxn ang="10800000">
                    <a:pos x="wd2" y="hd2"/>
                  </a:cxn>
                  <a:cxn ang="16200000">
                    <a:pos x="wd2" y="hd2"/>
                  </a:cxn>
                </a:cxnLst>
                <a:rect l="0" t="0" r="r" b="b"/>
                <a:pathLst>
                  <a:path w="21308" h="21285" extrusionOk="0">
                    <a:moveTo>
                      <a:pt x="20828" y="2030"/>
                    </a:moveTo>
                    <a:cubicBezTo>
                      <a:pt x="21308" y="2673"/>
                      <a:pt x="21308" y="2673"/>
                      <a:pt x="21308" y="2673"/>
                    </a:cubicBezTo>
                    <a:cubicBezTo>
                      <a:pt x="6188" y="20544"/>
                      <a:pt x="6188" y="20544"/>
                      <a:pt x="6188" y="20544"/>
                    </a:cubicBezTo>
                    <a:cubicBezTo>
                      <a:pt x="5708" y="21187"/>
                      <a:pt x="4508" y="21444"/>
                      <a:pt x="3308" y="21187"/>
                    </a:cubicBezTo>
                    <a:cubicBezTo>
                      <a:pt x="1148" y="20544"/>
                      <a:pt x="1148" y="20544"/>
                      <a:pt x="1148" y="20544"/>
                    </a:cubicBezTo>
                    <a:cubicBezTo>
                      <a:pt x="188" y="20287"/>
                      <a:pt x="-292" y="19644"/>
                      <a:pt x="188" y="19130"/>
                    </a:cubicBezTo>
                    <a:cubicBezTo>
                      <a:pt x="15788" y="615"/>
                      <a:pt x="15788" y="615"/>
                      <a:pt x="15788" y="615"/>
                    </a:cubicBezTo>
                    <a:cubicBezTo>
                      <a:pt x="16268" y="101"/>
                      <a:pt x="17468" y="-156"/>
                      <a:pt x="18668" y="101"/>
                    </a:cubicBezTo>
                    <a:cubicBezTo>
                      <a:pt x="20828" y="615"/>
                      <a:pt x="20828" y="615"/>
                      <a:pt x="20828" y="615"/>
                    </a:cubicBezTo>
                    <a:cubicBezTo>
                      <a:pt x="21068" y="615"/>
                      <a:pt x="21308" y="744"/>
                      <a:pt x="21308" y="744"/>
                    </a:cubicBezTo>
                    <a:cubicBezTo>
                      <a:pt x="20588" y="1130"/>
                      <a:pt x="20348" y="1644"/>
                      <a:pt x="20828" y="2030"/>
                    </a:cubicBezTo>
                    <a:close/>
                  </a:path>
                </a:pathLst>
              </a:custGeom>
              <a:solidFill>
                <a:srgbClr val="536880"/>
              </a:solidFill>
              <a:ln w="12700" cap="flat">
                <a:noFill/>
                <a:miter lim="400000"/>
              </a:ln>
              <a:effectLst/>
            </p:spPr>
            <p:txBody>
              <a:bodyPr wrap="square" lIns="0" tIns="0" rIns="0" bIns="0" numCol="1" anchor="t">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just">
                  <a:lnSpc>
                    <a:spcPct val="150000"/>
                  </a:lnSpc>
                </a:pPr>
                <a:endParaRPr sz="2100" dirty="0">
                  <a:latin typeface="Times New Roman" panose="02020603050405020304" pitchFamily="18" charset="0"/>
                  <a:ea typeface="微软雅黑" panose="020B0503020204020204" pitchFamily="34" charset="-122"/>
                </a:endParaRPr>
              </a:p>
            </p:txBody>
          </p:sp>
          <p:sp>
            <p:nvSpPr>
              <p:cNvPr id="7" name="Shape 7148"/>
              <p:cNvSpPr/>
              <p:nvPr/>
            </p:nvSpPr>
            <p:spPr>
              <a:xfrm>
                <a:off x="270242" y="0"/>
                <a:ext cx="175036" cy="650025"/>
              </a:xfrm>
              <a:custGeom>
                <a:avLst/>
                <a:gdLst/>
                <a:ahLst/>
                <a:cxnLst>
                  <a:cxn ang="0">
                    <a:pos x="wd2" y="hd2"/>
                  </a:cxn>
                  <a:cxn ang="5400000">
                    <a:pos x="wd2" y="hd2"/>
                  </a:cxn>
                  <a:cxn ang="10800000">
                    <a:pos x="wd2" y="hd2"/>
                  </a:cxn>
                  <a:cxn ang="16200000">
                    <a:pos x="wd2" y="hd2"/>
                  </a:cxn>
                </a:cxnLst>
                <a:rect l="0" t="0" r="r" b="b"/>
                <a:pathLst>
                  <a:path w="21350" h="21531" extrusionOk="0">
                    <a:moveTo>
                      <a:pt x="1851" y="4924"/>
                    </a:moveTo>
                    <a:cubicBezTo>
                      <a:pt x="3909" y="4924"/>
                      <a:pt x="3909" y="4924"/>
                      <a:pt x="3909" y="4924"/>
                    </a:cubicBezTo>
                    <a:cubicBezTo>
                      <a:pt x="4937" y="4924"/>
                      <a:pt x="5760" y="4701"/>
                      <a:pt x="5760" y="4421"/>
                    </a:cubicBezTo>
                    <a:cubicBezTo>
                      <a:pt x="5760" y="504"/>
                      <a:pt x="5760" y="504"/>
                      <a:pt x="5760" y="504"/>
                    </a:cubicBezTo>
                    <a:cubicBezTo>
                      <a:pt x="5760" y="224"/>
                      <a:pt x="4937" y="0"/>
                      <a:pt x="3909" y="0"/>
                    </a:cubicBezTo>
                    <a:cubicBezTo>
                      <a:pt x="1851" y="0"/>
                      <a:pt x="1851" y="0"/>
                      <a:pt x="1851" y="0"/>
                    </a:cubicBezTo>
                    <a:cubicBezTo>
                      <a:pt x="823" y="0"/>
                      <a:pt x="0" y="224"/>
                      <a:pt x="0" y="504"/>
                    </a:cubicBezTo>
                    <a:cubicBezTo>
                      <a:pt x="0" y="4421"/>
                      <a:pt x="0" y="4421"/>
                      <a:pt x="0" y="4421"/>
                    </a:cubicBezTo>
                    <a:cubicBezTo>
                      <a:pt x="0" y="4701"/>
                      <a:pt x="823" y="4924"/>
                      <a:pt x="1851" y="4924"/>
                    </a:cubicBezTo>
                    <a:close/>
                    <a:moveTo>
                      <a:pt x="21189" y="20593"/>
                    </a:moveTo>
                    <a:cubicBezTo>
                      <a:pt x="7611" y="12535"/>
                      <a:pt x="7611" y="12535"/>
                      <a:pt x="7611" y="12535"/>
                    </a:cubicBezTo>
                    <a:cubicBezTo>
                      <a:pt x="7200" y="12311"/>
                      <a:pt x="6171" y="12199"/>
                      <a:pt x="5349" y="12311"/>
                    </a:cubicBezTo>
                    <a:cubicBezTo>
                      <a:pt x="3291" y="12535"/>
                      <a:pt x="3291" y="12535"/>
                      <a:pt x="3291" y="12535"/>
                    </a:cubicBezTo>
                    <a:cubicBezTo>
                      <a:pt x="3291" y="12535"/>
                      <a:pt x="3086" y="12591"/>
                      <a:pt x="2880" y="12591"/>
                    </a:cubicBezTo>
                    <a:cubicBezTo>
                      <a:pt x="3497" y="12759"/>
                      <a:pt x="3703" y="12982"/>
                      <a:pt x="3497" y="13150"/>
                    </a:cubicBezTo>
                    <a:cubicBezTo>
                      <a:pt x="2880" y="13430"/>
                      <a:pt x="2880" y="13430"/>
                      <a:pt x="2880" y="13430"/>
                    </a:cubicBezTo>
                    <a:cubicBezTo>
                      <a:pt x="16046" y="21208"/>
                      <a:pt x="16046" y="21208"/>
                      <a:pt x="16046" y="21208"/>
                    </a:cubicBezTo>
                    <a:cubicBezTo>
                      <a:pt x="16457" y="21488"/>
                      <a:pt x="17486" y="21600"/>
                      <a:pt x="18309" y="21488"/>
                    </a:cubicBezTo>
                    <a:cubicBezTo>
                      <a:pt x="20366" y="21208"/>
                      <a:pt x="20366" y="21208"/>
                      <a:pt x="20366" y="21208"/>
                    </a:cubicBezTo>
                    <a:cubicBezTo>
                      <a:pt x="21189" y="21096"/>
                      <a:pt x="21600" y="20817"/>
                      <a:pt x="21189" y="20593"/>
                    </a:cubicBezTo>
                    <a:close/>
                  </a:path>
                </a:pathLst>
              </a:custGeom>
              <a:solidFill>
                <a:srgbClr val="41556B"/>
              </a:solidFill>
              <a:ln w="12700" cap="flat">
                <a:noFill/>
                <a:miter lim="400000"/>
              </a:ln>
              <a:effectLst/>
            </p:spPr>
            <p:txBody>
              <a:bodyPr wrap="square" lIns="0" tIns="0" rIns="0" bIns="0" numCol="1" anchor="t">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just">
                  <a:lnSpc>
                    <a:spcPct val="150000"/>
                  </a:lnSpc>
                </a:pPr>
                <a:endParaRPr sz="2100" dirty="0">
                  <a:latin typeface="Times New Roman" panose="02020603050405020304" pitchFamily="18" charset="0"/>
                  <a:ea typeface="微软雅黑" panose="020B0503020204020204" pitchFamily="34" charset="-122"/>
                </a:endParaRPr>
              </a:p>
            </p:txBody>
          </p:sp>
          <p:sp>
            <p:nvSpPr>
              <p:cNvPr id="8" name="Shape 7149"/>
              <p:cNvSpPr/>
              <p:nvPr/>
            </p:nvSpPr>
            <p:spPr>
              <a:xfrm>
                <a:off x="21820" y="109943"/>
                <a:ext cx="543843" cy="417116"/>
              </a:xfrm>
              <a:custGeom>
                <a:avLst/>
                <a:gdLst/>
                <a:ahLst/>
                <a:cxnLst>
                  <a:cxn ang="0">
                    <a:pos x="wd2" y="hd2"/>
                  </a:cxn>
                  <a:cxn ang="5400000">
                    <a:pos x="wd2" y="hd2"/>
                  </a:cxn>
                  <a:cxn ang="10800000">
                    <a:pos x="wd2" y="hd2"/>
                  </a:cxn>
                  <a:cxn ang="16200000">
                    <a:pos x="wd2" y="hd2"/>
                  </a:cxn>
                </a:cxnLst>
                <a:rect l="0" t="0" r="r" b="b"/>
                <a:pathLst>
                  <a:path w="21600" h="21600" extrusionOk="0">
                    <a:moveTo>
                      <a:pt x="21600" y="20813"/>
                    </a:moveTo>
                    <a:cubicBezTo>
                      <a:pt x="21600" y="21250"/>
                      <a:pt x="21332" y="21600"/>
                      <a:pt x="21063" y="21600"/>
                    </a:cubicBezTo>
                    <a:cubicBezTo>
                      <a:pt x="604" y="21600"/>
                      <a:pt x="604" y="21600"/>
                      <a:pt x="604" y="21600"/>
                    </a:cubicBezTo>
                    <a:cubicBezTo>
                      <a:pt x="268" y="21600"/>
                      <a:pt x="0" y="21250"/>
                      <a:pt x="0" y="20813"/>
                    </a:cubicBezTo>
                    <a:cubicBezTo>
                      <a:pt x="0" y="700"/>
                      <a:pt x="0" y="700"/>
                      <a:pt x="0" y="700"/>
                    </a:cubicBezTo>
                    <a:cubicBezTo>
                      <a:pt x="0" y="350"/>
                      <a:pt x="268" y="0"/>
                      <a:pt x="604" y="0"/>
                    </a:cubicBezTo>
                    <a:cubicBezTo>
                      <a:pt x="21063" y="0"/>
                      <a:pt x="21063" y="0"/>
                      <a:pt x="21063" y="0"/>
                    </a:cubicBezTo>
                    <a:cubicBezTo>
                      <a:pt x="21332" y="0"/>
                      <a:pt x="21600" y="350"/>
                      <a:pt x="21600" y="700"/>
                    </a:cubicBezTo>
                    <a:lnTo>
                      <a:pt x="21600" y="20813"/>
                    </a:lnTo>
                    <a:close/>
                  </a:path>
                </a:pathLst>
              </a:custGeom>
              <a:solidFill>
                <a:srgbClr val="E05560"/>
              </a:solidFill>
              <a:ln w="12700" cap="flat">
                <a:noFill/>
                <a:miter lim="400000"/>
              </a:ln>
              <a:effectLst/>
            </p:spPr>
            <p:txBody>
              <a:bodyPr wrap="square" lIns="0" tIns="0" rIns="0" bIns="0" numCol="1" anchor="t">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just">
                  <a:lnSpc>
                    <a:spcPct val="150000"/>
                  </a:lnSpc>
                </a:pPr>
                <a:endParaRPr sz="2100" dirty="0">
                  <a:latin typeface="Times New Roman" panose="02020603050405020304" pitchFamily="18" charset="0"/>
                  <a:ea typeface="微软雅黑" panose="020B0503020204020204" pitchFamily="34" charset="-122"/>
                </a:endParaRPr>
              </a:p>
            </p:txBody>
          </p:sp>
          <p:sp>
            <p:nvSpPr>
              <p:cNvPr id="9" name="Shape 7150"/>
              <p:cNvSpPr/>
              <p:nvPr/>
            </p:nvSpPr>
            <p:spPr>
              <a:xfrm>
                <a:off x="21820" y="109943"/>
                <a:ext cx="270244" cy="417116"/>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1215" y="0"/>
                      <a:pt x="1215" y="0"/>
                      <a:pt x="1215" y="0"/>
                    </a:cubicBezTo>
                    <a:cubicBezTo>
                      <a:pt x="540" y="0"/>
                      <a:pt x="0" y="350"/>
                      <a:pt x="0" y="700"/>
                    </a:cubicBezTo>
                    <a:cubicBezTo>
                      <a:pt x="0" y="20813"/>
                      <a:pt x="0" y="20813"/>
                      <a:pt x="0" y="20813"/>
                    </a:cubicBezTo>
                    <a:cubicBezTo>
                      <a:pt x="0" y="21250"/>
                      <a:pt x="540" y="21600"/>
                      <a:pt x="1215" y="21600"/>
                    </a:cubicBezTo>
                    <a:cubicBezTo>
                      <a:pt x="21600" y="21600"/>
                      <a:pt x="21600" y="21600"/>
                      <a:pt x="21600" y="21600"/>
                    </a:cubicBezTo>
                    <a:lnTo>
                      <a:pt x="21600" y="0"/>
                    </a:lnTo>
                    <a:close/>
                  </a:path>
                </a:pathLst>
              </a:custGeom>
              <a:solidFill>
                <a:srgbClr val="ED6872"/>
              </a:solidFill>
              <a:ln w="12700" cap="flat">
                <a:noFill/>
                <a:miter lim="400000"/>
              </a:ln>
              <a:effectLst/>
            </p:spPr>
            <p:txBody>
              <a:bodyPr wrap="square" lIns="0" tIns="0" rIns="0" bIns="0" numCol="1" anchor="t">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just">
                  <a:lnSpc>
                    <a:spcPct val="150000"/>
                  </a:lnSpc>
                </a:pPr>
                <a:endParaRPr sz="2100" dirty="0">
                  <a:latin typeface="Times New Roman" panose="02020603050405020304" pitchFamily="18" charset="0"/>
                  <a:ea typeface="微软雅黑" panose="020B0503020204020204" pitchFamily="34" charset="-122"/>
                </a:endParaRPr>
              </a:p>
            </p:txBody>
          </p:sp>
          <p:sp>
            <p:nvSpPr>
              <p:cNvPr id="10" name="Shape 7151"/>
              <p:cNvSpPr/>
              <p:nvPr/>
            </p:nvSpPr>
            <p:spPr>
              <a:xfrm>
                <a:off x="0" y="96515"/>
                <a:ext cx="589164" cy="41964"/>
              </a:xfrm>
              <a:custGeom>
                <a:avLst/>
                <a:gdLst/>
                <a:ahLst/>
                <a:cxnLst>
                  <a:cxn ang="0">
                    <a:pos x="wd2" y="hd2"/>
                  </a:cxn>
                  <a:cxn ang="5400000">
                    <a:pos x="wd2" y="hd2"/>
                  </a:cxn>
                  <a:cxn ang="10800000">
                    <a:pos x="wd2" y="hd2"/>
                  </a:cxn>
                  <a:cxn ang="16200000">
                    <a:pos x="wd2" y="hd2"/>
                  </a:cxn>
                </a:cxnLst>
                <a:rect l="0" t="0" r="r" b="b"/>
                <a:pathLst>
                  <a:path w="21600" h="21600" extrusionOk="0">
                    <a:moveTo>
                      <a:pt x="21600" y="10368"/>
                    </a:moveTo>
                    <a:cubicBezTo>
                      <a:pt x="21600" y="16416"/>
                      <a:pt x="21229" y="21600"/>
                      <a:pt x="20795" y="21600"/>
                    </a:cubicBezTo>
                    <a:cubicBezTo>
                      <a:pt x="743" y="21600"/>
                      <a:pt x="743" y="21600"/>
                      <a:pt x="743" y="21600"/>
                    </a:cubicBezTo>
                    <a:cubicBezTo>
                      <a:pt x="371" y="21600"/>
                      <a:pt x="0" y="16416"/>
                      <a:pt x="0" y="10368"/>
                    </a:cubicBezTo>
                    <a:cubicBezTo>
                      <a:pt x="0" y="5184"/>
                      <a:pt x="371" y="0"/>
                      <a:pt x="743" y="0"/>
                    </a:cubicBezTo>
                    <a:cubicBezTo>
                      <a:pt x="20795" y="0"/>
                      <a:pt x="20795" y="0"/>
                      <a:pt x="20795" y="0"/>
                    </a:cubicBezTo>
                    <a:cubicBezTo>
                      <a:pt x="21229" y="0"/>
                      <a:pt x="21600" y="5184"/>
                      <a:pt x="21600" y="10368"/>
                    </a:cubicBezTo>
                    <a:close/>
                  </a:path>
                </a:pathLst>
              </a:custGeom>
              <a:solidFill>
                <a:srgbClr val="41556B"/>
              </a:solidFill>
              <a:ln w="12700" cap="flat">
                <a:noFill/>
                <a:miter lim="400000"/>
              </a:ln>
              <a:effectLst/>
            </p:spPr>
            <p:txBody>
              <a:bodyPr wrap="square" lIns="0" tIns="0" rIns="0" bIns="0" numCol="1" anchor="t">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just">
                  <a:lnSpc>
                    <a:spcPct val="150000"/>
                  </a:lnSpc>
                </a:pPr>
                <a:endParaRPr sz="2100" dirty="0">
                  <a:latin typeface="Times New Roman" panose="02020603050405020304" pitchFamily="18" charset="0"/>
                  <a:ea typeface="微软雅黑" panose="020B0503020204020204" pitchFamily="34" charset="-122"/>
                </a:endParaRPr>
              </a:p>
            </p:txBody>
          </p:sp>
          <p:sp>
            <p:nvSpPr>
              <p:cNvPr id="11" name="Shape 7152"/>
              <p:cNvSpPr/>
              <p:nvPr/>
            </p:nvSpPr>
            <p:spPr>
              <a:xfrm>
                <a:off x="37955" y="117856"/>
                <a:ext cx="589164" cy="20143"/>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cubicBezTo>
                      <a:pt x="21538" y="9000"/>
                      <a:pt x="21229" y="0"/>
                      <a:pt x="20795" y="0"/>
                    </a:cubicBezTo>
                    <a:cubicBezTo>
                      <a:pt x="743" y="0"/>
                      <a:pt x="743" y="0"/>
                      <a:pt x="743" y="0"/>
                    </a:cubicBezTo>
                    <a:cubicBezTo>
                      <a:pt x="371" y="0"/>
                      <a:pt x="0" y="9000"/>
                      <a:pt x="0" y="21600"/>
                    </a:cubicBezTo>
                    <a:lnTo>
                      <a:pt x="21600" y="21600"/>
                    </a:lnTo>
                    <a:close/>
                  </a:path>
                </a:pathLst>
              </a:custGeom>
              <a:solidFill>
                <a:srgbClr val="536880"/>
              </a:solidFill>
              <a:ln w="12700" cap="flat">
                <a:noFill/>
                <a:miter lim="400000"/>
              </a:ln>
              <a:effectLst/>
            </p:spPr>
            <p:txBody>
              <a:bodyPr wrap="square" lIns="0" tIns="0" rIns="0" bIns="0" numCol="1" anchor="t">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just">
                  <a:lnSpc>
                    <a:spcPct val="150000"/>
                  </a:lnSpc>
                </a:pPr>
                <a:endParaRPr sz="2100" dirty="0">
                  <a:latin typeface="Times New Roman" panose="02020603050405020304" pitchFamily="18" charset="0"/>
                  <a:ea typeface="微软雅黑" panose="020B0503020204020204" pitchFamily="34" charset="-122"/>
                </a:endParaRPr>
              </a:p>
            </p:txBody>
          </p:sp>
          <p:sp>
            <p:nvSpPr>
              <p:cNvPr id="12" name="Shape 7153"/>
              <p:cNvSpPr/>
              <p:nvPr/>
            </p:nvSpPr>
            <p:spPr>
              <a:xfrm>
                <a:off x="100063" y="223196"/>
                <a:ext cx="464947" cy="426829"/>
              </a:xfrm>
              <a:custGeom>
                <a:avLst/>
                <a:gdLst/>
                <a:ahLst/>
                <a:cxnLst>
                  <a:cxn ang="0">
                    <a:pos x="wd2" y="hd2"/>
                  </a:cxn>
                  <a:cxn ang="5400000">
                    <a:pos x="wd2" y="hd2"/>
                  </a:cxn>
                  <a:cxn ang="10800000">
                    <a:pos x="wd2" y="hd2"/>
                  </a:cxn>
                  <a:cxn ang="16200000">
                    <a:pos x="wd2" y="hd2"/>
                  </a:cxn>
                </a:cxnLst>
                <a:rect l="0" t="0" r="r" b="b"/>
                <a:pathLst>
                  <a:path w="21600" h="21600" extrusionOk="0">
                    <a:moveTo>
                      <a:pt x="15335" y="2415"/>
                    </a:moveTo>
                    <a:lnTo>
                      <a:pt x="17018" y="4696"/>
                    </a:lnTo>
                    <a:lnTo>
                      <a:pt x="12483" y="11873"/>
                    </a:lnTo>
                    <a:lnTo>
                      <a:pt x="7527" y="5903"/>
                    </a:lnTo>
                    <a:lnTo>
                      <a:pt x="0" y="16301"/>
                    </a:lnTo>
                    <a:lnTo>
                      <a:pt x="0" y="21600"/>
                    </a:lnTo>
                    <a:lnTo>
                      <a:pt x="7621" y="11068"/>
                    </a:lnTo>
                    <a:lnTo>
                      <a:pt x="12577" y="17106"/>
                    </a:lnTo>
                    <a:lnTo>
                      <a:pt x="18795" y="7111"/>
                    </a:lnTo>
                    <a:lnTo>
                      <a:pt x="20384" y="9324"/>
                    </a:lnTo>
                    <a:lnTo>
                      <a:pt x="21600" y="0"/>
                    </a:lnTo>
                    <a:lnTo>
                      <a:pt x="15335" y="2415"/>
                    </a:lnTo>
                    <a:close/>
                  </a:path>
                </a:pathLst>
              </a:custGeom>
              <a:solidFill>
                <a:srgbClr val="E6CBBF"/>
              </a:solidFill>
              <a:ln w="12700" cap="flat">
                <a:noFill/>
                <a:miter lim="400000"/>
              </a:ln>
              <a:effectLst/>
            </p:spPr>
            <p:txBody>
              <a:bodyPr wrap="square" lIns="0" tIns="0" rIns="0" bIns="0" numCol="1" anchor="t">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just">
                  <a:lnSpc>
                    <a:spcPct val="150000"/>
                  </a:lnSpc>
                </a:pPr>
                <a:endParaRPr sz="2100" dirty="0">
                  <a:latin typeface="Times New Roman" panose="02020603050405020304" pitchFamily="18" charset="0"/>
                  <a:ea typeface="微软雅黑" panose="020B0503020204020204" pitchFamily="34" charset="-122"/>
                </a:endParaRPr>
              </a:p>
            </p:txBody>
          </p:sp>
          <p:sp>
            <p:nvSpPr>
              <p:cNvPr id="13" name="Shape 7154"/>
              <p:cNvSpPr/>
              <p:nvPr/>
            </p:nvSpPr>
            <p:spPr>
              <a:xfrm>
                <a:off x="100063" y="297002"/>
                <a:ext cx="345044" cy="353023"/>
              </a:xfrm>
              <a:custGeom>
                <a:avLst/>
                <a:gdLst/>
                <a:ahLst/>
                <a:cxnLst>
                  <a:cxn ang="0">
                    <a:pos x="wd2" y="hd2"/>
                  </a:cxn>
                  <a:cxn ang="5400000">
                    <a:pos x="wd2" y="hd2"/>
                  </a:cxn>
                  <a:cxn ang="10800000">
                    <a:pos x="wd2" y="hd2"/>
                  </a:cxn>
                  <a:cxn ang="16200000">
                    <a:pos x="wd2" y="hd2"/>
                  </a:cxn>
                </a:cxnLst>
                <a:rect l="0" t="0" r="r" b="b"/>
                <a:pathLst>
                  <a:path w="21600" h="21600" extrusionOk="0">
                    <a:moveTo>
                      <a:pt x="21600" y="5446"/>
                    </a:moveTo>
                    <a:lnTo>
                      <a:pt x="15186" y="0"/>
                    </a:lnTo>
                    <a:lnTo>
                      <a:pt x="0" y="14308"/>
                    </a:lnTo>
                    <a:lnTo>
                      <a:pt x="0" y="21600"/>
                    </a:lnTo>
                    <a:lnTo>
                      <a:pt x="15375" y="7108"/>
                    </a:lnTo>
                    <a:lnTo>
                      <a:pt x="21600" y="12277"/>
                    </a:lnTo>
                    <a:lnTo>
                      <a:pt x="21600" y="5446"/>
                    </a:lnTo>
                    <a:close/>
                  </a:path>
                </a:pathLst>
              </a:custGeom>
              <a:solidFill>
                <a:srgbClr val="F2DFD5"/>
              </a:solidFill>
              <a:ln w="12700" cap="flat">
                <a:noFill/>
                <a:miter lim="400000"/>
              </a:ln>
              <a:effectLst/>
            </p:spPr>
            <p:txBody>
              <a:bodyPr wrap="square" lIns="0" tIns="0" rIns="0" bIns="0" numCol="1" anchor="t">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just">
                  <a:lnSpc>
                    <a:spcPct val="150000"/>
                  </a:lnSpc>
                </a:pPr>
                <a:endParaRPr sz="2100" dirty="0">
                  <a:latin typeface="Times New Roman" panose="02020603050405020304" pitchFamily="18" charset="0"/>
                  <a:ea typeface="微软雅黑" panose="020B0503020204020204" pitchFamily="34" charset="-122"/>
                </a:endParaRPr>
              </a:p>
            </p:txBody>
          </p:sp>
          <p:sp>
            <p:nvSpPr>
              <p:cNvPr id="14" name="Shape 7155"/>
              <p:cNvSpPr/>
              <p:nvPr/>
            </p:nvSpPr>
            <p:spPr>
              <a:xfrm>
                <a:off x="87986" y="176956"/>
                <a:ext cx="709928" cy="472180"/>
              </a:xfrm>
              <a:custGeom>
                <a:avLst/>
                <a:gdLst/>
                <a:ahLst/>
                <a:cxnLst>
                  <a:cxn ang="0">
                    <a:pos x="wd2" y="hd2"/>
                  </a:cxn>
                  <a:cxn ang="5400000">
                    <a:pos x="wd2" y="hd2"/>
                  </a:cxn>
                  <a:cxn ang="10800000">
                    <a:pos x="wd2" y="hd2"/>
                  </a:cxn>
                  <a:cxn ang="16200000">
                    <a:pos x="wd2" y="hd2"/>
                  </a:cxn>
                </a:cxnLst>
                <a:rect l="0" t="0" r="r" b="b"/>
                <a:pathLst>
                  <a:path w="21600" h="21600" extrusionOk="0">
                    <a:moveTo>
                      <a:pt x="21258" y="21600"/>
                    </a:moveTo>
                    <a:cubicBezTo>
                      <a:pt x="427" y="21600"/>
                      <a:pt x="427" y="21600"/>
                      <a:pt x="427" y="21600"/>
                    </a:cubicBezTo>
                    <a:cubicBezTo>
                      <a:pt x="171" y="21600"/>
                      <a:pt x="0" y="21487"/>
                      <a:pt x="0" y="21148"/>
                    </a:cubicBezTo>
                    <a:cubicBezTo>
                      <a:pt x="0" y="565"/>
                      <a:pt x="0" y="565"/>
                      <a:pt x="0" y="565"/>
                    </a:cubicBezTo>
                    <a:cubicBezTo>
                      <a:pt x="0" y="226"/>
                      <a:pt x="171" y="0"/>
                      <a:pt x="427" y="0"/>
                    </a:cubicBezTo>
                    <a:cubicBezTo>
                      <a:pt x="598" y="0"/>
                      <a:pt x="768" y="226"/>
                      <a:pt x="768" y="565"/>
                    </a:cubicBezTo>
                    <a:cubicBezTo>
                      <a:pt x="768" y="20695"/>
                      <a:pt x="768" y="20695"/>
                      <a:pt x="768" y="20695"/>
                    </a:cubicBezTo>
                    <a:cubicBezTo>
                      <a:pt x="21258" y="20695"/>
                      <a:pt x="21258" y="20695"/>
                      <a:pt x="21258" y="20695"/>
                    </a:cubicBezTo>
                    <a:cubicBezTo>
                      <a:pt x="21429" y="20695"/>
                      <a:pt x="21600" y="20921"/>
                      <a:pt x="21600" y="21148"/>
                    </a:cubicBezTo>
                    <a:cubicBezTo>
                      <a:pt x="21600" y="21487"/>
                      <a:pt x="21429" y="21600"/>
                      <a:pt x="21258" y="21600"/>
                    </a:cubicBezTo>
                    <a:close/>
                  </a:path>
                </a:pathLst>
              </a:custGeom>
              <a:solidFill>
                <a:srgbClr val="F2DFD5"/>
              </a:solidFill>
              <a:ln w="12700" cap="flat">
                <a:noFill/>
                <a:miter lim="400000"/>
              </a:ln>
              <a:effectLst/>
            </p:spPr>
            <p:txBody>
              <a:bodyPr wrap="square" lIns="0" tIns="0" rIns="0" bIns="0" numCol="1" anchor="t">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just">
                  <a:lnSpc>
                    <a:spcPct val="150000"/>
                  </a:lnSpc>
                </a:pPr>
                <a:endParaRPr sz="2100" dirty="0">
                  <a:latin typeface="Times New Roman" panose="02020603050405020304" pitchFamily="18" charset="0"/>
                  <a:ea typeface="微软雅黑" panose="020B0503020204020204" pitchFamily="34" charset="-122"/>
                </a:endParaRPr>
              </a:p>
            </p:txBody>
          </p:sp>
          <p:sp>
            <p:nvSpPr>
              <p:cNvPr id="15" name="Shape 7156"/>
              <p:cNvSpPr/>
              <p:nvPr/>
            </p:nvSpPr>
            <p:spPr>
              <a:xfrm>
                <a:off x="292063" y="486772"/>
                <a:ext cx="223245" cy="13430"/>
              </a:xfrm>
              <a:custGeom>
                <a:avLst/>
                <a:gdLst/>
                <a:ahLst/>
                <a:cxnLst>
                  <a:cxn ang="0">
                    <a:pos x="wd2" y="hd2"/>
                  </a:cxn>
                  <a:cxn ang="5400000">
                    <a:pos x="wd2" y="hd2"/>
                  </a:cxn>
                  <a:cxn ang="10800000">
                    <a:pos x="wd2" y="hd2"/>
                  </a:cxn>
                  <a:cxn ang="16200000">
                    <a:pos x="wd2" y="hd2"/>
                  </a:cxn>
                </a:cxnLst>
                <a:rect l="0" t="0" r="r" b="b"/>
                <a:pathLst>
                  <a:path w="21600" h="21600" extrusionOk="0">
                    <a:moveTo>
                      <a:pt x="20945" y="0"/>
                    </a:moveTo>
                    <a:cubicBezTo>
                      <a:pt x="0" y="0"/>
                      <a:pt x="0" y="0"/>
                      <a:pt x="0" y="0"/>
                    </a:cubicBezTo>
                    <a:cubicBezTo>
                      <a:pt x="0" y="21600"/>
                      <a:pt x="0" y="21600"/>
                      <a:pt x="0" y="21600"/>
                    </a:cubicBezTo>
                    <a:cubicBezTo>
                      <a:pt x="20945" y="21600"/>
                      <a:pt x="20945" y="21600"/>
                      <a:pt x="20945" y="21600"/>
                    </a:cubicBezTo>
                    <a:cubicBezTo>
                      <a:pt x="21273" y="21600"/>
                      <a:pt x="21600" y="18900"/>
                      <a:pt x="21600" y="10800"/>
                    </a:cubicBezTo>
                    <a:cubicBezTo>
                      <a:pt x="21600" y="5400"/>
                      <a:pt x="21273" y="0"/>
                      <a:pt x="20945" y="0"/>
                    </a:cubicBezTo>
                    <a:close/>
                  </a:path>
                </a:pathLst>
              </a:custGeom>
              <a:solidFill>
                <a:srgbClr val="E6CBBF"/>
              </a:solidFill>
              <a:ln w="12700" cap="flat">
                <a:noFill/>
                <a:miter lim="400000"/>
              </a:ln>
              <a:effectLst/>
            </p:spPr>
            <p:txBody>
              <a:bodyPr wrap="square" lIns="0" tIns="0" rIns="0" bIns="0" numCol="1" anchor="t">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just">
                  <a:lnSpc>
                    <a:spcPct val="150000"/>
                  </a:lnSpc>
                </a:pPr>
                <a:endParaRPr sz="2100" dirty="0">
                  <a:latin typeface="Times New Roman" panose="02020603050405020304" pitchFamily="18" charset="0"/>
                  <a:ea typeface="微软雅黑" panose="020B0503020204020204" pitchFamily="34" charset="-122"/>
                </a:endParaRPr>
              </a:p>
            </p:txBody>
          </p:sp>
        </p:grpSp>
      </p:grpSp>
      <p:pic>
        <p:nvPicPr>
          <p:cNvPr id="2" name="图片 1"/>
          <p:cNvPicPr>
            <a:picLocks noChangeAspect="1"/>
          </p:cNvPicPr>
          <p:nvPr/>
        </p:nvPicPr>
        <p:blipFill>
          <a:blip r:embed="rId1"/>
          <a:stretch>
            <a:fillRect/>
          </a:stretch>
        </p:blipFill>
        <p:spPr>
          <a:xfrm>
            <a:off x="529784" y="2318804"/>
            <a:ext cx="8128654" cy="2468189"/>
          </a:xfrm>
          <a:prstGeom prst="rect">
            <a:avLst/>
          </a:prstGeom>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381008" y="2878456"/>
            <a:ext cx="4652128" cy="870585"/>
          </a:xfrm>
          <a:prstGeom prst="rect">
            <a:avLst/>
          </a:prstGeom>
          <a:noFill/>
        </p:spPr>
        <p:txBody>
          <a:bodyPr wrap="square" rtlCol="0">
            <a:spAutoFit/>
          </a:bodyPr>
          <a:lstStyle/>
          <a:p>
            <a:pPr algn="just">
              <a:lnSpc>
                <a:spcPct val="150000"/>
              </a:lnSpc>
            </a:pPr>
            <a:r>
              <a:rPr lang="zh-CN" altLang="en-US" sz="3375" b="1" dirty="0">
                <a:solidFill>
                  <a:srgbClr val="02918B"/>
                </a:solidFill>
                <a:latin typeface="Times New Roman" panose="02020603050405020304" pitchFamily="18" charset="0"/>
                <a:ea typeface="微软雅黑" panose="020B0503020204020204" pitchFamily="34" charset="-122"/>
              </a:rPr>
              <a:t>备考全攻略</a:t>
            </a:r>
            <a:endParaRPr lang="zh-CN" altLang="en-US" sz="3375" b="1" dirty="0">
              <a:solidFill>
                <a:srgbClr val="02918B"/>
              </a:solidFill>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261934" y="1503129"/>
            <a:ext cx="8620133" cy="610235"/>
          </a:xfrm>
          <a:prstGeom prst="rect">
            <a:avLst/>
          </a:prstGeom>
        </p:spPr>
        <p:txBody>
          <a:bodyPr wrap="square">
            <a:spAutoFit/>
          </a:bodyPr>
          <a:lstStyle/>
          <a:p>
            <a:pPr algn="ctr">
              <a:lnSpc>
                <a:spcPct val="150000"/>
              </a:lnSpc>
            </a:pPr>
            <a:r>
              <a:rPr lang="zh-CN" altLang="en-US" sz="2250" b="1" dirty="0" smtClean="0">
                <a:latin typeface="Times New Roman" panose="02020603050405020304" pitchFamily="18" charset="0"/>
                <a:ea typeface="微软雅黑" panose="020B0503020204020204" pitchFamily="34" charset="-122"/>
              </a:rPr>
              <a:t>文言文</a:t>
            </a:r>
            <a:r>
              <a:rPr lang="zh-CN" altLang="en-US" sz="2250" b="1" dirty="0">
                <a:latin typeface="Times New Roman" panose="02020603050405020304" pitchFamily="18" charset="0"/>
                <a:ea typeface="微软雅黑" panose="020B0503020204020204" pitchFamily="34" charset="-122"/>
              </a:rPr>
              <a:t>阅读的常见考点讲解</a:t>
            </a:r>
            <a:endParaRPr lang="zh-CN" altLang="en-US" sz="2250" b="1" dirty="0">
              <a:latin typeface="Times New Roman" panose="02020603050405020304" pitchFamily="18" charset="0"/>
              <a:ea typeface="微软雅黑" panose="020B0503020204020204" pitchFamily="34" charset="-122"/>
            </a:endParaRPr>
          </a:p>
        </p:txBody>
      </p:sp>
      <p:grpSp>
        <p:nvGrpSpPr>
          <p:cNvPr id="4" name="组合 3"/>
          <p:cNvGrpSpPr/>
          <p:nvPr/>
        </p:nvGrpSpPr>
        <p:grpSpPr>
          <a:xfrm>
            <a:off x="261934" y="2067242"/>
            <a:ext cx="5953348" cy="575945"/>
            <a:chOff x="349245" y="1613323"/>
            <a:chExt cx="7937797" cy="767927"/>
          </a:xfrm>
        </p:grpSpPr>
        <p:sp>
          <p:nvSpPr>
            <p:cNvPr id="5" name="Shape 16880"/>
            <p:cNvSpPr/>
            <p:nvPr/>
          </p:nvSpPr>
          <p:spPr>
            <a:xfrm>
              <a:off x="349245" y="1712039"/>
              <a:ext cx="519076" cy="464867"/>
            </a:xfrm>
            <a:custGeom>
              <a:avLst/>
              <a:gdLst/>
              <a:ahLst/>
              <a:cxnLst>
                <a:cxn ang="0">
                  <a:pos x="wd2" y="hd2"/>
                </a:cxn>
                <a:cxn ang="5400000">
                  <a:pos x="wd2" y="hd2"/>
                </a:cxn>
                <a:cxn ang="10800000">
                  <a:pos x="wd2" y="hd2"/>
                </a:cxn>
                <a:cxn ang="16200000">
                  <a:pos x="wd2" y="hd2"/>
                </a:cxn>
              </a:cxnLst>
              <a:rect l="0" t="0" r="r" b="b"/>
              <a:pathLst>
                <a:path w="21496" h="21484" extrusionOk="0">
                  <a:moveTo>
                    <a:pt x="3837" y="7883"/>
                  </a:moveTo>
                  <a:cubicBezTo>
                    <a:pt x="1847" y="7568"/>
                    <a:pt x="1847" y="7568"/>
                    <a:pt x="1847" y="7568"/>
                  </a:cubicBezTo>
                  <a:cubicBezTo>
                    <a:pt x="1563" y="7568"/>
                    <a:pt x="1279" y="7883"/>
                    <a:pt x="1279" y="8199"/>
                  </a:cubicBezTo>
                  <a:cubicBezTo>
                    <a:pt x="1137" y="9775"/>
                    <a:pt x="1137" y="9775"/>
                    <a:pt x="1137" y="9775"/>
                  </a:cubicBezTo>
                  <a:cubicBezTo>
                    <a:pt x="1137" y="9460"/>
                    <a:pt x="1421" y="9302"/>
                    <a:pt x="1705" y="9302"/>
                  </a:cubicBezTo>
                  <a:cubicBezTo>
                    <a:pt x="3553" y="9460"/>
                    <a:pt x="3553" y="9460"/>
                    <a:pt x="3553" y="9460"/>
                  </a:cubicBezTo>
                  <a:cubicBezTo>
                    <a:pt x="3837" y="9618"/>
                    <a:pt x="4121" y="9775"/>
                    <a:pt x="4121" y="10091"/>
                  </a:cubicBezTo>
                  <a:cubicBezTo>
                    <a:pt x="4263" y="8514"/>
                    <a:pt x="4263" y="8514"/>
                    <a:pt x="4263" y="8514"/>
                  </a:cubicBezTo>
                  <a:cubicBezTo>
                    <a:pt x="4263" y="8199"/>
                    <a:pt x="4121" y="7883"/>
                    <a:pt x="3837" y="7883"/>
                  </a:cubicBezTo>
                  <a:close/>
                  <a:moveTo>
                    <a:pt x="3268" y="12298"/>
                  </a:moveTo>
                  <a:cubicBezTo>
                    <a:pt x="1421" y="11982"/>
                    <a:pt x="1421" y="11982"/>
                    <a:pt x="1421" y="11982"/>
                  </a:cubicBezTo>
                  <a:cubicBezTo>
                    <a:pt x="1137" y="11982"/>
                    <a:pt x="995" y="11667"/>
                    <a:pt x="995" y="11352"/>
                  </a:cubicBezTo>
                  <a:cubicBezTo>
                    <a:pt x="0" y="20654"/>
                    <a:pt x="0" y="20654"/>
                    <a:pt x="0" y="20654"/>
                  </a:cubicBezTo>
                  <a:cubicBezTo>
                    <a:pt x="0" y="20969"/>
                    <a:pt x="142" y="21127"/>
                    <a:pt x="426" y="21127"/>
                  </a:cubicBezTo>
                  <a:cubicBezTo>
                    <a:pt x="2416" y="21442"/>
                    <a:pt x="2416" y="21442"/>
                    <a:pt x="2416" y="21442"/>
                  </a:cubicBezTo>
                  <a:cubicBezTo>
                    <a:pt x="2700" y="21442"/>
                    <a:pt x="2842" y="21285"/>
                    <a:pt x="2984" y="20969"/>
                  </a:cubicBezTo>
                  <a:cubicBezTo>
                    <a:pt x="3126" y="19550"/>
                    <a:pt x="3126" y="19550"/>
                    <a:pt x="3126" y="19550"/>
                  </a:cubicBezTo>
                  <a:cubicBezTo>
                    <a:pt x="2984" y="19708"/>
                    <a:pt x="2984" y="19866"/>
                    <a:pt x="2842" y="19866"/>
                  </a:cubicBezTo>
                  <a:cubicBezTo>
                    <a:pt x="284" y="19550"/>
                    <a:pt x="284" y="19550"/>
                    <a:pt x="284" y="19550"/>
                  </a:cubicBezTo>
                  <a:cubicBezTo>
                    <a:pt x="284" y="19550"/>
                    <a:pt x="142" y="19393"/>
                    <a:pt x="142" y="19235"/>
                  </a:cubicBezTo>
                  <a:cubicBezTo>
                    <a:pt x="142" y="19077"/>
                    <a:pt x="284" y="18920"/>
                    <a:pt x="426" y="19077"/>
                  </a:cubicBezTo>
                  <a:cubicBezTo>
                    <a:pt x="2842" y="19235"/>
                    <a:pt x="2842" y="19235"/>
                    <a:pt x="2842" y="19235"/>
                  </a:cubicBezTo>
                  <a:cubicBezTo>
                    <a:pt x="2984" y="19393"/>
                    <a:pt x="3126" y="19393"/>
                    <a:pt x="3126" y="19550"/>
                  </a:cubicBezTo>
                  <a:cubicBezTo>
                    <a:pt x="3837" y="11825"/>
                    <a:pt x="3837" y="11825"/>
                    <a:pt x="3837" y="11825"/>
                  </a:cubicBezTo>
                  <a:cubicBezTo>
                    <a:pt x="3837" y="11982"/>
                    <a:pt x="3553" y="12298"/>
                    <a:pt x="3268" y="12298"/>
                  </a:cubicBezTo>
                  <a:close/>
                  <a:moveTo>
                    <a:pt x="1137" y="9775"/>
                  </a:moveTo>
                  <a:cubicBezTo>
                    <a:pt x="995" y="11352"/>
                    <a:pt x="995" y="11352"/>
                    <a:pt x="995" y="11352"/>
                  </a:cubicBezTo>
                  <a:cubicBezTo>
                    <a:pt x="995" y="11352"/>
                    <a:pt x="995" y="11352"/>
                    <a:pt x="995" y="11352"/>
                  </a:cubicBezTo>
                  <a:cubicBezTo>
                    <a:pt x="1137" y="9775"/>
                    <a:pt x="1137" y="9775"/>
                    <a:pt x="1137" y="9775"/>
                  </a:cubicBezTo>
                  <a:cubicBezTo>
                    <a:pt x="1137" y="9775"/>
                    <a:pt x="1137" y="9775"/>
                    <a:pt x="1137" y="9775"/>
                  </a:cubicBezTo>
                  <a:close/>
                  <a:moveTo>
                    <a:pt x="3837" y="11825"/>
                  </a:moveTo>
                  <a:cubicBezTo>
                    <a:pt x="4121" y="10091"/>
                    <a:pt x="4121" y="10091"/>
                    <a:pt x="4121" y="10091"/>
                  </a:cubicBezTo>
                  <a:cubicBezTo>
                    <a:pt x="4121" y="10091"/>
                    <a:pt x="4121" y="10091"/>
                    <a:pt x="4121" y="10091"/>
                  </a:cubicBezTo>
                  <a:cubicBezTo>
                    <a:pt x="3837" y="11825"/>
                    <a:pt x="3837" y="11825"/>
                    <a:pt x="3837" y="11825"/>
                  </a:cubicBezTo>
                  <a:cubicBezTo>
                    <a:pt x="3837" y="11825"/>
                    <a:pt x="3837" y="11825"/>
                    <a:pt x="3837" y="11825"/>
                  </a:cubicBezTo>
                  <a:close/>
                  <a:moveTo>
                    <a:pt x="18047" y="6937"/>
                  </a:moveTo>
                  <a:cubicBezTo>
                    <a:pt x="18189" y="6937"/>
                    <a:pt x="18332" y="7095"/>
                    <a:pt x="18332" y="7253"/>
                  </a:cubicBezTo>
                  <a:cubicBezTo>
                    <a:pt x="18047" y="5676"/>
                    <a:pt x="18047" y="5676"/>
                    <a:pt x="18047" y="5676"/>
                  </a:cubicBezTo>
                  <a:cubicBezTo>
                    <a:pt x="17905" y="5361"/>
                    <a:pt x="17621" y="5203"/>
                    <a:pt x="17337" y="5203"/>
                  </a:cubicBezTo>
                  <a:cubicBezTo>
                    <a:pt x="15632" y="5834"/>
                    <a:pt x="15632" y="5834"/>
                    <a:pt x="15632" y="5834"/>
                  </a:cubicBezTo>
                  <a:cubicBezTo>
                    <a:pt x="15347" y="5834"/>
                    <a:pt x="15063" y="6149"/>
                    <a:pt x="15205" y="6622"/>
                  </a:cubicBezTo>
                  <a:cubicBezTo>
                    <a:pt x="15489" y="8199"/>
                    <a:pt x="15489" y="8199"/>
                    <a:pt x="15489" y="8199"/>
                  </a:cubicBezTo>
                  <a:cubicBezTo>
                    <a:pt x="15489" y="7883"/>
                    <a:pt x="15632" y="7726"/>
                    <a:pt x="15774" y="7568"/>
                  </a:cubicBezTo>
                  <a:cubicBezTo>
                    <a:pt x="16484" y="7253"/>
                    <a:pt x="17195" y="6937"/>
                    <a:pt x="18047" y="6937"/>
                  </a:cubicBezTo>
                  <a:close/>
                  <a:moveTo>
                    <a:pt x="9521" y="2996"/>
                  </a:moveTo>
                  <a:cubicBezTo>
                    <a:pt x="9521" y="15924"/>
                    <a:pt x="9521" y="15924"/>
                    <a:pt x="9521" y="15924"/>
                  </a:cubicBezTo>
                  <a:cubicBezTo>
                    <a:pt x="10942" y="16397"/>
                    <a:pt x="12647" y="16397"/>
                    <a:pt x="14068" y="15924"/>
                  </a:cubicBezTo>
                  <a:cubicBezTo>
                    <a:pt x="14068" y="2996"/>
                    <a:pt x="14068" y="2996"/>
                    <a:pt x="14068" y="2996"/>
                  </a:cubicBezTo>
                  <a:cubicBezTo>
                    <a:pt x="13074" y="2365"/>
                    <a:pt x="10516" y="2365"/>
                    <a:pt x="9521" y="2996"/>
                  </a:cubicBezTo>
                  <a:close/>
                  <a:moveTo>
                    <a:pt x="9521" y="16555"/>
                  </a:moveTo>
                  <a:cubicBezTo>
                    <a:pt x="9521" y="17974"/>
                    <a:pt x="9521" y="17974"/>
                    <a:pt x="9521" y="17974"/>
                  </a:cubicBezTo>
                  <a:cubicBezTo>
                    <a:pt x="10374" y="18447"/>
                    <a:pt x="13216" y="18447"/>
                    <a:pt x="14068" y="17974"/>
                  </a:cubicBezTo>
                  <a:cubicBezTo>
                    <a:pt x="14068" y="16555"/>
                    <a:pt x="14068" y="16555"/>
                    <a:pt x="14068" y="16555"/>
                  </a:cubicBezTo>
                  <a:cubicBezTo>
                    <a:pt x="12647" y="17028"/>
                    <a:pt x="10942" y="17028"/>
                    <a:pt x="9521" y="16555"/>
                  </a:cubicBezTo>
                  <a:close/>
                  <a:moveTo>
                    <a:pt x="13642" y="0"/>
                  </a:moveTo>
                  <a:cubicBezTo>
                    <a:pt x="9947" y="0"/>
                    <a:pt x="9947" y="0"/>
                    <a:pt x="9947" y="0"/>
                  </a:cubicBezTo>
                  <a:cubicBezTo>
                    <a:pt x="9663" y="0"/>
                    <a:pt x="9521" y="315"/>
                    <a:pt x="9521" y="631"/>
                  </a:cubicBezTo>
                  <a:cubicBezTo>
                    <a:pt x="9521" y="2207"/>
                    <a:pt x="9521" y="2207"/>
                    <a:pt x="9521" y="2207"/>
                  </a:cubicBezTo>
                  <a:cubicBezTo>
                    <a:pt x="10374" y="1734"/>
                    <a:pt x="13216" y="1734"/>
                    <a:pt x="14068" y="2207"/>
                  </a:cubicBezTo>
                  <a:cubicBezTo>
                    <a:pt x="14068" y="631"/>
                    <a:pt x="14068" y="631"/>
                    <a:pt x="14068" y="631"/>
                  </a:cubicBezTo>
                  <a:cubicBezTo>
                    <a:pt x="14068" y="315"/>
                    <a:pt x="13926" y="0"/>
                    <a:pt x="13642" y="0"/>
                  </a:cubicBezTo>
                  <a:close/>
                  <a:moveTo>
                    <a:pt x="9521" y="19866"/>
                  </a:moveTo>
                  <a:cubicBezTo>
                    <a:pt x="9521" y="20812"/>
                    <a:pt x="9521" y="20812"/>
                    <a:pt x="9521" y="20812"/>
                  </a:cubicBezTo>
                  <a:cubicBezTo>
                    <a:pt x="9521" y="21127"/>
                    <a:pt x="9663" y="21442"/>
                    <a:pt x="9947" y="21442"/>
                  </a:cubicBezTo>
                  <a:cubicBezTo>
                    <a:pt x="13642" y="21442"/>
                    <a:pt x="13642" y="21442"/>
                    <a:pt x="13642" y="21442"/>
                  </a:cubicBezTo>
                  <a:cubicBezTo>
                    <a:pt x="13926" y="21442"/>
                    <a:pt x="14068" y="21127"/>
                    <a:pt x="14068" y="20812"/>
                  </a:cubicBezTo>
                  <a:cubicBezTo>
                    <a:pt x="14068" y="19866"/>
                    <a:pt x="14068" y="19866"/>
                    <a:pt x="14068" y="19866"/>
                  </a:cubicBezTo>
                  <a:cubicBezTo>
                    <a:pt x="13642" y="20181"/>
                    <a:pt x="9947" y="20181"/>
                    <a:pt x="9521" y="19866"/>
                  </a:cubicBezTo>
                  <a:close/>
                  <a:moveTo>
                    <a:pt x="7816" y="2680"/>
                  </a:moveTo>
                  <a:cubicBezTo>
                    <a:pt x="5826" y="2680"/>
                    <a:pt x="5826" y="2680"/>
                    <a:pt x="5826" y="2680"/>
                  </a:cubicBezTo>
                  <a:cubicBezTo>
                    <a:pt x="5542" y="2680"/>
                    <a:pt x="5400" y="2838"/>
                    <a:pt x="5400" y="3311"/>
                  </a:cubicBezTo>
                  <a:cubicBezTo>
                    <a:pt x="5400" y="20812"/>
                    <a:pt x="5400" y="20812"/>
                    <a:pt x="5400" y="20812"/>
                  </a:cubicBezTo>
                  <a:cubicBezTo>
                    <a:pt x="5400" y="21127"/>
                    <a:pt x="5542" y="21442"/>
                    <a:pt x="5826" y="21442"/>
                  </a:cubicBezTo>
                  <a:cubicBezTo>
                    <a:pt x="7816" y="21442"/>
                    <a:pt x="7816" y="21442"/>
                    <a:pt x="7816" y="21442"/>
                  </a:cubicBezTo>
                  <a:cubicBezTo>
                    <a:pt x="8100" y="21442"/>
                    <a:pt x="8242" y="21127"/>
                    <a:pt x="8242" y="20812"/>
                  </a:cubicBezTo>
                  <a:cubicBezTo>
                    <a:pt x="8242" y="3311"/>
                    <a:pt x="8242" y="3311"/>
                    <a:pt x="8242" y="3311"/>
                  </a:cubicBezTo>
                  <a:cubicBezTo>
                    <a:pt x="8242" y="2838"/>
                    <a:pt x="8100" y="2680"/>
                    <a:pt x="7816" y="2680"/>
                  </a:cubicBezTo>
                  <a:close/>
                  <a:moveTo>
                    <a:pt x="7532" y="19393"/>
                  </a:moveTo>
                  <a:cubicBezTo>
                    <a:pt x="6111" y="19393"/>
                    <a:pt x="6111" y="19393"/>
                    <a:pt x="6111" y="19393"/>
                  </a:cubicBezTo>
                  <a:cubicBezTo>
                    <a:pt x="5968" y="19393"/>
                    <a:pt x="5826" y="19393"/>
                    <a:pt x="5826" y="19077"/>
                  </a:cubicBezTo>
                  <a:cubicBezTo>
                    <a:pt x="5826" y="18920"/>
                    <a:pt x="5968" y="18762"/>
                    <a:pt x="6111" y="18762"/>
                  </a:cubicBezTo>
                  <a:cubicBezTo>
                    <a:pt x="7532" y="18762"/>
                    <a:pt x="7532" y="18762"/>
                    <a:pt x="7532" y="18762"/>
                  </a:cubicBezTo>
                  <a:cubicBezTo>
                    <a:pt x="7674" y="18762"/>
                    <a:pt x="7816" y="18920"/>
                    <a:pt x="7816" y="19077"/>
                  </a:cubicBezTo>
                  <a:cubicBezTo>
                    <a:pt x="7816" y="19393"/>
                    <a:pt x="7674" y="19393"/>
                    <a:pt x="7532" y="19393"/>
                  </a:cubicBezTo>
                  <a:close/>
                  <a:moveTo>
                    <a:pt x="7247" y="5203"/>
                  </a:moveTo>
                  <a:cubicBezTo>
                    <a:pt x="6395" y="5203"/>
                    <a:pt x="6395" y="5203"/>
                    <a:pt x="6395" y="5203"/>
                  </a:cubicBezTo>
                  <a:cubicBezTo>
                    <a:pt x="6111" y="5203"/>
                    <a:pt x="5826" y="4888"/>
                    <a:pt x="5826" y="4572"/>
                  </a:cubicBezTo>
                  <a:cubicBezTo>
                    <a:pt x="5826" y="4257"/>
                    <a:pt x="6111" y="3942"/>
                    <a:pt x="6395" y="3942"/>
                  </a:cubicBezTo>
                  <a:cubicBezTo>
                    <a:pt x="7247" y="3942"/>
                    <a:pt x="7247" y="3942"/>
                    <a:pt x="7247" y="3942"/>
                  </a:cubicBezTo>
                  <a:cubicBezTo>
                    <a:pt x="7532" y="3942"/>
                    <a:pt x="7816" y="4257"/>
                    <a:pt x="7816" y="4572"/>
                  </a:cubicBezTo>
                  <a:cubicBezTo>
                    <a:pt x="7816" y="4888"/>
                    <a:pt x="7532" y="5203"/>
                    <a:pt x="7247" y="5203"/>
                  </a:cubicBezTo>
                  <a:close/>
                  <a:moveTo>
                    <a:pt x="18332" y="7253"/>
                  </a:moveTo>
                  <a:cubicBezTo>
                    <a:pt x="18474" y="7410"/>
                    <a:pt x="18332" y="7568"/>
                    <a:pt x="18189" y="7568"/>
                  </a:cubicBezTo>
                  <a:cubicBezTo>
                    <a:pt x="17337" y="7568"/>
                    <a:pt x="16626" y="7883"/>
                    <a:pt x="15916" y="8199"/>
                  </a:cubicBezTo>
                  <a:cubicBezTo>
                    <a:pt x="15774" y="8356"/>
                    <a:pt x="15632" y="8356"/>
                    <a:pt x="15489" y="8199"/>
                  </a:cubicBezTo>
                  <a:cubicBezTo>
                    <a:pt x="18616" y="20969"/>
                    <a:pt x="18616" y="20969"/>
                    <a:pt x="18616" y="20969"/>
                  </a:cubicBezTo>
                  <a:cubicBezTo>
                    <a:pt x="18758" y="21285"/>
                    <a:pt x="19042" y="21600"/>
                    <a:pt x="19326" y="21442"/>
                  </a:cubicBezTo>
                  <a:cubicBezTo>
                    <a:pt x="21032" y="20969"/>
                    <a:pt x="21032" y="20969"/>
                    <a:pt x="21032" y="20969"/>
                  </a:cubicBezTo>
                  <a:cubicBezTo>
                    <a:pt x="21316" y="20812"/>
                    <a:pt x="21600" y="20496"/>
                    <a:pt x="21458" y="20181"/>
                  </a:cubicBezTo>
                  <a:lnTo>
                    <a:pt x="18332" y="7253"/>
                  </a:lnTo>
                  <a:close/>
                  <a:moveTo>
                    <a:pt x="16911" y="11352"/>
                  </a:moveTo>
                  <a:cubicBezTo>
                    <a:pt x="16342" y="8829"/>
                    <a:pt x="16342" y="8829"/>
                    <a:pt x="16342" y="8829"/>
                  </a:cubicBezTo>
                  <a:cubicBezTo>
                    <a:pt x="18047" y="8356"/>
                    <a:pt x="18047" y="8356"/>
                    <a:pt x="18047" y="8356"/>
                  </a:cubicBezTo>
                  <a:cubicBezTo>
                    <a:pt x="18616" y="10879"/>
                    <a:pt x="18616" y="10879"/>
                    <a:pt x="18616" y="10879"/>
                  </a:cubicBezTo>
                  <a:lnTo>
                    <a:pt x="16911" y="11352"/>
                  </a:lnTo>
                  <a:close/>
                </a:path>
              </a:pathLst>
            </a:custGeom>
            <a:solidFill>
              <a:srgbClr val="E44B42"/>
            </a:solidFill>
            <a:ln w="12700">
              <a:miter lim="400000"/>
            </a:ln>
          </p:spPr>
          <p:txBody>
            <a:bodyPr lIns="0" tIns="0" rIns="0" bIns="0"/>
            <a:lstStyle>
              <a:lvl1pPr>
                <a:defRPr>
                  <a:latin typeface="+mj-lt"/>
                  <a:ea typeface="+mj-ea"/>
                  <a:cs typeface="+mj-cs"/>
                  <a:sym typeface="Helvetica"/>
                </a:defRPr>
              </a:lvl1pPr>
              <a:lvl2pPr indent="457200">
                <a:defRPr>
                  <a:latin typeface="+mj-lt"/>
                  <a:ea typeface="+mj-ea"/>
                  <a:cs typeface="+mj-cs"/>
                  <a:sym typeface="Helvetica"/>
                </a:defRPr>
              </a:lvl2pPr>
              <a:lvl3pPr indent="914400">
                <a:defRPr>
                  <a:latin typeface="+mj-lt"/>
                  <a:ea typeface="+mj-ea"/>
                  <a:cs typeface="+mj-cs"/>
                  <a:sym typeface="Helvetica"/>
                </a:defRPr>
              </a:lvl3pPr>
              <a:lvl4pPr indent="1371600">
                <a:defRPr>
                  <a:latin typeface="+mj-lt"/>
                  <a:ea typeface="+mj-ea"/>
                  <a:cs typeface="+mj-cs"/>
                  <a:sym typeface="Helvetica"/>
                </a:defRPr>
              </a:lvl4pPr>
              <a:lvl5pPr indent="1828800">
                <a:defRPr>
                  <a:latin typeface="+mj-lt"/>
                  <a:ea typeface="+mj-ea"/>
                  <a:cs typeface="+mj-cs"/>
                  <a:sym typeface="Helvetica"/>
                </a:defRPr>
              </a:lvl5pPr>
              <a:lvl6pPr indent="2286000">
                <a:defRPr>
                  <a:latin typeface="+mj-lt"/>
                  <a:ea typeface="+mj-ea"/>
                  <a:cs typeface="+mj-cs"/>
                  <a:sym typeface="Helvetica"/>
                </a:defRPr>
              </a:lvl6pPr>
              <a:lvl7pPr indent="2743200">
                <a:defRPr>
                  <a:latin typeface="+mj-lt"/>
                  <a:ea typeface="+mj-ea"/>
                  <a:cs typeface="+mj-cs"/>
                  <a:sym typeface="Helvetica"/>
                </a:defRPr>
              </a:lvl7pPr>
              <a:lvl8pPr indent="3200400">
                <a:defRPr>
                  <a:latin typeface="+mj-lt"/>
                  <a:ea typeface="+mj-ea"/>
                  <a:cs typeface="+mj-cs"/>
                  <a:sym typeface="Helvetica"/>
                </a:defRPr>
              </a:lvl8pPr>
              <a:lvl9pPr indent="3657600">
                <a:defRPr>
                  <a:latin typeface="+mj-lt"/>
                  <a:ea typeface="+mj-ea"/>
                  <a:cs typeface="+mj-cs"/>
                  <a:sym typeface="Helvetica"/>
                </a:defRPr>
              </a:lvl9pPr>
            </a:lstStyle>
            <a:p>
              <a:pPr lvl="0" algn="just">
                <a:lnSpc>
                  <a:spcPct val="150000"/>
                </a:lnSpc>
              </a:pPr>
              <a:endParaRPr sz="2100" dirty="0">
                <a:solidFill>
                  <a:srgbClr val="00B050"/>
                </a:solidFill>
                <a:latin typeface="Times New Roman" panose="02020603050405020304" pitchFamily="18" charset="0"/>
                <a:ea typeface="微软雅黑" panose="020B0503020204020204" pitchFamily="34" charset="-122"/>
              </a:endParaRPr>
            </a:p>
          </p:txBody>
        </p:sp>
        <p:sp>
          <p:nvSpPr>
            <p:cNvPr id="7" name="文本框 6"/>
            <p:cNvSpPr txBox="1"/>
            <p:nvPr/>
          </p:nvSpPr>
          <p:spPr>
            <a:xfrm>
              <a:off x="868321" y="1613323"/>
              <a:ext cx="7418721" cy="767927"/>
            </a:xfrm>
            <a:prstGeom prst="rect">
              <a:avLst/>
            </a:prstGeom>
            <a:noFill/>
          </p:spPr>
          <p:txBody>
            <a:bodyPr wrap="square" rtlCol="0">
              <a:spAutoFit/>
            </a:bodyPr>
            <a:lstStyle/>
            <a:p>
              <a:pPr algn="just">
                <a:lnSpc>
                  <a:spcPct val="150000"/>
                </a:lnSpc>
              </a:pPr>
              <a:r>
                <a:rPr lang="zh-CN" altLang="en-US" sz="2100" b="1" dirty="0">
                  <a:solidFill>
                    <a:srgbClr val="E44B42"/>
                  </a:solidFill>
                  <a:latin typeface="Times New Roman" panose="02020603050405020304" pitchFamily="18" charset="0"/>
                  <a:ea typeface="微软雅黑" panose="020B0503020204020204" pitchFamily="34" charset="-122"/>
                </a:rPr>
                <a:t>类型</a:t>
              </a:r>
              <a:r>
                <a:rPr lang="en-US" altLang="zh-CN" sz="2100" b="1" dirty="0" smtClean="0">
                  <a:solidFill>
                    <a:srgbClr val="E44B42"/>
                  </a:solidFill>
                  <a:latin typeface="Times New Roman" panose="02020603050405020304" pitchFamily="18" charset="0"/>
                  <a:ea typeface="微软雅黑" panose="020B0503020204020204" pitchFamily="34" charset="-122"/>
                </a:rPr>
                <a:t>1 </a:t>
              </a:r>
              <a:r>
                <a:rPr lang="zh-CN" altLang="en-US" sz="2100" b="1" dirty="0" smtClean="0">
                  <a:solidFill>
                    <a:srgbClr val="E44B42"/>
                  </a:solidFill>
                  <a:latin typeface="Times New Roman" panose="02020603050405020304" pitchFamily="18" charset="0"/>
                  <a:ea typeface="微软雅黑" panose="020B0503020204020204" pitchFamily="34" charset="-122"/>
                </a:rPr>
                <a:t>实词</a:t>
              </a:r>
              <a:r>
                <a:rPr lang="zh-CN" altLang="en-US" sz="2100" b="1" dirty="0">
                  <a:solidFill>
                    <a:srgbClr val="E44B42"/>
                  </a:solidFill>
                  <a:latin typeface="Times New Roman" panose="02020603050405020304" pitchFamily="18" charset="0"/>
                  <a:ea typeface="微软雅黑" panose="020B0503020204020204" pitchFamily="34" charset="-122"/>
                </a:rPr>
                <a:t>解释</a:t>
              </a:r>
              <a:endParaRPr lang="zh-CN" altLang="en-US" sz="2100" b="1" dirty="0">
                <a:solidFill>
                  <a:srgbClr val="E44B42"/>
                </a:solidFill>
                <a:latin typeface="Times New Roman" panose="02020603050405020304" pitchFamily="18" charset="0"/>
                <a:ea typeface="微软雅黑" panose="020B0503020204020204" pitchFamily="34" charset="-122"/>
              </a:endParaRPr>
            </a:p>
          </p:txBody>
        </p:sp>
      </p:grpSp>
      <p:sp>
        <p:nvSpPr>
          <p:cNvPr id="8" name="矩形 7"/>
          <p:cNvSpPr/>
          <p:nvPr/>
        </p:nvSpPr>
        <p:spPr>
          <a:xfrm>
            <a:off x="261934" y="2674904"/>
            <a:ext cx="8620133" cy="2999740"/>
          </a:xfrm>
          <a:prstGeom prst="rect">
            <a:avLst/>
          </a:prstGeom>
        </p:spPr>
        <p:txBody>
          <a:bodyPr wrap="square">
            <a:spAutoFit/>
          </a:bodyPr>
          <a:lstStyle/>
          <a:p>
            <a:pPr indent="720090" algn="just">
              <a:lnSpc>
                <a:spcPct val="150000"/>
              </a:lnSpc>
            </a:pPr>
            <a:r>
              <a:rPr lang="zh-CN" altLang="en-US" sz="2100" dirty="0" smtClean="0">
                <a:latin typeface="Times New Roman" panose="02020603050405020304" pitchFamily="18" charset="0"/>
                <a:ea typeface="微软雅黑" panose="020B0503020204020204" pitchFamily="34" charset="-122"/>
              </a:rPr>
              <a:t>文言</a:t>
            </a:r>
            <a:r>
              <a:rPr lang="zh-CN" altLang="en-US" sz="2100" dirty="0">
                <a:latin typeface="Times New Roman" panose="02020603050405020304" pitchFamily="18" charset="0"/>
                <a:ea typeface="微软雅黑" panose="020B0503020204020204" pitchFamily="34" charset="-122"/>
              </a:rPr>
              <a:t>实词的考查是中考的重点，一般涉及通假字、古今异义、一词多义、词类活用等，而且多是课内文言文中接触过的，理解时必须结合具体语境，即我们平常所说的“根据上下文”来理解词义。</a:t>
            </a:r>
            <a:endParaRPr lang="en-US" altLang="zh-CN" sz="2100" dirty="0">
              <a:latin typeface="Times New Roman" panose="02020603050405020304" pitchFamily="18" charset="0"/>
              <a:ea typeface="微软雅黑" panose="020B0503020204020204" pitchFamily="34" charset="-122"/>
            </a:endParaRPr>
          </a:p>
          <a:p>
            <a:pPr indent="720090" algn="just">
              <a:lnSpc>
                <a:spcPct val="150000"/>
              </a:lnSpc>
            </a:pPr>
            <a:r>
              <a:rPr lang="zh-CN" altLang="en-US" sz="2100" dirty="0" smtClean="0">
                <a:latin typeface="Times New Roman" panose="02020603050405020304" pitchFamily="18" charset="0"/>
                <a:ea typeface="微软雅黑" panose="020B0503020204020204" pitchFamily="34" charset="-122"/>
              </a:rPr>
              <a:t>文言</a:t>
            </a:r>
            <a:r>
              <a:rPr lang="zh-CN" altLang="en-US" sz="2100" dirty="0">
                <a:latin typeface="Times New Roman" panose="02020603050405020304" pitchFamily="18" charset="0"/>
                <a:ea typeface="微软雅黑" panose="020B0503020204020204" pitchFamily="34" charset="-122"/>
              </a:rPr>
              <a:t>实词绝大部分具有多义性，要确定一个实词在文中的具体含义，不仅要靠积累，还必须在积累的基础上掌握一些词义推断的具体技巧：</a:t>
            </a:r>
            <a:endParaRPr lang="en-US" altLang="zh-CN"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61934" y="1510346"/>
            <a:ext cx="8620133" cy="2999740"/>
          </a:xfrm>
          <a:prstGeom prst="rect">
            <a:avLst/>
          </a:prstGeom>
        </p:spPr>
        <p:txBody>
          <a:bodyPr wrap="square">
            <a:spAutoFit/>
          </a:bodyPr>
          <a:lstStyle/>
          <a:p>
            <a:pPr algn="just">
              <a:lnSpc>
                <a:spcPct val="150000"/>
              </a:lnSpc>
            </a:pPr>
            <a:r>
              <a:rPr lang="zh-CN" altLang="en-US" sz="2100" b="1" dirty="0">
                <a:latin typeface="Times New Roman" panose="02020603050405020304" pitchFamily="18" charset="0"/>
                <a:ea typeface="微软雅黑" panose="020B0503020204020204" pitchFamily="34" charset="-122"/>
              </a:rPr>
              <a:t>技巧一：课文迁移法（直接迁移法）</a:t>
            </a:r>
            <a:r>
              <a:rPr lang="zh-CN" altLang="en-US" sz="2100" b="1" dirty="0" smtClean="0">
                <a:latin typeface="Times New Roman" panose="02020603050405020304" pitchFamily="18" charset="0"/>
                <a:ea typeface="微软雅黑" panose="020B0503020204020204" pitchFamily="34" charset="-122"/>
              </a:rPr>
              <a:t>。</a:t>
            </a:r>
            <a:endParaRPr lang="en-US" altLang="zh-CN" sz="2100" b="1"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latin typeface="Times New Roman" panose="02020603050405020304" pitchFamily="18" charset="0"/>
                <a:ea typeface="微软雅黑" panose="020B0503020204020204" pitchFamily="34" charset="-122"/>
              </a:rPr>
              <a:t>又</a:t>
            </a:r>
            <a:r>
              <a:rPr lang="zh-CN" altLang="en-US" sz="2100" dirty="0">
                <a:latin typeface="Times New Roman" panose="02020603050405020304" pitchFamily="18" charset="0"/>
                <a:ea typeface="微软雅黑" panose="020B0503020204020204" pitchFamily="34" charset="-122"/>
              </a:rPr>
              <a:t>称“</a:t>
            </a:r>
            <a:r>
              <a:rPr lang="zh-CN" altLang="en-US" sz="2100" dirty="0">
                <a:solidFill>
                  <a:srgbClr val="E44B42"/>
                </a:solidFill>
                <a:latin typeface="Times New Roman" panose="02020603050405020304" pitchFamily="18" charset="0"/>
                <a:ea typeface="微软雅黑" panose="020B0503020204020204" pitchFamily="34" charset="-122"/>
              </a:rPr>
              <a:t>联想推断法</a:t>
            </a:r>
            <a:r>
              <a:rPr lang="zh-CN" altLang="en-US" sz="2100" dirty="0">
                <a:latin typeface="Times New Roman" panose="02020603050405020304" pitchFamily="18" charset="0"/>
                <a:ea typeface="微软雅黑" panose="020B0503020204020204" pitchFamily="34" charset="-122"/>
              </a:rPr>
              <a:t>”，即联系课文中学过的有关语句中该词的用法推断词义，此法适用于课外文言文阅读。如解释“过而能知，可以为明”一句中的“过”字，如果联想到“人恒过，然后能改”（</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生于忧患，死于安乐</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）中“过”字的意思，就能理解该句中“过”字的意思，译为“有过错（或犯错误）”</a:t>
            </a:r>
            <a:r>
              <a:rPr lang="zh-CN" altLang="en-US" sz="2100" dirty="0" smtClean="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61934" y="1510346"/>
            <a:ext cx="8620133" cy="2030095"/>
          </a:xfrm>
          <a:prstGeom prst="rect">
            <a:avLst/>
          </a:prstGeom>
        </p:spPr>
        <p:txBody>
          <a:bodyPr wrap="square">
            <a:spAutoFit/>
          </a:bodyPr>
          <a:lstStyle/>
          <a:p>
            <a:pPr algn="just">
              <a:lnSpc>
                <a:spcPct val="150000"/>
              </a:lnSpc>
            </a:pPr>
            <a:r>
              <a:rPr lang="zh-CN" altLang="en-US" sz="2100" b="1" dirty="0" smtClean="0">
                <a:latin typeface="Times New Roman" panose="02020603050405020304" pitchFamily="18" charset="0"/>
                <a:ea typeface="微软雅黑" panose="020B0503020204020204" pitchFamily="34" charset="-122"/>
              </a:rPr>
              <a:t>技巧</a:t>
            </a:r>
            <a:r>
              <a:rPr lang="zh-CN" altLang="en-US" sz="2100" b="1" dirty="0">
                <a:latin typeface="Times New Roman" panose="02020603050405020304" pitchFamily="18" charset="0"/>
                <a:ea typeface="微软雅黑" panose="020B0503020204020204" pitchFamily="34" charset="-122"/>
              </a:rPr>
              <a:t>二：成语印证法</a:t>
            </a:r>
            <a:r>
              <a:rPr lang="zh-CN" altLang="en-US" sz="2100" b="1" dirty="0" smtClean="0">
                <a:latin typeface="Times New Roman" panose="02020603050405020304" pitchFamily="18" charset="0"/>
                <a:ea typeface="微软雅黑" panose="020B0503020204020204" pitchFamily="34" charset="-122"/>
              </a:rPr>
              <a:t>。</a:t>
            </a:r>
            <a:endParaRPr lang="en-US" altLang="zh-CN" sz="2100" b="1"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latin typeface="Times New Roman" panose="02020603050405020304" pitchFamily="18" charset="0"/>
                <a:ea typeface="微软雅黑" panose="020B0503020204020204" pitchFamily="34" charset="-122"/>
              </a:rPr>
              <a:t>成语</a:t>
            </a:r>
            <a:r>
              <a:rPr lang="zh-CN" altLang="en-US" sz="2100" dirty="0">
                <a:latin typeface="Times New Roman" panose="02020603050405020304" pitchFamily="18" charset="0"/>
                <a:ea typeface="微软雅黑" panose="020B0503020204020204" pitchFamily="34" charset="-122"/>
              </a:rPr>
              <a:t>中保留着大量的文言词义，可以用熟知的成语来</a:t>
            </a:r>
            <a:r>
              <a:rPr lang="zh-CN" altLang="en-US" sz="2100" dirty="0">
                <a:solidFill>
                  <a:srgbClr val="E44B42"/>
                </a:solidFill>
                <a:latin typeface="Times New Roman" panose="02020603050405020304" pitchFamily="18" charset="0"/>
                <a:ea typeface="微软雅黑" panose="020B0503020204020204" pitchFamily="34" charset="-122"/>
              </a:rPr>
              <a:t>推断</a:t>
            </a:r>
            <a:r>
              <a:rPr lang="zh-CN" altLang="en-US" sz="2100" dirty="0">
                <a:latin typeface="Times New Roman" panose="02020603050405020304" pitchFamily="18" charset="0"/>
                <a:ea typeface="微软雅黑" panose="020B0503020204020204" pitchFamily="34" charset="-122"/>
              </a:rPr>
              <a:t>文言文中的</a:t>
            </a:r>
            <a:r>
              <a:rPr lang="zh-CN" altLang="en-US" sz="2100" dirty="0">
                <a:solidFill>
                  <a:srgbClr val="E44B42"/>
                </a:solidFill>
                <a:latin typeface="Times New Roman" panose="02020603050405020304" pitchFamily="18" charset="0"/>
                <a:ea typeface="微软雅黑" panose="020B0503020204020204" pitchFamily="34" charset="-122"/>
              </a:rPr>
              <a:t>实词词义</a:t>
            </a:r>
            <a:r>
              <a:rPr lang="zh-CN" altLang="en-US" sz="2100" dirty="0">
                <a:latin typeface="Times New Roman" panose="02020603050405020304" pitchFamily="18" charset="0"/>
                <a:ea typeface="微软雅黑" panose="020B0503020204020204" pitchFamily="34" charset="-122"/>
              </a:rPr>
              <a:t>，如“几欲先走”中的“走”，可联系成语“奔走相告”“走马观花”中的“走”来理解，译为“跑”。</a:t>
            </a:r>
            <a:endParaRPr lang="en-US" altLang="zh-CN"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61934" y="1509111"/>
            <a:ext cx="8620133" cy="3969385"/>
          </a:xfrm>
          <a:prstGeom prst="rect">
            <a:avLst/>
          </a:prstGeom>
        </p:spPr>
        <p:txBody>
          <a:bodyPr wrap="square">
            <a:spAutoFit/>
          </a:bodyPr>
          <a:lstStyle/>
          <a:p>
            <a:pPr algn="just">
              <a:lnSpc>
                <a:spcPct val="150000"/>
              </a:lnSpc>
            </a:pPr>
            <a:r>
              <a:rPr lang="zh-CN" altLang="en-US" sz="2100" b="1" dirty="0">
                <a:latin typeface="Times New Roman" panose="02020603050405020304" pitchFamily="18" charset="0"/>
                <a:ea typeface="微软雅黑" panose="020B0503020204020204" pitchFamily="34" charset="-122"/>
              </a:rPr>
              <a:t>技巧三：组词推断法</a:t>
            </a:r>
            <a:r>
              <a:rPr lang="zh-CN" altLang="en-US" sz="2100" b="1" dirty="0" smtClean="0">
                <a:latin typeface="Times New Roman" panose="02020603050405020304" pitchFamily="18" charset="0"/>
                <a:ea typeface="微软雅黑" panose="020B0503020204020204" pitchFamily="34" charset="-122"/>
              </a:rPr>
              <a:t>。</a:t>
            </a:r>
            <a:endParaRPr lang="en-US" altLang="zh-CN" sz="2100" b="1"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latin typeface="Times New Roman" panose="02020603050405020304" pitchFamily="18" charset="0"/>
                <a:ea typeface="微软雅黑" panose="020B0503020204020204" pitchFamily="34" charset="-122"/>
              </a:rPr>
              <a:t>将</a:t>
            </a:r>
            <a:r>
              <a:rPr lang="zh-CN" altLang="en-US" sz="2100" dirty="0">
                <a:latin typeface="Times New Roman" panose="02020603050405020304" pitchFamily="18" charset="0"/>
                <a:ea typeface="微软雅黑" panose="020B0503020204020204" pitchFamily="34" charset="-122"/>
              </a:rPr>
              <a:t>文言文中的词语进行</a:t>
            </a:r>
            <a:r>
              <a:rPr lang="zh-CN" altLang="en-US" sz="2100" dirty="0">
                <a:solidFill>
                  <a:srgbClr val="E44B42"/>
                </a:solidFill>
                <a:latin typeface="Times New Roman" panose="02020603050405020304" pitchFamily="18" charset="0"/>
                <a:ea typeface="微软雅黑" panose="020B0503020204020204" pitchFamily="34" charset="-122"/>
              </a:rPr>
              <a:t>扩充</a:t>
            </a:r>
            <a:r>
              <a:rPr lang="zh-CN" altLang="en-US" sz="2100" dirty="0">
                <a:latin typeface="Times New Roman" panose="02020603050405020304" pitchFamily="18" charset="0"/>
                <a:ea typeface="微软雅黑" panose="020B0503020204020204" pitchFamily="34" charset="-122"/>
              </a:rPr>
              <a:t>，组成现代汉语中的词语，然后再根据具体语境确定文言实词的词义。如对“乃时吞纸以实腹”中“时”字的字义推断，大家可以把“时”组成几个词语，从中作选择：时间、时常、时候</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通过筛选大家不难确定“时常”这个意思。</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zh-CN" altLang="en-US" sz="2100" b="1" dirty="0">
                <a:latin typeface="Times New Roman" panose="02020603050405020304" pitchFamily="18" charset="0"/>
                <a:ea typeface="微软雅黑" panose="020B0503020204020204" pitchFamily="34" charset="-122"/>
              </a:rPr>
              <a:t>技巧四：语境推断法</a:t>
            </a:r>
            <a:r>
              <a:rPr lang="zh-CN" altLang="en-US" sz="2100" b="1" dirty="0" smtClean="0">
                <a:latin typeface="Times New Roman" panose="02020603050405020304" pitchFamily="18" charset="0"/>
                <a:ea typeface="微软雅黑" panose="020B0503020204020204" pitchFamily="34" charset="-122"/>
              </a:rPr>
              <a:t>。</a:t>
            </a:r>
            <a:endParaRPr lang="en-US" altLang="zh-CN" sz="2100" b="1"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latin typeface="Times New Roman" panose="02020603050405020304" pitchFamily="18" charset="0"/>
                <a:ea typeface="微软雅黑" panose="020B0503020204020204" pitchFamily="34" charset="-122"/>
              </a:rPr>
              <a:t>实词</a:t>
            </a:r>
            <a:r>
              <a:rPr lang="zh-CN" altLang="en-US" sz="2100" dirty="0">
                <a:latin typeface="Times New Roman" panose="02020603050405020304" pitchFamily="18" charset="0"/>
                <a:ea typeface="微软雅黑" panose="020B0503020204020204" pitchFamily="34" charset="-122"/>
              </a:rPr>
              <a:t>绝大多数是具有</a:t>
            </a:r>
            <a:r>
              <a:rPr lang="zh-CN" altLang="en-US" sz="2100" dirty="0">
                <a:solidFill>
                  <a:srgbClr val="E44B42"/>
                </a:solidFill>
                <a:latin typeface="Times New Roman" panose="02020603050405020304" pitchFamily="18" charset="0"/>
                <a:ea typeface="微软雅黑" panose="020B0503020204020204" pitchFamily="34" charset="-122"/>
              </a:rPr>
              <a:t>多义性</a:t>
            </a:r>
            <a:r>
              <a:rPr lang="zh-CN" altLang="en-US" sz="2100" dirty="0">
                <a:latin typeface="Times New Roman" panose="02020603050405020304" pitchFamily="18" charset="0"/>
                <a:ea typeface="微软雅黑" panose="020B0503020204020204" pitchFamily="34" charset="-122"/>
              </a:rPr>
              <a:t>的，因此在解释词义时，要紧紧抓住上下文，结合具体语境理解。</a:t>
            </a:r>
            <a:endParaRPr lang="en-US" altLang="zh-CN"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61934" y="1510346"/>
            <a:ext cx="8620133" cy="2999740"/>
          </a:xfrm>
          <a:prstGeom prst="rect">
            <a:avLst/>
          </a:prstGeom>
        </p:spPr>
        <p:txBody>
          <a:bodyPr wrap="square">
            <a:spAutoFit/>
          </a:bodyPr>
          <a:lstStyle/>
          <a:p>
            <a:pPr algn="just">
              <a:lnSpc>
                <a:spcPct val="150000"/>
              </a:lnSpc>
            </a:pPr>
            <a:r>
              <a:rPr lang="zh-CN" altLang="en-US" sz="2100" b="1" dirty="0">
                <a:latin typeface="Times New Roman" panose="02020603050405020304" pitchFamily="18" charset="0"/>
                <a:ea typeface="微软雅黑" panose="020B0503020204020204" pitchFamily="34" charset="-122"/>
              </a:rPr>
              <a:t>技巧五：古今对照法</a:t>
            </a:r>
            <a:r>
              <a:rPr lang="zh-CN" altLang="en-US" sz="2100" b="1" dirty="0" smtClean="0">
                <a:latin typeface="Times New Roman" panose="02020603050405020304" pitchFamily="18" charset="0"/>
                <a:ea typeface="微软雅黑" panose="020B0503020204020204" pitchFamily="34" charset="-122"/>
              </a:rPr>
              <a:t>。</a:t>
            </a:r>
            <a:endParaRPr lang="en-US" altLang="zh-CN" sz="2100" b="1"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latin typeface="Times New Roman" panose="02020603050405020304" pitchFamily="18" charset="0"/>
                <a:ea typeface="微软雅黑" panose="020B0503020204020204" pitchFamily="34" charset="-122"/>
              </a:rPr>
              <a:t>即</a:t>
            </a:r>
            <a:r>
              <a:rPr lang="zh-CN" altLang="en-US" sz="2100" dirty="0">
                <a:latin typeface="Times New Roman" panose="02020603050405020304" pitchFamily="18" charset="0"/>
                <a:ea typeface="微软雅黑" panose="020B0503020204020204" pitchFamily="34" charset="-122"/>
              </a:rPr>
              <a:t>以</a:t>
            </a:r>
            <a:r>
              <a:rPr lang="zh-CN" altLang="en-US" sz="2100" dirty="0">
                <a:solidFill>
                  <a:srgbClr val="E44B42"/>
                </a:solidFill>
                <a:latin typeface="Times New Roman" panose="02020603050405020304" pitchFamily="18" charset="0"/>
                <a:ea typeface="微软雅黑" panose="020B0503020204020204" pitchFamily="34" charset="-122"/>
              </a:rPr>
              <a:t>古今构词特点比照推断词义</a:t>
            </a:r>
            <a:r>
              <a:rPr lang="zh-CN" altLang="en-US" sz="2100" dirty="0">
                <a:latin typeface="Times New Roman" panose="02020603050405020304" pitchFamily="18" charset="0"/>
                <a:ea typeface="微软雅黑" panose="020B0503020204020204" pitchFamily="34" charset="-122"/>
              </a:rPr>
              <a:t>。汉语词汇中有一部分词古为今用，但意义往往古今不同，需要特别注意其不同之处。现代汉语中的一个词，在古汉语中可能是两个词。如“地方”在古汉语中是两个词，“地”是“土地”之意，“方”是“方圆”之意；在现代汉语中“地方”是一个词，表“处所”等义。</a:t>
            </a:r>
            <a:endParaRPr lang="en-US" altLang="zh-CN"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409269" y="2875083"/>
            <a:ext cx="4652128" cy="870585"/>
          </a:xfrm>
          <a:prstGeom prst="rect">
            <a:avLst/>
          </a:prstGeom>
          <a:noFill/>
        </p:spPr>
        <p:txBody>
          <a:bodyPr wrap="square" rtlCol="0">
            <a:spAutoFit/>
          </a:bodyPr>
          <a:lstStyle/>
          <a:p>
            <a:pPr algn="just">
              <a:lnSpc>
                <a:spcPct val="150000"/>
              </a:lnSpc>
            </a:pPr>
            <a:r>
              <a:rPr lang="zh-CN" altLang="en-US" sz="3375" b="1" dirty="0" smtClean="0">
                <a:solidFill>
                  <a:srgbClr val="E44B42"/>
                </a:solidFill>
                <a:latin typeface="Times New Roman" panose="02020603050405020304" pitchFamily="18" charset="0"/>
                <a:ea typeface="微软雅黑" panose="020B0503020204020204" pitchFamily="34" charset="-122"/>
              </a:rPr>
              <a:t>内江考</a:t>
            </a:r>
            <a:r>
              <a:rPr lang="zh-CN" altLang="en-US" sz="3375" b="1" dirty="0">
                <a:solidFill>
                  <a:srgbClr val="E44B42"/>
                </a:solidFill>
                <a:latin typeface="Times New Roman" panose="02020603050405020304" pitchFamily="18" charset="0"/>
                <a:ea typeface="微软雅黑" panose="020B0503020204020204" pitchFamily="34" charset="-122"/>
              </a:rPr>
              <a:t>什么</a:t>
            </a:r>
            <a:endParaRPr lang="zh-CN" altLang="en-US" sz="3375" b="1" dirty="0">
              <a:solidFill>
                <a:srgbClr val="E44B42"/>
              </a:solidFill>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61934" y="1510346"/>
            <a:ext cx="8620133" cy="3484245"/>
          </a:xfrm>
          <a:prstGeom prst="rect">
            <a:avLst/>
          </a:prstGeom>
        </p:spPr>
        <p:txBody>
          <a:bodyPr wrap="square">
            <a:spAutoFit/>
          </a:bodyPr>
          <a:lstStyle/>
          <a:p>
            <a:pPr algn="just">
              <a:lnSpc>
                <a:spcPct val="150000"/>
              </a:lnSpc>
            </a:pPr>
            <a:r>
              <a:rPr lang="zh-CN" altLang="en-US" sz="2100" b="1" dirty="0">
                <a:latin typeface="Times New Roman" panose="02020603050405020304" pitchFamily="18" charset="0"/>
                <a:ea typeface="微软雅黑" panose="020B0503020204020204" pitchFamily="34" charset="-122"/>
              </a:rPr>
              <a:t>技巧六：对句判断法</a:t>
            </a:r>
            <a:r>
              <a:rPr lang="zh-CN" altLang="en-US" sz="2100" b="1" dirty="0" smtClean="0">
                <a:latin typeface="Times New Roman" panose="02020603050405020304" pitchFamily="18" charset="0"/>
                <a:ea typeface="微软雅黑" panose="020B0503020204020204" pitchFamily="34" charset="-122"/>
              </a:rPr>
              <a:t>。</a:t>
            </a:r>
            <a:endParaRPr lang="en-US" altLang="zh-CN" sz="2100" b="1"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latin typeface="Times New Roman" panose="02020603050405020304" pitchFamily="18" charset="0"/>
                <a:ea typeface="微软雅黑" panose="020B0503020204020204" pitchFamily="34" charset="-122"/>
              </a:rPr>
              <a:t>又</a:t>
            </a:r>
            <a:r>
              <a:rPr lang="zh-CN" altLang="en-US" sz="2100" dirty="0">
                <a:latin typeface="Times New Roman" panose="02020603050405020304" pitchFamily="18" charset="0"/>
                <a:ea typeface="微软雅黑" panose="020B0503020204020204" pitchFamily="34" charset="-122"/>
              </a:rPr>
              <a:t>称“</a:t>
            </a:r>
            <a:r>
              <a:rPr lang="zh-CN" altLang="en-US" sz="2100" dirty="0">
                <a:solidFill>
                  <a:srgbClr val="E44B42"/>
                </a:solidFill>
                <a:latin typeface="Times New Roman" panose="02020603050405020304" pitchFamily="18" charset="0"/>
                <a:ea typeface="微软雅黑" panose="020B0503020204020204" pitchFamily="34" charset="-122"/>
              </a:rPr>
              <a:t>语言结构推断法</a:t>
            </a:r>
            <a:r>
              <a:rPr lang="zh-CN" altLang="en-US" sz="2100" dirty="0">
                <a:latin typeface="Times New Roman" panose="02020603050405020304" pitchFamily="18" charset="0"/>
                <a:ea typeface="微软雅黑" panose="020B0503020204020204" pitchFamily="34" charset="-122"/>
              </a:rPr>
              <a:t>”，即根据整句中对应词语的意思推断词义。古人行文常讲究对称，文中排比句、对偶句、并列句等对句现象很多，处于对应位置的词语往往在意义上具有相同、相近或相反、相对的特点，我们可据此进行判断。如“戴朱缨宝饰之帽，腰白玉之环”（</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送东阳马生序</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）中，因“腰”与“戴”对应，我们就可判断“腰”在此处应为动词，解释为“在腰间佩戴”。</a:t>
            </a:r>
            <a:endParaRPr lang="en-US" altLang="zh-CN"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61934" y="1510346"/>
            <a:ext cx="8620133" cy="3969385"/>
          </a:xfrm>
          <a:prstGeom prst="rect">
            <a:avLst/>
          </a:prstGeom>
        </p:spPr>
        <p:txBody>
          <a:bodyPr wrap="square">
            <a:spAutoFit/>
          </a:bodyPr>
          <a:lstStyle/>
          <a:p>
            <a:pPr algn="just">
              <a:lnSpc>
                <a:spcPct val="150000"/>
              </a:lnSpc>
            </a:pPr>
            <a:r>
              <a:rPr lang="zh-CN" altLang="en-US" sz="2100" b="1" dirty="0">
                <a:latin typeface="Times New Roman" panose="02020603050405020304" pitchFamily="18" charset="0"/>
                <a:ea typeface="微软雅黑" panose="020B0503020204020204" pitchFamily="34" charset="-122"/>
              </a:rPr>
              <a:t>技巧七：字形推断法</a:t>
            </a:r>
            <a:r>
              <a:rPr lang="zh-CN" altLang="en-US" sz="2100" b="1" dirty="0" smtClean="0">
                <a:latin typeface="Times New Roman" panose="02020603050405020304" pitchFamily="18" charset="0"/>
                <a:ea typeface="微软雅黑" panose="020B0503020204020204" pitchFamily="34" charset="-122"/>
              </a:rPr>
              <a:t>。</a:t>
            </a:r>
            <a:endParaRPr lang="en-US" altLang="zh-CN" sz="2100" b="1"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latin typeface="Times New Roman" panose="02020603050405020304" pitchFamily="18" charset="0"/>
                <a:ea typeface="微软雅黑" panose="020B0503020204020204" pitchFamily="34" charset="-122"/>
              </a:rPr>
              <a:t>汉字</a:t>
            </a:r>
            <a:r>
              <a:rPr lang="zh-CN" altLang="en-US" sz="2100" dirty="0">
                <a:latin typeface="Times New Roman" panose="02020603050405020304" pitchFamily="18" charset="0"/>
                <a:ea typeface="微软雅黑" panose="020B0503020204020204" pitchFamily="34" charset="-122"/>
              </a:rPr>
              <a:t>属于表意文字，且百分之八十以上是形声字。形声字是由表意偏旁和表声偏旁构成的。了解表意偏旁的表意功能，通过分析字形，就可掌握词义。如“绝”，从丝从刀，表示用刀割断丝缕的意思。引申为“断、断绝、消失”等，如“沿溯阻绝”（</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三峡</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）中“绝”为“断”的意思；“哀转久绝”（</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三峡</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）中的“绝”是“消失”的意思。“绝”也有“极点”或“极”的意思，如“绝多生怪柏”（</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三峡</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）中的“绝”就是“极点”或“极”的意思。</a:t>
            </a:r>
            <a:endParaRPr lang="zh-CN" altLang="en-US"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46342" y="1579625"/>
            <a:ext cx="6030387" cy="610235"/>
            <a:chOff x="349245" y="850627"/>
            <a:chExt cx="8040516" cy="813647"/>
          </a:xfrm>
        </p:grpSpPr>
        <p:sp>
          <p:nvSpPr>
            <p:cNvPr id="5" name="Shape 16880"/>
            <p:cNvSpPr/>
            <p:nvPr/>
          </p:nvSpPr>
          <p:spPr>
            <a:xfrm>
              <a:off x="349245" y="1060421"/>
              <a:ext cx="519076" cy="464867"/>
            </a:xfrm>
            <a:custGeom>
              <a:avLst/>
              <a:gdLst/>
              <a:ahLst/>
              <a:cxnLst>
                <a:cxn ang="0">
                  <a:pos x="wd2" y="hd2"/>
                </a:cxn>
                <a:cxn ang="5400000">
                  <a:pos x="wd2" y="hd2"/>
                </a:cxn>
                <a:cxn ang="10800000">
                  <a:pos x="wd2" y="hd2"/>
                </a:cxn>
                <a:cxn ang="16200000">
                  <a:pos x="wd2" y="hd2"/>
                </a:cxn>
              </a:cxnLst>
              <a:rect l="0" t="0" r="r" b="b"/>
              <a:pathLst>
                <a:path w="21496" h="21484" extrusionOk="0">
                  <a:moveTo>
                    <a:pt x="3837" y="7883"/>
                  </a:moveTo>
                  <a:cubicBezTo>
                    <a:pt x="1847" y="7568"/>
                    <a:pt x="1847" y="7568"/>
                    <a:pt x="1847" y="7568"/>
                  </a:cubicBezTo>
                  <a:cubicBezTo>
                    <a:pt x="1563" y="7568"/>
                    <a:pt x="1279" y="7883"/>
                    <a:pt x="1279" y="8199"/>
                  </a:cubicBezTo>
                  <a:cubicBezTo>
                    <a:pt x="1137" y="9775"/>
                    <a:pt x="1137" y="9775"/>
                    <a:pt x="1137" y="9775"/>
                  </a:cubicBezTo>
                  <a:cubicBezTo>
                    <a:pt x="1137" y="9460"/>
                    <a:pt x="1421" y="9302"/>
                    <a:pt x="1705" y="9302"/>
                  </a:cubicBezTo>
                  <a:cubicBezTo>
                    <a:pt x="3553" y="9460"/>
                    <a:pt x="3553" y="9460"/>
                    <a:pt x="3553" y="9460"/>
                  </a:cubicBezTo>
                  <a:cubicBezTo>
                    <a:pt x="3837" y="9618"/>
                    <a:pt x="4121" y="9775"/>
                    <a:pt x="4121" y="10091"/>
                  </a:cubicBezTo>
                  <a:cubicBezTo>
                    <a:pt x="4263" y="8514"/>
                    <a:pt x="4263" y="8514"/>
                    <a:pt x="4263" y="8514"/>
                  </a:cubicBezTo>
                  <a:cubicBezTo>
                    <a:pt x="4263" y="8199"/>
                    <a:pt x="4121" y="7883"/>
                    <a:pt x="3837" y="7883"/>
                  </a:cubicBezTo>
                  <a:close/>
                  <a:moveTo>
                    <a:pt x="3268" y="12298"/>
                  </a:moveTo>
                  <a:cubicBezTo>
                    <a:pt x="1421" y="11982"/>
                    <a:pt x="1421" y="11982"/>
                    <a:pt x="1421" y="11982"/>
                  </a:cubicBezTo>
                  <a:cubicBezTo>
                    <a:pt x="1137" y="11982"/>
                    <a:pt x="995" y="11667"/>
                    <a:pt x="995" y="11352"/>
                  </a:cubicBezTo>
                  <a:cubicBezTo>
                    <a:pt x="0" y="20654"/>
                    <a:pt x="0" y="20654"/>
                    <a:pt x="0" y="20654"/>
                  </a:cubicBezTo>
                  <a:cubicBezTo>
                    <a:pt x="0" y="20969"/>
                    <a:pt x="142" y="21127"/>
                    <a:pt x="426" y="21127"/>
                  </a:cubicBezTo>
                  <a:cubicBezTo>
                    <a:pt x="2416" y="21442"/>
                    <a:pt x="2416" y="21442"/>
                    <a:pt x="2416" y="21442"/>
                  </a:cubicBezTo>
                  <a:cubicBezTo>
                    <a:pt x="2700" y="21442"/>
                    <a:pt x="2842" y="21285"/>
                    <a:pt x="2984" y="20969"/>
                  </a:cubicBezTo>
                  <a:cubicBezTo>
                    <a:pt x="3126" y="19550"/>
                    <a:pt x="3126" y="19550"/>
                    <a:pt x="3126" y="19550"/>
                  </a:cubicBezTo>
                  <a:cubicBezTo>
                    <a:pt x="2984" y="19708"/>
                    <a:pt x="2984" y="19866"/>
                    <a:pt x="2842" y="19866"/>
                  </a:cubicBezTo>
                  <a:cubicBezTo>
                    <a:pt x="284" y="19550"/>
                    <a:pt x="284" y="19550"/>
                    <a:pt x="284" y="19550"/>
                  </a:cubicBezTo>
                  <a:cubicBezTo>
                    <a:pt x="284" y="19550"/>
                    <a:pt x="142" y="19393"/>
                    <a:pt x="142" y="19235"/>
                  </a:cubicBezTo>
                  <a:cubicBezTo>
                    <a:pt x="142" y="19077"/>
                    <a:pt x="284" y="18920"/>
                    <a:pt x="426" y="19077"/>
                  </a:cubicBezTo>
                  <a:cubicBezTo>
                    <a:pt x="2842" y="19235"/>
                    <a:pt x="2842" y="19235"/>
                    <a:pt x="2842" y="19235"/>
                  </a:cubicBezTo>
                  <a:cubicBezTo>
                    <a:pt x="2984" y="19393"/>
                    <a:pt x="3126" y="19393"/>
                    <a:pt x="3126" y="19550"/>
                  </a:cubicBezTo>
                  <a:cubicBezTo>
                    <a:pt x="3837" y="11825"/>
                    <a:pt x="3837" y="11825"/>
                    <a:pt x="3837" y="11825"/>
                  </a:cubicBezTo>
                  <a:cubicBezTo>
                    <a:pt x="3837" y="11982"/>
                    <a:pt x="3553" y="12298"/>
                    <a:pt x="3268" y="12298"/>
                  </a:cubicBezTo>
                  <a:close/>
                  <a:moveTo>
                    <a:pt x="1137" y="9775"/>
                  </a:moveTo>
                  <a:cubicBezTo>
                    <a:pt x="995" y="11352"/>
                    <a:pt x="995" y="11352"/>
                    <a:pt x="995" y="11352"/>
                  </a:cubicBezTo>
                  <a:cubicBezTo>
                    <a:pt x="995" y="11352"/>
                    <a:pt x="995" y="11352"/>
                    <a:pt x="995" y="11352"/>
                  </a:cubicBezTo>
                  <a:cubicBezTo>
                    <a:pt x="1137" y="9775"/>
                    <a:pt x="1137" y="9775"/>
                    <a:pt x="1137" y="9775"/>
                  </a:cubicBezTo>
                  <a:cubicBezTo>
                    <a:pt x="1137" y="9775"/>
                    <a:pt x="1137" y="9775"/>
                    <a:pt x="1137" y="9775"/>
                  </a:cubicBezTo>
                  <a:close/>
                  <a:moveTo>
                    <a:pt x="3837" y="11825"/>
                  </a:moveTo>
                  <a:cubicBezTo>
                    <a:pt x="4121" y="10091"/>
                    <a:pt x="4121" y="10091"/>
                    <a:pt x="4121" y="10091"/>
                  </a:cubicBezTo>
                  <a:cubicBezTo>
                    <a:pt x="4121" y="10091"/>
                    <a:pt x="4121" y="10091"/>
                    <a:pt x="4121" y="10091"/>
                  </a:cubicBezTo>
                  <a:cubicBezTo>
                    <a:pt x="3837" y="11825"/>
                    <a:pt x="3837" y="11825"/>
                    <a:pt x="3837" y="11825"/>
                  </a:cubicBezTo>
                  <a:cubicBezTo>
                    <a:pt x="3837" y="11825"/>
                    <a:pt x="3837" y="11825"/>
                    <a:pt x="3837" y="11825"/>
                  </a:cubicBezTo>
                  <a:close/>
                  <a:moveTo>
                    <a:pt x="18047" y="6937"/>
                  </a:moveTo>
                  <a:cubicBezTo>
                    <a:pt x="18189" y="6937"/>
                    <a:pt x="18332" y="7095"/>
                    <a:pt x="18332" y="7253"/>
                  </a:cubicBezTo>
                  <a:cubicBezTo>
                    <a:pt x="18047" y="5676"/>
                    <a:pt x="18047" y="5676"/>
                    <a:pt x="18047" y="5676"/>
                  </a:cubicBezTo>
                  <a:cubicBezTo>
                    <a:pt x="17905" y="5361"/>
                    <a:pt x="17621" y="5203"/>
                    <a:pt x="17337" y="5203"/>
                  </a:cubicBezTo>
                  <a:cubicBezTo>
                    <a:pt x="15632" y="5834"/>
                    <a:pt x="15632" y="5834"/>
                    <a:pt x="15632" y="5834"/>
                  </a:cubicBezTo>
                  <a:cubicBezTo>
                    <a:pt x="15347" y="5834"/>
                    <a:pt x="15063" y="6149"/>
                    <a:pt x="15205" y="6622"/>
                  </a:cubicBezTo>
                  <a:cubicBezTo>
                    <a:pt x="15489" y="8199"/>
                    <a:pt x="15489" y="8199"/>
                    <a:pt x="15489" y="8199"/>
                  </a:cubicBezTo>
                  <a:cubicBezTo>
                    <a:pt x="15489" y="7883"/>
                    <a:pt x="15632" y="7726"/>
                    <a:pt x="15774" y="7568"/>
                  </a:cubicBezTo>
                  <a:cubicBezTo>
                    <a:pt x="16484" y="7253"/>
                    <a:pt x="17195" y="6937"/>
                    <a:pt x="18047" y="6937"/>
                  </a:cubicBezTo>
                  <a:close/>
                  <a:moveTo>
                    <a:pt x="9521" y="2996"/>
                  </a:moveTo>
                  <a:cubicBezTo>
                    <a:pt x="9521" y="15924"/>
                    <a:pt x="9521" y="15924"/>
                    <a:pt x="9521" y="15924"/>
                  </a:cubicBezTo>
                  <a:cubicBezTo>
                    <a:pt x="10942" y="16397"/>
                    <a:pt x="12647" y="16397"/>
                    <a:pt x="14068" y="15924"/>
                  </a:cubicBezTo>
                  <a:cubicBezTo>
                    <a:pt x="14068" y="2996"/>
                    <a:pt x="14068" y="2996"/>
                    <a:pt x="14068" y="2996"/>
                  </a:cubicBezTo>
                  <a:cubicBezTo>
                    <a:pt x="13074" y="2365"/>
                    <a:pt x="10516" y="2365"/>
                    <a:pt x="9521" y="2996"/>
                  </a:cubicBezTo>
                  <a:close/>
                  <a:moveTo>
                    <a:pt x="9521" y="16555"/>
                  </a:moveTo>
                  <a:cubicBezTo>
                    <a:pt x="9521" y="17974"/>
                    <a:pt x="9521" y="17974"/>
                    <a:pt x="9521" y="17974"/>
                  </a:cubicBezTo>
                  <a:cubicBezTo>
                    <a:pt x="10374" y="18447"/>
                    <a:pt x="13216" y="18447"/>
                    <a:pt x="14068" y="17974"/>
                  </a:cubicBezTo>
                  <a:cubicBezTo>
                    <a:pt x="14068" y="16555"/>
                    <a:pt x="14068" y="16555"/>
                    <a:pt x="14068" y="16555"/>
                  </a:cubicBezTo>
                  <a:cubicBezTo>
                    <a:pt x="12647" y="17028"/>
                    <a:pt x="10942" y="17028"/>
                    <a:pt x="9521" y="16555"/>
                  </a:cubicBezTo>
                  <a:close/>
                  <a:moveTo>
                    <a:pt x="13642" y="0"/>
                  </a:moveTo>
                  <a:cubicBezTo>
                    <a:pt x="9947" y="0"/>
                    <a:pt x="9947" y="0"/>
                    <a:pt x="9947" y="0"/>
                  </a:cubicBezTo>
                  <a:cubicBezTo>
                    <a:pt x="9663" y="0"/>
                    <a:pt x="9521" y="315"/>
                    <a:pt x="9521" y="631"/>
                  </a:cubicBezTo>
                  <a:cubicBezTo>
                    <a:pt x="9521" y="2207"/>
                    <a:pt x="9521" y="2207"/>
                    <a:pt x="9521" y="2207"/>
                  </a:cubicBezTo>
                  <a:cubicBezTo>
                    <a:pt x="10374" y="1734"/>
                    <a:pt x="13216" y="1734"/>
                    <a:pt x="14068" y="2207"/>
                  </a:cubicBezTo>
                  <a:cubicBezTo>
                    <a:pt x="14068" y="631"/>
                    <a:pt x="14068" y="631"/>
                    <a:pt x="14068" y="631"/>
                  </a:cubicBezTo>
                  <a:cubicBezTo>
                    <a:pt x="14068" y="315"/>
                    <a:pt x="13926" y="0"/>
                    <a:pt x="13642" y="0"/>
                  </a:cubicBezTo>
                  <a:close/>
                  <a:moveTo>
                    <a:pt x="9521" y="19866"/>
                  </a:moveTo>
                  <a:cubicBezTo>
                    <a:pt x="9521" y="20812"/>
                    <a:pt x="9521" y="20812"/>
                    <a:pt x="9521" y="20812"/>
                  </a:cubicBezTo>
                  <a:cubicBezTo>
                    <a:pt x="9521" y="21127"/>
                    <a:pt x="9663" y="21442"/>
                    <a:pt x="9947" y="21442"/>
                  </a:cubicBezTo>
                  <a:cubicBezTo>
                    <a:pt x="13642" y="21442"/>
                    <a:pt x="13642" y="21442"/>
                    <a:pt x="13642" y="21442"/>
                  </a:cubicBezTo>
                  <a:cubicBezTo>
                    <a:pt x="13926" y="21442"/>
                    <a:pt x="14068" y="21127"/>
                    <a:pt x="14068" y="20812"/>
                  </a:cubicBezTo>
                  <a:cubicBezTo>
                    <a:pt x="14068" y="19866"/>
                    <a:pt x="14068" y="19866"/>
                    <a:pt x="14068" y="19866"/>
                  </a:cubicBezTo>
                  <a:cubicBezTo>
                    <a:pt x="13642" y="20181"/>
                    <a:pt x="9947" y="20181"/>
                    <a:pt x="9521" y="19866"/>
                  </a:cubicBezTo>
                  <a:close/>
                  <a:moveTo>
                    <a:pt x="7816" y="2680"/>
                  </a:moveTo>
                  <a:cubicBezTo>
                    <a:pt x="5826" y="2680"/>
                    <a:pt x="5826" y="2680"/>
                    <a:pt x="5826" y="2680"/>
                  </a:cubicBezTo>
                  <a:cubicBezTo>
                    <a:pt x="5542" y="2680"/>
                    <a:pt x="5400" y="2838"/>
                    <a:pt x="5400" y="3311"/>
                  </a:cubicBezTo>
                  <a:cubicBezTo>
                    <a:pt x="5400" y="20812"/>
                    <a:pt x="5400" y="20812"/>
                    <a:pt x="5400" y="20812"/>
                  </a:cubicBezTo>
                  <a:cubicBezTo>
                    <a:pt x="5400" y="21127"/>
                    <a:pt x="5542" y="21442"/>
                    <a:pt x="5826" y="21442"/>
                  </a:cubicBezTo>
                  <a:cubicBezTo>
                    <a:pt x="7816" y="21442"/>
                    <a:pt x="7816" y="21442"/>
                    <a:pt x="7816" y="21442"/>
                  </a:cubicBezTo>
                  <a:cubicBezTo>
                    <a:pt x="8100" y="21442"/>
                    <a:pt x="8242" y="21127"/>
                    <a:pt x="8242" y="20812"/>
                  </a:cubicBezTo>
                  <a:cubicBezTo>
                    <a:pt x="8242" y="3311"/>
                    <a:pt x="8242" y="3311"/>
                    <a:pt x="8242" y="3311"/>
                  </a:cubicBezTo>
                  <a:cubicBezTo>
                    <a:pt x="8242" y="2838"/>
                    <a:pt x="8100" y="2680"/>
                    <a:pt x="7816" y="2680"/>
                  </a:cubicBezTo>
                  <a:close/>
                  <a:moveTo>
                    <a:pt x="7532" y="19393"/>
                  </a:moveTo>
                  <a:cubicBezTo>
                    <a:pt x="6111" y="19393"/>
                    <a:pt x="6111" y="19393"/>
                    <a:pt x="6111" y="19393"/>
                  </a:cubicBezTo>
                  <a:cubicBezTo>
                    <a:pt x="5968" y="19393"/>
                    <a:pt x="5826" y="19393"/>
                    <a:pt x="5826" y="19077"/>
                  </a:cubicBezTo>
                  <a:cubicBezTo>
                    <a:pt x="5826" y="18920"/>
                    <a:pt x="5968" y="18762"/>
                    <a:pt x="6111" y="18762"/>
                  </a:cubicBezTo>
                  <a:cubicBezTo>
                    <a:pt x="7532" y="18762"/>
                    <a:pt x="7532" y="18762"/>
                    <a:pt x="7532" y="18762"/>
                  </a:cubicBezTo>
                  <a:cubicBezTo>
                    <a:pt x="7674" y="18762"/>
                    <a:pt x="7816" y="18920"/>
                    <a:pt x="7816" y="19077"/>
                  </a:cubicBezTo>
                  <a:cubicBezTo>
                    <a:pt x="7816" y="19393"/>
                    <a:pt x="7674" y="19393"/>
                    <a:pt x="7532" y="19393"/>
                  </a:cubicBezTo>
                  <a:close/>
                  <a:moveTo>
                    <a:pt x="7247" y="5203"/>
                  </a:moveTo>
                  <a:cubicBezTo>
                    <a:pt x="6395" y="5203"/>
                    <a:pt x="6395" y="5203"/>
                    <a:pt x="6395" y="5203"/>
                  </a:cubicBezTo>
                  <a:cubicBezTo>
                    <a:pt x="6111" y="5203"/>
                    <a:pt x="5826" y="4888"/>
                    <a:pt x="5826" y="4572"/>
                  </a:cubicBezTo>
                  <a:cubicBezTo>
                    <a:pt x="5826" y="4257"/>
                    <a:pt x="6111" y="3942"/>
                    <a:pt x="6395" y="3942"/>
                  </a:cubicBezTo>
                  <a:cubicBezTo>
                    <a:pt x="7247" y="3942"/>
                    <a:pt x="7247" y="3942"/>
                    <a:pt x="7247" y="3942"/>
                  </a:cubicBezTo>
                  <a:cubicBezTo>
                    <a:pt x="7532" y="3942"/>
                    <a:pt x="7816" y="4257"/>
                    <a:pt x="7816" y="4572"/>
                  </a:cubicBezTo>
                  <a:cubicBezTo>
                    <a:pt x="7816" y="4888"/>
                    <a:pt x="7532" y="5203"/>
                    <a:pt x="7247" y="5203"/>
                  </a:cubicBezTo>
                  <a:close/>
                  <a:moveTo>
                    <a:pt x="18332" y="7253"/>
                  </a:moveTo>
                  <a:cubicBezTo>
                    <a:pt x="18474" y="7410"/>
                    <a:pt x="18332" y="7568"/>
                    <a:pt x="18189" y="7568"/>
                  </a:cubicBezTo>
                  <a:cubicBezTo>
                    <a:pt x="17337" y="7568"/>
                    <a:pt x="16626" y="7883"/>
                    <a:pt x="15916" y="8199"/>
                  </a:cubicBezTo>
                  <a:cubicBezTo>
                    <a:pt x="15774" y="8356"/>
                    <a:pt x="15632" y="8356"/>
                    <a:pt x="15489" y="8199"/>
                  </a:cubicBezTo>
                  <a:cubicBezTo>
                    <a:pt x="18616" y="20969"/>
                    <a:pt x="18616" y="20969"/>
                    <a:pt x="18616" y="20969"/>
                  </a:cubicBezTo>
                  <a:cubicBezTo>
                    <a:pt x="18758" y="21285"/>
                    <a:pt x="19042" y="21600"/>
                    <a:pt x="19326" y="21442"/>
                  </a:cubicBezTo>
                  <a:cubicBezTo>
                    <a:pt x="21032" y="20969"/>
                    <a:pt x="21032" y="20969"/>
                    <a:pt x="21032" y="20969"/>
                  </a:cubicBezTo>
                  <a:cubicBezTo>
                    <a:pt x="21316" y="20812"/>
                    <a:pt x="21600" y="20496"/>
                    <a:pt x="21458" y="20181"/>
                  </a:cubicBezTo>
                  <a:lnTo>
                    <a:pt x="18332" y="7253"/>
                  </a:lnTo>
                  <a:close/>
                  <a:moveTo>
                    <a:pt x="16911" y="11352"/>
                  </a:moveTo>
                  <a:cubicBezTo>
                    <a:pt x="16342" y="8829"/>
                    <a:pt x="16342" y="8829"/>
                    <a:pt x="16342" y="8829"/>
                  </a:cubicBezTo>
                  <a:cubicBezTo>
                    <a:pt x="18047" y="8356"/>
                    <a:pt x="18047" y="8356"/>
                    <a:pt x="18047" y="8356"/>
                  </a:cubicBezTo>
                  <a:cubicBezTo>
                    <a:pt x="18616" y="10879"/>
                    <a:pt x="18616" y="10879"/>
                    <a:pt x="18616" y="10879"/>
                  </a:cubicBezTo>
                  <a:lnTo>
                    <a:pt x="16911" y="11352"/>
                  </a:lnTo>
                  <a:close/>
                </a:path>
              </a:pathLst>
            </a:custGeom>
            <a:solidFill>
              <a:srgbClr val="E44B42"/>
            </a:solidFill>
            <a:ln w="12700">
              <a:miter lim="400000"/>
            </a:ln>
          </p:spPr>
          <p:txBody>
            <a:bodyPr lIns="0" tIns="0" rIns="0" bIns="0"/>
            <a:lstStyle>
              <a:lvl1pPr>
                <a:defRPr>
                  <a:latin typeface="+mj-lt"/>
                  <a:ea typeface="+mj-ea"/>
                  <a:cs typeface="+mj-cs"/>
                  <a:sym typeface="Helvetica"/>
                </a:defRPr>
              </a:lvl1pPr>
              <a:lvl2pPr indent="457200">
                <a:defRPr>
                  <a:latin typeface="+mj-lt"/>
                  <a:ea typeface="+mj-ea"/>
                  <a:cs typeface="+mj-cs"/>
                  <a:sym typeface="Helvetica"/>
                </a:defRPr>
              </a:lvl2pPr>
              <a:lvl3pPr indent="914400">
                <a:defRPr>
                  <a:latin typeface="+mj-lt"/>
                  <a:ea typeface="+mj-ea"/>
                  <a:cs typeface="+mj-cs"/>
                  <a:sym typeface="Helvetica"/>
                </a:defRPr>
              </a:lvl3pPr>
              <a:lvl4pPr indent="1371600">
                <a:defRPr>
                  <a:latin typeface="+mj-lt"/>
                  <a:ea typeface="+mj-ea"/>
                  <a:cs typeface="+mj-cs"/>
                  <a:sym typeface="Helvetica"/>
                </a:defRPr>
              </a:lvl4pPr>
              <a:lvl5pPr indent="1828800">
                <a:defRPr>
                  <a:latin typeface="+mj-lt"/>
                  <a:ea typeface="+mj-ea"/>
                  <a:cs typeface="+mj-cs"/>
                  <a:sym typeface="Helvetica"/>
                </a:defRPr>
              </a:lvl5pPr>
              <a:lvl6pPr indent="2286000">
                <a:defRPr>
                  <a:latin typeface="+mj-lt"/>
                  <a:ea typeface="+mj-ea"/>
                  <a:cs typeface="+mj-cs"/>
                  <a:sym typeface="Helvetica"/>
                </a:defRPr>
              </a:lvl6pPr>
              <a:lvl7pPr indent="2743200">
                <a:defRPr>
                  <a:latin typeface="+mj-lt"/>
                  <a:ea typeface="+mj-ea"/>
                  <a:cs typeface="+mj-cs"/>
                  <a:sym typeface="Helvetica"/>
                </a:defRPr>
              </a:lvl7pPr>
              <a:lvl8pPr indent="3200400">
                <a:defRPr>
                  <a:latin typeface="+mj-lt"/>
                  <a:ea typeface="+mj-ea"/>
                  <a:cs typeface="+mj-cs"/>
                  <a:sym typeface="Helvetica"/>
                </a:defRPr>
              </a:lvl8pPr>
              <a:lvl9pPr indent="3657600">
                <a:defRPr>
                  <a:latin typeface="+mj-lt"/>
                  <a:ea typeface="+mj-ea"/>
                  <a:cs typeface="+mj-cs"/>
                  <a:sym typeface="Helvetica"/>
                </a:defRPr>
              </a:lvl9pPr>
            </a:lstStyle>
            <a:p>
              <a:pPr lvl="0" algn="just">
                <a:lnSpc>
                  <a:spcPct val="150000"/>
                </a:lnSpc>
              </a:pPr>
              <a:endParaRPr sz="2100" dirty="0">
                <a:solidFill>
                  <a:srgbClr val="00B050"/>
                </a:solidFill>
                <a:latin typeface="Times New Roman" panose="02020603050405020304" pitchFamily="18" charset="0"/>
                <a:ea typeface="微软雅黑" panose="020B0503020204020204" pitchFamily="34" charset="-122"/>
              </a:endParaRPr>
            </a:p>
          </p:txBody>
        </p:sp>
        <p:sp>
          <p:nvSpPr>
            <p:cNvPr id="7" name="文本框 6"/>
            <p:cNvSpPr txBox="1"/>
            <p:nvPr/>
          </p:nvSpPr>
          <p:spPr>
            <a:xfrm>
              <a:off x="971040" y="850627"/>
              <a:ext cx="7418721" cy="813647"/>
            </a:xfrm>
            <a:prstGeom prst="rect">
              <a:avLst/>
            </a:prstGeom>
            <a:noFill/>
          </p:spPr>
          <p:txBody>
            <a:bodyPr wrap="square" rtlCol="0">
              <a:spAutoFit/>
            </a:bodyPr>
            <a:lstStyle/>
            <a:p>
              <a:pPr algn="just">
                <a:lnSpc>
                  <a:spcPct val="150000"/>
                </a:lnSpc>
              </a:pPr>
              <a:r>
                <a:rPr lang="zh-CN" altLang="en-US" sz="2250" b="1" dirty="0">
                  <a:solidFill>
                    <a:srgbClr val="E44B42"/>
                  </a:solidFill>
                  <a:latin typeface="Times New Roman" panose="02020603050405020304" pitchFamily="18" charset="0"/>
                  <a:ea typeface="微软雅黑" panose="020B0503020204020204" pitchFamily="34" charset="-122"/>
                </a:rPr>
                <a:t>类型</a:t>
              </a:r>
              <a:r>
                <a:rPr lang="en-US" altLang="zh-CN" sz="2250" b="1" dirty="0" smtClean="0">
                  <a:solidFill>
                    <a:srgbClr val="E44B42"/>
                  </a:solidFill>
                  <a:latin typeface="Times New Roman" panose="02020603050405020304" pitchFamily="18" charset="0"/>
                  <a:ea typeface="微软雅黑" panose="020B0503020204020204" pitchFamily="34" charset="-122"/>
                </a:rPr>
                <a:t>2 </a:t>
              </a:r>
              <a:r>
                <a:rPr lang="zh-CN" altLang="en-US" sz="2250" b="1" dirty="0" smtClean="0">
                  <a:solidFill>
                    <a:srgbClr val="E44B42"/>
                  </a:solidFill>
                  <a:latin typeface="Times New Roman" panose="02020603050405020304" pitchFamily="18" charset="0"/>
                  <a:ea typeface="微软雅黑" panose="020B0503020204020204" pitchFamily="34" charset="-122"/>
                </a:rPr>
                <a:t>句子</a:t>
              </a:r>
              <a:r>
                <a:rPr lang="zh-CN" altLang="en-US" sz="2250" b="1" dirty="0">
                  <a:solidFill>
                    <a:srgbClr val="E44B42"/>
                  </a:solidFill>
                  <a:latin typeface="Times New Roman" panose="02020603050405020304" pitchFamily="18" charset="0"/>
                  <a:ea typeface="微软雅黑" panose="020B0503020204020204" pitchFamily="34" charset="-122"/>
                </a:rPr>
                <a:t>翻译</a:t>
              </a:r>
              <a:endParaRPr lang="zh-CN" altLang="en-US" sz="2250" b="1" dirty="0">
                <a:solidFill>
                  <a:srgbClr val="E44B42"/>
                </a:solidFill>
                <a:latin typeface="Times New Roman" panose="02020603050405020304" pitchFamily="18" charset="0"/>
                <a:ea typeface="微软雅黑" panose="020B0503020204020204" pitchFamily="34" charset="-122"/>
              </a:endParaRPr>
            </a:p>
          </p:txBody>
        </p:sp>
      </p:grpSp>
      <p:sp>
        <p:nvSpPr>
          <p:cNvPr id="8" name="矩形 7"/>
          <p:cNvSpPr/>
          <p:nvPr/>
        </p:nvSpPr>
        <p:spPr>
          <a:xfrm>
            <a:off x="261935" y="2191244"/>
            <a:ext cx="8620133" cy="2030095"/>
          </a:xfrm>
          <a:prstGeom prst="rect">
            <a:avLst/>
          </a:prstGeom>
        </p:spPr>
        <p:txBody>
          <a:bodyPr wrap="square">
            <a:spAutoFit/>
          </a:bodyPr>
          <a:lstStyle/>
          <a:p>
            <a:pPr algn="just">
              <a:lnSpc>
                <a:spcPct val="150000"/>
              </a:lnSpc>
            </a:pPr>
            <a:r>
              <a:rPr lang="zh-CN" altLang="en-US" sz="2100" dirty="0" smtClean="0">
                <a:latin typeface="Times New Roman" panose="02020603050405020304" pitchFamily="18" charset="0"/>
                <a:ea typeface="微软雅黑" panose="020B0503020204020204" pitchFamily="34" charset="-122"/>
              </a:rPr>
              <a:t>理解</a:t>
            </a:r>
            <a:r>
              <a:rPr lang="zh-CN" altLang="en-US" sz="2100" dirty="0">
                <a:latin typeface="Times New Roman" panose="02020603050405020304" pitchFamily="18" charset="0"/>
                <a:ea typeface="微软雅黑" panose="020B0503020204020204" pitchFamily="34" charset="-122"/>
              </a:rPr>
              <a:t>和翻译文言句子是综合考查文言实词、虚词、文言句读、文言句式和特殊句子的一种方式。翻译文言文要求</a:t>
            </a:r>
            <a:r>
              <a:rPr lang="zh-CN" altLang="en-US" sz="2100" dirty="0">
                <a:solidFill>
                  <a:srgbClr val="E44B42"/>
                </a:solidFill>
                <a:latin typeface="Times New Roman" panose="02020603050405020304" pitchFamily="18" charset="0"/>
                <a:ea typeface="微软雅黑" panose="020B0503020204020204" pitchFamily="34" charset="-122"/>
              </a:rPr>
              <a:t>准确</a:t>
            </a:r>
            <a:r>
              <a:rPr lang="zh-CN" altLang="en-US" sz="2100" dirty="0">
                <a:latin typeface="Times New Roman" panose="02020603050405020304" pitchFamily="18" charset="0"/>
                <a:ea typeface="微软雅黑" panose="020B0503020204020204" pitchFamily="34" charset="-122"/>
              </a:rPr>
              <a:t>、</a:t>
            </a:r>
            <a:r>
              <a:rPr lang="zh-CN" altLang="en-US" sz="2100" dirty="0">
                <a:solidFill>
                  <a:srgbClr val="E44B42"/>
                </a:solidFill>
                <a:latin typeface="Times New Roman" panose="02020603050405020304" pitchFamily="18" charset="0"/>
                <a:ea typeface="微软雅黑" panose="020B0503020204020204" pitchFamily="34" charset="-122"/>
              </a:rPr>
              <a:t>通顺</a:t>
            </a:r>
            <a:r>
              <a:rPr lang="zh-CN" altLang="en-US" sz="2100" dirty="0">
                <a:latin typeface="Times New Roman" panose="02020603050405020304" pitchFamily="18" charset="0"/>
                <a:ea typeface="微软雅黑" panose="020B0503020204020204" pitchFamily="34" charset="-122"/>
              </a:rPr>
              <a:t>。准确是指译文要尽量符合原文的意思；通顺是指译文前后连贯，语言通畅，要合乎现代汉语语法规范</a:t>
            </a:r>
            <a:r>
              <a:rPr lang="zh-CN" altLang="en-US" sz="2100" dirty="0" smtClean="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261935" y="1494893"/>
            <a:ext cx="8620133" cy="2999740"/>
          </a:xfrm>
          <a:prstGeom prst="rect">
            <a:avLst/>
          </a:prstGeom>
        </p:spPr>
        <p:txBody>
          <a:bodyPr wrap="square">
            <a:spAutoFit/>
          </a:bodyPr>
          <a:lstStyle/>
          <a:p>
            <a:pPr algn="just">
              <a:lnSpc>
                <a:spcPct val="150000"/>
              </a:lnSpc>
            </a:pPr>
            <a:r>
              <a:rPr lang="en-US" altLang="zh-CN" sz="2100" b="1" dirty="0" smtClean="0">
                <a:latin typeface="Times New Roman" panose="02020603050405020304" pitchFamily="18" charset="0"/>
                <a:ea typeface="微软雅黑" panose="020B0503020204020204" pitchFamily="34" charset="-122"/>
              </a:rPr>
              <a:t>1</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从宏观上整体理解、把握句式特点。</a:t>
            </a:r>
            <a:endParaRPr lang="en-US" altLang="zh-CN" sz="2100" b="1" dirty="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latin typeface="Times New Roman" panose="02020603050405020304" pitchFamily="18" charset="0"/>
                <a:ea typeface="微软雅黑" panose="020B0503020204020204" pitchFamily="34" charset="-122"/>
              </a:rPr>
              <a:t>翻译</a:t>
            </a:r>
            <a:r>
              <a:rPr lang="zh-CN" altLang="en-US" sz="2100" dirty="0">
                <a:latin typeface="Times New Roman" panose="02020603050405020304" pitchFamily="18" charset="0"/>
                <a:ea typeface="微软雅黑" panose="020B0503020204020204" pitchFamily="34" charset="-122"/>
              </a:rPr>
              <a:t>时切忌断章取义，只见树木，不见森林，应当做到“</a:t>
            </a:r>
            <a:r>
              <a:rPr lang="zh-CN" altLang="en-US" sz="2100" dirty="0">
                <a:solidFill>
                  <a:srgbClr val="E44B42"/>
                </a:solidFill>
                <a:latin typeface="Times New Roman" panose="02020603050405020304" pitchFamily="18" charset="0"/>
                <a:ea typeface="微软雅黑" panose="020B0503020204020204" pitchFamily="34" charset="-122"/>
              </a:rPr>
              <a:t>词不离句，句不离段</a:t>
            </a:r>
            <a:r>
              <a:rPr lang="zh-CN" altLang="en-US" sz="2100" dirty="0">
                <a:latin typeface="Times New Roman" panose="02020603050405020304" pitchFamily="18" charset="0"/>
                <a:ea typeface="微软雅黑" panose="020B0503020204020204" pitchFamily="34" charset="-122"/>
              </a:rPr>
              <a:t>”。并要对文言固定句式和特殊句式、固定短语、修辞和语法都能准确把握。如“作亭者谁？山之僧智仙也”，是一个判断句，因此要把握判断句的句式和语法，翻译为“建造这亭子的是谁呢？是山上的和尚智仙”。</a:t>
            </a:r>
            <a:endParaRPr lang="en-US" altLang="zh-CN"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61934" y="1510346"/>
            <a:ext cx="8620133" cy="4453890"/>
          </a:xfrm>
          <a:prstGeom prst="rect">
            <a:avLst/>
          </a:prstGeom>
        </p:spPr>
        <p:txBody>
          <a:bodyPr wrap="square">
            <a:spAutoFit/>
          </a:bodyPr>
          <a:lstStyle/>
          <a:p>
            <a:pPr algn="just">
              <a:lnSpc>
                <a:spcPct val="150000"/>
              </a:lnSpc>
            </a:pPr>
            <a:r>
              <a:rPr lang="en-US" altLang="zh-CN" sz="2100" b="1" dirty="0">
                <a:latin typeface="Times New Roman" panose="02020603050405020304" pitchFamily="18" charset="0"/>
                <a:ea typeface="微软雅黑" panose="020B0503020204020204" pitchFamily="34" charset="-122"/>
              </a:rPr>
              <a:t>2.</a:t>
            </a:r>
            <a:r>
              <a:rPr lang="zh-CN" altLang="en-US" sz="2100" b="1" dirty="0">
                <a:latin typeface="Times New Roman" panose="02020603050405020304" pitchFamily="18" charset="0"/>
                <a:ea typeface="微软雅黑" panose="020B0503020204020204" pitchFamily="34" charset="-122"/>
              </a:rPr>
              <a:t>从微观上把握句中的每个实词、虚词的用法和意义。</a:t>
            </a:r>
            <a:endParaRPr lang="en-US" altLang="zh-CN" sz="2100" b="1"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	</a:t>
            </a:r>
            <a:r>
              <a:rPr lang="zh-CN" altLang="en-US" sz="2100" dirty="0">
                <a:latin typeface="Times New Roman" panose="02020603050405020304" pitchFamily="18" charset="0"/>
                <a:ea typeface="微软雅黑" panose="020B0503020204020204" pitchFamily="34" charset="-122"/>
              </a:rPr>
              <a:t>以理解实词和虚词为基础，对常用文言实词、虚词都要准确把握。如“愿陛下托臣以讨贼兴复之效，不效，则治臣之罪，以告先帝之灵”，其中的“以”“效”“则”“告”等也必须准确翻译。</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b="1" dirty="0">
                <a:latin typeface="Times New Roman" panose="02020603050405020304" pitchFamily="18" charset="0"/>
                <a:ea typeface="微软雅黑" panose="020B0503020204020204" pitchFamily="34" charset="-122"/>
              </a:rPr>
              <a:t>3.</a:t>
            </a:r>
            <a:r>
              <a:rPr lang="zh-CN" altLang="en-US" sz="2100" b="1" dirty="0">
                <a:latin typeface="Times New Roman" panose="02020603050405020304" pitchFamily="18" charset="0"/>
                <a:ea typeface="微软雅黑" panose="020B0503020204020204" pitchFamily="34" charset="-122"/>
              </a:rPr>
              <a:t>做到“信”“达”“雅”。</a:t>
            </a:r>
            <a:endParaRPr lang="en-US" altLang="zh-CN" sz="2100" b="1"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	</a:t>
            </a:r>
            <a:r>
              <a:rPr lang="zh-CN" altLang="en-US" sz="2100" dirty="0">
                <a:latin typeface="Times New Roman" panose="02020603050405020304" pitchFamily="18" charset="0"/>
                <a:ea typeface="微软雅黑" panose="020B0503020204020204" pitchFamily="34" charset="-122"/>
              </a:rPr>
              <a:t>文言句子翻译要准确表达原文的意思，不增译，不漏译，不错译；要求译文明白通畅，无语病；进而要求译文用词造句考究，有一定的文采。这就是我们平时所说的“</a:t>
            </a:r>
            <a:r>
              <a:rPr lang="zh-CN" altLang="en-US" sz="2100" dirty="0">
                <a:solidFill>
                  <a:srgbClr val="E44B42"/>
                </a:solidFill>
                <a:latin typeface="Times New Roman" panose="02020603050405020304" pitchFamily="18" charset="0"/>
                <a:ea typeface="微软雅黑" panose="020B0503020204020204" pitchFamily="34" charset="-122"/>
              </a:rPr>
              <a:t>以直译为主，以意译为辅</a:t>
            </a:r>
            <a:r>
              <a:rPr lang="zh-CN" altLang="en-US" sz="2100" dirty="0">
                <a:latin typeface="Times New Roman" panose="02020603050405020304" pitchFamily="18" charset="0"/>
                <a:ea typeface="微软雅黑" panose="020B0503020204020204" pitchFamily="34" charset="-122"/>
              </a:rPr>
              <a:t>”，确切地表达原文原意。</a:t>
            </a:r>
            <a:endParaRPr lang="en-US" altLang="zh-CN"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61934" y="1489244"/>
            <a:ext cx="8620133" cy="4453890"/>
          </a:xfrm>
          <a:prstGeom prst="rect">
            <a:avLst/>
          </a:prstGeom>
        </p:spPr>
        <p:txBody>
          <a:bodyPr wrap="square">
            <a:spAutoFit/>
          </a:bodyPr>
          <a:lstStyle/>
          <a:p>
            <a:pPr algn="just">
              <a:lnSpc>
                <a:spcPct val="150000"/>
              </a:lnSpc>
            </a:pPr>
            <a:r>
              <a:rPr lang="en-US" altLang="zh-CN" sz="2100" b="1" dirty="0">
                <a:latin typeface="Times New Roman" panose="02020603050405020304" pitchFamily="18" charset="0"/>
                <a:ea typeface="微软雅黑" panose="020B0503020204020204" pitchFamily="34" charset="-122"/>
              </a:rPr>
              <a:t>4.</a:t>
            </a:r>
            <a:r>
              <a:rPr lang="zh-CN" altLang="en-US" sz="2100" b="1" dirty="0">
                <a:latin typeface="Times New Roman" panose="02020603050405020304" pitchFamily="18" charset="0"/>
                <a:ea typeface="微软雅黑" panose="020B0503020204020204" pitchFamily="34" charset="-122"/>
              </a:rPr>
              <a:t>翻译的一般方法：</a:t>
            </a:r>
            <a:endParaRPr lang="en-US" altLang="zh-CN" sz="2100" b="1" dirty="0">
              <a:latin typeface="Times New Roman" panose="02020603050405020304" pitchFamily="18" charset="0"/>
              <a:ea typeface="微软雅黑" panose="020B0503020204020204" pitchFamily="34" charset="-122"/>
            </a:endParaRPr>
          </a:p>
          <a:p>
            <a:pPr algn="just">
              <a:lnSpc>
                <a:spcPct val="150000"/>
              </a:lnSpc>
            </a:pPr>
            <a:r>
              <a:rPr lang="zh-CN" altLang="en-US" sz="2100" b="1" dirty="0">
                <a:latin typeface="Times New Roman" panose="02020603050405020304" pitchFamily="18" charset="0"/>
                <a:ea typeface="微软雅黑" panose="020B0503020204020204" pitchFamily="34" charset="-122"/>
              </a:rPr>
              <a:t>（</a:t>
            </a:r>
            <a:r>
              <a:rPr lang="en-US" altLang="zh-CN" sz="2100" b="1" dirty="0">
                <a:latin typeface="Times New Roman" panose="02020603050405020304" pitchFamily="18" charset="0"/>
                <a:ea typeface="微软雅黑" panose="020B0503020204020204" pitchFamily="34" charset="-122"/>
              </a:rPr>
              <a:t>1</a:t>
            </a:r>
            <a:r>
              <a:rPr lang="zh-CN" altLang="en-US" sz="2100" b="1" dirty="0">
                <a:latin typeface="Times New Roman" panose="02020603050405020304" pitchFamily="18" charset="0"/>
                <a:ea typeface="微软雅黑" panose="020B0503020204020204" pitchFamily="34" charset="-122"/>
              </a:rPr>
              <a:t>）对：</a:t>
            </a:r>
            <a:r>
              <a:rPr lang="zh-CN" altLang="en-US" sz="2100" dirty="0">
                <a:latin typeface="Times New Roman" panose="02020603050405020304" pitchFamily="18" charset="0"/>
                <a:ea typeface="微软雅黑" panose="020B0503020204020204" pitchFamily="34" charset="-122"/>
              </a:rPr>
              <a:t>一般指把原句中的文言单音节词对译为现代汉语的</a:t>
            </a:r>
            <a:r>
              <a:rPr lang="zh-CN" altLang="en-US" sz="2100" dirty="0">
                <a:solidFill>
                  <a:srgbClr val="E44B42"/>
                </a:solidFill>
                <a:latin typeface="Times New Roman" panose="02020603050405020304" pitchFamily="18" charset="0"/>
                <a:ea typeface="微软雅黑" panose="020B0503020204020204" pitchFamily="34" charset="-122"/>
              </a:rPr>
              <a:t>双音节或多音节词</a:t>
            </a:r>
            <a:r>
              <a:rPr lang="zh-CN" altLang="en-US" sz="2100" dirty="0">
                <a:latin typeface="Times New Roman" panose="02020603050405020304" pitchFamily="18" charset="0"/>
                <a:ea typeface="微软雅黑" panose="020B0503020204020204" pitchFamily="34" charset="-122"/>
              </a:rPr>
              <a:t>。例：然侍卫之臣不懈于内，忠志之士忘身于外者，盖追先帝之殊遇，欲报之于陛下也。（句中的“然”“懈”“追”“报”等分别译为“然而”“松懈”“追念”“报答”等双音节词语。）</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zh-CN" altLang="en-US" sz="2100" b="1" dirty="0">
                <a:latin typeface="Times New Roman" panose="02020603050405020304" pitchFamily="18" charset="0"/>
                <a:ea typeface="微软雅黑" panose="020B0503020204020204" pitchFamily="34" charset="-122"/>
              </a:rPr>
              <a:t>（</a:t>
            </a:r>
            <a:r>
              <a:rPr lang="en-US" altLang="zh-CN" sz="2100" b="1" dirty="0">
                <a:latin typeface="Times New Roman" panose="02020603050405020304" pitchFamily="18" charset="0"/>
                <a:ea typeface="微软雅黑" panose="020B0503020204020204" pitchFamily="34" charset="-122"/>
              </a:rPr>
              <a:t>2</a:t>
            </a:r>
            <a:r>
              <a:rPr lang="zh-CN" altLang="en-US" sz="2100" b="1" dirty="0">
                <a:latin typeface="Times New Roman" panose="02020603050405020304" pitchFamily="18" charset="0"/>
                <a:ea typeface="微软雅黑" panose="020B0503020204020204" pitchFamily="34" charset="-122"/>
              </a:rPr>
              <a:t>）换：</a:t>
            </a:r>
            <a:r>
              <a:rPr lang="zh-CN" altLang="en-US" sz="2100" dirty="0">
                <a:latin typeface="Times New Roman" panose="02020603050405020304" pitchFamily="18" charset="0"/>
                <a:ea typeface="微软雅黑" panose="020B0503020204020204" pitchFamily="34" charset="-122"/>
              </a:rPr>
              <a:t>有些词语意义已经发展，用法已经变化，语法已经不用，在译文中，应换这些古语为现代汉语。例：宫中府中，俱为一体，陟罚臧否，不宜异同。（句中的“宫”“府”分别替换成“皇宫”“丞相府”，“陟”“罚”分别替换成“晋升”“处罚”等。）</a:t>
            </a:r>
            <a:endParaRPr lang="en-US" altLang="zh-CN"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61934" y="1499795"/>
            <a:ext cx="8620133" cy="4453890"/>
          </a:xfrm>
          <a:prstGeom prst="rect">
            <a:avLst/>
          </a:prstGeom>
        </p:spPr>
        <p:txBody>
          <a:bodyPr wrap="square">
            <a:spAutoFit/>
          </a:bodyPr>
          <a:lstStyle/>
          <a:p>
            <a:pPr algn="just">
              <a:lnSpc>
                <a:spcPct val="150000"/>
              </a:lnSpc>
            </a:pPr>
            <a:r>
              <a:rPr lang="zh-CN" altLang="en-US" sz="2100" b="1" dirty="0">
                <a:latin typeface="Times New Roman" panose="02020603050405020304" pitchFamily="18" charset="0"/>
                <a:ea typeface="微软雅黑" panose="020B0503020204020204" pitchFamily="34" charset="-122"/>
              </a:rPr>
              <a:t>（</a:t>
            </a:r>
            <a:r>
              <a:rPr lang="en-US" altLang="zh-CN" sz="2100" b="1" dirty="0">
                <a:latin typeface="Times New Roman" panose="02020603050405020304" pitchFamily="18" charset="0"/>
                <a:ea typeface="微软雅黑" panose="020B0503020204020204" pitchFamily="34" charset="-122"/>
              </a:rPr>
              <a:t>3</a:t>
            </a:r>
            <a:r>
              <a:rPr lang="zh-CN" altLang="en-US" sz="2100" b="1" dirty="0">
                <a:latin typeface="Times New Roman" panose="02020603050405020304" pitchFamily="18" charset="0"/>
                <a:ea typeface="微软雅黑" panose="020B0503020204020204" pitchFamily="34" charset="-122"/>
              </a:rPr>
              <a:t>）留：</a:t>
            </a:r>
            <a:r>
              <a:rPr lang="zh-CN" altLang="en-US" sz="2100" dirty="0">
                <a:latin typeface="Times New Roman" panose="02020603050405020304" pitchFamily="18" charset="0"/>
                <a:ea typeface="微软雅黑" panose="020B0503020204020204" pitchFamily="34" charset="-122"/>
              </a:rPr>
              <a:t>人名、地名、年号、国号、庙号、谥号、书名、物名都</a:t>
            </a:r>
            <a:r>
              <a:rPr lang="zh-CN" altLang="en-US" sz="2100" dirty="0">
                <a:solidFill>
                  <a:srgbClr val="E44B42"/>
                </a:solidFill>
                <a:latin typeface="Times New Roman" panose="02020603050405020304" pitchFamily="18" charset="0"/>
                <a:ea typeface="微软雅黑" panose="020B0503020204020204" pitchFamily="34" charset="-122"/>
              </a:rPr>
              <a:t>保留不译</a:t>
            </a:r>
            <a:r>
              <a:rPr lang="zh-CN" altLang="en-US" sz="2100" dirty="0">
                <a:latin typeface="Times New Roman" panose="02020603050405020304" pitchFamily="18" charset="0"/>
                <a:ea typeface="微软雅黑" panose="020B0503020204020204" pitchFamily="34" charset="-122"/>
              </a:rPr>
              <a:t>；与现代汉语表达一致的词语可保留。例：庆历四年春，滕子京谪守巴陵郡。（句中的“庆历四年”是时间，“滕子京”是人名，“巴陵郡”是地名，可保留。）</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zh-CN" altLang="en-US" sz="2100" b="1" dirty="0">
                <a:latin typeface="Times New Roman" panose="02020603050405020304" pitchFamily="18" charset="0"/>
                <a:ea typeface="微软雅黑" panose="020B0503020204020204" pitchFamily="34" charset="-122"/>
              </a:rPr>
              <a:t>（</a:t>
            </a:r>
            <a:r>
              <a:rPr lang="en-US" altLang="zh-CN" sz="2100" b="1" dirty="0">
                <a:latin typeface="Times New Roman" panose="02020603050405020304" pitchFamily="18" charset="0"/>
                <a:ea typeface="微软雅黑" panose="020B0503020204020204" pitchFamily="34" charset="-122"/>
              </a:rPr>
              <a:t>4</a:t>
            </a:r>
            <a:r>
              <a:rPr lang="zh-CN" altLang="en-US" sz="2100" b="1" dirty="0">
                <a:latin typeface="Times New Roman" panose="02020603050405020304" pitchFamily="18" charset="0"/>
                <a:ea typeface="微软雅黑" panose="020B0503020204020204" pitchFamily="34" charset="-122"/>
              </a:rPr>
              <a:t>）删：</a:t>
            </a:r>
            <a:r>
              <a:rPr lang="zh-CN" altLang="en-US" sz="2100" dirty="0">
                <a:latin typeface="Times New Roman" panose="02020603050405020304" pitchFamily="18" charset="0"/>
                <a:ea typeface="微软雅黑" panose="020B0503020204020204" pitchFamily="34" charset="-122"/>
              </a:rPr>
              <a:t>一些没有实际意义的虚词，如表敬副词、发语词、部分结构助词等，同义复用的实词或虚词中的一个和偏义复词中陪衬的词应删去。例</a:t>
            </a:r>
            <a:r>
              <a:rPr lang="en-US" altLang="zh-CN" sz="2100" dirty="0">
                <a:latin typeface="Times New Roman" panose="02020603050405020304" pitchFamily="18" charset="0"/>
                <a:ea typeface="微软雅黑" panose="020B0503020204020204" pitchFamily="34" charset="-122"/>
              </a:rPr>
              <a:t>1</a:t>
            </a:r>
            <a:r>
              <a:rPr lang="zh-CN" altLang="en-US" sz="2100" dirty="0">
                <a:latin typeface="Times New Roman" panose="02020603050405020304" pitchFamily="18" charset="0"/>
                <a:ea typeface="微软雅黑" panose="020B0503020204020204" pitchFamily="34" charset="-122"/>
              </a:rPr>
              <a:t>：孔子云：何陋之有？（句中的“之”是宾语前置的标志，不译，应删去。）例</a:t>
            </a:r>
            <a:r>
              <a:rPr lang="en-US" altLang="zh-CN" sz="2100" dirty="0">
                <a:latin typeface="Times New Roman" panose="02020603050405020304" pitchFamily="18" charset="0"/>
                <a:ea typeface="微软雅黑" panose="020B0503020204020204" pitchFamily="34" charset="-122"/>
              </a:rPr>
              <a:t>2</a:t>
            </a:r>
            <a:r>
              <a:rPr lang="zh-CN" altLang="en-US" sz="2100" dirty="0">
                <a:latin typeface="Times New Roman" panose="02020603050405020304" pitchFamily="18" charset="0"/>
                <a:ea typeface="微软雅黑" panose="020B0503020204020204" pitchFamily="34" charset="-122"/>
              </a:rPr>
              <a:t>：夫大国，难测也，惧有伏焉。（句中的“夫”是发语词，翻译时应删去。）</a:t>
            </a:r>
            <a:endParaRPr lang="en-US" altLang="zh-CN"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61934" y="1489244"/>
            <a:ext cx="8620133" cy="4453890"/>
          </a:xfrm>
          <a:prstGeom prst="rect">
            <a:avLst/>
          </a:prstGeom>
        </p:spPr>
        <p:txBody>
          <a:bodyPr wrap="square">
            <a:spAutoFit/>
          </a:bodyPr>
          <a:lstStyle/>
          <a:p>
            <a:pPr algn="just">
              <a:lnSpc>
                <a:spcPct val="150000"/>
              </a:lnSpc>
            </a:pPr>
            <a:r>
              <a:rPr lang="zh-CN" altLang="en-US" sz="2100" b="1" dirty="0">
                <a:latin typeface="Times New Roman" panose="02020603050405020304" pitchFamily="18" charset="0"/>
                <a:ea typeface="微软雅黑" panose="020B0503020204020204" pitchFamily="34" charset="-122"/>
              </a:rPr>
              <a:t>（</a:t>
            </a:r>
            <a:r>
              <a:rPr lang="en-US" altLang="zh-CN" sz="2100" b="1" dirty="0">
                <a:latin typeface="Times New Roman" panose="02020603050405020304" pitchFamily="18" charset="0"/>
                <a:ea typeface="微软雅黑" panose="020B0503020204020204" pitchFamily="34" charset="-122"/>
              </a:rPr>
              <a:t>5</a:t>
            </a:r>
            <a:r>
              <a:rPr lang="zh-CN" altLang="en-US" sz="2100" b="1" dirty="0">
                <a:latin typeface="Times New Roman" panose="02020603050405020304" pitchFamily="18" charset="0"/>
                <a:ea typeface="微软雅黑" panose="020B0503020204020204" pitchFamily="34" charset="-122"/>
              </a:rPr>
              <a:t>）补：</a:t>
            </a:r>
            <a:r>
              <a:rPr lang="zh-CN" altLang="en-US" sz="2100" dirty="0">
                <a:latin typeface="Times New Roman" panose="02020603050405020304" pitchFamily="18" charset="0"/>
                <a:ea typeface="微软雅黑" panose="020B0503020204020204" pitchFamily="34" charset="-122"/>
              </a:rPr>
              <a:t>省略的部分；词语活用相应的部分；代词所指的内容；使上下文衔接连贯的内容等。例：陈太丘与友期行，期日中。过中不至，太丘舍去，去后乃至。（陈太丘和朋友预先相约出行，约定在正午时分碰头。正午已过，不见那朋友来，陈太丘便丢下友人而离开了，太丘走后，他的朋友才到来。）</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zh-CN" altLang="en-US" sz="2100" b="1" dirty="0">
                <a:latin typeface="Times New Roman" panose="02020603050405020304" pitchFamily="18" charset="0"/>
                <a:ea typeface="微软雅黑" panose="020B0503020204020204" pitchFamily="34" charset="-122"/>
              </a:rPr>
              <a:t>（</a:t>
            </a:r>
            <a:r>
              <a:rPr lang="en-US" altLang="zh-CN" sz="2100" b="1" dirty="0">
                <a:latin typeface="Times New Roman" panose="02020603050405020304" pitchFamily="18" charset="0"/>
                <a:ea typeface="微软雅黑" panose="020B0503020204020204" pitchFamily="34" charset="-122"/>
              </a:rPr>
              <a:t>6</a:t>
            </a:r>
            <a:r>
              <a:rPr lang="zh-CN" altLang="en-US" sz="2100" b="1" dirty="0">
                <a:latin typeface="Times New Roman" panose="02020603050405020304" pitchFamily="18" charset="0"/>
                <a:ea typeface="微软雅黑" panose="020B0503020204020204" pitchFamily="34" charset="-122"/>
              </a:rPr>
              <a:t>）调：</a:t>
            </a:r>
            <a:r>
              <a:rPr lang="zh-CN" altLang="en-US" sz="2100" dirty="0">
                <a:latin typeface="Times New Roman" panose="02020603050405020304" pitchFamily="18" charset="0"/>
                <a:ea typeface="微软雅黑" panose="020B0503020204020204" pitchFamily="34" charset="-122"/>
              </a:rPr>
              <a:t>把文言文中倒装的句子成分调整过来，使之符合现代汉语的语法习惯。例：苟全性命于乱世，不求闻达于诸侯。（于乱世苟全性命，不于诸侯求闻达。）以上前四种方法是用于解词，后两种方法是用于调整文言文特殊句式造成的语序不符合现代语言规范的现象。</a:t>
            </a:r>
            <a:endParaRPr lang="zh-CN" altLang="en-US"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46342" y="1574782"/>
            <a:ext cx="6062040" cy="610235"/>
            <a:chOff x="349245" y="886369"/>
            <a:chExt cx="8082720" cy="813647"/>
          </a:xfrm>
        </p:grpSpPr>
        <p:sp>
          <p:nvSpPr>
            <p:cNvPr id="5" name="Shape 16880"/>
            <p:cNvSpPr/>
            <p:nvPr/>
          </p:nvSpPr>
          <p:spPr>
            <a:xfrm>
              <a:off x="349245" y="1048057"/>
              <a:ext cx="519076" cy="464867"/>
            </a:xfrm>
            <a:custGeom>
              <a:avLst/>
              <a:gdLst/>
              <a:ahLst/>
              <a:cxnLst>
                <a:cxn ang="0">
                  <a:pos x="wd2" y="hd2"/>
                </a:cxn>
                <a:cxn ang="5400000">
                  <a:pos x="wd2" y="hd2"/>
                </a:cxn>
                <a:cxn ang="10800000">
                  <a:pos x="wd2" y="hd2"/>
                </a:cxn>
                <a:cxn ang="16200000">
                  <a:pos x="wd2" y="hd2"/>
                </a:cxn>
              </a:cxnLst>
              <a:rect l="0" t="0" r="r" b="b"/>
              <a:pathLst>
                <a:path w="21496" h="21484" extrusionOk="0">
                  <a:moveTo>
                    <a:pt x="3837" y="7883"/>
                  </a:moveTo>
                  <a:cubicBezTo>
                    <a:pt x="1847" y="7568"/>
                    <a:pt x="1847" y="7568"/>
                    <a:pt x="1847" y="7568"/>
                  </a:cubicBezTo>
                  <a:cubicBezTo>
                    <a:pt x="1563" y="7568"/>
                    <a:pt x="1279" y="7883"/>
                    <a:pt x="1279" y="8199"/>
                  </a:cubicBezTo>
                  <a:cubicBezTo>
                    <a:pt x="1137" y="9775"/>
                    <a:pt x="1137" y="9775"/>
                    <a:pt x="1137" y="9775"/>
                  </a:cubicBezTo>
                  <a:cubicBezTo>
                    <a:pt x="1137" y="9460"/>
                    <a:pt x="1421" y="9302"/>
                    <a:pt x="1705" y="9302"/>
                  </a:cubicBezTo>
                  <a:cubicBezTo>
                    <a:pt x="3553" y="9460"/>
                    <a:pt x="3553" y="9460"/>
                    <a:pt x="3553" y="9460"/>
                  </a:cubicBezTo>
                  <a:cubicBezTo>
                    <a:pt x="3837" y="9618"/>
                    <a:pt x="4121" y="9775"/>
                    <a:pt x="4121" y="10091"/>
                  </a:cubicBezTo>
                  <a:cubicBezTo>
                    <a:pt x="4263" y="8514"/>
                    <a:pt x="4263" y="8514"/>
                    <a:pt x="4263" y="8514"/>
                  </a:cubicBezTo>
                  <a:cubicBezTo>
                    <a:pt x="4263" y="8199"/>
                    <a:pt x="4121" y="7883"/>
                    <a:pt x="3837" y="7883"/>
                  </a:cubicBezTo>
                  <a:close/>
                  <a:moveTo>
                    <a:pt x="3268" y="12298"/>
                  </a:moveTo>
                  <a:cubicBezTo>
                    <a:pt x="1421" y="11982"/>
                    <a:pt x="1421" y="11982"/>
                    <a:pt x="1421" y="11982"/>
                  </a:cubicBezTo>
                  <a:cubicBezTo>
                    <a:pt x="1137" y="11982"/>
                    <a:pt x="995" y="11667"/>
                    <a:pt x="995" y="11352"/>
                  </a:cubicBezTo>
                  <a:cubicBezTo>
                    <a:pt x="0" y="20654"/>
                    <a:pt x="0" y="20654"/>
                    <a:pt x="0" y="20654"/>
                  </a:cubicBezTo>
                  <a:cubicBezTo>
                    <a:pt x="0" y="20969"/>
                    <a:pt x="142" y="21127"/>
                    <a:pt x="426" y="21127"/>
                  </a:cubicBezTo>
                  <a:cubicBezTo>
                    <a:pt x="2416" y="21442"/>
                    <a:pt x="2416" y="21442"/>
                    <a:pt x="2416" y="21442"/>
                  </a:cubicBezTo>
                  <a:cubicBezTo>
                    <a:pt x="2700" y="21442"/>
                    <a:pt x="2842" y="21285"/>
                    <a:pt x="2984" y="20969"/>
                  </a:cubicBezTo>
                  <a:cubicBezTo>
                    <a:pt x="3126" y="19550"/>
                    <a:pt x="3126" y="19550"/>
                    <a:pt x="3126" y="19550"/>
                  </a:cubicBezTo>
                  <a:cubicBezTo>
                    <a:pt x="2984" y="19708"/>
                    <a:pt x="2984" y="19866"/>
                    <a:pt x="2842" y="19866"/>
                  </a:cubicBezTo>
                  <a:cubicBezTo>
                    <a:pt x="284" y="19550"/>
                    <a:pt x="284" y="19550"/>
                    <a:pt x="284" y="19550"/>
                  </a:cubicBezTo>
                  <a:cubicBezTo>
                    <a:pt x="284" y="19550"/>
                    <a:pt x="142" y="19393"/>
                    <a:pt x="142" y="19235"/>
                  </a:cubicBezTo>
                  <a:cubicBezTo>
                    <a:pt x="142" y="19077"/>
                    <a:pt x="284" y="18920"/>
                    <a:pt x="426" y="19077"/>
                  </a:cubicBezTo>
                  <a:cubicBezTo>
                    <a:pt x="2842" y="19235"/>
                    <a:pt x="2842" y="19235"/>
                    <a:pt x="2842" y="19235"/>
                  </a:cubicBezTo>
                  <a:cubicBezTo>
                    <a:pt x="2984" y="19393"/>
                    <a:pt x="3126" y="19393"/>
                    <a:pt x="3126" y="19550"/>
                  </a:cubicBezTo>
                  <a:cubicBezTo>
                    <a:pt x="3837" y="11825"/>
                    <a:pt x="3837" y="11825"/>
                    <a:pt x="3837" y="11825"/>
                  </a:cubicBezTo>
                  <a:cubicBezTo>
                    <a:pt x="3837" y="11982"/>
                    <a:pt x="3553" y="12298"/>
                    <a:pt x="3268" y="12298"/>
                  </a:cubicBezTo>
                  <a:close/>
                  <a:moveTo>
                    <a:pt x="1137" y="9775"/>
                  </a:moveTo>
                  <a:cubicBezTo>
                    <a:pt x="995" y="11352"/>
                    <a:pt x="995" y="11352"/>
                    <a:pt x="995" y="11352"/>
                  </a:cubicBezTo>
                  <a:cubicBezTo>
                    <a:pt x="995" y="11352"/>
                    <a:pt x="995" y="11352"/>
                    <a:pt x="995" y="11352"/>
                  </a:cubicBezTo>
                  <a:cubicBezTo>
                    <a:pt x="1137" y="9775"/>
                    <a:pt x="1137" y="9775"/>
                    <a:pt x="1137" y="9775"/>
                  </a:cubicBezTo>
                  <a:cubicBezTo>
                    <a:pt x="1137" y="9775"/>
                    <a:pt x="1137" y="9775"/>
                    <a:pt x="1137" y="9775"/>
                  </a:cubicBezTo>
                  <a:close/>
                  <a:moveTo>
                    <a:pt x="3837" y="11825"/>
                  </a:moveTo>
                  <a:cubicBezTo>
                    <a:pt x="4121" y="10091"/>
                    <a:pt x="4121" y="10091"/>
                    <a:pt x="4121" y="10091"/>
                  </a:cubicBezTo>
                  <a:cubicBezTo>
                    <a:pt x="4121" y="10091"/>
                    <a:pt x="4121" y="10091"/>
                    <a:pt x="4121" y="10091"/>
                  </a:cubicBezTo>
                  <a:cubicBezTo>
                    <a:pt x="3837" y="11825"/>
                    <a:pt x="3837" y="11825"/>
                    <a:pt x="3837" y="11825"/>
                  </a:cubicBezTo>
                  <a:cubicBezTo>
                    <a:pt x="3837" y="11825"/>
                    <a:pt x="3837" y="11825"/>
                    <a:pt x="3837" y="11825"/>
                  </a:cubicBezTo>
                  <a:close/>
                  <a:moveTo>
                    <a:pt x="18047" y="6937"/>
                  </a:moveTo>
                  <a:cubicBezTo>
                    <a:pt x="18189" y="6937"/>
                    <a:pt x="18332" y="7095"/>
                    <a:pt x="18332" y="7253"/>
                  </a:cubicBezTo>
                  <a:cubicBezTo>
                    <a:pt x="18047" y="5676"/>
                    <a:pt x="18047" y="5676"/>
                    <a:pt x="18047" y="5676"/>
                  </a:cubicBezTo>
                  <a:cubicBezTo>
                    <a:pt x="17905" y="5361"/>
                    <a:pt x="17621" y="5203"/>
                    <a:pt x="17337" y="5203"/>
                  </a:cubicBezTo>
                  <a:cubicBezTo>
                    <a:pt x="15632" y="5834"/>
                    <a:pt x="15632" y="5834"/>
                    <a:pt x="15632" y="5834"/>
                  </a:cubicBezTo>
                  <a:cubicBezTo>
                    <a:pt x="15347" y="5834"/>
                    <a:pt x="15063" y="6149"/>
                    <a:pt x="15205" y="6622"/>
                  </a:cubicBezTo>
                  <a:cubicBezTo>
                    <a:pt x="15489" y="8199"/>
                    <a:pt x="15489" y="8199"/>
                    <a:pt x="15489" y="8199"/>
                  </a:cubicBezTo>
                  <a:cubicBezTo>
                    <a:pt x="15489" y="7883"/>
                    <a:pt x="15632" y="7726"/>
                    <a:pt x="15774" y="7568"/>
                  </a:cubicBezTo>
                  <a:cubicBezTo>
                    <a:pt x="16484" y="7253"/>
                    <a:pt x="17195" y="6937"/>
                    <a:pt x="18047" y="6937"/>
                  </a:cubicBezTo>
                  <a:close/>
                  <a:moveTo>
                    <a:pt x="9521" y="2996"/>
                  </a:moveTo>
                  <a:cubicBezTo>
                    <a:pt x="9521" y="15924"/>
                    <a:pt x="9521" y="15924"/>
                    <a:pt x="9521" y="15924"/>
                  </a:cubicBezTo>
                  <a:cubicBezTo>
                    <a:pt x="10942" y="16397"/>
                    <a:pt x="12647" y="16397"/>
                    <a:pt x="14068" y="15924"/>
                  </a:cubicBezTo>
                  <a:cubicBezTo>
                    <a:pt x="14068" y="2996"/>
                    <a:pt x="14068" y="2996"/>
                    <a:pt x="14068" y="2996"/>
                  </a:cubicBezTo>
                  <a:cubicBezTo>
                    <a:pt x="13074" y="2365"/>
                    <a:pt x="10516" y="2365"/>
                    <a:pt x="9521" y="2996"/>
                  </a:cubicBezTo>
                  <a:close/>
                  <a:moveTo>
                    <a:pt x="9521" y="16555"/>
                  </a:moveTo>
                  <a:cubicBezTo>
                    <a:pt x="9521" y="17974"/>
                    <a:pt x="9521" y="17974"/>
                    <a:pt x="9521" y="17974"/>
                  </a:cubicBezTo>
                  <a:cubicBezTo>
                    <a:pt x="10374" y="18447"/>
                    <a:pt x="13216" y="18447"/>
                    <a:pt x="14068" y="17974"/>
                  </a:cubicBezTo>
                  <a:cubicBezTo>
                    <a:pt x="14068" y="16555"/>
                    <a:pt x="14068" y="16555"/>
                    <a:pt x="14068" y="16555"/>
                  </a:cubicBezTo>
                  <a:cubicBezTo>
                    <a:pt x="12647" y="17028"/>
                    <a:pt x="10942" y="17028"/>
                    <a:pt x="9521" y="16555"/>
                  </a:cubicBezTo>
                  <a:close/>
                  <a:moveTo>
                    <a:pt x="13642" y="0"/>
                  </a:moveTo>
                  <a:cubicBezTo>
                    <a:pt x="9947" y="0"/>
                    <a:pt x="9947" y="0"/>
                    <a:pt x="9947" y="0"/>
                  </a:cubicBezTo>
                  <a:cubicBezTo>
                    <a:pt x="9663" y="0"/>
                    <a:pt x="9521" y="315"/>
                    <a:pt x="9521" y="631"/>
                  </a:cubicBezTo>
                  <a:cubicBezTo>
                    <a:pt x="9521" y="2207"/>
                    <a:pt x="9521" y="2207"/>
                    <a:pt x="9521" y="2207"/>
                  </a:cubicBezTo>
                  <a:cubicBezTo>
                    <a:pt x="10374" y="1734"/>
                    <a:pt x="13216" y="1734"/>
                    <a:pt x="14068" y="2207"/>
                  </a:cubicBezTo>
                  <a:cubicBezTo>
                    <a:pt x="14068" y="631"/>
                    <a:pt x="14068" y="631"/>
                    <a:pt x="14068" y="631"/>
                  </a:cubicBezTo>
                  <a:cubicBezTo>
                    <a:pt x="14068" y="315"/>
                    <a:pt x="13926" y="0"/>
                    <a:pt x="13642" y="0"/>
                  </a:cubicBezTo>
                  <a:close/>
                  <a:moveTo>
                    <a:pt x="9521" y="19866"/>
                  </a:moveTo>
                  <a:cubicBezTo>
                    <a:pt x="9521" y="20812"/>
                    <a:pt x="9521" y="20812"/>
                    <a:pt x="9521" y="20812"/>
                  </a:cubicBezTo>
                  <a:cubicBezTo>
                    <a:pt x="9521" y="21127"/>
                    <a:pt x="9663" y="21442"/>
                    <a:pt x="9947" y="21442"/>
                  </a:cubicBezTo>
                  <a:cubicBezTo>
                    <a:pt x="13642" y="21442"/>
                    <a:pt x="13642" y="21442"/>
                    <a:pt x="13642" y="21442"/>
                  </a:cubicBezTo>
                  <a:cubicBezTo>
                    <a:pt x="13926" y="21442"/>
                    <a:pt x="14068" y="21127"/>
                    <a:pt x="14068" y="20812"/>
                  </a:cubicBezTo>
                  <a:cubicBezTo>
                    <a:pt x="14068" y="19866"/>
                    <a:pt x="14068" y="19866"/>
                    <a:pt x="14068" y="19866"/>
                  </a:cubicBezTo>
                  <a:cubicBezTo>
                    <a:pt x="13642" y="20181"/>
                    <a:pt x="9947" y="20181"/>
                    <a:pt x="9521" y="19866"/>
                  </a:cubicBezTo>
                  <a:close/>
                  <a:moveTo>
                    <a:pt x="7816" y="2680"/>
                  </a:moveTo>
                  <a:cubicBezTo>
                    <a:pt x="5826" y="2680"/>
                    <a:pt x="5826" y="2680"/>
                    <a:pt x="5826" y="2680"/>
                  </a:cubicBezTo>
                  <a:cubicBezTo>
                    <a:pt x="5542" y="2680"/>
                    <a:pt x="5400" y="2838"/>
                    <a:pt x="5400" y="3311"/>
                  </a:cubicBezTo>
                  <a:cubicBezTo>
                    <a:pt x="5400" y="20812"/>
                    <a:pt x="5400" y="20812"/>
                    <a:pt x="5400" y="20812"/>
                  </a:cubicBezTo>
                  <a:cubicBezTo>
                    <a:pt x="5400" y="21127"/>
                    <a:pt x="5542" y="21442"/>
                    <a:pt x="5826" y="21442"/>
                  </a:cubicBezTo>
                  <a:cubicBezTo>
                    <a:pt x="7816" y="21442"/>
                    <a:pt x="7816" y="21442"/>
                    <a:pt x="7816" y="21442"/>
                  </a:cubicBezTo>
                  <a:cubicBezTo>
                    <a:pt x="8100" y="21442"/>
                    <a:pt x="8242" y="21127"/>
                    <a:pt x="8242" y="20812"/>
                  </a:cubicBezTo>
                  <a:cubicBezTo>
                    <a:pt x="8242" y="3311"/>
                    <a:pt x="8242" y="3311"/>
                    <a:pt x="8242" y="3311"/>
                  </a:cubicBezTo>
                  <a:cubicBezTo>
                    <a:pt x="8242" y="2838"/>
                    <a:pt x="8100" y="2680"/>
                    <a:pt x="7816" y="2680"/>
                  </a:cubicBezTo>
                  <a:close/>
                  <a:moveTo>
                    <a:pt x="7532" y="19393"/>
                  </a:moveTo>
                  <a:cubicBezTo>
                    <a:pt x="6111" y="19393"/>
                    <a:pt x="6111" y="19393"/>
                    <a:pt x="6111" y="19393"/>
                  </a:cubicBezTo>
                  <a:cubicBezTo>
                    <a:pt x="5968" y="19393"/>
                    <a:pt x="5826" y="19393"/>
                    <a:pt x="5826" y="19077"/>
                  </a:cubicBezTo>
                  <a:cubicBezTo>
                    <a:pt x="5826" y="18920"/>
                    <a:pt x="5968" y="18762"/>
                    <a:pt x="6111" y="18762"/>
                  </a:cubicBezTo>
                  <a:cubicBezTo>
                    <a:pt x="7532" y="18762"/>
                    <a:pt x="7532" y="18762"/>
                    <a:pt x="7532" y="18762"/>
                  </a:cubicBezTo>
                  <a:cubicBezTo>
                    <a:pt x="7674" y="18762"/>
                    <a:pt x="7816" y="18920"/>
                    <a:pt x="7816" y="19077"/>
                  </a:cubicBezTo>
                  <a:cubicBezTo>
                    <a:pt x="7816" y="19393"/>
                    <a:pt x="7674" y="19393"/>
                    <a:pt x="7532" y="19393"/>
                  </a:cubicBezTo>
                  <a:close/>
                  <a:moveTo>
                    <a:pt x="7247" y="5203"/>
                  </a:moveTo>
                  <a:cubicBezTo>
                    <a:pt x="6395" y="5203"/>
                    <a:pt x="6395" y="5203"/>
                    <a:pt x="6395" y="5203"/>
                  </a:cubicBezTo>
                  <a:cubicBezTo>
                    <a:pt x="6111" y="5203"/>
                    <a:pt x="5826" y="4888"/>
                    <a:pt x="5826" y="4572"/>
                  </a:cubicBezTo>
                  <a:cubicBezTo>
                    <a:pt x="5826" y="4257"/>
                    <a:pt x="6111" y="3942"/>
                    <a:pt x="6395" y="3942"/>
                  </a:cubicBezTo>
                  <a:cubicBezTo>
                    <a:pt x="7247" y="3942"/>
                    <a:pt x="7247" y="3942"/>
                    <a:pt x="7247" y="3942"/>
                  </a:cubicBezTo>
                  <a:cubicBezTo>
                    <a:pt x="7532" y="3942"/>
                    <a:pt x="7816" y="4257"/>
                    <a:pt x="7816" y="4572"/>
                  </a:cubicBezTo>
                  <a:cubicBezTo>
                    <a:pt x="7816" y="4888"/>
                    <a:pt x="7532" y="5203"/>
                    <a:pt x="7247" y="5203"/>
                  </a:cubicBezTo>
                  <a:close/>
                  <a:moveTo>
                    <a:pt x="18332" y="7253"/>
                  </a:moveTo>
                  <a:cubicBezTo>
                    <a:pt x="18474" y="7410"/>
                    <a:pt x="18332" y="7568"/>
                    <a:pt x="18189" y="7568"/>
                  </a:cubicBezTo>
                  <a:cubicBezTo>
                    <a:pt x="17337" y="7568"/>
                    <a:pt x="16626" y="7883"/>
                    <a:pt x="15916" y="8199"/>
                  </a:cubicBezTo>
                  <a:cubicBezTo>
                    <a:pt x="15774" y="8356"/>
                    <a:pt x="15632" y="8356"/>
                    <a:pt x="15489" y="8199"/>
                  </a:cubicBezTo>
                  <a:cubicBezTo>
                    <a:pt x="18616" y="20969"/>
                    <a:pt x="18616" y="20969"/>
                    <a:pt x="18616" y="20969"/>
                  </a:cubicBezTo>
                  <a:cubicBezTo>
                    <a:pt x="18758" y="21285"/>
                    <a:pt x="19042" y="21600"/>
                    <a:pt x="19326" y="21442"/>
                  </a:cubicBezTo>
                  <a:cubicBezTo>
                    <a:pt x="21032" y="20969"/>
                    <a:pt x="21032" y="20969"/>
                    <a:pt x="21032" y="20969"/>
                  </a:cubicBezTo>
                  <a:cubicBezTo>
                    <a:pt x="21316" y="20812"/>
                    <a:pt x="21600" y="20496"/>
                    <a:pt x="21458" y="20181"/>
                  </a:cubicBezTo>
                  <a:lnTo>
                    <a:pt x="18332" y="7253"/>
                  </a:lnTo>
                  <a:close/>
                  <a:moveTo>
                    <a:pt x="16911" y="11352"/>
                  </a:moveTo>
                  <a:cubicBezTo>
                    <a:pt x="16342" y="8829"/>
                    <a:pt x="16342" y="8829"/>
                    <a:pt x="16342" y="8829"/>
                  </a:cubicBezTo>
                  <a:cubicBezTo>
                    <a:pt x="18047" y="8356"/>
                    <a:pt x="18047" y="8356"/>
                    <a:pt x="18047" y="8356"/>
                  </a:cubicBezTo>
                  <a:cubicBezTo>
                    <a:pt x="18616" y="10879"/>
                    <a:pt x="18616" y="10879"/>
                    <a:pt x="18616" y="10879"/>
                  </a:cubicBezTo>
                  <a:lnTo>
                    <a:pt x="16911" y="11352"/>
                  </a:lnTo>
                  <a:close/>
                </a:path>
              </a:pathLst>
            </a:custGeom>
            <a:solidFill>
              <a:srgbClr val="E44B42"/>
            </a:solidFill>
            <a:ln w="12700">
              <a:miter lim="400000"/>
            </a:ln>
          </p:spPr>
          <p:txBody>
            <a:bodyPr lIns="0" tIns="0" rIns="0" bIns="0"/>
            <a:lstStyle>
              <a:lvl1pPr>
                <a:defRPr>
                  <a:latin typeface="+mj-lt"/>
                  <a:ea typeface="+mj-ea"/>
                  <a:cs typeface="+mj-cs"/>
                  <a:sym typeface="Helvetica"/>
                </a:defRPr>
              </a:lvl1pPr>
              <a:lvl2pPr indent="457200">
                <a:defRPr>
                  <a:latin typeface="+mj-lt"/>
                  <a:ea typeface="+mj-ea"/>
                  <a:cs typeface="+mj-cs"/>
                  <a:sym typeface="Helvetica"/>
                </a:defRPr>
              </a:lvl2pPr>
              <a:lvl3pPr indent="914400">
                <a:defRPr>
                  <a:latin typeface="+mj-lt"/>
                  <a:ea typeface="+mj-ea"/>
                  <a:cs typeface="+mj-cs"/>
                  <a:sym typeface="Helvetica"/>
                </a:defRPr>
              </a:lvl3pPr>
              <a:lvl4pPr indent="1371600">
                <a:defRPr>
                  <a:latin typeface="+mj-lt"/>
                  <a:ea typeface="+mj-ea"/>
                  <a:cs typeface="+mj-cs"/>
                  <a:sym typeface="Helvetica"/>
                </a:defRPr>
              </a:lvl4pPr>
              <a:lvl5pPr indent="1828800">
                <a:defRPr>
                  <a:latin typeface="+mj-lt"/>
                  <a:ea typeface="+mj-ea"/>
                  <a:cs typeface="+mj-cs"/>
                  <a:sym typeface="Helvetica"/>
                </a:defRPr>
              </a:lvl5pPr>
              <a:lvl6pPr indent="2286000">
                <a:defRPr>
                  <a:latin typeface="+mj-lt"/>
                  <a:ea typeface="+mj-ea"/>
                  <a:cs typeface="+mj-cs"/>
                  <a:sym typeface="Helvetica"/>
                </a:defRPr>
              </a:lvl6pPr>
              <a:lvl7pPr indent="2743200">
                <a:defRPr>
                  <a:latin typeface="+mj-lt"/>
                  <a:ea typeface="+mj-ea"/>
                  <a:cs typeface="+mj-cs"/>
                  <a:sym typeface="Helvetica"/>
                </a:defRPr>
              </a:lvl7pPr>
              <a:lvl8pPr indent="3200400">
                <a:defRPr>
                  <a:latin typeface="+mj-lt"/>
                  <a:ea typeface="+mj-ea"/>
                  <a:cs typeface="+mj-cs"/>
                  <a:sym typeface="Helvetica"/>
                </a:defRPr>
              </a:lvl8pPr>
              <a:lvl9pPr indent="3657600">
                <a:defRPr>
                  <a:latin typeface="+mj-lt"/>
                  <a:ea typeface="+mj-ea"/>
                  <a:cs typeface="+mj-cs"/>
                  <a:sym typeface="Helvetica"/>
                </a:defRPr>
              </a:lvl9pPr>
            </a:lstStyle>
            <a:p>
              <a:pPr lvl="0" algn="just">
                <a:lnSpc>
                  <a:spcPct val="150000"/>
                </a:lnSpc>
              </a:pPr>
              <a:endParaRPr sz="2100" dirty="0">
                <a:solidFill>
                  <a:srgbClr val="00B050"/>
                </a:solidFill>
                <a:latin typeface="Times New Roman" panose="02020603050405020304" pitchFamily="18" charset="0"/>
                <a:ea typeface="微软雅黑" panose="020B0503020204020204" pitchFamily="34" charset="-122"/>
              </a:endParaRPr>
            </a:p>
          </p:txBody>
        </p:sp>
        <p:sp>
          <p:nvSpPr>
            <p:cNvPr id="7" name="文本框 6"/>
            <p:cNvSpPr txBox="1"/>
            <p:nvPr/>
          </p:nvSpPr>
          <p:spPr>
            <a:xfrm>
              <a:off x="1013244" y="886369"/>
              <a:ext cx="7418721" cy="813647"/>
            </a:xfrm>
            <a:prstGeom prst="rect">
              <a:avLst/>
            </a:prstGeom>
            <a:noFill/>
          </p:spPr>
          <p:txBody>
            <a:bodyPr wrap="square" rtlCol="0">
              <a:spAutoFit/>
            </a:bodyPr>
            <a:lstStyle/>
            <a:p>
              <a:pPr algn="just">
                <a:lnSpc>
                  <a:spcPct val="150000"/>
                </a:lnSpc>
              </a:pPr>
              <a:r>
                <a:rPr lang="zh-CN" altLang="en-US" sz="2250" b="1" dirty="0">
                  <a:solidFill>
                    <a:srgbClr val="E44B42"/>
                  </a:solidFill>
                  <a:latin typeface="Times New Roman" panose="02020603050405020304" pitchFamily="18" charset="0"/>
                  <a:ea typeface="微软雅黑" panose="020B0503020204020204" pitchFamily="34" charset="-122"/>
                </a:rPr>
                <a:t>类型</a:t>
              </a:r>
              <a:r>
                <a:rPr lang="en-US" altLang="zh-CN" sz="2250" b="1" dirty="0" smtClean="0">
                  <a:solidFill>
                    <a:srgbClr val="E44B42"/>
                  </a:solidFill>
                  <a:latin typeface="Times New Roman" panose="02020603050405020304" pitchFamily="18" charset="0"/>
                  <a:ea typeface="微软雅黑" panose="020B0503020204020204" pitchFamily="34" charset="-122"/>
                </a:rPr>
                <a:t>3 </a:t>
              </a:r>
              <a:r>
                <a:rPr lang="zh-CN" altLang="en-US" sz="2250" b="1" dirty="0" smtClean="0">
                  <a:solidFill>
                    <a:srgbClr val="E44B42"/>
                  </a:solidFill>
                  <a:latin typeface="Times New Roman" panose="02020603050405020304" pitchFamily="18" charset="0"/>
                  <a:ea typeface="微软雅黑" panose="020B0503020204020204" pitchFamily="34" charset="-122"/>
                </a:rPr>
                <a:t>断句</a:t>
              </a:r>
              <a:endParaRPr lang="zh-CN" altLang="en-US" sz="2250" b="1" dirty="0">
                <a:solidFill>
                  <a:srgbClr val="E44B42"/>
                </a:solidFill>
                <a:latin typeface="Times New Roman" panose="02020603050405020304" pitchFamily="18" charset="0"/>
                <a:ea typeface="微软雅黑" panose="020B0503020204020204" pitchFamily="34" charset="-122"/>
              </a:endParaRPr>
            </a:p>
          </p:txBody>
        </p:sp>
      </p:grpSp>
      <p:sp>
        <p:nvSpPr>
          <p:cNvPr id="8" name="矩形 7"/>
          <p:cNvSpPr/>
          <p:nvPr/>
        </p:nvSpPr>
        <p:spPr>
          <a:xfrm>
            <a:off x="261934" y="2071505"/>
            <a:ext cx="8620133" cy="2515235"/>
          </a:xfrm>
          <a:prstGeom prst="rect">
            <a:avLst/>
          </a:prstGeom>
        </p:spPr>
        <p:txBody>
          <a:bodyPr wrap="square">
            <a:spAutoFit/>
          </a:bodyPr>
          <a:lstStyle/>
          <a:p>
            <a:pPr algn="just">
              <a:lnSpc>
                <a:spcPct val="150000"/>
              </a:lnSpc>
            </a:pPr>
            <a:r>
              <a:rPr lang="zh-CN" altLang="en-US" sz="2100" dirty="0" smtClean="0">
                <a:latin typeface="Times New Roman" panose="02020603050405020304" pitchFamily="18" charset="0"/>
                <a:ea typeface="微软雅黑" panose="020B0503020204020204" pitchFamily="34" charset="-122"/>
              </a:rPr>
              <a:t>划分</a:t>
            </a:r>
            <a:r>
              <a:rPr lang="zh-CN" altLang="en-US" sz="2100" dirty="0">
                <a:latin typeface="Times New Roman" panose="02020603050405020304" pitchFamily="18" charset="0"/>
                <a:ea typeface="微软雅黑" panose="020B0503020204020204" pitchFamily="34" charset="-122"/>
              </a:rPr>
              <a:t>朗读节奏是学习文言文需要掌握的最基本的能力之一。通常文言语句的停顿应遵循两个原则：</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zh-CN" altLang="en-US" sz="2100" dirty="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1</a:t>
            </a:r>
            <a:r>
              <a:rPr lang="zh-CN" altLang="en-US" sz="2100" dirty="0">
                <a:latin typeface="Times New Roman" panose="02020603050405020304" pitchFamily="18" charset="0"/>
                <a:ea typeface="微软雅黑" panose="020B0503020204020204" pitchFamily="34" charset="-122"/>
              </a:rPr>
              <a:t>）</a:t>
            </a:r>
            <a:r>
              <a:rPr lang="zh-CN" altLang="en-US" sz="2100" dirty="0">
                <a:solidFill>
                  <a:srgbClr val="E44B42"/>
                </a:solidFill>
                <a:latin typeface="Times New Roman" panose="02020603050405020304" pitchFamily="18" charset="0"/>
                <a:ea typeface="微软雅黑" panose="020B0503020204020204" pitchFamily="34" charset="-122"/>
              </a:rPr>
              <a:t>人名、地名、物名</a:t>
            </a:r>
            <a:r>
              <a:rPr lang="zh-CN" altLang="en-US" sz="2100" dirty="0">
                <a:latin typeface="Times New Roman" panose="02020603050405020304" pitchFamily="18" charset="0"/>
                <a:ea typeface="微软雅黑" panose="020B0503020204020204" pitchFamily="34" charset="-122"/>
              </a:rPr>
              <a:t>等中间不能停顿；</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zh-CN" altLang="en-US" sz="2100" dirty="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2</a:t>
            </a:r>
            <a:r>
              <a:rPr lang="zh-CN" altLang="en-US" sz="2100" dirty="0">
                <a:latin typeface="Times New Roman" panose="02020603050405020304" pitchFamily="18" charset="0"/>
                <a:ea typeface="微软雅黑" panose="020B0503020204020204" pitchFamily="34" charset="-122"/>
              </a:rPr>
              <a:t>）表示一个</a:t>
            </a:r>
            <a:r>
              <a:rPr lang="zh-CN" altLang="en-US" sz="2100" dirty="0">
                <a:solidFill>
                  <a:srgbClr val="E44B42"/>
                </a:solidFill>
                <a:latin typeface="Times New Roman" panose="02020603050405020304" pitchFamily="18" charset="0"/>
                <a:ea typeface="微软雅黑" panose="020B0503020204020204" pitchFamily="34" charset="-122"/>
              </a:rPr>
              <a:t>完整概念的短语</a:t>
            </a:r>
            <a:r>
              <a:rPr lang="zh-CN" altLang="en-US" sz="2100" dirty="0">
                <a:latin typeface="Times New Roman" panose="02020603050405020304" pitchFamily="18" charset="0"/>
                <a:ea typeface="微软雅黑" panose="020B0503020204020204" pitchFamily="34" charset="-122"/>
              </a:rPr>
              <a:t>中间不能停顿</a:t>
            </a:r>
            <a:r>
              <a:rPr lang="zh-CN" altLang="en-US"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latin typeface="Times New Roman" panose="02020603050405020304" pitchFamily="18" charset="0"/>
                <a:ea typeface="微软雅黑" panose="020B0503020204020204" pitchFamily="34" charset="-122"/>
              </a:rPr>
              <a:t>文言文</a:t>
            </a:r>
            <a:r>
              <a:rPr lang="zh-CN" altLang="en-US" sz="2100" dirty="0">
                <a:latin typeface="Times New Roman" panose="02020603050405020304" pitchFamily="18" charset="0"/>
                <a:ea typeface="微软雅黑" panose="020B0503020204020204" pitchFamily="34" charset="-122"/>
              </a:rPr>
              <a:t>断句的基本方法有以下几点</a:t>
            </a:r>
            <a:r>
              <a:rPr lang="zh-CN" altLang="en-US" sz="2100" dirty="0" smtClean="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61934" y="1510346"/>
            <a:ext cx="8620133" cy="4453890"/>
          </a:xfrm>
          <a:prstGeom prst="rect">
            <a:avLst/>
          </a:prstGeom>
        </p:spPr>
        <p:txBody>
          <a:bodyPr wrap="square">
            <a:spAutoFit/>
          </a:bodyPr>
          <a:lstStyle/>
          <a:p>
            <a:pPr algn="just">
              <a:lnSpc>
                <a:spcPct val="150000"/>
              </a:lnSpc>
            </a:pPr>
            <a:r>
              <a:rPr lang="en-US" altLang="zh-CN" sz="2100" b="1" dirty="0">
                <a:latin typeface="Times New Roman" panose="02020603050405020304" pitchFamily="18" charset="0"/>
                <a:ea typeface="微软雅黑" panose="020B0503020204020204" pitchFamily="34" charset="-122"/>
              </a:rPr>
              <a:t>1.</a:t>
            </a:r>
            <a:r>
              <a:rPr lang="zh-CN" altLang="en-US" sz="2100" b="1" dirty="0">
                <a:latin typeface="Times New Roman" panose="02020603050405020304" pitchFamily="18" charset="0"/>
                <a:ea typeface="微软雅黑" panose="020B0503020204020204" pitchFamily="34" charset="-122"/>
              </a:rPr>
              <a:t>弄通文意断句</a:t>
            </a:r>
            <a:r>
              <a:rPr lang="zh-CN" altLang="en-US" sz="2100" b="1" dirty="0" smtClean="0">
                <a:latin typeface="Times New Roman" panose="02020603050405020304" pitchFamily="18" charset="0"/>
                <a:ea typeface="微软雅黑" panose="020B0503020204020204" pitchFamily="34" charset="-122"/>
              </a:rPr>
              <a:t>。</a:t>
            </a:r>
            <a:endParaRPr lang="en-US" altLang="zh-CN" sz="2100" b="1"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latin typeface="Times New Roman" panose="02020603050405020304" pitchFamily="18" charset="0"/>
                <a:ea typeface="微软雅黑" panose="020B0503020204020204" pitchFamily="34" charset="-122"/>
              </a:rPr>
              <a:t>给</a:t>
            </a:r>
            <a:r>
              <a:rPr lang="zh-CN" altLang="en-US" sz="2100" dirty="0">
                <a:latin typeface="Times New Roman" panose="02020603050405020304" pitchFamily="18" charset="0"/>
                <a:ea typeface="微软雅黑" panose="020B0503020204020204" pitchFamily="34" charset="-122"/>
              </a:rPr>
              <a:t>文言文断句，首先要阅读全文，了解文意，这是断句的先决条件，如果想当然地断下去，就容易发生错断。通读全文，搞清属于什么文体，写了什么内容，想要表达什么意思。要注意文言文单音节词占多数的特点，抓住几个关键的字词翻译以理解文段大意</a:t>
            </a:r>
            <a:r>
              <a:rPr lang="zh-CN" altLang="en-US"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en-US" altLang="zh-CN" sz="2100" b="1" dirty="0">
                <a:latin typeface="Times New Roman" panose="02020603050405020304" pitchFamily="18" charset="0"/>
                <a:ea typeface="微软雅黑" panose="020B0503020204020204" pitchFamily="34" charset="-122"/>
              </a:rPr>
              <a:t>2.</a:t>
            </a:r>
            <a:r>
              <a:rPr lang="zh-CN" altLang="en-US" sz="2100" b="1" dirty="0">
                <a:latin typeface="Times New Roman" panose="02020603050405020304" pitchFamily="18" charset="0"/>
                <a:ea typeface="微软雅黑" panose="020B0503020204020204" pitchFamily="34" charset="-122"/>
              </a:rPr>
              <a:t>利用对话标志断句</a:t>
            </a:r>
            <a:r>
              <a:rPr lang="zh-CN" altLang="en-US" sz="2100" b="1" dirty="0" smtClean="0">
                <a:latin typeface="Times New Roman" panose="02020603050405020304" pitchFamily="18" charset="0"/>
                <a:ea typeface="微软雅黑" panose="020B0503020204020204" pitchFamily="34" charset="-122"/>
              </a:rPr>
              <a:t>。</a:t>
            </a:r>
            <a:endParaRPr lang="en-US" altLang="zh-CN" sz="2100" b="1"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latin typeface="Times New Roman" panose="02020603050405020304" pitchFamily="18" charset="0"/>
                <a:ea typeface="微软雅黑" panose="020B0503020204020204" pitchFamily="34" charset="-122"/>
              </a:rPr>
              <a:t>常</a:t>
            </a:r>
            <a:r>
              <a:rPr lang="zh-CN" altLang="en-US" sz="2100" dirty="0">
                <a:latin typeface="Times New Roman" panose="02020603050405020304" pitchFamily="18" charset="0"/>
                <a:ea typeface="微软雅黑" panose="020B0503020204020204" pitchFamily="34" charset="-122"/>
              </a:rPr>
              <a:t>以“曰”“云”“言”为标志，两人对话，一般在第一次问答时写出人名，以后就只用“曰”而省略主语。遇到对话时，应根据上下文判断出问者、答者，明辨句读</a:t>
            </a:r>
            <a:r>
              <a:rPr lang="zh-CN" altLang="en-US" sz="2100" dirty="0" smtClean="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615905" y="1573517"/>
            <a:ext cx="7996936" cy="4356100"/>
            <a:chOff x="341194" y="914400"/>
            <a:chExt cx="11518710" cy="5808133"/>
          </a:xfrm>
        </p:grpSpPr>
        <p:sp>
          <p:nvSpPr>
            <p:cNvPr id="3" name="矩形 2"/>
            <p:cNvSpPr/>
            <p:nvPr/>
          </p:nvSpPr>
          <p:spPr>
            <a:xfrm>
              <a:off x="341194" y="914400"/>
              <a:ext cx="11518710" cy="5808133"/>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50000"/>
                </a:lnSpc>
                <a:spcAft>
                  <a:spcPts val="0"/>
                </a:spcAft>
              </a:pPr>
              <a:r>
                <a:rPr lang="zh-CN" altLang="en-US" sz="2100" b="1" kern="100" dirty="0" smtClean="0">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2100" b="1" kern="100" dirty="0" smtClean="0">
                  <a:solidFill>
                    <a:srgbClr val="ED7D31"/>
                  </a:solidFill>
                  <a:latin typeface="Times New Roman" panose="02020603050405020304" pitchFamily="18" charset="0"/>
                  <a:ea typeface="微软雅黑" panose="020B0503020204020204" pitchFamily="34" charset="-122"/>
                  <a:cs typeface="Times New Roman" panose="02020603050405020304" pitchFamily="18" charset="0"/>
                </a:rPr>
                <a:t>真题试做</a:t>
              </a:r>
              <a:endParaRPr lang="en-US" altLang="zh-CN" sz="2100" b="1" kern="100" dirty="0" smtClean="0">
                <a:solidFill>
                  <a:srgbClr val="ED7D31"/>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30000"/>
                </a:lnSpc>
                <a:spcAft>
                  <a:spcPts val="0"/>
                </a:spcAft>
              </a:pPr>
              <a:r>
                <a:rPr lang="zh-CN" altLang="en-US" sz="2100" b="1" kern="100" dirty="0">
                  <a:latin typeface="Times New Roman" panose="02020603050405020304" pitchFamily="18" charset="0"/>
                  <a:ea typeface="微软雅黑" panose="020B0503020204020204" pitchFamily="34" charset="-122"/>
                  <a:cs typeface="Times New Roman" panose="02020603050405020304" pitchFamily="18" charset="0"/>
                </a:rPr>
                <a:t>样题</a:t>
              </a:r>
              <a:r>
                <a:rPr lang="en-US" altLang="zh-CN" sz="2100" b="1" kern="100" dirty="0">
                  <a:latin typeface="Times New Roman" panose="02020603050405020304" pitchFamily="18" charset="0"/>
                  <a:ea typeface="微软雅黑" panose="020B0503020204020204" pitchFamily="34" charset="-122"/>
                  <a:cs typeface="Times New Roman" panose="02020603050405020304" pitchFamily="18" charset="0"/>
                </a:rPr>
                <a:t>1</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(2019•</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内江</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阅读下面的文言文</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完成</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1~3</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题</a:t>
              </a:r>
              <a:r>
                <a:rPr lang="en-US" altLang="zh-CN" sz="2100" kern="100" dirty="0" smtClean="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kern="100" dirty="0" smtClean="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30000"/>
                </a:lnSpc>
                <a:spcAft>
                  <a:spcPts val="0"/>
                </a:spcAft>
              </a:pPr>
              <a:r>
                <a:rPr lang="zh-CN" altLang="en-US" sz="2100" kern="100" dirty="0" smtClean="0">
                  <a:latin typeface="Times New Roman" panose="02020603050405020304" pitchFamily="18" charset="0"/>
                  <a:ea typeface="微软雅黑" panose="020B0503020204020204" pitchFamily="34" charset="-122"/>
                  <a:cs typeface="Times New Roman" panose="02020603050405020304" pitchFamily="18" charset="0"/>
                </a:rPr>
                <a:t>人</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有馈一木者</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家僮</a:t>
              </a:r>
              <a:r>
                <a:rPr lang="zh-CN" altLang="en-US" sz="2100" kern="100" baseline="30000" dirty="0">
                  <a:latin typeface="Times New Roman" panose="02020603050405020304" pitchFamily="18" charset="0"/>
                  <a:ea typeface="微软雅黑" panose="020B0503020204020204" pitchFamily="34" charset="-122"/>
                  <a:cs typeface="Times New Roman" panose="02020603050405020304" pitchFamily="18" charset="0"/>
                </a:rPr>
                <a:t>①</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曰</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留以为梁</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余曰</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木小不堪也</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僮曰</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留以为栋</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余曰</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木大不宜也</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僮笑曰</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木一也</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忽病</a:t>
              </a:r>
              <a:r>
                <a:rPr lang="zh-CN" altLang="en-US" sz="2100" kern="100" baseline="30000" dirty="0">
                  <a:latin typeface="Times New Roman" panose="02020603050405020304" pitchFamily="18" charset="0"/>
                  <a:ea typeface="微软雅黑" panose="020B0503020204020204" pitchFamily="34" charset="-122"/>
                  <a:cs typeface="Times New Roman" panose="02020603050405020304" pitchFamily="18" charset="0"/>
                </a:rPr>
                <a:t>②</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其大</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又病其小</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余曰</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u="sng" kern="100" dirty="0">
                  <a:latin typeface="Times New Roman" panose="02020603050405020304" pitchFamily="18" charset="0"/>
                  <a:ea typeface="微软雅黑" panose="020B0503020204020204" pitchFamily="34" charset="-122"/>
                  <a:cs typeface="Times New Roman" panose="02020603050405020304" pitchFamily="18" charset="0"/>
                </a:rPr>
                <a:t>小子听之</a:t>
              </a:r>
              <a:r>
                <a:rPr lang="en-US" altLang="zh-CN" sz="2100" u="sng"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u="sng" kern="100" dirty="0">
                  <a:latin typeface="Times New Roman" panose="02020603050405020304" pitchFamily="18" charset="0"/>
                  <a:ea typeface="微软雅黑" panose="020B0503020204020204" pitchFamily="34" charset="-122"/>
                  <a:cs typeface="Times New Roman" panose="02020603050405020304" pitchFamily="18" charset="0"/>
                </a:rPr>
                <a:t>物各有宜用也</a:t>
              </a:r>
              <a:r>
                <a:rPr lang="en-US" altLang="zh-CN" sz="2100" u="sng"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u="sng" kern="100" dirty="0">
                  <a:latin typeface="Times New Roman" panose="02020603050405020304" pitchFamily="18" charset="0"/>
                  <a:ea typeface="微软雅黑" panose="020B0503020204020204" pitchFamily="34" charset="-122"/>
                  <a:cs typeface="Times New Roman" panose="02020603050405020304" pitchFamily="18" charset="0"/>
                </a:rPr>
                <a:t>岂惟木哉</a:t>
              </a:r>
              <a:r>
                <a:rPr lang="en-US" altLang="zh-CN" sz="2100" u="sng" kern="100" dirty="0" smtClean="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u="sng" kern="100" dirty="0" smtClean="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30000"/>
                </a:lnSpc>
                <a:spcAft>
                  <a:spcPts val="0"/>
                </a:spcAft>
              </a:pPr>
              <a:r>
                <a:rPr lang="zh-CN" altLang="en-US" sz="2100" kern="100" dirty="0" smtClean="0">
                  <a:latin typeface="Times New Roman" panose="02020603050405020304" pitchFamily="18" charset="0"/>
                  <a:ea typeface="微软雅黑" panose="020B0503020204020204" pitchFamily="34" charset="-122"/>
                  <a:cs typeface="Times New Roman" panose="02020603050405020304" pitchFamily="18" charset="0"/>
                </a:rPr>
                <a:t>他日</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为余生炭满炉</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烘人</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余曰</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太多矣</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乃尽湿</a:t>
              </a:r>
              <a:r>
                <a:rPr lang="zh-CN" altLang="en-US" sz="2100" kern="100" baseline="30000" dirty="0">
                  <a:latin typeface="Times New Roman" panose="02020603050405020304" pitchFamily="18" charset="0"/>
                  <a:ea typeface="微软雅黑" panose="020B0503020204020204" pitchFamily="34" charset="-122"/>
                  <a:cs typeface="Times New Roman" panose="02020603050405020304" pitchFamily="18" charset="0"/>
                </a:rPr>
                <a:t>③</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之</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留星星三二点</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欲明欲灭</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余曰</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太少矣</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僮怨曰</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火一也</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既嫌其多</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又嫌其少</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余曰</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小子听之</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情各有所适也</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岂惟火哉</a:t>
              </a:r>
              <a:r>
                <a:rPr lang="en-US" altLang="zh-CN" sz="2100" kern="100" dirty="0" smtClean="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kern="100" dirty="0" smtClean="0">
                <a:latin typeface="Times New Roman" panose="02020603050405020304" pitchFamily="18" charset="0"/>
                <a:ea typeface="微软雅黑" panose="020B0503020204020204" pitchFamily="34" charset="-122"/>
                <a:cs typeface="Times New Roman" panose="02020603050405020304" pitchFamily="18" charset="0"/>
              </a:endParaRPr>
            </a:p>
            <a:p>
              <a:pPr algn="r">
                <a:lnSpc>
                  <a:spcPct val="130000"/>
                </a:lnSpc>
                <a:spcAft>
                  <a:spcPts val="0"/>
                </a:spcAft>
              </a:pPr>
              <a:r>
                <a:rPr lang="en-US" altLang="zh-CN" sz="2100" kern="10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节选自吕坤</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呻吟录</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30000"/>
                </a:lnSpc>
                <a:spcAft>
                  <a:spcPts val="0"/>
                </a:spcAft>
              </a:pPr>
              <a:r>
                <a:rPr lang="en-US" altLang="zh-CN" sz="2100" b="1"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1" kern="100" dirty="0">
                  <a:latin typeface="Times New Roman" panose="02020603050405020304" pitchFamily="18" charset="0"/>
                  <a:ea typeface="微软雅黑" panose="020B0503020204020204" pitchFamily="34" charset="-122"/>
                  <a:cs typeface="Times New Roman" panose="02020603050405020304" pitchFamily="18" charset="0"/>
                </a:rPr>
                <a:t>注释</a:t>
              </a:r>
              <a:r>
                <a:rPr lang="en-US" altLang="zh-CN" sz="2100" b="1" kern="100" dirty="0">
                  <a:latin typeface="Times New Roman" panose="02020603050405020304" pitchFamily="18" charset="0"/>
                  <a:ea typeface="微软雅黑" panose="020B0503020204020204" pitchFamily="34" charset="-122"/>
                  <a:cs typeface="Times New Roman" panose="02020603050405020304" pitchFamily="18" charset="0"/>
                </a:rPr>
                <a:t>】</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①</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僮</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未成年的仆人</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｡②</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病</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担心</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忧虑</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｡③</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湿</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淋湿</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浇湿</a:t>
              </a:r>
              <a:r>
                <a:rPr lang="en-US" altLang="zh-CN" sz="2100" kern="100" dirty="0" smtClean="0">
                  <a:latin typeface="Times New Roman" panose="02020603050405020304" pitchFamily="18" charset="0"/>
                  <a:ea typeface="微软雅黑" panose="020B0503020204020204" pitchFamily="34" charset="-122"/>
                  <a:cs typeface="Times New Roman" panose="02020603050405020304" pitchFamily="18" charset="0"/>
                </a:rPr>
                <a:t>｡</a:t>
              </a:r>
              <a:endParaRPr sz="2100" u="wavy" kern="100" dirty="0">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4" name="Shape 16870"/>
            <p:cNvSpPr/>
            <p:nvPr/>
          </p:nvSpPr>
          <p:spPr>
            <a:xfrm>
              <a:off x="341194" y="1048776"/>
              <a:ext cx="518400" cy="464400"/>
            </a:xfrm>
            <a:custGeom>
              <a:avLst/>
              <a:gdLst/>
              <a:ahLst/>
              <a:cxnLst>
                <a:cxn ang="0">
                  <a:pos x="wd2" y="hd2"/>
                </a:cxn>
                <a:cxn ang="5400000">
                  <a:pos x="wd2" y="hd2"/>
                </a:cxn>
                <a:cxn ang="10800000">
                  <a:pos x="wd2" y="hd2"/>
                </a:cxn>
                <a:cxn ang="16200000">
                  <a:pos x="wd2" y="hd2"/>
                </a:cxn>
              </a:cxnLst>
              <a:rect l="0" t="0" r="r" b="b"/>
              <a:pathLst>
                <a:path w="21600" h="21600" extrusionOk="0">
                  <a:moveTo>
                    <a:pt x="7589" y="10440"/>
                  </a:moveTo>
                  <a:cubicBezTo>
                    <a:pt x="5254" y="10440"/>
                    <a:pt x="1751" y="11880"/>
                    <a:pt x="1751" y="11880"/>
                  </a:cubicBezTo>
                  <a:cubicBezTo>
                    <a:pt x="1751" y="13320"/>
                    <a:pt x="1751" y="13320"/>
                    <a:pt x="1751" y="13320"/>
                  </a:cubicBezTo>
                  <a:cubicBezTo>
                    <a:pt x="1751" y="13320"/>
                    <a:pt x="5254" y="11880"/>
                    <a:pt x="7589" y="11880"/>
                  </a:cubicBezTo>
                  <a:cubicBezTo>
                    <a:pt x="8757" y="11880"/>
                    <a:pt x="9632" y="13320"/>
                    <a:pt x="9632" y="13320"/>
                  </a:cubicBezTo>
                  <a:cubicBezTo>
                    <a:pt x="9632" y="11880"/>
                    <a:pt x="9632" y="11880"/>
                    <a:pt x="9632" y="11880"/>
                  </a:cubicBezTo>
                  <a:cubicBezTo>
                    <a:pt x="9632" y="11880"/>
                    <a:pt x="8757" y="10440"/>
                    <a:pt x="7589" y="10440"/>
                  </a:cubicBezTo>
                  <a:close/>
                  <a:moveTo>
                    <a:pt x="7589" y="12600"/>
                  </a:moveTo>
                  <a:cubicBezTo>
                    <a:pt x="5254" y="12600"/>
                    <a:pt x="1751" y="14040"/>
                    <a:pt x="1751" y="14040"/>
                  </a:cubicBezTo>
                  <a:cubicBezTo>
                    <a:pt x="1751" y="15660"/>
                    <a:pt x="1751" y="15660"/>
                    <a:pt x="1751" y="15660"/>
                  </a:cubicBezTo>
                  <a:cubicBezTo>
                    <a:pt x="1751" y="15660"/>
                    <a:pt x="5254" y="14040"/>
                    <a:pt x="7589" y="14040"/>
                  </a:cubicBezTo>
                  <a:cubicBezTo>
                    <a:pt x="8757" y="14040"/>
                    <a:pt x="9632" y="15660"/>
                    <a:pt x="9632" y="15660"/>
                  </a:cubicBezTo>
                  <a:cubicBezTo>
                    <a:pt x="9632" y="14040"/>
                    <a:pt x="9632" y="14040"/>
                    <a:pt x="9632" y="14040"/>
                  </a:cubicBezTo>
                  <a:cubicBezTo>
                    <a:pt x="9632" y="14040"/>
                    <a:pt x="8757" y="12600"/>
                    <a:pt x="7589" y="12600"/>
                  </a:cubicBezTo>
                  <a:close/>
                  <a:moveTo>
                    <a:pt x="7589" y="5940"/>
                  </a:moveTo>
                  <a:cubicBezTo>
                    <a:pt x="5254" y="5940"/>
                    <a:pt x="1751" y="7380"/>
                    <a:pt x="1751" y="7380"/>
                  </a:cubicBezTo>
                  <a:cubicBezTo>
                    <a:pt x="1751" y="9000"/>
                    <a:pt x="1751" y="9000"/>
                    <a:pt x="1751" y="9000"/>
                  </a:cubicBezTo>
                  <a:cubicBezTo>
                    <a:pt x="1751" y="9000"/>
                    <a:pt x="5254" y="7380"/>
                    <a:pt x="7589" y="7380"/>
                  </a:cubicBezTo>
                  <a:cubicBezTo>
                    <a:pt x="8757" y="7380"/>
                    <a:pt x="9632" y="9000"/>
                    <a:pt x="9632" y="9000"/>
                  </a:cubicBezTo>
                  <a:cubicBezTo>
                    <a:pt x="9632" y="7380"/>
                    <a:pt x="9632" y="7380"/>
                    <a:pt x="9632" y="7380"/>
                  </a:cubicBezTo>
                  <a:cubicBezTo>
                    <a:pt x="9632" y="7380"/>
                    <a:pt x="8757" y="5940"/>
                    <a:pt x="7589" y="5940"/>
                  </a:cubicBezTo>
                  <a:close/>
                  <a:moveTo>
                    <a:pt x="7589" y="8280"/>
                  </a:moveTo>
                  <a:cubicBezTo>
                    <a:pt x="5254" y="8280"/>
                    <a:pt x="1751" y="9720"/>
                    <a:pt x="1751" y="9720"/>
                  </a:cubicBezTo>
                  <a:cubicBezTo>
                    <a:pt x="1751" y="11160"/>
                    <a:pt x="1751" y="11160"/>
                    <a:pt x="1751" y="11160"/>
                  </a:cubicBezTo>
                  <a:cubicBezTo>
                    <a:pt x="1751" y="11160"/>
                    <a:pt x="5254" y="9720"/>
                    <a:pt x="7589" y="9720"/>
                  </a:cubicBezTo>
                  <a:cubicBezTo>
                    <a:pt x="8757" y="9720"/>
                    <a:pt x="9632" y="11160"/>
                    <a:pt x="9632" y="11160"/>
                  </a:cubicBezTo>
                  <a:cubicBezTo>
                    <a:pt x="9632" y="9720"/>
                    <a:pt x="9632" y="9720"/>
                    <a:pt x="9632" y="9720"/>
                  </a:cubicBezTo>
                  <a:cubicBezTo>
                    <a:pt x="9632" y="9720"/>
                    <a:pt x="8757" y="8280"/>
                    <a:pt x="7589" y="8280"/>
                  </a:cubicBezTo>
                  <a:close/>
                  <a:moveTo>
                    <a:pt x="7589" y="3780"/>
                  </a:moveTo>
                  <a:cubicBezTo>
                    <a:pt x="5254" y="3780"/>
                    <a:pt x="1751" y="5220"/>
                    <a:pt x="1751" y="5220"/>
                  </a:cubicBezTo>
                  <a:cubicBezTo>
                    <a:pt x="1751" y="6660"/>
                    <a:pt x="1751" y="6660"/>
                    <a:pt x="1751" y="6660"/>
                  </a:cubicBezTo>
                  <a:cubicBezTo>
                    <a:pt x="1751" y="6660"/>
                    <a:pt x="5254" y="5220"/>
                    <a:pt x="7589" y="5220"/>
                  </a:cubicBezTo>
                  <a:cubicBezTo>
                    <a:pt x="8757" y="5220"/>
                    <a:pt x="9632" y="6660"/>
                    <a:pt x="9632" y="6660"/>
                  </a:cubicBezTo>
                  <a:cubicBezTo>
                    <a:pt x="9632" y="5220"/>
                    <a:pt x="9632" y="5220"/>
                    <a:pt x="9632" y="5220"/>
                  </a:cubicBezTo>
                  <a:cubicBezTo>
                    <a:pt x="9632" y="5220"/>
                    <a:pt x="8757" y="3780"/>
                    <a:pt x="7589" y="3780"/>
                  </a:cubicBezTo>
                  <a:close/>
                  <a:moveTo>
                    <a:pt x="11968" y="5220"/>
                  </a:moveTo>
                  <a:cubicBezTo>
                    <a:pt x="11968" y="6660"/>
                    <a:pt x="11968" y="6660"/>
                    <a:pt x="11968" y="6660"/>
                  </a:cubicBezTo>
                  <a:cubicBezTo>
                    <a:pt x="11968" y="6660"/>
                    <a:pt x="12843" y="5220"/>
                    <a:pt x="13865" y="5220"/>
                  </a:cubicBezTo>
                  <a:cubicBezTo>
                    <a:pt x="16200" y="5220"/>
                    <a:pt x="19703" y="6660"/>
                    <a:pt x="19703" y="6660"/>
                  </a:cubicBezTo>
                  <a:cubicBezTo>
                    <a:pt x="19703" y="5220"/>
                    <a:pt x="19703" y="5220"/>
                    <a:pt x="19703" y="5220"/>
                  </a:cubicBezTo>
                  <a:cubicBezTo>
                    <a:pt x="19703" y="5220"/>
                    <a:pt x="16200" y="3780"/>
                    <a:pt x="13865" y="3780"/>
                  </a:cubicBezTo>
                  <a:cubicBezTo>
                    <a:pt x="12843" y="3780"/>
                    <a:pt x="11968" y="5220"/>
                    <a:pt x="11968" y="5220"/>
                  </a:cubicBezTo>
                  <a:close/>
                  <a:moveTo>
                    <a:pt x="11968" y="7380"/>
                  </a:moveTo>
                  <a:cubicBezTo>
                    <a:pt x="11968" y="9000"/>
                    <a:pt x="11968" y="9000"/>
                    <a:pt x="11968" y="9000"/>
                  </a:cubicBezTo>
                  <a:cubicBezTo>
                    <a:pt x="11968" y="9000"/>
                    <a:pt x="12843" y="7380"/>
                    <a:pt x="13865" y="7380"/>
                  </a:cubicBezTo>
                  <a:cubicBezTo>
                    <a:pt x="16200" y="7380"/>
                    <a:pt x="19703" y="9000"/>
                    <a:pt x="19703" y="9000"/>
                  </a:cubicBezTo>
                  <a:cubicBezTo>
                    <a:pt x="19703" y="7380"/>
                    <a:pt x="19703" y="7380"/>
                    <a:pt x="19703" y="7380"/>
                  </a:cubicBezTo>
                  <a:cubicBezTo>
                    <a:pt x="19703" y="7380"/>
                    <a:pt x="16200" y="5940"/>
                    <a:pt x="13865" y="5940"/>
                  </a:cubicBezTo>
                  <a:cubicBezTo>
                    <a:pt x="12843" y="5940"/>
                    <a:pt x="11968" y="7380"/>
                    <a:pt x="11968" y="7380"/>
                  </a:cubicBezTo>
                  <a:close/>
                  <a:moveTo>
                    <a:pt x="11968" y="9720"/>
                  </a:moveTo>
                  <a:cubicBezTo>
                    <a:pt x="11968" y="11160"/>
                    <a:pt x="11968" y="11160"/>
                    <a:pt x="11968" y="11160"/>
                  </a:cubicBezTo>
                  <a:cubicBezTo>
                    <a:pt x="11968" y="11160"/>
                    <a:pt x="12843" y="9720"/>
                    <a:pt x="13865" y="9720"/>
                  </a:cubicBezTo>
                  <a:cubicBezTo>
                    <a:pt x="16200" y="9720"/>
                    <a:pt x="19703" y="11160"/>
                    <a:pt x="19703" y="11160"/>
                  </a:cubicBezTo>
                  <a:cubicBezTo>
                    <a:pt x="19703" y="9720"/>
                    <a:pt x="19703" y="9720"/>
                    <a:pt x="19703" y="9720"/>
                  </a:cubicBezTo>
                  <a:cubicBezTo>
                    <a:pt x="19703" y="9720"/>
                    <a:pt x="16200" y="8280"/>
                    <a:pt x="13865" y="8280"/>
                  </a:cubicBezTo>
                  <a:cubicBezTo>
                    <a:pt x="12843" y="8280"/>
                    <a:pt x="11968" y="9720"/>
                    <a:pt x="11968" y="9720"/>
                  </a:cubicBezTo>
                  <a:close/>
                  <a:moveTo>
                    <a:pt x="11968" y="14040"/>
                  </a:moveTo>
                  <a:cubicBezTo>
                    <a:pt x="11968" y="15660"/>
                    <a:pt x="11968" y="15660"/>
                    <a:pt x="11968" y="15660"/>
                  </a:cubicBezTo>
                  <a:cubicBezTo>
                    <a:pt x="11968" y="15660"/>
                    <a:pt x="12843" y="14040"/>
                    <a:pt x="13865" y="14040"/>
                  </a:cubicBezTo>
                  <a:cubicBezTo>
                    <a:pt x="16200" y="14040"/>
                    <a:pt x="19703" y="15660"/>
                    <a:pt x="19703" y="15660"/>
                  </a:cubicBezTo>
                  <a:cubicBezTo>
                    <a:pt x="19703" y="14040"/>
                    <a:pt x="19703" y="14040"/>
                    <a:pt x="19703" y="14040"/>
                  </a:cubicBezTo>
                  <a:cubicBezTo>
                    <a:pt x="19703" y="14040"/>
                    <a:pt x="16200" y="12600"/>
                    <a:pt x="13865" y="12600"/>
                  </a:cubicBezTo>
                  <a:cubicBezTo>
                    <a:pt x="12843" y="12600"/>
                    <a:pt x="11968" y="14040"/>
                    <a:pt x="11968" y="14040"/>
                  </a:cubicBezTo>
                  <a:close/>
                  <a:moveTo>
                    <a:pt x="11968" y="11880"/>
                  </a:moveTo>
                  <a:cubicBezTo>
                    <a:pt x="11968" y="13320"/>
                    <a:pt x="11968" y="13320"/>
                    <a:pt x="11968" y="13320"/>
                  </a:cubicBezTo>
                  <a:cubicBezTo>
                    <a:pt x="11968" y="13320"/>
                    <a:pt x="12843" y="11880"/>
                    <a:pt x="13865" y="11880"/>
                  </a:cubicBezTo>
                  <a:cubicBezTo>
                    <a:pt x="16200" y="11880"/>
                    <a:pt x="19703" y="13320"/>
                    <a:pt x="19703" y="13320"/>
                  </a:cubicBezTo>
                  <a:cubicBezTo>
                    <a:pt x="19703" y="11880"/>
                    <a:pt x="19703" y="11880"/>
                    <a:pt x="19703" y="11880"/>
                  </a:cubicBezTo>
                  <a:cubicBezTo>
                    <a:pt x="19703" y="11880"/>
                    <a:pt x="16200" y="10440"/>
                    <a:pt x="13865" y="10440"/>
                  </a:cubicBezTo>
                  <a:cubicBezTo>
                    <a:pt x="12843" y="10440"/>
                    <a:pt x="11968" y="11880"/>
                    <a:pt x="11968" y="11880"/>
                  </a:cubicBezTo>
                  <a:close/>
                  <a:moveTo>
                    <a:pt x="13573" y="0"/>
                  </a:moveTo>
                  <a:cubicBezTo>
                    <a:pt x="11384" y="0"/>
                    <a:pt x="10800" y="3060"/>
                    <a:pt x="10800" y="3060"/>
                  </a:cubicBezTo>
                  <a:cubicBezTo>
                    <a:pt x="10800" y="3060"/>
                    <a:pt x="10216" y="0"/>
                    <a:pt x="7881" y="0"/>
                  </a:cubicBezTo>
                  <a:cubicBezTo>
                    <a:pt x="2919" y="0"/>
                    <a:pt x="0" y="2340"/>
                    <a:pt x="0" y="2340"/>
                  </a:cubicBezTo>
                  <a:cubicBezTo>
                    <a:pt x="0" y="20700"/>
                    <a:pt x="0" y="20700"/>
                    <a:pt x="0" y="20700"/>
                  </a:cubicBezTo>
                  <a:cubicBezTo>
                    <a:pt x="0" y="20700"/>
                    <a:pt x="4670" y="19980"/>
                    <a:pt x="7881" y="19980"/>
                  </a:cubicBezTo>
                  <a:cubicBezTo>
                    <a:pt x="8465" y="19980"/>
                    <a:pt x="9049" y="20160"/>
                    <a:pt x="9486" y="20340"/>
                  </a:cubicBezTo>
                  <a:cubicBezTo>
                    <a:pt x="9341" y="20520"/>
                    <a:pt x="9341" y="20520"/>
                    <a:pt x="9341" y="20700"/>
                  </a:cubicBezTo>
                  <a:cubicBezTo>
                    <a:pt x="9341" y="21240"/>
                    <a:pt x="9924" y="21600"/>
                    <a:pt x="10800" y="21600"/>
                  </a:cubicBezTo>
                  <a:cubicBezTo>
                    <a:pt x="11530" y="21600"/>
                    <a:pt x="12259" y="21240"/>
                    <a:pt x="12259" y="20700"/>
                  </a:cubicBezTo>
                  <a:cubicBezTo>
                    <a:pt x="12259" y="20520"/>
                    <a:pt x="12114" y="20520"/>
                    <a:pt x="12114" y="20340"/>
                  </a:cubicBezTo>
                  <a:cubicBezTo>
                    <a:pt x="12551" y="20160"/>
                    <a:pt x="12989" y="19980"/>
                    <a:pt x="13573" y="19980"/>
                  </a:cubicBezTo>
                  <a:cubicBezTo>
                    <a:pt x="16784" y="19980"/>
                    <a:pt x="21600" y="20700"/>
                    <a:pt x="21600" y="20700"/>
                  </a:cubicBezTo>
                  <a:cubicBezTo>
                    <a:pt x="21600" y="2340"/>
                    <a:pt x="21600" y="2340"/>
                    <a:pt x="21600" y="2340"/>
                  </a:cubicBezTo>
                  <a:cubicBezTo>
                    <a:pt x="21600" y="2340"/>
                    <a:pt x="18535" y="0"/>
                    <a:pt x="13573" y="0"/>
                  </a:cubicBezTo>
                  <a:close/>
                  <a:moveTo>
                    <a:pt x="10216" y="19980"/>
                  </a:moveTo>
                  <a:cubicBezTo>
                    <a:pt x="10216" y="19980"/>
                    <a:pt x="9632" y="17280"/>
                    <a:pt x="7151" y="17280"/>
                  </a:cubicBezTo>
                  <a:cubicBezTo>
                    <a:pt x="4816" y="17280"/>
                    <a:pt x="1168" y="19260"/>
                    <a:pt x="1168" y="19260"/>
                  </a:cubicBezTo>
                  <a:cubicBezTo>
                    <a:pt x="1168" y="3420"/>
                    <a:pt x="1168" y="3420"/>
                    <a:pt x="1168" y="3420"/>
                  </a:cubicBezTo>
                  <a:cubicBezTo>
                    <a:pt x="1168" y="3420"/>
                    <a:pt x="2919" y="1260"/>
                    <a:pt x="7735" y="1260"/>
                  </a:cubicBezTo>
                  <a:cubicBezTo>
                    <a:pt x="9632" y="1260"/>
                    <a:pt x="10216" y="4140"/>
                    <a:pt x="10216" y="4140"/>
                  </a:cubicBezTo>
                  <a:lnTo>
                    <a:pt x="10216" y="19980"/>
                  </a:lnTo>
                  <a:close/>
                  <a:moveTo>
                    <a:pt x="20432" y="19260"/>
                  </a:moveTo>
                  <a:cubicBezTo>
                    <a:pt x="20432" y="19260"/>
                    <a:pt x="16784" y="17280"/>
                    <a:pt x="14303" y="17280"/>
                  </a:cubicBezTo>
                  <a:cubicBezTo>
                    <a:pt x="11968" y="17280"/>
                    <a:pt x="11384" y="19980"/>
                    <a:pt x="11384" y="19980"/>
                  </a:cubicBezTo>
                  <a:cubicBezTo>
                    <a:pt x="11384" y="4140"/>
                    <a:pt x="11384" y="4140"/>
                    <a:pt x="11384" y="4140"/>
                  </a:cubicBezTo>
                  <a:cubicBezTo>
                    <a:pt x="11384" y="4140"/>
                    <a:pt x="11968" y="1260"/>
                    <a:pt x="13719" y="1260"/>
                  </a:cubicBezTo>
                  <a:cubicBezTo>
                    <a:pt x="18535" y="1260"/>
                    <a:pt x="20432" y="3420"/>
                    <a:pt x="20432" y="3420"/>
                  </a:cubicBezTo>
                  <a:lnTo>
                    <a:pt x="20432" y="19260"/>
                  </a:lnTo>
                  <a:close/>
                </a:path>
              </a:pathLst>
            </a:custGeom>
            <a:solidFill>
              <a:srgbClr val="ED7D31"/>
            </a:solidFill>
            <a:ln w="12700">
              <a:miter lim="400000"/>
            </a:ln>
          </p:spPr>
          <p:txBody>
            <a:bodyPr lIns="0" tIns="0" rIns="0" bIns="0"/>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just">
                <a:lnSpc>
                  <a:spcPct val="150000"/>
                </a:lnSpc>
              </a:pPr>
              <a:endParaRPr sz="2100" dirty="0">
                <a:solidFill>
                  <a:srgbClr val="ED7D31"/>
                </a:solidFill>
                <a:latin typeface="Times New Roman" panose="02020603050405020304" pitchFamily="18" charset="0"/>
                <a:ea typeface="微软雅黑" panose="020B0503020204020204" pitchFamily="34" charset="-122"/>
              </a:endParaRPr>
            </a:p>
          </p:txBody>
        </p:sp>
      </p:gr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61934" y="1510346"/>
            <a:ext cx="8620133" cy="3969385"/>
          </a:xfrm>
          <a:prstGeom prst="rect">
            <a:avLst/>
          </a:prstGeom>
        </p:spPr>
        <p:txBody>
          <a:bodyPr wrap="square">
            <a:spAutoFit/>
          </a:bodyPr>
          <a:lstStyle/>
          <a:p>
            <a:pPr algn="just">
              <a:lnSpc>
                <a:spcPct val="150000"/>
              </a:lnSpc>
            </a:pPr>
            <a:r>
              <a:rPr lang="en-US" altLang="zh-CN" sz="2100" b="1" dirty="0" smtClean="0">
                <a:latin typeface="Times New Roman" panose="02020603050405020304" pitchFamily="18" charset="0"/>
                <a:ea typeface="微软雅黑" panose="020B0503020204020204" pitchFamily="34" charset="-122"/>
              </a:rPr>
              <a:t>3</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借助文言虚词断句。</a:t>
            </a:r>
            <a:r>
              <a:rPr lang="zh-CN" altLang="en-US" sz="2100" dirty="0">
                <a:latin typeface="Times New Roman" panose="02020603050405020304" pitchFamily="18" charset="0"/>
                <a:ea typeface="微软雅黑" panose="020B0503020204020204" pitchFamily="34" charset="-122"/>
              </a:rPr>
              <a:t>古人的文章没有标点符号，为了明辨句读，</a:t>
            </a:r>
            <a:r>
              <a:rPr lang="zh-CN" altLang="en-US" sz="2100" dirty="0">
                <a:solidFill>
                  <a:srgbClr val="E44B42"/>
                </a:solidFill>
                <a:latin typeface="Times New Roman" panose="02020603050405020304" pitchFamily="18" charset="0"/>
                <a:ea typeface="微软雅黑" panose="020B0503020204020204" pitchFamily="34" charset="-122"/>
              </a:rPr>
              <a:t>虚词</a:t>
            </a:r>
            <a:r>
              <a:rPr lang="zh-CN" altLang="en-US" sz="2100" dirty="0">
                <a:latin typeface="Times New Roman" panose="02020603050405020304" pitchFamily="18" charset="0"/>
                <a:ea typeface="微软雅黑" panose="020B0503020204020204" pitchFamily="34" charset="-122"/>
              </a:rPr>
              <a:t>就成了重要的标志。尤其是一些语气词和连词的前后，往往是该断句的地方。文言文多用虚词来表达语气或感情。</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zh-CN" altLang="en-US" sz="2100" dirty="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1</a:t>
            </a:r>
            <a:r>
              <a:rPr lang="zh-CN" altLang="en-US" sz="2100" dirty="0">
                <a:latin typeface="Times New Roman" panose="02020603050405020304" pitchFamily="18" charset="0"/>
                <a:ea typeface="微软雅黑" panose="020B0503020204020204" pitchFamily="34" charset="-122"/>
              </a:rPr>
              <a:t>）句首发语词：“夫、盖、至若、若夫、初、唯、斯、今、凡、且、窃、请、敬”等常用于一句话的开头，在它们的前面一般要断开</a:t>
            </a:r>
            <a:r>
              <a:rPr lang="zh-CN" altLang="en-US"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dirty="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2</a:t>
            </a:r>
            <a:r>
              <a:rPr lang="zh-CN" altLang="en-US" sz="2100" dirty="0">
                <a:latin typeface="Times New Roman" panose="02020603050405020304" pitchFamily="18" charset="0"/>
                <a:ea typeface="微软雅黑" panose="020B0503020204020204" pitchFamily="34" charset="-122"/>
              </a:rPr>
              <a:t>）句尾词：“也、矣、焉、耳”等经常用于陈述句尾；“耶、与（欤）、邪（耶）”等经常用于疑问句尾；“哉、夫”等经常用于感叹句尾。其后面一般要断开</a:t>
            </a:r>
            <a:r>
              <a:rPr lang="zh-CN" altLang="en-US" sz="2100" dirty="0" smtClean="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61934" y="1510346"/>
            <a:ext cx="8620133" cy="2999740"/>
          </a:xfrm>
          <a:prstGeom prst="rect">
            <a:avLst/>
          </a:prstGeom>
        </p:spPr>
        <p:txBody>
          <a:bodyPr wrap="square">
            <a:spAutoFit/>
          </a:bodyPr>
          <a:lstStyle/>
          <a:p>
            <a:pPr algn="just">
              <a:lnSpc>
                <a:spcPct val="150000"/>
              </a:lnSpc>
            </a:pPr>
            <a:r>
              <a:rPr lang="zh-CN" altLang="en-US" sz="2100" dirty="0" smtClean="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3</a:t>
            </a:r>
            <a:r>
              <a:rPr lang="zh-CN" altLang="en-US" sz="2100" dirty="0">
                <a:latin typeface="Times New Roman" panose="02020603050405020304" pitchFamily="18" charset="0"/>
                <a:ea typeface="微软雅黑" panose="020B0503020204020204" pitchFamily="34" charset="-122"/>
              </a:rPr>
              <a:t>）疑问语气词：“何、胡、安、曷、奚、盍、焉、孰、孰与、何如、奈何、如之何、若之何”等词或固定结构之后，一般可构成疑问句，只要贯通上下文意，就可断开。</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zh-CN" altLang="en-US" sz="2100" dirty="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4</a:t>
            </a:r>
            <a:r>
              <a:rPr lang="zh-CN" altLang="en-US" sz="2100" dirty="0">
                <a:latin typeface="Times New Roman" panose="02020603050405020304" pitchFamily="18" charset="0"/>
                <a:ea typeface="微软雅黑" panose="020B0503020204020204" pitchFamily="34" charset="-122"/>
              </a:rPr>
              <a:t>）复句中的关联词：“虽、虽然、纵、纵使、向使、假使、苟、故、是故、则、然则、或、况、而况、且、若夫、至于、至若、已而、于是、岂、岂非”，在它们的前面一般要断开。</a:t>
            </a:r>
            <a:endParaRPr lang="en-US" altLang="zh-CN"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61934" y="1510346"/>
            <a:ext cx="8620133" cy="2999740"/>
          </a:xfrm>
          <a:prstGeom prst="rect">
            <a:avLst/>
          </a:prstGeom>
        </p:spPr>
        <p:txBody>
          <a:bodyPr wrap="square">
            <a:spAutoFit/>
          </a:bodyPr>
          <a:lstStyle/>
          <a:p>
            <a:pPr algn="just">
              <a:lnSpc>
                <a:spcPct val="150000"/>
              </a:lnSpc>
            </a:pPr>
            <a:r>
              <a:rPr lang="zh-CN" altLang="en-US" sz="2100" dirty="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5</a:t>
            </a:r>
            <a:r>
              <a:rPr lang="zh-CN" altLang="en-US" sz="2100" dirty="0">
                <a:latin typeface="Times New Roman" panose="02020603050405020304" pitchFamily="18" charset="0"/>
                <a:ea typeface="微软雅黑" panose="020B0503020204020204" pitchFamily="34" charset="-122"/>
              </a:rPr>
              <a:t>）注意事项：“以、于、为、则、而”，往往用于句中，在它们的前后一般就不断开（“而”表转折且后面为一个比较长的完整的句子时，“而”前面要断开）。</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b="1" dirty="0">
                <a:latin typeface="Times New Roman" panose="02020603050405020304" pitchFamily="18" charset="0"/>
                <a:ea typeface="微软雅黑" panose="020B0503020204020204" pitchFamily="34" charset="-122"/>
              </a:rPr>
              <a:t>4.</a:t>
            </a:r>
            <a:r>
              <a:rPr lang="zh-CN" altLang="en-US" sz="2100" b="1" dirty="0">
                <a:latin typeface="Times New Roman" panose="02020603050405020304" pitchFamily="18" charset="0"/>
                <a:ea typeface="微软雅黑" panose="020B0503020204020204" pitchFamily="34" charset="-122"/>
              </a:rPr>
              <a:t>找出动词，明确句意。</a:t>
            </a:r>
            <a:r>
              <a:rPr lang="zh-CN" altLang="en-US" sz="2100" dirty="0">
                <a:latin typeface="Times New Roman" panose="02020603050405020304" pitchFamily="18" charset="0"/>
                <a:ea typeface="微软雅黑" panose="020B0503020204020204" pitchFamily="34" charset="-122"/>
              </a:rPr>
              <a:t>古汉语中，句子多以</a:t>
            </a:r>
            <a:r>
              <a:rPr lang="zh-CN" altLang="en-US" sz="2100" dirty="0">
                <a:solidFill>
                  <a:srgbClr val="E44B42"/>
                </a:solidFill>
                <a:latin typeface="Times New Roman" panose="02020603050405020304" pitchFamily="18" charset="0"/>
                <a:ea typeface="微软雅黑" panose="020B0503020204020204" pitchFamily="34" charset="-122"/>
              </a:rPr>
              <a:t>动词</a:t>
            </a:r>
            <a:r>
              <a:rPr lang="zh-CN" altLang="en-US" sz="2100" dirty="0">
                <a:latin typeface="Times New Roman" panose="02020603050405020304" pitchFamily="18" charset="0"/>
                <a:ea typeface="微软雅黑" panose="020B0503020204020204" pitchFamily="34" charset="-122"/>
              </a:rPr>
              <a:t>或</a:t>
            </a:r>
            <a:r>
              <a:rPr lang="zh-CN" altLang="en-US" sz="2100" dirty="0">
                <a:solidFill>
                  <a:srgbClr val="E44B42"/>
                </a:solidFill>
                <a:latin typeface="Times New Roman" panose="02020603050405020304" pitchFamily="18" charset="0"/>
                <a:ea typeface="微软雅黑" panose="020B0503020204020204" pitchFamily="34" charset="-122"/>
              </a:rPr>
              <a:t>形容词谓语</a:t>
            </a:r>
            <a:r>
              <a:rPr lang="zh-CN" altLang="en-US" sz="2100" dirty="0">
                <a:latin typeface="Times New Roman" panose="02020603050405020304" pitchFamily="18" charset="0"/>
                <a:ea typeface="微软雅黑" panose="020B0503020204020204" pitchFamily="34" charset="-122"/>
              </a:rPr>
              <a:t>为中心。找到了动词或形容词谓语，也就区分出独立的句子，明确了语句的意思，从而可以正确断句。</a:t>
            </a:r>
            <a:endParaRPr lang="en-US" altLang="zh-CN"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61934" y="1510346"/>
            <a:ext cx="8620133" cy="4453890"/>
          </a:xfrm>
          <a:prstGeom prst="rect">
            <a:avLst/>
          </a:prstGeom>
        </p:spPr>
        <p:txBody>
          <a:bodyPr wrap="square">
            <a:spAutoFit/>
          </a:bodyPr>
          <a:lstStyle/>
          <a:p>
            <a:pPr algn="just">
              <a:lnSpc>
                <a:spcPct val="150000"/>
              </a:lnSpc>
            </a:pPr>
            <a:r>
              <a:rPr lang="en-US" altLang="zh-CN" sz="2100" b="1" dirty="0">
                <a:latin typeface="Times New Roman" panose="02020603050405020304" pitchFamily="18" charset="0"/>
                <a:ea typeface="微软雅黑" panose="020B0503020204020204" pitchFamily="34" charset="-122"/>
              </a:rPr>
              <a:t>5.</a:t>
            </a:r>
            <a:r>
              <a:rPr lang="zh-CN" altLang="en-US" sz="2100" b="1" dirty="0">
                <a:latin typeface="Times New Roman" panose="02020603050405020304" pitchFamily="18" charset="0"/>
                <a:ea typeface="微软雅黑" panose="020B0503020204020204" pitchFamily="34" charset="-122"/>
              </a:rPr>
              <a:t>借助名词（代词）断句。</a:t>
            </a:r>
            <a:r>
              <a:rPr lang="zh-CN" altLang="en-US" sz="2100" dirty="0">
                <a:latin typeface="Times New Roman" panose="02020603050405020304" pitchFamily="18" charset="0"/>
                <a:ea typeface="微软雅黑" panose="020B0503020204020204" pitchFamily="34" charset="-122"/>
              </a:rPr>
              <a:t>一般完整的句子都有主谓宾，而主语一般由名词或代词充当。名词一般为文章陈述、描写、说明或议论的对象，在它们的前后往往要进行断句。名词（代词）一般也常常用作句子的主语或宾语，因此，找出文中反复出现的名词或代词，就基本上可以断出句读了。常见代词有：吾、余、予（表示“我”）、尔、汝、公、卿、君、若（表示“你”）、彼、此、其、之。</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b="1" dirty="0">
                <a:latin typeface="Times New Roman" panose="02020603050405020304" pitchFamily="18" charset="0"/>
                <a:ea typeface="微软雅黑" panose="020B0503020204020204" pitchFamily="34" charset="-122"/>
              </a:rPr>
              <a:t>6.</a:t>
            </a:r>
            <a:r>
              <a:rPr lang="zh-CN" altLang="en-US" sz="2100" b="1" dirty="0">
                <a:latin typeface="Times New Roman" panose="02020603050405020304" pitchFamily="18" charset="0"/>
                <a:ea typeface="微软雅黑" panose="020B0503020204020204" pitchFamily="34" charset="-122"/>
              </a:rPr>
              <a:t>借助语法结构断句。</a:t>
            </a:r>
            <a:r>
              <a:rPr lang="zh-CN" altLang="en-US" sz="2100" dirty="0">
                <a:latin typeface="Times New Roman" panose="02020603050405020304" pitchFamily="18" charset="0"/>
                <a:ea typeface="微软雅黑" panose="020B0503020204020204" pitchFamily="34" charset="-122"/>
              </a:rPr>
              <a:t>文言语法中有一些固定结构，如：“</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者，</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也”“不亦</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乎”“何</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之有”“孰与</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乎”“为</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所</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受</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于</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等，根据这些结构也可断句。</a:t>
            </a:r>
            <a:endParaRPr lang="en-US" altLang="zh-CN"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61934" y="1510346"/>
            <a:ext cx="8620133" cy="3484245"/>
          </a:xfrm>
          <a:prstGeom prst="rect">
            <a:avLst/>
          </a:prstGeom>
        </p:spPr>
        <p:txBody>
          <a:bodyPr wrap="square">
            <a:spAutoFit/>
          </a:bodyPr>
          <a:lstStyle/>
          <a:p>
            <a:pPr algn="just">
              <a:lnSpc>
                <a:spcPct val="150000"/>
              </a:lnSpc>
            </a:pPr>
            <a:r>
              <a:rPr lang="en-US" altLang="zh-CN" sz="2100" b="1" dirty="0">
                <a:latin typeface="Times New Roman" panose="02020603050405020304" pitchFamily="18" charset="0"/>
                <a:ea typeface="微软雅黑" panose="020B0503020204020204" pitchFamily="34" charset="-122"/>
              </a:rPr>
              <a:t>7.</a:t>
            </a:r>
            <a:r>
              <a:rPr lang="zh-CN" altLang="en-US" sz="2100" b="1" dirty="0">
                <a:latin typeface="Times New Roman" panose="02020603050405020304" pitchFamily="18" charset="0"/>
                <a:ea typeface="微软雅黑" panose="020B0503020204020204" pitchFamily="34" charset="-122"/>
              </a:rPr>
              <a:t>借助对比、对偶、排比、顶真等修辞手法断句。</a:t>
            </a:r>
            <a:r>
              <a:rPr lang="zh-CN" altLang="en-US" sz="2100" dirty="0">
                <a:latin typeface="Times New Roman" panose="02020603050405020304" pitchFamily="18" charset="0"/>
                <a:ea typeface="微软雅黑" panose="020B0503020204020204" pitchFamily="34" charset="-122"/>
              </a:rPr>
              <a:t>文言文中常有</a:t>
            </a:r>
            <a:r>
              <a:rPr lang="zh-CN" altLang="en-US" sz="2100" dirty="0">
                <a:solidFill>
                  <a:srgbClr val="E44B42"/>
                </a:solidFill>
                <a:latin typeface="Times New Roman" panose="02020603050405020304" pitchFamily="18" charset="0"/>
                <a:ea typeface="微软雅黑" panose="020B0503020204020204" pitchFamily="34" charset="-122"/>
              </a:rPr>
              <a:t>对偶句、排比句</a:t>
            </a:r>
            <a:r>
              <a:rPr lang="zh-CN" altLang="en-US" sz="2100" dirty="0">
                <a:latin typeface="Times New Roman" panose="02020603050405020304" pitchFamily="18" charset="0"/>
                <a:ea typeface="微软雅黑" panose="020B0503020204020204" pitchFamily="34" charset="-122"/>
              </a:rPr>
              <a:t>，抓住这个特点断句，常能收到断开一处，就能断开几处的效果。</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b="1" dirty="0">
                <a:latin typeface="Times New Roman" panose="02020603050405020304" pitchFamily="18" charset="0"/>
                <a:ea typeface="微软雅黑" panose="020B0503020204020204" pitchFamily="34" charset="-122"/>
              </a:rPr>
              <a:t>8.</a:t>
            </a:r>
            <a:r>
              <a:rPr lang="zh-CN" altLang="en-US" sz="2100" b="1" dirty="0">
                <a:latin typeface="Times New Roman" panose="02020603050405020304" pitchFamily="18" charset="0"/>
                <a:ea typeface="微软雅黑" panose="020B0503020204020204" pitchFamily="34" charset="-122"/>
              </a:rPr>
              <a:t>利用对称句式。</a:t>
            </a:r>
            <a:r>
              <a:rPr lang="zh-CN" altLang="en-US" sz="2100" dirty="0">
                <a:latin typeface="Times New Roman" panose="02020603050405020304" pitchFamily="18" charset="0"/>
                <a:ea typeface="微软雅黑" panose="020B0503020204020204" pitchFamily="34" charset="-122"/>
              </a:rPr>
              <a:t>解题时，注意古文讲究整齐对称、行文中上下句常用相同的字数和相同的结构的特点。如“故福之为祸</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祸之为福</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化不可极</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深不可测也”，句式工整，都为四字一句，据此可正确断句。当然，断句的方法还有很多，如根据押韵规律断句、根据间隔反复断句、根据句式断句等，综合运用这些方法，效果会更好。</a:t>
            </a:r>
            <a:endParaRPr lang="en-US" altLang="zh-CN"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46342" y="1579628"/>
            <a:ext cx="6104243" cy="610235"/>
            <a:chOff x="349245" y="850627"/>
            <a:chExt cx="8138990" cy="813647"/>
          </a:xfrm>
        </p:grpSpPr>
        <p:sp>
          <p:nvSpPr>
            <p:cNvPr id="5" name="Shape 16880"/>
            <p:cNvSpPr/>
            <p:nvPr/>
          </p:nvSpPr>
          <p:spPr>
            <a:xfrm>
              <a:off x="349245" y="1031217"/>
              <a:ext cx="519076" cy="464867"/>
            </a:xfrm>
            <a:custGeom>
              <a:avLst/>
              <a:gdLst/>
              <a:ahLst/>
              <a:cxnLst>
                <a:cxn ang="0">
                  <a:pos x="wd2" y="hd2"/>
                </a:cxn>
                <a:cxn ang="5400000">
                  <a:pos x="wd2" y="hd2"/>
                </a:cxn>
                <a:cxn ang="10800000">
                  <a:pos x="wd2" y="hd2"/>
                </a:cxn>
                <a:cxn ang="16200000">
                  <a:pos x="wd2" y="hd2"/>
                </a:cxn>
              </a:cxnLst>
              <a:rect l="0" t="0" r="r" b="b"/>
              <a:pathLst>
                <a:path w="21496" h="21484" extrusionOk="0">
                  <a:moveTo>
                    <a:pt x="3837" y="7883"/>
                  </a:moveTo>
                  <a:cubicBezTo>
                    <a:pt x="1847" y="7568"/>
                    <a:pt x="1847" y="7568"/>
                    <a:pt x="1847" y="7568"/>
                  </a:cubicBezTo>
                  <a:cubicBezTo>
                    <a:pt x="1563" y="7568"/>
                    <a:pt x="1279" y="7883"/>
                    <a:pt x="1279" y="8199"/>
                  </a:cubicBezTo>
                  <a:cubicBezTo>
                    <a:pt x="1137" y="9775"/>
                    <a:pt x="1137" y="9775"/>
                    <a:pt x="1137" y="9775"/>
                  </a:cubicBezTo>
                  <a:cubicBezTo>
                    <a:pt x="1137" y="9460"/>
                    <a:pt x="1421" y="9302"/>
                    <a:pt x="1705" y="9302"/>
                  </a:cubicBezTo>
                  <a:cubicBezTo>
                    <a:pt x="3553" y="9460"/>
                    <a:pt x="3553" y="9460"/>
                    <a:pt x="3553" y="9460"/>
                  </a:cubicBezTo>
                  <a:cubicBezTo>
                    <a:pt x="3837" y="9618"/>
                    <a:pt x="4121" y="9775"/>
                    <a:pt x="4121" y="10091"/>
                  </a:cubicBezTo>
                  <a:cubicBezTo>
                    <a:pt x="4263" y="8514"/>
                    <a:pt x="4263" y="8514"/>
                    <a:pt x="4263" y="8514"/>
                  </a:cubicBezTo>
                  <a:cubicBezTo>
                    <a:pt x="4263" y="8199"/>
                    <a:pt x="4121" y="7883"/>
                    <a:pt x="3837" y="7883"/>
                  </a:cubicBezTo>
                  <a:close/>
                  <a:moveTo>
                    <a:pt x="3268" y="12298"/>
                  </a:moveTo>
                  <a:cubicBezTo>
                    <a:pt x="1421" y="11982"/>
                    <a:pt x="1421" y="11982"/>
                    <a:pt x="1421" y="11982"/>
                  </a:cubicBezTo>
                  <a:cubicBezTo>
                    <a:pt x="1137" y="11982"/>
                    <a:pt x="995" y="11667"/>
                    <a:pt x="995" y="11352"/>
                  </a:cubicBezTo>
                  <a:cubicBezTo>
                    <a:pt x="0" y="20654"/>
                    <a:pt x="0" y="20654"/>
                    <a:pt x="0" y="20654"/>
                  </a:cubicBezTo>
                  <a:cubicBezTo>
                    <a:pt x="0" y="20969"/>
                    <a:pt x="142" y="21127"/>
                    <a:pt x="426" y="21127"/>
                  </a:cubicBezTo>
                  <a:cubicBezTo>
                    <a:pt x="2416" y="21442"/>
                    <a:pt x="2416" y="21442"/>
                    <a:pt x="2416" y="21442"/>
                  </a:cubicBezTo>
                  <a:cubicBezTo>
                    <a:pt x="2700" y="21442"/>
                    <a:pt x="2842" y="21285"/>
                    <a:pt x="2984" y="20969"/>
                  </a:cubicBezTo>
                  <a:cubicBezTo>
                    <a:pt x="3126" y="19550"/>
                    <a:pt x="3126" y="19550"/>
                    <a:pt x="3126" y="19550"/>
                  </a:cubicBezTo>
                  <a:cubicBezTo>
                    <a:pt x="2984" y="19708"/>
                    <a:pt x="2984" y="19866"/>
                    <a:pt x="2842" y="19866"/>
                  </a:cubicBezTo>
                  <a:cubicBezTo>
                    <a:pt x="284" y="19550"/>
                    <a:pt x="284" y="19550"/>
                    <a:pt x="284" y="19550"/>
                  </a:cubicBezTo>
                  <a:cubicBezTo>
                    <a:pt x="284" y="19550"/>
                    <a:pt x="142" y="19393"/>
                    <a:pt x="142" y="19235"/>
                  </a:cubicBezTo>
                  <a:cubicBezTo>
                    <a:pt x="142" y="19077"/>
                    <a:pt x="284" y="18920"/>
                    <a:pt x="426" y="19077"/>
                  </a:cubicBezTo>
                  <a:cubicBezTo>
                    <a:pt x="2842" y="19235"/>
                    <a:pt x="2842" y="19235"/>
                    <a:pt x="2842" y="19235"/>
                  </a:cubicBezTo>
                  <a:cubicBezTo>
                    <a:pt x="2984" y="19393"/>
                    <a:pt x="3126" y="19393"/>
                    <a:pt x="3126" y="19550"/>
                  </a:cubicBezTo>
                  <a:cubicBezTo>
                    <a:pt x="3837" y="11825"/>
                    <a:pt x="3837" y="11825"/>
                    <a:pt x="3837" y="11825"/>
                  </a:cubicBezTo>
                  <a:cubicBezTo>
                    <a:pt x="3837" y="11982"/>
                    <a:pt x="3553" y="12298"/>
                    <a:pt x="3268" y="12298"/>
                  </a:cubicBezTo>
                  <a:close/>
                  <a:moveTo>
                    <a:pt x="1137" y="9775"/>
                  </a:moveTo>
                  <a:cubicBezTo>
                    <a:pt x="995" y="11352"/>
                    <a:pt x="995" y="11352"/>
                    <a:pt x="995" y="11352"/>
                  </a:cubicBezTo>
                  <a:cubicBezTo>
                    <a:pt x="995" y="11352"/>
                    <a:pt x="995" y="11352"/>
                    <a:pt x="995" y="11352"/>
                  </a:cubicBezTo>
                  <a:cubicBezTo>
                    <a:pt x="1137" y="9775"/>
                    <a:pt x="1137" y="9775"/>
                    <a:pt x="1137" y="9775"/>
                  </a:cubicBezTo>
                  <a:cubicBezTo>
                    <a:pt x="1137" y="9775"/>
                    <a:pt x="1137" y="9775"/>
                    <a:pt x="1137" y="9775"/>
                  </a:cubicBezTo>
                  <a:close/>
                  <a:moveTo>
                    <a:pt x="3837" y="11825"/>
                  </a:moveTo>
                  <a:cubicBezTo>
                    <a:pt x="4121" y="10091"/>
                    <a:pt x="4121" y="10091"/>
                    <a:pt x="4121" y="10091"/>
                  </a:cubicBezTo>
                  <a:cubicBezTo>
                    <a:pt x="4121" y="10091"/>
                    <a:pt x="4121" y="10091"/>
                    <a:pt x="4121" y="10091"/>
                  </a:cubicBezTo>
                  <a:cubicBezTo>
                    <a:pt x="3837" y="11825"/>
                    <a:pt x="3837" y="11825"/>
                    <a:pt x="3837" y="11825"/>
                  </a:cubicBezTo>
                  <a:cubicBezTo>
                    <a:pt x="3837" y="11825"/>
                    <a:pt x="3837" y="11825"/>
                    <a:pt x="3837" y="11825"/>
                  </a:cubicBezTo>
                  <a:close/>
                  <a:moveTo>
                    <a:pt x="18047" y="6937"/>
                  </a:moveTo>
                  <a:cubicBezTo>
                    <a:pt x="18189" y="6937"/>
                    <a:pt x="18332" y="7095"/>
                    <a:pt x="18332" y="7253"/>
                  </a:cubicBezTo>
                  <a:cubicBezTo>
                    <a:pt x="18047" y="5676"/>
                    <a:pt x="18047" y="5676"/>
                    <a:pt x="18047" y="5676"/>
                  </a:cubicBezTo>
                  <a:cubicBezTo>
                    <a:pt x="17905" y="5361"/>
                    <a:pt x="17621" y="5203"/>
                    <a:pt x="17337" y="5203"/>
                  </a:cubicBezTo>
                  <a:cubicBezTo>
                    <a:pt x="15632" y="5834"/>
                    <a:pt x="15632" y="5834"/>
                    <a:pt x="15632" y="5834"/>
                  </a:cubicBezTo>
                  <a:cubicBezTo>
                    <a:pt x="15347" y="5834"/>
                    <a:pt x="15063" y="6149"/>
                    <a:pt x="15205" y="6622"/>
                  </a:cubicBezTo>
                  <a:cubicBezTo>
                    <a:pt x="15489" y="8199"/>
                    <a:pt x="15489" y="8199"/>
                    <a:pt x="15489" y="8199"/>
                  </a:cubicBezTo>
                  <a:cubicBezTo>
                    <a:pt x="15489" y="7883"/>
                    <a:pt x="15632" y="7726"/>
                    <a:pt x="15774" y="7568"/>
                  </a:cubicBezTo>
                  <a:cubicBezTo>
                    <a:pt x="16484" y="7253"/>
                    <a:pt x="17195" y="6937"/>
                    <a:pt x="18047" y="6937"/>
                  </a:cubicBezTo>
                  <a:close/>
                  <a:moveTo>
                    <a:pt x="9521" y="2996"/>
                  </a:moveTo>
                  <a:cubicBezTo>
                    <a:pt x="9521" y="15924"/>
                    <a:pt x="9521" y="15924"/>
                    <a:pt x="9521" y="15924"/>
                  </a:cubicBezTo>
                  <a:cubicBezTo>
                    <a:pt x="10942" y="16397"/>
                    <a:pt x="12647" y="16397"/>
                    <a:pt x="14068" y="15924"/>
                  </a:cubicBezTo>
                  <a:cubicBezTo>
                    <a:pt x="14068" y="2996"/>
                    <a:pt x="14068" y="2996"/>
                    <a:pt x="14068" y="2996"/>
                  </a:cubicBezTo>
                  <a:cubicBezTo>
                    <a:pt x="13074" y="2365"/>
                    <a:pt x="10516" y="2365"/>
                    <a:pt x="9521" y="2996"/>
                  </a:cubicBezTo>
                  <a:close/>
                  <a:moveTo>
                    <a:pt x="9521" y="16555"/>
                  </a:moveTo>
                  <a:cubicBezTo>
                    <a:pt x="9521" y="17974"/>
                    <a:pt x="9521" y="17974"/>
                    <a:pt x="9521" y="17974"/>
                  </a:cubicBezTo>
                  <a:cubicBezTo>
                    <a:pt x="10374" y="18447"/>
                    <a:pt x="13216" y="18447"/>
                    <a:pt x="14068" y="17974"/>
                  </a:cubicBezTo>
                  <a:cubicBezTo>
                    <a:pt x="14068" y="16555"/>
                    <a:pt x="14068" y="16555"/>
                    <a:pt x="14068" y="16555"/>
                  </a:cubicBezTo>
                  <a:cubicBezTo>
                    <a:pt x="12647" y="17028"/>
                    <a:pt x="10942" y="17028"/>
                    <a:pt x="9521" y="16555"/>
                  </a:cubicBezTo>
                  <a:close/>
                  <a:moveTo>
                    <a:pt x="13642" y="0"/>
                  </a:moveTo>
                  <a:cubicBezTo>
                    <a:pt x="9947" y="0"/>
                    <a:pt x="9947" y="0"/>
                    <a:pt x="9947" y="0"/>
                  </a:cubicBezTo>
                  <a:cubicBezTo>
                    <a:pt x="9663" y="0"/>
                    <a:pt x="9521" y="315"/>
                    <a:pt x="9521" y="631"/>
                  </a:cubicBezTo>
                  <a:cubicBezTo>
                    <a:pt x="9521" y="2207"/>
                    <a:pt x="9521" y="2207"/>
                    <a:pt x="9521" y="2207"/>
                  </a:cubicBezTo>
                  <a:cubicBezTo>
                    <a:pt x="10374" y="1734"/>
                    <a:pt x="13216" y="1734"/>
                    <a:pt x="14068" y="2207"/>
                  </a:cubicBezTo>
                  <a:cubicBezTo>
                    <a:pt x="14068" y="631"/>
                    <a:pt x="14068" y="631"/>
                    <a:pt x="14068" y="631"/>
                  </a:cubicBezTo>
                  <a:cubicBezTo>
                    <a:pt x="14068" y="315"/>
                    <a:pt x="13926" y="0"/>
                    <a:pt x="13642" y="0"/>
                  </a:cubicBezTo>
                  <a:close/>
                  <a:moveTo>
                    <a:pt x="9521" y="19866"/>
                  </a:moveTo>
                  <a:cubicBezTo>
                    <a:pt x="9521" y="20812"/>
                    <a:pt x="9521" y="20812"/>
                    <a:pt x="9521" y="20812"/>
                  </a:cubicBezTo>
                  <a:cubicBezTo>
                    <a:pt x="9521" y="21127"/>
                    <a:pt x="9663" y="21442"/>
                    <a:pt x="9947" y="21442"/>
                  </a:cubicBezTo>
                  <a:cubicBezTo>
                    <a:pt x="13642" y="21442"/>
                    <a:pt x="13642" y="21442"/>
                    <a:pt x="13642" y="21442"/>
                  </a:cubicBezTo>
                  <a:cubicBezTo>
                    <a:pt x="13926" y="21442"/>
                    <a:pt x="14068" y="21127"/>
                    <a:pt x="14068" y="20812"/>
                  </a:cubicBezTo>
                  <a:cubicBezTo>
                    <a:pt x="14068" y="19866"/>
                    <a:pt x="14068" y="19866"/>
                    <a:pt x="14068" y="19866"/>
                  </a:cubicBezTo>
                  <a:cubicBezTo>
                    <a:pt x="13642" y="20181"/>
                    <a:pt x="9947" y="20181"/>
                    <a:pt x="9521" y="19866"/>
                  </a:cubicBezTo>
                  <a:close/>
                  <a:moveTo>
                    <a:pt x="7816" y="2680"/>
                  </a:moveTo>
                  <a:cubicBezTo>
                    <a:pt x="5826" y="2680"/>
                    <a:pt x="5826" y="2680"/>
                    <a:pt x="5826" y="2680"/>
                  </a:cubicBezTo>
                  <a:cubicBezTo>
                    <a:pt x="5542" y="2680"/>
                    <a:pt x="5400" y="2838"/>
                    <a:pt x="5400" y="3311"/>
                  </a:cubicBezTo>
                  <a:cubicBezTo>
                    <a:pt x="5400" y="20812"/>
                    <a:pt x="5400" y="20812"/>
                    <a:pt x="5400" y="20812"/>
                  </a:cubicBezTo>
                  <a:cubicBezTo>
                    <a:pt x="5400" y="21127"/>
                    <a:pt x="5542" y="21442"/>
                    <a:pt x="5826" y="21442"/>
                  </a:cubicBezTo>
                  <a:cubicBezTo>
                    <a:pt x="7816" y="21442"/>
                    <a:pt x="7816" y="21442"/>
                    <a:pt x="7816" y="21442"/>
                  </a:cubicBezTo>
                  <a:cubicBezTo>
                    <a:pt x="8100" y="21442"/>
                    <a:pt x="8242" y="21127"/>
                    <a:pt x="8242" y="20812"/>
                  </a:cubicBezTo>
                  <a:cubicBezTo>
                    <a:pt x="8242" y="3311"/>
                    <a:pt x="8242" y="3311"/>
                    <a:pt x="8242" y="3311"/>
                  </a:cubicBezTo>
                  <a:cubicBezTo>
                    <a:pt x="8242" y="2838"/>
                    <a:pt x="8100" y="2680"/>
                    <a:pt x="7816" y="2680"/>
                  </a:cubicBezTo>
                  <a:close/>
                  <a:moveTo>
                    <a:pt x="7532" y="19393"/>
                  </a:moveTo>
                  <a:cubicBezTo>
                    <a:pt x="6111" y="19393"/>
                    <a:pt x="6111" y="19393"/>
                    <a:pt x="6111" y="19393"/>
                  </a:cubicBezTo>
                  <a:cubicBezTo>
                    <a:pt x="5968" y="19393"/>
                    <a:pt x="5826" y="19393"/>
                    <a:pt x="5826" y="19077"/>
                  </a:cubicBezTo>
                  <a:cubicBezTo>
                    <a:pt x="5826" y="18920"/>
                    <a:pt x="5968" y="18762"/>
                    <a:pt x="6111" y="18762"/>
                  </a:cubicBezTo>
                  <a:cubicBezTo>
                    <a:pt x="7532" y="18762"/>
                    <a:pt x="7532" y="18762"/>
                    <a:pt x="7532" y="18762"/>
                  </a:cubicBezTo>
                  <a:cubicBezTo>
                    <a:pt x="7674" y="18762"/>
                    <a:pt x="7816" y="18920"/>
                    <a:pt x="7816" y="19077"/>
                  </a:cubicBezTo>
                  <a:cubicBezTo>
                    <a:pt x="7816" y="19393"/>
                    <a:pt x="7674" y="19393"/>
                    <a:pt x="7532" y="19393"/>
                  </a:cubicBezTo>
                  <a:close/>
                  <a:moveTo>
                    <a:pt x="7247" y="5203"/>
                  </a:moveTo>
                  <a:cubicBezTo>
                    <a:pt x="6395" y="5203"/>
                    <a:pt x="6395" y="5203"/>
                    <a:pt x="6395" y="5203"/>
                  </a:cubicBezTo>
                  <a:cubicBezTo>
                    <a:pt x="6111" y="5203"/>
                    <a:pt x="5826" y="4888"/>
                    <a:pt x="5826" y="4572"/>
                  </a:cubicBezTo>
                  <a:cubicBezTo>
                    <a:pt x="5826" y="4257"/>
                    <a:pt x="6111" y="3942"/>
                    <a:pt x="6395" y="3942"/>
                  </a:cubicBezTo>
                  <a:cubicBezTo>
                    <a:pt x="7247" y="3942"/>
                    <a:pt x="7247" y="3942"/>
                    <a:pt x="7247" y="3942"/>
                  </a:cubicBezTo>
                  <a:cubicBezTo>
                    <a:pt x="7532" y="3942"/>
                    <a:pt x="7816" y="4257"/>
                    <a:pt x="7816" y="4572"/>
                  </a:cubicBezTo>
                  <a:cubicBezTo>
                    <a:pt x="7816" y="4888"/>
                    <a:pt x="7532" y="5203"/>
                    <a:pt x="7247" y="5203"/>
                  </a:cubicBezTo>
                  <a:close/>
                  <a:moveTo>
                    <a:pt x="18332" y="7253"/>
                  </a:moveTo>
                  <a:cubicBezTo>
                    <a:pt x="18474" y="7410"/>
                    <a:pt x="18332" y="7568"/>
                    <a:pt x="18189" y="7568"/>
                  </a:cubicBezTo>
                  <a:cubicBezTo>
                    <a:pt x="17337" y="7568"/>
                    <a:pt x="16626" y="7883"/>
                    <a:pt x="15916" y="8199"/>
                  </a:cubicBezTo>
                  <a:cubicBezTo>
                    <a:pt x="15774" y="8356"/>
                    <a:pt x="15632" y="8356"/>
                    <a:pt x="15489" y="8199"/>
                  </a:cubicBezTo>
                  <a:cubicBezTo>
                    <a:pt x="18616" y="20969"/>
                    <a:pt x="18616" y="20969"/>
                    <a:pt x="18616" y="20969"/>
                  </a:cubicBezTo>
                  <a:cubicBezTo>
                    <a:pt x="18758" y="21285"/>
                    <a:pt x="19042" y="21600"/>
                    <a:pt x="19326" y="21442"/>
                  </a:cubicBezTo>
                  <a:cubicBezTo>
                    <a:pt x="21032" y="20969"/>
                    <a:pt x="21032" y="20969"/>
                    <a:pt x="21032" y="20969"/>
                  </a:cubicBezTo>
                  <a:cubicBezTo>
                    <a:pt x="21316" y="20812"/>
                    <a:pt x="21600" y="20496"/>
                    <a:pt x="21458" y="20181"/>
                  </a:cubicBezTo>
                  <a:lnTo>
                    <a:pt x="18332" y="7253"/>
                  </a:lnTo>
                  <a:close/>
                  <a:moveTo>
                    <a:pt x="16911" y="11352"/>
                  </a:moveTo>
                  <a:cubicBezTo>
                    <a:pt x="16342" y="8829"/>
                    <a:pt x="16342" y="8829"/>
                    <a:pt x="16342" y="8829"/>
                  </a:cubicBezTo>
                  <a:cubicBezTo>
                    <a:pt x="18047" y="8356"/>
                    <a:pt x="18047" y="8356"/>
                    <a:pt x="18047" y="8356"/>
                  </a:cubicBezTo>
                  <a:cubicBezTo>
                    <a:pt x="18616" y="10879"/>
                    <a:pt x="18616" y="10879"/>
                    <a:pt x="18616" y="10879"/>
                  </a:cubicBezTo>
                  <a:lnTo>
                    <a:pt x="16911" y="11352"/>
                  </a:lnTo>
                  <a:close/>
                </a:path>
              </a:pathLst>
            </a:custGeom>
            <a:solidFill>
              <a:srgbClr val="E44B42"/>
            </a:solidFill>
            <a:ln w="12700">
              <a:miter lim="400000"/>
            </a:ln>
          </p:spPr>
          <p:txBody>
            <a:bodyPr lIns="0" tIns="0" rIns="0" bIns="0"/>
            <a:lstStyle>
              <a:lvl1pPr>
                <a:defRPr>
                  <a:latin typeface="+mj-lt"/>
                  <a:ea typeface="+mj-ea"/>
                  <a:cs typeface="+mj-cs"/>
                  <a:sym typeface="Helvetica"/>
                </a:defRPr>
              </a:lvl1pPr>
              <a:lvl2pPr indent="457200">
                <a:defRPr>
                  <a:latin typeface="+mj-lt"/>
                  <a:ea typeface="+mj-ea"/>
                  <a:cs typeface="+mj-cs"/>
                  <a:sym typeface="Helvetica"/>
                </a:defRPr>
              </a:lvl2pPr>
              <a:lvl3pPr indent="914400">
                <a:defRPr>
                  <a:latin typeface="+mj-lt"/>
                  <a:ea typeface="+mj-ea"/>
                  <a:cs typeface="+mj-cs"/>
                  <a:sym typeface="Helvetica"/>
                </a:defRPr>
              </a:lvl3pPr>
              <a:lvl4pPr indent="1371600">
                <a:defRPr>
                  <a:latin typeface="+mj-lt"/>
                  <a:ea typeface="+mj-ea"/>
                  <a:cs typeface="+mj-cs"/>
                  <a:sym typeface="Helvetica"/>
                </a:defRPr>
              </a:lvl4pPr>
              <a:lvl5pPr indent="1828800">
                <a:defRPr>
                  <a:latin typeface="+mj-lt"/>
                  <a:ea typeface="+mj-ea"/>
                  <a:cs typeface="+mj-cs"/>
                  <a:sym typeface="Helvetica"/>
                </a:defRPr>
              </a:lvl5pPr>
              <a:lvl6pPr indent="2286000">
                <a:defRPr>
                  <a:latin typeface="+mj-lt"/>
                  <a:ea typeface="+mj-ea"/>
                  <a:cs typeface="+mj-cs"/>
                  <a:sym typeface="Helvetica"/>
                </a:defRPr>
              </a:lvl6pPr>
              <a:lvl7pPr indent="2743200">
                <a:defRPr>
                  <a:latin typeface="+mj-lt"/>
                  <a:ea typeface="+mj-ea"/>
                  <a:cs typeface="+mj-cs"/>
                  <a:sym typeface="Helvetica"/>
                </a:defRPr>
              </a:lvl7pPr>
              <a:lvl8pPr indent="3200400">
                <a:defRPr>
                  <a:latin typeface="+mj-lt"/>
                  <a:ea typeface="+mj-ea"/>
                  <a:cs typeface="+mj-cs"/>
                  <a:sym typeface="Helvetica"/>
                </a:defRPr>
              </a:lvl8pPr>
              <a:lvl9pPr indent="3657600">
                <a:defRPr>
                  <a:latin typeface="+mj-lt"/>
                  <a:ea typeface="+mj-ea"/>
                  <a:cs typeface="+mj-cs"/>
                  <a:sym typeface="Helvetica"/>
                </a:defRPr>
              </a:lvl9pPr>
            </a:lstStyle>
            <a:p>
              <a:pPr lvl="0" algn="just">
                <a:lnSpc>
                  <a:spcPct val="150000"/>
                </a:lnSpc>
              </a:pPr>
              <a:endParaRPr sz="2100" dirty="0">
                <a:solidFill>
                  <a:srgbClr val="00B050"/>
                </a:solidFill>
                <a:latin typeface="Times New Roman" panose="02020603050405020304" pitchFamily="18" charset="0"/>
                <a:ea typeface="微软雅黑" panose="020B0503020204020204" pitchFamily="34" charset="-122"/>
              </a:endParaRPr>
            </a:p>
          </p:txBody>
        </p:sp>
        <p:sp>
          <p:nvSpPr>
            <p:cNvPr id="7" name="文本框 6"/>
            <p:cNvSpPr txBox="1"/>
            <p:nvPr/>
          </p:nvSpPr>
          <p:spPr>
            <a:xfrm>
              <a:off x="1069514" y="850627"/>
              <a:ext cx="7418721" cy="813647"/>
            </a:xfrm>
            <a:prstGeom prst="rect">
              <a:avLst/>
            </a:prstGeom>
            <a:noFill/>
          </p:spPr>
          <p:txBody>
            <a:bodyPr wrap="square" rtlCol="0">
              <a:spAutoFit/>
            </a:bodyPr>
            <a:lstStyle/>
            <a:p>
              <a:pPr algn="just">
                <a:lnSpc>
                  <a:spcPct val="150000"/>
                </a:lnSpc>
              </a:pPr>
              <a:r>
                <a:rPr lang="zh-CN" altLang="en-US" sz="2250" b="1" dirty="0">
                  <a:solidFill>
                    <a:srgbClr val="E44B42"/>
                  </a:solidFill>
                  <a:latin typeface="Times New Roman" panose="02020603050405020304" pitchFamily="18" charset="0"/>
                  <a:ea typeface="微软雅黑" panose="020B0503020204020204" pitchFamily="34" charset="-122"/>
                </a:rPr>
                <a:t>类型</a:t>
              </a:r>
              <a:r>
                <a:rPr lang="en-US" altLang="zh-CN" sz="2250" b="1" dirty="0" smtClean="0">
                  <a:solidFill>
                    <a:srgbClr val="E44B42"/>
                  </a:solidFill>
                  <a:latin typeface="Times New Roman" panose="02020603050405020304" pitchFamily="18" charset="0"/>
                  <a:ea typeface="微软雅黑" panose="020B0503020204020204" pitchFamily="34" charset="-122"/>
                </a:rPr>
                <a:t>4 </a:t>
              </a:r>
              <a:r>
                <a:rPr lang="zh-CN" altLang="en-US" sz="2250" b="1" dirty="0" smtClean="0">
                  <a:solidFill>
                    <a:srgbClr val="E44B42"/>
                  </a:solidFill>
                  <a:latin typeface="Times New Roman" panose="02020603050405020304" pitchFamily="18" charset="0"/>
                  <a:ea typeface="微软雅黑" panose="020B0503020204020204" pitchFamily="34" charset="-122"/>
                </a:rPr>
                <a:t>内容</a:t>
              </a:r>
              <a:r>
                <a:rPr lang="zh-CN" altLang="en-US" sz="2250" b="1" dirty="0">
                  <a:solidFill>
                    <a:srgbClr val="E44B42"/>
                  </a:solidFill>
                  <a:latin typeface="Times New Roman" panose="02020603050405020304" pitchFamily="18" charset="0"/>
                  <a:ea typeface="微软雅黑" panose="020B0503020204020204" pitchFamily="34" charset="-122"/>
                </a:rPr>
                <a:t>理解</a:t>
              </a:r>
              <a:endParaRPr lang="zh-CN" altLang="en-US" sz="2250" b="1" dirty="0">
                <a:solidFill>
                  <a:srgbClr val="E44B42"/>
                </a:solidFill>
                <a:latin typeface="Times New Roman" panose="02020603050405020304" pitchFamily="18" charset="0"/>
                <a:ea typeface="微软雅黑" panose="020B0503020204020204" pitchFamily="34" charset="-122"/>
              </a:endParaRPr>
            </a:p>
          </p:txBody>
        </p:sp>
      </p:grpSp>
      <p:sp>
        <p:nvSpPr>
          <p:cNvPr id="8" name="矩形 7"/>
          <p:cNvSpPr/>
          <p:nvPr/>
        </p:nvSpPr>
        <p:spPr>
          <a:xfrm>
            <a:off x="261934" y="2119752"/>
            <a:ext cx="8620133" cy="3484245"/>
          </a:xfrm>
          <a:prstGeom prst="rect">
            <a:avLst/>
          </a:prstGeom>
        </p:spPr>
        <p:txBody>
          <a:bodyPr wrap="square">
            <a:spAutoFit/>
          </a:bodyPr>
          <a:lstStyle/>
          <a:p>
            <a:pPr algn="just">
              <a:lnSpc>
                <a:spcPct val="150000"/>
              </a:lnSpc>
            </a:pPr>
            <a:r>
              <a:rPr lang="en-US" altLang="zh-CN" sz="2100" b="1" dirty="0">
                <a:latin typeface="Times New Roman" panose="02020603050405020304" pitchFamily="18" charset="0"/>
                <a:ea typeface="微软雅黑" panose="020B0503020204020204" pitchFamily="34" charset="-122"/>
              </a:rPr>
              <a:t>1.</a:t>
            </a:r>
            <a:r>
              <a:rPr lang="zh-CN" altLang="en-US" sz="2100" b="1" dirty="0">
                <a:latin typeface="Times New Roman" panose="02020603050405020304" pitchFamily="18" charset="0"/>
                <a:ea typeface="微软雅黑" panose="020B0503020204020204" pitchFamily="34" charset="-122"/>
              </a:rPr>
              <a:t>梳理结构，全面把握</a:t>
            </a:r>
            <a:r>
              <a:rPr lang="zh-CN" altLang="en-US" sz="2100" b="1" dirty="0" smtClean="0">
                <a:latin typeface="Times New Roman" panose="02020603050405020304" pitchFamily="18" charset="0"/>
                <a:ea typeface="微软雅黑" panose="020B0503020204020204" pitchFamily="34" charset="-122"/>
              </a:rPr>
              <a:t>。</a:t>
            </a:r>
            <a:endParaRPr lang="en-US" altLang="zh-CN" sz="2100" b="1"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latin typeface="Times New Roman" panose="02020603050405020304" pitchFamily="18" charset="0"/>
                <a:ea typeface="微软雅黑" panose="020B0503020204020204" pitchFamily="34" charset="-122"/>
              </a:rPr>
              <a:t>对</a:t>
            </a:r>
            <a:r>
              <a:rPr lang="zh-CN" altLang="en-US" sz="2100" dirty="0">
                <a:latin typeface="Times New Roman" panose="02020603050405020304" pitchFamily="18" charset="0"/>
                <a:ea typeface="微软雅黑" panose="020B0503020204020204" pitchFamily="34" charset="-122"/>
              </a:rPr>
              <a:t>文章内容有了全局性认识，才能对局部有明确的指导。梳理结构，准确筛选信息要点，进而全面把握文章的框架与主旨。对结构的梳理可以注意文题、句段首句、句段尾句等。</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b="1" dirty="0">
                <a:latin typeface="Times New Roman" panose="02020603050405020304" pitchFamily="18" charset="0"/>
                <a:ea typeface="微软雅黑" panose="020B0503020204020204" pitchFamily="34" charset="-122"/>
              </a:rPr>
              <a:t>2.</a:t>
            </a:r>
            <a:r>
              <a:rPr lang="zh-CN" altLang="en-US" sz="2100" b="1" dirty="0">
                <a:latin typeface="Times New Roman" panose="02020603050405020304" pitchFamily="18" charset="0"/>
                <a:ea typeface="微软雅黑" panose="020B0503020204020204" pitchFamily="34" charset="-122"/>
              </a:rPr>
              <a:t>锁定区域，准确筛选</a:t>
            </a:r>
            <a:r>
              <a:rPr lang="zh-CN" altLang="en-US" sz="2100" b="1" dirty="0" smtClean="0">
                <a:latin typeface="Times New Roman" panose="02020603050405020304" pitchFamily="18" charset="0"/>
                <a:ea typeface="微软雅黑" panose="020B0503020204020204" pitchFamily="34" charset="-122"/>
              </a:rPr>
              <a:t>。</a:t>
            </a:r>
            <a:endParaRPr lang="en-US" altLang="zh-CN" sz="2100" b="1"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latin typeface="Times New Roman" panose="02020603050405020304" pitchFamily="18" charset="0"/>
                <a:ea typeface="微软雅黑" panose="020B0503020204020204" pitchFamily="34" charset="-122"/>
              </a:rPr>
              <a:t>在</a:t>
            </a:r>
            <a:r>
              <a:rPr lang="zh-CN" altLang="en-US" sz="2100" dirty="0">
                <a:latin typeface="Times New Roman" panose="02020603050405020304" pitchFamily="18" charset="0"/>
                <a:ea typeface="微软雅黑" panose="020B0503020204020204" pitchFamily="34" charset="-122"/>
              </a:rPr>
              <a:t>全面掌握文章内容的基础上，结合题目在原文找到对应的区域，然后在具体区域中准确筛选，从而找准有效信息</a:t>
            </a:r>
            <a:r>
              <a:rPr lang="zh-CN" altLang="en-US" sz="2100" dirty="0" smtClean="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61934" y="1489244"/>
            <a:ext cx="8620133" cy="4453890"/>
          </a:xfrm>
          <a:prstGeom prst="rect">
            <a:avLst/>
          </a:prstGeom>
        </p:spPr>
        <p:txBody>
          <a:bodyPr wrap="square">
            <a:spAutoFit/>
          </a:bodyPr>
          <a:lstStyle/>
          <a:p>
            <a:pPr algn="just">
              <a:lnSpc>
                <a:spcPct val="150000"/>
              </a:lnSpc>
            </a:pPr>
            <a:r>
              <a:rPr lang="en-US" altLang="zh-CN" sz="2100" b="1" dirty="0">
                <a:latin typeface="Times New Roman" panose="02020603050405020304" pitchFamily="18" charset="0"/>
                <a:ea typeface="微软雅黑" panose="020B0503020204020204" pitchFamily="34" charset="-122"/>
              </a:rPr>
              <a:t>3.</a:t>
            </a:r>
            <a:r>
              <a:rPr lang="zh-CN" altLang="en-US" sz="2100" b="1" dirty="0">
                <a:latin typeface="Times New Roman" panose="02020603050405020304" pitchFamily="18" charset="0"/>
                <a:ea typeface="微软雅黑" panose="020B0503020204020204" pitchFamily="34" charset="-122"/>
              </a:rPr>
              <a:t>一一对应，仔细分辨</a:t>
            </a:r>
            <a:r>
              <a:rPr lang="zh-CN" altLang="en-US" sz="2100" b="1" dirty="0" smtClean="0">
                <a:latin typeface="Times New Roman" panose="02020603050405020304" pitchFamily="18" charset="0"/>
                <a:ea typeface="微软雅黑" panose="020B0503020204020204" pitchFamily="34" charset="-122"/>
              </a:rPr>
              <a:t>。</a:t>
            </a:r>
            <a:endParaRPr lang="en-US" altLang="zh-CN" sz="2100" b="1"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latin typeface="Times New Roman" panose="02020603050405020304" pitchFamily="18" charset="0"/>
                <a:ea typeface="微软雅黑" panose="020B0503020204020204" pitchFamily="34" charset="-122"/>
              </a:rPr>
              <a:t>在</a:t>
            </a:r>
            <a:r>
              <a:rPr lang="zh-CN" altLang="en-US" sz="2100" dirty="0">
                <a:latin typeface="Times New Roman" panose="02020603050405020304" pitchFamily="18" charset="0"/>
                <a:ea typeface="微软雅黑" panose="020B0503020204020204" pitchFamily="34" charset="-122"/>
              </a:rPr>
              <a:t>找准信息点后，将题目与文章要点一一对应，认真弄清原文内涵，琢磨内容要点，看与题目是否吻合。</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b="1" dirty="0" smtClean="0">
                <a:latin typeface="Times New Roman" panose="02020603050405020304" pitchFamily="18" charset="0"/>
                <a:ea typeface="微软雅黑" panose="020B0503020204020204" pitchFamily="34" charset="-122"/>
              </a:rPr>
              <a:t>4</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抓重点，准确翻译</a:t>
            </a:r>
            <a:r>
              <a:rPr lang="zh-CN" altLang="en-US" sz="2100" b="1" dirty="0" smtClean="0">
                <a:latin typeface="Times New Roman" panose="02020603050405020304" pitchFamily="18" charset="0"/>
                <a:ea typeface="微软雅黑" panose="020B0503020204020204" pitchFamily="34" charset="-122"/>
              </a:rPr>
              <a:t>。</a:t>
            </a:r>
            <a:endParaRPr lang="en-US" altLang="zh-CN" sz="2100" b="1"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latin typeface="Times New Roman" panose="02020603050405020304" pitchFamily="18" charset="0"/>
                <a:ea typeface="微软雅黑" panose="020B0503020204020204" pitchFamily="34" charset="-122"/>
              </a:rPr>
              <a:t>在</a:t>
            </a:r>
            <a:r>
              <a:rPr lang="zh-CN" altLang="en-US" sz="2100" dirty="0">
                <a:latin typeface="Times New Roman" panose="02020603050405020304" pitchFamily="18" charset="0"/>
                <a:ea typeface="微软雅黑" panose="020B0503020204020204" pitchFamily="34" charset="-122"/>
              </a:rPr>
              <a:t>分辨信息点时，要注意准确翻译，当然并不是完全都翻译过来，此时需抓住重点，即对文意理解容易发生分歧的地方准确翻译。</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b="1" dirty="0">
                <a:latin typeface="Times New Roman" panose="02020603050405020304" pitchFamily="18" charset="0"/>
                <a:ea typeface="微软雅黑" panose="020B0503020204020204" pitchFamily="34" charset="-122"/>
              </a:rPr>
              <a:t>5.</a:t>
            </a:r>
            <a:r>
              <a:rPr lang="zh-CN" altLang="en-US" sz="2100" b="1" dirty="0">
                <a:latin typeface="Times New Roman" panose="02020603050405020304" pitchFamily="18" charset="0"/>
                <a:ea typeface="微软雅黑" panose="020B0503020204020204" pitchFamily="34" charset="-122"/>
              </a:rPr>
              <a:t>综合分析，理清因果</a:t>
            </a:r>
            <a:r>
              <a:rPr lang="zh-CN" altLang="en-US" sz="2100" b="1" dirty="0" smtClean="0">
                <a:latin typeface="Times New Roman" panose="02020603050405020304" pitchFamily="18" charset="0"/>
                <a:ea typeface="微软雅黑" panose="020B0503020204020204" pitchFamily="34" charset="-122"/>
              </a:rPr>
              <a:t>。</a:t>
            </a:r>
            <a:endParaRPr lang="en-US" altLang="zh-CN" sz="2100" b="1"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latin typeface="Times New Roman" panose="02020603050405020304" pitchFamily="18" charset="0"/>
                <a:ea typeface="微软雅黑" panose="020B0503020204020204" pitchFamily="34" charset="-122"/>
              </a:rPr>
              <a:t>对</a:t>
            </a:r>
            <a:r>
              <a:rPr lang="zh-CN" altLang="en-US" sz="2100" dirty="0">
                <a:latin typeface="Times New Roman" panose="02020603050405020304" pitchFamily="18" charset="0"/>
                <a:ea typeface="微软雅黑" panose="020B0503020204020204" pitchFamily="34" charset="-122"/>
              </a:rPr>
              <a:t>文意的分析必须综合全文，要结合主旨，看是否混淆概念，注意是否倒置了因果或故意混淆了因果关系。</a:t>
            </a:r>
            <a:endParaRPr lang="en-US" altLang="zh-CN"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332207" y="2881946"/>
            <a:ext cx="2439063" cy="870585"/>
          </a:xfrm>
          <a:prstGeom prst="rect">
            <a:avLst/>
          </a:prstGeom>
        </p:spPr>
        <p:txBody>
          <a:bodyPr wrap="square">
            <a:spAutoFit/>
          </a:bodyPr>
          <a:lstStyle/>
          <a:p>
            <a:pPr algn="just">
              <a:lnSpc>
                <a:spcPct val="150000"/>
              </a:lnSpc>
            </a:pPr>
            <a:r>
              <a:rPr lang="zh-CN" altLang="en-US" sz="3375" b="1" dirty="0" smtClean="0">
                <a:solidFill>
                  <a:srgbClr val="F47349"/>
                </a:solidFill>
                <a:latin typeface="Times New Roman" panose="02020603050405020304" pitchFamily="18" charset="0"/>
                <a:ea typeface="微软雅黑" panose="020B0503020204020204" pitchFamily="34" charset="-122"/>
              </a:rPr>
              <a:t>课堂变式练</a:t>
            </a:r>
            <a:endParaRPr lang="en-US" altLang="zh-CN" sz="3375" b="1" dirty="0">
              <a:solidFill>
                <a:srgbClr val="F47349"/>
              </a:solidFill>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25065" y="1489244"/>
            <a:ext cx="8139963" cy="4901565"/>
          </a:xfrm>
          <a:prstGeom prst="rect">
            <a:avLst/>
          </a:prstGeom>
        </p:spPr>
        <p:txBody>
          <a:bodyPr wrap="square">
            <a:spAutoFit/>
          </a:bodyPr>
          <a:lstStyle/>
          <a:p>
            <a:pPr algn="just">
              <a:lnSpc>
                <a:spcPct val="140000"/>
              </a:lnSpc>
            </a:pPr>
            <a:r>
              <a:rPr lang="zh-CN" altLang="en-US" sz="2025" dirty="0">
                <a:latin typeface="Times New Roman" panose="02020603050405020304" pitchFamily="18" charset="0"/>
                <a:ea typeface="微软雅黑" panose="020B0503020204020204" pitchFamily="34" charset="-122"/>
              </a:rPr>
              <a:t>一</a:t>
            </a:r>
            <a:r>
              <a:rPr lang="en-US" altLang="zh-CN" sz="2025" dirty="0">
                <a:latin typeface="Times New Roman" panose="02020603050405020304" pitchFamily="18" charset="0"/>
                <a:ea typeface="微软雅黑" panose="020B0503020204020204" pitchFamily="34" charset="-122"/>
              </a:rPr>
              <a:t>､</a:t>
            </a:r>
            <a:r>
              <a:rPr lang="zh-CN" altLang="en-US" sz="2025" dirty="0">
                <a:latin typeface="Times New Roman" panose="02020603050405020304" pitchFamily="18" charset="0"/>
                <a:ea typeface="微软雅黑" panose="020B0503020204020204" pitchFamily="34" charset="-122"/>
              </a:rPr>
              <a:t>阅读下面文言文</a:t>
            </a:r>
            <a:r>
              <a:rPr lang="en-US" altLang="zh-CN" sz="2025" dirty="0">
                <a:latin typeface="Times New Roman" panose="02020603050405020304" pitchFamily="18" charset="0"/>
                <a:ea typeface="微软雅黑" panose="020B0503020204020204" pitchFamily="34" charset="-122"/>
              </a:rPr>
              <a:t>,</a:t>
            </a:r>
            <a:r>
              <a:rPr lang="zh-CN" altLang="en-US" sz="2025" dirty="0">
                <a:latin typeface="Times New Roman" panose="02020603050405020304" pitchFamily="18" charset="0"/>
                <a:ea typeface="微软雅黑" panose="020B0503020204020204" pitchFamily="34" charset="-122"/>
              </a:rPr>
              <a:t>完成题目</a:t>
            </a:r>
            <a:r>
              <a:rPr lang="en-US" altLang="zh-CN" sz="2025" dirty="0">
                <a:latin typeface="Times New Roman" panose="02020603050405020304" pitchFamily="18" charset="0"/>
                <a:ea typeface="微软雅黑" panose="020B0503020204020204" pitchFamily="34" charset="-122"/>
              </a:rPr>
              <a:t>｡</a:t>
            </a:r>
            <a:endParaRPr lang="en-US" altLang="zh-CN" sz="2025" dirty="0">
              <a:latin typeface="Times New Roman" panose="02020603050405020304" pitchFamily="18" charset="0"/>
              <a:ea typeface="微软雅黑" panose="020B0503020204020204" pitchFamily="34" charset="-122"/>
            </a:endParaRPr>
          </a:p>
          <a:p>
            <a:pPr algn="ctr">
              <a:lnSpc>
                <a:spcPct val="140000"/>
              </a:lnSpc>
            </a:pPr>
            <a:r>
              <a:rPr lang="zh-CN" altLang="en-US" sz="2025" b="1" dirty="0">
                <a:latin typeface="Times New Roman" panose="02020603050405020304" pitchFamily="18" charset="0"/>
                <a:ea typeface="微软雅黑" panose="020B0503020204020204" pitchFamily="34" charset="-122"/>
              </a:rPr>
              <a:t>治国犹</a:t>
            </a:r>
            <a:r>
              <a:rPr lang="zh-CN" altLang="en-US" sz="2025" b="1" dirty="0" smtClean="0">
                <a:latin typeface="Times New Roman" panose="02020603050405020304" pitchFamily="18" charset="0"/>
                <a:ea typeface="微软雅黑" panose="020B0503020204020204" pitchFamily="34" charset="-122"/>
              </a:rPr>
              <a:t>栽树</a:t>
            </a:r>
            <a:endParaRPr lang="en-US" altLang="zh-CN" sz="2025" b="1" dirty="0" smtClean="0">
              <a:latin typeface="Times New Roman" panose="02020603050405020304" pitchFamily="18" charset="0"/>
              <a:ea typeface="微软雅黑" panose="020B0503020204020204" pitchFamily="34" charset="-122"/>
            </a:endParaRPr>
          </a:p>
          <a:p>
            <a:pPr algn="just">
              <a:lnSpc>
                <a:spcPct val="140000"/>
              </a:lnSpc>
            </a:pPr>
            <a:r>
              <a:rPr lang="zh-CN" altLang="en-US" sz="2025" dirty="0" smtClean="0">
                <a:latin typeface="Times New Roman" panose="02020603050405020304" pitchFamily="18" charset="0"/>
                <a:ea typeface="微软雅黑" panose="020B0503020204020204" pitchFamily="34" charset="-122"/>
              </a:rPr>
              <a:t>        唐太宗</a:t>
            </a:r>
            <a:r>
              <a:rPr lang="zh-CN" altLang="en-US" sz="2025" dirty="0">
                <a:latin typeface="Times New Roman" panose="02020603050405020304" pitchFamily="18" charset="0"/>
                <a:ea typeface="微软雅黑" panose="020B0503020204020204" pitchFamily="34" charset="-122"/>
              </a:rPr>
              <a:t>谓侍臣</a:t>
            </a:r>
            <a:r>
              <a:rPr lang="zh-CN" altLang="en-US" sz="2025" baseline="30000" dirty="0">
                <a:latin typeface="Times New Roman" panose="02020603050405020304" pitchFamily="18" charset="0"/>
                <a:ea typeface="微软雅黑" panose="020B0503020204020204" pitchFamily="34" charset="-122"/>
              </a:rPr>
              <a:t>①</a:t>
            </a:r>
            <a:r>
              <a:rPr lang="zh-CN" altLang="en-US" sz="2025" dirty="0">
                <a:latin typeface="Times New Roman" panose="02020603050405020304" pitchFamily="18" charset="0"/>
                <a:ea typeface="微软雅黑" panose="020B0503020204020204" pitchFamily="34" charset="-122"/>
              </a:rPr>
              <a:t>曰</a:t>
            </a:r>
            <a:r>
              <a:rPr lang="en-US" altLang="zh-CN" sz="2025" dirty="0">
                <a:latin typeface="Times New Roman" panose="02020603050405020304" pitchFamily="18" charset="0"/>
                <a:ea typeface="微软雅黑" panose="020B0503020204020204" pitchFamily="34" charset="-122"/>
              </a:rPr>
              <a:t>:“</a:t>
            </a:r>
            <a:r>
              <a:rPr lang="zh-CN" altLang="en-US" sz="2025" dirty="0">
                <a:latin typeface="Times New Roman" panose="02020603050405020304" pitchFamily="18" charset="0"/>
                <a:ea typeface="微软雅黑" panose="020B0503020204020204" pitchFamily="34" charset="-122"/>
              </a:rPr>
              <a:t>往昔初平京师</a:t>
            </a:r>
            <a:r>
              <a:rPr lang="zh-CN" altLang="en-US" sz="2025" baseline="30000" dirty="0">
                <a:latin typeface="Times New Roman" panose="02020603050405020304" pitchFamily="18" charset="0"/>
                <a:ea typeface="微软雅黑" panose="020B0503020204020204" pitchFamily="34" charset="-122"/>
              </a:rPr>
              <a:t>②</a:t>
            </a:r>
            <a:r>
              <a:rPr lang="en-US" altLang="zh-CN" sz="2025" dirty="0">
                <a:latin typeface="Times New Roman" panose="02020603050405020304" pitchFamily="18" charset="0"/>
                <a:ea typeface="微软雅黑" panose="020B0503020204020204" pitchFamily="34" charset="-122"/>
              </a:rPr>
              <a:t>,</a:t>
            </a:r>
            <a:r>
              <a:rPr lang="zh-CN" altLang="en-US" sz="2025" dirty="0">
                <a:latin typeface="Times New Roman" panose="02020603050405020304" pitchFamily="18" charset="0"/>
                <a:ea typeface="微软雅黑" panose="020B0503020204020204" pitchFamily="34" charset="-122"/>
              </a:rPr>
              <a:t>宫中美女珍玩</a:t>
            </a:r>
            <a:r>
              <a:rPr lang="en-US" altLang="zh-CN" sz="2025" dirty="0">
                <a:latin typeface="Times New Roman" panose="02020603050405020304" pitchFamily="18" charset="0"/>
                <a:ea typeface="微软雅黑" panose="020B0503020204020204" pitchFamily="34" charset="-122"/>
              </a:rPr>
              <a:t>,</a:t>
            </a:r>
            <a:r>
              <a:rPr lang="zh-CN" altLang="en-US" sz="2025" dirty="0">
                <a:latin typeface="Times New Roman" panose="02020603050405020304" pitchFamily="18" charset="0"/>
                <a:ea typeface="微软雅黑" panose="020B0503020204020204" pitchFamily="34" charset="-122"/>
              </a:rPr>
              <a:t>无院不满</a:t>
            </a:r>
            <a:r>
              <a:rPr lang="en-US" altLang="zh-CN" sz="2025" dirty="0">
                <a:latin typeface="Times New Roman" panose="02020603050405020304" pitchFamily="18" charset="0"/>
                <a:ea typeface="微软雅黑" panose="020B0503020204020204" pitchFamily="34" charset="-122"/>
              </a:rPr>
              <a:t>｡</a:t>
            </a:r>
            <a:r>
              <a:rPr lang="zh-CN" altLang="en-US" sz="2025" dirty="0">
                <a:latin typeface="Times New Roman" panose="02020603050405020304" pitchFamily="18" charset="0"/>
                <a:ea typeface="微软雅黑" panose="020B0503020204020204" pitchFamily="34" charset="-122"/>
              </a:rPr>
              <a:t>炀帝</a:t>
            </a:r>
            <a:r>
              <a:rPr lang="zh-CN" altLang="en-US" sz="2025" baseline="30000" dirty="0">
                <a:latin typeface="Times New Roman" panose="02020603050405020304" pitchFamily="18" charset="0"/>
                <a:ea typeface="微软雅黑" panose="020B0503020204020204" pitchFamily="34" charset="-122"/>
              </a:rPr>
              <a:t>③</a:t>
            </a:r>
            <a:r>
              <a:rPr lang="zh-CN" altLang="en-US" sz="2025" dirty="0">
                <a:latin typeface="Times New Roman" panose="02020603050405020304" pitchFamily="18" charset="0"/>
                <a:ea typeface="微软雅黑" panose="020B0503020204020204" pitchFamily="34" charset="-122"/>
              </a:rPr>
              <a:t>意犹不足</a:t>
            </a:r>
            <a:r>
              <a:rPr lang="en-US" altLang="zh-CN" sz="2025" dirty="0">
                <a:latin typeface="Times New Roman" panose="02020603050405020304" pitchFamily="18" charset="0"/>
                <a:ea typeface="微软雅黑" panose="020B0503020204020204" pitchFamily="34" charset="-122"/>
              </a:rPr>
              <a:t>,</a:t>
            </a:r>
            <a:r>
              <a:rPr lang="zh-CN" altLang="en-US" sz="2025" dirty="0">
                <a:latin typeface="Times New Roman" panose="02020603050405020304" pitchFamily="18" charset="0"/>
                <a:ea typeface="微软雅黑" panose="020B0503020204020204" pitchFamily="34" charset="-122"/>
              </a:rPr>
              <a:t>征求不已</a:t>
            </a:r>
            <a:r>
              <a:rPr lang="en-US" altLang="zh-CN" sz="2025" dirty="0">
                <a:latin typeface="Times New Roman" panose="02020603050405020304" pitchFamily="18" charset="0"/>
                <a:ea typeface="微软雅黑" panose="020B0503020204020204" pitchFamily="34" charset="-122"/>
              </a:rPr>
              <a:t>,</a:t>
            </a:r>
            <a:r>
              <a:rPr lang="zh-CN" altLang="en-US" sz="2025" dirty="0">
                <a:latin typeface="Times New Roman" panose="02020603050405020304" pitchFamily="18" charset="0"/>
                <a:ea typeface="微软雅黑" panose="020B0503020204020204" pitchFamily="34" charset="-122"/>
              </a:rPr>
              <a:t>兼东征西讨</a:t>
            </a:r>
            <a:r>
              <a:rPr lang="en-US" altLang="zh-CN" sz="2025" dirty="0">
                <a:latin typeface="Times New Roman" panose="02020603050405020304" pitchFamily="18" charset="0"/>
                <a:ea typeface="微软雅黑" panose="020B0503020204020204" pitchFamily="34" charset="-122"/>
              </a:rPr>
              <a:t>,</a:t>
            </a:r>
            <a:r>
              <a:rPr lang="zh-CN" altLang="en-US" sz="2025" dirty="0">
                <a:latin typeface="Times New Roman" panose="02020603050405020304" pitchFamily="18" charset="0"/>
                <a:ea typeface="微软雅黑" panose="020B0503020204020204" pitchFamily="34" charset="-122"/>
              </a:rPr>
              <a:t>穷兵黩武</a:t>
            </a:r>
            <a:r>
              <a:rPr lang="en-US" altLang="zh-CN" sz="2025" dirty="0">
                <a:latin typeface="Times New Roman" panose="02020603050405020304" pitchFamily="18" charset="0"/>
                <a:ea typeface="微软雅黑" panose="020B0503020204020204" pitchFamily="34" charset="-122"/>
              </a:rPr>
              <a:t>,</a:t>
            </a:r>
            <a:r>
              <a:rPr lang="zh-CN" altLang="en-US" sz="2025" dirty="0">
                <a:latin typeface="Times New Roman" panose="02020603050405020304" pitchFamily="18" charset="0"/>
                <a:ea typeface="微软雅黑" panose="020B0503020204020204" pitchFamily="34" charset="-122"/>
              </a:rPr>
              <a:t>百姓不堪</a:t>
            </a:r>
            <a:r>
              <a:rPr lang="en-US" altLang="zh-CN" sz="2025" dirty="0">
                <a:latin typeface="Times New Roman" panose="02020603050405020304" pitchFamily="18" charset="0"/>
                <a:ea typeface="微软雅黑" panose="020B0503020204020204" pitchFamily="34" charset="-122"/>
              </a:rPr>
              <a:t>,</a:t>
            </a:r>
            <a:r>
              <a:rPr lang="zh-CN" altLang="en-US" sz="2025" dirty="0">
                <a:latin typeface="Times New Roman" panose="02020603050405020304" pitchFamily="18" charset="0"/>
                <a:ea typeface="微软雅黑" panose="020B0503020204020204" pitchFamily="34" charset="-122"/>
              </a:rPr>
              <a:t>遂致亡灭</a:t>
            </a:r>
            <a:r>
              <a:rPr lang="en-US" altLang="zh-CN" sz="2025" dirty="0">
                <a:latin typeface="Times New Roman" panose="02020603050405020304" pitchFamily="18" charset="0"/>
                <a:ea typeface="微软雅黑" panose="020B0503020204020204" pitchFamily="34" charset="-122"/>
              </a:rPr>
              <a:t>,</a:t>
            </a:r>
            <a:r>
              <a:rPr lang="zh-CN" altLang="en-US" sz="2025" dirty="0">
                <a:latin typeface="Times New Roman" panose="02020603050405020304" pitchFamily="18" charset="0"/>
                <a:ea typeface="微软雅黑" panose="020B0503020204020204" pitchFamily="34" charset="-122"/>
              </a:rPr>
              <a:t>此皆朕所目见</a:t>
            </a:r>
            <a:r>
              <a:rPr lang="en-US" altLang="zh-CN" sz="2025" dirty="0">
                <a:latin typeface="Times New Roman" panose="02020603050405020304" pitchFamily="18" charset="0"/>
                <a:ea typeface="微软雅黑" panose="020B0503020204020204" pitchFamily="34" charset="-122"/>
              </a:rPr>
              <a:t>｡</a:t>
            </a:r>
            <a:r>
              <a:rPr lang="zh-CN" altLang="en-US" sz="2025" dirty="0">
                <a:latin typeface="Times New Roman" panose="02020603050405020304" pitchFamily="18" charset="0"/>
                <a:ea typeface="微软雅黑" panose="020B0503020204020204" pitchFamily="34" charset="-122"/>
              </a:rPr>
              <a:t>故夙夜孜孜</a:t>
            </a:r>
            <a:r>
              <a:rPr lang="zh-CN" altLang="en-US" sz="2025" baseline="30000" dirty="0">
                <a:latin typeface="Times New Roman" panose="02020603050405020304" pitchFamily="18" charset="0"/>
                <a:ea typeface="微软雅黑" panose="020B0503020204020204" pitchFamily="34" charset="-122"/>
              </a:rPr>
              <a:t>④</a:t>
            </a:r>
            <a:r>
              <a:rPr lang="en-US" altLang="zh-CN" sz="2025" dirty="0">
                <a:latin typeface="Times New Roman" panose="02020603050405020304" pitchFamily="18" charset="0"/>
                <a:ea typeface="微软雅黑" panose="020B0503020204020204" pitchFamily="34" charset="-122"/>
              </a:rPr>
              <a:t>,</a:t>
            </a:r>
            <a:r>
              <a:rPr lang="zh-CN" altLang="en-US" sz="2025" dirty="0">
                <a:latin typeface="Times New Roman" panose="02020603050405020304" pitchFamily="18" charset="0"/>
                <a:ea typeface="微软雅黑" panose="020B0503020204020204" pitchFamily="34" charset="-122"/>
              </a:rPr>
              <a:t>惟欲清净</a:t>
            </a:r>
            <a:r>
              <a:rPr lang="en-US" altLang="zh-CN" sz="2025" dirty="0">
                <a:latin typeface="Times New Roman" panose="02020603050405020304" pitchFamily="18" charset="0"/>
                <a:ea typeface="微软雅黑" panose="020B0503020204020204" pitchFamily="34" charset="-122"/>
              </a:rPr>
              <a:t>,</a:t>
            </a:r>
            <a:r>
              <a:rPr lang="zh-CN" altLang="en-US" sz="2025" dirty="0">
                <a:latin typeface="Times New Roman" panose="02020603050405020304" pitchFamily="18" charset="0"/>
                <a:ea typeface="微软雅黑" panose="020B0503020204020204" pitchFamily="34" charset="-122"/>
              </a:rPr>
              <a:t>使天下无事</a:t>
            </a:r>
            <a:r>
              <a:rPr lang="en-US" altLang="zh-CN" sz="2025" dirty="0">
                <a:latin typeface="Times New Roman" panose="02020603050405020304" pitchFamily="18" charset="0"/>
                <a:ea typeface="微软雅黑" panose="020B0503020204020204" pitchFamily="34" charset="-122"/>
              </a:rPr>
              <a:t>｡</a:t>
            </a:r>
            <a:r>
              <a:rPr lang="zh-CN" altLang="en-US" sz="2025" dirty="0">
                <a:latin typeface="Times New Roman" panose="02020603050405020304" pitchFamily="18" charset="0"/>
                <a:ea typeface="微软雅黑" panose="020B0503020204020204" pitchFamily="34" charset="-122"/>
              </a:rPr>
              <a:t>遂得徭役不兴</a:t>
            </a:r>
            <a:r>
              <a:rPr lang="en-US" altLang="zh-CN" sz="2025" dirty="0">
                <a:latin typeface="Times New Roman" panose="02020603050405020304" pitchFamily="18" charset="0"/>
                <a:ea typeface="微软雅黑" panose="020B0503020204020204" pitchFamily="34" charset="-122"/>
              </a:rPr>
              <a:t>,</a:t>
            </a:r>
            <a:r>
              <a:rPr lang="zh-CN" altLang="en-US" sz="2025" dirty="0">
                <a:latin typeface="Times New Roman" panose="02020603050405020304" pitchFamily="18" charset="0"/>
                <a:ea typeface="微软雅黑" panose="020B0503020204020204" pitchFamily="34" charset="-122"/>
              </a:rPr>
              <a:t>年谷丰稔</a:t>
            </a:r>
            <a:r>
              <a:rPr lang="zh-CN" altLang="en-US" sz="2025" baseline="30000" dirty="0">
                <a:latin typeface="Times New Roman" panose="02020603050405020304" pitchFamily="18" charset="0"/>
                <a:ea typeface="微软雅黑" panose="020B0503020204020204" pitchFamily="34" charset="-122"/>
              </a:rPr>
              <a:t>⑤</a:t>
            </a:r>
            <a:r>
              <a:rPr lang="en-US" altLang="zh-CN" sz="2025" dirty="0">
                <a:latin typeface="Times New Roman" panose="02020603050405020304" pitchFamily="18" charset="0"/>
                <a:ea typeface="微软雅黑" panose="020B0503020204020204" pitchFamily="34" charset="-122"/>
              </a:rPr>
              <a:t>,</a:t>
            </a:r>
            <a:r>
              <a:rPr lang="zh-CN" altLang="en-US" sz="2025" dirty="0">
                <a:latin typeface="Times New Roman" panose="02020603050405020304" pitchFamily="18" charset="0"/>
                <a:ea typeface="微软雅黑" panose="020B0503020204020204" pitchFamily="34" charset="-122"/>
              </a:rPr>
              <a:t>百姓安乐</a:t>
            </a:r>
            <a:r>
              <a:rPr lang="en-US" altLang="zh-CN" sz="2025" dirty="0">
                <a:latin typeface="Times New Roman" panose="02020603050405020304" pitchFamily="18" charset="0"/>
                <a:ea typeface="微软雅黑" panose="020B0503020204020204" pitchFamily="34" charset="-122"/>
              </a:rPr>
              <a:t>｡</a:t>
            </a:r>
            <a:r>
              <a:rPr lang="zh-CN" altLang="en-US" sz="2025" dirty="0">
                <a:latin typeface="Times New Roman" panose="02020603050405020304" pitchFamily="18" charset="0"/>
                <a:ea typeface="微软雅黑" panose="020B0503020204020204" pitchFamily="34" charset="-122"/>
              </a:rPr>
              <a:t>夫治国犹栽树</a:t>
            </a:r>
            <a:r>
              <a:rPr lang="en-US" altLang="zh-CN" sz="2025" dirty="0">
                <a:latin typeface="Times New Roman" panose="02020603050405020304" pitchFamily="18" charset="0"/>
                <a:ea typeface="微软雅黑" panose="020B0503020204020204" pitchFamily="34" charset="-122"/>
              </a:rPr>
              <a:t>,</a:t>
            </a:r>
            <a:r>
              <a:rPr lang="zh-CN" altLang="en-US" sz="2025" dirty="0">
                <a:latin typeface="Times New Roman" panose="02020603050405020304" pitchFamily="18" charset="0"/>
                <a:ea typeface="微软雅黑" panose="020B0503020204020204" pitchFamily="34" charset="-122"/>
              </a:rPr>
              <a:t>本根不摇</a:t>
            </a:r>
            <a:r>
              <a:rPr lang="en-US" altLang="zh-CN" sz="2025" dirty="0">
                <a:latin typeface="Times New Roman" panose="02020603050405020304" pitchFamily="18" charset="0"/>
                <a:ea typeface="微软雅黑" panose="020B0503020204020204" pitchFamily="34" charset="-122"/>
              </a:rPr>
              <a:t>,</a:t>
            </a:r>
            <a:r>
              <a:rPr lang="zh-CN" altLang="en-US" sz="2025" dirty="0">
                <a:latin typeface="Times New Roman" panose="02020603050405020304" pitchFamily="18" charset="0"/>
                <a:ea typeface="微软雅黑" panose="020B0503020204020204" pitchFamily="34" charset="-122"/>
              </a:rPr>
              <a:t>则枝叶茂盛</a:t>
            </a:r>
            <a:r>
              <a:rPr lang="en-US" altLang="zh-CN" sz="2025" dirty="0">
                <a:latin typeface="Times New Roman" panose="02020603050405020304" pitchFamily="18" charset="0"/>
                <a:ea typeface="微软雅黑" panose="020B0503020204020204" pitchFamily="34" charset="-122"/>
              </a:rPr>
              <a:t>｡</a:t>
            </a:r>
            <a:r>
              <a:rPr lang="zh-CN" altLang="en-US" sz="2025" dirty="0">
                <a:latin typeface="Times New Roman" panose="02020603050405020304" pitchFamily="18" charset="0"/>
                <a:ea typeface="微软雅黑" panose="020B0503020204020204" pitchFamily="34" charset="-122"/>
              </a:rPr>
              <a:t>君能清净</a:t>
            </a:r>
            <a:r>
              <a:rPr lang="en-US" altLang="zh-CN" sz="2025" dirty="0">
                <a:latin typeface="Times New Roman" panose="02020603050405020304" pitchFamily="18" charset="0"/>
                <a:ea typeface="微软雅黑" panose="020B0503020204020204" pitchFamily="34" charset="-122"/>
              </a:rPr>
              <a:t>,</a:t>
            </a:r>
            <a:r>
              <a:rPr lang="zh-CN" altLang="en-US" sz="2025" dirty="0">
                <a:latin typeface="Times New Roman" panose="02020603050405020304" pitchFamily="18" charset="0"/>
                <a:ea typeface="微软雅黑" panose="020B0503020204020204" pitchFamily="34" charset="-122"/>
              </a:rPr>
              <a:t>百姓何得不安乐乎</a:t>
            </a:r>
            <a:r>
              <a:rPr lang="en-US" altLang="zh-CN" sz="2025" dirty="0">
                <a:latin typeface="Times New Roman" panose="02020603050405020304" pitchFamily="18" charset="0"/>
                <a:ea typeface="微软雅黑" panose="020B0503020204020204" pitchFamily="34" charset="-122"/>
              </a:rPr>
              <a:t>?”</a:t>
            </a:r>
            <a:endParaRPr lang="en-US" altLang="zh-CN" sz="2025" dirty="0">
              <a:latin typeface="Times New Roman" panose="02020603050405020304" pitchFamily="18" charset="0"/>
              <a:ea typeface="微软雅黑" panose="020B0503020204020204" pitchFamily="34" charset="-122"/>
            </a:endParaRPr>
          </a:p>
          <a:p>
            <a:pPr algn="r">
              <a:lnSpc>
                <a:spcPct val="140000"/>
              </a:lnSpc>
            </a:pPr>
            <a:r>
              <a:rPr lang="en-US" altLang="zh-CN" sz="2025" dirty="0">
                <a:latin typeface="Times New Roman" panose="02020603050405020304" pitchFamily="18" charset="0"/>
                <a:ea typeface="微软雅黑" panose="020B0503020204020204" pitchFamily="34" charset="-122"/>
              </a:rPr>
              <a:t>(</a:t>
            </a:r>
            <a:r>
              <a:rPr lang="zh-CN" altLang="en-US" sz="2025" dirty="0">
                <a:latin typeface="Times New Roman" panose="02020603050405020304" pitchFamily="18" charset="0"/>
                <a:ea typeface="微软雅黑" panose="020B0503020204020204" pitchFamily="34" charset="-122"/>
              </a:rPr>
              <a:t>节选自</a:t>
            </a:r>
            <a:r>
              <a:rPr lang="en-US" altLang="zh-CN" sz="2025" dirty="0">
                <a:latin typeface="Times New Roman" panose="02020603050405020304" pitchFamily="18" charset="0"/>
                <a:ea typeface="微软雅黑" panose="020B0503020204020204" pitchFamily="34" charset="-122"/>
              </a:rPr>
              <a:t>《</a:t>
            </a:r>
            <a:r>
              <a:rPr lang="zh-CN" altLang="en-US" sz="2025" dirty="0">
                <a:latin typeface="Times New Roman" panose="02020603050405020304" pitchFamily="18" charset="0"/>
                <a:ea typeface="微软雅黑" panose="020B0503020204020204" pitchFamily="34" charset="-122"/>
              </a:rPr>
              <a:t>贞观政要</a:t>
            </a:r>
            <a:r>
              <a:rPr lang="en-US" altLang="zh-CN" sz="2025" dirty="0">
                <a:latin typeface="Times New Roman" panose="02020603050405020304" pitchFamily="18" charset="0"/>
                <a:ea typeface="微软雅黑" panose="020B0503020204020204" pitchFamily="34" charset="-122"/>
              </a:rPr>
              <a:t>》)</a:t>
            </a:r>
            <a:endParaRPr lang="en-US" altLang="zh-CN" sz="2025" dirty="0">
              <a:latin typeface="Times New Roman" panose="02020603050405020304" pitchFamily="18" charset="0"/>
              <a:ea typeface="微软雅黑" panose="020B0503020204020204" pitchFamily="34" charset="-122"/>
            </a:endParaRPr>
          </a:p>
          <a:p>
            <a:pPr algn="just">
              <a:lnSpc>
                <a:spcPct val="140000"/>
              </a:lnSpc>
            </a:pPr>
            <a:r>
              <a:rPr lang="en-US" altLang="zh-CN" sz="2025" b="1" dirty="0">
                <a:latin typeface="Times New Roman" panose="02020603050405020304" pitchFamily="18" charset="0"/>
                <a:ea typeface="微软雅黑" panose="020B0503020204020204" pitchFamily="34" charset="-122"/>
              </a:rPr>
              <a:t>【</a:t>
            </a:r>
            <a:r>
              <a:rPr lang="zh-CN" altLang="en-US" sz="2025" b="1" dirty="0">
                <a:latin typeface="Times New Roman" panose="02020603050405020304" pitchFamily="18" charset="0"/>
                <a:ea typeface="微软雅黑" panose="020B0503020204020204" pitchFamily="34" charset="-122"/>
              </a:rPr>
              <a:t>注释</a:t>
            </a:r>
            <a:r>
              <a:rPr lang="en-US" altLang="zh-CN" sz="2025" b="1" dirty="0">
                <a:latin typeface="Times New Roman" panose="02020603050405020304" pitchFamily="18" charset="0"/>
                <a:ea typeface="微软雅黑" panose="020B0503020204020204" pitchFamily="34" charset="-122"/>
              </a:rPr>
              <a:t>】</a:t>
            </a:r>
            <a:r>
              <a:rPr lang="en-US" altLang="zh-CN" sz="2025" dirty="0">
                <a:latin typeface="Times New Roman" panose="02020603050405020304" pitchFamily="18" charset="0"/>
                <a:ea typeface="微软雅黑" panose="020B0503020204020204" pitchFamily="34" charset="-122"/>
              </a:rPr>
              <a:t>①</a:t>
            </a:r>
            <a:r>
              <a:rPr lang="zh-CN" altLang="en-US" sz="2025" dirty="0">
                <a:latin typeface="Times New Roman" panose="02020603050405020304" pitchFamily="18" charset="0"/>
                <a:ea typeface="微软雅黑" panose="020B0503020204020204" pitchFamily="34" charset="-122"/>
              </a:rPr>
              <a:t>侍臣</a:t>
            </a:r>
            <a:r>
              <a:rPr lang="en-US" altLang="zh-CN" sz="2025" dirty="0">
                <a:latin typeface="Times New Roman" panose="02020603050405020304" pitchFamily="18" charset="0"/>
                <a:ea typeface="微软雅黑" panose="020B0503020204020204" pitchFamily="34" charset="-122"/>
              </a:rPr>
              <a:t>:</a:t>
            </a:r>
            <a:r>
              <a:rPr lang="zh-CN" altLang="en-US" sz="2025" dirty="0">
                <a:latin typeface="Times New Roman" panose="02020603050405020304" pitchFamily="18" charset="0"/>
                <a:ea typeface="微软雅黑" panose="020B0503020204020204" pitchFamily="34" charset="-122"/>
              </a:rPr>
              <a:t>周围的大臣</a:t>
            </a:r>
            <a:r>
              <a:rPr lang="en-US" altLang="zh-CN" sz="2025" dirty="0">
                <a:latin typeface="Times New Roman" panose="02020603050405020304" pitchFamily="18" charset="0"/>
                <a:ea typeface="微软雅黑" panose="020B0503020204020204" pitchFamily="34" charset="-122"/>
              </a:rPr>
              <a:t>｡②</a:t>
            </a:r>
            <a:r>
              <a:rPr lang="zh-CN" altLang="en-US" sz="2025" dirty="0">
                <a:latin typeface="Times New Roman" panose="02020603050405020304" pitchFamily="18" charset="0"/>
                <a:ea typeface="微软雅黑" panose="020B0503020204020204" pitchFamily="34" charset="-122"/>
              </a:rPr>
              <a:t>京师</a:t>
            </a:r>
            <a:r>
              <a:rPr lang="en-US" altLang="zh-CN" sz="2025" dirty="0">
                <a:latin typeface="Times New Roman" panose="02020603050405020304" pitchFamily="18" charset="0"/>
                <a:ea typeface="微软雅黑" panose="020B0503020204020204" pitchFamily="34" charset="-122"/>
              </a:rPr>
              <a:t>:</a:t>
            </a:r>
            <a:r>
              <a:rPr lang="zh-CN" altLang="en-US" sz="2025" dirty="0">
                <a:latin typeface="Times New Roman" panose="02020603050405020304" pitchFamily="18" charset="0"/>
                <a:ea typeface="微软雅黑" panose="020B0503020204020204" pitchFamily="34" charset="-122"/>
              </a:rPr>
              <a:t>京城</a:t>
            </a:r>
            <a:r>
              <a:rPr lang="en-US" altLang="zh-CN" sz="2025" dirty="0">
                <a:latin typeface="Times New Roman" panose="02020603050405020304" pitchFamily="18" charset="0"/>
                <a:ea typeface="微软雅黑" panose="020B0503020204020204" pitchFamily="34" charset="-122"/>
              </a:rPr>
              <a:t>｡</a:t>
            </a:r>
            <a:r>
              <a:rPr lang="zh-CN" altLang="en-US" sz="2025" dirty="0">
                <a:latin typeface="Times New Roman" panose="02020603050405020304" pitchFamily="18" charset="0"/>
                <a:ea typeface="微软雅黑" panose="020B0503020204020204" pitchFamily="34" charset="-122"/>
              </a:rPr>
              <a:t>此指隋朝京城大兴</a:t>
            </a:r>
            <a:r>
              <a:rPr lang="en-US" altLang="zh-CN" sz="2025" dirty="0">
                <a:latin typeface="Times New Roman" panose="02020603050405020304" pitchFamily="18" charset="0"/>
                <a:ea typeface="微软雅黑" panose="020B0503020204020204" pitchFamily="34" charset="-122"/>
              </a:rPr>
              <a:t>(</a:t>
            </a:r>
            <a:r>
              <a:rPr lang="zh-CN" altLang="en-US" sz="2025" dirty="0">
                <a:latin typeface="Times New Roman" panose="02020603050405020304" pitchFamily="18" charset="0"/>
                <a:ea typeface="微软雅黑" panose="020B0503020204020204" pitchFamily="34" charset="-122"/>
              </a:rPr>
              <a:t>今陕西西安市</a:t>
            </a:r>
            <a:r>
              <a:rPr lang="en-US" altLang="zh-CN" sz="2025" dirty="0">
                <a:latin typeface="Times New Roman" panose="02020603050405020304" pitchFamily="18" charset="0"/>
                <a:ea typeface="微软雅黑" panose="020B0503020204020204" pitchFamily="34" charset="-122"/>
              </a:rPr>
              <a:t>)｡③</a:t>
            </a:r>
            <a:r>
              <a:rPr lang="zh-CN" altLang="en-US" sz="2025" dirty="0">
                <a:latin typeface="Times New Roman" panose="02020603050405020304" pitchFamily="18" charset="0"/>
                <a:ea typeface="微软雅黑" panose="020B0503020204020204" pitchFamily="34" charset="-122"/>
              </a:rPr>
              <a:t>炀帝</a:t>
            </a:r>
            <a:r>
              <a:rPr lang="en-US" altLang="zh-CN" sz="2025" dirty="0">
                <a:latin typeface="Times New Roman" panose="02020603050405020304" pitchFamily="18" charset="0"/>
                <a:ea typeface="微软雅黑" panose="020B0503020204020204" pitchFamily="34" charset="-122"/>
              </a:rPr>
              <a:t>:</a:t>
            </a:r>
            <a:r>
              <a:rPr lang="zh-CN" altLang="en-US" sz="2025" dirty="0">
                <a:latin typeface="Times New Roman" panose="02020603050405020304" pitchFamily="18" charset="0"/>
                <a:ea typeface="微软雅黑" panose="020B0503020204020204" pitchFamily="34" charset="-122"/>
              </a:rPr>
              <a:t>指隋朝末代皇帝杨广</a:t>
            </a:r>
            <a:r>
              <a:rPr lang="en-US" altLang="zh-CN" sz="2025" dirty="0">
                <a:latin typeface="Times New Roman" panose="02020603050405020304" pitchFamily="18" charset="0"/>
                <a:ea typeface="微软雅黑" panose="020B0503020204020204" pitchFamily="34" charset="-122"/>
              </a:rPr>
              <a:t>｡④</a:t>
            </a:r>
            <a:r>
              <a:rPr lang="zh-CN" altLang="en-US" sz="2025" dirty="0">
                <a:latin typeface="Times New Roman" panose="02020603050405020304" pitchFamily="18" charset="0"/>
                <a:ea typeface="微软雅黑" panose="020B0503020204020204" pitchFamily="34" charset="-122"/>
              </a:rPr>
              <a:t>孜孜</a:t>
            </a:r>
            <a:r>
              <a:rPr lang="en-US" altLang="zh-CN" sz="2025" dirty="0">
                <a:latin typeface="Times New Roman" panose="02020603050405020304" pitchFamily="18" charset="0"/>
                <a:ea typeface="微软雅黑" panose="020B0503020204020204" pitchFamily="34" charset="-122"/>
              </a:rPr>
              <a:t>:</a:t>
            </a:r>
            <a:r>
              <a:rPr lang="zh-CN" altLang="en-US" sz="2025" dirty="0">
                <a:latin typeface="Times New Roman" panose="02020603050405020304" pitchFamily="18" charset="0"/>
                <a:ea typeface="微软雅黑" panose="020B0503020204020204" pitchFamily="34" charset="-122"/>
              </a:rPr>
              <a:t>勤恳的样子</a:t>
            </a:r>
            <a:r>
              <a:rPr lang="en-US" altLang="zh-CN" sz="2025" dirty="0">
                <a:latin typeface="Times New Roman" panose="02020603050405020304" pitchFamily="18" charset="0"/>
                <a:ea typeface="微软雅黑" panose="020B0503020204020204" pitchFamily="34" charset="-122"/>
              </a:rPr>
              <a:t>｡⑤</a:t>
            </a:r>
            <a:r>
              <a:rPr lang="zh-CN" altLang="en-US" sz="2025" dirty="0">
                <a:latin typeface="Times New Roman" panose="02020603050405020304" pitchFamily="18" charset="0"/>
                <a:ea typeface="微软雅黑" panose="020B0503020204020204" pitchFamily="34" charset="-122"/>
              </a:rPr>
              <a:t>稔</a:t>
            </a:r>
            <a:r>
              <a:rPr lang="en-US" altLang="zh-CN" sz="2025" dirty="0">
                <a:latin typeface="Times New Roman" panose="02020603050405020304" pitchFamily="18" charset="0"/>
                <a:ea typeface="微软雅黑" panose="020B0503020204020204" pitchFamily="34" charset="-122"/>
              </a:rPr>
              <a:t>(</a:t>
            </a:r>
            <a:r>
              <a:rPr lang="en-US" altLang="zh-CN" sz="2025" dirty="0" err="1">
                <a:latin typeface="Times New Roman" panose="02020603050405020304" pitchFamily="18" charset="0"/>
                <a:ea typeface="微软雅黑" panose="020B0503020204020204" pitchFamily="34" charset="-122"/>
              </a:rPr>
              <a:t>rěn</a:t>
            </a:r>
            <a:r>
              <a:rPr lang="en-US" altLang="zh-CN" sz="2025" dirty="0">
                <a:latin typeface="Times New Roman" panose="02020603050405020304" pitchFamily="18" charset="0"/>
                <a:ea typeface="微软雅黑" panose="020B0503020204020204" pitchFamily="34" charset="-122"/>
              </a:rPr>
              <a:t>):</a:t>
            </a:r>
            <a:r>
              <a:rPr lang="zh-CN" altLang="en-US" sz="2025" dirty="0">
                <a:latin typeface="Times New Roman" panose="02020603050405020304" pitchFamily="18" charset="0"/>
                <a:ea typeface="微软雅黑" panose="020B0503020204020204" pitchFamily="34" charset="-122"/>
              </a:rPr>
              <a:t>丰收</a:t>
            </a:r>
            <a:r>
              <a:rPr lang="en-US" altLang="zh-CN" sz="2025" dirty="0">
                <a:latin typeface="Times New Roman" panose="02020603050405020304" pitchFamily="18" charset="0"/>
                <a:ea typeface="微软雅黑" panose="020B0503020204020204" pitchFamily="34" charset="-122"/>
              </a:rPr>
              <a:t>｡</a:t>
            </a:r>
            <a:endParaRPr lang="en-US" altLang="zh-CN" sz="2025"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35223" y="1545108"/>
            <a:ext cx="8309580" cy="251523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50000"/>
              </a:lnSpc>
            </a:pP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1.</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解释下列句子中加点的词语</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dirty="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pP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(1)</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炀帝意犹不</a:t>
            </a:r>
            <a:r>
              <a:rPr lang="zh-CN" altLang="en-US" sz="2100" dirty="0">
                <a:solidFill>
                  <a:srgbClr val="FF00FF"/>
                </a:solidFill>
                <a:latin typeface="Times New Roman" panose="02020603050405020304" pitchFamily="18" charset="0"/>
                <a:ea typeface="微软雅黑" panose="020B0503020204020204" pitchFamily="34" charset="-122"/>
                <a:cs typeface="Times New Roman" panose="02020603050405020304" pitchFamily="18" charset="0"/>
              </a:rPr>
              <a:t>足</a:t>
            </a: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smtClean="0">
                <a:latin typeface="Times New Roman" panose="02020603050405020304" pitchFamily="18" charset="0"/>
                <a:ea typeface="微软雅黑" panose="020B0503020204020204" pitchFamily="34" charset="-122"/>
                <a:cs typeface="Times New Roman" panose="02020603050405020304" pitchFamily="18" charset="0"/>
              </a:rPr>
              <a:t> </a:t>
            </a:r>
            <a:endPar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2)</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征求不</a:t>
            </a:r>
            <a:r>
              <a:rPr lang="zh-CN" altLang="en-US" sz="2100" dirty="0">
                <a:solidFill>
                  <a:srgbClr val="FF00FF"/>
                </a:solidFill>
                <a:latin typeface="Times New Roman" panose="02020603050405020304" pitchFamily="18" charset="0"/>
                <a:ea typeface="微软雅黑" panose="020B0503020204020204" pitchFamily="34" charset="-122"/>
                <a:cs typeface="Times New Roman" panose="02020603050405020304" pitchFamily="18" charset="0"/>
              </a:rPr>
              <a:t>已</a:t>
            </a: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smtClean="0">
                <a:latin typeface="Times New Roman" panose="02020603050405020304" pitchFamily="18" charset="0"/>
                <a:ea typeface="微软雅黑" panose="020B0503020204020204" pitchFamily="34" charset="-122"/>
                <a:cs typeface="Times New Roman" panose="02020603050405020304" pitchFamily="18" charset="0"/>
              </a:rPr>
              <a:t> </a:t>
            </a:r>
            <a:endPar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3)</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故</a:t>
            </a:r>
            <a:r>
              <a:rPr lang="zh-CN" altLang="en-US" sz="2100" dirty="0">
                <a:solidFill>
                  <a:srgbClr val="FF00FF"/>
                </a:solidFill>
                <a:latin typeface="Times New Roman" panose="02020603050405020304" pitchFamily="18" charset="0"/>
                <a:ea typeface="微软雅黑" panose="020B0503020204020204" pitchFamily="34" charset="-122"/>
                <a:cs typeface="Times New Roman" panose="02020603050405020304" pitchFamily="18" charset="0"/>
              </a:rPr>
              <a:t>夙夜</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孜孜</a:t>
            </a: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smtClean="0">
                <a:latin typeface="Times New Roman" panose="02020603050405020304" pitchFamily="18" charset="0"/>
                <a:ea typeface="微软雅黑" panose="020B0503020204020204" pitchFamily="34" charset="-122"/>
                <a:cs typeface="Times New Roman" panose="02020603050405020304" pitchFamily="18" charset="0"/>
              </a:rPr>
              <a:t> </a:t>
            </a:r>
            <a:endPar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4)</a:t>
            </a:r>
            <a:r>
              <a:rPr lang="zh-CN" altLang="en-US" sz="2100" dirty="0">
                <a:solidFill>
                  <a:srgbClr val="FF00FF"/>
                </a:solidFill>
                <a:latin typeface="Times New Roman" panose="02020603050405020304" pitchFamily="18" charset="0"/>
                <a:ea typeface="微软雅黑" panose="020B0503020204020204" pitchFamily="34" charset="-122"/>
                <a:cs typeface="Times New Roman" panose="02020603050405020304" pitchFamily="18" charset="0"/>
              </a:rPr>
              <a:t>惟</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欲清净</a:t>
            </a: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a:t>
            </a:r>
            <a:endParaRPr lang="zh-CN" altLang="en-US" sz="2100" dirty="0">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3" name="矩形 2"/>
          <p:cNvSpPr/>
          <p:nvPr/>
        </p:nvSpPr>
        <p:spPr>
          <a:xfrm>
            <a:off x="2534418" y="2076742"/>
            <a:ext cx="716280" cy="511175"/>
          </a:xfrm>
          <a:prstGeom prst="rect">
            <a:avLst/>
          </a:prstGeom>
        </p:spPr>
        <p:txBody>
          <a:bodyPr wrap="none">
            <a:spAutoFit/>
          </a:bodyPr>
          <a:lstStyle/>
          <a:p>
            <a:pPr algn="just">
              <a:lnSpc>
                <a:spcPct val="130000"/>
              </a:lnSpc>
            </a:pPr>
            <a:r>
              <a:rPr lang="zh-CN" altLang="en-US" sz="2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满足</a:t>
            </a:r>
            <a:endParaRPr lang="zh-CN" altLang="en-US" sz="2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5" name="矩形 4"/>
          <p:cNvSpPr/>
          <p:nvPr/>
        </p:nvSpPr>
        <p:spPr>
          <a:xfrm>
            <a:off x="2013000" y="2539427"/>
            <a:ext cx="716280" cy="511175"/>
          </a:xfrm>
          <a:prstGeom prst="rect">
            <a:avLst/>
          </a:prstGeom>
        </p:spPr>
        <p:txBody>
          <a:bodyPr wrap="none">
            <a:spAutoFit/>
          </a:bodyPr>
          <a:lstStyle/>
          <a:p>
            <a:pPr algn="just">
              <a:lnSpc>
                <a:spcPct val="130000"/>
              </a:lnSpc>
            </a:pPr>
            <a:r>
              <a:rPr lang="zh-CN" altLang="en-US" sz="2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停止</a:t>
            </a:r>
            <a:endParaRPr lang="zh-CN" altLang="en-US" sz="2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6" name="矩形 5"/>
          <p:cNvSpPr/>
          <p:nvPr/>
        </p:nvSpPr>
        <p:spPr>
          <a:xfrm>
            <a:off x="2351554" y="3040892"/>
            <a:ext cx="716280" cy="511175"/>
          </a:xfrm>
          <a:prstGeom prst="rect">
            <a:avLst/>
          </a:prstGeom>
        </p:spPr>
        <p:txBody>
          <a:bodyPr wrap="none">
            <a:spAutoFit/>
          </a:bodyPr>
          <a:lstStyle/>
          <a:p>
            <a:pPr algn="just">
              <a:lnSpc>
                <a:spcPct val="130000"/>
              </a:lnSpc>
            </a:pPr>
            <a:r>
              <a:rPr lang="zh-CN" altLang="en-US" sz="2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早晚</a:t>
            </a:r>
            <a:endParaRPr lang="zh-CN" altLang="en-US" sz="2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7" name="矩形 6"/>
          <p:cNvSpPr/>
          <p:nvPr/>
        </p:nvSpPr>
        <p:spPr>
          <a:xfrm>
            <a:off x="2030427" y="3503576"/>
            <a:ext cx="449580" cy="511175"/>
          </a:xfrm>
          <a:prstGeom prst="rect">
            <a:avLst/>
          </a:prstGeom>
        </p:spPr>
        <p:txBody>
          <a:bodyPr wrap="none">
            <a:spAutoFit/>
          </a:bodyPr>
          <a:lstStyle/>
          <a:p>
            <a:pPr algn="just">
              <a:lnSpc>
                <a:spcPct val="130000"/>
              </a:lnSpc>
            </a:pPr>
            <a:r>
              <a:rPr lang="zh-CN" altLang="en-US" sz="2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只</a:t>
            </a:r>
            <a:endParaRPr lang="zh-CN" altLang="en-US" sz="2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additive="base">
                                        <p:cTn id="25" dur="500" fill="hold"/>
                                        <p:tgtEl>
                                          <p:spTgt spid="7"/>
                                        </p:tgtEl>
                                        <p:attrNameLst>
                                          <p:attrName>ppt_x</p:attrName>
                                        </p:attrNameLst>
                                      </p:cBhvr>
                                      <p:tavLst>
                                        <p:tav tm="0">
                                          <p:val>
                                            <p:strVal val="#ppt_x"/>
                                          </p:val>
                                        </p:tav>
                                        <p:tav tm="100000">
                                          <p:val>
                                            <p:strVal val="#ppt_x"/>
                                          </p:val>
                                        </p:tav>
                                      </p:tavLst>
                                    </p:anim>
                                    <p:anim calcmode="lin" valueType="num">
                                      <p:cBhvr additive="base">
                                        <p:cTn id="26"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6" grpId="0"/>
      <p:bldP spid="7"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35223" y="1545108"/>
            <a:ext cx="8309580" cy="251523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50000"/>
              </a:lnSpc>
            </a:pP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1.</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解释下列句子中加点的词语</a:t>
            </a: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1)</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人有</a:t>
            </a:r>
            <a:r>
              <a:rPr lang="zh-CN" altLang="en-US" sz="2100" dirty="0">
                <a:solidFill>
                  <a:srgbClr val="FF00FF"/>
                </a:solidFill>
                <a:latin typeface="Times New Roman" panose="02020603050405020304" pitchFamily="18" charset="0"/>
                <a:ea typeface="微软雅黑" panose="020B0503020204020204" pitchFamily="34" charset="-122"/>
                <a:cs typeface="Times New Roman" panose="02020603050405020304" pitchFamily="18" charset="0"/>
              </a:rPr>
              <a:t>馈</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一木</a:t>
            </a:r>
            <a:r>
              <a:rPr lang="zh-CN" altLang="en-US" sz="2100" dirty="0" smtClean="0">
                <a:latin typeface="Times New Roman" panose="02020603050405020304" pitchFamily="18" charset="0"/>
                <a:ea typeface="微软雅黑" panose="020B0503020204020204" pitchFamily="34" charset="-122"/>
                <a:cs typeface="Times New Roman" panose="02020603050405020304" pitchFamily="18" charset="0"/>
              </a:rPr>
              <a:t>者</a:t>
            </a:r>
            <a:endPar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2)</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木小不</a:t>
            </a:r>
            <a:r>
              <a:rPr lang="zh-CN" altLang="en-US" sz="2100" dirty="0">
                <a:solidFill>
                  <a:srgbClr val="FF00FF"/>
                </a:solidFill>
                <a:latin typeface="Times New Roman" panose="02020603050405020304" pitchFamily="18" charset="0"/>
                <a:ea typeface="微软雅黑" panose="020B0503020204020204" pitchFamily="34" charset="-122"/>
                <a:cs typeface="Times New Roman" panose="02020603050405020304" pitchFamily="18" charset="0"/>
              </a:rPr>
              <a:t>堪</a:t>
            </a:r>
            <a:r>
              <a:rPr lang="zh-CN" altLang="en-US" sz="2100" dirty="0" smtClean="0">
                <a:latin typeface="Times New Roman" panose="02020603050405020304" pitchFamily="18" charset="0"/>
                <a:ea typeface="微软雅黑" panose="020B0503020204020204" pitchFamily="34" charset="-122"/>
                <a:cs typeface="Times New Roman" panose="02020603050405020304" pitchFamily="18" charset="0"/>
              </a:rPr>
              <a:t>也 </a:t>
            </a:r>
            <a:endPar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3)</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为</a:t>
            </a:r>
            <a:r>
              <a:rPr lang="zh-CN" altLang="en-US" sz="2100" dirty="0">
                <a:solidFill>
                  <a:srgbClr val="FF00FF"/>
                </a:solidFill>
                <a:latin typeface="Times New Roman" panose="02020603050405020304" pitchFamily="18" charset="0"/>
                <a:ea typeface="微软雅黑" panose="020B0503020204020204" pitchFamily="34" charset="-122"/>
                <a:cs typeface="Times New Roman" panose="02020603050405020304" pitchFamily="18" charset="0"/>
              </a:rPr>
              <a:t>余</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生炭满</a:t>
            </a:r>
            <a:r>
              <a:rPr lang="zh-CN" altLang="en-US" sz="2100" dirty="0" smtClean="0">
                <a:latin typeface="Times New Roman" panose="02020603050405020304" pitchFamily="18" charset="0"/>
                <a:ea typeface="微软雅黑" panose="020B0503020204020204" pitchFamily="34" charset="-122"/>
                <a:cs typeface="Times New Roman" panose="02020603050405020304" pitchFamily="18" charset="0"/>
              </a:rPr>
              <a:t>炉</a:t>
            </a:r>
            <a:endPar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4)</a:t>
            </a:r>
            <a:r>
              <a:rPr lang="zh-CN" altLang="en-US" sz="2100" dirty="0">
                <a:solidFill>
                  <a:srgbClr val="FF00FF"/>
                </a:solidFill>
                <a:latin typeface="Times New Roman" panose="02020603050405020304" pitchFamily="18" charset="0"/>
                <a:ea typeface="微软雅黑" panose="020B0503020204020204" pitchFamily="34" charset="-122"/>
                <a:cs typeface="Times New Roman" panose="02020603050405020304" pitchFamily="18" charset="0"/>
              </a:rPr>
              <a:t>乃</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尽湿</a:t>
            </a:r>
            <a:r>
              <a:rPr lang="zh-CN" altLang="en-US" sz="2100" dirty="0" smtClean="0">
                <a:latin typeface="Times New Roman" panose="02020603050405020304" pitchFamily="18" charset="0"/>
                <a:ea typeface="微软雅黑" panose="020B0503020204020204" pitchFamily="34" charset="-122"/>
                <a:cs typeface="Times New Roman" panose="02020603050405020304" pitchFamily="18" charset="0"/>
              </a:rPr>
              <a:t>之</a:t>
            </a:r>
            <a:endParaRPr sz="2100" dirty="0">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3" name="矩形 2"/>
          <p:cNvSpPr/>
          <p:nvPr/>
        </p:nvSpPr>
        <p:spPr>
          <a:xfrm>
            <a:off x="2669144" y="2047783"/>
            <a:ext cx="1657350" cy="511175"/>
          </a:xfrm>
          <a:prstGeom prst="rect">
            <a:avLst/>
          </a:prstGeom>
        </p:spPr>
        <p:txBody>
          <a:bodyPr wrap="none">
            <a:spAutoFit/>
          </a:bodyPr>
          <a:lstStyle/>
          <a:p>
            <a:pPr algn="just">
              <a:lnSpc>
                <a:spcPct val="130000"/>
              </a:lnSpc>
            </a:pPr>
            <a:r>
              <a:rPr lang="zh-CN" altLang="en-US" sz="2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馈</a:t>
            </a:r>
            <a:r>
              <a:rPr lang="en-US" altLang="zh-CN" sz="2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馈赠</a:t>
            </a:r>
            <a:r>
              <a:rPr lang="en-US" altLang="zh-CN" sz="2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赠送</a:t>
            </a:r>
            <a:endParaRPr lang="zh-CN" altLang="en-US" sz="2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4" name="矩形 3"/>
          <p:cNvSpPr/>
          <p:nvPr/>
        </p:nvSpPr>
        <p:spPr>
          <a:xfrm>
            <a:off x="535223" y="3981995"/>
            <a:ext cx="8097788" cy="1545590"/>
          </a:xfrm>
          <a:prstGeom prst="rect">
            <a:avLst/>
          </a:prstGeom>
          <a:ln w="28575">
            <a:solidFill>
              <a:srgbClr val="ED7D31"/>
            </a:solidFill>
            <a:prstDash val="dash"/>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50000"/>
              </a:lnSpc>
              <a:spcAft>
                <a:spcPts val="0"/>
              </a:spcAft>
            </a:pPr>
            <a:r>
              <a:rPr lang="en-US" altLang="zh-CN" sz="2100" b="1"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1" dirty="0">
                <a:latin typeface="Times New Roman" panose="02020603050405020304" pitchFamily="18" charset="0"/>
                <a:ea typeface="微软雅黑" panose="020B0503020204020204" pitchFamily="34" charset="-122"/>
                <a:cs typeface="Times New Roman" panose="02020603050405020304" pitchFamily="18" charset="0"/>
              </a:rPr>
              <a:t>解析</a:t>
            </a:r>
            <a:r>
              <a:rPr lang="en-US" altLang="zh-CN" sz="2100" b="1"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本题考查理解常见文言实词在文中的含义</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结合所学</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联系语境分析词义</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注意通假字</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一词多义</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古今异义</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词类活用等文言现象</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endParaRPr sz="2100" dirty="0">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5" name="矩形 4"/>
          <p:cNvSpPr/>
          <p:nvPr/>
        </p:nvSpPr>
        <p:spPr>
          <a:xfrm>
            <a:off x="2402437" y="2550458"/>
            <a:ext cx="1657350" cy="511175"/>
          </a:xfrm>
          <a:prstGeom prst="rect">
            <a:avLst/>
          </a:prstGeom>
        </p:spPr>
        <p:txBody>
          <a:bodyPr wrap="none">
            <a:spAutoFit/>
          </a:bodyPr>
          <a:lstStyle/>
          <a:p>
            <a:pPr algn="just">
              <a:lnSpc>
                <a:spcPct val="130000"/>
              </a:lnSpc>
            </a:pPr>
            <a:r>
              <a:rPr lang="zh-CN" altLang="en-US" sz="2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堪</a:t>
            </a:r>
            <a:r>
              <a:rPr lang="en-US" altLang="zh-CN" sz="2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胜任</a:t>
            </a:r>
            <a:r>
              <a:rPr lang="en-US" altLang="zh-CN" sz="2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胜用</a:t>
            </a:r>
            <a:endParaRPr lang="zh-CN" altLang="en-US" sz="2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6" name="矩形 5"/>
          <p:cNvSpPr/>
          <p:nvPr/>
        </p:nvSpPr>
        <p:spPr>
          <a:xfrm>
            <a:off x="2664912" y="3014889"/>
            <a:ext cx="790575" cy="511175"/>
          </a:xfrm>
          <a:prstGeom prst="rect">
            <a:avLst/>
          </a:prstGeom>
        </p:spPr>
        <p:txBody>
          <a:bodyPr wrap="none">
            <a:spAutoFit/>
          </a:bodyPr>
          <a:lstStyle/>
          <a:p>
            <a:pPr algn="just">
              <a:lnSpc>
                <a:spcPct val="130000"/>
              </a:lnSpc>
            </a:pPr>
            <a:r>
              <a:rPr lang="zh-CN" altLang="en-US" sz="2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余</a:t>
            </a:r>
            <a:r>
              <a:rPr lang="en-US" altLang="zh-CN" sz="2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我</a:t>
            </a:r>
            <a:endParaRPr lang="zh-CN" altLang="en-US" sz="2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7" name="矩形 6"/>
          <p:cNvSpPr/>
          <p:nvPr/>
        </p:nvSpPr>
        <p:spPr>
          <a:xfrm>
            <a:off x="2123703" y="3497889"/>
            <a:ext cx="1390650" cy="511175"/>
          </a:xfrm>
          <a:prstGeom prst="rect">
            <a:avLst/>
          </a:prstGeom>
        </p:spPr>
        <p:txBody>
          <a:bodyPr wrap="none">
            <a:spAutoFit/>
          </a:bodyPr>
          <a:lstStyle/>
          <a:p>
            <a:pPr algn="just">
              <a:lnSpc>
                <a:spcPct val="130000"/>
              </a:lnSpc>
            </a:pPr>
            <a:r>
              <a:rPr lang="zh-CN" altLang="en-US" sz="2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乃</a:t>
            </a:r>
            <a:r>
              <a:rPr lang="en-US" altLang="zh-CN" sz="2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于是</a:t>
            </a:r>
            <a:r>
              <a:rPr lang="en-US" altLang="zh-CN" sz="2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就</a:t>
            </a:r>
            <a:endParaRPr lang="zh-CN" altLang="en-US" sz="2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additive="base">
                                        <p:cTn id="25" dur="500" fill="hold"/>
                                        <p:tgtEl>
                                          <p:spTgt spid="7"/>
                                        </p:tgtEl>
                                        <p:attrNameLst>
                                          <p:attrName>ppt_x</p:attrName>
                                        </p:attrNameLst>
                                      </p:cBhvr>
                                      <p:tavLst>
                                        <p:tav tm="0">
                                          <p:val>
                                            <p:strVal val="#ppt_x"/>
                                          </p:val>
                                        </p:tav>
                                        <p:tav tm="100000">
                                          <p:val>
                                            <p:strVal val="#ppt_x"/>
                                          </p:val>
                                        </p:tav>
                                      </p:tavLst>
                                    </p:anim>
                                    <p:anim calcmode="lin" valueType="num">
                                      <p:cBhvr additive="base">
                                        <p:cTn id="26"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bldLvl="0" animBg="1"/>
      <p:bldP spid="5" grpId="0"/>
      <p:bldP spid="6" grpId="0"/>
      <p:bldP spid="7"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35223" y="1545108"/>
            <a:ext cx="8097788" cy="2999740"/>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50000"/>
              </a:lnSpc>
            </a:pP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2.</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翻译句子</a:t>
            </a: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pPr>
            <a:r>
              <a:rPr lang="zh-CN" altLang="en-US" sz="2100" dirty="0" smtClean="0">
                <a:latin typeface="Times New Roman" panose="02020603050405020304" pitchFamily="18" charset="0"/>
                <a:ea typeface="微软雅黑" panose="020B0503020204020204" pitchFamily="34" charset="-122"/>
                <a:cs typeface="Times New Roman" panose="02020603050405020304" pitchFamily="18" charset="0"/>
              </a:rPr>
              <a:t>夫</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治国犹栽树</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本根不摇</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则枝叶茂盛</a:t>
            </a: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pPr>
            <a:r>
              <a:rPr lang="zh-CN" altLang="en-US" sz="2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治理</a:t>
            </a:r>
            <a:r>
              <a:rPr lang="zh-CN" altLang="en-US" sz="2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国家就像种树一样</a:t>
            </a:r>
            <a:r>
              <a:rPr lang="en-US" altLang="zh-CN" sz="2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不动摇它的根基</a:t>
            </a:r>
            <a:r>
              <a:rPr lang="en-US" altLang="zh-CN" sz="2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它就会长得枝叶繁茂</a:t>
            </a:r>
            <a:r>
              <a:rPr lang="en-US" altLang="zh-CN" sz="2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pPr>
            <a:endPar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3</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结合选文用自己的话说说唐太宗的治国之道</a:t>
            </a: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pPr>
            <a:r>
              <a:rPr lang="zh-CN" altLang="en-US" sz="2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治国</a:t>
            </a:r>
            <a:r>
              <a:rPr lang="zh-CN" altLang="en-US" sz="2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以民为本</a:t>
            </a:r>
            <a:r>
              <a:rPr lang="en-US" altLang="zh-CN" sz="2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让百姓安居乐业</a:t>
            </a:r>
            <a:r>
              <a:rPr lang="en-US" altLang="zh-CN" sz="2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 calcmode="lin" valueType="num">
                                      <p:cBhvr additive="base">
                                        <p:cTn id="7"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
                                            <p:txEl>
                                              <p:pRg st="5" end="5"/>
                                            </p:txEl>
                                          </p:spTgt>
                                        </p:tgtEl>
                                        <p:attrNameLst>
                                          <p:attrName>style.visibility</p:attrName>
                                        </p:attrNameLst>
                                      </p:cBhvr>
                                      <p:to>
                                        <p:strVal val="visible"/>
                                      </p:to>
                                    </p:set>
                                    <p:anim calcmode="lin" valueType="num">
                                      <p:cBhvr additive="base">
                                        <p:cTn id="13" dur="500" fill="hold"/>
                                        <p:tgtEl>
                                          <p:spTgt spid="2">
                                            <p:txEl>
                                              <p:pRg st="5" end="5"/>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24435" y="1544079"/>
            <a:ext cx="8108576" cy="348424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50000"/>
              </a:lnSpc>
              <a:spcAft>
                <a:spcPts val="0"/>
              </a:spcAft>
            </a:pPr>
            <a:r>
              <a:rPr lang="en-US" altLang="zh-CN" sz="2100" b="1"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1" kern="100" dirty="0">
                <a:latin typeface="Times New Roman" panose="02020603050405020304" pitchFamily="18" charset="0"/>
                <a:ea typeface="微软雅黑" panose="020B0503020204020204" pitchFamily="34" charset="-122"/>
                <a:cs typeface="Times New Roman" panose="02020603050405020304" pitchFamily="18" charset="0"/>
              </a:rPr>
              <a:t>参考译文</a:t>
            </a:r>
            <a:r>
              <a:rPr lang="en-US" altLang="zh-CN" sz="2100" b="1"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唐太宗对周围的大臣说</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以前隋炀帝刚刚平定了京城</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宫中的美女和珍奇玩物</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没有一个院子不是满满的</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隋炀帝仍旧不满足</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搜刮不停</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并且东征西讨</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用尽兵力发动战争</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老百姓苦不堪言</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所以导致了灭亡</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这些都是我亲眼所见</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因此我从早到晚孜孜不倦</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只是希望清清静静</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使得天下平安无事</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于是就能不兴徭役</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谷物丰收</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百姓安居乐业</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治理国家就像种树一样</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不动摇它的根基</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它就会长得枝叶繁茂</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帝王能做到清静</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百姓怎么会不安居乐业呢</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kern="100" dirty="0" smtClean="0">
              <a:latin typeface="Times New Roman" panose="02020603050405020304" pitchFamily="18" charset="0"/>
              <a:ea typeface="微软雅黑" panose="020B0503020204020204" pitchFamily="34" charset="-122"/>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25065" y="1489244"/>
            <a:ext cx="8101013" cy="3969385"/>
          </a:xfrm>
          <a:prstGeom prst="rect">
            <a:avLst/>
          </a:prstGeom>
        </p:spPr>
        <p:txBody>
          <a:bodyPr wrap="square">
            <a:spAutoFit/>
          </a:bodyPr>
          <a:lstStyle/>
          <a:p>
            <a:pPr algn="just">
              <a:lnSpc>
                <a:spcPct val="150000"/>
              </a:lnSpc>
            </a:pPr>
            <a:r>
              <a:rPr lang="zh-CN" altLang="en-US" sz="2100" dirty="0">
                <a:latin typeface="Times New Roman" panose="02020603050405020304" pitchFamily="18" charset="0"/>
                <a:ea typeface="微软雅黑" panose="020B0503020204020204" pitchFamily="34" charset="-122"/>
              </a:rPr>
              <a:t>二</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阅读下面文言文</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完成题目</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algn="ctr">
              <a:lnSpc>
                <a:spcPct val="150000"/>
              </a:lnSpc>
            </a:pPr>
            <a:r>
              <a:rPr lang="zh-CN" altLang="en-US" sz="2100" b="1" dirty="0">
                <a:latin typeface="Times New Roman" panose="02020603050405020304" pitchFamily="18" charset="0"/>
                <a:ea typeface="微软雅黑" panose="020B0503020204020204" pitchFamily="34" charset="-122"/>
              </a:rPr>
              <a:t>二鹊救</a:t>
            </a:r>
            <a:r>
              <a:rPr lang="zh-CN" altLang="en-US" sz="2100" b="1" dirty="0" smtClean="0">
                <a:latin typeface="Times New Roman" panose="02020603050405020304" pitchFamily="18" charset="0"/>
                <a:ea typeface="微软雅黑" panose="020B0503020204020204" pitchFamily="34" charset="-122"/>
              </a:rPr>
              <a:t>友</a:t>
            </a:r>
            <a:endParaRPr lang="en-US" altLang="zh-CN" sz="2100" b="1"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latin typeface="Times New Roman" panose="02020603050405020304" pitchFamily="18" charset="0"/>
                <a:ea typeface="微软雅黑" panose="020B0503020204020204" pitchFamily="34" charset="-122"/>
              </a:rPr>
              <a:t>        某</a:t>
            </a:r>
            <a:r>
              <a:rPr lang="zh-CN" altLang="en-US" sz="2100" dirty="0">
                <a:latin typeface="Times New Roman" panose="02020603050405020304" pitchFamily="18" charset="0"/>
                <a:ea typeface="微软雅黑" panose="020B0503020204020204" pitchFamily="34" charset="-122"/>
              </a:rPr>
              <a:t>氏园中</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有古木</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鹊巢其上</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孵卵将雏</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一日</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鹊徊翔其上</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悲鸣不已</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顷之</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有群鹊鸣渐近</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集古木上</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忽有二鹊对鸣</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若相语状</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俄儿扬去</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未几</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一鹳</a:t>
            </a:r>
            <a:r>
              <a:rPr lang="zh-CN" altLang="en-US" sz="2100" baseline="30000" dirty="0">
                <a:latin typeface="Times New Roman" panose="02020603050405020304" pitchFamily="18" charset="0"/>
                <a:ea typeface="微软雅黑" panose="020B0503020204020204" pitchFamily="34" charset="-122"/>
              </a:rPr>
              <a:t>①</a:t>
            </a:r>
            <a:r>
              <a:rPr lang="zh-CN" altLang="en-US" sz="2100" dirty="0">
                <a:latin typeface="Times New Roman" panose="02020603050405020304" pitchFamily="18" charset="0"/>
                <a:ea typeface="微软雅黑" panose="020B0503020204020204" pitchFamily="34" charset="-122"/>
              </a:rPr>
              <a:t>横空而来</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咯咯”有声</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二鹊亦尾其后</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群鹊见而噪</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若有所诉</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鹳又“咯咯”作声</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似允所请</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鹳于古木上盘旋三匝</a:t>
            </a:r>
            <a:r>
              <a:rPr lang="zh-CN" altLang="en-US" sz="2100" baseline="30000" dirty="0">
                <a:latin typeface="Times New Roman" panose="02020603050405020304" pitchFamily="18" charset="0"/>
                <a:ea typeface="微软雅黑" panose="020B0503020204020204" pitchFamily="34" charset="-122"/>
              </a:rPr>
              <a:t>②</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遂俯冲鹊巢</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衔一赤蛇吞之</a:t>
            </a:r>
            <a:r>
              <a:rPr lang="en-US" altLang="zh-CN" sz="2100" dirty="0">
                <a:latin typeface="Times New Roman" panose="02020603050405020304" pitchFamily="18" charset="0"/>
                <a:ea typeface="微软雅黑" panose="020B0503020204020204" pitchFamily="34" charset="-122"/>
              </a:rPr>
              <a:t>｡</a:t>
            </a:r>
            <a:r>
              <a:rPr lang="zh-CN" altLang="en-US" sz="2100" u="sng" dirty="0">
                <a:latin typeface="Times New Roman" panose="02020603050405020304" pitchFamily="18" charset="0"/>
                <a:ea typeface="微软雅黑" panose="020B0503020204020204" pitchFamily="34" charset="-122"/>
              </a:rPr>
              <a:t>群鹊喧舞</a:t>
            </a:r>
            <a:r>
              <a:rPr lang="en-US" altLang="zh-CN" sz="2100" u="sng" dirty="0">
                <a:latin typeface="Times New Roman" panose="02020603050405020304" pitchFamily="18" charset="0"/>
                <a:ea typeface="微软雅黑" panose="020B0503020204020204" pitchFamily="34" charset="-122"/>
              </a:rPr>
              <a:t>,</a:t>
            </a:r>
            <a:r>
              <a:rPr lang="zh-CN" altLang="en-US" sz="2100" u="sng" dirty="0">
                <a:latin typeface="Times New Roman" panose="02020603050405020304" pitchFamily="18" charset="0"/>
                <a:ea typeface="微软雅黑" panose="020B0503020204020204" pitchFamily="34" charset="-122"/>
              </a:rPr>
              <a:t>若庆且谢也</a:t>
            </a:r>
            <a:r>
              <a:rPr lang="en-US" altLang="zh-CN" sz="2100" u="sng"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盖二鹊招鹳援友也</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注释</a:t>
            </a:r>
            <a:r>
              <a:rPr lang="en-US" altLang="zh-CN" sz="2100" b="1" dirty="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①</a:t>
            </a:r>
            <a:r>
              <a:rPr lang="zh-CN" altLang="en-US" sz="2100" dirty="0">
                <a:latin typeface="Times New Roman" panose="02020603050405020304" pitchFamily="18" charset="0"/>
                <a:ea typeface="微软雅黑" panose="020B0503020204020204" pitchFamily="34" charset="-122"/>
              </a:rPr>
              <a:t>鹳</a:t>
            </a:r>
            <a:r>
              <a:rPr lang="en-US" altLang="zh-CN" sz="2100" dirty="0">
                <a:latin typeface="Times New Roman" panose="02020603050405020304" pitchFamily="18" charset="0"/>
                <a:ea typeface="微软雅黑" panose="020B0503020204020204" pitchFamily="34" charset="-122"/>
              </a:rPr>
              <a:t>(</a:t>
            </a:r>
            <a:r>
              <a:rPr lang="en-US" altLang="zh-CN" sz="2100" dirty="0" err="1">
                <a:latin typeface="Times New Roman" panose="02020603050405020304" pitchFamily="18" charset="0"/>
                <a:ea typeface="微软雅黑" panose="020B0503020204020204" pitchFamily="34" charset="-122"/>
              </a:rPr>
              <a:t>guàn</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一种较凶猛的鸟</a:t>
            </a:r>
            <a:r>
              <a:rPr lang="en-US" altLang="zh-CN" sz="2100" dirty="0">
                <a:latin typeface="Times New Roman" panose="02020603050405020304" pitchFamily="18" charset="0"/>
                <a:ea typeface="微软雅黑" panose="020B0503020204020204" pitchFamily="34" charset="-122"/>
              </a:rPr>
              <a:t>｡②</a:t>
            </a:r>
            <a:r>
              <a:rPr lang="zh-CN" altLang="en-US" sz="2100" dirty="0">
                <a:latin typeface="Times New Roman" panose="02020603050405020304" pitchFamily="18" charset="0"/>
                <a:ea typeface="微软雅黑" panose="020B0503020204020204" pitchFamily="34" charset="-122"/>
              </a:rPr>
              <a:t>匝</a:t>
            </a:r>
            <a:r>
              <a:rPr lang="en-US" altLang="zh-CN" sz="2100" dirty="0">
                <a:latin typeface="Times New Roman" panose="02020603050405020304" pitchFamily="18" charset="0"/>
                <a:ea typeface="微软雅黑" panose="020B0503020204020204" pitchFamily="34" charset="-122"/>
              </a:rPr>
              <a:t>(</a:t>
            </a:r>
            <a:r>
              <a:rPr lang="en-US" altLang="zh-CN" sz="2100" dirty="0" err="1">
                <a:latin typeface="Times New Roman" panose="02020603050405020304" pitchFamily="18" charset="0"/>
                <a:ea typeface="微软雅黑" panose="020B0503020204020204" pitchFamily="34" charset="-122"/>
              </a:rPr>
              <a:t>zā</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圈</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35223" y="1545108"/>
            <a:ext cx="8309580" cy="251523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50000"/>
              </a:lnSpc>
            </a:pP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1.</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解释下列句子中加点的词语</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dirty="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pP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(1)</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悲鸣不</a:t>
            </a:r>
            <a:r>
              <a:rPr lang="zh-CN" altLang="en-US" sz="2100" dirty="0">
                <a:solidFill>
                  <a:srgbClr val="FF00FF"/>
                </a:solidFill>
                <a:latin typeface="Times New Roman" panose="02020603050405020304" pitchFamily="18" charset="0"/>
                <a:ea typeface="微软雅黑" panose="020B0503020204020204" pitchFamily="34" charset="-122"/>
                <a:cs typeface="Times New Roman" panose="02020603050405020304" pitchFamily="18" charset="0"/>
              </a:rPr>
              <a:t>已</a:t>
            </a: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smtClean="0">
                <a:latin typeface="Times New Roman" panose="02020603050405020304" pitchFamily="18" charset="0"/>
                <a:ea typeface="微软雅黑" panose="020B0503020204020204" pitchFamily="34" charset="-122"/>
                <a:cs typeface="Times New Roman" panose="02020603050405020304" pitchFamily="18" charset="0"/>
              </a:rPr>
              <a:t> </a:t>
            </a:r>
            <a:endPar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2)</a:t>
            </a:r>
            <a:r>
              <a:rPr lang="zh-CN" altLang="en-US" sz="2100" dirty="0">
                <a:solidFill>
                  <a:srgbClr val="FF00FF"/>
                </a:solidFill>
                <a:latin typeface="Times New Roman" panose="02020603050405020304" pitchFamily="18" charset="0"/>
                <a:ea typeface="微软雅黑" panose="020B0503020204020204" pitchFamily="34" charset="-122"/>
                <a:cs typeface="Times New Roman" panose="02020603050405020304" pitchFamily="18" charset="0"/>
              </a:rPr>
              <a:t>集</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古木上</a:t>
            </a: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smtClean="0">
                <a:latin typeface="Times New Roman" panose="02020603050405020304" pitchFamily="18" charset="0"/>
                <a:ea typeface="微软雅黑" panose="020B0503020204020204" pitchFamily="34" charset="-122"/>
                <a:cs typeface="Times New Roman" panose="02020603050405020304" pitchFamily="18" charset="0"/>
              </a:rPr>
              <a:t> </a:t>
            </a:r>
            <a:endPar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3)</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若相语</a:t>
            </a:r>
            <a:r>
              <a:rPr lang="zh-CN" altLang="en-US" sz="2100" dirty="0">
                <a:solidFill>
                  <a:srgbClr val="FF00FF"/>
                </a:solidFill>
                <a:latin typeface="Times New Roman" panose="02020603050405020304" pitchFamily="18" charset="0"/>
                <a:ea typeface="微软雅黑" panose="020B0503020204020204" pitchFamily="34" charset="-122"/>
                <a:cs typeface="Times New Roman" panose="02020603050405020304" pitchFamily="18" charset="0"/>
              </a:rPr>
              <a:t>状</a:t>
            </a: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smtClean="0">
                <a:latin typeface="Times New Roman" panose="02020603050405020304" pitchFamily="18" charset="0"/>
                <a:ea typeface="微软雅黑" panose="020B0503020204020204" pitchFamily="34" charset="-122"/>
                <a:cs typeface="Times New Roman" panose="02020603050405020304" pitchFamily="18" charset="0"/>
              </a:rPr>
              <a:t> </a:t>
            </a:r>
            <a:endPar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4)</a:t>
            </a:r>
            <a:r>
              <a:rPr lang="zh-CN" altLang="en-US" sz="2100" dirty="0">
                <a:solidFill>
                  <a:srgbClr val="FF00FF"/>
                </a:solidFill>
                <a:latin typeface="Times New Roman" panose="02020603050405020304" pitchFamily="18" charset="0"/>
                <a:ea typeface="微软雅黑" panose="020B0503020204020204" pitchFamily="34" charset="-122"/>
                <a:cs typeface="Times New Roman" panose="02020603050405020304" pitchFamily="18" charset="0"/>
              </a:rPr>
              <a:t>衔</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一赤蛇吞之</a:t>
            </a: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a:t>
            </a:r>
            <a:endParaRPr lang="zh-CN" altLang="en-US" sz="2100" dirty="0">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3" name="矩形 2"/>
          <p:cNvSpPr/>
          <p:nvPr/>
        </p:nvSpPr>
        <p:spPr>
          <a:xfrm>
            <a:off x="2045905" y="2076744"/>
            <a:ext cx="716280" cy="511175"/>
          </a:xfrm>
          <a:prstGeom prst="rect">
            <a:avLst/>
          </a:prstGeom>
        </p:spPr>
        <p:txBody>
          <a:bodyPr wrap="none">
            <a:spAutoFit/>
          </a:bodyPr>
          <a:lstStyle/>
          <a:p>
            <a:pPr algn="just">
              <a:lnSpc>
                <a:spcPct val="130000"/>
              </a:lnSpc>
            </a:pPr>
            <a:r>
              <a:rPr lang="zh-CN" altLang="en-US" sz="2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停止</a:t>
            </a:r>
            <a:endParaRPr lang="zh-CN" altLang="en-US" sz="2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5" name="矩形 4"/>
          <p:cNvSpPr/>
          <p:nvPr/>
        </p:nvSpPr>
        <p:spPr>
          <a:xfrm>
            <a:off x="2051516" y="2541655"/>
            <a:ext cx="1316355" cy="511175"/>
          </a:xfrm>
          <a:prstGeom prst="rect">
            <a:avLst/>
          </a:prstGeom>
        </p:spPr>
        <p:txBody>
          <a:bodyPr wrap="none">
            <a:spAutoFit/>
          </a:bodyPr>
          <a:lstStyle/>
          <a:p>
            <a:pPr algn="just">
              <a:lnSpc>
                <a:spcPct val="130000"/>
              </a:lnSpc>
            </a:pPr>
            <a:r>
              <a:rPr lang="zh-CN" altLang="en-US" sz="2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聚集</a:t>
            </a:r>
            <a:r>
              <a:rPr lang="en-US" altLang="zh-CN" sz="2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会合</a:t>
            </a:r>
            <a:endParaRPr lang="zh-CN" altLang="en-US" sz="2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6" name="矩形 5"/>
          <p:cNvSpPr/>
          <p:nvPr/>
        </p:nvSpPr>
        <p:spPr>
          <a:xfrm>
            <a:off x="2045905" y="3026887"/>
            <a:ext cx="716280" cy="511175"/>
          </a:xfrm>
          <a:prstGeom prst="rect">
            <a:avLst/>
          </a:prstGeom>
        </p:spPr>
        <p:txBody>
          <a:bodyPr wrap="none">
            <a:spAutoFit/>
          </a:bodyPr>
          <a:lstStyle/>
          <a:p>
            <a:pPr algn="just">
              <a:lnSpc>
                <a:spcPct val="130000"/>
              </a:lnSpc>
            </a:pPr>
            <a:r>
              <a:rPr lang="zh-CN" altLang="en-US" sz="2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样子</a:t>
            </a:r>
            <a:endParaRPr lang="zh-CN" altLang="en-US" sz="2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7" name="矩形 6"/>
          <p:cNvSpPr/>
          <p:nvPr/>
        </p:nvSpPr>
        <p:spPr>
          <a:xfrm>
            <a:off x="2598525" y="3512119"/>
            <a:ext cx="1316355" cy="511175"/>
          </a:xfrm>
          <a:prstGeom prst="rect">
            <a:avLst/>
          </a:prstGeom>
        </p:spPr>
        <p:txBody>
          <a:bodyPr wrap="none">
            <a:spAutoFit/>
          </a:bodyPr>
          <a:lstStyle/>
          <a:p>
            <a:pPr algn="just">
              <a:lnSpc>
                <a:spcPct val="130000"/>
              </a:lnSpc>
            </a:pPr>
            <a:r>
              <a:rPr lang="zh-CN" altLang="en-US" sz="2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含着</a:t>
            </a:r>
            <a:r>
              <a:rPr lang="en-US" altLang="zh-CN" sz="2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叼着</a:t>
            </a:r>
            <a:endParaRPr lang="zh-CN" altLang="en-US" sz="2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additive="base">
                                        <p:cTn id="25" dur="500" fill="hold"/>
                                        <p:tgtEl>
                                          <p:spTgt spid="7"/>
                                        </p:tgtEl>
                                        <p:attrNameLst>
                                          <p:attrName>ppt_x</p:attrName>
                                        </p:attrNameLst>
                                      </p:cBhvr>
                                      <p:tavLst>
                                        <p:tav tm="0">
                                          <p:val>
                                            <p:strVal val="#ppt_x"/>
                                          </p:val>
                                        </p:tav>
                                        <p:tav tm="100000">
                                          <p:val>
                                            <p:strVal val="#ppt_x"/>
                                          </p:val>
                                        </p:tav>
                                      </p:tavLst>
                                    </p:anim>
                                    <p:anim calcmode="lin" valueType="num">
                                      <p:cBhvr additive="base">
                                        <p:cTn id="26"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6" grpId="0"/>
      <p:bldP spid="7"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35223" y="1545108"/>
            <a:ext cx="8097788" cy="396938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50000"/>
              </a:lnSpc>
            </a:pP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2.</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翻译下面的句子</a:t>
            </a: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pPr>
            <a:r>
              <a:rPr lang="zh-CN" altLang="en-US" sz="2100" dirty="0" smtClean="0">
                <a:latin typeface="Times New Roman" panose="02020603050405020304" pitchFamily="18" charset="0"/>
                <a:ea typeface="微软雅黑" panose="020B0503020204020204" pitchFamily="34" charset="-122"/>
                <a:cs typeface="Times New Roman" panose="02020603050405020304" pitchFamily="18" charset="0"/>
              </a:rPr>
              <a:t>群</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鹊喧舞</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若庆且谢也</a:t>
            </a: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pPr>
            <a:r>
              <a:rPr lang="zh-CN" altLang="en-US" sz="2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喜鹊</a:t>
            </a:r>
            <a:r>
              <a:rPr lang="zh-CN" altLang="en-US" sz="2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们欢呼起舞</a:t>
            </a:r>
            <a:r>
              <a:rPr lang="en-US" altLang="zh-CN" sz="2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像在庆祝</a:t>
            </a:r>
            <a:r>
              <a:rPr lang="en-US" altLang="zh-CN" sz="2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并向</a:t>
            </a:r>
            <a:r>
              <a:rPr lang="en-US" altLang="zh-CN" sz="2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鹳</a:t>
            </a:r>
            <a:r>
              <a:rPr lang="en-US" altLang="zh-CN" sz="2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致谢</a:t>
            </a:r>
            <a:r>
              <a:rPr lang="en-US" altLang="zh-CN" sz="2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pPr>
            <a:endPar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3</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从这则小故事中</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你得到了怎样的启示</a:t>
            </a: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pPr>
            <a:r>
              <a:rPr lang="zh-CN" altLang="en-US" sz="2100" b="1"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示例</a:t>
            </a:r>
            <a:r>
              <a:rPr lang="en-US" altLang="zh-CN" sz="2100" b="1"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b="1"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pPr>
            <a:r>
              <a:rPr lang="en-US" altLang="zh-CN" sz="2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①</a:t>
            </a:r>
            <a:r>
              <a:rPr lang="zh-CN" altLang="en-US" sz="2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遇到困难时</a:t>
            </a:r>
            <a:r>
              <a:rPr lang="en-US" altLang="zh-CN" sz="2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要懂得寻求他人帮助</a:t>
            </a:r>
            <a:r>
              <a:rPr lang="en-US" altLang="zh-CN" sz="2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要发扬团结互助的精神</a:t>
            </a:r>
            <a:r>
              <a:rPr lang="en-US" altLang="zh-CN" sz="2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pPr>
            <a:r>
              <a:rPr lang="en-US" altLang="zh-CN" sz="2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②</a:t>
            </a:r>
            <a:r>
              <a:rPr lang="zh-CN" altLang="en-US" sz="2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要懂得感恩</a:t>
            </a:r>
            <a:r>
              <a:rPr lang="en-US" altLang="zh-CN" sz="2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 calcmode="lin" valueType="num">
                                      <p:cBhvr additive="base">
                                        <p:cTn id="7"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
                                            <p:txEl>
                                              <p:pRg st="5" end="5"/>
                                            </p:txEl>
                                          </p:spTgt>
                                        </p:tgtEl>
                                        <p:attrNameLst>
                                          <p:attrName>style.visibility</p:attrName>
                                        </p:attrNameLst>
                                      </p:cBhvr>
                                      <p:to>
                                        <p:strVal val="visible"/>
                                      </p:to>
                                    </p:set>
                                    <p:anim calcmode="lin" valueType="num">
                                      <p:cBhvr additive="base">
                                        <p:cTn id="13" dur="500" fill="hold"/>
                                        <p:tgtEl>
                                          <p:spTgt spid="2">
                                            <p:txEl>
                                              <p:pRg st="5" end="5"/>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5" end="5"/>
                                            </p:txEl>
                                          </p:spTgt>
                                        </p:tgtEl>
                                        <p:attrNameLst>
                                          <p:attrName>ppt_y</p:attrName>
                                        </p:attrNameLst>
                                      </p:cBhvr>
                                      <p:tavLst>
                                        <p:tav tm="0">
                                          <p:val>
                                            <p:strVal val="1+#ppt_h/2"/>
                                          </p:val>
                                        </p:tav>
                                        <p:tav tm="100000">
                                          <p:val>
                                            <p:strVal val="#ppt_y"/>
                                          </p:val>
                                        </p:tav>
                                      </p:tavLst>
                                    </p:anim>
                                  </p:childTnLst>
                                </p:cTn>
                              </p:par>
                              <p:par>
                                <p:cTn id="15" presetID="2" presetClass="entr" presetSubtype="4" fill="hold" nodeType="withEffect">
                                  <p:stCondLst>
                                    <p:cond delay="0"/>
                                  </p:stCondLst>
                                  <p:childTnLst>
                                    <p:set>
                                      <p:cBhvr>
                                        <p:cTn id="16" dur="1" fill="hold">
                                          <p:stCondLst>
                                            <p:cond delay="0"/>
                                          </p:stCondLst>
                                        </p:cTn>
                                        <p:tgtEl>
                                          <p:spTgt spid="2">
                                            <p:txEl>
                                              <p:pRg st="6" end="6"/>
                                            </p:txEl>
                                          </p:spTgt>
                                        </p:tgtEl>
                                        <p:attrNameLst>
                                          <p:attrName>style.visibility</p:attrName>
                                        </p:attrNameLst>
                                      </p:cBhvr>
                                      <p:to>
                                        <p:strVal val="visible"/>
                                      </p:to>
                                    </p:set>
                                    <p:anim calcmode="lin" valueType="num">
                                      <p:cBhvr additive="base">
                                        <p:cTn id="17" dur="500" fill="hold"/>
                                        <p:tgtEl>
                                          <p:spTgt spid="2">
                                            <p:txEl>
                                              <p:pRg st="6" end="6"/>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2">
                                            <p:txEl>
                                              <p:pRg st="6" end="6"/>
                                            </p:txEl>
                                          </p:spTgt>
                                        </p:tgtEl>
                                        <p:attrNameLst>
                                          <p:attrName>ppt_y</p:attrName>
                                        </p:attrNameLst>
                                      </p:cBhvr>
                                      <p:tavLst>
                                        <p:tav tm="0">
                                          <p:val>
                                            <p:strVal val="1+#ppt_h/2"/>
                                          </p:val>
                                        </p:tav>
                                        <p:tav tm="100000">
                                          <p:val>
                                            <p:strVal val="#ppt_y"/>
                                          </p:val>
                                        </p:tav>
                                      </p:tavLst>
                                    </p:anim>
                                  </p:childTnLst>
                                </p:cTn>
                              </p:par>
                              <p:par>
                                <p:cTn id="19" presetID="2" presetClass="entr" presetSubtype="4" fill="hold" nodeType="withEffect">
                                  <p:stCondLst>
                                    <p:cond delay="0"/>
                                  </p:stCondLst>
                                  <p:childTnLst>
                                    <p:set>
                                      <p:cBhvr>
                                        <p:cTn id="20" dur="1" fill="hold">
                                          <p:stCondLst>
                                            <p:cond delay="0"/>
                                          </p:stCondLst>
                                        </p:cTn>
                                        <p:tgtEl>
                                          <p:spTgt spid="2">
                                            <p:txEl>
                                              <p:pRg st="7" end="7"/>
                                            </p:txEl>
                                          </p:spTgt>
                                        </p:tgtEl>
                                        <p:attrNameLst>
                                          <p:attrName>style.visibility</p:attrName>
                                        </p:attrNameLst>
                                      </p:cBhvr>
                                      <p:to>
                                        <p:strVal val="visible"/>
                                      </p:to>
                                    </p:set>
                                    <p:anim calcmode="lin" valueType="num">
                                      <p:cBhvr additive="base">
                                        <p:cTn id="21" dur="500" fill="hold"/>
                                        <p:tgtEl>
                                          <p:spTgt spid="2">
                                            <p:txEl>
                                              <p:pRg st="7" end="7"/>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2">
                                            <p:txEl>
                                              <p:pRg st="7" end="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24435" y="1544079"/>
            <a:ext cx="8108576" cy="4453890"/>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50000"/>
              </a:lnSpc>
              <a:spcAft>
                <a:spcPts val="0"/>
              </a:spcAft>
            </a:pPr>
            <a:r>
              <a:rPr lang="en-US" altLang="zh-CN" sz="2100" b="1"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1" kern="100" dirty="0">
                <a:latin typeface="Times New Roman" panose="02020603050405020304" pitchFamily="18" charset="0"/>
                <a:ea typeface="微软雅黑" panose="020B0503020204020204" pitchFamily="34" charset="-122"/>
                <a:cs typeface="Times New Roman" panose="02020603050405020304" pitchFamily="18" charset="0"/>
              </a:rPr>
              <a:t>参考译文</a:t>
            </a:r>
            <a:r>
              <a:rPr lang="en-US" altLang="zh-CN" sz="2100" b="1"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某人的花园里</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有一棵古树</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喜鹊在上面筑巢</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母鹊孵出来的小鹊都已快长成幼鸟了</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一天</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一只喜鹊在巢上来回地飞</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不停地发出悲伤的鸣叫声</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很快</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成群的喜鹊都渐渐闻声赶来</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聚集在树上</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忽然有两只喜鹊在树上对叫</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好似在对话一样</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然后便扬长而去</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过了一会儿</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一只鹳从空中飞来</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发出“咯咯”的声音</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两只喜鹊也跟在它后面</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其他喜鹊们见了便喧叫起来</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好像有什么事要说</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鹳又发出“咯咯”的叫声</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似乎在答应喜鹊的请求</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鹳在古树上盘旋了三圈</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于是俯身向鹊巢冲了下来</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叼出一条赤练蛇并吞了它</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喜鹊们欢呼起舞</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像在庆祝</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并向</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鹳</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致谢</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原来两只喜鹊是去找鹳来救朋友的啊</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kern="100" dirty="0" smtClean="0">
              <a:latin typeface="Times New Roman" panose="02020603050405020304" pitchFamily="18" charset="0"/>
              <a:ea typeface="微软雅黑" panose="020B0503020204020204" pitchFamily="34" charset="-122"/>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25065" y="1565442"/>
            <a:ext cx="8101013" cy="3484245"/>
          </a:xfrm>
          <a:prstGeom prst="rect">
            <a:avLst/>
          </a:prstGeom>
        </p:spPr>
        <p:txBody>
          <a:bodyPr wrap="square">
            <a:spAutoFit/>
          </a:bodyPr>
          <a:lstStyle/>
          <a:p>
            <a:pPr algn="just">
              <a:lnSpc>
                <a:spcPct val="150000"/>
              </a:lnSpc>
            </a:pPr>
            <a:r>
              <a:rPr lang="zh-CN" altLang="en-US" sz="2100" dirty="0">
                <a:latin typeface="Times New Roman" panose="02020603050405020304" pitchFamily="18" charset="0"/>
                <a:ea typeface="微软雅黑" panose="020B0503020204020204" pitchFamily="34" charset="-122"/>
              </a:rPr>
              <a:t>三</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阅读下面文言文</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完成题目</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latin typeface="Times New Roman" panose="02020603050405020304" pitchFamily="18" charset="0"/>
                <a:ea typeface="微软雅黑" panose="020B0503020204020204" pitchFamily="34" charset="-122"/>
              </a:rPr>
              <a:t>        工</a:t>
            </a:r>
            <a:r>
              <a:rPr lang="zh-CN" altLang="en-US" sz="2100" dirty="0">
                <a:latin typeface="Times New Roman" panose="02020603050405020304" pitchFamily="18" charset="0"/>
                <a:ea typeface="微软雅黑" panose="020B0503020204020204" pitchFamily="34" charset="-122"/>
              </a:rPr>
              <a:t>之侨得良桐焉</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斫而为琴</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弦而鼓之</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金声而玉应</a:t>
            </a:r>
            <a:r>
              <a:rPr lang="en-US" altLang="zh-CN" sz="2100" dirty="0">
                <a:latin typeface="Times New Roman" panose="02020603050405020304" pitchFamily="18" charset="0"/>
                <a:ea typeface="微软雅黑" panose="020B0503020204020204" pitchFamily="34" charset="-122"/>
              </a:rPr>
              <a:t>｡</a:t>
            </a:r>
            <a:r>
              <a:rPr lang="zh-CN" altLang="en-US" sz="2100" u="sng" dirty="0">
                <a:latin typeface="Times New Roman" panose="02020603050405020304" pitchFamily="18" charset="0"/>
                <a:ea typeface="微软雅黑" panose="020B0503020204020204" pitchFamily="34" charset="-122"/>
              </a:rPr>
              <a:t>自以为天下之美也</a:t>
            </a:r>
            <a:r>
              <a:rPr lang="en-US" altLang="zh-CN" sz="2100" u="sng" dirty="0">
                <a:latin typeface="Times New Roman" panose="02020603050405020304" pitchFamily="18" charset="0"/>
                <a:ea typeface="微软雅黑" panose="020B0503020204020204" pitchFamily="34" charset="-122"/>
              </a:rPr>
              <a:t>,</a:t>
            </a:r>
            <a:r>
              <a:rPr lang="zh-CN" altLang="en-US" sz="2100" u="sng" dirty="0">
                <a:latin typeface="Times New Roman" panose="02020603050405020304" pitchFamily="18" charset="0"/>
                <a:ea typeface="微软雅黑" panose="020B0503020204020204" pitchFamily="34" charset="-122"/>
              </a:rPr>
              <a:t>献之太常</a:t>
            </a:r>
            <a:r>
              <a:rPr lang="en-US" altLang="zh-CN" sz="2100" u="sng"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使国工视之</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曰</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勿古</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还之</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工之侨以归</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谋诸漆工</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作断纹焉</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又谋诸篆工</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作古款焉</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匣而埋诸土</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期年出之</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抱以适市</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贵人过而见之</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易之以百金</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献之朝</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乐官传视</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皆曰</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希世之珍也</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工之侨闻之</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叹曰</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悲哉</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世也</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岂独一琴哉</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莫不然矣</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algn="r">
              <a:lnSpc>
                <a:spcPct val="150000"/>
              </a:lnSpc>
            </a:pP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选自刘基</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郁离子</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35223" y="1545108"/>
            <a:ext cx="8309580" cy="251523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50000"/>
              </a:lnSpc>
            </a:pP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1.</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解释下列句子中加点的词语</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dirty="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pP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(1)</a:t>
            </a:r>
            <a:r>
              <a:rPr lang="zh-CN" altLang="en-US" sz="2100" dirty="0">
                <a:solidFill>
                  <a:srgbClr val="FF00FF"/>
                </a:solidFill>
                <a:latin typeface="Times New Roman" panose="02020603050405020304" pitchFamily="18" charset="0"/>
                <a:ea typeface="微软雅黑" panose="020B0503020204020204" pitchFamily="34" charset="-122"/>
                <a:cs typeface="Times New Roman" panose="02020603050405020304" pitchFamily="18" charset="0"/>
              </a:rPr>
              <a:t>谋</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诸漆工</a:t>
            </a: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smtClean="0">
                <a:latin typeface="Times New Roman" panose="02020603050405020304" pitchFamily="18" charset="0"/>
                <a:ea typeface="微软雅黑" panose="020B0503020204020204" pitchFamily="34" charset="-122"/>
                <a:cs typeface="Times New Roman" panose="02020603050405020304" pitchFamily="18" charset="0"/>
              </a:rPr>
              <a:t> </a:t>
            </a:r>
            <a:endPar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2)</a:t>
            </a:r>
            <a:r>
              <a:rPr lang="zh-CN" altLang="en-US" sz="2100" dirty="0">
                <a:solidFill>
                  <a:srgbClr val="FF00FF"/>
                </a:solidFill>
                <a:latin typeface="Times New Roman" panose="02020603050405020304" pitchFamily="18" charset="0"/>
                <a:ea typeface="微软雅黑" panose="020B0503020204020204" pitchFamily="34" charset="-122"/>
                <a:cs typeface="Times New Roman" panose="02020603050405020304" pitchFamily="18" charset="0"/>
              </a:rPr>
              <a:t>期年</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出之</a:t>
            </a: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smtClean="0">
                <a:latin typeface="Times New Roman" panose="02020603050405020304" pitchFamily="18" charset="0"/>
                <a:ea typeface="微软雅黑" panose="020B0503020204020204" pitchFamily="34" charset="-122"/>
                <a:cs typeface="Times New Roman" panose="02020603050405020304" pitchFamily="18" charset="0"/>
              </a:rPr>
              <a:t> </a:t>
            </a:r>
            <a:endPar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3)</a:t>
            </a:r>
            <a:r>
              <a:rPr lang="zh-CN" altLang="en-US" sz="2100" dirty="0">
                <a:solidFill>
                  <a:srgbClr val="FF00FF"/>
                </a:solidFill>
                <a:latin typeface="Times New Roman" panose="02020603050405020304" pitchFamily="18" charset="0"/>
                <a:ea typeface="微软雅黑" panose="020B0503020204020204" pitchFamily="34" charset="-122"/>
                <a:cs typeface="Times New Roman" panose="02020603050405020304" pitchFamily="18" charset="0"/>
              </a:rPr>
              <a:t>岂</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独一琴哉</a:t>
            </a: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smtClean="0">
                <a:latin typeface="Times New Roman" panose="02020603050405020304" pitchFamily="18" charset="0"/>
                <a:ea typeface="微软雅黑" panose="020B0503020204020204" pitchFamily="34" charset="-122"/>
                <a:cs typeface="Times New Roman" panose="02020603050405020304" pitchFamily="18" charset="0"/>
              </a:rPr>
              <a:t> </a:t>
            </a:r>
            <a:endPar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4)</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莫不</a:t>
            </a:r>
            <a:r>
              <a:rPr lang="zh-CN" altLang="en-US" sz="2100" dirty="0">
                <a:solidFill>
                  <a:srgbClr val="FF00FF"/>
                </a:solidFill>
                <a:latin typeface="Times New Roman" panose="02020603050405020304" pitchFamily="18" charset="0"/>
                <a:ea typeface="微软雅黑" panose="020B0503020204020204" pitchFamily="34" charset="-122"/>
                <a:cs typeface="Times New Roman" panose="02020603050405020304" pitchFamily="18" charset="0"/>
              </a:rPr>
              <a:t>然</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矣</a:t>
            </a: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a:t>
            </a:r>
            <a:endParaRPr lang="zh-CN" altLang="en-US" sz="2100" dirty="0">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3" name="矩形 2"/>
          <p:cNvSpPr/>
          <p:nvPr/>
        </p:nvSpPr>
        <p:spPr>
          <a:xfrm>
            <a:off x="2045905" y="2076744"/>
            <a:ext cx="716280" cy="511175"/>
          </a:xfrm>
          <a:prstGeom prst="rect">
            <a:avLst/>
          </a:prstGeom>
        </p:spPr>
        <p:txBody>
          <a:bodyPr wrap="none">
            <a:spAutoFit/>
          </a:bodyPr>
          <a:lstStyle/>
          <a:p>
            <a:pPr algn="just">
              <a:lnSpc>
                <a:spcPct val="130000"/>
              </a:lnSpc>
            </a:pPr>
            <a:r>
              <a:rPr lang="zh-CN" altLang="en-US" sz="2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商量</a:t>
            </a:r>
            <a:endParaRPr lang="zh-CN" altLang="en-US" sz="2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5" name="矩形 4"/>
          <p:cNvSpPr/>
          <p:nvPr/>
        </p:nvSpPr>
        <p:spPr>
          <a:xfrm>
            <a:off x="2047207" y="2549177"/>
            <a:ext cx="982980" cy="511175"/>
          </a:xfrm>
          <a:prstGeom prst="rect">
            <a:avLst/>
          </a:prstGeom>
        </p:spPr>
        <p:txBody>
          <a:bodyPr wrap="none">
            <a:spAutoFit/>
          </a:bodyPr>
          <a:lstStyle/>
          <a:p>
            <a:pPr algn="just">
              <a:lnSpc>
                <a:spcPct val="130000"/>
              </a:lnSpc>
            </a:pPr>
            <a:r>
              <a:rPr lang="zh-CN" altLang="en-US" sz="2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满一年</a:t>
            </a:r>
            <a:endParaRPr lang="zh-CN" altLang="en-US" sz="2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6" name="矩形 5"/>
          <p:cNvSpPr/>
          <p:nvPr/>
        </p:nvSpPr>
        <p:spPr>
          <a:xfrm>
            <a:off x="2351553" y="3039686"/>
            <a:ext cx="716280" cy="511175"/>
          </a:xfrm>
          <a:prstGeom prst="rect">
            <a:avLst/>
          </a:prstGeom>
        </p:spPr>
        <p:txBody>
          <a:bodyPr wrap="none">
            <a:spAutoFit/>
          </a:bodyPr>
          <a:lstStyle/>
          <a:p>
            <a:pPr algn="just">
              <a:lnSpc>
                <a:spcPct val="130000"/>
              </a:lnSpc>
            </a:pPr>
            <a:r>
              <a:rPr lang="zh-CN" altLang="en-US" sz="2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难道</a:t>
            </a:r>
            <a:endParaRPr lang="zh-CN" altLang="en-US" sz="2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7" name="矩形 6"/>
          <p:cNvSpPr/>
          <p:nvPr/>
        </p:nvSpPr>
        <p:spPr>
          <a:xfrm>
            <a:off x="2045905" y="3491691"/>
            <a:ext cx="716280" cy="511175"/>
          </a:xfrm>
          <a:prstGeom prst="rect">
            <a:avLst/>
          </a:prstGeom>
        </p:spPr>
        <p:txBody>
          <a:bodyPr wrap="none">
            <a:spAutoFit/>
          </a:bodyPr>
          <a:lstStyle/>
          <a:p>
            <a:pPr algn="just">
              <a:lnSpc>
                <a:spcPct val="130000"/>
              </a:lnSpc>
            </a:pPr>
            <a:r>
              <a:rPr lang="zh-CN" altLang="en-US" sz="2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这样</a:t>
            </a:r>
            <a:endParaRPr lang="zh-CN" altLang="en-US" sz="2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additive="base">
                                        <p:cTn id="25" dur="500" fill="hold"/>
                                        <p:tgtEl>
                                          <p:spTgt spid="7"/>
                                        </p:tgtEl>
                                        <p:attrNameLst>
                                          <p:attrName>ppt_x</p:attrName>
                                        </p:attrNameLst>
                                      </p:cBhvr>
                                      <p:tavLst>
                                        <p:tav tm="0">
                                          <p:val>
                                            <p:strVal val="#ppt_x"/>
                                          </p:val>
                                        </p:tav>
                                        <p:tav tm="100000">
                                          <p:val>
                                            <p:strVal val="#ppt_x"/>
                                          </p:val>
                                        </p:tav>
                                      </p:tavLst>
                                    </p:anim>
                                    <p:anim calcmode="lin" valueType="num">
                                      <p:cBhvr additive="base">
                                        <p:cTn id="26"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6" grpId="0"/>
      <p:bldP spid="7"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35223" y="1545108"/>
            <a:ext cx="8097788" cy="4453890"/>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50000"/>
              </a:lnSpc>
            </a:pP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2.</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翻译下面句子</a:t>
            </a: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pPr>
            <a:r>
              <a:rPr lang="zh-CN" altLang="en-US" sz="2100" dirty="0" smtClean="0">
                <a:latin typeface="Times New Roman" panose="02020603050405020304" pitchFamily="18" charset="0"/>
                <a:ea typeface="微软雅黑" panose="020B0503020204020204" pitchFamily="34" charset="-122"/>
                <a:cs typeface="Times New Roman" panose="02020603050405020304" pitchFamily="18" charset="0"/>
              </a:rPr>
              <a:t>自</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以为天下之美也</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献之太常</a:t>
            </a: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pPr>
            <a:r>
              <a:rPr lang="zh-CN" altLang="en-US" sz="2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他</a:t>
            </a:r>
            <a:r>
              <a:rPr lang="zh-CN" altLang="en-US" sz="2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自己认为这是天下最好的琴</a:t>
            </a:r>
            <a:r>
              <a:rPr lang="en-US" altLang="zh-CN" sz="2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就把琴献到主管礼乐的官府</a:t>
            </a:r>
            <a:r>
              <a:rPr lang="en-US" altLang="zh-CN" sz="2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pP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3.</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工之侨的琴最初不被国工认可</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后来为什么又被众人视为珍宝</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这一故事揭示了什么社会现象</a:t>
            </a: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pPr>
            <a:r>
              <a:rPr lang="zh-CN" altLang="en-US" sz="2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原因</a:t>
            </a:r>
            <a:r>
              <a:rPr lang="en-US" altLang="zh-CN" sz="2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当权的人只看重“古琴”</a:t>
            </a:r>
            <a:r>
              <a:rPr lang="en-US" altLang="zh-CN" sz="2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工之侨便在琴身漆上残断不齐的花纹</a:t>
            </a:r>
            <a:r>
              <a:rPr lang="en-US" altLang="zh-CN" sz="2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雕刻古代文字</a:t>
            </a:r>
            <a:r>
              <a:rPr lang="en-US" altLang="zh-CN" sz="2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把琴装在匣子里埋在泥土中</a:t>
            </a:r>
            <a:r>
              <a:rPr lang="en-US" altLang="zh-CN" sz="2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使琴看起来古老</a:t>
            </a:r>
            <a:r>
              <a:rPr lang="en-US" altLang="zh-CN" sz="2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所以众人误以为是“古琴”</a:t>
            </a:r>
            <a:r>
              <a:rPr lang="en-US" altLang="zh-CN" sz="2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便将之视若珍宝</a:t>
            </a:r>
            <a:r>
              <a:rPr lang="en-US" altLang="zh-CN" sz="2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揭示的现象</a:t>
            </a:r>
            <a:r>
              <a:rPr lang="en-US" altLang="zh-CN" sz="2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揭示了社会上评价</a:t>
            </a:r>
            <a:r>
              <a:rPr lang="en-US" altLang="zh-CN" sz="2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判断事物优劣仅凭外表</a:t>
            </a:r>
            <a:r>
              <a:rPr lang="en-US" altLang="zh-CN" sz="2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而非考究内在品质的现象</a:t>
            </a:r>
            <a:r>
              <a:rPr lang="en-US" altLang="zh-CN" sz="2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 calcmode="lin" valueType="num">
                                      <p:cBhvr additive="base">
                                        <p:cTn id="7"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
                                            <p:txEl>
                                              <p:pRg st="4" end="4"/>
                                            </p:txEl>
                                          </p:spTgt>
                                        </p:tgtEl>
                                        <p:attrNameLst>
                                          <p:attrName>style.visibility</p:attrName>
                                        </p:attrNameLst>
                                      </p:cBhvr>
                                      <p:to>
                                        <p:strVal val="visible"/>
                                      </p:to>
                                    </p:set>
                                    <p:anim calcmode="lin" valueType="num">
                                      <p:cBhvr additive="base">
                                        <p:cTn id="13" dur="500" fill="hold"/>
                                        <p:tgtEl>
                                          <p:spTgt spid="2">
                                            <p:txEl>
                                              <p:pRg st="4" end="4"/>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24435" y="1544079"/>
            <a:ext cx="8108576" cy="4291330"/>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30000"/>
              </a:lnSpc>
              <a:spcAft>
                <a:spcPts val="0"/>
              </a:spcAft>
            </a:pPr>
            <a:r>
              <a:rPr lang="en-US" altLang="zh-CN" sz="2100" b="1"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1" kern="100" dirty="0">
                <a:latin typeface="Times New Roman" panose="02020603050405020304" pitchFamily="18" charset="0"/>
                <a:ea typeface="微软雅黑" panose="020B0503020204020204" pitchFamily="34" charset="-122"/>
                <a:cs typeface="Times New Roman" panose="02020603050405020304" pitchFamily="18" charset="0"/>
              </a:rPr>
              <a:t>参考译文</a:t>
            </a:r>
            <a:r>
              <a:rPr lang="en-US" altLang="zh-CN" sz="2100" b="1"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工之侨得到一块上好的桐木</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砍来做成一张琴</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装上琴弦弹奏起来</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优美的琴声好像金属与玉石相互应和</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他自己认为这是天下最好的琴</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就把琴献到主管礼乐的官府</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官府的乐官</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让国内最有名的乐师检验它</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乐师</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说</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这琴</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不古老</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官府便把琴退还回来</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工之侨拿着琴回到家</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跟漆匠商量</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把琴身漆上残断不齐的花纹</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又跟刻工商量</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在琴上雕刻古代文字</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把它装在了匣子里埋在泥土中</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过了一年挖出来</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抱着它来到集市上</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有个显贵之人路过集市看到了琴</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就用一百金买了它</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把它献给朝廷</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乐官传递着观赏它</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都说</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这琴真是世上少有的珍宝啊</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工之侨听到这种情况</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感叹道</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这个社会真可悲啊</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难道仅仅是一张琴吗</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世上的事情没有一个不是这样的</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kern="100" dirty="0" smtClean="0">
              <a:latin typeface="Times New Roman" panose="02020603050405020304" pitchFamily="18" charset="0"/>
              <a:ea typeface="微软雅黑" panose="020B0503020204020204" pitchFamily="34" charset="-122"/>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35223" y="1545108"/>
            <a:ext cx="8097788" cy="1545590"/>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50000"/>
              </a:lnSpc>
            </a:pP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2.</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翻译下面句子</a:t>
            </a: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pPr>
            <a:r>
              <a:rPr lang="zh-CN" altLang="en-US" sz="2100" dirty="0" smtClean="0">
                <a:latin typeface="Times New Roman" panose="02020603050405020304" pitchFamily="18" charset="0"/>
                <a:ea typeface="微软雅黑" panose="020B0503020204020204" pitchFamily="34" charset="-122"/>
                <a:cs typeface="Times New Roman" panose="02020603050405020304" pitchFamily="18" charset="0"/>
              </a:rPr>
              <a:t>小子</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听之</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物各有宜用也</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岂惟木哉</a:t>
            </a: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pPr>
            <a:r>
              <a:rPr lang="zh-CN" altLang="en-US" sz="2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你</a:t>
            </a:r>
            <a:r>
              <a:rPr lang="zh-CN" altLang="en-US" sz="2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听我说这个道理</a:t>
            </a:r>
            <a:r>
              <a:rPr lang="en-US" altLang="zh-CN" sz="2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事物各自有适宜的用途</a:t>
            </a:r>
            <a:r>
              <a:rPr lang="en-US" altLang="zh-CN" sz="2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哪里只是木头才这样呢</a:t>
            </a:r>
            <a:r>
              <a:rPr lang="en-US" altLang="zh-CN" sz="2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4" name="矩形 3"/>
          <p:cNvSpPr/>
          <p:nvPr/>
        </p:nvSpPr>
        <p:spPr>
          <a:xfrm>
            <a:off x="535223" y="3141956"/>
            <a:ext cx="8097788" cy="1060450"/>
          </a:xfrm>
          <a:prstGeom prst="rect">
            <a:avLst/>
          </a:prstGeom>
          <a:ln w="28575">
            <a:solidFill>
              <a:srgbClr val="ED7D31"/>
            </a:solidFill>
            <a:prstDash val="dash"/>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50000"/>
              </a:lnSpc>
              <a:spcAft>
                <a:spcPts val="0"/>
              </a:spcAft>
            </a:pPr>
            <a:r>
              <a:rPr lang="en-US" altLang="zh-CN" sz="2100" b="1"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1" dirty="0">
                <a:latin typeface="Times New Roman" panose="02020603050405020304" pitchFamily="18" charset="0"/>
                <a:ea typeface="微软雅黑" panose="020B0503020204020204" pitchFamily="34" charset="-122"/>
                <a:cs typeface="Times New Roman" panose="02020603050405020304" pitchFamily="18" charset="0"/>
              </a:rPr>
              <a:t>解析</a:t>
            </a:r>
            <a:r>
              <a:rPr lang="en-US" altLang="zh-CN" sz="2100" b="1"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本题考查翻译文言句子</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翻译时要注意重点字词以及常见句式的翻译</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endParaRPr sz="2100" dirty="0">
              <a:latin typeface="Times New Roman" panose="02020603050405020304" pitchFamily="18" charset="0"/>
              <a:ea typeface="微软雅黑" panose="020B0503020204020204" pitchFamily="34" charset="-122"/>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 calcmode="lin" valueType="num">
                                      <p:cBhvr additive="base">
                                        <p:cTn id="7"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10573" y="2628726"/>
            <a:ext cx="7545635" cy="1650365"/>
          </a:xfrm>
          <a:prstGeom prst="rect">
            <a:avLst/>
          </a:prstGeom>
        </p:spPr>
        <p:txBody>
          <a:bodyPr wrap="square">
            <a:spAutoFit/>
          </a:bodyPr>
          <a:lstStyle/>
          <a:p>
            <a:pPr algn="ctr">
              <a:lnSpc>
                <a:spcPct val="150000"/>
              </a:lnSpc>
            </a:pPr>
            <a:r>
              <a:rPr lang="zh-CN" altLang="en-US" sz="3375" b="1" dirty="0">
                <a:solidFill>
                  <a:srgbClr val="F47349"/>
                </a:solidFill>
                <a:latin typeface="Times New Roman" panose="02020603050405020304" pitchFamily="18" charset="0"/>
                <a:ea typeface="微软雅黑" panose="020B0503020204020204" pitchFamily="34" charset="-122"/>
              </a:rPr>
              <a:t>请完成</a:t>
            </a:r>
            <a:r>
              <a:rPr lang="en-US" altLang="zh-CN" sz="3375" b="1" dirty="0">
                <a:solidFill>
                  <a:srgbClr val="F47349"/>
                </a:solidFill>
                <a:latin typeface="Times New Roman" panose="02020603050405020304" pitchFamily="18" charset="0"/>
                <a:ea typeface="微软雅黑" panose="020B0503020204020204" pitchFamily="34" charset="-122"/>
              </a:rPr>
              <a:t>《</a:t>
            </a:r>
            <a:r>
              <a:rPr lang="zh-CN" altLang="en-US" sz="3375" b="1" dirty="0">
                <a:solidFill>
                  <a:srgbClr val="F47349"/>
                </a:solidFill>
                <a:latin typeface="Times New Roman" panose="02020603050405020304" pitchFamily="18" charset="0"/>
                <a:ea typeface="微软雅黑" panose="020B0503020204020204" pitchFamily="34" charset="-122"/>
              </a:rPr>
              <a:t>练测本</a:t>
            </a:r>
            <a:r>
              <a:rPr lang="en-US" altLang="zh-CN" sz="3375" b="1" dirty="0">
                <a:solidFill>
                  <a:srgbClr val="F47349"/>
                </a:solidFill>
                <a:latin typeface="Times New Roman" panose="02020603050405020304" pitchFamily="18" charset="0"/>
                <a:ea typeface="微软雅黑" panose="020B0503020204020204" pitchFamily="34" charset="-122"/>
              </a:rPr>
              <a:t>》</a:t>
            </a:r>
            <a:r>
              <a:rPr lang="zh-CN" altLang="en-US" sz="3375" b="1" dirty="0">
                <a:solidFill>
                  <a:srgbClr val="F47349"/>
                </a:solidFill>
                <a:latin typeface="Times New Roman" panose="02020603050405020304" pitchFamily="18" charset="0"/>
                <a:ea typeface="微软雅黑" panose="020B0503020204020204" pitchFamily="34" charset="-122"/>
              </a:rPr>
              <a:t>中</a:t>
            </a:r>
            <a:r>
              <a:rPr lang="zh-CN" altLang="en-US" sz="3375" b="1" dirty="0" smtClean="0">
                <a:solidFill>
                  <a:srgbClr val="F47349"/>
                </a:solidFill>
                <a:latin typeface="Times New Roman" panose="02020603050405020304" pitchFamily="18" charset="0"/>
                <a:ea typeface="微软雅黑" panose="020B0503020204020204" pitchFamily="34" charset="-122"/>
              </a:rPr>
              <a:t>的</a:t>
            </a:r>
            <a:endParaRPr lang="en-US" altLang="zh-CN" sz="3375" b="1" dirty="0" smtClean="0">
              <a:solidFill>
                <a:srgbClr val="F47349"/>
              </a:solidFill>
              <a:latin typeface="Times New Roman" panose="02020603050405020304" pitchFamily="18" charset="0"/>
              <a:ea typeface="微软雅黑" panose="020B0503020204020204" pitchFamily="34" charset="-122"/>
            </a:endParaRPr>
          </a:p>
          <a:p>
            <a:pPr algn="ctr">
              <a:lnSpc>
                <a:spcPct val="150000"/>
              </a:lnSpc>
            </a:pPr>
            <a:r>
              <a:rPr lang="zh-CN" altLang="en-US" sz="3375" b="1" dirty="0" smtClean="0">
                <a:solidFill>
                  <a:srgbClr val="F47349"/>
                </a:solidFill>
                <a:latin typeface="Times New Roman" panose="02020603050405020304" pitchFamily="18" charset="0"/>
                <a:ea typeface="微软雅黑" panose="020B0503020204020204" pitchFamily="34" charset="-122"/>
              </a:rPr>
              <a:t>“</a:t>
            </a:r>
            <a:r>
              <a:rPr lang="zh-CN" altLang="en-US" sz="3375" b="1" dirty="0">
                <a:solidFill>
                  <a:srgbClr val="F47349"/>
                </a:solidFill>
                <a:latin typeface="Times New Roman" panose="02020603050405020304" pitchFamily="18" charset="0"/>
                <a:ea typeface="微软雅黑" panose="020B0503020204020204" pitchFamily="34" charset="-122"/>
              </a:rPr>
              <a:t>考点过关训练二十</a:t>
            </a:r>
            <a:r>
              <a:rPr lang="en-US" altLang="zh-CN" sz="3375" b="1" dirty="0">
                <a:solidFill>
                  <a:srgbClr val="F47349"/>
                </a:solidFill>
                <a:latin typeface="Times New Roman" panose="02020603050405020304" pitchFamily="18" charset="0"/>
                <a:ea typeface="微软雅黑" panose="020B0503020204020204" pitchFamily="34" charset="-122"/>
              </a:rPr>
              <a:t>､</a:t>
            </a:r>
            <a:r>
              <a:rPr lang="zh-CN" altLang="en-US" sz="3375" b="1" dirty="0">
                <a:solidFill>
                  <a:srgbClr val="F47349"/>
                </a:solidFill>
                <a:latin typeface="Times New Roman" panose="02020603050405020304" pitchFamily="18" charset="0"/>
                <a:ea typeface="微软雅黑" panose="020B0503020204020204" pitchFamily="34" charset="-122"/>
              </a:rPr>
              <a:t>二十一</a:t>
            </a:r>
            <a:r>
              <a:rPr lang="en-US" altLang="zh-CN" sz="3375" b="1" dirty="0">
                <a:solidFill>
                  <a:srgbClr val="F47349"/>
                </a:solidFill>
                <a:latin typeface="Times New Roman" panose="02020603050405020304" pitchFamily="18" charset="0"/>
                <a:ea typeface="微软雅黑" panose="020B0503020204020204" pitchFamily="34" charset="-122"/>
              </a:rPr>
              <a:t>､</a:t>
            </a:r>
            <a:r>
              <a:rPr lang="zh-CN" altLang="en-US" sz="3375" b="1" dirty="0">
                <a:solidFill>
                  <a:srgbClr val="F47349"/>
                </a:solidFill>
                <a:latin typeface="Times New Roman" panose="02020603050405020304" pitchFamily="18" charset="0"/>
                <a:ea typeface="微软雅黑" panose="020B0503020204020204" pitchFamily="34" charset="-122"/>
              </a:rPr>
              <a:t>二十二”</a:t>
            </a:r>
            <a:endParaRPr lang="en-US" altLang="zh-CN" sz="3375" b="1" dirty="0">
              <a:solidFill>
                <a:srgbClr val="F47349"/>
              </a:solidFill>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35223" y="1545108"/>
            <a:ext cx="8097788" cy="203009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50000"/>
              </a:lnSpc>
            </a:pP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3.</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小明性格内向</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妈妈常常为此担心</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请你从小明的角度</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结合这篇文言文内容</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给妈妈说几句话</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加以劝慰</a:t>
            </a: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pPr>
            <a:r>
              <a:rPr lang="zh-CN" altLang="en-US" sz="2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示例</a:t>
            </a:r>
            <a:r>
              <a:rPr lang="zh-CN" altLang="en-US" sz="2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一</a:t>
            </a:r>
            <a:r>
              <a:rPr lang="en-US" altLang="zh-CN" sz="2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事物各自有适宜的用途</a:t>
            </a:r>
            <a:r>
              <a:rPr lang="en-US" altLang="zh-CN" sz="2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我性格内向</a:t>
            </a:r>
            <a:r>
              <a:rPr lang="en-US" altLang="zh-CN" sz="2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也一定有我的用武之地</a:t>
            </a:r>
            <a:r>
              <a:rPr lang="en-US" altLang="zh-CN" sz="2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pPr>
            <a:r>
              <a:rPr lang="zh-CN" altLang="en-US" sz="2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示例</a:t>
            </a:r>
            <a:r>
              <a:rPr lang="zh-CN" altLang="en-US" sz="2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二</a:t>
            </a:r>
            <a:r>
              <a:rPr lang="en-US" altLang="zh-CN" sz="2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正如炉火太大太小都不好</a:t>
            </a:r>
            <a:r>
              <a:rPr lang="en-US" altLang="zh-CN" sz="2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我也会在性格上作一些改变的</a:t>
            </a:r>
            <a:r>
              <a:rPr lang="en-US" altLang="zh-CN" sz="2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4" name="矩形 3"/>
          <p:cNvSpPr/>
          <p:nvPr/>
        </p:nvSpPr>
        <p:spPr>
          <a:xfrm>
            <a:off x="535223" y="3502554"/>
            <a:ext cx="8097788" cy="2515235"/>
          </a:xfrm>
          <a:prstGeom prst="rect">
            <a:avLst/>
          </a:prstGeom>
          <a:ln w="28575">
            <a:solidFill>
              <a:srgbClr val="ED7D31"/>
            </a:solidFill>
            <a:prstDash val="dash"/>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50000"/>
              </a:lnSpc>
              <a:spcAft>
                <a:spcPts val="0"/>
              </a:spcAft>
            </a:pPr>
            <a:r>
              <a:rPr lang="en-US" altLang="zh-CN" sz="2100" b="1"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1" dirty="0">
                <a:latin typeface="Times New Roman" panose="02020603050405020304" pitchFamily="18" charset="0"/>
                <a:ea typeface="微软雅黑" panose="020B0503020204020204" pitchFamily="34" charset="-122"/>
                <a:cs typeface="Times New Roman" panose="02020603050405020304" pitchFamily="18" charset="0"/>
              </a:rPr>
              <a:t>解析</a:t>
            </a:r>
            <a:r>
              <a:rPr lang="en-US" altLang="zh-CN" sz="2100" b="1"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本题考查结合文章内容提出自己的见解</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答题时需在通晓全文大意的基础上理解文章主旨</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明确其所讲的道理</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结合题干中的语境作答即可</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文中借木料的大小之用和炭之多少两件事情分别告诉我们“物各有宜用”和“情各有所适”的道理</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即事物都有其合适的用途</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做事情要掌握好分寸</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据此以第一人称的角度阐明观点即可</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endParaRPr sz="2100" dirty="0">
              <a:latin typeface="Times New Roman" panose="02020603050405020304" pitchFamily="18" charset="0"/>
              <a:ea typeface="微软雅黑" panose="020B0503020204020204" pitchFamily="34" charset="-122"/>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 calcmode="lin" valueType="num">
                                      <p:cBhvr additive="base">
                                        <p:cTn id="7"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1" end="1"/>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anim calcmode="lin" valueType="num">
                                      <p:cBhvr additive="base">
                                        <p:cTn id="11"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2">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24435" y="1544079"/>
            <a:ext cx="8108576" cy="4453890"/>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50000"/>
              </a:lnSpc>
              <a:spcAft>
                <a:spcPts val="0"/>
              </a:spcAft>
            </a:pPr>
            <a:r>
              <a:rPr lang="en-US" altLang="zh-CN" sz="2100" b="1"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1" kern="100" dirty="0">
                <a:latin typeface="Times New Roman" panose="02020603050405020304" pitchFamily="18" charset="0"/>
                <a:ea typeface="微软雅黑" panose="020B0503020204020204" pitchFamily="34" charset="-122"/>
                <a:cs typeface="Times New Roman" panose="02020603050405020304" pitchFamily="18" charset="0"/>
              </a:rPr>
              <a:t>参考译文</a:t>
            </a:r>
            <a:r>
              <a:rPr lang="en-US" altLang="zh-CN" sz="2100" b="1"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有人赠送一根木料</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仆人说</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留下可以做成房梁</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我说</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木料太小</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不能胜用房梁</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仆人说</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留下来可以做房屋的正梁</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我说</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木料太大</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不适宜做房屋的正梁</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仆人笑着说</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木料是同一根</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你</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忽而担心它大</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忽而又担心它小</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我说</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你听我说这个道理</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事物各自有适宜的用途</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哪里只是木头才这样呢</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有一天</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仆人为我生炉子</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装了满炉子炭</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热得烤人</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我说</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炭太多了</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于是他把炭都用水浇灭了</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只留下三两个火星</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将要燃烧又要熄灭</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我说</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炭太少了</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仆人抱怨说</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火炉是同一个</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你</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既嫌炭多</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又嫌炭少</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我说</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你听我说这个道理</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事情各有适宜的分寸</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哪里只是炭火这样呢</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kern="100" dirty="0" smtClean="0">
              <a:latin typeface="Times New Roman" panose="02020603050405020304" pitchFamily="18" charset="0"/>
              <a:ea typeface="微软雅黑" panose="020B0503020204020204" pitchFamily="34" charset="-122"/>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24435" y="1544079"/>
            <a:ext cx="8140593" cy="471106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30000"/>
              </a:lnSpc>
              <a:spcAft>
                <a:spcPts val="0"/>
              </a:spcAft>
            </a:pPr>
            <a:r>
              <a:rPr lang="zh-CN" altLang="en-US" sz="2100" b="1" kern="100" dirty="0">
                <a:latin typeface="Times New Roman" panose="02020603050405020304" pitchFamily="18" charset="0"/>
                <a:ea typeface="微软雅黑" panose="020B0503020204020204" pitchFamily="34" charset="-122"/>
                <a:cs typeface="Times New Roman" panose="02020603050405020304" pitchFamily="18" charset="0"/>
              </a:rPr>
              <a:t>样题</a:t>
            </a:r>
            <a:r>
              <a:rPr lang="en-US" altLang="zh-CN" sz="2100" b="1" kern="100" dirty="0">
                <a:latin typeface="Times New Roman" panose="02020603050405020304" pitchFamily="18" charset="0"/>
                <a:ea typeface="微软雅黑" panose="020B0503020204020204" pitchFamily="34" charset="-122"/>
                <a:cs typeface="Times New Roman" panose="02020603050405020304" pitchFamily="18" charset="0"/>
              </a:rPr>
              <a:t>2</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(2018•</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内江</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阅读下面的文言文</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完成</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1~3</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题</a:t>
            </a:r>
            <a:r>
              <a:rPr lang="en-US" altLang="zh-CN" sz="2100" kern="100" dirty="0" smtClean="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kern="100" dirty="0" smtClean="0">
              <a:latin typeface="Times New Roman" panose="02020603050405020304" pitchFamily="18" charset="0"/>
              <a:ea typeface="微软雅黑" panose="020B0503020204020204" pitchFamily="34" charset="-122"/>
              <a:cs typeface="Times New Roman" panose="02020603050405020304" pitchFamily="18" charset="0"/>
            </a:endParaRPr>
          </a:p>
          <a:p>
            <a:pPr indent="720090" algn="just">
              <a:lnSpc>
                <a:spcPct val="130000"/>
              </a:lnSpc>
              <a:spcAft>
                <a:spcPts val="0"/>
              </a:spcAft>
            </a:pPr>
            <a:r>
              <a:rPr lang="zh-CN" altLang="en-US" sz="2100" kern="100" dirty="0" smtClean="0">
                <a:latin typeface="Times New Roman" panose="02020603050405020304" pitchFamily="18" charset="0"/>
                <a:ea typeface="微软雅黑" panose="020B0503020204020204" pitchFamily="34" charset="-122"/>
                <a:cs typeface="Times New Roman" panose="02020603050405020304" pitchFamily="18" charset="0"/>
              </a:rPr>
              <a:t>永</a:t>
            </a:r>
            <a:r>
              <a:rPr lang="zh-CN" altLang="en-US" sz="2100" kern="100" baseline="30000" dirty="0">
                <a:latin typeface="Times New Roman" panose="02020603050405020304" pitchFamily="18" charset="0"/>
                <a:ea typeface="微软雅黑" panose="020B0503020204020204" pitchFamily="34" charset="-122"/>
                <a:cs typeface="Times New Roman" panose="02020603050405020304" pitchFamily="18" charset="0"/>
              </a:rPr>
              <a:t>①</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之氓</a:t>
            </a:r>
            <a:r>
              <a:rPr lang="zh-CN" altLang="en-US" sz="2100" kern="100" baseline="30000" dirty="0">
                <a:latin typeface="Times New Roman" panose="02020603050405020304" pitchFamily="18" charset="0"/>
                <a:ea typeface="微软雅黑" panose="020B0503020204020204" pitchFamily="34" charset="-122"/>
                <a:cs typeface="Times New Roman" panose="02020603050405020304" pitchFamily="18" charset="0"/>
              </a:rPr>
              <a:t>②</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咸善游</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一日</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水暴甚</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有五六氓乘小船绝湘水</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中济</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船破</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皆游</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其一氓尽力而不能寻常</a:t>
            </a:r>
            <a:r>
              <a:rPr lang="zh-CN" altLang="en-US" sz="2100" kern="100" baseline="30000" dirty="0">
                <a:latin typeface="Times New Roman" panose="02020603050405020304" pitchFamily="18" charset="0"/>
                <a:ea typeface="微软雅黑" panose="020B0503020204020204" pitchFamily="34" charset="-122"/>
                <a:cs typeface="Times New Roman" panose="02020603050405020304" pitchFamily="18" charset="0"/>
              </a:rPr>
              <a:t>③</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其侣曰</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汝善游最也</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今何后为</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曰</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吾腰千钱</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重</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是以后</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曰</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何不去之</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不应</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摇其首</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有顷</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益怠</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已济者立岸上</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呼且号曰</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汝愚之甚</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蔽之甚</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身且死</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何以货为</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又摇其首</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遂溺死</a:t>
            </a:r>
            <a:r>
              <a:rPr lang="en-US" altLang="zh-CN" sz="2100" kern="100" dirty="0" smtClean="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kern="100" dirty="0" smtClean="0">
              <a:latin typeface="Times New Roman" panose="02020603050405020304" pitchFamily="18" charset="0"/>
              <a:ea typeface="微软雅黑" panose="020B0503020204020204" pitchFamily="34" charset="-122"/>
              <a:cs typeface="Times New Roman" panose="02020603050405020304" pitchFamily="18" charset="0"/>
            </a:endParaRPr>
          </a:p>
          <a:p>
            <a:pPr indent="720090" algn="just">
              <a:lnSpc>
                <a:spcPct val="130000"/>
              </a:lnSpc>
              <a:spcAft>
                <a:spcPts val="0"/>
              </a:spcAft>
            </a:pPr>
            <a:r>
              <a:rPr lang="zh-CN" altLang="en-US" sz="2100" kern="100" dirty="0" smtClean="0">
                <a:latin typeface="Times New Roman" panose="02020603050405020304" pitchFamily="18" charset="0"/>
                <a:ea typeface="微软雅黑" panose="020B0503020204020204" pitchFamily="34" charset="-122"/>
                <a:cs typeface="Times New Roman" panose="02020603050405020304" pitchFamily="18" charset="0"/>
              </a:rPr>
              <a:t>吾</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哀之</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且若是</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得不有大货</a:t>
            </a:r>
            <a:r>
              <a:rPr lang="zh-CN" altLang="en-US" sz="2100" kern="100" baseline="30000" dirty="0">
                <a:latin typeface="Times New Roman" panose="02020603050405020304" pitchFamily="18" charset="0"/>
                <a:ea typeface="微软雅黑" panose="020B0503020204020204" pitchFamily="34" charset="-122"/>
                <a:cs typeface="Times New Roman" panose="02020603050405020304" pitchFamily="18" charset="0"/>
              </a:rPr>
              <a:t>④</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之溺大氓者乎</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于是作</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哀溺</a:t>
            </a:r>
            <a:r>
              <a:rPr lang="en-US" altLang="zh-CN" sz="2100" kern="100" dirty="0" smtClean="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kern="100" dirty="0" smtClean="0">
              <a:latin typeface="Times New Roman" panose="02020603050405020304" pitchFamily="18" charset="0"/>
              <a:ea typeface="微软雅黑" panose="020B0503020204020204" pitchFamily="34" charset="-122"/>
              <a:cs typeface="Times New Roman" panose="02020603050405020304" pitchFamily="18" charset="0"/>
            </a:endParaRPr>
          </a:p>
          <a:p>
            <a:pPr algn="r">
              <a:lnSpc>
                <a:spcPct val="130000"/>
              </a:lnSpc>
              <a:spcAft>
                <a:spcPts val="0"/>
              </a:spcAft>
            </a:pPr>
            <a:r>
              <a:rPr lang="en-US" altLang="zh-CN" sz="2100" kern="10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柳宗元</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哀溺文序</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节选</a:t>
            </a:r>
            <a:endPar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30000"/>
              </a:lnSpc>
              <a:spcAft>
                <a:spcPts val="0"/>
              </a:spcAft>
            </a:pPr>
            <a:r>
              <a:rPr lang="en-US" altLang="zh-CN" sz="2100" b="1"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1" kern="100" dirty="0">
                <a:latin typeface="Times New Roman" panose="02020603050405020304" pitchFamily="18" charset="0"/>
                <a:ea typeface="微软雅黑" panose="020B0503020204020204" pitchFamily="34" charset="-122"/>
                <a:cs typeface="Times New Roman" panose="02020603050405020304" pitchFamily="18" charset="0"/>
              </a:rPr>
              <a:t>注释</a:t>
            </a:r>
            <a:r>
              <a:rPr lang="en-US" altLang="zh-CN" sz="2100" b="1" kern="100" dirty="0">
                <a:latin typeface="Times New Roman" panose="02020603050405020304" pitchFamily="18" charset="0"/>
                <a:ea typeface="微软雅黑" panose="020B0503020204020204" pitchFamily="34" charset="-122"/>
                <a:cs typeface="Times New Roman" panose="02020603050405020304" pitchFamily="18" charset="0"/>
              </a:rPr>
              <a:t>】</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①</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永</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唐代地名</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今永州</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｡②</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氓</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en-US" altLang="zh-CN" sz="2100" kern="100" dirty="0" err="1">
                <a:latin typeface="Times New Roman" panose="02020603050405020304" pitchFamily="18" charset="0"/>
                <a:ea typeface="微软雅黑" panose="020B0503020204020204" pitchFamily="34" charset="-122"/>
                <a:cs typeface="Times New Roman" panose="02020603050405020304" pitchFamily="18" charset="0"/>
              </a:rPr>
              <a:t>méng</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百姓</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｡③</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寻常</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古代计量单位</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八尺为寻</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十六尺为常</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这里指很短的距离</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｡④</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大货</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非常多的财物</a:t>
            </a:r>
            <a:r>
              <a:rPr lang="en-US" altLang="zh-CN" sz="2100" kern="100" dirty="0" smtClean="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kern="100" dirty="0" smtClean="0">
              <a:latin typeface="Times New Roman" panose="02020603050405020304" pitchFamily="18" charset="0"/>
              <a:ea typeface="微软雅黑" panose="020B0503020204020204" pitchFamily="34" charset="-122"/>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35223" y="1545108"/>
            <a:ext cx="8309580" cy="251523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50000"/>
              </a:lnSpc>
            </a:pP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1.</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解释下列句子中加点的词语</a:t>
            </a: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1)</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水之氓</a:t>
            </a:r>
            <a:r>
              <a:rPr lang="zh-CN" altLang="en-US" sz="2100" dirty="0">
                <a:solidFill>
                  <a:srgbClr val="FF00FF"/>
                </a:solidFill>
                <a:latin typeface="Times New Roman" panose="02020603050405020304" pitchFamily="18" charset="0"/>
                <a:ea typeface="微软雅黑" panose="020B0503020204020204" pitchFamily="34" charset="-122"/>
                <a:cs typeface="Times New Roman" panose="02020603050405020304" pitchFamily="18" charset="0"/>
              </a:rPr>
              <a:t>咸</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善</a:t>
            </a:r>
            <a:r>
              <a:rPr lang="zh-CN" altLang="en-US" sz="2100" dirty="0" smtClean="0">
                <a:latin typeface="Times New Roman" panose="02020603050405020304" pitchFamily="18" charset="0"/>
                <a:ea typeface="微软雅黑" panose="020B0503020204020204" pitchFamily="34" charset="-122"/>
                <a:cs typeface="Times New Roman" panose="02020603050405020304" pitchFamily="18" charset="0"/>
              </a:rPr>
              <a:t>游</a:t>
            </a:r>
            <a:endPar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2)</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有五六氓乘小船</a:t>
            </a:r>
            <a:r>
              <a:rPr lang="zh-CN" altLang="en-US" sz="2100" dirty="0">
                <a:solidFill>
                  <a:srgbClr val="FF00FF"/>
                </a:solidFill>
                <a:latin typeface="Times New Roman" panose="02020603050405020304" pitchFamily="18" charset="0"/>
                <a:ea typeface="微软雅黑" panose="020B0503020204020204" pitchFamily="34" charset="-122"/>
                <a:cs typeface="Times New Roman" panose="02020603050405020304" pitchFamily="18" charset="0"/>
              </a:rPr>
              <a:t>绝</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湘</a:t>
            </a:r>
            <a:r>
              <a:rPr lang="zh-CN" altLang="en-US" sz="2100" dirty="0" smtClean="0">
                <a:latin typeface="Times New Roman" panose="02020603050405020304" pitchFamily="18" charset="0"/>
                <a:ea typeface="微软雅黑" panose="020B0503020204020204" pitchFamily="34" charset="-122"/>
                <a:cs typeface="Times New Roman" panose="02020603050405020304" pitchFamily="18" charset="0"/>
              </a:rPr>
              <a:t>水 </a:t>
            </a:r>
            <a:endPar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3)</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吾</a:t>
            </a:r>
            <a:r>
              <a:rPr lang="zh-CN" altLang="en-US" sz="2100" dirty="0">
                <a:solidFill>
                  <a:srgbClr val="FF00FF"/>
                </a:solidFill>
                <a:latin typeface="Times New Roman" panose="02020603050405020304" pitchFamily="18" charset="0"/>
                <a:ea typeface="微软雅黑" panose="020B0503020204020204" pitchFamily="34" charset="-122"/>
                <a:cs typeface="Times New Roman" panose="02020603050405020304" pitchFamily="18" charset="0"/>
              </a:rPr>
              <a:t>腰</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千</a:t>
            </a:r>
            <a:r>
              <a:rPr lang="zh-CN" altLang="en-US" sz="2100" dirty="0" smtClean="0">
                <a:latin typeface="Times New Roman" panose="02020603050405020304" pitchFamily="18" charset="0"/>
                <a:ea typeface="微软雅黑" panose="020B0503020204020204" pitchFamily="34" charset="-122"/>
                <a:cs typeface="Times New Roman" panose="02020603050405020304" pitchFamily="18" charset="0"/>
              </a:rPr>
              <a:t>钱</a:t>
            </a:r>
            <a:endPar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4)</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是</a:t>
            </a:r>
            <a:r>
              <a:rPr lang="zh-CN" altLang="en-US" sz="2100" dirty="0">
                <a:solidFill>
                  <a:srgbClr val="FF00FF"/>
                </a:solidFill>
                <a:latin typeface="Times New Roman" panose="02020603050405020304" pitchFamily="18" charset="0"/>
                <a:ea typeface="微软雅黑" panose="020B0503020204020204" pitchFamily="34" charset="-122"/>
                <a:cs typeface="Times New Roman" panose="02020603050405020304" pitchFamily="18" charset="0"/>
              </a:rPr>
              <a:t>以</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后</a:t>
            </a:r>
            <a:r>
              <a:rPr lang="zh-CN" altLang="en-US" sz="2100" dirty="0" smtClean="0">
                <a:latin typeface="Times New Roman" panose="02020603050405020304" pitchFamily="18" charset="0"/>
                <a:ea typeface="微软雅黑" panose="020B0503020204020204" pitchFamily="34" charset="-122"/>
                <a:cs typeface="Times New Roman" panose="02020603050405020304" pitchFamily="18" charset="0"/>
              </a:rPr>
              <a:t>是</a:t>
            </a:r>
            <a:endParaRPr sz="2100" dirty="0">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3" name="矩形 2"/>
          <p:cNvSpPr/>
          <p:nvPr/>
        </p:nvSpPr>
        <p:spPr>
          <a:xfrm>
            <a:off x="2632623" y="2073711"/>
            <a:ext cx="790575" cy="511175"/>
          </a:xfrm>
          <a:prstGeom prst="rect">
            <a:avLst/>
          </a:prstGeom>
        </p:spPr>
        <p:txBody>
          <a:bodyPr wrap="none">
            <a:spAutoFit/>
          </a:bodyPr>
          <a:lstStyle/>
          <a:p>
            <a:pPr algn="just">
              <a:lnSpc>
                <a:spcPct val="130000"/>
              </a:lnSpc>
            </a:pPr>
            <a:r>
              <a:rPr lang="zh-CN" altLang="en-US" sz="2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咸</a:t>
            </a:r>
            <a:r>
              <a:rPr lang="en-US" altLang="zh-CN" sz="2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都</a:t>
            </a:r>
            <a:endParaRPr lang="zh-CN" altLang="en-US" sz="2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4" name="矩形 3"/>
          <p:cNvSpPr/>
          <p:nvPr/>
        </p:nvSpPr>
        <p:spPr>
          <a:xfrm>
            <a:off x="535223" y="4075966"/>
            <a:ext cx="8097788" cy="1060450"/>
          </a:xfrm>
          <a:prstGeom prst="rect">
            <a:avLst/>
          </a:prstGeom>
          <a:ln w="28575">
            <a:solidFill>
              <a:srgbClr val="ED7D31"/>
            </a:solidFill>
            <a:prstDash val="dash"/>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50000"/>
              </a:lnSpc>
              <a:spcAft>
                <a:spcPts val="0"/>
              </a:spcAft>
            </a:pPr>
            <a:r>
              <a:rPr lang="en-US" altLang="zh-CN" sz="2100" b="1"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1" dirty="0">
                <a:latin typeface="Times New Roman" panose="02020603050405020304" pitchFamily="18" charset="0"/>
                <a:ea typeface="微软雅黑" panose="020B0503020204020204" pitchFamily="34" charset="-122"/>
                <a:cs typeface="Times New Roman" panose="02020603050405020304" pitchFamily="18" charset="0"/>
              </a:rPr>
              <a:t>解析</a:t>
            </a:r>
            <a:r>
              <a:rPr lang="en-US" altLang="zh-CN" sz="2100" b="1"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本题考查文言实词的含义</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注意要结合文章的意思来解释词语</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endParaRPr sz="2100" dirty="0">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5" name="矩形 4"/>
          <p:cNvSpPr/>
          <p:nvPr/>
        </p:nvSpPr>
        <p:spPr>
          <a:xfrm>
            <a:off x="3774731" y="2539075"/>
            <a:ext cx="1057275" cy="511175"/>
          </a:xfrm>
          <a:prstGeom prst="rect">
            <a:avLst/>
          </a:prstGeom>
        </p:spPr>
        <p:txBody>
          <a:bodyPr wrap="none">
            <a:spAutoFit/>
          </a:bodyPr>
          <a:lstStyle/>
          <a:p>
            <a:pPr algn="just">
              <a:lnSpc>
                <a:spcPct val="130000"/>
              </a:lnSpc>
            </a:pPr>
            <a:r>
              <a:rPr lang="zh-CN" altLang="en-US" sz="2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绝</a:t>
            </a:r>
            <a:r>
              <a:rPr lang="en-US" altLang="zh-CN" sz="2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渡过</a:t>
            </a:r>
            <a:endParaRPr lang="zh-CN" altLang="en-US" sz="2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6" name="矩形 5"/>
          <p:cNvSpPr/>
          <p:nvPr/>
        </p:nvSpPr>
        <p:spPr>
          <a:xfrm>
            <a:off x="2217774" y="3007110"/>
            <a:ext cx="1590675" cy="511175"/>
          </a:xfrm>
          <a:prstGeom prst="rect">
            <a:avLst/>
          </a:prstGeom>
        </p:spPr>
        <p:txBody>
          <a:bodyPr wrap="none">
            <a:spAutoFit/>
          </a:bodyPr>
          <a:lstStyle/>
          <a:p>
            <a:pPr algn="just">
              <a:lnSpc>
                <a:spcPct val="130000"/>
              </a:lnSpc>
            </a:pPr>
            <a:r>
              <a:rPr lang="zh-CN" altLang="en-US" sz="2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腰</a:t>
            </a:r>
            <a:r>
              <a:rPr lang="en-US" altLang="zh-CN" sz="2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腰间缠着</a:t>
            </a:r>
            <a:endParaRPr lang="zh-CN" altLang="en-US" sz="2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7" name="矩形 6"/>
          <p:cNvSpPr/>
          <p:nvPr/>
        </p:nvSpPr>
        <p:spPr>
          <a:xfrm>
            <a:off x="2123450" y="3492261"/>
            <a:ext cx="1057275" cy="511175"/>
          </a:xfrm>
          <a:prstGeom prst="rect">
            <a:avLst/>
          </a:prstGeom>
        </p:spPr>
        <p:txBody>
          <a:bodyPr wrap="none">
            <a:spAutoFit/>
          </a:bodyPr>
          <a:lstStyle/>
          <a:p>
            <a:pPr algn="just">
              <a:lnSpc>
                <a:spcPct val="130000"/>
              </a:lnSpc>
            </a:pPr>
            <a:r>
              <a:rPr lang="zh-CN" altLang="en-US" sz="2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以</a:t>
            </a:r>
            <a:r>
              <a:rPr lang="en-US" altLang="zh-CN" sz="2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因此</a:t>
            </a:r>
            <a:endParaRPr lang="zh-CN" altLang="en-US" sz="2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additive="base">
                                        <p:cTn id="25" dur="500" fill="hold"/>
                                        <p:tgtEl>
                                          <p:spTgt spid="7"/>
                                        </p:tgtEl>
                                        <p:attrNameLst>
                                          <p:attrName>ppt_x</p:attrName>
                                        </p:attrNameLst>
                                      </p:cBhvr>
                                      <p:tavLst>
                                        <p:tav tm="0">
                                          <p:val>
                                            <p:strVal val="#ppt_x"/>
                                          </p:val>
                                        </p:tav>
                                        <p:tav tm="100000">
                                          <p:val>
                                            <p:strVal val="#ppt_x"/>
                                          </p:val>
                                        </p:tav>
                                      </p:tavLst>
                                    </p:anim>
                                    <p:anim calcmode="lin" valueType="num">
                                      <p:cBhvr additive="base">
                                        <p:cTn id="26"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bldLvl="0" animBg="1"/>
      <p:bldP spid="5" grpId="0"/>
      <p:bldP spid="6" grpId="0"/>
      <p:bldP spid="7" grpId="0"/>
    </p:bldLst>
  </p:timing>
</p:sld>
</file>

<file path=ppt/theme/theme1.xml><?xml version="1.0" encoding="utf-8"?>
<a:theme xmlns:a="http://schemas.openxmlformats.org/drawingml/2006/main" name="默认设计模板">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7B7E5"/>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
        <a:dk1>
          <a:srgbClr val="000000"/>
        </a:dk1>
        <a:lt1>
          <a:srgbClr val="DEF6F1"/>
        </a:lt1>
        <a:dk2>
          <a:srgbClr val="000000"/>
        </a:dk2>
        <a:lt2>
          <a:srgbClr val="969696"/>
        </a:lt2>
        <a:accent1>
          <a:srgbClr val="FFFFFF"/>
        </a:accent1>
        <a:accent2>
          <a:srgbClr val="8DC6FF"/>
        </a:accent2>
        <a:accent3>
          <a:srgbClr val="EBFAF7"/>
        </a:accent3>
        <a:accent4>
          <a:srgbClr val="000000"/>
        </a:accent4>
        <a:accent5>
          <a:srgbClr val="FFFFFF"/>
        </a:accent5>
        <a:accent6>
          <a:srgbClr val="7EB1E5"/>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7B7"/>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
        <a:dk1>
          <a:srgbClr val="FFFFFF"/>
        </a:dk1>
        <a:lt1>
          <a:srgbClr val="008080"/>
        </a:lt1>
        <a:dk2>
          <a:srgbClr val="FFFF99"/>
        </a:dk2>
        <a:lt2>
          <a:srgbClr val="005A58"/>
        </a:lt2>
        <a:accent1>
          <a:srgbClr val="006462"/>
        </a:accent1>
        <a:accent2>
          <a:srgbClr val="6D6FC7"/>
        </a:accent2>
        <a:accent3>
          <a:srgbClr val="AAC1C1"/>
        </a:accent3>
        <a:accent4>
          <a:srgbClr val="DCDCDC"/>
        </a:accent4>
        <a:accent5>
          <a:srgbClr val="AAB8B8"/>
        </a:accent5>
        <a:accent6>
          <a:srgbClr val="6163B2"/>
        </a:accent6>
        <a:hlink>
          <a:srgbClr val="00FFFF"/>
        </a:hlink>
        <a:folHlink>
          <a:srgbClr val="00FF00"/>
        </a:folHlink>
      </a:clrScheme>
      <a:clrMap bg1="lt1" tx1="dk1" bg2="lt2" tx2="dk2" accent1="accent1" accent2="accent2" accent3="accent3" accent4="accent4" accent5="accent5" accent6="accent6" hlink="hlink" folHlink="folHlink"/>
    </a:extraClrScheme>
    <a:extraClrScheme>
      <a:clrScheme name="">
        <a:dk1>
          <a:srgbClr val="FFFFFF"/>
        </a:dk1>
        <a:lt1>
          <a:srgbClr val="800000"/>
        </a:lt1>
        <a:dk2>
          <a:srgbClr val="DFD293"/>
        </a:dk2>
        <a:lt2>
          <a:srgbClr val="5C1F00"/>
        </a:lt2>
        <a:accent1>
          <a:srgbClr val="CC3300"/>
        </a:accent1>
        <a:accent2>
          <a:srgbClr val="BE7960"/>
        </a:accent2>
        <a:accent3>
          <a:srgbClr val="C1AAAA"/>
        </a:accent3>
        <a:accent4>
          <a:srgbClr val="DCDCDC"/>
        </a:accent4>
        <a:accent5>
          <a:srgbClr val="E2ADAA"/>
        </a:accent5>
        <a:accent6>
          <a:srgbClr val="AA6C55"/>
        </a:accent6>
        <a:hlink>
          <a:srgbClr val="FFFF99"/>
        </a:hlink>
        <a:folHlink>
          <a:srgbClr val="D3A219"/>
        </a:folHlink>
      </a:clrScheme>
      <a:clrMap bg1="lt1" tx1="dk1" bg2="lt2" tx2="dk2" accent1="accent1" accent2="accent2" accent3="accent3" accent4="accent4" accent5="accent5" accent6="accent6" hlink="hlink" folHlink="folHlink"/>
    </a:extraClrScheme>
    <a:extraClrScheme>
      <a:clrScheme name="">
        <a:dk1>
          <a:srgbClr val="FFFFFF"/>
        </a:dk1>
        <a:lt1>
          <a:srgbClr val="000099"/>
        </a:lt1>
        <a:dk2>
          <a:srgbClr val="CCFFFF"/>
        </a:dk2>
        <a:lt2>
          <a:srgbClr val="003366"/>
        </a:lt2>
        <a:accent1>
          <a:srgbClr val="3366CC"/>
        </a:accent1>
        <a:accent2>
          <a:srgbClr val="00B000"/>
        </a:accent2>
        <a:accent3>
          <a:srgbClr val="AAAACA"/>
        </a:accent3>
        <a:accent4>
          <a:srgbClr val="DCDCDC"/>
        </a:accent4>
        <a:accent5>
          <a:srgbClr val="ADB9E2"/>
        </a:accent5>
        <a:accent6>
          <a:srgbClr val="009D00"/>
        </a:accent6>
        <a:hlink>
          <a:srgbClr val="66CCFF"/>
        </a:hlink>
        <a:folHlink>
          <a:srgbClr val="FFE701"/>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E3EBF1"/>
        </a:dk2>
        <a:lt2>
          <a:srgbClr val="336699"/>
        </a:lt2>
        <a:accent1>
          <a:srgbClr val="003399"/>
        </a:accent1>
        <a:accent2>
          <a:srgbClr val="468A4B"/>
        </a:accent2>
        <a:accent3>
          <a:srgbClr val="AAAAAA"/>
        </a:accent3>
        <a:accent4>
          <a:srgbClr val="DCDCDC"/>
        </a:accent4>
        <a:accent5>
          <a:srgbClr val="AAADCA"/>
        </a:accent5>
        <a:accent6>
          <a:srgbClr val="3E7B43"/>
        </a:accent6>
        <a:hlink>
          <a:srgbClr val="66CCFF"/>
        </a:hlink>
        <a:folHlink>
          <a:srgbClr val="F0E500"/>
        </a:folHlink>
      </a:clrScheme>
      <a:clrMap bg1="lt1" tx1="dk1" bg2="lt2" tx2="dk2" accent1="accent1" accent2="accent2" accent3="accent3" accent4="accent4" accent5="accent5" accent6="accent6" hlink="hlink" folHlink="folHlink"/>
    </a:extraClrScheme>
    <a:extraClrScheme>
      <a:clrScheme name="">
        <a:dk1>
          <a:srgbClr val="FFFFFF"/>
        </a:dk1>
        <a:lt1>
          <a:srgbClr val="686B5D"/>
        </a:lt1>
        <a:dk2>
          <a:srgbClr val="D1D1CB"/>
        </a:dk2>
        <a:lt2>
          <a:srgbClr val="777777"/>
        </a:lt2>
        <a:accent1>
          <a:srgbClr val="909082"/>
        </a:accent1>
        <a:accent2>
          <a:srgbClr val="809EA8"/>
        </a:accent2>
        <a:accent3>
          <a:srgbClr val="B9BAB6"/>
        </a:accent3>
        <a:accent4>
          <a:srgbClr val="DCDCDC"/>
        </a:accent4>
        <a:accent5>
          <a:srgbClr val="C7C7C1"/>
        </a:accent5>
        <a:accent6>
          <a:srgbClr val="728D96"/>
        </a:accent6>
        <a:hlink>
          <a:srgbClr val="FFCC66"/>
        </a:hlink>
        <a:folHlink>
          <a:srgbClr val="E9DCB9"/>
        </a:folHlink>
      </a:clrScheme>
      <a:clrMap bg1="lt1" tx1="dk1" bg2="lt2" tx2="dk2" accent1="accent1" accent2="accent2" accent3="accent3" accent4="accent4" accent5="accent5" accent6="accent6" hlink="hlink" folHlink="folHlink"/>
    </a:extraClrScheme>
    <a:extraClrScheme>
      <a:clrScheme name="">
        <a:dk1>
          <a:srgbClr val="FFFFFF"/>
        </a:dk1>
        <a:lt1>
          <a:srgbClr val="666699"/>
        </a:lt1>
        <a:dk2>
          <a:srgbClr val="FFFFFF"/>
        </a:dk2>
        <a:lt2>
          <a:srgbClr val="3E3E5C"/>
        </a:lt2>
        <a:accent1>
          <a:srgbClr val="60597B"/>
        </a:accent1>
        <a:accent2>
          <a:srgbClr val="6666FF"/>
        </a:accent2>
        <a:accent3>
          <a:srgbClr val="B9B9CA"/>
        </a:accent3>
        <a:accent4>
          <a:srgbClr val="DCDCDC"/>
        </a:accent4>
        <a:accent5>
          <a:srgbClr val="B7B5BF"/>
        </a:accent5>
        <a:accent6>
          <a:srgbClr val="5B5BE5"/>
        </a:accent6>
        <a:hlink>
          <a:srgbClr val="99CCFF"/>
        </a:hlink>
        <a:folHlink>
          <a:srgbClr val="FFFF99"/>
        </a:folHlink>
      </a:clrScheme>
      <a:clrMap bg1="lt1" tx1="dk1" bg2="lt2" tx2="dk2" accent1="accent1" accent2="accent2" accent3="accent3" accent4="accent4" accent5="accent5" accent6="accent6" hlink="hlink" folHlink="folHlink"/>
    </a:extraClrScheme>
    <a:extraClrScheme>
      <a:clrScheme name="">
        <a:dk1>
          <a:srgbClr val="FFFFFF"/>
        </a:dk1>
        <a:lt1>
          <a:srgbClr val="523E26"/>
        </a:lt1>
        <a:dk2>
          <a:srgbClr val="DFC08D"/>
        </a:dk2>
        <a:lt2>
          <a:srgbClr val="2D2015"/>
        </a:lt2>
        <a:accent1>
          <a:srgbClr val="8C7B70"/>
        </a:accent1>
        <a:accent2>
          <a:srgbClr val="8F5F2F"/>
        </a:accent2>
        <a:accent3>
          <a:srgbClr val="B3AFAB"/>
        </a:accent3>
        <a:accent4>
          <a:srgbClr val="DCDCDC"/>
        </a:accent4>
        <a:accent5>
          <a:srgbClr val="C5BFBC"/>
        </a:accent5>
        <a:accent6>
          <a:srgbClr val="805529"/>
        </a:accent6>
        <a:hlink>
          <a:srgbClr val="CCB400"/>
        </a:hlink>
        <a:folHlink>
          <a:srgbClr val="8C9EA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Cambria-Calibri">
      <a:majorFont>
        <a:latin typeface="Cambria"/>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8168</Words>
  <Application>WPS 演示</Application>
  <PresentationFormat>在屏幕上显示</PresentationFormat>
  <Paragraphs>261</Paragraphs>
  <Slides>50</Slides>
  <Notes>1</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50</vt:i4>
      </vt:variant>
    </vt:vector>
  </HeadingPairs>
  <TitlesOfParts>
    <vt:vector size="58" baseType="lpstr">
      <vt:lpstr>Arial</vt:lpstr>
      <vt:lpstr>宋体</vt:lpstr>
      <vt:lpstr>Wingdings</vt:lpstr>
      <vt:lpstr>Calibri</vt:lpstr>
      <vt:lpstr>Times New Roman</vt:lpstr>
      <vt:lpstr>微软雅黑</vt:lpstr>
      <vt:lpstr>Helvetica</vt:lpstr>
      <vt:lpstr>默认设计模板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Administrator</dc:creator>
  <cp:lastModifiedBy>编辑资料-刘洁</cp:lastModifiedBy>
  <cp:revision>54</cp:revision>
  <dcterms:created xsi:type="dcterms:W3CDTF">2017-03-15T04:23:48Z</dcterms:created>
  <dcterms:modified xsi:type="dcterms:W3CDTF">2020-02-24T05:05:19Z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2052-11.1.0.9209</vt:lpwstr>
  </property>
</Properties>
</file>