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109"/>
  </p:notesMasterIdLst>
  <p:sldIdLst>
    <p:sldId id="270" r:id="rId3"/>
    <p:sldId id="271" r:id="rId4"/>
    <p:sldId id="272" r:id="rId5"/>
    <p:sldId id="375" r:id="rId6"/>
    <p:sldId id="376"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320" r:id="rId54"/>
    <p:sldId id="321" r:id="rId55"/>
    <p:sldId id="322" r:id="rId56"/>
    <p:sldId id="323" r:id="rId57"/>
    <p:sldId id="324" r:id="rId58"/>
    <p:sldId id="325" r:id="rId59"/>
    <p:sldId id="326" r:id="rId60"/>
    <p:sldId id="327" r:id="rId61"/>
    <p:sldId id="328" r:id="rId62"/>
    <p:sldId id="329" r:id="rId63"/>
    <p:sldId id="330" r:id="rId64"/>
    <p:sldId id="331" r:id="rId65"/>
    <p:sldId id="332" r:id="rId66"/>
    <p:sldId id="333" r:id="rId67"/>
    <p:sldId id="334" r:id="rId68"/>
    <p:sldId id="335" r:id="rId69"/>
    <p:sldId id="336" r:id="rId70"/>
    <p:sldId id="337" r:id="rId71"/>
    <p:sldId id="338" r:id="rId72"/>
    <p:sldId id="339" r:id="rId73"/>
    <p:sldId id="340" r:id="rId74"/>
    <p:sldId id="341" r:id="rId75"/>
    <p:sldId id="342" r:id="rId76"/>
    <p:sldId id="343" r:id="rId77"/>
    <p:sldId id="344" r:id="rId78"/>
    <p:sldId id="345" r:id="rId79"/>
    <p:sldId id="346" r:id="rId80"/>
    <p:sldId id="347" r:id="rId81"/>
    <p:sldId id="348" r:id="rId82"/>
    <p:sldId id="349" r:id="rId83"/>
    <p:sldId id="350" r:id="rId84"/>
    <p:sldId id="351" r:id="rId85"/>
    <p:sldId id="352" r:id="rId86"/>
    <p:sldId id="353" r:id="rId87"/>
    <p:sldId id="354" r:id="rId88"/>
    <p:sldId id="355" r:id="rId89"/>
    <p:sldId id="356" r:id="rId90"/>
    <p:sldId id="357" r:id="rId91"/>
    <p:sldId id="358" r:id="rId92"/>
    <p:sldId id="359" r:id="rId93"/>
    <p:sldId id="360" r:id="rId94"/>
    <p:sldId id="361" r:id="rId95"/>
    <p:sldId id="362" r:id="rId96"/>
    <p:sldId id="363" r:id="rId97"/>
    <p:sldId id="364" r:id="rId98"/>
    <p:sldId id="365" r:id="rId99"/>
    <p:sldId id="366" r:id="rId100"/>
    <p:sldId id="367" r:id="rId101"/>
    <p:sldId id="368" r:id="rId102"/>
    <p:sldId id="369" r:id="rId103"/>
    <p:sldId id="370" r:id="rId104"/>
    <p:sldId id="371" r:id="rId105"/>
    <p:sldId id="372" r:id="rId106"/>
    <p:sldId id="373" r:id="rId107"/>
    <p:sldId id="374" r:id="rId10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96"/>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25"/>
    <p:restoredTop sz="88875" autoAdjust="0"/>
  </p:normalViewPr>
  <p:slideViewPr>
    <p:cSldViewPr>
      <p:cViewPr varScale="1">
        <p:scale>
          <a:sx n="78" d="100"/>
          <a:sy n="78" d="100"/>
        </p:scale>
        <p:origin x="-96" y="-10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2" Type="http://schemas.openxmlformats.org/officeDocument/2006/relationships/tableStyles" Target="tableStyles.xml"/><Relationship Id="rId111" Type="http://schemas.openxmlformats.org/officeDocument/2006/relationships/viewProps" Target="viewProps.xml"/><Relationship Id="rId110" Type="http://schemas.openxmlformats.org/officeDocument/2006/relationships/presProps" Target="presProps.xml"/><Relationship Id="rId11" Type="http://schemas.openxmlformats.org/officeDocument/2006/relationships/slide" Target="slides/slide9.xml"/><Relationship Id="rId109" Type="http://schemas.openxmlformats.org/officeDocument/2006/relationships/notesMaster" Target="notesMasters/notesMaster1.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sz="quarter"/>
          </p:nvPr>
        </p:nvSpPr>
        <p:spPr>
          <a:xfrm>
            <a:off x="914400" y="2822575"/>
            <a:ext cx="10363200" cy="1470025"/>
          </a:xfrm>
          <a:prstGeom prst="rect">
            <a:avLst/>
          </a:prstGeom>
          <a:noFill/>
          <a:ln w="9525">
            <a:noFill/>
            <a:miter/>
          </a:ln>
        </p:spPr>
        <p:txBody>
          <a:bodyPr lIns="92075" tIns="46038" rIns="92075" bIns="46038" anchor="ctr"/>
          <a:lstStyle>
            <a:lvl1pPr lvl="0">
              <a:defRPr sz="4800" b="1" kern="1200">
                <a:effectLst>
                  <a:outerShdw blurRad="38100" dist="38100" dir="2700000">
                    <a:srgbClr val="000000"/>
                  </a:outerShdw>
                </a:effectLst>
              </a:defRPr>
            </a:lvl1pPr>
          </a:lstStyle>
          <a:p>
            <a:pPr lvl="0"/>
            <a:r>
              <a:rPr lang="zh-CN" altLang="en-US"/>
              <a:t>单击此处编辑母版标题样式</a:t>
            </a:r>
            <a:endParaRPr lang="zh-CN" altLang="en-US"/>
          </a:p>
        </p:txBody>
      </p:sp>
      <p:sp>
        <p:nvSpPr>
          <p:cNvPr id="2051" name="副标题 2050"/>
          <p:cNvSpPr/>
          <p:nvPr>
            <p:ph type="subTitle" sz="quarter" idx="1"/>
          </p:nvPr>
        </p:nvSpPr>
        <p:spPr>
          <a:xfrm>
            <a:off x="1871133" y="4365625"/>
            <a:ext cx="8534400" cy="1223963"/>
          </a:xfrm>
          <a:prstGeom prst="rect">
            <a:avLst/>
          </a:prstGeom>
          <a:noFill/>
          <a:ln w="9525">
            <a:noFill/>
            <a:miter/>
          </a:ln>
        </p:spPr>
        <p:txBody>
          <a:bodyPr lIns="92075" tIns="46038" rIns="92075" bIns="46038"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quarter" idx="2"/>
          </p:nvPr>
        </p:nvSpPr>
        <p:spPr>
          <a:xfrm>
            <a:off x="609600" y="6245225"/>
            <a:ext cx="2844800" cy="476250"/>
          </a:xfrm>
          <a:prstGeom prst="rect">
            <a:avLst/>
          </a:prstGeom>
          <a:noFill/>
          <a:ln w="9525">
            <a:noFill/>
            <a:miter/>
          </a:ln>
        </p:spPr>
        <p:txBody>
          <a:bodyPr lIns="92075" tIns="46038" rIns="92075" bIns="46038" anchor="t"/>
          <a:p>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lIns="92075" tIns="46038" rIns="92075" bIns="46038" anchor="t"/>
          <a:p>
            <a:endParaRPr lang="zh-CN"/>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lIns="92075" tIns="46038" rIns="92075" bIns="46038" anchor="t"/>
          <a:p>
            <a:fld id="{9A0DB2DC-4C9A-4742-B13C-FB6460FD3503}" type="slidenum">
              <a:rPr lang="zh-CN"/>
            </a:fld>
            <a:endParaRPr 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14338"/>
            <a:ext cx="2743200"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14338"/>
            <a:ext cx="8070573" cy="5822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p>
        </p:txBody>
      </p:sp>
      <p:sp>
        <p:nvSpPr>
          <p:cNvPr id="3" name="日期占位符 2"/>
          <p:cNvSpPr>
            <a:spLocks noGrp="1"/>
          </p:cNvSpPr>
          <p:nvPr>
            <p:ph type="dt" sz="half" idx="10"/>
          </p:nvPr>
        </p:nvSpPr>
        <p:spPr>
          <a:xfrm>
            <a:off x="609600" y="6356350"/>
            <a:ext cx="2844800" cy="365125"/>
          </a:xfrm>
        </p:spPr>
        <p:txBody>
          <a:bodyPr/>
          <a:lstStyle/>
          <a:p>
            <a:fld id="{50A4BEA9-ABDD-644B-A677-B8B118CD6514}" type="datetimeFigureOut">
              <a:rPr kumimoji="1" lang="zh-CN" altLang="en-US" smtClean="0"/>
            </a:fld>
            <a:endParaRPr kumimoji="1" lang="zh-CN" altLang="en-US"/>
          </a:p>
        </p:txBody>
      </p:sp>
      <p:sp>
        <p:nvSpPr>
          <p:cNvPr id="4" name="页脚占位符 3"/>
          <p:cNvSpPr>
            <a:spLocks noGrp="1"/>
          </p:cNvSpPr>
          <p:nvPr>
            <p:ph type="ftr" sz="quarter" idx="11"/>
          </p:nvPr>
        </p:nvSpPr>
        <p:spPr>
          <a:xfrm>
            <a:off x="4165600" y="6356350"/>
            <a:ext cx="3860800" cy="365125"/>
          </a:xfrm>
        </p:spPr>
        <p:txBody>
          <a:bodyPr/>
          <a:lstStyle/>
          <a:p>
            <a:endParaRPr kumimoji="1" lang="zh-CN" altLang="en-US"/>
          </a:p>
        </p:txBody>
      </p:sp>
      <p:sp>
        <p:nvSpPr>
          <p:cNvPr id="5" name="灯片编号占位符 4"/>
          <p:cNvSpPr>
            <a:spLocks noGrp="1"/>
          </p:cNvSpPr>
          <p:nvPr>
            <p:ph type="sldNum" sz="quarter" idx="12"/>
          </p:nvPr>
        </p:nvSpPr>
        <p:spPr>
          <a:xfrm>
            <a:off x="8737600" y="6356350"/>
            <a:ext cx="2844800" cy="365125"/>
          </a:xfrm>
        </p:spPr>
        <p:txBody>
          <a:bodyPr/>
          <a:lstStyle/>
          <a:p>
            <a:fld id="{5E7AF3DD-7A79-2540-BF26-FC51D5B7A114}" type="slidenum">
              <a:rPr kumimoji="1" lang="zh-CN" altLang="en-US" smtClean="0"/>
            </a:fld>
            <a:endParaRPr kumimoji="1" lang="zh-CN" altLang="en-US"/>
          </a:p>
        </p:txBody>
      </p:sp>
    </p:spTree>
  </p:cSld>
  <p:clrMapOvr>
    <a:masterClrMapping/>
  </p:clrMapOvr>
  <p:transition spd="med">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A4BEA9-ABDD-644B-A677-B8B118CD6514}"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5E7AF3DD-7A79-2540-BF26-FC51D5B7A114}" type="slidenum">
              <a:rPr kumimoji="1" lang="zh-CN" altLang="en-US" smtClean="0"/>
            </a:fld>
            <a:endParaRPr kumimoji="1" lang="zh-CN" altLang="en-US"/>
          </a:p>
        </p:txBody>
      </p:sp>
    </p:spTree>
  </p:cSld>
  <p:clrMapOvr>
    <a:masterClrMapping/>
  </p:clrMapOvr>
  <p:transition spd="med">
    <p:random/>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A4BEA9-ABDD-644B-A677-B8B118CD6514}"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5E7AF3DD-7A79-2540-BF26-FC51D5B7A114}" type="slidenum">
              <a:rPr kumimoji="1" lang="zh-CN" altLang="en-US" smtClean="0"/>
            </a:fld>
            <a:endParaRPr kumimoji="1" lang="zh-CN" altLang="en-US"/>
          </a:p>
        </p:txBody>
      </p:sp>
    </p:spTree>
  </p:cSld>
  <p:clrMapOvr>
    <a:masterClrMapping/>
  </p:clrMapOvr>
  <p:transition spd="med">
    <p:random/>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p:nvPr>
            <p:ph type="title"/>
          </p:nvPr>
        </p:nvSpPr>
        <p:spPr>
          <a:xfrm>
            <a:off x="609600" y="414338"/>
            <a:ext cx="10972800" cy="1143000"/>
          </a:xfrm>
          <a:prstGeom prst="rect">
            <a:avLst/>
          </a:prstGeom>
          <a:noFill/>
          <a:ln w="9525">
            <a:noFill/>
            <a:miter/>
          </a:ln>
        </p:spPr>
        <p:txBody>
          <a:bodyPr lIns="92075" tIns="46038" rIns="92075" bIns="46038" anchor="ctr"/>
          <a:p>
            <a:pPr lvl="0"/>
            <a:r>
              <a:rPr lang="zh-CN" altLang="en-US"/>
              <a:t>单击此处编辑母版标题样式</a:t>
            </a:r>
            <a:endParaRPr lang="zh-CN" altLang="en-US"/>
          </a:p>
        </p:txBody>
      </p:sp>
      <p:sp>
        <p:nvSpPr>
          <p:cNvPr id="1027" name="文本占位符 1026"/>
          <p:cNvSpPr/>
          <p:nvPr>
            <p:ph type="body" idx="1"/>
          </p:nvPr>
        </p:nvSpPr>
        <p:spPr>
          <a:xfrm>
            <a:off x="609600" y="1711325"/>
            <a:ext cx="10972800" cy="4525963"/>
          </a:xfrm>
          <a:prstGeom prst="rect">
            <a:avLst/>
          </a:prstGeom>
          <a:noFill/>
          <a:ln w="9525">
            <a:noFill/>
            <a:miter/>
          </a:ln>
        </p:spPr>
        <p:txBody>
          <a:bodyPr lIns="92075" tIns="46038" rIns="92075" bIns="46038"/>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65863"/>
            <a:ext cx="2844800" cy="476250"/>
          </a:xfrm>
          <a:prstGeom prst="rect">
            <a:avLst/>
          </a:prstGeom>
          <a:noFill/>
          <a:ln w="9525">
            <a:noFill/>
            <a:miter/>
          </a:ln>
        </p:spPr>
        <p:txBody>
          <a:bodyPr lIns="92075" tIns="46038" rIns="92075" bIns="46038"/>
          <a:lstStyle>
            <a:lvl1pPr>
              <a:defRPr sz="1400"/>
            </a:lvl1pPr>
          </a:lstStyle>
          <a:p>
            <a:pPr lvl="0"/>
            <a:endParaRPr lang="zh-CN" altLang="en-US"/>
          </a:p>
        </p:txBody>
      </p:sp>
      <p:sp>
        <p:nvSpPr>
          <p:cNvPr id="1029" name="页脚占位符 1028"/>
          <p:cNvSpPr/>
          <p:nvPr>
            <p:ph type="ftr" sz="quarter" idx="3"/>
          </p:nvPr>
        </p:nvSpPr>
        <p:spPr>
          <a:xfrm>
            <a:off x="4165600" y="6265863"/>
            <a:ext cx="3860800" cy="476250"/>
          </a:xfrm>
          <a:prstGeom prst="rect">
            <a:avLst/>
          </a:prstGeom>
          <a:noFill/>
          <a:ln w="9525">
            <a:noFill/>
            <a:miter/>
          </a:ln>
        </p:spPr>
        <p:txBody>
          <a:bodyPr lIns="92075" tIns="46038" rIns="92075" bIns="46038"/>
          <a:lstStyle>
            <a:lvl1pPr algn="ctr">
              <a:defRPr sz="1400"/>
            </a:lvl1pPr>
          </a:lstStyle>
          <a:p>
            <a:pPr lvl="0"/>
            <a:endParaRPr lang="zh-CN"/>
          </a:p>
        </p:txBody>
      </p:sp>
      <p:sp>
        <p:nvSpPr>
          <p:cNvPr id="1030" name="灯片编号占位符 1029"/>
          <p:cNvSpPr/>
          <p:nvPr>
            <p:ph type="sldNum" sz="quarter" idx="4"/>
          </p:nvPr>
        </p:nvSpPr>
        <p:spPr>
          <a:xfrm>
            <a:off x="8737600" y="6265863"/>
            <a:ext cx="2844800" cy="476250"/>
          </a:xfrm>
          <a:prstGeom prst="rect">
            <a:avLst/>
          </a:prstGeom>
          <a:noFill/>
          <a:ln w="9525">
            <a:noFill/>
            <a:miter/>
          </a:ln>
        </p:spPr>
        <p:txBody>
          <a:bodyPr lIns="92075" tIns="46038" rIns="92075" bIns="46038"/>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xml"/><Relationship Id="rId2" Type="http://schemas.openxmlformats.org/officeDocument/2006/relationships/slide" Target="slide3.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 Target="slide46.xml"/><Relationship Id="rId8" Type="http://schemas.openxmlformats.org/officeDocument/2006/relationships/slide" Target="slide42.xml"/><Relationship Id="rId7" Type="http://schemas.openxmlformats.org/officeDocument/2006/relationships/slide" Target="slide38.xml"/><Relationship Id="rId6" Type="http://schemas.openxmlformats.org/officeDocument/2006/relationships/slide" Target="slide34.xml"/><Relationship Id="rId5" Type="http://schemas.openxmlformats.org/officeDocument/2006/relationships/slide" Target="slide12.xml"/><Relationship Id="rId4" Type="http://schemas.openxmlformats.org/officeDocument/2006/relationships/slide" Target="slide8.xml"/><Relationship Id="rId3" Type="http://schemas.openxmlformats.org/officeDocument/2006/relationships/slide" Target="slide6.xml"/><Relationship Id="rId2" Type="http://schemas.openxmlformats.org/officeDocument/2006/relationships/slide" Target="slide1.xml"/><Relationship Id="rId11" Type="http://schemas.openxmlformats.org/officeDocument/2006/relationships/slideLayout" Target="../slideLayouts/slideLayout2.xml"/><Relationship Id="rId10" Type="http://schemas.openxmlformats.org/officeDocument/2006/relationships/image" Target="../media/image4.jpeg"/><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jpeg"/><Relationship Id="rId1" Type="http://schemas.openxmlformats.org/officeDocument/2006/relationships/slide" Target="slide26.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slide" Target="slide99.xml"/><Relationship Id="rId7" Type="http://schemas.openxmlformats.org/officeDocument/2006/relationships/slide" Target="slide95.xml"/><Relationship Id="rId6" Type="http://schemas.openxmlformats.org/officeDocument/2006/relationships/slide" Target="slide89.xml"/><Relationship Id="rId5" Type="http://schemas.openxmlformats.org/officeDocument/2006/relationships/slide" Target="slide83.xml"/><Relationship Id="rId4" Type="http://schemas.openxmlformats.org/officeDocument/2006/relationships/slide" Target="slide73.xml"/><Relationship Id="rId3" Type="http://schemas.openxmlformats.org/officeDocument/2006/relationships/slide" Target="slide57.xml"/><Relationship Id="rId2" Type="http://schemas.openxmlformats.org/officeDocument/2006/relationships/slide" Target="slide8.xml"/><Relationship Id="rId1" Type="http://schemas.openxmlformats.org/officeDocument/2006/relationships/slide" Target="slide4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26.xml"/><Relationship Id="rId1" Type="http://schemas.openxmlformats.org/officeDocument/2006/relationships/slide" Target="slide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26.xml"/><Relationship Id="rId1" Type="http://schemas.openxmlformats.org/officeDocument/2006/relationships/slide" Target="slide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slide" Target="slide8.xml"/><Relationship Id="rId2" Type="http://schemas.openxmlformats.org/officeDocument/2006/relationships/slide" Target="slide1.xml"/><Relationship Id="rId1" Type="http://schemas.openxmlformats.org/officeDocument/2006/relationships/slide" Target="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26.xml"/><Relationship Id="rId1" Type="http://schemas.openxmlformats.org/officeDocument/2006/relationships/slide" Target="slide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26.xml"/><Relationship Id="rId1" Type="http://schemas.openxmlformats.org/officeDocument/2006/relationships/slide" Target="slide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slide" Target="slide3.xml"/><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slide" Target="slide3.xml"/><Relationship Id="rId1" Type="http://schemas.openxmlformats.org/officeDocument/2006/relationships/slide" Target="slide1.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slide" Target="slide26.xml"/><Relationship Id="rId1" Type="http://schemas.openxmlformats.org/officeDocument/2006/relationships/image" Target="../media/image3.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slide" Target="slide3.xml"/><Relationship Id="rId1" Type="http://schemas.openxmlformats.org/officeDocument/2006/relationships/slide" Target="slide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8040216" y="4149080"/>
            <a:ext cx="3418205" cy="2135505"/>
          </a:xfrm>
          <a:prstGeom prst="rect">
            <a:avLst/>
          </a:prstGeom>
          <a:noFill/>
        </p:spPr>
      </p:pic>
      <p:sp>
        <p:nvSpPr>
          <p:cNvPr id="5" name="矩形 4"/>
          <p:cNvSpPr/>
          <p:nvPr/>
        </p:nvSpPr>
        <p:spPr>
          <a:xfrm>
            <a:off x="3943121" y="1848816"/>
            <a:ext cx="4305300" cy="922020"/>
          </a:xfrm>
          <a:prstGeom prst="rect">
            <a:avLst/>
          </a:prstGeom>
        </p:spPr>
        <p:txBody>
          <a:bodyPr wrap="none">
            <a:spAutoFit/>
          </a:bodyPr>
          <a:lstStyle/>
          <a:p>
            <a:pPr algn="ctr" fontAlgn="base">
              <a:spcBef>
                <a:spcPct val="0"/>
              </a:spcBef>
              <a:spcAft>
                <a:spcPct val="0"/>
              </a:spcAft>
            </a:pPr>
            <a:r>
              <a:rPr lang="zh-CN" altLang="en-US" sz="5400" b="1" dirty="0">
                <a:solidFill>
                  <a:schemeClr val="bg1"/>
                </a:solidFill>
                <a:latin typeface="+mn-ea"/>
                <a:cs typeface="Heiti SC Light"/>
              </a:rPr>
              <a:t>语言文字应用</a:t>
            </a:r>
          </a:p>
        </p:txBody>
      </p:sp>
      <p:sp>
        <p:nvSpPr>
          <p:cNvPr id="6" name="矩形 5"/>
          <p:cNvSpPr/>
          <p:nvPr/>
        </p:nvSpPr>
        <p:spPr>
          <a:xfrm>
            <a:off x="1929765" y="2979420"/>
            <a:ext cx="8331835" cy="1445260"/>
          </a:xfrm>
          <a:prstGeom prst="rect">
            <a:avLst/>
          </a:prstGeom>
        </p:spPr>
        <p:txBody>
          <a:bodyPr wrap="square">
            <a:spAutoFit/>
          </a:bodyPr>
          <a:lstStyle/>
          <a:p>
            <a:pPr marL="571500" indent="0" algn="ctr" defTabSz="-635" fontAlgn="auto">
              <a:lnSpc>
                <a:spcPct val="100000"/>
              </a:lnSpc>
              <a:buFont typeface="Wingdings" pitchFamily="2" charset="2"/>
              <a:buChar char="u"/>
              <a:tabLst>
                <a:tab pos="273050" algn="l"/>
              </a:tabLst>
            </a:pPr>
            <a:r>
              <a:rPr lang="zh-CN" altLang="en-US" sz="4400" dirty="0">
                <a:solidFill>
                  <a:schemeClr val="bg1"/>
                </a:solidFill>
                <a:latin typeface="黑体" pitchFamily="49" charset="-122"/>
                <a:ea typeface="黑体" pitchFamily="49" charset="-122"/>
                <a:cs typeface="Heiti SC Light"/>
              </a:rPr>
              <a:t>专题</a:t>
            </a:r>
            <a:r>
              <a:rPr lang="en-US" altLang="zh-CN" sz="4400" dirty="0">
                <a:solidFill>
                  <a:schemeClr val="bg1"/>
                </a:solidFill>
                <a:latin typeface="黑体" pitchFamily="49" charset="-122"/>
                <a:ea typeface="黑体" pitchFamily="49" charset="-122"/>
                <a:cs typeface="Heiti SC Light"/>
              </a:rPr>
              <a:t>5  </a:t>
            </a:r>
            <a:r>
              <a:rPr lang="zh-CN" altLang="en-US" sz="4400" dirty="0">
                <a:solidFill>
                  <a:schemeClr val="bg1"/>
                </a:solidFill>
                <a:latin typeface="黑体" pitchFamily="49" charset="-122"/>
                <a:ea typeface="黑体" pitchFamily="49" charset="-122"/>
                <a:cs typeface="Heiti SC Light"/>
              </a:rPr>
              <a:t>语言表达简明、连贯、得体、</a:t>
            </a:r>
            <a:r>
              <a:rPr lang="en-US" altLang="zh-CN" sz="4400" dirty="0">
                <a:solidFill>
                  <a:schemeClr val="bg1"/>
                </a:solidFill>
                <a:latin typeface="黑体" pitchFamily="49" charset="-122"/>
                <a:ea typeface="黑体" pitchFamily="49" charset="-122"/>
                <a:cs typeface="Heiti SC Light"/>
              </a:rPr>
              <a:t> </a:t>
            </a:r>
            <a:r>
              <a:rPr lang="zh-CN" altLang="en-US" sz="4400" dirty="0">
                <a:solidFill>
                  <a:schemeClr val="bg1"/>
                </a:solidFill>
                <a:latin typeface="黑体" pitchFamily="49" charset="-122"/>
                <a:ea typeface="黑体" pitchFamily="49" charset="-122"/>
                <a:cs typeface="Heiti SC Light"/>
              </a:rPr>
              <a:t>准确、鲜明、生动</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798002" y="1952913"/>
            <a:ext cx="8595995" cy="2061210"/>
          </a:xfrm>
          <a:prstGeom prst="rect">
            <a:avLst/>
          </a:prstGeom>
        </p:spPr>
        <p:txBody>
          <a:bodyPr wrap="square">
            <a:spAutoFit/>
          </a:bodyPr>
          <a:lstStyle/>
          <a:p>
            <a:pPr fontAlgn="auto">
              <a:lnSpc>
                <a:spcPct val="100000"/>
              </a:lnSpc>
            </a:pPr>
            <a:r>
              <a:rPr lang="en-US" altLang="zh-CN" sz="3200" b="1" dirty="0">
                <a:latin typeface="宋体" pitchFamily="2" charset="-122"/>
                <a:ea typeface="宋体" pitchFamily="2" charset="-122"/>
                <a:cs typeface="Heiti SC Light"/>
              </a:rPr>
              <a:t>4.</a:t>
            </a:r>
            <a:r>
              <a:rPr lang="zh-CN" altLang="en-US" sz="3200" b="1" dirty="0">
                <a:latin typeface="宋体" pitchFamily="2" charset="-122"/>
                <a:ea typeface="宋体" pitchFamily="2" charset="-122"/>
                <a:cs typeface="Heiti SC Light"/>
              </a:rPr>
              <a:t>根据语境，确定详略</a:t>
            </a:r>
            <a:endParaRPr lang="en-US" altLang="zh-CN" sz="3200" b="1" dirty="0">
              <a:latin typeface="宋体" pitchFamily="2" charset="-122"/>
              <a:ea typeface="宋体" pitchFamily="2" charset="-122"/>
              <a:cs typeface="Heiti SC Light"/>
            </a:endParaRPr>
          </a:p>
          <a:p>
            <a:pPr fontAlgn="auto">
              <a:lnSpc>
                <a:spcPct val="100000"/>
              </a:lnSpc>
            </a:pPr>
            <a:r>
              <a:rPr lang="zh-CN" altLang="en-US" sz="3200" dirty="0">
                <a:latin typeface="宋体" pitchFamily="2" charset="-122"/>
                <a:ea typeface="宋体" pitchFamily="2" charset="-122"/>
                <a:cs typeface="Heiti SC Light"/>
              </a:rPr>
              <a:t>简明与否不能单纯以字数的多少为标准，要从语言表达的需要出发，当简则简，当繁则繁，不能为了简明而影响语意的表达。</a:t>
            </a:r>
          </a:p>
        </p:txBody>
      </p:sp>
      <p:grpSp>
        <p:nvGrpSpPr>
          <p:cNvPr id="3" name="组合 12"/>
          <p:cNvGrpSpPr/>
          <p:nvPr/>
        </p:nvGrpSpPr>
        <p:grpSpPr>
          <a:xfrm>
            <a:off x="1798627" y="4107782"/>
            <a:ext cx="8472170" cy="2152015"/>
            <a:chOff x="714094" y="1013761"/>
            <a:chExt cx="9593196" cy="2152015"/>
          </a:xfrm>
        </p:grpSpPr>
        <p:sp>
          <p:nvSpPr>
            <p:cNvPr id="15" name="文本框 15"/>
            <p:cNvSpPr txBox="1"/>
            <p:nvPr/>
          </p:nvSpPr>
          <p:spPr>
            <a:xfrm>
              <a:off x="714094" y="1013761"/>
              <a:ext cx="1223776"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16" name="矩形 15"/>
            <p:cNvSpPr/>
            <p:nvPr/>
          </p:nvSpPr>
          <p:spPr>
            <a:xfrm>
              <a:off x="714094" y="1597326"/>
              <a:ext cx="9593196" cy="1568450"/>
            </a:xfrm>
            <a:prstGeom prst="rect">
              <a:avLst/>
            </a:prstGeom>
          </p:spPr>
          <p:txBody>
            <a:bodyPr wrap="square">
              <a:spAutoFit/>
            </a:bodyPr>
            <a:lstStyle/>
            <a:p>
              <a:pPr fontAlgn="auto">
                <a:lnSpc>
                  <a:spcPct val="100000"/>
                </a:lnSpc>
              </a:pPr>
              <a:r>
                <a:rPr lang="zh-CN" altLang="en-US" sz="3200" dirty="0">
                  <a:latin typeface="楷体" panose="02010609060101010101" pitchFamily="49" charset="-122"/>
                  <a:ea typeface="楷体" panose="02010609060101010101" pitchFamily="49" charset="-122"/>
                  <a:cs typeface="Heiti SC Light"/>
                </a:rPr>
                <a:t>上野的樱花烂熳的时节，望去确也像绯红的轻云，但也缺不了“清国留学生”的速成班。</a:t>
              </a:r>
              <a:r>
                <a:rPr lang="zh-CN" altLang="en-US" sz="3200" dirty="0">
                  <a:latin typeface="仿宋" panose="02010609060101010101" pitchFamily="49" charset="-122"/>
                  <a:ea typeface="仿宋" panose="02010609060101010101" pitchFamily="49" charset="-122"/>
                  <a:cs typeface="Heiti SC Light"/>
                </a:rPr>
                <a:t>（鲁迅</a:t>
              </a:r>
              <a:r>
                <a:rPr lang="en-US" altLang="zh-CN" sz="3200" dirty="0">
                  <a:latin typeface="仿宋" panose="02010609060101010101" pitchFamily="49" charset="-122"/>
                  <a:ea typeface="仿宋" panose="02010609060101010101" pitchFamily="49" charset="-122"/>
                  <a:cs typeface="Heiti SC Light"/>
                </a:rPr>
                <a:t>《</a:t>
              </a:r>
              <a:r>
                <a:rPr lang="zh-CN" altLang="en-US" sz="3200" dirty="0">
                  <a:latin typeface="仿宋" panose="02010609060101010101" pitchFamily="49" charset="-122"/>
                  <a:ea typeface="仿宋" panose="02010609060101010101" pitchFamily="49" charset="-122"/>
                  <a:cs typeface="Heiti SC Light"/>
                </a:rPr>
                <a:t>藤野先生</a:t>
              </a:r>
              <a:r>
                <a:rPr lang="en-US" altLang="zh-CN" sz="3200" dirty="0">
                  <a:latin typeface="仿宋" panose="02010609060101010101" pitchFamily="49" charset="-122"/>
                  <a:ea typeface="仿宋" panose="02010609060101010101" pitchFamily="49" charset="-122"/>
                  <a:cs typeface="Heiti SC Light"/>
                </a:rPr>
                <a:t>》</a:t>
              </a:r>
              <a:r>
                <a:rPr lang="zh-CN" altLang="en-US" sz="3200" dirty="0">
                  <a:latin typeface="仿宋" panose="02010609060101010101" pitchFamily="49" charset="-122"/>
                  <a:ea typeface="仿宋" panose="02010609060101010101" pitchFamily="49" charset="-122"/>
                  <a:cs typeface="Heiti SC Light"/>
                </a:rPr>
                <a:t>原稿）</a:t>
              </a:r>
              <a:endParaRPr lang="en-US" altLang="zh-CN" sz="3200" spc="-50" dirty="0">
                <a:solidFill>
                  <a:srgbClr val="008A3E"/>
                </a:solidFill>
                <a:latin typeface="仿宋" panose="02010609060101010101" pitchFamily="49" charset="-122"/>
                <a:ea typeface="仿宋" panose="02010609060101010101" pitchFamily="49" charset="-122"/>
                <a:cs typeface="Heiti SC Light"/>
              </a:endParaRPr>
            </a:p>
          </p:txBody>
        </p:sp>
      </p:grpSp>
      <p:sp>
        <p:nvSpPr>
          <p:cNvPr id="17" name="副标题 2">
            <a:hlinkClick r:id="rId1" action="ppaction://hlinksldjump"/>
          </p:cNvPr>
          <p:cNvSpPr txBox="1"/>
          <p:nvPr/>
        </p:nvSpPr>
        <p:spPr>
          <a:xfrm>
            <a:off x="3740150" y="856632"/>
            <a:ext cx="5236170" cy="628152"/>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sp>
        <p:nvSpPr>
          <p:cNvPr id="20" name="副标题 2">
            <a:hlinkClick r:id="" action="ppaction://noaction"/>
          </p:cNvPr>
          <p:cNvSpPr txBox="1"/>
          <p:nvPr/>
        </p:nvSpPr>
        <p:spPr>
          <a:xfrm>
            <a:off x="1798320" y="1280795"/>
            <a:ext cx="1941830" cy="51117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简明</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1757680" y="2276872"/>
            <a:ext cx="8676640" cy="403225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mn-ea"/>
              </a:rPr>
              <a:t>2.</a:t>
            </a:r>
            <a:r>
              <a:rPr lang="zh-CN" altLang="en-US" sz="3200" dirty="0">
                <a:solidFill>
                  <a:schemeClr val="bg1"/>
                </a:solidFill>
                <a:latin typeface="+mn-ea"/>
              </a:rPr>
              <a:t>单项突出，整体提升</a:t>
            </a:r>
            <a:endParaRPr lang="zh-CN" altLang="en-US" sz="3200" dirty="0">
              <a:solidFill>
                <a:schemeClr val="bg1"/>
              </a:solidFill>
              <a:latin typeface="+mn-ea"/>
            </a:endParaRPr>
          </a:p>
          <a:p>
            <a:r>
              <a:rPr lang="zh-CN" altLang="en-US" sz="3200" dirty="0">
                <a:solidFill>
                  <a:schemeClr val="tx1"/>
                </a:solidFill>
                <a:latin typeface="宋体" pitchFamily="2" charset="-122"/>
                <a:ea typeface="宋体" pitchFamily="2" charset="-122"/>
              </a:rPr>
              <a:t>一般而言，综合题型也是以一两个考点的考查为中心的，答题时必须以这些考点为中心；同时，语言表达有其基本的共性的要求，整体上不能太普通甚至拙劣。比如，以简明为主要考点的，能在简明的基础上做到了鲜明、生动，就体现出较高的表达水平，往往能获得阅卷者的青睐。</a:t>
            </a:r>
          </a:p>
        </p:txBody>
      </p:sp>
      <p:sp>
        <p:nvSpPr>
          <p:cNvPr id="20" name="圆角矩形 19"/>
          <p:cNvSpPr/>
          <p:nvPr/>
        </p:nvSpPr>
        <p:spPr>
          <a:xfrm>
            <a:off x="1757680" y="1134110"/>
            <a:ext cx="8676640" cy="107124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求，只能得到基本分；若答案同时暗合了隐性要求，则能得到高分。</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1757680" y="1307465"/>
            <a:ext cx="8676640" cy="333946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mn-ea"/>
                <a:sym typeface="+mn-ea"/>
              </a:rPr>
              <a:t>3.</a:t>
            </a:r>
            <a:r>
              <a:rPr lang="zh-CN" altLang="en-US" sz="3200" dirty="0">
                <a:solidFill>
                  <a:schemeClr val="bg1"/>
                </a:solidFill>
                <a:latin typeface="+mn-ea"/>
                <a:sym typeface="+mn-ea"/>
              </a:rPr>
              <a:t>文体风格鲜明，思想情感高远</a:t>
            </a:r>
            <a:endParaRPr lang="zh-CN" altLang="en-US" sz="3200" dirty="0">
              <a:solidFill>
                <a:schemeClr val="bg1"/>
              </a:solidFill>
              <a:latin typeface="+mn-ea"/>
            </a:endParaRPr>
          </a:p>
          <a:p>
            <a:r>
              <a:rPr lang="zh-CN" altLang="en-US" sz="3200" spc="-80" dirty="0">
                <a:solidFill>
                  <a:schemeClr val="tx1"/>
                </a:solidFill>
                <a:latin typeface="宋体" pitchFamily="2" charset="-122"/>
                <a:ea typeface="宋体" pitchFamily="2" charset="-122"/>
                <a:sym typeface="+mn-ea"/>
              </a:rPr>
              <a:t>语言表达的综合题型，不只是对语言表达各个考</a:t>
            </a:r>
            <a:r>
              <a:rPr lang="zh-CN" altLang="en-US" sz="3200" spc="-80" dirty="0">
                <a:solidFill>
                  <a:schemeClr val="tx1"/>
                </a:solidFill>
                <a:latin typeface="宋体" pitchFamily="2" charset="-122"/>
                <a:ea typeface="宋体" pitchFamily="2" charset="-122"/>
              </a:rPr>
              <a:t>点的考查，也不只是对考生写作素质的考查，更是对考生综合素质的考查。如果在答案中，体现了一种深远的思想、高尚的情感，而语言风格又十分鲜明，那就是上乘之作了。</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
          <p:cNvGrpSpPr/>
          <p:nvPr/>
        </p:nvGrpSpPr>
        <p:grpSpPr>
          <a:xfrm>
            <a:off x="1821839" y="1331850"/>
            <a:ext cx="8548370" cy="4726305"/>
            <a:chOff x="745603" y="1289774"/>
            <a:chExt cx="6596845" cy="4726305"/>
          </a:xfrm>
        </p:grpSpPr>
        <p:sp>
          <p:nvSpPr>
            <p:cNvPr id="20" name="文本框 15"/>
            <p:cNvSpPr txBox="1"/>
            <p:nvPr/>
          </p:nvSpPr>
          <p:spPr>
            <a:xfrm>
              <a:off x="745603" y="1289774"/>
              <a:ext cx="1190294" cy="583565"/>
            </a:xfrm>
            <a:prstGeom prst="rect">
              <a:avLst/>
            </a:prstGeom>
            <a:solidFill>
              <a:schemeClr val="tx2">
                <a:lumMod val="40000"/>
                <a:lumOff val="60000"/>
              </a:schemeClr>
            </a:solidFill>
          </p:spPr>
          <p:txBody>
            <a:bodyPr wrap="square" rtlCol="0">
              <a:spAutoFit/>
            </a:bodyPr>
            <a:lstStyle/>
            <a:p>
              <a:r>
                <a:rPr kumimoji="1" lang="zh-CN" altLang="en-US" sz="3200" dirty="0">
                  <a:latin typeface="黑体" pitchFamily="49" charset="-122"/>
                  <a:ea typeface="黑体" pitchFamily="49" charset="-122"/>
                  <a:cs typeface="Heiti SC Light"/>
                </a:rPr>
                <a:t>例题</a:t>
              </a:r>
              <a:r>
                <a:rPr kumimoji="1" lang="en-US" altLang="zh-CN" sz="3200" dirty="0">
                  <a:latin typeface="黑体" pitchFamily="49" charset="-122"/>
                  <a:ea typeface="黑体" pitchFamily="49" charset="-122"/>
                  <a:cs typeface="Heiti SC Light"/>
                </a:rPr>
                <a:t>12</a:t>
              </a:r>
              <a:endParaRPr kumimoji="1" lang="zh-CN" altLang="en-US" sz="3200" dirty="0">
                <a:latin typeface="楷体" panose="02010609060101010101" pitchFamily="49" charset="-122"/>
                <a:ea typeface="楷体" panose="02010609060101010101" pitchFamily="49" charset="-122"/>
                <a:cs typeface="Heiti SC Light"/>
              </a:endParaRPr>
            </a:p>
          </p:txBody>
        </p:sp>
        <p:sp>
          <p:nvSpPr>
            <p:cNvPr id="21" name="矩形 20"/>
            <p:cNvSpPr/>
            <p:nvPr/>
          </p:nvSpPr>
          <p:spPr>
            <a:xfrm>
              <a:off x="745603" y="1985099"/>
              <a:ext cx="6596845" cy="4030980"/>
            </a:xfrm>
            <a:prstGeom prst="rect">
              <a:avLst/>
            </a:prstGeom>
          </p:spPr>
          <p:txBody>
            <a:bodyPr wrap="square">
              <a:spAutoFit/>
            </a:bodyPr>
            <a:lstStyle/>
            <a:p>
              <a:r>
                <a:rPr lang="zh-CN" altLang="en-US" sz="3200" dirty="0">
                  <a:latin typeface="仿宋" panose="02010609060101010101" pitchFamily="49" charset="-122"/>
                  <a:ea typeface="仿宋" panose="02010609060101010101" pitchFamily="49" charset="-122"/>
                </a:rPr>
                <a:t>［江西</a:t>
              </a:r>
              <a:r>
                <a:rPr lang="en-US" altLang="zh-CN" sz="3200" dirty="0">
                  <a:latin typeface="仿宋" panose="02010609060101010101" pitchFamily="49" charset="-122"/>
                  <a:ea typeface="仿宋" panose="02010609060101010101" pitchFamily="49" charset="-122"/>
                </a:rPr>
                <a:t>2014·20</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rPr>
                <a:t>请按以下要求写一段话，描写春节期间的某个场景。</a:t>
              </a:r>
              <a:endParaRPr lang="zh-CN" altLang="en-US" sz="3200" dirty="0">
                <a:latin typeface="宋体" pitchFamily="2" charset="-122"/>
              </a:endParaRPr>
            </a:p>
            <a:p>
              <a:r>
                <a:rPr lang="en-US" altLang="zh-CN" sz="3200" dirty="0">
                  <a:latin typeface="宋体" pitchFamily="2" charset="-122"/>
                </a:rPr>
                <a:t>(1)</a:t>
              </a:r>
              <a:r>
                <a:rPr lang="zh-CN" altLang="en-US" sz="3200" dirty="0">
                  <a:latin typeface="宋体" pitchFamily="2" charset="-122"/>
                </a:rPr>
                <a:t>集中表现出喜庆祥和的气氛。</a:t>
              </a:r>
              <a:endParaRPr lang="zh-CN" altLang="en-US" sz="3200" dirty="0">
                <a:latin typeface="宋体" pitchFamily="2" charset="-122"/>
              </a:endParaRPr>
            </a:p>
            <a:p>
              <a:r>
                <a:rPr lang="en-US" altLang="zh-CN" sz="3200" dirty="0">
                  <a:latin typeface="宋体" pitchFamily="2" charset="-122"/>
                </a:rPr>
                <a:t>(2)</a:t>
              </a:r>
              <a:r>
                <a:rPr lang="zh-CN" altLang="en-US" sz="3200" dirty="0">
                  <a:latin typeface="宋体" pitchFamily="2" charset="-122"/>
                </a:rPr>
                <a:t>运用疑问句和排比修辞表达情感。</a:t>
              </a:r>
              <a:endParaRPr lang="zh-CN" altLang="en-US" sz="3200" dirty="0">
                <a:latin typeface="宋体" pitchFamily="2" charset="-122"/>
              </a:endParaRPr>
            </a:p>
            <a:p>
              <a:r>
                <a:rPr lang="en-US" altLang="zh-CN" sz="3200" dirty="0">
                  <a:latin typeface="宋体" pitchFamily="2" charset="-122"/>
                </a:rPr>
                <a:t>(3)</a:t>
              </a:r>
              <a:r>
                <a:rPr lang="zh-CN" altLang="en-US" sz="3200" dirty="0">
                  <a:latin typeface="宋体" pitchFamily="2" charset="-122"/>
                </a:rPr>
                <a:t>最后一句能概括全段内容。</a:t>
              </a:r>
              <a:endParaRPr lang="zh-CN" altLang="en-US" sz="3200" dirty="0">
                <a:latin typeface="宋体" pitchFamily="2" charset="-122"/>
              </a:endParaRPr>
            </a:p>
            <a:p>
              <a:r>
                <a:rPr lang="en-US" altLang="zh-CN" sz="3200" dirty="0">
                  <a:latin typeface="宋体" pitchFamily="2" charset="-122"/>
                </a:rPr>
                <a:t>(4)</a:t>
              </a:r>
              <a:r>
                <a:rPr lang="zh-CN" altLang="en-US" sz="3200" dirty="0">
                  <a:latin typeface="宋体" pitchFamily="2" charset="-122"/>
                </a:rPr>
                <a:t>结构相对完整，语言简明、连贯、得体。</a:t>
              </a:r>
              <a:endParaRPr lang="zh-CN" altLang="en-US" sz="3200" dirty="0">
                <a:latin typeface="宋体" pitchFamily="2" charset="-122"/>
              </a:endParaRPr>
            </a:p>
            <a:p>
              <a:r>
                <a:rPr lang="en-US" altLang="zh-CN" sz="3200" dirty="0">
                  <a:latin typeface="宋体" pitchFamily="2" charset="-122"/>
                </a:rPr>
                <a:t>(5)</a:t>
              </a:r>
              <a:r>
                <a:rPr lang="zh-CN" altLang="en-US" sz="3200" dirty="0">
                  <a:latin typeface="宋体" pitchFamily="2" charset="-122"/>
                </a:rPr>
                <a:t>不少于</a:t>
              </a:r>
              <a:r>
                <a:rPr lang="en-US" altLang="zh-CN" sz="3200" dirty="0">
                  <a:latin typeface="宋体" pitchFamily="2" charset="-122"/>
                </a:rPr>
                <a:t>200</a:t>
              </a:r>
              <a:r>
                <a:rPr lang="zh-CN" altLang="en-US" sz="3200" dirty="0">
                  <a:latin typeface="宋体" pitchFamily="2" charset="-122"/>
                </a:rPr>
                <a:t>字，不要透露个人信息。</a:t>
              </a:r>
              <a:endParaRPr lang="en-US" altLang="zh-CN" sz="3200" dirty="0">
                <a:latin typeface="宋体" pitchFamily="2" charset="-122"/>
              </a:endParaRPr>
            </a:p>
            <a:p>
              <a:r>
                <a:rPr lang="en-US" altLang="zh-CN" sz="3200" spc="-50" dirty="0">
                  <a:latin typeface="宋体" pitchFamily="2" charset="-122"/>
                  <a:ea typeface="宋体" pitchFamily="2" charset="-122"/>
                </a:rPr>
                <a:t>__________________________________________</a:t>
              </a:r>
              <a:endParaRPr lang="zh-CN" altLang="en-US" sz="3200" spc="-50" dirty="0">
                <a:latin typeface="宋体" pitchFamily="2" charset="-122"/>
                <a:ea typeface="宋体" pitchFamily="2"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1"/>
          <p:cNvGrpSpPr/>
          <p:nvPr/>
        </p:nvGrpSpPr>
        <p:grpSpPr>
          <a:xfrm>
            <a:off x="1802025" y="1002634"/>
            <a:ext cx="8772524" cy="5399405"/>
            <a:chOff x="731718" y="3798233"/>
            <a:chExt cx="5745731" cy="5739079"/>
          </a:xfrm>
        </p:grpSpPr>
        <p:sp>
          <p:nvSpPr>
            <p:cNvPr id="17" name="文本框 15"/>
            <p:cNvSpPr txBox="1"/>
            <p:nvPr/>
          </p:nvSpPr>
          <p:spPr>
            <a:xfrm>
              <a:off x="731718" y="3798233"/>
              <a:ext cx="690403" cy="620277"/>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19" name="矩形 18"/>
            <p:cNvSpPr/>
            <p:nvPr/>
          </p:nvSpPr>
          <p:spPr>
            <a:xfrm>
              <a:off x="731718" y="4418510"/>
              <a:ext cx="5745731" cy="5118802"/>
            </a:xfrm>
            <a:prstGeom prst="rect">
              <a:avLst/>
            </a:prstGeom>
          </p:spPr>
          <p:txBody>
            <a:bodyPr wrap="square">
              <a:spAutoFit/>
            </a:bodyPr>
            <a:lstStyle/>
            <a:p>
              <a:pPr fontAlgn="auto">
                <a:lnSpc>
                  <a:spcPct val="120000"/>
                </a:lnSpc>
              </a:pPr>
              <a:r>
                <a:rPr lang="en-US" altLang="zh-CN" sz="3200" spc="-100" dirty="0">
                  <a:latin typeface="黑体" pitchFamily="49" charset="-122"/>
                  <a:ea typeface="黑体" pitchFamily="49" charset="-122"/>
                  <a:cs typeface="Heiti SC Light"/>
                </a:rPr>
                <a:t>【</a:t>
              </a:r>
              <a:r>
                <a:rPr lang="zh-CN" altLang="en-US" sz="3200" spc="-100" dirty="0">
                  <a:latin typeface="黑体" pitchFamily="49" charset="-122"/>
                  <a:ea typeface="黑体" pitchFamily="49" charset="-122"/>
                  <a:cs typeface="Heiti SC Light"/>
                </a:rPr>
                <a:t>示例</a:t>
              </a:r>
              <a:r>
                <a:rPr lang="en-US" altLang="zh-CN" sz="3200" spc="-100" dirty="0">
                  <a:latin typeface="黑体" pitchFamily="49" charset="-122"/>
                  <a:ea typeface="黑体" pitchFamily="49" charset="-122"/>
                  <a:cs typeface="Heiti SC Light"/>
                </a:rPr>
                <a:t>】</a:t>
              </a:r>
              <a:r>
                <a:rPr lang="zh-CN" altLang="en-US" sz="3200" spc="-100" dirty="0">
                  <a:latin typeface="华文中宋" panose="02010600040101010101" charset="-122"/>
                  <a:ea typeface="华文中宋" panose="02010600040101010101" charset="-122"/>
                  <a:cs typeface="Heiti SC Light"/>
                </a:rPr>
                <a:t>期待已久的新年钟声就要敲响了，这时候，最令人兴奋的莫过于观赏漫天绽放的烟花了。远处已经传来了一声声巨响，我们还等什么呢？赶快到户外融入梦幻般的世界吧！看啊，一支支烟花喷向夜空，在空中缤纷绽放，赤橙黄绿青蓝紫，使整个夜空流光溢彩，使大地上的万物绚丽夺目。“嗵！”地面上又升起一个通体发光的大火球，它飞到半空，“啪”的一声，化作千万颗</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80540" y="1137920"/>
            <a:ext cx="8631555" cy="4225290"/>
          </a:xfrm>
          <a:prstGeom prst="rect">
            <a:avLst/>
          </a:prstGeom>
          <a:noFill/>
        </p:spPr>
        <p:txBody>
          <a:bodyPr wrap="square" rtlCol="0">
            <a:spAutoFit/>
          </a:bodyPr>
          <a:lstStyle/>
          <a:p>
            <a:pPr fontAlgn="auto">
              <a:lnSpc>
                <a:spcPct val="120000"/>
              </a:lnSpc>
            </a:pPr>
            <a:r>
              <a:rPr lang="zh-CN" altLang="en-US" sz="3200" spc="-100" dirty="0">
                <a:latin typeface="华文中宋" panose="02010600040101010101" charset="-122"/>
                <a:ea typeface="华文中宋" panose="02010600040101010101" charset="-122"/>
                <a:cs typeface="Heiti SC Light"/>
                <a:sym typeface="+mn-ea"/>
              </a:rPr>
              <a:t>小火星飞溅开来，似仙女玉手播撒的片片花瓣，似从天而降的粒粒明珠，似漫天飞舞的只只蝴蝶，</a:t>
            </a:r>
            <a:endParaRPr lang="zh-CN" altLang="en-US" sz="3200" spc="-100" dirty="0">
              <a:latin typeface="华文中宋" panose="02010600040101010101" charset="-122"/>
              <a:ea typeface="华文中宋" panose="02010600040101010101" charset="-122"/>
              <a:cs typeface="Heiti SC Light"/>
            </a:endParaRPr>
          </a:p>
          <a:p>
            <a:pPr fontAlgn="auto">
              <a:lnSpc>
                <a:spcPct val="120000"/>
              </a:lnSpc>
            </a:pPr>
            <a:r>
              <a:rPr lang="zh-CN" altLang="en-US" sz="3200" spc="-100" dirty="0">
                <a:latin typeface="华文中宋" panose="02010600040101010101" charset="-122"/>
                <a:ea typeface="华文中宋" panose="02010600040101010101" charset="-122"/>
                <a:cs typeface="Heiti SC Light"/>
                <a:sym typeface="+mn-ea"/>
              </a:rPr>
              <a:t>它们拖着长长的光影缓缓落下，美不胜收。“嗵！”“嗵！”瞧！那边升出了“天女散花”，这里出现了“孔雀开屏”！哇！再瞧瞧那里的“含苞待放”</a:t>
            </a:r>
            <a:r>
              <a:rPr lang="en-US" altLang="zh-CN" sz="3200" spc="-100" dirty="0">
                <a:latin typeface="华文中宋" panose="02010600040101010101" charset="-122"/>
                <a:ea typeface="华文中宋" panose="02010600040101010101" charset="-122"/>
                <a:cs typeface="Heiti SC Light"/>
                <a:sym typeface="+mn-ea"/>
              </a:rPr>
              <a:t>……</a:t>
            </a:r>
            <a:r>
              <a:rPr lang="zh-CN" altLang="en-US" sz="3200" spc="-100" dirty="0">
                <a:latin typeface="华文中宋" panose="02010600040101010101" charset="-122"/>
                <a:ea typeface="华文中宋" panose="02010600040101010101" charset="-122"/>
                <a:cs typeface="Heiti SC Light"/>
                <a:sym typeface="+mn-ea"/>
              </a:rPr>
              <a:t>天空中顿时成了“花”的世界，“花”的海洋！多么热闹的除夕之夜</a:t>
            </a:r>
            <a:r>
              <a:rPr lang="zh-CN" altLang="en-US" sz="3200" spc="-100">
                <a:latin typeface="华文中宋" panose="02010600040101010101" charset="-122"/>
                <a:ea typeface="华文中宋" panose="02010600040101010101" charset="-122"/>
                <a:cs typeface="Heiti SC Light"/>
                <a:sym typeface="+mn-ea"/>
              </a:rPr>
              <a:t>啊！</a:t>
            </a:r>
            <a:endParaRPr lang="zh-CN" altLang="en-US" sz="3200"/>
          </a:p>
        </p:txBody>
      </p:sp>
    </p:spTree>
  </p:cSld>
  <p:clrMapOvr>
    <a:masterClrMapping/>
  </p:clrMapOvr>
  <p:transition spd="med">
    <p:random/>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649093" y="965458"/>
            <a:ext cx="8754745" cy="6086475"/>
            <a:chOff x="4852733" y="1309183"/>
            <a:chExt cx="2808575" cy="7160979"/>
          </a:xfrm>
        </p:grpSpPr>
        <p:sp>
          <p:nvSpPr>
            <p:cNvPr id="12" name="TextBox 5"/>
            <p:cNvSpPr txBox="1"/>
            <p:nvPr/>
          </p:nvSpPr>
          <p:spPr>
            <a:xfrm>
              <a:off x="4852733" y="1995770"/>
              <a:ext cx="2808575" cy="6474392"/>
            </a:xfrm>
            <a:prstGeom prst="rect">
              <a:avLst/>
            </a:prstGeom>
            <a:noFill/>
          </p:spPr>
          <p:txBody>
            <a:bodyPr wrap="square" rtlCol="0">
              <a:spAutoFit/>
            </a:bodyPr>
            <a:lstStyle/>
            <a:p>
              <a:pPr>
                <a:lnSpc>
                  <a:spcPct val="110000"/>
                </a:lnSpc>
              </a:pPr>
              <a:r>
                <a:rPr lang="zh-CN" altLang="en-US" sz="3200" dirty="0">
                  <a:latin typeface="仿宋" panose="02010609060101010101" pitchFamily="49" charset="-122"/>
                  <a:ea typeface="仿宋" panose="02010609060101010101" pitchFamily="49" charset="-122"/>
                </a:rPr>
                <a:t>从题目看，显性的要求有五个，而隐性要求大致有三个：一是在描写方法上，以场景描写为主，不能偏于风景描写或人物描写；二是场景的色彩是喜庆祥和的，这就意味着场景应当有声有色，</a:t>
              </a:r>
              <a:r>
                <a:rPr lang="zh-CN" altLang="en-US" sz="3200" dirty="0">
                  <a:latin typeface="仿宋" panose="02010609060101010101" pitchFamily="49" charset="-122"/>
                  <a:ea typeface="仿宋" panose="02010609060101010101" pitchFamily="49" charset="-122"/>
                  <a:sym typeface="+mn-ea"/>
                </a:rPr>
                <a:t>有光有影，而且表现出人的欢欣喜悦的心情；三是大体上采取分总或总分总的结构。以描写为主要表达方式是题目突出的要求，其他如句式、修辞、结构上的要求是局部要求，整体与局部必须吻合。</a:t>
              </a:r>
              <a:endParaRPr lang="zh-CN" altLang="en-US" sz="3200" dirty="0">
                <a:latin typeface="仿宋" panose="02010609060101010101" pitchFamily="49" charset="-122"/>
                <a:ea typeface="仿宋" panose="02010609060101010101" pitchFamily="49" charset="-122"/>
                <a:sym typeface="+mn-ea"/>
              </a:endParaRPr>
            </a:p>
            <a:p>
              <a:pPr>
                <a:lnSpc>
                  <a:spcPct val="110000"/>
                </a:lnSpc>
              </a:pPr>
              <a:endParaRPr lang="zh-CN" altLang="en-US" sz="3200" dirty="0">
                <a:latin typeface="仿宋" panose="02010609060101010101" pitchFamily="49" charset="-122"/>
                <a:ea typeface="仿宋" panose="02010609060101010101" pitchFamily="49" charset="-122"/>
              </a:endParaRPr>
            </a:p>
          </p:txBody>
        </p:sp>
        <p:sp>
          <p:nvSpPr>
            <p:cNvPr id="14" name="文本框 19"/>
            <p:cNvSpPr txBox="1"/>
            <p:nvPr/>
          </p:nvSpPr>
          <p:spPr>
            <a:xfrm>
              <a:off x="4852733" y="1309183"/>
              <a:ext cx="361792" cy="686587"/>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57170" y="2552700"/>
            <a:ext cx="6022340" cy="922020"/>
          </a:xfrm>
          <a:prstGeom prst="rect">
            <a:avLst/>
          </a:prstGeom>
        </p:spPr>
        <p:txBody>
          <a:bodyPr wrap="square">
            <a:spAutoFit/>
          </a:bodyPr>
          <a:lstStyle/>
          <a:p>
            <a:pPr algn="ctr"/>
            <a:r>
              <a:rPr kumimoji="1" lang="zh-CN" altLang="en-US" sz="5400" dirty="0">
                <a:solidFill>
                  <a:schemeClr val="bg1"/>
                </a:solidFill>
                <a:latin typeface="黑体" pitchFamily="49" charset="-122"/>
                <a:ea typeface="黑体" pitchFamily="49" charset="-122"/>
                <a:cs typeface="Heiti SC Medium"/>
              </a:rPr>
              <a:t>敬请期待下一专题！</a:t>
            </a:r>
          </a:p>
        </p:txBody>
      </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206615" y="4444365"/>
            <a:ext cx="3418205" cy="2135505"/>
          </a:xfrm>
          <a:prstGeom prst="rect">
            <a:avLst/>
          </a:prstGeom>
          <a:noFill/>
        </p:spPr>
      </p:pic>
    </p:spTree>
  </p:cSld>
  <p:clrMapOvr>
    <a:masterClrMapping/>
  </p:clrMapOvr>
  <p:transition spd="med">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6"/>
          <p:cNvGrpSpPr/>
          <p:nvPr/>
        </p:nvGrpSpPr>
        <p:grpSpPr>
          <a:xfrm>
            <a:off x="1765720" y="1117567"/>
            <a:ext cx="8659495" cy="4218305"/>
            <a:chOff x="5350969" y="987726"/>
            <a:chExt cx="5188924" cy="4218305"/>
          </a:xfrm>
        </p:grpSpPr>
        <p:sp>
          <p:nvSpPr>
            <p:cNvPr id="18" name="文本框 15"/>
            <p:cNvSpPr txBox="1"/>
            <p:nvPr/>
          </p:nvSpPr>
          <p:spPr>
            <a:xfrm>
              <a:off x="5357818" y="987726"/>
              <a:ext cx="643051" cy="58356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解析</a:t>
              </a:r>
            </a:p>
          </p:txBody>
        </p:sp>
        <p:sp>
          <p:nvSpPr>
            <p:cNvPr id="19" name="矩形 18"/>
            <p:cNvSpPr/>
            <p:nvPr/>
          </p:nvSpPr>
          <p:spPr>
            <a:xfrm>
              <a:off x="5350969" y="1571291"/>
              <a:ext cx="5188924" cy="3634740"/>
            </a:xfrm>
            <a:prstGeom prst="rect">
              <a:avLst/>
            </a:prstGeom>
          </p:spPr>
          <p:txBody>
            <a:bodyPr wrap="square">
              <a:spAutoFit/>
            </a:bodyPr>
            <a:lstStyle/>
            <a:p>
              <a:pPr fontAlgn="auto">
                <a:lnSpc>
                  <a:spcPct val="120000"/>
                </a:lnSpc>
              </a:pP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藤野先生</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定稿时，作者把第三个分句改为“但花下也缺不了成群结队的‘清国留学生’的速成班”。原稿虽简，但没有“花下”，第一个分句的“樱花”就无所依附；没有“成群结队的”，就无法显示人数之多。改句虽然增加了字数，但是表意更加明确了。</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20141002113224_Sa2yv.thumb.700_0.jpeg20141002113224_Sa2yv.thumb.700_0"/>
          <p:cNvPicPr>
            <a:picLocks noChangeAspect="1" noChangeArrowheads="1"/>
          </p:cNvPicPr>
          <p:nvPr/>
        </p:nvPicPr>
        <p:blipFill>
          <a:blip r:embed="rId1" cstate="print">
            <a:lum bright="10000"/>
          </a:blip>
          <a:srcRect l="12031" t="12377" r="20924" b="15011"/>
          <a:stretch>
            <a:fillRect/>
          </a:stretch>
        </p:blipFill>
        <p:spPr bwMode="auto">
          <a:xfrm>
            <a:off x="9408368" y="3212976"/>
            <a:ext cx="1862455" cy="3050540"/>
          </a:xfrm>
          <a:prstGeom prst="rect">
            <a:avLst/>
          </a:prstGeom>
          <a:noFill/>
        </p:spPr>
      </p:pic>
      <p:grpSp>
        <p:nvGrpSpPr>
          <p:cNvPr id="2" name="组 11"/>
          <p:cNvGrpSpPr/>
          <p:nvPr/>
        </p:nvGrpSpPr>
        <p:grpSpPr>
          <a:xfrm>
            <a:off x="2279576" y="1628800"/>
            <a:ext cx="6647181" cy="5955156"/>
            <a:chOff x="1051845" y="1882605"/>
            <a:chExt cx="4775030" cy="5955247"/>
          </a:xfrm>
        </p:grpSpPr>
        <p:sp>
          <p:nvSpPr>
            <p:cNvPr id="6" name="副标题 2">
              <a:hlinkClick r:id="rId2" action="ppaction://hlinksldjump"/>
            </p:cNvPr>
            <p:cNvSpPr txBox="1"/>
            <p:nvPr/>
          </p:nvSpPr>
          <p:spPr>
            <a:xfrm>
              <a:off x="1051845" y="1882605"/>
              <a:ext cx="2161029"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连贯</a:t>
              </a:r>
            </a:p>
          </p:txBody>
        </p:sp>
        <p:sp>
          <p:nvSpPr>
            <p:cNvPr id="7" name="TextBox 4">
              <a:hlinkClick r:id="rId2" action="ppaction://hlinksldjump"/>
            </p:cNvPr>
            <p:cNvSpPr txBox="1"/>
            <p:nvPr/>
          </p:nvSpPr>
          <p:spPr>
            <a:xfrm>
              <a:off x="1611134" y="2575527"/>
              <a:ext cx="4215741" cy="5262325"/>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语句复位（</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有语境式排列（</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无语境式排列</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4  </a:t>
              </a:r>
              <a:r>
                <a:rPr lang="zh-CN" altLang="en-US" sz="3200" dirty="0">
                  <a:solidFill>
                    <a:schemeClr val="bg1"/>
                  </a:solidFill>
                  <a:latin typeface="宋体" pitchFamily="2" charset="-122"/>
                  <a:ea typeface="宋体" pitchFamily="2" charset="-122"/>
                  <a:cs typeface="Heiti SC Light"/>
                </a:rPr>
                <a:t>选填词语</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5  </a:t>
              </a:r>
              <a:r>
                <a:rPr lang="zh-CN" altLang="en-US" sz="3200" dirty="0">
                  <a:solidFill>
                    <a:schemeClr val="bg1"/>
                  </a:solidFill>
                  <a:latin typeface="宋体" pitchFamily="2" charset="-122"/>
                  <a:ea typeface="宋体" pitchFamily="2" charset="-122"/>
                  <a:cs typeface="Heiti SC Light"/>
                </a:rPr>
                <a:t>填补句子（</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endParaRPr lang="zh-CN" altLang="en-US" sz="3200" dirty="0">
                <a:solidFill>
                  <a:schemeClr val="tx2"/>
                </a:solidFill>
                <a:latin typeface="Heiti SC Light"/>
                <a:ea typeface="Heiti SC Light"/>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sp>
        <p:nvSpPr>
          <p:cNvPr id="9" name="副标题 2">
            <a:hlinkClick r:id="rId3" action="ppaction://hlinksldjump"/>
          </p:cNvPr>
          <p:cNvSpPr txBox="1"/>
          <p:nvPr/>
        </p:nvSpPr>
        <p:spPr>
          <a:xfrm>
            <a:off x="3575720" y="915215"/>
            <a:ext cx="5188074" cy="51114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23415" y="1429385"/>
            <a:ext cx="551561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语句复位（</a:t>
            </a:r>
            <a:r>
              <a:rPr lang="zh-CN" altLang="en-US" sz="3200" i="1" dirty="0">
                <a:solidFill>
                  <a:schemeClr val="bg1"/>
                </a:solidFill>
                <a:latin typeface="+mn-ea"/>
                <a:cs typeface="Heiti SC Light"/>
              </a:rPr>
              <a:t>重点</a:t>
            </a:r>
            <a:r>
              <a:rPr lang="zh-CN" altLang="en-US" sz="3200" dirty="0">
                <a:solidFill>
                  <a:schemeClr val="tx2"/>
                </a:solidFill>
                <a:latin typeface="Heiti SC Light"/>
                <a:ea typeface="Heiti SC Light"/>
                <a:cs typeface="Heiti SC Light"/>
              </a:rPr>
              <a:t>）</a:t>
            </a:r>
          </a:p>
        </p:txBody>
      </p:sp>
      <p:sp>
        <p:nvSpPr>
          <p:cNvPr id="3" name="矩形 2"/>
          <p:cNvSpPr/>
          <p:nvPr/>
        </p:nvSpPr>
        <p:spPr>
          <a:xfrm>
            <a:off x="1923415" y="2012950"/>
            <a:ext cx="8345805" cy="2061210"/>
          </a:xfrm>
          <a:prstGeom prst="rect">
            <a:avLst/>
          </a:prstGeom>
        </p:spPr>
        <p:txBody>
          <a:bodyPr wrap="square">
            <a:spAutoFit/>
          </a:bodyPr>
          <a:lstStyle/>
          <a:p>
            <a:r>
              <a:rPr lang="zh-CN" altLang="en-US" sz="3200" dirty="0">
                <a:latin typeface="宋体" pitchFamily="2" charset="-122"/>
                <a:ea typeface="宋体" pitchFamily="2" charset="-122"/>
                <a:cs typeface="Heiti SC Light"/>
              </a:rPr>
              <a:t>此类题是将某一语段中的某一句或某几句抽出，另设几种与之相近的答案，让考生从中选出原句复位。高考常考的是定位选句，即句子的位置已确定，要求选择合适的句子。</a:t>
            </a:r>
          </a:p>
        </p:txBody>
      </p:sp>
      <p:grpSp>
        <p:nvGrpSpPr>
          <p:cNvPr id="6" name="组合 7"/>
          <p:cNvGrpSpPr/>
          <p:nvPr/>
        </p:nvGrpSpPr>
        <p:grpSpPr>
          <a:xfrm>
            <a:off x="1923415" y="4075446"/>
            <a:ext cx="8637513" cy="2258060"/>
            <a:chOff x="924524" y="2781223"/>
            <a:chExt cx="6772621" cy="1563103"/>
          </a:xfrm>
        </p:grpSpPr>
        <p:sp>
          <p:nvSpPr>
            <p:cNvPr id="4" name="文本框 13"/>
            <p:cNvSpPr txBox="1"/>
            <p:nvPr/>
          </p:nvSpPr>
          <p:spPr>
            <a:xfrm>
              <a:off x="924524" y="2781223"/>
              <a:ext cx="1500172" cy="403963"/>
            </a:xfrm>
            <a:prstGeom prst="rect">
              <a:avLst/>
            </a:prstGeom>
            <a:solidFill>
              <a:schemeClr val="accent2"/>
            </a:solidFill>
          </p:spPr>
          <p:txBody>
            <a:bodyPr wrap="square" rtlCol="0">
              <a:spAutoFit/>
            </a:bodyPr>
            <a:lstStyle/>
            <a:p>
              <a:pPr fontAlgn="auto">
                <a:lnSpc>
                  <a:spcPct val="100000"/>
                </a:lnSpc>
              </a:pPr>
              <a:r>
                <a:rPr kumimoji="1" lang="zh-CN" altLang="en-US" sz="3200" dirty="0">
                  <a:solidFill>
                    <a:schemeClr val="tx1"/>
                  </a:solidFill>
                  <a:latin typeface="黑体" pitchFamily="49" charset="-122"/>
                  <a:ea typeface="黑体" pitchFamily="49" charset="-122"/>
                </a:rPr>
                <a:t>考法点拨</a:t>
              </a:r>
            </a:p>
          </p:txBody>
        </p:sp>
        <p:sp>
          <p:nvSpPr>
            <p:cNvPr id="5" name="圆角矩形 4"/>
            <p:cNvSpPr/>
            <p:nvPr/>
          </p:nvSpPr>
          <p:spPr>
            <a:xfrm>
              <a:off x="981973" y="3292001"/>
              <a:ext cx="6715172" cy="105232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rgbClr val="404040"/>
                  </a:solidFill>
                  <a:latin typeface="宋体" pitchFamily="2" charset="-122"/>
                  <a:ea typeface="宋体" pitchFamily="2" charset="-122"/>
                </a:rPr>
                <a:t>解题时，要紧扣中心，结合语境，做到与语段保持</a:t>
              </a:r>
              <a:r>
                <a:rPr lang="zh-CN" altLang="en-US" sz="3200" dirty="0">
                  <a:solidFill>
                    <a:schemeClr val="accent6">
                      <a:lumMod val="75000"/>
                    </a:schemeClr>
                  </a:solidFill>
                  <a:latin typeface="宋体" pitchFamily="2" charset="-122"/>
                  <a:ea typeface="宋体" pitchFamily="2" charset="-122"/>
                </a:rPr>
                <a:t>话题、陈述对象、议论角度、句式结构一致，氛围和谐，逻辑合理，前后照应</a:t>
              </a:r>
              <a:r>
                <a:rPr lang="zh-CN" altLang="en-US" sz="3200" dirty="0">
                  <a:solidFill>
                    <a:srgbClr val="404040"/>
                  </a:solidFill>
                  <a:latin typeface="宋体" pitchFamily="2" charset="-122"/>
                  <a:ea typeface="宋体" pitchFamily="2" charset="-122"/>
                </a:rPr>
                <a:t>等。</a:t>
              </a:r>
            </a:p>
          </p:txBody>
        </p:sp>
      </p:grpSp>
      <p:sp>
        <p:nvSpPr>
          <p:cNvPr id="9" name="副标题 2">
            <a:hlinkClick r:id="" action="ppaction://noaction"/>
          </p:cNvPr>
          <p:cNvSpPr txBox="1"/>
          <p:nvPr/>
        </p:nvSpPr>
        <p:spPr>
          <a:xfrm>
            <a:off x="5365348" y="652175"/>
            <a:ext cx="414735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连贯</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9"/>
          <p:cNvGrpSpPr/>
          <p:nvPr/>
        </p:nvGrpSpPr>
        <p:grpSpPr>
          <a:xfrm>
            <a:off x="1697990" y="900430"/>
            <a:ext cx="8796020" cy="5004435"/>
            <a:chOff x="350734" y="1178014"/>
            <a:chExt cx="7932954" cy="5004435"/>
          </a:xfrm>
        </p:grpSpPr>
        <p:sp>
          <p:nvSpPr>
            <p:cNvPr id="2" name="文本框 15"/>
            <p:cNvSpPr txBox="1"/>
            <p:nvPr/>
          </p:nvSpPr>
          <p:spPr>
            <a:xfrm>
              <a:off x="471383" y="1178014"/>
              <a:ext cx="1031748"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3" name="矩形 2"/>
            <p:cNvSpPr/>
            <p:nvPr/>
          </p:nvSpPr>
          <p:spPr>
            <a:xfrm>
              <a:off x="350734" y="1761579"/>
              <a:ext cx="7932954" cy="4420870"/>
            </a:xfrm>
            <a:prstGeom prst="rect">
              <a:avLst/>
            </a:prstGeom>
          </p:spPr>
          <p:txBody>
            <a:bodyPr wrap="square">
              <a:spAutoFit/>
            </a:bodyPr>
            <a:lstStyle/>
            <a:p>
              <a:pPr>
                <a:lnSpc>
                  <a:spcPct val="110000"/>
                </a:lnSpc>
              </a:pPr>
              <a:r>
                <a:rPr lang="zh-CN" altLang="en-US" sz="3200" dirty="0">
                  <a:latin typeface="仿宋" panose="02010609060101010101" pitchFamily="49" charset="-122"/>
                  <a:ea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rPr>
                <a:t>Ⅰ2015·15</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填入下面一段文字横线处的语句，最恰当的一句是   （  ）</a:t>
              </a:r>
              <a:endParaRPr lang="en-US" altLang="zh-CN" sz="3200" dirty="0">
                <a:latin typeface="宋体" pitchFamily="2" charset="-122"/>
                <a:ea typeface="宋体" pitchFamily="2" charset="-122"/>
              </a:endParaRPr>
            </a:p>
            <a:p>
              <a:pPr>
                <a:lnSpc>
                  <a:spcPct val="11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随着雾霾频发，油品质量对环境的影响引起了人们越来越多的关注。有测试表明，一些城市空气中</a:t>
              </a:r>
              <a:r>
                <a:rPr lang="en-US" altLang="zh-CN" sz="3200" spc="-50" dirty="0">
                  <a:solidFill>
                    <a:schemeClr val="tx2">
                      <a:lumMod val="50000"/>
                    </a:schemeClr>
                  </a:solidFill>
                  <a:latin typeface="楷体" panose="02010609060101010101" pitchFamily="49" charset="-122"/>
                  <a:ea typeface="楷体" panose="02010609060101010101" pitchFamily="49" charset="-122"/>
                </a:rPr>
                <a:t>PM2.5</a:t>
              </a:r>
              <a:r>
                <a:rPr lang="zh-CN" altLang="en-US" sz="3200" spc="-50" dirty="0">
                  <a:solidFill>
                    <a:schemeClr val="tx2">
                      <a:lumMod val="50000"/>
                    </a:schemeClr>
                  </a:solidFill>
                  <a:latin typeface="楷体" panose="02010609060101010101" pitchFamily="49" charset="-122"/>
                  <a:ea typeface="楷体" panose="02010609060101010101" pitchFamily="49" charset="-122"/>
                </a:rPr>
                <a:t>的</a:t>
              </a:r>
              <a:r>
                <a:rPr lang="en-US" altLang="zh-CN" sz="3200" spc="-50" dirty="0">
                  <a:solidFill>
                    <a:schemeClr val="tx2">
                      <a:lumMod val="50000"/>
                    </a:schemeClr>
                  </a:solidFill>
                  <a:latin typeface="楷体" panose="02010609060101010101" pitchFamily="49" charset="-122"/>
                  <a:ea typeface="楷体" panose="02010609060101010101" pitchFamily="49" charset="-122"/>
                </a:rPr>
                <a:t>20%</a:t>
              </a:r>
              <a:r>
                <a:rPr lang="zh-CN" altLang="en-US" sz="3200" spc="-50" dirty="0">
                  <a:solidFill>
                    <a:schemeClr val="tx2">
                      <a:lumMod val="50000"/>
                    </a:schemeClr>
                  </a:solidFill>
                  <a:latin typeface="楷体" panose="02010609060101010101" pitchFamily="49" charset="-122"/>
                  <a:ea typeface="楷体" panose="02010609060101010101" pitchFamily="49" charset="-122"/>
                </a:rPr>
                <a:t>左右来自机动车尾气，而只要使用符合新标准的汽油和柴油，</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。有鉴于此，我国将加快推进成品油质量升级国家专项行动。</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a:lnSpc>
                  <a:spcPct val="110000"/>
                </a:lnSpc>
              </a:pPr>
              <a:endParaRPr lang="zh-CN" altLang="en-US" sz="3200" dirty="0">
                <a:latin typeface="楷体" panose="02010609060101010101" pitchFamily="49" charset="-122"/>
                <a:ea typeface="楷体" panose="02010609060101010101" pitchFamily="49"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1"/>
          <p:cNvGrpSpPr/>
          <p:nvPr/>
        </p:nvGrpSpPr>
        <p:grpSpPr>
          <a:xfrm>
            <a:off x="1991544" y="5429250"/>
            <a:ext cx="2763520" cy="681990"/>
            <a:chOff x="785786" y="3857628"/>
            <a:chExt cx="1277420" cy="681990"/>
          </a:xfrm>
        </p:grpSpPr>
        <p:sp>
          <p:nvSpPr>
            <p:cNvPr id="4" name="文本框 15"/>
            <p:cNvSpPr txBox="1"/>
            <p:nvPr/>
          </p:nvSpPr>
          <p:spPr>
            <a:xfrm>
              <a:off x="785786" y="3857628"/>
              <a:ext cx="481674" cy="583565"/>
            </a:xfrm>
            <a:prstGeom prst="rect">
              <a:avLst/>
            </a:prstGeom>
            <a:solidFill>
              <a:schemeClr val="accent2"/>
            </a:solidFill>
            <a:ln>
              <a:solidFill>
                <a:schemeClr val="tx2">
                  <a:lumMod val="40000"/>
                  <a:lumOff val="60000"/>
                </a:schemeClr>
              </a:solidFill>
            </a:ln>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5" name="矩形 4"/>
            <p:cNvSpPr/>
            <p:nvPr/>
          </p:nvSpPr>
          <p:spPr>
            <a:xfrm>
              <a:off x="1641039" y="3857628"/>
              <a:ext cx="422167" cy="681990"/>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A</a:t>
              </a:r>
            </a:p>
          </p:txBody>
        </p:sp>
      </p:grpSp>
      <p:sp>
        <p:nvSpPr>
          <p:cNvPr id="2" name="文本框 1"/>
          <p:cNvSpPr txBox="1"/>
          <p:nvPr/>
        </p:nvSpPr>
        <p:spPr>
          <a:xfrm>
            <a:off x="1847528" y="845185"/>
            <a:ext cx="8610600" cy="4420870"/>
          </a:xfrm>
          <a:prstGeom prst="rect">
            <a:avLst/>
          </a:prstGeom>
          <a:noFill/>
        </p:spPr>
        <p:txBody>
          <a:bodyPr wrap="square" rtlCol="0" anchor="t">
            <a:spAutoFit/>
          </a:bodyPr>
          <a:lstStyle/>
          <a:p>
            <a:pPr>
              <a:lnSpc>
                <a:spcPct val="110000"/>
              </a:lnSpc>
            </a:pPr>
            <a:r>
              <a:rPr lang="en-US" altLang="zh-CN" sz="3200" dirty="0">
                <a:latin typeface="宋体" pitchFamily="2" charset="-122"/>
                <a:ea typeface="宋体" pitchFamily="2" charset="-122"/>
                <a:sym typeface="+mn-ea"/>
              </a:rPr>
              <a:t>A.</a:t>
            </a:r>
            <a:r>
              <a:rPr lang="zh-CN" altLang="en-US" sz="3200" dirty="0">
                <a:latin typeface="宋体" pitchFamily="2" charset="-122"/>
                <a:ea typeface="宋体" pitchFamily="2" charset="-122"/>
                <a:sym typeface="+mn-ea"/>
              </a:rPr>
              <a:t>即使现有汽车不作任何改造，其尾气中相关污染物的排放也能减少</a:t>
            </a:r>
            <a:r>
              <a:rPr lang="en-US" altLang="zh-CN" sz="3200" dirty="0">
                <a:latin typeface="宋体" pitchFamily="2" charset="-122"/>
                <a:ea typeface="宋体" pitchFamily="2" charset="-122"/>
                <a:sym typeface="+mn-ea"/>
              </a:rPr>
              <a:t>10%</a:t>
            </a:r>
            <a:endParaRPr lang="en-US" altLang="zh-CN" sz="3200" dirty="0">
              <a:latin typeface="宋体" pitchFamily="2" charset="-122"/>
              <a:ea typeface="宋体" pitchFamily="2" charset="-122"/>
            </a:endParaRPr>
          </a:p>
          <a:p>
            <a:pPr>
              <a:lnSpc>
                <a:spcPct val="110000"/>
              </a:lnSpc>
            </a:pPr>
            <a:r>
              <a:rPr lang="en-US" altLang="zh-CN" sz="3200" dirty="0">
                <a:latin typeface="宋体" pitchFamily="2" charset="-122"/>
                <a:ea typeface="宋体" pitchFamily="2" charset="-122"/>
                <a:sym typeface="+mn-ea"/>
              </a:rPr>
              <a:t>B.</a:t>
            </a:r>
            <a:r>
              <a:rPr lang="zh-CN" altLang="en-US" sz="3200" dirty="0">
                <a:latin typeface="宋体" pitchFamily="2" charset="-122"/>
                <a:ea typeface="宋体" pitchFamily="2" charset="-122"/>
                <a:sym typeface="+mn-ea"/>
              </a:rPr>
              <a:t>汽车尾气中相关污染物的排放就可减少</a:t>
            </a:r>
            <a:r>
              <a:rPr lang="en-US" altLang="zh-CN" sz="3200" dirty="0">
                <a:latin typeface="宋体" pitchFamily="2" charset="-122"/>
                <a:ea typeface="宋体" pitchFamily="2" charset="-122"/>
                <a:sym typeface="+mn-ea"/>
              </a:rPr>
              <a:t>10%</a:t>
            </a:r>
            <a:r>
              <a:rPr lang="zh-CN" altLang="en-US" sz="3200" dirty="0">
                <a:latin typeface="宋体" pitchFamily="2" charset="-122"/>
                <a:ea typeface="宋体" pitchFamily="2" charset="-122"/>
                <a:sym typeface="+mn-ea"/>
              </a:rPr>
              <a:t>，现有汽车的改造并不是必须的</a:t>
            </a:r>
            <a:endParaRPr lang="zh-CN" altLang="en-US" sz="3200" dirty="0">
              <a:latin typeface="宋体" pitchFamily="2" charset="-122"/>
              <a:ea typeface="宋体" pitchFamily="2" charset="-122"/>
            </a:endParaRPr>
          </a:p>
          <a:p>
            <a:pPr>
              <a:lnSpc>
                <a:spcPct val="110000"/>
              </a:lnSpc>
            </a:pPr>
            <a:r>
              <a:rPr lang="en-US" altLang="zh-CN" sz="3200" dirty="0">
                <a:latin typeface="宋体" pitchFamily="2" charset="-122"/>
                <a:ea typeface="宋体" pitchFamily="2" charset="-122"/>
                <a:sym typeface="+mn-ea"/>
              </a:rPr>
              <a:t>C.</a:t>
            </a:r>
            <a:r>
              <a:rPr lang="zh-CN" altLang="en-US" sz="3200" dirty="0">
                <a:latin typeface="宋体" pitchFamily="2" charset="-122"/>
                <a:ea typeface="宋体" pitchFamily="2" charset="-122"/>
                <a:sym typeface="+mn-ea"/>
              </a:rPr>
              <a:t>再加上对现有汽车进行改造，其尾气中相关污染物的排放就将减少</a:t>
            </a:r>
            <a:r>
              <a:rPr lang="en-US" altLang="zh-CN" sz="3200" dirty="0">
                <a:latin typeface="宋体" pitchFamily="2" charset="-122"/>
                <a:ea typeface="宋体" pitchFamily="2" charset="-122"/>
                <a:sym typeface="+mn-ea"/>
              </a:rPr>
              <a:t>10%</a:t>
            </a:r>
            <a:r>
              <a:rPr lang="zh-CN" altLang="en-US" sz="3200" dirty="0">
                <a:latin typeface="宋体" pitchFamily="2" charset="-122"/>
                <a:ea typeface="宋体" pitchFamily="2" charset="-122"/>
                <a:sym typeface="+mn-ea"/>
              </a:rPr>
              <a:t>以上</a:t>
            </a:r>
            <a:endParaRPr lang="zh-CN" altLang="en-US" sz="3200" dirty="0">
              <a:latin typeface="宋体" pitchFamily="2" charset="-122"/>
              <a:ea typeface="宋体" pitchFamily="2" charset="-122"/>
            </a:endParaRPr>
          </a:p>
          <a:p>
            <a:pPr>
              <a:lnSpc>
                <a:spcPct val="110000"/>
              </a:lnSpc>
            </a:pPr>
            <a:r>
              <a:rPr lang="en-US" altLang="zh-CN" sz="3200" dirty="0">
                <a:latin typeface="宋体" pitchFamily="2" charset="-122"/>
                <a:ea typeface="宋体" pitchFamily="2" charset="-122"/>
                <a:sym typeface="+mn-ea"/>
              </a:rPr>
              <a:t>D.</a:t>
            </a:r>
            <a:r>
              <a:rPr lang="zh-CN" altLang="en-US" sz="3200" dirty="0">
                <a:latin typeface="宋体" pitchFamily="2" charset="-122"/>
                <a:ea typeface="宋体" pitchFamily="2" charset="-122"/>
                <a:sym typeface="+mn-ea"/>
              </a:rPr>
              <a:t>不管是否改造现有汽车，其尾气中的相关污染物排放都将减少</a:t>
            </a:r>
            <a:r>
              <a:rPr lang="en-US" altLang="zh-CN" sz="3200" dirty="0">
                <a:latin typeface="宋体" pitchFamily="2" charset="-122"/>
                <a:ea typeface="宋体" pitchFamily="2" charset="-122"/>
                <a:sym typeface="+mn-ea"/>
              </a:rPr>
              <a:t>10%</a:t>
            </a:r>
            <a:endParaRPr lang="zh-CN" altLang="en-US" sz="3200"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10"/>
          <p:cNvGrpSpPr/>
          <p:nvPr/>
        </p:nvGrpSpPr>
        <p:grpSpPr>
          <a:xfrm>
            <a:off x="1744192" y="1021095"/>
            <a:ext cx="8644256" cy="5106670"/>
            <a:chOff x="5500694" y="1214422"/>
            <a:chExt cx="6188302" cy="5106670"/>
          </a:xfrm>
        </p:grpSpPr>
        <p:sp>
          <p:nvSpPr>
            <p:cNvPr id="6" name="文本框 15"/>
            <p:cNvSpPr txBox="1"/>
            <p:nvPr/>
          </p:nvSpPr>
          <p:spPr>
            <a:xfrm>
              <a:off x="5500694" y="1214422"/>
              <a:ext cx="746433" cy="58356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解析</a:t>
              </a:r>
            </a:p>
          </p:txBody>
        </p:sp>
        <p:sp>
          <p:nvSpPr>
            <p:cNvPr id="7" name="矩形 6"/>
            <p:cNvSpPr/>
            <p:nvPr/>
          </p:nvSpPr>
          <p:spPr>
            <a:xfrm>
              <a:off x="5542971" y="1797987"/>
              <a:ext cx="6146025" cy="4523105"/>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一要抓中心。语段主要谈论的是油品质量对减少尾气中相关污染物的排放量的效果。</a:t>
              </a:r>
              <a:r>
                <a:rPr lang="en-US" altLang="zh-CN" sz="3200" dirty="0">
                  <a:latin typeface="仿宋" panose="02010609060101010101" pitchFamily="49" charset="-122"/>
                  <a:ea typeface="仿宋" panose="02010609060101010101" pitchFamily="49" charset="-122"/>
                </a:rPr>
                <a:t>C</a:t>
              </a:r>
              <a:r>
                <a:rPr lang="zh-CN" altLang="en-US" sz="3200" dirty="0">
                  <a:latin typeface="仿宋" panose="02010609060101010101" pitchFamily="49" charset="-122"/>
                  <a:ea typeface="仿宋" panose="02010609060101010101" pitchFamily="49" charset="-122"/>
                </a:rPr>
                <a:t>项强调了汽车的改造，偏离语段中心。二要结合语境，注意上下衔接。</a:t>
              </a:r>
              <a:r>
                <a:rPr lang="en-US" altLang="zh-CN" sz="3200" dirty="0">
                  <a:latin typeface="仿宋" panose="02010609060101010101" pitchFamily="49" charset="-122"/>
                  <a:ea typeface="仿宋" panose="02010609060101010101" pitchFamily="49" charset="-122"/>
                </a:rPr>
                <a:t>B</a:t>
              </a:r>
              <a:r>
                <a:rPr lang="zh-CN" altLang="en-US" sz="3200" dirty="0">
                  <a:latin typeface="仿宋" panose="02010609060101010101" pitchFamily="49" charset="-122"/>
                  <a:ea typeface="仿宋" panose="02010609060101010101" pitchFamily="49" charset="-122"/>
                </a:rPr>
                <a:t>项强调的重心在后半句，说明现有汽车的改造不是必须的，和下文衔接不紧密。三要关注话题、句式、氛围等是否一致，逻辑是否合理等。</a:t>
              </a:r>
              <a:r>
                <a:rPr lang="en-US" altLang="zh-CN" sz="3200" dirty="0">
                  <a:latin typeface="仿宋" panose="02010609060101010101" pitchFamily="49" charset="-122"/>
                  <a:ea typeface="仿宋" panose="02010609060101010101" pitchFamily="49" charset="-122"/>
                </a:rPr>
                <a:t>D</a:t>
              </a:r>
              <a:r>
                <a:rPr lang="zh-CN" altLang="en-US" sz="3200" dirty="0">
                  <a:latin typeface="仿宋" panose="02010609060101010101" pitchFamily="49" charset="-122"/>
                  <a:ea typeface="仿宋" panose="02010609060101010101" pitchFamily="49" charset="-122"/>
                </a:rPr>
                <a:t>项的说法过于绝对，不合逻辑。而</a:t>
              </a:r>
              <a:r>
                <a:rPr lang="en-US" altLang="zh-CN" sz="3200" dirty="0">
                  <a:latin typeface="仿宋" panose="02010609060101010101" pitchFamily="49" charset="-122"/>
                  <a:ea typeface="仿宋" panose="02010609060101010101" pitchFamily="49" charset="-122"/>
                </a:rPr>
                <a:t>A</a:t>
              </a:r>
              <a:r>
                <a:rPr lang="zh-CN" altLang="en-US" sz="3200" dirty="0">
                  <a:latin typeface="仿宋" panose="02010609060101010101" pitchFamily="49" charset="-122"/>
                  <a:ea typeface="仿宋" panose="02010609060101010101" pitchFamily="49" charset="-122"/>
                </a:rPr>
                <a:t>项，以“即使</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也</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的句式突出了油品质量的重要性，符合语意要求。</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8800" y="1405255"/>
            <a:ext cx="604075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有语境式排列（</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3" name="矩形 2"/>
          <p:cNvSpPr/>
          <p:nvPr/>
        </p:nvSpPr>
        <p:spPr>
          <a:xfrm>
            <a:off x="1817370" y="1988820"/>
            <a:ext cx="8557260" cy="1076325"/>
          </a:xfrm>
          <a:prstGeom prst="rect">
            <a:avLst/>
          </a:prstGeom>
        </p:spPr>
        <p:txBody>
          <a:bodyPr wrap="square">
            <a:spAutoFit/>
          </a:bodyPr>
          <a:lstStyle/>
          <a:p>
            <a:r>
              <a:rPr lang="zh-CN" altLang="en-US" sz="3200" dirty="0">
                <a:latin typeface="宋体" pitchFamily="2" charset="-122"/>
                <a:ea typeface="宋体" pitchFamily="2" charset="-122"/>
                <a:cs typeface="Heiti SC Light"/>
              </a:rPr>
              <a:t>此类题设有具体的语境，被打乱顺序的一组句子常与给出的上下文有承接或对应的关系。</a:t>
            </a:r>
          </a:p>
        </p:txBody>
      </p:sp>
      <p:sp>
        <p:nvSpPr>
          <p:cNvPr id="9" name="副标题 2">
            <a:hlinkClick r:id="" action="ppaction://noaction"/>
          </p:cNvPr>
          <p:cNvSpPr txBox="1"/>
          <p:nvPr/>
        </p:nvSpPr>
        <p:spPr>
          <a:xfrm>
            <a:off x="5795878" y="683877"/>
            <a:ext cx="414735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连贯</a:t>
            </a:r>
          </a:p>
        </p:txBody>
      </p:sp>
      <p:grpSp>
        <p:nvGrpSpPr>
          <p:cNvPr id="11" name="组合 10"/>
          <p:cNvGrpSpPr/>
          <p:nvPr/>
        </p:nvGrpSpPr>
        <p:grpSpPr>
          <a:xfrm>
            <a:off x="1825508" y="3137830"/>
            <a:ext cx="8557260" cy="3287395"/>
            <a:chOff x="1868298" y="2996436"/>
            <a:chExt cx="8234837" cy="3287395"/>
          </a:xfrm>
        </p:grpSpPr>
        <p:sp>
          <p:nvSpPr>
            <p:cNvPr id="12" name="文本框 13"/>
            <p:cNvSpPr txBox="1"/>
            <p:nvPr/>
          </p:nvSpPr>
          <p:spPr>
            <a:xfrm>
              <a:off x="1871353" y="2996436"/>
              <a:ext cx="1832612"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3" name="圆角矩形 12"/>
            <p:cNvSpPr/>
            <p:nvPr/>
          </p:nvSpPr>
          <p:spPr>
            <a:xfrm>
              <a:off x="1868298" y="3677156"/>
              <a:ext cx="8234837" cy="85725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）可根据</a:t>
              </a:r>
              <a:r>
                <a:rPr lang="zh-CN" altLang="en-US" sz="3200" dirty="0">
                  <a:solidFill>
                    <a:schemeClr val="accent6">
                      <a:lumMod val="75000"/>
                    </a:schemeClr>
                  </a:solidFill>
                  <a:latin typeface="宋体" pitchFamily="2" charset="-122"/>
                  <a:ea typeface="宋体" pitchFamily="2" charset="-122"/>
                </a:rPr>
                <a:t>横线前的内容</a:t>
              </a:r>
              <a:r>
                <a:rPr lang="zh-CN" altLang="en-US" sz="3200" dirty="0">
                  <a:solidFill>
                    <a:schemeClr val="tx1"/>
                  </a:solidFill>
                  <a:latin typeface="宋体" pitchFamily="2" charset="-122"/>
                  <a:ea typeface="宋体" pitchFamily="2" charset="-122"/>
                </a:rPr>
                <a:t>或</a:t>
              </a:r>
              <a:r>
                <a:rPr lang="zh-CN" altLang="en-US" sz="3200" dirty="0">
                  <a:solidFill>
                    <a:schemeClr val="accent6">
                      <a:lumMod val="75000"/>
                    </a:schemeClr>
                  </a:solidFill>
                  <a:latin typeface="宋体" pitchFamily="2" charset="-122"/>
                  <a:ea typeface="宋体" pitchFamily="2" charset="-122"/>
                </a:rPr>
                <a:t>各句的层次关系</a:t>
              </a:r>
              <a:r>
                <a:rPr lang="zh-CN" altLang="en-US" sz="3200" dirty="0">
                  <a:solidFill>
                    <a:schemeClr val="tx1"/>
                  </a:solidFill>
                  <a:latin typeface="宋体" pitchFamily="2" charset="-122"/>
                  <a:ea typeface="宋体" pitchFamily="2" charset="-122"/>
                </a:rPr>
                <a:t>确定第一句。</a:t>
              </a:r>
            </a:p>
          </p:txBody>
        </p:sp>
        <p:sp>
          <p:nvSpPr>
            <p:cNvPr id="14" name="圆角矩形 13"/>
            <p:cNvSpPr/>
            <p:nvPr/>
          </p:nvSpPr>
          <p:spPr>
            <a:xfrm>
              <a:off x="1871353" y="4705221"/>
              <a:ext cx="8228726" cy="85598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2</a:t>
              </a:r>
              <a:r>
                <a:rPr lang="zh-CN" altLang="en-US" sz="3200" dirty="0">
                  <a:solidFill>
                    <a:schemeClr val="tx1"/>
                  </a:solidFill>
                  <a:latin typeface="宋体" pitchFamily="2" charset="-122"/>
                  <a:ea typeface="宋体" pitchFamily="2" charset="-122"/>
                </a:rPr>
                <a:t>）可根据</a:t>
              </a:r>
              <a:r>
                <a:rPr lang="zh-CN" altLang="en-US" sz="3200" dirty="0">
                  <a:solidFill>
                    <a:schemeClr val="accent6">
                      <a:lumMod val="75000"/>
                    </a:schemeClr>
                  </a:solidFill>
                  <a:latin typeface="宋体" pitchFamily="2" charset="-122"/>
                  <a:ea typeface="宋体" pitchFamily="2" charset="-122"/>
                </a:rPr>
                <a:t>语意、标志性词语、句式或标点</a:t>
              </a:r>
              <a:r>
                <a:rPr lang="zh-CN" altLang="en-US" sz="3200" dirty="0">
                  <a:solidFill>
                    <a:schemeClr val="tx1"/>
                  </a:solidFill>
                  <a:latin typeface="宋体" pitchFamily="2" charset="-122"/>
                  <a:ea typeface="宋体" pitchFamily="2" charset="-122"/>
                </a:rPr>
                <a:t>等，找出必须紧紧相连的两句。</a:t>
              </a:r>
            </a:p>
          </p:txBody>
        </p:sp>
        <p:sp>
          <p:nvSpPr>
            <p:cNvPr id="15" name="圆角矩形 14"/>
            <p:cNvSpPr/>
            <p:nvPr/>
          </p:nvSpPr>
          <p:spPr>
            <a:xfrm>
              <a:off x="1871353" y="5754241"/>
              <a:ext cx="8228726" cy="52959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a:t>
              </a:r>
              <a:r>
                <a:rPr lang="zh-CN" altLang="en-US" sz="3200" dirty="0">
                  <a:solidFill>
                    <a:schemeClr val="tx1"/>
                  </a:solidFill>
                  <a:latin typeface="宋体" pitchFamily="2" charset="-122"/>
                  <a:ea typeface="宋体" pitchFamily="2" charset="-122"/>
                </a:rPr>
                <a:t>）可根据</a:t>
              </a:r>
              <a:r>
                <a:rPr lang="zh-CN" altLang="en-US" sz="3200" dirty="0">
                  <a:solidFill>
                    <a:schemeClr val="accent6">
                      <a:lumMod val="75000"/>
                    </a:schemeClr>
                  </a:solidFill>
                  <a:latin typeface="宋体" pitchFamily="2" charset="-122"/>
                  <a:ea typeface="宋体" pitchFamily="2" charset="-122"/>
                </a:rPr>
                <a:t>横线后的内容</a:t>
              </a:r>
              <a:r>
                <a:rPr lang="zh-CN" altLang="en-US" sz="3200" dirty="0">
                  <a:solidFill>
                    <a:schemeClr val="tx1"/>
                  </a:solidFill>
                  <a:latin typeface="宋体" pitchFamily="2" charset="-122"/>
                  <a:ea typeface="宋体" pitchFamily="2" charset="-122"/>
                </a:rPr>
                <a:t>确定最后一句。</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9"/>
          <p:cNvGrpSpPr/>
          <p:nvPr/>
        </p:nvGrpSpPr>
        <p:grpSpPr>
          <a:xfrm>
            <a:off x="1907058" y="994187"/>
            <a:ext cx="8377555" cy="5196145"/>
            <a:chOff x="564347" y="902424"/>
            <a:chExt cx="7358799" cy="5196145"/>
          </a:xfrm>
        </p:grpSpPr>
        <p:sp>
          <p:nvSpPr>
            <p:cNvPr id="2" name="文本框 15"/>
            <p:cNvSpPr txBox="1"/>
            <p:nvPr/>
          </p:nvSpPr>
          <p:spPr>
            <a:xfrm>
              <a:off x="607854" y="902424"/>
              <a:ext cx="909740"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3" name="矩形 2"/>
            <p:cNvSpPr/>
            <p:nvPr/>
          </p:nvSpPr>
          <p:spPr>
            <a:xfrm>
              <a:off x="564347" y="1574254"/>
              <a:ext cx="7358799" cy="4524315"/>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rPr>
                <a:t>Ⅱ2014·15</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依次填入下面一段文字横线处的语句，衔接最恰当的一组是 （  ）</a:t>
              </a:r>
              <a:endParaRPr lang="en-US" altLang="zh-CN" sz="3200" dirty="0">
                <a:latin typeface="宋体" pitchFamily="2" charset="-122"/>
                <a:ea typeface="宋体" pitchFamily="2" charset="-122"/>
              </a:endParaRPr>
            </a:p>
            <a:p>
              <a:pPr fontAlgn="auto">
                <a:lnSpc>
                  <a:spcPct val="100000"/>
                </a:lnSpc>
              </a:pPr>
              <a:r>
                <a:rPr lang="zh-CN" altLang="en-US" sz="3200" spc="-50" dirty="0">
                  <a:solidFill>
                    <a:schemeClr val="tx2"/>
                  </a:solidFill>
                  <a:latin typeface="楷体" panose="02010609060101010101" pitchFamily="49" charset="-122"/>
                  <a:ea typeface="楷体" panose="02010609060101010101" pitchFamily="49" charset="-122"/>
                </a:rPr>
                <a:t>    </a:t>
              </a:r>
              <a:endParaRPr lang="en-US" altLang="zh-CN" sz="3200" spc="-50" dirty="0">
                <a:solidFill>
                  <a:schemeClr val="tx2"/>
                </a:solidFill>
                <a:latin typeface="楷体" panose="02010609060101010101" pitchFamily="49" charset="-122"/>
                <a:ea typeface="楷体" panose="02010609060101010101" pitchFamily="49" charset="-122"/>
              </a:endParaRPr>
            </a:p>
            <a:p>
              <a:pPr fontAlgn="auto">
                <a:lnSpc>
                  <a:spcPct val="100000"/>
                </a:lnSpc>
              </a:pPr>
              <a:r>
                <a:rPr lang="en-US" altLang="zh-CN" sz="3200" spc="-50" dirty="0">
                  <a:solidFill>
                    <a:schemeClr val="tx2"/>
                  </a:solidFill>
                  <a:latin typeface="楷体" panose="02010609060101010101" pitchFamily="49" charset="-122"/>
                  <a:ea typeface="楷体" panose="02010609060101010101" pitchFamily="49" charset="-122"/>
                </a:rPr>
                <a:t>    </a:t>
              </a:r>
              <a:r>
                <a:rPr lang="zh-CN" altLang="en-US" sz="3200" spc="-50" dirty="0">
                  <a:solidFill>
                    <a:schemeClr val="bg1"/>
                  </a:solidFill>
                  <a:latin typeface="楷体" panose="02010609060101010101" pitchFamily="49" charset="-122"/>
                  <a:ea typeface="楷体" panose="02010609060101010101" pitchFamily="49" charset="-122"/>
                </a:rPr>
                <a:t>马是中国人喜爱的动物，是人类最早驯养的家畜之一，是极其温顺又充满野性魅力的动物。</a:t>
              </a:r>
              <a:r>
                <a:rPr lang="en-US" altLang="zh-CN" sz="3200" spc="-50" dirty="0">
                  <a:solidFill>
                    <a:schemeClr val="bg1"/>
                  </a:solidFill>
                  <a:latin typeface="楷体" panose="02010609060101010101" pitchFamily="49" charset="-122"/>
                  <a:ea typeface="楷体" panose="02010609060101010101" pitchFamily="49" charset="-122"/>
                </a:rPr>
                <a:t>______</a:t>
              </a:r>
              <a:r>
                <a:rPr lang="zh-CN" altLang="en-US" sz="3200" spc="-50" dirty="0">
                  <a:solidFill>
                    <a:schemeClr val="bg1"/>
                  </a:solidFill>
                  <a:latin typeface="楷体" panose="02010609060101010101" pitchFamily="49" charset="-122"/>
                  <a:ea typeface="楷体" panose="02010609060101010101" pitchFamily="49" charset="-122"/>
                </a:rPr>
                <a:t>，</a:t>
              </a:r>
              <a:r>
                <a:rPr lang="en-US" altLang="zh-CN" sz="3200" spc="-50" dirty="0">
                  <a:solidFill>
                    <a:schemeClr val="bg1"/>
                  </a:solidFill>
                  <a:latin typeface="楷体" panose="02010609060101010101" pitchFamily="49" charset="-122"/>
                  <a:ea typeface="楷体" panose="02010609060101010101" pitchFamily="49" charset="-122"/>
                </a:rPr>
                <a:t>______</a:t>
              </a:r>
              <a:r>
                <a:rPr lang="zh-CN" altLang="en-US" sz="3200" spc="-50" dirty="0">
                  <a:solidFill>
                    <a:schemeClr val="bg1"/>
                  </a:solidFill>
                  <a:latin typeface="楷体" panose="02010609060101010101" pitchFamily="49" charset="-122"/>
                  <a:ea typeface="楷体" panose="02010609060101010101" pitchFamily="49" charset="-122"/>
                </a:rPr>
                <a:t>，</a:t>
              </a:r>
              <a:r>
                <a:rPr lang="en-US" altLang="zh-CN" sz="3200" spc="-50" dirty="0">
                  <a:solidFill>
                    <a:schemeClr val="bg1"/>
                  </a:solidFill>
                  <a:latin typeface="楷体" panose="02010609060101010101" pitchFamily="49" charset="-122"/>
                  <a:ea typeface="楷体" panose="02010609060101010101" pitchFamily="49" charset="-122"/>
                </a:rPr>
                <a:t>______</a:t>
              </a:r>
              <a:r>
                <a:rPr lang="zh-CN" altLang="en-US" sz="3200" spc="-50" dirty="0">
                  <a:solidFill>
                    <a:schemeClr val="bg1"/>
                  </a:solidFill>
                  <a:latin typeface="楷体" panose="02010609060101010101" pitchFamily="49" charset="-122"/>
                  <a:ea typeface="楷体" panose="02010609060101010101" pitchFamily="49" charset="-122"/>
                </a:rPr>
                <a:t>，</a:t>
              </a:r>
              <a:r>
                <a:rPr lang="en-US" altLang="zh-CN" sz="3200" spc="-50" dirty="0">
                  <a:solidFill>
                    <a:schemeClr val="bg1"/>
                  </a:solidFill>
                  <a:latin typeface="楷体" panose="02010609060101010101" pitchFamily="49" charset="-122"/>
                  <a:ea typeface="楷体" panose="02010609060101010101" pitchFamily="49" charset="-122"/>
                </a:rPr>
                <a:t>______</a:t>
              </a:r>
              <a:r>
                <a:rPr lang="zh-CN" altLang="en-US" sz="3200" spc="-50" dirty="0">
                  <a:solidFill>
                    <a:schemeClr val="bg1"/>
                  </a:solidFill>
                  <a:latin typeface="楷体" panose="02010609060101010101" pitchFamily="49" charset="-122"/>
                  <a:ea typeface="楷体" panose="02010609060101010101" pitchFamily="49" charset="-122"/>
                </a:rPr>
                <a:t>，</a:t>
              </a:r>
              <a:r>
                <a:rPr lang="en-US" altLang="zh-CN" sz="3200" spc="-50" dirty="0">
                  <a:solidFill>
                    <a:schemeClr val="bg1"/>
                  </a:solidFill>
                  <a:latin typeface="楷体" panose="02010609060101010101" pitchFamily="49" charset="-122"/>
                  <a:ea typeface="楷体" panose="02010609060101010101" pitchFamily="49" charset="-122"/>
                </a:rPr>
                <a:t>______</a:t>
              </a:r>
              <a:r>
                <a:rPr lang="zh-CN" altLang="en-US" sz="3200" spc="-50" dirty="0">
                  <a:solidFill>
                    <a:schemeClr val="bg1"/>
                  </a:solidFill>
                  <a:latin typeface="楷体" panose="02010609060101010101" pitchFamily="49" charset="-122"/>
                  <a:ea typeface="楷体" panose="02010609060101010101" pitchFamily="49" charset="-122"/>
                </a:rPr>
                <a:t>，</a:t>
              </a:r>
              <a:r>
                <a:rPr lang="en-US" altLang="zh-CN" sz="3200" spc="-50" dirty="0">
                  <a:solidFill>
                    <a:schemeClr val="bg1"/>
                  </a:solidFill>
                  <a:latin typeface="楷体" panose="02010609060101010101" pitchFamily="49" charset="-122"/>
                  <a:ea typeface="楷体" panose="02010609060101010101" pitchFamily="49" charset="-122"/>
                </a:rPr>
                <a:t>______</a:t>
              </a:r>
              <a:r>
                <a:rPr lang="zh-CN" altLang="en-US" sz="3200" spc="-50" dirty="0">
                  <a:solidFill>
                    <a:schemeClr val="bg1"/>
                  </a:solidFill>
                  <a:latin typeface="楷体" panose="02010609060101010101" pitchFamily="49" charset="-122"/>
                  <a:ea typeface="楷体" panose="02010609060101010101" pitchFamily="49" charset="-122"/>
                </a:rPr>
                <a:t>，马已经成为力量与神行的代表。</a:t>
              </a:r>
              <a:endParaRPr lang="zh-CN" altLang="en-US" sz="3200" spc="-50" dirty="0">
                <a:solidFill>
                  <a:schemeClr val="bg1"/>
                </a:solidFill>
                <a:latin typeface="楷体" panose="02010609060101010101" pitchFamily="49" charset="-122"/>
                <a:ea typeface="楷体" panose="02010609060101010101" pitchFamily="49" charset="-122"/>
              </a:endParaRPr>
            </a:p>
            <a:p>
              <a:pPr fontAlgn="auto">
                <a:lnSpc>
                  <a:spcPct val="100000"/>
                </a:lnSpc>
              </a:pPr>
              <a:endParaRPr lang="zh-CN" altLang="en-US" sz="3200" spc="-50" dirty="0">
                <a:latin typeface="楷体" panose="02010609060101010101" pitchFamily="49" charset="-122"/>
                <a:ea typeface="楷体" panose="02010609060101010101" pitchFamily="49"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1"/>
          <p:cNvGrpSpPr/>
          <p:nvPr/>
        </p:nvGrpSpPr>
        <p:grpSpPr>
          <a:xfrm>
            <a:off x="1843406" y="5283835"/>
            <a:ext cx="1793874" cy="681990"/>
            <a:chOff x="741358" y="5873206"/>
            <a:chExt cx="1242669" cy="2139062"/>
          </a:xfrm>
        </p:grpSpPr>
        <p:sp>
          <p:nvSpPr>
            <p:cNvPr id="4" name="文本框 15"/>
            <p:cNvSpPr txBox="1"/>
            <p:nvPr/>
          </p:nvSpPr>
          <p:spPr>
            <a:xfrm>
              <a:off x="741358" y="6181916"/>
              <a:ext cx="689870" cy="1830352"/>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5" name="矩形 4"/>
            <p:cNvSpPr/>
            <p:nvPr/>
          </p:nvSpPr>
          <p:spPr>
            <a:xfrm>
              <a:off x="1561860" y="5873206"/>
              <a:ext cx="422167" cy="2139062"/>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D</a:t>
              </a:r>
            </a:p>
          </p:txBody>
        </p:sp>
      </p:grpSp>
      <p:sp>
        <p:nvSpPr>
          <p:cNvPr id="2" name="文本框 1"/>
          <p:cNvSpPr txBox="1"/>
          <p:nvPr/>
        </p:nvSpPr>
        <p:spPr>
          <a:xfrm>
            <a:off x="1843405" y="962025"/>
            <a:ext cx="8357235" cy="4030980"/>
          </a:xfrm>
          <a:prstGeom prst="rect">
            <a:avLst/>
          </a:prstGeom>
          <a:noFill/>
        </p:spPr>
        <p:txBody>
          <a:bodyPr wrap="square" rtlCol="0">
            <a:spAutoFit/>
          </a:bodyPr>
          <a:lstStyle/>
          <a:p>
            <a:pPr fontAlgn="auto">
              <a:lnSpc>
                <a:spcPct val="100000"/>
              </a:lnSpc>
            </a:pPr>
            <a:r>
              <a:rPr lang="zh-CN" altLang="en-US" sz="3200" spc="-50" dirty="0">
                <a:latin typeface="宋体" pitchFamily="2" charset="-122"/>
                <a:ea typeface="宋体" pitchFamily="2" charset="-122"/>
                <a:sym typeface="+mn-ea"/>
              </a:rPr>
              <a:t>①还让人们有了敬马王、打马球、赛马等习俗</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②对人们生活的各个方面都产生了重大影响</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③它帮人们种地运货，和人们一起南征北战</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④作为六畜之首</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⑤马是人类的朋友和伴侣</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⑥千里马、老马识途等故事也十分深入人心</a:t>
            </a:r>
            <a:endParaRPr lang="en-US" altLang="zh-CN"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sym typeface="+mn-ea"/>
              </a:rPr>
              <a:t>A.③②④①⑤⑥    B.③⑥①④⑤②</a:t>
            </a:r>
            <a:endParaRPr lang="en-US" altLang="zh-CN"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sym typeface="+mn-ea"/>
              </a:rPr>
              <a:t>C.⑤③②⑥①④    D.⑤④②③①⑥</a:t>
            </a:r>
            <a:endParaRPr lang="zh-CN" altLang="en-US" sz="320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2">
            <a:hlinkClick r:id="rId1" action="ppaction://hlinksldjump"/>
          </p:cNvPr>
          <p:cNvSpPr txBox="1"/>
          <p:nvPr/>
        </p:nvSpPr>
        <p:spPr>
          <a:xfrm>
            <a:off x="2188641" y="1588420"/>
            <a:ext cx="3680442" cy="1146724"/>
          </a:xfrm>
          <a:prstGeom prst="rect">
            <a:avLst/>
          </a:prstGeom>
        </p:spPr>
        <p:txBody>
          <a:bodyPr vert="horz" lIns="91440" tIns="45720" rIns="91440" bIns="45720" numCol="2" rtlCol="0">
            <a:noAutofit/>
          </a:bodyPr>
          <a:lstStyle/>
          <a:p>
            <a:pPr marL="914400" lvl="1" indent="-457200">
              <a:lnSpc>
                <a:spcPct val="110000"/>
              </a:lnSpc>
              <a:buFont typeface="Wingdings" pitchFamily="2" charset="2"/>
              <a:buChar char="p"/>
            </a:pPr>
            <a:endParaRPr lang="zh-CN" altLang="en-US" sz="2000" dirty="0">
              <a:solidFill>
                <a:srgbClr val="008000"/>
              </a:solidFill>
              <a:latin typeface="Heiti SC Light"/>
              <a:ea typeface="Heiti SC Light"/>
              <a:cs typeface="Heiti SC Light"/>
            </a:endParaRPr>
          </a:p>
        </p:txBody>
      </p:sp>
      <p:grpSp>
        <p:nvGrpSpPr>
          <p:cNvPr id="9" name="组 26"/>
          <p:cNvGrpSpPr/>
          <p:nvPr/>
        </p:nvGrpSpPr>
        <p:grpSpPr>
          <a:xfrm>
            <a:off x="2135560" y="2006726"/>
            <a:ext cx="6109336" cy="3220085"/>
            <a:chOff x="523135" y="2424921"/>
            <a:chExt cx="3945150" cy="1271380"/>
          </a:xfrm>
        </p:grpSpPr>
        <p:sp>
          <p:nvSpPr>
            <p:cNvPr id="12" name="副标题 2">
              <a:hlinkClick r:id="rId2" action="ppaction://hlinksldjump"/>
            </p:cNvPr>
            <p:cNvSpPr txBox="1"/>
            <p:nvPr/>
          </p:nvSpPr>
          <p:spPr>
            <a:xfrm>
              <a:off x="523135" y="2424921"/>
              <a:ext cx="3526063"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mn-ea"/>
                  <a:cs typeface="Heiti SC Light"/>
                  <a:hlinkClick r:id="rId3" action="ppaction://hlinksldjump"/>
                </a:rPr>
                <a:t>600</a:t>
              </a:r>
              <a:r>
                <a:rPr lang="zh-CN" altLang="en-US" sz="3200" dirty="0">
                  <a:solidFill>
                    <a:schemeClr val="bg1"/>
                  </a:solidFill>
                  <a:latin typeface="+mn-ea"/>
                  <a:cs typeface="Heiti SC Light"/>
                  <a:hlinkClick r:id="rId3" action="ppaction://hlinksldjump"/>
                </a:rPr>
                <a:t>分基础  考点</a:t>
              </a:r>
              <a:r>
                <a:rPr lang="en-US" altLang="zh-CN" sz="3200" dirty="0">
                  <a:solidFill>
                    <a:schemeClr val="bg1"/>
                  </a:solidFill>
                  <a:latin typeface="+mn-ea"/>
                  <a:cs typeface="Heiti SC Light"/>
                  <a:hlinkClick r:id="rId3" action="ppaction://hlinksldjump"/>
                </a:rPr>
                <a:t>&amp;</a:t>
              </a:r>
              <a:r>
                <a:rPr lang="zh-CN" altLang="en-US" sz="3200" dirty="0">
                  <a:solidFill>
                    <a:schemeClr val="bg1"/>
                  </a:solidFill>
                  <a:latin typeface="+mn-ea"/>
                  <a:cs typeface="Heiti SC Light"/>
                  <a:hlinkClick r:id="rId3" action="ppaction://hlinksldjump"/>
                </a:rPr>
                <a:t>考法</a:t>
              </a:r>
              <a:endParaRPr lang="zh-CN" altLang="en-US" sz="3200" dirty="0">
                <a:solidFill>
                  <a:schemeClr val="bg1"/>
                </a:solidFill>
                <a:latin typeface="+mn-ea"/>
                <a:cs typeface="Heiti SC Light"/>
              </a:endParaRPr>
            </a:p>
          </p:txBody>
        </p:sp>
        <p:sp>
          <p:nvSpPr>
            <p:cNvPr id="13" name="副标题 2">
              <a:hlinkClick r:id="rId4" action="ppaction://hlinksldjump"/>
            </p:cNvPr>
            <p:cNvSpPr txBox="1"/>
            <p:nvPr/>
          </p:nvSpPr>
          <p:spPr>
            <a:xfrm>
              <a:off x="701237" y="2659184"/>
              <a:ext cx="3767048" cy="1037117"/>
            </a:xfrm>
            <a:prstGeom prst="rect">
              <a:avLst/>
            </a:prstGeom>
          </p:spPr>
          <p:txBody>
            <a:bodyPr vert="horz" lIns="91440" tIns="45720" rIns="91440" bIns="45720" numCol="2" rtlCol="0">
              <a:noAutofit/>
            </a:bodyPr>
            <a:lstStyle/>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3" action="ppaction://hlinksldjump"/>
                </a:rPr>
                <a:t>简明</a:t>
              </a:r>
              <a:endParaRPr lang="zh-CN" altLang="en-US" sz="3200" dirty="0">
                <a:solidFill>
                  <a:schemeClr val="bg1"/>
                </a:solidFill>
                <a:latin typeface="宋体" pitchFamily="2" charset="-122"/>
                <a:ea typeface="宋体" pitchFamily="2" charset="-122"/>
                <a:cs typeface="Heiti SC Light"/>
              </a:endParaRPr>
            </a:p>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5" action="ppaction://hlinksldjump"/>
                </a:rPr>
                <a:t>连贯</a:t>
              </a:r>
              <a:endParaRPr lang="zh-CN" altLang="en-US" sz="3200" dirty="0">
                <a:solidFill>
                  <a:schemeClr val="bg1"/>
                </a:solidFill>
                <a:latin typeface="宋体" pitchFamily="2" charset="-122"/>
                <a:ea typeface="宋体" pitchFamily="2" charset="-122"/>
                <a:cs typeface="Heiti SC Light"/>
              </a:endParaRPr>
            </a:p>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6" action="ppaction://hlinksldjump"/>
                </a:rPr>
                <a:t>得体</a:t>
              </a:r>
              <a:endParaRPr lang="zh-CN" altLang="en-US" sz="3200" dirty="0">
                <a:solidFill>
                  <a:schemeClr val="bg1"/>
                </a:solidFill>
                <a:latin typeface="宋体" pitchFamily="2" charset="-122"/>
                <a:ea typeface="宋体" pitchFamily="2" charset="-122"/>
                <a:cs typeface="Heiti SC Light"/>
              </a:endParaRPr>
            </a:p>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7" action="ppaction://hlinksldjump"/>
                </a:rPr>
                <a:t>准确</a:t>
              </a:r>
              <a:endParaRPr lang="zh-CN" altLang="en-US" sz="3200" dirty="0">
                <a:solidFill>
                  <a:schemeClr val="bg1"/>
                </a:solidFill>
                <a:latin typeface="宋体" pitchFamily="2" charset="-122"/>
                <a:ea typeface="宋体" pitchFamily="2" charset="-122"/>
                <a:cs typeface="Heiti SC Light"/>
              </a:endParaRPr>
            </a:p>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8" action="ppaction://hlinksldjump"/>
                </a:rPr>
                <a:t>鲜明</a:t>
              </a:r>
              <a:endParaRPr lang="zh-CN" altLang="en-US" sz="3200" dirty="0">
                <a:solidFill>
                  <a:schemeClr val="bg1"/>
                </a:solidFill>
                <a:latin typeface="宋体" pitchFamily="2" charset="-122"/>
                <a:ea typeface="宋体" pitchFamily="2" charset="-122"/>
                <a:cs typeface="Heiti SC Light"/>
              </a:endParaRPr>
            </a:p>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9" action="ppaction://hlinksldjump"/>
                </a:rPr>
                <a:t>生动</a:t>
              </a:r>
              <a:endParaRPr lang="zh-CN" altLang="en-US" sz="3200" dirty="0">
                <a:solidFill>
                  <a:schemeClr val="bg1"/>
                </a:solidFill>
                <a:latin typeface="宋体" pitchFamily="2" charset="-122"/>
                <a:ea typeface="宋体" pitchFamily="2" charset="-122"/>
                <a:cs typeface="Heiti SC Light"/>
              </a:endParaRPr>
            </a:p>
          </p:txBody>
        </p:sp>
      </p:grpSp>
      <p:pic>
        <p:nvPicPr>
          <p:cNvPr id="3074" name="Picture 2" descr="C:\Users\Administrator\Desktop\1005071734092c089ee638d404.jpg1005071734092c089ee638d404"/>
          <p:cNvPicPr>
            <a:picLocks noChangeAspect="1" noChangeArrowheads="1"/>
          </p:cNvPicPr>
          <p:nvPr/>
        </p:nvPicPr>
        <p:blipFill>
          <a:blip r:embed="rId10" cstate="print"/>
          <a:srcRect/>
          <a:stretch>
            <a:fillRect/>
          </a:stretch>
        </p:blipFill>
        <p:spPr bwMode="auto">
          <a:xfrm>
            <a:off x="7320136" y="3789040"/>
            <a:ext cx="4008120" cy="2504440"/>
          </a:xfrm>
          <a:prstGeom prst="rect">
            <a:avLst/>
          </a:prstGeom>
          <a:noFill/>
        </p:spPr>
      </p:pic>
      <p:sp>
        <p:nvSpPr>
          <p:cNvPr id="10" name="文本框 9"/>
          <p:cNvSpPr txBox="1"/>
          <p:nvPr/>
        </p:nvSpPr>
        <p:spPr>
          <a:xfrm>
            <a:off x="2188641" y="992267"/>
            <a:ext cx="2585045" cy="646331"/>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lang="zh-CN" altLang="en-US" sz="3600" noProof="1">
                <a:solidFill>
                  <a:schemeClr val="tx1">
                    <a:lumMod val="50000"/>
                    <a:lumOff val="50000"/>
                  </a:schemeClr>
                </a:solidFill>
                <a:latin typeface="黑体" pitchFamily="49" charset="-122"/>
                <a:ea typeface="黑体" pitchFamily="49" charset="-122"/>
              </a:rPr>
              <a:t>专题</a:t>
            </a:r>
            <a:r>
              <a:rPr lang="en-US" altLang="zh-CN" sz="3600" noProof="1">
                <a:solidFill>
                  <a:schemeClr val="tx1">
                    <a:lumMod val="50000"/>
                    <a:lumOff val="50000"/>
                  </a:schemeClr>
                </a:solidFill>
                <a:latin typeface="黑体" pitchFamily="49" charset="-122"/>
                <a:ea typeface="黑体" pitchFamily="49" charset="-122"/>
              </a:rPr>
              <a:t>5 </a:t>
            </a:r>
            <a:r>
              <a:rPr lang="zh-CN" altLang="en-US" sz="3600" noProof="1">
                <a:solidFill>
                  <a:schemeClr val="tx1">
                    <a:lumMod val="50000"/>
                    <a:lumOff val="50000"/>
                  </a:schemeClr>
                </a:solidFill>
                <a:latin typeface="黑体" pitchFamily="49" charset="-122"/>
                <a:ea typeface="黑体" pitchFamily="49" charset="-122"/>
              </a:rPr>
              <a:t>链接</a:t>
            </a:r>
            <a:endParaRPr kumimoji="0" lang="zh-CN" altLang="en-US" sz="3600" b="0" i="0" u="none" strike="noStrike" kern="1200" cap="none" spc="0" normalizeH="0" baseline="0" noProof="1">
              <a:ln>
                <a:noFill/>
              </a:ln>
              <a:solidFill>
                <a:schemeClr val="tx1">
                  <a:lumMod val="50000"/>
                  <a:lumOff val="50000"/>
                </a:schemeClr>
              </a:solidFill>
              <a:effectLst/>
              <a:uLnTx/>
              <a:uFillTx/>
              <a:latin typeface="黑体" pitchFamily="49" charset="-122"/>
              <a:ea typeface="黑体"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769745" y="1879572"/>
            <a:ext cx="8542655" cy="2061210"/>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⑤是总说，应放在最前。①③⑥说的都是马对人们生活的各个方面所产生的重大影响，故②是①③⑥的总领句。根据①中的“还”和⑥中的“也”可知，①③⑥的正确排序是③①⑥。</a:t>
            </a:r>
          </a:p>
        </p:txBody>
      </p:sp>
      <p:sp>
        <p:nvSpPr>
          <p:cNvPr id="6" name="文本框 15"/>
          <p:cNvSpPr txBox="1"/>
          <p:nvPr/>
        </p:nvSpPr>
        <p:spPr>
          <a:xfrm>
            <a:off x="1769745" y="1111885"/>
            <a:ext cx="996315" cy="58356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解析</a:t>
            </a:r>
          </a:p>
        </p:txBody>
      </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968208" y="4124904"/>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42110" y="1246544"/>
            <a:ext cx="465772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无语境式排列</a:t>
            </a:r>
          </a:p>
        </p:txBody>
      </p:sp>
      <p:sp>
        <p:nvSpPr>
          <p:cNvPr id="3" name="矩形 2"/>
          <p:cNvSpPr/>
          <p:nvPr/>
        </p:nvSpPr>
        <p:spPr>
          <a:xfrm>
            <a:off x="1704428" y="1800968"/>
            <a:ext cx="8930640" cy="1076325"/>
          </a:xfrm>
          <a:prstGeom prst="rect">
            <a:avLst/>
          </a:prstGeom>
        </p:spPr>
        <p:txBody>
          <a:bodyPr wrap="square">
            <a:spAutoFit/>
          </a:bodyPr>
          <a:lstStyle/>
          <a:p>
            <a:r>
              <a:rPr lang="zh-CN" altLang="en-US" sz="3200" dirty="0">
                <a:latin typeface="宋体" pitchFamily="2" charset="-122"/>
                <a:ea typeface="宋体" pitchFamily="2" charset="-122"/>
                <a:cs typeface="Heiti SC Light"/>
              </a:rPr>
              <a:t>此类题除了一组被打乱顺序的句子之外，前后没有其他内容。</a:t>
            </a:r>
          </a:p>
        </p:txBody>
      </p:sp>
      <p:sp>
        <p:nvSpPr>
          <p:cNvPr id="9" name="副标题 2">
            <a:hlinkClick r:id="rId1" action="ppaction://hlinksldjump"/>
          </p:cNvPr>
          <p:cNvSpPr txBox="1"/>
          <p:nvPr/>
        </p:nvSpPr>
        <p:spPr>
          <a:xfrm>
            <a:off x="5303912" y="636982"/>
            <a:ext cx="414735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连贯</a:t>
            </a:r>
          </a:p>
        </p:txBody>
      </p:sp>
      <p:grpSp>
        <p:nvGrpSpPr>
          <p:cNvPr id="16" name="组合 15"/>
          <p:cNvGrpSpPr/>
          <p:nvPr/>
        </p:nvGrpSpPr>
        <p:grpSpPr>
          <a:xfrm>
            <a:off x="1710690" y="2786380"/>
            <a:ext cx="8770620" cy="3648075"/>
            <a:chOff x="1763401" y="3316486"/>
            <a:chExt cx="7038540" cy="2225482"/>
          </a:xfrm>
        </p:grpSpPr>
        <p:sp>
          <p:nvSpPr>
            <p:cNvPr id="18" name="文本框 13"/>
            <p:cNvSpPr txBox="1"/>
            <p:nvPr/>
          </p:nvSpPr>
          <p:spPr>
            <a:xfrm>
              <a:off x="1763401" y="3316486"/>
              <a:ext cx="1513500" cy="356000"/>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9" name="圆角矩形 18"/>
            <p:cNvSpPr/>
            <p:nvPr/>
          </p:nvSpPr>
          <p:spPr>
            <a:xfrm>
              <a:off x="1763401" y="3732519"/>
              <a:ext cx="7018665" cy="640838"/>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a:t>
              </a:r>
              <a:r>
                <a:rPr lang="zh-CN" altLang="en-US" sz="3200" dirty="0">
                  <a:solidFill>
                    <a:schemeClr val="accent6">
                      <a:lumMod val="75000"/>
                    </a:schemeClr>
                  </a:solidFill>
                  <a:latin typeface="宋体" pitchFamily="2" charset="-122"/>
                  <a:ea typeface="宋体" pitchFamily="2" charset="-122"/>
                </a:rPr>
                <a:t>整体把握</a:t>
              </a:r>
              <a:r>
                <a:rPr lang="zh-CN" altLang="en-US" sz="3200" dirty="0">
                  <a:solidFill>
                    <a:schemeClr val="tx1"/>
                  </a:solidFill>
                  <a:latin typeface="宋体" pitchFamily="2" charset="-122"/>
                  <a:ea typeface="宋体" pitchFamily="2" charset="-122"/>
                </a:rPr>
                <a:t>：对所给句子组成的语段的中心或话题有个大体印象。</a:t>
              </a:r>
            </a:p>
          </p:txBody>
        </p:sp>
        <p:sp>
          <p:nvSpPr>
            <p:cNvPr id="20" name="圆角矩形 19"/>
            <p:cNvSpPr/>
            <p:nvPr/>
          </p:nvSpPr>
          <p:spPr>
            <a:xfrm>
              <a:off x="1763402" y="4373357"/>
              <a:ext cx="7018665" cy="558058"/>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2</a:t>
              </a:r>
              <a:r>
                <a:rPr lang="zh-CN" altLang="en-US" sz="3200" dirty="0">
                  <a:solidFill>
                    <a:schemeClr val="tx1"/>
                  </a:solidFill>
                  <a:latin typeface="宋体" pitchFamily="2" charset="-122"/>
                  <a:ea typeface="宋体" pitchFamily="2" charset="-122"/>
                </a:rPr>
                <a:t>）</a:t>
              </a:r>
              <a:r>
                <a:rPr lang="zh-CN" altLang="en-US" sz="3200" dirty="0">
                  <a:solidFill>
                    <a:schemeClr val="accent6">
                      <a:lumMod val="75000"/>
                    </a:schemeClr>
                  </a:solidFill>
                  <a:latin typeface="宋体" pitchFamily="2" charset="-122"/>
                  <a:ea typeface="宋体" pitchFamily="2" charset="-122"/>
                </a:rPr>
                <a:t>分清层次</a:t>
              </a:r>
              <a:r>
                <a:rPr lang="zh-CN" altLang="en-US" sz="3200" dirty="0">
                  <a:solidFill>
                    <a:schemeClr val="tx1"/>
                  </a:solidFill>
                  <a:latin typeface="宋体" pitchFamily="2" charset="-122"/>
                  <a:ea typeface="宋体" pitchFamily="2" charset="-122"/>
                </a:rPr>
                <a:t>：议论性语段常为总分式结构，说明性语段常按时间、空间、逻辑顺序排列。</a:t>
              </a:r>
            </a:p>
          </p:txBody>
        </p:sp>
        <p:sp>
          <p:nvSpPr>
            <p:cNvPr id="21" name="圆角矩形 20"/>
            <p:cNvSpPr/>
            <p:nvPr/>
          </p:nvSpPr>
          <p:spPr>
            <a:xfrm>
              <a:off x="1783276" y="4931416"/>
              <a:ext cx="7018665" cy="34969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a:t>
              </a:r>
              <a:r>
                <a:rPr lang="zh-CN" altLang="en-US" sz="3200" dirty="0">
                  <a:solidFill>
                    <a:schemeClr val="tx1"/>
                  </a:solidFill>
                  <a:latin typeface="宋体" pitchFamily="2" charset="-122"/>
                  <a:ea typeface="宋体" pitchFamily="2" charset="-122"/>
                </a:rPr>
                <a:t>）</a:t>
              </a:r>
              <a:r>
                <a:rPr lang="zh-CN" altLang="en-US" sz="3200" dirty="0">
                  <a:solidFill>
                    <a:schemeClr val="accent6">
                      <a:lumMod val="75000"/>
                    </a:schemeClr>
                  </a:solidFill>
                  <a:latin typeface="宋体" pitchFamily="2" charset="-122"/>
                  <a:ea typeface="宋体" pitchFamily="2" charset="-122"/>
                </a:rPr>
                <a:t>前后联系</a:t>
              </a:r>
              <a:r>
                <a:rPr lang="zh-CN" altLang="en-US" sz="3200" dirty="0">
                  <a:solidFill>
                    <a:schemeClr val="tx1"/>
                  </a:solidFill>
                  <a:latin typeface="宋体" pitchFamily="2" charset="-122"/>
                  <a:ea typeface="宋体" pitchFamily="2" charset="-122"/>
                </a:rPr>
                <a:t>：注意上下文勾连，看清照应。</a:t>
              </a:r>
            </a:p>
          </p:txBody>
        </p:sp>
        <p:sp>
          <p:nvSpPr>
            <p:cNvPr id="22" name="圆角矩形 21"/>
            <p:cNvSpPr/>
            <p:nvPr/>
          </p:nvSpPr>
          <p:spPr>
            <a:xfrm>
              <a:off x="1782767" y="5241941"/>
              <a:ext cx="7018665" cy="300027"/>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4</a:t>
              </a:r>
              <a:r>
                <a:rPr lang="zh-CN" altLang="en-US" sz="3200" dirty="0">
                  <a:solidFill>
                    <a:schemeClr val="tx1"/>
                  </a:solidFill>
                  <a:latin typeface="宋体" pitchFamily="2" charset="-122"/>
                  <a:ea typeface="宋体" pitchFamily="2" charset="-122"/>
                </a:rPr>
                <a:t>）</a:t>
              </a:r>
              <a:r>
                <a:rPr lang="zh-CN" altLang="en-US" sz="3200" dirty="0">
                  <a:solidFill>
                    <a:schemeClr val="accent6">
                      <a:lumMod val="75000"/>
                    </a:schemeClr>
                  </a:solidFill>
                  <a:latin typeface="宋体" pitchFamily="2" charset="-122"/>
                  <a:ea typeface="宋体" pitchFamily="2" charset="-122"/>
                </a:rPr>
                <a:t>审视答案</a:t>
              </a:r>
              <a:r>
                <a:rPr lang="zh-CN" altLang="en-US" sz="3200" dirty="0">
                  <a:solidFill>
                    <a:schemeClr val="tx1"/>
                  </a:solidFill>
                  <a:latin typeface="宋体" pitchFamily="2" charset="-122"/>
                  <a:ea typeface="宋体" pitchFamily="2" charset="-122"/>
                </a:rPr>
                <a:t>：排后通读，语感检验。</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900" decel="100000" fill="hold"/>
                                        <p:tgtEl>
                                          <p:spTgt spid="1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9"/>
          <p:cNvGrpSpPr/>
          <p:nvPr/>
        </p:nvGrpSpPr>
        <p:grpSpPr>
          <a:xfrm>
            <a:off x="1838008" y="836712"/>
            <a:ext cx="8515984" cy="5545455"/>
            <a:chOff x="535343" y="1000214"/>
            <a:chExt cx="7480395" cy="5545455"/>
          </a:xfrm>
        </p:grpSpPr>
        <p:sp>
          <p:nvSpPr>
            <p:cNvPr id="2" name="文本框 15"/>
            <p:cNvSpPr txBox="1"/>
            <p:nvPr/>
          </p:nvSpPr>
          <p:spPr>
            <a:xfrm>
              <a:off x="600045" y="1000214"/>
              <a:ext cx="911413"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3" name="矩形 2"/>
            <p:cNvSpPr/>
            <p:nvPr/>
          </p:nvSpPr>
          <p:spPr>
            <a:xfrm>
              <a:off x="535343" y="1583779"/>
              <a:ext cx="7480395" cy="4961890"/>
            </a:xfrm>
            <a:prstGeom prst="rect">
              <a:avLst/>
            </a:prstGeom>
          </p:spPr>
          <p:txBody>
            <a:bodyPr wrap="square">
              <a:spAutoFit/>
            </a:bodyPr>
            <a:lstStyle/>
            <a:p>
              <a:pPr>
                <a:lnSpc>
                  <a:spcPct val="110000"/>
                </a:lnSpc>
              </a:pPr>
              <a:r>
                <a:rPr lang="zh-CN" altLang="en-US" sz="3200" dirty="0">
                  <a:latin typeface="仿宋" panose="02010609060101010101" pitchFamily="49" charset="-122"/>
                  <a:ea typeface="仿宋" panose="02010609060101010101" pitchFamily="49" charset="-122"/>
                </a:rPr>
                <a:t>［广东</a:t>
              </a:r>
              <a:r>
                <a:rPr lang="en-US" altLang="zh-CN" sz="3200" dirty="0">
                  <a:latin typeface="仿宋" panose="02010609060101010101" pitchFamily="49" charset="-122"/>
                  <a:ea typeface="仿宋" panose="02010609060101010101" pitchFamily="49" charset="-122"/>
                </a:rPr>
                <a:t>2015·4</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把下列句子组成语意连贯的语段，排序最恰当的一项是（  ）</a:t>
              </a:r>
              <a:endParaRPr lang="en-US" altLang="zh-CN" sz="3200" spc="-50" dirty="0">
                <a:solidFill>
                  <a:srgbClr val="008A3E"/>
                </a:solidFill>
                <a:latin typeface="宋体" pitchFamily="2" charset="-122"/>
                <a:ea typeface="宋体" pitchFamily="2" charset="-122"/>
              </a:endParaRPr>
            </a:p>
            <a:p>
              <a:pPr>
                <a:lnSpc>
                  <a:spcPct val="11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①从汉字笔画的统计分布规律来看，这种看法是值得商榷的。</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a:lnSpc>
                  <a:spcPct val="11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②不少人认为简化汉字的理想目标是把十画以上的字简化到十画或不足十画。</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a:lnSpc>
                  <a:spcPct val="11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③为了增强区别性，对那些笔画较多的非常用字还是不去简化为好。</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a:lnSpc>
                  <a:spcPct val="110000"/>
                </a:lnSpc>
              </a:pPr>
              <a:endParaRPr lang="zh-CN" altLang="en-US" sz="3200" spc="-50" dirty="0">
                <a:latin typeface="宋体" pitchFamily="2" charset="-122"/>
                <a:ea typeface="宋体" pitchFamily="2"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1"/>
          <p:cNvGrpSpPr/>
          <p:nvPr/>
        </p:nvGrpSpPr>
        <p:grpSpPr>
          <a:xfrm>
            <a:off x="1791970" y="5299075"/>
            <a:ext cx="2202180" cy="681990"/>
            <a:chOff x="785786" y="3857628"/>
            <a:chExt cx="1277420" cy="681990"/>
          </a:xfrm>
        </p:grpSpPr>
        <p:sp>
          <p:nvSpPr>
            <p:cNvPr id="4" name="文本框 15"/>
            <p:cNvSpPr txBox="1"/>
            <p:nvPr/>
          </p:nvSpPr>
          <p:spPr>
            <a:xfrm>
              <a:off x="785786" y="3857628"/>
              <a:ext cx="642393"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5" name="矩形 4"/>
            <p:cNvSpPr/>
            <p:nvPr/>
          </p:nvSpPr>
          <p:spPr>
            <a:xfrm>
              <a:off x="1641039" y="3857628"/>
              <a:ext cx="422167" cy="681990"/>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A</a:t>
              </a:r>
            </a:p>
          </p:txBody>
        </p:sp>
      </p:grpSp>
      <p:sp>
        <p:nvSpPr>
          <p:cNvPr id="2" name="文本框 1"/>
          <p:cNvSpPr txBox="1"/>
          <p:nvPr/>
        </p:nvSpPr>
        <p:spPr>
          <a:xfrm>
            <a:off x="1791970" y="1056005"/>
            <a:ext cx="8607425" cy="3879215"/>
          </a:xfrm>
          <a:prstGeom prst="rect">
            <a:avLst/>
          </a:prstGeom>
          <a:noFill/>
        </p:spPr>
        <p:txBody>
          <a:bodyPr wrap="square" rtlCol="0" anchor="t">
            <a:spAutoFit/>
          </a:bodyPr>
          <a:lstStyle/>
          <a:p>
            <a:pPr>
              <a:lnSpc>
                <a:spcPct val="11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sym typeface="+mn-ea"/>
              </a:rPr>
              <a:t>④文字的应用首先要保证看和读的方便，要有相当的清晰性和区别性。</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a:lnSpc>
                <a:spcPct val="11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sym typeface="+mn-ea"/>
              </a:rPr>
              <a:t>⑤但把笔画全部减到十画或不足十画，势必增加大量的形近字，给看和读带来困难。</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a:lnSpc>
                <a:spcPct val="11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sym typeface="+mn-ea"/>
              </a:rPr>
              <a:t>⑥其次才是笔画简单，写起来省事。</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a:lnSpc>
                <a:spcPct val="110000"/>
              </a:lnSpc>
            </a:pPr>
            <a:r>
              <a:rPr lang="en-US" altLang="zh-CN" sz="3200" spc="-50" dirty="0">
                <a:latin typeface="宋体" pitchFamily="2" charset="-122"/>
                <a:ea typeface="宋体" pitchFamily="2" charset="-122"/>
                <a:sym typeface="+mn-ea"/>
              </a:rPr>
              <a:t>A.②①④⑥⑤③    B.②①⑤③④⑥</a:t>
            </a:r>
            <a:endParaRPr lang="en-US" altLang="zh-CN" sz="3200" spc="-50" dirty="0">
              <a:latin typeface="宋体" pitchFamily="2" charset="-122"/>
              <a:ea typeface="宋体" pitchFamily="2" charset="-122"/>
            </a:endParaRPr>
          </a:p>
          <a:p>
            <a:pPr>
              <a:lnSpc>
                <a:spcPct val="110000"/>
              </a:lnSpc>
            </a:pPr>
            <a:r>
              <a:rPr lang="en-US" altLang="zh-CN" sz="3200" spc="-50" dirty="0">
                <a:latin typeface="宋体" pitchFamily="2" charset="-122"/>
                <a:ea typeface="宋体" pitchFamily="2" charset="-122"/>
                <a:sym typeface="+mn-ea"/>
              </a:rPr>
              <a:t>C.④⑥②①③⑤    D.④⑥③⑤②①</a:t>
            </a:r>
            <a:endParaRPr lang="zh-CN" altLang="en-US" sz="3200"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10"/>
          <p:cNvGrpSpPr/>
          <p:nvPr/>
        </p:nvGrpSpPr>
        <p:grpSpPr>
          <a:xfrm>
            <a:off x="1832685" y="994822"/>
            <a:ext cx="8516620" cy="4237990"/>
            <a:chOff x="5350413" y="1086152"/>
            <a:chExt cx="6950233" cy="4237990"/>
          </a:xfrm>
        </p:grpSpPr>
        <p:sp>
          <p:nvSpPr>
            <p:cNvPr id="6" name="文本框 15"/>
            <p:cNvSpPr txBox="1"/>
            <p:nvPr/>
          </p:nvSpPr>
          <p:spPr>
            <a:xfrm>
              <a:off x="5350413" y="1086152"/>
              <a:ext cx="908422" cy="58356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解析</a:t>
              </a:r>
            </a:p>
          </p:txBody>
        </p:sp>
        <p:sp>
          <p:nvSpPr>
            <p:cNvPr id="7" name="矩形 6"/>
            <p:cNvSpPr/>
            <p:nvPr/>
          </p:nvSpPr>
          <p:spPr>
            <a:xfrm>
              <a:off x="5359222" y="1785922"/>
              <a:ext cx="6941424" cy="3538220"/>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这是一个以“简化汉字”为话题的议论性语段。②提出话题，指出一些人关于简化汉字的想法。①紧承②，依据汉字笔画规律，对上述看法提出疑问。④⑥从理论上论述文字的应用要求，其中“首先”“其次”表明了顺序。⑤以“但”字转折，论述简化汉字不当会带来的不良后果。③为结论，应放在最后。</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02168" y="1524635"/>
            <a:ext cx="411104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4  </a:t>
            </a:r>
            <a:r>
              <a:rPr lang="zh-CN" altLang="en-US" sz="3200" dirty="0">
                <a:solidFill>
                  <a:schemeClr val="bg1"/>
                </a:solidFill>
                <a:latin typeface="+mn-ea"/>
                <a:cs typeface="Heiti SC Light"/>
              </a:rPr>
              <a:t>选填词语</a:t>
            </a:r>
          </a:p>
        </p:txBody>
      </p:sp>
      <p:sp>
        <p:nvSpPr>
          <p:cNvPr id="3" name="矩形 2"/>
          <p:cNvSpPr/>
          <p:nvPr/>
        </p:nvSpPr>
        <p:spPr>
          <a:xfrm>
            <a:off x="1767840" y="2108200"/>
            <a:ext cx="8776335" cy="1568450"/>
          </a:xfrm>
          <a:prstGeom prst="rect">
            <a:avLst/>
          </a:prstGeom>
        </p:spPr>
        <p:txBody>
          <a:bodyPr wrap="square">
            <a:spAutoFit/>
          </a:bodyPr>
          <a:lstStyle/>
          <a:p>
            <a:r>
              <a:rPr lang="zh-CN" altLang="en-US" sz="3200" dirty="0">
                <a:latin typeface="宋体" pitchFamily="2" charset="-122"/>
                <a:ea typeface="宋体" pitchFamily="2" charset="-122"/>
                <a:cs typeface="Heiti SC Light"/>
              </a:rPr>
              <a:t>要求根据语段中各分句间的关系或语句表达的语气等，判断选项中所填入的词语（主要是虚词）哪一组能准确地体现出这些关系或语气。</a:t>
            </a:r>
          </a:p>
        </p:txBody>
      </p:sp>
      <p:sp>
        <p:nvSpPr>
          <p:cNvPr id="9" name="副标题 2">
            <a:hlinkClick r:id="rId1" action="ppaction://hlinksldjump"/>
          </p:cNvPr>
          <p:cNvSpPr txBox="1"/>
          <p:nvPr/>
        </p:nvSpPr>
        <p:spPr>
          <a:xfrm>
            <a:off x="5447928" y="691953"/>
            <a:ext cx="414735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连贯</a:t>
            </a:r>
            <a:endParaRPr lang="zh-CN" altLang="en-US" sz="3200" b="1" dirty="0">
              <a:solidFill>
                <a:schemeClr val="bg1"/>
              </a:solidFill>
              <a:latin typeface="黑体" pitchFamily="49" charset="-122"/>
              <a:ea typeface="黑体" pitchFamily="49" charset="-122"/>
              <a:cs typeface="Heiti SC Light"/>
            </a:endParaRPr>
          </a:p>
        </p:txBody>
      </p:sp>
      <p:grpSp>
        <p:nvGrpSpPr>
          <p:cNvPr id="11" name="组合 10"/>
          <p:cNvGrpSpPr/>
          <p:nvPr/>
        </p:nvGrpSpPr>
        <p:grpSpPr>
          <a:xfrm>
            <a:off x="1708150" y="3935096"/>
            <a:ext cx="8776335" cy="2367914"/>
            <a:chOff x="1846459" y="3914075"/>
            <a:chExt cx="8445657" cy="2368222"/>
          </a:xfrm>
        </p:grpSpPr>
        <p:sp>
          <p:nvSpPr>
            <p:cNvPr id="16" name="文本框 13"/>
            <p:cNvSpPr txBox="1"/>
            <p:nvPr/>
          </p:nvSpPr>
          <p:spPr>
            <a:xfrm>
              <a:off x="1903901" y="3914075"/>
              <a:ext cx="1810002" cy="583641"/>
            </a:xfrm>
            <a:prstGeom prst="rect">
              <a:avLst/>
            </a:prstGeom>
            <a:solidFill>
              <a:schemeClr val="accent2"/>
            </a:solidFill>
            <a:ln>
              <a:solidFill>
                <a:schemeClr val="accent1"/>
              </a:solidFill>
            </a:ln>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8" name="圆角矩形 17"/>
            <p:cNvSpPr/>
            <p:nvPr/>
          </p:nvSpPr>
          <p:spPr>
            <a:xfrm>
              <a:off x="1846459" y="4629177"/>
              <a:ext cx="8445657" cy="165312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）借助</a:t>
              </a:r>
              <a:r>
                <a:rPr lang="zh-CN" altLang="en-US" sz="3200" dirty="0">
                  <a:solidFill>
                    <a:schemeClr val="accent6">
                      <a:lumMod val="75000"/>
                    </a:schemeClr>
                  </a:solidFill>
                  <a:latin typeface="宋体" pitchFamily="2" charset="-122"/>
                  <a:ea typeface="宋体" pitchFamily="2" charset="-122"/>
                </a:rPr>
                <a:t>复句分句间的关系</a:t>
              </a:r>
              <a:r>
                <a:rPr lang="zh-CN" altLang="en-US" sz="3200" dirty="0">
                  <a:solidFill>
                    <a:schemeClr val="tx1"/>
                  </a:solidFill>
                  <a:latin typeface="宋体" pitchFamily="2" charset="-122"/>
                  <a:ea typeface="宋体" pitchFamily="2" charset="-122"/>
                </a:rPr>
                <a:t>辨析。理清复句分句间的层次和逻辑关系，即可判断出上下句中应使用哪些词语。</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to="" calcmode="lin" valueType="num">
                                      <p:cBhvr>
                                        <p:cTn id="19"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15440" y="1472565"/>
            <a:ext cx="8961120" cy="3736340"/>
            <a:chOff x="111" y="1392"/>
            <a:chExt cx="14112" cy="5884"/>
          </a:xfrm>
        </p:grpSpPr>
        <p:sp>
          <p:nvSpPr>
            <p:cNvPr id="20" name="圆角矩形 19"/>
            <p:cNvSpPr/>
            <p:nvPr/>
          </p:nvSpPr>
          <p:spPr>
            <a:xfrm>
              <a:off x="111" y="4003"/>
              <a:ext cx="14046" cy="941"/>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a:t>
              </a:r>
              <a:r>
                <a:rPr lang="zh-CN" altLang="en-US" sz="3200" dirty="0">
                  <a:solidFill>
                    <a:schemeClr val="tx1"/>
                  </a:solidFill>
                  <a:latin typeface="宋体" pitchFamily="2" charset="-122"/>
                  <a:ea typeface="宋体" pitchFamily="2" charset="-122"/>
                </a:rPr>
                <a:t>）借助</a:t>
              </a:r>
              <a:r>
                <a:rPr lang="zh-CN" altLang="en-US" sz="3200" dirty="0">
                  <a:solidFill>
                    <a:schemeClr val="accent6">
                      <a:lumMod val="75000"/>
                    </a:schemeClr>
                  </a:solidFill>
                  <a:latin typeface="宋体" pitchFamily="2" charset="-122"/>
                  <a:ea typeface="宋体" pitchFamily="2" charset="-122"/>
                </a:rPr>
                <a:t>句子表达的语气</a:t>
              </a:r>
              <a:r>
                <a:rPr lang="zh-CN" altLang="en-US" sz="3200" dirty="0">
                  <a:solidFill>
                    <a:schemeClr val="tx1"/>
                  </a:solidFill>
                  <a:latin typeface="宋体" pitchFamily="2" charset="-122"/>
                  <a:ea typeface="宋体" pitchFamily="2" charset="-122"/>
                </a:rPr>
                <a:t>辨析。</a:t>
              </a:r>
            </a:p>
          </p:txBody>
        </p:sp>
        <p:sp>
          <p:nvSpPr>
            <p:cNvPr id="21" name="圆角矩形 20"/>
            <p:cNvSpPr/>
            <p:nvPr/>
          </p:nvSpPr>
          <p:spPr>
            <a:xfrm>
              <a:off x="177" y="5259"/>
              <a:ext cx="14046" cy="992"/>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4</a:t>
              </a:r>
              <a:r>
                <a:rPr lang="zh-CN" altLang="en-US" sz="3200" dirty="0">
                  <a:solidFill>
                    <a:schemeClr val="tx1"/>
                  </a:solidFill>
                  <a:latin typeface="宋体" pitchFamily="2" charset="-122"/>
                  <a:ea typeface="宋体" pitchFamily="2" charset="-122"/>
                </a:rPr>
                <a:t>）借助</a:t>
              </a:r>
              <a:r>
                <a:rPr lang="zh-CN" altLang="en-US" sz="3200" dirty="0">
                  <a:solidFill>
                    <a:schemeClr val="accent6">
                      <a:lumMod val="75000"/>
                    </a:schemeClr>
                  </a:solidFill>
                  <a:latin typeface="宋体" pitchFamily="2" charset="-122"/>
                  <a:ea typeface="宋体" pitchFamily="2" charset="-122"/>
                </a:rPr>
                <a:t>词性</a:t>
              </a:r>
              <a:r>
                <a:rPr lang="zh-CN" altLang="en-US" sz="3200" dirty="0">
                  <a:solidFill>
                    <a:schemeClr val="tx1"/>
                  </a:solidFill>
                  <a:latin typeface="宋体" pitchFamily="2" charset="-122"/>
                  <a:ea typeface="宋体" pitchFamily="2" charset="-122"/>
                </a:rPr>
                <a:t>辨析。</a:t>
              </a:r>
            </a:p>
          </p:txBody>
        </p:sp>
        <p:sp>
          <p:nvSpPr>
            <p:cNvPr id="22" name="圆角矩形 21"/>
            <p:cNvSpPr/>
            <p:nvPr/>
          </p:nvSpPr>
          <p:spPr>
            <a:xfrm>
              <a:off x="177" y="6449"/>
              <a:ext cx="13915" cy="827"/>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5</a:t>
              </a:r>
              <a:r>
                <a:rPr lang="zh-CN" altLang="en-US" sz="3200" dirty="0">
                  <a:solidFill>
                    <a:schemeClr val="tx1"/>
                  </a:solidFill>
                  <a:latin typeface="宋体" pitchFamily="2" charset="-122"/>
                  <a:ea typeface="宋体" pitchFamily="2" charset="-122"/>
                </a:rPr>
                <a:t>）借助</a:t>
              </a:r>
              <a:r>
                <a:rPr lang="zh-CN" altLang="en-US" sz="3200" dirty="0">
                  <a:solidFill>
                    <a:schemeClr val="accent6">
                      <a:lumMod val="75000"/>
                    </a:schemeClr>
                  </a:solidFill>
                  <a:latin typeface="宋体" pitchFamily="2" charset="-122"/>
                  <a:ea typeface="宋体" pitchFamily="2" charset="-122"/>
                </a:rPr>
                <a:t>词语的适用范围</a:t>
              </a:r>
              <a:r>
                <a:rPr lang="zh-CN" altLang="en-US" sz="3200" dirty="0">
                  <a:solidFill>
                    <a:schemeClr val="tx1"/>
                  </a:solidFill>
                  <a:latin typeface="宋体" pitchFamily="2" charset="-122"/>
                  <a:ea typeface="宋体" pitchFamily="2" charset="-122"/>
                </a:rPr>
                <a:t>辨析。</a:t>
              </a:r>
            </a:p>
          </p:txBody>
        </p:sp>
        <p:sp>
          <p:nvSpPr>
            <p:cNvPr id="19" name="圆角矩形 18"/>
            <p:cNvSpPr/>
            <p:nvPr/>
          </p:nvSpPr>
          <p:spPr>
            <a:xfrm>
              <a:off x="177" y="1392"/>
              <a:ext cx="14046" cy="2368"/>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chemeClr val="tx1"/>
                  </a:solidFill>
                  <a:latin typeface="宋体" pitchFamily="2" charset="-122"/>
                  <a:ea typeface="宋体" pitchFamily="2" charset="-122"/>
                  <a:sym typeface="+mn-ea"/>
                </a:rPr>
                <a:t>（</a:t>
              </a:r>
              <a:r>
                <a:rPr lang="en-US" altLang="zh-CN" sz="3200" dirty="0">
                  <a:solidFill>
                    <a:schemeClr val="tx1"/>
                  </a:solidFill>
                  <a:latin typeface="宋体" pitchFamily="2" charset="-122"/>
                  <a:ea typeface="宋体" pitchFamily="2" charset="-122"/>
                  <a:sym typeface="+mn-ea"/>
                </a:rPr>
                <a:t>2</a:t>
              </a:r>
              <a:r>
                <a:rPr lang="zh-CN" altLang="en-US" sz="3200" dirty="0">
                  <a:solidFill>
                    <a:schemeClr val="tx1"/>
                  </a:solidFill>
                  <a:latin typeface="宋体" pitchFamily="2" charset="-122"/>
                  <a:ea typeface="宋体" pitchFamily="2" charset="-122"/>
                  <a:sym typeface="+mn-ea"/>
                </a:rPr>
                <a:t>）借助</a:t>
              </a:r>
              <a:r>
                <a:rPr lang="zh-CN" altLang="en-US" sz="3200" dirty="0">
                  <a:solidFill>
                    <a:schemeClr val="accent6">
                      <a:lumMod val="75000"/>
                    </a:schemeClr>
                  </a:solidFill>
                  <a:latin typeface="宋体" pitchFamily="2" charset="-122"/>
                  <a:ea typeface="宋体" pitchFamily="2" charset="-122"/>
                  <a:sym typeface="+mn-ea"/>
                </a:rPr>
                <a:t>关联词语的搭配</a:t>
              </a:r>
              <a:r>
                <a:rPr lang="zh-CN" altLang="en-US" sz="3200" dirty="0">
                  <a:solidFill>
                    <a:schemeClr val="tx1"/>
                  </a:solidFill>
                  <a:latin typeface="宋体" pitchFamily="2" charset="-122"/>
                  <a:ea typeface="宋体" pitchFamily="2" charset="-122"/>
                  <a:sym typeface="+mn-ea"/>
                </a:rPr>
                <a:t>辨析。许多关联词语</a:t>
              </a:r>
              <a:endParaRPr lang="zh-CN" altLang="en-US" sz="3200" dirty="0">
                <a:solidFill>
                  <a:schemeClr val="tx1"/>
                </a:solidFill>
                <a:latin typeface="宋体" pitchFamily="2" charset="-122"/>
                <a:ea typeface="宋体" pitchFamily="2" charset="-122"/>
              </a:endParaRPr>
            </a:p>
            <a:p>
              <a:pPr fontAlgn="auto">
                <a:lnSpc>
                  <a:spcPct val="100000"/>
                </a:lnSpc>
              </a:pPr>
              <a:r>
                <a:rPr lang="zh-CN" altLang="en-US" sz="3200" dirty="0">
                  <a:solidFill>
                    <a:schemeClr val="tx1"/>
                  </a:solidFill>
                  <a:latin typeface="宋体" pitchFamily="2" charset="-122"/>
                  <a:ea typeface="宋体" pitchFamily="2" charset="-122"/>
                </a:rPr>
                <a:t>的搭配是固定的，若选项中出现关联词语前后搭配不当，则可排除该项。</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773074" y="944657"/>
            <a:ext cx="8407400" cy="5450840"/>
            <a:chOff x="433224" y="1091977"/>
            <a:chExt cx="8407400" cy="5450840"/>
          </a:xfrm>
        </p:grpSpPr>
        <p:grpSp>
          <p:nvGrpSpPr>
            <p:cNvPr id="8" name="组合 9"/>
            <p:cNvGrpSpPr/>
            <p:nvPr/>
          </p:nvGrpSpPr>
          <p:grpSpPr>
            <a:xfrm>
              <a:off x="433224" y="1091977"/>
              <a:ext cx="8407400" cy="1679575"/>
              <a:chOff x="605600" y="1000214"/>
              <a:chExt cx="7502045" cy="1679575"/>
            </a:xfrm>
          </p:grpSpPr>
          <p:sp>
            <p:nvSpPr>
              <p:cNvPr id="2" name="文本框 15"/>
              <p:cNvSpPr txBox="1"/>
              <p:nvPr/>
            </p:nvSpPr>
            <p:spPr>
              <a:xfrm>
                <a:off x="703626" y="1000214"/>
                <a:ext cx="896392"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3" name="矩形 2"/>
              <p:cNvSpPr/>
              <p:nvPr/>
            </p:nvSpPr>
            <p:spPr>
              <a:xfrm>
                <a:off x="605600" y="1603464"/>
                <a:ext cx="7502045" cy="1076325"/>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rPr>
                  <a:t>Ⅱ2016·15</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填入下面文段空白处的词语，最恰当的一组是</a:t>
                </a:r>
                <a:r>
                  <a:rPr lang="zh-CN" altLang="en-US" sz="3200" dirty="0">
                    <a:latin typeface="宋体" pitchFamily="2" charset="-122"/>
                    <a:ea typeface="宋体" pitchFamily="2" charset="-122"/>
                    <a:sym typeface="+mn-ea"/>
                  </a:rPr>
                  <a:t>（  ）</a:t>
                </a:r>
                <a:r>
                  <a:rPr lang="zh-CN" altLang="en-US" sz="3200" dirty="0">
                    <a:latin typeface="宋体" pitchFamily="2" charset="-122"/>
                    <a:ea typeface="宋体" pitchFamily="2" charset="-122"/>
                  </a:rPr>
                  <a:t>                         </a:t>
                </a:r>
                <a:endParaRPr lang="en-US" altLang="zh-CN" sz="3200" dirty="0">
                  <a:latin typeface="宋体" pitchFamily="2" charset="-122"/>
                  <a:ea typeface="宋体" pitchFamily="2" charset="-122"/>
                </a:endParaRPr>
              </a:p>
            </p:txBody>
          </p:sp>
        </p:grpSp>
        <p:pic>
          <p:nvPicPr>
            <p:cNvPr id="5122" name="Picture 2"/>
            <p:cNvPicPr>
              <a:picLocks noChangeAspect="1" noChangeArrowheads="1"/>
            </p:cNvPicPr>
            <p:nvPr/>
          </p:nvPicPr>
          <p:blipFill>
            <a:blip r:embed="rId1" cstate="print"/>
            <a:srcRect/>
            <a:stretch>
              <a:fillRect/>
            </a:stretch>
          </p:blipFill>
          <p:spPr bwMode="auto">
            <a:xfrm>
              <a:off x="543079" y="2713132"/>
              <a:ext cx="5372735" cy="3829685"/>
            </a:xfrm>
            <a:prstGeom prst="rect">
              <a:avLst/>
            </a:prstGeom>
            <a:noFill/>
            <a:ln w="9525">
              <a:noFill/>
              <a:miter lim="800000"/>
              <a:headEnd/>
              <a:tailEnd/>
            </a:ln>
          </p:spPr>
        </p:pic>
      </p:grpSp>
      <p:pic>
        <p:nvPicPr>
          <p:cNvPr id="4" name="Picture 2" descr="C:\Users\Administrator\Desktop\20141002113224_Sa2yv.thumb.700_0.jpeg20141002113224_Sa2yv.thumb.700_0"/>
          <p:cNvPicPr>
            <a:picLocks noChangeAspect="1" noChangeArrowheads="1"/>
          </p:cNvPicPr>
          <p:nvPr/>
        </p:nvPicPr>
        <p:blipFill>
          <a:blip r:embed="rId2" cstate="print">
            <a:lum bright="10000"/>
          </a:blip>
          <a:srcRect l="12031" t="12377" r="20924" b="15011"/>
          <a:stretch>
            <a:fillRect/>
          </a:stretch>
        </p:blipFill>
        <p:spPr bwMode="auto">
          <a:xfrm>
            <a:off x="9050491" y="2629629"/>
            <a:ext cx="2259965" cy="3702050"/>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10"/>
          <p:cNvGrpSpPr/>
          <p:nvPr/>
        </p:nvGrpSpPr>
        <p:grpSpPr>
          <a:xfrm>
            <a:off x="1753310" y="1765712"/>
            <a:ext cx="8908415" cy="4614545"/>
            <a:chOff x="5416744" y="1214422"/>
            <a:chExt cx="7269969" cy="4614545"/>
          </a:xfrm>
        </p:grpSpPr>
        <p:sp>
          <p:nvSpPr>
            <p:cNvPr id="6" name="文本框 15"/>
            <p:cNvSpPr txBox="1"/>
            <p:nvPr/>
          </p:nvSpPr>
          <p:spPr>
            <a:xfrm>
              <a:off x="5500694" y="1214422"/>
              <a:ext cx="829136" cy="58356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解析</a:t>
              </a:r>
            </a:p>
          </p:txBody>
        </p:sp>
        <p:sp>
          <p:nvSpPr>
            <p:cNvPr id="7" name="矩形 6"/>
            <p:cNvSpPr/>
            <p:nvPr/>
          </p:nvSpPr>
          <p:spPr>
            <a:xfrm>
              <a:off x="5416744" y="1797987"/>
              <a:ext cx="7269969" cy="4030980"/>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解答此题，要分析句间的关系和前后关联词的搭配，可使用排除法。③处，前文“无数人会因此丧命”与后文“会导致整个国家”之间是递进关系，且并不存在先后关系，“进而”意为“在已有的基础上进一步”，用在此处不合适，故可排除</a:t>
              </a:r>
              <a:r>
                <a:rPr lang="en-US" altLang="zh-CN" sz="3200" dirty="0">
                  <a:latin typeface="仿宋" panose="02010609060101010101" pitchFamily="49" charset="-122"/>
                  <a:ea typeface="仿宋" panose="02010609060101010101" pitchFamily="49" charset="-122"/>
                </a:rPr>
                <a:t>A</a:t>
              </a:r>
              <a:r>
                <a:rPr lang="zh-CN" altLang="en-US" sz="3200" dirty="0">
                  <a:latin typeface="仿宋" panose="02010609060101010101" pitchFamily="49" charset="-122"/>
                  <a:ea typeface="仿宋" panose="02010609060101010101" pitchFamily="49" charset="-122"/>
                </a:rPr>
                <a:t>、</a:t>
              </a:r>
              <a:r>
                <a:rPr lang="en-US" altLang="zh-CN" sz="3200" dirty="0">
                  <a:latin typeface="仿宋" panose="02010609060101010101" pitchFamily="49" charset="-122"/>
                  <a:ea typeface="仿宋" panose="02010609060101010101" pitchFamily="49" charset="-122"/>
                </a:rPr>
                <a:t>B</a:t>
              </a:r>
              <a:r>
                <a:rPr lang="zh-CN" altLang="en-US" sz="3200" dirty="0">
                  <a:latin typeface="仿宋" panose="02010609060101010101" pitchFamily="49" charset="-122"/>
                  <a:ea typeface="仿宋" panose="02010609060101010101" pitchFamily="49" charset="-122"/>
                </a:rPr>
                <a:t>两项。④处，紧承上文说还会出现许多后果，填“还”较合适。将</a:t>
              </a:r>
              <a:r>
                <a:rPr lang="en-US" altLang="zh-CN" sz="3200" dirty="0">
                  <a:latin typeface="仿宋" panose="02010609060101010101" pitchFamily="49" charset="-122"/>
                  <a:ea typeface="仿宋" panose="02010609060101010101" pitchFamily="49" charset="-122"/>
                </a:rPr>
                <a:t>D</a:t>
              </a:r>
              <a:r>
                <a:rPr lang="zh-CN" altLang="en-US" sz="3200" dirty="0">
                  <a:latin typeface="仿宋" panose="02010609060101010101" pitchFamily="49" charset="-122"/>
                  <a:ea typeface="仿宋" panose="02010609060101010101" pitchFamily="49" charset="-122"/>
                </a:rPr>
                <a:t>项代入语段，语意贯通。</a:t>
              </a:r>
            </a:p>
          </p:txBody>
        </p:sp>
      </p:grpSp>
      <p:grpSp>
        <p:nvGrpSpPr>
          <p:cNvPr id="9" name="组合 11"/>
          <p:cNvGrpSpPr/>
          <p:nvPr/>
        </p:nvGrpSpPr>
        <p:grpSpPr>
          <a:xfrm>
            <a:off x="1835785" y="1083945"/>
            <a:ext cx="1880870" cy="681990"/>
            <a:chOff x="785786" y="3857628"/>
            <a:chExt cx="1277420" cy="1295335"/>
          </a:xfrm>
        </p:grpSpPr>
        <p:sp>
          <p:nvSpPr>
            <p:cNvPr id="4" name="文本框 15"/>
            <p:cNvSpPr txBox="1"/>
            <p:nvPr/>
          </p:nvSpPr>
          <p:spPr>
            <a:xfrm>
              <a:off x="785786" y="3857628"/>
              <a:ext cx="689870" cy="1108392"/>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5" name="矩形 4"/>
            <p:cNvSpPr/>
            <p:nvPr/>
          </p:nvSpPr>
          <p:spPr>
            <a:xfrm>
              <a:off x="1641039" y="3857628"/>
              <a:ext cx="422167" cy="1295335"/>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D</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to="" calcmode="lin" valueType="num">
                                      <p:cBhvr>
                                        <p:cTn id="14"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70380" y="1586230"/>
            <a:ext cx="566483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5  </a:t>
            </a:r>
            <a:r>
              <a:rPr lang="zh-CN" altLang="en-US" sz="3200" dirty="0">
                <a:solidFill>
                  <a:schemeClr val="bg1"/>
                </a:solidFill>
                <a:latin typeface="+mn-ea"/>
                <a:cs typeface="Heiti SC Light"/>
              </a:rPr>
              <a:t>填补句子（</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3" name="矩形 2"/>
          <p:cNvSpPr/>
          <p:nvPr/>
        </p:nvSpPr>
        <p:spPr>
          <a:xfrm>
            <a:off x="1770380" y="2169795"/>
            <a:ext cx="8743315" cy="1786643"/>
          </a:xfrm>
          <a:prstGeom prst="rect">
            <a:avLst/>
          </a:prstGeom>
        </p:spPr>
        <p:txBody>
          <a:bodyPr wrap="square">
            <a:spAutoFit/>
          </a:bodyPr>
          <a:lstStyle/>
          <a:p>
            <a:pPr fontAlgn="auto">
              <a:lnSpc>
                <a:spcPct val="120000"/>
              </a:lnSpc>
            </a:pPr>
            <a:r>
              <a:rPr lang="zh-CN" altLang="en-US" sz="3200" dirty="0">
                <a:latin typeface="宋体" pitchFamily="2" charset="-122"/>
                <a:ea typeface="宋体" pitchFamily="2" charset="-122"/>
                <a:cs typeface="Heiti SC Light"/>
              </a:rPr>
              <a:t>此类题常要求根据给出的上下文，在空缺处选择或补写出具有总领下文、承前启后、关联上下文、总结全段等作用的句子。</a:t>
            </a:r>
          </a:p>
        </p:txBody>
      </p:sp>
      <p:sp>
        <p:nvSpPr>
          <p:cNvPr id="9" name="副标题 2">
            <a:hlinkClick r:id="rId1" action="ppaction://hlinksldjump"/>
          </p:cNvPr>
          <p:cNvSpPr txBox="1"/>
          <p:nvPr/>
        </p:nvSpPr>
        <p:spPr>
          <a:xfrm>
            <a:off x="5231904" y="663595"/>
            <a:ext cx="414735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连贯</a:t>
            </a:r>
          </a:p>
        </p:txBody>
      </p:sp>
      <p:pic>
        <p:nvPicPr>
          <p:cNvPr id="3074" name="Picture 2" descr="C:\Users\Administrator\Desktop\1005071734092c089ee638d404.jpg1005071734092c089ee638d404"/>
          <p:cNvPicPr>
            <a:picLocks noChangeAspect="1" noChangeArrowheads="1"/>
          </p:cNvPicPr>
          <p:nvPr/>
        </p:nvPicPr>
        <p:blipFill>
          <a:blip r:embed="rId2" cstate="print"/>
          <a:srcRect/>
          <a:stretch>
            <a:fillRect/>
          </a:stretch>
        </p:blipFill>
        <p:spPr bwMode="auto">
          <a:xfrm>
            <a:off x="7968208" y="4149080"/>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 27"/>
          <p:cNvGrpSpPr/>
          <p:nvPr/>
        </p:nvGrpSpPr>
        <p:grpSpPr>
          <a:xfrm>
            <a:off x="1703512" y="980728"/>
            <a:ext cx="9217025" cy="2131695"/>
            <a:chOff x="4546231" y="2479498"/>
            <a:chExt cx="5532029" cy="1991409"/>
          </a:xfrm>
        </p:grpSpPr>
        <p:sp>
          <p:nvSpPr>
            <p:cNvPr id="18" name="副标题 2"/>
            <p:cNvSpPr txBox="1"/>
            <p:nvPr/>
          </p:nvSpPr>
          <p:spPr>
            <a:xfrm>
              <a:off x="4546231" y="2479498"/>
              <a:ext cx="3187152"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hlinkClick r:id="rId1" action="ppaction://hlinksldjump"/>
                </a:rPr>
                <a:t>700</a:t>
              </a:r>
              <a:r>
                <a:rPr lang="zh-CN" altLang="en-US" sz="3600" b="1" dirty="0">
                  <a:solidFill>
                    <a:schemeClr val="bg1"/>
                  </a:solidFill>
                  <a:latin typeface="黑体" pitchFamily="49" charset="-122"/>
                  <a:ea typeface="黑体" pitchFamily="49" charset="-122"/>
                  <a:cs typeface="Heiti SC Light"/>
                  <a:hlinkClick r:id="rId1" action="ppaction://hlinksldjump"/>
                </a:rPr>
                <a:t>分综合  考法解析</a:t>
              </a:r>
              <a:endParaRPr lang="zh-CN" altLang="en-US" sz="3600" b="1" dirty="0">
                <a:solidFill>
                  <a:schemeClr val="bg1"/>
                </a:solidFill>
                <a:latin typeface="黑体" pitchFamily="49" charset="-122"/>
                <a:ea typeface="黑体" pitchFamily="49" charset="-122"/>
                <a:cs typeface="Heiti SC Light"/>
              </a:endParaRPr>
            </a:p>
          </p:txBody>
        </p:sp>
        <p:sp>
          <p:nvSpPr>
            <p:cNvPr id="19" name="副标题 2">
              <a:hlinkClick r:id="rId2" action="ppaction://hlinksldjump"/>
            </p:cNvPr>
            <p:cNvSpPr txBox="1"/>
            <p:nvPr/>
          </p:nvSpPr>
          <p:spPr>
            <a:xfrm>
              <a:off x="4797612" y="2979698"/>
              <a:ext cx="5280648" cy="1491209"/>
            </a:xfrm>
            <a:prstGeom prst="rect">
              <a:avLst/>
            </a:prstGeom>
          </p:spPr>
          <p:txBody>
            <a:bodyPr vert="horz" lIns="91440" tIns="45720" rIns="91440" bIns="45720" rtlCol="0">
              <a:noAutofit/>
            </a:bodyPr>
            <a:lstStyle/>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1" action="ppaction://hlinksldjump"/>
                </a:rPr>
                <a:t>综合考法</a:t>
              </a:r>
              <a:r>
                <a:rPr lang="en-US" altLang="zh-CN" sz="3200" dirty="0">
                  <a:solidFill>
                    <a:schemeClr val="bg1"/>
                  </a:solidFill>
                  <a:latin typeface="宋体" pitchFamily="2" charset="-122"/>
                  <a:ea typeface="宋体" pitchFamily="2" charset="-122"/>
                  <a:cs typeface="Heiti SC Light"/>
                  <a:hlinkClick r:id="rId1" action="ppaction://hlinksldjump"/>
                </a:rPr>
                <a:t>1  </a:t>
              </a:r>
              <a:r>
                <a:rPr lang="zh-CN" altLang="en-US" sz="3200" dirty="0">
                  <a:solidFill>
                    <a:schemeClr val="bg1"/>
                  </a:solidFill>
                  <a:latin typeface="宋体" pitchFamily="2" charset="-122"/>
                  <a:ea typeface="宋体" pitchFamily="2" charset="-122"/>
                  <a:cs typeface="Heiti SC Light"/>
                </a:rPr>
                <a:t>如何做到语言表达简明</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3" action="ppaction://hlinksldjump"/>
                </a:rPr>
                <a:t>综合考法</a:t>
              </a:r>
              <a:r>
                <a:rPr lang="en-US" altLang="zh-CN" sz="3200" dirty="0">
                  <a:solidFill>
                    <a:schemeClr val="bg1"/>
                  </a:solidFill>
                  <a:latin typeface="宋体" pitchFamily="2" charset="-122"/>
                  <a:ea typeface="宋体" pitchFamily="2" charset="-122"/>
                  <a:cs typeface="Heiti SC Light"/>
                  <a:hlinkClick r:id="rId3" action="ppaction://hlinksldjump"/>
                </a:rPr>
                <a:t>2  </a:t>
              </a:r>
              <a:r>
                <a:rPr lang="zh-CN" altLang="en-US" sz="3200" dirty="0">
                  <a:solidFill>
                    <a:schemeClr val="bg1"/>
                  </a:solidFill>
                  <a:latin typeface="宋体" pitchFamily="2" charset="-122"/>
                  <a:ea typeface="宋体" pitchFamily="2" charset="-122"/>
                  <a:cs typeface="Heiti SC Light"/>
                </a:rPr>
                <a:t>如何做到语言表达连贯</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4" action="ppaction://hlinksldjump"/>
                </a:rPr>
                <a:t>综合考法</a:t>
              </a:r>
              <a:r>
                <a:rPr lang="en-US" altLang="zh-CN" sz="3200" dirty="0">
                  <a:solidFill>
                    <a:schemeClr val="bg1"/>
                  </a:solidFill>
                  <a:latin typeface="宋体" pitchFamily="2" charset="-122"/>
                  <a:ea typeface="宋体" pitchFamily="2" charset="-122"/>
                  <a:cs typeface="Heiti SC Light"/>
                  <a:hlinkClick r:id="rId4" action="ppaction://hlinksldjump"/>
                </a:rPr>
                <a:t>3  </a:t>
              </a:r>
              <a:r>
                <a:rPr lang="zh-CN" altLang="en-US" sz="3200" dirty="0">
                  <a:solidFill>
                    <a:schemeClr val="bg1"/>
                  </a:solidFill>
                  <a:latin typeface="宋体" pitchFamily="2" charset="-122"/>
                  <a:ea typeface="宋体" pitchFamily="2" charset="-122"/>
                  <a:cs typeface="Heiti SC Light"/>
                </a:rPr>
                <a:t>如何做到语言表达得体</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5" action="ppaction://hlinksldjump"/>
                </a:rPr>
                <a:t>综合考法</a:t>
              </a:r>
              <a:r>
                <a:rPr lang="en-US" altLang="zh-CN" sz="3200" dirty="0">
                  <a:solidFill>
                    <a:schemeClr val="bg1"/>
                  </a:solidFill>
                  <a:latin typeface="宋体" pitchFamily="2" charset="-122"/>
                  <a:ea typeface="宋体" pitchFamily="2" charset="-122"/>
                  <a:cs typeface="Heiti SC Light"/>
                  <a:hlinkClick r:id="rId5" action="ppaction://hlinksldjump"/>
                </a:rPr>
                <a:t>4  </a:t>
              </a:r>
              <a:r>
                <a:rPr lang="zh-CN" altLang="en-US" sz="3200" dirty="0">
                  <a:solidFill>
                    <a:schemeClr val="bg1"/>
                  </a:solidFill>
                  <a:latin typeface="宋体" pitchFamily="2" charset="-122"/>
                  <a:ea typeface="宋体" pitchFamily="2" charset="-122"/>
                  <a:cs typeface="Heiti SC Light"/>
                </a:rPr>
                <a:t>如何做到语言表达准确</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6" action="ppaction://hlinksldjump"/>
                </a:rPr>
                <a:t>综合考法</a:t>
              </a:r>
              <a:r>
                <a:rPr lang="en-US" altLang="zh-CN" sz="3200" dirty="0">
                  <a:solidFill>
                    <a:schemeClr val="bg1"/>
                  </a:solidFill>
                  <a:latin typeface="宋体" pitchFamily="2" charset="-122"/>
                  <a:ea typeface="宋体" pitchFamily="2" charset="-122"/>
                  <a:cs typeface="Heiti SC Light"/>
                  <a:hlinkClick r:id="rId6" action="ppaction://hlinksldjump"/>
                </a:rPr>
                <a:t>5  </a:t>
              </a:r>
              <a:r>
                <a:rPr lang="zh-CN" altLang="en-US" sz="3200" dirty="0">
                  <a:solidFill>
                    <a:schemeClr val="bg1"/>
                  </a:solidFill>
                  <a:latin typeface="宋体" pitchFamily="2" charset="-122"/>
                  <a:ea typeface="宋体" pitchFamily="2" charset="-122"/>
                  <a:cs typeface="Heiti SC Light"/>
                </a:rPr>
                <a:t>如何做到语言表达鲜明</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7" action="ppaction://hlinksldjump"/>
                </a:rPr>
                <a:t>综合考法</a:t>
              </a:r>
              <a:r>
                <a:rPr lang="en-US" altLang="zh-CN" sz="3200" dirty="0">
                  <a:solidFill>
                    <a:schemeClr val="bg1"/>
                  </a:solidFill>
                  <a:latin typeface="宋体" pitchFamily="2" charset="-122"/>
                  <a:ea typeface="宋体" pitchFamily="2" charset="-122"/>
                  <a:cs typeface="Heiti SC Light"/>
                  <a:hlinkClick r:id="rId7" action="ppaction://hlinksldjump"/>
                </a:rPr>
                <a:t>6  </a:t>
              </a:r>
              <a:r>
                <a:rPr lang="zh-CN" altLang="en-US" sz="3200" dirty="0">
                  <a:solidFill>
                    <a:schemeClr val="bg1"/>
                  </a:solidFill>
                  <a:latin typeface="宋体" pitchFamily="2" charset="-122"/>
                  <a:ea typeface="宋体" pitchFamily="2" charset="-122"/>
                  <a:cs typeface="Heiti SC Light"/>
                </a:rPr>
                <a:t>如何做到语言表达生动</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8" action="ppaction://hlinksldjump"/>
                </a:rPr>
                <a:t>综合考法</a:t>
              </a:r>
              <a:r>
                <a:rPr lang="en-US" altLang="zh-CN" sz="3200" dirty="0">
                  <a:solidFill>
                    <a:schemeClr val="bg1"/>
                  </a:solidFill>
                  <a:latin typeface="宋体" pitchFamily="2" charset="-122"/>
                  <a:ea typeface="宋体" pitchFamily="2" charset="-122"/>
                  <a:cs typeface="Heiti SC Light"/>
                  <a:hlinkClick r:id="rId8" action="ppaction://hlinksldjump"/>
                </a:rPr>
                <a:t>7  </a:t>
              </a:r>
              <a:r>
                <a:rPr lang="zh-CN" altLang="en-US" sz="3200" spc="-100" dirty="0">
                  <a:solidFill>
                    <a:schemeClr val="bg1"/>
                  </a:solidFill>
                  <a:latin typeface="宋体" pitchFamily="2" charset="-122"/>
                  <a:ea typeface="宋体" pitchFamily="2" charset="-122"/>
                  <a:cs typeface="Heiti SC Light"/>
                </a:rPr>
                <a:t>高考语言表达综合题型的解题方法</a:t>
              </a:r>
              <a:endParaRPr lang="zh-CN" altLang="en-US" sz="3200" spc="-100" dirty="0">
                <a:solidFill>
                  <a:schemeClr val="bg1"/>
                </a:solidFill>
                <a:latin typeface="宋体" pitchFamily="2" charset="-122"/>
                <a:ea typeface="宋体" pitchFamily="2" charset="-122"/>
                <a:cs typeface="Heiti SC Light"/>
              </a:endParaRPr>
            </a:p>
            <a:p>
              <a:pPr marL="285750" indent="-285750">
                <a:lnSpc>
                  <a:spcPct val="130000"/>
                </a:lnSpc>
                <a:buFont typeface="Wingdings" pitchFamily="2" charset="2"/>
                <a:buChar char="p"/>
              </a:pPr>
              <a:endParaRPr lang="zh-CN" altLang="en-US" sz="3200" spc="-100" dirty="0">
                <a:solidFill>
                  <a:schemeClr val="tx2"/>
                </a:solidFill>
                <a:latin typeface="Heiti SC Light"/>
                <a:ea typeface="Heiti SC Light"/>
                <a:cs typeface="Heiti SC Light"/>
              </a:endParaRPr>
            </a:p>
            <a:p>
              <a:pPr marL="285750" indent="-285750">
                <a:lnSpc>
                  <a:spcPct val="130000"/>
                </a:lnSpc>
                <a:buFont typeface="Wingdings" pitchFamily="2" charset="2"/>
                <a:buChar char="p"/>
              </a:pPr>
              <a:endParaRPr lang="en-US" altLang="zh-CN" sz="3200" dirty="0">
                <a:solidFill>
                  <a:srgbClr val="008000"/>
                </a:solidFill>
                <a:latin typeface="Heiti SC Light"/>
                <a:ea typeface="Heiti SC Light"/>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87525" y="1271905"/>
            <a:ext cx="8636635" cy="4726940"/>
            <a:chOff x="415" y="2003"/>
            <a:chExt cx="13601" cy="7444"/>
          </a:xfrm>
        </p:grpSpPr>
        <p:sp>
          <p:nvSpPr>
            <p:cNvPr id="15" name="圆角矩形 14"/>
            <p:cNvSpPr/>
            <p:nvPr/>
          </p:nvSpPr>
          <p:spPr>
            <a:xfrm>
              <a:off x="417" y="7558"/>
              <a:ext cx="13599" cy="1889"/>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a:t>
              </a:r>
              <a:r>
                <a:rPr lang="zh-CN" altLang="en-US" sz="3200" dirty="0">
                  <a:solidFill>
                    <a:schemeClr val="tx1"/>
                  </a:solidFill>
                  <a:latin typeface="宋体" pitchFamily="2" charset="-122"/>
                  <a:ea typeface="宋体" pitchFamily="2" charset="-122"/>
                </a:rPr>
                <a:t>）巧辨</a:t>
              </a:r>
              <a:r>
                <a:rPr lang="zh-CN" altLang="en-US" sz="3200" dirty="0">
                  <a:solidFill>
                    <a:schemeClr val="accent6">
                      <a:lumMod val="75000"/>
                    </a:schemeClr>
                  </a:solidFill>
                  <a:latin typeface="宋体" pitchFamily="2" charset="-122"/>
                  <a:ea typeface="宋体" pitchFamily="2" charset="-122"/>
                </a:rPr>
                <a:t>标点的暗示作用</a:t>
              </a:r>
              <a:r>
                <a:rPr lang="zh-CN" altLang="en-US" sz="3200" dirty="0">
                  <a:solidFill>
                    <a:schemeClr val="tx1"/>
                  </a:solidFill>
                  <a:latin typeface="宋体" pitchFamily="2" charset="-122"/>
                  <a:ea typeface="宋体" pitchFamily="2" charset="-122"/>
                </a:rPr>
                <a:t>，如冒号有提示下文、总结上文的作用，分号表明并列关系等。</a:t>
              </a:r>
            </a:p>
          </p:txBody>
        </p:sp>
        <p:sp>
          <p:nvSpPr>
            <p:cNvPr id="12" name="文本框 13"/>
            <p:cNvSpPr txBox="1"/>
            <p:nvPr/>
          </p:nvSpPr>
          <p:spPr>
            <a:xfrm>
              <a:off x="415" y="2003"/>
              <a:ext cx="2962" cy="919"/>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3" name="圆角矩形 12"/>
            <p:cNvSpPr/>
            <p:nvPr/>
          </p:nvSpPr>
          <p:spPr>
            <a:xfrm>
              <a:off x="417" y="3176"/>
              <a:ext cx="13568" cy="92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）通读语段，了解内容，把握</a:t>
              </a:r>
              <a:r>
                <a:rPr lang="zh-CN" altLang="en-US" sz="3200" dirty="0">
                  <a:solidFill>
                    <a:schemeClr val="tx2"/>
                  </a:solidFill>
                  <a:latin typeface="宋体" pitchFamily="2" charset="-122"/>
                  <a:ea typeface="宋体" pitchFamily="2" charset="-122"/>
                </a:rPr>
                <a:t>中心</a:t>
              </a:r>
              <a:r>
                <a:rPr lang="zh-CN" altLang="en-US" sz="3200" dirty="0">
                  <a:solidFill>
                    <a:schemeClr val="tx1"/>
                  </a:solidFill>
                  <a:latin typeface="宋体" pitchFamily="2" charset="-122"/>
                  <a:ea typeface="宋体" pitchFamily="2" charset="-122"/>
                </a:rPr>
                <a:t>。</a:t>
              </a:r>
            </a:p>
          </p:txBody>
        </p:sp>
        <p:sp>
          <p:nvSpPr>
            <p:cNvPr id="14" name="圆角矩形 13"/>
            <p:cNvSpPr/>
            <p:nvPr/>
          </p:nvSpPr>
          <p:spPr>
            <a:xfrm>
              <a:off x="415" y="4635"/>
              <a:ext cx="13569" cy="2388"/>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2</a:t>
              </a:r>
              <a:r>
                <a:rPr lang="zh-CN" altLang="en-US" sz="3200" dirty="0">
                  <a:solidFill>
                    <a:schemeClr val="tx1"/>
                  </a:solidFill>
                  <a:latin typeface="宋体" pitchFamily="2" charset="-122"/>
                  <a:ea typeface="宋体" pitchFamily="2" charset="-122"/>
                </a:rPr>
                <a:t>）理清</a:t>
              </a:r>
              <a:r>
                <a:rPr lang="zh-CN" altLang="en-US" sz="3200" dirty="0">
                  <a:solidFill>
                    <a:schemeClr val="accent6">
                      <a:lumMod val="75000"/>
                    </a:schemeClr>
                  </a:solidFill>
                  <a:latin typeface="宋体" pitchFamily="2" charset="-122"/>
                  <a:ea typeface="宋体" pitchFamily="2" charset="-122"/>
                </a:rPr>
                <a:t>句间的逻辑关系</a:t>
              </a:r>
              <a:r>
                <a:rPr lang="zh-CN" altLang="en-US" sz="3200" dirty="0">
                  <a:solidFill>
                    <a:schemeClr val="tx1"/>
                  </a:solidFill>
                  <a:latin typeface="宋体" pitchFamily="2" charset="-122"/>
                  <a:ea typeface="宋体" pitchFamily="2" charset="-122"/>
                </a:rPr>
                <a:t>，确定所填补的句子的性质是中心句、总领句、过渡句，还是总结句。</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9"/>
          <p:cNvGrpSpPr/>
          <p:nvPr/>
        </p:nvGrpSpPr>
        <p:grpSpPr>
          <a:xfrm>
            <a:off x="1567968" y="1009427"/>
            <a:ext cx="9056371" cy="5106670"/>
            <a:chOff x="509127" y="1000214"/>
            <a:chExt cx="7955068" cy="5106670"/>
          </a:xfrm>
        </p:grpSpPr>
        <p:sp>
          <p:nvSpPr>
            <p:cNvPr id="2" name="文本框 15"/>
            <p:cNvSpPr txBox="1"/>
            <p:nvPr/>
          </p:nvSpPr>
          <p:spPr>
            <a:xfrm>
              <a:off x="509127" y="1000214"/>
              <a:ext cx="894122"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3" name="矩形 2"/>
            <p:cNvSpPr/>
            <p:nvPr/>
          </p:nvSpPr>
          <p:spPr>
            <a:xfrm>
              <a:off x="509128" y="1583779"/>
              <a:ext cx="7955067" cy="4523105"/>
            </a:xfrm>
            <a:prstGeom prst="rect">
              <a:avLst/>
            </a:prstGeom>
          </p:spPr>
          <p:txBody>
            <a:bodyPr wrap="square">
              <a:spAutoFit/>
            </a:bodyPr>
            <a:lstStyle/>
            <a:p>
              <a:pPr fontAlgn="auto">
                <a:lnSpc>
                  <a:spcPct val="100000"/>
                </a:lnSpc>
              </a:pPr>
              <a:r>
                <a:rPr sz="3200" dirty="0">
                  <a:latin typeface="仿宋" panose="02010609060101010101" pitchFamily="49" charset="-122"/>
                  <a:ea typeface="仿宋" panose="02010609060101010101" pitchFamily="49" charset="-122"/>
                </a:rPr>
                <a:t>［课标全国Ⅰ2017·20］</a:t>
              </a:r>
              <a:r>
                <a:rPr sz="3200" dirty="0">
                  <a:latin typeface="宋体" pitchFamily="2" charset="-122"/>
                  <a:ea typeface="宋体" pitchFamily="2" charset="-122"/>
                </a:rPr>
                <a:t>在下面一段文字横线处补写恰当的语句，使整段文字语意完整连贯，内容贴切，逻辑严密。每处不超过15个字。</a:t>
              </a:r>
              <a:endParaRPr sz="3200" dirty="0">
                <a:latin typeface="宋体" pitchFamily="2" charset="-122"/>
                <a:ea typeface="宋体" pitchFamily="2" charset="-122"/>
              </a:endParaRPr>
            </a:p>
            <a:p>
              <a:pPr fontAlgn="auto">
                <a:lnSpc>
                  <a:spcPct val="100000"/>
                </a:lnSpc>
              </a:pPr>
              <a:r>
                <a:rPr sz="3200" dirty="0">
                  <a:solidFill>
                    <a:schemeClr val="tx2"/>
                  </a:solidFill>
                  <a:latin typeface="楷体" panose="02010609060101010101" pitchFamily="49" charset="-122"/>
                  <a:ea typeface="楷体" panose="02010609060101010101" pitchFamily="49" charset="-122"/>
                </a:rPr>
                <a:t>    </a:t>
              </a:r>
              <a:r>
                <a:rPr sz="3200" dirty="0">
                  <a:solidFill>
                    <a:schemeClr val="bg1"/>
                  </a:solidFill>
                  <a:latin typeface="楷体" panose="02010609060101010101" pitchFamily="49" charset="-122"/>
                  <a:ea typeface="楷体" panose="02010609060101010101" pitchFamily="49" charset="-122"/>
                </a:rPr>
                <a:t>药品可以帮我们预防、治疗疾病，但若使用不当，①</a:t>
              </a:r>
              <a:r>
                <a:rPr lang="en-US" altLang="zh-CN" sz="3200" dirty="0">
                  <a:solidFill>
                    <a:schemeClr val="bg1"/>
                  </a:solidFill>
                  <a:latin typeface="楷体" panose="02010609060101010101" pitchFamily="49" charset="-122"/>
                  <a:ea typeface="楷体" panose="02010609060101010101" pitchFamily="49" charset="-122"/>
                  <a:sym typeface="+mn-ea"/>
                </a:rPr>
                <a:t>______</a:t>
              </a:r>
              <a:r>
                <a:rPr sz="3200" dirty="0">
                  <a:solidFill>
                    <a:schemeClr val="bg1"/>
                  </a:solidFill>
                  <a:latin typeface="楷体" panose="02010609060101010101" pitchFamily="49" charset="-122"/>
                  <a:ea typeface="楷体" panose="02010609060101010101" pitchFamily="49" charset="-122"/>
                </a:rPr>
                <a:t>。以口服药为例，药物进入胃肠道后逐渐被吸进血液，随着时间推移，②</a:t>
              </a:r>
              <a:r>
                <a:rPr lang="en-US" altLang="zh-CN" sz="3200" dirty="0">
                  <a:solidFill>
                    <a:schemeClr val="bg1"/>
                  </a:solidFill>
                  <a:latin typeface="楷体" panose="02010609060101010101" pitchFamily="49" charset="-122"/>
                  <a:ea typeface="楷体" panose="02010609060101010101" pitchFamily="49" charset="-122"/>
                  <a:sym typeface="+mn-ea"/>
                </a:rPr>
                <a:t>______</a:t>
              </a:r>
              <a:r>
                <a:rPr sz="3200" dirty="0">
                  <a:solidFill>
                    <a:schemeClr val="bg1"/>
                  </a:solidFill>
                  <a:latin typeface="楷体" panose="02010609060101010101" pitchFamily="49" charset="-122"/>
                  <a:ea typeface="楷体" panose="02010609060101010101" pitchFamily="49" charset="-122"/>
                </a:rPr>
                <a:t>。当药物浓度高于某一数值时就开始发挥疗效。然而，③</a:t>
              </a:r>
              <a:r>
                <a:rPr lang="en-US" altLang="zh-CN" sz="3200" dirty="0">
                  <a:solidFill>
                    <a:schemeClr val="bg1"/>
                  </a:solidFill>
                  <a:latin typeface="楷体" panose="02010609060101010101" pitchFamily="49" charset="-122"/>
                  <a:ea typeface="楷体" panose="02010609060101010101" pitchFamily="49" charset="-122"/>
                  <a:sym typeface="+mn-ea"/>
                </a:rPr>
                <a:t>______</a:t>
              </a:r>
              <a:r>
                <a:rPr sz="3200" dirty="0">
                  <a:solidFill>
                    <a:schemeClr val="bg1"/>
                  </a:solidFill>
                  <a:latin typeface="楷体" panose="02010609060101010101" pitchFamily="49" charset="-122"/>
                  <a:ea typeface="楷体" panose="02010609060101010101" pitchFamily="49" charset="-122"/>
                </a:rPr>
                <a:t>，超过一定限度就可能产生毒性，危害身体健康。</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10"/>
          <p:cNvGrpSpPr/>
          <p:nvPr/>
        </p:nvGrpSpPr>
        <p:grpSpPr>
          <a:xfrm>
            <a:off x="1852370" y="2948717"/>
            <a:ext cx="8621395" cy="3136900"/>
            <a:chOff x="5505358" y="1202357"/>
            <a:chExt cx="7035738" cy="3136900"/>
          </a:xfrm>
        </p:grpSpPr>
        <p:sp>
          <p:nvSpPr>
            <p:cNvPr id="6" name="文本框 15"/>
            <p:cNvSpPr txBox="1"/>
            <p:nvPr/>
          </p:nvSpPr>
          <p:spPr>
            <a:xfrm>
              <a:off x="5583089" y="1202357"/>
              <a:ext cx="871629" cy="58356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解析</a:t>
              </a:r>
            </a:p>
          </p:txBody>
        </p:sp>
        <p:sp>
          <p:nvSpPr>
            <p:cNvPr id="7" name="矩形 6"/>
            <p:cNvSpPr/>
            <p:nvPr/>
          </p:nvSpPr>
          <p:spPr>
            <a:xfrm>
              <a:off x="5505358" y="1785922"/>
              <a:ext cx="7035738" cy="2553335"/>
            </a:xfrm>
            <a:prstGeom prst="rect">
              <a:avLst/>
            </a:prstGeom>
          </p:spPr>
          <p:txBody>
            <a:bodyPr wrap="square">
              <a:spAutoFit/>
            </a:bodyPr>
            <a:lstStyle/>
            <a:p>
              <a:pPr fontAlgn="auto">
                <a:lnSpc>
                  <a:spcPct val="100000"/>
                </a:lnSpc>
              </a:pPr>
              <a:r>
                <a:rPr sz="3200" dirty="0">
                  <a:latin typeface="仿宋" panose="02010609060101010101" pitchFamily="49" charset="-122"/>
                  <a:ea typeface="仿宋" panose="02010609060101010101" pitchFamily="49" charset="-122"/>
                </a:rPr>
                <a:t>①处，由“但”可知横线处与前文构成转折关系，结合段尾“危害身体健康”可得出答案。②处，由前文“逐渐被吸进血液，随着时间推移”和后文“当药物浓度高于某一数值时”可推知，此处应填“血液中药物浓度会</a:t>
              </a:r>
              <a:r>
                <a:rPr sz="3200" dirty="0">
                  <a:latin typeface="仿宋" panose="02010609060101010101" pitchFamily="49" charset="-122"/>
                  <a:ea typeface="仿宋" panose="02010609060101010101" pitchFamily="49" charset="-122"/>
                  <a:sym typeface="+mn-ea"/>
                </a:rPr>
                <a:t>逐渐升高”</a:t>
              </a:r>
              <a:endParaRPr sz="3200" dirty="0">
                <a:latin typeface="仿宋" panose="02010609060101010101" pitchFamily="49" charset="-122"/>
                <a:ea typeface="仿宋" panose="02010609060101010101" pitchFamily="49" charset="-122"/>
              </a:endParaRPr>
            </a:p>
          </p:txBody>
        </p:sp>
      </p:grpSp>
      <p:grpSp>
        <p:nvGrpSpPr>
          <p:cNvPr id="9" name="组合 11"/>
          <p:cNvGrpSpPr/>
          <p:nvPr/>
        </p:nvGrpSpPr>
        <p:grpSpPr>
          <a:xfrm>
            <a:off x="1780083" y="977793"/>
            <a:ext cx="8765540" cy="1659890"/>
            <a:chOff x="690109" y="3710308"/>
            <a:chExt cx="8306433" cy="1659890"/>
          </a:xfrm>
        </p:grpSpPr>
        <p:sp>
          <p:nvSpPr>
            <p:cNvPr id="4" name="文本框 15"/>
            <p:cNvSpPr txBox="1"/>
            <p:nvPr/>
          </p:nvSpPr>
          <p:spPr>
            <a:xfrm>
              <a:off x="785786" y="3710308"/>
              <a:ext cx="959175"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5" name="矩形 4"/>
            <p:cNvSpPr/>
            <p:nvPr/>
          </p:nvSpPr>
          <p:spPr>
            <a:xfrm>
              <a:off x="690109" y="4293873"/>
              <a:ext cx="8306433" cy="1076325"/>
            </a:xfrm>
            <a:prstGeom prst="rect">
              <a:avLst/>
            </a:prstGeom>
          </p:spPr>
          <p:txBody>
            <a:bodyPr wrap="square">
              <a:spAutoFit/>
            </a:bodyPr>
            <a:lstStyle/>
            <a:p>
              <a:pPr fontAlgn="auto">
                <a:lnSpc>
                  <a:spcPct val="100000"/>
                </a:lnSpc>
              </a:pPr>
              <a:r>
                <a:rPr sz="3200" dirty="0">
                  <a:latin typeface="黑体" pitchFamily="49" charset="-122"/>
                  <a:ea typeface="黑体" pitchFamily="49" charset="-122"/>
                  <a:cs typeface="Heiti SC Light"/>
                </a:rPr>
                <a:t>【示例】</a:t>
              </a:r>
              <a:r>
                <a:rPr sz="3200" dirty="0">
                  <a:latin typeface="宋体" pitchFamily="2" charset="-122"/>
                  <a:ea typeface="宋体" pitchFamily="2" charset="-122"/>
                  <a:cs typeface="Heiti SC Light"/>
                </a:rPr>
                <a:t>①也可能对身体产生损害  ②血液中药物浓度会逐渐升高  ③药物浓度并不是越高越好</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to="" calcmode="lin" valueType="num">
                                      <p:cBhvr>
                                        <p:cTn id="14"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68805" y="1205230"/>
            <a:ext cx="8346440" cy="2061210"/>
          </a:xfrm>
          <a:prstGeom prst="rect">
            <a:avLst/>
          </a:prstGeom>
          <a:noFill/>
        </p:spPr>
        <p:txBody>
          <a:bodyPr wrap="square" rtlCol="0">
            <a:spAutoFit/>
          </a:bodyPr>
          <a:lstStyle/>
          <a:p>
            <a:r>
              <a:rPr sz="3200" dirty="0">
                <a:latin typeface="仿宋" panose="02010609060101010101" pitchFamily="49" charset="-122"/>
                <a:ea typeface="仿宋" panose="02010609060101010101" pitchFamily="49" charset="-122"/>
                <a:sym typeface="+mn-ea"/>
              </a:rPr>
              <a:t>之类的句子。③处，“然而”后的内容与前文构成转折关系，结合后文“超过一定限度就可能产生毒性，危害身体健康”可知，应填“药物浓度并不是越高越好”之类的句子。</a:t>
            </a:r>
            <a:endParaRPr lang="zh-CN" altLang="en-US" sz="3200" dirty="0">
              <a:latin typeface="仿宋" panose="02010609060101010101" pitchFamily="49" charset="-122"/>
              <a:ea typeface="仿宋" panose="02010609060101010101" pitchFamily="49" charset="-122"/>
              <a:sym typeface="+mn-ea"/>
            </a:endParaRPr>
          </a:p>
        </p:txBody>
      </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896200" y="4005064"/>
            <a:ext cx="3418205" cy="2135505"/>
          </a:xfrm>
          <a:prstGeom prst="rect">
            <a:avLst/>
          </a:prstGeom>
          <a:noFill/>
        </p:spPr>
      </p:pic>
    </p:spTree>
  </p:cSld>
  <p:clrMapOvr>
    <a:masterClrMapping/>
  </p:clrMapOvr>
  <p:transition spd="med">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54200" y="2195830"/>
            <a:ext cx="8764905" cy="4030980"/>
          </a:xfrm>
          <a:prstGeom prst="rect">
            <a:avLst/>
          </a:prstGeom>
        </p:spPr>
        <p:txBody>
          <a:bodyPr wrap="square">
            <a:spAutoFit/>
          </a:bodyPr>
          <a:lstStyle/>
          <a:p>
            <a:pPr fontAlgn="auto"/>
            <a:r>
              <a:rPr lang="zh-CN" altLang="en-US" sz="3200" dirty="0"/>
              <a:t> </a:t>
            </a:r>
            <a:r>
              <a:rPr lang="zh-CN" altLang="en-US" sz="3200" dirty="0">
                <a:latin typeface="宋体" pitchFamily="2" charset="-122"/>
                <a:ea typeface="宋体" pitchFamily="2" charset="-122"/>
                <a:cs typeface="Heiti SC Light"/>
              </a:rPr>
              <a:t>要求根据语境、语体特点和感情色彩恰当地使用语言。</a:t>
            </a:r>
            <a:endParaRPr lang="zh-CN" altLang="en-US" sz="3200" dirty="0">
              <a:latin typeface="宋体" pitchFamily="2" charset="-122"/>
              <a:ea typeface="宋体" pitchFamily="2" charset="-122"/>
              <a:cs typeface="Heiti SC Light"/>
            </a:endParaRPr>
          </a:p>
          <a:p>
            <a:pPr fontAlgn="auto"/>
            <a:r>
              <a:rPr lang="zh-CN" altLang="en-US" sz="3200" dirty="0">
                <a:latin typeface="宋体" pitchFamily="2" charset="-122"/>
                <a:ea typeface="宋体" pitchFamily="2" charset="-122"/>
                <a:cs typeface="Heiti SC Light"/>
              </a:rPr>
              <a:t>语境有内部语境和外部语境之分。“内部语境”指的是上下文；“外部语境”则包括语言交际时的各种条件，如对象、场合、目的、表达方式等。语体包括口语语体和书面语语体，书面语语体又包括政论语体、文艺语体、科技语体和应用语体等。感情色彩包括褒义、贬义和中性。</a:t>
            </a:r>
          </a:p>
        </p:txBody>
      </p:sp>
      <p:sp>
        <p:nvSpPr>
          <p:cNvPr id="10" name="副标题 2">
            <a:hlinkClick r:id="rId1" action="ppaction://hlinksldjump"/>
          </p:cNvPr>
          <p:cNvSpPr txBox="1"/>
          <p:nvPr/>
        </p:nvSpPr>
        <p:spPr>
          <a:xfrm>
            <a:off x="3880802" y="908720"/>
            <a:ext cx="5167526" cy="50405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sp>
        <p:nvSpPr>
          <p:cNvPr id="11" name="副标题 2">
            <a:hlinkClick r:id="rId2" action="ppaction://hlinksldjump"/>
          </p:cNvPr>
          <p:cNvSpPr txBox="1"/>
          <p:nvPr/>
        </p:nvSpPr>
        <p:spPr>
          <a:xfrm>
            <a:off x="1854175" y="1508155"/>
            <a:ext cx="1753549" cy="504056"/>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得体</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782445" y="1082675"/>
            <a:ext cx="8627110" cy="2677161"/>
            <a:chOff x="1071538" y="3071810"/>
            <a:chExt cx="6914472" cy="1688533"/>
          </a:xfrm>
        </p:grpSpPr>
        <p:sp>
          <p:nvSpPr>
            <p:cNvPr id="5" name="文本框 13"/>
            <p:cNvSpPr txBox="1"/>
            <p:nvPr/>
          </p:nvSpPr>
          <p:spPr>
            <a:xfrm>
              <a:off x="1071538" y="3071810"/>
              <a:ext cx="1475420" cy="3680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6" name="圆角矩形 5"/>
            <p:cNvSpPr/>
            <p:nvPr/>
          </p:nvSpPr>
          <p:spPr>
            <a:xfrm>
              <a:off x="1071538" y="3539601"/>
              <a:ext cx="6914472" cy="1220742"/>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rgbClr val="404040"/>
                  </a:solidFill>
                  <a:latin typeface="宋体" pitchFamily="2" charset="-122"/>
                  <a:ea typeface="宋体" pitchFamily="2" charset="-122"/>
                </a:rPr>
                <a:t>人分对象，境分场合，语分谦敬、褒贬，因此解题时，可重点关注：词语是否适用于当前的</a:t>
              </a:r>
              <a:r>
                <a:rPr lang="zh-CN" altLang="en-US" sz="3200" dirty="0">
                  <a:solidFill>
                    <a:schemeClr val="accent6">
                      <a:lumMod val="75000"/>
                    </a:schemeClr>
                  </a:solidFill>
                  <a:latin typeface="宋体" pitchFamily="2" charset="-122"/>
                  <a:ea typeface="宋体" pitchFamily="2" charset="-122"/>
                </a:rPr>
                <a:t>陈述对象、场合</a:t>
              </a:r>
              <a:r>
                <a:rPr lang="zh-CN" altLang="en-US" sz="3200" dirty="0">
                  <a:solidFill>
                    <a:srgbClr val="404040"/>
                  </a:solidFill>
                  <a:latin typeface="宋体" pitchFamily="2" charset="-122"/>
                  <a:ea typeface="宋体" pitchFamily="2" charset="-122"/>
                </a:rPr>
                <a:t>等；面对尊卑长幼，是否</a:t>
              </a:r>
              <a:r>
                <a:rPr lang="zh-CN" altLang="en-US" sz="3200" dirty="0">
                  <a:solidFill>
                    <a:schemeClr val="accent6">
                      <a:lumMod val="75000"/>
                    </a:schemeClr>
                  </a:solidFill>
                  <a:latin typeface="宋体" pitchFamily="2" charset="-122"/>
                  <a:ea typeface="宋体" pitchFamily="2" charset="-122"/>
                </a:rPr>
                <a:t>谦敬得当</a:t>
              </a:r>
              <a:r>
                <a:rPr lang="zh-CN" altLang="en-US" sz="3200" dirty="0">
                  <a:solidFill>
                    <a:srgbClr val="404040"/>
                  </a:solidFill>
                  <a:latin typeface="宋体" pitchFamily="2" charset="-122"/>
                  <a:ea typeface="宋体" pitchFamily="2" charset="-122"/>
                </a:rPr>
                <a:t>；表达是否有</a:t>
              </a:r>
              <a:r>
                <a:rPr lang="zh-CN" altLang="en-US" sz="3200" dirty="0">
                  <a:solidFill>
                    <a:schemeClr val="accent6">
                      <a:lumMod val="75000"/>
                    </a:schemeClr>
                  </a:solidFill>
                  <a:latin typeface="宋体" pitchFamily="2" charset="-122"/>
                  <a:ea typeface="宋体" pitchFamily="2" charset="-122"/>
                </a:rPr>
                <a:t>褒贬误用、文白掺杂</a:t>
              </a:r>
              <a:r>
                <a:rPr lang="zh-CN" altLang="en-US" sz="3200" dirty="0">
                  <a:solidFill>
                    <a:srgbClr val="404040"/>
                  </a:solidFill>
                  <a:latin typeface="宋体" pitchFamily="2" charset="-122"/>
                  <a:ea typeface="宋体" pitchFamily="2" charset="-122"/>
                </a:rPr>
                <a:t>等情况。</a:t>
              </a:r>
            </a:p>
          </p:txBody>
        </p:sp>
      </p:gr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824192" y="4005064"/>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9"/>
          <p:cNvGrpSpPr/>
          <p:nvPr/>
        </p:nvGrpSpPr>
        <p:grpSpPr>
          <a:xfrm>
            <a:off x="1760537" y="836712"/>
            <a:ext cx="9376023" cy="4883965"/>
            <a:chOff x="436057" y="990689"/>
            <a:chExt cx="8235848" cy="4883965"/>
          </a:xfrm>
        </p:grpSpPr>
        <p:sp>
          <p:nvSpPr>
            <p:cNvPr id="2" name="文本框 15"/>
            <p:cNvSpPr txBox="1"/>
            <p:nvPr/>
          </p:nvSpPr>
          <p:spPr>
            <a:xfrm>
              <a:off x="436058" y="990689"/>
              <a:ext cx="901931"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3" name="矩形 2"/>
            <p:cNvSpPr/>
            <p:nvPr/>
          </p:nvSpPr>
          <p:spPr>
            <a:xfrm>
              <a:off x="436057" y="1719670"/>
              <a:ext cx="8235848" cy="4154984"/>
            </a:xfrm>
            <a:prstGeom prst="rect">
              <a:avLst/>
            </a:prstGeom>
          </p:spPr>
          <p:txBody>
            <a:bodyPr wrap="square">
              <a:spAutoFit/>
            </a:bodyPr>
            <a:lstStyle/>
            <a:p>
              <a:pPr>
                <a:lnSpc>
                  <a:spcPct val="110000"/>
                </a:lnSpc>
              </a:pPr>
              <a:r>
                <a:rPr sz="2400" dirty="0">
                  <a:latin typeface="仿宋" panose="02010609060101010101" pitchFamily="49" charset="-122"/>
                  <a:ea typeface="仿宋" panose="02010609060101010101" pitchFamily="49" charset="-122"/>
                </a:rPr>
                <a:t>［课标全国Ⅰ2017·19］</a:t>
              </a:r>
              <a:r>
                <a:rPr sz="2400" dirty="0">
                  <a:latin typeface="宋体" pitchFamily="2" charset="-122"/>
                  <a:ea typeface="宋体" pitchFamily="2" charset="-122"/>
                </a:rPr>
                <a:t>下列各句中，</a:t>
              </a:r>
              <a:r>
                <a:rPr sz="2400" dirty="0" smtClean="0">
                  <a:latin typeface="宋体" pitchFamily="2" charset="-122"/>
                  <a:ea typeface="宋体" pitchFamily="2" charset="-122"/>
                </a:rPr>
                <a:t>表达得体的一句是（  ）</a:t>
              </a:r>
              <a:endParaRPr sz="2400" dirty="0">
                <a:latin typeface="宋体" pitchFamily="2" charset="-122"/>
                <a:ea typeface="宋体" pitchFamily="2" charset="-122"/>
              </a:endParaRPr>
            </a:p>
            <a:p>
              <a:pPr>
                <a:lnSpc>
                  <a:spcPct val="110000"/>
                </a:lnSpc>
              </a:pPr>
              <a:r>
                <a:rPr sz="2400" dirty="0">
                  <a:latin typeface="宋体" pitchFamily="2" charset="-122"/>
                  <a:ea typeface="宋体" pitchFamily="2" charset="-122"/>
                </a:rPr>
                <a:t>A.真是事出意外！舍弟太过顽皮，碰碎了您家这么贵重的花瓶，敬请原谅，我们一定照价赔偿。</a:t>
              </a:r>
              <a:endParaRPr sz="2400" dirty="0">
                <a:latin typeface="宋体" pitchFamily="2" charset="-122"/>
                <a:ea typeface="宋体" pitchFamily="2" charset="-122"/>
              </a:endParaRPr>
            </a:p>
            <a:p>
              <a:pPr>
                <a:lnSpc>
                  <a:spcPct val="110000"/>
                </a:lnSpc>
              </a:pPr>
              <a:r>
                <a:rPr sz="2400" dirty="0">
                  <a:latin typeface="宋体" pitchFamily="2" charset="-122"/>
                  <a:ea typeface="宋体" pitchFamily="2" charset="-122"/>
                </a:rPr>
                <a:t>B.他的书法龙飞凤舞，引来一片赞叹，但落款却出了差错，一时又无法弥补，只好连声道歉：“</a:t>
              </a:r>
              <a:r>
                <a:rPr sz="2400" dirty="0" err="1">
                  <a:latin typeface="宋体" pitchFamily="2" charset="-122"/>
                  <a:ea typeface="宋体" pitchFamily="2" charset="-122"/>
                </a:rPr>
                <a:t>献丑，献丑</a:t>
              </a:r>
              <a:r>
                <a:rPr sz="2400" dirty="0">
                  <a:latin typeface="宋体" pitchFamily="2" charset="-122"/>
                  <a:ea typeface="宋体" pitchFamily="2" charset="-122"/>
                </a:rPr>
                <a:t>！”</a:t>
              </a:r>
              <a:endParaRPr lang="en-US" altLang="zh-CN" sz="2400" dirty="0">
                <a:latin typeface="宋体" pitchFamily="2" charset="-122"/>
                <a:ea typeface="宋体" pitchFamily="2" charset="-122"/>
              </a:endParaRPr>
            </a:p>
            <a:p>
              <a:pPr>
                <a:lnSpc>
                  <a:spcPct val="110000"/>
                </a:lnSpc>
              </a:pPr>
              <a:r>
                <a:rPr lang="en-US" altLang="zh-CN" sz="2400" dirty="0">
                  <a:latin typeface="宋体" pitchFamily="2" charset="-122"/>
                  <a:ea typeface="宋体" pitchFamily="2" charset="-122"/>
                </a:rPr>
                <a:t>C.</a:t>
              </a:r>
              <a:r>
                <a:rPr lang="zh-CN" altLang="en-US" sz="2400" dirty="0">
                  <a:latin typeface="宋体" pitchFamily="2" charset="-122"/>
                  <a:ea typeface="宋体" pitchFamily="2" charset="-122"/>
                </a:rPr>
                <a:t>他是我最信任的朋友，头脑灵活，处事周到，每次我遇到难题写信垂询，都能得到很有启发的回复。</a:t>
              </a:r>
              <a:endParaRPr lang="zh-CN" altLang="en-US" sz="2400" dirty="0">
                <a:latin typeface="宋体" pitchFamily="2" charset="-122"/>
                <a:ea typeface="宋体" pitchFamily="2" charset="-122"/>
              </a:endParaRPr>
            </a:p>
            <a:p>
              <a:pPr>
                <a:lnSpc>
                  <a:spcPct val="110000"/>
                </a:lnSpc>
              </a:pPr>
              <a:r>
                <a:rPr lang="en-US" altLang="zh-CN" sz="2400" dirty="0">
                  <a:latin typeface="宋体" pitchFamily="2" charset="-122"/>
                  <a:ea typeface="宋体" pitchFamily="2" charset="-122"/>
                </a:rPr>
                <a:t>D.</a:t>
              </a:r>
              <a:r>
                <a:rPr lang="zh-CN" altLang="en-US" sz="2400" dirty="0">
                  <a:latin typeface="宋体" pitchFamily="2" charset="-122"/>
                  <a:ea typeface="宋体" pitchFamily="2" charset="-122"/>
                </a:rPr>
                <a:t>我妻子和郭教授的内人是多年的闺密，她俩经常一起逛街、一起旅游，话多得似乎永远都说不完。</a:t>
              </a:r>
              <a:endParaRPr lang="zh-CN" altLang="en-US" sz="2400" dirty="0">
                <a:latin typeface="宋体" pitchFamily="2" charset="-122"/>
                <a:ea typeface="宋体" pitchFamily="2" charset="-122"/>
              </a:endParaRPr>
            </a:p>
            <a:p>
              <a:pPr>
                <a:lnSpc>
                  <a:spcPct val="110000"/>
                </a:lnSpc>
              </a:pPr>
              <a:endParaRPr sz="2400" dirty="0">
                <a:latin typeface="宋体" pitchFamily="2" charset="-122"/>
                <a:ea typeface="宋体" pitchFamily="2"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5"/>
          <p:cNvSpPr txBox="1"/>
          <p:nvPr/>
        </p:nvSpPr>
        <p:spPr>
          <a:xfrm>
            <a:off x="1813560" y="1300480"/>
            <a:ext cx="1075055"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6" name="文本框 15"/>
          <p:cNvSpPr txBox="1"/>
          <p:nvPr/>
        </p:nvSpPr>
        <p:spPr>
          <a:xfrm>
            <a:off x="1813636" y="2085117"/>
            <a:ext cx="1075056" cy="544830"/>
          </a:xfrm>
          <a:prstGeom prst="rect">
            <a:avLst/>
          </a:prstGeom>
          <a:solidFill>
            <a:schemeClr val="accent2"/>
          </a:solidFill>
          <a:ln>
            <a:solidFill>
              <a:schemeClr val="accent5">
                <a:lumMod val="60000"/>
                <a:lumOff val="40000"/>
              </a:schemeClr>
            </a:solidFill>
          </a:ln>
        </p:spPr>
        <p:txBody>
          <a:bodyPr wrap="square" rtlCol="0">
            <a:spAutoFit/>
          </a:bodyPr>
          <a:lstStyle/>
          <a:p>
            <a:pPr algn="ctr" fontAlgn="auto">
              <a:lnSpc>
                <a:spcPts val="3540"/>
              </a:lnSpc>
            </a:pPr>
            <a:r>
              <a:rPr kumimoji="1" lang="zh-CN" altLang="en-US" sz="3200" dirty="0">
                <a:latin typeface="黑体" pitchFamily="49" charset="-122"/>
                <a:ea typeface="黑体" pitchFamily="49" charset="-122"/>
                <a:cs typeface="Heiti SC Light"/>
              </a:rPr>
              <a:t>解析</a:t>
            </a:r>
          </a:p>
        </p:txBody>
      </p:sp>
      <p:sp>
        <p:nvSpPr>
          <p:cNvPr id="5" name="文本框 4"/>
          <p:cNvSpPr txBox="1"/>
          <p:nvPr/>
        </p:nvSpPr>
        <p:spPr>
          <a:xfrm>
            <a:off x="3068955" y="1300480"/>
            <a:ext cx="1144905" cy="583565"/>
          </a:xfrm>
          <a:prstGeom prst="rect">
            <a:avLst/>
          </a:prstGeom>
          <a:noFill/>
        </p:spPr>
        <p:txBody>
          <a:bodyPr wrap="square" rtlCol="0">
            <a:spAutoFit/>
          </a:bodyPr>
          <a:lstStyle/>
          <a:p>
            <a:r>
              <a:rPr lang="en-US" altLang="zh-CN" sz="3200" dirty="0"/>
              <a:t>A</a:t>
            </a:r>
          </a:p>
        </p:txBody>
      </p:sp>
      <p:sp>
        <p:nvSpPr>
          <p:cNvPr id="7" name="文本框 6"/>
          <p:cNvSpPr txBox="1"/>
          <p:nvPr/>
        </p:nvSpPr>
        <p:spPr>
          <a:xfrm>
            <a:off x="1813560" y="2777490"/>
            <a:ext cx="8200390" cy="3538220"/>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B项，“献丑”是谦辞，用于表演技能或写作的时候，表示自己的能力很差。由“落款却出了差错”可知，用谦辞“献丑”不合语境。c项，“垂询”是敬辞，称别人（多指长辈或上级）对自己询问。该词不能用来称自己向朋友询问。D项，“内人”用来对人称自己的妻子。该词不能用来称别人的妻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05940" y="1800225"/>
            <a:ext cx="8542655" cy="2553335"/>
          </a:xfrm>
          <a:prstGeom prst="rect">
            <a:avLst/>
          </a:prstGeom>
        </p:spPr>
        <p:txBody>
          <a:bodyPr wrap="square">
            <a:spAutoFit/>
          </a:bodyPr>
          <a:lstStyle/>
          <a:p>
            <a:r>
              <a:rPr lang="zh-CN" altLang="en-US" sz="3200" dirty="0">
                <a:latin typeface="宋体" pitchFamily="2" charset="-122"/>
                <a:ea typeface="宋体" pitchFamily="2" charset="-122"/>
                <a:cs typeface="Heiti SC Light"/>
              </a:rPr>
              <a:t>指在正确理解文意、句意的基础上，把握句段的关键信息、内容要点、中心思想，按照题目的要求，使词语运用、句式选择、语气选择等方面符合表达目的。语言表达准确，在语言运用试题的各种题型中均有体现。</a:t>
            </a:r>
          </a:p>
        </p:txBody>
      </p:sp>
      <p:grpSp>
        <p:nvGrpSpPr>
          <p:cNvPr id="2" name="组合 6"/>
          <p:cNvGrpSpPr/>
          <p:nvPr/>
        </p:nvGrpSpPr>
        <p:grpSpPr>
          <a:xfrm>
            <a:off x="1696392" y="4353843"/>
            <a:ext cx="8799830" cy="2088515"/>
            <a:chOff x="1068548" y="2556825"/>
            <a:chExt cx="8289254" cy="2088515"/>
          </a:xfrm>
        </p:grpSpPr>
        <p:sp>
          <p:nvSpPr>
            <p:cNvPr id="5" name="文本框 13"/>
            <p:cNvSpPr txBox="1"/>
            <p:nvPr/>
          </p:nvSpPr>
          <p:spPr>
            <a:xfrm>
              <a:off x="1172030" y="2556825"/>
              <a:ext cx="1752001"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6" name="圆角矩形 5"/>
            <p:cNvSpPr/>
            <p:nvPr/>
          </p:nvSpPr>
          <p:spPr>
            <a:xfrm>
              <a:off x="1068548" y="3249610"/>
              <a:ext cx="8289254" cy="139573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rgbClr val="404040"/>
                  </a:solidFill>
                  <a:latin typeface="宋体" pitchFamily="2" charset="-122"/>
                  <a:ea typeface="宋体" pitchFamily="2" charset="-122"/>
                </a:rPr>
                <a:t>答题时，注意两点：一是准确反映客观实际，与事实相符；二是目的性明确，语言确切，措辞得当。</a:t>
              </a:r>
            </a:p>
          </p:txBody>
        </p:sp>
      </p:grpSp>
      <p:sp>
        <p:nvSpPr>
          <p:cNvPr id="10" name="副标题 2">
            <a:hlinkClick r:id="rId1" action="ppaction://hlinksldjump"/>
          </p:cNvPr>
          <p:cNvSpPr txBox="1"/>
          <p:nvPr/>
        </p:nvSpPr>
        <p:spPr>
          <a:xfrm>
            <a:off x="3840820" y="856967"/>
            <a:ext cx="5207507" cy="50405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sp>
        <p:nvSpPr>
          <p:cNvPr id="11" name="副标题 2">
            <a:hlinkClick r:id="rId2" action="ppaction://hlinksldjump"/>
          </p:cNvPr>
          <p:cNvSpPr txBox="1"/>
          <p:nvPr/>
        </p:nvSpPr>
        <p:spPr>
          <a:xfrm>
            <a:off x="1805915" y="1227485"/>
            <a:ext cx="1753549" cy="504056"/>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准确</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900" decel="100000" fill="hold"/>
                                        <p:tgtEl>
                                          <p:spTgt spid="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9"/>
          <p:cNvGrpSpPr/>
          <p:nvPr/>
        </p:nvGrpSpPr>
        <p:grpSpPr>
          <a:xfrm>
            <a:off x="1639112" y="1053505"/>
            <a:ext cx="8914130" cy="5463928"/>
            <a:chOff x="438603" y="1066137"/>
            <a:chExt cx="9537666" cy="4845055"/>
          </a:xfrm>
        </p:grpSpPr>
        <p:sp>
          <p:nvSpPr>
            <p:cNvPr id="2" name="文本框 15"/>
            <p:cNvSpPr txBox="1"/>
            <p:nvPr/>
          </p:nvSpPr>
          <p:spPr>
            <a:xfrm>
              <a:off x="638352" y="1066137"/>
              <a:ext cx="1132589" cy="517467"/>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3" name="矩形 2"/>
            <p:cNvSpPr/>
            <p:nvPr/>
          </p:nvSpPr>
          <p:spPr>
            <a:xfrm>
              <a:off x="438603" y="1706918"/>
              <a:ext cx="9537666" cy="4204274"/>
            </a:xfrm>
            <a:prstGeom prst="rect">
              <a:avLst/>
            </a:prstGeom>
          </p:spPr>
          <p:txBody>
            <a:bodyPr wrap="square">
              <a:spAutoFit/>
            </a:bodyPr>
            <a:lstStyle/>
            <a:p>
              <a:pPr fontAlgn="auto">
                <a:lnSpc>
                  <a:spcPct val="120000"/>
                </a:lnSpc>
              </a:pPr>
              <a:r>
                <a:rPr sz="3200" dirty="0">
                  <a:latin typeface="仿宋" panose="02010609060101010101" pitchFamily="49" charset="-122"/>
                  <a:ea typeface="仿宋" panose="02010609060101010101" pitchFamily="49" charset="-122"/>
                </a:rPr>
                <a:t>［课标全国Ⅰ2017·21］</a:t>
              </a:r>
              <a:r>
                <a:rPr sz="3200" dirty="0">
                  <a:latin typeface="宋体" pitchFamily="2" charset="-122"/>
                  <a:ea typeface="宋体" pitchFamily="2" charset="-122"/>
                </a:rPr>
                <a:t>下面文段有三处推断存在问题，请参照①的方式，说明另外两处问题。</a:t>
              </a:r>
              <a:endParaRPr sz="3200" dirty="0">
                <a:latin typeface="宋体" pitchFamily="2" charset="-122"/>
                <a:ea typeface="宋体" pitchFamily="2" charset="-122"/>
              </a:endParaRPr>
            </a:p>
            <a:p>
              <a:pPr fontAlgn="auto">
                <a:lnSpc>
                  <a:spcPct val="120000"/>
                </a:lnSpc>
              </a:pPr>
              <a:r>
                <a:rPr sz="3200" dirty="0">
                  <a:solidFill>
                    <a:schemeClr val="tx2"/>
                  </a:solidFill>
                  <a:latin typeface="楷体" panose="02010609060101010101" pitchFamily="49" charset="-122"/>
                  <a:ea typeface="楷体" panose="02010609060101010101" pitchFamily="49" charset="-122"/>
                </a:rPr>
                <a:t>    </a:t>
              </a:r>
              <a:r>
                <a:rPr sz="3200" dirty="0">
                  <a:solidFill>
                    <a:schemeClr val="bg1"/>
                  </a:solidFill>
                  <a:latin typeface="楷体" panose="02010609060101010101" pitchFamily="49" charset="-122"/>
                  <a:ea typeface="楷体" panose="02010609060101010101" pitchFamily="49" charset="-122"/>
                </a:rPr>
                <a:t>高考之后，我们将面临大学专业的选择问题。如果有机会，我要选择工科方面的专业，因为只有学了工科才能激发强烈的好奇心，培养探索未知事物的兴趣，而有了浓厚的兴趣，必将取得好成绩，毕业后也就一定能很好地适应社会需要。</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2">
            <a:hlinkClick r:id="rId1" action="ppaction://hlinksldjump"/>
          </p:cNvPr>
          <p:cNvSpPr txBox="1"/>
          <p:nvPr/>
        </p:nvSpPr>
        <p:spPr>
          <a:xfrm>
            <a:off x="2188641" y="1588420"/>
            <a:ext cx="3680442" cy="1146724"/>
          </a:xfrm>
          <a:prstGeom prst="rect">
            <a:avLst/>
          </a:prstGeom>
        </p:spPr>
        <p:txBody>
          <a:bodyPr vert="horz" lIns="91440" tIns="45720" rIns="91440" bIns="45720" numCol="2" rtlCol="0">
            <a:noAutofit/>
          </a:bodyPr>
          <a:lstStyle/>
          <a:p>
            <a:pPr marL="914400" lvl="1" indent="-457200">
              <a:lnSpc>
                <a:spcPct val="110000"/>
              </a:lnSpc>
              <a:buFont typeface="Wingdings" pitchFamily="2" charset="2"/>
              <a:buChar char="p"/>
            </a:pPr>
            <a:endParaRPr lang="zh-CN" altLang="en-US" sz="2000" dirty="0">
              <a:solidFill>
                <a:srgbClr val="008000"/>
              </a:solidFill>
              <a:latin typeface="Heiti SC Light"/>
              <a:ea typeface="Heiti SC Light"/>
              <a:cs typeface="Heiti SC Light"/>
            </a:endParaRPr>
          </a:p>
        </p:txBody>
      </p:sp>
      <p:sp>
        <p:nvSpPr>
          <p:cNvPr id="15" name="TextBox 7"/>
          <p:cNvSpPr txBox="1"/>
          <p:nvPr/>
        </p:nvSpPr>
        <p:spPr>
          <a:xfrm>
            <a:off x="1524000" y="1035843"/>
            <a:ext cx="9144000" cy="1200329"/>
          </a:xfrm>
          <a:prstGeom prst="rect">
            <a:avLst/>
          </a:prstGeom>
          <a:noFill/>
        </p:spPr>
        <p:txBody>
          <a:bodyPr wrap="square" rtlCol="0">
            <a:spAutoFit/>
          </a:bodyPr>
          <a:lstStyle/>
          <a:p>
            <a:pPr marL="571500" indent="-571500" algn="ctr">
              <a:buFont typeface="Wingdings" pitchFamily="2" charset="2"/>
              <a:buChar char="u"/>
            </a:pPr>
            <a:r>
              <a:rPr lang="zh-CN" altLang="en-US" sz="3600" dirty="0">
                <a:solidFill>
                  <a:schemeClr val="bg1"/>
                </a:solidFill>
                <a:latin typeface="黑体" pitchFamily="49" charset="-122"/>
                <a:ea typeface="黑体" pitchFamily="49" charset="-122"/>
                <a:cs typeface="Heiti SC Light"/>
              </a:rPr>
              <a:t>专题</a:t>
            </a:r>
            <a:r>
              <a:rPr lang="en-US" altLang="zh-CN" sz="3600" dirty="0">
                <a:solidFill>
                  <a:schemeClr val="bg1"/>
                </a:solidFill>
                <a:latin typeface="黑体" pitchFamily="49" charset="-122"/>
                <a:ea typeface="黑体" pitchFamily="49" charset="-122"/>
                <a:cs typeface="Heiti SC Light"/>
              </a:rPr>
              <a:t>5 </a:t>
            </a:r>
            <a:r>
              <a:rPr lang="zh-CN" altLang="en-US" sz="3600" spc="-100" dirty="0">
                <a:solidFill>
                  <a:schemeClr val="bg1"/>
                </a:solidFill>
                <a:latin typeface="黑体" pitchFamily="49" charset="-122"/>
                <a:ea typeface="黑体" pitchFamily="49" charset="-122"/>
                <a:cs typeface="Heiti SC Light"/>
              </a:rPr>
              <a:t>语言表达简明、连贯、得体、</a:t>
            </a:r>
            <a:endParaRPr lang="zh-CN" altLang="en-US" sz="3600" spc="-100" dirty="0">
              <a:solidFill>
                <a:schemeClr val="bg1"/>
              </a:solidFill>
              <a:latin typeface="黑体" pitchFamily="49" charset="-122"/>
              <a:ea typeface="黑体" pitchFamily="49" charset="-122"/>
              <a:cs typeface="Heiti SC Light"/>
            </a:endParaRPr>
          </a:p>
          <a:p>
            <a:pPr indent="0" algn="ctr">
              <a:buFont typeface="Wingdings" pitchFamily="2" charset="2"/>
              <a:buNone/>
            </a:pPr>
            <a:r>
              <a:rPr lang="zh-CN" altLang="en-US" sz="3600" spc="-100" dirty="0">
                <a:solidFill>
                  <a:schemeClr val="bg1"/>
                </a:solidFill>
                <a:latin typeface="黑体" pitchFamily="49" charset="-122"/>
                <a:ea typeface="黑体" pitchFamily="49" charset="-122"/>
                <a:cs typeface="Heiti SC Light"/>
              </a:rPr>
              <a:t>            准确、鲜明、生动</a:t>
            </a:r>
          </a:p>
        </p:txBody>
      </p:sp>
      <p:grpSp>
        <p:nvGrpSpPr>
          <p:cNvPr id="9" name="组 26"/>
          <p:cNvGrpSpPr/>
          <p:nvPr/>
        </p:nvGrpSpPr>
        <p:grpSpPr>
          <a:xfrm>
            <a:off x="2068830" y="2369185"/>
            <a:ext cx="6109336" cy="3220085"/>
            <a:chOff x="523135" y="2424921"/>
            <a:chExt cx="3945150" cy="1271380"/>
          </a:xfrm>
        </p:grpSpPr>
        <p:sp>
          <p:nvSpPr>
            <p:cNvPr id="12" name="副标题 2">
              <a:hlinkClick r:id="rId2" action="ppaction://hlinksldjump"/>
            </p:cNvPr>
            <p:cNvSpPr txBox="1"/>
            <p:nvPr/>
          </p:nvSpPr>
          <p:spPr>
            <a:xfrm>
              <a:off x="523135" y="2424921"/>
              <a:ext cx="3526063"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mn-ea"/>
                  <a:cs typeface="Heiti SC Light"/>
                </a:rPr>
                <a:t>600</a:t>
              </a:r>
              <a:r>
                <a:rPr lang="zh-CN" altLang="en-US" sz="3200" dirty="0">
                  <a:solidFill>
                    <a:schemeClr val="bg1"/>
                  </a:solidFill>
                  <a:latin typeface="+mn-ea"/>
                  <a:cs typeface="Heiti SC Light"/>
                </a:rPr>
                <a:t>分基础  考点</a:t>
              </a:r>
              <a:r>
                <a:rPr lang="en-US" altLang="zh-CN" sz="3200" dirty="0">
                  <a:solidFill>
                    <a:schemeClr val="bg1"/>
                  </a:solidFill>
                  <a:latin typeface="+mn-ea"/>
                  <a:cs typeface="Heiti SC Light"/>
                </a:rPr>
                <a:t>&amp;</a:t>
              </a:r>
              <a:r>
                <a:rPr lang="zh-CN" altLang="en-US" sz="3200" dirty="0">
                  <a:solidFill>
                    <a:schemeClr val="bg1"/>
                  </a:solidFill>
                  <a:latin typeface="+mn-ea"/>
                  <a:cs typeface="Heiti SC Light"/>
                </a:rPr>
                <a:t>考法</a:t>
              </a:r>
            </a:p>
          </p:txBody>
        </p:sp>
        <p:sp>
          <p:nvSpPr>
            <p:cNvPr id="13" name="副标题 2">
              <a:hlinkClick r:id="rId3" action="ppaction://hlinksldjump"/>
            </p:cNvPr>
            <p:cNvSpPr txBox="1"/>
            <p:nvPr/>
          </p:nvSpPr>
          <p:spPr>
            <a:xfrm>
              <a:off x="701237" y="2659184"/>
              <a:ext cx="3767048" cy="1037117"/>
            </a:xfrm>
            <a:prstGeom prst="rect">
              <a:avLst/>
            </a:prstGeom>
          </p:spPr>
          <p:txBody>
            <a:bodyPr vert="horz" lIns="91440" tIns="45720" rIns="91440" bIns="45720" numCol="2" rtlCol="0">
              <a:noAutofit/>
            </a:bodyPr>
            <a:lstStyle/>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简明</a:t>
              </a:r>
              <a:endParaRPr lang="zh-CN" altLang="en-US" sz="3200" dirty="0">
                <a:solidFill>
                  <a:schemeClr val="bg1"/>
                </a:solidFill>
                <a:latin typeface="宋体" pitchFamily="2" charset="-122"/>
                <a:ea typeface="宋体" pitchFamily="2" charset="-122"/>
                <a:cs typeface="Heiti SC Light"/>
              </a:endParaRPr>
            </a:p>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连贯</a:t>
              </a:r>
              <a:endParaRPr lang="zh-CN" altLang="en-US" sz="3200" dirty="0">
                <a:solidFill>
                  <a:schemeClr val="bg1"/>
                </a:solidFill>
                <a:latin typeface="宋体" pitchFamily="2" charset="-122"/>
                <a:ea typeface="宋体" pitchFamily="2" charset="-122"/>
                <a:cs typeface="Heiti SC Light"/>
              </a:endParaRPr>
            </a:p>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得体</a:t>
              </a:r>
              <a:endParaRPr lang="zh-CN" altLang="en-US" sz="3200" dirty="0">
                <a:solidFill>
                  <a:schemeClr val="bg1"/>
                </a:solidFill>
                <a:latin typeface="宋体" pitchFamily="2" charset="-122"/>
                <a:ea typeface="宋体" pitchFamily="2" charset="-122"/>
                <a:cs typeface="Heiti SC Light"/>
              </a:endParaRPr>
            </a:p>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准确</a:t>
              </a:r>
              <a:endParaRPr lang="zh-CN" altLang="en-US" sz="3200" dirty="0">
                <a:solidFill>
                  <a:schemeClr val="bg1"/>
                </a:solidFill>
                <a:latin typeface="宋体" pitchFamily="2" charset="-122"/>
                <a:ea typeface="宋体" pitchFamily="2" charset="-122"/>
                <a:cs typeface="Heiti SC Light"/>
              </a:endParaRPr>
            </a:p>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鲜明</a:t>
              </a:r>
              <a:endParaRPr lang="zh-CN" altLang="en-US" sz="3200" dirty="0">
                <a:solidFill>
                  <a:schemeClr val="bg1"/>
                </a:solidFill>
                <a:latin typeface="宋体" pitchFamily="2" charset="-122"/>
                <a:ea typeface="宋体" pitchFamily="2" charset="-122"/>
                <a:cs typeface="Heiti SC Light"/>
              </a:endParaRPr>
            </a:p>
            <a:p>
              <a:pPr lvl="1" indent="-457200">
                <a:lnSpc>
                  <a:spcPct val="11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生动</a:t>
              </a:r>
            </a:p>
          </p:txBody>
        </p:sp>
      </p:grpSp>
      <p:pic>
        <p:nvPicPr>
          <p:cNvPr id="3074" name="Picture 2" descr="C:\Users\Administrator\Desktop\1005071734092c089ee638d404.jpg1005071734092c089ee638d404"/>
          <p:cNvPicPr>
            <a:picLocks noChangeAspect="1" noChangeArrowheads="1"/>
          </p:cNvPicPr>
          <p:nvPr/>
        </p:nvPicPr>
        <p:blipFill>
          <a:blip r:embed="rId4" cstate="print"/>
          <a:srcRect/>
          <a:stretch>
            <a:fillRect/>
          </a:stretch>
        </p:blipFill>
        <p:spPr bwMode="auto">
          <a:xfrm>
            <a:off x="7320136" y="3789040"/>
            <a:ext cx="4008120" cy="2504440"/>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58010" y="1316990"/>
            <a:ext cx="8512810" cy="1568450"/>
          </a:xfrm>
          <a:prstGeom prst="rect">
            <a:avLst/>
          </a:prstGeom>
          <a:noFill/>
        </p:spPr>
        <p:txBody>
          <a:bodyPr wrap="square" rtlCol="0" anchor="t">
            <a:spAutoFit/>
          </a:bodyPr>
          <a:lstStyle/>
          <a:p>
            <a:r>
              <a:rPr lang="zh-CN" altLang="en-US" sz="3200" dirty="0">
                <a:latin typeface="宋体" pitchFamily="2" charset="-122"/>
                <a:ea typeface="宋体" pitchFamily="2" charset="-122"/>
              </a:rPr>
              <a:t>①不是只有学了工科才能激发好奇心。</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rPr>
              <a:t>②</a:t>
            </a:r>
            <a:r>
              <a:rPr lang="en-US" altLang="zh-CN" sz="3200" dirty="0">
                <a:latin typeface="宋体" pitchFamily="2" charset="-122"/>
                <a:ea typeface="宋体" pitchFamily="2" charset="-122"/>
                <a:sym typeface="+mn-ea"/>
              </a:rPr>
              <a:t>_____________________________________</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rPr>
              <a:t>③</a:t>
            </a:r>
            <a:r>
              <a:rPr lang="en-US" altLang="zh-CN" sz="3200" dirty="0">
                <a:latin typeface="宋体" pitchFamily="2" charset="-122"/>
                <a:ea typeface="宋体" pitchFamily="2" charset="-122"/>
                <a:sym typeface="+mn-ea"/>
              </a:rPr>
              <a:t>_____________________________________</a:t>
            </a:r>
            <a:endParaRPr lang="zh-CN" altLang="en-US" sz="3200" dirty="0">
              <a:latin typeface="宋体" pitchFamily="2" charset="-122"/>
              <a:ea typeface="宋体" pitchFamily="2" charset="-122"/>
            </a:endParaRPr>
          </a:p>
        </p:txBody>
      </p:sp>
      <p:grpSp>
        <p:nvGrpSpPr>
          <p:cNvPr id="4" name="组合 3"/>
          <p:cNvGrpSpPr/>
          <p:nvPr/>
        </p:nvGrpSpPr>
        <p:grpSpPr>
          <a:xfrm>
            <a:off x="1821180" y="3294380"/>
            <a:ext cx="8549005" cy="1788795"/>
            <a:chOff x="468" y="5188"/>
            <a:chExt cx="13463" cy="2817"/>
          </a:xfrm>
        </p:grpSpPr>
        <p:sp>
          <p:nvSpPr>
            <p:cNvPr id="3" name="文本框 2"/>
            <p:cNvSpPr txBox="1"/>
            <p:nvPr/>
          </p:nvSpPr>
          <p:spPr>
            <a:xfrm>
              <a:off x="469" y="5188"/>
              <a:ext cx="1594" cy="919"/>
            </a:xfrm>
            <a:prstGeom prst="rect">
              <a:avLst/>
            </a:prstGeom>
            <a:solidFill>
              <a:schemeClr val="accent2"/>
            </a:solidFill>
          </p:spPr>
          <p:txBody>
            <a:bodyPr wrap="square" rtlCol="0">
              <a:spAutoFit/>
            </a:bodyPr>
            <a:lstStyle/>
            <a:p>
              <a:r>
                <a:rPr lang="zh-CN" altLang="en-US" sz="3200" dirty="0">
                  <a:solidFill>
                    <a:schemeClr val="tx1"/>
                  </a:solidFill>
                  <a:latin typeface="黑体" pitchFamily="49" charset="-122"/>
                  <a:ea typeface="黑体" pitchFamily="49" charset="-122"/>
                </a:rPr>
                <a:t>答案</a:t>
              </a:r>
            </a:p>
          </p:txBody>
        </p:sp>
        <p:sp>
          <p:nvSpPr>
            <p:cNvPr id="5" name="文本框 4"/>
            <p:cNvSpPr txBox="1"/>
            <p:nvPr/>
          </p:nvSpPr>
          <p:spPr>
            <a:xfrm>
              <a:off x="468" y="6310"/>
              <a:ext cx="13463" cy="1695"/>
            </a:xfrm>
            <a:prstGeom prst="rect">
              <a:avLst/>
            </a:prstGeom>
            <a:noFill/>
          </p:spPr>
          <p:txBody>
            <a:bodyPr wrap="square" rtlCol="0">
              <a:spAutoFit/>
            </a:bodyPr>
            <a:lstStyle/>
            <a:p>
              <a:r>
                <a:rPr lang="zh-CN" altLang="en-US" sz="3200">
                  <a:solidFill>
                    <a:schemeClr val="tx1"/>
                  </a:solidFill>
                  <a:latin typeface="黑体" pitchFamily="49" charset="-122"/>
                  <a:ea typeface="黑体" pitchFamily="49" charset="-122"/>
                </a:rPr>
                <a:t>【示例】</a:t>
              </a:r>
              <a:r>
                <a:rPr lang="zh-CN" altLang="en-US" sz="3200">
                  <a:solidFill>
                    <a:schemeClr val="tx1"/>
                  </a:solidFill>
                  <a:latin typeface="宋体" pitchFamily="2" charset="-122"/>
                  <a:ea typeface="宋体" pitchFamily="2" charset="-122"/>
                </a:rPr>
                <a:t>②不是有兴趣就一定能取得好成绩</a:t>
              </a:r>
              <a:endParaRPr lang="zh-CN" altLang="en-US" sz="3200">
                <a:solidFill>
                  <a:schemeClr val="tx1"/>
                </a:solidFill>
                <a:latin typeface="宋体" pitchFamily="2" charset="-122"/>
                <a:ea typeface="宋体" pitchFamily="2" charset="-122"/>
              </a:endParaRPr>
            </a:p>
            <a:p>
              <a:r>
                <a:rPr lang="zh-CN" altLang="en-US" sz="3200">
                  <a:solidFill>
                    <a:schemeClr val="tx1"/>
                  </a:solidFill>
                  <a:latin typeface="宋体" pitchFamily="2" charset="-122"/>
                  <a:ea typeface="宋体" pitchFamily="2" charset="-122"/>
                </a:rPr>
                <a:t>③不是成绩好就一定能很好地适应社会需要</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6115" y="1780540"/>
            <a:ext cx="8519795" cy="4523105"/>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由例句①可知，本题要对文段中的绝对化推断进行纠错。文段中“只有……才……”“有了……必将……”“……也就一定……”形成三个推断，例句①已纠正第一个绝对化推断。结合生活经验和常识可知，取得好成绩，有兴趣固然重要，但努力显然是不可缺少的条件。成绩好的人不一定就能很好地适应社会，高分低能的大有人在。答题时应注意所给例句的句式特点。</a:t>
            </a:r>
          </a:p>
        </p:txBody>
      </p:sp>
      <p:sp>
        <p:nvSpPr>
          <p:cNvPr id="5" name="文本框 15"/>
          <p:cNvSpPr txBox="1"/>
          <p:nvPr/>
        </p:nvSpPr>
        <p:spPr>
          <a:xfrm>
            <a:off x="1837055" y="1036955"/>
            <a:ext cx="1017270"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解析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24990" y="1939925"/>
            <a:ext cx="8542020" cy="1076325"/>
          </a:xfrm>
          <a:prstGeom prst="rect">
            <a:avLst/>
          </a:prstGeom>
        </p:spPr>
        <p:txBody>
          <a:bodyPr wrap="square">
            <a:spAutoFit/>
          </a:bodyPr>
          <a:lstStyle/>
          <a:p>
            <a:r>
              <a:rPr lang="zh-CN" altLang="en-US" sz="3200" dirty="0"/>
              <a:t> </a:t>
            </a:r>
            <a:r>
              <a:rPr lang="zh-CN" altLang="en-US" sz="3200" dirty="0">
                <a:latin typeface="宋体" pitchFamily="2" charset="-122"/>
                <a:ea typeface="宋体" pitchFamily="2" charset="-122"/>
                <a:cs typeface="Heiti SC Light"/>
              </a:rPr>
              <a:t>指观点明确而不含糊，语句色彩（感情色彩和事物的形象色彩）分明。</a:t>
            </a:r>
          </a:p>
        </p:txBody>
      </p:sp>
      <p:grpSp>
        <p:nvGrpSpPr>
          <p:cNvPr id="2" name="组合 6"/>
          <p:cNvGrpSpPr/>
          <p:nvPr/>
        </p:nvGrpSpPr>
        <p:grpSpPr>
          <a:xfrm>
            <a:off x="1884351" y="3016316"/>
            <a:ext cx="8423910" cy="3505200"/>
            <a:chOff x="1071538" y="2902900"/>
            <a:chExt cx="7935146" cy="3505200"/>
          </a:xfrm>
        </p:grpSpPr>
        <p:sp>
          <p:nvSpPr>
            <p:cNvPr id="5" name="文本框 13"/>
            <p:cNvSpPr txBox="1"/>
            <p:nvPr/>
          </p:nvSpPr>
          <p:spPr>
            <a:xfrm>
              <a:off x="1071538" y="2902900"/>
              <a:ext cx="1778320"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6" name="圆角矩形 5"/>
            <p:cNvSpPr/>
            <p:nvPr/>
          </p:nvSpPr>
          <p:spPr>
            <a:xfrm>
              <a:off x="1071538" y="3544885"/>
              <a:ext cx="7935146" cy="286321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rgbClr val="404040"/>
                  </a:solidFill>
                  <a:latin typeface="宋体" pitchFamily="2" charset="-122"/>
                  <a:ea typeface="宋体" pitchFamily="2" charset="-122"/>
                </a:rPr>
                <a:t>答题时，观点的表述要鲜明，要有鲜明的感情色彩贯串在行文当中，不能模棱两可。语意明确，条理清楚，言短意长，能够把事物的性质、状态以及事物之间的复杂关系清晰地告诉读者，给人以清晰的印象。</a:t>
              </a:r>
            </a:p>
          </p:txBody>
        </p:sp>
      </p:grpSp>
      <p:sp>
        <p:nvSpPr>
          <p:cNvPr id="10" name="副标题 2">
            <a:hlinkClick r:id="rId1" action="ppaction://hlinksldjump"/>
          </p:cNvPr>
          <p:cNvSpPr txBox="1"/>
          <p:nvPr/>
        </p:nvSpPr>
        <p:spPr>
          <a:xfrm>
            <a:off x="3935760" y="892138"/>
            <a:ext cx="5438140" cy="63754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sp>
        <p:nvSpPr>
          <p:cNvPr id="11" name="副标题 2">
            <a:hlinkClick r:id="rId2" action="ppaction://hlinksldjump"/>
          </p:cNvPr>
          <p:cNvSpPr txBox="1"/>
          <p:nvPr/>
        </p:nvSpPr>
        <p:spPr>
          <a:xfrm>
            <a:off x="1873860" y="1277650"/>
            <a:ext cx="1753549" cy="504056"/>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鲜明</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900" decel="100000" fill="hold"/>
                                        <p:tgtEl>
                                          <p:spTgt spid="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9"/>
          <p:cNvGrpSpPr/>
          <p:nvPr/>
        </p:nvGrpSpPr>
        <p:grpSpPr>
          <a:xfrm>
            <a:off x="1836528" y="1052131"/>
            <a:ext cx="8406130" cy="1314415"/>
            <a:chOff x="750731" y="1049140"/>
            <a:chExt cx="4000528" cy="668234"/>
          </a:xfrm>
        </p:grpSpPr>
        <p:sp>
          <p:nvSpPr>
            <p:cNvPr id="2" name="文本框 15"/>
            <p:cNvSpPr txBox="1"/>
            <p:nvPr/>
          </p:nvSpPr>
          <p:spPr>
            <a:xfrm>
              <a:off x="785786" y="1049140"/>
              <a:ext cx="484427" cy="296678"/>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3" name="矩形 2"/>
            <p:cNvSpPr/>
            <p:nvPr/>
          </p:nvSpPr>
          <p:spPr>
            <a:xfrm>
              <a:off x="750731" y="1420081"/>
              <a:ext cx="4000528" cy="297293"/>
            </a:xfrm>
            <a:prstGeom prst="rect">
              <a:avLst/>
            </a:prstGeom>
          </p:spPr>
          <p:txBody>
            <a:bodyPr wrap="square">
              <a:spAutoFit/>
            </a:bodyPr>
            <a:lstStyle/>
            <a:p>
              <a:pPr fontAlgn="auto">
                <a:lnSpc>
                  <a:spcPct val="100000"/>
                </a:lnSpc>
              </a:pPr>
              <a:endParaRPr lang="zh-CN" altLang="en-US" sz="3200" dirty="0">
                <a:latin typeface="宋体" pitchFamily="2" charset="-122"/>
              </a:endParaRPr>
            </a:p>
          </p:txBody>
        </p:sp>
      </p:grpSp>
      <p:sp>
        <p:nvSpPr>
          <p:cNvPr id="4" name="矩形 3"/>
          <p:cNvSpPr/>
          <p:nvPr/>
        </p:nvSpPr>
        <p:spPr>
          <a:xfrm>
            <a:off x="1830772" y="1781771"/>
            <a:ext cx="8801732" cy="4401205"/>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［湖南长郡中学等四所名校</a:t>
            </a:r>
            <a:r>
              <a:rPr lang="en-US" altLang="zh-CN" sz="2800" dirty="0">
                <a:latin typeface="仿宋" panose="02010609060101010101" pitchFamily="49" charset="-122"/>
                <a:ea typeface="仿宋" panose="02010609060101010101" pitchFamily="49" charset="-122"/>
              </a:rPr>
              <a:t>2019</a:t>
            </a:r>
            <a:r>
              <a:rPr lang="zh-CN" altLang="en-US" sz="2800" dirty="0">
                <a:latin typeface="仿宋" panose="02010609060101010101" pitchFamily="49" charset="-122"/>
                <a:ea typeface="仿宋" panose="02010609060101010101" pitchFamily="49" charset="-122"/>
              </a:rPr>
              <a:t>届联考</a:t>
            </a:r>
            <a:r>
              <a:rPr lang="en-US" altLang="zh-CN" sz="2800" dirty="0">
                <a:latin typeface="仿宋" panose="02010609060101010101" pitchFamily="49" charset="-122"/>
                <a:ea typeface="仿宋" panose="02010609060101010101" pitchFamily="49" charset="-122"/>
              </a:rPr>
              <a:t>·20</a:t>
            </a:r>
            <a:r>
              <a:rPr lang="zh-CN" altLang="en-US" sz="2800" dirty="0">
                <a:latin typeface="仿宋" panose="02010609060101010101" pitchFamily="49" charset="-122"/>
                <a:ea typeface="仿宋" panose="02010609060101010101" pitchFamily="49" charset="-122"/>
              </a:rPr>
              <a:t>］</a:t>
            </a:r>
            <a:r>
              <a:rPr lang="zh-CN" altLang="en-US" sz="2800" dirty="0">
                <a:latin typeface="宋体" pitchFamily="2" charset="-122"/>
                <a:ea typeface="宋体" pitchFamily="2" charset="-122"/>
              </a:rPr>
              <a:t>阅读下面的文字，按要求完成后面的问题。</a:t>
            </a:r>
            <a:endParaRPr lang="en-US" altLang="zh-CN" sz="2800" dirty="0">
              <a:latin typeface="宋体" pitchFamily="2" charset="-122"/>
              <a:ea typeface="宋体" pitchFamily="2" charset="-122"/>
            </a:endParaRPr>
          </a:p>
          <a:p>
            <a:r>
              <a:rPr lang="zh-CN" altLang="en-US" sz="2800" dirty="0">
                <a:latin typeface="楷体" panose="02010609060101010101" pitchFamily="49" charset="-122"/>
                <a:ea typeface="楷体" panose="02010609060101010101" pitchFamily="49" charset="-122"/>
              </a:rPr>
              <a:t>近些年来，各个地方“送图书下乡”活动层出不穷，但有些实际效果并不理想。由于观念意识、设施设备等诸多因素，普遍存在乡村居民参与度不高的问题，有的乡村图书馆甚至难以为继，改作他用。“送图书下乡”不能“一送了之”，</a:t>
            </a:r>
            <a:r>
              <a:rPr lang="en-US" altLang="zh-CN" sz="2800" dirty="0">
                <a:latin typeface="楷体" panose="02010609060101010101" pitchFamily="49" charset="-122"/>
                <a:ea typeface="楷体" panose="02010609060101010101" pitchFamily="49" charset="-122"/>
              </a:rPr>
              <a:t>______________</a:t>
            </a:r>
            <a:r>
              <a:rPr lang="zh-CN" altLang="en-US"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a:t>
            </a:r>
            <a:r>
              <a:rPr lang="en-US" altLang="zh-CN" sz="2800" dirty="0">
                <a:latin typeface="楷体" panose="02010609060101010101" pitchFamily="49" charset="-122"/>
                <a:ea typeface="楷体" panose="02010609060101010101" pitchFamily="49" charset="-122"/>
              </a:rPr>
              <a:t>1</a:t>
            </a:r>
            <a:r>
              <a:rPr lang="zh-CN" altLang="en-US" sz="2800" dirty="0">
                <a:latin typeface="楷体" panose="02010609060101010101" pitchFamily="49" charset="-122"/>
                <a:ea typeface="楷体" panose="02010609060101010101" pitchFamily="49" charset="-122"/>
              </a:rPr>
              <a:t>）请根据给出的文字，将句子补充完整。</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a:t>
            </a:r>
            <a:r>
              <a:rPr lang="en-US" altLang="zh-CN" sz="2800" dirty="0">
                <a:latin typeface="楷体" panose="02010609060101010101" pitchFamily="49" charset="-122"/>
                <a:ea typeface="楷体" panose="02010609060101010101" pitchFamily="49" charset="-122"/>
              </a:rPr>
              <a:t>2</a:t>
            </a:r>
            <a:r>
              <a:rPr lang="zh-CN" altLang="en-US" sz="2800" dirty="0">
                <a:latin typeface="楷体" panose="02010609060101010101" pitchFamily="49" charset="-122"/>
                <a:ea typeface="楷体" panose="02010609060101010101" pitchFamily="49" charset="-122"/>
              </a:rPr>
              <a:t>）对于“送图书下乡”活动，你有什么好的建议？（不少于三点）</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1"/>
          <p:cNvGrpSpPr/>
          <p:nvPr/>
        </p:nvGrpSpPr>
        <p:grpSpPr>
          <a:xfrm>
            <a:off x="1780222" y="1124744"/>
            <a:ext cx="8631555" cy="3635985"/>
            <a:chOff x="785786" y="3674113"/>
            <a:chExt cx="7809795" cy="3635985"/>
          </a:xfrm>
        </p:grpSpPr>
        <p:sp>
          <p:nvSpPr>
            <p:cNvPr id="4" name="文本框 15"/>
            <p:cNvSpPr txBox="1"/>
            <p:nvPr/>
          </p:nvSpPr>
          <p:spPr>
            <a:xfrm>
              <a:off x="785786" y="3674113"/>
              <a:ext cx="946851"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5" name="矩形 4"/>
            <p:cNvSpPr/>
            <p:nvPr/>
          </p:nvSpPr>
          <p:spPr>
            <a:xfrm>
              <a:off x="785786" y="4318638"/>
              <a:ext cx="7809795" cy="2991460"/>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a:t>
              </a:r>
              <a:r>
                <a:rPr lang="zh-CN" altLang="en-US" sz="3200" dirty="0">
                  <a:latin typeface="黑体" pitchFamily="49" charset="-122"/>
                  <a:ea typeface="黑体" pitchFamily="49" charset="-122"/>
                  <a:cs typeface="Heiti SC Light"/>
                </a:rPr>
                <a:t>示例</a:t>
              </a:r>
              <a:r>
                <a:rPr lang="en-US" altLang="zh-CN" sz="3200" dirty="0">
                  <a:latin typeface="黑体" pitchFamily="49" charset="-122"/>
                  <a:ea typeface="黑体" pitchFamily="49" charset="-122"/>
                  <a:cs typeface="Heiti SC Light"/>
                </a:rPr>
                <a:t>】</a:t>
              </a:r>
              <a:r>
                <a:rPr lang="zh-CN" altLang="en-US" sz="3200" dirty="0">
                  <a:latin typeface="+mn-ea"/>
                  <a:cs typeface="Heiti SC Light"/>
                </a:rPr>
                <a:t>（</a:t>
              </a:r>
              <a:r>
                <a:rPr lang="en-US" altLang="zh-CN" sz="3200" dirty="0">
                  <a:latin typeface="+mn-ea"/>
                  <a:cs typeface="Heiti SC Light"/>
                </a:rPr>
                <a:t>1</a:t>
              </a:r>
              <a:r>
                <a:rPr lang="zh-CN" altLang="en-US" sz="3200" dirty="0">
                  <a:latin typeface="+mn-ea"/>
                  <a:cs typeface="Heiti SC Light"/>
                </a:rPr>
                <a:t>）要根据实际情况，引导阅读，才能让农村的文化建设走上高效优质的轨道</a:t>
              </a:r>
              <a:endParaRPr lang="en-US" altLang="zh-CN" sz="3200" dirty="0">
                <a:latin typeface="+mn-ea"/>
                <a:cs typeface="Heiti SC Light"/>
              </a:endParaRPr>
            </a:p>
            <a:p>
              <a:pPr>
                <a:lnSpc>
                  <a:spcPct val="120000"/>
                </a:lnSpc>
              </a:pPr>
              <a:r>
                <a:rPr lang="zh-CN" altLang="en-US" sz="3200" dirty="0">
                  <a:latin typeface="+mn-ea"/>
                  <a:cs typeface="Heiti SC Light"/>
                </a:rPr>
                <a:t>（</a:t>
              </a:r>
              <a:r>
                <a:rPr lang="en-US" altLang="zh-CN" sz="3200" dirty="0">
                  <a:latin typeface="+mn-ea"/>
                  <a:cs typeface="Heiti SC Light"/>
                </a:rPr>
                <a:t>2</a:t>
              </a:r>
              <a:r>
                <a:rPr lang="zh-CN" altLang="en-US" sz="3200" dirty="0">
                  <a:latin typeface="+mn-ea"/>
                  <a:cs typeface="Heiti SC Light"/>
                </a:rPr>
                <a:t>）①选择适合农村需要的、实用性强的图书；②举办季节性读书活动以及知识竞赛；③设立固定场所及管理人员。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5"/>
          <p:cNvSpPr txBox="1"/>
          <p:nvPr/>
        </p:nvSpPr>
        <p:spPr>
          <a:xfrm>
            <a:off x="1750135" y="1021492"/>
            <a:ext cx="1094105" cy="58356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解析</a:t>
            </a:r>
          </a:p>
        </p:txBody>
      </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896200" y="4185190"/>
            <a:ext cx="3418205" cy="2135505"/>
          </a:xfrm>
          <a:prstGeom prst="rect">
            <a:avLst/>
          </a:prstGeom>
          <a:solidFill>
            <a:schemeClr val="tx2">
              <a:lumMod val="40000"/>
              <a:lumOff val="60000"/>
            </a:schemeClr>
          </a:solidFill>
        </p:spPr>
      </p:pic>
      <p:sp>
        <p:nvSpPr>
          <p:cNvPr id="2" name="矩形 1"/>
          <p:cNvSpPr/>
          <p:nvPr/>
        </p:nvSpPr>
        <p:spPr>
          <a:xfrm>
            <a:off x="1750135" y="1819324"/>
            <a:ext cx="8954377" cy="3219351"/>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第（</a:t>
            </a:r>
            <a:r>
              <a:rPr lang="en-US" altLang="zh-CN" sz="2800" dirty="0">
                <a:latin typeface="仿宋" panose="02010609060101010101" pitchFamily="49" charset="-122"/>
                <a:ea typeface="仿宋" panose="02010609060101010101" pitchFamily="49" charset="-122"/>
              </a:rPr>
              <a:t>1</a:t>
            </a:r>
            <a:r>
              <a:rPr lang="zh-CN" altLang="en-US" sz="2800" dirty="0">
                <a:latin typeface="仿宋" panose="02010609060101010101" pitchFamily="49" charset="-122"/>
                <a:ea typeface="仿宋" panose="02010609060101010101" pitchFamily="49" charset="-122"/>
              </a:rPr>
              <a:t>）题，应针对文中指出当前“送图书下乡”活动存在的问题，提出解决办法，观点应鲜明。目前存在最突出的问题是“乡村居民参与度不高”“有的乡村图书馆甚至难以为继，改作他用”，相应的办法就是加以引导，让农村的文化建设变得高效优质。第（</a:t>
            </a:r>
            <a:r>
              <a:rPr lang="en-US" altLang="zh-CN" sz="2800" dirty="0">
                <a:latin typeface="仿宋" panose="02010609060101010101" pitchFamily="49" charset="-122"/>
                <a:ea typeface="仿宋" panose="02010609060101010101" pitchFamily="49" charset="-122"/>
              </a:rPr>
              <a:t>2</a:t>
            </a:r>
            <a:r>
              <a:rPr lang="zh-CN" altLang="en-US" sz="2800" dirty="0">
                <a:latin typeface="仿宋" panose="02010609060101010101" pitchFamily="49" charset="-122"/>
                <a:ea typeface="仿宋" panose="02010609060101010101" pitchFamily="49" charset="-122"/>
              </a:rPr>
              <a:t>）题，可从增强送图书的目的性、激发村民参与的兴趣、加强场所管理等角度提建议，角度应全面，观点须明确。</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40535" y="1635125"/>
            <a:ext cx="8813165" cy="2553335"/>
          </a:xfrm>
          <a:prstGeom prst="rect">
            <a:avLst/>
          </a:prstGeom>
        </p:spPr>
        <p:txBody>
          <a:bodyPr wrap="square">
            <a:spAutoFit/>
          </a:bodyPr>
          <a:lstStyle/>
          <a:p>
            <a:r>
              <a:rPr lang="zh-CN" altLang="en-US" sz="3200" dirty="0">
                <a:latin typeface="宋体" pitchFamily="2" charset="-122"/>
                <a:ea typeface="宋体" pitchFamily="2" charset="-122"/>
                <a:cs typeface="Heiti SC Light"/>
              </a:rPr>
              <a:t>指能用传神、鲜活的词句充分调动起人们的形象思维，使表达具体、形象、可感。对“语言表达生动”的考查在语言表达简明、得体，选用、仿用、变换句式，扩展语句和压缩语段等题目中均有涉及。</a:t>
            </a:r>
          </a:p>
        </p:txBody>
      </p:sp>
      <p:grpSp>
        <p:nvGrpSpPr>
          <p:cNvPr id="2" name="组合 6"/>
          <p:cNvGrpSpPr/>
          <p:nvPr/>
        </p:nvGrpSpPr>
        <p:grpSpPr>
          <a:xfrm>
            <a:off x="1791006" y="4188512"/>
            <a:ext cx="8712835" cy="2199005"/>
            <a:chOff x="977029" y="3071809"/>
            <a:chExt cx="8207307" cy="2199005"/>
          </a:xfrm>
        </p:grpSpPr>
        <p:sp>
          <p:nvSpPr>
            <p:cNvPr id="5" name="文本框 13"/>
            <p:cNvSpPr txBox="1"/>
            <p:nvPr/>
          </p:nvSpPr>
          <p:spPr>
            <a:xfrm>
              <a:off x="1072136" y="3071809"/>
              <a:ext cx="1792077"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6" name="圆角矩形 5"/>
            <p:cNvSpPr/>
            <p:nvPr/>
          </p:nvSpPr>
          <p:spPr>
            <a:xfrm>
              <a:off x="977029" y="3758244"/>
              <a:ext cx="8207307" cy="151257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pPr>
              <a:r>
                <a:rPr lang="zh-CN" altLang="en-US" sz="3200" dirty="0">
                  <a:solidFill>
                    <a:srgbClr val="404040"/>
                  </a:solidFill>
                  <a:latin typeface="宋体" pitchFamily="2" charset="-122"/>
                  <a:ea typeface="宋体" pitchFamily="2" charset="-122"/>
                </a:rPr>
                <a:t>答题时，一般要采用描写进行</a:t>
              </a:r>
              <a:r>
                <a:rPr lang="zh-CN" altLang="en-US" sz="3200" dirty="0">
                  <a:solidFill>
                    <a:schemeClr val="accent6">
                      <a:lumMod val="75000"/>
                    </a:schemeClr>
                  </a:solidFill>
                  <a:latin typeface="宋体" pitchFamily="2" charset="-122"/>
                  <a:ea typeface="宋体" pitchFamily="2" charset="-122"/>
                </a:rPr>
                <a:t>铺陈</a:t>
              </a:r>
              <a:r>
                <a:rPr lang="zh-CN" altLang="en-US" sz="3200" dirty="0">
                  <a:solidFill>
                    <a:srgbClr val="404040"/>
                  </a:solidFill>
                  <a:latin typeface="宋体" pitchFamily="2" charset="-122"/>
                  <a:ea typeface="宋体" pitchFamily="2" charset="-122"/>
                </a:rPr>
                <a:t>或</a:t>
              </a:r>
              <a:r>
                <a:rPr lang="zh-CN" altLang="en-US" sz="3200" dirty="0">
                  <a:solidFill>
                    <a:schemeClr val="accent6">
                      <a:lumMod val="75000"/>
                    </a:schemeClr>
                  </a:solidFill>
                  <a:latin typeface="宋体" pitchFamily="2" charset="-122"/>
                  <a:ea typeface="宋体" pitchFamily="2" charset="-122"/>
                </a:rPr>
                <a:t>渲染，巧用修辞</a:t>
              </a:r>
              <a:r>
                <a:rPr lang="zh-CN" altLang="en-US" sz="3200" dirty="0">
                  <a:solidFill>
                    <a:srgbClr val="404040"/>
                  </a:solidFill>
                  <a:latin typeface="宋体" pitchFamily="2" charset="-122"/>
                  <a:ea typeface="宋体" pitchFamily="2" charset="-122"/>
                </a:rPr>
                <a:t>以得“美”，</a:t>
              </a:r>
              <a:r>
                <a:rPr lang="zh-CN" altLang="en-US" sz="3200" dirty="0">
                  <a:solidFill>
                    <a:schemeClr val="accent6">
                      <a:lumMod val="75000"/>
                    </a:schemeClr>
                  </a:solidFill>
                  <a:latin typeface="宋体" pitchFamily="2" charset="-122"/>
                  <a:ea typeface="宋体" pitchFamily="2" charset="-122"/>
                </a:rPr>
                <a:t>移用嫁接</a:t>
              </a:r>
              <a:r>
                <a:rPr lang="zh-CN" altLang="en-US" sz="3200" dirty="0">
                  <a:solidFill>
                    <a:srgbClr val="404040"/>
                  </a:solidFill>
                  <a:latin typeface="宋体" pitchFamily="2" charset="-122"/>
                  <a:ea typeface="宋体" pitchFamily="2" charset="-122"/>
                </a:rPr>
                <a:t>以得“趣”，</a:t>
              </a:r>
              <a:r>
                <a:rPr lang="zh-CN" altLang="en-US" sz="3200" dirty="0">
                  <a:solidFill>
                    <a:schemeClr val="accent6">
                      <a:lumMod val="75000"/>
                    </a:schemeClr>
                  </a:solidFill>
                  <a:latin typeface="宋体" pitchFamily="2" charset="-122"/>
                  <a:ea typeface="宋体" pitchFamily="2" charset="-122"/>
                </a:rPr>
                <a:t>借用诗词</a:t>
              </a:r>
              <a:r>
                <a:rPr lang="zh-CN" altLang="en-US" sz="3200" dirty="0">
                  <a:solidFill>
                    <a:srgbClr val="404040"/>
                  </a:solidFill>
                  <a:latin typeface="宋体" pitchFamily="2" charset="-122"/>
                  <a:ea typeface="宋体" pitchFamily="2" charset="-122"/>
                </a:rPr>
                <a:t>以得“雅”。</a:t>
              </a:r>
            </a:p>
          </p:txBody>
        </p:sp>
      </p:grpSp>
      <p:sp>
        <p:nvSpPr>
          <p:cNvPr id="10" name="副标题 2">
            <a:hlinkClick r:id="rId1" action="ppaction://hlinksldjump"/>
          </p:cNvPr>
          <p:cNvSpPr txBox="1"/>
          <p:nvPr/>
        </p:nvSpPr>
        <p:spPr>
          <a:xfrm>
            <a:off x="4079776" y="753708"/>
            <a:ext cx="5256584" cy="659068"/>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sp>
        <p:nvSpPr>
          <p:cNvPr id="11" name="副标题 2">
            <a:hlinkClick r:id="rId2" action="ppaction://hlinksldjump"/>
          </p:cNvPr>
          <p:cNvSpPr txBox="1"/>
          <p:nvPr/>
        </p:nvSpPr>
        <p:spPr>
          <a:xfrm>
            <a:off x="1790675" y="1130965"/>
            <a:ext cx="1753549" cy="504056"/>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生动</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900" decel="100000" fill="hold"/>
                                        <p:tgtEl>
                                          <p:spTgt spid="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9"/>
          <p:cNvGrpSpPr/>
          <p:nvPr/>
        </p:nvGrpSpPr>
        <p:grpSpPr>
          <a:xfrm>
            <a:off x="1625118" y="963707"/>
            <a:ext cx="8644890" cy="2839720"/>
            <a:chOff x="728892" y="1000214"/>
            <a:chExt cx="7593625" cy="2839720"/>
          </a:xfrm>
        </p:grpSpPr>
        <p:sp>
          <p:nvSpPr>
            <p:cNvPr id="2" name="文本框 15"/>
            <p:cNvSpPr txBox="1"/>
            <p:nvPr/>
          </p:nvSpPr>
          <p:spPr>
            <a:xfrm>
              <a:off x="728892" y="1000214"/>
              <a:ext cx="966634"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3" name="矩形 2"/>
            <p:cNvSpPr/>
            <p:nvPr/>
          </p:nvSpPr>
          <p:spPr>
            <a:xfrm>
              <a:off x="728892" y="1583779"/>
              <a:ext cx="7593625" cy="2256155"/>
            </a:xfrm>
            <a:prstGeom prst="rect">
              <a:avLst/>
            </a:prstGeom>
          </p:spPr>
          <p:txBody>
            <a:bodyPr wrap="square">
              <a:spAutoFit/>
            </a:bodyPr>
            <a:lstStyle/>
            <a:p>
              <a:pPr>
                <a:lnSpc>
                  <a:spcPct val="110000"/>
                </a:lnSpc>
              </a:pPr>
              <a:r>
                <a:rPr lang="zh-CN" altLang="en-US" sz="3200" dirty="0">
                  <a:latin typeface="仿宋" panose="02010609060101010101" pitchFamily="49" charset="-122"/>
                  <a:ea typeface="仿宋" panose="02010609060101010101" pitchFamily="49" charset="-122"/>
                </a:rPr>
                <a:t>［天津</a:t>
              </a:r>
              <a:r>
                <a:rPr lang="en-US" altLang="zh-CN" sz="3200" dirty="0">
                  <a:latin typeface="仿宋" panose="02010609060101010101" pitchFamily="49" charset="-122"/>
                  <a:ea typeface="仿宋" panose="02010609060101010101" pitchFamily="49" charset="-122"/>
                </a:rPr>
                <a:t>2016·21</a:t>
              </a:r>
              <a:r>
                <a:rPr lang="zh-CN" altLang="en-US" sz="3200" dirty="0">
                  <a:latin typeface="仿宋" panose="02010609060101010101" pitchFamily="49" charset="-122"/>
                  <a:ea typeface="仿宋" panose="02010609060101010101" pitchFamily="49" charset="-122"/>
                </a:rPr>
                <a:t>］</a:t>
              </a:r>
              <a:r>
                <a:rPr lang="en-US" altLang="zh-CN" sz="3200" dirty="0">
                  <a:latin typeface="宋体" pitchFamily="2" charset="-122"/>
                  <a:ea typeface="宋体" pitchFamily="2" charset="-122"/>
                </a:rPr>
                <a:t>2016</a:t>
              </a:r>
              <a:r>
                <a:rPr lang="zh-CN" altLang="en-US" sz="3200" dirty="0">
                  <a:latin typeface="宋体" pitchFamily="2" charset="-122"/>
                  <a:ea typeface="宋体" pitchFamily="2" charset="-122"/>
                </a:rPr>
                <a:t>年是莎士比亚逝世</a:t>
              </a:r>
              <a:r>
                <a:rPr lang="en-US" altLang="zh-CN" sz="3200" dirty="0">
                  <a:latin typeface="宋体" pitchFamily="2" charset="-122"/>
                  <a:ea typeface="宋体" pitchFamily="2" charset="-122"/>
                </a:rPr>
                <a:t>400</a:t>
              </a:r>
              <a:r>
                <a:rPr lang="zh-CN" altLang="en-US" sz="3200" dirty="0">
                  <a:latin typeface="宋体" pitchFamily="2" charset="-122"/>
                  <a:ea typeface="宋体" pitchFamily="2" charset="-122"/>
                </a:rPr>
                <a:t>周年，为纪念这位戏剧大师，某剧院策划了系列演出活动。请为该活动拟写一条宣传语。</a:t>
              </a:r>
              <a:endParaRPr lang="en-US" altLang="zh-CN" sz="3200" dirty="0">
                <a:latin typeface="宋体" pitchFamily="2" charset="-122"/>
                <a:ea typeface="宋体" pitchFamily="2" charset="-122"/>
              </a:endParaRPr>
            </a:p>
            <a:p>
              <a:pPr>
                <a:lnSpc>
                  <a:spcPct val="110000"/>
                </a:lnSpc>
              </a:pPr>
              <a:r>
                <a:rPr lang="en-US" altLang="zh-CN" sz="3200" dirty="0">
                  <a:latin typeface="宋体" pitchFamily="2" charset="-122"/>
                  <a:ea typeface="宋体" pitchFamily="2" charset="-122"/>
                </a:rPr>
                <a:t>_________________________________________</a:t>
              </a:r>
            </a:p>
          </p:txBody>
        </p:sp>
      </p:grpSp>
      <p:grpSp>
        <p:nvGrpSpPr>
          <p:cNvPr id="9" name="组合 11"/>
          <p:cNvGrpSpPr/>
          <p:nvPr/>
        </p:nvGrpSpPr>
        <p:grpSpPr>
          <a:xfrm>
            <a:off x="1625118" y="3742278"/>
            <a:ext cx="8837931" cy="2152015"/>
            <a:chOff x="785786" y="3857628"/>
            <a:chExt cx="7996523" cy="2152015"/>
          </a:xfrm>
        </p:grpSpPr>
        <p:sp>
          <p:nvSpPr>
            <p:cNvPr id="4" name="文本框 15"/>
            <p:cNvSpPr txBox="1"/>
            <p:nvPr/>
          </p:nvSpPr>
          <p:spPr>
            <a:xfrm>
              <a:off x="785786" y="3857628"/>
              <a:ext cx="995687"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5" name="矩形 4"/>
            <p:cNvSpPr/>
            <p:nvPr/>
          </p:nvSpPr>
          <p:spPr>
            <a:xfrm>
              <a:off x="785786" y="4441193"/>
              <a:ext cx="7996523" cy="1568450"/>
            </a:xfrm>
            <a:prstGeom prst="rect">
              <a:avLst/>
            </a:prstGeom>
          </p:spPr>
          <p:txBody>
            <a:bodyPr wrap="square">
              <a:spAutoFit/>
            </a:bodyPr>
            <a:lstStyle/>
            <a:p>
              <a:pPr fontAlgn="auto">
                <a:lnSpc>
                  <a:spcPct val="100000"/>
                </a:lnSpc>
              </a:pPr>
              <a:r>
                <a:rPr lang="en-US" altLang="zh-CN" sz="3200" dirty="0">
                  <a:latin typeface="黑体" pitchFamily="49" charset="-122"/>
                  <a:ea typeface="黑体" pitchFamily="49" charset="-122"/>
                  <a:cs typeface="Heiti SC Light"/>
                </a:rPr>
                <a:t>【</a:t>
              </a:r>
              <a:r>
                <a:rPr lang="zh-CN" altLang="en-US" sz="3200" dirty="0">
                  <a:latin typeface="黑体" pitchFamily="49" charset="-122"/>
                  <a:ea typeface="黑体" pitchFamily="49" charset="-122"/>
                  <a:cs typeface="Heiti SC Light"/>
                </a:rPr>
                <a:t>示例一</a:t>
              </a:r>
              <a:r>
                <a:rPr lang="en-US" altLang="zh-CN" sz="3200" dirty="0">
                  <a:latin typeface="黑体" pitchFamily="49" charset="-122"/>
                  <a:ea typeface="黑体" pitchFamily="49" charset="-122"/>
                  <a:cs typeface="Heiti SC Light"/>
                </a:rPr>
                <a:t>】</a:t>
              </a:r>
              <a:r>
                <a:rPr lang="zh-CN" altLang="en-US" sz="3200" dirty="0">
                  <a:latin typeface="华文中宋" panose="02010600040101010101" charset="-122"/>
                  <a:ea typeface="华文中宋" panose="02010600040101010101" charset="-122"/>
                  <a:cs typeface="Heiti SC Light"/>
                </a:rPr>
                <a:t>悲剧，喜剧，犹如一双神奇的手治愈了我们的双眼；生存，毁灭，如同一声巨响的雷劈开了我们的脑洞。</a:t>
              </a:r>
            </a:p>
          </p:txBody>
        </p:sp>
      </p:grpSp>
      <p:sp>
        <p:nvSpPr>
          <p:cNvPr id="12" name="矩形 11"/>
          <p:cNvSpPr/>
          <p:nvPr/>
        </p:nvSpPr>
        <p:spPr>
          <a:xfrm>
            <a:off x="1625118" y="5750726"/>
            <a:ext cx="8639175" cy="681990"/>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a:t>
            </a:r>
            <a:r>
              <a:rPr lang="zh-CN" altLang="en-US" sz="3200" dirty="0">
                <a:latin typeface="黑体" pitchFamily="49" charset="-122"/>
                <a:ea typeface="黑体" pitchFamily="49" charset="-122"/>
                <a:cs typeface="Heiti SC Light"/>
              </a:rPr>
              <a:t>示例二</a:t>
            </a:r>
            <a:r>
              <a:rPr lang="en-US" altLang="zh-CN" sz="3200" dirty="0">
                <a:latin typeface="黑体" pitchFamily="49" charset="-122"/>
                <a:ea typeface="黑体" pitchFamily="49" charset="-122"/>
                <a:cs typeface="Heiti SC Light"/>
              </a:rPr>
              <a:t>】</a:t>
            </a:r>
            <a:r>
              <a:rPr lang="zh-CN" altLang="en-US" sz="3200" dirty="0">
                <a:latin typeface="华文中宋" panose="02010600040101010101" charset="-122"/>
                <a:ea typeface="华文中宋" panose="02010600040101010101" charset="-122"/>
                <a:cs typeface="Heiti SC Light"/>
              </a:rPr>
              <a:t>赏莎翁戏剧，品百味人生。</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10"/>
          <p:cNvGrpSpPr/>
          <p:nvPr/>
        </p:nvGrpSpPr>
        <p:grpSpPr>
          <a:xfrm>
            <a:off x="1775520" y="1052736"/>
            <a:ext cx="8413750" cy="4399280"/>
            <a:chOff x="5440582" y="1002967"/>
            <a:chExt cx="6866283" cy="4399280"/>
          </a:xfrm>
        </p:grpSpPr>
        <p:sp>
          <p:nvSpPr>
            <p:cNvPr id="6" name="文本框 15"/>
            <p:cNvSpPr txBox="1"/>
            <p:nvPr/>
          </p:nvSpPr>
          <p:spPr>
            <a:xfrm>
              <a:off x="5440582" y="1002967"/>
              <a:ext cx="840537" cy="58356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解析</a:t>
              </a:r>
            </a:p>
          </p:txBody>
        </p:sp>
        <p:sp>
          <p:nvSpPr>
            <p:cNvPr id="7" name="矩形 6"/>
            <p:cNvSpPr/>
            <p:nvPr/>
          </p:nvSpPr>
          <p:spPr>
            <a:xfrm>
              <a:off x="5440582" y="1767507"/>
              <a:ext cx="6866283" cy="3634740"/>
            </a:xfrm>
            <a:prstGeom prst="rect">
              <a:avLst/>
            </a:prstGeom>
          </p:spPr>
          <p:txBody>
            <a:bodyPr wrap="square">
              <a:spAutoFit/>
            </a:bodyPr>
            <a:lstStyle/>
            <a:p>
              <a:pPr>
                <a:lnSpc>
                  <a:spcPct val="120000"/>
                </a:lnSpc>
              </a:pPr>
              <a:r>
                <a:rPr lang="zh-CN" altLang="en-US" sz="3200" dirty="0">
                  <a:latin typeface="仿宋" panose="02010609060101010101" pitchFamily="49" charset="-122"/>
                  <a:ea typeface="仿宋" panose="02010609060101010101" pitchFamily="49" charset="-122"/>
                </a:rPr>
                <a:t>宣传语最基本的特征是语言简洁，具有宣传性和鼓动性。解答此题，要注意如下三点：①能体现本次活动的宗旨</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纪念莎士比亚逝世</a:t>
              </a:r>
              <a:r>
                <a:rPr lang="en-US" altLang="zh-CN" sz="3200" dirty="0">
                  <a:latin typeface="仿宋" panose="02010609060101010101" pitchFamily="49" charset="-122"/>
                  <a:ea typeface="仿宋" panose="02010609060101010101" pitchFamily="49" charset="-122"/>
                </a:rPr>
                <a:t>400</a:t>
              </a:r>
              <a:r>
                <a:rPr lang="zh-CN" altLang="en-US" sz="3200" dirty="0">
                  <a:latin typeface="仿宋" panose="02010609060101010101" pitchFamily="49" charset="-122"/>
                  <a:ea typeface="仿宋" panose="02010609060101010101" pitchFamily="49" charset="-122"/>
                </a:rPr>
                <a:t>周年；②语言简洁、有文采，可适当运用一定的修辞手法；③富有创意，能起到宣传鼓动的效果。</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3541712" y="1065100"/>
            <a:ext cx="5434608" cy="50038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grpSp>
        <p:nvGrpSpPr>
          <p:cNvPr id="2" name="组 11"/>
          <p:cNvGrpSpPr/>
          <p:nvPr/>
        </p:nvGrpSpPr>
        <p:grpSpPr>
          <a:xfrm>
            <a:off x="2273935" y="2025650"/>
            <a:ext cx="7446010" cy="4542112"/>
            <a:chOff x="924712" y="2050883"/>
            <a:chExt cx="4799194" cy="4542317"/>
          </a:xfrm>
        </p:grpSpPr>
        <p:sp>
          <p:nvSpPr>
            <p:cNvPr id="6" name="副标题 2">
              <a:hlinkClick r:id="rId2" action="ppaction://hlinksldjump"/>
            </p:cNvPr>
            <p:cNvSpPr txBox="1"/>
            <p:nvPr/>
          </p:nvSpPr>
          <p:spPr>
            <a:xfrm>
              <a:off x="924712" y="2050883"/>
              <a:ext cx="479919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综合考法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如何做到语言表达简明</a:t>
              </a:r>
            </a:p>
          </p:txBody>
        </p:sp>
        <p:sp>
          <p:nvSpPr>
            <p:cNvPr id="7" name="TextBox 4">
              <a:hlinkClick r:id="rId2" action="ppaction://hlinksldjump"/>
            </p:cNvPr>
            <p:cNvSpPr txBox="1"/>
            <p:nvPr/>
          </p:nvSpPr>
          <p:spPr>
            <a:xfrm>
              <a:off x="1253228" y="2562038"/>
              <a:ext cx="3643354" cy="4031162"/>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1.</a:t>
              </a:r>
              <a:r>
                <a:rPr lang="zh-CN" altLang="en-US" sz="3200" dirty="0">
                  <a:solidFill>
                    <a:schemeClr val="bg1"/>
                  </a:solidFill>
                  <a:latin typeface="宋体" pitchFamily="2" charset="-122"/>
                  <a:ea typeface="宋体" pitchFamily="2" charset="-122"/>
                  <a:cs typeface="Heiti SC Light"/>
                </a:rPr>
                <a:t>围绕中心，突出重点</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2.</a:t>
              </a:r>
              <a:r>
                <a:rPr lang="zh-CN" altLang="en-US" sz="3200" dirty="0">
                  <a:solidFill>
                    <a:schemeClr val="bg1"/>
                  </a:solidFill>
                  <a:latin typeface="宋体" pitchFamily="2" charset="-122"/>
                  <a:ea typeface="宋体" pitchFamily="2" charset="-122"/>
                  <a:cs typeface="Heiti SC Light"/>
                </a:rPr>
                <a:t>善于概括，巧用指代</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3.</a:t>
              </a:r>
              <a:r>
                <a:rPr lang="zh-CN" altLang="en-US" sz="3200" dirty="0">
                  <a:solidFill>
                    <a:schemeClr val="bg1"/>
                  </a:solidFill>
                  <a:latin typeface="宋体" pitchFamily="2" charset="-122"/>
                  <a:ea typeface="宋体" pitchFamily="2" charset="-122"/>
                  <a:cs typeface="Heiti SC Light"/>
                </a:rPr>
                <a:t>避免含糊，消除歧义</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4.</a:t>
              </a:r>
              <a:r>
                <a:rPr lang="zh-CN" altLang="en-US" sz="3200" dirty="0">
                  <a:solidFill>
                    <a:schemeClr val="bg1"/>
                  </a:solidFill>
                  <a:latin typeface="宋体" pitchFamily="2" charset="-122"/>
                  <a:ea typeface="宋体" pitchFamily="2" charset="-122"/>
                  <a:cs typeface="Heiti SC Light"/>
                </a:rPr>
                <a:t>防止重复，删除多余</a:t>
              </a:r>
              <a:endParaRPr lang="zh-CN" altLang="en-US" sz="3200" dirty="0">
                <a:solidFill>
                  <a:schemeClr val="bg1"/>
                </a:solidFill>
                <a:latin typeface="宋体" pitchFamily="2" charset="-122"/>
                <a:ea typeface="宋体" pitchFamily="2" charset="-122"/>
                <a:cs typeface="Heiti SC Light"/>
              </a:endParaRPr>
            </a:p>
            <a:p>
              <a:pPr marL="342900" indent="-342900">
                <a:buFont typeface="Wingdings" pitchFamily="2" charset="2"/>
                <a:buChar char="Ø"/>
              </a:pPr>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pic>
        <p:nvPicPr>
          <p:cNvPr id="3" name="Picture 2" descr="C:\Users\Administrator\Desktop\20141002113224_Sa2yv.thumb.700_0.jpeg20141002113224_Sa2yv.thumb.700_0"/>
          <p:cNvPicPr>
            <a:picLocks noChangeAspect="1" noChangeArrowheads="1"/>
          </p:cNvPicPr>
          <p:nvPr/>
        </p:nvPicPr>
        <p:blipFill>
          <a:blip r:embed="rId3" cstate="print">
            <a:lum bright="10000"/>
          </a:blip>
          <a:srcRect l="12031" t="12377" r="20924" b="15011"/>
          <a:stretch>
            <a:fillRect/>
          </a:stretch>
        </p:blipFill>
        <p:spPr bwMode="auto">
          <a:xfrm>
            <a:off x="9408368" y="2996952"/>
            <a:ext cx="2040255" cy="33420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 27"/>
          <p:cNvGrpSpPr/>
          <p:nvPr/>
        </p:nvGrpSpPr>
        <p:grpSpPr>
          <a:xfrm>
            <a:off x="1703512" y="980728"/>
            <a:ext cx="9217025" cy="2131695"/>
            <a:chOff x="4546231" y="2479498"/>
            <a:chExt cx="5532029" cy="1991409"/>
          </a:xfrm>
        </p:grpSpPr>
        <p:sp>
          <p:nvSpPr>
            <p:cNvPr id="18" name="副标题 2"/>
            <p:cNvSpPr txBox="1"/>
            <p:nvPr/>
          </p:nvSpPr>
          <p:spPr>
            <a:xfrm>
              <a:off x="4546231" y="2479498"/>
              <a:ext cx="3187152"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sp>
          <p:nvSpPr>
            <p:cNvPr id="19" name="副标题 2">
              <a:hlinkClick r:id="rId1" action="ppaction://hlinksldjump"/>
            </p:cNvPr>
            <p:cNvSpPr txBox="1"/>
            <p:nvPr/>
          </p:nvSpPr>
          <p:spPr>
            <a:xfrm>
              <a:off x="4797612" y="2979698"/>
              <a:ext cx="5280648" cy="1491209"/>
            </a:xfrm>
            <a:prstGeom prst="rect">
              <a:avLst/>
            </a:prstGeom>
          </p:spPr>
          <p:txBody>
            <a:bodyPr vert="horz" lIns="91440" tIns="45720" rIns="91440" bIns="45720" rtlCol="0">
              <a:noAutofit/>
            </a:bodyPr>
            <a:lstStyle/>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如何做到语言表达简明</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如何做到语言表达连贯</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如何做到语言表达得体</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4  </a:t>
              </a:r>
              <a:r>
                <a:rPr lang="zh-CN" altLang="en-US" sz="3200" dirty="0">
                  <a:solidFill>
                    <a:schemeClr val="bg1"/>
                  </a:solidFill>
                  <a:latin typeface="宋体" pitchFamily="2" charset="-122"/>
                  <a:ea typeface="宋体" pitchFamily="2" charset="-122"/>
                  <a:cs typeface="Heiti SC Light"/>
                </a:rPr>
                <a:t>如何做到语言表达准确</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5  </a:t>
              </a:r>
              <a:r>
                <a:rPr lang="zh-CN" altLang="en-US" sz="3200" dirty="0">
                  <a:solidFill>
                    <a:schemeClr val="bg1"/>
                  </a:solidFill>
                  <a:latin typeface="宋体" pitchFamily="2" charset="-122"/>
                  <a:ea typeface="宋体" pitchFamily="2" charset="-122"/>
                  <a:cs typeface="Heiti SC Light"/>
                </a:rPr>
                <a:t>如何做到语言表达鲜明</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6  </a:t>
              </a:r>
              <a:r>
                <a:rPr lang="zh-CN" altLang="en-US" sz="3200" dirty="0">
                  <a:solidFill>
                    <a:schemeClr val="bg1"/>
                  </a:solidFill>
                  <a:latin typeface="宋体" pitchFamily="2" charset="-122"/>
                  <a:ea typeface="宋体" pitchFamily="2" charset="-122"/>
                  <a:cs typeface="Heiti SC Light"/>
                </a:rPr>
                <a:t>如何做到语言表达生动</a:t>
              </a:r>
              <a:endParaRPr lang="zh-CN" altLang="en-US" sz="3200" dirty="0">
                <a:solidFill>
                  <a:schemeClr val="bg1"/>
                </a:solidFill>
                <a:latin typeface="宋体" pitchFamily="2" charset="-122"/>
                <a:ea typeface="宋体" pitchFamily="2" charset="-122"/>
                <a:cs typeface="Heiti SC Light"/>
              </a:endParaRPr>
            </a:p>
            <a:p>
              <a:pPr marL="450850" indent="-4508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7  </a:t>
              </a:r>
              <a:r>
                <a:rPr lang="zh-CN" altLang="en-US" sz="3200" spc="-100" dirty="0">
                  <a:solidFill>
                    <a:schemeClr val="bg1"/>
                  </a:solidFill>
                  <a:latin typeface="宋体" pitchFamily="2" charset="-122"/>
                  <a:ea typeface="宋体" pitchFamily="2" charset="-122"/>
                  <a:cs typeface="Heiti SC Light"/>
                </a:rPr>
                <a:t>高考语言表达综合题型的解题方法</a:t>
              </a:r>
              <a:endParaRPr lang="zh-CN" altLang="en-US" sz="3200" spc="-100" dirty="0">
                <a:solidFill>
                  <a:schemeClr val="bg1"/>
                </a:solidFill>
                <a:latin typeface="宋体" pitchFamily="2" charset="-122"/>
                <a:ea typeface="宋体" pitchFamily="2" charset="-122"/>
                <a:cs typeface="Heiti SC Light"/>
              </a:endParaRPr>
            </a:p>
            <a:p>
              <a:pPr marL="285750" indent="-285750">
                <a:lnSpc>
                  <a:spcPct val="130000"/>
                </a:lnSpc>
                <a:buFont typeface="Wingdings" pitchFamily="2" charset="2"/>
                <a:buChar char="p"/>
              </a:pPr>
              <a:endParaRPr lang="zh-CN" altLang="en-US" sz="3200" spc="-100" dirty="0">
                <a:solidFill>
                  <a:schemeClr val="tx2"/>
                </a:solidFill>
                <a:latin typeface="Heiti SC Light"/>
                <a:ea typeface="Heiti SC Light"/>
                <a:cs typeface="Heiti SC Light"/>
              </a:endParaRPr>
            </a:p>
            <a:p>
              <a:pPr marL="285750" indent="-285750">
                <a:lnSpc>
                  <a:spcPct val="130000"/>
                </a:lnSpc>
                <a:buFont typeface="Wingdings" pitchFamily="2" charset="2"/>
                <a:buChar char="p"/>
              </a:pPr>
              <a:endParaRPr lang="en-US" altLang="zh-CN" sz="3200" dirty="0">
                <a:solidFill>
                  <a:srgbClr val="008000"/>
                </a:solidFill>
                <a:latin typeface="Heiti SC Light"/>
                <a:ea typeface="Heiti SC Light"/>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33245" y="1399540"/>
            <a:ext cx="6021070" cy="752385"/>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mn-ea"/>
                <a:cs typeface="Heiti SC Light"/>
              </a:rPr>
              <a:t>1.</a:t>
            </a:r>
            <a:r>
              <a:rPr lang="zh-CN" altLang="en-US" sz="3200" dirty="0">
                <a:solidFill>
                  <a:schemeClr val="bg1"/>
                </a:solidFill>
                <a:latin typeface="+mn-ea"/>
                <a:cs typeface="Heiti SC Light"/>
              </a:rPr>
              <a:t>围绕中心，突出重点</a:t>
            </a:r>
          </a:p>
        </p:txBody>
      </p:sp>
      <p:sp>
        <p:nvSpPr>
          <p:cNvPr id="18" name="文本框 17"/>
          <p:cNvSpPr txBox="1"/>
          <p:nvPr/>
        </p:nvSpPr>
        <p:spPr>
          <a:xfrm>
            <a:off x="2549137" y="795092"/>
            <a:ext cx="7809618"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如何做到语言表达简明</a:t>
            </a:r>
          </a:p>
        </p:txBody>
      </p:sp>
      <p:grpSp>
        <p:nvGrpSpPr>
          <p:cNvPr id="2" name="组 20"/>
          <p:cNvGrpSpPr/>
          <p:nvPr/>
        </p:nvGrpSpPr>
        <p:grpSpPr>
          <a:xfrm>
            <a:off x="1996052" y="2287413"/>
            <a:ext cx="8500746" cy="3410585"/>
            <a:chOff x="190562" y="1427952"/>
            <a:chExt cx="4469034" cy="2842129"/>
          </a:xfrm>
        </p:grpSpPr>
        <p:sp>
          <p:nvSpPr>
            <p:cNvPr id="8" name="TextBox 2"/>
            <p:cNvSpPr txBox="1"/>
            <p:nvPr/>
          </p:nvSpPr>
          <p:spPr>
            <a:xfrm>
              <a:off x="190562" y="2039663"/>
              <a:ext cx="4469034" cy="2230418"/>
            </a:xfrm>
            <a:prstGeom prst="rect">
              <a:avLst/>
            </a:prstGeom>
            <a:noFill/>
          </p:spPr>
          <p:txBody>
            <a:bodyPr wrap="square" rtlCol="0">
              <a:spAutoFit/>
            </a:bodyPr>
            <a:lstStyle/>
            <a:p>
              <a:pPr fontAlgn="auto">
                <a:lnSpc>
                  <a:spcPct val="100000"/>
                </a:lnSpc>
              </a:pPr>
              <a:r>
                <a:rPr lang="zh-CN" altLang="en-US" sz="2800" dirty="0">
                  <a:solidFill>
                    <a:schemeClr val="tx1">
                      <a:lumMod val="75000"/>
                      <a:lumOff val="25000"/>
                    </a:schemeClr>
                  </a:solidFill>
                  <a:latin typeface="宋体" pitchFamily="2" charset="-122"/>
                  <a:ea typeface="宋体" pitchFamily="2" charset="-122"/>
                  <a:cs typeface="Heiti SC Light"/>
                </a:rPr>
                <a:t>①春花秋月，夏云冬雪，造化多情，大自然的色彩是美好的。②人类应该为永葆大自然的色彩美做出自己的努力，让大海永远蔚蓝，让草原永远青翠。③但是人类不以自然美为满足，艺术美的着意创造，有待心灵的加工，注入艺术家的豪情。④色彩只有注入了画家的情感，才能成为审美对象。</a:t>
              </a:r>
            </a:p>
          </p:txBody>
        </p:sp>
        <p:sp>
          <p:nvSpPr>
            <p:cNvPr id="10" name="文本框 15"/>
            <p:cNvSpPr txBox="1"/>
            <p:nvPr/>
          </p:nvSpPr>
          <p:spPr>
            <a:xfrm>
              <a:off x="190562" y="1427952"/>
              <a:ext cx="679686" cy="486300"/>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841537" y="1068330"/>
            <a:ext cx="8459470" cy="2700020"/>
            <a:chOff x="4750720" y="1538658"/>
            <a:chExt cx="8459470" cy="2700020"/>
          </a:xfrm>
        </p:grpSpPr>
        <p:sp>
          <p:nvSpPr>
            <p:cNvPr id="12" name="TextBox 5"/>
            <p:cNvSpPr txBox="1"/>
            <p:nvPr/>
          </p:nvSpPr>
          <p:spPr>
            <a:xfrm>
              <a:off x="4833905" y="2177468"/>
              <a:ext cx="8376285"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本段文字谈的是自然色彩美和艺术美的关系问题。把握了这个中心，就可以发现②是游离句。因为它谈的是环保问题，删掉它，语言就简洁了。</a:t>
              </a:r>
            </a:p>
          </p:txBody>
        </p:sp>
        <p:sp>
          <p:nvSpPr>
            <p:cNvPr id="14" name="文本框 19"/>
            <p:cNvSpPr txBox="1"/>
            <p:nvPr/>
          </p:nvSpPr>
          <p:spPr>
            <a:xfrm>
              <a:off x="4750720" y="1538658"/>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968208" y="4149080"/>
            <a:ext cx="3511550" cy="219392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03095" y="1393825"/>
            <a:ext cx="4752340" cy="752385"/>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mn-ea"/>
                <a:cs typeface="Heiti SC Light"/>
              </a:rPr>
              <a:t>2.</a:t>
            </a:r>
            <a:r>
              <a:rPr lang="zh-CN" altLang="en-US" sz="3200" dirty="0">
                <a:solidFill>
                  <a:schemeClr val="bg1"/>
                </a:solidFill>
                <a:latin typeface="+mn-ea"/>
                <a:cs typeface="Heiti SC Light"/>
              </a:rPr>
              <a:t>善于概括，巧用指代</a:t>
            </a:r>
          </a:p>
        </p:txBody>
      </p:sp>
      <p:sp>
        <p:nvSpPr>
          <p:cNvPr id="18" name="文本框 17"/>
          <p:cNvSpPr txBox="1"/>
          <p:nvPr/>
        </p:nvSpPr>
        <p:spPr>
          <a:xfrm>
            <a:off x="2505997" y="732499"/>
            <a:ext cx="7789545"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如何做到语言表达简明</a:t>
            </a:r>
          </a:p>
        </p:txBody>
      </p:sp>
      <p:grpSp>
        <p:nvGrpSpPr>
          <p:cNvPr id="2" name="组 20"/>
          <p:cNvGrpSpPr/>
          <p:nvPr/>
        </p:nvGrpSpPr>
        <p:grpSpPr>
          <a:xfrm>
            <a:off x="1767599" y="2202334"/>
            <a:ext cx="8656955" cy="2152015"/>
            <a:chOff x="495647" y="1571884"/>
            <a:chExt cx="8656955" cy="1793289"/>
          </a:xfrm>
        </p:grpSpPr>
        <p:sp>
          <p:nvSpPr>
            <p:cNvPr id="8" name="TextBox 2"/>
            <p:cNvSpPr txBox="1"/>
            <p:nvPr/>
          </p:nvSpPr>
          <p:spPr>
            <a:xfrm>
              <a:off x="495647" y="2058173"/>
              <a:ext cx="8656955"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这艘新舰艇，机器性能良好，如果按照措施上规定的延长机油使用期的办法，来延长机油使用期，就可避免不必要的人力和机油的浪费。</a:t>
              </a:r>
            </a:p>
          </p:txBody>
        </p:sp>
        <p:sp>
          <p:nvSpPr>
            <p:cNvPr id="10" name="文本框 15"/>
            <p:cNvSpPr txBox="1"/>
            <p:nvPr/>
          </p:nvSpPr>
          <p:spPr>
            <a:xfrm>
              <a:off x="702657" y="1571884"/>
              <a:ext cx="132080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2</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7" name="组 22"/>
          <p:cNvGrpSpPr/>
          <p:nvPr/>
        </p:nvGrpSpPr>
        <p:grpSpPr>
          <a:xfrm>
            <a:off x="1690407" y="4341755"/>
            <a:ext cx="8734425" cy="1968560"/>
            <a:chOff x="4621180" y="1593903"/>
            <a:chExt cx="8734425" cy="1968560"/>
          </a:xfrm>
        </p:grpSpPr>
        <p:sp>
          <p:nvSpPr>
            <p:cNvPr id="11" name="TextBox 5"/>
            <p:cNvSpPr txBox="1"/>
            <p:nvPr/>
          </p:nvSpPr>
          <p:spPr>
            <a:xfrm>
              <a:off x="4621180" y="2177468"/>
              <a:ext cx="8734425" cy="1384995"/>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第二个“延长机油使用期”与前面重复，可用“做”代替，同时去掉“来”字前面的逗号。另外，“不必要的”多余，浪费都是“不必要”的。</a:t>
              </a:r>
            </a:p>
          </p:txBody>
        </p:sp>
        <p:sp>
          <p:nvSpPr>
            <p:cNvPr id="17" name="文本框 19"/>
            <p:cNvSpPr txBox="1"/>
            <p:nvPr/>
          </p:nvSpPr>
          <p:spPr>
            <a:xfrm>
              <a:off x="4833905" y="1593903"/>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66265" y="1270635"/>
            <a:ext cx="4844415" cy="752385"/>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mn-ea"/>
                <a:cs typeface="Heiti SC Light"/>
              </a:rPr>
              <a:t>3.</a:t>
            </a:r>
            <a:r>
              <a:rPr lang="zh-CN" altLang="en-US" sz="3200" dirty="0">
                <a:solidFill>
                  <a:schemeClr val="bg1"/>
                </a:solidFill>
                <a:latin typeface="+mn-ea"/>
                <a:cs typeface="Heiti SC Light"/>
              </a:rPr>
              <a:t>避免含糊，消除歧义</a:t>
            </a:r>
          </a:p>
        </p:txBody>
      </p:sp>
      <p:sp>
        <p:nvSpPr>
          <p:cNvPr id="18" name="文本框 17"/>
          <p:cNvSpPr txBox="1"/>
          <p:nvPr/>
        </p:nvSpPr>
        <p:spPr>
          <a:xfrm>
            <a:off x="2476863" y="759505"/>
            <a:ext cx="7848872"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如何做到语言表达简明</a:t>
            </a:r>
          </a:p>
        </p:txBody>
      </p:sp>
      <p:grpSp>
        <p:nvGrpSpPr>
          <p:cNvPr id="17" name="组合 16"/>
          <p:cNvGrpSpPr/>
          <p:nvPr/>
        </p:nvGrpSpPr>
        <p:grpSpPr>
          <a:xfrm>
            <a:off x="1866265" y="2100577"/>
            <a:ext cx="8491855" cy="4250055"/>
            <a:chOff x="714347" y="3582921"/>
            <a:chExt cx="7643866" cy="1339617"/>
          </a:xfrm>
        </p:grpSpPr>
        <p:sp>
          <p:nvSpPr>
            <p:cNvPr id="20" name="圆角矩形 19"/>
            <p:cNvSpPr/>
            <p:nvPr/>
          </p:nvSpPr>
          <p:spPr>
            <a:xfrm>
              <a:off x="714348" y="3582921"/>
              <a:ext cx="7643865" cy="500066"/>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tx1"/>
                  </a:solidFill>
                  <a:latin typeface="宋体" pitchFamily="2" charset="-122"/>
                  <a:ea typeface="宋体" pitchFamily="2" charset="-122"/>
                </a:rPr>
                <a:t>(1)</a:t>
              </a:r>
              <a:r>
                <a:rPr lang="zh-CN" altLang="en-US" sz="3200" b="1" dirty="0">
                  <a:solidFill>
                    <a:schemeClr val="tx1"/>
                  </a:solidFill>
                  <a:latin typeface="宋体" pitchFamily="2" charset="-122"/>
                  <a:ea typeface="宋体" pitchFamily="2" charset="-122"/>
                </a:rPr>
                <a:t>添加语境法</a:t>
              </a:r>
              <a:r>
                <a:rPr lang="zh-CN" altLang="en-US" sz="3200" dirty="0">
                  <a:solidFill>
                    <a:schemeClr val="tx1"/>
                  </a:solidFill>
                  <a:latin typeface="宋体" pitchFamily="2" charset="-122"/>
                  <a:ea typeface="宋体" pitchFamily="2" charset="-122"/>
                </a:rPr>
                <a:t>。如“班长说服了我和王佳一起去爬山”，后面加上“他自己却游泳去了”，歧义即可消除。</a:t>
              </a:r>
            </a:p>
          </p:txBody>
        </p:sp>
        <p:sp>
          <p:nvSpPr>
            <p:cNvPr id="21" name="圆角矩形 20"/>
            <p:cNvSpPr/>
            <p:nvPr/>
          </p:nvSpPr>
          <p:spPr>
            <a:xfrm>
              <a:off x="714347" y="4132138"/>
              <a:ext cx="7643866" cy="79040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tx1"/>
                  </a:solidFill>
                  <a:latin typeface="宋体" pitchFamily="2" charset="-122"/>
                  <a:ea typeface="宋体" pitchFamily="2" charset="-122"/>
                </a:rPr>
                <a:t>(2)</a:t>
              </a:r>
              <a:r>
                <a:rPr lang="zh-CN" altLang="en-US" sz="3200" b="1" dirty="0">
                  <a:solidFill>
                    <a:schemeClr val="tx1"/>
                  </a:solidFill>
                  <a:latin typeface="宋体" pitchFamily="2" charset="-122"/>
                  <a:ea typeface="宋体" pitchFamily="2" charset="-122"/>
                </a:rPr>
                <a:t>变换词语法</a:t>
              </a:r>
              <a:r>
                <a:rPr lang="zh-CN" altLang="en-US" sz="3200" dirty="0">
                  <a:solidFill>
                    <a:schemeClr val="tx1"/>
                  </a:solidFill>
                  <a:latin typeface="宋体" pitchFamily="2" charset="-122"/>
                  <a:ea typeface="宋体" pitchFamily="2" charset="-122"/>
                </a:rPr>
                <a:t>。此法主要运用于由以下情况造成的歧义：多义词的词义不确定，多音字的读音不确定，兼类词的词性不确定。如“同桌好说话”，只要把句中的“好”改成“喜欢”，就消除了歧义。</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 to="" calcmode="lin" valueType="num">
                                      <p:cBhvr>
                                        <p:cTn id="17" dur="1" fill="hold"/>
                                        <p:tgtEl>
                                          <p:spTgt spid="1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1682750" y="2852936"/>
            <a:ext cx="8675370" cy="209359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tx1"/>
                </a:solidFill>
                <a:latin typeface="宋体" pitchFamily="2" charset="-122"/>
                <a:ea typeface="宋体" pitchFamily="2" charset="-122"/>
              </a:rPr>
              <a:t>(4)</a:t>
            </a:r>
            <a:r>
              <a:rPr lang="zh-CN" altLang="en-US" sz="3200" b="1" dirty="0">
                <a:solidFill>
                  <a:schemeClr val="tx1"/>
                </a:solidFill>
                <a:latin typeface="宋体" pitchFamily="2" charset="-122"/>
                <a:ea typeface="宋体" pitchFamily="2" charset="-122"/>
              </a:rPr>
              <a:t>调整语序法</a:t>
            </a:r>
            <a:r>
              <a:rPr lang="zh-CN" altLang="en-US" sz="3200" dirty="0">
                <a:solidFill>
                  <a:schemeClr val="tx1"/>
                </a:solidFill>
                <a:latin typeface="宋体" pitchFamily="2" charset="-122"/>
                <a:ea typeface="宋体" pitchFamily="2" charset="-122"/>
              </a:rPr>
              <a:t>。如“李明是一位博闻强识的李教授的得意门生”，调整为“李明是李教授的一位博闻强识的得意门生”，歧义就可以消除了。</a:t>
            </a:r>
          </a:p>
        </p:txBody>
      </p:sp>
      <p:sp>
        <p:nvSpPr>
          <p:cNvPr id="22" name="圆角矩形 21"/>
          <p:cNvSpPr/>
          <p:nvPr/>
        </p:nvSpPr>
        <p:spPr>
          <a:xfrm>
            <a:off x="1682750" y="996950"/>
            <a:ext cx="8675370" cy="154368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tx1"/>
                </a:solidFill>
                <a:latin typeface="宋体" pitchFamily="2" charset="-122"/>
                <a:ea typeface="宋体" pitchFamily="2" charset="-122"/>
              </a:rPr>
              <a:t>(3)</a:t>
            </a:r>
            <a:r>
              <a:rPr lang="zh-CN" altLang="en-US" sz="3200" b="1" dirty="0">
                <a:solidFill>
                  <a:schemeClr val="tx1"/>
                </a:solidFill>
                <a:latin typeface="宋体" pitchFamily="2" charset="-122"/>
                <a:ea typeface="宋体" pitchFamily="2" charset="-122"/>
              </a:rPr>
              <a:t>加注标点法</a:t>
            </a:r>
            <a:r>
              <a:rPr lang="zh-CN" altLang="en-US" sz="3200" dirty="0">
                <a:solidFill>
                  <a:schemeClr val="tx1"/>
                </a:solidFill>
                <a:latin typeface="宋体" pitchFamily="2" charset="-122"/>
                <a:ea typeface="宋体" pitchFamily="2" charset="-122"/>
              </a:rPr>
              <a:t>。如“中国女排打败了俄罗斯队获得冠军”，加上标点，变为“中国女排打败了俄罗斯队，获得冠军”，表意就明确了。</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183524" y="1428069"/>
            <a:ext cx="5874385" cy="752385"/>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mn-ea"/>
                <a:cs typeface="Heiti SC Light"/>
              </a:rPr>
              <a:t>4.</a:t>
            </a:r>
            <a:r>
              <a:rPr lang="zh-CN" altLang="en-US" sz="3200" dirty="0">
                <a:solidFill>
                  <a:schemeClr val="bg1"/>
                </a:solidFill>
                <a:latin typeface="+mn-ea"/>
                <a:cs typeface="Heiti SC Light"/>
              </a:rPr>
              <a:t>防止重复，删除多余</a:t>
            </a:r>
          </a:p>
        </p:txBody>
      </p:sp>
      <p:sp>
        <p:nvSpPr>
          <p:cNvPr id="18" name="文本框 17"/>
          <p:cNvSpPr txBox="1"/>
          <p:nvPr/>
        </p:nvSpPr>
        <p:spPr>
          <a:xfrm>
            <a:off x="2495600" y="692696"/>
            <a:ext cx="7837564"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如何做到语言表达简明</a:t>
            </a:r>
          </a:p>
        </p:txBody>
      </p:sp>
      <p:grpSp>
        <p:nvGrpSpPr>
          <p:cNvPr id="2" name="组 20"/>
          <p:cNvGrpSpPr/>
          <p:nvPr/>
        </p:nvGrpSpPr>
        <p:grpSpPr>
          <a:xfrm>
            <a:off x="2183524" y="2494926"/>
            <a:ext cx="8409940" cy="3136898"/>
            <a:chOff x="630902" y="1713577"/>
            <a:chExt cx="8409940" cy="2613999"/>
          </a:xfrm>
        </p:grpSpPr>
        <p:sp>
          <p:nvSpPr>
            <p:cNvPr id="8" name="TextBox 2"/>
            <p:cNvSpPr txBox="1"/>
            <p:nvPr/>
          </p:nvSpPr>
          <p:spPr>
            <a:xfrm>
              <a:off x="630902" y="2199864"/>
              <a:ext cx="8409940" cy="2127712"/>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市场管理员说：“目前，个体户收入悬殊很大。他们当中的多数是守法的；个别人有违法行为，对这些人已经依法给予了法律制裁。同时还要加强对他们的教育，绝不能让社会上那种坑害顾客的思想任其泛滥。”</a:t>
              </a:r>
            </a:p>
          </p:txBody>
        </p:sp>
        <p:sp>
          <p:nvSpPr>
            <p:cNvPr id="10" name="文本框 15"/>
            <p:cNvSpPr txBox="1"/>
            <p:nvPr/>
          </p:nvSpPr>
          <p:spPr>
            <a:xfrm>
              <a:off x="630903" y="1713577"/>
              <a:ext cx="1248180" cy="486288"/>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3</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5"/>
          <p:cNvSpPr txBox="1"/>
          <p:nvPr/>
        </p:nvSpPr>
        <p:spPr>
          <a:xfrm>
            <a:off x="1810385" y="2020570"/>
            <a:ext cx="8570595"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“悬殊”就是相差很远的意思，“很大”可删去；“依法”和“法律”可任意去掉其中的一个；“任其”就有“让”的意思，与前面的“让”重复，可删去“任其”。</a:t>
            </a:r>
          </a:p>
        </p:txBody>
      </p:sp>
      <p:sp>
        <p:nvSpPr>
          <p:cNvPr id="19" name="文本框 19"/>
          <p:cNvSpPr txBox="1"/>
          <p:nvPr/>
        </p:nvSpPr>
        <p:spPr>
          <a:xfrm>
            <a:off x="1811057" y="1174375"/>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968208" y="4115951"/>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3449320" y="940870"/>
            <a:ext cx="6127750" cy="54610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grpSp>
        <p:nvGrpSpPr>
          <p:cNvPr id="2" name="组 11"/>
          <p:cNvGrpSpPr/>
          <p:nvPr/>
        </p:nvGrpSpPr>
        <p:grpSpPr>
          <a:xfrm>
            <a:off x="2139315" y="1921510"/>
            <a:ext cx="7437755" cy="3443109"/>
            <a:chOff x="924712" y="2004525"/>
            <a:chExt cx="4799194" cy="3443364"/>
          </a:xfrm>
        </p:grpSpPr>
        <p:sp>
          <p:nvSpPr>
            <p:cNvPr id="6" name="副标题 2">
              <a:hlinkClick r:id="rId2" action="ppaction://hlinksldjump"/>
            </p:cNvPr>
            <p:cNvSpPr txBox="1"/>
            <p:nvPr/>
          </p:nvSpPr>
          <p:spPr>
            <a:xfrm>
              <a:off x="924712" y="2004525"/>
              <a:ext cx="479919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综合考法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如何做到语言表达连贯</a:t>
              </a:r>
            </a:p>
          </p:txBody>
        </p:sp>
        <p:sp>
          <p:nvSpPr>
            <p:cNvPr id="7" name="TextBox 4">
              <a:hlinkClick r:id="rId2" action="ppaction://hlinksldjump"/>
            </p:cNvPr>
            <p:cNvSpPr txBox="1"/>
            <p:nvPr/>
          </p:nvSpPr>
          <p:spPr>
            <a:xfrm>
              <a:off x="1201067" y="2647967"/>
              <a:ext cx="3643354" cy="2799922"/>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1.</a:t>
              </a:r>
              <a:r>
                <a:rPr lang="zh-CN" altLang="en-US" sz="3200" dirty="0">
                  <a:solidFill>
                    <a:schemeClr val="bg1"/>
                  </a:solidFill>
                  <a:latin typeface="宋体" pitchFamily="2" charset="-122"/>
                  <a:ea typeface="宋体" pitchFamily="2" charset="-122"/>
                  <a:cs typeface="Heiti SC Light"/>
                </a:rPr>
                <a:t>抓中心</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2.</a:t>
              </a:r>
              <a:r>
                <a:rPr lang="zh-CN" altLang="en-US" sz="3200" dirty="0">
                  <a:solidFill>
                    <a:schemeClr val="bg1"/>
                  </a:solidFill>
                  <a:latin typeface="宋体" pitchFamily="2" charset="-122"/>
                  <a:ea typeface="宋体" pitchFamily="2" charset="-122"/>
                  <a:cs typeface="Heiti SC Light"/>
                </a:rPr>
                <a:t>理思路</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3.</a:t>
              </a:r>
              <a:r>
                <a:rPr lang="zh-CN" altLang="en-US" sz="3200" dirty="0">
                  <a:solidFill>
                    <a:schemeClr val="bg1"/>
                  </a:solidFill>
                  <a:latin typeface="宋体" pitchFamily="2" charset="-122"/>
                  <a:ea typeface="宋体" pitchFamily="2" charset="-122"/>
                  <a:cs typeface="Heiti SC Light"/>
                </a:rPr>
                <a:t>找标志</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p:txBody>
        </p:sp>
      </p:grpSp>
      <p:pic>
        <p:nvPicPr>
          <p:cNvPr id="3074" name="Picture 2" descr="C:\Users\Administrator\Desktop\1005071734092c089ee638d404.jpg1005071734092c089ee638d404"/>
          <p:cNvPicPr>
            <a:picLocks noChangeAspect="1" noChangeArrowheads="1"/>
          </p:cNvPicPr>
          <p:nvPr/>
        </p:nvPicPr>
        <p:blipFill>
          <a:blip r:embed="rId3" cstate="print"/>
          <a:srcRect/>
          <a:stretch>
            <a:fillRect/>
          </a:stretch>
        </p:blipFill>
        <p:spPr bwMode="auto">
          <a:xfrm>
            <a:off x="7972771" y="4077072"/>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39777" y="1628426"/>
            <a:ext cx="2306762" cy="752385"/>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mn-ea"/>
                <a:cs typeface="Heiti SC Light"/>
              </a:rPr>
              <a:t>1.</a:t>
            </a:r>
            <a:r>
              <a:rPr lang="zh-CN" altLang="en-US" sz="3200" dirty="0">
                <a:solidFill>
                  <a:schemeClr val="bg1"/>
                </a:solidFill>
                <a:latin typeface="+mn-ea"/>
                <a:cs typeface="Heiti SC Light"/>
              </a:rPr>
              <a:t>抓中心</a:t>
            </a:r>
          </a:p>
        </p:txBody>
      </p:sp>
      <p:sp>
        <p:nvSpPr>
          <p:cNvPr id="17" name="TextBox 2"/>
          <p:cNvSpPr txBox="1"/>
          <p:nvPr/>
        </p:nvSpPr>
        <p:spPr>
          <a:xfrm>
            <a:off x="1964055" y="2458085"/>
            <a:ext cx="8443595" cy="2061210"/>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可以通过分析句子（如总领句、总括句、过渡句、解说句、观点句、材料句等）的性质和作用来抓住语段的中心。一个语段的中心句往往放在句首或句尾。</a:t>
            </a:r>
          </a:p>
        </p:txBody>
      </p:sp>
      <p:sp>
        <p:nvSpPr>
          <p:cNvPr id="15" name="文本框 17"/>
          <p:cNvSpPr txBox="1"/>
          <p:nvPr/>
        </p:nvSpPr>
        <p:spPr>
          <a:xfrm>
            <a:off x="2495600" y="892187"/>
            <a:ext cx="8492490"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如何做到语言表达连贯</a:t>
            </a:r>
          </a:p>
        </p:txBody>
      </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968208" y="4149080"/>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
          <p:cNvGrpSpPr/>
          <p:nvPr/>
        </p:nvGrpSpPr>
        <p:grpSpPr>
          <a:xfrm>
            <a:off x="1709420" y="764704"/>
            <a:ext cx="8773159" cy="5989700"/>
            <a:chOff x="785786" y="1031325"/>
            <a:chExt cx="4011270" cy="5989989"/>
          </a:xfrm>
        </p:grpSpPr>
        <p:sp>
          <p:nvSpPr>
            <p:cNvPr id="20" name="文本框 15"/>
            <p:cNvSpPr txBox="1"/>
            <p:nvPr/>
          </p:nvSpPr>
          <p:spPr>
            <a:xfrm>
              <a:off x="785786" y="1031325"/>
              <a:ext cx="608542" cy="583593"/>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r>
                <a:rPr kumimoji="1" lang="en-US" altLang="zh-CN" sz="3200" dirty="0">
                  <a:latin typeface="黑体" pitchFamily="49" charset="-122"/>
                  <a:ea typeface="黑体" pitchFamily="49" charset="-122"/>
                  <a:cs typeface="Heiti SC Light"/>
                </a:rPr>
                <a:t>4</a:t>
              </a:r>
              <a:endParaRPr kumimoji="1" lang="zh-CN" altLang="en-US" sz="3200" dirty="0">
                <a:latin typeface="楷体" panose="02010609060101010101" pitchFamily="49" charset="-122"/>
                <a:ea typeface="楷体" panose="02010609060101010101" pitchFamily="49" charset="-122"/>
                <a:cs typeface="Heiti SC Light"/>
              </a:endParaRPr>
            </a:p>
          </p:txBody>
        </p:sp>
        <p:sp>
          <p:nvSpPr>
            <p:cNvPr id="21" name="矩形 20"/>
            <p:cNvSpPr/>
            <p:nvPr/>
          </p:nvSpPr>
          <p:spPr>
            <a:xfrm>
              <a:off x="796528" y="1614663"/>
              <a:ext cx="4000528" cy="5406651"/>
            </a:xfrm>
            <a:prstGeom prst="rect">
              <a:avLst/>
            </a:prstGeom>
          </p:spPr>
          <p:txBody>
            <a:bodyPr wrap="square">
              <a:spAutoFit/>
            </a:bodyPr>
            <a:lstStyle/>
            <a:p>
              <a:pPr>
                <a:lnSpc>
                  <a:spcPct val="120000"/>
                </a:lnSpc>
              </a:pPr>
              <a:r>
                <a:rPr lang="zh-CN" altLang="en-US" sz="3200" dirty="0">
                  <a:latin typeface="仿宋" panose="02010609060101010101" pitchFamily="49" charset="-122"/>
                  <a:ea typeface="仿宋" panose="02010609060101010101" pitchFamily="49" charset="-122"/>
                </a:rPr>
                <a:t>［江苏</a:t>
              </a:r>
              <a:r>
                <a:rPr lang="en-US" altLang="zh-CN" sz="3200" dirty="0">
                  <a:latin typeface="仿宋" panose="02010609060101010101" pitchFamily="49" charset="-122"/>
                  <a:ea typeface="仿宋" panose="02010609060101010101" pitchFamily="49" charset="-122"/>
                </a:rPr>
                <a:t>2014·4</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在下面一段文字横线处填入语句，衔接最恰当的一项是（  ）</a:t>
              </a:r>
              <a:endParaRPr lang="en-US" altLang="zh-CN" sz="3200" dirty="0">
                <a:latin typeface="宋体" pitchFamily="2" charset="-122"/>
                <a:ea typeface="宋体" pitchFamily="2" charset="-122"/>
              </a:endParaRPr>
            </a:p>
            <a:p>
              <a:pPr>
                <a:lnSpc>
                  <a:spcPct val="12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遥远的箕山，渐渐化成了一幢巨影，遮断了我的视线。</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我在那个遗址上发掘了很久，但一无所获。</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a:lnSpc>
                  <a:spcPct val="120000"/>
                </a:lnSpc>
              </a:pPr>
              <a:r>
                <a:rPr lang="zh-CN" altLang="en-US" sz="3200" spc="-50" dirty="0">
                  <a:latin typeface="宋体" pitchFamily="2" charset="-122"/>
                  <a:ea typeface="宋体" pitchFamily="2" charset="-122"/>
                </a:rPr>
                <a:t>①如果是冬日晴空，从那里可以一直眺望到中岳嵩山齿形的轮廓。</a:t>
              </a:r>
              <a:endParaRPr lang="zh-CN" altLang="en-US" sz="3200" spc="-50" dirty="0">
                <a:latin typeface="宋体" pitchFamily="2" charset="-122"/>
                <a:ea typeface="宋体" pitchFamily="2" charset="-122"/>
              </a:endParaRPr>
            </a:p>
            <a:p>
              <a:pPr>
                <a:lnSpc>
                  <a:spcPct val="120000"/>
                </a:lnSpc>
              </a:pPr>
              <a:r>
                <a:rPr lang="zh-CN" altLang="en-US" sz="3200" spc="-50" dirty="0">
                  <a:latin typeface="宋体" pitchFamily="2" charset="-122"/>
                  <a:ea typeface="宋体" pitchFamily="2" charset="-122"/>
                </a:rPr>
                <a:t>②箕顶宽敞平坦，烟树素淡，悄寂无声。</a:t>
              </a:r>
              <a:endParaRPr lang="zh-CN" altLang="en-US" sz="3200" spc="-50" dirty="0">
                <a:latin typeface="宋体" pitchFamily="2" charset="-122"/>
                <a:ea typeface="宋体" pitchFamily="2" charset="-122"/>
              </a:endParaRPr>
            </a:p>
            <a:p>
              <a:pPr>
                <a:lnSpc>
                  <a:spcPct val="120000"/>
                </a:lnSpc>
              </a:pPr>
              <a:endParaRPr lang="zh-CN" altLang="en-US" sz="3200" spc="-50" dirty="0">
                <a:latin typeface="宋体" pitchFamily="2" charset="-122"/>
                <a:ea typeface="宋体" pitchFamily="2"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8040216" y="4149080"/>
            <a:ext cx="3418205" cy="2135505"/>
          </a:xfrm>
          <a:prstGeom prst="rect">
            <a:avLst/>
          </a:prstGeom>
          <a:noFill/>
        </p:spPr>
      </p:pic>
      <p:sp>
        <p:nvSpPr>
          <p:cNvPr id="2" name="副标题 2">
            <a:hlinkClick r:id="rId2" action="ppaction://hlinksldjump"/>
          </p:cNvPr>
          <p:cNvSpPr txBox="1"/>
          <p:nvPr/>
        </p:nvSpPr>
        <p:spPr>
          <a:xfrm>
            <a:off x="1784985" y="1394460"/>
            <a:ext cx="1781175" cy="615950"/>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简明</a:t>
            </a:r>
          </a:p>
        </p:txBody>
      </p:sp>
      <p:sp>
        <p:nvSpPr>
          <p:cNvPr id="14" name="矩形 13"/>
          <p:cNvSpPr/>
          <p:nvPr/>
        </p:nvSpPr>
        <p:spPr>
          <a:xfrm>
            <a:off x="1784985" y="2224405"/>
            <a:ext cx="4497705" cy="583565"/>
          </a:xfrm>
          <a:prstGeom prst="rect">
            <a:avLst/>
          </a:prstGeom>
        </p:spPr>
        <p:txBody>
          <a:bodyPr wrap="square">
            <a:spAutoFit/>
          </a:bodyPr>
          <a:lstStyle/>
          <a:p>
            <a:r>
              <a:rPr lang="en-US" altLang="zh-CN" sz="3200" b="1" dirty="0">
                <a:latin typeface="宋体" pitchFamily="2" charset="-122"/>
                <a:ea typeface="宋体" pitchFamily="2" charset="-122"/>
                <a:cs typeface="Heiti SC Light"/>
              </a:rPr>
              <a:t>1.</a:t>
            </a:r>
            <a:r>
              <a:rPr lang="zh-CN" altLang="en-US" sz="3200" b="1" dirty="0">
                <a:latin typeface="宋体" pitchFamily="2" charset="-122"/>
                <a:ea typeface="宋体" pitchFamily="2" charset="-122"/>
                <a:cs typeface="Heiti SC Light"/>
              </a:rPr>
              <a:t>避免啰嗦，不说废话</a:t>
            </a:r>
          </a:p>
        </p:txBody>
      </p:sp>
      <p:sp>
        <p:nvSpPr>
          <p:cNvPr id="12" name="副标题 2">
            <a:hlinkClick r:id="rId3" action="ppaction://hlinksldjump"/>
          </p:cNvPr>
          <p:cNvSpPr txBox="1"/>
          <p:nvPr/>
        </p:nvSpPr>
        <p:spPr>
          <a:xfrm>
            <a:off x="3208337" y="869894"/>
            <a:ext cx="5272405" cy="57277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grpSp>
        <p:nvGrpSpPr>
          <p:cNvPr id="25" name="组合 24"/>
          <p:cNvGrpSpPr/>
          <p:nvPr/>
        </p:nvGrpSpPr>
        <p:grpSpPr>
          <a:xfrm>
            <a:off x="1613535" y="3136900"/>
            <a:ext cx="8462010" cy="4791801"/>
            <a:chOff x="543075" y="1947759"/>
            <a:chExt cx="4850332" cy="4714649"/>
          </a:xfrm>
        </p:grpSpPr>
        <p:sp>
          <p:nvSpPr>
            <p:cNvPr id="15" name="文本框 15"/>
            <p:cNvSpPr txBox="1"/>
            <p:nvPr/>
          </p:nvSpPr>
          <p:spPr>
            <a:xfrm>
              <a:off x="641348" y="1947759"/>
              <a:ext cx="632589" cy="574169"/>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p>
          </p:txBody>
        </p:sp>
        <p:sp>
          <p:nvSpPr>
            <p:cNvPr id="16" name="矩形 15"/>
            <p:cNvSpPr/>
            <p:nvPr/>
          </p:nvSpPr>
          <p:spPr>
            <a:xfrm>
              <a:off x="543075" y="2696330"/>
              <a:ext cx="4850332" cy="3966078"/>
            </a:xfrm>
            <a:prstGeom prst="rect">
              <a:avLst/>
            </a:prstGeom>
          </p:spPr>
          <p:txBody>
            <a:bodyPr wrap="square">
              <a:spAutoFit/>
            </a:bodyPr>
            <a:lstStyle/>
            <a:p>
              <a:r>
                <a:rPr lang="zh-CN" altLang="en-US" sz="3200" dirty="0">
                  <a:latin typeface="仿宋" panose="02010609060101010101" pitchFamily="49" charset="-122"/>
                  <a:ea typeface="仿宋" panose="02010609060101010101" pitchFamily="49" charset="-122"/>
                </a:rPr>
                <a:t>［山东</a:t>
              </a:r>
              <a:r>
                <a:rPr lang="en-US" altLang="zh-CN" sz="3200" dirty="0">
                  <a:latin typeface="仿宋" panose="02010609060101010101" pitchFamily="49" charset="-122"/>
                  <a:ea typeface="仿宋" panose="02010609060101010101" pitchFamily="49" charset="-122"/>
                </a:rPr>
                <a:t>2015·18</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cs typeface="Heiti SC Light"/>
                </a:rPr>
                <a:t>阅读下面一段文字，完成后面的题目。（见下页）</a:t>
              </a:r>
              <a:endParaRPr lang="en-US" altLang="zh-CN" sz="3200" spc="-50" dirty="0">
                <a:solidFill>
                  <a:srgbClr val="008A3E"/>
                </a:solidFill>
                <a:latin typeface="宋体" pitchFamily="2" charset="-122"/>
                <a:ea typeface="宋体" pitchFamily="2" charset="-122"/>
              </a:endParaRPr>
            </a:p>
            <a:p>
              <a:endParaRPr lang="en-US" altLang="zh-CN" sz="3200" dirty="0">
                <a:latin typeface="宋体" pitchFamily="2" charset="-122"/>
                <a:cs typeface="Heiti SC Light"/>
              </a:endParaRPr>
            </a:p>
            <a:p>
              <a:endParaRPr lang="en-US" altLang="zh-CN" sz="3200" dirty="0">
                <a:latin typeface="宋体" pitchFamily="2" charset="-122"/>
                <a:cs typeface="Heiti SC Light"/>
              </a:endParaRPr>
            </a:p>
            <a:p>
              <a:endParaRPr lang="en-US" altLang="zh-CN" sz="3200" dirty="0">
                <a:latin typeface="宋体" pitchFamily="2" charset="-122"/>
                <a:cs typeface="Heiti SC Light"/>
              </a:endParaRPr>
            </a:p>
            <a:p>
              <a:endParaRPr lang="en-US" altLang="zh-CN" sz="3200" dirty="0">
                <a:latin typeface="宋体" pitchFamily="2" charset="-122"/>
                <a:cs typeface="Heiti SC Light"/>
              </a:endParaRPr>
            </a:p>
            <a:p>
              <a:endParaRPr lang="en-US" altLang="zh-CN" sz="3200" dirty="0">
                <a:latin typeface="宋体" pitchFamily="2" charset="-122"/>
                <a:cs typeface="Heiti SC Light"/>
              </a:endParaRPr>
            </a:p>
            <a:p>
              <a:endParaRPr lang="zh-CN" altLang="en-US" sz="3200" dirty="0">
                <a:latin typeface="宋体" pitchFamily="2"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1000" y="1391285"/>
            <a:ext cx="8889365" cy="3046095"/>
          </a:xfrm>
          <a:prstGeom prst="rect">
            <a:avLst/>
          </a:prstGeom>
          <a:noFill/>
        </p:spPr>
        <p:txBody>
          <a:bodyPr wrap="square" rtlCol="0">
            <a:spAutoFit/>
          </a:bodyPr>
          <a:lstStyle/>
          <a:p>
            <a:pPr fontAlgn="auto">
              <a:lnSpc>
                <a:spcPct val="100000"/>
              </a:lnSpc>
            </a:pPr>
            <a:r>
              <a:rPr lang="zh-CN" altLang="en-US" sz="3200" spc="-50" dirty="0">
                <a:latin typeface="宋体" pitchFamily="2" charset="-122"/>
                <a:ea typeface="宋体" pitchFamily="2" charset="-122"/>
                <a:sym typeface="+mn-ea"/>
              </a:rPr>
              <a:t>③而遗址都在下面的河边，那低伏的王城岗上。</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④山势平缓，从山脚慢慢上坡，一阵工夫就可以到达箕顶。</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⑤如此空旷，让人略感凄凉。</a:t>
            </a:r>
            <a:endParaRPr lang="zh-CN" altLang="en-US"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sym typeface="+mn-ea"/>
              </a:rPr>
              <a:t>A.①②④⑤③    B.①④⑤③②</a:t>
            </a:r>
            <a:endParaRPr lang="en-US" altLang="zh-CN"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sym typeface="+mn-ea"/>
              </a:rPr>
              <a:t>C.④①③②⑤    D.④②⑤①③</a:t>
            </a:r>
            <a:endParaRPr lang="zh-CN" altLang="en-US" sz="3200"/>
          </a:p>
        </p:txBody>
      </p:sp>
      <p:grpSp>
        <p:nvGrpSpPr>
          <p:cNvPr id="5" name="组合 11"/>
          <p:cNvGrpSpPr/>
          <p:nvPr/>
        </p:nvGrpSpPr>
        <p:grpSpPr>
          <a:xfrm>
            <a:off x="1817370" y="4813300"/>
            <a:ext cx="1899920" cy="681990"/>
            <a:chOff x="785786" y="3857628"/>
            <a:chExt cx="1277420" cy="1266126"/>
          </a:xfrm>
        </p:grpSpPr>
        <p:sp>
          <p:nvSpPr>
            <p:cNvPr id="23" name="文本框 15"/>
            <p:cNvSpPr txBox="1"/>
            <p:nvPr/>
          </p:nvSpPr>
          <p:spPr>
            <a:xfrm>
              <a:off x="785786" y="3857628"/>
              <a:ext cx="689870" cy="1083398"/>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24" name="矩形 23"/>
            <p:cNvSpPr/>
            <p:nvPr/>
          </p:nvSpPr>
          <p:spPr>
            <a:xfrm>
              <a:off x="1641039" y="3857628"/>
              <a:ext cx="422167" cy="1266126"/>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D</a:t>
              </a:r>
            </a:p>
          </p:txBody>
        </p:sp>
      </p:gr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206615" y="4444365"/>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5"/>
          <p:cNvSpPr txBox="1"/>
          <p:nvPr/>
        </p:nvSpPr>
        <p:spPr>
          <a:xfrm>
            <a:off x="1835785" y="1969135"/>
            <a:ext cx="8521065" cy="353822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sym typeface="+mn-ea"/>
              </a:rPr>
              <a:t>这是一段写游踪的文字。抓住这个中心，分析横线处前后文的关系，就可以判断出各句的排</a:t>
            </a:r>
            <a:r>
              <a:rPr lang="zh-CN" altLang="en-US" sz="3200" dirty="0">
                <a:latin typeface="仿宋" panose="02010609060101010101" pitchFamily="49" charset="-122"/>
                <a:ea typeface="仿宋" panose="02010609060101010101" pitchFamily="49" charset="-122"/>
              </a:rPr>
              <a:t>列先后。第一句写的是“箕山”，紧接着应该写登山，所以首选④。④的结尾已经登到“箕顶”，其后应接②。②写出了空旷之势，其后应接⑤。而③中的词语“遗址”，与文段末句形成呼应，故③应在最后。</a:t>
            </a:r>
          </a:p>
        </p:txBody>
      </p:sp>
      <p:sp>
        <p:nvSpPr>
          <p:cNvPr id="14" name="文本框 19"/>
          <p:cNvSpPr txBox="1"/>
          <p:nvPr/>
        </p:nvSpPr>
        <p:spPr>
          <a:xfrm>
            <a:off x="1825625" y="1141095"/>
            <a:ext cx="103124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7"/>
          <p:cNvSpPr txBox="1"/>
          <p:nvPr/>
        </p:nvSpPr>
        <p:spPr>
          <a:xfrm>
            <a:off x="2416775" y="812590"/>
            <a:ext cx="8017426"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如何做到语言表达连贯</a:t>
            </a:r>
          </a:p>
        </p:txBody>
      </p:sp>
      <p:sp>
        <p:nvSpPr>
          <p:cNvPr id="14" name="TextBox 1"/>
          <p:cNvSpPr txBox="1"/>
          <p:nvPr/>
        </p:nvSpPr>
        <p:spPr>
          <a:xfrm>
            <a:off x="1911837" y="1360456"/>
            <a:ext cx="2306762" cy="752385"/>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mn-ea"/>
                <a:cs typeface="Heiti SC Light"/>
              </a:rPr>
              <a:t>2.</a:t>
            </a:r>
            <a:r>
              <a:rPr lang="zh-CN" altLang="en-US" sz="3200" dirty="0">
                <a:solidFill>
                  <a:schemeClr val="bg1"/>
                </a:solidFill>
                <a:latin typeface="+mn-ea"/>
                <a:cs typeface="Heiti SC Light"/>
              </a:rPr>
              <a:t>理思路</a:t>
            </a:r>
          </a:p>
        </p:txBody>
      </p:sp>
      <p:grpSp>
        <p:nvGrpSpPr>
          <p:cNvPr id="3" name="组合 16"/>
          <p:cNvGrpSpPr/>
          <p:nvPr/>
        </p:nvGrpSpPr>
        <p:grpSpPr>
          <a:xfrm>
            <a:off x="1739781" y="2190115"/>
            <a:ext cx="8695174" cy="3823971"/>
            <a:chOff x="562287" y="3582922"/>
            <a:chExt cx="7678078" cy="1624185"/>
          </a:xfrm>
        </p:grpSpPr>
        <p:sp>
          <p:nvSpPr>
            <p:cNvPr id="20" name="圆角矩形 19"/>
            <p:cNvSpPr/>
            <p:nvPr/>
          </p:nvSpPr>
          <p:spPr>
            <a:xfrm>
              <a:off x="578092" y="3582922"/>
              <a:ext cx="7662273" cy="232758"/>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记叙文的句序常以时间、空间的变化为序。</a:t>
              </a:r>
            </a:p>
          </p:txBody>
        </p:sp>
        <p:sp>
          <p:nvSpPr>
            <p:cNvPr id="21" name="圆角矩形 20"/>
            <p:cNvSpPr/>
            <p:nvPr/>
          </p:nvSpPr>
          <p:spPr>
            <a:xfrm>
              <a:off x="562287" y="3880681"/>
              <a:ext cx="7662273" cy="613317"/>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议论文常把观点句放在前面，把材料句放在中间，把总括句放在后面；结构形式有总分式、并列式、对照式、层进式等。</a:t>
              </a:r>
            </a:p>
          </p:txBody>
        </p:sp>
        <p:sp>
          <p:nvSpPr>
            <p:cNvPr id="22" name="圆角矩形 21"/>
            <p:cNvSpPr/>
            <p:nvPr/>
          </p:nvSpPr>
          <p:spPr>
            <a:xfrm>
              <a:off x="577987" y="4549827"/>
              <a:ext cx="7661712" cy="65728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说明文往往把事理句放在前面，把材料句放在后面，而材料内部又往往遵循时间、空间或逻辑顺序。</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1700530" y="2343785"/>
            <a:ext cx="8649970" cy="216979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从逻辑关系来看，句与句之间往往呈现出并列、转折、递进、因果、条件、解说等关系。排列句序时，可以抓住这些关系，理清句序。另外，还要尽可能地找出必然关联的句子。</a:t>
            </a:r>
          </a:p>
        </p:txBody>
      </p:sp>
      <p:sp>
        <p:nvSpPr>
          <p:cNvPr id="19" name="圆角矩形 18"/>
          <p:cNvSpPr/>
          <p:nvPr/>
        </p:nvSpPr>
        <p:spPr>
          <a:xfrm>
            <a:off x="1700530" y="1079500"/>
            <a:ext cx="8649970" cy="104775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要注意上下文之间的对应和呼应，若前面说到了一种情况，后面就必须与之能够照应统一。</a:t>
            </a:r>
          </a:p>
        </p:txBody>
      </p:sp>
    </p:spTree>
  </p:cSld>
  <p:clrMapOvr>
    <a:masterClrMapping/>
  </p:clrMapOvr>
  <p:transition spd="med">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
          <p:cNvGrpSpPr/>
          <p:nvPr/>
        </p:nvGrpSpPr>
        <p:grpSpPr>
          <a:xfrm>
            <a:off x="1694179" y="977900"/>
            <a:ext cx="8804276" cy="5376545"/>
            <a:chOff x="672056" y="1012918"/>
            <a:chExt cx="4138735" cy="5376326"/>
          </a:xfrm>
        </p:grpSpPr>
        <p:sp>
          <p:nvSpPr>
            <p:cNvPr id="20" name="文本框 15"/>
            <p:cNvSpPr txBox="1"/>
            <p:nvPr/>
          </p:nvSpPr>
          <p:spPr>
            <a:xfrm>
              <a:off x="740712" y="1012918"/>
              <a:ext cx="603273" cy="583541"/>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r>
                <a:rPr kumimoji="1" lang="en-US" altLang="zh-CN" sz="3200" dirty="0">
                  <a:latin typeface="黑体" pitchFamily="49" charset="-122"/>
                  <a:ea typeface="黑体" pitchFamily="49" charset="-122"/>
                  <a:cs typeface="Heiti SC Light"/>
                </a:rPr>
                <a:t>5</a:t>
              </a:r>
              <a:endParaRPr kumimoji="1" lang="zh-CN" altLang="en-US" sz="3200" dirty="0">
                <a:latin typeface="楷体" panose="02010609060101010101" pitchFamily="49" charset="-122"/>
                <a:ea typeface="楷体" panose="02010609060101010101" pitchFamily="49" charset="-122"/>
                <a:cs typeface="Heiti SC Light"/>
              </a:endParaRPr>
            </a:p>
          </p:txBody>
        </p:sp>
        <p:sp>
          <p:nvSpPr>
            <p:cNvPr id="21" name="矩形 20"/>
            <p:cNvSpPr/>
            <p:nvPr/>
          </p:nvSpPr>
          <p:spPr>
            <a:xfrm>
              <a:off x="672056" y="1670116"/>
              <a:ext cx="4138735" cy="4719128"/>
            </a:xfrm>
            <a:prstGeom prst="rect">
              <a:avLst/>
            </a:prstGeom>
          </p:spPr>
          <p:txBody>
            <a:bodyPr wrap="square">
              <a:spAutoFit/>
            </a:bodyPr>
            <a:lstStyle/>
            <a:p>
              <a:pPr>
                <a:lnSpc>
                  <a:spcPct val="120000"/>
                </a:lnSpc>
              </a:pPr>
              <a:r>
                <a:rPr lang="zh-CN" altLang="en-US" sz="3200" dirty="0">
                  <a:latin typeface="仿宋" panose="02010609060101010101" pitchFamily="49" charset="-122"/>
                  <a:ea typeface="仿宋" panose="02010609060101010101" pitchFamily="49" charset="-122"/>
                </a:rPr>
                <a:t>［重庆</a:t>
              </a:r>
              <a:r>
                <a:rPr lang="en-US" altLang="zh-CN" sz="3200" dirty="0">
                  <a:latin typeface="仿宋" panose="02010609060101010101" pitchFamily="49" charset="-122"/>
                  <a:ea typeface="仿宋" panose="02010609060101010101" pitchFamily="49" charset="-122"/>
                </a:rPr>
                <a:t>2015·3</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依次填入下面一段文字横线处的语句，前后衔接最为恰当的一组是</a:t>
              </a:r>
              <a:r>
                <a:rPr lang="zh-CN" altLang="en-US" sz="3200" dirty="0">
                  <a:latin typeface="宋体" pitchFamily="2" charset="-122"/>
                  <a:ea typeface="宋体" pitchFamily="2" charset="-122"/>
                  <a:sym typeface="+mn-ea"/>
                </a:rPr>
                <a:t>（  ）</a:t>
              </a:r>
              <a:r>
                <a:rPr lang="zh-CN" altLang="en-US" sz="3200" dirty="0">
                  <a:latin typeface="宋体" pitchFamily="2" charset="-122"/>
                  <a:ea typeface="宋体" pitchFamily="2" charset="-122"/>
                </a:rPr>
                <a:t>         </a:t>
              </a:r>
              <a:endParaRPr lang="en-US" altLang="zh-CN" sz="3200" dirty="0">
                <a:latin typeface="宋体" pitchFamily="2" charset="-122"/>
                <a:ea typeface="宋体" pitchFamily="2" charset="-122"/>
              </a:endParaRPr>
            </a:p>
            <a:p>
              <a:pPr fontAlgn="auto">
                <a:lnSpc>
                  <a:spcPct val="10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中国人民抗日战争的胜利，充分证明了中国共产党是救亡图存、实现民族复兴的核心力量。今天，我们纪念抗日战争胜利</a:t>
              </a:r>
              <a:r>
                <a:rPr lang="en-US" altLang="zh-CN" sz="3200" spc="-50" dirty="0">
                  <a:solidFill>
                    <a:schemeClr val="tx2">
                      <a:lumMod val="50000"/>
                    </a:schemeClr>
                  </a:solidFill>
                  <a:latin typeface="楷体" panose="02010609060101010101" pitchFamily="49" charset="-122"/>
                  <a:ea typeface="楷体" panose="02010609060101010101" pitchFamily="49" charset="-122"/>
                </a:rPr>
                <a:t>70</a:t>
              </a:r>
              <a:r>
                <a:rPr lang="zh-CN" altLang="en-US" sz="3200" spc="-50" dirty="0">
                  <a:solidFill>
                    <a:schemeClr val="tx2">
                      <a:lumMod val="50000"/>
                    </a:schemeClr>
                  </a:solidFill>
                  <a:latin typeface="楷体" panose="02010609060101010101" pitchFamily="49" charset="-122"/>
                  <a:ea typeface="楷体" panose="02010609060101010101" pitchFamily="49" charset="-122"/>
                </a:rPr>
                <a:t>周年，就是要</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。铭记这段历史，是因为它的惨烈悲壮与不屈抗争应当成为中华民族的集体记忆，更是希望从中汲取沉痛的历史教训，获得开创未来的精神力量。</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58010" y="894080"/>
            <a:ext cx="8586470" cy="5507990"/>
          </a:xfrm>
          <a:prstGeom prst="rect">
            <a:avLst/>
          </a:prstGeom>
          <a:noFill/>
        </p:spPr>
        <p:txBody>
          <a:bodyPr wrap="square" rtlCol="0">
            <a:spAutoFit/>
          </a:bodyPr>
          <a:lstStyle/>
          <a:p>
            <a:pPr fontAlgn="auto">
              <a:lnSpc>
                <a:spcPct val="100000"/>
              </a:lnSpc>
            </a:pPr>
            <a:r>
              <a:rPr lang="zh-CN" altLang="en-US" sz="3200" spc="-50" dirty="0">
                <a:latin typeface="宋体" pitchFamily="2" charset="-122"/>
                <a:ea typeface="宋体" pitchFamily="2" charset="-122"/>
                <a:sym typeface="+mn-ea"/>
              </a:rPr>
              <a:t>①永远铭记参加抗日战争的老战士、抗日将领、爱国人士</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②永远铭记支援和帮助了中国抗战的外国政府和国际友人</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③永远铭记惨遭日本侵略者杀戮的死难同胞</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④永远铭记为抗战胜利建立了功勋的海内外中华儿女</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⑤永远铭记在抗日战争中英勇战斗、为国捐躯的烈士</a:t>
            </a:r>
            <a:endParaRPr lang="zh-CN" altLang="en-US"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sym typeface="+mn-ea"/>
              </a:rPr>
              <a:t>A.⑤③④②①    B.①②④⑤③</a:t>
            </a:r>
            <a:endParaRPr lang="en-US" altLang="zh-CN"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sym typeface="+mn-ea"/>
              </a:rPr>
              <a:t>C.③⑤①④②    D.④③②①⑤</a:t>
            </a:r>
            <a:endParaRPr lang="zh-CN" altLang="en-US" sz="3200" dirty="0"/>
          </a:p>
        </p:txBody>
      </p:sp>
    </p:spTree>
  </p:cSld>
  <p:clrMapOvr>
    <a:masterClrMapping/>
  </p:clrMapOvr>
  <p:transition spd="med">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1927225" y="1052830"/>
            <a:ext cx="2037715" cy="681990"/>
            <a:chOff x="785786" y="3783299"/>
            <a:chExt cx="1277420" cy="1036747"/>
          </a:xfrm>
        </p:grpSpPr>
        <p:sp>
          <p:nvSpPr>
            <p:cNvPr id="23" name="文本框 15"/>
            <p:cNvSpPr txBox="1"/>
            <p:nvPr/>
          </p:nvSpPr>
          <p:spPr>
            <a:xfrm>
              <a:off x="785786" y="3857628"/>
              <a:ext cx="689870" cy="887123"/>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24" name="矩形 23"/>
            <p:cNvSpPr/>
            <p:nvPr/>
          </p:nvSpPr>
          <p:spPr>
            <a:xfrm>
              <a:off x="1641039" y="3783299"/>
              <a:ext cx="422167" cy="1036747"/>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C</a:t>
              </a:r>
            </a:p>
          </p:txBody>
        </p:sp>
      </p:grpSp>
      <p:grpSp>
        <p:nvGrpSpPr>
          <p:cNvPr id="2" name="组 22"/>
          <p:cNvGrpSpPr/>
          <p:nvPr/>
        </p:nvGrpSpPr>
        <p:grpSpPr>
          <a:xfrm>
            <a:off x="1927354" y="1801784"/>
            <a:ext cx="8455660" cy="3627120"/>
            <a:chOff x="5217485" y="1477698"/>
            <a:chExt cx="7903562" cy="3627120"/>
          </a:xfrm>
        </p:grpSpPr>
        <p:sp>
          <p:nvSpPr>
            <p:cNvPr id="12" name="TextBox 5"/>
            <p:cNvSpPr txBox="1"/>
            <p:nvPr/>
          </p:nvSpPr>
          <p:spPr>
            <a:xfrm>
              <a:off x="5217485" y="2060628"/>
              <a:ext cx="7903562" cy="3044190"/>
            </a:xfrm>
            <a:prstGeom prst="rect">
              <a:avLst/>
            </a:prstGeom>
            <a:noFill/>
          </p:spPr>
          <p:txBody>
            <a:bodyPr wrap="square" rtlCol="0">
              <a:spAutoFit/>
            </a:bodyPr>
            <a:lstStyle/>
            <a:p>
              <a:pPr>
                <a:lnSpc>
                  <a:spcPct val="120000"/>
                </a:lnSpc>
              </a:pPr>
              <a:r>
                <a:rPr lang="zh-CN" altLang="en-US" sz="3200" dirty="0">
                  <a:latin typeface="仿宋" panose="02010609060101010101" pitchFamily="49" charset="-122"/>
                  <a:ea typeface="仿宋" panose="02010609060101010101" pitchFamily="49" charset="-122"/>
                </a:rPr>
                <a:t>分析可知，题目提供的五句话运用排比说明需要铭记的人物，虽然句子结构相同，但其先后顺序却有很强的逻辑性，具体思路是：先说死难者，再说生存者；先说战斗主体，再说外围支援；先说国内的，再说国外的。</a:t>
              </a:r>
            </a:p>
          </p:txBody>
        </p:sp>
        <p:sp>
          <p:nvSpPr>
            <p:cNvPr id="14" name="文本框 19"/>
            <p:cNvSpPr txBox="1"/>
            <p:nvPr/>
          </p:nvSpPr>
          <p:spPr>
            <a:xfrm>
              <a:off x="5217485" y="1477698"/>
              <a:ext cx="1028603"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7"/>
          <p:cNvSpPr txBox="1"/>
          <p:nvPr/>
        </p:nvSpPr>
        <p:spPr>
          <a:xfrm>
            <a:off x="2711624" y="607060"/>
            <a:ext cx="7952740"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如何做到语言表达连贯</a:t>
            </a:r>
          </a:p>
        </p:txBody>
      </p:sp>
      <p:sp>
        <p:nvSpPr>
          <p:cNvPr id="14" name="TextBox 1"/>
          <p:cNvSpPr txBox="1"/>
          <p:nvPr/>
        </p:nvSpPr>
        <p:spPr>
          <a:xfrm>
            <a:off x="1911943" y="1157762"/>
            <a:ext cx="2306762" cy="752385"/>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mn-ea"/>
                <a:cs typeface="Heiti SC Light"/>
              </a:rPr>
              <a:t>3.</a:t>
            </a:r>
            <a:r>
              <a:rPr lang="zh-CN" altLang="en-US" sz="3200" dirty="0">
                <a:solidFill>
                  <a:schemeClr val="bg1"/>
                </a:solidFill>
                <a:latin typeface="+mn-ea"/>
                <a:cs typeface="Heiti SC Light"/>
              </a:rPr>
              <a:t>找标志</a:t>
            </a:r>
          </a:p>
        </p:txBody>
      </p:sp>
      <p:sp>
        <p:nvSpPr>
          <p:cNvPr id="20" name="圆角矩形 19"/>
          <p:cNvSpPr/>
          <p:nvPr/>
        </p:nvSpPr>
        <p:spPr>
          <a:xfrm>
            <a:off x="1633220" y="1987550"/>
            <a:ext cx="8925560" cy="426339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暗示性的词语</a:t>
            </a:r>
            <a:r>
              <a:rPr lang="zh-CN" altLang="en-US" sz="3200" dirty="0">
                <a:solidFill>
                  <a:schemeClr val="tx1"/>
                </a:solidFill>
                <a:latin typeface="宋体" pitchFamily="2" charset="-122"/>
                <a:ea typeface="宋体" pitchFamily="2" charset="-122"/>
              </a:rPr>
              <a:t>。如“换句话说”，表示等同关系，位置在后；“同时”，表示并列关系，位置在后；“与此同时”“与此相反”“反过来说”表示相对、相反关系，中间不可插入别的语句；“首先”“其次”“再次”，表示主次轻重的顺序，不可倒置；“先前”与“后来”，“过去”“现在”与“将来”，表示时间的先后；“总之”“综上所</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to="" calcmode="lin" valueType="num">
                                      <p:cBhvr>
                                        <p:cTn id="12" dur="1" fill="hold"/>
                                        <p:tgtEl>
                                          <p:spTgt spid="2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1633220" y="4749165"/>
            <a:ext cx="8924925" cy="164592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关键词语的重复出现，相同句式的重复出现，陈述对象前后的一致性，议论角度的一致性</a:t>
            </a:r>
            <a:r>
              <a:rPr lang="zh-CN" altLang="en-US" sz="3200" dirty="0">
                <a:solidFill>
                  <a:schemeClr val="tx1"/>
                </a:solidFill>
                <a:latin typeface="宋体" pitchFamily="2" charset="-122"/>
                <a:ea typeface="宋体" pitchFamily="2" charset="-122"/>
              </a:rPr>
              <a:t>，这些都可以作为我们分析句序的依据。</a:t>
            </a:r>
          </a:p>
        </p:txBody>
      </p:sp>
      <p:sp>
        <p:nvSpPr>
          <p:cNvPr id="21" name="圆角矩形 20"/>
          <p:cNvSpPr/>
          <p:nvPr/>
        </p:nvSpPr>
        <p:spPr>
          <a:xfrm>
            <a:off x="1633220" y="2698750"/>
            <a:ext cx="8924925" cy="190817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2</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关联词语</a:t>
            </a:r>
            <a:r>
              <a:rPr lang="zh-CN" altLang="en-US" sz="3200" dirty="0">
                <a:solidFill>
                  <a:schemeClr val="tx1"/>
                </a:solidFill>
                <a:latin typeface="宋体" pitchFamily="2" charset="-122"/>
                <a:ea typeface="宋体" pitchFamily="2" charset="-122"/>
              </a:rPr>
              <a:t>。不同的关联词语标志着不同的句子关系，也可显示出句子的位置，尤其是成对的关联词语，对我们理顺句子的顺序更有提示作用。</a:t>
            </a:r>
          </a:p>
        </p:txBody>
      </p:sp>
      <p:sp>
        <p:nvSpPr>
          <p:cNvPr id="20" name="圆角矩形 19"/>
          <p:cNvSpPr/>
          <p:nvPr/>
        </p:nvSpPr>
        <p:spPr>
          <a:xfrm>
            <a:off x="1633220" y="1058545"/>
            <a:ext cx="8925560" cy="149796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zh-CN" altLang="en-US" sz="3200" dirty="0">
                <a:solidFill>
                  <a:schemeClr val="tx1"/>
                </a:solidFill>
                <a:latin typeface="宋体" pitchFamily="2" charset="-122"/>
                <a:ea typeface="宋体" pitchFamily="2" charset="-122"/>
              </a:rPr>
              <a:t>述”“由此看来”表示要提出结论；“诸如此类”表示综合；“所谓”表示有所解释；“例如”表示举例</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0"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1821497" y="1196752"/>
            <a:ext cx="8549005" cy="242379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4</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音节的和谐与变化</a:t>
            </a:r>
            <a:r>
              <a:rPr lang="zh-CN" altLang="en-US" sz="3200" dirty="0">
                <a:solidFill>
                  <a:schemeClr val="tx1"/>
                </a:solidFill>
                <a:latin typeface="宋体" pitchFamily="2" charset="-122"/>
                <a:ea typeface="宋体" pitchFamily="2" charset="-122"/>
              </a:rPr>
              <a:t>。如果需要排列的是一组并列结构的短语或句子，也可以从音节的变化中抓特征：一是音节结构相同或相近的排列在一起；二是音节较短的结构在前，音节较长的结构在后。</a:t>
            </a:r>
          </a:p>
        </p:txBody>
      </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824192" y="4077072"/>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01800" y="5252085"/>
            <a:ext cx="8830310" cy="1076325"/>
          </a:xfrm>
          <a:prstGeom prst="rect">
            <a:avLst/>
          </a:prstGeom>
          <a:noFill/>
        </p:spPr>
        <p:txBody>
          <a:bodyPr wrap="square" rtlCol="0" anchor="t">
            <a:spAutoFit/>
          </a:bodyPr>
          <a:lstStyle/>
          <a:p>
            <a:r>
              <a:rPr lang="en-US" altLang="zh-CN" sz="3200" dirty="0">
                <a:latin typeface="宋体" pitchFamily="2" charset="-122"/>
                <a:cs typeface="Heiti SC Light"/>
                <a:sym typeface="+mn-ea"/>
              </a:rPr>
              <a:t>    </a:t>
            </a:r>
            <a:r>
              <a:rPr lang="zh-CN" altLang="en-US" sz="3200" dirty="0">
                <a:latin typeface="宋体" pitchFamily="2" charset="-122"/>
                <a:cs typeface="Heiti SC Light"/>
                <a:sym typeface="+mn-ea"/>
              </a:rPr>
              <a:t>为了表达简明，画线的词语有两处应该删除，序号分别是</a:t>
            </a:r>
            <a:r>
              <a:rPr lang="en-US" altLang="zh-CN" sz="3200" dirty="0">
                <a:latin typeface="宋体" pitchFamily="2" charset="-122"/>
                <a:cs typeface="Heiti SC Light"/>
                <a:sym typeface="+mn-ea"/>
              </a:rPr>
              <a:t>____</a:t>
            </a:r>
            <a:r>
              <a:rPr lang="zh-CN" altLang="en-US" sz="3200" dirty="0">
                <a:latin typeface="宋体" pitchFamily="2" charset="-122"/>
                <a:cs typeface="Heiti SC Light"/>
                <a:sym typeface="+mn-ea"/>
              </a:rPr>
              <a:t>和</a:t>
            </a:r>
            <a:r>
              <a:rPr lang="en-US" altLang="zh-CN" sz="3200" dirty="0">
                <a:latin typeface="宋体" pitchFamily="2" charset="-122"/>
                <a:cs typeface="Heiti SC Light"/>
                <a:sym typeface="+mn-ea"/>
              </a:rPr>
              <a:t>____</a:t>
            </a:r>
            <a:r>
              <a:rPr lang="zh-CN" altLang="en-US" sz="3200" dirty="0">
                <a:latin typeface="宋体" pitchFamily="2" charset="-122"/>
                <a:cs typeface="Heiti SC Light"/>
                <a:sym typeface="+mn-ea"/>
              </a:rPr>
              <a:t>。</a:t>
            </a:r>
            <a:endParaRPr lang="zh-CN" altLang="en-US" sz="3200"/>
          </a:p>
        </p:txBody>
      </p:sp>
      <p:pic>
        <p:nvPicPr>
          <p:cNvPr id="5" name="Picture 2"/>
          <p:cNvPicPr>
            <a:picLocks noChangeAspect="1" noChangeArrowheads="1"/>
          </p:cNvPicPr>
          <p:nvPr/>
        </p:nvPicPr>
        <p:blipFill>
          <a:blip r:embed="rId1" cstate="print"/>
          <a:srcRect/>
          <a:stretch>
            <a:fillRect/>
          </a:stretch>
        </p:blipFill>
        <p:spPr bwMode="auto">
          <a:xfrm>
            <a:off x="1814195" y="1153160"/>
            <a:ext cx="8606155" cy="4098925"/>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
          <p:cNvGrpSpPr/>
          <p:nvPr/>
        </p:nvGrpSpPr>
        <p:grpSpPr>
          <a:xfrm>
            <a:off x="1739199" y="1079021"/>
            <a:ext cx="8641080" cy="5264149"/>
            <a:chOff x="409943" y="1113880"/>
            <a:chExt cx="6738437" cy="5264149"/>
          </a:xfrm>
        </p:grpSpPr>
        <p:sp>
          <p:nvSpPr>
            <p:cNvPr id="20" name="文本框 15"/>
            <p:cNvSpPr txBox="1"/>
            <p:nvPr/>
          </p:nvSpPr>
          <p:spPr>
            <a:xfrm>
              <a:off x="515416" y="1113880"/>
              <a:ext cx="989755" cy="58477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r>
                <a:rPr kumimoji="1" lang="en-US" altLang="zh-CN" sz="3200" dirty="0">
                  <a:latin typeface="黑体" pitchFamily="49" charset="-122"/>
                  <a:ea typeface="黑体" pitchFamily="49" charset="-122"/>
                  <a:cs typeface="Heiti SC Light"/>
                </a:rPr>
                <a:t>6</a:t>
              </a:r>
              <a:endParaRPr kumimoji="1" lang="zh-CN" altLang="en-US" sz="3200" dirty="0">
                <a:latin typeface="楷体" panose="02010609060101010101" pitchFamily="49" charset="-122"/>
                <a:ea typeface="楷体" panose="02010609060101010101" pitchFamily="49" charset="-122"/>
                <a:cs typeface="Heiti SC Light"/>
              </a:endParaRPr>
            </a:p>
          </p:txBody>
        </p:sp>
        <p:sp>
          <p:nvSpPr>
            <p:cNvPr id="21" name="矩形 20"/>
            <p:cNvSpPr/>
            <p:nvPr/>
          </p:nvSpPr>
          <p:spPr>
            <a:xfrm>
              <a:off x="409943" y="1854924"/>
              <a:ext cx="6738437" cy="4523105"/>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［江西</a:t>
              </a:r>
              <a:r>
                <a:rPr lang="en-US" altLang="zh-CN" sz="3200" dirty="0">
                  <a:latin typeface="仿宋" panose="02010609060101010101" pitchFamily="49" charset="-122"/>
                  <a:ea typeface="仿宋" panose="02010609060101010101" pitchFamily="49" charset="-122"/>
                </a:rPr>
                <a:t>2014·5</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依次填入下面一段文字横线处的语句，衔接最恰当的一组是 </a:t>
              </a:r>
              <a:r>
                <a:rPr lang="zh-CN" altLang="en-US" sz="3200" dirty="0">
                  <a:latin typeface="宋体" pitchFamily="2" charset="-122"/>
                  <a:ea typeface="宋体" pitchFamily="2" charset="-122"/>
                  <a:sym typeface="+mn-ea"/>
                </a:rPr>
                <a:t>（  ）</a:t>
              </a:r>
              <a:r>
                <a:rPr lang="zh-CN" altLang="en-US" sz="3200" dirty="0">
                  <a:latin typeface="宋体" pitchFamily="2" charset="-122"/>
                  <a:ea typeface="宋体" pitchFamily="2" charset="-122"/>
                </a:rPr>
                <a:t>                                  </a:t>
              </a:r>
              <a:endParaRPr lang="en-US" altLang="zh-CN" sz="3200" dirty="0">
                <a:latin typeface="宋体" pitchFamily="2" charset="-122"/>
                <a:ea typeface="宋体" pitchFamily="2" charset="-122"/>
              </a:endParaRPr>
            </a:p>
            <a:p>
              <a:pPr fontAlgn="auto">
                <a:lnSpc>
                  <a:spcPct val="10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瓦尔登湖“波平如镜”，</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，或许，一只燕子飞掠在水面上，低得碰到了水。</a:t>
              </a:r>
              <a:r>
                <a:rPr lang="en-US" altLang="zh-CN" sz="3200" spc="-50" dirty="0">
                  <a:solidFill>
                    <a:schemeClr val="tx2">
                      <a:lumMod val="50000"/>
                    </a:schemeClr>
                  </a:solidFill>
                  <a:latin typeface="楷体" panose="02010609060101010101" pitchFamily="49" charset="-122"/>
                  <a:ea typeface="楷体" panose="02010609060101010101" pitchFamily="49" charset="-122"/>
                </a:rPr>
                <a:t> 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a:t>
              </a:r>
              <a:r>
                <a:rPr lang="en-US" altLang="zh-CN" sz="3200" spc="-50" dirty="0">
                  <a:solidFill>
                    <a:schemeClr val="tx2">
                      <a:lumMod val="50000"/>
                    </a:schemeClr>
                  </a:solidFill>
                  <a:latin typeface="楷体" panose="02010609060101010101" pitchFamily="49" charset="-122"/>
                  <a:ea typeface="楷体" panose="02010609060101010101" pitchFamily="49" charset="-122"/>
                </a:rPr>
                <a:t>_____</a:t>
              </a:r>
              <a:r>
                <a:rPr lang="zh-CN" altLang="en-US" sz="3200" spc="-50" dirty="0">
                  <a:solidFill>
                    <a:schemeClr val="tx2">
                      <a:lumMod val="50000"/>
                    </a:schemeClr>
                  </a:solidFill>
                  <a:latin typeface="楷体" panose="02010609060101010101" pitchFamily="49" charset="-122"/>
                  <a:ea typeface="楷体" panose="02010609060101010101" pitchFamily="49" charset="-122"/>
                </a:rPr>
                <a:t>。</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fontAlgn="auto">
                <a:lnSpc>
                  <a:spcPct val="100000"/>
                </a:lnSpc>
              </a:pPr>
              <a:r>
                <a:rPr lang="zh-CN" altLang="en-US" sz="3200" spc="-50" dirty="0">
                  <a:latin typeface="宋体" pitchFamily="2" charset="-122"/>
                  <a:ea typeface="宋体" pitchFamily="2" charset="-122"/>
                </a:rPr>
                <a:t>①或许，还会有一只鸭子在整理它自己的羽毛</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rPr>
                <a:t>②其时，只有一些掠水虫，隔开了同等的距离，分散在全部的湖面</a:t>
              </a:r>
              <a:endParaRPr lang="zh-CN" altLang="en-US" sz="3200" spc="-50" dirty="0">
                <a:latin typeface="宋体" pitchFamily="2" charset="-122"/>
                <a:ea typeface="宋体" pitchFamily="2" charset="-122"/>
              </a:endParaRPr>
            </a:p>
            <a:p>
              <a:pPr fontAlgn="auto">
                <a:lnSpc>
                  <a:spcPct val="100000"/>
                </a:lnSpc>
              </a:pPr>
              <a:endParaRPr lang="zh-CN" altLang="en-US" sz="3200" spc="-50" dirty="0">
                <a:latin typeface="宋体" pitchFamily="2" charset="-122"/>
                <a:ea typeface="宋体" pitchFamily="2"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1830705" y="4391660"/>
            <a:ext cx="2082165" cy="681990"/>
            <a:chOff x="785786" y="3857628"/>
            <a:chExt cx="1277420" cy="2149498"/>
          </a:xfrm>
        </p:grpSpPr>
        <p:sp>
          <p:nvSpPr>
            <p:cNvPr id="23" name="文本框 15"/>
            <p:cNvSpPr txBox="1"/>
            <p:nvPr/>
          </p:nvSpPr>
          <p:spPr>
            <a:xfrm>
              <a:off x="785786" y="3857628"/>
              <a:ext cx="689870" cy="1839282"/>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24" name="矩形 23"/>
            <p:cNvSpPr/>
            <p:nvPr/>
          </p:nvSpPr>
          <p:spPr>
            <a:xfrm>
              <a:off x="1641039" y="3857628"/>
              <a:ext cx="422167" cy="2149498"/>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C</a:t>
              </a:r>
            </a:p>
          </p:txBody>
        </p:sp>
      </p:grpSp>
      <p:sp>
        <p:nvSpPr>
          <p:cNvPr id="3" name="文本框 2"/>
          <p:cNvSpPr txBox="1"/>
          <p:nvPr/>
        </p:nvSpPr>
        <p:spPr>
          <a:xfrm>
            <a:off x="1830705" y="1071245"/>
            <a:ext cx="8530590" cy="3046095"/>
          </a:xfrm>
          <a:prstGeom prst="rect">
            <a:avLst/>
          </a:prstGeom>
          <a:noFill/>
        </p:spPr>
        <p:txBody>
          <a:bodyPr wrap="square" rtlCol="0">
            <a:spAutoFit/>
          </a:bodyPr>
          <a:lstStyle/>
          <a:p>
            <a:pPr fontAlgn="auto">
              <a:lnSpc>
                <a:spcPct val="100000"/>
              </a:lnSpc>
            </a:pPr>
            <a:r>
              <a:rPr lang="zh-CN" altLang="en-US" sz="3200" spc="-50" dirty="0">
                <a:latin typeface="宋体" pitchFamily="2" charset="-122"/>
                <a:ea typeface="宋体" pitchFamily="2" charset="-122"/>
                <a:sym typeface="+mn-ea"/>
              </a:rPr>
              <a:t>③有时，全部的圆弧展露了，银色的圆弧</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④在远处，有一条鱼在空中画出了一个大约三</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四英尺的圆弧来</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⑤它跃起时一道闪光，降落入水，又一道闪光</a:t>
            </a:r>
            <a:endParaRPr lang="zh-CN" altLang="en-US"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sym typeface="+mn-ea"/>
              </a:rPr>
              <a:t>A.④⑤③②①    B.①②③⑤④</a:t>
            </a:r>
            <a:endParaRPr lang="en-US" altLang="zh-CN"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sym typeface="+mn-ea"/>
              </a:rPr>
              <a:t>C.②①④⑤③    D.①②④③⑤</a:t>
            </a:r>
            <a:endParaRPr lang="zh-CN" altLang="en-US" sz="3200"/>
          </a:p>
        </p:txBody>
      </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7680176" y="4117340"/>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5495" y="2058670"/>
            <a:ext cx="8375015" cy="3538220"/>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sym typeface="+mn-ea"/>
              </a:rPr>
              <a:t>本题抓住代词和重复出现的词语即可选出答案。②中的“其时”就是指第一处横线前“波平如镜”时，所以②应放在最前面。①中的“还会有”与②中的“只有”相呼应，“或许”又与</a:t>
            </a:r>
            <a:endParaRPr lang="zh-CN" altLang="en-US" sz="3200" dirty="0">
              <a:latin typeface="仿宋" panose="02010609060101010101" pitchFamily="49" charset="-122"/>
              <a:ea typeface="仿宋" panose="02010609060101010101" pitchFamily="49" charset="-122"/>
            </a:endParaRPr>
          </a:p>
          <a:p>
            <a:r>
              <a:rPr lang="zh-CN" altLang="en-US" sz="3200" dirty="0">
                <a:latin typeface="仿宋" panose="02010609060101010101" pitchFamily="49" charset="-122"/>
                <a:ea typeface="仿宋" panose="02010609060101010101" pitchFamily="49" charset="-122"/>
                <a:sym typeface="+mn-ea"/>
              </a:rPr>
              <a:t>第二处横线后的“或许”有照应，故①紧随②后，放在第二处横线上。⑤中的“它”指④中的“鱼”，所以⑤应在④后。</a:t>
            </a:r>
          </a:p>
        </p:txBody>
      </p:sp>
      <p:sp>
        <p:nvSpPr>
          <p:cNvPr id="14" name="文本框 19"/>
          <p:cNvSpPr txBox="1"/>
          <p:nvPr/>
        </p:nvSpPr>
        <p:spPr>
          <a:xfrm>
            <a:off x="2119987" y="1230919"/>
            <a:ext cx="112458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3428310" y="894922"/>
            <a:ext cx="5335379" cy="511134"/>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grpSp>
        <p:nvGrpSpPr>
          <p:cNvPr id="2" name="组 11"/>
          <p:cNvGrpSpPr/>
          <p:nvPr/>
        </p:nvGrpSpPr>
        <p:grpSpPr>
          <a:xfrm>
            <a:off x="2189480" y="1931670"/>
            <a:ext cx="7813675" cy="3333862"/>
            <a:chOff x="924712" y="2050883"/>
            <a:chExt cx="4799194" cy="3333996"/>
          </a:xfrm>
        </p:grpSpPr>
        <p:sp>
          <p:nvSpPr>
            <p:cNvPr id="6" name="副标题 2">
              <a:hlinkClick r:id="rId2" action="ppaction://hlinksldjump"/>
            </p:cNvPr>
            <p:cNvSpPr txBox="1"/>
            <p:nvPr/>
          </p:nvSpPr>
          <p:spPr>
            <a:xfrm>
              <a:off x="924712" y="2050883"/>
              <a:ext cx="479919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综合考法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如何做到语言表达得体</a:t>
              </a:r>
            </a:p>
          </p:txBody>
        </p:sp>
        <p:sp>
          <p:nvSpPr>
            <p:cNvPr id="7" name="TextBox 4">
              <a:hlinkClick r:id="rId2" action="ppaction://hlinksldjump"/>
            </p:cNvPr>
            <p:cNvSpPr txBox="1"/>
            <p:nvPr/>
          </p:nvSpPr>
          <p:spPr>
            <a:xfrm>
              <a:off x="1201188" y="2585051"/>
              <a:ext cx="3643354" cy="2799828"/>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1.</a:t>
              </a:r>
              <a:r>
                <a:rPr lang="zh-CN" altLang="en-US" sz="3200" dirty="0">
                  <a:solidFill>
                    <a:schemeClr val="bg1"/>
                  </a:solidFill>
                  <a:latin typeface="宋体" pitchFamily="2" charset="-122"/>
                  <a:ea typeface="宋体" pitchFamily="2" charset="-122"/>
                  <a:cs typeface="Heiti SC Light"/>
                </a:rPr>
                <a:t>看对象</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2.</a:t>
              </a:r>
              <a:r>
                <a:rPr lang="zh-CN" altLang="en-US" sz="3200" dirty="0">
                  <a:solidFill>
                    <a:schemeClr val="bg1"/>
                  </a:solidFill>
                  <a:latin typeface="宋体" pitchFamily="2" charset="-122"/>
                  <a:ea typeface="宋体" pitchFamily="2" charset="-122"/>
                  <a:cs typeface="Heiti SC Light"/>
                </a:rPr>
                <a:t>看场合</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3.</a:t>
              </a:r>
              <a:r>
                <a:rPr lang="zh-CN" altLang="en-US" sz="3200" dirty="0">
                  <a:solidFill>
                    <a:schemeClr val="bg1"/>
                  </a:solidFill>
                  <a:latin typeface="宋体" pitchFamily="2" charset="-122"/>
                  <a:ea typeface="宋体" pitchFamily="2" charset="-122"/>
                  <a:cs typeface="Heiti SC Light"/>
                </a:rPr>
                <a:t>看语体</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p:txBody>
        </p:sp>
      </p:grpSp>
      <p:pic>
        <p:nvPicPr>
          <p:cNvPr id="3074" name="Picture 2" descr="C:\Users\Administrator\Desktop\1005071734092c089ee638d404.jpg1005071734092c089ee638d404"/>
          <p:cNvPicPr>
            <a:picLocks noChangeAspect="1" noChangeArrowheads="1"/>
          </p:cNvPicPr>
          <p:nvPr/>
        </p:nvPicPr>
        <p:blipFill>
          <a:blip r:embed="rId3" cstate="print"/>
          <a:srcRect/>
          <a:stretch>
            <a:fillRect/>
          </a:stretch>
        </p:blipFill>
        <p:spPr bwMode="auto">
          <a:xfrm>
            <a:off x="7608168" y="4197780"/>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84985" y="2144393"/>
            <a:ext cx="8733155" cy="4200527"/>
            <a:chOff x="996052" y="1967114"/>
            <a:chExt cx="7510975" cy="2189251"/>
          </a:xfrm>
        </p:grpSpPr>
        <p:sp>
          <p:nvSpPr>
            <p:cNvPr id="7" name="圆角矩形 6"/>
            <p:cNvSpPr/>
            <p:nvPr/>
          </p:nvSpPr>
          <p:spPr>
            <a:xfrm>
              <a:off x="996052" y="1967114"/>
              <a:ext cx="7510975" cy="961417"/>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无论是说话还是写文章，都应首先考虑对象，如性别、年龄、职业、身份、文化水平、性格、爱好甚至禁忌等。</a:t>
              </a:r>
            </a:p>
          </p:txBody>
        </p:sp>
        <p:sp>
          <p:nvSpPr>
            <p:cNvPr id="8" name="圆角矩形 7"/>
            <p:cNvSpPr/>
            <p:nvPr/>
          </p:nvSpPr>
          <p:spPr>
            <a:xfrm>
              <a:off x="996052" y="3003327"/>
              <a:ext cx="7510975" cy="1153038"/>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zh-CN" altLang="en-US" sz="3200" dirty="0">
                  <a:solidFill>
                    <a:schemeClr val="tx1"/>
                  </a:solidFill>
                  <a:latin typeface="宋体" pitchFamily="2" charset="-122"/>
                  <a:ea typeface="宋体" pitchFamily="2" charset="-122"/>
                </a:rPr>
                <a:t>还应注意谦称、敬称和习惯用语的使用。谦称只能用于称自己，敬称只能用于称对方。有人将常见的谦称和敬称概括为“家大舍小令外</a:t>
              </a:r>
            </a:p>
          </p:txBody>
        </p:sp>
      </p:grpSp>
      <p:sp>
        <p:nvSpPr>
          <p:cNvPr id="11" name="文本框 17"/>
          <p:cNvSpPr txBox="1"/>
          <p:nvPr/>
        </p:nvSpPr>
        <p:spPr>
          <a:xfrm>
            <a:off x="2410776" y="764704"/>
            <a:ext cx="7789679"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3  </a:t>
            </a:r>
            <a:r>
              <a:rPr lang="zh-CN" altLang="en-US" sz="3600" b="1" dirty="0">
                <a:solidFill>
                  <a:schemeClr val="bg1"/>
                </a:solidFill>
                <a:latin typeface="黑体" pitchFamily="49" charset="-122"/>
                <a:ea typeface="黑体" pitchFamily="49" charset="-122"/>
                <a:cs typeface="Heiti SC Light"/>
              </a:rPr>
              <a:t>如何做到语言表达得体</a:t>
            </a:r>
          </a:p>
        </p:txBody>
      </p:sp>
      <p:sp>
        <p:nvSpPr>
          <p:cNvPr id="12" name="TextBox 1"/>
          <p:cNvSpPr txBox="1"/>
          <p:nvPr/>
        </p:nvSpPr>
        <p:spPr>
          <a:xfrm>
            <a:off x="1920727" y="1314736"/>
            <a:ext cx="2306762" cy="752385"/>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mn-ea"/>
                <a:cs typeface="Heiti SC Light"/>
              </a:rPr>
              <a:t>1.</a:t>
            </a:r>
            <a:r>
              <a:rPr lang="zh-CN" altLang="en-US" sz="3200" dirty="0">
                <a:solidFill>
                  <a:schemeClr val="bg1"/>
                </a:solidFill>
                <a:latin typeface="+mn-ea"/>
                <a:cs typeface="Heiti SC Light"/>
              </a:rPr>
              <a:t>看对象</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900" decel="100000" fill="hold"/>
                                        <p:tgtEl>
                                          <p:spTgt spid="9"/>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8040216" y="4149080"/>
            <a:ext cx="3418205" cy="2135505"/>
          </a:xfrm>
          <a:prstGeom prst="rect">
            <a:avLst/>
          </a:prstGeom>
          <a:noFill/>
        </p:spPr>
      </p:pic>
      <p:sp>
        <p:nvSpPr>
          <p:cNvPr id="8" name="圆角矩形 7"/>
          <p:cNvSpPr/>
          <p:nvPr/>
        </p:nvSpPr>
        <p:spPr>
          <a:xfrm>
            <a:off x="1729105" y="1238885"/>
            <a:ext cx="8733155" cy="307467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zh-CN" altLang="en-US" sz="3200" dirty="0">
                <a:solidFill>
                  <a:schemeClr val="tx1"/>
                </a:solidFill>
                <a:latin typeface="宋体" pitchFamily="2" charset="-122"/>
                <a:ea typeface="宋体" pitchFamily="2" charset="-122"/>
                <a:sym typeface="+mn-ea"/>
              </a:rPr>
              <a:t>人”，即称自己的亲属，比自己大的用“家”字冠首，如“家父”“家母”“家兄”等；称</a:t>
            </a:r>
            <a:r>
              <a:rPr lang="zh-CN" altLang="en-US" sz="3200" dirty="0">
                <a:solidFill>
                  <a:schemeClr val="tx1"/>
                </a:solidFill>
                <a:latin typeface="宋体" pitchFamily="2" charset="-122"/>
                <a:ea typeface="宋体" pitchFamily="2" charset="-122"/>
              </a:rPr>
              <a:t>自己的亲属，比自己小的用“舍”字冠首，如“舍弟”“舍妹”等；称对方的亲属，多用“令”字冠首，如“令尊”“令郎”等。习惯用语则需要根据具体的语言环境而定。</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
          <p:cNvGrpSpPr/>
          <p:nvPr/>
        </p:nvGrpSpPr>
        <p:grpSpPr>
          <a:xfrm>
            <a:off x="1703512" y="908720"/>
            <a:ext cx="8598535" cy="5599430"/>
            <a:chOff x="489434" y="1099274"/>
            <a:chExt cx="7930636" cy="5599430"/>
          </a:xfrm>
        </p:grpSpPr>
        <p:sp>
          <p:nvSpPr>
            <p:cNvPr id="20" name="文本框 15"/>
            <p:cNvSpPr txBox="1"/>
            <p:nvPr/>
          </p:nvSpPr>
          <p:spPr>
            <a:xfrm>
              <a:off x="489434" y="1099274"/>
              <a:ext cx="1195364"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r>
                <a:rPr kumimoji="1" lang="en-US" altLang="zh-CN" sz="3200" dirty="0">
                  <a:latin typeface="黑体" pitchFamily="49" charset="-122"/>
                  <a:ea typeface="黑体" pitchFamily="49" charset="-122"/>
                  <a:cs typeface="Heiti SC Light"/>
                </a:rPr>
                <a:t>7</a:t>
              </a:r>
              <a:endParaRPr kumimoji="1" lang="zh-CN" altLang="en-US" sz="3200" dirty="0">
                <a:latin typeface="楷体" panose="02010609060101010101" pitchFamily="49" charset="-122"/>
                <a:ea typeface="楷体" panose="02010609060101010101" pitchFamily="49" charset="-122"/>
                <a:cs typeface="Heiti SC Light"/>
              </a:endParaRPr>
            </a:p>
          </p:txBody>
        </p:sp>
        <p:sp>
          <p:nvSpPr>
            <p:cNvPr id="21" name="矩形 20"/>
            <p:cNvSpPr/>
            <p:nvPr/>
          </p:nvSpPr>
          <p:spPr>
            <a:xfrm>
              <a:off x="722533" y="1682839"/>
              <a:ext cx="7697537" cy="5015865"/>
            </a:xfrm>
            <a:prstGeom prst="rect">
              <a:avLst/>
            </a:prstGeom>
          </p:spPr>
          <p:txBody>
            <a:bodyPr wrap="square">
              <a:spAutoFit/>
            </a:bodyPr>
            <a:lstStyle/>
            <a:p>
              <a:pPr fontAlgn="auto">
                <a:lnSpc>
                  <a:spcPct val="100000"/>
                </a:lnSpc>
              </a:pPr>
              <a:r>
                <a:rPr sz="3200" dirty="0">
                  <a:latin typeface="仿宋" panose="02010609060101010101" pitchFamily="49" charset="-122"/>
                  <a:ea typeface="仿宋" panose="02010609060101010101" pitchFamily="49" charset="-122"/>
                </a:rPr>
                <a:t>［课标全国Ⅲ2017·19］</a:t>
              </a:r>
              <a:r>
                <a:rPr sz="3200" dirty="0">
                  <a:latin typeface="宋体" pitchFamily="2" charset="-122"/>
                  <a:ea typeface="宋体" pitchFamily="2" charset="-122"/>
                </a:rPr>
                <a:t>下列各句中，表达得体的一句是（     ）</a:t>
              </a:r>
              <a:endParaRPr sz="3200" dirty="0">
                <a:latin typeface="宋体" pitchFamily="2" charset="-122"/>
                <a:ea typeface="宋体" pitchFamily="2" charset="-122"/>
              </a:endParaRPr>
            </a:p>
            <a:p>
              <a:pPr fontAlgn="auto">
                <a:lnSpc>
                  <a:spcPct val="100000"/>
                </a:lnSpc>
              </a:pPr>
              <a:r>
                <a:rPr sz="3200" dirty="0">
                  <a:latin typeface="宋体" pitchFamily="2" charset="-122"/>
                  <a:ea typeface="宋体" pitchFamily="2" charset="-122"/>
                </a:rPr>
                <a:t>A.他是个可怜的孤儿，小时候承蒙我父母照顾，所以现在经常来看望他们。</a:t>
              </a:r>
              <a:endParaRPr sz="3200" dirty="0">
                <a:latin typeface="宋体" pitchFamily="2" charset="-122"/>
                <a:ea typeface="宋体" pitchFamily="2" charset="-122"/>
              </a:endParaRPr>
            </a:p>
            <a:p>
              <a:pPr fontAlgn="auto">
                <a:lnSpc>
                  <a:spcPct val="100000"/>
                </a:lnSpc>
              </a:pPr>
              <a:r>
                <a:rPr sz="3200" dirty="0">
                  <a:latin typeface="宋体" pitchFamily="2" charset="-122"/>
                  <a:ea typeface="宋体" pitchFamily="2" charset="-122"/>
                </a:rPr>
                <a:t>B.杨老师年过七旬仍然笔耕不辍，作为他的高足，我们感到既自豪又惭愧。</a:t>
              </a:r>
              <a:endParaRPr sz="3200" dirty="0">
                <a:latin typeface="宋体" pitchFamily="2" charset="-122"/>
                <a:ea typeface="宋体" pitchFamily="2" charset="-122"/>
              </a:endParaRPr>
            </a:p>
            <a:p>
              <a:pPr fontAlgn="auto">
                <a:lnSpc>
                  <a:spcPct val="100000"/>
                </a:lnSpc>
              </a:pPr>
              <a:r>
                <a:rPr sz="3200" dirty="0">
                  <a:latin typeface="宋体" pitchFamily="2" charset="-122"/>
                  <a:ea typeface="宋体" pitchFamily="2" charset="-122"/>
                </a:rPr>
                <a:t>C.这篇文章是我刚完成的，无论观点还是文字都不够成熟，请您不吝赐教。</a:t>
              </a:r>
              <a:endParaRPr sz="3200" dirty="0">
                <a:latin typeface="宋体" pitchFamily="2" charset="-122"/>
                <a:ea typeface="宋体" pitchFamily="2" charset="-122"/>
              </a:endParaRPr>
            </a:p>
            <a:p>
              <a:pPr fontAlgn="auto">
                <a:lnSpc>
                  <a:spcPct val="100000"/>
                </a:lnSpc>
              </a:pPr>
              <a:r>
                <a:rPr sz="3200" dirty="0">
                  <a:latin typeface="宋体" pitchFamily="2" charset="-122"/>
                  <a:ea typeface="宋体" pitchFamily="2" charset="-122"/>
                </a:rPr>
                <a:t>D.由于路上堵车非常严重，我赶到约定地点的时候，对方早已恭候多时了。</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2"/>
          <p:cNvGrpSpPr/>
          <p:nvPr/>
        </p:nvGrpSpPr>
        <p:grpSpPr>
          <a:xfrm>
            <a:off x="1829287" y="2003606"/>
            <a:ext cx="8533130" cy="3136900"/>
            <a:chOff x="4818446" y="1477063"/>
            <a:chExt cx="7203908" cy="3136900"/>
          </a:xfrm>
        </p:grpSpPr>
        <p:sp>
          <p:nvSpPr>
            <p:cNvPr id="12" name="TextBox 5"/>
            <p:cNvSpPr txBox="1"/>
            <p:nvPr/>
          </p:nvSpPr>
          <p:spPr>
            <a:xfrm>
              <a:off x="4818446" y="2060628"/>
              <a:ext cx="7203908" cy="2553335"/>
            </a:xfrm>
            <a:prstGeom prst="rect">
              <a:avLst/>
            </a:prstGeom>
            <a:noFill/>
          </p:spPr>
          <p:txBody>
            <a:bodyPr wrap="square" rtlCol="0">
              <a:spAutoFit/>
            </a:bodyPr>
            <a:lstStyle/>
            <a:p>
              <a:pPr fontAlgn="auto">
                <a:lnSpc>
                  <a:spcPct val="100000"/>
                </a:lnSpc>
              </a:pPr>
              <a:r>
                <a:rPr sz="3200" dirty="0">
                  <a:latin typeface="仿宋" panose="02010609060101010101" pitchFamily="49" charset="-122"/>
                  <a:ea typeface="仿宋" panose="02010609060101010101" pitchFamily="49" charset="-122"/>
                </a:rPr>
                <a:t>【解析】A项，“承蒙”是敬辞，表示心怀感激地接受，此处误用为谦辞。B项，“高足”是敬辞，用于称呼别人的学生，此处误用为谦辞。D项，“恭候”是敬辞，指恭敬地等候，常用于自己等候别人时。此处用于“对方”，不得体。</a:t>
              </a:r>
            </a:p>
          </p:txBody>
        </p:sp>
        <p:sp>
          <p:nvSpPr>
            <p:cNvPr id="14" name="文本框 19"/>
            <p:cNvSpPr txBox="1"/>
            <p:nvPr/>
          </p:nvSpPr>
          <p:spPr>
            <a:xfrm>
              <a:off x="4869910" y="1477063"/>
              <a:ext cx="994437"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4" name="组合 11"/>
          <p:cNvGrpSpPr/>
          <p:nvPr/>
        </p:nvGrpSpPr>
        <p:grpSpPr>
          <a:xfrm>
            <a:off x="1889125" y="1212850"/>
            <a:ext cx="2183765" cy="681990"/>
            <a:chOff x="785786" y="3857628"/>
            <a:chExt cx="1277420" cy="1555121"/>
          </a:xfrm>
        </p:grpSpPr>
        <p:sp>
          <p:nvSpPr>
            <p:cNvPr id="23" name="文本框 15"/>
            <p:cNvSpPr txBox="1"/>
            <p:nvPr/>
          </p:nvSpPr>
          <p:spPr>
            <a:xfrm>
              <a:off x="785786" y="3857628"/>
              <a:ext cx="689870" cy="133068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24" name="矩形 23"/>
            <p:cNvSpPr/>
            <p:nvPr/>
          </p:nvSpPr>
          <p:spPr>
            <a:xfrm>
              <a:off x="1641039" y="3857628"/>
              <a:ext cx="422167" cy="1555121"/>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C</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7"/>
          <p:cNvSpPr txBox="1"/>
          <p:nvPr/>
        </p:nvSpPr>
        <p:spPr>
          <a:xfrm>
            <a:off x="2150199" y="932092"/>
            <a:ext cx="7891601"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3  </a:t>
            </a:r>
            <a:r>
              <a:rPr lang="zh-CN" altLang="en-US" sz="3600" b="1" dirty="0">
                <a:solidFill>
                  <a:schemeClr val="bg1"/>
                </a:solidFill>
                <a:latin typeface="黑体" pitchFamily="49" charset="-122"/>
                <a:ea typeface="黑体" pitchFamily="49" charset="-122"/>
                <a:cs typeface="Heiti SC Light"/>
              </a:rPr>
              <a:t>如何做到语言表达得体</a:t>
            </a:r>
          </a:p>
        </p:txBody>
      </p:sp>
      <p:sp>
        <p:nvSpPr>
          <p:cNvPr id="14" name="TextBox 1"/>
          <p:cNvSpPr txBox="1"/>
          <p:nvPr/>
        </p:nvSpPr>
        <p:spPr>
          <a:xfrm>
            <a:off x="1884532" y="1705261"/>
            <a:ext cx="2306762" cy="752385"/>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mn-ea"/>
                <a:cs typeface="Heiti SC Light"/>
              </a:rPr>
              <a:t>2.</a:t>
            </a:r>
            <a:r>
              <a:rPr lang="zh-CN" altLang="en-US" sz="3200" dirty="0">
                <a:solidFill>
                  <a:schemeClr val="bg1"/>
                </a:solidFill>
                <a:latin typeface="+mn-ea"/>
                <a:cs typeface="Heiti SC Light"/>
              </a:rPr>
              <a:t>看场合</a:t>
            </a:r>
          </a:p>
        </p:txBody>
      </p:sp>
      <p:grpSp>
        <p:nvGrpSpPr>
          <p:cNvPr id="4" name="组合 16"/>
          <p:cNvGrpSpPr/>
          <p:nvPr/>
        </p:nvGrpSpPr>
        <p:grpSpPr>
          <a:xfrm>
            <a:off x="1740032" y="2743200"/>
            <a:ext cx="8711565" cy="3074036"/>
            <a:chOff x="631294" y="3684739"/>
            <a:chExt cx="7496215" cy="1762349"/>
          </a:xfrm>
        </p:grpSpPr>
        <p:sp>
          <p:nvSpPr>
            <p:cNvPr id="20" name="圆角矩形 19"/>
            <p:cNvSpPr/>
            <p:nvPr/>
          </p:nvSpPr>
          <p:spPr>
            <a:xfrm>
              <a:off x="631294" y="3684739"/>
              <a:ext cx="7496215" cy="657832"/>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）在</a:t>
              </a:r>
              <a:r>
                <a:rPr lang="zh-CN" altLang="en-US" sz="3200" b="1" dirty="0">
                  <a:solidFill>
                    <a:schemeClr val="tx1"/>
                  </a:solidFill>
                  <a:latin typeface="宋体" pitchFamily="2" charset="-122"/>
                  <a:ea typeface="宋体" pitchFamily="2" charset="-122"/>
                </a:rPr>
                <a:t>庄重场合</a:t>
              </a:r>
              <a:r>
                <a:rPr lang="zh-CN" altLang="en-US" sz="3200" dirty="0">
                  <a:solidFill>
                    <a:schemeClr val="tx1"/>
                  </a:solidFill>
                  <a:latin typeface="宋体" pitchFamily="2" charset="-122"/>
                  <a:ea typeface="宋体" pitchFamily="2" charset="-122"/>
                </a:rPr>
                <a:t>，要求用语庄重、规范，用典范的书面语，而不能用拉家常式的口吻和语气。</a:t>
              </a:r>
            </a:p>
          </p:txBody>
        </p:sp>
        <p:sp>
          <p:nvSpPr>
            <p:cNvPr id="21" name="圆角矩形 20"/>
            <p:cNvSpPr/>
            <p:nvPr/>
          </p:nvSpPr>
          <p:spPr>
            <a:xfrm>
              <a:off x="631727" y="4520226"/>
              <a:ext cx="7495669" cy="926862"/>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2</a:t>
              </a:r>
              <a:r>
                <a:rPr lang="zh-CN" altLang="en-US" sz="3200" dirty="0">
                  <a:solidFill>
                    <a:schemeClr val="tx1"/>
                  </a:solidFill>
                  <a:latin typeface="宋体" pitchFamily="2" charset="-122"/>
                  <a:ea typeface="宋体" pitchFamily="2" charset="-122"/>
                </a:rPr>
                <a:t>）在</a:t>
              </a:r>
              <a:r>
                <a:rPr lang="zh-CN" altLang="en-US" sz="3200" b="1" dirty="0">
                  <a:solidFill>
                    <a:schemeClr val="tx1"/>
                  </a:solidFill>
                  <a:latin typeface="宋体" pitchFamily="2" charset="-122"/>
                  <a:ea typeface="宋体" pitchFamily="2" charset="-122"/>
                </a:rPr>
                <a:t>公共场合</a:t>
              </a:r>
              <a:r>
                <a:rPr lang="zh-CN" altLang="en-US" sz="3200" dirty="0">
                  <a:solidFill>
                    <a:schemeClr val="tx1"/>
                  </a:solidFill>
                  <a:latin typeface="宋体" pitchFamily="2" charset="-122"/>
                  <a:ea typeface="宋体" pitchFamily="2" charset="-122"/>
                </a:rPr>
                <a:t>，用语要准确、扼要，话题要集中，使用自然、亲切、灵活的语言，并尽量用口语。</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1740535" y="3597275"/>
            <a:ext cx="8710930" cy="117792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4</a:t>
            </a:r>
            <a:r>
              <a:rPr lang="zh-CN" altLang="en-US" sz="3200" dirty="0">
                <a:solidFill>
                  <a:schemeClr val="tx1"/>
                </a:solidFill>
                <a:latin typeface="宋体" pitchFamily="2" charset="-122"/>
                <a:ea typeface="宋体" pitchFamily="2" charset="-122"/>
              </a:rPr>
              <a:t>）在</a:t>
            </a:r>
            <a:r>
              <a:rPr lang="zh-CN" altLang="en-US" sz="3200" b="1" dirty="0">
                <a:solidFill>
                  <a:schemeClr val="tx1"/>
                </a:solidFill>
                <a:latin typeface="宋体" pitchFamily="2" charset="-122"/>
                <a:ea typeface="宋体" pitchFamily="2" charset="-122"/>
              </a:rPr>
              <a:t>娱乐场合</a:t>
            </a:r>
            <a:r>
              <a:rPr lang="zh-CN" altLang="en-US" sz="3200" dirty="0">
                <a:solidFill>
                  <a:schemeClr val="tx1"/>
                </a:solidFill>
                <a:latin typeface="宋体" pitchFamily="2" charset="-122"/>
                <a:ea typeface="宋体" pitchFamily="2" charset="-122"/>
              </a:rPr>
              <a:t>，用语要有趣、生动，有时还需要一点幽默。</a:t>
            </a:r>
          </a:p>
        </p:txBody>
      </p:sp>
      <p:sp>
        <p:nvSpPr>
          <p:cNvPr id="22" name="圆角矩形 21"/>
          <p:cNvSpPr/>
          <p:nvPr/>
        </p:nvSpPr>
        <p:spPr>
          <a:xfrm>
            <a:off x="1740535" y="1247775"/>
            <a:ext cx="8710930" cy="211582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a:t>
            </a:r>
            <a:r>
              <a:rPr lang="zh-CN" altLang="en-US" sz="3200" dirty="0">
                <a:solidFill>
                  <a:schemeClr val="tx1"/>
                </a:solidFill>
                <a:latin typeface="宋体" pitchFamily="2" charset="-122"/>
                <a:ea typeface="宋体" pitchFamily="2" charset="-122"/>
              </a:rPr>
              <a:t>）在</a:t>
            </a:r>
            <a:r>
              <a:rPr lang="zh-CN" altLang="en-US" sz="3200" b="1" dirty="0">
                <a:solidFill>
                  <a:schemeClr val="tx1"/>
                </a:solidFill>
                <a:latin typeface="宋体" pitchFamily="2" charset="-122"/>
                <a:ea typeface="宋体" pitchFamily="2" charset="-122"/>
              </a:rPr>
              <a:t>与人促膝谈心</a:t>
            </a:r>
            <a:r>
              <a:rPr lang="zh-CN" altLang="en-US" sz="3200" dirty="0">
                <a:solidFill>
                  <a:schemeClr val="tx1"/>
                </a:solidFill>
                <a:latin typeface="宋体" pitchFamily="2" charset="-122"/>
                <a:ea typeface="宋体" pitchFamily="2" charset="-122"/>
              </a:rPr>
              <a:t>时，不宜用外交辞令，故弄玄虚，因为面对面说话，发话人和答话人都有一定的语境，许多话都可以十分简短甚至省略，不必追求完整。</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heckerboard(across)">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768810" y="2319010"/>
            <a:ext cx="8653145" cy="2645410"/>
            <a:chOff x="5357818" y="1071546"/>
            <a:chExt cx="8144953" cy="2645410"/>
          </a:xfrm>
        </p:grpSpPr>
        <p:sp>
          <p:nvSpPr>
            <p:cNvPr id="18" name="文本框 15"/>
            <p:cNvSpPr txBox="1"/>
            <p:nvPr/>
          </p:nvSpPr>
          <p:spPr>
            <a:xfrm>
              <a:off x="5357818" y="1071546"/>
              <a:ext cx="978446" cy="58356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解析</a:t>
              </a:r>
            </a:p>
          </p:txBody>
        </p:sp>
        <p:sp>
          <p:nvSpPr>
            <p:cNvPr id="19" name="矩形 18"/>
            <p:cNvSpPr/>
            <p:nvPr/>
          </p:nvSpPr>
          <p:spPr>
            <a:xfrm>
              <a:off x="5357818" y="1655746"/>
              <a:ext cx="8144953" cy="2061210"/>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“就完全足以说明这一点”中的“完全”与“足”重复，故①应删去。“历来的研究者</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饮茶方式”中，句子的主语是“历来的研究者”，②“他们”与之重复，应删去。</a:t>
              </a:r>
            </a:p>
          </p:txBody>
        </p:sp>
      </p:grpSp>
      <p:grpSp>
        <p:nvGrpSpPr>
          <p:cNvPr id="20" name="组合 19"/>
          <p:cNvGrpSpPr/>
          <p:nvPr/>
        </p:nvGrpSpPr>
        <p:grpSpPr>
          <a:xfrm>
            <a:off x="1789428" y="1305560"/>
            <a:ext cx="2580642" cy="583760"/>
            <a:chOff x="730167" y="5230542"/>
            <a:chExt cx="642901" cy="1102613"/>
          </a:xfrm>
        </p:grpSpPr>
        <p:sp>
          <p:nvSpPr>
            <p:cNvPr id="21" name="文本框 15"/>
            <p:cNvSpPr txBox="1"/>
            <p:nvPr/>
          </p:nvSpPr>
          <p:spPr>
            <a:xfrm>
              <a:off x="730167" y="5230542"/>
              <a:ext cx="258935" cy="110224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答案</a:t>
              </a:r>
            </a:p>
          </p:txBody>
        </p:sp>
        <p:sp>
          <p:nvSpPr>
            <p:cNvPr id="22" name="矩形 21"/>
            <p:cNvSpPr/>
            <p:nvPr/>
          </p:nvSpPr>
          <p:spPr>
            <a:xfrm>
              <a:off x="1027382" y="5230910"/>
              <a:ext cx="345686" cy="1102245"/>
            </a:xfrm>
            <a:prstGeom prst="rect">
              <a:avLst/>
            </a:prstGeom>
          </p:spPr>
          <p:txBody>
            <a:bodyPr wrap="square">
              <a:spAutoFit/>
            </a:bodyPr>
            <a:lstStyle/>
            <a:p>
              <a:r>
                <a:rPr lang="en-US" altLang="zh-CN" sz="3200" dirty="0">
                  <a:latin typeface="微软雅黑" charset="-122"/>
                  <a:ea typeface="微软雅黑" charset="-122"/>
                </a:rPr>
                <a:t>①②</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to="" calcmode="lin" valueType="num">
                                      <p:cBhvr>
                                        <p:cTn id="14" dur="1" fill="hold"/>
                                        <p:tgtEl>
                                          <p:spTgt spid="1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
          <p:cNvGrpSpPr/>
          <p:nvPr/>
        </p:nvGrpSpPr>
        <p:grpSpPr>
          <a:xfrm>
            <a:off x="1835086" y="999003"/>
            <a:ext cx="8521700" cy="3768725"/>
            <a:chOff x="412464" y="880834"/>
            <a:chExt cx="8240107" cy="3768725"/>
          </a:xfrm>
        </p:grpSpPr>
        <p:sp>
          <p:nvSpPr>
            <p:cNvPr id="20" name="文本框 15"/>
            <p:cNvSpPr txBox="1"/>
            <p:nvPr/>
          </p:nvSpPr>
          <p:spPr>
            <a:xfrm>
              <a:off x="412464" y="880834"/>
              <a:ext cx="1174000"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r>
                <a:rPr kumimoji="1" lang="en-US" altLang="zh-CN" sz="3200" dirty="0">
                  <a:latin typeface="黑体" pitchFamily="49" charset="-122"/>
                  <a:ea typeface="黑体" pitchFamily="49" charset="-122"/>
                  <a:cs typeface="Heiti SC Light"/>
                </a:rPr>
                <a:t>8</a:t>
              </a:r>
              <a:endParaRPr kumimoji="1" lang="zh-CN" altLang="en-US" sz="3200" dirty="0">
                <a:latin typeface="楷体" panose="02010609060101010101" pitchFamily="49" charset="-122"/>
                <a:ea typeface="楷体" panose="02010609060101010101" pitchFamily="49" charset="-122"/>
                <a:cs typeface="Heiti SC Light"/>
              </a:endParaRPr>
            </a:p>
          </p:txBody>
        </p:sp>
        <p:sp>
          <p:nvSpPr>
            <p:cNvPr id="21" name="矩形 20"/>
            <p:cNvSpPr/>
            <p:nvPr/>
          </p:nvSpPr>
          <p:spPr>
            <a:xfrm>
              <a:off x="412464" y="1603464"/>
              <a:ext cx="8240107" cy="3046095"/>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［北京</a:t>
              </a:r>
              <a:r>
                <a:rPr lang="en-US" altLang="zh-CN" sz="3200" dirty="0">
                  <a:latin typeface="仿宋" panose="02010609060101010101" pitchFamily="49" charset="-122"/>
                  <a:ea typeface="仿宋" panose="02010609060101010101" pitchFamily="49" charset="-122"/>
                </a:rPr>
                <a:t>2014·6②</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午宴上，某中学生遇到父母的朋友劝酒，下列回应得体的一项是 （   ）</a:t>
              </a:r>
              <a:endParaRPr lang="en-US" altLang="zh-CN" sz="320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rPr>
                <a:t>A.</a:t>
              </a:r>
              <a:r>
                <a:rPr lang="zh-CN" altLang="en-US" sz="3200" spc="-50" dirty="0">
                  <a:latin typeface="宋体" pitchFamily="2" charset="-122"/>
                  <a:ea typeface="宋体" pitchFamily="2" charset="-122"/>
                </a:rPr>
                <a:t>下午还有两门考试呢，别劝了，行不？</a:t>
              </a:r>
              <a:endParaRPr lang="zh-CN" altLang="en-US"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rPr>
                <a:t>B.</a:t>
              </a:r>
              <a:r>
                <a:rPr lang="zh-CN" altLang="en-US" sz="3200" spc="-50" dirty="0">
                  <a:latin typeface="宋体" pitchFamily="2" charset="-122"/>
                  <a:ea typeface="宋体" pitchFamily="2" charset="-122"/>
                </a:rPr>
                <a:t>谢谢足下，家父从来不准许我喝酒。</a:t>
              </a:r>
              <a:endParaRPr lang="zh-CN" altLang="en-US"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rPr>
                <a:t>C.</a:t>
              </a:r>
              <a:r>
                <a:rPr lang="zh-CN" altLang="en-US" sz="3200" spc="-50" dirty="0">
                  <a:latin typeface="宋体" pitchFamily="2" charset="-122"/>
                  <a:ea typeface="宋体" pitchFamily="2" charset="-122"/>
                </a:rPr>
                <a:t>不喝，不喝。中学生不是不能喝酒吗？</a:t>
              </a:r>
              <a:endParaRPr lang="zh-CN" altLang="en-US" sz="3200" spc="-50" dirty="0">
                <a:latin typeface="宋体" pitchFamily="2" charset="-122"/>
                <a:ea typeface="宋体" pitchFamily="2" charset="-122"/>
              </a:endParaRPr>
            </a:p>
            <a:p>
              <a:pPr fontAlgn="auto">
                <a:lnSpc>
                  <a:spcPct val="100000"/>
                </a:lnSpc>
              </a:pPr>
              <a:r>
                <a:rPr lang="en-US" altLang="zh-CN" sz="3200" spc="-50" dirty="0">
                  <a:latin typeface="宋体" pitchFamily="2" charset="-122"/>
                  <a:ea typeface="宋体" pitchFamily="2" charset="-122"/>
                </a:rPr>
                <a:t>D.</a:t>
              </a:r>
              <a:r>
                <a:rPr lang="zh-CN" altLang="en-US" sz="3200" spc="-50" dirty="0">
                  <a:latin typeface="宋体" pitchFamily="2" charset="-122"/>
                  <a:ea typeface="宋体" pitchFamily="2" charset="-122"/>
                </a:rPr>
                <a:t>谢谢，谢谢！我年龄还小，不能喝酒。</a:t>
              </a:r>
            </a:p>
          </p:txBody>
        </p:sp>
      </p:grpSp>
      <p:grpSp>
        <p:nvGrpSpPr>
          <p:cNvPr id="4" name="组合 11"/>
          <p:cNvGrpSpPr/>
          <p:nvPr/>
        </p:nvGrpSpPr>
        <p:grpSpPr>
          <a:xfrm>
            <a:off x="1835097" y="4926222"/>
            <a:ext cx="1563290" cy="681990"/>
            <a:chOff x="940433" y="3676653"/>
            <a:chExt cx="1481411" cy="681990"/>
          </a:xfrm>
        </p:grpSpPr>
        <p:sp>
          <p:nvSpPr>
            <p:cNvPr id="23" name="文本框 15"/>
            <p:cNvSpPr txBox="1"/>
            <p:nvPr/>
          </p:nvSpPr>
          <p:spPr>
            <a:xfrm>
              <a:off x="940433" y="3775078"/>
              <a:ext cx="967599"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24" name="矩形 23"/>
            <p:cNvSpPr/>
            <p:nvPr/>
          </p:nvSpPr>
          <p:spPr>
            <a:xfrm>
              <a:off x="1999677" y="3676653"/>
              <a:ext cx="422167" cy="681990"/>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D</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2"/>
          <p:cNvGrpSpPr/>
          <p:nvPr/>
        </p:nvGrpSpPr>
        <p:grpSpPr>
          <a:xfrm>
            <a:off x="1845005" y="1039676"/>
            <a:ext cx="8242301" cy="4808855"/>
            <a:chOff x="4779789" y="1320218"/>
            <a:chExt cx="7372575" cy="4808855"/>
          </a:xfrm>
        </p:grpSpPr>
        <p:sp>
          <p:nvSpPr>
            <p:cNvPr id="12" name="TextBox 5"/>
            <p:cNvSpPr txBox="1"/>
            <p:nvPr/>
          </p:nvSpPr>
          <p:spPr>
            <a:xfrm>
              <a:off x="4833749" y="1903783"/>
              <a:ext cx="7318615" cy="4225290"/>
            </a:xfrm>
            <a:prstGeom prst="rect">
              <a:avLst/>
            </a:prstGeom>
            <a:noFill/>
          </p:spPr>
          <p:txBody>
            <a:bodyPr wrap="square" rtlCol="0">
              <a:spAutoFit/>
            </a:bodyPr>
            <a:lstStyle/>
            <a:p>
              <a:pPr>
                <a:lnSpc>
                  <a:spcPct val="120000"/>
                </a:lnSpc>
              </a:pPr>
              <a:r>
                <a:rPr lang="en-US" altLang="zh-CN" sz="3200" dirty="0">
                  <a:latin typeface="仿宋" panose="02010609060101010101" pitchFamily="49" charset="-122"/>
                  <a:ea typeface="仿宋" panose="02010609060101010101" pitchFamily="49" charset="-122"/>
                </a:rPr>
                <a:t>A</a:t>
              </a:r>
              <a:r>
                <a:rPr lang="zh-CN" altLang="en-US" sz="3200" dirty="0">
                  <a:latin typeface="仿宋" panose="02010609060101010101" pitchFamily="49" charset="-122"/>
                  <a:ea typeface="仿宋" panose="02010609060101010101" pitchFamily="49" charset="-122"/>
                </a:rPr>
                <a:t>项，“别劝了，行不”，口气不耐烦，很不得体。 </a:t>
              </a:r>
              <a:r>
                <a:rPr lang="en-US" altLang="zh-CN" sz="3200" dirty="0">
                  <a:latin typeface="仿宋" panose="02010609060101010101" pitchFamily="49" charset="-122"/>
                  <a:ea typeface="仿宋" panose="02010609060101010101" pitchFamily="49" charset="-122"/>
                </a:rPr>
                <a:t>B</a:t>
              </a:r>
              <a:r>
                <a:rPr lang="zh-CN" altLang="en-US" sz="3200" dirty="0">
                  <a:latin typeface="仿宋" panose="02010609060101010101" pitchFamily="49" charset="-122"/>
                  <a:ea typeface="仿宋" panose="02010609060101010101" pitchFamily="49" charset="-122"/>
                </a:rPr>
                <a:t>项，“足下”是一种对平辈或是朋友之间的敬称，父母的朋友应该是自己的长辈，肯定不能这样称呼。另外，“足下”“家父”多用于比较正式的场合，且以书面语居多。</a:t>
              </a:r>
              <a:r>
                <a:rPr lang="en-US" altLang="zh-CN" sz="3200" dirty="0">
                  <a:latin typeface="仿宋" panose="02010609060101010101" pitchFamily="49" charset="-122"/>
                  <a:ea typeface="仿宋" panose="02010609060101010101" pitchFamily="49" charset="-122"/>
                </a:rPr>
                <a:t>C</a:t>
              </a:r>
              <a:r>
                <a:rPr lang="zh-CN" altLang="en-US" sz="3200" dirty="0">
                  <a:latin typeface="仿宋" panose="02010609060101010101" pitchFamily="49" charset="-122"/>
                  <a:ea typeface="仿宋" panose="02010609060101010101" pitchFamily="49" charset="-122"/>
                </a:rPr>
                <a:t>项，直接拒绝，并用反问语气质问，不得体。</a:t>
              </a:r>
              <a:r>
                <a:rPr lang="en-US" altLang="zh-CN" sz="3200" dirty="0">
                  <a:latin typeface="仿宋" panose="02010609060101010101" pitchFamily="49" charset="-122"/>
                  <a:ea typeface="仿宋" panose="02010609060101010101" pitchFamily="49" charset="-122"/>
                </a:rPr>
                <a:t>D</a:t>
              </a:r>
              <a:r>
                <a:rPr lang="zh-CN" altLang="en-US" sz="3200" dirty="0">
                  <a:latin typeface="仿宋" panose="02010609060101010101" pitchFamily="49" charset="-122"/>
                  <a:ea typeface="仿宋" panose="02010609060101010101" pitchFamily="49" charset="-122"/>
                </a:rPr>
                <a:t>项，合理得体。</a:t>
              </a:r>
            </a:p>
          </p:txBody>
        </p:sp>
        <p:sp>
          <p:nvSpPr>
            <p:cNvPr id="14" name="文本框 19"/>
            <p:cNvSpPr txBox="1"/>
            <p:nvPr/>
          </p:nvSpPr>
          <p:spPr>
            <a:xfrm>
              <a:off x="4779789" y="1320218"/>
              <a:ext cx="971271"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1865630" y="2217738"/>
            <a:ext cx="8504555" cy="3757613"/>
            <a:chOff x="341367" y="1488277"/>
            <a:chExt cx="8504555" cy="2236268"/>
          </a:xfrm>
        </p:grpSpPr>
        <p:sp>
          <p:nvSpPr>
            <p:cNvPr id="7" name="圆角矩形 6"/>
            <p:cNvSpPr/>
            <p:nvPr/>
          </p:nvSpPr>
          <p:spPr>
            <a:xfrm>
              <a:off x="342002" y="1488277"/>
              <a:ext cx="8503920" cy="896019"/>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zh-CN" altLang="en-US" sz="3200" dirty="0">
                  <a:solidFill>
                    <a:schemeClr val="tx1"/>
                  </a:solidFill>
                  <a:latin typeface="宋体" pitchFamily="2" charset="-122"/>
                  <a:ea typeface="宋体" pitchFamily="2" charset="-122"/>
                </a:rPr>
                <a:t>如文艺语体要具有形象性，科技语体要具有精确性和严密性，政论语体要具有逻辑性和鼓动性，公文语体要准确、简洁和程式化。</a:t>
              </a:r>
            </a:p>
          </p:txBody>
        </p:sp>
        <p:sp>
          <p:nvSpPr>
            <p:cNvPr id="8" name="圆角矩形 7"/>
            <p:cNvSpPr/>
            <p:nvPr/>
          </p:nvSpPr>
          <p:spPr>
            <a:xfrm>
              <a:off x="341367" y="2481985"/>
              <a:ext cx="8504555" cy="124256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就实用文来说，新闻稿要求简明扼要、概括性强，广播稿、演讲稿要求用语通俗、口语化，合同要求措辞严密、表述清晰，贺词要求热情、庄重，讣告要求严肃、郑重而沉郁。</a:t>
              </a:r>
            </a:p>
          </p:txBody>
        </p:sp>
      </p:grpSp>
      <p:sp>
        <p:nvSpPr>
          <p:cNvPr id="11" name="文本框 17"/>
          <p:cNvSpPr txBox="1"/>
          <p:nvPr/>
        </p:nvSpPr>
        <p:spPr>
          <a:xfrm>
            <a:off x="2561420" y="789227"/>
            <a:ext cx="7808765"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3  </a:t>
            </a:r>
            <a:r>
              <a:rPr lang="zh-CN" altLang="en-US" sz="3600" b="1" dirty="0">
                <a:solidFill>
                  <a:schemeClr val="bg1"/>
                </a:solidFill>
                <a:latin typeface="黑体" pitchFamily="49" charset="-122"/>
                <a:ea typeface="黑体" pitchFamily="49" charset="-122"/>
                <a:cs typeface="Heiti SC Light"/>
              </a:rPr>
              <a:t>如何做到语言表达得体</a:t>
            </a:r>
          </a:p>
        </p:txBody>
      </p:sp>
      <p:sp>
        <p:nvSpPr>
          <p:cNvPr id="12" name="TextBox 1"/>
          <p:cNvSpPr txBox="1"/>
          <p:nvPr/>
        </p:nvSpPr>
        <p:spPr>
          <a:xfrm>
            <a:off x="1865482" y="1425226"/>
            <a:ext cx="2306762" cy="752385"/>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mn-ea"/>
                <a:cs typeface="Heiti SC Light"/>
              </a:rPr>
              <a:t>3.</a:t>
            </a:r>
            <a:r>
              <a:rPr lang="zh-CN" altLang="en-US" sz="3200" dirty="0">
                <a:solidFill>
                  <a:schemeClr val="bg1"/>
                </a:solidFill>
                <a:latin typeface="+mn-ea"/>
                <a:cs typeface="Heiti SC Light"/>
              </a:rPr>
              <a:t>看语体</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900" decel="100000" fill="hold"/>
                                        <p:tgtEl>
                                          <p:spTgt spid="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6"/>
          <p:cNvGrpSpPr/>
          <p:nvPr/>
        </p:nvGrpSpPr>
        <p:grpSpPr>
          <a:xfrm>
            <a:off x="1739647" y="1916439"/>
            <a:ext cx="8711565" cy="4325621"/>
            <a:chOff x="142338" y="3444958"/>
            <a:chExt cx="8502038" cy="3405022"/>
          </a:xfrm>
        </p:grpSpPr>
        <p:sp>
          <p:nvSpPr>
            <p:cNvPr id="20" name="圆角矩形 19"/>
            <p:cNvSpPr/>
            <p:nvPr/>
          </p:nvSpPr>
          <p:spPr>
            <a:xfrm>
              <a:off x="142338" y="3444958"/>
              <a:ext cx="8502038" cy="1936443"/>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mn-ea"/>
                </a:rPr>
                <a:t>1.</a:t>
              </a:r>
              <a:r>
                <a:rPr lang="zh-CN" altLang="en-US" sz="3200" dirty="0">
                  <a:solidFill>
                    <a:schemeClr val="bg1"/>
                  </a:solidFill>
                  <a:latin typeface="+mn-ea"/>
                </a:rPr>
                <a:t>符合情境</a:t>
              </a:r>
              <a:endParaRPr lang="zh-CN" altLang="en-US" sz="3200" dirty="0">
                <a:solidFill>
                  <a:schemeClr val="bg1"/>
                </a:solidFill>
                <a:latin typeface="+mn-ea"/>
              </a:endParaRPr>
            </a:p>
            <a:p>
              <a:r>
                <a:rPr lang="zh-CN" altLang="en-US" sz="3200" dirty="0">
                  <a:solidFill>
                    <a:schemeClr val="tx1"/>
                  </a:solidFill>
                  <a:latin typeface="宋体" pitchFamily="2" charset="-122"/>
                  <a:ea typeface="宋体" pitchFamily="2" charset="-122"/>
                </a:rPr>
                <a:t>选择词语要注意情境的制约，使用的词语要符合全篇或上下文的具体语境，只有根据特定语境选择恰当的词语才能准确地表达意思，同样的词语用于不同的语境，效果迥然不同。</a:t>
              </a:r>
            </a:p>
          </p:txBody>
        </p:sp>
        <p:sp>
          <p:nvSpPr>
            <p:cNvPr id="21" name="圆角矩形 20"/>
            <p:cNvSpPr/>
            <p:nvPr/>
          </p:nvSpPr>
          <p:spPr>
            <a:xfrm>
              <a:off x="142338" y="5523361"/>
              <a:ext cx="8501418" cy="1326619"/>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mn-ea"/>
                </a:rPr>
                <a:t>2.</a:t>
              </a:r>
              <a:r>
                <a:rPr lang="zh-CN" altLang="en-US" sz="3200" dirty="0">
                  <a:solidFill>
                    <a:schemeClr val="bg1"/>
                  </a:solidFill>
                  <a:latin typeface="+mn-ea"/>
                </a:rPr>
                <a:t>符合语法和逻辑</a:t>
              </a:r>
              <a:endParaRPr lang="zh-CN" altLang="en-US" sz="3200" dirty="0">
                <a:solidFill>
                  <a:schemeClr val="bg1"/>
                </a:solidFill>
                <a:latin typeface="+mn-ea"/>
              </a:endParaRPr>
            </a:p>
            <a:p>
              <a:r>
                <a:rPr lang="zh-CN" altLang="en-US" sz="3200" dirty="0">
                  <a:solidFill>
                    <a:schemeClr val="tx1"/>
                  </a:solidFill>
                  <a:latin typeface="宋体" pitchFamily="2" charset="-122"/>
                  <a:ea typeface="宋体" pitchFamily="2" charset="-122"/>
                </a:rPr>
                <a:t>组句应依照一定的语法、逻辑规则进行，否则就会出现语病。应注意以下几点：句子结构要</a:t>
              </a:r>
            </a:p>
          </p:txBody>
        </p:sp>
      </p:grpSp>
      <p:sp>
        <p:nvSpPr>
          <p:cNvPr id="11" name="文本框 17"/>
          <p:cNvSpPr txBox="1"/>
          <p:nvPr/>
        </p:nvSpPr>
        <p:spPr>
          <a:xfrm>
            <a:off x="2537842" y="908720"/>
            <a:ext cx="7806630"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4  </a:t>
            </a:r>
            <a:r>
              <a:rPr lang="zh-CN" altLang="en-US" sz="3600" b="1" dirty="0">
                <a:solidFill>
                  <a:schemeClr val="bg1"/>
                </a:solidFill>
                <a:latin typeface="黑体" pitchFamily="49" charset="-122"/>
                <a:ea typeface="黑体" pitchFamily="49" charset="-122"/>
                <a:cs typeface="Heiti SC Light"/>
              </a:rPr>
              <a:t>如何做到语言表达准确</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1852930" y="1165225"/>
            <a:ext cx="8611235" cy="199580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完整，词语搭配要恰当，正确使用关联词语。句意要有逻辑性，有些句子在语法上没有问题，但概念不清、语意不明、判断和推理不当，也是不正确的。</a:t>
            </a:r>
          </a:p>
        </p:txBody>
      </p:sp>
    </p:spTree>
  </p:cSld>
  <p:clrMapOvr>
    <a:masterClrMapping/>
  </p:clrMapOvr>
  <p:transition spd="med">
    <p:random/>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
          <p:cNvGrpSpPr/>
          <p:nvPr/>
        </p:nvGrpSpPr>
        <p:grpSpPr>
          <a:xfrm>
            <a:off x="1697291" y="965348"/>
            <a:ext cx="8797289" cy="5180965"/>
            <a:chOff x="497722" y="966559"/>
            <a:chExt cx="7459503" cy="5180965"/>
          </a:xfrm>
        </p:grpSpPr>
        <p:sp>
          <p:nvSpPr>
            <p:cNvPr id="20" name="文本框 15"/>
            <p:cNvSpPr txBox="1"/>
            <p:nvPr/>
          </p:nvSpPr>
          <p:spPr>
            <a:xfrm>
              <a:off x="645254" y="966559"/>
              <a:ext cx="1083335"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r>
                <a:rPr kumimoji="1" lang="en-US" altLang="zh-CN" sz="3200" dirty="0">
                  <a:latin typeface="黑体" pitchFamily="49" charset="-122"/>
                  <a:ea typeface="黑体" pitchFamily="49" charset="-122"/>
                  <a:cs typeface="Heiti SC Light"/>
                </a:rPr>
                <a:t>9</a:t>
              </a:r>
              <a:endParaRPr kumimoji="1" lang="zh-CN" altLang="en-US" sz="3200" dirty="0">
                <a:latin typeface="楷体" panose="02010609060101010101" pitchFamily="49" charset="-122"/>
                <a:ea typeface="楷体" panose="02010609060101010101" pitchFamily="49" charset="-122"/>
                <a:cs typeface="Heiti SC Light"/>
              </a:endParaRPr>
            </a:p>
          </p:txBody>
        </p:sp>
        <p:sp>
          <p:nvSpPr>
            <p:cNvPr id="21" name="矩形 20"/>
            <p:cNvSpPr/>
            <p:nvPr/>
          </p:nvSpPr>
          <p:spPr>
            <a:xfrm>
              <a:off x="497722" y="1624419"/>
              <a:ext cx="7459503" cy="4523105"/>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［课标全国Ⅲ2017·21］</a:t>
              </a:r>
              <a:r>
                <a:rPr lang="zh-CN" altLang="en-US" sz="3200" dirty="0">
                  <a:latin typeface="宋体" pitchFamily="2" charset="-122"/>
                  <a:ea typeface="宋体" pitchFamily="2" charset="-122"/>
                </a:rPr>
                <a:t>下面文段有三处推断存在问题，请参照①的方式，说明另外两处问题。</a:t>
              </a:r>
              <a:endParaRPr lang="zh-CN" altLang="en-US" sz="3200" dirty="0">
                <a:latin typeface="宋体" pitchFamily="2" charset="-122"/>
                <a:ea typeface="宋体" pitchFamily="2" charset="-122"/>
              </a:endParaRPr>
            </a:p>
            <a:p>
              <a:pPr fontAlgn="auto">
                <a:lnSpc>
                  <a:spcPct val="100000"/>
                </a:lnSpc>
              </a:pPr>
              <a:r>
                <a:rPr lang="zh-CN" altLang="en-US" sz="3200" dirty="0">
                  <a:solidFill>
                    <a:schemeClr val="bg1"/>
                  </a:solidFill>
                  <a:latin typeface="楷体" panose="02010609060101010101" pitchFamily="49" charset="-122"/>
                  <a:ea typeface="楷体" panose="02010609060101010101" pitchFamily="49" charset="-122"/>
                </a:rPr>
                <a:t>“爆竹声声除旧岁”，说的是欢度春节时的传统习俗。春节燃放烟花爆竹虽然喜庆，但会带来空气、噪声等环境污染问题，还可能引发火灾，一旦引发火灾，势必造成人身伤亡和财产损失。现在很多城市已经限制燃放，这样就可以避免发生火灾，而且只要限制燃放，就能避免环境污染，让空气新鲜、环境优美。</a:t>
              </a:r>
              <a:endParaRPr lang="zh-CN" altLang="en-US" sz="3200" spc="-50" dirty="0">
                <a:solidFill>
                  <a:schemeClr val="bg1"/>
                </a:solidFill>
                <a:latin typeface="楷体" panose="02010609060101010101" pitchFamily="49" charset="-122"/>
                <a:ea typeface="楷体" panose="02010609060101010101" pitchFamily="49"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00860" y="1059180"/>
            <a:ext cx="8410575" cy="1568450"/>
          </a:xfrm>
          <a:prstGeom prst="rect">
            <a:avLst/>
          </a:prstGeom>
          <a:noFill/>
        </p:spPr>
        <p:txBody>
          <a:bodyPr wrap="square" rtlCol="0">
            <a:spAutoFit/>
          </a:bodyPr>
          <a:lstStyle/>
          <a:p>
            <a:pPr fontAlgn="auto">
              <a:lnSpc>
                <a:spcPct val="100000"/>
              </a:lnSpc>
            </a:pPr>
            <a:r>
              <a:rPr lang="zh-CN" altLang="en-US" sz="3200" dirty="0">
                <a:latin typeface="宋体" pitchFamily="2" charset="-122"/>
                <a:sym typeface="+mn-ea"/>
              </a:rPr>
              <a:t>①火灾不一定会造成人身伤亡。</a:t>
            </a:r>
            <a:endParaRPr lang="zh-CN" altLang="en-US" sz="3200" dirty="0">
              <a:latin typeface="宋体" pitchFamily="2" charset="-122"/>
            </a:endParaRPr>
          </a:p>
          <a:p>
            <a:pPr fontAlgn="auto">
              <a:lnSpc>
                <a:spcPct val="100000"/>
              </a:lnSpc>
            </a:pPr>
            <a:r>
              <a:rPr lang="zh-CN" altLang="en-US" sz="3200" spc="-50" dirty="0">
                <a:latin typeface="宋体" pitchFamily="2" charset="-122"/>
                <a:ea typeface="宋体" pitchFamily="2" charset="-122"/>
                <a:sym typeface="+mn-ea"/>
              </a:rPr>
              <a:t>②</a:t>
            </a:r>
            <a:r>
              <a:rPr lang="en-US" altLang="zh-CN" sz="3200" spc="-50" dirty="0">
                <a:latin typeface="宋体" pitchFamily="2" charset="-122"/>
                <a:ea typeface="宋体" pitchFamily="2" charset="-122"/>
                <a:sym typeface="+mn-ea"/>
              </a:rPr>
              <a:t>_______________________________________</a:t>
            </a:r>
            <a:endParaRPr lang="zh-CN" altLang="en-US" sz="3200" spc="-50" dirty="0">
              <a:latin typeface="宋体" pitchFamily="2" charset="-122"/>
              <a:ea typeface="宋体" pitchFamily="2" charset="-122"/>
            </a:endParaRPr>
          </a:p>
          <a:p>
            <a:pPr fontAlgn="auto">
              <a:lnSpc>
                <a:spcPct val="100000"/>
              </a:lnSpc>
            </a:pPr>
            <a:r>
              <a:rPr lang="zh-CN" altLang="en-US" sz="3200" spc="-50" dirty="0">
                <a:latin typeface="宋体" pitchFamily="2" charset="-122"/>
                <a:ea typeface="宋体" pitchFamily="2" charset="-122"/>
                <a:sym typeface="+mn-ea"/>
              </a:rPr>
              <a:t>③</a:t>
            </a:r>
            <a:r>
              <a:rPr lang="en-US" altLang="zh-CN" sz="3200" spc="-50" dirty="0">
                <a:latin typeface="宋体" pitchFamily="2" charset="-122"/>
                <a:ea typeface="宋体" pitchFamily="2" charset="-122"/>
                <a:sym typeface="+mn-ea"/>
              </a:rPr>
              <a:t>_______________________________________</a:t>
            </a:r>
            <a:endParaRPr lang="zh-CN" altLang="en-US" sz="3200" dirty="0"/>
          </a:p>
        </p:txBody>
      </p:sp>
      <p:grpSp>
        <p:nvGrpSpPr>
          <p:cNvPr id="2" name="组合 1"/>
          <p:cNvGrpSpPr/>
          <p:nvPr/>
        </p:nvGrpSpPr>
        <p:grpSpPr>
          <a:xfrm>
            <a:off x="1800860" y="2868930"/>
            <a:ext cx="8429625" cy="3629660"/>
            <a:chOff x="436" y="4518"/>
            <a:chExt cx="13275" cy="5716"/>
          </a:xfrm>
        </p:grpSpPr>
        <p:sp>
          <p:nvSpPr>
            <p:cNvPr id="14" name="文本框 19"/>
            <p:cNvSpPr txBox="1"/>
            <p:nvPr/>
          </p:nvSpPr>
          <p:spPr>
            <a:xfrm>
              <a:off x="436" y="4518"/>
              <a:ext cx="1681" cy="919"/>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5" name="文本框 4"/>
            <p:cNvSpPr txBox="1"/>
            <p:nvPr/>
          </p:nvSpPr>
          <p:spPr>
            <a:xfrm>
              <a:off x="436" y="5437"/>
              <a:ext cx="13275" cy="4797"/>
            </a:xfrm>
            <a:prstGeom prst="rect">
              <a:avLst/>
            </a:prstGeom>
            <a:noFill/>
          </p:spPr>
          <p:txBody>
            <a:bodyPr wrap="square" rtlCol="0">
              <a:spAutoFit/>
            </a:bodyPr>
            <a:lstStyle/>
            <a:p>
              <a:r>
                <a:rPr lang="zh-CN" altLang="en-US" sz="3200">
                  <a:latin typeface="仿宋" panose="02010609060101010101" pitchFamily="49" charset="-122"/>
                  <a:ea typeface="仿宋" panose="02010609060101010101" pitchFamily="49" charset="-122"/>
                </a:rPr>
                <a:t>做题时，要重点关注文段中表述绝对化的词句。文段中“一旦……，势必……”“已经……就可以避免……”“只要……，就能……”形成三个推断，示例①已纠正第一个绝对化推断，仿照这一示例的句式特点，纠正另外两个推断不合理之处即可。</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5"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3" grpId="3"/>
      <p:bldP spid="3" grpId="4"/>
      <p:bldP spid="3" grpId="5"/>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1714447" y="1186073"/>
            <a:ext cx="8762365" cy="2234565"/>
            <a:chOff x="591582" y="3616328"/>
            <a:chExt cx="6633212" cy="2234565"/>
          </a:xfrm>
        </p:grpSpPr>
        <p:sp>
          <p:nvSpPr>
            <p:cNvPr id="23" name="文本框 15"/>
            <p:cNvSpPr txBox="1"/>
            <p:nvPr/>
          </p:nvSpPr>
          <p:spPr>
            <a:xfrm>
              <a:off x="721372" y="3616328"/>
              <a:ext cx="779219"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24" name="矩形 23"/>
            <p:cNvSpPr/>
            <p:nvPr/>
          </p:nvSpPr>
          <p:spPr>
            <a:xfrm>
              <a:off x="591582" y="4282443"/>
              <a:ext cx="6633212" cy="1568450"/>
            </a:xfrm>
            <a:prstGeom prst="rect">
              <a:avLst/>
            </a:prstGeom>
          </p:spPr>
          <p:txBody>
            <a:bodyPr wrap="square">
              <a:spAutoFit/>
            </a:bodyPr>
            <a:lstStyle/>
            <a:p>
              <a:pPr fontAlgn="auto">
                <a:lnSpc>
                  <a:spcPct val="100000"/>
                </a:lnSpc>
              </a:pPr>
              <a:r>
                <a:rPr lang="zh-CN" altLang="en-US" sz="3200" dirty="0">
                  <a:latin typeface="华文中宋" panose="02010600040101010101" charset="-122"/>
                  <a:ea typeface="华文中宋" panose="02010600040101010101" charset="-122"/>
                  <a:cs typeface="Heiti SC Light"/>
                </a:rPr>
                <a:t>【示例】②限制燃放烟花爆竹比不一定能避免火灾的发生③不是限制燃放烟花爆竹就能避免环境污染</a:t>
              </a:r>
            </a:p>
          </p:txBody>
        </p:sp>
      </p:grpSp>
      <p:pic>
        <p:nvPicPr>
          <p:cNvPr id="3074" name="Picture 2" descr="C:\Users\Administrator\Desktop\1005071734092c089ee638d404.jpg1005071734092c089ee638d404"/>
          <p:cNvPicPr>
            <a:picLocks noChangeAspect="1" noChangeArrowheads="1"/>
          </p:cNvPicPr>
          <p:nvPr/>
        </p:nvPicPr>
        <p:blipFill>
          <a:blip r:embed="rId1" cstate="print"/>
          <a:srcRect/>
          <a:stretch>
            <a:fillRect/>
          </a:stretch>
        </p:blipFill>
        <p:spPr bwMode="auto">
          <a:xfrm>
            <a:off x="8040216" y="4221088"/>
            <a:ext cx="3418205" cy="213550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1790700" y="1296670"/>
            <a:ext cx="8610600" cy="253238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mn-ea"/>
              </a:rPr>
              <a:t>3.</a:t>
            </a:r>
            <a:r>
              <a:rPr lang="zh-CN" altLang="en-US" sz="3200" dirty="0">
                <a:solidFill>
                  <a:schemeClr val="bg1"/>
                </a:solidFill>
                <a:latin typeface="+mn-ea"/>
              </a:rPr>
              <a:t>符合对象</a:t>
            </a:r>
            <a:endParaRPr lang="zh-CN" altLang="en-US" sz="3200" dirty="0">
              <a:solidFill>
                <a:schemeClr val="bg1"/>
              </a:solidFill>
              <a:latin typeface="+mn-ea"/>
            </a:endParaRPr>
          </a:p>
          <a:p>
            <a:r>
              <a:rPr lang="zh-CN" altLang="en-US" sz="3200" spc="-80" dirty="0">
                <a:solidFill>
                  <a:schemeClr val="tx1"/>
                </a:solidFill>
                <a:latin typeface="宋体" pitchFamily="2" charset="-122"/>
                <a:ea typeface="宋体" pitchFamily="2" charset="-122"/>
              </a:rPr>
              <a:t>为了恰如其分地叙事写景、表情达意、释物明理，应准确运用修饰语形容描写对象，注意仔细辨析同义词的基本意义和附加意义（包括风格、色彩和用法等）的同中之异。</a:t>
            </a:r>
          </a:p>
        </p:txBody>
      </p:sp>
    </p:spTree>
  </p:cSld>
  <p:clrMapOvr>
    <a:masterClrMapping/>
  </p:clrMapOvr>
  <p:transition spd="med">
    <p:rand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1660525" y="1640840"/>
            <a:ext cx="8870315" cy="467868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ts val="3540"/>
              </a:lnSpc>
            </a:pPr>
            <a:r>
              <a:rPr lang="en-US" altLang="zh-CN" sz="3200" dirty="0">
                <a:solidFill>
                  <a:schemeClr val="bg1"/>
                </a:solidFill>
                <a:latin typeface="+mn-ea"/>
              </a:rPr>
              <a:t>1.</a:t>
            </a:r>
            <a:r>
              <a:rPr lang="zh-CN" altLang="en-US" sz="3200" dirty="0">
                <a:solidFill>
                  <a:schemeClr val="bg1"/>
                </a:solidFill>
                <a:latin typeface="+mn-ea"/>
              </a:rPr>
              <a:t>恰当选用词语</a:t>
            </a:r>
            <a:endParaRPr lang="zh-CN" altLang="en-US" sz="3200" dirty="0">
              <a:solidFill>
                <a:schemeClr val="bg1"/>
              </a:solidFill>
              <a:latin typeface="+mn-ea"/>
            </a:endParaRPr>
          </a:p>
          <a:p>
            <a:pPr fontAlgn="auto">
              <a:lnSpc>
                <a:spcPts val="3540"/>
              </a:lnSpc>
            </a:pPr>
            <a:r>
              <a:rPr lang="zh-CN" altLang="en-US" sz="3200" dirty="0">
                <a:solidFill>
                  <a:schemeClr val="tx1"/>
                </a:solidFill>
                <a:latin typeface="宋体" pitchFamily="2" charset="-122"/>
                <a:ea typeface="宋体" pitchFamily="2" charset="-122"/>
              </a:rPr>
              <a:t>选用动词、形容词、副词时，不要使用诸如“可能”“大概”“也许”“左右”等不确定的词来表明态度与观点，多使用“坚决反对”“完全错误”“决不能这样”等词语来表明自己所持的鲜明的态度。</a:t>
            </a:r>
            <a:endParaRPr lang="zh-CN" altLang="en-US" sz="3200" dirty="0">
              <a:solidFill>
                <a:schemeClr val="tx1"/>
              </a:solidFill>
              <a:latin typeface="宋体" pitchFamily="2" charset="-122"/>
              <a:ea typeface="宋体" pitchFamily="2" charset="-122"/>
            </a:endParaRPr>
          </a:p>
          <a:p>
            <a:pPr fontAlgn="auto">
              <a:lnSpc>
                <a:spcPts val="3540"/>
              </a:lnSpc>
            </a:pPr>
            <a:r>
              <a:rPr lang="zh-CN" altLang="en-US" sz="3200" dirty="0">
                <a:solidFill>
                  <a:schemeClr val="tx1"/>
                </a:solidFill>
                <a:latin typeface="宋体" pitchFamily="2" charset="-122"/>
                <a:ea typeface="宋体" pitchFamily="2" charset="-122"/>
              </a:rPr>
              <a:t>选用富有感情色彩的词语时，要关注语境，根据在表达时的不同态度和感情，选择词义的褒贬。感情色彩鲜明的褒义词、贬义词可以增强</a:t>
            </a:r>
          </a:p>
        </p:txBody>
      </p:sp>
      <p:sp>
        <p:nvSpPr>
          <p:cNvPr id="11" name="文本框 17"/>
          <p:cNvSpPr txBox="1"/>
          <p:nvPr/>
        </p:nvSpPr>
        <p:spPr>
          <a:xfrm>
            <a:off x="2511106" y="764704"/>
            <a:ext cx="7977381"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5  </a:t>
            </a:r>
            <a:r>
              <a:rPr lang="zh-CN" altLang="en-US" sz="3600" b="1" dirty="0">
                <a:solidFill>
                  <a:schemeClr val="bg1"/>
                </a:solidFill>
                <a:latin typeface="黑体" pitchFamily="49" charset="-122"/>
                <a:ea typeface="黑体" pitchFamily="49" charset="-122"/>
                <a:cs typeface="Heiti SC Light"/>
              </a:rPr>
              <a:t>如何做到语言表达鲜明</a:t>
            </a:r>
          </a:p>
        </p:txBody>
      </p:sp>
    </p:spTree>
  </p:cSld>
  <p:clrMapOvr>
    <a:masterClrMapping/>
  </p:clrMapOvr>
  <p:transition spd="med">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2">
            <a:hlinkClick r:id="" action="ppaction://noaction"/>
          </p:cNvPr>
          <p:cNvSpPr txBox="1"/>
          <p:nvPr/>
        </p:nvSpPr>
        <p:spPr>
          <a:xfrm>
            <a:off x="1739573" y="1444109"/>
            <a:ext cx="1753549"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简明</a:t>
            </a:r>
          </a:p>
        </p:txBody>
      </p:sp>
      <p:sp>
        <p:nvSpPr>
          <p:cNvPr id="14" name="矩形 13"/>
          <p:cNvSpPr/>
          <p:nvPr/>
        </p:nvSpPr>
        <p:spPr>
          <a:xfrm>
            <a:off x="1739265" y="2145030"/>
            <a:ext cx="8774430" cy="2061210"/>
          </a:xfrm>
          <a:prstGeom prst="rect">
            <a:avLst/>
          </a:prstGeom>
        </p:spPr>
        <p:txBody>
          <a:bodyPr wrap="square">
            <a:spAutoFit/>
          </a:bodyPr>
          <a:lstStyle/>
          <a:p>
            <a:pPr fontAlgn="auto">
              <a:lnSpc>
                <a:spcPct val="100000"/>
              </a:lnSpc>
            </a:pPr>
            <a:r>
              <a:rPr lang="en-US" altLang="zh-CN" sz="3200" b="1" dirty="0">
                <a:latin typeface="宋体" pitchFamily="2" charset="-122"/>
                <a:ea typeface="宋体" pitchFamily="2" charset="-122"/>
                <a:cs typeface="Heiti SC Light"/>
              </a:rPr>
              <a:t>2.</a:t>
            </a:r>
            <a:r>
              <a:rPr lang="zh-CN" altLang="en-US" sz="3200" b="1" dirty="0">
                <a:latin typeface="宋体" pitchFamily="2" charset="-122"/>
                <a:ea typeface="宋体" pitchFamily="2" charset="-122"/>
                <a:cs typeface="Heiti SC Light"/>
              </a:rPr>
              <a:t>避免歧义，防止误解</a:t>
            </a:r>
            <a:endParaRPr lang="en-US" altLang="zh-CN" sz="3200" b="1" dirty="0">
              <a:latin typeface="宋体" pitchFamily="2" charset="-122"/>
              <a:ea typeface="宋体" pitchFamily="2" charset="-122"/>
              <a:cs typeface="Heiti SC Light"/>
            </a:endParaRPr>
          </a:p>
          <a:p>
            <a:pPr fontAlgn="auto">
              <a:lnSpc>
                <a:spcPct val="100000"/>
              </a:lnSpc>
            </a:pPr>
            <a:r>
              <a:rPr lang="zh-CN" altLang="en-US" sz="3200" dirty="0">
                <a:latin typeface="宋体" pitchFamily="2" charset="-122"/>
                <a:ea typeface="宋体" pitchFamily="2" charset="-122"/>
                <a:cs typeface="Heiti SC Light"/>
              </a:rPr>
              <a:t>表达时要注意避免词语多义、指代不明、切分不明、关系不清等歧义现象，力求意思表达简要明白，避免误解。</a:t>
            </a:r>
          </a:p>
        </p:txBody>
      </p:sp>
      <p:sp>
        <p:nvSpPr>
          <p:cNvPr id="12" name="副标题 2">
            <a:hlinkClick r:id="rId1" action="ppaction://hlinksldjump"/>
          </p:cNvPr>
          <p:cNvSpPr txBox="1"/>
          <p:nvPr/>
        </p:nvSpPr>
        <p:spPr>
          <a:xfrm>
            <a:off x="3596004" y="908720"/>
            <a:ext cx="5236299" cy="648072"/>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sp>
        <p:nvSpPr>
          <p:cNvPr id="17" name="矩形 16"/>
          <p:cNvSpPr/>
          <p:nvPr/>
        </p:nvSpPr>
        <p:spPr>
          <a:xfrm>
            <a:off x="1739265" y="4206240"/>
            <a:ext cx="8774430" cy="1568450"/>
          </a:xfrm>
          <a:prstGeom prst="rect">
            <a:avLst/>
          </a:prstGeom>
        </p:spPr>
        <p:txBody>
          <a:bodyPr wrap="square">
            <a:spAutoFit/>
          </a:bodyPr>
          <a:lstStyle/>
          <a:p>
            <a:pPr fontAlgn="auto">
              <a:lnSpc>
                <a:spcPct val="100000"/>
              </a:lnSpc>
            </a:pPr>
            <a:r>
              <a:rPr lang="en-US" altLang="zh-CN" sz="3200" b="1" dirty="0">
                <a:latin typeface="宋体" pitchFamily="2" charset="-122"/>
                <a:ea typeface="宋体" pitchFamily="2" charset="-122"/>
                <a:cs typeface="Heiti SC Light"/>
              </a:rPr>
              <a:t>3.</a:t>
            </a:r>
            <a:r>
              <a:rPr lang="zh-CN" altLang="en-US" sz="3200" b="1" dirty="0">
                <a:latin typeface="宋体" pitchFamily="2" charset="-122"/>
                <a:ea typeface="宋体" pitchFamily="2" charset="-122"/>
                <a:cs typeface="Heiti SC Light"/>
              </a:rPr>
              <a:t>避免晦涩，便于理解</a:t>
            </a:r>
            <a:endParaRPr lang="en-US" altLang="zh-CN" sz="3200" b="1" dirty="0">
              <a:latin typeface="宋体" pitchFamily="2" charset="-122"/>
              <a:ea typeface="宋体" pitchFamily="2" charset="-122"/>
              <a:cs typeface="Heiti SC Light"/>
            </a:endParaRPr>
          </a:p>
          <a:p>
            <a:pPr fontAlgn="auto">
              <a:lnSpc>
                <a:spcPct val="100000"/>
              </a:lnSpc>
            </a:pPr>
            <a:r>
              <a:rPr lang="zh-CN" altLang="en-US" sz="3200" dirty="0">
                <a:latin typeface="宋体" pitchFamily="2" charset="-122"/>
                <a:ea typeface="宋体" pitchFamily="2" charset="-122"/>
                <a:cs typeface="Heiti SC Light"/>
              </a:rPr>
              <a:t>表意应当明确，避免费解的词句，不能杜撰新词，不要故作高深，让人不知所云。</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1850390" y="3320415"/>
            <a:ext cx="8657590" cy="288988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mn-ea"/>
              </a:rPr>
              <a:t>2.</a:t>
            </a:r>
            <a:r>
              <a:rPr lang="zh-CN" altLang="en-US" sz="3200" dirty="0">
                <a:solidFill>
                  <a:schemeClr val="bg1"/>
                </a:solidFill>
                <a:latin typeface="+mn-ea"/>
              </a:rPr>
              <a:t>恰当选用句式</a:t>
            </a:r>
            <a:endParaRPr lang="zh-CN" altLang="en-US" sz="3200" dirty="0">
              <a:solidFill>
                <a:schemeClr val="bg1"/>
              </a:solidFill>
              <a:latin typeface="+mn-ea"/>
            </a:endParaRPr>
          </a:p>
          <a:p>
            <a:r>
              <a:rPr lang="zh-CN" altLang="en-US" sz="3200" dirty="0">
                <a:solidFill>
                  <a:schemeClr val="tx1"/>
                </a:solidFill>
                <a:latin typeface="宋体" pitchFamily="2" charset="-122"/>
                <a:ea typeface="宋体" pitchFamily="2" charset="-122"/>
              </a:rPr>
              <a:t>可以用肯定的语气来表明观点，还可以选用双重否定句或反问句来加强语气，使自己的观点更加鲜明而强烈。注意整句与散句的使用。整句形式整齐，声音和谐，气势贯通，</a:t>
            </a:r>
            <a:r>
              <a:rPr lang="zh-CN" altLang="en-US" sz="3200" dirty="0">
                <a:solidFill>
                  <a:schemeClr val="tx1"/>
                </a:solidFill>
                <a:latin typeface="宋体" pitchFamily="2" charset="-122"/>
                <a:ea typeface="宋体" pitchFamily="2" charset="-122"/>
                <a:sym typeface="+mn-ea"/>
              </a:rPr>
              <a:t>意义鲜明，</a:t>
            </a:r>
            <a:endParaRPr lang="zh-CN" altLang="en-US" sz="3200" dirty="0">
              <a:solidFill>
                <a:schemeClr val="tx1"/>
              </a:solidFill>
              <a:latin typeface="宋体" pitchFamily="2" charset="-122"/>
              <a:ea typeface="宋体" pitchFamily="2" charset="-122"/>
            </a:endParaRPr>
          </a:p>
        </p:txBody>
      </p:sp>
      <p:sp>
        <p:nvSpPr>
          <p:cNvPr id="20" name="圆角矩形 19"/>
          <p:cNvSpPr/>
          <p:nvPr/>
        </p:nvSpPr>
        <p:spPr>
          <a:xfrm>
            <a:off x="1849755" y="1243330"/>
            <a:ext cx="8658225" cy="182880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ts val="3540"/>
              </a:lnSpc>
            </a:pPr>
            <a:r>
              <a:rPr lang="zh-CN" altLang="en-US" sz="3200" dirty="0">
                <a:solidFill>
                  <a:schemeClr val="tx1"/>
                </a:solidFill>
                <a:latin typeface="宋体" pitchFamily="2" charset="-122"/>
                <a:ea typeface="宋体" pitchFamily="2" charset="-122"/>
              </a:rPr>
              <a:t>语言表达的效果，有时感情色彩不鲜明的中性词，只要结合好语境，同样也可以取得较好的表达效果。</a:t>
            </a:r>
          </a:p>
        </p:txBody>
      </p:sp>
    </p:spTree>
  </p:cSld>
  <p:clrMapOvr>
    <a:masterClrMapping/>
  </p:clrMapOvr>
  <p:transition spd="med">
    <p:random/>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1767205" y="3011170"/>
            <a:ext cx="8657590" cy="277177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mn-ea"/>
              </a:rPr>
              <a:t>3.</a:t>
            </a:r>
            <a:r>
              <a:rPr lang="zh-CN" altLang="en-US" sz="3200" dirty="0">
                <a:solidFill>
                  <a:schemeClr val="bg1"/>
                </a:solidFill>
                <a:latin typeface="+mn-ea"/>
              </a:rPr>
              <a:t>恰当运用修辞</a:t>
            </a:r>
            <a:endParaRPr lang="zh-CN" altLang="en-US" sz="3200" dirty="0">
              <a:solidFill>
                <a:schemeClr val="bg1"/>
              </a:solidFill>
              <a:latin typeface="+mn-ea"/>
            </a:endParaRPr>
          </a:p>
          <a:p>
            <a:r>
              <a:rPr lang="zh-CN" altLang="en-US" sz="3200" spc="-80" dirty="0">
                <a:solidFill>
                  <a:schemeClr val="tx1"/>
                </a:solidFill>
                <a:latin typeface="宋体" pitchFamily="2" charset="-122"/>
                <a:ea typeface="宋体" pitchFamily="2" charset="-122"/>
              </a:rPr>
              <a:t>要体现语言表达的鲜明，在具体的语境中选择恰当的修辞手法是不可缺少的手段，其中比喻、对偶、对比等修辞手法能增强语言表达的鲜明性。</a:t>
            </a:r>
          </a:p>
        </p:txBody>
      </p:sp>
      <p:sp>
        <p:nvSpPr>
          <p:cNvPr id="21" name="圆角矩形 20"/>
          <p:cNvSpPr/>
          <p:nvPr/>
        </p:nvSpPr>
        <p:spPr>
          <a:xfrm>
            <a:off x="1767205" y="1334770"/>
            <a:ext cx="8657590" cy="133540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适合于表达丰富的感情，能给人以深刻而鲜明的印象。</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
          <p:cNvGrpSpPr/>
          <p:nvPr/>
        </p:nvGrpSpPr>
        <p:grpSpPr>
          <a:xfrm>
            <a:off x="1559496" y="711201"/>
            <a:ext cx="9291063" cy="5600323"/>
            <a:chOff x="379748" y="1086793"/>
            <a:chExt cx="6850781" cy="5600323"/>
          </a:xfrm>
        </p:grpSpPr>
        <p:sp>
          <p:nvSpPr>
            <p:cNvPr id="20" name="文本框 15"/>
            <p:cNvSpPr txBox="1"/>
            <p:nvPr/>
          </p:nvSpPr>
          <p:spPr>
            <a:xfrm>
              <a:off x="592129" y="1086793"/>
              <a:ext cx="1092353"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例题</a:t>
              </a:r>
              <a:r>
                <a:rPr kumimoji="1" lang="en-US" altLang="zh-CN" sz="3200" dirty="0">
                  <a:latin typeface="黑体" pitchFamily="49" charset="-122"/>
                  <a:ea typeface="黑体" pitchFamily="49" charset="-122"/>
                  <a:cs typeface="Heiti SC Light"/>
                </a:rPr>
                <a:t>10</a:t>
              </a:r>
              <a:endParaRPr kumimoji="1" lang="zh-CN" altLang="en-US" sz="3200" dirty="0">
                <a:latin typeface="楷体" panose="02010609060101010101" pitchFamily="49" charset="-122"/>
                <a:ea typeface="楷体" panose="02010609060101010101" pitchFamily="49" charset="-122"/>
                <a:cs typeface="Heiti SC Light"/>
              </a:endParaRPr>
            </a:p>
          </p:txBody>
        </p:sp>
        <p:sp>
          <p:nvSpPr>
            <p:cNvPr id="21" name="矩形 20"/>
            <p:cNvSpPr/>
            <p:nvPr/>
          </p:nvSpPr>
          <p:spPr>
            <a:xfrm>
              <a:off x="379748" y="1670358"/>
              <a:ext cx="6850781" cy="5016758"/>
            </a:xfrm>
            <a:prstGeom prst="rect">
              <a:avLst/>
            </a:prstGeom>
          </p:spPr>
          <p:txBody>
            <a:bodyPr wrap="square">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［四川成都</a:t>
              </a:r>
              <a:r>
                <a:rPr lang="en-US" altLang="zh-CN" sz="3200" dirty="0">
                  <a:latin typeface="仿宋" panose="02010609060101010101" pitchFamily="49" charset="-122"/>
                  <a:ea typeface="仿宋" panose="02010609060101010101" pitchFamily="49" charset="-122"/>
                </a:rPr>
                <a:t>2015</a:t>
              </a:r>
              <a:r>
                <a:rPr lang="zh-CN" altLang="en-US" sz="3200" dirty="0">
                  <a:latin typeface="仿宋" panose="02010609060101010101" pitchFamily="49" charset="-122"/>
                  <a:ea typeface="仿宋" panose="02010609060101010101" pitchFamily="49" charset="-122"/>
                </a:rPr>
                <a:t>二诊</a:t>
              </a:r>
              <a:r>
                <a:rPr lang="en-US" altLang="zh-CN" sz="3200" dirty="0">
                  <a:latin typeface="仿宋" panose="02010609060101010101" pitchFamily="49" charset="-122"/>
                  <a:ea typeface="仿宋" panose="02010609060101010101" pitchFamily="49" charset="-122"/>
                </a:rPr>
                <a:t>·20</a:t>
              </a:r>
              <a:r>
                <a:rPr lang="zh-CN" altLang="en-US" sz="3200" dirty="0">
                  <a:latin typeface="仿宋" panose="02010609060101010101" pitchFamily="49" charset="-122"/>
                  <a:ea typeface="仿宋" panose="02010609060101010101" pitchFamily="49" charset="-122"/>
                </a:rPr>
                <a:t>］</a:t>
              </a:r>
              <a:r>
                <a:rPr lang="zh-CN" altLang="en-US" sz="3200" spc="-60" dirty="0">
                  <a:latin typeface="宋体" pitchFamily="2" charset="-122"/>
                  <a:ea typeface="宋体" pitchFamily="2" charset="-122"/>
                </a:rPr>
                <a:t>选秀节目中，一些选手通过自己的悲情故事感动了评委，获得了加分。这种现象引发了众多争议。在口语表达课上，同学们以“选秀节目中，该不该为悲情选手加分”为题，开展了一次辩论会。请你以正方或反方辩手的身份写一段辩词。</a:t>
              </a:r>
              <a:endParaRPr lang="en-US" altLang="zh-CN" sz="3200" spc="-60" dirty="0">
                <a:latin typeface="宋体" pitchFamily="2" charset="-122"/>
                <a:ea typeface="宋体" pitchFamily="2" charset="-122"/>
              </a:endParaRPr>
            </a:p>
            <a:p>
              <a:pPr fontAlgn="auto">
                <a:lnSpc>
                  <a:spcPct val="100000"/>
                </a:lnSpc>
              </a:pPr>
              <a:r>
                <a:rPr lang="zh-CN" altLang="en-US" sz="3200" dirty="0">
                  <a:latin typeface="宋体" pitchFamily="2" charset="-122"/>
                  <a:ea typeface="宋体" pitchFamily="2" charset="-122"/>
                </a:rPr>
                <a:t>要求：观点鲜明，论述有说服力，表达连贯、得体，运用反问手法，不少于</a:t>
              </a:r>
              <a:r>
                <a:rPr lang="en-US" altLang="zh-CN" sz="3200" dirty="0">
                  <a:latin typeface="宋体" pitchFamily="2" charset="-122"/>
                  <a:ea typeface="宋体" pitchFamily="2" charset="-122"/>
                </a:rPr>
                <a:t>100</a:t>
              </a:r>
              <a:r>
                <a:rPr lang="zh-CN" altLang="en-US" sz="3200" dirty="0">
                  <a:latin typeface="宋体" pitchFamily="2" charset="-122"/>
                  <a:ea typeface="宋体" pitchFamily="2" charset="-122"/>
                </a:rPr>
                <a:t>字。</a:t>
              </a:r>
              <a:endParaRPr lang="zh-CN" altLang="en-US" sz="3200" dirty="0">
                <a:latin typeface="宋体" pitchFamily="2" charset="-122"/>
                <a:ea typeface="宋体" pitchFamily="2" charset="-122"/>
              </a:endParaRPr>
            </a:p>
            <a:p>
              <a:pPr fontAlgn="auto">
                <a:lnSpc>
                  <a:spcPct val="100000"/>
                </a:lnSpc>
              </a:pPr>
              <a:r>
                <a:rPr lang="zh-CN" altLang="en-US" sz="3200" dirty="0">
                  <a:latin typeface="宋体" pitchFamily="2" charset="-122"/>
                  <a:ea typeface="宋体" pitchFamily="2" charset="-122"/>
                </a:rPr>
                <a:t>正方：应该为悲情选手加分</a:t>
              </a:r>
              <a:endParaRPr lang="zh-CN" altLang="en-US" sz="3200" dirty="0">
                <a:latin typeface="宋体" pitchFamily="2" charset="-122"/>
                <a:ea typeface="宋体" pitchFamily="2" charset="-122"/>
              </a:endParaRPr>
            </a:p>
            <a:p>
              <a:pPr fontAlgn="auto">
                <a:lnSpc>
                  <a:spcPct val="100000"/>
                </a:lnSpc>
              </a:pPr>
              <a:r>
                <a:rPr lang="zh-CN" altLang="en-US" sz="3200" dirty="0">
                  <a:latin typeface="宋体" pitchFamily="2" charset="-122"/>
                  <a:ea typeface="宋体" pitchFamily="2" charset="-122"/>
                </a:rPr>
                <a:t>反方：不该为悲情选手加分</a:t>
              </a:r>
              <a:endParaRPr lang="zh-CN" altLang="en-US" sz="3200" spc="-50" dirty="0">
                <a:latin typeface="宋体" pitchFamily="2" charset="-122"/>
                <a:ea typeface="宋体" pitchFamily="2"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1642425" y="1647079"/>
            <a:ext cx="8835390" cy="3629660"/>
            <a:chOff x="785786" y="3857628"/>
            <a:chExt cx="6129526" cy="3629660"/>
          </a:xfrm>
        </p:grpSpPr>
        <p:sp>
          <p:nvSpPr>
            <p:cNvPr id="23" name="文本框 15"/>
            <p:cNvSpPr txBox="1"/>
            <p:nvPr/>
          </p:nvSpPr>
          <p:spPr>
            <a:xfrm>
              <a:off x="785786" y="3857628"/>
              <a:ext cx="795156" cy="583565"/>
            </a:xfrm>
            <a:prstGeom prst="rect">
              <a:avLst/>
            </a:prstGeom>
            <a:solidFill>
              <a:schemeClr val="accent2"/>
            </a:solidFill>
          </p:spPr>
          <p:txBody>
            <a:bodyPr wrap="square" rtlCol="0">
              <a:spAutoFit/>
            </a:bodyPr>
            <a:lstStyle/>
            <a:p>
              <a:pPr algn="ctr"/>
              <a:r>
                <a:rPr kumimoji="1" lang="zh-CN" altLang="en-US" sz="3200" dirty="0">
                  <a:latin typeface="黑体" pitchFamily="49" charset="-122"/>
                  <a:ea typeface="黑体" pitchFamily="49" charset="-122"/>
                  <a:cs typeface="Heiti SC Light"/>
                </a:rPr>
                <a:t>答案</a:t>
              </a:r>
            </a:p>
          </p:txBody>
        </p:sp>
        <p:sp>
          <p:nvSpPr>
            <p:cNvPr id="24" name="矩形 23"/>
            <p:cNvSpPr/>
            <p:nvPr/>
          </p:nvSpPr>
          <p:spPr>
            <a:xfrm>
              <a:off x="836006" y="4441193"/>
              <a:ext cx="6079306" cy="3046095"/>
            </a:xfrm>
            <a:prstGeom prst="rect">
              <a:avLst/>
            </a:prstGeom>
          </p:spPr>
          <p:txBody>
            <a:bodyPr wrap="square">
              <a:spAutoFit/>
            </a:bodyPr>
            <a:lstStyle/>
            <a:p>
              <a:r>
                <a:rPr lang="en-US" altLang="zh-CN" sz="3200" dirty="0">
                  <a:latin typeface="+mn-ea"/>
                  <a:cs typeface="Heiti SC Light"/>
                </a:rPr>
                <a:t>【</a:t>
              </a:r>
              <a:r>
                <a:rPr lang="zh-CN" altLang="en-US" sz="3200" dirty="0">
                  <a:latin typeface="+mn-ea"/>
                  <a:cs typeface="Heiti SC Light"/>
                </a:rPr>
                <a:t>示例一</a:t>
              </a:r>
              <a:r>
                <a:rPr lang="en-US" altLang="zh-CN" sz="3200" dirty="0">
                  <a:latin typeface="+mn-ea"/>
                  <a:cs typeface="Heiti SC Light"/>
                </a:rPr>
                <a:t>】</a:t>
              </a:r>
              <a:r>
                <a:rPr lang="zh-CN" altLang="en-US" sz="3200" dirty="0">
                  <a:latin typeface="+mn-ea"/>
                  <a:cs typeface="Heiti SC Light"/>
                </a:rPr>
                <a:t>应该为悲情选手加分。选秀节目是普通人成就梦想的舞台，悲情选手的生活通常较为艰辛，他们往往要付出更多的努力才能站在选秀的舞台上，为他们加分有助于他们实现梦想，开始美好人生。在这种情况下，难道我们能吝惜自己的爱心吗？</a:t>
              </a:r>
            </a:p>
          </p:txBody>
        </p:sp>
      </p:grpSp>
      <p:sp>
        <p:nvSpPr>
          <p:cNvPr id="15" name="矩形 14"/>
          <p:cNvSpPr/>
          <p:nvPr/>
        </p:nvSpPr>
        <p:spPr>
          <a:xfrm>
            <a:off x="1723390" y="5276850"/>
            <a:ext cx="8754110" cy="1076325"/>
          </a:xfrm>
          <a:prstGeom prst="rect">
            <a:avLst/>
          </a:prstGeom>
        </p:spPr>
        <p:txBody>
          <a:bodyPr wrap="square">
            <a:spAutoFit/>
          </a:bodyPr>
          <a:lstStyle/>
          <a:p>
            <a:r>
              <a:rPr lang="en-US" altLang="zh-CN" sz="3200" dirty="0">
                <a:latin typeface="+mn-ea"/>
                <a:cs typeface="Heiti SC Light"/>
              </a:rPr>
              <a:t>【</a:t>
            </a:r>
            <a:r>
              <a:rPr lang="zh-CN" altLang="en-US" sz="3200" dirty="0">
                <a:latin typeface="+mn-ea"/>
                <a:cs typeface="Heiti SC Light"/>
              </a:rPr>
              <a:t>示例二</a:t>
            </a:r>
            <a:r>
              <a:rPr lang="en-US" altLang="zh-CN" sz="3200" dirty="0">
                <a:latin typeface="+mn-ea"/>
                <a:cs typeface="Heiti SC Light"/>
              </a:rPr>
              <a:t>】</a:t>
            </a:r>
            <a:r>
              <a:rPr lang="zh-CN" altLang="en-US" sz="3200" dirty="0">
                <a:latin typeface="+mn-ea"/>
                <a:cs typeface="Heiti SC Light"/>
              </a:rPr>
              <a:t>不该为悲情选手加分。选秀节目是一种比赛类节目，应该遵循公平公正的比赛规则。</a:t>
            </a:r>
          </a:p>
        </p:txBody>
      </p:sp>
      <p:sp>
        <p:nvSpPr>
          <p:cNvPr id="3" name="文本框 2"/>
          <p:cNvSpPr txBox="1"/>
          <p:nvPr/>
        </p:nvSpPr>
        <p:spPr>
          <a:xfrm>
            <a:off x="1642110" y="1063625"/>
            <a:ext cx="8907780" cy="583565"/>
          </a:xfrm>
          <a:prstGeom prst="rect">
            <a:avLst/>
          </a:prstGeom>
          <a:noFill/>
        </p:spPr>
        <p:txBody>
          <a:bodyPr wrap="none" rtlCol="0" anchor="t">
            <a:spAutoFit/>
          </a:bodyPr>
          <a:lstStyle/>
          <a:p>
            <a:pPr fontAlgn="auto">
              <a:lnSpc>
                <a:spcPct val="100000"/>
              </a:lnSpc>
            </a:pPr>
            <a:r>
              <a:rPr lang="zh-CN" altLang="en-US" sz="3200" dirty="0">
                <a:latin typeface="宋体" pitchFamily="2" charset="-122"/>
                <a:sym typeface="+mn-ea"/>
              </a:rPr>
              <a:t>我方认为：</a:t>
            </a:r>
            <a:r>
              <a:rPr lang="en-US" altLang="zh-CN" sz="3200" spc="-50" dirty="0">
                <a:latin typeface="宋体" pitchFamily="2" charset="-122"/>
                <a:ea typeface="宋体" pitchFamily="2" charset="-122"/>
                <a:sym typeface="+mn-ea"/>
              </a:rPr>
              <a:t>__________________________________</a:t>
            </a:r>
            <a:endParaRPr lang="zh-CN" altLang="en-US" sz="3200"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2"/>
          <p:cNvGrpSpPr/>
          <p:nvPr/>
        </p:nvGrpSpPr>
        <p:grpSpPr>
          <a:xfrm>
            <a:off x="1762626" y="3098022"/>
            <a:ext cx="8779510" cy="3179306"/>
            <a:chOff x="4748072" y="1535024"/>
            <a:chExt cx="8974253" cy="3367281"/>
          </a:xfrm>
        </p:grpSpPr>
        <p:sp>
          <p:nvSpPr>
            <p:cNvPr id="12" name="TextBox 5"/>
            <p:cNvSpPr txBox="1"/>
            <p:nvPr/>
          </p:nvSpPr>
          <p:spPr>
            <a:xfrm>
              <a:off x="4748072" y="2066334"/>
              <a:ext cx="8974253" cy="2835971"/>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论辩分正方和反方，观点必须鲜明，忌中立。所以要从题干中“应该为悲情选手加分”和“不该为悲情选手加分”这两个观点选择其一。论证时，正方观点可从选手生活的实际和追求的梦想入手分析，反方观点可从比赛规则入手分析。题干中要求的反问手法也是增强表达鲜明的手段。</a:t>
              </a:r>
            </a:p>
          </p:txBody>
        </p:sp>
        <p:sp>
          <p:nvSpPr>
            <p:cNvPr id="14" name="文本框 19"/>
            <p:cNvSpPr txBox="1"/>
            <p:nvPr/>
          </p:nvSpPr>
          <p:spPr>
            <a:xfrm>
              <a:off x="4748072" y="1535024"/>
              <a:ext cx="1087320" cy="618068"/>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矩形 14"/>
          <p:cNvSpPr/>
          <p:nvPr/>
        </p:nvSpPr>
        <p:spPr>
          <a:xfrm>
            <a:off x="1677670" y="1036955"/>
            <a:ext cx="8745220" cy="2061210"/>
          </a:xfrm>
          <a:prstGeom prst="rect">
            <a:avLst/>
          </a:prstGeom>
        </p:spPr>
        <p:txBody>
          <a:bodyPr wrap="square">
            <a:spAutoFit/>
          </a:bodyPr>
          <a:lstStyle/>
          <a:p>
            <a:r>
              <a:rPr lang="zh-CN" altLang="en-US" sz="3200" dirty="0">
                <a:latin typeface="华文中宋" panose="02010600040101010101" charset="-122"/>
                <a:ea typeface="华文中宋" panose="02010600040101010101" charset="-122"/>
                <a:cs typeface="Heiti SC Light"/>
              </a:rPr>
              <a:t>虽然悲情选手值得同情，但是，怎能因个人感情而破坏比赛规则呢？如果悲情能成为加分的理由，那么，选秀节目将可能成为“诉苦大会”，远离比拼才艺的初衷。</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1661160" y="1753870"/>
            <a:ext cx="8869045" cy="369506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altLang="zh-CN" sz="3200" dirty="0">
                <a:solidFill>
                  <a:schemeClr val="bg1"/>
                </a:solidFill>
                <a:latin typeface="+mn-ea"/>
              </a:rPr>
              <a:t>1.</a:t>
            </a:r>
            <a:r>
              <a:rPr lang="zh-CN" altLang="en-US" sz="3200" dirty="0">
                <a:solidFill>
                  <a:schemeClr val="bg1"/>
                </a:solidFill>
                <a:latin typeface="+mn-ea"/>
              </a:rPr>
              <a:t>善用特殊词语</a:t>
            </a:r>
            <a:endParaRPr lang="zh-CN" altLang="en-US" sz="3200" dirty="0">
              <a:solidFill>
                <a:schemeClr val="bg1"/>
              </a:solidFill>
              <a:latin typeface="+mn-ea"/>
            </a:endParaRPr>
          </a:p>
          <a:p>
            <a:pPr fontAlgn="auto"/>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）使用表现力强的词语。使用生动传神的动词、形容词，从形、声、色等方面对事物进行描摹，能有力地表现事物的特点，给人以身临其境之感。</a:t>
            </a:r>
            <a:endParaRPr lang="zh-CN" altLang="en-US" sz="3200" dirty="0">
              <a:solidFill>
                <a:schemeClr val="tx1"/>
              </a:solidFill>
              <a:latin typeface="宋体" pitchFamily="2" charset="-122"/>
              <a:ea typeface="宋体" pitchFamily="2" charset="-122"/>
            </a:endParaRPr>
          </a:p>
          <a:p>
            <a:pPr fontAlgn="auto"/>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2</a:t>
            </a:r>
            <a:r>
              <a:rPr lang="zh-CN" altLang="en-US" sz="3200" dirty="0">
                <a:solidFill>
                  <a:schemeClr val="tx1"/>
                </a:solidFill>
                <a:latin typeface="宋体" pitchFamily="2" charset="-122"/>
                <a:ea typeface="宋体" pitchFamily="2" charset="-122"/>
              </a:rPr>
              <a:t>）使用色彩浓重的词语。这主要指词语的感情色彩和语体色彩。</a:t>
            </a:r>
          </a:p>
        </p:txBody>
      </p:sp>
      <p:sp>
        <p:nvSpPr>
          <p:cNvPr id="11" name="文本框 17"/>
          <p:cNvSpPr txBox="1"/>
          <p:nvPr/>
        </p:nvSpPr>
        <p:spPr>
          <a:xfrm>
            <a:off x="2279576" y="836712"/>
            <a:ext cx="7810188"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6  </a:t>
            </a:r>
            <a:r>
              <a:rPr lang="zh-CN" altLang="en-US" sz="3600" b="1" dirty="0">
                <a:solidFill>
                  <a:schemeClr val="bg1"/>
                </a:solidFill>
                <a:latin typeface="黑体" pitchFamily="49" charset="-122"/>
                <a:ea typeface="黑体" pitchFamily="49" charset="-122"/>
                <a:cs typeface="Heiti SC Light"/>
              </a:rPr>
              <a:t>如何做到语言表达生动</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1"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1744345" y="3883025"/>
            <a:ext cx="8703945" cy="210439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mn-ea"/>
              </a:rPr>
              <a:t>3.</a:t>
            </a:r>
            <a:r>
              <a:rPr lang="zh-CN" altLang="en-US" sz="3200" dirty="0">
                <a:solidFill>
                  <a:schemeClr val="bg1"/>
                </a:solidFill>
                <a:latin typeface="+mn-ea"/>
              </a:rPr>
              <a:t>讲究句式安排</a:t>
            </a:r>
            <a:endParaRPr lang="zh-CN" altLang="en-US" sz="3200" dirty="0">
              <a:solidFill>
                <a:schemeClr val="bg1"/>
              </a:solidFill>
              <a:latin typeface="+mn-ea"/>
            </a:endParaRPr>
          </a:p>
          <a:p>
            <a:r>
              <a:rPr lang="zh-CN" altLang="en-US" sz="3200" spc="-80" dirty="0">
                <a:solidFill>
                  <a:schemeClr val="tx1"/>
                </a:solidFill>
                <a:latin typeface="宋体" pitchFamily="2" charset="-122"/>
                <a:ea typeface="宋体" pitchFamily="2" charset="-122"/>
              </a:rPr>
              <a:t>注意句式整散结合，错落有致，或整齐匀称，讲究音节和谐，力求语言的声律美，使人读起来朗朗上口。</a:t>
            </a:r>
          </a:p>
        </p:txBody>
      </p:sp>
      <p:sp>
        <p:nvSpPr>
          <p:cNvPr id="21" name="圆角矩形 20"/>
          <p:cNvSpPr/>
          <p:nvPr/>
        </p:nvSpPr>
        <p:spPr>
          <a:xfrm>
            <a:off x="1743710" y="1320165"/>
            <a:ext cx="8703945" cy="221234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mn-ea"/>
                <a:sym typeface="+mn-ea"/>
              </a:rPr>
              <a:t>2.</a:t>
            </a:r>
            <a:r>
              <a:rPr lang="zh-CN" altLang="en-US" sz="3200" dirty="0">
                <a:solidFill>
                  <a:schemeClr val="bg1"/>
                </a:solidFill>
                <a:latin typeface="+mn-ea"/>
                <a:sym typeface="+mn-ea"/>
              </a:rPr>
              <a:t>多用修辞手法</a:t>
            </a:r>
            <a:endParaRPr lang="zh-CN" altLang="en-US" sz="3200" dirty="0">
              <a:solidFill>
                <a:schemeClr val="bg1"/>
              </a:solidFill>
              <a:latin typeface="+mn-ea"/>
            </a:endParaRPr>
          </a:p>
          <a:p>
            <a:r>
              <a:rPr lang="zh-CN" altLang="en-US" sz="3200" dirty="0">
                <a:solidFill>
                  <a:schemeClr val="tx1"/>
                </a:solidFill>
                <a:latin typeface="宋体" pitchFamily="2" charset="-122"/>
                <a:ea typeface="宋体" pitchFamily="2" charset="-122"/>
                <a:sym typeface="+mn-ea"/>
              </a:rPr>
              <a:t>运用比喻、拟人、排比、借代、夸张、反问、</a:t>
            </a:r>
            <a:r>
              <a:rPr lang="zh-CN" altLang="en-US" sz="3200" dirty="0">
                <a:solidFill>
                  <a:schemeClr val="tx1"/>
                </a:solidFill>
                <a:latin typeface="宋体" pitchFamily="2" charset="-122"/>
                <a:ea typeface="宋体" pitchFamily="2" charset="-122"/>
              </a:rPr>
              <a:t>双关等修辞手法，增强语言的形象性和生动性，增加语言的趣味性和幽默感。</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
          <p:cNvGrpSpPr/>
          <p:nvPr/>
        </p:nvGrpSpPr>
        <p:grpSpPr>
          <a:xfrm>
            <a:off x="1919536" y="1052736"/>
            <a:ext cx="8662035" cy="3792220"/>
            <a:chOff x="318961" y="890994"/>
            <a:chExt cx="7344817" cy="3792220"/>
          </a:xfrm>
        </p:grpSpPr>
        <p:sp>
          <p:nvSpPr>
            <p:cNvPr id="20" name="文本框 15"/>
            <p:cNvSpPr txBox="1"/>
            <p:nvPr/>
          </p:nvSpPr>
          <p:spPr>
            <a:xfrm>
              <a:off x="318961" y="890994"/>
              <a:ext cx="1239482" cy="583565"/>
            </a:xfrm>
            <a:prstGeom prst="rect">
              <a:avLst/>
            </a:prstGeom>
            <a:solidFill>
              <a:schemeClr val="accent2"/>
            </a:solidFill>
            <a:ln>
              <a:noFill/>
            </a:ln>
          </p:spPr>
          <p:txBody>
            <a:bodyPr wrap="square" rtlCol="0">
              <a:spAutoFit/>
            </a:bodyPr>
            <a:lstStyle/>
            <a:p>
              <a:r>
                <a:rPr kumimoji="1" lang="zh-CN" altLang="en-US" sz="3200" dirty="0">
                  <a:latin typeface="黑体" pitchFamily="49" charset="-122"/>
                  <a:ea typeface="黑体" pitchFamily="49" charset="-122"/>
                  <a:cs typeface="Heiti SC Light"/>
                </a:rPr>
                <a:t>例题</a:t>
              </a:r>
              <a:r>
                <a:rPr kumimoji="1" lang="en-US" altLang="zh-CN" sz="3200" dirty="0">
                  <a:latin typeface="黑体" pitchFamily="49" charset="-122"/>
                  <a:ea typeface="黑体" pitchFamily="49" charset="-122"/>
                  <a:cs typeface="Heiti SC Light"/>
                </a:rPr>
                <a:t>11</a:t>
              </a:r>
              <a:endParaRPr kumimoji="1" lang="zh-CN" altLang="en-US" sz="3200" dirty="0">
                <a:latin typeface="楷体" panose="02010609060101010101" pitchFamily="49" charset="-122"/>
                <a:ea typeface="楷体" panose="02010609060101010101" pitchFamily="49" charset="-122"/>
                <a:cs typeface="Heiti SC Light"/>
              </a:endParaRPr>
            </a:p>
          </p:txBody>
        </p:sp>
        <p:sp>
          <p:nvSpPr>
            <p:cNvPr id="21" name="矩形 20"/>
            <p:cNvSpPr/>
            <p:nvPr/>
          </p:nvSpPr>
          <p:spPr>
            <a:xfrm>
              <a:off x="318961" y="1639024"/>
              <a:ext cx="7344817" cy="3044190"/>
            </a:xfrm>
            <a:prstGeom prst="rect">
              <a:avLst/>
            </a:prstGeom>
          </p:spPr>
          <p:txBody>
            <a:bodyPr wrap="square">
              <a:spAutoFit/>
            </a:bodyPr>
            <a:lstStyle/>
            <a:p>
              <a:pPr fontAlgn="auto">
                <a:lnSpc>
                  <a:spcPct val="120000"/>
                </a:lnSpc>
              </a:pPr>
              <a:r>
                <a:rPr lang="zh-CN" altLang="en-US" sz="3200" dirty="0">
                  <a:latin typeface="宋体" pitchFamily="2" charset="-122"/>
                  <a:ea typeface="宋体" pitchFamily="2" charset="-122"/>
                </a:rPr>
                <a:t>为了使您生活的这座城市更加富强、文明、和谐，公交车站将邀请您参与共同建设文明城市的活动，请为公交车站写一则宣传语。要求：①突出场合特点；②语言生动；③不超过</a:t>
              </a:r>
              <a:r>
                <a:rPr lang="en-US" altLang="zh-CN" sz="3200" dirty="0">
                  <a:latin typeface="宋体" pitchFamily="2" charset="-122"/>
                  <a:ea typeface="宋体" pitchFamily="2" charset="-122"/>
                </a:rPr>
                <a:t>20</a:t>
              </a:r>
              <a:r>
                <a:rPr lang="zh-CN" altLang="en-US" sz="3200" dirty="0">
                  <a:latin typeface="宋体" pitchFamily="2" charset="-122"/>
                  <a:ea typeface="宋体" pitchFamily="2" charset="-122"/>
                </a:rPr>
                <a:t>字。</a:t>
              </a:r>
              <a:endParaRPr lang="en-US" altLang="zh-CN" sz="3200" dirty="0">
                <a:latin typeface="宋体" pitchFamily="2" charset="-122"/>
                <a:ea typeface="宋体" pitchFamily="2" charset="-122"/>
              </a:endParaRPr>
            </a:p>
            <a:p>
              <a:pPr fontAlgn="auto">
                <a:lnSpc>
                  <a:spcPct val="120000"/>
                </a:lnSpc>
              </a:pPr>
              <a:r>
                <a:rPr lang="en-US" altLang="zh-CN" sz="3200" spc="-50" dirty="0">
                  <a:latin typeface="宋体" pitchFamily="2" charset="-122"/>
                  <a:ea typeface="宋体" pitchFamily="2" charset="-122"/>
                </a:rPr>
                <a:t>___________________________________________</a:t>
              </a:r>
              <a:endParaRPr lang="zh-CN" altLang="en-US" sz="3200" spc="-50" dirty="0">
                <a:latin typeface="宋体" pitchFamily="2" charset="-122"/>
                <a:ea typeface="宋体" pitchFamily="2"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2"/>
          <p:cNvGrpSpPr/>
          <p:nvPr/>
        </p:nvGrpSpPr>
        <p:grpSpPr>
          <a:xfrm>
            <a:off x="1818042" y="3789040"/>
            <a:ext cx="8653144" cy="2253615"/>
            <a:chOff x="4723063" y="1395252"/>
            <a:chExt cx="2918202" cy="1790634"/>
          </a:xfrm>
        </p:grpSpPr>
        <p:sp>
          <p:nvSpPr>
            <p:cNvPr id="12" name="TextBox 5"/>
            <p:cNvSpPr txBox="1"/>
            <p:nvPr/>
          </p:nvSpPr>
          <p:spPr>
            <a:xfrm>
              <a:off x="4723063" y="1939657"/>
              <a:ext cx="2918202" cy="1246229"/>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内容上，要体现建设文明城市的主题，突出公交车站的特点；形式上，宣传语常运用对偶、比喻等修辞手法。同时，要注意字数限制。</a:t>
              </a:r>
            </a:p>
          </p:txBody>
        </p:sp>
        <p:sp>
          <p:nvSpPr>
            <p:cNvPr id="14" name="文本框 19"/>
            <p:cNvSpPr txBox="1"/>
            <p:nvPr/>
          </p:nvSpPr>
          <p:spPr>
            <a:xfrm>
              <a:off x="4774030" y="1395252"/>
              <a:ext cx="358699" cy="463678"/>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4" name="组合 11"/>
          <p:cNvGrpSpPr/>
          <p:nvPr/>
        </p:nvGrpSpPr>
        <p:grpSpPr>
          <a:xfrm>
            <a:off x="1786191" y="1074753"/>
            <a:ext cx="8620124" cy="1856105"/>
            <a:chOff x="722814" y="3651888"/>
            <a:chExt cx="6525534" cy="1856105"/>
          </a:xfrm>
        </p:grpSpPr>
        <p:sp>
          <p:nvSpPr>
            <p:cNvPr id="23" name="文本框 15"/>
            <p:cNvSpPr txBox="1"/>
            <p:nvPr/>
          </p:nvSpPr>
          <p:spPr>
            <a:xfrm>
              <a:off x="722814" y="3651888"/>
              <a:ext cx="798447"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cs typeface="Heiti SC Light"/>
                </a:rPr>
                <a:t>答案</a:t>
              </a:r>
            </a:p>
          </p:txBody>
        </p:sp>
        <p:sp>
          <p:nvSpPr>
            <p:cNvPr id="24" name="矩形 23"/>
            <p:cNvSpPr/>
            <p:nvPr/>
          </p:nvSpPr>
          <p:spPr>
            <a:xfrm>
              <a:off x="754540" y="4235453"/>
              <a:ext cx="6493808" cy="1272540"/>
            </a:xfrm>
            <a:prstGeom prst="rect">
              <a:avLst/>
            </a:prstGeom>
          </p:spPr>
          <p:txBody>
            <a:bodyPr wrap="square">
              <a:spAutoFit/>
            </a:bodyPr>
            <a:lstStyle/>
            <a:p>
              <a:pPr>
                <a:lnSpc>
                  <a:spcPct val="120000"/>
                </a:lnSpc>
              </a:pPr>
              <a:r>
                <a:rPr lang="en-US" altLang="zh-CN" sz="3200" dirty="0">
                  <a:latin typeface="黑体" pitchFamily="49" charset="-122"/>
                  <a:ea typeface="黑体" pitchFamily="49" charset="-122"/>
                  <a:cs typeface="Heiti SC Light"/>
                </a:rPr>
                <a:t>【</a:t>
              </a:r>
              <a:r>
                <a:rPr lang="zh-CN" altLang="en-US" sz="3200" dirty="0">
                  <a:latin typeface="黑体" pitchFamily="49" charset="-122"/>
                  <a:ea typeface="黑体" pitchFamily="49" charset="-122"/>
                  <a:cs typeface="Heiti SC Light"/>
                </a:rPr>
                <a:t>示例一</a:t>
              </a:r>
              <a:r>
                <a:rPr lang="en-US" altLang="zh-CN" sz="3200" dirty="0">
                  <a:latin typeface="黑体" pitchFamily="49" charset="-122"/>
                  <a:ea typeface="黑体" pitchFamily="49" charset="-122"/>
                  <a:cs typeface="Heiti SC Light"/>
                </a:rPr>
                <a:t>】</a:t>
              </a:r>
              <a:r>
                <a:rPr lang="zh-CN" altLang="en-US" sz="3200" dirty="0">
                  <a:latin typeface="华文中宋" panose="02010600040101010101" charset="-122"/>
                  <a:ea typeface="华文中宋" panose="02010600040101010101" charset="-122"/>
                  <a:cs typeface="Heiti SC Light"/>
                </a:rPr>
                <a:t>车水马龙，有序无拥挤；繁华都市，遵规自太平。</a:t>
              </a:r>
            </a:p>
          </p:txBody>
        </p:sp>
      </p:grpSp>
      <p:sp>
        <p:nvSpPr>
          <p:cNvPr id="15" name="矩形 14"/>
          <p:cNvSpPr/>
          <p:nvPr/>
        </p:nvSpPr>
        <p:spPr>
          <a:xfrm>
            <a:off x="1828165" y="2811145"/>
            <a:ext cx="8433435" cy="583565"/>
          </a:xfrm>
          <a:prstGeom prst="rect">
            <a:avLst/>
          </a:prstGeom>
        </p:spPr>
        <p:txBody>
          <a:bodyPr wrap="square">
            <a:spAutoFit/>
          </a:bodyPr>
          <a:lstStyle/>
          <a:p>
            <a:r>
              <a:rPr lang="en-US" altLang="zh-CN" sz="3200" dirty="0">
                <a:latin typeface="黑体" pitchFamily="49" charset="-122"/>
                <a:ea typeface="黑体" pitchFamily="49" charset="-122"/>
              </a:rPr>
              <a:t>【</a:t>
            </a:r>
            <a:r>
              <a:rPr lang="zh-CN" altLang="en-US" sz="3200" dirty="0">
                <a:latin typeface="黑体" pitchFamily="49" charset="-122"/>
                <a:ea typeface="黑体" pitchFamily="49" charset="-122"/>
              </a:rPr>
              <a:t>示例二</a:t>
            </a:r>
            <a:r>
              <a:rPr lang="en-US" altLang="zh-CN" sz="3200" dirty="0">
                <a:latin typeface="黑体" pitchFamily="49" charset="-122"/>
                <a:ea typeface="黑体" pitchFamily="49" charset="-122"/>
              </a:rPr>
              <a:t>】</a:t>
            </a:r>
            <a:r>
              <a:rPr lang="zh-CN" altLang="en-US" sz="3200" dirty="0">
                <a:latin typeface="华文中宋" panose="02010600040101010101" charset="-122"/>
                <a:ea typeface="华文中宋" panose="02010600040101010101" charset="-122"/>
              </a:rPr>
              <a:t>排队体现美德，让座表现文明。</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to="" calcmode="lin" valueType="num">
                                      <p:cBhvr>
                                        <p:cTn id="12" dur="1" fill="hold"/>
                                        <p:tgtEl>
                                          <p:spTgt spid="1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1688465" y="1851025"/>
            <a:ext cx="8815070" cy="430720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mn-ea"/>
              </a:rPr>
              <a:t>1.</a:t>
            </a:r>
            <a:r>
              <a:rPr lang="zh-CN" altLang="en-US" sz="3200" dirty="0">
                <a:solidFill>
                  <a:schemeClr val="bg1"/>
                </a:solidFill>
                <a:latin typeface="+mn-ea"/>
              </a:rPr>
              <a:t>符合显性要求，暗合隐性要求</a:t>
            </a:r>
            <a:endParaRPr lang="zh-CN" altLang="en-US" sz="3200" dirty="0">
              <a:solidFill>
                <a:schemeClr val="bg1"/>
              </a:solidFill>
              <a:latin typeface="+mn-ea"/>
            </a:endParaRPr>
          </a:p>
          <a:p>
            <a:r>
              <a:rPr lang="zh-CN" altLang="en-US" sz="3200" dirty="0">
                <a:solidFill>
                  <a:schemeClr val="tx1"/>
                </a:solidFill>
                <a:latin typeface="宋体" pitchFamily="2" charset="-122"/>
                <a:ea typeface="宋体" pitchFamily="2" charset="-122"/>
              </a:rPr>
              <a:t>题目的显性要求主要是在题干中明确提出的，包括对象、修辞手法和字数等，更多的是一种形式上的要求；而隐性要求主要是关于语体的风格、内容的拓展、情境的氛围、情感的褒贬等方面的，往往是一种内容上的要求。隐性要求不是直接呈现出来的，而需要考生根据情况</a:t>
            </a:r>
            <a:r>
              <a:rPr lang="zh-CN" altLang="en-US" sz="3200" dirty="0">
                <a:solidFill>
                  <a:schemeClr val="tx1"/>
                </a:solidFill>
                <a:latin typeface="宋体" pitchFamily="2" charset="-122"/>
                <a:ea typeface="宋体" pitchFamily="2" charset="-122"/>
                <a:sym typeface="+mn-ea"/>
              </a:rPr>
              <a:t>进行适当的推测与想象。如果答案符合显性要</a:t>
            </a:r>
            <a:endParaRPr lang="zh-CN" altLang="en-US" sz="3200" dirty="0">
              <a:solidFill>
                <a:schemeClr val="tx1"/>
              </a:solidFill>
              <a:latin typeface="宋体" pitchFamily="2" charset="-122"/>
              <a:ea typeface="宋体" pitchFamily="2" charset="-122"/>
            </a:endParaRPr>
          </a:p>
        </p:txBody>
      </p:sp>
      <p:sp>
        <p:nvSpPr>
          <p:cNvPr id="11" name="文本框 17"/>
          <p:cNvSpPr txBox="1"/>
          <p:nvPr/>
        </p:nvSpPr>
        <p:spPr>
          <a:xfrm>
            <a:off x="1199456" y="908720"/>
            <a:ext cx="10168175"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7  </a:t>
            </a:r>
            <a:r>
              <a:rPr lang="zh-CN" altLang="en-US" sz="3600" b="1" dirty="0">
                <a:solidFill>
                  <a:schemeClr val="bg1"/>
                </a:solidFill>
                <a:latin typeface="黑体" pitchFamily="49" charset="-122"/>
                <a:ea typeface="黑体" pitchFamily="49" charset="-122"/>
                <a:cs typeface="Heiti SC Light"/>
              </a:rPr>
              <a:t>高考语言表达综合题型的解题方法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1" grpId="0"/>
    </p:bldLst>
  </p:timing>
</p:sld>
</file>

<file path=ppt/theme/theme1.xml><?xml version="1.0" encoding="utf-8"?>
<a:theme xmlns:a="http://schemas.openxmlformats.org/drawingml/2006/main" name="经济齿轮">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13566</Words>
  <Application>Kingsoft Office WPP</Application>
  <PresentationFormat>自定义</PresentationFormat>
  <Paragraphs>758</Paragraphs>
  <Slides>106</Slides>
  <Notes>0</Notes>
  <HiddenSlides>0</HiddenSlides>
  <MMClips>0</MMClips>
  <ScaleCrop>false</ScaleCrop>
  <HeadingPairs>
    <vt:vector size="4" baseType="variant">
      <vt:variant>
        <vt:lpstr>主题</vt:lpstr>
      </vt:variant>
      <vt:variant>
        <vt:i4>1</vt:i4>
      </vt:variant>
      <vt:variant>
        <vt:lpstr>幻灯片标题</vt:lpstr>
      </vt:variant>
      <vt:variant>
        <vt:i4>106</vt:i4>
      </vt:variant>
    </vt:vector>
  </HeadingPairs>
  <TitlesOfParts>
    <vt:vector size="107" baseType="lpstr">
      <vt:lpstr>经济齿轮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356</cp:revision>
  <dcterms:created xsi:type="dcterms:W3CDTF">2017-02-11T06:33:00Z</dcterms:created>
  <dcterms:modified xsi:type="dcterms:W3CDTF">2019-02-13T08:50:43Z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