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小标题3">
    <p:spTree>
      <p:nvGrpSpPr>
        <p:cNvPr id="1" name=""/>
        <p:cNvGrpSpPr/>
        <p:nvPr/>
      </p:nvGrpSpPr>
      <p:grpSpPr>
        <a:xfrm>
          <a:off x="0" y="0"/>
          <a:ext cx="0" cy="0"/>
          <a:chOff x="0" y="0"/>
          <a:chExt cx="0" cy="0"/>
        </a:xfrm>
      </p:grpSpPr>
      <p:grpSp>
        <p:nvGrpSpPr>
          <p:cNvPr id="6" name="组合 9"/>
          <p:cNvGrpSpPr/>
          <p:nvPr userDrawn="1"/>
        </p:nvGrpSpPr>
        <p:grpSpPr bwMode="auto">
          <a:xfrm>
            <a:off x="2510295" y="2543017"/>
            <a:ext cx="1641044" cy="1602663"/>
            <a:chOff x="0" y="0"/>
            <a:chExt cx="1387872" cy="1387872"/>
          </a:xfrm>
        </p:grpSpPr>
        <p:sp>
          <p:nvSpPr>
            <p:cNvPr id="7"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47349"/>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8"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00B0F0">
                <a:alpha val="48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9" name="文本框 19"/>
          <p:cNvSpPr>
            <a:spLocks noChangeArrowheads="1"/>
          </p:cNvSpPr>
          <p:nvPr userDrawn="1"/>
        </p:nvSpPr>
        <p:spPr bwMode="auto">
          <a:xfrm>
            <a:off x="2888919" y="3006620"/>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1.&#26679;&#39064;1.docx"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3.&#33258;&#21160;&#39550;&#39542;&#22609;&#36896;&#26410;&#26469;.docx"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4.&#33707;&#35753;&#30561;&#30496;&#34987;&#20599;&#36208;.docx"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2.&#26679;&#39064;2.docx"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51219" y="2641020"/>
            <a:ext cx="5594810" cy="1026160"/>
          </a:xfrm>
          <a:prstGeom prst="rect">
            <a:avLst/>
          </a:prstGeom>
          <a:noFill/>
        </p:spPr>
        <p:txBody>
          <a:bodyPr wrap="square" rtlCol="0">
            <a:spAutoFit/>
          </a:bodyPr>
          <a:lstStyle/>
          <a:p>
            <a:pPr algn="just">
              <a:lnSpc>
                <a:spcPct val="150000"/>
              </a:lnSpc>
            </a:pPr>
            <a:r>
              <a:rPr lang="zh-CN" altLang="en-US" sz="4050" b="1" dirty="0">
                <a:solidFill>
                  <a:schemeClr val="accent2"/>
                </a:solidFill>
                <a:latin typeface="Times New Roman" panose="02020603050405020304" pitchFamily="18" charset="0"/>
                <a:ea typeface="微软雅黑" panose="020B0503020204020204" pitchFamily="34" charset="-122"/>
              </a:rPr>
              <a:t>考点</a:t>
            </a:r>
            <a:r>
              <a:rPr lang="en-US" altLang="zh-CN" sz="4050" b="1" dirty="0" smtClean="0">
                <a:solidFill>
                  <a:schemeClr val="accent2"/>
                </a:solidFill>
                <a:latin typeface="Times New Roman" panose="02020603050405020304" pitchFamily="18" charset="0"/>
                <a:ea typeface="微软雅黑" panose="020B0503020204020204" pitchFamily="34" charset="-122"/>
              </a:rPr>
              <a:t>13 </a:t>
            </a:r>
            <a:r>
              <a:rPr lang="zh-CN" altLang="en-US" sz="4050" b="1" dirty="0" smtClean="0">
                <a:solidFill>
                  <a:schemeClr val="accent2"/>
                </a:solidFill>
                <a:latin typeface="Times New Roman" panose="02020603050405020304" pitchFamily="18" charset="0"/>
                <a:ea typeface="微软雅黑" panose="020B0503020204020204" pitchFamily="34" charset="-122"/>
              </a:rPr>
              <a:t>课外</a:t>
            </a:r>
            <a:r>
              <a:rPr lang="zh-CN" altLang="en-US" sz="4050" b="1" dirty="0">
                <a:solidFill>
                  <a:schemeClr val="accent2"/>
                </a:solidFill>
                <a:latin typeface="Times New Roman" panose="02020603050405020304" pitchFamily="18" charset="0"/>
                <a:ea typeface="微软雅黑" panose="020B0503020204020204" pitchFamily="34" charset="-122"/>
              </a:rPr>
              <a:t>说明文阅读</a:t>
            </a:r>
            <a:endParaRPr lang="zh-CN" altLang="en-US" sz="4050" b="1" dirty="0">
              <a:solidFill>
                <a:schemeClr val="accent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51523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第②段两个画线句分别运用了什么说明方法</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作用是什么</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A</a:t>
            </a:r>
            <a:r>
              <a:rPr lang="zh-CN" altLang="en-US" sz="2100" dirty="0">
                <a:solidFill>
                  <a:srgbClr val="C00000"/>
                </a:solidFill>
                <a:latin typeface="微软雅黑" panose="020B0503020204020204" pitchFamily="34" charset="-122"/>
                <a:ea typeface="微软雅黑" panose="020B0503020204020204" pitchFamily="34" charset="-122"/>
              </a:rPr>
              <a:t>句运用作诠释</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对高温超导作解释说明</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让读者更容易理解高温超导的意思</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B</a:t>
            </a:r>
            <a:r>
              <a:rPr lang="zh-CN" altLang="en-US" sz="2100" dirty="0">
                <a:solidFill>
                  <a:srgbClr val="C00000"/>
                </a:solidFill>
                <a:latin typeface="微软雅黑" panose="020B0503020204020204" pitchFamily="34" charset="-122"/>
                <a:ea typeface="微软雅黑" panose="020B0503020204020204" pitchFamily="34" charset="-122"/>
              </a:rPr>
              <a:t>句运用作比较</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把高温超导与低温超导和常温超导作比较</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突出了高温超导的自稳定性</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61934" y="3927137"/>
            <a:ext cx="8620601" cy="203009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本题考查说明方法及其作用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本题应先根据平时的积累判断出运用的说明方法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然后说明其作用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句运用了作诠释的说明方法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解释说明了高温超导</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帮助读者理解其意思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句运用了作比较的说明方法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比较了高温超导与低温超导和常温超导</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说明了高温超导的自稳定性特点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224655"/>
          </a:xfrm>
          <a:prstGeom prst="rect">
            <a:avLst/>
          </a:prstGeom>
        </p:spPr>
        <p:txBody>
          <a:bodyPr wrap="square">
            <a:spAutoFit/>
          </a:bodyPr>
          <a:lstStyle/>
          <a:p>
            <a:pPr algn="just">
              <a:lnSpc>
                <a:spcPct val="130000"/>
              </a:lnSpc>
            </a:pPr>
            <a:r>
              <a:rPr lang="en-US" altLang="zh-CN" sz="1875" dirty="0">
                <a:latin typeface="微软雅黑" panose="020B0503020204020204" pitchFamily="34" charset="-122"/>
                <a:ea typeface="微软雅黑" panose="020B0503020204020204" pitchFamily="34" charset="-122"/>
              </a:rPr>
              <a:t>3.</a:t>
            </a:r>
            <a:r>
              <a:rPr lang="zh-CN" altLang="en-US" sz="1875" dirty="0">
                <a:latin typeface="微软雅黑" panose="020B0503020204020204" pitchFamily="34" charset="-122"/>
                <a:ea typeface="微软雅黑" panose="020B0503020204020204" pitchFamily="34" charset="-122"/>
              </a:rPr>
              <a:t>下列对文章内容的理解和分析</a:t>
            </a:r>
            <a:r>
              <a:rPr lang="en-US" altLang="zh-CN" sz="1875" dirty="0">
                <a:latin typeface="微软雅黑" panose="020B0503020204020204" pitchFamily="34" charset="-122"/>
                <a:ea typeface="微软雅黑" panose="020B0503020204020204" pitchFamily="34" charset="-122"/>
              </a:rPr>
              <a:t>,</a:t>
            </a:r>
            <a:r>
              <a:rPr lang="zh-CN" altLang="en-US" sz="1875" dirty="0">
                <a:latin typeface="微软雅黑" panose="020B0503020204020204" pitchFamily="34" charset="-122"/>
                <a:ea typeface="微软雅黑" panose="020B0503020204020204" pitchFamily="34" charset="-122"/>
              </a:rPr>
              <a:t>不正确的两项是</a:t>
            </a:r>
            <a:r>
              <a:rPr lang="en-US" altLang="zh-CN" sz="1875" dirty="0" smtClean="0">
                <a:latin typeface="微软雅黑" panose="020B0503020204020204" pitchFamily="34" charset="-122"/>
                <a:ea typeface="微软雅黑" panose="020B0503020204020204" pitchFamily="34" charset="-122"/>
              </a:rPr>
              <a:t>(	   )</a:t>
            </a:r>
            <a:endParaRPr lang="en-US" altLang="zh-CN" sz="1875" dirty="0">
              <a:latin typeface="微软雅黑" panose="020B0503020204020204" pitchFamily="34" charset="-122"/>
              <a:ea typeface="微软雅黑" panose="020B0503020204020204" pitchFamily="34" charset="-122"/>
            </a:endParaRPr>
          </a:p>
          <a:p>
            <a:pPr algn="just">
              <a:lnSpc>
                <a:spcPct val="130000"/>
              </a:lnSpc>
            </a:pPr>
            <a:r>
              <a:rPr lang="en-US" altLang="zh-CN" sz="1875" dirty="0">
                <a:latin typeface="微软雅黑" panose="020B0503020204020204" pitchFamily="34" charset="-122"/>
                <a:ea typeface="微软雅黑" panose="020B0503020204020204" pitchFamily="34" charset="-122"/>
              </a:rPr>
              <a:t>A.</a:t>
            </a:r>
            <a:r>
              <a:rPr lang="zh-CN" altLang="en-US" sz="1875" dirty="0">
                <a:latin typeface="微软雅黑" panose="020B0503020204020204" pitchFamily="34" charset="-122"/>
                <a:ea typeface="微软雅黑" panose="020B0503020204020204" pitchFamily="34" charset="-122"/>
              </a:rPr>
              <a:t>文章采用逻辑顺序</a:t>
            </a:r>
            <a:r>
              <a:rPr lang="en-US" altLang="zh-CN" sz="1875" dirty="0">
                <a:latin typeface="微软雅黑" panose="020B0503020204020204" pitchFamily="34" charset="-122"/>
                <a:ea typeface="微软雅黑" panose="020B0503020204020204" pitchFamily="34" charset="-122"/>
              </a:rPr>
              <a:t>｡</a:t>
            </a:r>
            <a:r>
              <a:rPr lang="zh-CN" altLang="en-US" sz="1875" dirty="0">
                <a:latin typeface="微软雅黑" panose="020B0503020204020204" pitchFamily="34" charset="-122"/>
                <a:ea typeface="微软雅黑" panose="020B0503020204020204" pitchFamily="34" charset="-122"/>
              </a:rPr>
              <a:t>先概括说明高温超导磁悬浮环形实验线的情况</a:t>
            </a:r>
            <a:r>
              <a:rPr lang="en-US" altLang="zh-CN" sz="1875" dirty="0">
                <a:latin typeface="微软雅黑" panose="020B0503020204020204" pitchFamily="34" charset="-122"/>
                <a:ea typeface="微软雅黑" panose="020B0503020204020204" pitchFamily="34" charset="-122"/>
              </a:rPr>
              <a:t>,</a:t>
            </a:r>
            <a:r>
              <a:rPr lang="zh-CN" altLang="en-US" sz="1875" dirty="0">
                <a:latin typeface="微软雅黑" panose="020B0503020204020204" pitchFamily="34" charset="-122"/>
                <a:ea typeface="微软雅黑" panose="020B0503020204020204" pitchFamily="34" charset="-122"/>
              </a:rPr>
              <a:t>然后具体介绍高温超导及搭建过程中遇到的困难</a:t>
            </a:r>
            <a:r>
              <a:rPr lang="en-US" altLang="zh-CN" sz="1875" dirty="0">
                <a:latin typeface="微软雅黑" panose="020B0503020204020204" pitchFamily="34" charset="-122"/>
                <a:ea typeface="微软雅黑" panose="020B0503020204020204" pitchFamily="34" charset="-122"/>
              </a:rPr>
              <a:t>,</a:t>
            </a:r>
            <a:r>
              <a:rPr lang="zh-CN" altLang="en-US" sz="1875" dirty="0">
                <a:latin typeface="微软雅黑" panose="020B0503020204020204" pitchFamily="34" charset="-122"/>
                <a:ea typeface="微软雅黑" panose="020B0503020204020204" pitchFamily="34" charset="-122"/>
              </a:rPr>
              <a:t>最后介绍我国在磁悬浮领域所取得的成就</a:t>
            </a:r>
            <a:r>
              <a:rPr lang="en-US" altLang="zh-CN" sz="1875" dirty="0">
                <a:latin typeface="微软雅黑" panose="020B0503020204020204" pitchFamily="34" charset="-122"/>
                <a:ea typeface="微软雅黑" panose="020B0503020204020204" pitchFamily="34" charset="-122"/>
              </a:rPr>
              <a:t>｡</a:t>
            </a:r>
            <a:endParaRPr lang="en-US" altLang="zh-CN" sz="1875" dirty="0">
              <a:latin typeface="微软雅黑" panose="020B0503020204020204" pitchFamily="34" charset="-122"/>
              <a:ea typeface="微软雅黑" panose="020B0503020204020204" pitchFamily="34" charset="-122"/>
            </a:endParaRPr>
          </a:p>
          <a:p>
            <a:pPr algn="just">
              <a:lnSpc>
                <a:spcPct val="130000"/>
              </a:lnSpc>
            </a:pPr>
            <a:r>
              <a:rPr lang="en-US" altLang="zh-CN" sz="1875" dirty="0">
                <a:latin typeface="微软雅黑" panose="020B0503020204020204" pitchFamily="34" charset="-122"/>
                <a:ea typeface="微软雅黑" panose="020B0503020204020204" pitchFamily="34" charset="-122"/>
              </a:rPr>
              <a:t>B.</a:t>
            </a:r>
            <a:r>
              <a:rPr lang="zh-CN" altLang="en-US" sz="1875" dirty="0">
                <a:latin typeface="微软雅黑" panose="020B0503020204020204" pitchFamily="34" charset="-122"/>
                <a:ea typeface="微软雅黑" panose="020B0503020204020204" pitchFamily="34" charset="-122"/>
              </a:rPr>
              <a:t>真空管道超高速磁悬浮列车环形实验线平台</a:t>
            </a:r>
            <a:r>
              <a:rPr lang="en-US" altLang="zh-CN" sz="1875" dirty="0">
                <a:latin typeface="微软雅黑" panose="020B0503020204020204" pitchFamily="34" charset="-122"/>
                <a:ea typeface="微软雅黑" panose="020B0503020204020204" pitchFamily="34" charset="-122"/>
              </a:rPr>
              <a:t>,</a:t>
            </a:r>
            <a:r>
              <a:rPr lang="zh-CN" altLang="en-US" sz="1875" dirty="0">
                <a:latin typeface="微软雅黑" panose="020B0503020204020204" pitchFamily="34" charset="-122"/>
                <a:ea typeface="微软雅黑" panose="020B0503020204020204" pitchFamily="34" charset="-122"/>
              </a:rPr>
              <a:t>是人类目前能触摸到的未来超级高铁的雏形</a:t>
            </a:r>
            <a:r>
              <a:rPr lang="en-US" altLang="zh-CN" sz="1875" dirty="0">
                <a:latin typeface="微软雅黑" panose="020B0503020204020204" pitchFamily="34" charset="-122"/>
                <a:ea typeface="微软雅黑" panose="020B0503020204020204" pitchFamily="34" charset="-122"/>
              </a:rPr>
              <a:t>,</a:t>
            </a:r>
            <a:r>
              <a:rPr lang="zh-CN" altLang="en-US" sz="1875" dirty="0">
                <a:latin typeface="微软雅黑" panose="020B0503020204020204" pitchFamily="34" charset="-122"/>
                <a:ea typeface="微软雅黑" panose="020B0503020204020204" pitchFamily="34" charset="-122"/>
              </a:rPr>
              <a:t>可将列车时速提高到一千公里以上</a:t>
            </a:r>
            <a:r>
              <a:rPr lang="en-US" altLang="zh-CN" sz="1875" dirty="0">
                <a:latin typeface="微软雅黑" panose="020B0503020204020204" pitchFamily="34" charset="-122"/>
                <a:ea typeface="微软雅黑" panose="020B0503020204020204" pitchFamily="34" charset="-122"/>
              </a:rPr>
              <a:t>｡</a:t>
            </a:r>
            <a:endParaRPr lang="en-US" altLang="zh-CN" sz="1875" dirty="0">
              <a:latin typeface="微软雅黑" panose="020B0503020204020204" pitchFamily="34" charset="-122"/>
              <a:ea typeface="微软雅黑" panose="020B0503020204020204" pitchFamily="34" charset="-122"/>
            </a:endParaRPr>
          </a:p>
          <a:p>
            <a:pPr algn="just">
              <a:lnSpc>
                <a:spcPct val="130000"/>
              </a:lnSpc>
            </a:pPr>
            <a:r>
              <a:rPr lang="en-US" altLang="zh-CN" sz="1875" dirty="0">
                <a:latin typeface="微软雅黑" panose="020B0503020204020204" pitchFamily="34" charset="-122"/>
                <a:ea typeface="微软雅黑" panose="020B0503020204020204" pitchFamily="34" charset="-122"/>
              </a:rPr>
              <a:t>C.</a:t>
            </a:r>
            <a:r>
              <a:rPr lang="zh-CN" altLang="en-US" sz="1875" dirty="0">
                <a:latin typeface="微软雅黑" panose="020B0503020204020204" pitchFamily="34" charset="-122"/>
                <a:ea typeface="微软雅黑" panose="020B0503020204020204" pitchFamily="34" charset="-122"/>
              </a:rPr>
              <a:t>零电阻效应就是电流流经导体时不发生热损耗</a:t>
            </a:r>
            <a:r>
              <a:rPr lang="en-US" altLang="zh-CN" sz="1875" dirty="0">
                <a:latin typeface="微软雅黑" panose="020B0503020204020204" pitchFamily="34" charset="-122"/>
                <a:ea typeface="微软雅黑" panose="020B0503020204020204" pitchFamily="34" charset="-122"/>
              </a:rPr>
              <a:t>,</a:t>
            </a:r>
            <a:r>
              <a:rPr lang="zh-CN" altLang="en-US" sz="1875" dirty="0">
                <a:latin typeface="微软雅黑" panose="020B0503020204020204" pitchFamily="34" charset="-122"/>
                <a:ea typeface="微软雅黑" panose="020B0503020204020204" pitchFamily="34" charset="-122"/>
              </a:rPr>
              <a:t>可以毫无阻力地在导线中形成强大电流</a:t>
            </a:r>
            <a:r>
              <a:rPr lang="en-US" altLang="zh-CN" sz="1875" dirty="0">
                <a:latin typeface="微软雅黑" panose="020B0503020204020204" pitchFamily="34" charset="-122"/>
                <a:ea typeface="微软雅黑" panose="020B0503020204020204" pitchFamily="34" charset="-122"/>
              </a:rPr>
              <a:t>,</a:t>
            </a:r>
            <a:r>
              <a:rPr lang="zh-CN" altLang="en-US" sz="1875" dirty="0">
                <a:latin typeface="微软雅黑" panose="020B0503020204020204" pitchFamily="34" charset="-122"/>
                <a:ea typeface="微软雅黑" panose="020B0503020204020204" pitchFamily="34" charset="-122"/>
              </a:rPr>
              <a:t>从而产生超强磁场</a:t>
            </a:r>
            <a:r>
              <a:rPr lang="en-US" altLang="zh-CN" sz="1875" dirty="0">
                <a:latin typeface="微软雅黑" panose="020B0503020204020204" pitchFamily="34" charset="-122"/>
                <a:ea typeface="微软雅黑" panose="020B0503020204020204" pitchFamily="34" charset="-122"/>
              </a:rPr>
              <a:t>｡</a:t>
            </a:r>
            <a:endParaRPr lang="en-US" altLang="zh-CN" sz="1875" dirty="0">
              <a:latin typeface="微软雅黑" panose="020B0503020204020204" pitchFamily="34" charset="-122"/>
              <a:ea typeface="微软雅黑" panose="020B0503020204020204" pitchFamily="34" charset="-122"/>
            </a:endParaRPr>
          </a:p>
          <a:p>
            <a:pPr algn="just">
              <a:lnSpc>
                <a:spcPct val="130000"/>
              </a:lnSpc>
            </a:pPr>
            <a:r>
              <a:rPr lang="en-US" altLang="zh-CN" sz="1875" dirty="0">
                <a:latin typeface="微软雅黑" panose="020B0503020204020204" pitchFamily="34" charset="-122"/>
                <a:ea typeface="微软雅黑" panose="020B0503020204020204" pitchFamily="34" charset="-122"/>
              </a:rPr>
              <a:t>D.</a:t>
            </a:r>
            <a:r>
              <a:rPr lang="zh-CN" altLang="en-US" sz="1875" dirty="0">
                <a:latin typeface="微软雅黑" panose="020B0503020204020204" pitchFamily="34" charset="-122"/>
                <a:ea typeface="微软雅黑" panose="020B0503020204020204" pitchFamily="34" charset="-122"/>
              </a:rPr>
              <a:t>搭建全球首个真空管道超高速磁悬浮列车环形实验线平台</a:t>
            </a:r>
            <a:r>
              <a:rPr lang="en-US" altLang="zh-CN" sz="1875" dirty="0">
                <a:latin typeface="微软雅黑" panose="020B0503020204020204" pitchFamily="34" charset="-122"/>
                <a:ea typeface="微软雅黑" panose="020B0503020204020204" pitchFamily="34" charset="-122"/>
              </a:rPr>
              <a:t>,</a:t>
            </a:r>
            <a:r>
              <a:rPr lang="zh-CN" altLang="en-US" sz="1875" dirty="0">
                <a:latin typeface="微软雅黑" panose="020B0503020204020204" pitchFamily="34" charset="-122"/>
                <a:ea typeface="微软雅黑" panose="020B0503020204020204" pitchFamily="34" charset="-122"/>
              </a:rPr>
              <a:t>只需要解决两个难题</a:t>
            </a:r>
            <a:r>
              <a:rPr lang="en-US" altLang="zh-CN" sz="1875" dirty="0">
                <a:latin typeface="微软雅黑" panose="020B0503020204020204" pitchFamily="34" charset="-122"/>
                <a:ea typeface="微软雅黑" panose="020B0503020204020204" pitchFamily="34" charset="-122"/>
              </a:rPr>
              <a:t>:</a:t>
            </a:r>
            <a:r>
              <a:rPr lang="zh-CN" altLang="en-US" sz="1875" dirty="0">
                <a:latin typeface="微软雅黑" panose="020B0503020204020204" pitchFamily="34" charset="-122"/>
                <a:ea typeface="微软雅黑" panose="020B0503020204020204" pitchFamily="34" charset="-122"/>
              </a:rPr>
              <a:t>铺设在轨道上的永磁材料和制造高温超导材料</a:t>
            </a:r>
            <a:r>
              <a:rPr lang="en-US" altLang="zh-CN" sz="1875" dirty="0">
                <a:latin typeface="微软雅黑" panose="020B0503020204020204" pitchFamily="34" charset="-122"/>
                <a:ea typeface="微软雅黑" panose="020B0503020204020204" pitchFamily="34" charset="-122"/>
              </a:rPr>
              <a:t>｡E.</a:t>
            </a:r>
            <a:r>
              <a:rPr lang="zh-CN" altLang="en-US" sz="1875" dirty="0">
                <a:latin typeface="微软雅黑" panose="020B0503020204020204" pitchFamily="34" charset="-122"/>
                <a:ea typeface="微软雅黑" panose="020B0503020204020204" pitchFamily="34" charset="-122"/>
              </a:rPr>
              <a:t>在制造磁悬浮列车最为核心的高温超导材料时</a:t>
            </a:r>
            <a:r>
              <a:rPr lang="en-US" altLang="zh-CN" sz="1875" dirty="0">
                <a:latin typeface="微软雅黑" panose="020B0503020204020204" pitchFamily="34" charset="-122"/>
                <a:ea typeface="微软雅黑" panose="020B0503020204020204" pitchFamily="34" charset="-122"/>
              </a:rPr>
              <a:t>,</a:t>
            </a:r>
            <a:r>
              <a:rPr lang="zh-CN" altLang="en-US" sz="1875" dirty="0">
                <a:latin typeface="微软雅黑" panose="020B0503020204020204" pitchFamily="34" charset="-122"/>
                <a:ea typeface="微软雅黑" panose="020B0503020204020204" pitchFamily="34" charset="-122"/>
              </a:rPr>
              <a:t>需要给位于中间层的超导层涂抹上起保护和缓冲作用的涂层</a:t>
            </a:r>
            <a:r>
              <a:rPr lang="en-US" altLang="zh-CN" sz="1875" dirty="0">
                <a:latin typeface="微软雅黑" panose="020B0503020204020204" pitchFamily="34" charset="-122"/>
                <a:ea typeface="微软雅黑" panose="020B0503020204020204" pitchFamily="34" charset="-122"/>
              </a:rPr>
              <a:t>,</a:t>
            </a:r>
            <a:r>
              <a:rPr lang="zh-CN" altLang="en-US" sz="1875" dirty="0">
                <a:latin typeface="微软雅黑" panose="020B0503020204020204" pitchFamily="34" charset="-122"/>
                <a:ea typeface="微软雅黑" panose="020B0503020204020204" pitchFamily="34" charset="-122"/>
              </a:rPr>
              <a:t>让超导带材的性能保持稳定性和一致性</a:t>
            </a:r>
            <a:r>
              <a:rPr lang="en-US" altLang="zh-CN" sz="1875" dirty="0">
                <a:latin typeface="微软雅黑" panose="020B0503020204020204" pitchFamily="34" charset="-122"/>
                <a:ea typeface="微软雅黑" panose="020B0503020204020204" pitchFamily="34" charset="-122"/>
              </a:rPr>
              <a:t>｡</a:t>
            </a:r>
            <a:endParaRPr lang="en-US" altLang="zh-CN" sz="1875" dirty="0">
              <a:latin typeface="微软雅黑" panose="020B0503020204020204" pitchFamily="34" charset="-122"/>
              <a:ea typeface="微软雅黑" panose="020B0503020204020204" pitchFamily="34" charset="-122"/>
            </a:endParaRPr>
          </a:p>
        </p:txBody>
      </p:sp>
      <p:sp>
        <p:nvSpPr>
          <p:cNvPr id="5" name="矩形 4"/>
          <p:cNvSpPr/>
          <p:nvPr/>
        </p:nvSpPr>
        <p:spPr>
          <a:xfrm>
            <a:off x="5529798" y="1510298"/>
            <a:ext cx="516255" cy="466725"/>
          </a:xfrm>
          <a:prstGeom prst="rect">
            <a:avLst/>
          </a:prstGeom>
        </p:spPr>
        <p:txBody>
          <a:bodyPr wrap="none">
            <a:spAutoFit/>
          </a:bodyPr>
          <a:lstStyle/>
          <a:p>
            <a:pPr>
              <a:lnSpc>
                <a:spcPct val="130000"/>
              </a:lnSpc>
            </a:pPr>
            <a:r>
              <a:rPr lang="en-US" altLang="zh-CN" sz="1875"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BD</a:t>
            </a:r>
            <a:endParaRPr lang="zh-CN" altLang="en-US" sz="1875"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467" y="1513607"/>
            <a:ext cx="8620601" cy="106045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本题考查理解和分析文章内容</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｡B</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是在真空管道理想状态下的理论时速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｡D</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需解决的难题是三个</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3139" y="1581386"/>
            <a:ext cx="2326481" cy="610076"/>
            <a:chOff x="608" y="1180"/>
            <a:chExt cx="4885" cy="1281"/>
          </a:xfrm>
        </p:grpSpPr>
        <p:sp>
          <p:nvSpPr>
            <p:cNvPr id="3" name="矩形 2"/>
            <p:cNvSpPr/>
            <p:nvPr/>
          </p:nvSpPr>
          <p:spPr>
            <a:xfrm>
              <a:off x="608" y="1180"/>
              <a:ext cx="4885" cy="1281"/>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考向研析</a:t>
              </a:r>
              <a:endPar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4" name="Group 7157"/>
            <p:cNvGrpSpPr/>
            <p:nvPr/>
          </p:nvGrpSpPr>
          <p:grpSpPr>
            <a:xfrm>
              <a:off x="608" y="1406"/>
              <a:ext cx="981" cy="894"/>
              <a:chOff x="0" y="0"/>
              <a:chExt cx="797914" cy="650026"/>
            </a:xfrm>
          </p:grpSpPr>
          <p:sp>
            <p:nvSpPr>
              <p:cNvPr id="5"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6"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7"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p>
            </p:txBody>
          </p:sp>
          <p:sp>
            <p:nvSpPr>
              <p:cNvPr id="8"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p>
            </p:txBody>
          </p:sp>
          <p:sp>
            <p:nvSpPr>
              <p:cNvPr id="9"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0"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11"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sp>
            <p:nvSpPr>
              <p:cNvPr id="12"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3"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4"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grpSp>
      </p:grpSp>
      <p:pic>
        <p:nvPicPr>
          <p:cNvPr id="16" name="图片 15"/>
          <p:cNvPicPr>
            <a:picLocks noChangeAspect="1"/>
          </p:cNvPicPr>
          <p:nvPr/>
        </p:nvPicPr>
        <p:blipFill>
          <a:blip r:embed="rId1"/>
          <a:stretch>
            <a:fillRect/>
          </a:stretch>
        </p:blipFill>
        <p:spPr>
          <a:xfrm>
            <a:off x="602499" y="2245244"/>
            <a:ext cx="8045498" cy="3216664"/>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25072" y="2889734"/>
            <a:ext cx="4652128" cy="870585"/>
          </a:xfrm>
          <a:prstGeom prst="rect">
            <a:avLst/>
          </a:prstGeom>
          <a:noFill/>
        </p:spPr>
        <p:txBody>
          <a:bodyPr wrap="square" rtlCol="0">
            <a:spAutoFit/>
          </a:bodyPr>
          <a:lstStyle/>
          <a:p>
            <a:pPr algn="just">
              <a:lnSpc>
                <a:spcPct val="150000"/>
              </a:lnSpc>
            </a:pPr>
            <a:r>
              <a:rPr lang="zh-CN" altLang="en-US" sz="3375" b="1" dirty="0">
                <a:solidFill>
                  <a:srgbClr val="02918B"/>
                </a:solidFill>
                <a:latin typeface="Times New Roman" panose="02020603050405020304" pitchFamily="18" charset="0"/>
                <a:ea typeface="微软雅黑" panose="020B0503020204020204" pitchFamily="34" charset="-122"/>
              </a:rPr>
              <a:t>备考全攻略</a:t>
            </a:r>
            <a:endParaRPr lang="zh-CN" altLang="en-US" sz="3375" b="1" dirty="0">
              <a:solidFill>
                <a:srgbClr val="02918B"/>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1935" y="1497723"/>
            <a:ext cx="8620133" cy="610235"/>
          </a:xfrm>
          <a:prstGeom prst="rect">
            <a:avLst/>
          </a:prstGeom>
        </p:spPr>
        <p:txBody>
          <a:bodyPr wrap="square">
            <a:spAutoFit/>
          </a:bodyPr>
          <a:lstStyle/>
          <a:p>
            <a:pPr algn="ctr">
              <a:lnSpc>
                <a:spcPct val="150000"/>
              </a:lnSpc>
            </a:pPr>
            <a:r>
              <a:rPr lang="zh-CN" altLang="en-US" sz="2250" b="1" dirty="0">
                <a:latin typeface="Times New Roman" panose="02020603050405020304" pitchFamily="18" charset="0"/>
                <a:ea typeface="微软雅黑" panose="020B0503020204020204" pitchFamily="34" charset="-122"/>
              </a:rPr>
              <a:t>一、说明文的文体知识</a:t>
            </a:r>
            <a:endParaRPr lang="zh-CN" altLang="en-US" sz="2250" b="1" dirty="0">
              <a:latin typeface="Times New Roman" panose="02020603050405020304" pitchFamily="18" charset="0"/>
              <a:ea typeface="微软雅黑" panose="020B0503020204020204" pitchFamily="34" charset="-122"/>
            </a:endParaRPr>
          </a:p>
        </p:txBody>
      </p:sp>
      <p:sp>
        <p:nvSpPr>
          <p:cNvPr id="8" name="矩形 7"/>
          <p:cNvSpPr/>
          <p:nvPr/>
        </p:nvSpPr>
        <p:spPr>
          <a:xfrm>
            <a:off x="261935" y="2024935"/>
            <a:ext cx="8620133"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一、说明文的概念</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说明文是以说明为主要表达方式，通过客观地解说事物的外貌、构造、性质、特征、范围、类别、来源、成因、关系、功用等来阐明事物的内容和形式、本质及规律的文体。它的特点：在内容上具有高度的科学性，在结构上具有清晰的条理性，在语言上具有严密的准确性，在使用上具有突出的实用性。</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5" y="1502841"/>
            <a:ext cx="862013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二、说明文与记叙文的区别</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写作目的不同：</a:t>
            </a:r>
            <a:r>
              <a:rPr lang="zh-CN" altLang="en-US" sz="2100" dirty="0">
                <a:latin typeface="Times New Roman" panose="02020603050405020304" pitchFamily="18" charset="0"/>
                <a:ea typeface="微软雅黑" panose="020B0503020204020204" pitchFamily="34" charset="-122"/>
              </a:rPr>
              <a:t>记叙文的目的在于以情感人；说明文的目的在于以知授人。</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写作内容不同：</a:t>
            </a:r>
            <a:r>
              <a:rPr lang="zh-CN" altLang="en-US" sz="2100" dirty="0">
                <a:latin typeface="Times New Roman" panose="02020603050405020304" pitchFamily="18" charset="0"/>
                <a:ea typeface="微软雅黑" panose="020B0503020204020204" pitchFamily="34" charset="-122"/>
              </a:rPr>
              <a:t>记叙文以写人、记事、写景、状物为主要内容；而说明文以说明事物、阐明事理、介绍知识为主要内容。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表达方式不同：</a:t>
            </a:r>
            <a:r>
              <a:rPr lang="zh-CN" altLang="en-US" sz="2100" dirty="0">
                <a:latin typeface="Times New Roman" panose="02020603050405020304" pitchFamily="18" charset="0"/>
                <a:ea typeface="微软雅黑" panose="020B0503020204020204" pitchFamily="34" charset="-122"/>
              </a:rPr>
              <a:t>记叙文主要采用记叙和描写的方法，同时辅之以议论和抒情；而说明文则主要用介绍说明的方法，一般不用议论和抒情。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三、说明文的分类</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说明文根据说明对象的不同，可分为事物说明文和事理说明文两种。事物说明文重点说明事物的</a:t>
            </a:r>
            <a:r>
              <a:rPr lang="zh-CN" altLang="en-US" sz="2100" dirty="0">
                <a:solidFill>
                  <a:srgbClr val="00B0F0"/>
                </a:solidFill>
                <a:latin typeface="Times New Roman" panose="02020603050405020304" pitchFamily="18" charset="0"/>
                <a:ea typeface="微软雅黑" panose="020B0503020204020204" pitchFamily="34" charset="-122"/>
              </a:rPr>
              <a:t>状态、性质、功能</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中国石拱桥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以赵州桥和卢沟桥为主要说明对象，说明中国石拱桥“形式优美、结构坚固、历史悠久”的特征。事理说明文重点在于阐明事理。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四、说明文的结构形式</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说明文的结构，大体可分为并列、连贯、递进和总分几种形式，其中总分结构又可分为“总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总”三种形式。</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502564"/>
            <a:ext cx="862013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五、说明顺序</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说明要有顺序，这是使说明内容更具条理性的必要条件。常见的说明顺序有：</a:t>
            </a:r>
            <a:r>
              <a:rPr lang="zh-CN" altLang="en-US" sz="2100" dirty="0">
                <a:solidFill>
                  <a:srgbClr val="00B0F0"/>
                </a:solidFill>
                <a:latin typeface="Times New Roman" panose="02020603050405020304" pitchFamily="18" charset="0"/>
                <a:ea typeface="微软雅黑" panose="020B0503020204020204" pitchFamily="34" charset="-122"/>
              </a:rPr>
              <a:t>时间顺序、空间顺序、逻辑顺序</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时间顺序：</a:t>
            </a:r>
            <a:r>
              <a:rPr lang="zh-CN" altLang="en-US" sz="2100" dirty="0">
                <a:latin typeface="Times New Roman" panose="02020603050405020304" pitchFamily="18" charset="0"/>
                <a:ea typeface="微软雅黑" panose="020B0503020204020204" pitchFamily="34" charset="-122"/>
              </a:rPr>
              <a:t>说明文的时间顺序和记叙文的时间顺序相似。</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空间顺序：</a:t>
            </a:r>
            <a:r>
              <a:rPr lang="zh-CN" altLang="en-US" sz="2100" dirty="0">
                <a:latin typeface="Times New Roman" panose="02020603050405020304" pitchFamily="18" charset="0"/>
                <a:ea typeface="微软雅黑" panose="020B0503020204020204" pitchFamily="34" charset="-122"/>
              </a:rPr>
              <a:t>空间顺序要特别注意弄清空间的位置，注意事物的表里、上下、前后、左右、东西南北等位置和方向，空间顺序多用于说明建筑的构造，说明实体事物的形状。</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502436"/>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逻辑顺序：</a:t>
            </a:r>
            <a:r>
              <a:rPr lang="zh-CN" altLang="en-US" sz="2100" dirty="0">
                <a:latin typeface="Times New Roman" panose="02020603050405020304" pitchFamily="18" charset="0"/>
                <a:ea typeface="微软雅黑" panose="020B0503020204020204" pitchFamily="34" charset="-122"/>
              </a:rPr>
              <a:t>逻辑顺序也称事理顺序。即按照事物的内部联系或人们认识事物的过程来安排说明顺序。逻辑顺序通常包括以下几种情况：</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）从整体到部分。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）从原因到结果。</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）从特点到用途。</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）从主要到次要。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）从概括到具体。</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）从现象到本质。</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08232" y="2920394"/>
            <a:ext cx="4652128" cy="870585"/>
          </a:xfrm>
          <a:prstGeom prst="rect">
            <a:avLst/>
          </a:prstGeom>
          <a:noFill/>
        </p:spPr>
        <p:txBody>
          <a:bodyPr wrap="square" rtlCol="0">
            <a:spAutoFit/>
          </a:bodyPr>
          <a:lstStyle/>
          <a:p>
            <a:pPr algn="just">
              <a:lnSpc>
                <a:spcPct val="150000"/>
              </a:lnSpc>
            </a:pPr>
            <a:r>
              <a:rPr lang="zh-CN" altLang="en-US" sz="3375" b="1" dirty="0" smtClean="0">
                <a:solidFill>
                  <a:srgbClr val="E44B42"/>
                </a:solidFill>
                <a:latin typeface="Times New Roman" panose="02020603050405020304" pitchFamily="18" charset="0"/>
                <a:ea typeface="微软雅黑" panose="020B0503020204020204" pitchFamily="34" charset="-122"/>
              </a:rPr>
              <a:t>内江考</a:t>
            </a:r>
            <a:r>
              <a:rPr lang="zh-CN" altLang="en-US" sz="3375" b="1" dirty="0">
                <a:solidFill>
                  <a:srgbClr val="E44B42"/>
                </a:solidFill>
                <a:latin typeface="Times New Roman" panose="02020603050405020304" pitchFamily="18" charset="0"/>
                <a:ea typeface="微软雅黑" panose="020B0503020204020204" pitchFamily="34" charset="-122"/>
              </a:rPr>
              <a:t>什么</a:t>
            </a:r>
            <a:endParaRPr lang="zh-CN" altLang="en-US" sz="3375"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501550"/>
            <a:ext cx="8620133" cy="203009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此外，理清说明顺序的方法还可以抓住一些在文中起关键作用的关联词语。如“首先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就是从主到次的顺序；“由于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是从原因到结果的顺序；见到“总之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就要从具体到概括的顺序上去考虑。</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504472"/>
            <a:ext cx="862013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六、说明方法</a:t>
            </a:r>
            <a:r>
              <a:rPr lang="en-US" altLang="zh-CN" sz="2100" dirty="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为了把事物特征说清楚，或者把事理阐述明白，必须要有相应的说明方法。常见的说明方法有</a:t>
            </a:r>
            <a:r>
              <a:rPr lang="zh-CN" altLang="en-US" sz="2100" dirty="0">
                <a:solidFill>
                  <a:srgbClr val="00B0F0"/>
                </a:solidFill>
                <a:latin typeface="Times New Roman" panose="02020603050405020304" pitchFamily="18" charset="0"/>
                <a:ea typeface="微软雅黑" panose="020B0503020204020204" pitchFamily="34" charset="-122"/>
              </a:rPr>
              <a:t>举例子、分类别、列数字、作比较、画图表、下定义、作诠释、打比方、摹状貌</a:t>
            </a:r>
            <a:r>
              <a:rPr lang="zh-CN" altLang="en-US" sz="2100" dirty="0">
                <a:latin typeface="Times New Roman" panose="02020603050405020304" pitchFamily="18" charset="0"/>
                <a:ea typeface="微软雅黑" panose="020B0503020204020204" pitchFamily="34" charset="-122"/>
              </a:rPr>
              <a:t>等，写说明文要根据说明对象和写作目的来选用最佳方法。下面重点介绍几种说明方法：</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举例子：</a:t>
            </a:r>
            <a:r>
              <a:rPr lang="zh-CN" altLang="en-US" sz="2100" dirty="0">
                <a:latin typeface="Times New Roman" panose="02020603050405020304" pitchFamily="18" charset="0"/>
                <a:ea typeface="微软雅黑" panose="020B0503020204020204" pitchFamily="34" charset="-122"/>
              </a:rPr>
              <a:t>列举有代表性的恰当的事例进行说明。这是最常用的说明方法，例子前面常用“比如”“例”“如”等标志词。举例子的作用是反映一般情况，真切、有力地说明事物。</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分类别：</a:t>
            </a:r>
            <a:r>
              <a:rPr lang="zh-CN" altLang="en-US" sz="2100" dirty="0">
                <a:latin typeface="Times New Roman" panose="02020603050405020304" pitchFamily="18" charset="0"/>
                <a:ea typeface="微软雅黑" panose="020B0503020204020204" pitchFamily="34" charset="-122"/>
              </a:rPr>
              <a:t>将被说明的对象按照一定的标准分成若干类加以说明。</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0989" y="1501142"/>
            <a:ext cx="8643696" cy="4291330"/>
          </a:xfrm>
          <a:prstGeom prst="rect">
            <a:avLst/>
          </a:prstGeom>
        </p:spPr>
        <p:txBody>
          <a:bodyPr wrap="square">
            <a:spAutoFit/>
          </a:bodyPr>
          <a:lstStyle/>
          <a:p>
            <a:pPr algn="just">
              <a:lnSpc>
                <a:spcPct val="13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打比方：</a:t>
            </a:r>
            <a:r>
              <a:rPr lang="zh-CN" altLang="en-US" sz="2100" dirty="0">
                <a:latin typeface="Times New Roman" panose="02020603050405020304" pitchFamily="18" charset="0"/>
                <a:ea typeface="微软雅黑" panose="020B0503020204020204" pitchFamily="34" charset="-122"/>
              </a:rPr>
              <a:t>借助大家熟知的事物，取其相仿之处来打比方。作用是增加说明的形象性、生动性。</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列数字：</a:t>
            </a:r>
            <a:r>
              <a:rPr lang="zh-CN" altLang="en-US" sz="2100" dirty="0">
                <a:latin typeface="Times New Roman" panose="02020603050405020304" pitchFamily="18" charset="0"/>
                <a:ea typeface="微软雅黑" panose="020B0503020204020204" pitchFamily="34" charset="-122"/>
              </a:rPr>
              <a:t>用数字说明事物的特征。文章中出现的数字如果不是用来说明事物特征的，一般不算作“列数字”的说明方法。用数字说明，既能反映事实情况，又有较强的说服力。</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作比较：</a:t>
            </a:r>
            <a:r>
              <a:rPr lang="zh-CN" altLang="en-US" sz="2100" dirty="0">
                <a:latin typeface="Times New Roman" panose="02020603050405020304" pitchFamily="18" charset="0"/>
                <a:ea typeface="微软雅黑" panose="020B0503020204020204" pitchFamily="34" charset="-122"/>
              </a:rPr>
              <a:t>选择有外部或内在联系的事物进行比较。作比较包括类比和对比，同类事物的类比是为了说明相同点，不同类事物的对比是为了突出其不同之处。用作比较的说明方法，可以化深奥为浅显，变复杂为简明，可以更清晰、更鲜明地说明事物，增强说明效果。它是一种辅助手段，常与文字解说配合使用。</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6220" y="1489412"/>
            <a:ext cx="8671560"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6.</a:t>
            </a:r>
            <a:r>
              <a:rPr lang="zh-CN" altLang="en-US" sz="2100" b="1" dirty="0">
                <a:latin typeface="Times New Roman" panose="02020603050405020304" pitchFamily="18" charset="0"/>
                <a:ea typeface="微软雅黑" panose="020B0503020204020204" pitchFamily="34" charset="-122"/>
              </a:rPr>
              <a:t>下定义：</a:t>
            </a:r>
            <a:r>
              <a:rPr lang="zh-CN" altLang="en-US" sz="2100" dirty="0">
                <a:latin typeface="Times New Roman" panose="02020603050405020304" pitchFamily="18" charset="0"/>
                <a:ea typeface="微软雅黑" panose="020B0503020204020204" pitchFamily="34" charset="-122"/>
              </a:rPr>
              <a:t>往往用公式化的语句来表达“某某是什么”，也可以用“某某叫做什么”的形式来表达。下定义要有严密性和科学性，并不是所有的判断句都属于科学性语言，比如“风是沙漠向人类进攻的武器”，这是运用打比方的方法说明风在沙漠向人类进攻中的作用，不属于科学性语言，不是下定义。又比如“人类语言的特点就在于能用变化无穷的语言，表达变化无穷的意义”，这句话是解说语言的特征，也不是下定义。看来，解说、描述性的语言都不是下定义，下定义往往倒过来说也能成立。下定义的作用是准确、简明地说明事物的本质特征，属于概括说明。</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7.</a:t>
            </a:r>
            <a:r>
              <a:rPr lang="zh-CN" altLang="en-US" sz="2100" b="1" dirty="0">
                <a:latin typeface="Times New Roman" panose="02020603050405020304" pitchFamily="18" charset="0"/>
                <a:ea typeface="微软雅黑" panose="020B0503020204020204" pitchFamily="34" charset="-122"/>
              </a:rPr>
              <a:t>作诠释：</a:t>
            </a:r>
            <a:r>
              <a:rPr lang="zh-CN" altLang="en-US" sz="2100" dirty="0">
                <a:latin typeface="Times New Roman" panose="02020603050405020304" pitchFamily="18" charset="0"/>
                <a:ea typeface="微软雅黑" panose="020B0503020204020204" pitchFamily="34" charset="-122"/>
              </a:rPr>
              <a:t>是对事物进行解释的一种说明方法，如“铁是银白色的金属”。</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5" y="1502565"/>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8.</a:t>
            </a:r>
            <a:r>
              <a:rPr lang="zh-CN" altLang="en-US" sz="2100" b="1" dirty="0">
                <a:latin typeface="Times New Roman" panose="02020603050405020304" pitchFamily="18" charset="0"/>
                <a:ea typeface="微软雅黑" panose="020B0503020204020204" pitchFamily="34" charset="-122"/>
              </a:rPr>
              <a:t>引用：</a:t>
            </a:r>
            <a:r>
              <a:rPr lang="zh-CN" altLang="en-US" sz="2100" dirty="0">
                <a:latin typeface="Times New Roman" panose="02020603050405020304" pitchFamily="18" charset="0"/>
                <a:ea typeface="微软雅黑" panose="020B0503020204020204" pitchFamily="34" charset="-122"/>
              </a:rPr>
              <a:t>引用有关资料、故事、名言、诗词等来充实说明的内容，或者作为说明的依据。</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9.</a:t>
            </a:r>
            <a:r>
              <a:rPr lang="zh-CN" altLang="en-US" sz="2100" b="1" dirty="0">
                <a:latin typeface="Times New Roman" panose="02020603050405020304" pitchFamily="18" charset="0"/>
                <a:ea typeface="微软雅黑" panose="020B0503020204020204" pitchFamily="34" charset="-122"/>
              </a:rPr>
              <a:t>摹状貌：</a:t>
            </a:r>
            <a:r>
              <a:rPr lang="zh-CN" altLang="en-US" sz="2100" dirty="0">
                <a:latin typeface="Times New Roman" panose="02020603050405020304" pitchFamily="18" charset="0"/>
                <a:ea typeface="微软雅黑" panose="020B0503020204020204" pitchFamily="34" charset="-122"/>
              </a:rPr>
              <a:t>通过具体的描写揭示事物的特征。如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苏州园林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中的“有几个园里有古老的藤萝，盘曲嶙峋的枝干就是一幅好画”。</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10.</a:t>
            </a:r>
            <a:r>
              <a:rPr lang="zh-CN" altLang="en-US" sz="2100" b="1" dirty="0">
                <a:latin typeface="Times New Roman" panose="02020603050405020304" pitchFamily="18" charset="0"/>
                <a:ea typeface="微软雅黑" panose="020B0503020204020204" pitchFamily="34" charset="-122"/>
              </a:rPr>
              <a:t>画图表：</a:t>
            </a:r>
            <a:r>
              <a:rPr lang="zh-CN" altLang="en-US" sz="2100" dirty="0">
                <a:latin typeface="Times New Roman" panose="02020603050405020304" pitchFamily="18" charset="0"/>
                <a:ea typeface="微软雅黑" panose="020B0503020204020204" pitchFamily="34" charset="-122"/>
              </a:rPr>
              <a:t>指用示意图、表格、图片等来说明事物。一篇说明文，单用一种说明方法的很少，为了更好地说明事物，往往采用多种说明方法。采用什么说明方法，一方面要服从内容的需要，另一方面作者也有选择的自由。</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51218" y="1504472"/>
            <a:ext cx="862013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七、说明文的语言特点</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语言的准确性。</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表示</a:t>
            </a:r>
            <a:r>
              <a:rPr lang="zh-CN" altLang="en-US" sz="2100" dirty="0">
                <a:solidFill>
                  <a:srgbClr val="00B0F0"/>
                </a:solidFill>
                <a:latin typeface="Times New Roman" panose="02020603050405020304" pitchFamily="18" charset="0"/>
                <a:ea typeface="微软雅黑" panose="020B0503020204020204" pitchFamily="34" charset="-122"/>
              </a:rPr>
              <a:t>时间、空间、数量、范围、程度、特征、性质、程序</a:t>
            </a:r>
            <a:r>
              <a:rPr lang="zh-CN" altLang="en-US" sz="2100" dirty="0">
                <a:latin typeface="Times New Roman" panose="02020603050405020304" pitchFamily="18" charset="0"/>
                <a:ea typeface="微软雅黑" panose="020B0503020204020204" pitchFamily="34" charset="-122"/>
              </a:rPr>
              <a:t>等，都要求准确无误。如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中国石拱桥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中的一段：“永定河上的卢沟桥，修建于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桥宽约</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米，桥面平坦，几乎与河面平行。每两个石拱之间有石砌桥墩，把</a:t>
            </a: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个石拱联成一个整体。”这一段话的准确性表现在选用确切的词语和词组来表达。如“永定河上”不能说成“永定河中”；“桥面平坦”不能说成“道路平坦”；“几乎与河面平行”不能说成“与河面平行”。</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19071" y="1502599"/>
            <a:ext cx="8620133"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语言的平实性。</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用明白、平实的语言对事物进行客观的反映。一是一，二是二；不夸大，不缩小；毫不含糊，清楚明白；只求“辞达而已”，不求雕琢粉饰。</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语言的简洁性。</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指简练、明确、不含糊，用最少的文字把意思说明白。可说可不说的话一律不说，以尽可能少的语言来承载尽可能多的信息。</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2535" y="1528132"/>
            <a:ext cx="8620133" cy="3484245"/>
          </a:xfrm>
          <a:prstGeom prst="rect">
            <a:avLst/>
          </a:prstGeom>
        </p:spPr>
        <p:txBody>
          <a:bodyPr wrap="square">
            <a:spAutoFit/>
          </a:bodyPr>
          <a:lstStyle/>
          <a:p>
            <a:pPr algn="ctr">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说明文阅读的常见考点</a:t>
            </a:r>
            <a:r>
              <a:rPr lang="zh-CN" altLang="en-US" sz="2100" b="1" dirty="0" smtClean="0">
                <a:latin typeface="Times New Roman" panose="02020603050405020304" pitchFamily="18" charset="0"/>
                <a:ea typeface="微软雅黑" panose="020B0503020204020204" pitchFamily="34" charset="-122"/>
              </a:rPr>
              <a:t>讲解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你认为文章的标题好在哪里？</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请说说本文标题的含义。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文章以“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为题，有什么作用？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给文章拟写标题。</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62535" y="2048046"/>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文章</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标题</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9884" y="1502662"/>
            <a:ext cx="860280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说明文标题的作用：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①揭示说明对象及其特征；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②吸引读者，激发读者阅读兴趣</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看</a:t>
            </a:r>
            <a:r>
              <a:rPr lang="zh-CN" altLang="en-US" sz="2100" dirty="0">
                <a:solidFill>
                  <a:srgbClr val="00B0F0"/>
                </a:solidFill>
                <a:latin typeface="Times New Roman" panose="02020603050405020304" pitchFamily="18" charset="0"/>
                <a:ea typeface="微软雅黑" panose="020B0503020204020204" pitchFamily="34" charset="-122"/>
              </a:rPr>
              <a:t>语言结构</a:t>
            </a:r>
            <a:r>
              <a:rPr lang="zh-CN" altLang="en-US" sz="2100" dirty="0">
                <a:latin typeface="Times New Roman" panose="02020603050405020304" pitchFamily="18" charset="0"/>
                <a:ea typeface="微软雅黑" panose="020B0503020204020204" pitchFamily="34" charset="-122"/>
              </a:rPr>
              <a:t>。看标题是短语还是句子，是陈述句还是问句。如果是短语，一般就是告诉了文章的说明对象；如果是完整句子，往往就是告诉了文章的主要内容，同时也点明了文章的说明对象；如果是个问句，除了点明对象或说明内容外，还有设疑激趣，吸引读者阅读兴趣的作用</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2530"/>
            <a:ext cx="8620133"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a:t>
            </a:r>
            <a:r>
              <a:rPr lang="zh-CN" altLang="en-US" sz="2100" dirty="0">
                <a:solidFill>
                  <a:srgbClr val="00B0F0"/>
                </a:solidFill>
                <a:latin typeface="Times New Roman" panose="02020603050405020304" pitchFamily="18" charset="0"/>
                <a:ea typeface="微软雅黑" panose="020B0503020204020204" pitchFamily="34" charset="-122"/>
              </a:rPr>
              <a:t>语言特点</a:t>
            </a:r>
            <a:r>
              <a:rPr lang="zh-CN" altLang="en-US" sz="2100" dirty="0">
                <a:latin typeface="Times New Roman" panose="02020603050405020304" pitchFamily="18" charset="0"/>
                <a:ea typeface="微软雅黑" panose="020B0503020204020204" pitchFamily="34" charset="-122"/>
              </a:rPr>
              <a:t>。说明文标题语言一般比较平实，但也有生动含蓄的。若是生动含蓄的标题，则应结合文章内容思考其是否暗示了文章的主要内容或说明对象，是否蕴含了作者的情感倾向</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拟写标题。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①文章说明对象或说明对象的特征往往可以作为文章的标题。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②事理说明文说明的事理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所要说明的问题”即可作为文章的标题。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③也可运用适当的修辞手法等来拟写标题</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260438" y="2018020"/>
            <a:ext cx="8623121" cy="5759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内江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a:t>
            </a: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题</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grpSp>
        <p:nvGrpSpPr>
          <p:cNvPr id="26" name="组合 25"/>
          <p:cNvGrpSpPr/>
          <p:nvPr/>
        </p:nvGrpSpPr>
        <p:grpSpPr>
          <a:xfrm>
            <a:off x="255746" y="1543050"/>
            <a:ext cx="8515826" cy="541020"/>
            <a:chOff x="341194" y="914400"/>
            <a:chExt cx="11532870" cy="721360"/>
          </a:xfrm>
        </p:grpSpPr>
        <p:sp>
          <p:nvSpPr>
            <p:cNvPr id="27" name="矩形 26"/>
            <p:cNvSpPr/>
            <p:nvPr/>
          </p:nvSpPr>
          <p:spPr>
            <a:xfrm>
              <a:off x="341194" y="914400"/>
              <a:ext cx="11532870" cy="721360"/>
            </a:xfrm>
            <a:prstGeom prst="rect">
              <a:avLst/>
            </a:prstGeom>
          </p:spPr>
          <p:txBody>
            <a:bodyPr wrap="square">
              <a:spAutoFit/>
            </a:bodyPr>
            <a:lstStyle/>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2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 name="Shape 16870"/>
            <p:cNvSpPr/>
            <p:nvPr/>
          </p:nvSpPr>
          <p:spPr>
            <a:xfrm>
              <a:off x="341194" y="1083294"/>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gn="just">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grpSp>
      <p:sp>
        <p:nvSpPr>
          <p:cNvPr id="23" name="矩形 22">
            <a:hlinkClick r:id="rId1" action="ppaction://hlinkfile"/>
          </p:cNvPr>
          <p:cNvSpPr/>
          <p:nvPr/>
        </p:nvSpPr>
        <p:spPr>
          <a:xfrm>
            <a:off x="3961735" y="3407693"/>
            <a:ext cx="1257935" cy="610870"/>
          </a:xfrm>
          <a:prstGeom prst="rect">
            <a:avLst/>
          </a:prstGeom>
        </p:spPr>
        <p:txBody>
          <a:bodyPr wrap="none">
            <a:spAutoFit/>
          </a:bodyPr>
          <a:lstStyle/>
          <a:p>
            <a:r>
              <a:rPr lang="zh-CN" altLang="en-US" sz="3375" b="1" dirty="0" smtClean="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样题</a:t>
            </a:r>
            <a:r>
              <a:rPr lang="en-US" altLang="zh-CN" sz="3375" b="1" dirty="0" smtClean="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1</a:t>
            </a:r>
            <a:endParaRPr lang="zh-CN" altLang="en-US" sz="3375" b="1" dirty="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23963"/>
            <a:ext cx="8620133" cy="251523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点明说明对象（是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）及其（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运用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的修辞手法（或写作手法），形象生动地揭示了（说明了）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吸引读者，激发读者的阅读兴趣。</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8841" y="2046205"/>
            <a:ext cx="8620133"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指出本文的说明对象。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（直接）找出说明事物的特征的句子。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文章从哪几个方面说明事物特征？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概括说明事物的特征。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给某一事物下定义。</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说明</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对象及其特征</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26912"/>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	</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找说明对象</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）区分类型。</a:t>
            </a:r>
            <a:r>
              <a:rPr lang="zh-CN" altLang="en-US" sz="2100" dirty="0">
                <a:latin typeface="Times New Roman" panose="02020603050405020304" pitchFamily="18" charset="0"/>
                <a:ea typeface="微软雅黑" panose="020B0503020204020204" pitchFamily="34" charset="-122"/>
              </a:rPr>
              <a:t>事物说明文中事物本身就是说明对象，并且往往可以从题目或首段中找出来。事理说明文中的说明对象则要整体感知文章主要内容进行归纳概括。</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）抓关键句。</a:t>
            </a:r>
            <a:r>
              <a:rPr lang="zh-CN" altLang="en-US" sz="2100" dirty="0">
                <a:latin typeface="Times New Roman" panose="02020603050405020304" pitchFamily="18" charset="0"/>
                <a:ea typeface="微软雅黑" panose="020B0503020204020204" pitchFamily="34" charset="-122"/>
              </a:rPr>
              <a:t>一般段首中心句或段尾总结句能点明说明对象。注意千万不要把局部的说明对象当作整篇文章的说明对象。</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5" y="1496225"/>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把握说明对象的特征</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）看标题。</a:t>
            </a:r>
            <a:r>
              <a:rPr lang="zh-CN" altLang="en-US" sz="2100" dirty="0">
                <a:latin typeface="Times New Roman" panose="02020603050405020304" pitchFamily="18" charset="0"/>
                <a:ea typeface="微软雅黑" panose="020B0503020204020204" pitchFamily="34" charset="-122"/>
              </a:rPr>
              <a:t>有些标题中限制性的修饰词往往体现了说明对象的特征。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）看首尾。</a:t>
            </a:r>
            <a:r>
              <a:rPr lang="zh-CN" altLang="en-US" sz="2100" dirty="0">
                <a:latin typeface="Times New Roman" panose="02020603050405020304" pitchFamily="18" charset="0"/>
                <a:ea typeface="微软雅黑" panose="020B0503020204020204" pitchFamily="34" charset="-122"/>
              </a:rPr>
              <a:t>一般总分总结构的说明文会在段首或段尾交代说明对象的特征。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）概括、提炼、归纳。</a:t>
            </a:r>
            <a:r>
              <a:rPr lang="zh-CN" altLang="en-US" sz="2100" dirty="0">
                <a:latin typeface="Times New Roman" panose="02020603050405020304" pitchFamily="18" charset="0"/>
                <a:ea typeface="微软雅黑" panose="020B0503020204020204" pitchFamily="34" charset="-122"/>
              </a:rPr>
              <a:t>有时文中没有明显交代事物的特征，有时交代的特征只是表面而非本质的，就需要概括、提炼来归纳说明对象的特征。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）归纳整合，对信息进行重组。</a:t>
            </a:r>
            <a:r>
              <a:rPr lang="zh-CN" altLang="en-US" sz="2100" dirty="0">
                <a:latin typeface="Times New Roman" panose="02020603050405020304" pitchFamily="18" charset="0"/>
                <a:ea typeface="微软雅黑" panose="020B0503020204020204" pitchFamily="34" charset="-122"/>
              </a:rPr>
              <a:t>可以采用摘引语句法。即摘引原文相关语句，回答是从哪几方面来说明事物特征。如文章中没有明确信息提示的文字，则需要按一定的要求进行概括。</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7653" y="1502727"/>
            <a:ext cx="8671560" cy="203009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把握下定义的方式考查说明的特征</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）下定义，要用简洁的语言科学地揭示事物的本质属性和特征。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）掌握下定义的方式。其格式多为“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（说明对象）是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（说明对象特征）”或“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（说明对象特征）叫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（说明对象）”。</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62163"/>
            <a:ext cx="8620133"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概括某一段说明的主要内容。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请简要概括本文说明的主要内容。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选出信息提取有误的一项。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选出下列对选文理解不正确的一项。</a:t>
            </a:r>
            <a:endParaRPr lang="zh-CN" altLang="en-US"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文</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意理解与</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信息提取</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97543"/>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抓段落的中心句。</a:t>
            </a:r>
            <a:r>
              <a:rPr lang="zh-CN" altLang="en-US" sz="2100" dirty="0">
                <a:latin typeface="Times New Roman" panose="02020603050405020304" pitchFamily="18" charset="0"/>
                <a:ea typeface="微软雅黑" panose="020B0503020204020204" pitchFamily="34" charset="-122"/>
              </a:rPr>
              <a:t>一般说来，说明文的段意是通过中心句来表现的。中心句的位置往往在一个文段的开头（表提领作用），或在结尾（起总结作用），有时也在中间。</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锁定答题区域。</a:t>
            </a:r>
            <a:r>
              <a:rPr lang="zh-CN" altLang="en-US" sz="2100" dirty="0">
                <a:latin typeface="Times New Roman" panose="02020603050405020304" pitchFamily="18" charset="0"/>
                <a:ea typeface="微软雅黑" panose="020B0503020204020204" pitchFamily="34" charset="-122"/>
              </a:rPr>
              <a:t>有的要求筛选的信息可能只涉及几句话，有的可能涉及一段或几段乃至全篇。</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筛选有效信息。</a:t>
            </a:r>
            <a:r>
              <a:rPr lang="zh-CN" altLang="en-US" sz="2100" dirty="0">
                <a:latin typeface="Times New Roman" panose="02020603050405020304" pitchFamily="18" charset="0"/>
                <a:ea typeface="微软雅黑" panose="020B0503020204020204" pitchFamily="34" charset="-122"/>
              </a:rPr>
              <a:t>找准对应点，从语意重点，修饰限制语的</a:t>
            </a:r>
            <a:r>
              <a:rPr lang="zh-CN" altLang="en-US" sz="2100" dirty="0">
                <a:solidFill>
                  <a:srgbClr val="00B0F0"/>
                </a:solidFill>
                <a:latin typeface="Times New Roman" panose="02020603050405020304" pitchFamily="18" charset="0"/>
                <a:ea typeface="微软雅黑" panose="020B0503020204020204" pitchFamily="34" charset="-122"/>
              </a:rPr>
              <a:t>范围、程度、正反方向</a:t>
            </a:r>
            <a:r>
              <a:rPr lang="zh-CN" altLang="en-US" sz="2100" dirty="0">
                <a:latin typeface="Times New Roman" panose="02020603050405020304" pitchFamily="18" charset="0"/>
                <a:ea typeface="微软雅黑" panose="020B0503020204020204" pitchFamily="34" charset="-122"/>
              </a:rPr>
              <a:t>等角度，发掘隐含信息，淘汰无关信息，挑选符合要求的信息。</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520612"/>
            <a:ext cx="860280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权衡信息。</a:t>
            </a:r>
            <a:r>
              <a:rPr lang="zh-CN" altLang="en-US" sz="2100" dirty="0">
                <a:latin typeface="Times New Roman" panose="02020603050405020304" pitchFamily="18" charset="0"/>
                <a:ea typeface="微软雅黑" panose="020B0503020204020204" pitchFamily="34" charset="-122"/>
              </a:rPr>
              <a:t>将“筛选”之后的信息进行</a:t>
            </a:r>
            <a:r>
              <a:rPr lang="zh-CN" altLang="en-US" sz="2100" dirty="0">
                <a:solidFill>
                  <a:srgbClr val="00B0F0"/>
                </a:solidFill>
                <a:latin typeface="Times New Roman" panose="02020603050405020304" pitchFamily="18" charset="0"/>
                <a:ea typeface="微软雅黑" panose="020B0503020204020204" pitchFamily="34" charset="-122"/>
              </a:rPr>
              <a:t>综合、归纳、概括</a:t>
            </a:r>
            <a:r>
              <a:rPr lang="zh-CN" altLang="en-US" sz="2100" dirty="0">
                <a:latin typeface="Times New Roman" panose="02020603050405020304" pitchFamily="18" charset="0"/>
                <a:ea typeface="微软雅黑" panose="020B0503020204020204" pitchFamily="34" charset="-122"/>
              </a:rPr>
              <a:t>，使之符合题目的要求。</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整合答案。</a:t>
            </a:r>
            <a:r>
              <a:rPr lang="zh-CN" altLang="en-US" sz="2100" dirty="0">
                <a:latin typeface="Times New Roman" panose="02020603050405020304" pitchFamily="18" charset="0"/>
                <a:ea typeface="微软雅黑" panose="020B0503020204020204" pitchFamily="34" charset="-122"/>
              </a:rPr>
              <a:t>答案形成之后要与题干问法、分值进行对照，检查有没有漏掉要点。答题时，语言要准确简洁、要点全面。</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一般能从原文中找到答案的，最好用原文中的语句作答。</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这类题以简答题或选择题的形式出现，若是选择题，其选项内容一般是改掉了原文语句中的个别关键词语，或者是对某段内容的概括性说明，或者是对全文各个方面的解说等。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66209"/>
            <a:ext cx="8620133"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选文（第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段）主要使用了哪种说明方法？有何作用？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段中画线句子的说明方法及其作用。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段除了用举例子和打比方的说明方法外，还用了哪种说明方法</a:t>
            </a:r>
            <a:r>
              <a:rPr lang="zh-CN" altLang="en-US" sz="2100" dirty="0" smtClean="0">
                <a:latin typeface="Times New Roman" panose="02020603050405020304" pitchFamily="18" charset="0"/>
                <a:ea typeface="微软雅黑" panose="020B0503020204020204" pitchFamily="34" charset="-122"/>
              </a:rPr>
              <a:t>？这种</a:t>
            </a:r>
            <a:r>
              <a:rPr lang="zh-CN" altLang="en-US" sz="2100" dirty="0">
                <a:latin typeface="Times New Roman" panose="02020603050405020304" pitchFamily="18" charset="0"/>
                <a:ea typeface="微软雅黑" panose="020B0503020204020204" pitchFamily="34" charset="-122"/>
              </a:rPr>
              <a:t>方法在文中的作用是什么？</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说明</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方法及其作用</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1984"/>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抓住标志。</a:t>
            </a:r>
            <a:r>
              <a:rPr lang="zh-CN" altLang="en-US" sz="2100" dirty="0">
                <a:latin typeface="Times New Roman" panose="02020603050405020304" pitchFamily="18" charset="0"/>
                <a:ea typeface="微软雅黑" panose="020B0503020204020204" pitchFamily="34" charset="-122"/>
              </a:rPr>
              <a:t>说明方法都有一定的标志性词语。抓住了这些关键词语，就能准确地判断说明方法。如举例子中有“如”“比如”“例如”等词语；打比方中有“好像”“是”等词语；看到数据就要想到列数字；如从几个角度逐一解说，往往是分类别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有时会有多种说明方法的综合运用，分析说明方法时不要有遗漏；回答时注意题目要求，如要求回答“主要运用了哪种（或哪两种）说明方法”，则要选出最主要的说明方法作答。</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1545590"/>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光的压力大概仅仅在</a:t>
            </a:r>
            <a:r>
              <a:rPr lang="en-US" altLang="zh-CN" sz="2100" dirty="0">
                <a:latin typeface="微软雅黑" panose="020B0503020204020204" pitchFamily="34" charset="-122"/>
                <a:ea typeface="微软雅黑" panose="020B0503020204020204" pitchFamily="34" charset="-122"/>
              </a:rPr>
              <a:t>10</a:t>
            </a:r>
            <a:r>
              <a:rPr lang="zh-CN" altLang="en-US" sz="2100" dirty="0">
                <a:latin typeface="微软雅黑" panose="020B0503020204020204" pitchFamily="34" charset="-122"/>
                <a:ea typeface="微软雅黑" panose="020B0503020204020204" pitchFamily="34" charset="-122"/>
              </a:rPr>
              <a:t>亿分之一到</a:t>
            </a:r>
            <a:r>
              <a:rPr lang="en-US" altLang="zh-CN" sz="2100" dirty="0">
                <a:latin typeface="微软雅黑" panose="020B0503020204020204" pitchFamily="34" charset="-122"/>
                <a:ea typeface="微软雅黑" panose="020B0503020204020204" pitchFamily="34" charset="-122"/>
              </a:rPr>
              <a:t>100</a:t>
            </a:r>
            <a:r>
              <a:rPr lang="zh-CN" altLang="en-US" sz="2100" dirty="0">
                <a:latin typeface="微软雅黑" panose="020B0503020204020204" pitchFamily="34" charset="-122"/>
                <a:ea typeface="微软雅黑" panose="020B0503020204020204" pitchFamily="34" charset="-122"/>
              </a:rPr>
              <a:t>亿分之一</a:t>
            </a:r>
            <a:r>
              <a:rPr lang="en-US" altLang="zh-CN" sz="2100" dirty="0">
                <a:latin typeface="微软雅黑" panose="020B0503020204020204" pitchFamily="34" charset="-122"/>
                <a:ea typeface="微软雅黑" panose="020B0503020204020204" pitchFamily="34" charset="-122"/>
              </a:rPr>
              <a:t>N</a:t>
            </a:r>
            <a:r>
              <a:rPr lang="zh-CN" altLang="en-US" sz="2100" dirty="0">
                <a:latin typeface="微软雅黑" panose="020B0503020204020204" pitchFamily="34" charset="-122"/>
                <a:ea typeface="微软雅黑" panose="020B0503020204020204" pitchFamily="34" charset="-122"/>
              </a:rPr>
              <a:t>这个数量级”运用了哪种说明方法</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其作用是什么</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列</a:t>
            </a:r>
            <a:r>
              <a:rPr lang="zh-CN" altLang="en-US" sz="2100" dirty="0">
                <a:solidFill>
                  <a:srgbClr val="C00000"/>
                </a:solidFill>
                <a:latin typeface="微软雅黑" panose="020B0503020204020204" pitchFamily="34" charset="-122"/>
                <a:ea typeface="微软雅黑" panose="020B0503020204020204" pitchFamily="34" charset="-122"/>
              </a:rPr>
              <a:t>数字</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直观准确地说明了光的压力非常小</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所以人感受不到光的压力</a:t>
            </a:r>
            <a:r>
              <a:rPr lang="en-US" altLang="zh-CN" sz="2100" dirty="0">
                <a:solidFill>
                  <a:srgbClr val="C00000"/>
                </a:solidFill>
                <a:latin typeface="微软雅黑" panose="020B0503020204020204" pitchFamily="34" charset="-122"/>
                <a:ea typeface="微软雅黑" panose="020B0503020204020204" pitchFamily="34" charset="-122"/>
              </a:rPr>
              <a:t>｡</a:t>
            </a:r>
            <a:endParaRPr sz="210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61934" y="3074729"/>
            <a:ext cx="8620601" cy="106045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本题考查说明方法及其作用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｡“10</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亿分之一”“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100</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亿分之一”运用了列数字的说明方法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使说明准确具体</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更具说服力</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5" y="1495790"/>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举例子：</a:t>
            </a:r>
            <a:r>
              <a:rPr lang="zh-CN" altLang="en-US" sz="2100" dirty="0">
                <a:latin typeface="Times New Roman" panose="02020603050405020304" pitchFamily="18" charset="0"/>
                <a:ea typeface="微软雅黑" panose="020B0503020204020204" pitchFamily="34" charset="-122"/>
              </a:rPr>
              <a:t>举了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的例子，真实具体地说明了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（说明内容、特征、道理等），使说明更具体，更有说服力。</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分类别：</a:t>
            </a:r>
            <a:r>
              <a:rPr lang="zh-CN" altLang="en-US" sz="2100" dirty="0">
                <a:latin typeface="Times New Roman" panose="02020603050405020304" pitchFamily="18" charset="0"/>
                <a:ea typeface="微软雅黑" panose="020B0503020204020204" pitchFamily="34" charset="-122"/>
              </a:rPr>
              <a:t>分门别类地说明了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，使说明更有条理、更清楚。</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打比方：</a:t>
            </a:r>
            <a:r>
              <a:rPr lang="zh-CN" altLang="en-US"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，生动准确地说明了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（说明内容、特征、道理等），增强了说明的生动形象性，增强了文章的趣味性。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列数字：</a:t>
            </a:r>
            <a:r>
              <a:rPr lang="zh-CN" altLang="en-US" sz="2100" dirty="0">
                <a:latin typeface="Times New Roman" panose="02020603050405020304" pitchFamily="18" charset="0"/>
                <a:ea typeface="微软雅黑" panose="020B0503020204020204" pitchFamily="34" charset="-122"/>
              </a:rPr>
              <a:t>用具体数字，更准确、科学地说明了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（特征、道理），使说明更准确，更具有说服力</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00174"/>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作比较：</a:t>
            </a:r>
            <a:r>
              <a:rPr lang="zh-CN" altLang="en-US" sz="2100" dirty="0">
                <a:latin typeface="Times New Roman" panose="02020603050405020304" pitchFamily="18" charset="0"/>
                <a:ea typeface="微软雅黑" panose="020B0503020204020204" pitchFamily="34" charset="-122"/>
              </a:rPr>
              <a:t>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加以比较，突出强调了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（特征或道理），使说明更加具体深刻。</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6</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下定义：</a:t>
            </a:r>
            <a:r>
              <a:rPr lang="zh-CN" altLang="en-US" sz="2100" dirty="0">
                <a:latin typeface="Times New Roman" panose="02020603050405020304" pitchFamily="18" charset="0"/>
                <a:ea typeface="微软雅黑" panose="020B0503020204020204" pitchFamily="34" charset="-122"/>
              </a:rPr>
              <a:t>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进行简单明确的概括，准确简明地揭示了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的本质特征（必须概括本质特征）。更科学、更本质、更概括地揭示事物的特征（或事理）。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7.</a:t>
            </a:r>
            <a:r>
              <a:rPr lang="zh-CN" altLang="en-US" sz="2100" b="1" dirty="0">
                <a:latin typeface="Times New Roman" panose="02020603050405020304" pitchFamily="18" charset="0"/>
                <a:ea typeface="微软雅黑" panose="020B0503020204020204" pitchFamily="34" charset="-122"/>
              </a:rPr>
              <a:t>作诠释：</a:t>
            </a:r>
            <a:r>
              <a:rPr lang="zh-CN" altLang="en-US" sz="2100" dirty="0">
                <a:latin typeface="Times New Roman" panose="02020603050405020304" pitchFamily="18" charset="0"/>
                <a:ea typeface="微软雅黑" panose="020B0503020204020204" pitchFamily="34" charset="-122"/>
              </a:rPr>
              <a:t>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加以具体的解释说明，使说明浅显易懂，概念清楚（不一定说明本质特征），让读者对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有进一步的认识</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00172"/>
            <a:ext cx="8620133" cy="251523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8</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作引用（引资料）</a:t>
            </a:r>
            <a:r>
              <a:rPr lang="zh-CN" altLang="en-US" sz="2100" dirty="0">
                <a:latin typeface="Times New Roman" panose="02020603050405020304" pitchFamily="18" charset="0"/>
                <a:ea typeface="微软雅黑" panose="020B0503020204020204" pitchFamily="34" charset="-122"/>
              </a:rPr>
              <a:t>：引用名言熟语、神话传说等，生动形象地说明了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（特征或道理），使说明内容更具体生动，更有权威性。既增强了说服力，又增强了趣味性。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9.</a:t>
            </a:r>
            <a:r>
              <a:rPr lang="zh-CN" altLang="en-US" sz="2100" b="1" dirty="0">
                <a:latin typeface="Times New Roman" panose="02020603050405020304" pitchFamily="18" charset="0"/>
                <a:ea typeface="微软雅黑" panose="020B0503020204020204" pitchFamily="34" charset="-122"/>
              </a:rPr>
              <a:t>摹状貌</a:t>
            </a:r>
            <a:r>
              <a:rPr lang="zh-CN" altLang="en-US" sz="2100" dirty="0">
                <a:latin typeface="Times New Roman" panose="02020603050405020304" pitchFamily="18" charset="0"/>
                <a:ea typeface="微软雅黑" panose="020B0503020204020204" pitchFamily="34" charset="-122"/>
              </a:rPr>
              <a:t>：具体、生动、形象地说明了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，显得生动活泼。</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10.</a:t>
            </a:r>
            <a:r>
              <a:rPr lang="zh-CN" altLang="en-US" sz="2100" b="1" dirty="0">
                <a:latin typeface="Times New Roman" panose="02020603050405020304" pitchFamily="18" charset="0"/>
                <a:ea typeface="微软雅黑" panose="020B0503020204020204" pitchFamily="34" charset="-122"/>
              </a:rPr>
              <a:t>画图表</a:t>
            </a:r>
            <a:r>
              <a:rPr lang="zh-CN" altLang="en-US" sz="2100" dirty="0">
                <a:latin typeface="Times New Roman" panose="02020603050405020304" pitchFamily="18" charset="0"/>
                <a:ea typeface="微软雅黑" panose="020B0503020204020204" pitchFamily="34" charset="-122"/>
              </a:rPr>
              <a:t>：具体说明了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的特点，使说明更简明，更直观。</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62163"/>
            <a:ext cx="8620133" cy="15455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本文运用了什么说明顺序？有何作用？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段落的位置能否调换？为什么？</a:t>
            </a:r>
            <a:endParaRPr lang="en-US" altLang="zh-CN" sz="2100" b="1"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说明顺序</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9882" y="1497820"/>
            <a:ext cx="8634086" cy="4711065"/>
          </a:xfrm>
          <a:prstGeom prst="rect">
            <a:avLst/>
          </a:prstGeom>
        </p:spPr>
        <p:txBody>
          <a:bodyPr wrap="square">
            <a:spAutoFit/>
          </a:bodyPr>
          <a:lstStyle/>
          <a:p>
            <a:pPr algn="just">
              <a:lnSpc>
                <a:spcPct val="13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明确说明对象。</a:t>
            </a:r>
            <a:r>
              <a:rPr lang="zh-CN" altLang="en-US" sz="2100" dirty="0">
                <a:latin typeface="Times New Roman" panose="02020603050405020304" pitchFamily="18" charset="0"/>
                <a:ea typeface="微软雅黑" panose="020B0503020204020204" pitchFamily="34" charset="-122"/>
              </a:rPr>
              <a:t>一般事物说明文常用时间顺序或空间顺序，事理说明文常用逻辑顺序。但也不能绝对化。</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寻找语言标志。</a:t>
            </a:r>
            <a:r>
              <a:rPr lang="zh-CN" altLang="en-US" sz="2100" dirty="0">
                <a:latin typeface="Times New Roman" panose="02020603050405020304" pitchFamily="18" charset="0"/>
                <a:ea typeface="微软雅黑" panose="020B0503020204020204" pitchFamily="34" charset="-122"/>
              </a:rPr>
              <a:t>时间顺序有表示朝代、季节、早晚等标志性词语；空间顺序的标志是方位词；逻辑顺序的标志有“首先”“为什么”“原来”“因此”等。</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分清主次，综合归纳。</a:t>
            </a:r>
            <a:r>
              <a:rPr lang="zh-CN" altLang="en-US" sz="2100" dirty="0">
                <a:latin typeface="Times New Roman" panose="02020603050405020304" pitchFamily="18" charset="0"/>
                <a:ea typeface="微软雅黑" panose="020B0503020204020204" pitchFamily="34" charset="-122"/>
              </a:rPr>
              <a:t>一篇说明文根据说明的目的和对象，以一种说明顺序为主，兼用其他说明顺序，一定要分清主要运用的是哪种说明顺序。</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判断说明顺序，可以采用排除法。</a:t>
            </a:r>
            <a:r>
              <a:rPr lang="zh-CN" altLang="en-US" sz="2100" dirty="0">
                <a:latin typeface="Times New Roman" panose="02020603050405020304" pitchFamily="18" charset="0"/>
                <a:ea typeface="微软雅黑" panose="020B0503020204020204" pitchFamily="34" charset="-122"/>
              </a:rPr>
              <a:t>如果既不是时间顺序，也不是空间顺序，那一定是逻辑顺序。。</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620403"/>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本文使用了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的说明顺序（具体的说明顺序），对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加以说明（具体的事物名称或说明的事理），使说明更有条理性，便于读者理解。如果是事理性说明文，但又不能准确表述，可用“事理”“科学事理”等模糊性的语言表述。</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不能调换，原文采用由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的顺序介绍事物，调换后不合逻辑；或总分关系中分说与前文总说顺序相照应。（指出全文在结构上的特点作简要分析。）</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1982153"/>
            <a:ext cx="8620133" cy="3870960"/>
          </a:xfrm>
          <a:prstGeom prst="rect">
            <a:avLst/>
          </a:prstGeom>
        </p:spPr>
        <p:txBody>
          <a:bodyPr wrap="square">
            <a:spAutoFit/>
          </a:bodyPr>
          <a:lstStyle/>
          <a:p>
            <a:pPr algn="just">
              <a:lnSpc>
                <a:spcPct val="13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这”“这些条件”“这种现象”“同样道理”等指代性词句在文中具体指什么？</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（限制性、修饰）词语能否删去？为什么？</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一词能否替换为另一个词语？为什么？</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加点词语有何含义和作用？</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从文章中找出一个能体现说明文语言准确特点的语句，并作简要分析。</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6</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从文章中找出一个能体现说明文语言生动、形象特点的语句，并作简要分析。</a:t>
            </a:r>
            <a:endParaRPr lang="zh-CN" altLang="en-US"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6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说明文语言</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57310"/>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指代的内容是上下文出现的词语或句子，且是最近的一句。注意有时候不是整句话，而只是其中一部分内容。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）判断。</a:t>
            </a:r>
            <a:r>
              <a:rPr lang="zh-CN" altLang="en-US" sz="2100" dirty="0">
                <a:latin typeface="Times New Roman" panose="02020603050405020304" pitchFamily="18" charset="0"/>
                <a:ea typeface="微软雅黑" panose="020B0503020204020204" pitchFamily="34" charset="-122"/>
              </a:rPr>
              <a:t>一般是不能删掉（不能替换）。</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）解词</a:t>
            </a:r>
            <a:r>
              <a:rPr lang="zh-CN" altLang="en-US" sz="2100" dirty="0">
                <a:latin typeface="Times New Roman" panose="02020603050405020304" pitchFamily="18" charset="0"/>
                <a:ea typeface="微软雅黑" panose="020B0503020204020204" pitchFamily="34" charset="-122"/>
              </a:rPr>
              <a:t>。解释该词语在程度、状态、性质、范围等方面对文意的限制作用。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）比较</a:t>
            </a:r>
            <a:r>
              <a:rPr lang="zh-CN" altLang="en-US" sz="2100" dirty="0">
                <a:latin typeface="Times New Roman" panose="02020603050405020304" pitchFamily="18" charset="0"/>
                <a:ea typeface="微软雅黑" panose="020B0503020204020204" pitchFamily="34" charset="-122"/>
              </a:rPr>
              <a:t>。比较删掉（替换）该词后文意发生的变化。</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）结论。</a:t>
            </a:r>
            <a:r>
              <a:rPr lang="zh-CN" altLang="en-US" sz="2100" dirty="0">
                <a:latin typeface="Times New Roman" panose="02020603050405020304" pitchFamily="18" charset="0"/>
                <a:ea typeface="微软雅黑" panose="020B0503020204020204" pitchFamily="34" charset="-122"/>
              </a:rPr>
              <a:t>若删掉（替换），句子意思就变了。该词体现了说明文语言的严密性、准确性。</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168" y="1501001"/>
            <a:ext cx="8602803"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找出语言准确的语句，然后说明其作用。找准确性词句可以从以下几个方面入手：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）找有精确数据的句子；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）找有概数的句子；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）找使用限制性词语的句子。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找语言生动形象的句子一般是找运用了修辞手法的句子，如比喻、拟人等。</a:t>
            </a:r>
            <a:endParaRPr lang="en-US" altLang="zh-CN" sz="2100" b="1"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2700"/>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不能删去。</a:t>
            </a:r>
            <a:r>
              <a:rPr lang="zh-CN" altLang="en-US" sz="2100" dirty="0">
                <a:latin typeface="Times New Roman" panose="02020603050405020304" pitchFamily="18" charset="0"/>
                <a:ea typeface="微软雅黑" panose="020B0503020204020204" pitchFamily="34" charset="-122"/>
              </a:rPr>
              <a:t>原文“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，意思是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。如果删掉，句子的意思就变成了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，过于绝对（不合文意），“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体现了说明文语言的严密性、准确性。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不可以替换</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，意思是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。所换词语的意思是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，换后句子的意思就变成了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，不符合实际（原意），“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词体现了说明文语言的严密性、准确性。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（加点词语）准确（或生动形象）地说明了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事物的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特征（或事理）。</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03009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光镊系统一般由照明光路和控制光路构成”中“一般”能删除吗</a:t>
            </a:r>
            <a:r>
              <a:rPr lang="en-US" altLang="zh-CN" sz="2100" dirty="0">
                <a:latin typeface="微软雅黑" panose="020B0503020204020204" pitchFamily="34" charset="-122"/>
                <a:ea typeface="微软雅黑" panose="020B0503020204020204" pitchFamily="34" charset="-122"/>
              </a:rPr>
              <a:t>,</a:t>
            </a:r>
            <a:r>
              <a:rPr lang="zh-CN" altLang="en-US" sz="2100" dirty="0" smtClean="0">
                <a:latin typeface="微软雅黑" panose="020B0503020204020204" pitchFamily="34" charset="-122"/>
                <a:ea typeface="微软雅黑" panose="020B0503020204020204" pitchFamily="34" charset="-122"/>
              </a:rPr>
              <a:t>为什么</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不能</a:t>
            </a:r>
            <a:r>
              <a:rPr lang="zh-CN" altLang="en-US" sz="2100" dirty="0">
                <a:solidFill>
                  <a:srgbClr val="C00000"/>
                </a:solidFill>
                <a:latin typeface="微软雅黑" panose="020B0503020204020204" pitchFamily="34" charset="-122"/>
                <a:ea typeface="微软雅黑" panose="020B0503020204020204" pitchFamily="34" charset="-122"/>
              </a:rPr>
              <a:t>删除</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因为“一般”意味着有特殊情况</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删除“一般”就成了没有例外</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与实际情况不符</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不符合说明文语言准确性的要求</a:t>
            </a:r>
            <a:r>
              <a:rPr lang="en-US" altLang="zh-CN" sz="2100" dirty="0">
                <a:solidFill>
                  <a:srgbClr val="C00000"/>
                </a:solidFill>
                <a:latin typeface="微软雅黑" panose="020B0503020204020204" pitchFamily="34" charset="-122"/>
                <a:ea typeface="微软雅黑" panose="020B0503020204020204" pitchFamily="34" charset="-122"/>
              </a:rPr>
              <a:t>｡</a:t>
            </a:r>
            <a:endParaRPr sz="210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61934" y="3461505"/>
            <a:ext cx="8620601" cy="203009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本题考查说明文的语言特色</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说明语言的准确性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平实性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周密性和科学性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是说明文语言的先决条件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本句中的“一般”意为通常</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若删除“一般”就成了没有例外</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与实际情况不符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故不能删除</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这体现了说明文语言的严密性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98358"/>
            <a:ext cx="8620133" cy="203009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分析本文的结构，划分文章层次、结构。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分析某段（首段、过渡段、尾段）的作用。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文章以故事开头或在文中引用传说、史料有什么好处？</a:t>
            </a:r>
            <a:endParaRPr lang="zh-CN" altLang="en-US"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7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文本解读</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57310"/>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分析说明文的结构要抓住中心句及连接词，如“首先”“其次”“还”“也”“此外”等词语。</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首段的作用：</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）引出说明对象。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）增加说明的文学色彩，激发阅读兴趣。</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）结构上总领全文，引出下文。</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787" y="1499336"/>
            <a:ext cx="860280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文中段的作用：</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）结构上承上启下。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）内容上通过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的说明方法，说明了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）设置悬念。</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尾段的作用：</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）总结全文。</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）与开头呼应，使结构更严谨。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）提出一些希望、展望、预测等</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787" y="1499336"/>
            <a:ext cx="8602803" cy="106045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引用故事或传说的作用有：吸引读者，增强文章的生动性和可读性，使文章避免呆板，或增加了文章的神秘色彩，或使文章内容更加翔实。</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56446"/>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阅读链接材料，获取信息谈感受。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根据文章内容进行合理的推断和大胆的想象。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由文章内容延伸到现实生活，对现实生活中相关的现象进行解释或谈认识和看法等。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对问题等提出解决的方法，拟写警示性标语、建议、广告等。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为文章补写空缺的语句。</a:t>
            </a:r>
            <a:endParaRPr lang="zh-CN" altLang="en-US"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8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拓展运用</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9457"/>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理解文段的含义，联系中心作答，要善于从文章中寻找有用的信息，不能脱离文本。</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偷梁换柱，把作者在该文章中的体验、观点用自己的话重新演绎一遍。</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联系现实，提出的方案、建议等要具可行性，有助于解决实际问题，切忌无用的空想主义。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追求独立的见解、创新意识和探究精神。语言要准确、简洁、流畅。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联系自己或社会实际谈感悟，要求平时多关注社会热点问题、焦点问题和科技发展的前沿成果，关注国家、世界和人类的发展。</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76086" y="2909679"/>
            <a:ext cx="4652128" cy="870585"/>
          </a:xfrm>
          <a:prstGeom prst="rect">
            <a:avLst/>
          </a:prstGeom>
          <a:noFill/>
        </p:spPr>
        <p:txBody>
          <a:bodyPr wrap="square" rtlCol="0">
            <a:spAutoFit/>
          </a:bodyPr>
          <a:lstStyle/>
          <a:p>
            <a:pPr algn="just">
              <a:lnSpc>
                <a:spcPct val="150000"/>
              </a:lnSpc>
            </a:pPr>
            <a:r>
              <a:rPr lang="zh-CN" altLang="en-US" sz="3375" b="1" dirty="0">
                <a:solidFill>
                  <a:srgbClr val="F47349"/>
                </a:solidFill>
                <a:latin typeface="Times New Roman" panose="02020603050405020304" pitchFamily="18" charset="0"/>
                <a:ea typeface="微软雅黑" panose="020B0503020204020204" pitchFamily="34" charset="-122"/>
              </a:rPr>
              <a:t>课堂变式练</a:t>
            </a:r>
            <a:endParaRPr lang="zh-CN" altLang="en-US" sz="3375" b="1" dirty="0">
              <a:solidFill>
                <a:srgbClr val="F47349"/>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0439" y="1499957"/>
            <a:ext cx="8623121" cy="5759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一</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潍坊改编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完成题目</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4" name="矩形 3">
            <a:hlinkClick r:id="rId1" action="ppaction://hlinkfile"/>
          </p:cNvPr>
          <p:cNvSpPr/>
          <p:nvPr/>
        </p:nvSpPr>
        <p:spPr>
          <a:xfrm>
            <a:off x="2773355" y="2887545"/>
            <a:ext cx="3597287" cy="1650365"/>
          </a:xfrm>
          <a:prstGeom prst="rect">
            <a:avLst/>
          </a:prstGeom>
        </p:spPr>
        <p:txBody>
          <a:bodyPr wrap="square">
            <a:spAutoFit/>
          </a:bodyPr>
          <a:lstStyle/>
          <a:p>
            <a:pPr algn="just">
              <a:lnSpc>
                <a:spcPct val="150000"/>
              </a:lnSpc>
            </a:pPr>
            <a:r>
              <a:rPr lang="zh-CN" altLang="en-US" sz="3375" b="1" dirty="0">
                <a:solidFill>
                  <a:schemeClr val="accent2"/>
                </a:solidFill>
                <a:latin typeface="Times New Roman" panose="02020603050405020304" pitchFamily="18" charset="0"/>
                <a:ea typeface="微软雅黑" panose="020B0503020204020204" pitchFamily="34" charset="-122"/>
              </a:rPr>
              <a:t>自动驾驶塑造未来</a:t>
            </a:r>
            <a:endParaRPr lang="zh-CN" altLang="en-US" sz="3375" b="1" dirty="0">
              <a:solidFill>
                <a:schemeClr val="accent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291330"/>
          </a:xfrm>
          <a:prstGeom prst="rect">
            <a:avLst/>
          </a:prstGeom>
        </p:spPr>
        <p:txBody>
          <a:bodyPr wrap="square">
            <a:spAutoFit/>
          </a:bodyPr>
          <a:lstStyle/>
          <a:p>
            <a:pPr algn="just">
              <a:lnSpc>
                <a:spcPct val="13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下列说法错误的两项是</a:t>
            </a:r>
            <a:r>
              <a:rPr lang="en-US" altLang="zh-CN" sz="2100" dirty="0" smtClean="0">
                <a:latin typeface="微软雅黑" panose="020B0503020204020204" pitchFamily="34" charset="-122"/>
                <a:ea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endParaRPr>
          </a:p>
          <a:p>
            <a:pPr algn="just">
              <a:lnSpc>
                <a:spcPct val="130000"/>
              </a:lnSpc>
            </a:pPr>
            <a:r>
              <a:rPr lang="en-US" altLang="zh-CN" sz="2100" dirty="0">
                <a:latin typeface="微软雅黑" panose="020B0503020204020204" pitchFamily="34" charset="-122"/>
                <a:ea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rPr>
              <a:t>第①段列举通用汽车公司在纽约世博会展出世界上第一辆自动驾驶概念车的事例</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引出了本文的说明对象</a:t>
            </a:r>
            <a:r>
              <a:rPr lang="en-US" altLang="zh-CN" sz="2100" dirty="0" smtClean="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30000"/>
              </a:lnSpc>
            </a:pPr>
            <a:r>
              <a:rPr lang="en-US" altLang="zh-CN" sz="2100" dirty="0">
                <a:latin typeface="微软雅黑" panose="020B0503020204020204" pitchFamily="34" charset="-122"/>
                <a:ea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rPr>
              <a:t>第①②两段中</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加点词语“之一”和“相继”分别从范围和时间两个方面进行界定和说明</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体现了说明文语言的准确性</a:t>
            </a:r>
            <a:r>
              <a:rPr lang="en-US" altLang="zh-CN" sz="2100" dirty="0" smtClean="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30000"/>
              </a:lnSpc>
            </a:pPr>
            <a:r>
              <a:rPr lang="en-US" altLang="zh-CN" sz="2100" dirty="0">
                <a:latin typeface="微软雅黑" panose="020B0503020204020204" pitchFamily="34" charset="-122"/>
                <a:ea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rPr>
              <a:t>第③段画线句</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运用举例子和列数字</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说明当前的自动驾驶汽车还没有达到国际标准统一规定的自动驾驶等级</a:t>
            </a:r>
            <a:r>
              <a:rPr lang="en-US" altLang="zh-CN" sz="2100" dirty="0" smtClean="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30000"/>
              </a:lnSpc>
            </a:pPr>
            <a:r>
              <a:rPr lang="en-US" altLang="zh-CN" sz="2100" dirty="0">
                <a:latin typeface="微软雅黑" panose="020B0503020204020204" pitchFamily="34" charset="-122"/>
                <a:ea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rPr>
              <a:t>可以预见</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自动驾驶发展所引发的事故责任主体的改变</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将给汽车保险行业的保险业务带来重大变化</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30000"/>
              </a:lnSpc>
            </a:pPr>
            <a:r>
              <a:rPr lang="en-US" altLang="zh-CN" sz="2100" dirty="0">
                <a:latin typeface="微软雅黑" panose="020B0503020204020204" pitchFamily="34" charset="-122"/>
                <a:ea typeface="微软雅黑" panose="020B0503020204020204" pitchFamily="34" charset="-122"/>
              </a:rPr>
              <a:t>E.</a:t>
            </a:r>
            <a:r>
              <a:rPr lang="zh-CN" altLang="en-US" sz="2100" dirty="0">
                <a:latin typeface="微软雅黑" panose="020B0503020204020204" pitchFamily="34" charset="-122"/>
                <a:ea typeface="微软雅黑" panose="020B0503020204020204" pitchFamily="34" charset="-122"/>
              </a:rPr>
              <a:t>根据麦肯锡的研究</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中国未来必定成为全球最大的自动驾驶市场</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p:txBody>
      </p:sp>
      <p:sp>
        <p:nvSpPr>
          <p:cNvPr id="5" name="矩形 4"/>
          <p:cNvSpPr/>
          <p:nvPr/>
        </p:nvSpPr>
        <p:spPr>
          <a:xfrm>
            <a:off x="3363542" y="1510346"/>
            <a:ext cx="525145" cy="511175"/>
          </a:xfrm>
          <a:prstGeom prst="rect">
            <a:avLst/>
          </a:prstGeom>
        </p:spPr>
        <p:txBody>
          <a:bodyPr wrap="none">
            <a:spAutoFit/>
          </a:bodyPr>
          <a:lstStyle/>
          <a:p>
            <a:pPr>
              <a:lnSpc>
                <a:spcPct val="130000"/>
              </a:lnSpc>
            </a:pPr>
            <a:r>
              <a:rPr lang="en-US" altLang="zh-CN" sz="21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CE</a:t>
            </a:r>
            <a:endParaRPr lang="zh-CN" altLang="en-US" sz="21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467" y="1513607"/>
            <a:ext cx="8620601" cy="106045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C</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根据第③段开头可知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目前国际上尚无统一的自动驾驶等级划分标准”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｡E.“</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必定”说法太绝对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第②段原文说的是“可能”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379595"/>
          </a:xfrm>
          <a:prstGeom prst="rect">
            <a:avLst/>
          </a:prstGeom>
        </p:spPr>
        <p:txBody>
          <a:bodyPr wrap="square">
            <a:spAutoFit/>
          </a:bodyPr>
          <a:lstStyle/>
          <a:p>
            <a:pPr algn="just">
              <a:lnSpc>
                <a:spcPct val="130000"/>
              </a:lnSpc>
            </a:pPr>
            <a:r>
              <a:rPr lang="en-US" altLang="zh-CN" sz="1950" dirty="0">
                <a:latin typeface="微软雅黑" panose="020B0503020204020204" pitchFamily="34" charset="-122"/>
                <a:ea typeface="微软雅黑" panose="020B0503020204020204" pitchFamily="34" charset="-122"/>
              </a:rPr>
              <a:t>3.</a:t>
            </a:r>
            <a:r>
              <a:rPr lang="zh-CN" altLang="en-US" sz="1950" dirty="0">
                <a:latin typeface="微软雅黑" panose="020B0503020204020204" pitchFamily="34" charset="-122"/>
                <a:ea typeface="微软雅黑" panose="020B0503020204020204" pitchFamily="34" charset="-122"/>
              </a:rPr>
              <a:t>下列对文章的理解和分析</a:t>
            </a:r>
            <a:r>
              <a:rPr lang="en-US" altLang="zh-CN" sz="1950" dirty="0">
                <a:latin typeface="微软雅黑" panose="020B0503020204020204" pitchFamily="34" charset="-122"/>
                <a:ea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rPr>
              <a:t>不正确的两项是</a:t>
            </a:r>
            <a:r>
              <a:rPr lang="en-US" altLang="zh-CN" sz="1950" dirty="0" smtClean="0">
                <a:latin typeface="微软雅黑" panose="020B0503020204020204" pitchFamily="34" charset="-122"/>
                <a:ea typeface="微软雅黑" panose="020B0503020204020204" pitchFamily="34" charset="-122"/>
              </a:rPr>
              <a:t>(	)</a:t>
            </a:r>
            <a:endParaRPr lang="en-US" altLang="zh-CN" sz="1950" dirty="0">
              <a:latin typeface="微软雅黑" panose="020B0503020204020204" pitchFamily="34" charset="-122"/>
              <a:ea typeface="微软雅黑" panose="020B0503020204020204" pitchFamily="34" charset="-122"/>
            </a:endParaRPr>
          </a:p>
          <a:p>
            <a:pPr algn="just">
              <a:lnSpc>
                <a:spcPct val="130000"/>
              </a:lnSpc>
            </a:pPr>
            <a:r>
              <a:rPr lang="en-US" altLang="zh-CN" sz="1950" dirty="0">
                <a:latin typeface="微软雅黑" panose="020B0503020204020204" pitchFamily="34" charset="-122"/>
                <a:ea typeface="微软雅黑" panose="020B0503020204020204" pitchFamily="34" charset="-122"/>
              </a:rPr>
              <a:t>A.</a:t>
            </a:r>
            <a:r>
              <a:rPr lang="zh-CN" altLang="en-US" sz="1950" dirty="0">
                <a:latin typeface="微软雅黑" panose="020B0503020204020204" pitchFamily="34" charset="-122"/>
                <a:ea typeface="微软雅黑" panose="020B0503020204020204" pitchFamily="34" charset="-122"/>
              </a:rPr>
              <a:t>获得</a:t>
            </a:r>
            <a:r>
              <a:rPr lang="en-US" altLang="zh-CN" sz="1950" dirty="0">
                <a:latin typeface="微软雅黑" panose="020B0503020204020204" pitchFamily="34" charset="-122"/>
                <a:ea typeface="微软雅黑" panose="020B0503020204020204" pitchFamily="34" charset="-122"/>
              </a:rPr>
              <a:t>2018</a:t>
            </a:r>
            <a:r>
              <a:rPr lang="zh-CN" altLang="en-US" sz="1950" dirty="0">
                <a:latin typeface="微软雅黑" panose="020B0503020204020204" pitchFamily="34" charset="-122"/>
                <a:ea typeface="微软雅黑" panose="020B0503020204020204" pitchFamily="34" charset="-122"/>
              </a:rPr>
              <a:t>年诺贝尔物理学奖的“光镊”技术</a:t>
            </a:r>
            <a:r>
              <a:rPr lang="en-US" altLang="zh-CN" sz="1950" dirty="0">
                <a:latin typeface="微软雅黑" panose="020B0503020204020204" pitchFamily="34" charset="-122"/>
                <a:ea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rPr>
              <a:t>虽然内涵深奥</a:t>
            </a:r>
            <a:r>
              <a:rPr lang="en-US" altLang="zh-CN" sz="1950" dirty="0">
                <a:latin typeface="微软雅黑" panose="020B0503020204020204" pitchFamily="34" charset="-122"/>
                <a:ea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rPr>
              <a:t>但其实稍加简介就能让普通人完全明白</a:t>
            </a:r>
            <a:r>
              <a:rPr lang="en-US" altLang="zh-CN" sz="1950" dirty="0">
                <a:latin typeface="微软雅黑" panose="020B0503020204020204" pitchFamily="34" charset="-122"/>
                <a:ea typeface="微软雅黑" panose="020B0503020204020204" pitchFamily="34" charset="-122"/>
              </a:rPr>
              <a:t>｡</a:t>
            </a:r>
            <a:endParaRPr lang="en-US" altLang="zh-CN" sz="1950" dirty="0">
              <a:latin typeface="微软雅黑" panose="020B0503020204020204" pitchFamily="34" charset="-122"/>
              <a:ea typeface="微软雅黑" panose="020B0503020204020204" pitchFamily="34" charset="-122"/>
            </a:endParaRPr>
          </a:p>
          <a:p>
            <a:pPr algn="just">
              <a:lnSpc>
                <a:spcPct val="130000"/>
              </a:lnSpc>
            </a:pPr>
            <a:r>
              <a:rPr lang="en-US" altLang="zh-CN" sz="1950" dirty="0">
                <a:latin typeface="微软雅黑" panose="020B0503020204020204" pitchFamily="34" charset="-122"/>
                <a:ea typeface="微软雅黑" panose="020B0503020204020204" pitchFamily="34" charset="-122"/>
              </a:rPr>
              <a:t>B.</a:t>
            </a:r>
            <a:r>
              <a:rPr lang="zh-CN" altLang="en-US" sz="1950" dirty="0">
                <a:latin typeface="微软雅黑" panose="020B0503020204020204" pitchFamily="34" charset="-122"/>
                <a:ea typeface="微软雅黑" panose="020B0503020204020204" pitchFamily="34" charset="-122"/>
              </a:rPr>
              <a:t>波粒二象性是指光同时具有波和粒子的双重性质</a:t>
            </a:r>
            <a:r>
              <a:rPr lang="en-US" altLang="zh-CN" sz="1950" dirty="0">
                <a:latin typeface="微软雅黑" panose="020B0503020204020204" pitchFamily="34" charset="-122"/>
                <a:ea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rPr>
              <a:t>所以光子在接触物体后</a:t>
            </a:r>
            <a:r>
              <a:rPr lang="en-US" altLang="zh-CN" sz="1950" dirty="0">
                <a:latin typeface="微软雅黑" panose="020B0503020204020204" pitchFamily="34" charset="-122"/>
                <a:ea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rPr>
              <a:t>同样会对该物体施加力的作用</a:t>
            </a:r>
            <a:r>
              <a:rPr lang="en-US" altLang="zh-CN" sz="1950" dirty="0">
                <a:latin typeface="微软雅黑" panose="020B0503020204020204" pitchFamily="34" charset="-122"/>
                <a:ea typeface="微软雅黑" panose="020B0503020204020204" pitchFamily="34" charset="-122"/>
              </a:rPr>
              <a:t>｡</a:t>
            </a:r>
            <a:endParaRPr lang="en-US" altLang="zh-CN" sz="1950" dirty="0">
              <a:latin typeface="微软雅黑" panose="020B0503020204020204" pitchFamily="34" charset="-122"/>
              <a:ea typeface="微软雅黑" panose="020B0503020204020204" pitchFamily="34" charset="-122"/>
            </a:endParaRPr>
          </a:p>
          <a:p>
            <a:pPr algn="just">
              <a:lnSpc>
                <a:spcPct val="130000"/>
              </a:lnSpc>
            </a:pPr>
            <a:r>
              <a:rPr lang="en-US" altLang="zh-CN" sz="1950" dirty="0">
                <a:latin typeface="微软雅黑" panose="020B0503020204020204" pitchFamily="34" charset="-122"/>
                <a:ea typeface="微软雅黑" panose="020B0503020204020204" pitchFamily="34" charset="-122"/>
              </a:rPr>
              <a:t>C.</a:t>
            </a:r>
            <a:r>
              <a:rPr lang="zh-CN" altLang="en-US" sz="1950" dirty="0">
                <a:latin typeface="微软雅黑" panose="020B0503020204020204" pitchFamily="34" charset="-122"/>
                <a:ea typeface="微软雅黑" panose="020B0503020204020204" pitchFamily="34" charset="-122"/>
              </a:rPr>
              <a:t>负责采集成像所需信号的是照明光路</a:t>
            </a:r>
            <a:r>
              <a:rPr lang="en-US" altLang="zh-CN" sz="1950" dirty="0">
                <a:latin typeface="微软雅黑" panose="020B0503020204020204" pitchFamily="34" charset="-122"/>
                <a:ea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rPr>
              <a:t>控制和限制微小物体运动的是控制光路</a:t>
            </a:r>
            <a:r>
              <a:rPr lang="en-US" altLang="zh-CN" sz="1950" dirty="0">
                <a:latin typeface="微软雅黑" panose="020B0503020204020204" pitchFamily="34" charset="-122"/>
                <a:ea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rPr>
              <a:t>后者的核心是汇聚性能特别好的激光束发射系统</a:t>
            </a:r>
            <a:r>
              <a:rPr lang="en-US" altLang="zh-CN" sz="1950" dirty="0">
                <a:latin typeface="微软雅黑" panose="020B0503020204020204" pitchFamily="34" charset="-122"/>
                <a:ea typeface="微软雅黑" panose="020B0503020204020204" pitchFamily="34" charset="-122"/>
              </a:rPr>
              <a:t>｡</a:t>
            </a:r>
            <a:endParaRPr lang="en-US" altLang="zh-CN" sz="1950" dirty="0">
              <a:latin typeface="微软雅黑" panose="020B0503020204020204" pitchFamily="34" charset="-122"/>
              <a:ea typeface="微软雅黑" panose="020B0503020204020204" pitchFamily="34" charset="-122"/>
            </a:endParaRPr>
          </a:p>
          <a:p>
            <a:pPr algn="just">
              <a:lnSpc>
                <a:spcPct val="130000"/>
              </a:lnSpc>
            </a:pPr>
            <a:r>
              <a:rPr lang="en-US" altLang="zh-CN" sz="1950" dirty="0">
                <a:latin typeface="微软雅黑" panose="020B0503020204020204" pitchFamily="34" charset="-122"/>
                <a:ea typeface="微软雅黑" panose="020B0503020204020204" pitchFamily="34" charset="-122"/>
              </a:rPr>
              <a:t>D.</a:t>
            </a:r>
            <a:r>
              <a:rPr lang="zh-CN" altLang="en-US" sz="1950" dirty="0">
                <a:latin typeface="微软雅黑" panose="020B0503020204020204" pitchFamily="34" charset="-122"/>
                <a:ea typeface="微软雅黑" panose="020B0503020204020204" pitchFamily="34" charset="-122"/>
              </a:rPr>
              <a:t>将不同细胞挤压在一起</a:t>
            </a:r>
            <a:r>
              <a:rPr lang="en-US" altLang="zh-CN" sz="1950" dirty="0">
                <a:latin typeface="微软雅黑" panose="020B0503020204020204" pitchFamily="34" charset="-122"/>
                <a:ea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rPr>
              <a:t>或者向细胞中注入微量物质或者微小物体一类场合</a:t>
            </a:r>
            <a:r>
              <a:rPr lang="en-US" altLang="zh-CN" sz="1950" dirty="0">
                <a:latin typeface="微软雅黑" panose="020B0503020204020204" pitchFamily="34" charset="-122"/>
                <a:ea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rPr>
              <a:t>都是光镊技术在物理学研究领域已经有了相当广泛应用的印证</a:t>
            </a:r>
            <a:r>
              <a:rPr lang="en-US" altLang="zh-CN" sz="1950" dirty="0">
                <a:latin typeface="微软雅黑" panose="020B0503020204020204" pitchFamily="34" charset="-122"/>
                <a:ea typeface="微软雅黑" panose="020B0503020204020204" pitchFamily="34" charset="-122"/>
              </a:rPr>
              <a:t>｡E.</a:t>
            </a:r>
            <a:r>
              <a:rPr lang="zh-CN" altLang="en-US" sz="1950" dirty="0">
                <a:latin typeface="微软雅黑" panose="020B0503020204020204" pitchFamily="34" charset="-122"/>
                <a:ea typeface="微软雅黑" panose="020B0503020204020204" pitchFamily="34" charset="-122"/>
              </a:rPr>
              <a:t>光镊技术虽然是相当陌生的概念</a:t>
            </a:r>
            <a:r>
              <a:rPr lang="en-US" altLang="zh-CN" sz="1950" dirty="0">
                <a:latin typeface="微软雅黑" panose="020B0503020204020204" pitchFamily="34" charset="-122"/>
                <a:ea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rPr>
              <a:t>但是它所代表的一系列微操控技术</a:t>
            </a:r>
            <a:r>
              <a:rPr lang="en-US" altLang="zh-CN" sz="1950" dirty="0">
                <a:latin typeface="微软雅黑" panose="020B0503020204020204" pitchFamily="34" charset="-122"/>
                <a:ea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rPr>
              <a:t>的的确确为人类在诸多领域带来了极为便利的工具</a:t>
            </a:r>
            <a:r>
              <a:rPr lang="en-US" altLang="zh-CN" sz="1950" dirty="0">
                <a:latin typeface="微软雅黑" panose="020B0503020204020204" pitchFamily="34" charset="-122"/>
                <a:ea typeface="微软雅黑" panose="020B0503020204020204" pitchFamily="34" charset="-122"/>
              </a:rPr>
              <a:t>｡</a:t>
            </a:r>
            <a:endParaRPr lang="en-US" altLang="zh-CN" sz="1950" dirty="0">
              <a:latin typeface="微软雅黑" panose="020B0503020204020204" pitchFamily="34" charset="-122"/>
              <a:ea typeface="微软雅黑" panose="020B0503020204020204" pitchFamily="34" charset="-122"/>
            </a:endParaRPr>
          </a:p>
        </p:txBody>
      </p:sp>
      <p:sp>
        <p:nvSpPr>
          <p:cNvPr id="5" name="矩形 4"/>
          <p:cNvSpPr/>
          <p:nvPr/>
        </p:nvSpPr>
        <p:spPr>
          <a:xfrm>
            <a:off x="5235884" y="1510346"/>
            <a:ext cx="542290" cy="480695"/>
          </a:xfrm>
          <a:prstGeom prst="rect">
            <a:avLst/>
          </a:prstGeom>
        </p:spPr>
        <p:txBody>
          <a:bodyPr wrap="none">
            <a:spAutoFit/>
          </a:bodyPr>
          <a:lstStyle/>
          <a:p>
            <a:pPr>
              <a:lnSpc>
                <a:spcPct val="130000"/>
              </a:lnSpc>
            </a:pPr>
            <a:r>
              <a:rPr lang="en-US" altLang="zh-CN" sz="195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AD</a:t>
            </a:r>
            <a:endParaRPr lang="zh-CN" altLang="en-US" sz="195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5" y="1550787"/>
            <a:ext cx="8686121" cy="4453890"/>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本文围绕“自动驾驶塑造未来”从哪几个方面进行了说明</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请简要概括</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①</a:t>
            </a:r>
            <a:r>
              <a:rPr lang="zh-CN" altLang="en-US" sz="2100" dirty="0">
                <a:solidFill>
                  <a:srgbClr val="C00000"/>
                </a:solidFill>
                <a:latin typeface="微软雅黑" panose="020B0503020204020204" pitchFamily="34" charset="-122"/>
                <a:ea typeface="微软雅黑" panose="020B0503020204020204" pitchFamily="34" charset="-122"/>
              </a:rPr>
              <a:t>自动驾驶技术的基础研究方面</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②</a:t>
            </a:r>
            <a:r>
              <a:rPr lang="zh-CN" altLang="en-US" sz="2100" dirty="0">
                <a:solidFill>
                  <a:srgbClr val="C00000"/>
                </a:solidFill>
                <a:latin typeface="微软雅黑" panose="020B0503020204020204" pitchFamily="34" charset="-122"/>
                <a:ea typeface="微软雅黑" panose="020B0503020204020204" pitchFamily="34" charset="-122"/>
              </a:rPr>
              <a:t>自动驾驶等级划分的国际标准方面</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③</a:t>
            </a:r>
            <a:r>
              <a:rPr lang="zh-CN" altLang="en-US" sz="2100" dirty="0">
                <a:solidFill>
                  <a:srgbClr val="C00000"/>
                </a:solidFill>
                <a:latin typeface="微软雅黑" panose="020B0503020204020204" pitchFamily="34" charset="-122"/>
                <a:ea typeface="微软雅黑" panose="020B0503020204020204" pitchFamily="34" charset="-122"/>
              </a:rPr>
              <a:t>自动驾驶面临的问题方面</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latin typeface="微软雅黑" panose="020B0503020204020204" pitchFamily="34" charset="-122"/>
                <a:ea typeface="微软雅黑" panose="020B0503020204020204" pitchFamily="34" charset="-122"/>
              </a:rPr>
              <a:t>3</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文章第④段</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在说明顺序的安排上有什么特点</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请结合具体内容简要分析</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由</a:t>
            </a:r>
            <a:r>
              <a:rPr lang="zh-CN" altLang="en-US" sz="2100" dirty="0">
                <a:solidFill>
                  <a:srgbClr val="C00000"/>
                </a:solidFill>
                <a:latin typeface="微软雅黑" panose="020B0503020204020204" pitchFamily="34" charset="-122"/>
                <a:ea typeface="微软雅黑" panose="020B0503020204020204" pitchFamily="34" charset="-122"/>
              </a:rPr>
              <a:t>主到次的逻辑顺序</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层次清晰</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逻辑严密</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安全性是自动驾驶最重要的问题</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事故责任主体认定与安全性密切相关</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社会伦理是前两个问题的延伸</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 calcmode="lin" valueType="num">
                                      <p:cBhvr additive="base">
                                        <p:cTn id="2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0439" y="1499957"/>
            <a:ext cx="8623121" cy="5759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二</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聊城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完成题目</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4" name="矩形 3">
            <a:hlinkClick r:id="rId1" action="ppaction://hlinkfile"/>
          </p:cNvPr>
          <p:cNvSpPr/>
          <p:nvPr/>
        </p:nvSpPr>
        <p:spPr>
          <a:xfrm>
            <a:off x="2975991" y="2909317"/>
            <a:ext cx="3192017" cy="1650365"/>
          </a:xfrm>
          <a:prstGeom prst="rect">
            <a:avLst/>
          </a:prstGeom>
        </p:spPr>
        <p:txBody>
          <a:bodyPr wrap="square">
            <a:spAutoFit/>
          </a:bodyPr>
          <a:lstStyle/>
          <a:p>
            <a:pPr algn="just">
              <a:lnSpc>
                <a:spcPct val="150000"/>
              </a:lnSpc>
            </a:pPr>
            <a:r>
              <a:rPr lang="zh-CN" altLang="en-US" sz="3375" b="1" dirty="0">
                <a:solidFill>
                  <a:schemeClr val="accent2"/>
                </a:solidFill>
                <a:latin typeface="Times New Roman" panose="02020603050405020304" pitchFamily="18" charset="0"/>
                <a:ea typeface="微软雅黑" panose="020B0503020204020204" pitchFamily="34" charset="-122"/>
              </a:rPr>
              <a:t>莫让睡眠被偷走</a:t>
            </a:r>
            <a:endParaRPr lang="zh-CN" altLang="en-US" sz="3375" b="1" dirty="0">
              <a:solidFill>
                <a:schemeClr val="accent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下列说法不符合文意的一项是</a:t>
            </a:r>
            <a:r>
              <a:rPr lang="en-US" altLang="zh-CN" sz="2100" dirty="0">
                <a:latin typeface="微软雅黑" panose="020B0503020204020204" pitchFamily="34" charset="-122"/>
                <a:ea typeface="微软雅黑" panose="020B0503020204020204" pitchFamily="34" charset="-122"/>
              </a:rPr>
              <a:t>(     </a:t>
            </a:r>
            <a:r>
              <a:rPr lang="en-US" altLang="zh-CN" sz="2100" dirty="0" smtClean="0">
                <a:latin typeface="微软雅黑" panose="020B0503020204020204" pitchFamily="34" charset="-122"/>
                <a:ea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rPr>
              <a:t>工作压力和电子产品是现代人睡眠质量差的主要原因</a:t>
            </a:r>
            <a:r>
              <a:rPr lang="en-US" altLang="zh-CN" sz="2100" dirty="0" smtClean="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rPr>
              <a:t>根据视觉感受器接收的视神经传来的信息</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中枢时钟进行分析判断</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通过分泌激素告知体内其他细胞统一协调工作和休息</a:t>
            </a:r>
            <a:r>
              <a:rPr lang="en-US" altLang="zh-CN" sz="2100" dirty="0" smtClean="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rPr>
              <a:t>蓝光是一种不良光线</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它会减少褪黑素的分泌</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造成内分泌等一系列身体机能的紊乱</a:t>
            </a:r>
            <a:r>
              <a:rPr lang="en-US" altLang="zh-CN" sz="2100" dirty="0" smtClean="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rPr>
              <a:t>皮质醇过量就会分解皮肤中的胶原蛋白</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使皮肤变得粗糙且缺乏弹性</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p:txBody>
      </p:sp>
      <p:sp>
        <p:nvSpPr>
          <p:cNvPr id="5" name="矩形 4"/>
          <p:cNvSpPr/>
          <p:nvPr/>
        </p:nvSpPr>
        <p:spPr>
          <a:xfrm>
            <a:off x="4238736" y="1510346"/>
            <a:ext cx="361315" cy="511175"/>
          </a:xfrm>
          <a:prstGeom prst="rect">
            <a:avLst/>
          </a:prstGeom>
        </p:spPr>
        <p:txBody>
          <a:bodyPr wrap="none">
            <a:spAutoFit/>
          </a:bodyPr>
          <a:lstStyle/>
          <a:p>
            <a:pPr>
              <a:lnSpc>
                <a:spcPct val="130000"/>
              </a:lnSpc>
            </a:pPr>
            <a:r>
              <a:rPr lang="en-US" altLang="zh-CN" sz="21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sz="21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467" y="1557150"/>
            <a:ext cx="8620601" cy="154559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依据文章中的“太阳光中的蓝光会抑制褪黑素的分泌</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提高人的灵敏度和各方面表现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但在天黑以后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蓝光就成了一种不良光线”可知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蓝光”并不全是不良光线</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只是有些时候是不良光线</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据此</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项有误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5" y="1550787"/>
            <a:ext cx="8686121" cy="348424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睡眠不足有哪些危害</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影响</a:t>
            </a:r>
            <a:r>
              <a:rPr lang="zh-CN" altLang="en-US" sz="2100" dirty="0">
                <a:solidFill>
                  <a:srgbClr val="C00000"/>
                </a:solidFill>
                <a:latin typeface="微软雅黑" panose="020B0503020204020204" pitchFamily="34" charset="-122"/>
                <a:ea typeface="微软雅黑" panose="020B0503020204020204" pitchFamily="34" charset="-122"/>
              </a:rPr>
              <a:t>容颜</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损害注意力</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危害健康</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影响青少年生长发育</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latin typeface="微软雅黑" panose="020B0503020204020204" pitchFamily="34" charset="-122"/>
                <a:ea typeface="微软雅黑" panose="020B0503020204020204" pitchFamily="34" charset="-122"/>
              </a:rPr>
              <a:t>3</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分析第④⑧段加点词语的语言特点</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之一”表示其中一个</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说明褪黑素是帮助调节睡眠的一个重要信号</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但不是唯一</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体现了说明文语言准确严密的特点</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负债累累”表示欠债多</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说明睡眠严重不足</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语言生动</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5" y="1550787"/>
            <a:ext cx="8686121" cy="251523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4.</a:t>
            </a:r>
            <a:r>
              <a:rPr lang="zh-CN" altLang="en-US" sz="2100" dirty="0">
                <a:latin typeface="微软雅黑" panose="020B0503020204020204" pitchFamily="34" charset="-122"/>
                <a:ea typeface="微软雅黑" panose="020B0503020204020204" pitchFamily="34" charset="-122"/>
              </a:rPr>
              <a:t>第②段画线句运用了多种说明方法</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选择一种分析其表达作用</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示例</a:t>
            </a:r>
            <a:r>
              <a:rPr lang="zh-CN" altLang="en-US" sz="2100" dirty="0">
                <a:solidFill>
                  <a:srgbClr val="C00000"/>
                </a:solidFill>
                <a:latin typeface="微软雅黑" panose="020B0503020204020204" pitchFamily="34" charset="-122"/>
                <a:ea typeface="微软雅黑" panose="020B0503020204020204" pitchFamily="34" charset="-122"/>
              </a:rPr>
              <a:t>一</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列数字</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具体准确地说明了睡眠质量欠佳的人群中“入睡困难”的普遍性</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示例</a:t>
            </a:r>
            <a:r>
              <a:rPr lang="zh-CN" altLang="en-US" sz="2100" dirty="0">
                <a:solidFill>
                  <a:srgbClr val="C00000"/>
                </a:solidFill>
                <a:latin typeface="微软雅黑" panose="020B0503020204020204" pitchFamily="34" charset="-122"/>
                <a:ea typeface="微软雅黑" panose="020B0503020204020204" pitchFamily="34" charset="-122"/>
              </a:rPr>
              <a:t>二</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打比方</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用“猫头鹰”和“蜂鸟”生动形象地说明了晚睡晚起和晚睡早起的人群的睡眠特点</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2958" y="2599906"/>
            <a:ext cx="7575947" cy="1546860"/>
          </a:xfrm>
          <a:prstGeom prst="rect">
            <a:avLst/>
          </a:prstGeom>
        </p:spPr>
        <p:txBody>
          <a:bodyPr wrap="square">
            <a:spAutoFit/>
          </a:bodyPr>
          <a:lstStyle/>
          <a:p>
            <a:pPr algn="ctr">
              <a:lnSpc>
                <a:spcPct val="140000"/>
              </a:lnSpc>
            </a:pPr>
            <a:r>
              <a:rPr lang="zh-CN" altLang="en-US" sz="3375" b="1" dirty="0">
                <a:solidFill>
                  <a:schemeClr val="accent2"/>
                </a:solidFill>
                <a:latin typeface="微软雅黑" panose="020B0503020204020204" pitchFamily="34" charset="-122"/>
                <a:ea typeface="微软雅黑" panose="020B0503020204020204" pitchFamily="34" charset="-122"/>
              </a:rPr>
              <a:t>请完成</a:t>
            </a:r>
            <a:r>
              <a:rPr lang="en-US" altLang="zh-CN" sz="3375" b="1" dirty="0">
                <a:solidFill>
                  <a:schemeClr val="accent2"/>
                </a:solidFill>
                <a:latin typeface="微软雅黑" panose="020B0503020204020204" pitchFamily="34" charset="-122"/>
                <a:ea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rPr>
              <a:t>练测本</a:t>
            </a:r>
            <a:r>
              <a:rPr lang="en-US" altLang="zh-CN" sz="3375" b="1" dirty="0">
                <a:solidFill>
                  <a:schemeClr val="accent2"/>
                </a:solidFill>
                <a:latin typeface="微软雅黑" panose="020B0503020204020204" pitchFamily="34" charset="-122"/>
                <a:ea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rPr>
              <a:t>中</a:t>
            </a:r>
            <a:r>
              <a:rPr lang="zh-CN" altLang="en-US" sz="3375" b="1" dirty="0" smtClean="0">
                <a:solidFill>
                  <a:schemeClr val="accent2"/>
                </a:solidFill>
                <a:latin typeface="微软雅黑" panose="020B0503020204020204" pitchFamily="34" charset="-122"/>
                <a:ea typeface="微软雅黑" panose="020B0503020204020204" pitchFamily="34" charset="-122"/>
              </a:rPr>
              <a:t>的</a:t>
            </a:r>
            <a:endParaRPr lang="en-US" altLang="zh-CN" sz="3375" b="1" dirty="0" smtClean="0">
              <a:solidFill>
                <a:schemeClr val="accent2"/>
              </a:solidFill>
              <a:latin typeface="微软雅黑" panose="020B0503020204020204" pitchFamily="34" charset="-122"/>
              <a:ea typeface="微软雅黑" panose="020B0503020204020204" pitchFamily="34" charset="-122"/>
            </a:endParaRPr>
          </a:p>
          <a:p>
            <a:pPr algn="ctr">
              <a:lnSpc>
                <a:spcPct val="140000"/>
              </a:lnSpc>
            </a:pPr>
            <a:r>
              <a:rPr lang="zh-CN" altLang="en-US" sz="3375" b="1" dirty="0" smtClean="0">
                <a:solidFill>
                  <a:schemeClr val="accent2"/>
                </a:solidFill>
                <a:latin typeface="微软雅黑" panose="020B0503020204020204" pitchFamily="34" charset="-122"/>
                <a:ea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rPr>
              <a:t>考点过关训练二十三</a:t>
            </a:r>
            <a:r>
              <a:rPr lang="en-US" altLang="zh-CN" sz="3375" b="1" dirty="0">
                <a:solidFill>
                  <a:schemeClr val="accent2"/>
                </a:solidFill>
                <a:latin typeface="微软雅黑" panose="020B0503020204020204" pitchFamily="34" charset="-122"/>
                <a:ea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rPr>
              <a:t>二十四</a:t>
            </a:r>
            <a:r>
              <a:rPr lang="en-US" altLang="zh-CN" sz="3375" b="1" dirty="0">
                <a:solidFill>
                  <a:schemeClr val="accent2"/>
                </a:solidFill>
                <a:latin typeface="微软雅黑" panose="020B0503020204020204" pitchFamily="34" charset="-122"/>
                <a:ea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rPr>
              <a:t>二十五”</a:t>
            </a:r>
            <a:endParaRPr lang="en-US" altLang="zh-CN" sz="3375" b="1"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467" y="1513607"/>
            <a:ext cx="8620601" cy="106045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本题考查对文章内容的理解和分析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原文是“建立概念”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而非“完全明白”</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;D</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物理学”错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是“生物学”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0439" y="1503670"/>
            <a:ext cx="8623121" cy="5759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(2018•</a:t>
            </a:r>
            <a:r>
              <a:rPr lang="zh-CN" altLang="en-US" sz="2100" dirty="0">
                <a:latin typeface="Times New Roman" panose="02020603050405020304" pitchFamily="18" charset="0"/>
                <a:ea typeface="微软雅黑" panose="020B0503020204020204" pitchFamily="34" charset="-122"/>
              </a:rPr>
              <a:t>内江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a:t>
            </a: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题</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6" name="矩形 5">
            <a:hlinkClick r:id="rId1" action="ppaction://hlinkfile"/>
          </p:cNvPr>
          <p:cNvSpPr/>
          <p:nvPr/>
        </p:nvSpPr>
        <p:spPr>
          <a:xfrm>
            <a:off x="3961736" y="3166088"/>
            <a:ext cx="1257935" cy="610870"/>
          </a:xfrm>
          <a:prstGeom prst="rect">
            <a:avLst/>
          </a:prstGeom>
        </p:spPr>
        <p:txBody>
          <a:bodyPr wrap="none">
            <a:spAutoFit/>
          </a:bodyPr>
          <a:lstStyle/>
          <a:p>
            <a:r>
              <a:rPr lang="zh-CN" altLang="en-US" sz="3375" b="1" dirty="0" smtClean="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样题</a:t>
            </a:r>
            <a:r>
              <a:rPr lang="en-US" altLang="zh-CN" sz="3375" b="1" dirty="0" smtClean="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2</a:t>
            </a:r>
            <a:endParaRPr lang="zh-CN" altLang="en-US" sz="3375" b="1" dirty="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03009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是目前国际上同等载重能力</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截面最小</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永磁材料用量最少的超导悬浮系统”中的“目前”二字能否删除</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为什么</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不能</a:t>
            </a:r>
            <a:r>
              <a:rPr lang="zh-CN" altLang="en-US" sz="2100" dirty="0">
                <a:solidFill>
                  <a:srgbClr val="C00000"/>
                </a:solidFill>
                <a:latin typeface="微软雅黑" panose="020B0503020204020204" pitchFamily="34" charset="-122"/>
                <a:ea typeface="微软雅黑" panose="020B0503020204020204" pitchFamily="34" charset="-122"/>
              </a:rPr>
              <a:t>删除</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目前”加了时间限制</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准确地说明了这仅仅只是现在的超导悬浮系统的情况</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删除了就不符合说明文语言准确的要求</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61465" y="3461505"/>
            <a:ext cx="8620601" cy="203009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本题考查说明文语言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首先表明观点“不能删除”</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然后结合文章内容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说明文语言的准确性谈理由</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目前”表明了时间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限定了时间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准确地说明了现在的超导悬浮系统的情况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删除则不符合说明文语言准确的要求</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9179</Words>
  <Application>WPS 演示</Application>
  <PresentationFormat>在屏幕上显示</PresentationFormat>
  <Paragraphs>346</Paragraphs>
  <Slides>66</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66</vt:i4>
      </vt:variant>
    </vt:vector>
  </HeadingPairs>
  <TitlesOfParts>
    <vt:vector size="73"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